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2" r:id="rId4"/>
    <p:sldId id="273" r:id="rId5"/>
    <p:sldId id="262" r:id="rId6"/>
    <p:sldId id="265" r:id="rId7"/>
    <p:sldId id="266" r:id="rId8"/>
    <p:sldId id="263" r:id="rId9"/>
    <p:sldId id="264" r:id="rId10"/>
    <p:sldId id="267" r:id="rId11"/>
    <p:sldId id="268" r:id="rId12"/>
    <p:sldId id="269" r:id="rId13"/>
    <p:sldId id="274" r:id="rId14"/>
    <p:sldId id="271" r:id="rId15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CC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Štýl s motívom 1 - zvýrazneni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Stredný štýl 2 - zvýrazneni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2" autoAdjust="0"/>
    <p:restoredTop sz="94660" autoAdjust="0"/>
  </p:normalViewPr>
  <p:slideViewPr>
    <p:cSldViewPr snapToGrid="0">
      <p:cViewPr varScale="1">
        <p:scale>
          <a:sx n="73" d="100"/>
          <a:sy n="73" d="100"/>
        </p:scale>
        <p:origin x="-588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B8BF0-74E8-4370-90FD-429975CD3D0C}" type="datetimeFigureOut">
              <a:rPr lang="sk-SK" smtClean="0"/>
              <a:pPr/>
              <a:t>27. 6. 2018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E771-E3C1-4A20-BC68-16045FACEE3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007870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B8BF0-74E8-4370-90FD-429975CD3D0C}" type="datetimeFigureOut">
              <a:rPr lang="sk-SK" smtClean="0"/>
              <a:pPr/>
              <a:t>27. 6. 2018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E771-E3C1-4A20-BC68-16045FACEE3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007852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B8BF0-74E8-4370-90FD-429975CD3D0C}" type="datetimeFigureOut">
              <a:rPr lang="sk-SK" smtClean="0"/>
              <a:pPr/>
              <a:t>27. 6. 2018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E771-E3C1-4A20-BC68-16045FACEE3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728643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B8BF0-74E8-4370-90FD-429975CD3D0C}" type="datetimeFigureOut">
              <a:rPr lang="sk-SK" smtClean="0"/>
              <a:pPr/>
              <a:t>27. 6. 2018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E771-E3C1-4A20-BC68-16045FACEE3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85297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B8BF0-74E8-4370-90FD-429975CD3D0C}" type="datetimeFigureOut">
              <a:rPr lang="sk-SK" smtClean="0"/>
              <a:pPr/>
              <a:t>27. 6. 2018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E771-E3C1-4A20-BC68-16045FACEE3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394727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B8BF0-74E8-4370-90FD-429975CD3D0C}" type="datetimeFigureOut">
              <a:rPr lang="sk-SK" smtClean="0"/>
              <a:pPr/>
              <a:t>27. 6. 2018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E771-E3C1-4A20-BC68-16045FACEE3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659271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B8BF0-74E8-4370-90FD-429975CD3D0C}" type="datetimeFigureOut">
              <a:rPr lang="sk-SK" smtClean="0"/>
              <a:pPr/>
              <a:t>27. 6. 2018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E771-E3C1-4A20-BC68-16045FACEE3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902958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B8BF0-74E8-4370-90FD-429975CD3D0C}" type="datetimeFigureOut">
              <a:rPr lang="sk-SK" smtClean="0"/>
              <a:pPr/>
              <a:t>27. 6. 2018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E771-E3C1-4A20-BC68-16045FACEE3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441802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B8BF0-74E8-4370-90FD-429975CD3D0C}" type="datetimeFigureOut">
              <a:rPr lang="sk-SK" smtClean="0"/>
              <a:pPr/>
              <a:t>27. 6. 2018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E771-E3C1-4A20-BC68-16045FACEE3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105677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B8BF0-74E8-4370-90FD-429975CD3D0C}" type="datetimeFigureOut">
              <a:rPr lang="sk-SK" smtClean="0"/>
              <a:pPr/>
              <a:t>27. 6. 2018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E771-E3C1-4A20-BC68-16045FACEE3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359595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B8BF0-74E8-4370-90FD-429975CD3D0C}" type="datetimeFigureOut">
              <a:rPr lang="sk-SK" smtClean="0"/>
              <a:pPr/>
              <a:t>27. 6. 2018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BE771-E3C1-4A20-BC68-16045FACEE3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601700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B8BF0-74E8-4370-90FD-429975CD3D0C}" type="datetimeFigureOut">
              <a:rPr lang="sk-SK" smtClean="0"/>
              <a:pPr/>
              <a:t>27. 6. 2018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BE771-E3C1-4A20-BC68-16045FACEE3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777549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microsoft.com/office/2007/relationships/hdphoto" Target="../media/hdphoto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6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55" y="0"/>
            <a:ext cx="12186845" cy="6858000"/>
          </a:xfrm>
          <a:effectLst>
            <a:outerShdw dist="50800" dir="5400000" algn="ctr" rotWithShape="0">
              <a:srgbClr val="000000"/>
            </a:outerShdw>
          </a:effec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2201811" y="108765"/>
            <a:ext cx="7791275" cy="3840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b="1" dirty="0" smtClean="0">
                <a:solidFill>
                  <a:srgbClr val="CC00CC"/>
                </a:solidFill>
                <a:latin typeface="Arial Rounded MT Bold" panose="020F0704030504030204" pitchFamily="34" charset="0"/>
              </a:rPr>
              <a:t>Úloha </a:t>
            </a:r>
          </a:p>
          <a:p>
            <a:pPr algn="ctr"/>
            <a:r>
              <a:rPr lang="sk-SK" b="1" dirty="0" err="1" smtClean="0">
                <a:solidFill>
                  <a:srgbClr val="CC00CC"/>
                </a:solidFill>
                <a:latin typeface="Arial Rounded MT Bold" panose="020F0704030504030204" pitchFamily="34" charset="0"/>
              </a:rPr>
              <a:t>mitochondriálnych</a:t>
            </a:r>
            <a:r>
              <a:rPr lang="sk-SK" b="1" dirty="0" smtClean="0">
                <a:solidFill>
                  <a:srgbClr val="CC00CC"/>
                </a:solidFill>
                <a:latin typeface="Arial Rounded MT Bold" panose="020F0704030504030204" pitchFamily="34" charset="0"/>
              </a:rPr>
              <a:t> elektrón–transportných proteínov v oxidačnom strese</a:t>
            </a:r>
            <a:endParaRPr lang="sk-SK" b="1" dirty="0">
              <a:solidFill>
                <a:srgbClr val="CC00CC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6" name="Picture 2" descr="Výsledok vyhľadávania obrázkov pre dopyt sav k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240" y="34625"/>
            <a:ext cx="1220894" cy="1413175"/>
          </a:xfrm>
          <a:prstGeom prst="rect">
            <a:avLst/>
          </a:prstGeom>
          <a:noFill/>
        </p:spPr>
      </p:pic>
      <p:sp>
        <p:nvSpPr>
          <p:cNvPr id="8" name="Obdĺžnik 7"/>
          <p:cNvSpPr/>
          <p:nvPr/>
        </p:nvSpPr>
        <p:spPr>
          <a:xfrm>
            <a:off x="4104690" y="3913749"/>
            <a:ext cx="4149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 smtClean="0">
                <a:latin typeface="Arial Rounded MT Bold" panose="020F0704030504030204" pitchFamily="34" charset="0"/>
              </a:rPr>
              <a:t>Doktorandský seminár ÚEF SAV KE</a:t>
            </a:r>
            <a:endParaRPr lang="sk-SK" b="1" dirty="0">
              <a:latin typeface="Arial Rounded MT Bold" panose="020F0704030504030204" pitchFamily="34" charset="0"/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1528354" y="4614799"/>
            <a:ext cx="97419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b="1" dirty="0" smtClean="0">
                <a:latin typeface="Arial Rounded MT Bold" panose="020F0704030504030204" pitchFamily="34" charset="0"/>
              </a:rPr>
              <a:t>Doktorand: RNDr. Veronika </a:t>
            </a:r>
            <a:r>
              <a:rPr lang="sk-SK" sz="2000" b="1" dirty="0" err="1" smtClean="0">
                <a:latin typeface="Arial Rounded MT Bold" panose="020F0704030504030204" pitchFamily="34" charset="0"/>
              </a:rPr>
              <a:t>Lysáková</a:t>
            </a:r>
            <a:r>
              <a:rPr lang="sk-SK" sz="2000" b="1" dirty="0" smtClean="0">
                <a:latin typeface="Arial Rounded MT Bold" panose="020F0704030504030204" pitchFamily="34" charset="0"/>
              </a:rPr>
              <a:t> ( PF UPJŠ, odbor biochémia, 3.ročník)</a:t>
            </a:r>
          </a:p>
          <a:p>
            <a:endParaRPr lang="sk-SK" sz="2000" b="1" dirty="0" smtClean="0">
              <a:latin typeface="Arial Rounded MT Bold" panose="020F0704030504030204" pitchFamily="34" charset="0"/>
            </a:endParaRPr>
          </a:p>
          <a:p>
            <a:r>
              <a:rPr lang="sk-SK" sz="2000" b="1" dirty="0" smtClean="0">
                <a:latin typeface="Arial Rounded MT Bold" panose="020F0704030504030204" pitchFamily="34" charset="0"/>
              </a:rPr>
              <a:t>Školiteľ: MUDr. Andrey </a:t>
            </a:r>
            <a:r>
              <a:rPr lang="sk-SK" sz="2000" b="1" dirty="0" err="1" smtClean="0">
                <a:latin typeface="Arial Rounded MT Bold" panose="020F0704030504030204" pitchFamily="34" charset="0"/>
              </a:rPr>
              <a:t>Musatov</a:t>
            </a:r>
            <a:r>
              <a:rPr lang="sk-SK" sz="2000" b="1" dirty="0" smtClean="0">
                <a:latin typeface="Arial Rounded MT Bold" panose="020F0704030504030204" pitchFamily="34" charset="0"/>
              </a:rPr>
              <a:t>, DrSc. (oddelenie biofyziky, ÚEF SAV KE)</a:t>
            </a:r>
            <a:endParaRPr lang="sk-SK" sz="2000" b="1" dirty="0">
              <a:latin typeface="Arial Rounded MT Bold" panose="020F0704030504030204" pitchFamily="34" charset="0"/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313932" y="6152286"/>
            <a:ext cx="1293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 smtClean="0">
                <a:latin typeface="Arial Rounded MT Bold" panose="020F0704030504030204" pitchFamily="34" charset="0"/>
              </a:rPr>
              <a:t>27.6.2018</a:t>
            </a:r>
            <a:endParaRPr lang="sk-SK" b="1" dirty="0">
              <a:latin typeface="Arial Rounded MT Bold" panose="020F0704030504030204" pitchFamily="34" charset="0"/>
            </a:endParaRPr>
          </a:p>
        </p:txBody>
      </p:sp>
      <p:sp>
        <p:nvSpPr>
          <p:cNvPr id="11" name="Obdĺžnik 10"/>
          <p:cNvSpPr/>
          <p:nvPr/>
        </p:nvSpPr>
        <p:spPr>
          <a:xfrm>
            <a:off x="10800013" y="6152286"/>
            <a:ext cx="950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k-SK" b="1" dirty="0" smtClean="0">
                <a:latin typeface="Arial Rounded MT Bold" panose="020F0704030504030204" pitchFamily="34" charset="0"/>
              </a:rPr>
              <a:t>Košice</a:t>
            </a:r>
            <a:endParaRPr lang="sk-SK" b="1" dirty="0">
              <a:latin typeface="Arial Rounded MT Bold" panose="020F0704030504030204" pitchFamily="34" charset="0"/>
            </a:endParaRPr>
          </a:p>
        </p:txBody>
      </p:sp>
      <p:sp>
        <p:nvSpPr>
          <p:cNvPr id="19" name="AutoShape 4" descr="VÃ½sledok vyhÄ¾adÃ¡vania obrÃ¡zkov pre dopyt prirodovedecka fakulta upjs"/>
          <p:cNvSpPr>
            <a:spLocks noChangeAspect="1" noChangeArrowheads="1"/>
          </p:cNvSpPr>
          <p:nvPr/>
        </p:nvSpPr>
        <p:spPr bwMode="auto">
          <a:xfrm>
            <a:off x="155574" y="-144463"/>
            <a:ext cx="2348139" cy="234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" name="AutoShape 8" descr="VÃ½sledok vyhÄ¾adÃ¡vania obrÃ¡zkov pre dopyt logo upj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2" name="AutoShape 10" descr="VÃ½sledok vyhÄ¾adÃ¡vania obrÃ¡zkov pre dopyt logo upj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4" name="AutoShape 16" descr="VÃ½sledok vyhÄ¾adÃ¡vania obrÃ¡zkov pre dopyt logo upj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6" name="AutoShape 20" descr="VÃ½sledok vyhÄ¾adÃ¡vania obrÃ¡zkov pre dopyt logo upj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3" name="Picture 2" descr="C:\Users\Lysak\Desktop\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6394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781208" y="108765"/>
            <a:ext cx="1339035" cy="1339035"/>
          </a:xfrm>
          <a:prstGeom prst="ellipse">
            <a:avLst/>
          </a:prstGeom>
          <a:solidFill>
            <a:schemeClr val="tx1">
              <a:alpha val="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3277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1408436" y="1257562"/>
            <a:ext cx="3657600" cy="4982845"/>
            <a:chOff x="0" y="0"/>
            <a:chExt cx="3743325" cy="4983162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743325" cy="4983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Rovná spojovacia šípka 5"/>
            <p:cNvCxnSpPr/>
            <p:nvPr/>
          </p:nvCxnSpPr>
          <p:spPr>
            <a:xfrm>
              <a:off x="1079574" y="3587287"/>
              <a:ext cx="0" cy="432048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ovná spojovacia šípka 6"/>
            <p:cNvCxnSpPr/>
            <p:nvPr/>
          </p:nvCxnSpPr>
          <p:spPr>
            <a:xfrm>
              <a:off x="3023790" y="1512515"/>
              <a:ext cx="0" cy="43204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ovná spojovacia šípka 7"/>
            <p:cNvCxnSpPr/>
            <p:nvPr/>
          </p:nvCxnSpPr>
          <p:spPr>
            <a:xfrm>
              <a:off x="1655638" y="296763"/>
              <a:ext cx="0" cy="43204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ovná spojovacia šípka 8"/>
            <p:cNvCxnSpPr/>
            <p:nvPr/>
          </p:nvCxnSpPr>
          <p:spPr>
            <a:xfrm>
              <a:off x="3033421" y="3672755"/>
              <a:ext cx="0" cy="43204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ovacia šípka 9"/>
            <p:cNvCxnSpPr/>
            <p:nvPr/>
          </p:nvCxnSpPr>
          <p:spPr>
            <a:xfrm>
              <a:off x="1660651" y="2448619"/>
              <a:ext cx="0" cy="43204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ovacia šípka 10"/>
            <p:cNvCxnSpPr/>
            <p:nvPr/>
          </p:nvCxnSpPr>
          <p:spPr>
            <a:xfrm>
              <a:off x="2303710" y="3407070"/>
              <a:ext cx="0" cy="432048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Obdĺžnik 11"/>
          <p:cNvSpPr/>
          <p:nvPr/>
        </p:nvSpPr>
        <p:spPr>
          <a:xfrm>
            <a:off x="2258126" y="-75330"/>
            <a:ext cx="88219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4000" b="1" u="sng" dirty="0" err="1">
                <a:solidFill>
                  <a:srgbClr val="009900"/>
                </a:solidFill>
                <a:latin typeface="Arial Rounded MT Bold" panose="020F0704030504030204" pitchFamily="34" charset="0"/>
              </a:rPr>
              <a:t>Peroxidázna</a:t>
            </a:r>
            <a:r>
              <a:rPr lang="sk-SK" sz="4000" b="1" u="sng" dirty="0">
                <a:solidFill>
                  <a:srgbClr val="009900"/>
                </a:solidFill>
                <a:latin typeface="Arial Rounded MT Bold" panose="020F0704030504030204" pitchFamily="34" charset="0"/>
              </a:rPr>
              <a:t> aktivita </a:t>
            </a:r>
            <a:r>
              <a:rPr lang="sk-SK" sz="4000" b="1" u="sng" dirty="0" err="1">
                <a:solidFill>
                  <a:srgbClr val="009900"/>
                </a:solidFill>
                <a:latin typeface="Arial Rounded MT Bold" panose="020F0704030504030204" pitchFamily="34" charset="0"/>
              </a:rPr>
              <a:t>cytochrómu</a:t>
            </a:r>
            <a:r>
              <a:rPr lang="sk-SK" sz="4000" b="1" u="sng" dirty="0">
                <a:solidFill>
                  <a:srgbClr val="009900"/>
                </a:solidFill>
                <a:latin typeface="Arial Rounded MT Bold" panose="020F0704030504030204" pitchFamily="34" charset="0"/>
              </a:rPr>
              <a:t> c </a:t>
            </a:r>
            <a:endParaRPr lang="sk-SK" sz="4000" dirty="0"/>
          </a:p>
        </p:txBody>
      </p:sp>
      <p:sp>
        <p:nvSpPr>
          <p:cNvPr id="13" name="Obdĺžnik 12"/>
          <p:cNvSpPr/>
          <p:nvPr/>
        </p:nvSpPr>
        <p:spPr>
          <a:xfrm>
            <a:off x="1315445" y="776264"/>
            <a:ext cx="4475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u="sng" dirty="0" smtClean="0">
                <a:solidFill>
                  <a:srgbClr val="CC00CC"/>
                </a:solidFill>
              </a:rPr>
              <a:t>Efekt močoviny na spektrálne vlastnosti </a:t>
            </a:r>
            <a:r>
              <a:rPr lang="sk-SK" b="1" u="sng" dirty="0" err="1" smtClean="0">
                <a:solidFill>
                  <a:srgbClr val="CC00CC"/>
                </a:solidFill>
              </a:rPr>
              <a:t>Cyt</a:t>
            </a:r>
            <a:r>
              <a:rPr lang="sk-SK" b="1" u="sng" dirty="0" smtClean="0">
                <a:solidFill>
                  <a:srgbClr val="CC00CC"/>
                </a:solidFill>
              </a:rPr>
              <a:t> c</a:t>
            </a:r>
            <a:endParaRPr lang="sk-SK" dirty="0"/>
          </a:p>
        </p:txBody>
      </p:sp>
      <p:pic>
        <p:nvPicPr>
          <p:cNvPr id="14" name="Obrázek 5" descr="cyt co strucut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42140" y="1406442"/>
            <a:ext cx="2520280" cy="3214267"/>
          </a:xfrm>
          <a:prstGeom prst="rect">
            <a:avLst/>
          </a:prstGeom>
        </p:spPr>
      </p:pic>
      <p:sp>
        <p:nvSpPr>
          <p:cNvPr id="16" name="Ovál 15"/>
          <p:cNvSpPr/>
          <p:nvPr/>
        </p:nvSpPr>
        <p:spPr>
          <a:xfrm>
            <a:off x="6786581" y="2378036"/>
            <a:ext cx="1061884" cy="1271077"/>
          </a:xfrm>
          <a:prstGeom prst="ellipse">
            <a:avLst/>
          </a:prstGeom>
          <a:solidFill>
            <a:schemeClr val="bg1">
              <a:alpha val="0"/>
            </a:schemeClr>
          </a:solidFill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98674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sk-SK" b="1" u="sng" dirty="0" smtClean="0">
                <a:solidFill>
                  <a:srgbClr val="009900"/>
                </a:solidFill>
                <a:latin typeface="Arial Rounded MT Bold" panose="020F0704030504030204" pitchFamily="34" charset="0"/>
              </a:rPr>
              <a:t>Záver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12058" y="1166864"/>
            <a:ext cx="11334136" cy="4351338"/>
          </a:xfrm>
        </p:spPr>
        <p:txBody>
          <a:bodyPr>
            <a:normAutofit/>
          </a:bodyPr>
          <a:lstStyle/>
          <a:p>
            <a:r>
              <a:rPr lang="sk-SK" sz="2400" b="1" dirty="0" smtClean="0">
                <a:latin typeface="Arial Rounded MT Bold" panose="020F0704030504030204" pitchFamily="34" charset="0"/>
              </a:rPr>
              <a:t> bc</a:t>
            </a:r>
            <a:r>
              <a:rPr lang="sk-SK" sz="2400" b="1" baseline="-25000" dirty="0" smtClean="0">
                <a:latin typeface="Arial Rounded MT Bold" panose="020F0704030504030204" pitchFamily="34" charset="0"/>
              </a:rPr>
              <a:t>1</a:t>
            </a:r>
            <a:r>
              <a:rPr lang="sk-SK" sz="2400" b="1" dirty="0" smtClean="0">
                <a:latin typeface="Arial Rounded MT Bold" panose="020F0704030504030204" pitchFamily="34" charset="0"/>
              </a:rPr>
              <a:t> komplex vykazuje </a:t>
            </a:r>
            <a:r>
              <a:rPr lang="sk-SK" sz="2400" b="1" dirty="0" err="1" smtClean="0">
                <a:latin typeface="Arial Rounded MT Bold" panose="020F0704030504030204" pitchFamily="34" charset="0"/>
              </a:rPr>
              <a:t>peroxidáznu</a:t>
            </a:r>
            <a:r>
              <a:rPr lang="sk-SK" sz="2400" b="1" dirty="0" smtClean="0">
                <a:latin typeface="Arial Rounded MT Bold" panose="020F0704030504030204" pitchFamily="34" charset="0"/>
              </a:rPr>
              <a:t> aktivitu</a:t>
            </a:r>
          </a:p>
          <a:p>
            <a:pPr marL="0" indent="0">
              <a:buNone/>
            </a:pPr>
            <a:r>
              <a:rPr lang="sk-SK" sz="2400" b="1" dirty="0">
                <a:latin typeface="Arial Rounded MT Bold" panose="020F0704030504030204" pitchFamily="34" charset="0"/>
              </a:rPr>
              <a:t> </a:t>
            </a:r>
            <a:r>
              <a:rPr lang="sk-SK" sz="2400" b="1" dirty="0" smtClean="0">
                <a:latin typeface="Arial Rounded MT Bold" panose="020F0704030504030204" pitchFamily="34" charset="0"/>
              </a:rPr>
              <a:t>                                   nemení sa aktivita enzýmu</a:t>
            </a:r>
          </a:p>
          <a:p>
            <a:pPr marL="0" indent="0">
              <a:buNone/>
            </a:pPr>
            <a:r>
              <a:rPr lang="sk-SK" sz="2400" b="1" dirty="0">
                <a:latin typeface="Arial Rounded MT Bold" panose="020F0704030504030204" pitchFamily="34" charset="0"/>
              </a:rPr>
              <a:t> </a:t>
            </a:r>
            <a:r>
              <a:rPr lang="sk-SK" sz="2400" b="1" dirty="0" smtClean="0">
                <a:latin typeface="Arial Rounded MT Bold" panose="020F0704030504030204" pitchFamily="34" charset="0"/>
              </a:rPr>
              <a:t>                                   štruktúra </a:t>
            </a:r>
            <a:r>
              <a:rPr lang="sk-SK" sz="2400" b="1" dirty="0" err="1" smtClean="0">
                <a:latin typeface="Arial Rounded MT Bold" panose="020F0704030504030204" pitchFamily="34" charset="0"/>
              </a:rPr>
              <a:t>podjednotiek</a:t>
            </a:r>
            <a:r>
              <a:rPr lang="sk-SK" sz="2400" b="1" dirty="0" smtClean="0">
                <a:latin typeface="Arial Rounded MT Bold" panose="020F0704030504030204" pitchFamily="34" charset="0"/>
              </a:rPr>
              <a:t> sa nemení</a:t>
            </a:r>
          </a:p>
          <a:p>
            <a:endParaRPr lang="sk-SK" sz="2400" b="1" dirty="0">
              <a:latin typeface="Arial Rounded MT Bold" panose="020F0704030504030204" pitchFamily="34" charset="0"/>
            </a:endParaRPr>
          </a:p>
          <a:p>
            <a:r>
              <a:rPr lang="sk-SK" sz="2400" b="1" dirty="0" smtClean="0">
                <a:latin typeface="Arial Rounded MT Bold" panose="020F0704030504030204" pitchFamily="34" charset="0"/>
              </a:rPr>
              <a:t>Zvýšená dynamika </a:t>
            </a:r>
            <a:r>
              <a:rPr lang="sk-SK" sz="2400" b="1" dirty="0" err="1" smtClean="0">
                <a:latin typeface="Arial Rounded MT Bold" panose="020F0704030504030204" pitchFamily="34" charset="0"/>
              </a:rPr>
              <a:t>hémovej</a:t>
            </a:r>
            <a:r>
              <a:rPr lang="sk-SK" sz="2400" b="1" dirty="0" smtClean="0">
                <a:latin typeface="Arial Rounded MT Bold" panose="020F0704030504030204" pitchFamily="34" charset="0"/>
              </a:rPr>
              <a:t> oblasti </a:t>
            </a:r>
            <a:r>
              <a:rPr lang="sk-SK" sz="2400" b="1" dirty="0" err="1" smtClean="0">
                <a:latin typeface="Arial Rounded MT Bold" panose="020F0704030504030204" pitchFamily="34" charset="0"/>
              </a:rPr>
              <a:t>Cyt</a:t>
            </a:r>
            <a:r>
              <a:rPr lang="sk-SK" sz="2400" b="1" dirty="0" smtClean="0">
                <a:latin typeface="Arial Rounded MT Bold" panose="020F0704030504030204" pitchFamily="34" charset="0"/>
              </a:rPr>
              <a:t> c je sprevádzaná zvýšenou </a:t>
            </a:r>
            <a:r>
              <a:rPr lang="sk-SK" sz="2400" b="1" dirty="0" err="1" smtClean="0">
                <a:latin typeface="Arial Rounded MT Bold" panose="020F0704030504030204" pitchFamily="34" charset="0"/>
              </a:rPr>
              <a:t>peroxidáznou</a:t>
            </a:r>
            <a:r>
              <a:rPr lang="sk-SK" sz="2400" b="1" dirty="0" smtClean="0">
                <a:latin typeface="Arial Rounded MT Bold" panose="020F0704030504030204" pitchFamily="34" charset="0"/>
              </a:rPr>
              <a:t> aktivitou</a:t>
            </a:r>
          </a:p>
          <a:p>
            <a:pPr marL="0" indent="0">
              <a:buNone/>
            </a:pPr>
            <a:r>
              <a:rPr lang="sk-SK" sz="2400" b="1" dirty="0">
                <a:latin typeface="Arial Rounded MT Bold" panose="020F0704030504030204" pitchFamily="34" charset="0"/>
              </a:rPr>
              <a:t> </a:t>
            </a:r>
            <a:r>
              <a:rPr lang="sk-SK" sz="2400" b="1" dirty="0" smtClean="0">
                <a:latin typeface="Arial Rounded MT Bold" panose="020F0704030504030204" pitchFamily="34" charset="0"/>
              </a:rPr>
              <a:t>                                 dynamika Met 80 v </a:t>
            </a:r>
            <a:r>
              <a:rPr lang="sk-SK" sz="2400" b="1" dirty="0" err="1" smtClean="0">
                <a:latin typeface="Arial Rounded MT Bold" panose="020F0704030504030204" pitchFamily="34" charset="0"/>
              </a:rPr>
              <a:t>hémovej</a:t>
            </a:r>
            <a:r>
              <a:rPr lang="sk-SK" sz="2400" b="1" dirty="0" smtClean="0">
                <a:latin typeface="Arial Rounded MT Bold" panose="020F0704030504030204" pitchFamily="34" charset="0"/>
              </a:rPr>
              <a:t> oblasti                                 			          potvrdené FOX 2 metódou a metódou oxidácie  </a:t>
            </a:r>
            <a:r>
              <a:rPr lang="sk-SK" sz="2400" b="1" dirty="0" err="1" smtClean="0">
                <a:latin typeface="Arial Rounded MT Bold" panose="020F0704030504030204" pitchFamily="34" charset="0"/>
              </a:rPr>
              <a:t>guaiacolu</a:t>
            </a:r>
            <a:endParaRPr lang="sk-SK" sz="2400" b="1" dirty="0" smtClean="0">
              <a:latin typeface="Arial Rounded MT Bold" panose="020F0704030504030204" pitchFamily="34" charset="0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757083" y="5088214"/>
            <a:ext cx="108941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b="1" dirty="0" err="1" smtClean="0">
                <a:solidFill>
                  <a:srgbClr val="CC00CC"/>
                </a:solidFill>
                <a:latin typeface="Arial Rounded MT Bold" panose="020F0704030504030204" pitchFamily="34" charset="0"/>
              </a:rPr>
              <a:t>Peroxidázna</a:t>
            </a:r>
            <a:r>
              <a:rPr lang="sk-SK" sz="3200" b="1" dirty="0" smtClean="0">
                <a:solidFill>
                  <a:srgbClr val="CC00CC"/>
                </a:solidFill>
                <a:latin typeface="Arial Rounded MT Bold" panose="020F0704030504030204" pitchFamily="34" charset="0"/>
              </a:rPr>
              <a:t> </a:t>
            </a:r>
            <a:r>
              <a:rPr lang="sk-SK" sz="3200" b="1" dirty="0">
                <a:solidFill>
                  <a:srgbClr val="CC00CC"/>
                </a:solidFill>
                <a:latin typeface="Arial Rounded MT Bold" panose="020F0704030504030204" pitchFamily="34" charset="0"/>
              </a:rPr>
              <a:t>aktivita </a:t>
            </a:r>
            <a:r>
              <a:rPr lang="sk-SK" sz="3200" b="1" dirty="0" smtClean="0">
                <a:solidFill>
                  <a:srgbClr val="CC00CC"/>
                </a:solidFill>
                <a:latin typeface="Arial Rounded MT Bold" panose="020F0704030504030204" pitchFamily="34" charset="0"/>
              </a:rPr>
              <a:t>bc</a:t>
            </a:r>
            <a:r>
              <a:rPr lang="sk-SK" sz="3200" b="1" baseline="-25000" dirty="0" smtClean="0">
                <a:solidFill>
                  <a:srgbClr val="CC00CC"/>
                </a:solidFill>
                <a:latin typeface="Arial Rounded MT Bold" panose="020F0704030504030204" pitchFamily="34" charset="0"/>
              </a:rPr>
              <a:t>1</a:t>
            </a:r>
            <a:r>
              <a:rPr lang="sk-SK" sz="3200" b="1" dirty="0" smtClean="0">
                <a:solidFill>
                  <a:srgbClr val="CC00CC"/>
                </a:solidFill>
                <a:latin typeface="Arial Rounded MT Bold" panose="020F0704030504030204" pitchFamily="34" charset="0"/>
              </a:rPr>
              <a:t> komplexu a </a:t>
            </a:r>
            <a:r>
              <a:rPr lang="sk-SK" sz="3200" b="1" dirty="0" err="1">
                <a:solidFill>
                  <a:srgbClr val="CC00CC"/>
                </a:solidFill>
                <a:latin typeface="Arial Rounded MT Bold" panose="020F0704030504030204" pitchFamily="34" charset="0"/>
              </a:rPr>
              <a:t>cytochrómu</a:t>
            </a:r>
            <a:r>
              <a:rPr lang="sk-SK" sz="3200" b="1" dirty="0">
                <a:solidFill>
                  <a:srgbClr val="CC00CC"/>
                </a:solidFill>
                <a:latin typeface="Arial Rounded MT Bold" panose="020F0704030504030204" pitchFamily="34" charset="0"/>
              </a:rPr>
              <a:t> c je jedným z možných obranných mechanizmov proti oxidačnému stresu.</a:t>
            </a:r>
          </a:p>
        </p:txBody>
      </p:sp>
    </p:spTree>
    <p:extLst>
      <p:ext uri="{BB962C8B-B14F-4D97-AF65-F5344CB8AC3E}">
        <p14:creationId xmlns:p14="http://schemas.microsoft.com/office/powerpoint/2010/main" xmlns="" val="11086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obsahu 2"/>
          <p:cNvSpPr txBox="1">
            <a:spLocks/>
          </p:cNvSpPr>
          <p:nvPr/>
        </p:nvSpPr>
        <p:spPr>
          <a:xfrm>
            <a:off x="510745" y="156518"/>
            <a:ext cx="10511481" cy="6557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k-SK" sz="4000" b="1" u="sng" dirty="0" smtClean="0">
                <a:solidFill>
                  <a:srgbClr val="009900"/>
                </a:solidFill>
                <a:latin typeface="Arial Rounded MT Bold" panose="020F0704030504030204" pitchFamily="34" charset="0"/>
              </a:rPr>
              <a:t>Ciele do budúcnosti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k-SK" sz="4000" b="1" u="sng" dirty="0" smtClean="0">
              <a:solidFill>
                <a:srgbClr val="009900"/>
              </a:solidFill>
              <a:latin typeface="Arial Rounded MT Bold" panose="020F07040305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k-SK" sz="3200" dirty="0" smtClean="0"/>
              <a:t> </a:t>
            </a:r>
            <a:r>
              <a:rPr lang="sk-SK" sz="3200" b="1" dirty="0" smtClean="0">
                <a:latin typeface="Arial Rounded MT Bold" panose="020F0704030504030204" pitchFamily="34" charset="0"/>
              </a:rPr>
              <a:t>overiť správnosť našej hypotézy na </a:t>
            </a:r>
            <a:r>
              <a:rPr lang="sk-SK" sz="3200" b="1" dirty="0" err="1" smtClean="0">
                <a:latin typeface="Arial Rounded MT Bold" panose="020F0704030504030204" pitchFamily="34" charset="0"/>
              </a:rPr>
              <a:t>mitochondriálnych</a:t>
            </a:r>
            <a:r>
              <a:rPr lang="sk-SK" sz="3200" b="1" dirty="0" smtClean="0">
                <a:latin typeface="Arial Rounded MT Bold" panose="020F0704030504030204" pitchFamily="34" charset="0"/>
              </a:rPr>
              <a:t> – elektrón transportných proteínov izolovaných z rôznych zdrojov,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k-SK" sz="3200" b="1" dirty="0" smtClean="0">
              <a:latin typeface="Arial Rounded MT Bold" panose="020F07040305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k-SK" sz="3200" b="1" dirty="0" smtClean="0">
                <a:latin typeface="Arial Rounded MT Bold" panose="020F0704030504030204" pitchFamily="34" charset="0"/>
              </a:rPr>
              <a:t> odpovedať na otázku, ako </a:t>
            </a:r>
            <a:r>
              <a:rPr lang="sk-SK" sz="3200" b="1" dirty="0" err="1" smtClean="0">
                <a:latin typeface="Arial Rounded MT Bold" panose="020F0704030504030204" pitchFamily="34" charset="0"/>
              </a:rPr>
              <a:t>mitochondriálne</a:t>
            </a:r>
            <a:r>
              <a:rPr lang="sk-SK" sz="3200" b="1" dirty="0" smtClean="0">
                <a:latin typeface="Arial Rounded MT Bold" panose="020F0704030504030204" pitchFamily="34" charset="0"/>
              </a:rPr>
              <a:t> proteíny participujú v antioxidačných mechanizmoch,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k-SK" sz="3200" b="1" dirty="0" smtClean="0">
              <a:latin typeface="Arial Rounded MT Bold" panose="020F070403050403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k-SK" sz="3200" b="1" dirty="0" smtClean="0">
                <a:latin typeface="Arial Rounded MT Bold" panose="020F0704030504030204" pitchFamily="34" charset="0"/>
              </a:rPr>
              <a:t> vypracovanie nových metodických techník na študovanie </a:t>
            </a:r>
            <a:r>
              <a:rPr lang="sk-SK" sz="3200" b="1" dirty="0" err="1" smtClean="0">
                <a:latin typeface="Arial Rounded MT Bold" panose="020F0704030504030204" pitchFamily="34" charset="0"/>
              </a:rPr>
              <a:t>mitochondrálneho</a:t>
            </a:r>
            <a:r>
              <a:rPr lang="sk-SK" sz="3200" b="1" dirty="0" smtClean="0">
                <a:latin typeface="Arial Rounded MT Bold" panose="020F0704030504030204" pitchFamily="34" charset="0"/>
              </a:rPr>
              <a:t> oxidačného stresu.</a:t>
            </a:r>
            <a:endParaRPr lang="sk-SK" sz="32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472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787507" y="206166"/>
            <a:ext cx="27090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3200" b="1" u="sng" dirty="0">
                <a:solidFill>
                  <a:srgbClr val="009900"/>
                </a:solidFill>
                <a:latin typeface="Arial Rounded MT Bold" panose="020F0704030504030204" pitchFamily="34" charset="0"/>
              </a:rPr>
              <a:t>Poďakovanie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982910" y="972339"/>
            <a:ext cx="7467600" cy="549322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sk-SK" b="1" dirty="0"/>
              <a:t>Vedúci práce:</a:t>
            </a:r>
          </a:p>
          <a:p>
            <a:pPr>
              <a:buFont typeface="Arial" pitchFamily="34" charset="0"/>
              <a:buNone/>
            </a:pPr>
            <a:r>
              <a:rPr lang="sk-SK" b="1" dirty="0"/>
              <a:t>MUDr. Andrey </a:t>
            </a:r>
            <a:r>
              <a:rPr lang="sk-SK" b="1" dirty="0" err="1"/>
              <a:t>Musatov</a:t>
            </a:r>
            <a:r>
              <a:rPr lang="sk-SK" b="1" dirty="0"/>
              <a:t>, DrSc. (ÚEF SAV KE)</a:t>
            </a:r>
          </a:p>
          <a:p>
            <a:pPr>
              <a:buNone/>
            </a:pPr>
            <a:endParaRPr lang="sk-SK" b="1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sk-SK" b="1" dirty="0" smtClean="0"/>
              <a:t>doc. RNDr. Erik Sedlák, PhD.  </a:t>
            </a:r>
            <a:r>
              <a:rPr lang="sk-SK" b="1" dirty="0"/>
              <a:t>(PF UPJŠ)</a:t>
            </a:r>
          </a:p>
          <a:p>
            <a:pPr>
              <a:buNone/>
            </a:pPr>
            <a:r>
              <a:rPr lang="sk-SK" b="1" dirty="0"/>
              <a:t>RNDr. </a:t>
            </a:r>
            <a:r>
              <a:rPr lang="sk-SK" b="1" dirty="0" smtClean="0"/>
              <a:t>Nataša </a:t>
            </a:r>
            <a:r>
              <a:rPr lang="sk-SK" b="1" dirty="0" err="1" smtClean="0"/>
              <a:t>Tomášková</a:t>
            </a:r>
            <a:r>
              <a:rPr lang="sk-SK" b="1" dirty="0" smtClean="0"/>
              <a:t>, </a:t>
            </a:r>
            <a:r>
              <a:rPr lang="sk-SK" b="1" dirty="0"/>
              <a:t>PhD. (PF UPJŠ)</a:t>
            </a:r>
          </a:p>
          <a:p>
            <a:pPr>
              <a:buNone/>
            </a:pPr>
            <a:r>
              <a:rPr lang="sk-SK" b="1" dirty="0" smtClean="0"/>
              <a:t>RNDr</a:t>
            </a:r>
            <a:r>
              <a:rPr lang="sk-SK" b="1" dirty="0"/>
              <a:t>. Rastislav </a:t>
            </a:r>
            <a:r>
              <a:rPr lang="sk-SK" b="1" dirty="0" err="1"/>
              <a:t>Varhač</a:t>
            </a:r>
            <a:r>
              <a:rPr lang="sk-SK" b="1" dirty="0"/>
              <a:t>, PhD. (PF UPJŠ)</a:t>
            </a:r>
          </a:p>
          <a:p>
            <a:pPr>
              <a:buFont typeface="Arial" pitchFamily="34" charset="0"/>
              <a:buNone/>
            </a:pPr>
            <a:endParaRPr lang="sk-SK" sz="1800" b="1" dirty="0">
              <a:solidFill>
                <a:srgbClr val="002060"/>
              </a:solidFill>
            </a:endParaRPr>
          </a:p>
          <a:p>
            <a:pPr>
              <a:buFont typeface="Arial" pitchFamily="34" charset="0"/>
              <a:buNone/>
            </a:pPr>
            <a:endParaRPr lang="sk-SK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686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55" y="37566"/>
            <a:ext cx="12186845" cy="6858000"/>
          </a:xfrm>
          <a:effectLst>
            <a:outerShdw dist="50800" dir="5400000" algn="ctr" rotWithShape="0">
              <a:srgbClr val="000000"/>
            </a:outerShdw>
          </a:effec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2201811" y="108764"/>
            <a:ext cx="8387531" cy="3853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sk-SK" b="1" dirty="0" smtClean="0">
              <a:solidFill>
                <a:srgbClr val="CC00CC"/>
              </a:solidFill>
              <a:latin typeface="Arial Rounded MT Bold" panose="020F0704030504030204" pitchFamily="34" charset="0"/>
            </a:endParaRPr>
          </a:p>
          <a:p>
            <a:pPr algn="ctr"/>
            <a:endParaRPr lang="sk-SK" b="1" dirty="0">
              <a:solidFill>
                <a:srgbClr val="CC00CC"/>
              </a:solidFill>
              <a:latin typeface="Arial Rounded MT Bold" panose="020F0704030504030204" pitchFamily="34" charset="0"/>
            </a:endParaRPr>
          </a:p>
          <a:p>
            <a:pPr algn="ctr"/>
            <a:endParaRPr lang="sk-SK" b="1" dirty="0" smtClean="0">
              <a:solidFill>
                <a:srgbClr val="CC00CC"/>
              </a:solidFill>
              <a:latin typeface="Arial Rounded MT Bold" panose="020F0704030504030204" pitchFamily="34" charset="0"/>
            </a:endParaRPr>
          </a:p>
          <a:p>
            <a:pPr algn="ctr"/>
            <a:endParaRPr lang="sk-SK" b="1" dirty="0">
              <a:solidFill>
                <a:srgbClr val="CC00CC"/>
              </a:solidFill>
              <a:latin typeface="Arial Rounded MT Bold" panose="020F0704030504030204" pitchFamily="34" charset="0"/>
            </a:endParaRPr>
          </a:p>
          <a:p>
            <a:pPr algn="ctr"/>
            <a:endParaRPr lang="sk-SK" b="1" dirty="0" smtClean="0">
              <a:solidFill>
                <a:srgbClr val="CC00CC"/>
              </a:solidFill>
              <a:latin typeface="Arial Rounded MT Bold" panose="020F0704030504030204" pitchFamily="34" charset="0"/>
            </a:endParaRPr>
          </a:p>
          <a:p>
            <a:pPr algn="ctr"/>
            <a:endParaRPr lang="sk-SK" b="1" dirty="0">
              <a:solidFill>
                <a:srgbClr val="CC00CC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sk-SK" sz="6500" b="1" dirty="0" smtClean="0">
                <a:solidFill>
                  <a:srgbClr val="CC00CC"/>
                </a:solidFill>
                <a:latin typeface="Arial Rounded MT Bold" panose="020F0704030504030204" pitchFamily="34" charset="0"/>
              </a:rPr>
              <a:t>Ďakujem za pozornosť</a:t>
            </a:r>
            <a:endParaRPr lang="sk-SK" sz="6500" b="1" dirty="0">
              <a:solidFill>
                <a:srgbClr val="CC00CC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6" name="Picture 2" descr="Výsledok vyhľadávania obrázkov pre dopyt sav k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240" y="34625"/>
            <a:ext cx="1220894" cy="1413175"/>
          </a:xfrm>
          <a:prstGeom prst="rect">
            <a:avLst/>
          </a:prstGeom>
          <a:noFill/>
        </p:spPr>
      </p:pic>
      <p:sp>
        <p:nvSpPr>
          <p:cNvPr id="10" name="Obdĺžnik 9"/>
          <p:cNvSpPr/>
          <p:nvPr/>
        </p:nvSpPr>
        <p:spPr>
          <a:xfrm>
            <a:off x="313932" y="6152286"/>
            <a:ext cx="1293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 smtClean="0">
                <a:solidFill>
                  <a:srgbClr val="009900"/>
                </a:solidFill>
                <a:latin typeface="Arial Rounded MT Bold" panose="020F0704030504030204" pitchFamily="34" charset="0"/>
              </a:rPr>
              <a:t>27.6.2018</a:t>
            </a:r>
            <a:endParaRPr lang="sk-SK" b="1" dirty="0">
              <a:solidFill>
                <a:srgbClr val="0099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" name="Obdĺžnik 10"/>
          <p:cNvSpPr/>
          <p:nvPr/>
        </p:nvSpPr>
        <p:spPr>
          <a:xfrm>
            <a:off x="10800013" y="6152286"/>
            <a:ext cx="950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k-SK" b="1" dirty="0" smtClean="0">
                <a:solidFill>
                  <a:srgbClr val="009900"/>
                </a:solidFill>
                <a:latin typeface="Arial Rounded MT Bold" panose="020F0704030504030204" pitchFamily="34" charset="0"/>
              </a:rPr>
              <a:t>Košice</a:t>
            </a:r>
            <a:endParaRPr lang="sk-SK" b="1" dirty="0">
              <a:solidFill>
                <a:srgbClr val="0099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9" name="AutoShape 4" descr="VÃ½sledok vyhÄ¾adÃ¡vania obrÃ¡zkov pre dopyt prirodovedecka fakulta upjs"/>
          <p:cNvSpPr>
            <a:spLocks noChangeAspect="1" noChangeArrowheads="1"/>
          </p:cNvSpPr>
          <p:nvPr/>
        </p:nvSpPr>
        <p:spPr bwMode="auto">
          <a:xfrm>
            <a:off x="155574" y="-144463"/>
            <a:ext cx="2348139" cy="234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" name="AutoShape 8" descr="VÃ½sledok vyhÄ¾adÃ¡vania obrÃ¡zkov pre dopyt logo upj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2" name="AutoShape 10" descr="VÃ½sledok vyhÄ¾adÃ¡vania obrÃ¡zkov pre dopyt logo upj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4" name="AutoShape 16" descr="VÃ½sledok vyhÄ¾adÃ¡vania obrÃ¡zkov pre dopyt logo upj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6" name="AutoShape 20" descr="VÃ½sledok vyhÄ¾adÃ¡vania obrÃ¡zkov pre dopyt logo upj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3" name="Picture 2" descr="C:\Users\Lysak\Desktop\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6394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781208" y="108765"/>
            <a:ext cx="1339035" cy="1339035"/>
          </a:xfrm>
          <a:prstGeom prst="ellipse">
            <a:avLst/>
          </a:prstGeom>
          <a:solidFill>
            <a:schemeClr val="tx1">
              <a:alpha val="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5515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16085" y="-320675"/>
            <a:ext cx="10515600" cy="1325563"/>
          </a:xfrm>
        </p:spPr>
        <p:txBody>
          <a:bodyPr>
            <a:normAutofit/>
          </a:bodyPr>
          <a:lstStyle/>
          <a:p>
            <a:pPr algn="just"/>
            <a:r>
              <a:rPr lang="sk-SK" sz="3600" b="1" u="sng" dirty="0" smtClean="0">
                <a:solidFill>
                  <a:srgbClr val="009900"/>
                </a:solidFill>
                <a:latin typeface="Arial Rounded MT Bold" panose="020F0704030504030204" pitchFamily="34" charset="0"/>
              </a:rPr>
              <a:t>TEÓRIA STARNUTIA</a:t>
            </a:r>
            <a:endParaRPr lang="sk-SK" sz="3600" b="1" u="sng" dirty="0">
              <a:solidFill>
                <a:srgbClr val="0099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6085" y="699674"/>
            <a:ext cx="4796244" cy="1137150"/>
          </a:xfrm>
          <a:prstGeom prst="rect">
            <a:avLst/>
          </a:prstGeom>
          <a:ln>
            <a:solidFill>
              <a:schemeClr val="bg1"/>
            </a:solidFill>
          </a:ln>
          <a:effectLst>
            <a:glow rad="228600">
              <a:srgbClr val="CC00CC">
                <a:alpha val="40000"/>
              </a:srgbClr>
            </a:glow>
          </a:effectLst>
        </p:spPr>
      </p:pic>
      <p:pic>
        <p:nvPicPr>
          <p:cNvPr id="5" name="Obrázok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562" y="5365960"/>
            <a:ext cx="4735835" cy="1269701"/>
          </a:xfrm>
          <a:prstGeom prst="rect">
            <a:avLst/>
          </a:prstGeom>
          <a:effectLst>
            <a:glow rad="101600">
              <a:srgbClr val="00518E">
                <a:alpha val="40000"/>
              </a:srgbClr>
            </a:glow>
          </a:effec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1207" y="2370686"/>
            <a:ext cx="3107103" cy="623172"/>
          </a:xfrm>
          <a:prstGeom prst="rect">
            <a:avLst/>
          </a:prstGeom>
          <a:effectLst>
            <a:glow rad="101600">
              <a:srgbClr val="00518E">
                <a:alpha val="60000"/>
              </a:srgbClr>
            </a:glow>
          </a:effectLst>
        </p:spPr>
      </p:pic>
      <p:pic>
        <p:nvPicPr>
          <p:cNvPr id="7" name="Obrázok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1207" y="3285618"/>
            <a:ext cx="3526671" cy="1690264"/>
          </a:xfrm>
          <a:prstGeom prst="rect">
            <a:avLst/>
          </a:prstGeom>
          <a:effectLst>
            <a:glow rad="101600">
              <a:srgbClr val="00518E">
                <a:alpha val="40000"/>
              </a:srgbClr>
            </a:glow>
          </a:effectLst>
        </p:spPr>
      </p:pic>
      <p:pic>
        <p:nvPicPr>
          <p:cNvPr id="8" name="Obrázok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75003" y="2641967"/>
            <a:ext cx="4645790" cy="84282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21273" y="4086425"/>
            <a:ext cx="4753250" cy="1863576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6641" y="684275"/>
            <a:ext cx="1388804" cy="1188057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355006" y="572216"/>
            <a:ext cx="1195007" cy="134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44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researchgate.net/profile/Helen_Galley/publication/46094593/figure/fig1/AS:202644539875344@1425325631851/Overview-of-mitochondrial-reactive-oxygen-species-ROS-production-ROS-production-b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5800" y="2947048"/>
            <a:ext cx="3786182" cy="391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ok vyhľadávania obrázkov pre dopyt antioxidative defence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9156" b="21018"/>
          <a:stretch/>
        </p:blipFill>
        <p:spPr bwMode="auto">
          <a:xfrm>
            <a:off x="809193" y="1969083"/>
            <a:ext cx="2626338" cy="161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Výsledok vyhľadávania obrázkov pre dopyt antioxidative defenc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77" b="19047"/>
          <a:stretch/>
        </p:blipFill>
        <p:spPr bwMode="auto">
          <a:xfrm>
            <a:off x="9095588" y="1589612"/>
            <a:ext cx="2530354" cy="182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Rovná spojovacia šípka 7"/>
          <p:cNvCxnSpPr/>
          <p:nvPr/>
        </p:nvCxnSpPr>
        <p:spPr>
          <a:xfrm flipV="1">
            <a:off x="3406877" y="2486203"/>
            <a:ext cx="648072" cy="36422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ovacia šípka 14"/>
          <p:cNvCxnSpPr/>
          <p:nvPr/>
        </p:nvCxnSpPr>
        <p:spPr>
          <a:xfrm>
            <a:off x="8360093" y="2296952"/>
            <a:ext cx="720080" cy="50405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BlokTextu 13"/>
          <p:cNvSpPr txBox="1"/>
          <p:nvPr/>
        </p:nvSpPr>
        <p:spPr>
          <a:xfrm>
            <a:off x="2804362" y="1713871"/>
            <a:ext cx="1144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/>
              <a:t>O</a:t>
            </a:r>
            <a:r>
              <a:rPr lang="sk-SK" sz="2000" b="1" baseline="-25000" dirty="0"/>
              <a:t>2</a:t>
            </a:r>
            <a:r>
              <a:rPr lang="sk-SK" sz="2000" b="1" baseline="30000" dirty="0"/>
              <a:t>•</a:t>
            </a:r>
            <a:r>
              <a:rPr lang="sk-SK" sz="2000" b="1" baseline="30000" dirty="0">
                <a:latin typeface="Calibri" panose="020F0502020204030204" pitchFamily="34" charset="0"/>
              </a:rPr>
              <a:t>‒</a:t>
            </a:r>
            <a:endParaRPr lang="sk-SK" sz="2000" b="1" dirty="0"/>
          </a:p>
        </p:txBody>
      </p:sp>
      <p:sp>
        <p:nvSpPr>
          <p:cNvPr id="21" name="BlokTextu 20"/>
          <p:cNvSpPr txBox="1"/>
          <p:nvPr/>
        </p:nvSpPr>
        <p:spPr>
          <a:xfrm>
            <a:off x="3308092" y="3048878"/>
            <a:ext cx="1135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/>
              <a:t>HO</a:t>
            </a:r>
            <a:r>
              <a:rPr lang="sk-SK" sz="2000" baseline="30000" dirty="0"/>
              <a:t>•</a:t>
            </a:r>
            <a:endParaRPr lang="sk-SK" sz="2000" dirty="0"/>
          </a:p>
        </p:txBody>
      </p:sp>
      <p:sp>
        <p:nvSpPr>
          <p:cNvPr id="22" name="BlokTextu 21"/>
          <p:cNvSpPr txBox="1"/>
          <p:nvPr/>
        </p:nvSpPr>
        <p:spPr>
          <a:xfrm>
            <a:off x="3092395" y="2237683"/>
            <a:ext cx="1115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/>
              <a:t>H</a:t>
            </a:r>
            <a:r>
              <a:rPr lang="sk-SK" sz="2000" b="1" baseline="-25000" dirty="0"/>
              <a:t>2</a:t>
            </a:r>
            <a:r>
              <a:rPr lang="sk-SK" sz="2000" b="1" dirty="0"/>
              <a:t>O</a:t>
            </a:r>
            <a:r>
              <a:rPr lang="sk-SK" sz="2000" baseline="-25000" dirty="0"/>
              <a:t>2</a:t>
            </a:r>
            <a:endParaRPr lang="sk-SK" sz="2000" dirty="0"/>
          </a:p>
        </p:txBody>
      </p:sp>
      <p:sp>
        <p:nvSpPr>
          <p:cNvPr id="23" name="BlokTextu 22"/>
          <p:cNvSpPr txBox="1"/>
          <p:nvPr/>
        </p:nvSpPr>
        <p:spPr>
          <a:xfrm>
            <a:off x="593168" y="3193219"/>
            <a:ext cx="944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/>
              <a:t>CAT</a:t>
            </a:r>
          </a:p>
        </p:txBody>
      </p:sp>
      <p:sp>
        <p:nvSpPr>
          <p:cNvPr id="24" name="BlokTextu 23"/>
          <p:cNvSpPr txBox="1"/>
          <p:nvPr/>
        </p:nvSpPr>
        <p:spPr>
          <a:xfrm>
            <a:off x="413657" y="1825067"/>
            <a:ext cx="1666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/>
              <a:t>GSH-PX</a:t>
            </a:r>
          </a:p>
        </p:txBody>
      </p:sp>
      <p:sp>
        <p:nvSpPr>
          <p:cNvPr id="25" name="BlokTextu 24"/>
          <p:cNvSpPr txBox="1"/>
          <p:nvPr/>
        </p:nvSpPr>
        <p:spPr>
          <a:xfrm>
            <a:off x="413658" y="2257115"/>
            <a:ext cx="999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/>
              <a:t>SOD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1554424" y="3651393"/>
            <a:ext cx="2351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/>
              <a:t>Homeostáza</a:t>
            </a:r>
            <a:endParaRPr lang="sk-SK" b="1" dirty="0"/>
          </a:p>
        </p:txBody>
      </p:sp>
      <p:sp>
        <p:nvSpPr>
          <p:cNvPr id="28" name="BlokTextu 27"/>
          <p:cNvSpPr txBox="1"/>
          <p:nvPr/>
        </p:nvSpPr>
        <p:spPr>
          <a:xfrm>
            <a:off x="9734772" y="3514071"/>
            <a:ext cx="1569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/>
              <a:t>Oxidačný stres</a:t>
            </a:r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554" y="0"/>
            <a:ext cx="3792833" cy="287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7" name="Rovná spojovacia šípka 14"/>
          <p:cNvCxnSpPr/>
          <p:nvPr/>
        </p:nvCxnSpPr>
        <p:spPr>
          <a:xfrm flipH="1">
            <a:off x="7745167" y="3468188"/>
            <a:ext cx="1296143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7891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VÃ½sledok vyhÄ¾adÃ¡vania obrÃ¡zkov pre dopyt human cell microscop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1508" name="Picture 4" descr="VÃ½sledok vyhÄ¾adÃ¡vania obrÃ¡zkov pre dopyt human cell microscope"/>
          <p:cNvPicPr>
            <a:picLocks noChangeAspect="1" noChangeArrowheads="1"/>
          </p:cNvPicPr>
          <p:nvPr/>
        </p:nvPicPr>
        <p:blipFill>
          <a:blip r:embed="rId2" cstate="print"/>
          <a:srcRect l="12312" t="13724" r="17974" b="15038"/>
          <a:stretch>
            <a:fillRect/>
          </a:stretch>
        </p:blipFill>
        <p:spPr bwMode="auto">
          <a:xfrm>
            <a:off x="0" y="0"/>
            <a:ext cx="3187337" cy="2299063"/>
          </a:xfrm>
          <a:prstGeom prst="rect">
            <a:avLst/>
          </a:prstGeom>
          <a:noFill/>
        </p:spPr>
      </p:pic>
      <p:pic>
        <p:nvPicPr>
          <p:cNvPr id="18" name="Obrázo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0519" y="391885"/>
            <a:ext cx="5500561" cy="3381987"/>
          </a:xfrm>
          <a:prstGeom prst="rect">
            <a:avLst/>
          </a:prstGeom>
        </p:spPr>
      </p:pic>
      <p:cxnSp>
        <p:nvCxnSpPr>
          <p:cNvPr id="19" name="Přímá spojovací čára 18"/>
          <p:cNvCxnSpPr/>
          <p:nvPr/>
        </p:nvCxnSpPr>
        <p:spPr>
          <a:xfrm>
            <a:off x="2377440" y="640080"/>
            <a:ext cx="3474720" cy="391886"/>
          </a:xfrm>
          <a:prstGeom prst="line">
            <a:avLst/>
          </a:prstGeom>
          <a:ln w="28575">
            <a:solidFill>
              <a:srgbClr val="92D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čára 21"/>
          <p:cNvCxnSpPr/>
          <p:nvPr/>
        </p:nvCxnSpPr>
        <p:spPr>
          <a:xfrm flipV="1">
            <a:off x="2377440" y="483326"/>
            <a:ext cx="3448594" cy="91440"/>
          </a:xfrm>
          <a:prstGeom prst="line">
            <a:avLst/>
          </a:prstGeom>
          <a:ln w="28575">
            <a:solidFill>
              <a:srgbClr val="92D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BlokTextu 8"/>
          <p:cNvSpPr txBox="1"/>
          <p:nvPr/>
        </p:nvSpPr>
        <p:spPr>
          <a:xfrm>
            <a:off x="5520584" y="3737176"/>
            <a:ext cx="1098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err="1">
                <a:solidFill>
                  <a:srgbClr val="009900"/>
                </a:solidFill>
              </a:rPr>
              <a:t>Cyt</a:t>
            </a:r>
            <a:r>
              <a:rPr lang="sk-SK" sz="2400" b="1" dirty="0">
                <a:solidFill>
                  <a:srgbClr val="009900"/>
                </a:solidFill>
              </a:rPr>
              <a:t> c</a:t>
            </a:r>
          </a:p>
        </p:txBody>
      </p:sp>
      <p:sp>
        <p:nvSpPr>
          <p:cNvPr id="29" name="BlokTextu 9"/>
          <p:cNvSpPr txBox="1"/>
          <p:nvPr/>
        </p:nvSpPr>
        <p:spPr>
          <a:xfrm>
            <a:off x="9718239" y="3818503"/>
            <a:ext cx="897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err="1">
                <a:solidFill>
                  <a:srgbClr val="009900"/>
                </a:solidFill>
              </a:rPr>
              <a:t>CcO</a:t>
            </a:r>
            <a:endParaRPr lang="sk-SK" sz="2400" b="1" dirty="0">
              <a:solidFill>
                <a:srgbClr val="009900"/>
              </a:solidFill>
            </a:endParaRPr>
          </a:p>
        </p:txBody>
      </p:sp>
      <p:sp>
        <p:nvSpPr>
          <p:cNvPr id="31" name="BlokTextu 13"/>
          <p:cNvSpPr txBox="1"/>
          <p:nvPr/>
        </p:nvSpPr>
        <p:spPr>
          <a:xfrm>
            <a:off x="1274536" y="3700371"/>
            <a:ext cx="1898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009900"/>
                </a:solidFill>
              </a:rPr>
              <a:t>b</a:t>
            </a:r>
            <a:r>
              <a:rPr lang="sk-SK" sz="2400" b="1" dirty="0" smtClean="0">
                <a:solidFill>
                  <a:srgbClr val="009900"/>
                </a:solidFill>
              </a:rPr>
              <a:t>c</a:t>
            </a:r>
            <a:r>
              <a:rPr lang="sk-SK" sz="2400" b="1" baseline="-25000" dirty="0" smtClean="0">
                <a:solidFill>
                  <a:srgbClr val="009900"/>
                </a:solidFill>
              </a:rPr>
              <a:t>1</a:t>
            </a:r>
            <a:r>
              <a:rPr lang="sk-SK" sz="2400" b="1" dirty="0" smtClean="0">
                <a:solidFill>
                  <a:srgbClr val="009900"/>
                </a:solidFill>
              </a:rPr>
              <a:t> </a:t>
            </a:r>
            <a:r>
              <a:rPr lang="sk-SK" sz="2400" b="1" dirty="0" smtClean="0">
                <a:solidFill>
                  <a:srgbClr val="009900"/>
                </a:solidFill>
              </a:rPr>
              <a:t>komplex</a:t>
            </a:r>
            <a:endParaRPr lang="sk-SK" sz="2400" b="1" dirty="0">
              <a:solidFill>
                <a:srgbClr val="009900"/>
              </a:solidFill>
            </a:endParaRPr>
          </a:p>
        </p:txBody>
      </p:sp>
      <p:pic>
        <p:nvPicPr>
          <p:cNvPr id="13" name="Obrázok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5210" y="4280168"/>
            <a:ext cx="2891739" cy="221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rázok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9606" y="4280168"/>
            <a:ext cx="1682364" cy="1810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4587" b="91131" l="4746" r="90000">
                        <a14:foregroundMark x1="4746" y1="4587" x2="89831" y2="91131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4441" y="4099611"/>
            <a:ext cx="2488455" cy="27583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859971" y="105682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sk-SK" sz="3600" b="1" u="sng" dirty="0">
                <a:solidFill>
                  <a:srgbClr val="CC00CC"/>
                </a:solidFill>
                <a:latin typeface="Arial Rounded MT Bold" panose="020F0704030504030204" pitchFamily="34" charset="0"/>
              </a:rPr>
              <a:t>Naša hypotéza</a:t>
            </a:r>
          </a:p>
          <a:p>
            <a:pPr marL="0" indent="0" algn="ctr">
              <a:buNone/>
            </a:pPr>
            <a:r>
              <a:rPr lang="sk-SK" sz="3600" b="1" dirty="0" err="1">
                <a:solidFill>
                  <a:srgbClr val="CC00CC"/>
                </a:solidFill>
                <a:latin typeface="Arial Rounded MT Bold" panose="020F0704030504030204" pitchFamily="34" charset="0"/>
              </a:rPr>
              <a:t>Mitochondriálne</a:t>
            </a:r>
            <a:r>
              <a:rPr lang="sk-SK" sz="3600" b="1" dirty="0">
                <a:solidFill>
                  <a:srgbClr val="CC00CC"/>
                </a:solidFill>
                <a:latin typeface="Arial Rounded MT Bold" panose="020F0704030504030204" pitchFamily="34" charset="0"/>
              </a:rPr>
              <a:t> – elektrón transportné proteíny môžu byť súčasťou antioxidačných mechanizmov.</a:t>
            </a:r>
          </a:p>
          <a:p>
            <a:endParaRPr lang="sk-SK" dirty="0"/>
          </a:p>
        </p:txBody>
      </p:sp>
      <p:sp>
        <p:nvSpPr>
          <p:cNvPr id="6" name="Zaoblený obdĺžnik 5"/>
          <p:cNvSpPr/>
          <p:nvPr/>
        </p:nvSpPr>
        <p:spPr>
          <a:xfrm>
            <a:off x="1295400" y="108857"/>
            <a:ext cx="9808029" cy="2231572"/>
          </a:xfrm>
          <a:prstGeom prst="roundRect">
            <a:avLst/>
          </a:prstGeom>
          <a:noFill/>
          <a:ln w="1905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CC00CC"/>
              </a:solidFill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320081" y="3169597"/>
            <a:ext cx="1473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u="sng" dirty="0">
                <a:solidFill>
                  <a:srgbClr val="009900"/>
                </a:solidFill>
                <a:latin typeface="Arial Rounded MT Bold" panose="020F0704030504030204" pitchFamily="34" charset="0"/>
              </a:rPr>
              <a:t>Ciele práce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496755" y="3819338"/>
            <a:ext cx="7215238" cy="2318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k-SK" dirty="0" smtClean="0"/>
              <a:t> </a:t>
            </a:r>
            <a:r>
              <a:rPr lang="sk-SK" sz="2000" b="1" dirty="0"/>
              <a:t>študovať a identifikovať konkrétne miesta na </a:t>
            </a:r>
            <a:r>
              <a:rPr lang="sk-SK" sz="2000" b="1" dirty="0" err="1"/>
              <a:t>mitochondriálnych</a:t>
            </a:r>
            <a:r>
              <a:rPr lang="sk-SK" sz="2000" b="1" dirty="0"/>
              <a:t> komplexoch, ktoré sú oxidované alebo chemicky modifikované pri </a:t>
            </a:r>
            <a:r>
              <a:rPr lang="sk-SK" sz="2000" b="1" i="1" dirty="0"/>
              <a:t>in </a:t>
            </a:r>
            <a:r>
              <a:rPr lang="sk-SK" sz="2000" b="1" i="1" dirty="0" err="1"/>
              <a:t>vitro</a:t>
            </a:r>
            <a:r>
              <a:rPr lang="sk-SK" sz="2000" b="1" i="1" dirty="0"/>
              <a:t> </a:t>
            </a:r>
            <a:r>
              <a:rPr lang="sk-SK" sz="2000" b="1" dirty="0"/>
              <a:t>expozícii </a:t>
            </a:r>
            <a:r>
              <a:rPr lang="sk-SK" sz="2000" b="1" dirty="0" smtClean="0"/>
              <a:t>ROS</a:t>
            </a:r>
            <a:r>
              <a:rPr lang="sk-SK" sz="2000" b="1" i="1" dirty="0" smtClean="0"/>
              <a:t>,</a:t>
            </a:r>
          </a:p>
          <a:p>
            <a:endParaRPr lang="sk-SK" sz="2000" b="1" i="1" dirty="0" smtClean="0"/>
          </a:p>
          <a:p>
            <a:pPr>
              <a:buFont typeface="Wingdings" pitchFamily="2" charset="2"/>
              <a:buChar char="Ø"/>
            </a:pPr>
            <a:r>
              <a:rPr lang="sk-SK" sz="2000" b="1" i="1" dirty="0"/>
              <a:t> </a:t>
            </a:r>
            <a:r>
              <a:rPr lang="sk-SK" sz="2000" b="1" dirty="0"/>
              <a:t>overiť hypotézu, že </a:t>
            </a:r>
            <a:r>
              <a:rPr lang="sk-SK" sz="2000" b="1" dirty="0" err="1"/>
              <a:t>mitochondriálne</a:t>
            </a:r>
            <a:r>
              <a:rPr lang="sk-SK" sz="2000" b="1" dirty="0"/>
              <a:t> </a:t>
            </a:r>
            <a:r>
              <a:rPr lang="sk-SK" sz="2000" b="1" dirty="0" smtClean="0"/>
              <a:t>elektrón- transportné </a:t>
            </a:r>
            <a:r>
              <a:rPr lang="sk-SK" sz="2000" b="1" dirty="0"/>
              <a:t>proteíny zohrávajú dôležitú úlohu v </a:t>
            </a:r>
            <a:r>
              <a:rPr lang="sk-SK" sz="2000" b="1" dirty="0" err="1"/>
              <a:t>antioxidačnom</a:t>
            </a:r>
            <a:r>
              <a:rPr lang="sk-SK" sz="2000" b="1" dirty="0"/>
              <a:t> obrannom mechanizme.</a:t>
            </a:r>
          </a:p>
        </p:txBody>
      </p:sp>
    </p:spTree>
    <p:extLst>
      <p:ext uri="{BB962C8B-B14F-4D97-AF65-F5344CB8AC3E}">
        <p14:creationId xmlns:p14="http://schemas.microsoft.com/office/powerpoint/2010/main" xmlns="" val="384344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47188" y="-66177"/>
            <a:ext cx="10515600" cy="1325563"/>
          </a:xfrm>
        </p:spPr>
        <p:txBody>
          <a:bodyPr/>
          <a:lstStyle/>
          <a:p>
            <a:r>
              <a:rPr lang="sk-SK" sz="4000" b="1" u="sng" dirty="0" smtClean="0">
                <a:solidFill>
                  <a:srgbClr val="009900"/>
                </a:solidFill>
                <a:latin typeface="Arial Rounded MT Bold" panose="020F0704030504030204" pitchFamily="34" charset="0"/>
              </a:rPr>
              <a:t>Komplex III : bc</a:t>
            </a:r>
            <a:r>
              <a:rPr lang="sk-SK" sz="4000" b="1" u="sng" baseline="-25000" dirty="0" smtClean="0">
                <a:solidFill>
                  <a:srgbClr val="009900"/>
                </a:solidFill>
                <a:latin typeface="Arial Rounded MT Bold" panose="020F0704030504030204" pitchFamily="34" charset="0"/>
              </a:rPr>
              <a:t>1</a:t>
            </a:r>
            <a:r>
              <a:rPr lang="sk-SK" sz="4000" b="1" u="sng" dirty="0" smtClean="0">
                <a:solidFill>
                  <a:srgbClr val="009900"/>
                </a:solidFill>
                <a:latin typeface="Arial Rounded MT Bold" panose="020F0704030504030204" pitchFamily="34" charset="0"/>
              </a:rPr>
              <a:t> komplex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38827" y="3761264"/>
            <a:ext cx="2693526" cy="2959189"/>
          </a:xfrm>
          <a:prstGeom prst="rect">
            <a:avLst/>
          </a:prstGeom>
        </p:spPr>
      </p:pic>
      <p:pic>
        <p:nvPicPr>
          <p:cNvPr id="1030" name="Picture 6" descr="Antimycin 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97657" y="169056"/>
            <a:ext cx="1472251" cy="147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BlokTextu 14"/>
          <p:cNvSpPr txBox="1"/>
          <p:nvPr/>
        </p:nvSpPr>
        <p:spPr>
          <a:xfrm>
            <a:off x="8879872" y="726331"/>
            <a:ext cx="1867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err="1" smtClean="0"/>
              <a:t>Antimycín</a:t>
            </a:r>
            <a:r>
              <a:rPr lang="sk-SK" sz="1600" b="1" dirty="0" smtClean="0"/>
              <a:t> A</a:t>
            </a:r>
            <a:endParaRPr lang="sk-SK" sz="1600" b="1" dirty="0"/>
          </a:p>
        </p:txBody>
      </p:sp>
      <p:sp>
        <p:nvSpPr>
          <p:cNvPr id="17" name="BlokTextu 16"/>
          <p:cNvSpPr txBox="1"/>
          <p:nvPr/>
        </p:nvSpPr>
        <p:spPr>
          <a:xfrm>
            <a:off x="8889033" y="2018361"/>
            <a:ext cx="1125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 err="1" smtClean="0"/>
              <a:t>Myxotiazo</a:t>
            </a:r>
            <a:r>
              <a:rPr lang="sk-SK" dirty="0" err="1" smtClean="0"/>
              <a:t>l</a:t>
            </a:r>
            <a:endParaRPr lang="sk-SK" dirty="0"/>
          </a:p>
        </p:txBody>
      </p:sp>
      <p:pic>
        <p:nvPicPr>
          <p:cNvPr id="1032" name="Picture 8" descr="Myxothiazo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04795" y="2203027"/>
            <a:ext cx="1558237" cy="155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SÃºvisiaci obrÃ¡zo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173" y="895608"/>
            <a:ext cx="7526654" cy="412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6123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62665" y="-327513"/>
            <a:ext cx="10515600" cy="1325563"/>
          </a:xfrm>
        </p:spPr>
        <p:txBody>
          <a:bodyPr/>
          <a:lstStyle/>
          <a:p>
            <a:r>
              <a:rPr lang="sk-SK" b="1" u="sng" dirty="0" err="1">
                <a:solidFill>
                  <a:srgbClr val="009900"/>
                </a:solidFill>
                <a:latin typeface="Arial Rounded MT Bold" panose="020F0704030504030204" pitchFamily="34" charset="0"/>
              </a:rPr>
              <a:t>Peroxidázna</a:t>
            </a:r>
            <a:r>
              <a:rPr lang="sk-SK" b="1" u="sng" dirty="0">
                <a:solidFill>
                  <a:srgbClr val="009900"/>
                </a:solidFill>
                <a:latin typeface="Arial Rounded MT Bold" panose="020F0704030504030204" pitchFamily="34" charset="0"/>
              </a:rPr>
              <a:t> aktivita bc</a:t>
            </a:r>
            <a:r>
              <a:rPr lang="sk-SK" b="1" u="sng" baseline="-25000" dirty="0">
                <a:solidFill>
                  <a:srgbClr val="009900"/>
                </a:solidFill>
                <a:latin typeface="Arial Rounded MT Bold" panose="020F0704030504030204" pitchFamily="34" charset="0"/>
              </a:rPr>
              <a:t>1</a:t>
            </a:r>
            <a:r>
              <a:rPr lang="sk-SK" b="1" u="sng" dirty="0">
                <a:solidFill>
                  <a:srgbClr val="009900"/>
                </a:solidFill>
                <a:latin typeface="Arial Rounded MT Bold" panose="020F0704030504030204" pitchFamily="34" charset="0"/>
              </a:rPr>
              <a:t> komplexu</a:t>
            </a:r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151" y="1361218"/>
            <a:ext cx="3907972" cy="3304890"/>
          </a:xfrm>
          <a:prstGeom prst="rect">
            <a:avLst/>
          </a:prstGeom>
        </p:spPr>
      </p:pic>
      <p:graphicFrame>
        <p:nvGraphicFramePr>
          <p:cNvPr id="14" name="Tabuľk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35899737"/>
              </p:ext>
            </p:extLst>
          </p:nvPr>
        </p:nvGraphicFramePr>
        <p:xfrm>
          <a:off x="1224431" y="4713757"/>
          <a:ext cx="2831691" cy="196596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129244"/>
                <a:gridCol w="1702447"/>
              </a:tblGrid>
              <a:tr h="723304">
                <a:tc>
                  <a:txBody>
                    <a:bodyPr/>
                    <a:lstStyle/>
                    <a:p>
                      <a:r>
                        <a:rPr lang="sk-SK" sz="1500" baseline="0" dirty="0" smtClean="0">
                          <a:solidFill>
                            <a:srgbClr val="CC00CC"/>
                          </a:solidFill>
                        </a:rPr>
                        <a:t>Bc1 komplex</a:t>
                      </a:r>
                      <a:endParaRPr lang="sk-SK" sz="1500" dirty="0">
                        <a:solidFill>
                          <a:srgbClr val="CC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500" dirty="0" smtClean="0">
                          <a:solidFill>
                            <a:srgbClr val="CC00CC"/>
                          </a:solidFill>
                        </a:rPr>
                        <a:t>Rýchlostná konštanta</a:t>
                      </a:r>
                      <a:r>
                        <a:rPr lang="sk-SK" sz="1500" baseline="0" dirty="0" smtClean="0">
                          <a:solidFill>
                            <a:srgbClr val="CC00CC"/>
                          </a:solidFill>
                        </a:rPr>
                        <a:t> 2. poriadku</a:t>
                      </a:r>
                      <a:endParaRPr lang="sk-SK" sz="1500" dirty="0" smtClean="0">
                        <a:solidFill>
                          <a:srgbClr val="CC00CC"/>
                        </a:solidFill>
                      </a:endParaRPr>
                    </a:p>
                    <a:p>
                      <a:endParaRPr lang="sk-SK" sz="1500" dirty="0">
                        <a:solidFill>
                          <a:srgbClr val="CC00CC"/>
                        </a:solidFill>
                      </a:endParaRPr>
                    </a:p>
                  </a:txBody>
                  <a:tcPr/>
                </a:tc>
              </a:tr>
              <a:tr h="230142">
                <a:tc>
                  <a:txBody>
                    <a:bodyPr/>
                    <a:lstStyle/>
                    <a:p>
                      <a:r>
                        <a:rPr lang="sk-SK" sz="1500" dirty="0" smtClean="0"/>
                        <a:t>bc1</a:t>
                      </a:r>
                      <a:endParaRPr lang="sk-SK" sz="15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500" dirty="0" smtClean="0"/>
                        <a:t>250 M</a:t>
                      </a:r>
                      <a:r>
                        <a:rPr lang="sk-SK" sz="1500" baseline="30000" dirty="0" smtClean="0"/>
                        <a:t>-1</a:t>
                      </a:r>
                      <a:r>
                        <a:rPr lang="sk-SK" sz="1500" dirty="0" smtClean="0"/>
                        <a:t>.s</a:t>
                      </a:r>
                      <a:r>
                        <a:rPr lang="sk-SK" sz="1500" baseline="30000" dirty="0" smtClean="0"/>
                        <a:t>-1</a:t>
                      </a:r>
                      <a:endParaRPr lang="sk-SK" sz="1500" dirty="0"/>
                    </a:p>
                  </a:txBody>
                  <a:tcPr/>
                </a:tc>
              </a:tr>
              <a:tr h="230142">
                <a:tc>
                  <a:txBody>
                    <a:bodyPr/>
                    <a:lstStyle/>
                    <a:p>
                      <a:r>
                        <a:rPr lang="sk-SK" sz="1500" baseline="0" dirty="0" smtClean="0"/>
                        <a:t>bc1 +AA</a:t>
                      </a:r>
                      <a:endParaRPr lang="sk-SK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500" dirty="0" smtClean="0"/>
                        <a:t>89,6M</a:t>
                      </a:r>
                      <a:r>
                        <a:rPr lang="sk-SK" sz="1500" baseline="30000" dirty="0" smtClean="0"/>
                        <a:t>-1</a:t>
                      </a:r>
                      <a:r>
                        <a:rPr lang="sk-SK" sz="1500" dirty="0" smtClean="0"/>
                        <a:t>.s</a:t>
                      </a:r>
                      <a:r>
                        <a:rPr lang="sk-SK" sz="1500" baseline="30000" dirty="0" smtClean="0"/>
                        <a:t>-1</a:t>
                      </a:r>
                      <a:endParaRPr lang="sk-SK" sz="1500" dirty="0"/>
                    </a:p>
                  </a:txBody>
                  <a:tcPr/>
                </a:tc>
              </a:tr>
              <a:tr h="230142">
                <a:tc>
                  <a:txBody>
                    <a:bodyPr/>
                    <a:lstStyle/>
                    <a:p>
                      <a:r>
                        <a:rPr lang="sk-SK" sz="1500" baseline="0" dirty="0" smtClean="0"/>
                        <a:t>Bc1+KCN</a:t>
                      </a:r>
                      <a:endParaRPr lang="sk-SK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500" dirty="0" smtClean="0"/>
                        <a:t>16,7 M</a:t>
                      </a:r>
                      <a:r>
                        <a:rPr lang="sk-SK" sz="1500" baseline="30000" dirty="0" smtClean="0"/>
                        <a:t>-1</a:t>
                      </a:r>
                      <a:r>
                        <a:rPr lang="sk-SK" sz="1500" dirty="0" smtClean="0"/>
                        <a:t>.s</a:t>
                      </a:r>
                      <a:r>
                        <a:rPr lang="sk-SK" sz="1500" baseline="30000" dirty="0" smtClean="0"/>
                        <a:t>-1</a:t>
                      </a:r>
                      <a:endParaRPr lang="sk-SK" sz="15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Obdĺžnik 14"/>
          <p:cNvSpPr/>
          <p:nvPr/>
        </p:nvSpPr>
        <p:spPr>
          <a:xfrm>
            <a:off x="288991" y="66723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b="1" u="sng" dirty="0" err="1" smtClean="0">
                <a:solidFill>
                  <a:srgbClr val="CC00CC"/>
                </a:solidFill>
              </a:rPr>
              <a:t>Peroxidázna</a:t>
            </a:r>
            <a:r>
              <a:rPr lang="sk-SK" b="1" u="sng" dirty="0" smtClean="0">
                <a:solidFill>
                  <a:srgbClr val="CC00CC"/>
                </a:solidFill>
              </a:rPr>
              <a:t> aktivita bc</a:t>
            </a:r>
            <a:r>
              <a:rPr lang="sk-SK" b="1" u="sng" baseline="-25000" dirty="0" smtClean="0">
                <a:solidFill>
                  <a:srgbClr val="CC00CC"/>
                </a:solidFill>
              </a:rPr>
              <a:t>1</a:t>
            </a:r>
            <a:r>
              <a:rPr lang="sk-SK" b="1" u="sng" dirty="0" smtClean="0">
                <a:solidFill>
                  <a:srgbClr val="CC00CC"/>
                </a:solidFill>
              </a:rPr>
              <a:t> </a:t>
            </a:r>
            <a:r>
              <a:rPr lang="sk-SK" b="1" u="sng" dirty="0" err="1" smtClean="0">
                <a:solidFill>
                  <a:srgbClr val="CC00CC"/>
                </a:solidFill>
              </a:rPr>
              <a:t>kompelxu</a:t>
            </a:r>
            <a:r>
              <a:rPr lang="sk-SK" b="1" u="sng" dirty="0">
                <a:solidFill>
                  <a:srgbClr val="CC00CC"/>
                </a:solidFill>
              </a:rPr>
              <a:t> </a:t>
            </a:r>
            <a:r>
              <a:rPr lang="sk-SK" b="1" u="sng" dirty="0" smtClean="0">
                <a:solidFill>
                  <a:srgbClr val="CC00CC"/>
                </a:solidFill>
              </a:rPr>
              <a:t>- FOX </a:t>
            </a:r>
            <a:r>
              <a:rPr lang="sk-SK" b="1" u="sng" dirty="0">
                <a:solidFill>
                  <a:srgbClr val="CC00CC"/>
                </a:solidFill>
              </a:rPr>
              <a:t>2 metóda: založená na oxidácii železnatých iónov použitím </a:t>
            </a:r>
            <a:r>
              <a:rPr lang="sk-SK" b="1" u="sng" dirty="0" err="1">
                <a:solidFill>
                  <a:srgbClr val="CC00CC"/>
                </a:solidFill>
              </a:rPr>
              <a:t>xylenolovej</a:t>
            </a:r>
            <a:r>
              <a:rPr lang="sk-SK" b="1" u="sng" dirty="0">
                <a:solidFill>
                  <a:srgbClr val="CC00CC"/>
                </a:solidFill>
              </a:rPr>
              <a:t> oranžovej</a:t>
            </a:r>
          </a:p>
        </p:txBody>
      </p:sp>
      <p:sp>
        <p:nvSpPr>
          <p:cNvPr id="16" name="Obdĺžnik 15"/>
          <p:cNvSpPr/>
          <p:nvPr/>
        </p:nvSpPr>
        <p:spPr>
          <a:xfrm>
            <a:off x="7349139" y="70642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b="1" u="sng" dirty="0" smtClean="0">
                <a:solidFill>
                  <a:srgbClr val="CC00CC"/>
                </a:solidFill>
              </a:rPr>
              <a:t>Spektrálna charakteristika bc</a:t>
            </a:r>
            <a:r>
              <a:rPr lang="sk-SK" b="1" u="sng" baseline="-25000" dirty="0" smtClean="0">
                <a:solidFill>
                  <a:srgbClr val="CC00CC"/>
                </a:solidFill>
              </a:rPr>
              <a:t>1</a:t>
            </a:r>
            <a:r>
              <a:rPr lang="sk-SK" b="1" u="sng" dirty="0" smtClean="0">
                <a:solidFill>
                  <a:srgbClr val="CC00CC"/>
                </a:solidFill>
              </a:rPr>
              <a:t> komplexu s H</a:t>
            </a:r>
            <a:r>
              <a:rPr lang="sk-SK" b="1" u="sng" baseline="-25000" dirty="0" smtClean="0">
                <a:solidFill>
                  <a:srgbClr val="CC00CC"/>
                </a:solidFill>
              </a:rPr>
              <a:t>2</a:t>
            </a:r>
            <a:r>
              <a:rPr lang="sk-SK" b="1" u="sng" dirty="0" smtClean="0">
                <a:solidFill>
                  <a:srgbClr val="CC00CC"/>
                </a:solidFill>
              </a:rPr>
              <a:t>O</a:t>
            </a:r>
            <a:r>
              <a:rPr lang="sk-SK" b="1" u="sng" baseline="-25000" dirty="0" smtClean="0">
                <a:solidFill>
                  <a:srgbClr val="CC00CC"/>
                </a:solidFill>
              </a:rPr>
              <a:t>2</a:t>
            </a:r>
            <a:endParaRPr lang="sk-SK" b="1" u="sng" baseline="-25000" dirty="0">
              <a:solidFill>
                <a:srgbClr val="CC00CC"/>
              </a:solidFill>
            </a:endParaRPr>
          </a:p>
        </p:txBody>
      </p:sp>
      <p:sp>
        <p:nvSpPr>
          <p:cNvPr id="17" name="Kosoštvorec 16"/>
          <p:cNvSpPr/>
          <p:nvPr/>
        </p:nvSpPr>
        <p:spPr>
          <a:xfrm>
            <a:off x="4495015" y="2194040"/>
            <a:ext cx="212272" cy="201058"/>
          </a:xfrm>
          <a:prstGeom prst="diamon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BlokTextu 17"/>
          <p:cNvSpPr txBox="1"/>
          <p:nvPr/>
        </p:nvSpPr>
        <p:spPr>
          <a:xfrm>
            <a:off x="4730552" y="1507770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bc</a:t>
            </a:r>
            <a:r>
              <a:rPr lang="sk-SK" b="1" baseline="-25000" dirty="0" smtClean="0"/>
              <a:t>1</a:t>
            </a:r>
            <a:endParaRPr lang="sk-SK" b="1" baseline="-25000" dirty="0"/>
          </a:p>
        </p:txBody>
      </p:sp>
      <p:sp>
        <p:nvSpPr>
          <p:cNvPr id="19" name="Rovnoramenný trojuholník 18"/>
          <p:cNvSpPr/>
          <p:nvPr/>
        </p:nvSpPr>
        <p:spPr>
          <a:xfrm>
            <a:off x="4518280" y="1898874"/>
            <a:ext cx="168729" cy="166234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BlokTextu 19"/>
          <p:cNvSpPr txBox="1"/>
          <p:nvPr/>
        </p:nvSpPr>
        <p:spPr>
          <a:xfrm>
            <a:off x="4690211" y="1807602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bc</a:t>
            </a:r>
            <a:r>
              <a:rPr lang="sk-SK" b="1" baseline="-25000" dirty="0" smtClean="0"/>
              <a:t>1</a:t>
            </a:r>
            <a:r>
              <a:rPr lang="sk-SK" b="1" dirty="0" smtClean="0"/>
              <a:t> + AA</a:t>
            </a:r>
            <a:r>
              <a:rPr lang="sk-SK" b="1" baseline="-25000" dirty="0" smtClean="0"/>
              <a:t> </a:t>
            </a:r>
            <a:endParaRPr lang="sk-SK" b="1" baseline="-25000" dirty="0"/>
          </a:p>
        </p:txBody>
      </p:sp>
      <p:sp>
        <p:nvSpPr>
          <p:cNvPr id="21" name="BlokTextu 20"/>
          <p:cNvSpPr txBox="1"/>
          <p:nvPr/>
        </p:nvSpPr>
        <p:spPr>
          <a:xfrm>
            <a:off x="4730552" y="2075993"/>
            <a:ext cx="1131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bc</a:t>
            </a:r>
            <a:r>
              <a:rPr lang="sk-SK" b="1" baseline="-25000" dirty="0" smtClean="0"/>
              <a:t>1</a:t>
            </a:r>
            <a:r>
              <a:rPr lang="sk-SK" b="1" dirty="0" smtClean="0"/>
              <a:t> + KCN</a:t>
            </a:r>
            <a:r>
              <a:rPr lang="sk-SK" b="1" baseline="-25000" dirty="0" smtClean="0"/>
              <a:t> </a:t>
            </a:r>
            <a:endParaRPr lang="sk-SK" b="1" baseline="-25000" dirty="0"/>
          </a:p>
        </p:txBody>
      </p:sp>
      <p:sp>
        <p:nvSpPr>
          <p:cNvPr id="22" name="Vývojový diagram: spojnica 21"/>
          <p:cNvSpPr/>
          <p:nvPr/>
        </p:nvSpPr>
        <p:spPr>
          <a:xfrm>
            <a:off x="4516787" y="1628279"/>
            <a:ext cx="168729" cy="149431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23" name="Přímá spojovací šipka 15"/>
          <p:cNvCxnSpPr/>
          <p:nvPr/>
        </p:nvCxnSpPr>
        <p:spPr>
          <a:xfrm flipV="1">
            <a:off x="3726494" y="5801574"/>
            <a:ext cx="10846" cy="679195"/>
          </a:xfrm>
          <a:prstGeom prst="straightConnector1">
            <a:avLst/>
          </a:prstGeom>
          <a:ln w="38100">
            <a:solidFill>
              <a:srgbClr val="CC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44648595"/>
              </p:ext>
            </p:extLst>
          </p:nvPr>
        </p:nvGraphicFramePr>
        <p:xfrm>
          <a:off x="7509733" y="1128257"/>
          <a:ext cx="3987140" cy="4091913"/>
        </p:xfrm>
        <a:graphic>
          <a:graphicData uri="http://schemas.openxmlformats.org/presentationml/2006/ole">
            <p:oleObj spid="_x0000_s2071" r:id="rId4" imgW="5437080" imgH="5580720" progId="">
              <p:embed/>
            </p:oleObj>
          </a:graphicData>
        </a:graphic>
      </p:graphicFrame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8195" y="2966443"/>
            <a:ext cx="2787559" cy="3716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2352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15143" y="-30045"/>
            <a:ext cx="10515600" cy="1325563"/>
          </a:xfrm>
        </p:spPr>
        <p:txBody>
          <a:bodyPr/>
          <a:lstStyle/>
          <a:p>
            <a:r>
              <a:rPr lang="sk-SK" b="1" u="sng" dirty="0" err="1" smtClean="0">
                <a:solidFill>
                  <a:srgbClr val="009900"/>
                </a:solidFill>
                <a:latin typeface="Arial Rounded MT Bold" panose="020F0704030504030204" pitchFamily="34" charset="0"/>
              </a:rPr>
              <a:t>Peroxidázna</a:t>
            </a:r>
            <a:r>
              <a:rPr lang="sk-SK" b="1" u="sng" dirty="0" smtClean="0">
                <a:solidFill>
                  <a:srgbClr val="009900"/>
                </a:solidFill>
                <a:latin typeface="Arial Rounded MT Bold" panose="020F0704030504030204" pitchFamily="34" charset="0"/>
              </a:rPr>
              <a:t> aktivita bc1 komplexu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2122" y="4115743"/>
            <a:ext cx="3856976" cy="2249080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2122" y="1388184"/>
            <a:ext cx="3850921" cy="2338242"/>
          </a:xfrm>
          <a:prstGeom prst="rect">
            <a:avLst/>
          </a:prstGeom>
        </p:spPr>
      </p:pic>
      <p:sp>
        <p:nvSpPr>
          <p:cNvPr id="5" name="Obdĺžnik 4"/>
          <p:cNvSpPr/>
          <p:nvPr/>
        </p:nvSpPr>
        <p:spPr>
          <a:xfrm>
            <a:off x="1315851" y="744757"/>
            <a:ext cx="2302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u="sng" dirty="0" smtClean="0">
                <a:solidFill>
                  <a:srgbClr val="CC00CC"/>
                </a:solidFill>
              </a:rPr>
              <a:t>Aktivita bc</a:t>
            </a:r>
            <a:r>
              <a:rPr lang="sk-SK" b="1" u="sng" baseline="-25000" dirty="0" smtClean="0">
                <a:solidFill>
                  <a:srgbClr val="CC00CC"/>
                </a:solidFill>
              </a:rPr>
              <a:t>1</a:t>
            </a:r>
            <a:r>
              <a:rPr lang="sk-SK" b="1" u="sng" dirty="0" smtClean="0">
                <a:solidFill>
                  <a:srgbClr val="CC00CC"/>
                </a:solidFill>
              </a:rPr>
              <a:t> komplexu</a:t>
            </a:r>
            <a:endParaRPr lang="sk-SK" b="1" u="sng" baseline="-25000" dirty="0">
              <a:solidFill>
                <a:srgbClr val="CC00CC"/>
              </a:solidFill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2762738" y="2861187"/>
            <a:ext cx="1295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err="1"/>
              <a:t>a</a:t>
            </a:r>
            <a:r>
              <a:rPr lang="sk-SK" sz="1400" b="1" dirty="0" err="1" smtClean="0"/>
              <a:t>ctivity</a:t>
            </a:r>
            <a:r>
              <a:rPr lang="sk-SK" sz="1400" b="1" dirty="0" smtClean="0"/>
              <a:t> = 56 s</a:t>
            </a:r>
            <a:r>
              <a:rPr lang="sk-SK" sz="1400" b="1" baseline="30000" dirty="0" smtClean="0"/>
              <a:t>-1</a:t>
            </a:r>
            <a:endParaRPr lang="sk-SK" sz="1400" b="1" baseline="30000" dirty="0"/>
          </a:p>
        </p:txBody>
      </p:sp>
      <p:sp>
        <p:nvSpPr>
          <p:cNvPr id="9" name="Obdĺžnik 8"/>
          <p:cNvSpPr/>
          <p:nvPr/>
        </p:nvSpPr>
        <p:spPr>
          <a:xfrm>
            <a:off x="2762739" y="5546322"/>
            <a:ext cx="12955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400" b="1" dirty="0" err="1" smtClean="0"/>
              <a:t>activity</a:t>
            </a:r>
            <a:r>
              <a:rPr lang="sk-SK" sz="1400" b="1" dirty="0" smtClean="0"/>
              <a:t> </a:t>
            </a:r>
            <a:r>
              <a:rPr lang="sk-SK" sz="1400" b="1" dirty="0"/>
              <a:t>= </a:t>
            </a:r>
            <a:r>
              <a:rPr lang="sk-SK" sz="1400" b="1" dirty="0" smtClean="0"/>
              <a:t>67 </a:t>
            </a:r>
            <a:r>
              <a:rPr lang="sk-SK" sz="1400" b="1" dirty="0"/>
              <a:t>s</a:t>
            </a:r>
            <a:r>
              <a:rPr lang="sk-SK" sz="1400" b="1" baseline="30000" dirty="0"/>
              <a:t>-1</a:t>
            </a:r>
          </a:p>
        </p:txBody>
      </p:sp>
      <p:sp>
        <p:nvSpPr>
          <p:cNvPr id="10" name="Obdĺžnik 9"/>
          <p:cNvSpPr/>
          <p:nvPr/>
        </p:nvSpPr>
        <p:spPr>
          <a:xfrm>
            <a:off x="7333564" y="744757"/>
            <a:ext cx="4472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u="sng" dirty="0" smtClean="0">
                <a:solidFill>
                  <a:srgbClr val="CC00CC"/>
                </a:solidFill>
              </a:rPr>
              <a:t>Štruktúra </a:t>
            </a:r>
            <a:r>
              <a:rPr lang="sk-SK" b="1" u="sng" dirty="0" err="1" smtClean="0">
                <a:solidFill>
                  <a:srgbClr val="CC00CC"/>
                </a:solidFill>
              </a:rPr>
              <a:t>podjednotiek</a:t>
            </a:r>
            <a:r>
              <a:rPr lang="sk-SK" b="1" u="sng" dirty="0" smtClean="0">
                <a:solidFill>
                  <a:srgbClr val="CC00CC"/>
                </a:solidFill>
              </a:rPr>
              <a:t> bc</a:t>
            </a:r>
            <a:r>
              <a:rPr lang="sk-SK" b="1" u="sng" baseline="-25000" dirty="0" smtClean="0">
                <a:solidFill>
                  <a:srgbClr val="CC00CC"/>
                </a:solidFill>
              </a:rPr>
              <a:t>1</a:t>
            </a:r>
            <a:r>
              <a:rPr lang="sk-SK" b="1" u="sng" dirty="0" smtClean="0">
                <a:solidFill>
                  <a:srgbClr val="CC00CC"/>
                </a:solidFill>
              </a:rPr>
              <a:t> komplexu (HPLC)</a:t>
            </a:r>
            <a:endParaRPr lang="sk-SK" b="1" u="sng" baseline="-25000" dirty="0">
              <a:solidFill>
                <a:srgbClr val="CC00CC"/>
              </a:solidFill>
            </a:endParaRPr>
          </a:p>
        </p:txBody>
      </p:sp>
      <p:graphicFrame>
        <p:nvGraphicFramePr>
          <p:cNvPr id="19" name="Objek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47218278"/>
              </p:ext>
            </p:extLst>
          </p:nvPr>
        </p:nvGraphicFramePr>
        <p:xfrm>
          <a:off x="6858320" y="1087375"/>
          <a:ext cx="4947366" cy="4152908"/>
        </p:xfrm>
        <a:graphic>
          <a:graphicData uri="http://schemas.openxmlformats.org/presentationml/2006/ole">
            <p:oleObj spid="_x0000_s3091" r:id="rId5" imgW="5783400" imgH="485496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77353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625" y="985018"/>
            <a:ext cx="3079340" cy="2923142"/>
          </a:xfrm>
          <a:prstGeom prst="rect">
            <a:avLst/>
          </a:prstGeom>
        </p:spPr>
      </p:pic>
      <p:sp>
        <p:nvSpPr>
          <p:cNvPr id="5" name="Nadpis 4"/>
          <p:cNvSpPr txBox="1">
            <a:spLocks noGrp="1"/>
          </p:cNvSpPr>
          <p:nvPr>
            <p:ph type="title"/>
          </p:nvPr>
        </p:nvSpPr>
        <p:spPr>
          <a:xfrm>
            <a:off x="2098132" y="-70056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b="1" u="sng" dirty="0" err="1" smtClean="0">
                <a:solidFill>
                  <a:srgbClr val="009900"/>
                </a:solidFill>
                <a:latin typeface="Arial Rounded MT Bold" panose="020F0704030504030204" pitchFamily="34" charset="0"/>
              </a:rPr>
              <a:t>Peroxidázna</a:t>
            </a:r>
            <a:r>
              <a:rPr lang="sk-SK" sz="4000" b="1" u="sng" dirty="0" smtClean="0">
                <a:solidFill>
                  <a:srgbClr val="009900"/>
                </a:solidFill>
                <a:latin typeface="Arial Rounded MT Bold" panose="020F0704030504030204" pitchFamily="34" charset="0"/>
              </a:rPr>
              <a:t> aktivita </a:t>
            </a:r>
            <a:r>
              <a:rPr lang="sk-SK" sz="4000" b="1" u="sng" dirty="0" err="1" smtClean="0">
                <a:solidFill>
                  <a:srgbClr val="009900"/>
                </a:solidFill>
                <a:latin typeface="Arial Rounded MT Bold" panose="020F0704030504030204" pitchFamily="34" charset="0"/>
              </a:rPr>
              <a:t>cytochrómu</a:t>
            </a:r>
            <a:r>
              <a:rPr lang="sk-SK" sz="4000" b="1" u="sng" dirty="0" smtClean="0">
                <a:solidFill>
                  <a:srgbClr val="009900"/>
                </a:solidFill>
                <a:latin typeface="Arial Rounded MT Bold" panose="020F0704030504030204" pitchFamily="34" charset="0"/>
              </a:rPr>
              <a:t> c </a:t>
            </a:r>
            <a:endParaRPr lang="sk-SK" sz="4000" b="1" baseline="30000" dirty="0">
              <a:solidFill>
                <a:srgbClr val="0099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6" name="Obrázek 5" descr="cyt co strucut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1968" y="2343948"/>
            <a:ext cx="2520280" cy="3214267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486476" y="634904"/>
            <a:ext cx="3969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u="sng" dirty="0" err="1">
                <a:solidFill>
                  <a:srgbClr val="CC00CC"/>
                </a:solidFill>
              </a:rPr>
              <a:t>Peroxidázna</a:t>
            </a:r>
            <a:r>
              <a:rPr lang="sk-SK" b="1" u="sng" dirty="0">
                <a:solidFill>
                  <a:srgbClr val="CC00CC"/>
                </a:solidFill>
              </a:rPr>
              <a:t> aktivita </a:t>
            </a:r>
            <a:r>
              <a:rPr lang="sk-SK" b="1" u="sng" dirty="0" err="1" smtClean="0">
                <a:solidFill>
                  <a:srgbClr val="CC00CC"/>
                </a:solidFill>
              </a:rPr>
              <a:t>Cyt</a:t>
            </a:r>
            <a:r>
              <a:rPr lang="sk-SK" b="1" u="sng" dirty="0" smtClean="0">
                <a:solidFill>
                  <a:srgbClr val="CC00CC"/>
                </a:solidFill>
              </a:rPr>
              <a:t> c FOX2 metóda</a:t>
            </a:r>
            <a:endParaRPr lang="sk-SK" dirty="0"/>
          </a:p>
        </p:txBody>
      </p:sp>
      <p:sp>
        <p:nvSpPr>
          <p:cNvPr id="12" name="Obdĺžnik 11"/>
          <p:cNvSpPr/>
          <p:nvPr/>
        </p:nvSpPr>
        <p:spPr>
          <a:xfrm>
            <a:off x="8657982" y="634904"/>
            <a:ext cx="2822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u="sng" dirty="0" smtClean="0">
                <a:solidFill>
                  <a:srgbClr val="CC00CC"/>
                </a:solidFill>
              </a:rPr>
              <a:t>Prístupnosť Fe v </a:t>
            </a:r>
            <a:r>
              <a:rPr lang="sk-SK" b="1" u="sng" dirty="0" err="1" smtClean="0">
                <a:solidFill>
                  <a:srgbClr val="CC00CC"/>
                </a:solidFill>
              </a:rPr>
              <a:t>héme</a:t>
            </a:r>
            <a:r>
              <a:rPr lang="sk-SK" b="1" u="sng" dirty="0" smtClean="0">
                <a:solidFill>
                  <a:srgbClr val="CC00CC"/>
                </a:solidFill>
              </a:rPr>
              <a:t> </a:t>
            </a:r>
            <a:r>
              <a:rPr lang="sk-SK" b="1" u="sng" dirty="0" err="1" smtClean="0">
                <a:solidFill>
                  <a:srgbClr val="CC00CC"/>
                </a:solidFill>
              </a:rPr>
              <a:t>Cyt</a:t>
            </a:r>
            <a:r>
              <a:rPr lang="sk-SK" b="1" u="sng" dirty="0" smtClean="0">
                <a:solidFill>
                  <a:srgbClr val="CC00CC"/>
                </a:solidFill>
              </a:rPr>
              <a:t> c</a:t>
            </a:r>
            <a:endParaRPr lang="sk-SK" dirty="0"/>
          </a:p>
        </p:txBody>
      </p:sp>
      <p:graphicFrame>
        <p:nvGraphicFramePr>
          <p:cNvPr id="14" name="Tabuľk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76132671"/>
              </p:ext>
            </p:extLst>
          </p:nvPr>
        </p:nvGraphicFramePr>
        <p:xfrm>
          <a:off x="787340" y="4132376"/>
          <a:ext cx="2621584" cy="2528096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983034"/>
                <a:gridCol w="1638550"/>
              </a:tblGrid>
              <a:tr h="727588">
                <a:tc>
                  <a:txBody>
                    <a:bodyPr/>
                    <a:lstStyle/>
                    <a:p>
                      <a:r>
                        <a:rPr lang="sk-SK" sz="1500" baseline="0" dirty="0" smtClean="0">
                          <a:solidFill>
                            <a:srgbClr val="CC00CC"/>
                          </a:solidFill>
                        </a:rPr>
                        <a:t>     </a:t>
                      </a:r>
                      <a:r>
                        <a:rPr lang="sk-SK" sz="1500" dirty="0" err="1" smtClean="0">
                          <a:solidFill>
                            <a:srgbClr val="CC00CC"/>
                          </a:solidFill>
                        </a:rPr>
                        <a:t>Cyt</a:t>
                      </a:r>
                      <a:r>
                        <a:rPr lang="sk-SK" sz="1500" baseline="0" dirty="0" smtClean="0">
                          <a:solidFill>
                            <a:srgbClr val="CC00CC"/>
                          </a:solidFill>
                        </a:rPr>
                        <a:t> c</a:t>
                      </a:r>
                      <a:r>
                        <a:rPr lang="sk-SK" sz="1500" baseline="30000" dirty="0" smtClean="0">
                          <a:solidFill>
                            <a:srgbClr val="CC00CC"/>
                          </a:solidFill>
                        </a:rPr>
                        <a:t>3+</a:t>
                      </a:r>
                      <a:endParaRPr lang="sk-SK" sz="1500" dirty="0">
                        <a:solidFill>
                          <a:srgbClr val="CC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500" dirty="0" smtClean="0">
                          <a:solidFill>
                            <a:srgbClr val="CC00CC"/>
                          </a:solidFill>
                        </a:rPr>
                        <a:t>Rýchlostná konštanta</a:t>
                      </a:r>
                      <a:r>
                        <a:rPr lang="sk-SK" sz="1500" baseline="0" dirty="0" smtClean="0">
                          <a:solidFill>
                            <a:srgbClr val="CC00CC"/>
                          </a:solidFill>
                        </a:rPr>
                        <a:t> 2. poriadku</a:t>
                      </a:r>
                      <a:endParaRPr lang="sk-SK" sz="1500" dirty="0" smtClean="0">
                        <a:solidFill>
                          <a:srgbClr val="CC00CC"/>
                        </a:solidFill>
                      </a:endParaRPr>
                    </a:p>
                    <a:p>
                      <a:endParaRPr lang="sk-SK" sz="1500" dirty="0">
                        <a:solidFill>
                          <a:srgbClr val="CC00CC"/>
                        </a:solidFill>
                      </a:endParaRPr>
                    </a:p>
                  </a:txBody>
                  <a:tcPr/>
                </a:tc>
              </a:tr>
              <a:tr h="553547">
                <a:tc>
                  <a:txBody>
                    <a:bodyPr/>
                    <a:lstStyle/>
                    <a:p>
                      <a:r>
                        <a:rPr lang="sk-SK" sz="1500" dirty="0" smtClean="0"/>
                        <a:t>Kontrolná vzorka</a:t>
                      </a:r>
                      <a:endParaRPr lang="sk-SK" sz="15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500" dirty="0" smtClean="0"/>
                        <a:t>9,6 M</a:t>
                      </a:r>
                      <a:r>
                        <a:rPr lang="sk-SK" sz="1500" baseline="30000" dirty="0" smtClean="0"/>
                        <a:t>-1</a:t>
                      </a:r>
                      <a:r>
                        <a:rPr lang="sk-SK" sz="1500" dirty="0" smtClean="0"/>
                        <a:t>.s</a:t>
                      </a:r>
                      <a:r>
                        <a:rPr lang="sk-SK" sz="1500" baseline="30000" dirty="0" smtClean="0"/>
                        <a:t>-1</a:t>
                      </a:r>
                      <a:endParaRPr lang="sk-SK" sz="1500" dirty="0"/>
                    </a:p>
                  </a:txBody>
                  <a:tcPr/>
                </a:tc>
              </a:tr>
              <a:tr h="322903">
                <a:tc>
                  <a:txBody>
                    <a:bodyPr/>
                    <a:lstStyle/>
                    <a:p>
                      <a:r>
                        <a:rPr lang="sk-SK" sz="1500" baseline="0" dirty="0" smtClean="0"/>
                        <a:t>1M </a:t>
                      </a:r>
                      <a:r>
                        <a:rPr lang="sk-SK" sz="1500" baseline="0" dirty="0" err="1" smtClean="0"/>
                        <a:t>urea</a:t>
                      </a:r>
                      <a:endParaRPr lang="sk-SK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500" dirty="0" smtClean="0"/>
                        <a:t>12,15 M</a:t>
                      </a:r>
                      <a:r>
                        <a:rPr lang="sk-SK" sz="1500" baseline="30000" dirty="0" smtClean="0"/>
                        <a:t>-1</a:t>
                      </a:r>
                      <a:r>
                        <a:rPr lang="sk-SK" sz="1500" dirty="0" smtClean="0"/>
                        <a:t>.s</a:t>
                      </a:r>
                      <a:r>
                        <a:rPr lang="sk-SK" sz="1500" baseline="30000" dirty="0" smtClean="0"/>
                        <a:t>-1</a:t>
                      </a:r>
                      <a:endParaRPr lang="sk-SK" sz="1500" dirty="0"/>
                    </a:p>
                  </a:txBody>
                  <a:tcPr/>
                </a:tc>
              </a:tr>
              <a:tr h="322903">
                <a:tc>
                  <a:txBody>
                    <a:bodyPr/>
                    <a:lstStyle/>
                    <a:p>
                      <a:r>
                        <a:rPr lang="sk-SK" sz="1500" baseline="0" dirty="0" smtClean="0"/>
                        <a:t>2M </a:t>
                      </a:r>
                      <a:r>
                        <a:rPr lang="sk-SK" sz="1500" baseline="0" dirty="0" err="1" smtClean="0"/>
                        <a:t>urea</a:t>
                      </a:r>
                      <a:endParaRPr lang="sk-SK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500" dirty="0" smtClean="0"/>
                        <a:t>17,15 M</a:t>
                      </a:r>
                      <a:r>
                        <a:rPr lang="sk-SK" sz="1500" baseline="30000" dirty="0" smtClean="0"/>
                        <a:t>-1</a:t>
                      </a:r>
                      <a:r>
                        <a:rPr lang="sk-SK" sz="1500" dirty="0" smtClean="0"/>
                        <a:t>.s</a:t>
                      </a:r>
                      <a:r>
                        <a:rPr lang="sk-SK" sz="1500" baseline="30000" dirty="0" smtClean="0"/>
                        <a:t>-1</a:t>
                      </a:r>
                      <a:endParaRPr lang="sk-SK" sz="1500" dirty="0"/>
                    </a:p>
                  </a:txBody>
                  <a:tcPr/>
                </a:tc>
              </a:tr>
              <a:tr h="322903">
                <a:tc>
                  <a:txBody>
                    <a:bodyPr/>
                    <a:lstStyle/>
                    <a:p>
                      <a:r>
                        <a:rPr lang="sk-SK" sz="1500" baseline="0" dirty="0" smtClean="0"/>
                        <a:t>4M </a:t>
                      </a:r>
                      <a:r>
                        <a:rPr lang="sk-SK" sz="1500" baseline="0" dirty="0" err="1" smtClean="0"/>
                        <a:t>urea</a:t>
                      </a:r>
                      <a:endParaRPr lang="sk-SK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500" dirty="0" smtClean="0"/>
                        <a:t>44,17 M</a:t>
                      </a:r>
                      <a:r>
                        <a:rPr lang="sk-SK" sz="1500" baseline="30000" dirty="0" smtClean="0"/>
                        <a:t>-1</a:t>
                      </a:r>
                      <a:r>
                        <a:rPr lang="sk-SK" sz="1500" dirty="0" smtClean="0"/>
                        <a:t>.s</a:t>
                      </a:r>
                      <a:r>
                        <a:rPr lang="sk-SK" sz="1500" baseline="30000" dirty="0" smtClean="0"/>
                        <a:t>-1</a:t>
                      </a:r>
                      <a:endParaRPr lang="sk-SK" sz="15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5" name="Přímá spojovací šipka 18"/>
          <p:cNvCxnSpPr/>
          <p:nvPr/>
        </p:nvCxnSpPr>
        <p:spPr>
          <a:xfrm>
            <a:off x="3076149" y="5309840"/>
            <a:ext cx="3191" cy="1072410"/>
          </a:xfrm>
          <a:prstGeom prst="straightConnector1">
            <a:avLst/>
          </a:prstGeom>
          <a:ln w="38100">
            <a:solidFill>
              <a:srgbClr val="CC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BlokTextu 15"/>
          <p:cNvSpPr txBox="1"/>
          <p:nvPr/>
        </p:nvSpPr>
        <p:spPr>
          <a:xfrm>
            <a:off x="4940655" y="1024568"/>
            <a:ext cx="2451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err="1" smtClean="0"/>
              <a:t>Urea</a:t>
            </a:r>
            <a:r>
              <a:rPr lang="sk-SK" b="1" dirty="0" smtClean="0"/>
              <a:t>		HCN</a:t>
            </a:r>
            <a:endParaRPr lang="sk-SK" b="1" dirty="0"/>
          </a:p>
        </p:txBody>
      </p:sp>
      <p:cxnSp>
        <p:nvCxnSpPr>
          <p:cNvPr id="18" name="Rovná spojovacia šípka 17"/>
          <p:cNvCxnSpPr/>
          <p:nvPr/>
        </p:nvCxnSpPr>
        <p:spPr>
          <a:xfrm>
            <a:off x="5181043" y="1553497"/>
            <a:ext cx="610157" cy="130769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ovná spojovacia šípka 19"/>
          <p:cNvCxnSpPr/>
          <p:nvPr/>
        </p:nvCxnSpPr>
        <p:spPr>
          <a:xfrm flipH="1">
            <a:off x="6366775" y="1366726"/>
            <a:ext cx="786580" cy="206701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Vývojový diagram: spojnica 21"/>
          <p:cNvSpPr/>
          <p:nvPr/>
        </p:nvSpPr>
        <p:spPr>
          <a:xfrm>
            <a:off x="9251778" y="5415565"/>
            <a:ext cx="196645" cy="206477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3" name="Vývojový diagram: spojnica 22"/>
          <p:cNvSpPr/>
          <p:nvPr/>
        </p:nvSpPr>
        <p:spPr>
          <a:xfrm>
            <a:off x="9251778" y="5668777"/>
            <a:ext cx="196645" cy="206477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4" name="BlokTextu 23"/>
          <p:cNvSpPr txBox="1"/>
          <p:nvPr/>
        </p:nvSpPr>
        <p:spPr>
          <a:xfrm>
            <a:off x="9448423" y="5322244"/>
            <a:ext cx="620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pH 7</a:t>
            </a:r>
          </a:p>
          <a:p>
            <a:r>
              <a:rPr lang="sk-SK" dirty="0" smtClean="0"/>
              <a:t>pH 5</a:t>
            </a:r>
            <a:endParaRPr lang="sk-SK" dirty="0"/>
          </a:p>
        </p:txBody>
      </p:sp>
      <p:pic>
        <p:nvPicPr>
          <p:cNvPr id="25" name="Obrázok 2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01323" y="962220"/>
            <a:ext cx="3952875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394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</TotalTime>
  <Words>407</Words>
  <Application>Microsoft Office PowerPoint</Application>
  <PresentationFormat>Vlastní</PresentationFormat>
  <Paragraphs>97</Paragraphs>
  <Slides>14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0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Motív Office</vt:lpstr>
      <vt:lpstr>Snímek 1</vt:lpstr>
      <vt:lpstr>TEÓRIA STARNUTIA</vt:lpstr>
      <vt:lpstr>Snímek 3</vt:lpstr>
      <vt:lpstr>Snímek 4</vt:lpstr>
      <vt:lpstr>Snímek 5</vt:lpstr>
      <vt:lpstr>Komplex III : bc1 komplex </vt:lpstr>
      <vt:lpstr>Peroxidázna aktivita bc1 komplexu</vt:lpstr>
      <vt:lpstr>Peroxidázna aktivita bc1 komplexu </vt:lpstr>
      <vt:lpstr>Peroxidázna aktivita cytochrómu c </vt:lpstr>
      <vt:lpstr>Snímek 10</vt:lpstr>
      <vt:lpstr>Záver</vt:lpstr>
      <vt:lpstr>Snímek 12</vt:lpstr>
      <vt:lpstr>Snímek 13</vt:lpstr>
      <vt:lpstr>Snímek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Úloha mitochondriálnych elektrón–transportných proteínov v oxidačnom strese</dc:title>
  <dc:creator>BIOF1</dc:creator>
  <cp:lastModifiedBy>Lysak</cp:lastModifiedBy>
  <cp:revision>57</cp:revision>
  <dcterms:created xsi:type="dcterms:W3CDTF">2018-06-21T09:00:56Z</dcterms:created>
  <dcterms:modified xsi:type="dcterms:W3CDTF">2018-06-27T05:40:49Z</dcterms:modified>
</cp:coreProperties>
</file>