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279" r:id="rId4"/>
    <p:sldId id="258" r:id="rId5"/>
    <p:sldId id="261" r:id="rId6"/>
    <p:sldId id="282" r:id="rId7"/>
    <p:sldId id="262" r:id="rId8"/>
    <p:sldId id="278" r:id="rId9"/>
    <p:sldId id="275" r:id="rId10"/>
    <p:sldId id="276" r:id="rId11"/>
    <p:sldId id="277" r:id="rId12"/>
    <p:sldId id="280" r:id="rId13"/>
    <p:sldId id="28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1AD7-9F78-4AE7-8858-2F216FBE0977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D6A14-A4C0-451C-8332-4AB35B8C9B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22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8ECC4-300B-4558-B70E-C6DB9B191D3D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784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42F-3406-46C4-A5E6-EF2A19C4C99F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230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6A14-A4C0-451C-8332-4AB35B8C9B1D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92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21B236-BD1F-4E8D-8A4D-147160BB9604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39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21B236-BD1F-4E8D-8A4D-147160BB9604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02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21B236-BD1F-4E8D-8A4D-147160BB9604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212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42F-3406-46C4-A5E6-EF2A19C4C99F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680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42F-3406-46C4-A5E6-EF2A19C4C99F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889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42F-3406-46C4-A5E6-EF2A19C4C99F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93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442F-3406-46C4-A5E6-EF2A19C4C99F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250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809-9B45-43F9-8FF2-0C006F9DBBE0}" type="datetime1">
              <a:rPr lang="sk-SK" smtClean="0"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2F4-E31A-4B8E-A4AB-ADEAE8FB2E44}" type="datetime1">
              <a:rPr lang="sk-SK" smtClean="0"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B51-EC25-4EDA-8244-F38A5E273081}" type="datetime1">
              <a:rPr lang="sk-SK" smtClean="0"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869A-CA0C-47BC-A4A7-B090BB3F758D}" type="datetime1">
              <a:rPr lang="sk-SK" smtClean="0"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B9D3-CFBD-4D7A-821F-EA820B9D301D}" type="datetime1">
              <a:rPr lang="sk-SK" smtClean="0"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C99-1287-43EF-AB99-11F3B3627E73}" type="datetime1">
              <a:rPr lang="sk-SK" smtClean="0"/>
              <a:t>11. 12. 2018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D817-097B-43B6-AEC0-E202FD5F3C1C}" type="datetime1">
              <a:rPr lang="sk-SK" smtClean="0"/>
              <a:t>11. 12. 2018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50AA-F9A3-4642-9088-7833C0DF81B8}" type="datetime1">
              <a:rPr lang="sk-SK" smtClean="0"/>
              <a:t>11. 12. 2018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712-7BDC-4FB9-A2BD-56C54CE96AAA}" type="datetime1">
              <a:rPr lang="sk-SK" smtClean="0"/>
              <a:t>11. 12. 2018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F37C-533E-4ED8-928E-30FA8BA841EE}" type="datetime1">
              <a:rPr lang="sk-SK" smtClean="0"/>
              <a:t>11. 12. 2018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0F7F-0970-4C88-ABD1-3A451190F4E2}" type="datetime1">
              <a:rPr lang="sk-SK" smtClean="0"/>
              <a:t>11. 12. 2018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301B-FA9A-4259-B022-6F7B5EECD93F}" type="datetime1">
              <a:rPr lang="sk-SK" smtClean="0"/>
              <a:t>11. 12. 2018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e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AAA-3EE1-4958-AF85-01C56B31500D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90500" y="1965033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Fyzikálno-chemické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štúdium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derivátov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85900" y="1100545"/>
            <a:ext cx="61722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Lucia </a:t>
            </a:r>
            <a:r>
              <a:rPr lang="sk-SK" sz="2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Balejčíková</a:t>
            </a:r>
            <a:r>
              <a:rPr lang="sk-SK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  <a:endParaRPr lang="sk-SK" sz="28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04800" y="537321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Ústav experimentálnej fyziky Slovenskej akadémie vied</a:t>
            </a:r>
          </a:p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Oddelenie fyziky magnetických javov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9316" y="605245"/>
            <a:ext cx="17160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s://npc.cvtisr.sk/userfiles/Promat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879433"/>
            <a:ext cx="3960440" cy="231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908"/>
            <a:ext cx="1571625" cy="1819125"/>
          </a:xfrm>
          <a:prstGeom prst="rect">
            <a:avLst/>
          </a:prstGeom>
        </p:spPr>
      </p:pic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FD37-2997-4D45-B632-80B2D2357243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7409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Sekundárna štruktúra - Cirkulárny </a:t>
            </a:r>
            <a:r>
              <a:rPr lang="sk-SK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dichroizmus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0" y="1268760"/>
            <a:ext cx="3487451" cy="4954233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4427983" y="1403648"/>
            <a:ext cx="43094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 okolo 208 a 222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 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helix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štruktúra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Amplitúdy miním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menia s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LF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ávislosť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obsahu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helixu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skladaného listu od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LF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Keď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štruktúry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helixu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klesá, obsah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skladaných listov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rastie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Minerálne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jadrá neovplyvňujú výrazne sekundárnu štruktúru rekonštruovaného alebo redukovaného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Odchýlky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obsahu štruktúry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helixu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skladaného listu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špecifická interakcia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rozpúšťadla a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proteínu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519777" y="128566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loaded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905466" y="537321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E068-FACC-4C2A-8D4F-E01E246DA0E9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7409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-optické merania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6" y="1453477"/>
            <a:ext cx="4230379" cy="31028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/>
          <a:srcRect l="3126" r="3492"/>
          <a:stretch/>
        </p:blipFill>
        <p:spPr>
          <a:xfrm>
            <a:off x="4700552" y="3203710"/>
            <a:ext cx="4077088" cy="3108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ĺžnik 6"/>
              <p:cNvSpPr/>
              <p:nvPr/>
            </p:nvSpPr>
            <p:spPr>
              <a:xfrm>
                <a:off x="4834475" y="2675677"/>
                <a:ext cx="1658082" cy="37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k-SK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sk-SK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k-SK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p>
                      </m:sSup>
                      <m:r>
                        <a:rPr lang="sk-SK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sk-SK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ĺž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75" y="2675677"/>
                <a:ext cx="1658082" cy="3702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ĺžnik 7"/>
              <p:cNvSpPr/>
              <p:nvPr/>
            </p:nvSpPr>
            <p:spPr>
              <a:xfrm>
                <a:off x="4846128" y="2054064"/>
                <a:ext cx="126547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sk-SK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m:rPr>
                          <m:sty m:val="p"/>
                        </m:rPr>
                        <a:rPr lang="sk-SK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sk-SK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sk-S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dĺž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28" y="2054064"/>
                <a:ext cx="1265475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ok 10" descr="Cotton-Moutonov jav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9240" y="1559243"/>
            <a:ext cx="1921519" cy="1322740"/>
          </a:xfrm>
          <a:prstGeom prst="rect">
            <a:avLst/>
          </a:prstGeom>
        </p:spPr>
      </p:pic>
      <p:pic>
        <p:nvPicPr>
          <p:cNvPr id="12" name="Obrázok 11" descr="Faradayov jav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061" y="4803428"/>
            <a:ext cx="1839878" cy="141518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834475" y="1505217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Cotton-Moutonov</a:t>
            </a:r>
            <a:r>
              <a:rPr lang="sk-S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jav</a:t>
            </a:r>
            <a:endParaRPr lang="sk-SK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739169" y="481788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Faradayov</a:t>
            </a:r>
            <a:r>
              <a:rPr lang="sk-S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jav</a:t>
            </a:r>
            <a:endParaRPr lang="sk-SK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ĺžnik 13"/>
              <p:cNvSpPr/>
              <p:nvPr/>
            </p:nvSpPr>
            <p:spPr>
              <a:xfrm>
                <a:off x="2783572" y="5402451"/>
                <a:ext cx="13359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sk-SK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sk-SK" i="1"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sk-SK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4" name="Obdĺžni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72" y="5402451"/>
                <a:ext cx="133594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Fe</a:t>
            </a:r>
            <a:r>
              <a:rPr lang="sk-SK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interakcii A</a:t>
            </a:r>
            <a:r>
              <a:rPr lang="el-G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peptidu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sk-SK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feritínom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7D39-8378-4818-B740-E25CC1F01FF5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C87-D6E7-4A2C-9874-02D17E370062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7409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UV-VIS, fluorescenčná </a:t>
            </a:r>
            <a:r>
              <a:rPr lang="sk-SK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AFM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21" y="1329123"/>
            <a:ext cx="4331755" cy="5009837"/>
          </a:xfrm>
          <a:prstGeom prst="rect">
            <a:avLst/>
          </a:prstGeom>
        </p:spPr>
      </p:pic>
      <p:cxnSp>
        <p:nvCxnSpPr>
          <p:cNvPr id="3" name="Rovná spojovacia šípka 2"/>
          <p:cNvCxnSpPr/>
          <p:nvPr/>
        </p:nvCxnSpPr>
        <p:spPr>
          <a:xfrm>
            <a:off x="6327947" y="2132856"/>
            <a:ext cx="47630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6804248" y="2924944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5436096" y="1844824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fibríl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peptidu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7253713" y="2642779"/>
            <a:ext cx="1042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fibríl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peptidu</a:t>
            </a:r>
            <a:endParaRPr lang="sk-SK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prítomnosti</a:t>
            </a:r>
          </a:p>
          <a:p>
            <a:r>
              <a:rPr lang="sk-S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348564" y="4469962"/>
            <a:ext cx="40052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k-SK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Modely </a:t>
            </a:r>
            <a:r>
              <a:rPr lang="sk-SK" sz="16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uvoľnovania</a:t>
            </a:r>
            <a:r>
              <a:rPr lang="sk-SK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Fe:</a:t>
            </a:r>
            <a:r>
              <a:rPr lang="sk-SK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dosahovanie rovnovážneho stavu medzi uloženým železom a železom v cytoplazme, rozpad proteínu na </a:t>
            </a:r>
            <a:r>
              <a:rPr lang="sk-SK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podjednotky</a:t>
            </a:r>
            <a:r>
              <a:rPr lang="sk-SK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prítomnosť </a:t>
            </a:r>
            <a:r>
              <a:rPr lang="sk-SK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šaperónu</a:t>
            </a:r>
            <a:r>
              <a:rPr lang="sk-S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alebo </a:t>
            </a:r>
            <a:r>
              <a:rPr lang="sk-SK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nízkomolekulárneho</a:t>
            </a:r>
            <a:r>
              <a:rPr lang="sk-SK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elektrónového </a:t>
            </a:r>
            <a:r>
              <a:rPr lang="sk-SK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donoru</a:t>
            </a:r>
            <a:endParaRPr lang="sk-SK" sz="1600" dirty="0"/>
          </a:p>
        </p:txBody>
      </p:sp>
      <p:pic>
        <p:nvPicPr>
          <p:cNvPr id="18" name="Obrázok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0" y="1421038"/>
            <a:ext cx="3921454" cy="29091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8894" y="3789040"/>
            <a:ext cx="787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csc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990412" y="573325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l-G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k-SK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k-S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8116770" y="573810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l-G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k-SK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k-S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Závery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Úspešná </a:t>
            </a:r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syntéza </a:t>
            </a:r>
            <a:r>
              <a:rPr lang="sk-SK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feritínových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derivátov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redukovaného a rekonštruovaného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Priemer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jadra, veľkosť proteínov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sekundárna proteínová štruktúra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závisia od LF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Redukcia a rekonštrukcia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feritínových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anorganických jadier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je symetrický proces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Anorganické jadro je zložené pravdepodobne z jednej fázy – </a:t>
            </a:r>
            <a:r>
              <a:rPr lang="sk-SK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ferihydritu</a:t>
            </a:r>
            <a:endParaRPr lang="sk-SK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-optické metódy môžu byť vhodné pre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použitie v biomedicíne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 citlivú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neinvazívnu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diagnostiku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rôznych ochorení spojených s metabolizmom železa vo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feritíne</a:t>
            </a:r>
            <a:endParaRPr lang="sk-S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peptid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zodpovedný za vývoj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Alzheimer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ovej choroby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počas procesu formovania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fibríl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schopný redukovať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anorganického jadra prírodného </a:t>
            </a:r>
            <a:r>
              <a:rPr 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peptid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metalošaperón</a:t>
            </a:r>
            <a:endParaRPr lang="sk-SK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Anorganické jadro </a:t>
            </a:r>
            <a:r>
              <a:rPr lang="sk-SK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zložené z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ferihydritu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prekurzor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interakcii 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peptid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efekt môže čiastočne 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vysvetliť tvorbu magnetitu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pozorovanú pri vývoji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neurodegeneratívnych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ochorení</a:t>
            </a:r>
            <a:endParaRPr lang="sk-SK" sz="1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A8EC-A1DB-47D3-8224-53D3CA28BFBA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37" y="2204864"/>
            <a:ext cx="4452527" cy="1825587"/>
          </a:xfrm>
          <a:prstGeom prst="rect">
            <a:avLst/>
          </a:prstGeom>
        </p:spPr>
      </p:pic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allea.org/Content/ALLEA/Logos/Logo_Slovak_Academy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1976320" y="1013604"/>
            <a:ext cx="519136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Poďakovanie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51" y="4529450"/>
            <a:ext cx="1728192" cy="172819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363127" y="2420888"/>
            <a:ext cx="2347117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Kopčanský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600"/>
              </a:spcBef>
            </a:pP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Marceli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Koralewski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Mikołaj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Pochylski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600"/>
              </a:spcBef>
            </a:pP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Mikołaj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Baranowski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Katarína Šipošová,</a:t>
            </a:r>
          </a:p>
          <a:p>
            <a:pPr algn="ctr">
              <a:spcBef>
                <a:spcPts val="600"/>
              </a:spcBef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Ivo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Šafářik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5" y="513824"/>
            <a:ext cx="1571625" cy="1819125"/>
          </a:xfrm>
          <a:prstGeom prst="rect">
            <a:avLst/>
          </a:prstGeom>
        </p:spPr>
      </p:pic>
      <p:pic>
        <p:nvPicPr>
          <p:cNvPr id="12" name="Zástupný symbol obsahu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90" y="525393"/>
            <a:ext cx="1880876" cy="1954381"/>
          </a:xfrm>
        </p:spPr>
      </p:pic>
    </p:spTree>
    <p:extLst>
      <p:ext uri="{BB962C8B-B14F-4D97-AF65-F5344CB8AC3E}">
        <p14:creationId xmlns:p14="http://schemas.microsoft.com/office/powerpoint/2010/main" val="29367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Ďakujem za pozornosť</a:t>
            </a:r>
          </a:p>
        </p:txBody>
      </p:sp>
      <p:pic>
        <p:nvPicPr>
          <p:cNvPr id="3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409" t="6452" r="7954" b="6452"/>
          <a:stretch>
            <a:fillRect/>
          </a:stretch>
        </p:blipFill>
        <p:spPr bwMode="auto">
          <a:xfrm>
            <a:off x="3422682" y="972441"/>
            <a:ext cx="1834444" cy="1905000"/>
          </a:xfrm>
          <a:prstGeom prst="ellipse">
            <a:avLst/>
          </a:prstGeom>
          <a:noFill/>
        </p:spPr>
      </p:pic>
      <p:pic>
        <p:nvPicPr>
          <p:cNvPr id="4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26000" contrast="21000"/>
          </a:blip>
          <a:srcRect l="3409" t="6452" r="7954" b="6452"/>
          <a:stretch>
            <a:fillRect/>
          </a:stretch>
        </p:blipFill>
        <p:spPr bwMode="auto">
          <a:xfrm>
            <a:off x="6906150" y="896241"/>
            <a:ext cx="990600" cy="1028700"/>
          </a:xfrm>
          <a:prstGeom prst="ellipse">
            <a:avLst/>
          </a:prstGeom>
          <a:noFill/>
        </p:spPr>
      </p:pic>
      <p:pic>
        <p:nvPicPr>
          <p:cNvPr id="5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13000" contrast="21000"/>
          </a:blip>
          <a:srcRect l="3409" t="6452" r="7954" b="6452"/>
          <a:stretch>
            <a:fillRect/>
          </a:stretch>
        </p:blipFill>
        <p:spPr bwMode="auto">
          <a:xfrm>
            <a:off x="6012160" y="2238533"/>
            <a:ext cx="440266" cy="457200"/>
          </a:xfrm>
          <a:prstGeom prst="ellipse">
            <a:avLst/>
          </a:prstGeom>
          <a:noFill/>
        </p:spPr>
      </p:pic>
      <p:pic>
        <p:nvPicPr>
          <p:cNvPr id="6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34000" contrast="21000"/>
          </a:blip>
          <a:srcRect l="3409" t="6452" r="7954" b="6452"/>
          <a:stretch>
            <a:fillRect/>
          </a:stretch>
        </p:blipFill>
        <p:spPr bwMode="auto">
          <a:xfrm>
            <a:off x="838200" y="972441"/>
            <a:ext cx="1219200" cy="1266092"/>
          </a:xfrm>
          <a:prstGeom prst="ellipse">
            <a:avLst/>
          </a:prstGeom>
          <a:noFill/>
        </p:spPr>
      </p:pic>
      <p:pic>
        <p:nvPicPr>
          <p:cNvPr id="7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24000" contrast="21000"/>
          </a:blip>
          <a:srcRect l="3409" t="6452" r="7954" b="6452"/>
          <a:stretch>
            <a:fillRect/>
          </a:stretch>
        </p:blipFill>
        <p:spPr bwMode="auto">
          <a:xfrm>
            <a:off x="5224885" y="4582257"/>
            <a:ext cx="1447800" cy="1503485"/>
          </a:xfrm>
          <a:prstGeom prst="ellipse">
            <a:avLst/>
          </a:prstGeom>
          <a:noFill/>
        </p:spPr>
      </p:pic>
      <p:pic>
        <p:nvPicPr>
          <p:cNvPr id="8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17000" contrast="21000"/>
          </a:blip>
          <a:srcRect l="3409" t="6452" r="7954" b="6452"/>
          <a:stretch>
            <a:fillRect/>
          </a:stretch>
        </p:blipFill>
        <p:spPr bwMode="auto">
          <a:xfrm>
            <a:off x="3501704" y="4318090"/>
            <a:ext cx="838200" cy="870439"/>
          </a:xfrm>
          <a:prstGeom prst="ellipse">
            <a:avLst/>
          </a:prstGeom>
          <a:noFill/>
        </p:spPr>
      </p:pic>
      <p:pic>
        <p:nvPicPr>
          <p:cNvPr id="9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13000" contrast="21000"/>
          </a:blip>
          <a:srcRect l="3409" t="6452" r="7954" b="6452"/>
          <a:stretch>
            <a:fillRect/>
          </a:stretch>
        </p:blipFill>
        <p:spPr bwMode="auto">
          <a:xfrm>
            <a:off x="1907704" y="5181736"/>
            <a:ext cx="609600" cy="63304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Prihlásené práce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36504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+mj-lt"/>
              <a:buAutoNum type="arabicPeriod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Koralewski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Balejčíková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Mitróová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Pochylski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Baranowski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Kopčanský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Ferritin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Magnetooptical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NMR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Interfaces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10, p. 7777-7787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8.097 - IF2017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  <a:p>
            <a:pPr marL="0" indent="360000" algn="just">
              <a:spcBef>
                <a:spcPts val="1200"/>
              </a:spcBef>
              <a:buNone/>
            </a:pPr>
            <a:r>
              <a:rPr lang="sk-SK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Citácie:</a:t>
            </a:r>
            <a:endParaRPr lang="sk-SK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buNone/>
            </a:pP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N.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Yaacob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G. De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Geest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J.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Goethals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A.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Bajek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K.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Dierckens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Bossier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D.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Vanrompay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Recombinant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ferritin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 </a:t>
            </a:r>
            <a:endParaRPr lang="sk-SK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buNone/>
            </a:pPr>
            <a:r>
              <a:rPr lang="sk-SK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induces</a:t>
            </a:r>
            <a:r>
              <a:rPr lang="sk-S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immunosuppression</a:t>
            </a:r>
            <a:r>
              <a:rPr lang="sk-S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bass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larvae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Dicentrarchus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labrax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immunostimulation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lang="sk-SK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buNone/>
            </a:pPr>
            <a:r>
              <a:rPr lang="sk-SK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sk-S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sk-S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Vibrio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anguillarum</a:t>
            </a:r>
            <a:r>
              <a:rPr lang="sk-S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sk-SK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sk-SK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Immunology</a:t>
            </a:r>
            <a:r>
              <a:rPr lang="sk-SK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Immunopathology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204, p. 19-27</a:t>
            </a:r>
          </a:p>
          <a:p>
            <a:pPr marL="0" indent="0" algn="just">
              <a:buNone/>
            </a:pP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buFont typeface="+mj-lt"/>
              <a:buAutoNum type="arabicPeriod" startAt="2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Balejcikova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Siposova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Kopcansky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Safarik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Fe(II) formation after interaction of the amyloid β-peptide with iron-storage protein ferritin.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Biological Physics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vol. 44, p. 237-243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1.000 - IF2017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  <a:endParaRPr lang="sk-SK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1200"/>
              </a:spcBef>
              <a:buNone/>
            </a:pPr>
            <a:r>
              <a:rPr lang="sk-SK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Citácie:</a:t>
            </a:r>
          </a:p>
          <a:p>
            <a:pPr marL="0" lvl="0" indent="360000" algn="just">
              <a:buNone/>
            </a:pP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L 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G.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S.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Y.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Alzheimer's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buNone/>
            </a:pPr>
            <a:r>
              <a:rPr lang="sk-SK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sk-SK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Frontiers</a:t>
            </a:r>
            <a:r>
              <a:rPr lang="sk-SK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Neuroscience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12; p. 1-14</a:t>
            </a:r>
          </a:p>
          <a:p>
            <a:pPr algn="just">
              <a:buFont typeface="+mj-lt"/>
              <a:buAutoNum type="arabicPeriod"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 startAt="3"/>
            </a:pPr>
            <a:r>
              <a:rPr lang="sk-SK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Balejčíková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I.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Petrenko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Baťková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Šipošová, V. M.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Garamus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A.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Bulavin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V.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Almásy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Kopčanský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Disruption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amyloid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aggregates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ferritins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Magnetism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473, p. 215-220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3.046 - IF2017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8829-C563-4542-B352-FB71B0176BE5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1D39-3823-4D70-9A9E-6EBCC67E0350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Motivácia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zásobáreň železa živých organizmov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F66-778D-4D6E-B1A8-719E419043BC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6/67/Ferrit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46" y="2060848"/>
            <a:ext cx="2353748" cy="23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emistry.wustl.edu/~edudev/LabTutorials/Ferritin/images/ferrit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524755" cy="24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933775" y="450912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sk-SK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843808" y="4293096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sk-SK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27584" y="40770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sk-SK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231313" y="1916832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sk-SK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051720" y="1486525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sk-SK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197712" y="1844824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sk-SK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491880" y="378904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sk-SK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ahnutá šípka doprava 16"/>
          <p:cNvSpPr/>
          <p:nvPr/>
        </p:nvSpPr>
        <p:spPr>
          <a:xfrm>
            <a:off x="676285" y="2348880"/>
            <a:ext cx="555028" cy="1246264"/>
          </a:xfrm>
          <a:prstGeom prst="curvedRightArrow">
            <a:avLst>
              <a:gd name="adj1" fmla="val 8480"/>
              <a:gd name="adj2" fmla="val 50000"/>
              <a:gd name="adj3" fmla="val 29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908840" y="2313676"/>
            <a:ext cx="11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sk-SK" sz="4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ahnutá šípka doprava 21"/>
          <p:cNvSpPr/>
          <p:nvPr/>
        </p:nvSpPr>
        <p:spPr>
          <a:xfrm flipH="1">
            <a:off x="3644295" y="2348880"/>
            <a:ext cx="555028" cy="1246264"/>
          </a:xfrm>
          <a:prstGeom prst="curvedRightArrow">
            <a:avLst>
              <a:gd name="adj1" fmla="val 8480"/>
              <a:gd name="adj2" fmla="val 50000"/>
              <a:gd name="adj3" fmla="val 29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547664" y="501317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Apoferitín</a:t>
            </a:r>
            <a:endParaRPr lang="sk-SK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6710970" y="4941168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Feritín</a:t>
            </a:r>
            <a:endParaRPr lang="sk-SK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Rovná spojovacia šípka 24"/>
          <p:cNvCxnSpPr/>
          <p:nvPr/>
        </p:nvCxnSpPr>
        <p:spPr>
          <a:xfrm>
            <a:off x="6357438" y="4869160"/>
            <a:ext cx="1913667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6723346" y="443711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12 nm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Rovná spojovacia šípka 29"/>
          <p:cNvCxnSpPr/>
          <p:nvPr/>
        </p:nvCxnSpPr>
        <p:spPr>
          <a:xfrm>
            <a:off x="4347323" y="3501008"/>
            <a:ext cx="1636642" cy="2939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4311532" y="2075656"/>
            <a:ext cx="1556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Fe</a:t>
            </a:r>
            <a:r>
              <a:rPr lang="sk-SK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</a:p>
          <a:p>
            <a:pPr algn="ctr"/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Oxidácia vnútri </a:t>
            </a:r>
            <a:r>
              <a:rPr 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apoferitínu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066659" y="1419385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Až do to 4500 </a:t>
            </a:r>
            <a:r>
              <a:rPr lang="sk-SK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atómov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148701" y="5517232"/>
            <a:ext cx="227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Apoferitín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(OH)-P </a:t>
            </a:r>
          </a:p>
          <a:p>
            <a:pPr algn="ctr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komplexné jadro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400793" y="5517232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Dutý sférický proteín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polyfase ferri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7493" y="3501008"/>
            <a:ext cx="2021215" cy="194064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60"/>
            <a:ext cx="1736667" cy="17910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akumulácia železa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7730-55A6-4C61-8458-BBB6AA138F76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67544" y="1268760"/>
            <a:ext cx="70567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nádorový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 biochemické stanovenie </a:t>
            </a:r>
          </a:p>
          <a:p>
            <a:pPr algn="just">
              <a:lnSpc>
                <a:spcPct val="150000"/>
              </a:lnSpc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jeho koncentrácie v sére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Akumulácia železa v rakovinových, kardiovaskulárnych a </a:t>
            </a:r>
          </a:p>
          <a:p>
            <a:pPr algn="just">
              <a:lnSpc>
                <a:spcPct val="150000"/>
              </a:lnSpc>
            </a:pP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neurodegenerativnych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ochorení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Vzťah medzi narušeným metabolizmom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akumuláciou železa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môže byť zdrojom akumulácie železa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ívny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Fenton a Haber-Weiss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reakcia: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•O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Fe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Fe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•OH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•O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•OH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prípade absencie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antioxidantov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môže byť prekurzorom nešpecifickej tvorby netypických zlúčenín železa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agregátov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jl10ll.files.wordpress.com/2013/07/antioxida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46035"/>
            <a:ext cx="2740800" cy="157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/>
          <p:cNvSpPr/>
          <p:nvPr/>
        </p:nvSpPr>
        <p:spPr>
          <a:xfrm>
            <a:off x="7352783" y="3391306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4f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0695">
            <a:off x="7272746" y="4860358"/>
            <a:ext cx="1528417" cy="152841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vzniká magnetit „in </a:t>
            </a:r>
            <a:r>
              <a:rPr lang="sk-SK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vivo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“?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7730-55A6-4C61-8458-BBB6AA138F76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41425" y="3599427"/>
            <a:ext cx="341752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Regulácia </a:t>
            </a:r>
            <a:r>
              <a:rPr lang="sk-SK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k-SK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</a:t>
            </a:r>
            <a:r>
              <a:rPr lang="sk-SK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autokatalytická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funkcia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feroxidázová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aktivita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H-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podjednotka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-21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magnetit – transformácia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natívneho anorganického jadra, prítomnosť iných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biomakromolekúl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ferritin_cpk"/>
          <p:cNvPicPr>
            <a:picLocks noChangeAspect="1" noChangeArrowheads="1"/>
          </p:cNvPicPr>
          <p:nvPr/>
        </p:nvPicPr>
        <p:blipFill>
          <a:blip r:embed="rId4" cstate="print"/>
          <a:srcRect l="2127" t="2176" r="2127" b="2086"/>
          <a:stretch>
            <a:fillRect/>
          </a:stretch>
        </p:blipFill>
        <p:spPr bwMode="auto">
          <a:xfrm>
            <a:off x="3949344" y="3662412"/>
            <a:ext cx="2670451" cy="2611188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t="5799" b="2595"/>
          <a:stretch>
            <a:fillRect/>
          </a:stretch>
        </p:blipFill>
        <p:spPr bwMode="auto">
          <a:xfrm rot="20786672">
            <a:off x="7199098" y="3551471"/>
            <a:ext cx="1595971" cy="14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/>
          <p:cNvSpPr txBox="1"/>
          <p:nvPr/>
        </p:nvSpPr>
        <p:spPr>
          <a:xfrm>
            <a:off x="6369963" y="3582449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0.4 nm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7174409" y="3934337"/>
            <a:ext cx="685056" cy="3193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44450"/>
            <a:ext cx="5476875" cy="125730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770692" y="1663937"/>
            <a:ext cx="89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endParaRPr lang="sk-SK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2877599" y="1344524"/>
            <a:ext cx="5121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Znázornenie mechanizmu 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vzniku oxidov železa v </a:t>
            </a:r>
            <a:r>
              <a:rPr lang="sk-S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apoferitíne</a:t>
            </a:r>
            <a:endParaRPr lang="sk-SK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590800" y="2995155"/>
            <a:ext cx="555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Vstup Fe</a:t>
            </a:r>
            <a:r>
              <a:rPr lang="sk-SK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iónov      Oxidácia Fe</a:t>
            </a:r>
            <a:r>
              <a:rPr lang="sk-SK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Fe</a:t>
            </a:r>
            <a:r>
              <a:rPr lang="sk-SK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sk-SK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Vznik jadra</a:t>
            </a:r>
            <a:r>
              <a:rPr lang="sk-SK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 jadra</a:t>
            </a:r>
            <a:endParaRPr lang="sk-SK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24550" y="2112189"/>
            <a:ext cx="1598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Magnetoferitín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65°C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8.6</a:t>
            </a:r>
          </a:p>
        </p:txBody>
      </p:sp>
      <p:cxnSp>
        <p:nvCxnSpPr>
          <p:cNvPr id="25" name="Rovná spojovacia šípka 24"/>
          <p:cNvCxnSpPr/>
          <p:nvPr/>
        </p:nvCxnSpPr>
        <p:spPr>
          <a:xfrm>
            <a:off x="6256320" y="4216803"/>
            <a:ext cx="902313" cy="572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5508104" y="5065929"/>
            <a:ext cx="1723719" cy="47721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276D-F679-4A15-9994-6F47964955F2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 descr="MF obr. - kópia.jpg"/>
          <p:cNvPicPr/>
          <p:nvPr/>
        </p:nvPicPr>
        <p:blipFill>
          <a:blip r:embed="rId3" cstate="print"/>
          <a:srcRect l="1923"/>
          <a:stretch>
            <a:fillRect/>
          </a:stretch>
        </p:blipFill>
        <p:spPr>
          <a:xfrm>
            <a:off x="4372243" y="1531733"/>
            <a:ext cx="4705092" cy="2773539"/>
          </a:xfrm>
          <a:prstGeom prst="rect">
            <a:avLst/>
          </a:prstGeom>
        </p:spPr>
      </p:pic>
      <p:pic>
        <p:nvPicPr>
          <p:cNvPr id="14" name="Obrázok 13" descr="apoferritin - kópia.jpg"/>
          <p:cNvPicPr/>
          <p:nvPr/>
        </p:nvPicPr>
        <p:blipFill>
          <a:blip r:embed="rId4" cstate="print"/>
          <a:srcRect l="4104" t="-5333" r="55582"/>
          <a:stretch>
            <a:fillRect/>
          </a:stretch>
        </p:blipFill>
        <p:spPr>
          <a:xfrm>
            <a:off x="970170" y="1660158"/>
            <a:ext cx="2466386" cy="2620888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3124200" y="35740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apoferitín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87394" y="1292063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k-SK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endParaRPr lang="sk-SK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Rovná spojovacia šípka 27"/>
          <p:cNvCxnSpPr/>
          <p:nvPr/>
        </p:nvCxnSpPr>
        <p:spPr>
          <a:xfrm>
            <a:off x="3762487" y="2970198"/>
            <a:ext cx="1221088" cy="52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508192" y="4388201"/>
            <a:ext cx="8313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Modifikácia reakčných podmienok (teplota, pH, </a:t>
            </a:r>
            <a:r>
              <a:rPr lang="sk-SK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reaktanty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cheláty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sk-SK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REKONŠTRUOVANÝ FERITÍN</a:t>
            </a:r>
          </a:p>
          <a:p>
            <a:pPr marL="342900" indent="-342900">
              <a:buFont typeface="+mj-lt"/>
              <a:buAutoNum type="alphaUcPeriod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REDUKOVANÝ FERITÍN</a:t>
            </a:r>
          </a:p>
          <a:p>
            <a:pPr marL="342900" indent="-342900">
              <a:buFont typeface="+mj-lt"/>
              <a:buAutoNum type="alphaUcPeriod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RÔZNE LF (</a:t>
            </a:r>
            <a:r>
              <a:rPr lang="sk-SK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faktor –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priemerný počet atómov železa na jednu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biomakromolekulu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lphaUcPeriod"/>
            </a:pP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Hlavný zámer výskumu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overiť zmenu štruktúry a magnetických vlastností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feritínových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derivátov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7409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Modelové systémy štúdia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Morfológia a </a:t>
            </a:r>
            <a:r>
              <a:rPr lang="sk-SK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magnetická štruktúra </a:t>
            </a:r>
            <a:r>
              <a:rPr lang="sk-SK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feritínových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jadier po ich redukcii a rekonštrukcii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E37-B8F0-478C-B717-AD682307D089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ACCC-B62A-48D9-B4DC-B95E78535387}" type="datetime1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11. 12. 2018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7409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Rozmerová distribúcia </a:t>
            </a:r>
            <a:r>
              <a:rPr lang="sk-SK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feritínových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derivátov</a:t>
            </a:r>
          </a:p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a DLS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4" y="1558967"/>
            <a:ext cx="4141440" cy="317720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593" y="3023828"/>
            <a:ext cx="4485881" cy="320275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932040" y="1716123"/>
            <a:ext cx="362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Priemer jadra sa zvyšuje s LF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Jadrá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feritínových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derivátov s podobným priemerom môžu mať rôznu morfológiu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09708" y="4891489"/>
            <a:ext cx="3562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hydrodynamická veľkosť hydratovanej/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solvatovanej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častice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závisí od LF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Rozsah D</a:t>
            </a:r>
            <a:r>
              <a:rPr lang="sk-S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11-25 nm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Súťaž mladých vedeckých pracovníkov do 35 rokov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924</Words>
  <Application>Microsoft Office PowerPoint</Application>
  <PresentationFormat>Prezentácia na obrazovke (4:3)</PresentationFormat>
  <Paragraphs>199</Paragraphs>
  <Slides>16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Motív Office</vt:lpstr>
      <vt:lpstr>Prezentácia programu PowerPoint</vt:lpstr>
      <vt:lpstr>Prihlásené práce</vt:lpstr>
      <vt:lpstr>Motivácia</vt:lpstr>
      <vt:lpstr>Feritín, zásobáreň železa živých organizmov</vt:lpstr>
      <vt:lpstr>Feritín a akumulácia železa</vt:lpstr>
      <vt:lpstr>Ako vzniká magnetit „in vivo“?</vt:lpstr>
      <vt:lpstr>Prezentácia programu PowerPoint</vt:lpstr>
      <vt:lpstr>Morfológia a magnetická štruktúra feritínových jadier po ich redukcii a rekonštrukcii</vt:lpstr>
      <vt:lpstr>Prezentácia programu PowerPoint</vt:lpstr>
      <vt:lpstr>Prezentácia programu PowerPoint</vt:lpstr>
      <vt:lpstr>Prezentácia programu PowerPoint</vt:lpstr>
      <vt:lpstr>Tvorba Fe2+ po interakcii Aβ peptidu s feritínom</vt:lpstr>
      <vt:lpstr>Prezentácia programu PowerPoint</vt:lpstr>
      <vt:lpstr>Závery</vt:lpstr>
      <vt:lpstr>Poďakovanie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Lucia</dc:creator>
  <cp:lastModifiedBy>Lucia Balejčíková</cp:lastModifiedBy>
  <cp:revision>105</cp:revision>
  <dcterms:created xsi:type="dcterms:W3CDTF">2017-11-28T08:46:29Z</dcterms:created>
  <dcterms:modified xsi:type="dcterms:W3CDTF">2018-12-11T07:59:02Z</dcterms:modified>
</cp:coreProperties>
</file>