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5" r:id="rId3"/>
    <p:sldId id="270" r:id="rId4"/>
    <p:sldId id="271" r:id="rId5"/>
    <p:sldId id="272" r:id="rId6"/>
    <p:sldId id="274" r:id="rId7"/>
    <p:sldId id="259" r:id="rId8"/>
    <p:sldId id="260" r:id="rId9"/>
    <p:sldId id="257" r:id="rId10"/>
    <p:sldId id="258" r:id="rId11"/>
    <p:sldId id="276" r:id="rId12"/>
    <p:sldId id="278" r:id="rId13"/>
    <p:sldId id="277" r:id="rId14"/>
    <p:sldId id="26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500"/>
    <a:srgbClr val="329664"/>
    <a:srgbClr val="6188C7"/>
    <a:srgbClr val="C2305A"/>
    <a:srgbClr val="EFF5FF"/>
    <a:srgbClr val="D9E6FF"/>
    <a:srgbClr val="D1E1FF"/>
    <a:srgbClr val="9900CC"/>
    <a:srgbClr val="FF00FF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1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2C0F-43F8-4EBE-BB4D-24A3EE58AB28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50258-6F10-4C2C-A454-3B764A256DD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 smtClean="0"/>
          </a:p>
        </p:txBody>
      </p:sp>
      <p:sp>
        <p:nvSpPr>
          <p:cNvPr id="2150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B1433-8B24-4966-A44C-4B49DE135AE6}" type="slidenum">
              <a:rPr lang="sk-SK" altLang="sk-SK" smtClean="0"/>
              <a:pPr/>
              <a:t>1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F8C7C-5632-43F2-8C84-6041F3FC5948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839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428D-1C47-4487-8949-98B49CD36C49}" type="datetimeFigureOut">
              <a:rPr lang="sk-SK" smtClean="0"/>
              <a:pPr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18C3-3380-48BA-8E48-74BFE6611E2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4.png"/><Relationship Id="rId5" Type="http://schemas.openxmlformats.org/officeDocument/2006/relationships/image" Target="../media/image19.gif"/><Relationship Id="rId10" Type="http://schemas.openxmlformats.org/officeDocument/2006/relationships/image" Target="../media/image68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10" Type="http://schemas.openxmlformats.org/officeDocument/2006/relationships/image" Target="../media/image19.gif"/><Relationship Id="rId4" Type="http://schemas.openxmlformats.org/officeDocument/2006/relationships/image" Target="../media/image53.png"/><Relationship Id="rId9" Type="http://schemas.openxmlformats.org/officeDocument/2006/relationships/image" Target="../media/image7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9.gif"/><Relationship Id="rId4" Type="http://schemas.openxmlformats.org/officeDocument/2006/relationships/image" Target="../media/image34.gi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388" y="2565133"/>
            <a:ext cx="8785225" cy="11387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3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novel approach for treatment of Alzheimer's disease</a:t>
            </a:r>
          </a:p>
        </p:txBody>
      </p:sp>
      <p:sp>
        <p:nvSpPr>
          <p:cNvPr id="3077" name="BlokTextu 4"/>
          <p:cNvSpPr txBox="1">
            <a:spLocks noChangeArrowheads="1"/>
          </p:cNvSpPr>
          <p:nvPr/>
        </p:nvSpPr>
        <p:spPr bwMode="auto">
          <a:xfrm>
            <a:off x="3348038" y="6308725"/>
            <a:ext cx="255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altLang="sk-SK" dirty="0" smtClean="0">
                <a:solidFill>
                  <a:srgbClr val="6188C7"/>
                </a:solidFill>
              </a:rPr>
              <a:t>Košice, 12.12.2018</a:t>
            </a:r>
            <a:endParaRPr lang="sk-SK" altLang="sk-SK" dirty="0">
              <a:solidFill>
                <a:srgbClr val="6188C7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055143" y="188913"/>
            <a:ext cx="2941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b="1" dirty="0" smtClean="0">
                <a:solidFill>
                  <a:srgbClr val="329664"/>
                </a:solidFill>
                <a:latin typeface="Arial" charset="0"/>
                <a:cs typeface="Arial" charset="0"/>
              </a:rPr>
              <a:t>Oddelenie biofyziky</a:t>
            </a:r>
            <a:endParaRPr lang="en-US" b="1" dirty="0">
              <a:solidFill>
                <a:srgbClr val="329664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sk-SK" b="1" dirty="0" smtClean="0">
                <a:solidFill>
                  <a:srgbClr val="329664"/>
                </a:solidFill>
                <a:latin typeface="+mn-lt"/>
                <a:cs typeface="Simplified Arabic" pitchFamily="18" charset="-78"/>
              </a:rPr>
              <a:t>Ústav experimentálnej fyziky</a:t>
            </a:r>
            <a:endParaRPr lang="en-US" b="1" dirty="0">
              <a:solidFill>
                <a:srgbClr val="329664"/>
              </a:solidFill>
              <a:latin typeface="+mn-lt"/>
              <a:cs typeface="Simplified Arabic" pitchFamily="18" charset="-78"/>
            </a:endParaRPr>
          </a:p>
          <a:p>
            <a:pPr algn="ctr">
              <a:defRPr/>
            </a:pPr>
            <a:r>
              <a:rPr lang="sk-SK" b="1" dirty="0" smtClean="0">
                <a:solidFill>
                  <a:srgbClr val="329664"/>
                </a:solidFill>
                <a:latin typeface="+mn-lt"/>
                <a:cs typeface="Simplified Arabic" pitchFamily="18" charset="-78"/>
              </a:rPr>
              <a:t>Slovenská akadémia vied</a:t>
            </a:r>
            <a:endParaRPr lang="en-US" b="1" dirty="0">
              <a:solidFill>
                <a:srgbClr val="329664"/>
              </a:solidFill>
              <a:latin typeface="+mn-lt"/>
              <a:cs typeface="Simplified Arabic" pitchFamily="18" charset="-78"/>
            </a:endParaRPr>
          </a:p>
        </p:txBody>
      </p:sp>
      <p:pic>
        <p:nvPicPr>
          <p:cNvPr id="3079" name="Obrázo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15888"/>
            <a:ext cx="917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logo_sa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15888"/>
            <a:ext cx="10302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2700878" y="4005064"/>
            <a:ext cx="378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k-SK" altLang="sk-SK" b="1" u="sng" dirty="0">
                <a:solidFill>
                  <a:srgbClr val="6188C7"/>
                </a:solidFill>
                <a:latin typeface="Arial" pitchFamily="34" charset="0"/>
                <a:cs typeface="Arial" pitchFamily="34" charset="0"/>
              </a:rPr>
              <a:t>RNDr. Zuzana Bednáriková, PhD</a:t>
            </a:r>
            <a:r>
              <a:rPr lang="sk-SK" altLang="sk-SK" b="1" u="sng" dirty="0" smtClean="0">
                <a:solidFill>
                  <a:srgbClr val="6188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altLang="sk-SK" b="1" u="sng" dirty="0">
              <a:solidFill>
                <a:srgbClr val="6188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3"/>
          <p:cNvSpPr txBox="1">
            <a:spLocks noChangeArrowheads="1"/>
          </p:cNvSpPr>
          <p:nvPr/>
        </p:nvSpPr>
        <p:spPr bwMode="auto">
          <a:xfrm>
            <a:off x="1331913" y="5107087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altLang="sk-SK" b="1" dirty="0">
                <a:solidFill>
                  <a:srgbClr val="6188C7"/>
                </a:solidFill>
              </a:rPr>
              <a:t>Súťaž mladých vedeckých pracovníkov ÚEF SAV do 35 rokov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kupina 40"/>
          <p:cNvGrpSpPr/>
          <p:nvPr/>
        </p:nvGrpSpPr>
        <p:grpSpPr>
          <a:xfrm>
            <a:off x="107504" y="44623"/>
            <a:ext cx="8800774" cy="2304016"/>
            <a:chOff x="107504" y="44623"/>
            <a:chExt cx="8800774" cy="2304016"/>
          </a:xfrm>
        </p:grpSpPr>
        <p:grpSp>
          <p:nvGrpSpPr>
            <p:cNvPr id="2" name="Skupina 1"/>
            <p:cNvGrpSpPr/>
            <p:nvPr/>
          </p:nvGrpSpPr>
          <p:grpSpPr>
            <a:xfrm>
              <a:off x="107504" y="44623"/>
              <a:ext cx="8800774" cy="2304016"/>
              <a:chOff x="797773" y="11818051"/>
              <a:chExt cx="12248631" cy="3602323"/>
            </a:xfrm>
          </p:grpSpPr>
          <p:pic>
            <p:nvPicPr>
              <p:cNvPr id="3" name="Obrázok 2" descr="obr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7773" y="12043220"/>
                <a:ext cx="12248631" cy="3377154"/>
              </a:xfrm>
              <a:prstGeom prst="rect">
                <a:avLst/>
              </a:prstGeom>
            </p:spPr>
          </p:pic>
          <p:sp>
            <p:nvSpPr>
              <p:cNvPr id="4" name="BlokTextu 3"/>
              <p:cNvSpPr txBox="1"/>
              <p:nvPr/>
            </p:nvSpPr>
            <p:spPr>
              <a:xfrm>
                <a:off x="1098427" y="11818053"/>
                <a:ext cx="2376264" cy="48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 series</a:t>
                </a:r>
                <a:endPara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BlokTextu 4"/>
              <p:cNvSpPr txBox="1"/>
              <p:nvPr/>
            </p:nvSpPr>
            <p:spPr>
              <a:xfrm>
                <a:off x="5035923" y="11818053"/>
                <a:ext cx="2376264" cy="48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1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series</a:t>
                </a:r>
                <a:endParaRPr lang="en-US" sz="1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BlokTextu 5"/>
              <p:cNvSpPr txBox="1"/>
              <p:nvPr/>
            </p:nvSpPr>
            <p:spPr>
              <a:xfrm>
                <a:off x="9044660" y="11818051"/>
                <a:ext cx="2376264" cy="48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4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 series</a:t>
                </a:r>
                <a:endParaRPr lang="en-US" sz="1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7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70905"/>
              <a:ext cx="2700000" cy="85383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27" name="Immagine 151" descr="beta1_MD.tg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0000" r="13518" b="5740"/>
          <a:stretch/>
        </p:blipFill>
        <p:spPr>
          <a:xfrm>
            <a:off x="5868144" y="2852936"/>
            <a:ext cx="1601433" cy="173902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t="9177" r="3251"/>
          <a:stretch>
            <a:fillRect/>
          </a:stretch>
        </p:blipFill>
        <p:spPr bwMode="auto">
          <a:xfrm>
            <a:off x="179512" y="2852936"/>
            <a:ext cx="3096343" cy="237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aoblený obdĺžnik 16"/>
          <p:cNvSpPr/>
          <p:nvPr/>
        </p:nvSpPr>
        <p:spPr>
          <a:xfrm>
            <a:off x="251520" y="5355213"/>
            <a:ext cx="4859968" cy="1098123"/>
          </a:xfrm>
          <a:prstGeom prst="roundRect">
            <a:avLst/>
          </a:prstGeom>
          <a:gradFill>
            <a:gsLst>
              <a:gs pos="0">
                <a:srgbClr val="D1E1FF"/>
              </a:gs>
              <a:gs pos="35000">
                <a:srgbClr val="D9E6FF"/>
              </a:gs>
              <a:gs pos="100000">
                <a:srgbClr val="EFF5FF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807" tIns="44403" rIns="88807" bIns="44403" rtlCol="0" anchor="ctr"/>
          <a:lstStyle/>
          <a:p>
            <a:pPr algn="ctr"/>
            <a:endParaRPr lang="sk-SK" sz="800" dirty="0"/>
          </a:p>
        </p:txBody>
      </p:sp>
      <p:sp>
        <p:nvSpPr>
          <p:cNvPr id="12" name="Obdĺžnik 11"/>
          <p:cNvSpPr/>
          <p:nvPr/>
        </p:nvSpPr>
        <p:spPr>
          <a:xfrm>
            <a:off x="3347865" y="2564904"/>
            <a:ext cx="2304256" cy="274339"/>
          </a:xfrm>
          <a:prstGeom prst="rect">
            <a:avLst/>
          </a:prstGeom>
        </p:spPr>
        <p:txBody>
          <a:bodyPr wrap="square" lIns="88807" tIns="44403" rIns="88807" bIns="44403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Atomic Force Microscopy</a:t>
            </a:r>
            <a:r>
              <a:rPr lang="sk-S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852936"/>
            <a:ext cx="24733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dĺžnik 13"/>
          <p:cNvSpPr/>
          <p:nvPr/>
        </p:nvSpPr>
        <p:spPr>
          <a:xfrm>
            <a:off x="395536" y="2492896"/>
            <a:ext cx="2880320" cy="305117"/>
          </a:xfrm>
          <a:prstGeom prst="rect">
            <a:avLst/>
          </a:prstGeom>
        </p:spPr>
        <p:txBody>
          <a:bodyPr wrap="square" lIns="88807" tIns="44403" rIns="88807" bIns="44403">
            <a:spAutoFit/>
          </a:bodyPr>
          <a:lstStyle/>
          <a:p>
            <a:pPr algn="ctr"/>
            <a:r>
              <a:rPr lang="sk-SK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l-GR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</a:t>
            </a:r>
            <a:r>
              <a:rPr lang="sk-SK" sz="1400" b="1" u="sng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r>
              <a:rPr lang="sk-SK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fibrils + </a:t>
            </a:r>
            <a:r>
              <a:rPr lang="sk-SK" sz="1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curcuminoids</a:t>
            </a:r>
            <a:r>
              <a:rPr lang="sk-SK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6156176" y="1412776"/>
            <a:ext cx="2016000" cy="396000"/>
          </a:xfrm>
          <a:prstGeom prst="roundRect">
            <a:avLst/>
          </a:prstGeom>
          <a:noFill/>
          <a:ln w="38100">
            <a:solidFill>
              <a:srgbClr val="C2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23528" y="537321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 smtClean="0">
                <a:solidFill>
                  <a:srgbClr val="B48500"/>
                </a:solidFill>
                <a:latin typeface="Arial" pitchFamily="34" charset="0"/>
                <a:cs typeface="Arial" pitchFamily="34" charset="0"/>
              </a:rPr>
              <a:t>Important for activity: </a:t>
            </a:r>
          </a:p>
          <a:p>
            <a:pPr algn="just">
              <a:buClr>
                <a:schemeClr val="tx1"/>
              </a:buClr>
            </a:pPr>
            <a:r>
              <a:rPr lang="sk-SK" sz="1600" b="1" i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sk-SK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i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sk-SK" sz="1600" b="1" i="1" dirty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aromatic </a:t>
            </a:r>
            <a:r>
              <a:rPr lang="sk-SK" sz="1600" b="1" i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rings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395536" y="1412776"/>
            <a:ext cx="1908000" cy="396000"/>
          </a:xfrm>
          <a:prstGeom prst="roundRect">
            <a:avLst/>
          </a:prstGeom>
          <a:noFill/>
          <a:ln w="38100">
            <a:solidFill>
              <a:srgbClr val="C2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Zaoblený obdĺžnik 22"/>
          <p:cNvSpPr/>
          <p:nvPr/>
        </p:nvSpPr>
        <p:spPr>
          <a:xfrm>
            <a:off x="3276144" y="1412840"/>
            <a:ext cx="1944000" cy="540000"/>
          </a:xfrm>
          <a:prstGeom prst="roundRect">
            <a:avLst/>
          </a:prstGeom>
          <a:noFill/>
          <a:ln w="38100">
            <a:solidFill>
              <a:srgbClr val="C2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/>
          <p:cNvSpPr/>
          <p:nvPr/>
        </p:nvSpPr>
        <p:spPr>
          <a:xfrm>
            <a:off x="3851920" y="260648"/>
            <a:ext cx="1296144" cy="576064"/>
          </a:xfrm>
          <a:prstGeom prst="ellipse">
            <a:avLst/>
          </a:prstGeom>
          <a:noFill/>
          <a:ln>
            <a:solidFill>
              <a:srgbClr val="329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04248" y="404664"/>
            <a:ext cx="1296144" cy="576064"/>
          </a:xfrm>
          <a:prstGeom prst="ellipse">
            <a:avLst/>
          </a:prstGeom>
          <a:noFill/>
          <a:ln>
            <a:solidFill>
              <a:srgbClr val="329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99592" y="260648"/>
            <a:ext cx="1296144" cy="648072"/>
          </a:xfrm>
          <a:prstGeom prst="ellipse">
            <a:avLst/>
          </a:prstGeom>
          <a:noFill/>
          <a:ln>
            <a:solidFill>
              <a:srgbClr val="329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8184" y="2024880"/>
            <a:ext cx="1944216" cy="324000"/>
          </a:xfrm>
          <a:prstGeom prst="rect">
            <a:avLst/>
          </a:prstGeom>
          <a:noFill/>
          <a:ln w="38100">
            <a:solidFill>
              <a:srgbClr val="6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589004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i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sk-SK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methoxy-acetate/hydroxy substitution patern </a:t>
            </a:r>
          </a:p>
          <a:p>
            <a:pPr algn="just">
              <a:buClr>
                <a:schemeClr val="tx1"/>
              </a:buClr>
            </a:pPr>
            <a:r>
              <a:rPr lang="sk-SK" sz="1600" b="1" i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sk-SK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i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rigidity and length of linker</a:t>
            </a:r>
            <a:endParaRPr lang="en-US" sz="1600" dirty="0">
              <a:solidFill>
                <a:srgbClr val="329664"/>
              </a:solidFill>
            </a:endParaRPr>
          </a:p>
        </p:txBody>
      </p:sp>
      <p:pic>
        <p:nvPicPr>
          <p:cNvPr id="26" name="Immagine 149" descr="Curcumina_top_top.jpg.tga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29259" b="30556"/>
          <a:stretch/>
        </p:blipFill>
        <p:spPr>
          <a:xfrm>
            <a:off x="7512025" y="2924944"/>
            <a:ext cx="1524471" cy="665614"/>
          </a:xfrm>
          <a:prstGeom prst="rect">
            <a:avLst/>
          </a:prstGeom>
        </p:spPr>
      </p:pic>
      <p:sp>
        <p:nvSpPr>
          <p:cNvPr id="32" name="Obdĺžnik 31"/>
          <p:cNvSpPr/>
          <p:nvPr/>
        </p:nvSpPr>
        <p:spPr>
          <a:xfrm>
            <a:off x="6084168" y="2564904"/>
            <a:ext cx="2304256" cy="274339"/>
          </a:xfrm>
          <a:prstGeom prst="rect">
            <a:avLst/>
          </a:prstGeom>
        </p:spPr>
        <p:txBody>
          <a:bodyPr wrap="square" lIns="88807" tIns="44403" rIns="88807" bIns="44403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silico calculation</a:t>
            </a:r>
            <a:endParaRPr lang="sk-SK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dĺžnik 32"/>
          <p:cNvSpPr/>
          <p:nvPr/>
        </p:nvSpPr>
        <p:spPr>
          <a:xfrm>
            <a:off x="0" y="645333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Orteca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G.,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Tavanti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F., </a:t>
            </a:r>
            <a:r>
              <a:rPr kumimoji="0" lang="en-US" altLang="zh-CN" sz="1050" b="1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Bednarikova Z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., Gazova Z.,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Rigillo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G.,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Imbriano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C.,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Basile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V., Asti M.,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Rigamonti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L.,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Saladini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M., Ferrari E.,</a:t>
            </a:r>
            <a:r>
              <a:rPr kumimoji="0" lang="sk-SK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M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enziani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M.C. </a:t>
            </a:r>
            <a:r>
              <a:rPr kumimoji="0" lang="en-US" altLang="zh-CN" sz="1050" b="0" i="1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Bioorganic and Medicinal Chemistry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, 2018, 26 (14), 4288-4300</a:t>
            </a:r>
            <a:endParaRPr kumimoji="0" lang="sk-SK" altLang="zh-CN" sz="1050" b="0" i="0" u="none" strike="noStrike" cap="none" normalizeH="0" baseline="0" dirty="0" smtClean="0">
              <a:ln>
                <a:noFill/>
              </a:ln>
              <a:solidFill>
                <a:srgbClr val="B485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4" name="Šípka doprava 33"/>
          <p:cNvSpPr/>
          <p:nvPr/>
        </p:nvSpPr>
        <p:spPr>
          <a:xfrm>
            <a:off x="5292080" y="5733256"/>
            <a:ext cx="979488" cy="2952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8" name="Zaoblený obdĺžnik 37"/>
          <p:cNvSpPr/>
          <p:nvPr/>
        </p:nvSpPr>
        <p:spPr>
          <a:xfrm>
            <a:off x="7380312" y="4077072"/>
            <a:ext cx="1763688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807" tIns="44403" rIns="88807" bIns="44403"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Comic Sans MS" pitchFamily="66" charset="0"/>
              </a:rPr>
              <a:t>Important:</a:t>
            </a:r>
            <a:r>
              <a:rPr lang="en-US" sz="1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rgbClr val="329664"/>
                </a:solidFill>
                <a:latin typeface="Comic Sans MS" pitchFamily="66" charset="0"/>
              </a:rPr>
              <a:t>high binding affinity</a:t>
            </a:r>
          </a:p>
        </p:txBody>
      </p:sp>
      <p:sp>
        <p:nvSpPr>
          <p:cNvPr id="39" name="Zahnutá šípka doľava 38"/>
          <p:cNvSpPr/>
          <p:nvPr/>
        </p:nvSpPr>
        <p:spPr>
          <a:xfrm>
            <a:off x="8676456" y="3356992"/>
            <a:ext cx="359543" cy="864096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40" name="Zaoblený obdĺžnik 39"/>
          <p:cNvSpPr/>
          <p:nvPr/>
        </p:nvSpPr>
        <p:spPr>
          <a:xfrm>
            <a:off x="6444208" y="5589240"/>
            <a:ext cx="2592288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807" tIns="44403" rIns="88807" bIns="44403" rtlCol="0" anchor="ctr"/>
          <a:lstStyle/>
          <a:p>
            <a:r>
              <a:rPr lang="sk-SK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 </a:t>
            </a:r>
            <a:r>
              <a:rPr lang="it-IT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…</a:t>
            </a:r>
            <a:r>
              <a:rPr lang="it-IT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AD diagnos</a:t>
            </a:r>
            <a:r>
              <a:rPr lang="sk-SK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t</a:t>
            </a:r>
            <a:r>
              <a:rPr lang="it-IT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i</a:t>
            </a:r>
            <a:r>
              <a:rPr lang="sk-SK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c </a:t>
            </a:r>
            <a:r>
              <a:rPr lang="sk-SK" altLang="it-IT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agents</a:t>
            </a:r>
            <a:r>
              <a:rPr lang="sk-SK" alt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 ?</a:t>
            </a:r>
            <a:endParaRPr lang="it-IT" altLang="it-IT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4" grpId="0"/>
      <p:bldP spid="8" grpId="0" animBg="1"/>
      <p:bldP spid="9" grpId="0"/>
      <p:bldP spid="22" grpId="0" animBg="1"/>
      <p:bldP spid="23" grpId="0" animBg="1"/>
      <p:bldP spid="29" grpId="0" animBg="1"/>
      <p:bldP spid="30" grpId="0" animBg="1"/>
      <p:bldP spid="31" grpId="0" animBg="1"/>
      <p:bldP spid="35" grpId="0" animBg="1"/>
      <p:bldP spid="36" grpId="0"/>
      <p:bldP spid="32" grpId="0"/>
      <p:bldP spid="34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1763688" y="44624"/>
            <a:ext cx="5544616" cy="476672"/>
          </a:xfrm>
          <a:prstGeom prst="roundRect">
            <a:avLst/>
          </a:prstGeom>
          <a:gradFill>
            <a:gsLst>
              <a:gs pos="0">
                <a:srgbClr val="D1E1FF"/>
              </a:gs>
              <a:gs pos="35000">
                <a:srgbClr val="D9E6FF"/>
              </a:gs>
              <a:gs pos="100000">
                <a:srgbClr val="EFF5FF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807" tIns="44403" rIns="88807" bIns="44403" rtlCol="0" anchor="ctr"/>
          <a:lstStyle/>
          <a:p>
            <a:pPr algn="ctr"/>
            <a:r>
              <a:rPr lang="sk-SK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…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AD diagnosis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…</a:t>
            </a:r>
            <a:r>
              <a:rPr lang="sk-SK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     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…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affinity to fibrils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…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1691680" y="4797184"/>
            <a:ext cx="288000" cy="28800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052736"/>
            <a:ext cx="29876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764704"/>
            <a:ext cx="4679627" cy="23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25" y="5516563"/>
            <a:ext cx="44577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250825" y="5876925"/>
            <a:ext cx="1657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7" tIns="44403" rIns="88807" bIns="44403">
            <a:spAutoFit/>
          </a:bodyPr>
          <a:lstStyle/>
          <a:p>
            <a:pPr algn="ctr"/>
            <a:r>
              <a:rPr lang="en-US" sz="1400" b="1" dirty="0">
                <a:solidFill>
                  <a:srgbClr val="B48500"/>
                </a:solidFill>
              </a:rPr>
              <a:t>Fluorescence Microscopy</a:t>
            </a:r>
            <a:endParaRPr lang="en-US" sz="1400" dirty="0">
              <a:solidFill>
                <a:srgbClr val="B48500"/>
              </a:solidFill>
            </a:endParaRPr>
          </a:p>
        </p:txBody>
      </p:sp>
      <p:pic>
        <p:nvPicPr>
          <p:cNvPr id="23" name="Immagin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8543">
            <a:off x="2086774" y="4079685"/>
            <a:ext cx="3297268" cy="12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153"/>
          <p:cNvSpPr/>
          <p:nvPr/>
        </p:nvSpPr>
        <p:spPr>
          <a:xfrm>
            <a:off x="323528" y="3645024"/>
            <a:ext cx="27225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DOTA-CUR: a case study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628441" y="4437112"/>
            <a:ext cx="1135247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C00000"/>
                </a:solidFill>
              </a:rPr>
              <a:t>A</a:t>
            </a:r>
            <a:r>
              <a:rPr lang="el-GR" sz="1400" dirty="0">
                <a:solidFill>
                  <a:srgbClr val="C00000"/>
                </a:solidFill>
              </a:rPr>
              <a:t>β</a:t>
            </a:r>
            <a:r>
              <a:rPr lang="sk-SK" sz="1400" dirty="0">
                <a:solidFill>
                  <a:srgbClr val="C00000"/>
                </a:solidFill>
              </a:rPr>
              <a:t> FIBRILS</a:t>
            </a:r>
          </a:p>
        </p:txBody>
      </p:sp>
      <p:sp>
        <p:nvSpPr>
          <p:cNvPr id="26" name="Zahnutá šípka doľava 25"/>
          <p:cNvSpPr/>
          <p:nvPr/>
        </p:nvSpPr>
        <p:spPr>
          <a:xfrm rot="21245383" flipH="1">
            <a:off x="404936" y="4961894"/>
            <a:ext cx="449262" cy="904875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 l="16986" t="5020"/>
          <a:stretch>
            <a:fillRect/>
          </a:stretch>
        </p:blipFill>
        <p:spPr bwMode="auto">
          <a:xfrm>
            <a:off x="6453063" y="2232843"/>
            <a:ext cx="25114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86859">
            <a:off x="5905500" y="2398742"/>
            <a:ext cx="1030288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aoblený obdĺžnik 29"/>
          <p:cNvSpPr/>
          <p:nvPr/>
        </p:nvSpPr>
        <p:spPr>
          <a:xfrm>
            <a:off x="6300192" y="4653235"/>
            <a:ext cx="2665412" cy="20161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807" tIns="44403" rIns="88807" bIns="44403" anchor="ctr"/>
          <a:lstStyle/>
          <a:p>
            <a:pPr algn="just">
              <a:defRPr/>
            </a:pPr>
            <a:r>
              <a:rPr lang="en-US" sz="1600" b="1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PROGRESS</a:t>
            </a:r>
            <a:r>
              <a:rPr lang="en-US" sz="1400" b="1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sz="1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6188C7"/>
                </a:solidFill>
                <a:latin typeface="Comic Sans MS" pitchFamily="66" charset="0"/>
              </a:rPr>
              <a:t>finding a </a:t>
            </a:r>
            <a:r>
              <a:rPr lang="en-US" sz="1200" dirty="0">
                <a:solidFill>
                  <a:srgbClr val="C00000"/>
                </a:solidFill>
                <a:latin typeface="Comic Sans MS" pitchFamily="66" charset="0"/>
              </a:rPr>
              <a:t>targeting vector </a:t>
            </a:r>
            <a:r>
              <a:rPr lang="en-US" sz="12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(curcumin derivatives) </a:t>
            </a:r>
            <a:r>
              <a:rPr lang="en-US" sz="1200" dirty="0">
                <a:solidFill>
                  <a:srgbClr val="C00000"/>
                </a:solidFill>
                <a:latin typeface="Comic Sans MS" pitchFamily="66" charset="0"/>
              </a:rPr>
              <a:t>with higher lipophilicity, stability and affinity to Aβ fibrils</a:t>
            </a:r>
          </a:p>
          <a:p>
            <a:pPr algn="just">
              <a:buFontTx/>
              <a:buChar char="-"/>
              <a:defRPr/>
            </a:pPr>
            <a:r>
              <a:rPr lang="en-US" sz="1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6188C7"/>
                </a:solidFill>
                <a:latin typeface="Comic Sans MS" pitchFamily="66" charset="0"/>
              </a:rPr>
              <a:t>radionuclide </a:t>
            </a:r>
            <a:r>
              <a:rPr lang="en-US" sz="1200" dirty="0">
                <a:solidFill>
                  <a:srgbClr val="C00000"/>
                </a:solidFill>
                <a:latin typeface="Comic Sans MS" pitchFamily="66" charset="0"/>
              </a:rPr>
              <a:t>gallium-68 – </a:t>
            </a:r>
            <a:r>
              <a:rPr lang="en-US" sz="1200" dirty="0">
                <a:solidFill>
                  <a:srgbClr val="329664"/>
                </a:solidFill>
                <a:latin typeface="Comic Sans MS" pitchFamily="66" charset="0"/>
              </a:rPr>
              <a:t>possibility to use PET</a:t>
            </a:r>
          </a:p>
          <a:p>
            <a:pPr algn="just">
              <a:buFontTx/>
              <a:buChar char="-"/>
              <a:defRPr/>
            </a:pPr>
            <a:r>
              <a:rPr lang="en-US" sz="1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200" i="1" dirty="0">
                <a:solidFill>
                  <a:srgbClr val="6188C7"/>
                </a:solidFill>
                <a:latin typeface="Comic Sans MS" pitchFamily="66" charset="0"/>
              </a:rPr>
              <a:t>in vivo </a:t>
            </a:r>
            <a:r>
              <a:rPr lang="en-US" sz="1200" dirty="0">
                <a:solidFill>
                  <a:srgbClr val="6188C7"/>
                </a:solidFill>
                <a:latin typeface="Comic Sans MS" pitchFamily="66" charset="0"/>
              </a:rPr>
              <a:t>study (cell and animal models)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44624"/>
            <a:ext cx="9143999" cy="459449"/>
          </a:xfrm>
          <a:prstGeom prst="rect">
            <a:avLst/>
          </a:prstGeom>
        </p:spPr>
        <p:txBody>
          <a:bodyPr wrap="square" lIns="89245" tIns="44623" rIns="89245" bIns="44623">
            <a:spAutoFit/>
          </a:bodyPr>
          <a:lstStyle/>
          <a:p>
            <a:pPr algn="ctr">
              <a:tabLst>
                <a:tab pos="3054350" algn="l"/>
              </a:tabLst>
            </a:pPr>
            <a:r>
              <a:rPr lang="sk-SK" sz="2400" b="1" u="dbl" dirty="0" smtClean="0">
                <a:solidFill>
                  <a:srgbClr val="6188C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  <a:cs typeface="Arial" panose="020B0604020202020204" pitchFamily="34" charset="0"/>
              </a:rPr>
              <a:t>Bexarotene  </a:t>
            </a:r>
            <a:endParaRPr lang="en-US" sz="2400" u="dbl" dirty="0">
              <a:solidFill>
                <a:srgbClr val="6188C7"/>
              </a:solidFill>
              <a:uFill>
                <a:solidFill>
                  <a:srgbClr val="6188C7"/>
                </a:solidFill>
              </a:uFill>
              <a:latin typeface="Comic Sans MS" pitchFamily="66" charset="0"/>
            </a:endParaRPr>
          </a:p>
        </p:txBody>
      </p:sp>
      <p:pic>
        <p:nvPicPr>
          <p:cNvPr id="3" name="Picture 2" descr="https://upload.wikimedia.org/wikipedia/commons/thumb/a/aa/Bexarotene2DACS.svg/1200px-Bexarotene2DAC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3628"/>
            <a:ext cx="2174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8"/>
          <p:cNvSpPr>
            <a:spLocks noChangeArrowheads="1"/>
          </p:cNvSpPr>
          <p:nvPr/>
        </p:nvSpPr>
        <p:spPr bwMode="auto">
          <a:xfrm>
            <a:off x="2915816" y="765016"/>
            <a:ext cx="518457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400" b="1" dirty="0" err="1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Cramer</a:t>
            </a:r>
            <a:r>
              <a:rPr lang="sk-SK" altLang="sk-SK" sz="1400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et al. 2012 : </a:t>
            </a:r>
            <a:r>
              <a:rPr lang="sk-SK" altLang="sk-SK" sz="1400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BEXAROTENE </a:t>
            </a:r>
            <a:r>
              <a:rPr lang="en-US" altLang="sk-SK" sz="1400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reduce</a:t>
            </a:r>
            <a:r>
              <a:rPr lang="sk-SK" altLang="sk-SK" sz="1400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altLang="sk-SK" sz="1400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sk-SK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Aβ plaques </a:t>
            </a:r>
            <a:r>
              <a:rPr lang="sk-SK" altLang="sk-SK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 AD </a:t>
            </a:r>
            <a:r>
              <a:rPr lang="en-US" altLang="sk-SK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mice</a:t>
            </a:r>
            <a:r>
              <a:rPr lang="sk-SK" altLang="sk-SK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b</a:t>
            </a:r>
            <a:r>
              <a:rPr lang="en-US" altLang="sk-SK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y ~ 50% within just</a:t>
            </a:r>
            <a:r>
              <a:rPr lang="sk-SK" altLang="sk-SK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72 </a:t>
            </a:r>
            <a:r>
              <a:rPr lang="sk-SK" altLang="sk-SK" sz="1400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</a:t>
            </a:r>
          </a:p>
          <a:p>
            <a:endParaRPr lang="sk-SK" altLang="sk-SK" sz="1400" b="1" dirty="0" smtClean="0">
              <a:solidFill>
                <a:srgbClr val="B48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sk-SK" altLang="sk-SK" sz="20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? MECHANISM ?</a:t>
            </a:r>
            <a:endParaRPr lang="sk-SK" altLang="sk-SK" sz="2000" b="1" dirty="0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5004504" y="2924944"/>
            <a:ext cx="3887976" cy="2592288"/>
            <a:chOff x="5538786" y="2609509"/>
            <a:chExt cx="4521653" cy="3189173"/>
          </a:xfrm>
        </p:grpSpPr>
        <p:pic>
          <p:nvPicPr>
            <p:cNvPr id="6" name="Obrázok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0664" y="2609509"/>
              <a:ext cx="200977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ok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8786" y="2609509"/>
              <a:ext cx="200977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ázok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970" y="2773204"/>
              <a:ext cx="4476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Obrázok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1013" y="3514036"/>
              <a:ext cx="6762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ok 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9712" y="4266685"/>
              <a:ext cx="533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ázok 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83715" y="4989057"/>
              <a:ext cx="27908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ázok 10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89999" y="468510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BlokTextu 12"/>
            <p:cNvSpPr txBox="1"/>
            <p:nvPr/>
          </p:nvSpPr>
          <p:spPr>
            <a:xfrm>
              <a:off x="7158198" y="2958746"/>
              <a:ext cx="590285" cy="253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050" b="1" dirty="0">
                  <a:latin typeface="Comic Sans MS" pitchFamily="66" charset="0"/>
                </a:rPr>
                <a:t>ApoE4</a:t>
              </a:r>
            </a:p>
          </p:txBody>
        </p:sp>
        <p:pic>
          <p:nvPicPr>
            <p:cNvPr id="14" name="Obrázok 12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-1838960">
              <a:off x="7293322" y="4501543"/>
              <a:ext cx="576000" cy="1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ok 1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112802">
              <a:off x="7606808" y="3169012"/>
              <a:ext cx="324000" cy="3164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6" name="Rovná spojovacia šípka 15"/>
            <p:cNvCxnSpPr/>
            <p:nvPr/>
          </p:nvCxnSpPr>
          <p:spPr>
            <a:xfrm>
              <a:off x="7178838" y="5124018"/>
              <a:ext cx="0" cy="6111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lokTextu 16"/>
            <p:cNvSpPr txBox="1"/>
            <p:nvPr/>
          </p:nvSpPr>
          <p:spPr>
            <a:xfrm>
              <a:off x="7771035" y="3041293"/>
              <a:ext cx="1031154" cy="253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050" b="1" dirty="0">
                  <a:latin typeface="Comic Sans MS" pitchFamily="66" charset="0"/>
                </a:rPr>
                <a:t>+ cholesterol</a:t>
              </a:r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8058401" y="3688970"/>
              <a:ext cx="1170104" cy="415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latin typeface="Comic Sans MS" pitchFamily="66" charset="0"/>
                </a:rPr>
                <a:t>Lipidated ApoE</a:t>
              </a:r>
            </a:p>
            <a:p>
              <a:pPr>
                <a:defRPr/>
              </a:pPr>
              <a:r>
                <a:rPr lang="en-US" sz="1050" b="1" dirty="0">
                  <a:latin typeface="Comic Sans MS" pitchFamily="66" charset="0"/>
                </a:rPr>
                <a:t>HDL particles</a:t>
              </a:r>
            </a:p>
          </p:txBody>
        </p:sp>
        <p:pic>
          <p:nvPicPr>
            <p:cNvPr id="19" name="Obrázok 17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701015" y="4405921"/>
              <a:ext cx="3619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BlokTextu 19"/>
            <p:cNvSpPr txBox="1"/>
            <p:nvPr/>
          </p:nvSpPr>
          <p:spPr>
            <a:xfrm>
              <a:off x="9031636" y="4514440"/>
              <a:ext cx="885914" cy="2539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latin typeface="Comic Sans MS" pitchFamily="66" charset="0"/>
                </a:rPr>
                <a:t>Soluble</a:t>
              </a:r>
              <a:r>
                <a:rPr lang="sk-SK" sz="1050" b="1" dirty="0">
                  <a:latin typeface="Comic Sans MS" pitchFamily="66" charset="0"/>
                </a:rPr>
                <a:t> A</a:t>
              </a:r>
              <a:r>
                <a:rPr lang="el-GR" sz="1050" b="1" dirty="0">
                  <a:latin typeface="Comic Sans MS" pitchFamily="66" charset="0"/>
                </a:rPr>
                <a:t>β</a:t>
              </a:r>
              <a:endParaRPr lang="sk-SK" sz="1050" b="1" dirty="0">
                <a:latin typeface="Comic Sans MS" pitchFamily="66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924944"/>
            <a:ext cx="46933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7504" y="6434806"/>
            <a:ext cx="9001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kumimoji="0" lang="sk-SK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Pham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H.D.Q., </a:t>
            </a:r>
            <a:r>
              <a:rPr kumimoji="0" lang="sk-SK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Thai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N.Q., </a:t>
            </a:r>
            <a:r>
              <a:rPr kumimoji="0" lang="sk-SK" sz="1050" b="1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Bednarikova Z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., </a:t>
            </a:r>
            <a:r>
              <a:rPr kumimoji="0" lang="sk-SK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Linh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H.Q., Gazova Z., </a:t>
            </a:r>
            <a:r>
              <a:rPr kumimoji="0" lang="sk-SK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Li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M.S. </a:t>
            </a:r>
            <a:r>
              <a:rPr kumimoji="0" lang="sk-SK" sz="1050" b="0" i="1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Physical</a:t>
            </a:r>
            <a:r>
              <a:rPr kumimoji="0" lang="sk-SK" sz="1050" b="0" i="1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050" b="0" i="1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Chemistry</a:t>
            </a:r>
            <a:r>
              <a:rPr kumimoji="0" lang="sk-SK" sz="1050" b="0" i="1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050" b="0" i="1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Chemical</a:t>
            </a:r>
            <a:r>
              <a:rPr kumimoji="0" lang="sk-SK" sz="1050" b="0" i="1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050" b="0" i="1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Physics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, 2018, 20, 24329-24338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Huy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P.D.Q., Thai N.Q.,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Bednarikova Z.,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Phuc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L.H.,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Linh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H.Q., Gazova Z., Li M.S.</a:t>
            </a: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ACS Chemical Neuroscience, 2017, 8 (9), 1960-1969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B485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80058">
            <a:off x="5926383" y="1982621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9473581">
            <a:off x="3562358" y="1942831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dĺžnik 24"/>
          <p:cNvSpPr/>
          <p:nvPr/>
        </p:nvSpPr>
        <p:spPr>
          <a:xfrm>
            <a:off x="251520" y="2420888"/>
            <a:ext cx="41764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sk-SK" b="1" smtClean="0">
                <a:solidFill>
                  <a:srgbClr val="329664"/>
                </a:solidFill>
                <a:latin typeface="Comic Sans MS" pitchFamily="66" charset="0"/>
              </a:rPr>
              <a:t>Impact on </a:t>
            </a:r>
            <a:r>
              <a:rPr lang="en-US" altLang="sk-SK" b="1" u="sng" smtClean="0">
                <a:solidFill>
                  <a:srgbClr val="329664"/>
                </a:solidFill>
                <a:latin typeface="Comic Sans MS" pitchFamily="66" charset="0"/>
              </a:rPr>
              <a:t>proccesing of Aβ peptide </a:t>
            </a:r>
            <a:endParaRPr lang="en-US">
              <a:solidFill>
                <a:srgbClr val="329664"/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4932040" y="2420888"/>
            <a:ext cx="41044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sk-SK" b="1" smtClean="0">
                <a:solidFill>
                  <a:srgbClr val="329664"/>
                </a:solidFill>
                <a:latin typeface="Comic Sans MS" pitchFamily="66" charset="0"/>
              </a:rPr>
              <a:t>Impact on </a:t>
            </a:r>
            <a:r>
              <a:rPr lang="en-US" altLang="sk-SK" b="1" u="sng" smtClean="0">
                <a:solidFill>
                  <a:srgbClr val="329664"/>
                </a:solidFill>
                <a:latin typeface="Comic Sans MS" pitchFamily="66" charset="0"/>
              </a:rPr>
              <a:t>clearence of Aβ peptide</a:t>
            </a:r>
            <a:endParaRPr lang="en-US">
              <a:solidFill>
                <a:srgbClr val="329664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2577063" y="5733256"/>
            <a:ext cx="4083169" cy="461665"/>
          </a:xfrm>
          <a:prstGeom prst="rect">
            <a:avLst/>
          </a:prstGeom>
          <a:ln w="38100">
            <a:solidFill>
              <a:srgbClr val="329664"/>
            </a:solidFill>
          </a:ln>
        </p:spPr>
        <p:txBody>
          <a:bodyPr wrap="none">
            <a:spAutoFit/>
          </a:bodyPr>
          <a:lstStyle/>
          <a:p>
            <a:r>
              <a:rPr lang="en-US" altLang="sk-SK" sz="2400" b="1" i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vitro </a:t>
            </a:r>
            <a:r>
              <a:rPr lang="en-US" altLang="sk-SK" sz="2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en-US" altLang="sk-SK" sz="2400" b="1" i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silico </a:t>
            </a:r>
            <a:r>
              <a:rPr lang="en-US" altLang="sk-SK" sz="2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study</a:t>
            </a:r>
            <a:endParaRPr lang="sk-SK" sz="2400" b="1" dirty="0">
              <a:solidFill>
                <a:srgbClr val="329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ahnutá šípka doľava 27"/>
          <p:cNvSpPr/>
          <p:nvPr/>
        </p:nvSpPr>
        <p:spPr>
          <a:xfrm rot="20995428" flipH="1">
            <a:off x="2025106" y="4901483"/>
            <a:ext cx="449262" cy="904875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29" name="Zahnutá šípka doľava 28"/>
          <p:cNvSpPr/>
          <p:nvPr/>
        </p:nvSpPr>
        <p:spPr>
          <a:xfrm rot="1006342">
            <a:off x="7429619" y="5128653"/>
            <a:ext cx="434665" cy="904875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a/aa/Bexarotene2DACS.svg/1200px-Bexarotene2DAC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174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uľka 21"/>
          <p:cNvGraphicFramePr>
            <a:graphicFrameLocks noGrp="1"/>
          </p:cNvGraphicFramePr>
          <p:nvPr/>
        </p:nvGraphicFramePr>
        <p:xfrm>
          <a:off x="179512" y="5143849"/>
          <a:ext cx="6264696" cy="135292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bexarotene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ΔE</a:t>
                      </a:r>
                      <a:r>
                        <a:rPr kumimoji="0" lang="en-US" altLang="sk-SK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vdw</a:t>
                      </a:r>
                      <a:r>
                        <a:rPr kumimoji="0" lang="sk-SK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ΔE</a:t>
                      </a:r>
                      <a:r>
                        <a:rPr kumimoji="0" lang="en-US" altLang="sk-SK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</a:t>
                      </a:r>
                      <a:r>
                        <a:rPr kumimoji="0" lang="sk-SK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ΔG</a:t>
                      </a:r>
                      <a:r>
                        <a:rPr kumimoji="0" lang="en-US" altLang="sk-SK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kumimoji="0" lang="sk-SK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ΔG</a:t>
                      </a:r>
                      <a:r>
                        <a:rPr kumimoji="0" lang="en-US" altLang="sk-SK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kumimoji="0" lang="sk-SK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-TΔS</a:t>
                      </a:r>
                      <a:r>
                        <a:rPr kumimoji="0" lang="sk-SK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ΔG</a:t>
                      </a:r>
                      <a:r>
                        <a:rPr kumimoji="0" lang="en-US" altLang="sk-SK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bind</a:t>
                      </a:r>
                      <a:r>
                        <a:rPr kumimoji="0" lang="sk-SK" alt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sk-SK" alt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Aβ</a:t>
                      </a:r>
                      <a:r>
                        <a:rPr kumimoji="0" lang="en-US" altLang="sk-SK" sz="1100" b="1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en-US" altLang="sk-SK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monomer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-26.5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18.4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-2.9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-1.8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Aβ</a:t>
                      </a:r>
                      <a:r>
                        <a:rPr kumimoji="0" lang="en-US" altLang="sk-SK" sz="1100" b="1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en-US" altLang="sk-SK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fibrils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-30.5 </a:t>
                      </a: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± 6.1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-7.3 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± 4.0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22.9 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± 4.4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3.4 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± 0.4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17.5 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± 1.8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-0.7 </a:t>
                      </a: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± 5.0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BACE1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-31.0 ± 7.5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85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-9.6 ± 3.5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85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28.0 ± 7.2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85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-3.8 ± 0.6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85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16.6 ± 2.1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85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0.2 ± 6.0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85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RXRs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-53.6 ± 1.5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-17.6 ± 2.3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38.7 ± 3.6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-4.5 ± 0.1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 ± 1.4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-16.9 ± 3.0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PPAR-γ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-49.8 ± 0.9</a:t>
                      </a:r>
                      <a:endParaRPr kumimoji="0" lang="sk-SK" altLang="sk-S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-16.5 ± 2.3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34.6 ± 2.9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-4.6 ± 0.1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20.1 ± 1.4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-16.2 ± 1.8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88C7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Obdĺžnik 29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MD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simulation of A</a:t>
            </a:r>
            <a:r>
              <a:rPr lang="el-GR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β</a:t>
            </a:r>
            <a:r>
              <a:rPr lang="en-US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1</a:t>
            </a:r>
            <a:r>
              <a:rPr lang="en-US" altLang="sk-SK" sz="1400" i="1" baseline="-25000" dirty="0" smtClean="0">
                <a:solidFill>
                  <a:srgbClr val="6188C7"/>
                </a:solidFill>
                <a:latin typeface="Comic Sans MS" pitchFamily="66" charset="0"/>
              </a:rPr>
              <a:t>−</a:t>
            </a:r>
            <a:r>
              <a:rPr lang="en-US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42 </a:t>
            </a:r>
            <a:r>
              <a:rPr lang="sk-SK" altLang="sk-SK" sz="1400" dirty="0" err="1" smtClean="0">
                <a:solidFill>
                  <a:srgbClr val="6188C7"/>
                </a:solidFill>
                <a:latin typeface="Comic Sans MS" pitchFamily="66" charset="0"/>
              </a:rPr>
              <a:t>monomer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, 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A</a:t>
            </a:r>
            <a:r>
              <a:rPr lang="el-GR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β</a:t>
            </a:r>
            <a:r>
              <a:rPr lang="en-US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1</a:t>
            </a:r>
            <a:r>
              <a:rPr lang="en-US" altLang="sk-SK" sz="1400" i="1" baseline="-25000" dirty="0" smtClean="0">
                <a:solidFill>
                  <a:srgbClr val="6188C7"/>
                </a:solidFill>
                <a:latin typeface="Comic Sans MS" pitchFamily="66" charset="0"/>
              </a:rPr>
              <a:t>−</a:t>
            </a:r>
            <a:r>
              <a:rPr lang="en-US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42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(2NAO) and 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A</a:t>
            </a:r>
            <a:r>
              <a:rPr lang="el-GR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β</a:t>
            </a:r>
            <a:r>
              <a:rPr lang="en-US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1</a:t>
            </a:r>
            <a:r>
              <a:rPr lang="sk-SK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1</a:t>
            </a:r>
            <a:r>
              <a:rPr lang="en-US" altLang="sk-SK" sz="1400" i="1" baseline="-25000" dirty="0" smtClean="0">
                <a:solidFill>
                  <a:srgbClr val="6188C7"/>
                </a:solidFill>
                <a:latin typeface="Comic Sans MS" pitchFamily="66" charset="0"/>
              </a:rPr>
              <a:t>−</a:t>
            </a:r>
            <a:r>
              <a:rPr lang="en-US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42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(MXU)</a:t>
            </a:r>
            <a:r>
              <a:rPr lang="sk-SK" altLang="sk-SK" sz="1400" baseline="-25000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fibrils, BACE1, PPAR-</a:t>
            </a:r>
            <a:r>
              <a:rPr lang="el-GR" altLang="sk-SK" sz="1400" dirty="0" smtClean="0">
                <a:solidFill>
                  <a:srgbClr val="6188C7"/>
                </a:solidFill>
                <a:latin typeface="Times New Roman"/>
                <a:cs typeface="Times New Roman"/>
              </a:rPr>
              <a:t>γ</a:t>
            </a:r>
            <a:r>
              <a:rPr lang="sk-SK" altLang="sk-SK" sz="1400" dirty="0" smtClean="0">
                <a:solidFill>
                  <a:srgbClr val="6188C7"/>
                </a:solidFill>
                <a:latin typeface="Times New Roman"/>
                <a:cs typeface="Times New Roman"/>
              </a:rPr>
              <a:t>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  <a:cs typeface="Times New Roman"/>
              </a:rPr>
              <a:t>and RXR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+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altLang="sk-SK" sz="1400" b="1" dirty="0" smtClean="0">
                <a:solidFill>
                  <a:srgbClr val="6188C7"/>
                </a:solidFill>
                <a:latin typeface="Comic Sans MS" pitchFamily="66" charset="0"/>
              </a:rPr>
              <a:t>bexarotene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– </a:t>
            </a:r>
            <a:r>
              <a:rPr lang="sk-SK" altLang="sk-SK" sz="1400" u="sng" dirty="0" smtClean="0">
                <a:solidFill>
                  <a:srgbClr val="6188C7"/>
                </a:solidFill>
                <a:latin typeface="Comic Sans MS" pitchFamily="66" charset="0"/>
              </a:rPr>
              <a:t>binding </a:t>
            </a:r>
            <a:r>
              <a:rPr lang="sk-SK" altLang="sk-SK" sz="1400" u="sng" dirty="0" err="1" smtClean="0">
                <a:solidFill>
                  <a:srgbClr val="6188C7"/>
                </a:solidFill>
                <a:latin typeface="Comic Sans MS" pitchFamily="66" charset="0"/>
              </a:rPr>
              <a:t>affinity</a:t>
            </a:r>
            <a:r>
              <a:rPr lang="sk-SK" altLang="sk-SK" sz="1400" u="sng" dirty="0" smtClean="0">
                <a:solidFill>
                  <a:srgbClr val="6188C7"/>
                </a:solidFill>
                <a:latin typeface="Comic Sans MS" pitchFamily="66" charset="0"/>
              </a:rPr>
              <a:t> (</a:t>
            </a:r>
            <a:r>
              <a:rPr lang="el-GR" altLang="sk-SK" sz="1400" u="sng" dirty="0" smtClean="0">
                <a:solidFill>
                  <a:srgbClr val="6188C7"/>
                </a:solidFill>
                <a:latin typeface="Comic Sans MS" pitchFamily="66" charset="0"/>
              </a:rPr>
              <a:t>Δ</a:t>
            </a:r>
            <a:r>
              <a:rPr lang="sk-SK" altLang="sk-SK" sz="1400" u="sng" dirty="0" smtClean="0">
                <a:solidFill>
                  <a:srgbClr val="6188C7"/>
                </a:solidFill>
                <a:latin typeface="Comic Sans MS" pitchFamily="66" charset="0"/>
              </a:rPr>
              <a:t>G</a:t>
            </a:r>
            <a:r>
              <a:rPr lang="sk-SK" altLang="sk-SK" sz="1400" u="sng" baseline="-25000" dirty="0" smtClean="0">
                <a:solidFill>
                  <a:srgbClr val="6188C7"/>
                </a:solidFill>
                <a:latin typeface="Comic Sans MS" pitchFamily="66" charset="0"/>
              </a:rPr>
              <a:t>bind</a:t>
            </a:r>
            <a:r>
              <a:rPr lang="sk-SK" altLang="sk-SK" sz="1400" u="sng" dirty="0" smtClean="0">
                <a:solidFill>
                  <a:srgbClr val="6188C7"/>
                </a:solidFill>
                <a:latin typeface="Comic Sans MS" pitchFamily="66" charset="0"/>
              </a:rPr>
              <a:t>)</a:t>
            </a:r>
            <a:endParaRPr lang="sk-SK" altLang="sk-SK" sz="1400" u="sng" dirty="0">
              <a:solidFill>
                <a:srgbClr val="6188C7"/>
              </a:solidFill>
              <a:latin typeface="Comic Sans MS" pitchFamily="66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483872" y="3933056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67697">
            <a:off x="5956245" y="3212068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51016" y="2985888"/>
            <a:ext cx="504000" cy="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30137">
            <a:off x="3009362" y="3448472"/>
            <a:ext cx="756000" cy="1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lokTextu 38"/>
          <p:cNvSpPr txBox="1"/>
          <p:nvPr/>
        </p:nvSpPr>
        <p:spPr>
          <a:xfrm>
            <a:off x="6588224" y="4278575"/>
            <a:ext cx="2448272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  <a:defRPr/>
            </a:pPr>
            <a:r>
              <a:rPr lang="en-US" altLang="sk-SK" sz="1400" b="1" dirty="0" smtClean="0">
                <a:solidFill>
                  <a:srgbClr val="6188C7"/>
                </a:solidFill>
                <a:latin typeface="Comic Sans MS" pitchFamily="66" charset="0"/>
              </a:rPr>
              <a:t>Bexarotene </a:t>
            </a:r>
            <a:r>
              <a:rPr lang="en-US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weakly binds</a:t>
            </a:r>
            <a:r>
              <a:rPr lang="sk-SK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BACE1, A</a:t>
            </a:r>
            <a:r>
              <a:rPr lang="el-GR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</a:t>
            </a:r>
            <a:r>
              <a:rPr lang="sk-SK" sz="1400" b="1" baseline="-25000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1-42</a:t>
            </a:r>
            <a:r>
              <a:rPr lang="sk-SK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peptide and amyloid fibrils</a:t>
            </a:r>
            <a:endParaRPr lang="sk-SK" sz="1400" dirty="0" smtClean="0">
              <a:solidFill>
                <a:srgbClr val="6188C7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sk-SK" altLang="sk-SK" sz="1400" b="1" dirty="0" smtClean="0">
                <a:solidFill>
                  <a:srgbClr val="6188C7"/>
                </a:solidFill>
                <a:latin typeface="Comic Sans MS" pitchFamily="66" charset="0"/>
              </a:rPr>
              <a:t>b</a:t>
            </a:r>
            <a:r>
              <a:rPr lang="en-US" altLang="sk-SK" sz="1400" b="1" dirty="0" err="1" smtClean="0">
                <a:solidFill>
                  <a:srgbClr val="6188C7"/>
                </a:solidFill>
                <a:latin typeface="Comic Sans MS" pitchFamily="66" charset="0"/>
              </a:rPr>
              <a:t>exarotene</a:t>
            </a:r>
            <a:r>
              <a:rPr lang="en-US" altLang="sk-SK" sz="1400" b="1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altLang="sk-SK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tightly binds to RXR-α and PPAR-γ </a:t>
            </a:r>
            <a:endParaRPr lang="en-US" sz="1400" b="1" dirty="0">
              <a:solidFill>
                <a:srgbClr val="6188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85750" indent="-285750" algn="just">
              <a:buBlip>
                <a:blip r:embed="rId5"/>
              </a:buBlip>
              <a:defRPr/>
            </a:pPr>
            <a:r>
              <a:rPr lang="en-US" sz="1400" b="1" dirty="0">
                <a:solidFill>
                  <a:srgbClr val="6188C7"/>
                </a:solidFill>
                <a:latin typeface="Comic Sans MS" pitchFamily="66" charset="0"/>
              </a:rPr>
              <a:t>major role in binding plays </a:t>
            </a:r>
            <a:r>
              <a:rPr lang="en-US" sz="1400" b="1" dirty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van der Waals interactions</a:t>
            </a:r>
          </a:p>
        </p:txBody>
      </p:sp>
      <p:grpSp>
        <p:nvGrpSpPr>
          <p:cNvPr id="44" name="Skupina 43"/>
          <p:cNvGrpSpPr/>
          <p:nvPr/>
        </p:nvGrpSpPr>
        <p:grpSpPr>
          <a:xfrm>
            <a:off x="107504" y="3284984"/>
            <a:ext cx="2304256" cy="1728192"/>
            <a:chOff x="107504" y="3284984"/>
            <a:chExt cx="2304256" cy="1728192"/>
          </a:xfrm>
        </p:grpSpPr>
        <p:grpSp>
          <p:nvGrpSpPr>
            <p:cNvPr id="20" name="Skupina 19"/>
            <p:cNvGrpSpPr/>
            <p:nvPr/>
          </p:nvGrpSpPr>
          <p:grpSpPr>
            <a:xfrm>
              <a:off x="107504" y="3284984"/>
              <a:ext cx="2304256" cy="1728192"/>
              <a:chOff x="4211960" y="188640"/>
              <a:chExt cx="2448272" cy="1872208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11960" y="252353"/>
                <a:ext cx="2448272" cy="1736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bdĺžnik 9"/>
              <p:cNvSpPr/>
              <p:nvPr/>
            </p:nvSpPr>
            <p:spPr>
              <a:xfrm>
                <a:off x="4211960" y="188640"/>
                <a:ext cx="2448272" cy="1872208"/>
              </a:xfrm>
              <a:prstGeom prst="rect">
                <a:avLst/>
              </a:prstGeom>
              <a:noFill/>
              <a:ln w="38100">
                <a:solidFill>
                  <a:srgbClr val="B48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41" name="Obdĺžnik 40"/>
            <p:cNvSpPr/>
            <p:nvPr/>
          </p:nvSpPr>
          <p:spPr>
            <a:xfrm>
              <a:off x="179512" y="4653136"/>
              <a:ext cx="108012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4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4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-secretase</a:t>
              </a:r>
              <a:endParaRPr lang="sk-SK" sz="1200" b="1" dirty="0">
                <a:solidFill>
                  <a:srgbClr val="B4850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107504" y="692696"/>
            <a:ext cx="3744416" cy="2520280"/>
            <a:chOff x="107504" y="692696"/>
            <a:chExt cx="3744416" cy="2520280"/>
          </a:xfrm>
        </p:grpSpPr>
        <p:grpSp>
          <p:nvGrpSpPr>
            <p:cNvPr id="9" name="Skupina 8"/>
            <p:cNvGrpSpPr/>
            <p:nvPr/>
          </p:nvGrpSpPr>
          <p:grpSpPr>
            <a:xfrm>
              <a:off x="107504" y="692696"/>
              <a:ext cx="3744416" cy="2520280"/>
              <a:chOff x="35496" y="404664"/>
              <a:chExt cx="3852000" cy="2520000"/>
            </a:xfrm>
          </p:grpSpPr>
          <p:sp>
            <p:nvSpPr>
              <p:cNvPr id="8" name="Obdĺžnik 7"/>
              <p:cNvSpPr/>
              <p:nvPr/>
            </p:nvSpPr>
            <p:spPr>
              <a:xfrm>
                <a:off x="35496" y="404664"/>
                <a:ext cx="3852000" cy="2520000"/>
              </a:xfrm>
              <a:prstGeom prst="rect">
                <a:avLst/>
              </a:prstGeom>
              <a:noFill/>
              <a:ln w="38100">
                <a:solidFill>
                  <a:srgbClr val="3296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3" name="Obrázok 3"/>
              <p:cNvPicPr>
                <a:picLocks noChangeAspect="1"/>
              </p:cNvPicPr>
              <p:nvPr/>
            </p:nvPicPr>
            <p:blipFill>
              <a:blip r:embed="rId7" cstate="print"/>
              <a:srcRect r="-515" b="692"/>
              <a:stretch>
                <a:fillRect/>
              </a:stretch>
            </p:blipFill>
            <p:spPr bwMode="auto">
              <a:xfrm>
                <a:off x="59264" y="476672"/>
                <a:ext cx="37989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Obdĺžnik 41"/>
            <p:cNvSpPr/>
            <p:nvPr/>
          </p:nvSpPr>
          <p:spPr>
            <a:xfrm>
              <a:off x="2771800" y="2420888"/>
              <a:ext cx="948204" cy="70410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400" b="1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l-GR" sz="1400" b="1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400" b="1" baseline="-25000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sk-SK" sz="1400" b="1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sk-SK" sz="1400" b="1" dirty="0" err="1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monomer</a:t>
              </a:r>
              <a:endParaRPr lang="sk-SK" sz="1200" b="1" dirty="0">
                <a:solidFill>
                  <a:srgbClr val="329664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923928" y="692696"/>
            <a:ext cx="2987824" cy="1944216"/>
            <a:chOff x="3923928" y="692696"/>
            <a:chExt cx="2987824" cy="1944216"/>
          </a:xfrm>
        </p:grpSpPr>
        <p:grpSp>
          <p:nvGrpSpPr>
            <p:cNvPr id="18" name="Skupina 17"/>
            <p:cNvGrpSpPr/>
            <p:nvPr/>
          </p:nvGrpSpPr>
          <p:grpSpPr>
            <a:xfrm>
              <a:off x="3923928" y="692696"/>
              <a:ext cx="2987824" cy="1944216"/>
              <a:chOff x="6228184" y="2420888"/>
              <a:chExt cx="2915816" cy="1872208"/>
            </a:xfrm>
          </p:grpSpPr>
          <p:pic>
            <p:nvPicPr>
              <p:cNvPr id="4" name="Obrázok 3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92794" y="2492897"/>
                <a:ext cx="2851205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Obdĺžnik 16"/>
              <p:cNvSpPr/>
              <p:nvPr/>
            </p:nvSpPr>
            <p:spPr>
              <a:xfrm>
                <a:off x="6228184" y="2420888"/>
                <a:ext cx="2915816" cy="1872208"/>
              </a:xfrm>
              <a:prstGeom prst="rect">
                <a:avLst/>
              </a:prstGeom>
              <a:noFill/>
              <a:ln w="381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>
                  <a:solidFill>
                    <a:srgbClr val="9900CC"/>
                  </a:solidFill>
                </a:endParaRPr>
              </a:p>
            </p:txBody>
          </p:sp>
        </p:grpSp>
        <p:sp>
          <p:nvSpPr>
            <p:cNvPr id="45" name="Obdĺžnik 44"/>
            <p:cNvSpPr/>
            <p:nvPr/>
          </p:nvSpPr>
          <p:spPr>
            <a:xfrm>
              <a:off x="5729612" y="764704"/>
              <a:ext cx="1130438" cy="380938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400" b="1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l-GR" sz="1400" b="1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400" b="1" baseline="-25000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sk-SK" sz="1400" b="1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sk-SK" sz="1200" b="1" dirty="0">
                <a:solidFill>
                  <a:srgbClr val="7030A0"/>
                </a:solidFill>
                <a:ea typeface="Calibri"/>
                <a:cs typeface="Times New Roman"/>
              </a:endParaRPr>
            </a:p>
          </p:txBody>
        </p:sp>
        <p:sp>
          <p:nvSpPr>
            <p:cNvPr id="46" name="BlokTextu 45"/>
            <p:cNvSpPr txBox="1"/>
            <p:nvPr/>
          </p:nvSpPr>
          <p:spPr>
            <a:xfrm>
              <a:off x="5364088" y="2276872"/>
              <a:ext cx="15121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k-SK" sz="1200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7020272" y="692696"/>
            <a:ext cx="2015784" cy="3024336"/>
            <a:chOff x="7020272" y="692696"/>
            <a:chExt cx="2015784" cy="3024336"/>
          </a:xfrm>
        </p:grpSpPr>
        <p:grpSp>
          <p:nvGrpSpPr>
            <p:cNvPr id="40" name="Skupina 39"/>
            <p:cNvGrpSpPr/>
            <p:nvPr/>
          </p:nvGrpSpPr>
          <p:grpSpPr>
            <a:xfrm>
              <a:off x="7020272" y="692696"/>
              <a:ext cx="2015784" cy="3024336"/>
              <a:chOff x="3960152" y="692696"/>
              <a:chExt cx="2015784" cy="3024336"/>
            </a:xfrm>
          </p:grpSpPr>
          <p:pic>
            <p:nvPicPr>
              <p:cNvPr id="25" name="Obrázok 19"/>
              <p:cNvPicPr>
                <a:picLocks noChangeAspect="1"/>
              </p:cNvPicPr>
              <p:nvPr/>
            </p:nvPicPr>
            <p:blipFill>
              <a:blip r:embed="rId9" cstate="print"/>
              <a:srcRect r="3226"/>
              <a:stretch>
                <a:fillRect/>
              </a:stretch>
            </p:blipFill>
            <p:spPr bwMode="auto">
              <a:xfrm>
                <a:off x="3995936" y="2363361"/>
                <a:ext cx="1980000" cy="1353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Obrázok 20"/>
              <p:cNvPicPr>
                <a:picLocks noChangeAspect="1"/>
              </p:cNvPicPr>
              <p:nvPr/>
            </p:nvPicPr>
            <p:blipFill>
              <a:blip r:embed="rId10" cstate="print"/>
              <a:srcRect t="6931"/>
              <a:stretch>
                <a:fillRect/>
              </a:stretch>
            </p:blipFill>
            <p:spPr bwMode="auto">
              <a:xfrm>
                <a:off x="3995936" y="721827"/>
                <a:ext cx="1758346" cy="158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Obdĺžnik 32"/>
              <p:cNvSpPr/>
              <p:nvPr/>
            </p:nvSpPr>
            <p:spPr>
              <a:xfrm>
                <a:off x="3960152" y="692696"/>
                <a:ext cx="1980000" cy="2988000"/>
              </a:xfrm>
              <a:prstGeom prst="rect">
                <a:avLst/>
              </a:prstGeom>
              <a:noFill/>
              <a:ln w="38100">
                <a:solidFill>
                  <a:srgbClr val="6188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48" name="Obdĺžnik 47"/>
            <p:cNvSpPr/>
            <p:nvPr/>
          </p:nvSpPr>
          <p:spPr>
            <a:xfrm>
              <a:off x="8172400" y="709246"/>
              <a:ext cx="791692" cy="41549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400" b="1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PPAR-</a:t>
              </a:r>
              <a:r>
                <a:rPr lang="el-GR" sz="1400" b="1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γ</a:t>
              </a:r>
              <a:endParaRPr lang="sk-SK" sz="1200" b="1" dirty="0">
                <a:solidFill>
                  <a:srgbClr val="6188C7"/>
                </a:solidFill>
                <a:ea typeface="Calibri"/>
                <a:cs typeface="Times New Roman"/>
              </a:endParaRPr>
            </a:p>
          </p:txBody>
        </p:sp>
        <p:sp>
          <p:nvSpPr>
            <p:cNvPr id="49" name="Obdĺžnik 48"/>
            <p:cNvSpPr/>
            <p:nvPr/>
          </p:nvSpPr>
          <p:spPr>
            <a:xfrm>
              <a:off x="8388424" y="2132856"/>
              <a:ext cx="574196" cy="38093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400" b="1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RXR</a:t>
              </a:r>
              <a:endParaRPr lang="sk-SK" sz="1200" b="1" dirty="0">
                <a:solidFill>
                  <a:srgbClr val="6188C7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51" name="BlokTextu 50"/>
          <p:cNvSpPr txBox="1"/>
          <p:nvPr/>
        </p:nvSpPr>
        <p:spPr>
          <a:xfrm>
            <a:off x="179512" y="6453336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smtClean="0">
                <a:latin typeface="Times New Roman" pitchFamily="18" charset="0"/>
                <a:cs typeface="Times New Roman" pitchFamily="18" charset="0"/>
              </a:rPr>
              <a:t>* kcal/mol</a:t>
            </a:r>
            <a:endParaRPr lang="sk-SK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48585" y="44624"/>
            <a:ext cx="4235383" cy="2376264"/>
            <a:chOff x="48584" y="116632"/>
            <a:chExt cx="4638084" cy="2700064"/>
          </a:xfrm>
        </p:grpSpPr>
        <p:pic>
          <p:nvPicPr>
            <p:cNvPr id="7170" name="Obrázok 2"/>
            <p:cNvPicPr>
              <a:picLocks noChangeAspect="1"/>
            </p:cNvPicPr>
            <p:nvPr/>
          </p:nvPicPr>
          <p:blipFill>
            <a:blip r:embed="rId2" cstate="print"/>
            <a:srcRect t="6483" r="3809"/>
            <a:stretch>
              <a:fillRect/>
            </a:stretch>
          </p:blipFill>
          <p:spPr bwMode="auto">
            <a:xfrm>
              <a:off x="48584" y="692696"/>
              <a:ext cx="2723216" cy="21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ál 14"/>
            <p:cNvSpPr/>
            <p:nvPr/>
          </p:nvSpPr>
          <p:spPr>
            <a:xfrm>
              <a:off x="2411760" y="1088760"/>
              <a:ext cx="144000" cy="144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  <p:grpSp>
          <p:nvGrpSpPr>
            <p:cNvPr id="2" name="Skupina 17"/>
            <p:cNvGrpSpPr>
              <a:grpSpLocks/>
            </p:cNvGrpSpPr>
            <p:nvPr/>
          </p:nvGrpSpPr>
          <p:grpSpPr bwMode="auto">
            <a:xfrm>
              <a:off x="2843808" y="800621"/>
              <a:ext cx="1620000" cy="1620000"/>
              <a:chOff x="3203848" y="4509120"/>
              <a:chExt cx="2016224" cy="2016224"/>
            </a:xfrm>
          </p:grpSpPr>
          <p:grpSp>
            <p:nvGrpSpPr>
              <p:cNvPr id="3" name="Skupina 7"/>
              <p:cNvGrpSpPr>
                <a:grpSpLocks/>
              </p:cNvGrpSpPr>
              <p:nvPr/>
            </p:nvGrpSpPr>
            <p:grpSpPr bwMode="auto">
              <a:xfrm>
                <a:off x="3203848" y="4509120"/>
                <a:ext cx="2016000" cy="2016000"/>
                <a:chOff x="4788024" y="1052736"/>
                <a:chExt cx="2016000" cy="2016000"/>
              </a:xfrm>
            </p:grpSpPr>
            <p:pic>
              <p:nvPicPr>
                <p:cNvPr id="7191" name="Obrázok 8" descr="10uM Ab42+bex2_10x10B.bmp"/>
                <p:cNvPicPr>
                  <a:picLocks/>
                </p:cNvPicPr>
                <p:nvPr/>
              </p:nvPicPr>
              <p:blipFill>
                <a:blip r:embed="rId3" cstate="print"/>
                <a:srcRect l="3114" t="2856" r="6577" b="11420"/>
                <a:stretch>
                  <a:fillRect/>
                </a:stretch>
              </p:blipFill>
              <p:spPr bwMode="auto">
                <a:xfrm>
                  <a:off x="4788024" y="1052736"/>
                  <a:ext cx="2016000" cy="201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" name="Rovná spojnica 9"/>
                <p:cNvCxnSpPr/>
                <p:nvPr/>
              </p:nvCxnSpPr>
              <p:spPr>
                <a:xfrm>
                  <a:off x="6516756" y="2997087"/>
                  <a:ext cx="20237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bdĺžnik 16"/>
              <p:cNvSpPr/>
              <p:nvPr/>
            </p:nvSpPr>
            <p:spPr>
              <a:xfrm>
                <a:off x="3203848" y="4509120"/>
                <a:ext cx="2016224" cy="201622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k-SK"/>
              </a:p>
            </p:txBody>
          </p:sp>
        </p:grpSp>
        <p:sp>
          <p:nvSpPr>
            <p:cNvPr id="9228" name="BlokTextu 23"/>
            <p:cNvSpPr txBox="1">
              <a:spLocks noChangeArrowheads="1"/>
            </p:cNvSpPr>
            <p:nvPr/>
          </p:nvSpPr>
          <p:spPr bwMode="auto">
            <a:xfrm>
              <a:off x="2636449" y="476672"/>
              <a:ext cx="2050219" cy="29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sk-SK" sz="1100" b="1" dirty="0" smtClean="0">
                  <a:solidFill>
                    <a:srgbClr val="B48500"/>
                  </a:solidFill>
                  <a:latin typeface="Comic Sans MS" pitchFamily="66" charset="0"/>
                </a:rPr>
                <a:t>Atomic force microscopy</a:t>
              </a:r>
              <a:endParaRPr lang="en-US" altLang="sk-SK" sz="1100" b="1" dirty="0">
                <a:solidFill>
                  <a:srgbClr val="B48500"/>
                </a:solidFill>
                <a:latin typeface="Comic Sans MS" pitchFamily="66" charset="0"/>
              </a:endParaRPr>
            </a:p>
          </p:txBody>
        </p:sp>
        <p:sp>
          <p:nvSpPr>
            <p:cNvPr id="28" name="Obdĺžnik 27"/>
            <p:cNvSpPr/>
            <p:nvPr/>
          </p:nvSpPr>
          <p:spPr>
            <a:xfrm>
              <a:off x="670877" y="116632"/>
              <a:ext cx="3091641" cy="314744"/>
            </a:xfrm>
            <a:prstGeom prst="rect">
              <a:avLst/>
            </a:prstGeom>
            <a:ln w="19050">
              <a:solidFill>
                <a:srgbClr val="329664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Binding of bexarotene to monomer </a:t>
              </a:r>
              <a:endParaRPr lang="sk-SK" sz="1200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173" name="BlokTextu 23"/>
            <p:cNvSpPr txBox="1">
              <a:spLocks noChangeArrowheads="1"/>
            </p:cNvSpPr>
            <p:nvPr/>
          </p:nvSpPr>
          <p:spPr bwMode="auto">
            <a:xfrm>
              <a:off x="824720" y="476672"/>
              <a:ext cx="14430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altLang="sk-SK" sz="1100" b="1" dirty="0">
                  <a:solidFill>
                    <a:srgbClr val="B48500"/>
                  </a:solidFill>
                  <a:latin typeface="Comic Sans MS" pitchFamily="66" charset="0"/>
                </a:rPr>
                <a:t>Thioflavin T assay</a:t>
              </a:r>
            </a:p>
          </p:txBody>
        </p:sp>
      </p:grpSp>
      <p:pic>
        <p:nvPicPr>
          <p:cNvPr id="29" name="Picture 2" descr="https://upload.wikimedia.org/wikipedia/commons/thumb/a/aa/Bexarotene2DACS.svg/1200px-Bexarotene2DAC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174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Skupina 39"/>
          <p:cNvGrpSpPr/>
          <p:nvPr/>
        </p:nvGrpSpPr>
        <p:grpSpPr>
          <a:xfrm>
            <a:off x="179512" y="2492896"/>
            <a:ext cx="2463491" cy="2240794"/>
            <a:chOff x="179512" y="2852936"/>
            <a:chExt cx="2463491" cy="2240794"/>
          </a:xfrm>
        </p:grpSpPr>
        <p:pic>
          <p:nvPicPr>
            <p:cNvPr id="35" name="Obrázok 5"/>
            <p:cNvPicPr>
              <a:picLocks noChangeAspect="1" noChangeArrowheads="1"/>
            </p:cNvPicPr>
            <p:nvPr/>
          </p:nvPicPr>
          <p:blipFill>
            <a:blip r:embed="rId5" cstate="print"/>
            <a:srcRect t="7219" r="3578"/>
            <a:stretch>
              <a:fillRect/>
            </a:stretch>
          </p:blipFill>
          <p:spPr bwMode="auto">
            <a:xfrm>
              <a:off x="179512" y="3140968"/>
              <a:ext cx="2463491" cy="195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245733" y="2852936"/>
              <a:ext cx="2367956" cy="276999"/>
            </a:xfrm>
            <a:prstGeom prst="rect">
              <a:avLst/>
            </a:prstGeom>
            <a:noFill/>
            <a:ln w="19050">
              <a:solidFill>
                <a:srgbClr val="32966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b="1" dirty="0" smtClean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6188C7"/>
                    </a:solidFill>
                  </a:uFill>
                  <a:latin typeface="Comic Sans MS" pitchFamily="66" charset="0"/>
                  <a:cs typeface="Arial" charset="0"/>
                </a:rPr>
                <a:t>Interaction with β-secretase</a:t>
              </a:r>
              <a:endParaRPr lang="en-US" sz="1200" b="1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39" name="Obdĺžnik 38"/>
          <p:cNvSpPr/>
          <p:nvPr/>
        </p:nvSpPr>
        <p:spPr>
          <a:xfrm>
            <a:off x="755576" y="6167045"/>
            <a:ext cx="7704856" cy="646331"/>
          </a:xfrm>
          <a:prstGeom prst="rect">
            <a:avLst/>
          </a:prstGeom>
          <a:gradFill>
            <a:gsLst>
              <a:gs pos="0">
                <a:srgbClr val="D1E1FF"/>
              </a:gs>
              <a:gs pos="35000">
                <a:srgbClr val="D9E6FF"/>
              </a:gs>
              <a:gs pos="100000">
                <a:srgbClr val="EFF5FF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n-US" altLang="sk-SK" b="1" dirty="0" smtClean="0">
                <a:solidFill>
                  <a:srgbClr val="329664"/>
                </a:solidFill>
                <a:latin typeface="Comic Sans MS" pitchFamily="66" charset="0"/>
                <a:cs typeface="Times New Roman"/>
              </a:rPr>
              <a:t>→ decrease of plaques not associated with </a:t>
            </a:r>
            <a:r>
              <a:rPr lang="en-US" altLang="sk-SK" b="1" dirty="0" smtClean="0">
                <a:solidFill>
                  <a:srgbClr val="C2305A"/>
                </a:solidFill>
                <a:latin typeface="Comic Sans MS" pitchFamily="66" charset="0"/>
                <a:cs typeface="Times New Roman"/>
              </a:rPr>
              <a:t>changes in </a:t>
            </a:r>
            <a:r>
              <a:rPr lang="en-US" altLang="sk-SK" b="1" u="sng" dirty="0" err="1" smtClean="0">
                <a:solidFill>
                  <a:srgbClr val="B48500"/>
                </a:solidFill>
                <a:latin typeface="Comic Sans MS" pitchFamily="66" charset="0"/>
              </a:rPr>
              <a:t>proccesing</a:t>
            </a:r>
            <a:r>
              <a:rPr lang="en-US" altLang="sk-SK" b="1" u="sng" dirty="0" smtClean="0">
                <a:solidFill>
                  <a:srgbClr val="B48500"/>
                </a:solidFill>
                <a:latin typeface="Comic Sans MS" pitchFamily="66" charset="0"/>
              </a:rPr>
              <a:t> of Aβ</a:t>
            </a:r>
            <a:r>
              <a:rPr lang="en-US" altLang="sk-SK" b="1" u="sng" baseline="-25000" dirty="0" smtClean="0">
                <a:solidFill>
                  <a:srgbClr val="B48500"/>
                </a:solidFill>
                <a:latin typeface="Comic Sans MS" pitchFamily="66" charset="0"/>
              </a:rPr>
              <a:t>1-42 </a:t>
            </a:r>
            <a:r>
              <a:rPr lang="en-US" altLang="sk-SK" b="1" u="sng" dirty="0" smtClean="0">
                <a:solidFill>
                  <a:srgbClr val="B48500"/>
                </a:solidFill>
                <a:latin typeface="Comic Sans MS" pitchFamily="66" charset="0"/>
              </a:rPr>
              <a:t>peptide </a:t>
            </a:r>
            <a:endParaRPr lang="en-US" altLang="sk-SK" b="1" dirty="0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4704778" y="44624"/>
            <a:ext cx="4248001" cy="2376000"/>
            <a:chOff x="4704778" y="116632"/>
            <a:chExt cx="4475735" cy="2592288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635874" y="116632"/>
              <a:ext cx="2798293" cy="302214"/>
            </a:xfrm>
            <a:prstGeom prst="rect">
              <a:avLst/>
            </a:prstGeom>
            <a:noFill/>
            <a:ln w="19050">
              <a:solidFill>
                <a:srgbClr val="329664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200" b="1" dirty="0" smtClean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Interaction with β amyloid fibrils</a:t>
              </a:r>
              <a:endParaRPr lang="en-US" sz="1200" b="1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20" name="Obrázok 2"/>
            <p:cNvPicPr>
              <a:picLocks noChangeAspect="1"/>
            </p:cNvPicPr>
            <p:nvPr/>
          </p:nvPicPr>
          <p:blipFill>
            <a:blip r:embed="rId6" cstate="print"/>
            <a:srcRect t="5833" r="3204"/>
            <a:stretch>
              <a:fillRect/>
            </a:stretch>
          </p:blipFill>
          <p:spPr bwMode="auto">
            <a:xfrm>
              <a:off x="4704778" y="584920"/>
              <a:ext cx="2747542" cy="21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Skupina 3"/>
            <p:cNvGrpSpPr>
              <a:grpSpLocks/>
            </p:cNvGrpSpPr>
            <p:nvPr/>
          </p:nvGrpSpPr>
          <p:grpSpPr bwMode="auto">
            <a:xfrm>
              <a:off x="7498256" y="692696"/>
              <a:ext cx="1618725" cy="1620000"/>
              <a:chOff x="7004513" y="4652963"/>
              <a:chExt cx="2016125" cy="2016125"/>
            </a:xfrm>
          </p:grpSpPr>
          <p:grpSp>
            <p:nvGrpSpPr>
              <p:cNvPr id="24" name="Skupina 29"/>
              <p:cNvGrpSpPr>
                <a:grpSpLocks/>
              </p:cNvGrpSpPr>
              <p:nvPr/>
            </p:nvGrpSpPr>
            <p:grpSpPr bwMode="auto">
              <a:xfrm>
                <a:off x="7004513" y="4652963"/>
                <a:ext cx="2016125" cy="2016125"/>
                <a:chOff x="4845640" y="3140968"/>
                <a:chExt cx="2016224" cy="2016224"/>
              </a:xfrm>
            </p:grpSpPr>
            <p:pic>
              <p:nvPicPr>
                <p:cNvPr id="31" name="Obrázok 27" descr="10uM Ab42F+10uM bexarotene_5x5A.bmp"/>
                <p:cNvPicPr>
                  <a:picLocks noChangeAspect="1"/>
                </p:cNvPicPr>
                <p:nvPr/>
              </p:nvPicPr>
              <p:blipFill>
                <a:blip r:embed="rId7" cstate="print"/>
                <a:srcRect t="3078" r="6277" b="10759"/>
                <a:stretch>
                  <a:fillRect/>
                </a:stretch>
              </p:blipFill>
              <p:spPr bwMode="auto">
                <a:xfrm>
                  <a:off x="4845640" y="3140968"/>
                  <a:ext cx="2016224" cy="2016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Rovná spojnica 31"/>
                <p:cNvCxnSpPr/>
                <p:nvPr/>
              </p:nvCxnSpPr>
              <p:spPr>
                <a:xfrm>
                  <a:off x="6372427" y="5085750"/>
                  <a:ext cx="32386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bdĺžnik 25"/>
              <p:cNvSpPr/>
              <p:nvPr/>
            </p:nvSpPr>
            <p:spPr>
              <a:xfrm>
                <a:off x="7004513" y="4652963"/>
                <a:ext cx="2016125" cy="201612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k-SK"/>
              </a:p>
            </p:txBody>
          </p:sp>
        </p:grpSp>
        <p:sp>
          <p:nvSpPr>
            <p:cNvPr id="33" name="BlokTextu 23"/>
            <p:cNvSpPr txBox="1">
              <a:spLocks noChangeArrowheads="1"/>
            </p:cNvSpPr>
            <p:nvPr/>
          </p:nvSpPr>
          <p:spPr bwMode="auto">
            <a:xfrm>
              <a:off x="7144406" y="404664"/>
              <a:ext cx="2036107" cy="28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sk-SK" sz="1100" b="1" dirty="0" smtClean="0">
                  <a:solidFill>
                    <a:srgbClr val="B48500"/>
                  </a:solidFill>
                  <a:latin typeface="Comic Sans MS" pitchFamily="66" charset="0"/>
                </a:rPr>
                <a:t>Atomic force microscopy</a:t>
              </a:r>
              <a:endParaRPr lang="en-US" altLang="sk-SK" sz="1100" b="1" dirty="0">
                <a:solidFill>
                  <a:srgbClr val="B48500"/>
                </a:solidFill>
                <a:latin typeface="Comic Sans MS" pitchFamily="66" charset="0"/>
              </a:endParaRPr>
            </a:p>
          </p:txBody>
        </p:sp>
        <p:sp>
          <p:nvSpPr>
            <p:cNvPr id="34" name="BlokTextu 23"/>
            <p:cNvSpPr txBox="1">
              <a:spLocks noChangeArrowheads="1"/>
            </p:cNvSpPr>
            <p:nvPr/>
          </p:nvSpPr>
          <p:spPr bwMode="auto">
            <a:xfrm>
              <a:off x="5397417" y="404664"/>
              <a:ext cx="14430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altLang="sk-SK" sz="1100" b="1" dirty="0">
                  <a:solidFill>
                    <a:srgbClr val="B48500"/>
                  </a:solidFill>
                  <a:latin typeface="Comic Sans MS" pitchFamily="66" charset="0"/>
                </a:rPr>
                <a:t>Thioflavin T assay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7092280" y="1052736"/>
              <a:ext cx="144000" cy="144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</p:grp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699793" y="3429000"/>
            <a:ext cx="756000" cy="1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212976"/>
            <a:ext cx="684000" cy="1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461963">
            <a:off x="5015379" y="2529996"/>
            <a:ext cx="504000" cy="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330137">
            <a:off x="3153379" y="2512368"/>
            <a:ext cx="756000" cy="1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Skupina 51"/>
          <p:cNvGrpSpPr/>
          <p:nvPr/>
        </p:nvGrpSpPr>
        <p:grpSpPr>
          <a:xfrm>
            <a:off x="6084168" y="2420888"/>
            <a:ext cx="2867974" cy="2448272"/>
            <a:chOff x="6084168" y="2564904"/>
            <a:chExt cx="2867974" cy="2448272"/>
          </a:xfrm>
        </p:grpSpPr>
        <p:pic>
          <p:nvPicPr>
            <p:cNvPr id="49" name="Obrázok 1"/>
            <p:cNvPicPr>
              <a:picLocks noChangeAspect="1" noChangeArrowheads="1"/>
            </p:cNvPicPr>
            <p:nvPr/>
          </p:nvPicPr>
          <p:blipFill>
            <a:blip r:embed="rId9" cstate="print"/>
            <a:srcRect t="9766" r="4103"/>
            <a:stretch>
              <a:fillRect/>
            </a:stretch>
          </p:blipFill>
          <p:spPr bwMode="auto">
            <a:xfrm>
              <a:off x="6372200" y="3069176"/>
              <a:ext cx="2579942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Obdĺžnik 50"/>
            <p:cNvSpPr/>
            <p:nvPr/>
          </p:nvSpPr>
          <p:spPr>
            <a:xfrm>
              <a:off x="6084168" y="2564904"/>
              <a:ext cx="2843808" cy="461665"/>
            </a:xfrm>
            <a:prstGeom prst="rect">
              <a:avLst/>
            </a:prstGeom>
            <a:ln w="19050">
              <a:solidFill>
                <a:srgbClr val="329664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Bexarotene delays</a:t>
              </a:r>
              <a:r>
                <a:rPr lang="sk-SK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nucleation</a:t>
              </a:r>
              <a:r>
                <a:rPr lang="sk-SK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of A</a:t>
              </a:r>
              <a:r>
                <a:rPr lang="el-GR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β</a:t>
              </a:r>
              <a:r>
                <a:rPr lang="sk-SK" sz="1200" b="1" baseline="-25000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1-42 </a:t>
              </a:r>
              <a:r>
                <a:rPr lang="sk-SK" sz="1200" b="1" dirty="0">
                  <a:solidFill>
                    <a:srgbClr val="329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peptide </a:t>
              </a:r>
              <a:endParaRPr lang="sk-SK" sz="1200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7" name="Obdĺžnik 1"/>
          <p:cNvSpPr>
            <a:spLocks noChangeArrowheads="1"/>
          </p:cNvSpPr>
          <p:nvPr/>
        </p:nvSpPr>
        <p:spPr bwMode="auto">
          <a:xfrm>
            <a:off x="2267744" y="4708301"/>
            <a:ext cx="5256584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sz="1400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Bexarotene</a:t>
            </a:r>
            <a:r>
              <a:rPr lang="en-US" sz="1400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285750" indent="-285750">
              <a:buBlip>
                <a:blip r:embed="rId10"/>
              </a:buBlip>
            </a:pPr>
            <a:r>
              <a:rPr lang="en-US" sz="1400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en-US" sz="1400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able to destroy Aβ fibrils</a:t>
            </a:r>
          </a:p>
          <a:p>
            <a:pPr marL="285750" indent="-285750">
              <a:buBlip>
                <a:blip r:embed="rId10"/>
              </a:buBlip>
            </a:pPr>
            <a:r>
              <a:rPr lang="en-US" sz="1400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</a:t>
            </a:r>
            <a:r>
              <a:rPr lang="en-US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able to inhibit formation of Aβ fibrils</a:t>
            </a:r>
            <a:endParaRPr lang="en-US" altLang="sk-SK" sz="1400" b="1" dirty="0" smtClean="0">
              <a:solidFill>
                <a:srgbClr val="6188C7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10"/>
              </a:buBlip>
            </a:pPr>
            <a:r>
              <a:rPr lang="en-US" altLang="sk-SK" sz="1400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does</a:t>
            </a:r>
            <a:r>
              <a:rPr lang="en-US" altLang="sk-SK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1400" b="1" dirty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influence the BACE1 </a:t>
            </a:r>
            <a:r>
              <a:rPr lang="en-US" altLang="sk-SK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activity</a:t>
            </a:r>
          </a:p>
          <a:p>
            <a:pPr marL="285750" indent="-285750">
              <a:buBlip>
                <a:blip r:embed="rId10"/>
              </a:buBlip>
            </a:pPr>
            <a:r>
              <a:rPr lang="en-US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↓ β sheet </a:t>
            </a:r>
            <a:r>
              <a:rPr lang="en-US" sz="1400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monomeric state </a:t>
            </a:r>
            <a:r>
              <a:rPr lang="en-US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delay in self-assembly kinetics</a:t>
            </a:r>
            <a:r>
              <a:rPr lang="en-US" altLang="sk-SK" sz="14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3" name="BlokTextu 52"/>
          <p:cNvSpPr txBox="1"/>
          <p:nvPr/>
        </p:nvSpPr>
        <p:spPr>
          <a:xfrm>
            <a:off x="2915816" y="320426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0"/>
              </a:buBlip>
            </a:pPr>
            <a:r>
              <a:rPr lang="sk-SK" sz="3200" dirty="0" smtClean="0"/>
              <a:t> </a:t>
            </a:r>
            <a:endParaRPr lang="sk-SK" sz="3200" dirty="0"/>
          </a:p>
        </p:txBody>
      </p:sp>
      <p:sp>
        <p:nvSpPr>
          <p:cNvPr id="54" name="BlokTextu 53"/>
          <p:cNvSpPr txBox="1"/>
          <p:nvPr/>
        </p:nvSpPr>
        <p:spPr>
          <a:xfrm>
            <a:off x="3275856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0"/>
              </a:buBlip>
            </a:pPr>
            <a:r>
              <a:rPr lang="sk-SK" sz="3200" dirty="0" smtClean="0"/>
              <a:t> </a:t>
            </a:r>
            <a:endParaRPr lang="sk-SK" sz="3200" dirty="0"/>
          </a:p>
        </p:txBody>
      </p:sp>
      <p:sp>
        <p:nvSpPr>
          <p:cNvPr id="55" name="BlokTextu 54"/>
          <p:cNvSpPr txBox="1"/>
          <p:nvPr/>
        </p:nvSpPr>
        <p:spPr>
          <a:xfrm rot="19235073">
            <a:off x="4988360" y="229838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0"/>
              </a:buBlip>
            </a:pPr>
            <a:r>
              <a:rPr lang="sk-SK" sz="3200" dirty="0" smtClean="0"/>
              <a:t>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63888" y="107340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CONCLUSIONS</a:t>
            </a:r>
            <a:endParaRPr lang="sk-SK" sz="2400" b="1" u="dbl" dirty="0">
              <a:solidFill>
                <a:srgbClr val="6188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6188C7"/>
                </a:solidFill>
              </a:u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764704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dbl" cap="all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29664"/>
                  </a:solidFill>
                </a:uFill>
                <a:latin typeface="Comic Sans MS" pitchFamily="66" charset="0"/>
                <a:cs typeface="Times New Roman"/>
              </a:rPr>
              <a:t>multi-target-directed ligands </a:t>
            </a:r>
            <a:r>
              <a:rPr lang="en-US" sz="1600" b="1" cap="all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29664"/>
                  </a:solidFill>
                </a:uFill>
                <a:latin typeface="Times New Roman"/>
                <a:cs typeface="Times New Roman"/>
              </a:rPr>
              <a:t>→ </a:t>
            </a:r>
            <a:r>
              <a:rPr lang="en-US" sz="1600" b="1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29664"/>
                  </a:solidFill>
                </a:uFill>
                <a:latin typeface="Comic Sans MS" pitchFamily="66" charset="0"/>
                <a:cs typeface="Times New Roman"/>
              </a:rPr>
              <a:t>1 compound for several targets</a:t>
            </a:r>
            <a:endParaRPr lang="en-US" sz="1600" b="1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329664"/>
                </a:solidFill>
              </a:uFill>
              <a:latin typeface="Comic Sans MS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134250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curcumin derivatives </a:t>
            </a: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potential use as a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2305A"/>
                  </a:solidFill>
                </a:uFill>
                <a:latin typeface="Comic Sans MS" pitchFamily="66" charset="0"/>
              </a:rPr>
              <a:t>novel theranostic agents </a:t>
            </a: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2305A"/>
                  </a:solidFill>
                </a:uFill>
                <a:latin typeface="Comic Sans MS" pitchFamily="66" charset="0"/>
              </a:rPr>
              <a:t>-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2305A"/>
                  </a:solidFill>
                </a:uFill>
                <a:latin typeface="Comic Sans MS" pitchFamily="66" charset="0"/>
              </a:rPr>
              <a:t>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multifunctional amyloid inhibitors </a:t>
            </a: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diagnostic tool</a:t>
            </a:r>
            <a:r>
              <a:rPr lang="sk-SK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b="1" u="sng" dirty="0" err="1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AD</a:t>
            </a:r>
            <a:endParaRPr lang="en-US" b="1" u="sng" dirty="0" smtClean="0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95536" y="227861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CID 9998128 = </a:t>
            </a:r>
            <a:r>
              <a:rPr lang="en-US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quinazoline - </a:t>
            </a:r>
            <a:r>
              <a:rPr lang="en-US" b="1" dirty="0" err="1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methylpyridine</a:t>
            </a:r>
            <a:r>
              <a:rPr lang="en-US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hybrid </a:t>
            </a: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potential use as a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2305A"/>
                  </a:solidFill>
                </a:uFill>
                <a:latin typeface="Comic Sans MS" pitchFamily="66" charset="0"/>
              </a:rPr>
              <a:t>novel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multifunctional β-amyloid and β-secretase inhibitor</a:t>
            </a:r>
          </a:p>
        </p:txBody>
      </p:sp>
      <p:sp>
        <p:nvSpPr>
          <p:cNvPr id="7" name="Obdĺžnik 6"/>
          <p:cNvSpPr/>
          <p:nvPr/>
        </p:nvSpPr>
        <p:spPr>
          <a:xfrm>
            <a:off x="395536" y="36068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BEXAROTENE</a:t>
            </a:r>
            <a:r>
              <a:rPr lang="en-US" b="1" dirty="0" smtClean="0">
                <a:solidFill>
                  <a:srgbClr val="C2305A"/>
                </a:solidFill>
                <a:latin typeface="Comic Sans MS" pitchFamily="66" charset="0"/>
                <a:cs typeface="Times New Roman" panose="02020603050405020304" pitchFamily="18" charset="0"/>
              </a:rPr>
              <a:t> - MECHANISM of ACTION</a:t>
            </a:r>
            <a:r>
              <a:rPr lang="en-US" b="1" dirty="0" smtClean="0">
                <a:solidFill>
                  <a:srgbClr val="C2305A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C2305A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3"/>
          <p:cNvGrpSpPr>
            <a:grpSpLocks/>
          </p:cNvGrpSpPr>
          <p:nvPr/>
        </p:nvGrpSpPr>
        <p:grpSpPr bwMode="auto">
          <a:xfrm>
            <a:off x="5076512" y="4149360"/>
            <a:ext cx="3744000" cy="2520000"/>
            <a:chOff x="5538786" y="2609509"/>
            <a:chExt cx="4521653" cy="3189173"/>
          </a:xfrm>
        </p:grpSpPr>
        <p:pic>
          <p:nvPicPr>
            <p:cNvPr id="9" name="Obrázok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0664" y="2609509"/>
              <a:ext cx="200977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ok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8786" y="2609509"/>
              <a:ext cx="200977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ázok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970" y="2773204"/>
              <a:ext cx="4476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ázok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1013" y="3514036"/>
              <a:ext cx="6762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ok 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9712" y="4266685"/>
              <a:ext cx="533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ok 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83715" y="4989057"/>
              <a:ext cx="27908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ok 10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89999" y="468510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BlokTextu 15"/>
            <p:cNvSpPr txBox="1"/>
            <p:nvPr/>
          </p:nvSpPr>
          <p:spPr>
            <a:xfrm>
              <a:off x="7158198" y="2958746"/>
              <a:ext cx="590285" cy="253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050" b="1" dirty="0">
                  <a:latin typeface="Comic Sans MS" pitchFamily="66" charset="0"/>
                </a:rPr>
                <a:t>ApoE4</a:t>
              </a:r>
            </a:p>
          </p:txBody>
        </p:sp>
        <p:pic>
          <p:nvPicPr>
            <p:cNvPr id="17" name="Obrázok 12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-1838960">
              <a:off x="7293322" y="4501543"/>
              <a:ext cx="576000" cy="1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ok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112802">
              <a:off x="7606808" y="3169012"/>
              <a:ext cx="324000" cy="3164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9" name="Rovná spojovacia šípka 18"/>
            <p:cNvCxnSpPr/>
            <p:nvPr/>
          </p:nvCxnSpPr>
          <p:spPr>
            <a:xfrm>
              <a:off x="7178838" y="5124018"/>
              <a:ext cx="0" cy="6111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lokTextu 19"/>
            <p:cNvSpPr txBox="1"/>
            <p:nvPr/>
          </p:nvSpPr>
          <p:spPr>
            <a:xfrm>
              <a:off x="7771035" y="3041293"/>
              <a:ext cx="1031154" cy="253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050" b="1" dirty="0">
                  <a:latin typeface="Comic Sans MS" pitchFamily="66" charset="0"/>
                </a:rPr>
                <a:t>+ cholesterol</a:t>
              </a:r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8058401" y="3688970"/>
              <a:ext cx="1170104" cy="415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latin typeface="Comic Sans MS" pitchFamily="66" charset="0"/>
                </a:rPr>
                <a:t>Lipidated ApoE</a:t>
              </a:r>
            </a:p>
            <a:p>
              <a:pPr>
                <a:defRPr/>
              </a:pPr>
              <a:r>
                <a:rPr lang="en-US" sz="1050" b="1" dirty="0">
                  <a:latin typeface="Comic Sans MS" pitchFamily="66" charset="0"/>
                </a:rPr>
                <a:t>HDL particles</a:t>
              </a:r>
            </a:p>
          </p:txBody>
        </p:sp>
        <p:pic>
          <p:nvPicPr>
            <p:cNvPr id="22" name="Obrázok 17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701015" y="4405921"/>
              <a:ext cx="3619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BlokTextu 22"/>
            <p:cNvSpPr txBox="1"/>
            <p:nvPr/>
          </p:nvSpPr>
          <p:spPr>
            <a:xfrm>
              <a:off x="9031636" y="4514440"/>
              <a:ext cx="885914" cy="2539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latin typeface="Comic Sans MS" pitchFamily="66" charset="0"/>
                </a:rPr>
                <a:t>Soluble</a:t>
              </a:r>
              <a:r>
                <a:rPr lang="sk-SK" sz="1050" b="1" dirty="0">
                  <a:latin typeface="Comic Sans MS" pitchFamily="66" charset="0"/>
                </a:rPr>
                <a:t> A</a:t>
              </a:r>
              <a:r>
                <a:rPr lang="el-GR" sz="1050" b="1" dirty="0">
                  <a:latin typeface="Comic Sans MS" pitchFamily="66" charset="0"/>
                </a:rPr>
                <a:t>β</a:t>
              </a:r>
              <a:endParaRPr lang="sk-SK" sz="1050" b="1" dirty="0">
                <a:latin typeface="Comic Sans MS" pitchFamily="66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8683" y="4100299"/>
            <a:ext cx="46933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Krát 3"/>
          <p:cNvSpPr/>
          <p:nvPr/>
        </p:nvSpPr>
        <p:spPr>
          <a:xfrm>
            <a:off x="836571" y="3591787"/>
            <a:ext cx="3373513" cy="2757701"/>
          </a:xfrm>
          <a:prstGeom prst="mathMultiply">
            <a:avLst>
              <a:gd name="adj1" fmla="val 3068"/>
            </a:avLst>
          </a:prstGeom>
          <a:solidFill>
            <a:srgbClr val="329664"/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16013" y="692150"/>
            <a:ext cx="7559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 Zuzana Gažová's group – amyloid self-assembly of proteins</a:t>
            </a:r>
          </a:p>
        </p:txBody>
      </p:sp>
      <p:sp>
        <p:nvSpPr>
          <p:cNvPr id="18436" name="Obdĺžnik 3"/>
          <p:cNvSpPr>
            <a:spLocks noChangeArrowheads="1"/>
          </p:cNvSpPr>
          <p:nvPr/>
        </p:nvSpPr>
        <p:spPr bwMode="auto">
          <a:xfrm>
            <a:off x="246063" y="1412875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sk-SK" b="1" dirty="0">
                <a:solidFill>
                  <a:srgbClr val="329664"/>
                </a:solidFill>
                <a:latin typeface="Comic Sans MS" pitchFamily="66" charset="0"/>
              </a:rPr>
              <a:t>Department of Biophysics:</a:t>
            </a:r>
          </a:p>
          <a:p>
            <a:pPr eaLnBrk="1" hangingPunct="1"/>
            <a:r>
              <a:rPr lang="en-US" altLang="sk-SK" b="1" dirty="0">
                <a:solidFill>
                  <a:srgbClr val="B48500"/>
                </a:solidFill>
                <a:latin typeface="Comic Sans MS" pitchFamily="66" charset="0"/>
              </a:rPr>
              <a:t>Zuzana Gažová</a:t>
            </a:r>
          </a:p>
          <a:p>
            <a:pPr eaLnBrk="1" hangingPunct="1"/>
            <a:r>
              <a:rPr lang="en-US" altLang="sk-SK" dirty="0">
                <a:solidFill>
                  <a:srgbClr val="6188C7"/>
                </a:solidFill>
                <a:latin typeface="Comic Sans MS" pitchFamily="66" charset="0"/>
              </a:rPr>
              <a:t>Diana </a:t>
            </a:r>
            <a:r>
              <a:rPr lang="en-US" altLang="sk-SK" dirty="0" err="1">
                <a:solidFill>
                  <a:srgbClr val="6188C7"/>
                </a:solidFill>
                <a:latin typeface="Comic Sans MS" pitchFamily="66" charset="0"/>
              </a:rPr>
              <a:t>Fedunová</a:t>
            </a:r>
            <a:endParaRPr lang="en-US" altLang="sk-SK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dirty="0">
                <a:solidFill>
                  <a:srgbClr val="6188C7"/>
                </a:solidFill>
                <a:latin typeface="Comic Sans MS" pitchFamily="66" charset="0"/>
              </a:rPr>
              <a:t>Andrea Antošová</a:t>
            </a:r>
          </a:p>
          <a:p>
            <a:pPr eaLnBrk="1" hangingPunct="1"/>
            <a:r>
              <a:rPr lang="en-US" altLang="sk-SK" dirty="0" smtClean="0">
                <a:solidFill>
                  <a:srgbClr val="6188C7"/>
                </a:solidFill>
                <a:latin typeface="Comic Sans MS" pitchFamily="66" charset="0"/>
              </a:rPr>
              <a:t>Erna </a:t>
            </a:r>
            <a:r>
              <a:rPr lang="en-US" altLang="sk-SK" dirty="0" err="1">
                <a:solidFill>
                  <a:srgbClr val="6188C7"/>
                </a:solidFill>
                <a:latin typeface="Comic Sans MS" pitchFamily="66" charset="0"/>
              </a:rPr>
              <a:t>Demjén</a:t>
            </a:r>
            <a:r>
              <a:rPr lang="en-US" altLang="sk-SK" dirty="0">
                <a:solidFill>
                  <a:srgbClr val="6188C7"/>
                </a:solidFill>
                <a:latin typeface="Comic Sans MS" pitchFamily="66" charset="0"/>
              </a:rPr>
              <a:t>  </a:t>
            </a:r>
          </a:p>
          <a:p>
            <a:pPr eaLnBrk="1" hangingPunct="1"/>
            <a:r>
              <a:rPr lang="en-US" altLang="sk-SK" dirty="0">
                <a:solidFill>
                  <a:srgbClr val="6188C7"/>
                </a:solidFill>
                <a:latin typeface="Comic Sans MS" pitchFamily="66" charset="0"/>
              </a:rPr>
              <a:t>Jozef </a:t>
            </a:r>
            <a:r>
              <a:rPr lang="en-US" altLang="sk-SK" dirty="0" err="1">
                <a:solidFill>
                  <a:srgbClr val="6188C7"/>
                </a:solidFill>
                <a:latin typeface="Comic Sans MS" pitchFamily="66" charset="0"/>
              </a:rPr>
              <a:t>Marek</a:t>
            </a:r>
            <a:endParaRPr lang="en-US" altLang="sk-SK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endParaRPr lang="en-US" altLang="sk-SK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dirty="0">
                <a:solidFill>
                  <a:srgbClr val="6188C7"/>
                </a:solidFill>
                <a:latin typeface="Comic Sans MS" pitchFamily="66" charset="0"/>
              </a:rPr>
              <a:t>Katarína </a:t>
            </a:r>
            <a:r>
              <a:rPr lang="en-US" altLang="sk-SK" dirty="0" err="1">
                <a:solidFill>
                  <a:srgbClr val="6188C7"/>
                </a:solidFill>
                <a:latin typeface="Comic Sans MS" pitchFamily="66" charset="0"/>
              </a:rPr>
              <a:t>Uličná</a:t>
            </a:r>
            <a:endParaRPr lang="en-US" altLang="sk-SK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dirty="0" err="1">
                <a:solidFill>
                  <a:srgbClr val="6188C7"/>
                </a:solidFill>
                <a:latin typeface="Comic Sans MS" pitchFamily="66" charset="0"/>
              </a:rPr>
              <a:t>Miroslav</a:t>
            </a:r>
            <a:r>
              <a:rPr lang="en-US" altLang="sk-SK" dirty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altLang="sk-SK" dirty="0" err="1" smtClean="0">
                <a:solidFill>
                  <a:srgbClr val="6188C7"/>
                </a:solidFill>
                <a:latin typeface="Comic Sans MS" pitchFamily="66" charset="0"/>
              </a:rPr>
              <a:t>Gančár</a:t>
            </a:r>
            <a:endParaRPr lang="en-US" altLang="sk-SK" dirty="0">
              <a:solidFill>
                <a:srgbClr val="6188C7"/>
              </a:solidFill>
              <a:latin typeface="Comic Sans MS" pitchFamily="66" charset="0"/>
            </a:endParaRPr>
          </a:p>
        </p:txBody>
      </p:sp>
      <p:sp>
        <p:nvSpPr>
          <p:cNvPr id="18437" name="Obdĺžnik 4"/>
          <p:cNvSpPr>
            <a:spLocks noChangeArrowheads="1"/>
          </p:cNvSpPr>
          <p:nvPr/>
        </p:nvSpPr>
        <p:spPr bwMode="auto">
          <a:xfrm>
            <a:off x="3887786" y="1846416"/>
            <a:ext cx="5292726" cy="345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sk-SK" b="1" dirty="0">
                <a:solidFill>
                  <a:srgbClr val="329664"/>
                </a:solidFill>
                <a:latin typeface="Comic Sans MS" pitchFamily="66" charset="0"/>
              </a:rPr>
              <a:t>Co-workers:</a:t>
            </a:r>
          </a:p>
          <a:p>
            <a:pPr eaLnBrk="1" hangingPunct="1"/>
            <a:r>
              <a:rPr lang="en-US" altLang="sk-SK" sz="1400" dirty="0">
                <a:solidFill>
                  <a:srgbClr val="B48500"/>
                </a:solidFill>
                <a:latin typeface="Comic Sans MS" pitchFamily="66" charset="0"/>
              </a:rPr>
              <a:t>I.S.M.N. CNR Bologna, Italy        </a:t>
            </a:r>
            <a:r>
              <a:rPr lang="en-US" altLang="sk-SK" sz="1400" dirty="0" smtClean="0">
                <a:solidFill>
                  <a:srgbClr val="B48500"/>
                </a:solidFill>
                <a:latin typeface="Comic Sans MS" pitchFamily="66" charset="0"/>
              </a:rPr>
              <a:t>UNIMORE</a:t>
            </a:r>
            <a:r>
              <a:rPr lang="en-US" altLang="sk-SK" sz="1400" dirty="0">
                <a:solidFill>
                  <a:srgbClr val="B48500"/>
                </a:solidFill>
                <a:latin typeface="Comic Sans MS" pitchFamily="66" charset="0"/>
              </a:rPr>
              <a:t>, Modena, Italy</a:t>
            </a:r>
          </a:p>
          <a:p>
            <a:pPr eaLnBrk="1" hangingPunct="1"/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Eva </a:t>
            </a:r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Bystrenová</a:t>
            </a:r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		Erika Ferrari</a:t>
            </a:r>
          </a:p>
          <a:p>
            <a:pPr eaLnBrk="1" hangingPunct="1"/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Francesco Valle		Giulia </a:t>
            </a:r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Orteca</a:t>
            </a:r>
            <a:endParaRPr lang="en-US" altLang="sk-SK" sz="1400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Cristiano</a:t>
            </a:r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Alboneti</a:t>
            </a:r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 		Monica </a:t>
            </a:r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Saladini</a:t>
            </a:r>
            <a:endParaRPr lang="en-US" altLang="sk-SK" sz="1400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Marianna </a:t>
            </a:r>
            <a:r>
              <a:rPr lang="en-US" altLang="sk-SK" sz="1400" dirty="0" err="1" smtClean="0">
                <a:solidFill>
                  <a:srgbClr val="6188C7"/>
                </a:solidFill>
                <a:latin typeface="Comic Sans MS" pitchFamily="66" charset="0"/>
              </a:rPr>
              <a:t>Barbalinardo</a:t>
            </a:r>
            <a:endParaRPr lang="en-US" altLang="sk-SK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endParaRPr lang="en-US" altLang="sk-SK" sz="1100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sz="1400" dirty="0">
                <a:solidFill>
                  <a:srgbClr val="B48500"/>
                </a:solidFill>
                <a:latin typeface="Comic Sans MS" pitchFamily="66" charset="0"/>
              </a:rPr>
              <a:t>University „</a:t>
            </a:r>
            <a:r>
              <a:rPr lang="en-US" altLang="sk-SK" sz="1400" dirty="0" err="1">
                <a:solidFill>
                  <a:srgbClr val="B48500"/>
                </a:solidFill>
                <a:latin typeface="Comic Sans MS" pitchFamily="66" charset="0"/>
              </a:rPr>
              <a:t>Carola</a:t>
            </a:r>
            <a:r>
              <a:rPr lang="en-US" altLang="sk-SK" sz="1400" dirty="0">
                <a:solidFill>
                  <a:srgbClr val="B48500"/>
                </a:solidFill>
                <a:latin typeface="Comic Sans MS" pitchFamily="66" charset="0"/>
              </a:rPr>
              <a:t> Davila“ Bucharest, Romania</a:t>
            </a:r>
          </a:p>
          <a:p>
            <a:pPr eaLnBrk="1" hangingPunct="1"/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Maria-Magdalena Mocanu</a:t>
            </a:r>
          </a:p>
          <a:p>
            <a:pPr eaLnBrk="1" hangingPunct="1"/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Constancea</a:t>
            </a:r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altLang="sk-SK" sz="1400" dirty="0" err="1" smtClean="0">
                <a:solidFill>
                  <a:srgbClr val="6188C7"/>
                </a:solidFill>
                <a:latin typeface="Comic Sans MS" pitchFamily="66" charset="0"/>
              </a:rPr>
              <a:t>Ganea</a:t>
            </a:r>
            <a:endParaRPr lang="sk-SK" altLang="sk-SK" sz="1400" dirty="0" smtClean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endParaRPr lang="en-US" altLang="sk-SK" sz="1100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sz="1400" dirty="0">
                <a:solidFill>
                  <a:srgbClr val="B48500"/>
                </a:solidFill>
                <a:latin typeface="Comic Sans MS" pitchFamily="66" charset="0"/>
              </a:rPr>
              <a:t>Polish Academy of Sciences, Warsaw, Poland</a:t>
            </a:r>
          </a:p>
          <a:p>
            <a:pPr eaLnBrk="1" hangingPunct="1"/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Prof. Ma </a:t>
            </a:r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Suan</a:t>
            </a:r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 Li 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a</a:t>
            </a:r>
            <a:r>
              <a:rPr lang="sk-SK" altLang="sk-SK" sz="1400" dirty="0" err="1" smtClean="0">
                <a:solidFill>
                  <a:srgbClr val="6188C7"/>
                </a:solidFill>
                <a:latin typeface="Comic Sans MS" pitchFamily="66" charset="0"/>
              </a:rPr>
              <a:t>nd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sk-SK" altLang="sk-SK" sz="1400" dirty="0" err="1" smtClean="0">
                <a:solidFill>
                  <a:srgbClr val="6188C7"/>
                </a:solidFill>
                <a:latin typeface="Comic Sans MS" pitchFamily="66" charset="0"/>
              </a:rPr>
              <a:t>colleaugues</a:t>
            </a:r>
            <a:endParaRPr lang="en-US" altLang="sk-SK" sz="1400" dirty="0">
              <a:solidFill>
                <a:srgbClr val="6188C7"/>
              </a:solidFill>
              <a:latin typeface="Comic Sans MS" pitchFamily="66" charset="0"/>
            </a:endParaRPr>
          </a:p>
          <a:p>
            <a:pPr eaLnBrk="1" hangingPunct="1"/>
            <a:endParaRPr lang="en-US" altLang="sk-SK" sz="1050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sk-SK" sz="1400" dirty="0">
                <a:solidFill>
                  <a:srgbClr val="B48500"/>
                </a:solidFill>
                <a:latin typeface="Comic Sans MS" pitchFamily="66" charset="0"/>
              </a:rPr>
              <a:t>Bose Institute, Kolkata, India</a:t>
            </a:r>
          </a:p>
          <a:p>
            <a:pPr eaLnBrk="1" hangingPunct="1"/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Anirban</a:t>
            </a:r>
            <a:r>
              <a:rPr lang="en-US" altLang="sk-SK" sz="1400" dirty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altLang="sk-SK" sz="1400" dirty="0" err="1">
                <a:solidFill>
                  <a:srgbClr val="6188C7"/>
                </a:solidFill>
                <a:latin typeface="Comic Sans MS" pitchFamily="66" charset="0"/>
              </a:rPr>
              <a:t>Bhunia</a:t>
            </a:r>
            <a:endParaRPr lang="en-US" altLang="sk-SK" sz="1400" dirty="0">
              <a:solidFill>
                <a:srgbClr val="6188C7"/>
              </a:solidFill>
              <a:latin typeface="Comic Sans MS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419475" y="115888"/>
            <a:ext cx="2698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u="sng" dirty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ACKNOWLEDGEMENT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66700" y="5732463"/>
            <a:ext cx="19463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support: </a:t>
            </a:r>
          </a:p>
        </p:txBody>
      </p:sp>
      <p:sp>
        <p:nvSpPr>
          <p:cNvPr id="18442" name="BlokTextu 11"/>
          <p:cNvSpPr txBox="1">
            <a:spLocks noChangeArrowheads="1"/>
          </p:cNvSpPr>
          <p:nvPr/>
        </p:nvSpPr>
        <p:spPr bwMode="auto">
          <a:xfrm>
            <a:off x="317500" y="6021288"/>
            <a:ext cx="86471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sk-SK" sz="1400" i="1" dirty="0">
                <a:solidFill>
                  <a:srgbClr val="6188C7"/>
                </a:solidFill>
              </a:rPr>
              <a:t>We were financially supported by SAV-MOST JRP2015/5, APVV SK-CN-2015-0023,</a:t>
            </a:r>
            <a:r>
              <a:rPr lang="sk-SK" altLang="sk-SK" sz="1400" i="1" dirty="0">
                <a:solidFill>
                  <a:srgbClr val="6188C7"/>
                </a:solidFill>
              </a:rPr>
              <a:t> </a:t>
            </a:r>
            <a:r>
              <a:rPr lang="en-US" altLang="sk-SK" sz="1400" i="1" dirty="0">
                <a:solidFill>
                  <a:srgbClr val="6188C7"/>
                </a:solidFill>
              </a:rPr>
              <a:t>VEGA 01</a:t>
            </a:r>
            <a:r>
              <a:rPr lang="sk-SK" altLang="sk-SK" sz="1400" i="1" dirty="0">
                <a:solidFill>
                  <a:srgbClr val="6188C7"/>
                </a:solidFill>
              </a:rPr>
              <a:t>45, </a:t>
            </a:r>
            <a:r>
              <a:rPr lang="en-US" altLang="sk-SK" sz="1400" i="1" dirty="0">
                <a:solidFill>
                  <a:srgbClr val="6188C7"/>
                </a:solidFill>
              </a:rPr>
              <a:t>COST 083/14 action BM1405</a:t>
            </a:r>
            <a:r>
              <a:rPr lang="sk-SK" altLang="sk-SK" sz="1400" i="1" dirty="0">
                <a:solidFill>
                  <a:srgbClr val="6188C7"/>
                </a:solidFill>
              </a:rPr>
              <a:t>, </a:t>
            </a:r>
            <a:r>
              <a:rPr lang="en-US" altLang="sk-SK" sz="1400" i="1" dirty="0" err="1">
                <a:solidFill>
                  <a:srgbClr val="6188C7"/>
                </a:solidFill>
              </a:rPr>
              <a:t>Narodowe</a:t>
            </a:r>
            <a:r>
              <a:rPr lang="en-US" altLang="sk-SK" sz="1400" i="1" dirty="0">
                <a:solidFill>
                  <a:srgbClr val="6188C7"/>
                </a:solidFill>
              </a:rPr>
              <a:t> Centrum </a:t>
            </a:r>
            <a:r>
              <a:rPr lang="en-US" altLang="sk-SK" sz="1400" i="1" dirty="0" err="1">
                <a:solidFill>
                  <a:srgbClr val="6188C7"/>
                </a:solidFill>
              </a:rPr>
              <a:t>Nauki</a:t>
            </a:r>
            <a:r>
              <a:rPr lang="en-US" altLang="sk-SK" sz="1400" i="1" dirty="0">
                <a:solidFill>
                  <a:srgbClr val="6188C7"/>
                </a:solidFill>
              </a:rPr>
              <a:t> in</a:t>
            </a:r>
            <a:r>
              <a:rPr lang="sk-SK" altLang="sk-SK" sz="1400" i="1" dirty="0">
                <a:solidFill>
                  <a:srgbClr val="6188C7"/>
                </a:solidFill>
              </a:rPr>
              <a:t> </a:t>
            </a:r>
            <a:r>
              <a:rPr lang="en-US" altLang="sk-SK" sz="1400" i="1" dirty="0">
                <a:solidFill>
                  <a:srgbClr val="6188C7"/>
                </a:solidFill>
              </a:rPr>
              <a:t>Poland (grant no. 2015/19/B/ST4/02721)</a:t>
            </a:r>
            <a:r>
              <a:rPr lang="sk-SK" altLang="sk-SK" sz="1400" i="1" dirty="0">
                <a:solidFill>
                  <a:srgbClr val="6188C7"/>
                </a:solidFill>
              </a:rPr>
              <a:t> </a:t>
            </a:r>
            <a:r>
              <a:rPr lang="en-US" altLang="sk-SK" sz="1400" i="1" dirty="0">
                <a:solidFill>
                  <a:srgbClr val="6188C7"/>
                </a:solidFill>
              </a:rPr>
              <a:t>and Department of Science and Technology at Ho Chi Minh City, Vietnam</a:t>
            </a:r>
            <a:r>
              <a:rPr lang="sk-SK" altLang="sk-SK" sz="1400" i="1" dirty="0">
                <a:solidFill>
                  <a:srgbClr val="6188C7"/>
                </a:solidFill>
              </a:rPr>
              <a:t>.</a:t>
            </a:r>
            <a:endParaRPr lang="sk-SK" altLang="sk-SK" sz="1400" dirty="0">
              <a:solidFill>
                <a:srgbClr val="6188C7"/>
              </a:solidFill>
            </a:endParaRPr>
          </a:p>
        </p:txBody>
      </p:sp>
      <p:pic>
        <p:nvPicPr>
          <p:cNvPr id="18444" name="Obrázo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15888"/>
            <a:ext cx="94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88432" y="53540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altLang="sk-SK" sz="1400" dirty="0" smtClean="0">
                <a:solidFill>
                  <a:srgbClr val="B48500"/>
                </a:solidFill>
                <a:latin typeface="Comic Sans MS" pitchFamily="66" charset="0"/>
              </a:rPr>
              <a:t>School of Pharmacy, ECUST</a:t>
            </a:r>
            <a:r>
              <a:rPr lang="en-US" altLang="sk-SK" sz="1400" dirty="0" smtClean="0">
                <a:solidFill>
                  <a:srgbClr val="B48500"/>
                </a:solidFill>
                <a:latin typeface="Comic Sans MS" pitchFamily="66" charset="0"/>
              </a:rPr>
              <a:t>,</a:t>
            </a:r>
            <a:r>
              <a:rPr lang="sk-SK" altLang="sk-SK" sz="1400" dirty="0" smtClean="0">
                <a:solidFill>
                  <a:srgbClr val="B48500"/>
                </a:solidFill>
                <a:latin typeface="Comic Sans MS" pitchFamily="66" charset="0"/>
              </a:rPr>
              <a:t> Shanghai, China</a:t>
            </a:r>
            <a:endParaRPr lang="en-US" altLang="sk-SK" sz="1400" dirty="0" smtClean="0">
              <a:solidFill>
                <a:srgbClr val="B48500"/>
              </a:solidFill>
              <a:latin typeface="Comic Sans MS" pitchFamily="66" charset="0"/>
            </a:endParaRPr>
          </a:p>
          <a:p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Prof.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Rui Wang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a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nd</a:t>
            </a:r>
            <a:r>
              <a:rPr lang="en-US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sk-SK" altLang="sk-SK" sz="1400" dirty="0" smtClean="0">
                <a:solidFill>
                  <a:srgbClr val="6188C7"/>
                </a:solidFill>
                <a:latin typeface="Comic Sans MS" pitchFamily="66" charset="0"/>
              </a:rPr>
              <a:t>colleaugues</a:t>
            </a:r>
            <a:endParaRPr lang="en-US" altLang="sk-SK" sz="1400" dirty="0">
              <a:solidFill>
                <a:srgbClr val="6188C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/>
          <a:srcRect l="5715" t="9005" r="5704" b="9947"/>
          <a:stretch>
            <a:fillRect/>
          </a:stretch>
        </p:blipFill>
        <p:spPr bwMode="auto">
          <a:xfrm>
            <a:off x="3347864" y="1772816"/>
            <a:ext cx="2232248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BlokTextu 6"/>
          <p:cNvSpPr txBox="1"/>
          <p:nvPr/>
        </p:nvSpPr>
        <p:spPr>
          <a:xfrm>
            <a:off x="3203848" y="3852337"/>
            <a:ext cx="25859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2857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Thank you</a:t>
            </a:r>
            <a:r>
              <a:rPr lang="sk-SK" sz="3200" b="1" dirty="0">
                <a:ln w="2857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!!!</a:t>
            </a:r>
            <a:endParaRPr lang="en-US" sz="3200" b="1" dirty="0">
              <a:ln w="28575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2539" name="Picture 11" descr="Výsledok vyhľadávania obrázkov pre dopyt alzheimer 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996" y="116632"/>
            <a:ext cx="2095500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9800"/>
            <a:ext cx="878497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sk-SK" altLang="zh-CN" sz="1600" b="1" i="0" u="none" strike="noStrike" cap="none" normalizeH="0" baseline="0" dirty="0" smtClean="0">
                <a:ln>
                  <a:noFill/>
                </a:ln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SimSun" pitchFamily="2" charset="-122"/>
                <a:cs typeface="Arial" pitchFamily="34" charset="0"/>
              </a:rPr>
              <a:t>Práce prihlásené do súťaže: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sk-SK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lang="sk-SK" altLang="zh-CN" sz="1100" dirty="0"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Pham H.D.Q., Thai N.Q.,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Bednarikova Z.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Linh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H.Q., Gazova Z., Li M.S. 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Bexarotene cannot reduce amyloid beta plaques through inhibition of production of amyloid beta </a:t>
            </a:r>
            <a:r>
              <a:rPr kumimoji="0" lang="sk-SK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eptides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In silico and in vitro study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Phys</a:t>
            </a:r>
            <a:r>
              <a:rPr kumimoji="0" lang="sk-SK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ical</a:t>
            </a:r>
            <a:r>
              <a:rPr kumimoji="0" lang="sk-SK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sk-SK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Chemistry</a:t>
            </a:r>
            <a:r>
              <a:rPr kumimoji="0" lang="sk-SK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sk-SK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Chemical</a:t>
            </a:r>
            <a:r>
              <a:rPr kumimoji="0" lang="sk-SK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sk-SK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Physics</a:t>
            </a:r>
            <a:r>
              <a:rPr kumimoji="0" lang="sk-SK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2018, 20, 24329-24338, 10.1039/c8cp00049b.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Impact factor 2017: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3.906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Q1- 0 citácií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percentuálny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podiel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25%</a:t>
            </a:r>
            <a:endParaRPr kumimoji="0" lang="sk-SK" altLang="zh-CN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Orteca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G.,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Tavanti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F.,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Bednarikova Z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., Gazova Z.,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Rigillo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G.,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Imbriano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C.,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Basile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V., Asti M.,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Rigamonti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L.,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Saladini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M., Ferrari E., </a:t>
            </a:r>
            <a:r>
              <a:rPr kumimoji="0" lang="sk-SK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Menziani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M.C. 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Curcumin derivatives and Aβ-fibrillar aggregates: An interactions’ study for diagnostic/therapeutic</a:t>
            </a:r>
            <a:r>
              <a:rPr kumimoji="0" lang="sk-SK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purposes in neurodegenerative </a:t>
            </a:r>
            <a:r>
              <a:rPr kumimoji="0" lang="sk-SK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diseases 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Bioorganic and Medicinal Chemistry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2018, 26 (14), 4288-4300, 10.1016/j.bmc.2018.07.027.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Impact factor 2017: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2.911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Q1 - 1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citácia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percentuálny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podiel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15%</a:t>
            </a:r>
            <a:endParaRPr kumimoji="0" lang="sk-SK" altLang="zh-CN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lang="sk-SK" altLang="zh-CN" sz="11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sk-SK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Thai N.Q.*,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Bednarikova Z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.*,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Gancar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M.,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Linh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H.Q.,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Hu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C.-K., Li M.S., Gazova Z. 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CID 9998128 compound is a potential multi-target drug for Alzheimer's disease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ACS Chemical Neuroscience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2018, 9, 2588-2598, 10.1021/acschemneuro.8b00091.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*1.autor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Impact factor 2017: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4.211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Q1 - 0 citácií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percentuálny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podiel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25%</a:t>
            </a:r>
            <a:endParaRPr kumimoji="0" lang="sk-SK" altLang="zh-CN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lang="sk-SK" altLang="zh-CN" sz="11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Bystrenova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E.,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Bednarikova Z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Barbalinardo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M., Valle F., Gazova Z.,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Biscarini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F. 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Insulin amyloid structures and their influence on neural cells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Colloids and Surfaces B: </a:t>
            </a:r>
            <a:r>
              <a:rPr kumimoji="0" lang="en-US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Biointerfaces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2018, 161, 177-182, 10.1016/j.colsurfb.2017.10.054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Impact factor 2017: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3.997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Q1 - 0 citácií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percentuálny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podiel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20%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Huy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P.D.Q., Thai N.Q.,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Bednarikova Z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Phuc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L.H.,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Linh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H.Q., Gazova Z., Li M.S. 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Bexarotene Does Not Clear Amyloid Beta Plaques but Delays Fibril Growth: Molecular Mechanisms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ACS Chemical Neuroscience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2017, 8(9), 1960-1969, 10.1021/acschemneuro.7b00107.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Impact factor 2016: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3.883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, Q1 - 1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citácia</a:t>
            </a:r>
            <a:endParaRPr kumimoji="0" lang="sk-SK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percentuálny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podiel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25%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5247" y="1700808"/>
            <a:ext cx="338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NEURO </a:t>
            </a:r>
            <a:r>
              <a:rPr lang="sk-SK" sz="2000" b="1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DEGENERATIVE </a:t>
            </a:r>
            <a:endParaRPr lang="sk-SK" sz="2000" b="1" dirty="0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53423" y="10651"/>
            <a:ext cx="47612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ALZHEIMER'</a:t>
            </a:r>
            <a:r>
              <a:rPr lang="sk-SK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S</a:t>
            </a:r>
            <a:r>
              <a:rPr lang="en-US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 DISEASE</a:t>
            </a:r>
            <a:r>
              <a:rPr lang="sk-SK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 (AD)</a:t>
            </a:r>
            <a:endParaRPr lang="en-US" sz="2400" b="1" u="dbl" dirty="0" smtClean="0">
              <a:solidFill>
                <a:srgbClr val="6188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6188C7"/>
                </a:solidFill>
              </a:uFill>
              <a:latin typeface="Comic Sans MS" pitchFamily="66" charset="0"/>
            </a:endParaRPr>
          </a:p>
          <a:p>
            <a:pPr algn="ctr"/>
            <a:endParaRPr lang="sk-SK" sz="300" b="1" dirty="0" smtClean="0">
              <a:solidFill>
                <a:srgbClr val="6188C7"/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6188C7"/>
                </a:solidFill>
                <a:latin typeface="Comic Sans MS" pitchFamily="66" charset="0"/>
              </a:rPr>
              <a:t>most common cause of 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DEMENTIA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2511" r="73361" b="45599"/>
          <a:stretch>
            <a:fillRect/>
          </a:stretch>
        </p:blipFill>
        <p:spPr bwMode="auto">
          <a:xfrm>
            <a:off x="395536" y="2708920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93473">
            <a:off x="1798313" y="1087379"/>
            <a:ext cx="110685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Ľavá zložená zátvorka 9"/>
          <p:cNvSpPr/>
          <p:nvPr/>
        </p:nvSpPr>
        <p:spPr>
          <a:xfrm rot="16200000">
            <a:off x="755576" y="1772816"/>
            <a:ext cx="288032" cy="864096"/>
          </a:xfrm>
          <a:prstGeom prst="leftBrace">
            <a:avLst>
              <a:gd name="adj1" fmla="val 0"/>
              <a:gd name="adj2" fmla="val 50000"/>
            </a:avLst>
          </a:prstGeom>
          <a:noFill/>
          <a:ln w="19050">
            <a:solidFill>
              <a:srgbClr val="B485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Ľavá zložená zátvorka 11"/>
          <p:cNvSpPr/>
          <p:nvPr/>
        </p:nvSpPr>
        <p:spPr>
          <a:xfrm rot="16200000">
            <a:off x="2339752" y="1268761"/>
            <a:ext cx="288032" cy="1872208"/>
          </a:xfrm>
          <a:prstGeom prst="leftBrace">
            <a:avLst>
              <a:gd name="adj1" fmla="val 0"/>
              <a:gd name="adj2" fmla="val 50000"/>
            </a:avLst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C2305A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67544" y="2420888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B48500"/>
                </a:solidFill>
                <a:latin typeface="Comic Sans MS" pitchFamily="66" charset="0"/>
              </a:rPr>
              <a:t>Neuron</a:t>
            </a:r>
            <a:endParaRPr lang="en-US" sz="1400" b="1" dirty="0">
              <a:solidFill>
                <a:srgbClr val="B48500"/>
              </a:solidFill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167147" y="234888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2305A"/>
                </a:solidFill>
                <a:latin typeface="Comic Sans MS" pitchFamily="66" charset="0"/>
              </a:rPr>
              <a:t>Loss</a:t>
            </a:r>
            <a:endParaRPr lang="en-US" sz="1600" b="1" dirty="0">
              <a:solidFill>
                <a:srgbClr val="C2305A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4985"/>
          <a:stretch>
            <a:fillRect/>
          </a:stretch>
        </p:blipFill>
        <p:spPr bwMode="auto">
          <a:xfrm>
            <a:off x="1016521" y="3933056"/>
            <a:ext cx="26193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653136"/>
            <a:ext cx="1428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20"/>
          <p:cNvGrpSpPr/>
          <p:nvPr/>
        </p:nvGrpSpPr>
        <p:grpSpPr>
          <a:xfrm>
            <a:off x="5436096" y="4221088"/>
            <a:ext cx="2765822" cy="1092607"/>
            <a:chOff x="5436096" y="4352617"/>
            <a:chExt cx="2765822" cy="1092607"/>
          </a:xfrm>
        </p:grpSpPr>
        <p:sp>
          <p:nvSpPr>
            <p:cNvPr id="17" name="BlokTextu 16"/>
            <p:cNvSpPr txBox="1"/>
            <p:nvPr/>
          </p:nvSpPr>
          <p:spPr>
            <a:xfrm>
              <a:off x="5436096" y="4352617"/>
              <a:ext cx="2765822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dbl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7030A0"/>
                    </a:solidFill>
                  </a:uFill>
                  <a:latin typeface="Comic Sans MS" pitchFamily="66" charset="0"/>
                </a:rPr>
                <a:t>DEMENTIA</a:t>
              </a:r>
            </a:p>
            <a:p>
              <a:pPr defTabSz="719138"/>
              <a:endParaRPr lang="en-US" sz="700" dirty="0" smtClean="0">
                <a:solidFill>
                  <a:srgbClr val="7030A0"/>
                </a:solidFill>
                <a:latin typeface="Comic Sans MS" pitchFamily="66" charset="0"/>
              </a:endParaRPr>
            </a:p>
            <a:p>
              <a:pPr defTabSz="719138"/>
              <a:r>
                <a:rPr lang="en-US" sz="1600" dirty="0" smtClean="0">
                  <a:solidFill>
                    <a:srgbClr val="7030A0"/>
                  </a:solidFill>
                  <a:latin typeface="Comic Sans MS" pitchFamily="66" charset="0"/>
                </a:rPr>
                <a:t>	  poor memory</a:t>
              </a:r>
            </a:p>
            <a:p>
              <a:pPr defTabSz="719138"/>
              <a:r>
                <a:rPr lang="en-US" sz="1600" dirty="0" smtClean="0">
                  <a:solidFill>
                    <a:srgbClr val="7030A0"/>
                  </a:solidFill>
                  <a:latin typeface="Comic Sans MS" pitchFamily="66" charset="0"/>
                </a:rPr>
                <a:t>	  difficulty learning</a:t>
              </a:r>
              <a:endParaRPr lang="en-US" sz="16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cxnSp>
          <p:nvCxnSpPr>
            <p:cNvPr id="19" name="Zaoblená spojnica 18"/>
            <p:cNvCxnSpPr/>
            <p:nvPr/>
          </p:nvCxnSpPr>
          <p:spPr>
            <a:xfrm>
              <a:off x="5940152" y="4905184"/>
              <a:ext cx="360000" cy="180000"/>
            </a:xfrm>
            <a:prstGeom prst="curvedConnector3">
              <a:avLst>
                <a:gd name="adj1" fmla="val 3425"/>
              </a:avLst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6343">
            <a:off x="3009324" y="2626422"/>
            <a:ext cx="1809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ttangolo 1"/>
          <p:cNvSpPr>
            <a:spLocks noChangeArrowheads="1"/>
          </p:cNvSpPr>
          <p:nvPr/>
        </p:nvSpPr>
        <p:spPr bwMode="auto">
          <a:xfrm>
            <a:off x="0" y="6627813"/>
            <a:ext cx="55705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sk-SK" sz="900" b="1">
                <a:solidFill>
                  <a:srgbClr val="002060"/>
                </a:solidFill>
              </a:rPr>
              <a:t>World Health Organization. http://www.who.int/chp/working_paper_growth%20model29may.pdf</a:t>
            </a:r>
            <a:endParaRPr lang="en-US" altLang="sk-SK" sz="90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844" t="8168" b="14240"/>
          <a:stretch>
            <a:fillRect/>
          </a:stretch>
        </p:blipFill>
        <p:spPr bwMode="auto">
          <a:xfrm>
            <a:off x="4932040" y="1628800"/>
            <a:ext cx="38331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22845" y="3190355"/>
            <a:ext cx="110685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2419">
            <a:off x="3563888" y="1988840"/>
            <a:ext cx="1428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20" descr="complexity of 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3861048"/>
            <a:ext cx="4140000" cy="273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480" y="2803146"/>
            <a:ext cx="4248000" cy="3146134"/>
          </a:xfrm>
          <a:prstGeom prst="rect">
            <a:avLst/>
          </a:prstGeom>
          <a:noFill/>
          <a:ln w="9525">
            <a:solidFill>
              <a:srgbClr val="C2305A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400599" cy="215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 b="76952"/>
          <a:stretch>
            <a:fillRect/>
          </a:stretch>
        </p:blipFill>
        <p:spPr bwMode="auto">
          <a:xfrm>
            <a:off x="1907704" y="908720"/>
            <a:ext cx="56483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699792" y="116632"/>
            <a:ext cx="395653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ALZHEIMER'</a:t>
            </a:r>
            <a:r>
              <a:rPr lang="sk-SK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S</a:t>
            </a:r>
            <a:r>
              <a:rPr lang="en-US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 DISEASE</a:t>
            </a:r>
          </a:p>
          <a:p>
            <a:pPr algn="ctr"/>
            <a:endParaRPr lang="sk-SK" sz="300" b="1" dirty="0" smtClean="0">
              <a:solidFill>
                <a:srgbClr val="6188C7"/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6188C7"/>
                </a:solidFill>
                <a:latin typeface="Comic Sans MS" pitchFamily="66" charset="0"/>
              </a:rPr>
              <a:t>most common cause of 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DEMENTIA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1183" r="4619" b="18761"/>
          <a:stretch>
            <a:fillRect/>
          </a:stretch>
        </p:blipFill>
        <p:spPr bwMode="auto">
          <a:xfrm>
            <a:off x="2051720" y="1268293"/>
            <a:ext cx="5220000" cy="46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obr fibri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77072"/>
            <a:ext cx="3296110" cy="265784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52619">
            <a:off x="3382490" y="3679667"/>
            <a:ext cx="110685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4788000" cy="3020988"/>
          </a:xfrm>
          <a:prstGeom prst="rect">
            <a:avLst/>
          </a:prstGeom>
          <a:noFill/>
          <a:ln w="28575">
            <a:solidFill>
              <a:srgbClr val="329664"/>
            </a:solidFill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 b="76952"/>
          <a:stretch>
            <a:fillRect/>
          </a:stretch>
        </p:blipFill>
        <p:spPr bwMode="auto">
          <a:xfrm>
            <a:off x="1907704" y="908720"/>
            <a:ext cx="56483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699792" y="116632"/>
            <a:ext cx="395653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ALZHEIMER'</a:t>
            </a:r>
            <a:r>
              <a:rPr lang="sk-SK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S</a:t>
            </a:r>
            <a:r>
              <a:rPr lang="en-US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 DISEASE</a:t>
            </a:r>
          </a:p>
          <a:p>
            <a:pPr algn="ctr"/>
            <a:endParaRPr lang="sk-SK" sz="300" b="1" dirty="0" smtClean="0">
              <a:solidFill>
                <a:srgbClr val="6188C7"/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6188C7"/>
                </a:solidFill>
                <a:latin typeface="Comic Sans MS" pitchFamily="66" charset="0"/>
              </a:rPr>
              <a:t>most common cause of 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DEMENTIA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106861" cy="1765844"/>
          </a:xfrm>
          <a:prstGeom prst="rect">
            <a:avLst/>
          </a:prstGeom>
          <a:noFill/>
          <a:ln w="19050">
            <a:solidFill>
              <a:srgbClr val="C2305A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00808"/>
            <a:ext cx="4896000" cy="3091530"/>
          </a:xfrm>
          <a:prstGeom prst="rect">
            <a:avLst/>
          </a:prstGeom>
          <a:noFill/>
          <a:ln w="19050">
            <a:solidFill>
              <a:srgbClr val="329664"/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645024"/>
            <a:ext cx="40382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05427" y="116632"/>
            <a:ext cx="575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</a:rPr>
              <a:t>APPROACHES in TREATMENT of AD</a:t>
            </a:r>
            <a:endParaRPr lang="en-US" sz="2400" b="1" u="dbl" dirty="0" smtClean="0">
              <a:solidFill>
                <a:srgbClr val="6188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6188C7"/>
                </a:solidFill>
              </a:uFill>
              <a:latin typeface="Comic Sans MS" pitchFamily="66" charset="0"/>
            </a:endParaRPr>
          </a:p>
        </p:txBody>
      </p:sp>
      <p:grpSp>
        <p:nvGrpSpPr>
          <p:cNvPr id="3" name="Skupina 28"/>
          <p:cNvGrpSpPr/>
          <p:nvPr/>
        </p:nvGrpSpPr>
        <p:grpSpPr>
          <a:xfrm>
            <a:off x="611560" y="1188041"/>
            <a:ext cx="1584176" cy="2448272"/>
            <a:chOff x="611560" y="1124744"/>
            <a:chExt cx="1584176" cy="2448272"/>
          </a:xfrm>
        </p:grpSpPr>
        <p:sp>
          <p:nvSpPr>
            <p:cNvPr id="4" name="Ovál 3"/>
            <p:cNvSpPr/>
            <p:nvPr/>
          </p:nvSpPr>
          <p:spPr>
            <a:xfrm>
              <a:off x="899592" y="1268760"/>
              <a:ext cx="1008112" cy="576064"/>
            </a:xfrm>
            <a:prstGeom prst="ellipse">
              <a:avLst/>
            </a:prstGeom>
            <a:solidFill>
              <a:srgbClr val="6188C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DRUG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912592" y="2333600"/>
              <a:ext cx="936000" cy="1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aoblený obdĺžnik 15"/>
            <p:cNvSpPr/>
            <p:nvPr/>
          </p:nvSpPr>
          <p:spPr>
            <a:xfrm>
              <a:off x="899592" y="2924944"/>
              <a:ext cx="1008112" cy="576064"/>
            </a:xfrm>
            <a:prstGeom prst="roundRect">
              <a:avLst/>
            </a:prstGeom>
            <a:solidFill>
              <a:srgbClr val="C2305A"/>
            </a:solidFill>
            <a:ln>
              <a:solidFill>
                <a:srgbClr val="C2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TARGET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611560" y="1124744"/>
              <a:ext cx="1584176" cy="244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" name="Skupina 29"/>
          <p:cNvGrpSpPr/>
          <p:nvPr/>
        </p:nvGrpSpPr>
        <p:grpSpPr>
          <a:xfrm>
            <a:off x="2195736" y="1188041"/>
            <a:ext cx="3600400" cy="2448272"/>
            <a:chOff x="2195736" y="1124744"/>
            <a:chExt cx="3600400" cy="2448272"/>
          </a:xfrm>
        </p:grpSpPr>
        <p:sp>
          <p:nvSpPr>
            <p:cNvPr id="5" name="Ovál 4"/>
            <p:cNvSpPr/>
            <p:nvPr/>
          </p:nvSpPr>
          <p:spPr>
            <a:xfrm>
              <a:off x="2339752" y="1268760"/>
              <a:ext cx="1008112" cy="576064"/>
            </a:xfrm>
            <a:prstGeom prst="ellipse">
              <a:avLst/>
            </a:prstGeom>
            <a:solidFill>
              <a:srgbClr val="6188C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DRUG 1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" name="Ovál 5"/>
            <p:cNvSpPr/>
            <p:nvPr/>
          </p:nvSpPr>
          <p:spPr>
            <a:xfrm>
              <a:off x="3419872" y="1268760"/>
              <a:ext cx="1008112" cy="576064"/>
            </a:xfrm>
            <a:prstGeom prst="ellipse">
              <a:avLst/>
            </a:prstGeom>
            <a:solidFill>
              <a:srgbClr val="6188C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DRUG2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Ovál 7"/>
            <p:cNvSpPr/>
            <p:nvPr/>
          </p:nvSpPr>
          <p:spPr>
            <a:xfrm>
              <a:off x="4499992" y="1268760"/>
              <a:ext cx="1008112" cy="576064"/>
            </a:xfrm>
            <a:prstGeom prst="ellipse">
              <a:avLst/>
            </a:prstGeom>
            <a:solidFill>
              <a:srgbClr val="6188C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Drugs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71280" y="2369584"/>
              <a:ext cx="936000" cy="1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391160" y="2369584"/>
              <a:ext cx="936000" cy="1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592704" y="2369480"/>
              <a:ext cx="936000" cy="1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aoblený obdĺžnik 17"/>
            <p:cNvSpPr/>
            <p:nvPr/>
          </p:nvSpPr>
          <p:spPr>
            <a:xfrm>
              <a:off x="3419872" y="2924944"/>
              <a:ext cx="1008112" cy="576064"/>
            </a:xfrm>
            <a:prstGeom prst="roundRect">
              <a:avLst/>
            </a:prstGeom>
            <a:solidFill>
              <a:srgbClr val="C2305A"/>
            </a:solidFill>
            <a:ln>
              <a:solidFill>
                <a:srgbClr val="C2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TARGET 2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Zaoblený obdĺžnik 18"/>
            <p:cNvSpPr/>
            <p:nvPr/>
          </p:nvSpPr>
          <p:spPr>
            <a:xfrm>
              <a:off x="2339752" y="2924944"/>
              <a:ext cx="1008112" cy="576064"/>
            </a:xfrm>
            <a:prstGeom prst="roundRect">
              <a:avLst/>
            </a:prstGeom>
            <a:solidFill>
              <a:srgbClr val="C2305A"/>
            </a:solidFill>
            <a:ln>
              <a:solidFill>
                <a:srgbClr val="C2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TARGET 1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0" name="Kosodĺžnik 19"/>
            <p:cNvSpPr/>
            <p:nvPr/>
          </p:nvSpPr>
          <p:spPr>
            <a:xfrm>
              <a:off x="4499992" y="2924944"/>
              <a:ext cx="1152128" cy="576064"/>
            </a:xfrm>
            <a:prstGeom prst="parallelogram">
              <a:avLst/>
            </a:prstGeom>
            <a:solidFill>
              <a:srgbClr val="B48500"/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Side effects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2195736" y="1124744"/>
              <a:ext cx="3600400" cy="244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9" name="Skupina 30"/>
          <p:cNvGrpSpPr/>
          <p:nvPr/>
        </p:nvGrpSpPr>
        <p:grpSpPr>
          <a:xfrm>
            <a:off x="5796136" y="1188041"/>
            <a:ext cx="2520280" cy="2448272"/>
            <a:chOff x="5796136" y="1124744"/>
            <a:chExt cx="2520280" cy="2448272"/>
          </a:xfrm>
        </p:grpSpPr>
        <p:sp>
          <p:nvSpPr>
            <p:cNvPr id="9" name="Vlna 8"/>
            <p:cNvSpPr/>
            <p:nvPr/>
          </p:nvSpPr>
          <p:spPr>
            <a:xfrm>
              <a:off x="6300192" y="1196752"/>
              <a:ext cx="1368152" cy="648072"/>
            </a:xfrm>
            <a:prstGeom prst="wave">
              <a:avLst/>
            </a:prstGeom>
            <a:solidFill>
              <a:srgbClr val="329664"/>
            </a:solidFill>
            <a:ln>
              <a:solidFill>
                <a:srgbClr val="329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MTDLs</a:t>
              </a:r>
              <a:endPara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7112984" y="2297472"/>
              <a:ext cx="936000" cy="1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919552" y="2297472"/>
              <a:ext cx="936000" cy="1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Zaoblený obdĺžnik 16"/>
            <p:cNvSpPr/>
            <p:nvPr/>
          </p:nvSpPr>
          <p:spPr>
            <a:xfrm>
              <a:off x="5940152" y="2924944"/>
              <a:ext cx="1008112" cy="576064"/>
            </a:xfrm>
            <a:prstGeom prst="roundRect">
              <a:avLst/>
            </a:prstGeom>
            <a:solidFill>
              <a:srgbClr val="C2305A"/>
            </a:solidFill>
            <a:ln>
              <a:solidFill>
                <a:srgbClr val="C2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TARGETS</a:t>
              </a:r>
              <a:endPara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Kosodĺžnik 20"/>
            <p:cNvSpPr/>
            <p:nvPr/>
          </p:nvSpPr>
          <p:spPr>
            <a:xfrm>
              <a:off x="7020272" y="2924944"/>
              <a:ext cx="1152128" cy="576064"/>
            </a:xfrm>
            <a:prstGeom prst="parallelogram">
              <a:avLst/>
            </a:prstGeom>
            <a:solidFill>
              <a:srgbClr val="B48500"/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Side</a:t>
              </a:r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effects</a:t>
              </a:r>
              <a:endPara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5796136" y="1124744"/>
              <a:ext cx="2520280" cy="244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5" name="BlokTextu 24"/>
          <p:cNvSpPr txBox="1"/>
          <p:nvPr/>
        </p:nvSpPr>
        <p:spPr>
          <a:xfrm>
            <a:off x="611560" y="378032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Non-effective</a:t>
            </a:r>
            <a:r>
              <a:rPr lang="sk-SK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sk-SK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AD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275856" y="3780329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↑ 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body burden</a:t>
            </a:r>
          </a:p>
          <a:p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↑ side effects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796136" y="3780329"/>
            <a:ext cx="25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multi-target-directed ligands</a:t>
            </a:r>
            <a:r>
              <a:rPr lang="sk-SK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(1 drug </a:t>
            </a:r>
            <a:r>
              <a:rPr lang="sk-SK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for</a:t>
            </a:r>
            <a:r>
              <a:rPr lang="sk-SK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sk-SK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all</a:t>
            </a:r>
            <a:r>
              <a:rPr lang="sk-SK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)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395536" y="460261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dbl" cap="all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29664"/>
                  </a:solidFill>
                </a:uFill>
                <a:latin typeface="Comic Sans MS" pitchFamily="66" charset="0"/>
                <a:cs typeface="Times New Roman"/>
              </a:rPr>
              <a:t>multi-target-directed ligands</a:t>
            </a:r>
            <a:endParaRPr lang="en-US" sz="1600" b="1" u="dbl" cap="all" dirty="0">
              <a:solidFill>
                <a:srgbClr val="329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329664"/>
                </a:solidFill>
              </a:uFill>
              <a:latin typeface="Comic Sans MS" pitchFamily="66" charset="0"/>
            </a:endParaRPr>
          </a:p>
        </p:txBody>
      </p:sp>
      <p:sp>
        <p:nvSpPr>
          <p:cNvPr id="33" name="BlokTextu 2"/>
          <p:cNvSpPr txBox="1">
            <a:spLocks noChangeArrowheads="1"/>
          </p:cNvSpPr>
          <p:nvPr/>
        </p:nvSpPr>
        <p:spPr bwMode="auto">
          <a:xfrm>
            <a:off x="468313" y="692150"/>
            <a:ext cx="847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n-US" altLang="sk-SK" sz="1400" b="1" dirty="0">
                <a:solidFill>
                  <a:srgbClr val="B48500"/>
                </a:solidFill>
                <a:latin typeface="Comic Sans MS" pitchFamily="66" charset="0"/>
              </a:rPr>
              <a:t>Identification of compounds with therapeutic </a:t>
            </a:r>
            <a:r>
              <a:rPr lang="en-US" altLang="sk-SK" sz="1400" b="1" dirty="0" smtClean="0">
                <a:solidFill>
                  <a:srgbClr val="B48500"/>
                </a:solidFill>
                <a:latin typeface="Comic Sans MS" pitchFamily="66" charset="0"/>
              </a:rPr>
              <a:t>potential </a:t>
            </a:r>
            <a:r>
              <a:rPr lang="en-US" altLang="sk-SK" sz="1600" b="1" dirty="0" smtClean="0">
                <a:solidFill>
                  <a:srgbClr val="002060"/>
                </a:solidFill>
                <a:latin typeface="Comic Sans MS" pitchFamily="66" charset="0"/>
                <a:cs typeface="Times New Roman"/>
              </a:rPr>
              <a:t>→ </a:t>
            </a:r>
            <a:r>
              <a:rPr lang="en-US" altLang="sk-SK" sz="1600" b="1" cap="all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small molecules</a:t>
            </a:r>
            <a:endParaRPr lang="en-US" altLang="sk-SK" sz="1400" b="1" cap="all" dirty="0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67545" y="511828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1600" dirty="0" smtClean="0">
                <a:solidFill>
                  <a:srgbClr val="6188C7"/>
                </a:solidFill>
                <a:latin typeface="Comic Sans MS" pitchFamily="66" charset="0"/>
              </a:rPr>
              <a:t> screening the large</a:t>
            </a:r>
            <a:r>
              <a:rPr lang="en-US" sz="1600" dirty="0" smtClean="0">
                <a:solidFill>
                  <a:srgbClr val="B48500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B48500"/>
                </a:solidFill>
                <a:latin typeface="Comic Sans MS" pitchFamily="66" charset="0"/>
              </a:rPr>
              <a:t>PubChem</a:t>
            </a:r>
            <a:r>
              <a:rPr lang="en-US" sz="1600" b="1" dirty="0" smtClean="0">
                <a:solidFill>
                  <a:srgbClr val="B48500"/>
                </a:solidFill>
                <a:latin typeface="Comic Sans MS" pitchFamily="66" charset="0"/>
              </a:rPr>
              <a:t> database </a:t>
            </a:r>
            <a:r>
              <a:rPr lang="en-US" sz="1600" dirty="0" smtClean="0">
                <a:solidFill>
                  <a:srgbClr val="6188C7"/>
                </a:solidFill>
                <a:latin typeface="Comic Sans MS" pitchFamily="66" charset="0"/>
              </a:rPr>
              <a:t>for potential MTDLs candidates</a:t>
            </a:r>
          </a:p>
          <a:p>
            <a:pPr>
              <a:buBlip>
                <a:blip r:embed="rId3"/>
              </a:buBlip>
            </a:pPr>
            <a:r>
              <a:rPr lang="en-US" sz="1600" dirty="0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B48500"/>
                </a:solidFill>
                <a:latin typeface="Comic Sans MS" pitchFamily="66" charset="0"/>
              </a:rPr>
              <a:t>rational design </a:t>
            </a:r>
            <a:r>
              <a:rPr lang="en-US" sz="1600" dirty="0" smtClean="0">
                <a:solidFill>
                  <a:srgbClr val="6188C7"/>
                </a:solidFill>
                <a:latin typeface="Times New Roman"/>
                <a:cs typeface="Times New Roman"/>
              </a:rPr>
              <a:t>→</a:t>
            </a:r>
            <a:r>
              <a:rPr lang="en-US" sz="1600" dirty="0" smtClean="0">
                <a:solidFill>
                  <a:srgbClr val="6188C7"/>
                </a:solidFill>
                <a:latin typeface="Comic Sans MS" pitchFamily="66" charset="0"/>
              </a:rPr>
              <a:t> combination of scaffolds with known beneficial activity against one of the AD targets (</a:t>
            </a:r>
            <a:r>
              <a:rPr lang="en-US" sz="1600" b="1" dirty="0" smtClean="0">
                <a:solidFill>
                  <a:srgbClr val="C2305A"/>
                </a:solidFill>
                <a:latin typeface="Comic Sans MS" pitchFamily="66" charset="0"/>
              </a:rPr>
              <a:t>coumarin, tacrine, curcumin, quinazoline scaffolds</a:t>
            </a:r>
            <a:r>
              <a:rPr lang="en-US" sz="1600" dirty="0" smtClean="0">
                <a:solidFill>
                  <a:srgbClr val="6188C7"/>
                </a:solidFill>
                <a:latin typeface="Comic Sans MS" pitchFamily="66" charset="0"/>
              </a:rPr>
              <a:t>)</a:t>
            </a:r>
            <a:endParaRPr lang="en-US" sz="1600" dirty="0">
              <a:solidFill>
                <a:srgbClr val="6188C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-27384"/>
            <a:ext cx="9143999" cy="397894"/>
          </a:xfrm>
          <a:prstGeom prst="rect">
            <a:avLst/>
          </a:prstGeom>
        </p:spPr>
        <p:txBody>
          <a:bodyPr wrap="square" lIns="89245" tIns="44623" rIns="89245" bIns="44623">
            <a:spAutoFit/>
          </a:bodyPr>
          <a:lstStyle/>
          <a:p>
            <a:pPr algn="ctr">
              <a:tabLst>
                <a:tab pos="3054350" algn="l"/>
              </a:tabLst>
            </a:pPr>
            <a:r>
              <a:rPr lang="sk-SK" sz="2000" b="1" u="dbl" dirty="0" smtClean="0">
                <a:solidFill>
                  <a:srgbClr val="6188C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  <a:cs typeface="Arial" panose="020B0604020202020204" pitchFamily="34" charset="0"/>
              </a:rPr>
              <a:t>CID 9998128 </a:t>
            </a:r>
            <a:r>
              <a:rPr lang="en-US" sz="2000" b="1" u="dbl" dirty="0" smtClean="0">
                <a:solidFill>
                  <a:srgbClr val="6188C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188C7"/>
                  </a:solidFill>
                </a:uFill>
                <a:latin typeface="Comic Sans MS" pitchFamily="66" charset="0"/>
                <a:cs typeface="Arial" panose="020B0604020202020204" pitchFamily="34" charset="0"/>
              </a:rPr>
              <a:t>hybrid molecule</a:t>
            </a:r>
            <a:endParaRPr lang="en-US" sz="2000" u="dbl" dirty="0">
              <a:solidFill>
                <a:srgbClr val="6188C7"/>
              </a:solidFill>
              <a:uFill>
                <a:solidFill>
                  <a:srgbClr val="6188C7"/>
                </a:solidFill>
              </a:uFill>
              <a:latin typeface="Comic Sans MS" pitchFamily="66" charset="0"/>
            </a:endParaRPr>
          </a:p>
        </p:txBody>
      </p:sp>
      <p:grpSp>
        <p:nvGrpSpPr>
          <p:cNvPr id="2" name="Skupina 16"/>
          <p:cNvGrpSpPr/>
          <p:nvPr/>
        </p:nvGrpSpPr>
        <p:grpSpPr>
          <a:xfrm>
            <a:off x="107504" y="332656"/>
            <a:ext cx="2808312" cy="2133818"/>
            <a:chOff x="107504" y="476672"/>
            <a:chExt cx="2808312" cy="2133818"/>
          </a:xfrm>
        </p:grpSpPr>
        <p:pic>
          <p:nvPicPr>
            <p:cNvPr id="9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t="39474" r="10526"/>
            <a:stretch>
              <a:fillRect/>
            </a:stretch>
          </p:blipFill>
          <p:spPr bwMode="auto">
            <a:xfrm>
              <a:off x="899592" y="764704"/>
              <a:ext cx="2016224" cy="1656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63" b="60526"/>
            <a:stretch>
              <a:fillRect/>
            </a:stretch>
          </p:blipFill>
          <p:spPr bwMode="auto">
            <a:xfrm>
              <a:off x="107504" y="476672"/>
              <a:ext cx="1224136" cy="1080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BlokTextu 9"/>
            <p:cNvSpPr txBox="1"/>
            <p:nvPr/>
          </p:nvSpPr>
          <p:spPr>
            <a:xfrm>
              <a:off x="805993" y="2348880"/>
              <a:ext cx="11737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00B050"/>
                  </a:solidFill>
                  <a:latin typeface="Comic Sans MS" pitchFamily="66" charset="0"/>
                </a:rPr>
                <a:t>methylpyridine</a:t>
              </a:r>
              <a:endParaRPr lang="en-US" sz="11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2051720" y="1988840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1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indazole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547664" y="575102"/>
              <a:ext cx="90441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b="1" dirty="0" smtClean="0">
                  <a:solidFill>
                    <a:srgbClr val="FF0000"/>
                  </a:solidFill>
                  <a:latin typeface="Comic Sans MS" pitchFamily="66" charset="0"/>
                </a:rPr>
                <a:t>quinazoline</a:t>
              </a:r>
              <a:endParaRPr lang="en-US" sz="11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BlokTextu 23"/>
          <p:cNvSpPr txBox="1">
            <a:spLocks noChangeArrowheads="1"/>
          </p:cNvSpPr>
          <p:nvPr/>
        </p:nvSpPr>
        <p:spPr bwMode="auto">
          <a:xfrm>
            <a:off x="3635896" y="404664"/>
            <a:ext cx="5184576" cy="307777"/>
          </a:xfrm>
          <a:prstGeom prst="rect">
            <a:avLst/>
          </a:prstGeom>
          <a:noFill/>
          <a:ln w="19050">
            <a:solidFill>
              <a:srgbClr val="32966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sk-SK" sz="1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 of CID 9998128 on A</a:t>
            </a:r>
            <a:r>
              <a:rPr lang="el-GR" altLang="sk-SK" sz="1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</a:t>
            </a:r>
            <a:r>
              <a:rPr lang="sk-SK" altLang="sk-SK" sz="1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42 amyloid aggregation</a:t>
            </a:r>
            <a:endParaRPr lang="sk-SK" altLang="sk-SK" sz="1400" b="1" dirty="0">
              <a:solidFill>
                <a:srgbClr val="329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BlokTextu 23"/>
          <p:cNvSpPr txBox="1">
            <a:spLocks noChangeArrowheads="1"/>
          </p:cNvSpPr>
          <p:nvPr/>
        </p:nvSpPr>
        <p:spPr bwMode="auto">
          <a:xfrm>
            <a:off x="179512" y="5065439"/>
            <a:ext cx="8696611" cy="307777"/>
          </a:xfrm>
          <a:prstGeom prst="rect">
            <a:avLst/>
          </a:prstGeom>
          <a:noFill/>
          <a:ln w="19050">
            <a:solidFill>
              <a:srgbClr val="32966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sk-SK" sz="1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Morphology of amyloid aggregates after treatment with CID 9998128 - Atomic force microscopy</a:t>
            </a:r>
            <a:endParaRPr lang="en-US" altLang="sk-SK" sz="1400" b="1" dirty="0">
              <a:solidFill>
                <a:srgbClr val="329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BlokTextu 3"/>
          <p:cNvSpPr txBox="1">
            <a:spLocks noChangeArrowheads="1"/>
          </p:cNvSpPr>
          <p:nvPr/>
        </p:nvSpPr>
        <p:spPr bwMode="auto">
          <a:xfrm>
            <a:off x="179512" y="2689175"/>
            <a:ext cx="3168352" cy="307777"/>
          </a:xfrm>
          <a:prstGeom prst="rect">
            <a:avLst/>
          </a:prstGeom>
          <a:noFill/>
          <a:ln w="19050">
            <a:solidFill>
              <a:srgbClr val="32966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sk-SK" sz="1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</a:t>
            </a:r>
            <a:r>
              <a:rPr lang="sk-SK" altLang="sk-SK" sz="1400" b="1" dirty="0" smtClean="0">
                <a:solidFill>
                  <a:srgbClr val="329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-secretase (BACE1) FRET Assay</a:t>
            </a:r>
            <a:endParaRPr lang="sk-SK" altLang="sk-SK" sz="1400" b="1" dirty="0">
              <a:solidFill>
                <a:srgbClr val="329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" name="Skupina 38"/>
          <p:cNvGrpSpPr/>
          <p:nvPr/>
        </p:nvGrpSpPr>
        <p:grpSpPr>
          <a:xfrm>
            <a:off x="3563888" y="640433"/>
            <a:ext cx="5220288" cy="4320480"/>
            <a:chOff x="3923928" y="908720"/>
            <a:chExt cx="5220288" cy="432048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8288" r="3740"/>
            <a:stretch>
              <a:fillRect/>
            </a:stretch>
          </p:blipFill>
          <p:spPr bwMode="auto">
            <a:xfrm>
              <a:off x="3995936" y="3320560"/>
              <a:ext cx="2520000" cy="190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t="9526" r="3740"/>
            <a:stretch>
              <a:fillRect/>
            </a:stretch>
          </p:blipFill>
          <p:spPr bwMode="auto">
            <a:xfrm>
              <a:off x="3995936" y="1268760"/>
              <a:ext cx="2520000" cy="186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8" name="Picture 8"/>
            <p:cNvPicPr>
              <a:picLocks noChangeArrowheads="1"/>
            </p:cNvPicPr>
            <p:nvPr/>
          </p:nvPicPr>
          <p:blipFill>
            <a:blip r:embed="rId6" cstate="print"/>
            <a:srcRect t="9904"/>
            <a:stretch>
              <a:fillRect/>
            </a:stretch>
          </p:blipFill>
          <p:spPr bwMode="auto">
            <a:xfrm>
              <a:off x="6516496" y="3356992"/>
              <a:ext cx="2520000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Obdĺžnik 25"/>
            <p:cNvSpPr/>
            <p:nvPr/>
          </p:nvSpPr>
          <p:spPr>
            <a:xfrm>
              <a:off x="3947239" y="908720"/>
              <a:ext cx="22809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Inhibition of A</a:t>
              </a:r>
              <a:r>
                <a:rPr lang="el-GR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200" b="1" baseline="-25000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sk-SK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 fibrillization</a:t>
              </a:r>
              <a:endParaRPr lang="sk-SK" sz="1100" b="1" dirty="0">
                <a:solidFill>
                  <a:srgbClr val="B48500"/>
                </a:solidFill>
                <a:ea typeface="Calibri"/>
                <a:cs typeface="Times New Roman"/>
              </a:endParaRPr>
            </a:p>
          </p:txBody>
        </p:sp>
        <p:sp>
          <p:nvSpPr>
            <p:cNvPr id="27" name="Obdĺžnik 26"/>
            <p:cNvSpPr/>
            <p:nvPr/>
          </p:nvSpPr>
          <p:spPr>
            <a:xfrm>
              <a:off x="6588224" y="3079993"/>
              <a:ext cx="20092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Destruction of Aβ</a:t>
              </a:r>
              <a:r>
                <a:rPr lang="en-US" sz="1200" b="1" baseline="-25000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11-42</a:t>
              </a:r>
              <a:r>
                <a:rPr lang="en-US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en-US" sz="1100" b="1" dirty="0">
                <a:solidFill>
                  <a:srgbClr val="B48500"/>
                </a:solidFill>
                <a:ea typeface="Calibri"/>
                <a:cs typeface="Times New Roman"/>
              </a:endParaRPr>
            </a:p>
          </p:txBody>
        </p:sp>
        <p:sp>
          <p:nvSpPr>
            <p:cNvPr id="28" name="Obdĺžnik 27"/>
            <p:cNvSpPr/>
            <p:nvPr/>
          </p:nvSpPr>
          <p:spPr>
            <a:xfrm>
              <a:off x="3923928" y="3079993"/>
              <a:ext cx="19635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Destruction of Aβ</a:t>
              </a:r>
              <a:r>
                <a:rPr lang="en-US" sz="1200" b="1" baseline="-25000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en-US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en-US" sz="1100" b="1" dirty="0">
                <a:solidFill>
                  <a:srgbClr val="B48500"/>
                </a:solidFill>
                <a:ea typeface="Calibri"/>
                <a:cs typeface="Times New Roman"/>
              </a:endParaRPr>
            </a:p>
          </p:txBody>
        </p:sp>
        <p:pic>
          <p:nvPicPr>
            <p:cNvPr id="1537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t="8288" r="1981"/>
            <a:stretch>
              <a:fillRect/>
            </a:stretch>
          </p:blipFill>
          <p:spPr bwMode="auto">
            <a:xfrm>
              <a:off x="6516216" y="1268760"/>
              <a:ext cx="2628000" cy="187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Obdĺžnik 31"/>
            <p:cNvSpPr/>
            <p:nvPr/>
          </p:nvSpPr>
          <p:spPr>
            <a:xfrm>
              <a:off x="6611535" y="908720"/>
              <a:ext cx="2280945" cy="339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 b="1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Kinetic measurements</a:t>
              </a:r>
              <a:endParaRPr lang="en-US" sz="1100" b="1">
                <a:solidFill>
                  <a:srgbClr val="B48500"/>
                </a:solidFill>
                <a:ea typeface="Calibri"/>
                <a:cs typeface="Times New Roman"/>
              </a:endParaRPr>
            </a:p>
          </p:txBody>
        </p:sp>
        <p:sp>
          <p:nvSpPr>
            <p:cNvPr id="33" name="Vývojový diagram: spojnica 32"/>
            <p:cNvSpPr/>
            <p:nvPr/>
          </p:nvSpPr>
          <p:spPr>
            <a:xfrm>
              <a:off x="4572000" y="1484784"/>
              <a:ext cx="144016" cy="144016"/>
            </a:xfrm>
            <a:prstGeom prst="flowChartConnector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5" name="Vývojový diagram: spojnica 34"/>
            <p:cNvSpPr/>
            <p:nvPr/>
          </p:nvSpPr>
          <p:spPr>
            <a:xfrm>
              <a:off x="5076056" y="1412776"/>
              <a:ext cx="144016" cy="14401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Vývojový diagram: spojnica 35"/>
            <p:cNvSpPr/>
            <p:nvPr/>
          </p:nvSpPr>
          <p:spPr>
            <a:xfrm>
              <a:off x="5796136" y="1844824"/>
              <a:ext cx="144016" cy="144016"/>
            </a:xfrm>
            <a:prstGeom prst="flowChartConnector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Vývojový diagram: spojnica 36"/>
            <p:cNvSpPr/>
            <p:nvPr/>
          </p:nvSpPr>
          <p:spPr>
            <a:xfrm>
              <a:off x="6012160" y="2132856"/>
              <a:ext cx="144016" cy="144016"/>
            </a:xfrm>
            <a:prstGeom prst="flowChartConnector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Vývojový diagram: spojnica 37"/>
            <p:cNvSpPr/>
            <p:nvPr/>
          </p:nvSpPr>
          <p:spPr>
            <a:xfrm>
              <a:off x="6228184" y="2492896"/>
              <a:ext cx="144016" cy="144016"/>
            </a:xfrm>
            <a:prstGeom prst="flowChartConnector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 cstate="print"/>
          <a:srcRect t="6198" r="6361" b="4576"/>
          <a:stretch>
            <a:fillRect/>
          </a:stretch>
        </p:blipFill>
        <p:spPr bwMode="auto">
          <a:xfrm>
            <a:off x="323824" y="3062227"/>
            <a:ext cx="2664000" cy="19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Skupina 52"/>
          <p:cNvGrpSpPr/>
          <p:nvPr/>
        </p:nvGrpSpPr>
        <p:grpSpPr>
          <a:xfrm>
            <a:off x="323528" y="5445224"/>
            <a:ext cx="1224136" cy="1296144"/>
            <a:chOff x="323528" y="5373216"/>
            <a:chExt cx="1224136" cy="1296144"/>
          </a:xfrm>
        </p:grpSpPr>
        <p:pic>
          <p:nvPicPr>
            <p:cNvPr id="15375" name="Picture 15" descr="C:\Users\PC\Desktop\UEF_Zuzka B_ dec2017\EXPERIMENTS\Li\Ab42 + Li128 AFM z DC\fAB42_10x10_14-7-2017.bmp"/>
            <p:cNvPicPr>
              <a:picLocks noChangeAspect="1" noChangeArrowheads="1"/>
            </p:cNvPicPr>
            <p:nvPr/>
          </p:nvPicPr>
          <p:blipFill>
            <a:blip r:embed="rId9" cstate="print"/>
            <a:srcRect l="4000" t="3678" r="7989" b="11732"/>
            <a:stretch>
              <a:fillRect/>
            </a:stretch>
          </p:blipFill>
          <p:spPr bwMode="auto">
            <a:xfrm>
              <a:off x="323664" y="5389720"/>
              <a:ext cx="1224000" cy="1279640"/>
            </a:xfrm>
            <a:prstGeom prst="rect">
              <a:avLst/>
            </a:prstGeom>
            <a:noFill/>
          </p:spPr>
        </p:pic>
        <p:sp>
          <p:nvSpPr>
            <p:cNvPr id="34" name="Obdĺžnik 33"/>
            <p:cNvSpPr/>
            <p:nvPr/>
          </p:nvSpPr>
          <p:spPr>
            <a:xfrm>
              <a:off x="323528" y="5373216"/>
              <a:ext cx="9973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Aβ</a:t>
              </a:r>
              <a:r>
                <a:rPr lang="en-US" sz="1200" b="1" baseline="-25000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sk-SK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Rovná spojnica 46"/>
            <p:cNvCxnSpPr/>
            <p:nvPr/>
          </p:nvCxnSpPr>
          <p:spPr>
            <a:xfrm>
              <a:off x="1331640" y="6597352"/>
              <a:ext cx="1440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53"/>
          <p:cNvGrpSpPr/>
          <p:nvPr/>
        </p:nvGrpSpPr>
        <p:grpSpPr>
          <a:xfrm>
            <a:off x="1619672" y="5445224"/>
            <a:ext cx="1224000" cy="1296144"/>
            <a:chOff x="1619672" y="5373216"/>
            <a:chExt cx="1224000" cy="1296144"/>
          </a:xfrm>
        </p:grpSpPr>
        <p:pic>
          <p:nvPicPr>
            <p:cNvPr id="15372" name="Picture 12" descr="C:\Users\PC\Desktop\UEF_Zuzka B_ dec2017\EXPERIMENTS\Li\Ab42 + Li128 AFM z DC\fAB42+100uM Li128_10x10_14-7-2017.bmp"/>
            <p:cNvPicPr>
              <a:picLocks noChangeAspect="1" noChangeArrowheads="1"/>
            </p:cNvPicPr>
            <p:nvPr/>
          </p:nvPicPr>
          <p:blipFill>
            <a:blip r:embed="rId10" cstate="print"/>
            <a:srcRect l="4000" t="3678" r="7990" b="11732"/>
            <a:stretch>
              <a:fillRect/>
            </a:stretch>
          </p:blipFill>
          <p:spPr bwMode="auto">
            <a:xfrm>
              <a:off x="1619672" y="5389720"/>
              <a:ext cx="1224000" cy="1279640"/>
            </a:xfrm>
            <a:prstGeom prst="rect">
              <a:avLst/>
            </a:prstGeom>
            <a:noFill/>
          </p:spPr>
        </p:pic>
        <p:sp>
          <p:nvSpPr>
            <p:cNvPr id="41" name="Obdĺžnik 40"/>
            <p:cNvSpPr/>
            <p:nvPr/>
          </p:nvSpPr>
          <p:spPr>
            <a:xfrm>
              <a:off x="1619672" y="5373216"/>
              <a:ext cx="8418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Inhibition</a:t>
              </a:r>
              <a:endParaRPr lang="sk-SK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Rovná spojnica 47"/>
            <p:cNvCxnSpPr/>
            <p:nvPr/>
          </p:nvCxnSpPr>
          <p:spPr>
            <a:xfrm>
              <a:off x="2627784" y="6597352"/>
              <a:ext cx="1440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54"/>
          <p:cNvGrpSpPr/>
          <p:nvPr/>
        </p:nvGrpSpPr>
        <p:grpSpPr>
          <a:xfrm>
            <a:off x="2915816" y="5445224"/>
            <a:ext cx="1224000" cy="1296144"/>
            <a:chOff x="2915816" y="5373216"/>
            <a:chExt cx="1224000" cy="1296144"/>
          </a:xfrm>
        </p:grpSpPr>
        <p:pic>
          <p:nvPicPr>
            <p:cNvPr id="15373" name="Picture 13" descr="C:\Users\PC\Desktop\UEF_Zuzka B_ dec2017\EXPERIMENTS\Li\Ab42 + Li128 AFM z DC\fAB42+100uM Li128_10x10B_14-7-2017.bmp"/>
            <p:cNvPicPr>
              <a:picLocks noChangeAspect="1" noChangeArrowheads="1"/>
            </p:cNvPicPr>
            <p:nvPr/>
          </p:nvPicPr>
          <p:blipFill>
            <a:blip r:embed="rId11" cstate="print"/>
            <a:srcRect l="3989" t="3678" r="8000" b="11732"/>
            <a:stretch>
              <a:fillRect/>
            </a:stretch>
          </p:blipFill>
          <p:spPr bwMode="auto">
            <a:xfrm>
              <a:off x="2915816" y="5389720"/>
              <a:ext cx="1224000" cy="1279640"/>
            </a:xfrm>
            <a:prstGeom prst="rect">
              <a:avLst/>
            </a:prstGeom>
            <a:noFill/>
          </p:spPr>
        </p:pic>
        <p:sp>
          <p:nvSpPr>
            <p:cNvPr id="42" name="Obdĺžnik 41"/>
            <p:cNvSpPr/>
            <p:nvPr/>
          </p:nvSpPr>
          <p:spPr>
            <a:xfrm>
              <a:off x="2915816" y="5373216"/>
              <a:ext cx="9541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Destruction</a:t>
              </a:r>
              <a:endParaRPr lang="sk-SK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Rovná spojnica 48"/>
            <p:cNvCxnSpPr/>
            <p:nvPr/>
          </p:nvCxnSpPr>
          <p:spPr>
            <a:xfrm>
              <a:off x="3923928" y="6597352"/>
              <a:ext cx="1440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55"/>
          <p:cNvGrpSpPr/>
          <p:nvPr/>
        </p:nvGrpSpPr>
        <p:grpSpPr>
          <a:xfrm>
            <a:off x="4355976" y="5445224"/>
            <a:ext cx="1224000" cy="1296144"/>
            <a:chOff x="4716016" y="5373216"/>
            <a:chExt cx="1224000" cy="1296144"/>
          </a:xfrm>
        </p:grpSpPr>
        <p:pic>
          <p:nvPicPr>
            <p:cNvPr id="45" name="Obrázok 44" descr="G:\Abeta11-42\0.5uM Abeta11-42_HCl_5d_7.5x7.5.bmp"/>
            <p:cNvPicPr/>
            <p:nvPr/>
          </p:nvPicPr>
          <p:blipFill>
            <a:blip r:embed="rId12" cstate="print"/>
            <a:srcRect l="3165" t="4361" r="6287" b="10066"/>
            <a:stretch>
              <a:fillRect/>
            </a:stretch>
          </p:blipFill>
          <p:spPr bwMode="auto">
            <a:xfrm>
              <a:off x="4716016" y="5373360"/>
              <a:ext cx="122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Obdĺžnik 42"/>
            <p:cNvSpPr/>
            <p:nvPr/>
          </p:nvSpPr>
          <p:spPr>
            <a:xfrm>
              <a:off x="4716016" y="5373216"/>
              <a:ext cx="10430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Aβ</a:t>
              </a:r>
              <a:r>
                <a:rPr lang="en-US" sz="1200" b="1" baseline="-25000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11-42</a:t>
              </a:r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sk-SK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Rovná spojnica 49"/>
            <p:cNvCxnSpPr/>
            <p:nvPr/>
          </p:nvCxnSpPr>
          <p:spPr>
            <a:xfrm>
              <a:off x="5724128" y="6597352"/>
              <a:ext cx="1440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57"/>
          <p:cNvGrpSpPr/>
          <p:nvPr/>
        </p:nvGrpSpPr>
        <p:grpSpPr>
          <a:xfrm>
            <a:off x="5634117" y="5445224"/>
            <a:ext cx="1314147" cy="1296144"/>
            <a:chOff x="6588224" y="5157192"/>
            <a:chExt cx="1314147" cy="1296144"/>
          </a:xfrm>
        </p:grpSpPr>
        <p:grpSp>
          <p:nvGrpSpPr>
            <p:cNvPr id="15" name="Skupina 56"/>
            <p:cNvGrpSpPr/>
            <p:nvPr/>
          </p:nvGrpSpPr>
          <p:grpSpPr>
            <a:xfrm>
              <a:off x="6588224" y="5157192"/>
              <a:ext cx="1314147" cy="1296144"/>
              <a:chOff x="5994157" y="5373216"/>
              <a:chExt cx="1314147" cy="1296144"/>
            </a:xfrm>
          </p:grpSpPr>
          <p:pic>
            <p:nvPicPr>
              <p:cNvPr id="15374" name="Picture 14" descr="C:\Users\PC\Desktop\UEF_Zuzka B_ dec2017\EXPERIMENTS\Li\Ab42 + Li128 AFM z DC\fAB42+100uM Li128_20x20B_14-7-2017.bmp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000" t="3678" r="7989" b="11732"/>
              <a:stretch>
                <a:fillRect/>
              </a:stretch>
            </p:blipFill>
            <p:spPr bwMode="auto">
              <a:xfrm>
                <a:off x="6012296" y="5389720"/>
                <a:ext cx="1224000" cy="1279640"/>
              </a:xfrm>
              <a:prstGeom prst="rect">
                <a:avLst/>
              </a:prstGeom>
              <a:noFill/>
            </p:spPr>
          </p:pic>
          <p:sp>
            <p:nvSpPr>
              <p:cNvPr id="44" name="Obdĺžnik 43"/>
              <p:cNvSpPr/>
              <p:nvPr/>
            </p:nvSpPr>
            <p:spPr>
              <a:xfrm>
                <a:off x="5994157" y="5373216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Times New Roman"/>
                    <a:ea typeface="Calibri"/>
                    <a:cs typeface="Times New Roman"/>
                  </a:rPr>
                  <a:t>Destruction</a:t>
                </a:r>
                <a:endParaRPr lang="sk-SK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BlokTextu 51"/>
              <p:cNvSpPr txBox="1"/>
              <p:nvPr/>
            </p:nvSpPr>
            <p:spPr>
              <a:xfrm>
                <a:off x="6852730" y="6423139"/>
                <a:ext cx="4555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000" b="1" dirty="0" smtClean="0">
                    <a:solidFill>
                      <a:schemeClr val="bg1"/>
                    </a:solidFill>
                  </a:rPr>
                  <a:t>1 </a:t>
                </a:r>
                <a:r>
                  <a:rPr lang="el-GR" sz="1000" b="1" dirty="0" smtClean="0">
                    <a:solidFill>
                      <a:schemeClr val="bg1"/>
                    </a:solidFill>
                  </a:rPr>
                  <a:t>μ</a:t>
                </a:r>
                <a:r>
                  <a:rPr lang="sk-SK" sz="1000" b="1" dirty="0" smtClean="0">
                    <a:solidFill>
                      <a:schemeClr val="bg1"/>
                    </a:solidFill>
                  </a:rPr>
                  <a:t>m</a:t>
                </a:r>
                <a:endParaRPr lang="sk-SK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1" name="Rovná spojnica 50"/>
            <p:cNvCxnSpPr/>
            <p:nvPr/>
          </p:nvCxnSpPr>
          <p:spPr>
            <a:xfrm>
              <a:off x="7596336" y="6381328"/>
              <a:ext cx="1440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ĺžnik 58"/>
          <p:cNvSpPr/>
          <p:nvPr/>
        </p:nvSpPr>
        <p:spPr>
          <a:xfrm>
            <a:off x="7020272" y="6177498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B48500"/>
                </a:solidFill>
                <a:latin typeface="Comic Sans MS" pitchFamily="66" charset="0"/>
              </a:rPr>
              <a:t>Thai N. Q., </a:t>
            </a:r>
            <a:r>
              <a:rPr lang="en-US" sz="1000" b="1" dirty="0" smtClean="0">
                <a:solidFill>
                  <a:srgbClr val="B48500"/>
                </a:solidFill>
                <a:latin typeface="Comic Sans MS" pitchFamily="66" charset="0"/>
              </a:rPr>
              <a:t>Bednarikova Z., </a:t>
            </a:r>
            <a:r>
              <a:rPr lang="en-US" sz="1000" dirty="0" err="1" smtClean="0">
                <a:solidFill>
                  <a:srgbClr val="B48500"/>
                </a:solidFill>
                <a:latin typeface="Comic Sans MS" pitchFamily="66" charset="0"/>
              </a:rPr>
              <a:t>Gancar</a:t>
            </a:r>
            <a:r>
              <a:rPr lang="en-US" sz="1000" dirty="0" smtClean="0">
                <a:solidFill>
                  <a:srgbClr val="B48500"/>
                </a:solidFill>
                <a:latin typeface="Comic Sans MS" pitchFamily="66" charset="0"/>
              </a:rPr>
              <a:t> M., </a:t>
            </a:r>
            <a:r>
              <a:rPr lang="en-US" sz="1000" dirty="0" err="1" smtClean="0">
                <a:solidFill>
                  <a:srgbClr val="B48500"/>
                </a:solidFill>
                <a:latin typeface="Comic Sans MS" pitchFamily="66" charset="0"/>
              </a:rPr>
              <a:t>Linh</a:t>
            </a:r>
            <a:r>
              <a:rPr lang="en-US" sz="1000" dirty="0" smtClean="0">
                <a:solidFill>
                  <a:srgbClr val="B48500"/>
                </a:solidFill>
                <a:latin typeface="Comic Sans MS" pitchFamily="66" charset="0"/>
              </a:rPr>
              <a:t> H. Q., </a:t>
            </a:r>
            <a:r>
              <a:rPr lang="en-US" sz="1000" dirty="0" err="1" smtClean="0">
                <a:solidFill>
                  <a:srgbClr val="B48500"/>
                </a:solidFill>
                <a:latin typeface="Comic Sans MS" pitchFamily="66" charset="0"/>
              </a:rPr>
              <a:t>Hu</a:t>
            </a:r>
            <a:r>
              <a:rPr lang="en-US" sz="1000" dirty="0" smtClean="0">
                <a:solidFill>
                  <a:srgbClr val="B48500"/>
                </a:solidFill>
                <a:latin typeface="Comic Sans MS" pitchFamily="66" charset="0"/>
              </a:rPr>
              <a:t> C.-K., Li M. S., Gazova Z., </a:t>
            </a:r>
            <a:r>
              <a:rPr lang="en-US" sz="1000" i="1" dirty="0" smtClean="0">
                <a:solidFill>
                  <a:srgbClr val="B48500"/>
                </a:solidFill>
                <a:latin typeface="Comic Sans MS" pitchFamily="66" charset="0"/>
              </a:rPr>
              <a:t>ACS </a:t>
            </a:r>
            <a:r>
              <a:rPr lang="en-US" sz="1000" i="1" dirty="0" err="1" smtClean="0">
                <a:solidFill>
                  <a:srgbClr val="B48500"/>
                </a:solidFill>
                <a:latin typeface="Comic Sans MS" pitchFamily="66" charset="0"/>
              </a:rPr>
              <a:t>Chem</a:t>
            </a:r>
            <a:r>
              <a:rPr lang="en-US" sz="1000" i="1" dirty="0" smtClean="0">
                <a:solidFill>
                  <a:srgbClr val="B48500"/>
                </a:solidFill>
                <a:latin typeface="Comic Sans MS" pitchFamily="66" charset="0"/>
              </a:rPr>
              <a:t> Neurosci, 2018, 9, 2588-2598</a:t>
            </a:r>
            <a:endParaRPr lang="en-US" sz="1000" i="1" dirty="0">
              <a:solidFill>
                <a:srgbClr val="B485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/>
          <p:nvPr/>
        </p:nvGrpSpPr>
        <p:grpSpPr>
          <a:xfrm>
            <a:off x="5580112" y="260648"/>
            <a:ext cx="2974022" cy="1579495"/>
            <a:chOff x="971600" y="2924944"/>
            <a:chExt cx="2974022" cy="1579495"/>
          </a:xfrm>
        </p:grpSpPr>
        <p:pic>
          <p:nvPicPr>
            <p:cNvPr id="8" name="Obraz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24944"/>
              <a:ext cx="2974022" cy="1579495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  <p:sp>
          <p:nvSpPr>
            <p:cNvPr id="9" name="Obdĺžnik 8"/>
            <p:cNvSpPr/>
            <p:nvPr/>
          </p:nvSpPr>
          <p:spPr>
            <a:xfrm>
              <a:off x="2843808" y="2996952"/>
              <a:ext cx="997389" cy="339773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200" b="1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l-GR" sz="1200" b="1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200" b="1" baseline="-25000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sk-SK" sz="1200" b="1" dirty="0" smtClean="0">
                  <a:solidFill>
                    <a:srgbClr val="7030A0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sk-SK" sz="1100" b="1" dirty="0">
                <a:solidFill>
                  <a:srgbClr val="7030A0"/>
                </a:solidFill>
                <a:ea typeface="Calibri"/>
                <a:cs typeface="Times New Roman"/>
              </a:endParaRPr>
            </a:p>
          </p:txBody>
        </p:sp>
      </p:grp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23528" y="4132420"/>
          <a:ext cx="5897880" cy="1645920"/>
        </p:xfrm>
        <a:graphic>
          <a:graphicData uri="http://schemas.openxmlformats.org/drawingml/2006/table">
            <a:tbl>
              <a:tblPr/>
              <a:tblGrid>
                <a:gridCol w="105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CID</a:t>
                      </a:r>
                      <a:r>
                        <a:rPr lang="sk-SK" sz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9998128</a:t>
                      </a:r>
                      <a:endParaRPr lang="sk-SK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i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sk-SK" sz="1200" i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k-SK" sz="120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ele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sk-SK" sz="12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sk-SK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i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sk-SK" sz="1200" i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k-SK" sz="120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vdw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sk-SK" sz="12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sk-SK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sk-SK" sz="12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sk-SK" sz="120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kumimoji="0" lang="sk-SK" altLang="sk-SK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sk-SK" sz="11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i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sk-SK" sz="1200" i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sk-SK" sz="120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sur</a:t>
                      </a:r>
                      <a:r>
                        <a:rPr kumimoji="0" lang="sk-SK" altLang="sk-SK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sk-SK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k-SK" sz="12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TΔS</a:t>
                      </a:r>
                      <a:r>
                        <a:rPr kumimoji="0" lang="sk-SK" altLang="sk-SK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sk-SK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ΔG</a:t>
                      </a:r>
                      <a:r>
                        <a:rPr lang="sk-SK" sz="120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bind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sk-SK" sz="12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sk-SK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l-GR" sz="120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sk-SK" sz="1200" baseline="-2500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11-42</a:t>
                      </a: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fibrils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6188C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-7.4 </a:t>
                      </a: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0.8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6188C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-43.2 </a:t>
                      </a:r>
                      <a:r>
                        <a:rPr lang="sk-SK" sz="120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2.7</a:t>
                      </a:r>
                      <a:endParaRPr lang="sk-SK" sz="1100">
                        <a:ln>
                          <a:noFill/>
                        </a:ln>
                        <a:solidFill>
                          <a:srgbClr val="6188C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26.6 </a:t>
                      </a: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2.2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6188C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-6.0 </a:t>
                      </a: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0.3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6188C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7.7 </a:t>
                      </a:r>
                      <a:r>
                        <a:rPr lang="sk-SK" sz="1200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1.1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6188C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-22.4 </a:t>
                      </a:r>
                      <a:r>
                        <a:rPr lang="sk-SK" sz="1200" b="1" dirty="0">
                          <a:ln>
                            <a:noFill/>
                          </a:ln>
                          <a:solidFill>
                            <a:srgbClr val="6188C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0.6</a:t>
                      </a:r>
                      <a:endParaRPr lang="sk-SK" sz="1100" b="1" dirty="0">
                        <a:ln>
                          <a:noFill/>
                        </a:ln>
                        <a:solidFill>
                          <a:srgbClr val="6188C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l-GR" sz="12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sk-SK" sz="1200" baseline="-25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1-42</a:t>
                      </a: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fibrils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-9.1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1.2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-38.9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5.0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21.6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4.9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-5.4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0.6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8.4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1.3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-23.4</a:t>
                      </a:r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1.8</a:t>
                      </a:r>
                      <a:endParaRPr lang="sk-SK" sz="1100" b="1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-secretase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-17.7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1.2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-32.8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1.0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</a:t>
                      </a:r>
                      <a:r>
                        <a:rPr lang="en-US" sz="120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0.8 </a:t>
                      </a:r>
                      <a:endParaRPr lang="sk-SK" sz="110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-5.6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0.1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0.5 </a:t>
                      </a:r>
                      <a:endParaRPr lang="sk-SK" sz="1100" dirty="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-18.8</a:t>
                      </a:r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B48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1.1</a:t>
                      </a:r>
                      <a:endParaRPr lang="sk-SK" sz="1100" b="1" dirty="0">
                        <a:ln>
                          <a:noFill/>
                        </a:ln>
                        <a:solidFill>
                          <a:srgbClr val="B48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l-GR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β</a:t>
                      </a:r>
                      <a:r>
                        <a:rPr lang="sk-SK" sz="1200" baseline="-250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sk-SK" sz="1200" dirty="0" err="1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monomer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-14.2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sk-SK" sz="120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34.0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sk-SK" sz="1200" baseline="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4.6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7.9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n>
                            <a:noFill/>
                          </a:ln>
                          <a:solidFill>
                            <a:srgbClr val="32966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-24.8 ± 1.8</a:t>
                      </a:r>
                      <a:endParaRPr lang="sk-SK" sz="1200" b="1" dirty="0">
                        <a:ln>
                          <a:noFill/>
                        </a:ln>
                        <a:solidFill>
                          <a:srgbClr val="32966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l-GR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β</a:t>
                      </a:r>
                      <a:r>
                        <a:rPr lang="sk-SK" sz="1200" baseline="-250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dimer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sk-SK" sz="1200" baseline="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13.7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- 26.6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sk-SK" sz="1200" baseline="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3.8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5.3</a:t>
                      </a:r>
                      <a:endParaRPr lang="sk-SK" sz="1200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n>
                            <a:noFill/>
                          </a:ln>
                          <a:solidFill>
                            <a:srgbClr val="C2305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-21.8 ± 2.9</a:t>
                      </a:r>
                      <a:endParaRPr lang="sk-SK" sz="1200" b="1" dirty="0">
                        <a:ln>
                          <a:noFill/>
                        </a:ln>
                        <a:solidFill>
                          <a:srgbClr val="C2305A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3" b="60526"/>
          <a:stretch>
            <a:fillRect/>
          </a:stretch>
        </p:blipFill>
        <p:spPr bwMode="auto">
          <a:xfrm>
            <a:off x="3491880" y="2204864"/>
            <a:ext cx="194421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ĺžnik 13"/>
          <p:cNvSpPr/>
          <p:nvPr/>
        </p:nvSpPr>
        <p:spPr>
          <a:xfrm>
            <a:off x="323528" y="5879013"/>
            <a:ext cx="8424936" cy="646331"/>
          </a:xfrm>
          <a:prstGeom prst="rect">
            <a:avLst/>
          </a:prstGeom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sk-SK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CID 9998128 = </a:t>
            </a:r>
            <a:r>
              <a:rPr lang="sk-SK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quinazoline - </a:t>
            </a:r>
            <a:r>
              <a:rPr lang="sk-SK" b="1" dirty="0" err="1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methylpyridine</a:t>
            </a:r>
            <a:r>
              <a:rPr lang="en-US" b="1" dirty="0" smtClean="0">
                <a:solidFill>
                  <a:srgbClr val="B4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hybrid </a:t>
            </a:r>
            <a:r>
              <a:rPr lang="en-US" b="1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potential use as a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2305A"/>
                  </a:solidFill>
                </a:uFill>
                <a:latin typeface="Comic Sans MS" pitchFamily="66" charset="0"/>
              </a:rPr>
              <a:t>novel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multifunctional </a:t>
            </a:r>
            <a:r>
              <a:rPr lang="sk-SK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β-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amyloid and </a:t>
            </a:r>
            <a:r>
              <a:rPr lang="sk-SK" b="1" u="sng" dirty="0" err="1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β-secretase</a:t>
            </a:r>
            <a:r>
              <a:rPr lang="sk-SK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 </a:t>
            </a:r>
            <a:r>
              <a:rPr lang="en-US" b="1" u="sng" dirty="0" smtClean="0">
                <a:solidFill>
                  <a:srgbClr val="C23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itchFamily="66" charset="0"/>
              </a:rPr>
              <a:t>inhibitor</a:t>
            </a:r>
            <a:endParaRPr lang="sk-SK" b="1" u="sng" dirty="0" smtClean="0">
              <a:solidFill>
                <a:srgbClr val="C23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Comic Sans MS" pitchFamily="66" charset="0"/>
            </a:endParaRPr>
          </a:p>
        </p:txBody>
      </p:sp>
      <p:grpSp>
        <p:nvGrpSpPr>
          <p:cNvPr id="3" name="Skupina 18"/>
          <p:cNvGrpSpPr/>
          <p:nvPr/>
        </p:nvGrpSpPr>
        <p:grpSpPr>
          <a:xfrm>
            <a:off x="6588224" y="2204864"/>
            <a:ext cx="1944216" cy="1512168"/>
            <a:chOff x="5940152" y="260648"/>
            <a:chExt cx="1944216" cy="1512168"/>
          </a:xfrm>
        </p:grpSpPr>
        <p:pic>
          <p:nvPicPr>
            <p:cNvPr id="12" name="Picture 12" descr="E:\MMPBSAA-14-16\data-16-99\figure\position-full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238" t="-5128" r="50554" b="51282"/>
            <a:stretch>
              <a:fillRect/>
            </a:stretch>
          </p:blipFill>
          <p:spPr bwMode="auto">
            <a:xfrm>
              <a:off x="5940152" y="260648"/>
              <a:ext cx="1944216" cy="1512168"/>
            </a:xfrm>
            <a:prstGeom prst="rect">
              <a:avLst/>
            </a:prstGeom>
            <a:noFill/>
            <a:ln w="19050">
              <a:solidFill>
                <a:srgbClr val="6188C7"/>
              </a:solidFill>
            </a:ln>
          </p:spPr>
        </p:pic>
        <p:sp>
          <p:nvSpPr>
            <p:cNvPr id="16" name="Obdĺžnik 15"/>
            <p:cNvSpPr/>
            <p:nvPr/>
          </p:nvSpPr>
          <p:spPr>
            <a:xfrm>
              <a:off x="5989334" y="332656"/>
              <a:ext cx="1043041" cy="3397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200" b="1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l-GR" sz="1200" b="1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200" b="1" baseline="-25000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11-42</a:t>
              </a:r>
              <a:r>
                <a:rPr lang="sk-SK" sz="1200" b="1" dirty="0" smtClean="0">
                  <a:solidFill>
                    <a:srgbClr val="6188C7"/>
                  </a:solidFill>
                  <a:latin typeface="Times New Roman"/>
                  <a:ea typeface="Calibri"/>
                  <a:cs typeface="Times New Roman"/>
                </a:rPr>
                <a:t> fibrils</a:t>
              </a:r>
              <a:endParaRPr lang="sk-SK" sz="1100" b="1" dirty="0">
                <a:solidFill>
                  <a:srgbClr val="6188C7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" name="Skupina 17"/>
          <p:cNvGrpSpPr/>
          <p:nvPr/>
        </p:nvGrpSpPr>
        <p:grpSpPr>
          <a:xfrm>
            <a:off x="251520" y="2564904"/>
            <a:ext cx="1933492" cy="1368152"/>
            <a:chOff x="251520" y="2564904"/>
            <a:chExt cx="1933492" cy="1368152"/>
          </a:xfrm>
        </p:grpSpPr>
        <p:pic>
          <p:nvPicPr>
            <p:cNvPr id="5" name="Picture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1872208" cy="1296144"/>
            </a:xfrm>
            <a:prstGeom prst="rect">
              <a:avLst/>
            </a:prstGeom>
            <a:noFill/>
            <a:ln w="19050">
              <a:solidFill>
                <a:srgbClr val="C2305A"/>
              </a:solidFill>
            </a:ln>
          </p:spPr>
        </p:pic>
        <p:sp>
          <p:nvSpPr>
            <p:cNvPr id="17" name="Obdĺžnik 16"/>
            <p:cNvSpPr/>
            <p:nvPr/>
          </p:nvSpPr>
          <p:spPr>
            <a:xfrm>
              <a:off x="1187624" y="2564904"/>
              <a:ext cx="997388" cy="339773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200" b="1" dirty="0" smtClean="0">
                  <a:solidFill>
                    <a:srgbClr val="C2305A"/>
                  </a:solidFill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l-GR" sz="1200" b="1" dirty="0" smtClean="0">
                  <a:solidFill>
                    <a:srgbClr val="C2305A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200" b="1" baseline="-25000" dirty="0" smtClean="0">
                  <a:solidFill>
                    <a:srgbClr val="C2305A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sk-SK" sz="1200" b="1" dirty="0" smtClean="0">
                  <a:solidFill>
                    <a:srgbClr val="C2305A"/>
                  </a:solidFill>
                  <a:latin typeface="Times New Roman"/>
                  <a:ea typeface="Calibri"/>
                  <a:cs typeface="Times New Roman"/>
                </a:rPr>
                <a:t> dimer</a:t>
              </a:r>
              <a:endParaRPr lang="sk-SK" sz="1100" b="1" dirty="0">
                <a:solidFill>
                  <a:srgbClr val="C2305A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7" name="Skupina 20"/>
          <p:cNvGrpSpPr/>
          <p:nvPr/>
        </p:nvGrpSpPr>
        <p:grpSpPr>
          <a:xfrm>
            <a:off x="179512" y="260648"/>
            <a:ext cx="2808312" cy="2191199"/>
            <a:chOff x="179512" y="260648"/>
            <a:chExt cx="2808312" cy="2191199"/>
          </a:xfrm>
        </p:grpSpPr>
        <p:pic>
          <p:nvPicPr>
            <p:cNvPr id="6" name="Obrázok 5" descr="obr li12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12" y="260648"/>
              <a:ext cx="2808312" cy="2191199"/>
            </a:xfrm>
            <a:prstGeom prst="rect">
              <a:avLst/>
            </a:prstGeom>
            <a:ln w="19050">
              <a:solidFill>
                <a:srgbClr val="329664"/>
              </a:solidFill>
            </a:ln>
          </p:spPr>
        </p:pic>
        <p:sp>
          <p:nvSpPr>
            <p:cNvPr id="20" name="Obdĺžnik 19"/>
            <p:cNvSpPr/>
            <p:nvPr/>
          </p:nvSpPr>
          <p:spPr>
            <a:xfrm>
              <a:off x="2039620" y="1736888"/>
              <a:ext cx="948204" cy="684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sk-SK" sz="1200" b="1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l-GR" sz="1200" b="1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200" b="1" baseline="-25000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1-42</a:t>
              </a:r>
              <a:r>
                <a:rPr lang="sk-SK" sz="1200" b="1" dirty="0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sk-SK" sz="1200" b="1" dirty="0" err="1" smtClean="0">
                  <a:solidFill>
                    <a:srgbClr val="329664"/>
                  </a:solidFill>
                  <a:latin typeface="Times New Roman"/>
                  <a:ea typeface="Calibri"/>
                  <a:cs typeface="Times New Roman"/>
                </a:rPr>
                <a:t>monomer</a:t>
              </a:r>
              <a:endParaRPr lang="sk-SK" sz="1100" b="1" dirty="0">
                <a:solidFill>
                  <a:srgbClr val="329664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5" name="Skupina 22"/>
          <p:cNvGrpSpPr/>
          <p:nvPr/>
        </p:nvGrpSpPr>
        <p:grpSpPr>
          <a:xfrm>
            <a:off x="3347864" y="260648"/>
            <a:ext cx="1872208" cy="1440160"/>
            <a:chOff x="3491880" y="260648"/>
            <a:chExt cx="1872208" cy="1440160"/>
          </a:xfrm>
        </p:grpSpPr>
        <p:pic>
          <p:nvPicPr>
            <p:cNvPr id="11" name="Picture 12" descr="E:\MMPBSAA-14-16\data-16-99\figure\position-full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8" t="48718" r="23583"/>
            <a:stretch>
              <a:fillRect/>
            </a:stretch>
          </p:blipFill>
          <p:spPr bwMode="auto">
            <a:xfrm>
              <a:off x="3491880" y="260648"/>
              <a:ext cx="1872208" cy="1440160"/>
            </a:xfrm>
            <a:prstGeom prst="rect">
              <a:avLst/>
            </a:prstGeom>
            <a:noFill/>
            <a:ln w="19050">
              <a:solidFill>
                <a:srgbClr val="B48500"/>
              </a:solidFill>
            </a:ln>
          </p:spPr>
        </p:pic>
        <p:sp>
          <p:nvSpPr>
            <p:cNvPr id="22" name="Obdĺžnik 21"/>
            <p:cNvSpPr/>
            <p:nvPr/>
          </p:nvSpPr>
          <p:spPr>
            <a:xfrm>
              <a:off x="4436783" y="260648"/>
              <a:ext cx="927305" cy="288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β</a:t>
              </a:r>
              <a:r>
                <a:rPr lang="sk-SK" sz="1200" b="1" dirty="0" smtClean="0">
                  <a:solidFill>
                    <a:srgbClr val="B48500"/>
                  </a:solidFill>
                  <a:latin typeface="Times New Roman"/>
                  <a:ea typeface="Calibri"/>
                  <a:cs typeface="Times New Roman"/>
                </a:rPr>
                <a:t>-secretase</a:t>
              </a:r>
              <a:endParaRPr lang="sk-SK" sz="1100" b="1" dirty="0">
                <a:solidFill>
                  <a:srgbClr val="B48500"/>
                </a:solidFill>
                <a:ea typeface="Calibri"/>
                <a:cs typeface="Times New Roman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780928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2339752" y="3068960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67697">
            <a:off x="5435322" y="2083282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151016" y="1977752"/>
            <a:ext cx="504000" cy="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330137">
            <a:off x="2997345" y="2064381"/>
            <a:ext cx="936000" cy="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BlokTextu 30"/>
          <p:cNvSpPr txBox="1"/>
          <p:nvPr/>
        </p:nvSpPr>
        <p:spPr>
          <a:xfrm>
            <a:off x="6300192" y="42210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10"/>
              </a:buBlip>
            </a:pPr>
            <a:r>
              <a:rPr lang="en-US" sz="1200" b="1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sz="1200" b="1" smtClean="0">
                <a:solidFill>
                  <a:srgbClr val="C2305A"/>
                </a:solidFill>
                <a:latin typeface="Comic Sans MS" pitchFamily="66" charset="0"/>
              </a:rPr>
              <a:t>strongly binds to all studied targets</a:t>
            </a:r>
          </a:p>
          <a:p>
            <a:pPr algn="just">
              <a:buBlip>
                <a:blip r:embed="rId10"/>
              </a:buBlip>
            </a:pPr>
            <a:r>
              <a:rPr lang="en-US" sz="1200" b="1" smtClean="0">
                <a:solidFill>
                  <a:srgbClr val="6188C7"/>
                </a:solidFill>
                <a:latin typeface="Comic Sans MS" pitchFamily="66" charset="0"/>
              </a:rPr>
              <a:t> confirm </a:t>
            </a:r>
            <a:r>
              <a:rPr lang="en-US" sz="1200" b="1" i="1" smtClean="0">
                <a:solidFill>
                  <a:srgbClr val="6188C7"/>
                </a:solidFill>
                <a:latin typeface="Comic Sans MS" pitchFamily="66" charset="0"/>
              </a:rPr>
              <a:t>in vitro </a:t>
            </a:r>
            <a:r>
              <a:rPr lang="en-US" sz="1200" b="1" smtClean="0">
                <a:solidFill>
                  <a:srgbClr val="6188C7"/>
                </a:solidFill>
                <a:latin typeface="Comic Sans MS" pitchFamily="66" charset="0"/>
              </a:rPr>
              <a:t>results</a:t>
            </a:r>
          </a:p>
          <a:p>
            <a:pPr algn="just">
              <a:buBlip>
                <a:blip r:embed="rId10"/>
              </a:buBlip>
            </a:pPr>
            <a:r>
              <a:rPr lang="en-US" sz="1200" b="1" smtClean="0">
                <a:solidFill>
                  <a:srgbClr val="6188C7"/>
                </a:solidFill>
                <a:latin typeface="Comic Sans MS" pitchFamily="66" charset="0"/>
              </a:rPr>
              <a:t> </a:t>
            </a:r>
            <a:r>
              <a:rPr lang="en-US" sz="1200" b="1" smtClean="0">
                <a:solidFill>
                  <a:srgbClr val="B48500"/>
                </a:solidFill>
                <a:latin typeface="Comic Sans MS" pitchFamily="66" charset="0"/>
              </a:rPr>
              <a:t>effective concentration </a:t>
            </a:r>
            <a:r>
              <a:rPr lang="en-US" sz="1200" b="1" smtClean="0">
                <a:solidFill>
                  <a:srgbClr val="6188C7"/>
                </a:solidFill>
                <a:latin typeface="Comic Sans MS" pitchFamily="66" charset="0"/>
              </a:rPr>
              <a:t>with 50% activity is in </a:t>
            </a:r>
            <a:r>
              <a:rPr lang="en-US" sz="1200" b="1" smtClean="0">
                <a:solidFill>
                  <a:srgbClr val="C2305A"/>
                </a:solidFill>
                <a:latin typeface="Comic Sans MS" pitchFamily="66" charset="0"/>
              </a:rPr>
              <a:t>micromolar range for all targets</a:t>
            </a:r>
            <a:endParaRPr lang="en-US" sz="1200" b="1">
              <a:solidFill>
                <a:srgbClr val="C2305A"/>
              </a:solidFill>
              <a:latin typeface="Comic Sans MS" pitchFamily="66" charset="0"/>
            </a:endParaRPr>
          </a:p>
        </p:txBody>
      </p:sp>
      <p:sp>
        <p:nvSpPr>
          <p:cNvPr id="32" name="Obdĺžnik 31"/>
          <p:cNvSpPr/>
          <p:nvPr/>
        </p:nvSpPr>
        <p:spPr>
          <a:xfrm>
            <a:off x="107504" y="6597352"/>
            <a:ext cx="90364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dirty="0" err="1" smtClean="0">
                <a:solidFill>
                  <a:srgbClr val="B48500"/>
                </a:solidFill>
                <a:latin typeface="Comic Sans MS" pitchFamily="66" charset="0"/>
              </a:rPr>
              <a:t>Thai</a:t>
            </a:r>
            <a:r>
              <a:rPr lang="sk-SK" sz="1050" dirty="0" smtClean="0">
                <a:solidFill>
                  <a:srgbClr val="B48500"/>
                </a:solidFill>
                <a:latin typeface="Comic Sans MS" pitchFamily="66" charset="0"/>
              </a:rPr>
              <a:t> N. Q., </a:t>
            </a:r>
            <a:r>
              <a:rPr lang="sk-SK" sz="1050" b="1" dirty="0" smtClean="0">
                <a:solidFill>
                  <a:srgbClr val="B48500"/>
                </a:solidFill>
                <a:latin typeface="Comic Sans MS" pitchFamily="66" charset="0"/>
              </a:rPr>
              <a:t>Bednarikova Z., </a:t>
            </a:r>
            <a:r>
              <a:rPr lang="sk-SK" sz="1050" dirty="0" err="1" smtClean="0">
                <a:solidFill>
                  <a:srgbClr val="B48500"/>
                </a:solidFill>
                <a:latin typeface="Comic Sans MS" pitchFamily="66" charset="0"/>
              </a:rPr>
              <a:t>Gancar</a:t>
            </a:r>
            <a:r>
              <a:rPr lang="sk-SK" sz="1050" dirty="0" smtClean="0">
                <a:solidFill>
                  <a:srgbClr val="B48500"/>
                </a:solidFill>
                <a:latin typeface="Comic Sans MS" pitchFamily="66" charset="0"/>
              </a:rPr>
              <a:t> M., </a:t>
            </a:r>
            <a:r>
              <a:rPr lang="sk-SK" sz="1050" dirty="0" err="1" smtClean="0">
                <a:solidFill>
                  <a:srgbClr val="B48500"/>
                </a:solidFill>
                <a:latin typeface="Comic Sans MS" pitchFamily="66" charset="0"/>
              </a:rPr>
              <a:t>Linh</a:t>
            </a:r>
            <a:r>
              <a:rPr lang="sk-SK" sz="1050" dirty="0" smtClean="0">
                <a:solidFill>
                  <a:srgbClr val="B48500"/>
                </a:solidFill>
                <a:latin typeface="Comic Sans MS" pitchFamily="66" charset="0"/>
              </a:rPr>
              <a:t> H. Q., Hu C.-K., </a:t>
            </a:r>
            <a:r>
              <a:rPr lang="sk-SK" sz="1050" dirty="0" err="1" smtClean="0">
                <a:solidFill>
                  <a:srgbClr val="B48500"/>
                </a:solidFill>
                <a:latin typeface="Comic Sans MS" pitchFamily="66" charset="0"/>
              </a:rPr>
              <a:t>Li</a:t>
            </a:r>
            <a:r>
              <a:rPr lang="sk-SK" sz="1050" dirty="0" smtClean="0">
                <a:solidFill>
                  <a:srgbClr val="B48500"/>
                </a:solidFill>
                <a:latin typeface="Comic Sans MS" pitchFamily="66" charset="0"/>
              </a:rPr>
              <a:t> M. S., Gazova Z. </a:t>
            </a:r>
            <a:r>
              <a:rPr lang="sk-SK" sz="1050" i="1" dirty="0" smtClean="0">
                <a:solidFill>
                  <a:srgbClr val="B48500"/>
                </a:solidFill>
                <a:latin typeface="Comic Sans MS" pitchFamily="66" charset="0"/>
              </a:rPr>
              <a:t>ACS </a:t>
            </a:r>
            <a:r>
              <a:rPr lang="sk-SK" sz="1050" i="1" dirty="0" err="1" smtClean="0">
                <a:solidFill>
                  <a:srgbClr val="B48500"/>
                </a:solidFill>
                <a:latin typeface="Comic Sans MS" pitchFamily="66" charset="0"/>
              </a:rPr>
              <a:t>Chem</a:t>
            </a:r>
            <a:r>
              <a:rPr lang="sk-SK" sz="1050" i="1" dirty="0" smtClean="0">
                <a:solidFill>
                  <a:srgbClr val="B48500"/>
                </a:solidFill>
                <a:latin typeface="Comic Sans MS" pitchFamily="66" charset="0"/>
              </a:rPr>
              <a:t> </a:t>
            </a:r>
            <a:r>
              <a:rPr lang="sk-SK" sz="1050" i="1" dirty="0" err="1" smtClean="0">
                <a:solidFill>
                  <a:srgbClr val="B48500"/>
                </a:solidFill>
                <a:latin typeface="Comic Sans MS" pitchFamily="66" charset="0"/>
              </a:rPr>
              <a:t>Neuroscience</a:t>
            </a:r>
            <a:r>
              <a:rPr lang="sk-SK" sz="1050" i="1" dirty="0" smtClean="0">
                <a:solidFill>
                  <a:srgbClr val="B48500"/>
                </a:solidFill>
                <a:latin typeface="Comic Sans MS" pitchFamily="66" charset="0"/>
              </a:rPr>
              <a:t>, 2018, 9, 2588-2598</a:t>
            </a:r>
            <a:endParaRPr lang="sk-SK" sz="1050" i="1" dirty="0">
              <a:solidFill>
                <a:srgbClr val="B48500"/>
              </a:solidFill>
              <a:latin typeface="Comic Sans MS" pitchFamily="66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6228184" y="5373216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smtClean="0">
                <a:latin typeface="Times New Roman" pitchFamily="18" charset="0"/>
                <a:cs typeface="Times New Roman" pitchFamily="18" charset="0"/>
              </a:rPr>
              <a:t>* kcal/mol</a:t>
            </a:r>
            <a:endParaRPr lang="sk-SK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 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201" y="1053048"/>
            <a:ext cx="5936324" cy="2808000"/>
          </a:xfrm>
          <a:prstGeom prst="rect">
            <a:avLst/>
          </a:prstGeom>
        </p:spPr>
      </p:pic>
      <p:sp>
        <p:nvSpPr>
          <p:cNvPr id="73" name="Šípka doprava 72"/>
          <p:cNvSpPr/>
          <p:nvPr/>
        </p:nvSpPr>
        <p:spPr>
          <a:xfrm rot="4128453">
            <a:off x="4206980" y="2639771"/>
            <a:ext cx="504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BlokTextu 75"/>
          <p:cNvSpPr txBox="1"/>
          <p:nvPr/>
        </p:nvSpPr>
        <p:spPr>
          <a:xfrm>
            <a:off x="452210" y="4509120"/>
            <a:ext cx="7720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</a:p>
          <a:p>
            <a:r>
              <a:rPr lang="en-US" altLang="it-IT" sz="2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water solubility</a:t>
            </a:r>
            <a:r>
              <a:rPr lang="sk-SK" altLang="it-IT" sz="2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it-IT" sz="2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instability and low bioavailability</a:t>
            </a:r>
          </a:p>
        </p:txBody>
      </p:sp>
      <p:sp>
        <p:nvSpPr>
          <p:cNvPr id="77" name="Rettangolo 4"/>
          <p:cNvSpPr/>
          <p:nvPr/>
        </p:nvSpPr>
        <p:spPr>
          <a:xfrm>
            <a:off x="1104146" y="76562"/>
            <a:ext cx="6898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0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CURCUMIN derivatives</a:t>
            </a:r>
            <a:r>
              <a:rPr lang="sk-SK" altLang="it-IT" sz="20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– </a:t>
            </a:r>
            <a:r>
              <a:rPr lang="sk-SK" altLang="it-IT" sz="2000" b="1" u="dbl" dirty="0" err="1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potential</a:t>
            </a:r>
            <a:r>
              <a:rPr lang="sk-SK" altLang="it-IT" sz="2000" b="1" u="dbl" dirty="0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theranostic </a:t>
            </a:r>
            <a:r>
              <a:rPr lang="sk-SK" altLang="it-IT" sz="2000" b="1" u="dbl" dirty="0" err="1" smtClean="0">
                <a:solidFill>
                  <a:srgbClr val="6188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agents</a:t>
            </a:r>
            <a:endParaRPr lang="en-US" altLang="it-IT" sz="2000" b="1" u="dbl" dirty="0">
              <a:solidFill>
                <a:srgbClr val="6188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8"/>
          <a:stretch/>
        </p:blipFill>
        <p:spPr bwMode="auto">
          <a:xfrm>
            <a:off x="3297728" y="2115968"/>
            <a:ext cx="2483537" cy="6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3816008" y="3357336"/>
            <a:ext cx="82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0" y="645333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Orteca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G.,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Tavanti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F., </a:t>
            </a:r>
            <a:r>
              <a:rPr kumimoji="0" lang="en-US" altLang="zh-CN" sz="1050" b="1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Bednarikova Z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., Gazova Z.,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Rigillo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G.,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Imbriano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C.,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Basile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V., Asti M.,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Rigamonti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L., 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Saladini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M., Ferrari E.,</a:t>
            </a:r>
            <a:r>
              <a:rPr kumimoji="0" lang="sk-SK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M</a:t>
            </a:r>
            <a:r>
              <a:rPr kumimoji="0" lang="en-US" altLang="zh-CN" sz="1050" b="0" i="0" u="none" strike="noStrike" cap="none" normalizeH="0" baseline="0" dirty="0" err="1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enziani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 M.C. </a:t>
            </a:r>
            <a:r>
              <a:rPr kumimoji="0" lang="en-US" altLang="zh-CN" sz="1050" b="0" i="1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Bioorganic and Medicinal Chemistry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rgbClr val="B48500"/>
                </a:solidFill>
                <a:effectLst/>
                <a:latin typeface="Comic Sans MS" pitchFamily="66" charset="0"/>
                <a:ea typeface="SimSun" pitchFamily="2" charset="-122"/>
                <a:cs typeface="Arial" pitchFamily="34" charset="0"/>
              </a:rPr>
              <a:t>, 2018, 26 (14), 4288-4300</a:t>
            </a:r>
            <a:endParaRPr kumimoji="0" lang="sk-SK" altLang="zh-CN" sz="1050" b="0" i="0" u="none" strike="noStrike" cap="none" normalizeH="0" baseline="0" dirty="0" smtClean="0">
              <a:ln>
                <a:noFill/>
              </a:ln>
              <a:solidFill>
                <a:srgbClr val="B485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/>
      <p:bldP spid="3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1307</Words>
  <Application>Microsoft Office PowerPoint</Application>
  <PresentationFormat>Prezentácia na obrazovke (4:3)</PresentationFormat>
  <Paragraphs>303</Paragraphs>
  <Slides>17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7" baseType="lpstr">
      <vt:lpstr>宋体</vt:lpstr>
      <vt:lpstr>宋体</vt:lpstr>
      <vt:lpstr>Arial</vt:lpstr>
      <vt:lpstr>Bradley Hand ITC</vt:lpstr>
      <vt:lpstr>Calibri</vt:lpstr>
      <vt:lpstr>Comic Sans MS</vt:lpstr>
      <vt:lpstr>Simplified Arabic</vt:lpstr>
      <vt:lpstr>Times New Roman</vt:lpstr>
      <vt:lpstr>Verdana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ZuzkaB</dc:creator>
  <cp:lastModifiedBy>Zuzana Bednáriková</cp:lastModifiedBy>
  <cp:revision>54</cp:revision>
  <dcterms:created xsi:type="dcterms:W3CDTF">2018-12-10T08:58:03Z</dcterms:created>
  <dcterms:modified xsi:type="dcterms:W3CDTF">2018-12-12T10:08:14Z</dcterms:modified>
</cp:coreProperties>
</file>