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66" r:id="rId3"/>
    <p:sldId id="343" r:id="rId4"/>
    <p:sldId id="269" r:id="rId5"/>
    <p:sldId id="307" r:id="rId6"/>
    <p:sldId id="322" r:id="rId7"/>
    <p:sldId id="308" r:id="rId8"/>
    <p:sldId id="309" r:id="rId9"/>
    <p:sldId id="323" r:id="rId10"/>
    <p:sldId id="324" r:id="rId11"/>
    <p:sldId id="311" r:id="rId12"/>
    <p:sldId id="352" r:id="rId13"/>
    <p:sldId id="326" r:id="rId14"/>
    <p:sldId id="328" r:id="rId15"/>
    <p:sldId id="330" r:id="rId16"/>
    <p:sldId id="353" r:id="rId17"/>
    <p:sldId id="345" r:id="rId18"/>
    <p:sldId id="347" r:id="rId19"/>
    <p:sldId id="349" r:id="rId20"/>
    <p:sldId id="348" r:id="rId21"/>
    <p:sldId id="335" r:id="rId22"/>
    <p:sldId id="336" r:id="rId23"/>
    <p:sldId id="337" r:id="rId24"/>
    <p:sldId id="342" r:id="rId25"/>
    <p:sldId id="351" r:id="rId26"/>
  </p:sldIdLst>
  <p:sldSz cx="9144000" cy="6858000" type="screen4x3"/>
  <p:notesSz cx="6858000" cy="9144000"/>
  <p:defaultTextStyle>
    <a:defPPr>
      <a:defRPr lang="sk-SK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F0078"/>
    <a:srgbClr val="00287D"/>
    <a:srgbClr val="005800"/>
    <a:srgbClr val="FFFF99"/>
    <a:srgbClr val="7A0000"/>
    <a:srgbClr val="AA005A"/>
    <a:srgbClr val="F6007B"/>
    <a:srgbClr val="003CA0"/>
    <a:srgbClr val="0028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58" autoAdjust="0"/>
    <p:restoredTop sz="94720" autoAdjust="0"/>
  </p:normalViewPr>
  <p:slideViewPr>
    <p:cSldViewPr>
      <p:cViewPr>
        <p:scale>
          <a:sx n="133" d="100"/>
          <a:sy n="133" d="100"/>
        </p:scale>
        <p:origin x="-58" y="10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8F63E3-0DB5-4DD7-991A-D0E3DB57937C}" type="datetimeFigureOut">
              <a:rPr lang="sk-SK"/>
              <a:pPr>
                <a:defRPr/>
              </a:pPr>
              <a:t>12. 12. 2018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EA4C942-DAF1-435A-8670-9616092005E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50633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64EE9-1DEC-4095-B860-CF3EB41B7C9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2067D-44FF-41B9-B83E-20C51C06039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E0DA0-24F8-4956-A4B6-EE0C157226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E2A79-CBF1-4584-B67B-CF3FEFA3880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12810-BB3B-467F-ADBF-8FD933506D6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B535-8976-47CD-9080-F351935AACF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57720-0B6F-448C-AF38-87D39971651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C9FAA-93E1-4A4A-8ECA-85BC64AC893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3A68-D995-442C-A4D4-1DDF607F168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74F5-F0DB-4DF5-B2F4-38F2D1C1161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EB766-C775-4981-A146-57E6F6BA8A1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Kliknite sem a upravte štýly predlohy textu.</a:t>
            </a:r>
          </a:p>
          <a:p>
            <a:pPr lvl="1"/>
            <a:r>
              <a:rPr lang="sk-SK" altLang="en-US" smtClean="0"/>
              <a:t>Druhá úroveň</a:t>
            </a:r>
          </a:p>
          <a:p>
            <a:pPr lvl="2"/>
            <a:r>
              <a:rPr lang="sk-SK" altLang="en-US" smtClean="0"/>
              <a:t>Tretia úroveň</a:t>
            </a:r>
          </a:p>
          <a:p>
            <a:pPr lvl="3"/>
            <a:r>
              <a:rPr lang="sk-SK" altLang="en-US" smtClean="0"/>
              <a:t>Štvrtá úroveň</a:t>
            </a:r>
          </a:p>
          <a:p>
            <a:pPr lvl="4"/>
            <a:r>
              <a:rPr lang="sk-SK" altLang="en-US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C339268E-F820-4E0B-B75C-92175334778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http://www.sav.sk/img/layout/header/logo_400x400.jpg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sav.sk/img/layout/header/logo_400x40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pic>
        <p:nvPicPr>
          <p:cNvPr id="2052" name="Picture 6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565150"/>
            <a:ext cx="123507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00113" y="746125"/>
            <a:ext cx="7272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50000"/>
              </a:spcAft>
              <a:defRPr/>
            </a:pPr>
            <a:r>
              <a:rPr lang="sk-SK" sz="3000" b="1">
                <a:solidFill>
                  <a:srgbClr val="0028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Výročný seminár ÚEF SAV</a:t>
            </a:r>
            <a:endParaRPr lang="sk-SK" sz="3600" b="1">
              <a:solidFill>
                <a:srgbClr val="AF006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268538" y="2781300"/>
            <a:ext cx="4572000" cy="12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5000"/>
              </a:spcAft>
              <a:defRPr/>
            </a:pPr>
            <a:r>
              <a:rPr lang="sk-SK" altLang="en-US" sz="3600" b="1" dirty="0" smtClean="0">
                <a:solidFill>
                  <a:srgbClr val="AF006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Oddelenie biofyziky</a:t>
            </a:r>
          </a:p>
          <a:p>
            <a:pPr algn="ctr" eaLnBrk="1" hangingPunct="1">
              <a:spcAft>
                <a:spcPct val="45000"/>
              </a:spcAft>
              <a:defRPr/>
            </a:pPr>
            <a:r>
              <a:rPr lang="sk-SK" altLang="en-US" sz="2200" dirty="0" smtClean="0">
                <a:solidFill>
                  <a:srgbClr val="00287D"/>
                </a:solidFill>
              </a:rPr>
              <a:t>Prehľad výsledkov</a:t>
            </a:r>
          </a:p>
        </p:txBody>
      </p:sp>
      <p:pic>
        <p:nvPicPr>
          <p:cNvPr id="2055" name="Picture 10" descr="Image result for SAV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8650"/>
            <a:ext cx="14827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971925" y="4948238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sk-SK" altLang="en-US" sz="3600" b="1" smtClean="0">
                <a:solidFill>
                  <a:srgbClr val="AF006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3" name="Obdĺžnik 2"/>
          <p:cNvSpPr/>
          <p:nvPr/>
        </p:nvSpPr>
        <p:spPr>
          <a:xfrm>
            <a:off x="467544" y="1773238"/>
            <a:ext cx="82809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000" b="1" dirty="0">
                <a:solidFill>
                  <a:srgbClr val="005800"/>
                </a:solidFill>
              </a:rPr>
              <a:t>PODANÉ PROJEKTY</a:t>
            </a:r>
            <a:r>
              <a:rPr lang="en-GB" sz="1000" b="1" dirty="0" smtClean="0">
                <a:solidFill>
                  <a:srgbClr val="005800"/>
                </a:solidFill>
              </a:rPr>
              <a:t>:</a:t>
            </a:r>
            <a:r>
              <a:rPr lang="sk-SK" sz="1000" b="1" dirty="0" smtClean="0">
                <a:solidFill>
                  <a:srgbClr val="005800"/>
                </a:solidFill>
              </a:rPr>
              <a:t> </a:t>
            </a:r>
            <a:r>
              <a:rPr lang="sk-SK" sz="1000" b="1" dirty="0">
                <a:solidFill>
                  <a:srgbClr val="005800"/>
                </a:solidFill>
              </a:rPr>
              <a:t>6</a:t>
            </a:r>
            <a:endParaRPr lang="en-US" sz="1000" dirty="0">
              <a:solidFill>
                <a:srgbClr val="005800"/>
              </a:solidFill>
            </a:endParaRPr>
          </a:p>
          <a:p>
            <a:pPr algn="l">
              <a:defRPr/>
            </a:pPr>
            <a:endParaRPr lang="en-GB" sz="1000" b="1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GB" sz="1000" b="1" dirty="0">
                <a:solidFill>
                  <a:srgbClr val="005800"/>
                </a:solidFill>
              </a:rPr>
              <a:t>M-ERA-NET: </a:t>
            </a:r>
            <a:r>
              <a:rPr lang="en-GB" sz="1000" dirty="0">
                <a:solidFill>
                  <a:srgbClr val="005800"/>
                </a:solidFill>
              </a:rPr>
              <a:t> </a:t>
            </a:r>
            <a:r>
              <a:rPr lang="en-GB" sz="1000" dirty="0">
                <a:solidFill>
                  <a:srgbClr val="00287D"/>
                </a:solidFill>
              </a:rPr>
              <a:t>Dissociation of amyloid aggregates with </a:t>
            </a:r>
            <a:r>
              <a:rPr lang="en-GB" sz="1000" dirty="0" err="1">
                <a:solidFill>
                  <a:srgbClr val="00287D"/>
                </a:solidFill>
              </a:rPr>
              <a:t>photoswitchable</a:t>
            </a:r>
            <a:r>
              <a:rPr lang="en-GB" sz="1000" dirty="0">
                <a:solidFill>
                  <a:srgbClr val="00287D"/>
                </a:solidFill>
              </a:rPr>
              <a:t> molecular levers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dirty="0">
                <a:solidFill>
                  <a:srgbClr val="00287D"/>
                </a:solidFill>
              </a:rPr>
              <a:t>Zodpovedný </a:t>
            </a:r>
            <a:r>
              <a:rPr lang="sk-SK" sz="1000" dirty="0" smtClean="0">
                <a:solidFill>
                  <a:srgbClr val="00287D"/>
                </a:solidFill>
              </a:rPr>
              <a:t>riešiteľ</a:t>
            </a:r>
            <a:r>
              <a:rPr lang="en-US" sz="1000" dirty="0" smtClean="0">
                <a:solidFill>
                  <a:srgbClr val="00287D"/>
                </a:solidFill>
              </a:rPr>
              <a:t> </a:t>
            </a:r>
            <a:r>
              <a:rPr lang="en-US" sz="1000" dirty="0" err="1" smtClean="0">
                <a:solidFill>
                  <a:srgbClr val="00287D"/>
                </a:solidFill>
              </a:rPr>
              <a:t>za</a:t>
            </a:r>
            <a:r>
              <a:rPr lang="en-US" sz="1000" dirty="0" smtClean="0">
                <a:solidFill>
                  <a:srgbClr val="00287D"/>
                </a:solidFill>
              </a:rPr>
              <a:t> SR</a:t>
            </a:r>
            <a:r>
              <a:rPr lang="sk-SK" sz="1000" dirty="0" smtClean="0">
                <a:solidFill>
                  <a:srgbClr val="00287D"/>
                </a:solidFill>
              </a:rPr>
              <a:t>: </a:t>
            </a:r>
            <a:r>
              <a:rPr lang="sk-SK" sz="1000" b="1" cap="all" dirty="0">
                <a:solidFill>
                  <a:srgbClr val="00287D"/>
                </a:solidFill>
              </a:rPr>
              <a:t>GAŽOVÁ Z.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GB" sz="1000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GB" sz="1000" b="1" dirty="0">
                <a:solidFill>
                  <a:srgbClr val="005800"/>
                </a:solidFill>
              </a:rPr>
              <a:t>APVV</a:t>
            </a:r>
            <a:r>
              <a:rPr lang="sk-SK" sz="1000" b="1" dirty="0">
                <a:solidFill>
                  <a:srgbClr val="005800"/>
                </a:solidFill>
              </a:rPr>
              <a:t>: </a:t>
            </a:r>
            <a:r>
              <a:rPr lang="sk-SK" sz="1000" dirty="0">
                <a:solidFill>
                  <a:srgbClr val="00287D"/>
                </a:solidFill>
              </a:rPr>
              <a:t>Multifunkčné inhibítory poly/</a:t>
            </a:r>
            <a:r>
              <a:rPr lang="sk-SK" sz="1000" dirty="0" err="1">
                <a:solidFill>
                  <a:srgbClr val="00287D"/>
                </a:solidFill>
              </a:rPr>
              <a:t>peptidov</a:t>
            </a:r>
            <a:r>
              <a:rPr lang="sk-SK" sz="1000" dirty="0">
                <a:solidFill>
                  <a:srgbClr val="00287D"/>
                </a:solidFill>
              </a:rPr>
              <a:t> spojených s </a:t>
            </a:r>
            <a:r>
              <a:rPr lang="sk-SK" sz="1000" dirty="0" err="1">
                <a:solidFill>
                  <a:srgbClr val="00287D"/>
                </a:solidFill>
              </a:rPr>
              <a:t>Alzheimerovou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smtClean="0">
                <a:solidFill>
                  <a:srgbClr val="00287D"/>
                </a:solidFill>
              </a:rPr>
              <a:t>chorobou</a:t>
            </a:r>
          </a:p>
          <a:p>
            <a:pPr algn="just">
              <a:lnSpc>
                <a:spcPct val="110000"/>
              </a:lnSpc>
              <a:defRPr/>
            </a:pPr>
            <a:r>
              <a:rPr lang="sk-SK" sz="1000" dirty="0">
                <a:solidFill>
                  <a:srgbClr val="00287D"/>
                </a:solidFill>
              </a:rPr>
              <a:t>Zodpovedný riešiteľ: </a:t>
            </a:r>
            <a:r>
              <a:rPr lang="sk-SK" sz="1000" b="1" cap="all" dirty="0">
                <a:solidFill>
                  <a:srgbClr val="00287D"/>
                </a:solidFill>
              </a:rPr>
              <a:t>GAŽOVÁ Z.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b="1" dirty="0">
                <a:solidFill>
                  <a:srgbClr val="005800"/>
                </a:solidFill>
              </a:rPr>
              <a:t>Projekt Štrukturálne fondy Výskum a inovácie RIS3 SK:</a:t>
            </a:r>
            <a:r>
              <a:rPr lang="sk-SK" sz="1000" dirty="0">
                <a:solidFill>
                  <a:srgbClr val="00287D"/>
                </a:solidFill>
              </a:rPr>
              <a:t> Výskum a vývoj látok na diagnostiku </a:t>
            </a:r>
            <a:r>
              <a:rPr lang="sk-SK" sz="1000" dirty="0" err="1">
                <a:solidFill>
                  <a:srgbClr val="00287D"/>
                </a:solidFill>
              </a:rPr>
              <a:t>Alzheimerovej</a:t>
            </a:r>
            <a:r>
              <a:rPr lang="sk-SK" sz="1000" dirty="0">
                <a:solidFill>
                  <a:srgbClr val="00287D"/>
                </a:solidFill>
              </a:rPr>
              <a:t> choroby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dirty="0">
                <a:solidFill>
                  <a:srgbClr val="00287D"/>
                </a:solidFill>
              </a:rPr>
              <a:t>Zodpovedný riešiteľ: </a:t>
            </a:r>
            <a:r>
              <a:rPr lang="sk-SK" sz="1000" b="1" cap="all" dirty="0">
                <a:solidFill>
                  <a:srgbClr val="00287D"/>
                </a:solidFill>
              </a:rPr>
              <a:t>GAŽOVÁ Z.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GB" sz="1000" b="1" dirty="0">
                <a:solidFill>
                  <a:srgbClr val="005800"/>
                </a:solidFill>
              </a:rPr>
              <a:t>MVTS SAS-MOST Taiwan: </a:t>
            </a:r>
            <a:r>
              <a:rPr lang="en-GB" sz="1000" dirty="0">
                <a:solidFill>
                  <a:srgbClr val="00287D"/>
                </a:solidFill>
              </a:rPr>
              <a:t>Interactions of amyloid fibril-forming proteins/peptides with small molecules and/or nanomaterials: applications for the synthesis of novel </a:t>
            </a:r>
            <a:r>
              <a:rPr lang="en-GB" sz="1000" dirty="0" err="1">
                <a:solidFill>
                  <a:srgbClr val="00287D"/>
                </a:solidFill>
              </a:rPr>
              <a:t>bionanomaterials</a:t>
            </a:r>
            <a:r>
              <a:rPr lang="en-GB" sz="1000" dirty="0">
                <a:solidFill>
                  <a:srgbClr val="00287D"/>
                </a:solidFill>
              </a:rPr>
              <a:t> and implications for the therapeutics of  amyloid diseases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dirty="0">
                <a:solidFill>
                  <a:srgbClr val="00287D"/>
                </a:solidFill>
              </a:rPr>
              <a:t>Zodpovedný riešiteľ: </a:t>
            </a:r>
            <a:r>
              <a:rPr lang="sk-SK" sz="1000" b="1" cap="all" dirty="0">
                <a:solidFill>
                  <a:srgbClr val="00287D"/>
                </a:solidFill>
              </a:rPr>
              <a:t>GAŽOVÁ Z.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GB" sz="1000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GB" sz="1000" b="1" dirty="0">
                <a:solidFill>
                  <a:srgbClr val="005800"/>
                </a:solidFill>
              </a:rPr>
              <a:t>H2020-WIDESPREAD-2018-04-ERA Chair:</a:t>
            </a:r>
            <a:r>
              <a:rPr lang="en-GB" sz="1000" dirty="0">
                <a:solidFill>
                  <a:srgbClr val="005800"/>
                </a:solidFill>
              </a:rPr>
              <a:t> </a:t>
            </a:r>
            <a:r>
              <a:rPr lang="en-GB" sz="1000" dirty="0">
                <a:solidFill>
                  <a:srgbClr val="00287D"/>
                </a:solidFill>
              </a:rPr>
              <a:t>Strengthening of the research and innovation team for development of functionalized </a:t>
            </a:r>
            <a:r>
              <a:rPr lang="en-GB" sz="1000" dirty="0" err="1">
                <a:solidFill>
                  <a:srgbClr val="00287D"/>
                </a:solidFill>
              </a:rPr>
              <a:t>SuperParamagnetic</a:t>
            </a:r>
            <a:r>
              <a:rPr lang="en-GB" sz="1000" dirty="0">
                <a:solidFill>
                  <a:srgbClr val="00287D"/>
                </a:solidFill>
              </a:rPr>
              <a:t> Iron-Oxide </a:t>
            </a:r>
            <a:r>
              <a:rPr lang="en-GB" sz="1000" dirty="0" err="1">
                <a:solidFill>
                  <a:srgbClr val="00287D"/>
                </a:solidFill>
              </a:rPr>
              <a:t>NANOparticles</a:t>
            </a:r>
            <a:r>
              <a:rPr lang="en-GB" sz="1000" dirty="0">
                <a:solidFill>
                  <a:srgbClr val="00287D"/>
                </a:solidFill>
              </a:rPr>
              <a:t> for cancer treatment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dirty="0">
                <a:solidFill>
                  <a:srgbClr val="00287D"/>
                </a:solidFill>
              </a:rPr>
              <a:t>Zodpovedný riešiteľ: KOPČANSKÝ P.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dirty="0">
                <a:solidFill>
                  <a:srgbClr val="00287D"/>
                </a:solidFill>
              </a:rPr>
              <a:t>Zodpovedný za WP: </a:t>
            </a:r>
            <a:r>
              <a:rPr lang="sk-SK" sz="1000" b="1" cap="all" dirty="0">
                <a:solidFill>
                  <a:srgbClr val="00287D"/>
                </a:solidFill>
              </a:rPr>
              <a:t>GAŽOVÁ Z.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GB" sz="1000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GB" sz="1000" b="1" dirty="0">
                <a:solidFill>
                  <a:srgbClr val="005800"/>
                </a:solidFill>
              </a:rPr>
              <a:t>VEGA:</a:t>
            </a:r>
            <a:r>
              <a:rPr lang="en-GB" sz="1000" dirty="0">
                <a:solidFill>
                  <a:srgbClr val="005800"/>
                </a:solidFill>
              </a:rPr>
              <a:t> </a:t>
            </a:r>
            <a:r>
              <a:rPr lang="sk-SK" sz="1000" dirty="0">
                <a:solidFill>
                  <a:srgbClr val="00287D"/>
                </a:solidFill>
              </a:rPr>
              <a:t>Nové metódy v štatistickej a korelačnej analýze parametrických modelov povrchov a ich distribúcií.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dirty="0">
                <a:solidFill>
                  <a:srgbClr val="00287D"/>
                </a:solidFill>
              </a:rPr>
              <a:t>Zodpovedný riešiteľ: </a:t>
            </a:r>
            <a:r>
              <a:rPr lang="sk-SK" sz="1000" b="1" cap="all" dirty="0">
                <a:solidFill>
                  <a:srgbClr val="00287D"/>
                </a:solidFill>
              </a:rPr>
              <a:t>MAREK J.</a:t>
            </a:r>
            <a:endParaRPr lang="en-US" sz="1000" dirty="0">
              <a:solidFill>
                <a:srgbClr val="00287D"/>
              </a:solidFill>
            </a:endParaRPr>
          </a:p>
          <a:p>
            <a:pPr>
              <a:defRPr/>
            </a:pPr>
            <a:r>
              <a:rPr lang="sk-SK" sz="1000" b="1" dirty="0"/>
              <a:t> </a:t>
            </a:r>
            <a:endParaRPr lang="en-US" sz="1000" dirty="0"/>
          </a:p>
        </p:txBody>
      </p:sp>
      <p:sp>
        <p:nvSpPr>
          <p:cNvPr id="8" name="BlokTextu 11"/>
          <p:cNvSpPr txBox="1">
            <a:spLocks noChangeArrowheads="1"/>
          </p:cNvSpPr>
          <p:nvPr/>
        </p:nvSpPr>
        <p:spPr bwMode="auto">
          <a:xfrm>
            <a:off x="755576" y="188640"/>
            <a:ext cx="7704138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b="1" dirty="0" err="1">
                <a:solidFill>
                  <a:srgbClr val="AA005A"/>
                </a:solidFill>
              </a:rPr>
              <a:t>Amyloidn</a:t>
            </a:r>
            <a:r>
              <a:rPr lang="en-US" altLang="en-US" b="1" dirty="0">
                <a:solidFill>
                  <a:srgbClr val="AA005A"/>
                </a:solidFill>
              </a:rPr>
              <a:t>é</a:t>
            </a:r>
            <a:r>
              <a:rPr lang="sk-SK" altLang="en-US" b="1" dirty="0">
                <a:solidFill>
                  <a:srgbClr val="AA005A"/>
                </a:solidFill>
              </a:rPr>
              <a:t> štruktúry proteínov </a:t>
            </a:r>
            <a:r>
              <a:rPr lang="sk-SK" altLang="en-US" sz="1600" b="1" dirty="0" smtClean="0">
                <a:solidFill>
                  <a:srgbClr val="00287D"/>
                </a:solidFill>
              </a:rPr>
              <a:t>             </a:t>
            </a:r>
            <a:endParaRPr lang="sk-SK" altLang="en-US" sz="1600" b="1" dirty="0">
              <a:solidFill>
                <a:srgbClr val="00287D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5536" y="1169893"/>
            <a:ext cx="29706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sk-SK" altLang="en-US" sz="1300" b="1" u="sng" dirty="0" smtClean="0">
                <a:solidFill>
                  <a:srgbClr val="7A0000"/>
                </a:solidFill>
              </a:rPr>
              <a:t>Účasť </a:t>
            </a:r>
            <a:r>
              <a:rPr lang="sk-SK" altLang="en-US" sz="1300" b="1" u="sng" dirty="0">
                <a:solidFill>
                  <a:srgbClr val="7A0000"/>
                </a:solidFill>
              </a:rPr>
              <a:t>na výskumných </a:t>
            </a:r>
            <a:r>
              <a:rPr lang="sk-SK" altLang="en-US" sz="1300" b="1" u="sng" dirty="0" smtClean="0">
                <a:solidFill>
                  <a:srgbClr val="7A0000"/>
                </a:solidFill>
              </a:rPr>
              <a:t>projektoch:</a:t>
            </a:r>
            <a:r>
              <a:rPr lang="sk-SK" altLang="en-US" sz="1300" b="1" dirty="0" smtClean="0">
                <a:solidFill>
                  <a:srgbClr val="7A0000"/>
                </a:solidFill>
              </a:rPr>
              <a:t> </a:t>
            </a:r>
          </a:p>
          <a:p>
            <a:pPr marL="342900" indent="-342900" algn="l"/>
            <a:r>
              <a:rPr lang="sk-SK" altLang="en-US" sz="1300" b="1" dirty="0">
                <a:solidFill>
                  <a:srgbClr val="7A0000"/>
                </a:solidFill>
              </a:rPr>
              <a:t>	</a:t>
            </a:r>
            <a:endParaRPr lang="sk-S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9552" y="1102251"/>
            <a:ext cx="723443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Aft>
                <a:spcPts val="300"/>
              </a:spcAft>
            </a:pPr>
            <a:r>
              <a:rPr lang="sk-SK" altLang="en-US" sz="1300" b="1" u="sng" dirty="0" smtClean="0">
                <a:solidFill>
                  <a:srgbClr val="7A0000"/>
                </a:solidFill>
              </a:rPr>
              <a:t>Pedagogická </a:t>
            </a:r>
            <a:r>
              <a:rPr lang="sk-SK" altLang="en-US" sz="1300" b="1" u="sng" dirty="0">
                <a:solidFill>
                  <a:srgbClr val="7A0000"/>
                </a:solidFill>
              </a:rPr>
              <a:t>činnosť</a:t>
            </a:r>
            <a:r>
              <a:rPr lang="sk-SK" altLang="en-US" sz="1300" b="1" u="sng" dirty="0" smtClean="0">
                <a:solidFill>
                  <a:srgbClr val="7A0000"/>
                </a:solidFill>
              </a:rPr>
              <a:t>:</a:t>
            </a:r>
            <a:endParaRPr lang="sk-SK" altLang="en-US" sz="1300" b="1" u="sng" dirty="0">
              <a:solidFill>
                <a:srgbClr val="7A0000"/>
              </a:solidFill>
            </a:endParaRPr>
          </a:p>
        </p:txBody>
      </p:sp>
      <p:sp>
        <p:nvSpPr>
          <p:cNvPr id="13317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95536" y="1585525"/>
            <a:ext cx="8604002" cy="505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sk-SK" altLang="en-US" sz="1100" b="1" i="1" u="sng" dirty="0" err="1" smtClean="0">
                <a:solidFill>
                  <a:srgbClr val="7A0000"/>
                </a:solidFill>
              </a:rPr>
              <a:t>PhD</a:t>
            </a:r>
            <a:r>
              <a:rPr lang="sk-SK" altLang="en-US" sz="1100" b="1" i="1" u="sng" dirty="0" smtClean="0">
                <a:solidFill>
                  <a:srgbClr val="7A0000"/>
                </a:solidFill>
              </a:rPr>
              <a:t> práce</a:t>
            </a:r>
            <a:r>
              <a:rPr lang="sk-SK" altLang="en-US" sz="1100" b="1" i="1" dirty="0" smtClean="0">
                <a:solidFill>
                  <a:srgbClr val="7A0000"/>
                </a:solidFill>
              </a:rPr>
              <a:t>: </a:t>
            </a:r>
            <a:endParaRPr lang="sk-SK" altLang="en-US" sz="1100" u="sng" dirty="0" smtClean="0">
              <a:solidFill>
                <a:srgbClr val="00287D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1000" i="1" dirty="0" smtClean="0">
                <a:solidFill>
                  <a:srgbClr val="00287D"/>
                </a:solidFill>
              </a:rPr>
              <a:t>Katarína Uličná </a:t>
            </a:r>
            <a:r>
              <a:rPr lang="sk-SK" altLang="sk-SK" sz="1000" dirty="0" smtClean="0">
                <a:solidFill>
                  <a:srgbClr val="00287D"/>
                </a:solidFill>
              </a:rPr>
              <a:t>– </a:t>
            </a:r>
            <a:r>
              <a:rPr lang="sk-SK" altLang="sk-SK" sz="1000" i="1" dirty="0" smtClean="0">
                <a:solidFill>
                  <a:srgbClr val="005800"/>
                </a:solidFill>
              </a:rPr>
              <a:t>Interakcia </a:t>
            </a:r>
            <a:r>
              <a:rPr lang="sk-SK" altLang="sk-SK" sz="1000" i="1" dirty="0" err="1" smtClean="0">
                <a:solidFill>
                  <a:srgbClr val="005800"/>
                </a:solidFill>
              </a:rPr>
              <a:t>amyloidných</a:t>
            </a:r>
            <a:r>
              <a:rPr lang="sk-SK" altLang="sk-SK" sz="1000" i="1" dirty="0" smtClean="0">
                <a:solidFill>
                  <a:srgbClr val="005800"/>
                </a:solidFill>
              </a:rPr>
              <a:t> agregátov proteínov s bunkami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Školiteľ: Z. </a:t>
            </a:r>
            <a:r>
              <a:rPr lang="sk-SK" altLang="en-US" sz="1000" dirty="0" err="1" smtClean="0">
                <a:solidFill>
                  <a:srgbClr val="00287D"/>
                </a:solidFill>
                <a:cs typeface="Times New Roman" pitchFamily="18" charset="0"/>
              </a:rPr>
              <a:t>Gažová</a:t>
            </a: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1000" i="1" dirty="0" smtClean="0">
                <a:solidFill>
                  <a:srgbClr val="00287D"/>
                </a:solidFill>
              </a:rPr>
              <a:t>Miroslav </a:t>
            </a:r>
            <a:r>
              <a:rPr lang="sk-SK" altLang="sk-SK" sz="1000" i="1" dirty="0" err="1" smtClean="0">
                <a:solidFill>
                  <a:srgbClr val="00287D"/>
                </a:solidFill>
              </a:rPr>
              <a:t>Gančár</a:t>
            </a:r>
            <a:r>
              <a:rPr lang="sk-SK" altLang="sk-SK" sz="1000" i="1" dirty="0" smtClean="0">
                <a:solidFill>
                  <a:srgbClr val="00287D"/>
                </a:solidFill>
              </a:rPr>
              <a:t> </a:t>
            </a:r>
            <a:r>
              <a:rPr lang="sk-SK" altLang="sk-SK" sz="1000" dirty="0" smtClean="0">
                <a:solidFill>
                  <a:srgbClr val="00287D"/>
                </a:solidFill>
              </a:rPr>
              <a:t>– </a:t>
            </a:r>
            <a:r>
              <a:rPr lang="sk-SK" altLang="sk-SK" sz="1000" i="1" dirty="0" err="1" smtClean="0">
                <a:solidFill>
                  <a:srgbClr val="005800"/>
                </a:solidFill>
              </a:rPr>
              <a:t>Amyloidná</a:t>
            </a:r>
            <a:r>
              <a:rPr lang="sk-SK" altLang="sk-SK" sz="1000" i="1" dirty="0" smtClean="0">
                <a:solidFill>
                  <a:srgbClr val="005800"/>
                </a:solidFill>
              </a:rPr>
              <a:t> </a:t>
            </a:r>
            <a:r>
              <a:rPr lang="sk-SK" altLang="sk-SK" sz="1000" i="1" dirty="0" err="1" smtClean="0">
                <a:solidFill>
                  <a:srgbClr val="005800"/>
                </a:solidFill>
              </a:rPr>
              <a:t>agregácia</a:t>
            </a:r>
            <a:r>
              <a:rPr lang="sk-SK" altLang="sk-SK" sz="1000" i="1" dirty="0" smtClean="0">
                <a:solidFill>
                  <a:srgbClr val="005800"/>
                </a:solidFill>
              </a:rPr>
              <a:t> proteínov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Školiteľ: Z. </a:t>
            </a:r>
            <a:r>
              <a:rPr lang="sk-SK" altLang="en-US" sz="1000" dirty="0" err="1" smtClean="0">
                <a:solidFill>
                  <a:srgbClr val="00287D"/>
                </a:solidFill>
                <a:cs typeface="Times New Roman" pitchFamily="18" charset="0"/>
              </a:rPr>
              <a:t>Gažová</a:t>
            </a: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en-US" sz="1000" i="1" dirty="0" smtClean="0">
                <a:solidFill>
                  <a:srgbClr val="00287D"/>
                </a:solidFill>
                <a:cs typeface="Times New Roman" pitchFamily="18" charset="0"/>
              </a:rPr>
              <a:t>Vladimír </a:t>
            </a:r>
            <a:r>
              <a:rPr lang="sk-SK" altLang="en-US" sz="1000" i="1" dirty="0" err="1" smtClean="0">
                <a:solidFill>
                  <a:srgbClr val="00287D"/>
                </a:solidFill>
                <a:cs typeface="Times New Roman" pitchFamily="18" charset="0"/>
              </a:rPr>
              <a:t>Vaník</a:t>
            </a:r>
            <a:r>
              <a:rPr lang="sk-SK" altLang="en-US" sz="1000" i="1" dirty="0" smtClean="0">
                <a:solidFill>
                  <a:srgbClr val="00287D"/>
                </a:solidFill>
                <a:cs typeface="Times New Roman" pitchFamily="18" charset="0"/>
              </a:rPr>
              <a:t> </a:t>
            </a: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–</a:t>
            </a:r>
            <a:r>
              <a:rPr lang="sk-SK" altLang="en-US" sz="1000" dirty="0" smtClean="0">
                <a:solidFill>
                  <a:srgbClr val="005800"/>
                </a:solidFill>
                <a:cs typeface="Times New Roman" pitchFamily="18" charset="0"/>
              </a:rPr>
              <a:t> </a:t>
            </a:r>
            <a:r>
              <a:rPr lang="sk-SK" altLang="en-US" sz="1000" i="1" dirty="0" smtClean="0">
                <a:solidFill>
                  <a:srgbClr val="005800"/>
                </a:solidFill>
                <a:cs typeface="Times New Roman" pitchFamily="18" charset="0"/>
              </a:rPr>
              <a:t>Vplyv vlastností </a:t>
            </a:r>
            <a:r>
              <a:rPr lang="sk-SK" altLang="en-US" sz="1000" i="1" dirty="0" err="1" smtClean="0">
                <a:solidFill>
                  <a:srgbClr val="005800"/>
                </a:solidFill>
                <a:cs typeface="Times New Roman" pitchFamily="18" charset="0"/>
              </a:rPr>
              <a:t>solventov</a:t>
            </a:r>
            <a:r>
              <a:rPr lang="sk-SK" altLang="en-US" sz="1000" i="1" dirty="0" smtClean="0">
                <a:solidFill>
                  <a:srgbClr val="005800"/>
                </a:solidFill>
                <a:cs typeface="Times New Roman" pitchFamily="18" charset="0"/>
              </a:rPr>
              <a:t> na </a:t>
            </a:r>
            <a:r>
              <a:rPr lang="sk-SK" altLang="en-US" sz="1000" i="1" dirty="0" err="1" smtClean="0">
                <a:solidFill>
                  <a:srgbClr val="005800"/>
                </a:solidFill>
                <a:cs typeface="Times New Roman" pitchFamily="18" charset="0"/>
              </a:rPr>
              <a:t>konformačné</a:t>
            </a:r>
            <a:r>
              <a:rPr lang="sk-SK" altLang="en-US" sz="1000" i="1" dirty="0" smtClean="0">
                <a:solidFill>
                  <a:srgbClr val="005800"/>
                </a:solidFill>
                <a:cs typeface="Times New Roman" pitchFamily="18" charset="0"/>
              </a:rPr>
              <a:t> prechody proteínov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Školiteľ: D. </a:t>
            </a:r>
            <a:r>
              <a:rPr lang="sk-SK" altLang="en-US" sz="1000" dirty="0" err="1" smtClean="0">
                <a:solidFill>
                  <a:srgbClr val="00287D"/>
                </a:solidFill>
                <a:cs typeface="Times New Roman" pitchFamily="18" charset="0"/>
              </a:rPr>
              <a:t>Fedunová</a:t>
            </a: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sk-SK" altLang="en-US" sz="1100" b="1" u="sng" dirty="0" smtClean="0">
                <a:solidFill>
                  <a:srgbClr val="7A0000"/>
                </a:solidFill>
              </a:rPr>
              <a:t>Mgr. práce: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sz="1000" dirty="0" smtClean="0">
                <a:solidFill>
                  <a:srgbClr val="00287D"/>
                </a:solidFill>
              </a:rPr>
              <a:t>Zuzana </a:t>
            </a:r>
            <a:r>
              <a:rPr lang="en-GB" sz="1000" dirty="0" err="1" smtClean="0">
                <a:solidFill>
                  <a:srgbClr val="00287D"/>
                </a:solidFill>
              </a:rPr>
              <a:t>Lučkayová</a:t>
            </a: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  - </a:t>
            </a:r>
            <a:r>
              <a:rPr lang="en-GB" sz="1000" dirty="0" err="1" smtClean="0">
                <a:solidFill>
                  <a:srgbClr val="005800"/>
                </a:solidFill>
              </a:rPr>
              <a:t>Štúdium</a:t>
            </a:r>
            <a:r>
              <a:rPr lang="en-GB" sz="1000" dirty="0" smtClean="0">
                <a:solidFill>
                  <a:srgbClr val="005800"/>
                </a:solidFill>
              </a:rPr>
              <a:t> </a:t>
            </a:r>
            <a:r>
              <a:rPr lang="en-GB" sz="1000" dirty="0" err="1" smtClean="0">
                <a:solidFill>
                  <a:srgbClr val="005800"/>
                </a:solidFill>
              </a:rPr>
              <a:t>tvorby</a:t>
            </a:r>
            <a:r>
              <a:rPr lang="en-GB" sz="1000" dirty="0" smtClean="0">
                <a:solidFill>
                  <a:srgbClr val="005800"/>
                </a:solidFill>
              </a:rPr>
              <a:t> </a:t>
            </a:r>
            <a:r>
              <a:rPr lang="en-GB" sz="1000" dirty="0" err="1" smtClean="0">
                <a:solidFill>
                  <a:srgbClr val="005800"/>
                </a:solidFill>
              </a:rPr>
              <a:t>amyloidných</a:t>
            </a:r>
            <a:r>
              <a:rPr lang="en-GB" sz="1000" dirty="0" smtClean="0">
                <a:solidFill>
                  <a:srgbClr val="005800"/>
                </a:solidFill>
              </a:rPr>
              <a:t> </a:t>
            </a:r>
            <a:r>
              <a:rPr lang="en-GB" sz="1000" dirty="0" err="1" smtClean="0">
                <a:solidFill>
                  <a:srgbClr val="005800"/>
                </a:solidFill>
              </a:rPr>
              <a:t>agregátov</a:t>
            </a:r>
            <a:r>
              <a:rPr lang="en-GB" sz="1000" dirty="0" smtClean="0">
                <a:solidFill>
                  <a:srgbClr val="005800"/>
                </a:solidFill>
              </a:rPr>
              <a:t> </a:t>
            </a:r>
            <a:r>
              <a:rPr lang="en-GB" sz="1000" dirty="0" err="1" smtClean="0">
                <a:solidFill>
                  <a:srgbClr val="005800"/>
                </a:solidFill>
              </a:rPr>
              <a:t>globulárnych</a:t>
            </a:r>
            <a:r>
              <a:rPr lang="en-GB" sz="1000" dirty="0" smtClean="0">
                <a:solidFill>
                  <a:srgbClr val="005800"/>
                </a:solidFill>
              </a:rPr>
              <a:t> </a:t>
            </a:r>
            <a:r>
              <a:rPr lang="en-GB" sz="1000" dirty="0" err="1" smtClean="0">
                <a:solidFill>
                  <a:srgbClr val="005800"/>
                </a:solidFill>
              </a:rPr>
              <a:t>proteínov</a:t>
            </a:r>
            <a:r>
              <a:rPr lang="en-GB" sz="1000" dirty="0" smtClean="0">
                <a:solidFill>
                  <a:srgbClr val="005800"/>
                </a:solidFill>
              </a:rPr>
              <a:t> </a:t>
            </a:r>
            <a:r>
              <a:rPr lang="en-GB" sz="1000" i="1" dirty="0" smtClean="0">
                <a:solidFill>
                  <a:srgbClr val="005800"/>
                </a:solidFill>
              </a:rPr>
              <a:t>in vitro</a:t>
            </a:r>
            <a:endParaRPr lang="sk-SK" altLang="en-US" sz="1000" i="1" dirty="0" smtClean="0">
              <a:solidFill>
                <a:srgbClr val="0058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Školiteľ: </a:t>
            </a:r>
            <a:r>
              <a:rPr lang="en-US" altLang="en-US" sz="1000" dirty="0" smtClean="0">
                <a:solidFill>
                  <a:srgbClr val="00287D"/>
                </a:solidFill>
                <a:cs typeface="Times New Roman" pitchFamily="18" charset="0"/>
              </a:rPr>
              <a:t>A</a:t>
            </a: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. </a:t>
            </a:r>
            <a:r>
              <a:rPr lang="sk-SK" altLang="en-US" sz="1000" dirty="0" err="1" smtClean="0">
                <a:solidFill>
                  <a:srgbClr val="00287D"/>
                </a:solidFill>
                <a:cs typeface="Times New Roman" pitchFamily="18" charset="0"/>
              </a:rPr>
              <a:t>Antošová</a:t>
            </a:r>
            <a:endParaRPr lang="sk-SK" altLang="en-US" sz="1000" dirty="0" smtClean="0">
              <a:solidFill>
                <a:srgbClr val="00287D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 </a:t>
            </a:r>
            <a:endParaRPr lang="en-US" altLang="en-US" sz="1000" dirty="0" smtClean="0">
              <a:solidFill>
                <a:srgbClr val="00287D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1000" dirty="0" smtClean="0">
                <a:solidFill>
                  <a:srgbClr val="00287D"/>
                </a:solidFill>
              </a:rPr>
              <a:t>Andrea Kováčová - </a:t>
            </a:r>
            <a:r>
              <a:rPr lang="sk-SK" altLang="sk-SK" sz="1000" i="1" dirty="0" smtClean="0">
                <a:solidFill>
                  <a:srgbClr val="005800"/>
                </a:solidFill>
              </a:rPr>
              <a:t>Inhibítory </a:t>
            </a:r>
            <a:r>
              <a:rPr lang="sk-SK" altLang="sk-SK" sz="1000" i="1" dirty="0" err="1" smtClean="0">
                <a:solidFill>
                  <a:srgbClr val="005800"/>
                </a:solidFill>
              </a:rPr>
              <a:t>amyloidnej</a:t>
            </a:r>
            <a:r>
              <a:rPr lang="sk-SK" altLang="sk-SK" sz="1000" i="1" dirty="0" smtClean="0">
                <a:solidFill>
                  <a:srgbClr val="005800"/>
                </a:solidFill>
              </a:rPr>
              <a:t> </a:t>
            </a:r>
            <a:r>
              <a:rPr lang="sk-SK" altLang="sk-SK" sz="1000" i="1" dirty="0" err="1" smtClean="0">
                <a:solidFill>
                  <a:srgbClr val="005800"/>
                </a:solidFill>
              </a:rPr>
              <a:t>agregácie</a:t>
            </a:r>
            <a:r>
              <a:rPr lang="sk-SK" altLang="sk-SK" sz="1000" i="1" dirty="0" smtClean="0">
                <a:solidFill>
                  <a:srgbClr val="005800"/>
                </a:solidFill>
              </a:rPr>
              <a:t>, nová stratégia pre terapiu </a:t>
            </a:r>
            <a:r>
              <a:rPr lang="sk-SK" altLang="sk-SK" sz="1000" i="1" dirty="0" err="1" smtClean="0">
                <a:solidFill>
                  <a:srgbClr val="005800"/>
                </a:solidFill>
              </a:rPr>
              <a:t>amyloidóz</a:t>
            </a:r>
            <a:endParaRPr lang="sk-SK" altLang="sk-SK" sz="1000" i="1" dirty="0" smtClean="0">
              <a:solidFill>
                <a:srgbClr val="0058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Školiteľ: Z. </a:t>
            </a:r>
            <a:r>
              <a:rPr lang="sk-SK" altLang="en-US" sz="1000" dirty="0" err="1" smtClean="0">
                <a:solidFill>
                  <a:srgbClr val="00287D"/>
                </a:solidFill>
                <a:cs typeface="Times New Roman" pitchFamily="18" charset="0"/>
              </a:rPr>
              <a:t>Gažová</a:t>
            </a: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, Konzultant: M. </a:t>
            </a:r>
            <a:r>
              <a:rPr lang="sk-SK" altLang="en-US" sz="1000" dirty="0" err="1" smtClean="0">
                <a:solidFill>
                  <a:srgbClr val="00287D"/>
                </a:solidFill>
                <a:cs typeface="Times New Roman" pitchFamily="18" charset="0"/>
              </a:rPr>
              <a:t>Gančár</a:t>
            </a:r>
            <a:endParaRPr lang="sk-SK" altLang="en-US" sz="1000" dirty="0" smtClean="0">
              <a:solidFill>
                <a:srgbClr val="00287D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k-SK" altLang="sk-SK" sz="1000" dirty="0" smtClean="0">
              <a:solidFill>
                <a:srgbClr val="00287D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1000" dirty="0" smtClean="0">
                <a:solidFill>
                  <a:srgbClr val="00287D"/>
                </a:solidFill>
              </a:rPr>
              <a:t>Nikola </a:t>
            </a:r>
            <a:r>
              <a:rPr lang="sk-SK" altLang="sk-SK" sz="1000" dirty="0" err="1" smtClean="0">
                <a:solidFill>
                  <a:srgbClr val="00287D"/>
                </a:solidFill>
              </a:rPr>
              <a:t>Karaffová</a:t>
            </a:r>
            <a:r>
              <a:rPr lang="sk-SK" altLang="sk-SK" sz="1000" dirty="0" smtClean="0">
                <a:solidFill>
                  <a:srgbClr val="00287D"/>
                </a:solidFill>
              </a:rPr>
              <a:t> - </a:t>
            </a:r>
            <a:r>
              <a:rPr lang="sk-SK" altLang="sk-SK" sz="1000" i="1" dirty="0" err="1" smtClean="0">
                <a:solidFill>
                  <a:srgbClr val="005800"/>
                </a:solidFill>
              </a:rPr>
              <a:t>Neurodegeneratívne</a:t>
            </a:r>
            <a:r>
              <a:rPr lang="sk-SK" altLang="sk-SK" sz="1000" i="1" dirty="0" smtClean="0">
                <a:solidFill>
                  <a:srgbClr val="005800"/>
                </a:solidFill>
              </a:rPr>
              <a:t> </a:t>
            </a:r>
            <a:r>
              <a:rPr lang="sk-SK" altLang="sk-SK" sz="1000" i="1" dirty="0" err="1" smtClean="0">
                <a:solidFill>
                  <a:srgbClr val="005800"/>
                </a:solidFill>
              </a:rPr>
              <a:t>amyloidné</a:t>
            </a:r>
            <a:r>
              <a:rPr lang="sk-SK" altLang="sk-SK" sz="1000" i="1" dirty="0" smtClean="0">
                <a:solidFill>
                  <a:srgbClr val="005800"/>
                </a:solidFill>
              </a:rPr>
              <a:t> ochorenia - vplyv polymorfizmu proteínových </a:t>
            </a:r>
            <a:r>
              <a:rPr lang="sk-SK" altLang="sk-SK" sz="1000" i="1" dirty="0" err="1" smtClean="0">
                <a:solidFill>
                  <a:srgbClr val="005800"/>
                </a:solidFill>
              </a:rPr>
              <a:t>amyloidných</a:t>
            </a:r>
            <a:r>
              <a:rPr lang="sk-SK" altLang="sk-SK" sz="1000" i="1" dirty="0" smtClean="0">
                <a:solidFill>
                  <a:srgbClr val="005800"/>
                </a:solidFill>
              </a:rPr>
              <a:t> agregátov na ich </a:t>
            </a:r>
            <a:r>
              <a:rPr lang="sk-SK" altLang="sk-SK" sz="1000" i="1" dirty="0" err="1" smtClean="0">
                <a:solidFill>
                  <a:srgbClr val="005800"/>
                </a:solidFill>
              </a:rPr>
              <a:t>cytotoxicitu</a:t>
            </a:r>
            <a:endParaRPr lang="sk-SK" altLang="sk-SK" sz="1000" i="1" dirty="0" smtClean="0">
              <a:solidFill>
                <a:srgbClr val="0058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Školiteľ: Z. </a:t>
            </a:r>
            <a:r>
              <a:rPr lang="sk-SK" altLang="en-US" sz="1000" dirty="0" err="1" smtClean="0">
                <a:solidFill>
                  <a:srgbClr val="00287D"/>
                </a:solidFill>
                <a:cs typeface="Times New Roman" pitchFamily="18" charset="0"/>
              </a:rPr>
              <a:t>Gažová</a:t>
            </a: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; Konzultant: K. Uličná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k-SK" altLang="sk-SK" sz="1000" dirty="0" smtClean="0">
              <a:solidFill>
                <a:srgbClr val="00287D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1000" dirty="0" smtClean="0">
                <a:solidFill>
                  <a:srgbClr val="00287D"/>
                </a:solidFill>
              </a:rPr>
              <a:t>Renáta </a:t>
            </a:r>
            <a:r>
              <a:rPr lang="sk-SK" altLang="sk-SK" sz="1000" dirty="0" err="1" smtClean="0">
                <a:solidFill>
                  <a:srgbClr val="00287D"/>
                </a:solidFill>
              </a:rPr>
              <a:t>Micenková</a:t>
            </a:r>
            <a:r>
              <a:rPr lang="sk-SK" altLang="sk-SK" sz="1000" dirty="0" smtClean="0">
                <a:solidFill>
                  <a:srgbClr val="00287D"/>
                </a:solidFill>
              </a:rPr>
              <a:t> - </a:t>
            </a:r>
            <a:r>
              <a:rPr lang="sk-SK" altLang="sk-SK" sz="1000" i="1" dirty="0" smtClean="0">
                <a:solidFill>
                  <a:srgbClr val="005800"/>
                </a:solidFill>
              </a:rPr>
              <a:t>Charakteristika </a:t>
            </a:r>
            <a:r>
              <a:rPr lang="sk-SK" altLang="sk-SK" sz="1000" i="1" dirty="0" err="1" smtClean="0">
                <a:solidFill>
                  <a:srgbClr val="005800"/>
                </a:solidFill>
              </a:rPr>
              <a:t>amyloidných</a:t>
            </a:r>
            <a:r>
              <a:rPr lang="sk-SK" altLang="sk-SK" sz="1000" i="1" dirty="0" smtClean="0">
                <a:solidFill>
                  <a:srgbClr val="005800"/>
                </a:solidFill>
              </a:rPr>
              <a:t> komplexov proteínov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Školiteľ: Z. </a:t>
            </a:r>
            <a:r>
              <a:rPr lang="sk-SK" altLang="en-US" sz="1000" dirty="0" err="1" smtClean="0">
                <a:solidFill>
                  <a:srgbClr val="00287D"/>
                </a:solidFill>
                <a:cs typeface="Times New Roman" pitchFamily="18" charset="0"/>
              </a:rPr>
              <a:t>Bednáriková</a:t>
            </a:r>
            <a:endParaRPr lang="en-US" altLang="en-US" sz="1000" dirty="0" smtClean="0">
              <a:solidFill>
                <a:srgbClr val="00287D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00" dirty="0" smtClean="0">
              <a:solidFill>
                <a:srgbClr val="00287D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Lucia </a:t>
            </a:r>
            <a:r>
              <a:rPr lang="sk-SK" altLang="en-US" sz="1000" dirty="0" err="1" smtClean="0">
                <a:solidFill>
                  <a:srgbClr val="00287D"/>
                </a:solidFill>
                <a:cs typeface="Times New Roman" pitchFamily="18" charset="0"/>
              </a:rPr>
              <a:t>Berníková</a:t>
            </a: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  - </a:t>
            </a:r>
            <a:r>
              <a:rPr lang="sk-SK" altLang="sk-SK" sz="1000" i="1" dirty="0" smtClean="0">
                <a:solidFill>
                  <a:srgbClr val="005800"/>
                </a:solidFill>
              </a:rPr>
              <a:t>Štúdium vplyvu solí na tvorbu </a:t>
            </a:r>
            <a:r>
              <a:rPr lang="sk-SK" altLang="sk-SK" sz="1000" i="1" dirty="0" err="1" smtClean="0">
                <a:solidFill>
                  <a:srgbClr val="005800"/>
                </a:solidFill>
              </a:rPr>
              <a:t>amyloidných</a:t>
            </a:r>
            <a:r>
              <a:rPr lang="sk-SK" altLang="sk-SK" sz="1000" i="1" dirty="0" smtClean="0">
                <a:solidFill>
                  <a:srgbClr val="005800"/>
                </a:solidFill>
              </a:rPr>
              <a:t> agregátov</a:t>
            </a:r>
            <a:endParaRPr lang="sk-SK" altLang="en-US" sz="1000" i="1" dirty="0" smtClean="0">
              <a:solidFill>
                <a:srgbClr val="0058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Školiteľ: D. </a:t>
            </a:r>
            <a:r>
              <a:rPr lang="sk-SK" altLang="en-US" sz="1000" dirty="0" err="1" smtClean="0">
                <a:solidFill>
                  <a:srgbClr val="00287D"/>
                </a:solidFill>
                <a:cs typeface="Times New Roman" pitchFamily="18" charset="0"/>
              </a:rPr>
              <a:t>Fedunová</a:t>
            </a:r>
            <a:r>
              <a:rPr lang="sk-SK" altLang="en-US" sz="1000" dirty="0" smtClean="0">
                <a:solidFill>
                  <a:srgbClr val="00287D"/>
                </a:solidFill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sk-SK" sz="1000" b="1" u="sng" dirty="0" smtClean="0">
                <a:solidFill>
                  <a:srgbClr val="7A0000"/>
                </a:solidFill>
              </a:rPr>
              <a:t>Bakalárske práce: </a:t>
            </a:r>
            <a:endParaRPr lang="en-US" sz="1000" dirty="0" smtClean="0">
              <a:solidFill>
                <a:srgbClr val="7A0000"/>
              </a:solidFill>
            </a:endParaRPr>
          </a:p>
          <a:p>
            <a:pPr>
              <a:buFontTx/>
              <a:buNone/>
              <a:defRPr/>
            </a:pPr>
            <a:r>
              <a:rPr lang="en-GB" sz="1000" dirty="0" smtClean="0">
                <a:solidFill>
                  <a:srgbClr val="00287D"/>
                </a:solidFill>
              </a:rPr>
              <a:t>Michal </a:t>
            </a:r>
            <a:r>
              <a:rPr lang="en-GB" sz="1000" dirty="0" err="1" smtClean="0">
                <a:solidFill>
                  <a:srgbClr val="00287D"/>
                </a:solidFill>
              </a:rPr>
              <a:t>Greššák</a:t>
            </a:r>
            <a:r>
              <a:rPr lang="en-GB" sz="1000" dirty="0" smtClean="0">
                <a:solidFill>
                  <a:srgbClr val="00287D"/>
                </a:solidFill>
              </a:rPr>
              <a:t> - </a:t>
            </a:r>
            <a:r>
              <a:rPr lang="en-GB" sz="1000" i="1" dirty="0" err="1" smtClean="0">
                <a:solidFill>
                  <a:srgbClr val="005800"/>
                </a:solidFill>
              </a:rPr>
              <a:t>Neusporiadaný</a:t>
            </a:r>
            <a:r>
              <a:rPr lang="en-GB" sz="1000" i="1" dirty="0" smtClean="0">
                <a:solidFill>
                  <a:srgbClr val="005800"/>
                </a:solidFill>
              </a:rPr>
              <a:t> Aβ </a:t>
            </a:r>
            <a:r>
              <a:rPr lang="en-GB" sz="1000" i="1" dirty="0" err="1" smtClean="0">
                <a:solidFill>
                  <a:srgbClr val="005800"/>
                </a:solidFill>
              </a:rPr>
              <a:t>peptid</a:t>
            </a:r>
            <a:r>
              <a:rPr lang="en-GB" sz="1000" i="1" dirty="0" smtClean="0">
                <a:solidFill>
                  <a:srgbClr val="005800"/>
                </a:solidFill>
              </a:rPr>
              <a:t> a </a:t>
            </a:r>
            <a:r>
              <a:rPr lang="en-GB" sz="1000" i="1" dirty="0" err="1" smtClean="0">
                <a:solidFill>
                  <a:srgbClr val="005800"/>
                </a:solidFill>
              </a:rPr>
              <a:t>jeho</a:t>
            </a:r>
            <a:r>
              <a:rPr lang="en-GB" sz="1000" i="1" dirty="0" smtClean="0">
                <a:solidFill>
                  <a:srgbClr val="005800"/>
                </a:solidFill>
              </a:rPr>
              <a:t> </a:t>
            </a:r>
            <a:r>
              <a:rPr lang="en-GB" sz="1000" i="1" dirty="0" err="1" smtClean="0">
                <a:solidFill>
                  <a:srgbClr val="005800"/>
                </a:solidFill>
              </a:rPr>
              <a:t>úloha</a:t>
            </a:r>
            <a:r>
              <a:rPr lang="en-GB" sz="1000" i="1" dirty="0" smtClean="0">
                <a:solidFill>
                  <a:srgbClr val="005800"/>
                </a:solidFill>
              </a:rPr>
              <a:t> v </a:t>
            </a:r>
            <a:r>
              <a:rPr lang="en-GB" sz="1000" i="1" dirty="0" err="1" smtClean="0">
                <a:solidFill>
                  <a:srgbClr val="005800"/>
                </a:solidFill>
              </a:rPr>
              <a:t>Alzheimerovej</a:t>
            </a:r>
            <a:r>
              <a:rPr lang="en-GB" sz="1000" i="1" dirty="0" smtClean="0">
                <a:solidFill>
                  <a:srgbClr val="005800"/>
                </a:solidFill>
              </a:rPr>
              <a:t> </a:t>
            </a:r>
            <a:r>
              <a:rPr lang="en-GB" sz="1000" i="1" dirty="0" err="1" smtClean="0">
                <a:solidFill>
                  <a:srgbClr val="005800"/>
                </a:solidFill>
              </a:rPr>
              <a:t>chorobe</a:t>
            </a:r>
            <a:endParaRPr lang="en-US" sz="1000" i="1" dirty="0" smtClean="0">
              <a:solidFill>
                <a:srgbClr val="005800"/>
              </a:solidFill>
            </a:endParaRPr>
          </a:p>
          <a:p>
            <a:pPr>
              <a:buFontTx/>
              <a:buNone/>
              <a:defRPr/>
            </a:pPr>
            <a:r>
              <a:rPr lang="en-GB" sz="1000" dirty="0" err="1" smtClean="0">
                <a:solidFill>
                  <a:srgbClr val="00287D"/>
                </a:solidFill>
              </a:rPr>
              <a:t>Školiteľ</a:t>
            </a:r>
            <a:r>
              <a:rPr lang="en-GB" sz="1000" dirty="0" smtClean="0">
                <a:solidFill>
                  <a:srgbClr val="00287D"/>
                </a:solidFill>
              </a:rPr>
              <a:t>:</a:t>
            </a:r>
            <a:r>
              <a:rPr lang="sk-SK" sz="1000" dirty="0" smtClean="0">
                <a:solidFill>
                  <a:srgbClr val="00287D"/>
                </a:solidFill>
              </a:rPr>
              <a:t> Z. </a:t>
            </a:r>
            <a:r>
              <a:rPr lang="sk-SK" sz="1000" dirty="0" err="1" smtClean="0">
                <a:solidFill>
                  <a:srgbClr val="00287D"/>
                </a:solidFill>
              </a:rPr>
              <a:t>Bednáriková</a:t>
            </a:r>
            <a:endParaRPr lang="en-US" sz="1000" dirty="0" smtClean="0">
              <a:solidFill>
                <a:srgbClr val="00287D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k-SK" altLang="sk-SK" sz="1100" dirty="0" smtClean="0">
              <a:solidFill>
                <a:srgbClr val="00287D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sk-SK" altLang="en-US" sz="1100" b="1" i="1" dirty="0" smtClean="0">
                <a:solidFill>
                  <a:srgbClr val="7A0000"/>
                </a:solidFill>
              </a:rPr>
              <a:t>Pedagogická činnosť – výučba: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sk-SK" altLang="en-US" sz="1100" u="sng" dirty="0" smtClean="0">
                <a:solidFill>
                  <a:srgbClr val="005800"/>
                </a:solidFill>
              </a:rPr>
              <a:t>Prednášky v rámci </a:t>
            </a:r>
            <a:r>
              <a:rPr lang="sk-SK" altLang="en-US" sz="1100" u="sng" dirty="0" err="1" smtClean="0">
                <a:solidFill>
                  <a:srgbClr val="005800"/>
                </a:solidFill>
              </a:rPr>
              <a:t>PhD</a:t>
            </a:r>
            <a:r>
              <a:rPr lang="sk-SK" altLang="en-US" sz="1100" u="sng" dirty="0" smtClean="0">
                <a:solidFill>
                  <a:srgbClr val="005800"/>
                </a:solidFill>
              </a:rPr>
              <a:t> štúdia:</a:t>
            </a:r>
            <a:r>
              <a:rPr lang="sk-SK" altLang="en-US" sz="1100" dirty="0" smtClean="0">
                <a:solidFill>
                  <a:srgbClr val="00287D"/>
                </a:solidFill>
              </a:rPr>
              <a:t> (</a:t>
            </a:r>
            <a:r>
              <a:rPr lang="sk-SK" altLang="en-US" sz="1100" dirty="0" err="1" smtClean="0">
                <a:solidFill>
                  <a:srgbClr val="00287D"/>
                </a:solidFill>
              </a:rPr>
              <a:t>Gažová</a:t>
            </a:r>
            <a:r>
              <a:rPr lang="sk-SK" altLang="en-US" sz="1100" dirty="0" smtClean="0">
                <a:solidFill>
                  <a:srgbClr val="00287D"/>
                </a:solidFill>
              </a:rPr>
              <a:t>, </a:t>
            </a:r>
            <a:r>
              <a:rPr lang="sk-SK" altLang="en-US" sz="1100" dirty="0" err="1" smtClean="0">
                <a:solidFill>
                  <a:srgbClr val="00287D"/>
                </a:solidFill>
              </a:rPr>
              <a:t>Fedunová</a:t>
            </a:r>
            <a:r>
              <a:rPr lang="sk-SK" altLang="en-US" sz="1100" dirty="0" smtClean="0">
                <a:solidFill>
                  <a:srgbClr val="00287D"/>
                </a:solidFill>
              </a:rPr>
              <a:t>)</a:t>
            </a:r>
          </a:p>
        </p:txBody>
      </p:sp>
      <p:sp>
        <p:nvSpPr>
          <p:cNvPr id="11" name="BlokTextu 11"/>
          <p:cNvSpPr txBox="1">
            <a:spLocks noChangeArrowheads="1"/>
          </p:cNvSpPr>
          <p:nvPr/>
        </p:nvSpPr>
        <p:spPr bwMode="auto">
          <a:xfrm>
            <a:off x="755576" y="188640"/>
            <a:ext cx="7704138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b="1" dirty="0" err="1">
                <a:solidFill>
                  <a:srgbClr val="AA005A"/>
                </a:solidFill>
              </a:rPr>
              <a:t>Amyloidn</a:t>
            </a:r>
            <a:r>
              <a:rPr lang="en-US" altLang="en-US" b="1" dirty="0">
                <a:solidFill>
                  <a:srgbClr val="AA005A"/>
                </a:solidFill>
              </a:rPr>
              <a:t>é</a:t>
            </a:r>
            <a:r>
              <a:rPr lang="sk-SK" altLang="en-US" b="1" dirty="0">
                <a:solidFill>
                  <a:srgbClr val="AA005A"/>
                </a:solidFill>
              </a:rPr>
              <a:t> štruktúry proteínov </a:t>
            </a:r>
            <a:r>
              <a:rPr lang="sk-SK" altLang="en-US" sz="1600" b="1" dirty="0" smtClean="0">
                <a:solidFill>
                  <a:srgbClr val="00287D"/>
                </a:solidFill>
              </a:rPr>
              <a:t>             </a:t>
            </a:r>
            <a:endParaRPr lang="sk-SK" altLang="en-US" sz="1600" b="1" dirty="0">
              <a:solidFill>
                <a:srgbClr val="0028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3" descr="Výsledok vyhľadávania obrázkov pre dopyt slovenska akademia vied logo priehladne pozadi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002" y="1"/>
            <a:ext cx="11414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6000" y="3"/>
            <a:ext cx="1020270" cy="1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187624" y="44624"/>
            <a:ext cx="6840760" cy="136815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63538" indent="-363538" algn="l"/>
            <a:r>
              <a:rPr lang="sk-SK" altLang="en-US" sz="2800" b="1" dirty="0">
                <a:solidFill>
                  <a:srgbClr val="00287D"/>
                </a:solidFill>
              </a:rPr>
              <a:t>Oddelenie </a:t>
            </a:r>
            <a:r>
              <a:rPr lang="sk-SK" altLang="en-US" sz="2800" b="1" dirty="0" err="1">
                <a:solidFill>
                  <a:srgbClr val="00287D"/>
                </a:solidFill>
              </a:rPr>
              <a:t>Biof</a:t>
            </a:r>
            <a:r>
              <a:rPr lang="en-US" altLang="en-US" sz="2800" b="1" dirty="0">
                <a:solidFill>
                  <a:srgbClr val="00287D"/>
                </a:solidFill>
              </a:rPr>
              <a:t>y</a:t>
            </a:r>
            <a:r>
              <a:rPr lang="sk-SK" altLang="en-US" sz="2800" b="1" dirty="0" err="1">
                <a:solidFill>
                  <a:srgbClr val="00287D"/>
                </a:solidFill>
              </a:rPr>
              <a:t>ziky</a:t>
            </a:r>
            <a:endParaRPr lang="sk-SK" altLang="en-US" sz="2800" b="1" dirty="0">
              <a:solidFill>
                <a:srgbClr val="00287D"/>
              </a:solidFill>
            </a:endParaRPr>
          </a:p>
          <a:p>
            <a:pPr lvl="0" algn="l">
              <a:lnSpc>
                <a:spcPct val="125000"/>
              </a:lnSpc>
              <a:spcAft>
                <a:spcPts val="600"/>
              </a:spcAft>
            </a:pPr>
            <a:r>
              <a:rPr lang="sk-SK" altLang="en-US" sz="3200" b="1" dirty="0">
                <a:solidFill>
                  <a:srgbClr val="AA005A"/>
                </a:solidFill>
              </a:rPr>
              <a:t>Od </a:t>
            </a:r>
            <a:r>
              <a:rPr lang="sk-SK" altLang="en-US" sz="3200" b="1" dirty="0" err="1">
                <a:solidFill>
                  <a:srgbClr val="AA005A"/>
                </a:solidFill>
              </a:rPr>
              <a:t>biomakromolekúl</a:t>
            </a:r>
            <a:r>
              <a:rPr lang="sk-SK" altLang="en-US" sz="3200" b="1" dirty="0">
                <a:solidFill>
                  <a:srgbClr val="AA005A"/>
                </a:solidFill>
              </a:rPr>
              <a:t> po </a:t>
            </a:r>
            <a:r>
              <a:rPr lang="sk-SK" altLang="en-US" sz="3200" b="1" dirty="0" err="1">
                <a:solidFill>
                  <a:srgbClr val="AA005A"/>
                </a:solidFill>
              </a:rPr>
              <a:t>supramolekulárne</a:t>
            </a:r>
            <a:r>
              <a:rPr lang="sk-SK" altLang="en-US" sz="3200" b="1" dirty="0">
                <a:solidFill>
                  <a:srgbClr val="AA005A"/>
                </a:solidFill>
              </a:rPr>
              <a:t> komplexy: experimentálne a teoretické štúdium štruktúry, stability a reaktivity</a:t>
            </a:r>
          </a:p>
          <a:p>
            <a:pPr lvl="0" algn="r">
              <a:lnSpc>
                <a:spcPct val="95000"/>
              </a:lnSpc>
              <a:spcBef>
                <a:spcPct val="0"/>
              </a:spcBef>
            </a:pPr>
            <a:r>
              <a:rPr lang="sk-SK" sz="2400" b="1" cap="small" dirty="0" smtClean="0">
                <a:solidFill>
                  <a:srgbClr val="E1E1E1"/>
                </a:solidFill>
                <a:latin typeface="+mj-lt"/>
                <a:ea typeface="+mj-ea"/>
                <a:cs typeface="+mj-cs"/>
              </a:rPr>
              <a:t>..</a:t>
            </a: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400" b="1" cap="small" dirty="0" smtClean="0">
              <a:solidFill>
                <a:srgbClr val="E1E1E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1" i="0" u="none" strike="noStrike" kern="1200" cap="small" spc="0" normalizeH="0" baseline="0" noProof="0" dirty="0" smtClean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5580112" y="908720"/>
            <a:ext cx="2447296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5000"/>
              </a:lnSpc>
              <a:spcBef>
                <a:spcPct val="0"/>
              </a:spcBef>
              <a:defRPr/>
            </a:pPr>
            <a:r>
              <a:rPr lang="sk-SK" sz="1600" b="1" cap="small" dirty="0" err="1" smtClean="0">
                <a:solidFill>
                  <a:srgbClr val="002060"/>
                </a:solidFill>
              </a:rPr>
              <a:t>Musatov</a:t>
            </a:r>
            <a:r>
              <a:rPr lang="en-US" sz="1600" b="1" cap="small" dirty="0" smtClean="0">
                <a:solidFill>
                  <a:srgbClr val="002060"/>
                </a:solidFill>
              </a:rPr>
              <a:t>, A.</a:t>
            </a:r>
            <a:endParaRPr lang="sk-SK" sz="1600" b="1" cap="small" dirty="0">
              <a:solidFill>
                <a:srgbClr val="E1E1E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5982" y="1484784"/>
            <a:ext cx="4048506" cy="13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ĺžnik 13"/>
          <p:cNvSpPr/>
          <p:nvPr/>
        </p:nvSpPr>
        <p:spPr>
          <a:xfrm>
            <a:off x="204391" y="1240956"/>
            <a:ext cx="4824536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</a:pPr>
            <a:r>
              <a:rPr lang="sk-SK" sz="1600" dirty="0" smtClean="0">
                <a:solidFill>
                  <a:srgbClr val="002060"/>
                </a:solidFill>
              </a:rPr>
              <a:t> </a:t>
            </a:r>
            <a:r>
              <a:rPr lang="en-US" sz="1100" dirty="0" err="1"/>
              <a:t>Proteín-proteín</a:t>
            </a:r>
            <a:r>
              <a:rPr lang="en-US" sz="1100" dirty="0"/>
              <a:t> </a:t>
            </a:r>
            <a:r>
              <a:rPr lang="en-US" sz="1100" dirty="0" err="1"/>
              <a:t>interakcie</a:t>
            </a:r>
            <a:r>
              <a:rPr lang="en-US" sz="1100" dirty="0"/>
              <a:t> </a:t>
            </a:r>
            <a:r>
              <a:rPr lang="en-US" sz="1100" dirty="0" err="1"/>
              <a:t>alebo</a:t>
            </a:r>
            <a:r>
              <a:rPr lang="en-US" sz="1100" dirty="0"/>
              <a:t> </a:t>
            </a:r>
            <a:r>
              <a:rPr lang="en-US" sz="1100" dirty="0" err="1"/>
              <a:t>interakcie</a:t>
            </a:r>
            <a:r>
              <a:rPr lang="en-US" sz="1100" dirty="0"/>
              <a:t> </a:t>
            </a:r>
            <a:r>
              <a:rPr lang="en-US" sz="1100" dirty="0" err="1"/>
              <a:t>medzi</a:t>
            </a:r>
            <a:r>
              <a:rPr lang="en-US" sz="1100" dirty="0"/>
              <a:t> </a:t>
            </a:r>
            <a:r>
              <a:rPr lang="en-US" sz="1100" dirty="0" err="1"/>
              <a:t>proteínmi</a:t>
            </a:r>
            <a:r>
              <a:rPr lang="en-US" sz="1100" dirty="0"/>
              <a:t> a </a:t>
            </a:r>
            <a:r>
              <a:rPr lang="en-US" sz="1100" dirty="0" err="1"/>
              <a:t>inými</a:t>
            </a:r>
            <a:r>
              <a:rPr lang="en-US" sz="1100" dirty="0"/>
              <a:t> </a:t>
            </a:r>
            <a:r>
              <a:rPr lang="en-US" sz="1100" dirty="0" err="1"/>
              <a:t>bunkovými</a:t>
            </a:r>
            <a:r>
              <a:rPr lang="en-US" sz="1100" dirty="0"/>
              <a:t> </a:t>
            </a:r>
            <a:r>
              <a:rPr lang="en-US" sz="1100" dirty="0" err="1"/>
              <a:t>biomakromolekulami</a:t>
            </a:r>
            <a:r>
              <a:rPr lang="en-US" sz="1100" dirty="0"/>
              <a:t> </a:t>
            </a:r>
            <a:r>
              <a:rPr lang="en-US" sz="1100" dirty="0" err="1"/>
              <a:t>sú</a:t>
            </a:r>
            <a:r>
              <a:rPr lang="en-US" sz="1100" dirty="0"/>
              <a:t> </a:t>
            </a:r>
            <a:r>
              <a:rPr lang="en-US" sz="1100" dirty="0" err="1"/>
              <a:t>nevyhnutné</a:t>
            </a:r>
            <a:r>
              <a:rPr lang="en-US" sz="1100" dirty="0"/>
              <a:t> pre </a:t>
            </a:r>
            <a:r>
              <a:rPr lang="en-US" sz="1100" dirty="0" err="1"/>
              <a:t>správne</a:t>
            </a:r>
            <a:r>
              <a:rPr lang="en-US" sz="1100" dirty="0"/>
              <a:t> </a:t>
            </a:r>
            <a:r>
              <a:rPr lang="en-US" sz="1100" dirty="0" err="1"/>
              <a:t>fungovanie</a:t>
            </a:r>
            <a:r>
              <a:rPr lang="en-US" sz="1100" dirty="0"/>
              <a:t> a </a:t>
            </a:r>
            <a:r>
              <a:rPr lang="en-US" sz="1100" dirty="0" err="1"/>
              <a:t>činnosť</a:t>
            </a:r>
            <a:r>
              <a:rPr lang="en-US" sz="1100" dirty="0"/>
              <a:t> </a:t>
            </a:r>
            <a:r>
              <a:rPr lang="en-US" sz="1100" dirty="0" err="1"/>
              <a:t>buniek</a:t>
            </a:r>
            <a:r>
              <a:rPr lang="en-US" sz="1100" dirty="0"/>
              <a:t>, </a:t>
            </a:r>
            <a:r>
              <a:rPr lang="en-US" sz="1100" dirty="0" err="1"/>
              <a:t>či</a:t>
            </a:r>
            <a:r>
              <a:rPr lang="en-US" sz="1100" dirty="0"/>
              <a:t> </a:t>
            </a:r>
            <a:r>
              <a:rPr lang="en-US" sz="1100" dirty="0" err="1"/>
              <a:t>komunikáciu</a:t>
            </a:r>
            <a:r>
              <a:rPr lang="en-US" sz="1100" dirty="0"/>
              <a:t> </a:t>
            </a:r>
            <a:r>
              <a:rPr lang="en-US" sz="1100" dirty="0" err="1"/>
              <a:t>medzi</a:t>
            </a:r>
            <a:r>
              <a:rPr lang="en-US" sz="1100" dirty="0"/>
              <a:t> </a:t>
            </a:r>
            <a:r>
              <a:rPr lang="en-US" sz="1100" dirty="0" err="1"/>
              <a:t>nimi</a:t>
            </a:r>
            <a:r>
              <a:rPr lang="en-US" sz="1100" dirty="0"/>
              <a:t>. </a:t>
            </a:r>
            <a:r>
              <a:rPr lang="en-US" sz="1100" dirty="0" err="1"/>
              <a:t>Abnormalita</a:t>
            </a:r>
            <a:r>
              <a:rPr lang="en-US" sz="1100" dirty="0"/>
              <a:t> v </a:t>
            </a:r>
            <a:r>
              <a:rPr lang="en-US" sz="1100" dirty="0" err="1"/>
              <a:t>takýchto</a:t>
            </a:r>
            <a:r>
              <a:rPr lang="en-US" sz="1100" dirty="0"/>
              <a:t> </a:t>
            </a:r>
            <a:r>
              <a:rPr lang="en-US" sz="1100" dirty="0" err="1"/>
              <a:t>interakciách</a:t>
            </a:r>
            <a:r>
              <a:rPr lang="en-US" sz="1100" dirty="0"/>
              <a:t> </a:t>
            </a:r>
            <a:r>
              <a:rPr lang="en-US" sz="1100" dirty="0" err="1"/>
              <a:t>môže</a:t>
            </a:r>
            <a:r>
              <a:rPr lang="en-US" sz="1100" dirty="0"/>
              <a:t> </a:t>
            </a:r>
            <a:r>
              <a:rPr lang="en-US" sz="1100" dirty="0" err="1"/>
              <a:t>viesť</a:t>
            </a:r>
            <a:r>
              <a:rPr lang="en-US" sz="1100" dirty="0"/>
              <a:t> k </a:t>
            </a:r>
            <a:r>
              <a:rPr lang="en-US" sz="1100" dirty="0" err="1"/>
              <a:t>modifikácii</a:t>
            </a:r>
            <a:r>
              <a:rPr lang="en-US" sz="1100" dirty="0"/>
              <a:t> </a:t>
            </a:r>
            <a:r>
              <a:rPr lang="en-US" sz="1100" dirty="0" err="1"/>
              <a:t>proteínov</a:t>
            </a:r>
            <a:r>
              <a:rPr lang="en-US" sz="1100" dirty="0"/>
              <a:t> a </a:t>
            </a:r>
            <a:r>
              <a:rPr lang="en-US" sz="1100" dirty="0" err="1"/>
              <a:t>následne</a:t>
            </a:r>
            <a:r>
              <a:rPr lang="en-US" sz="1100" dirty="0"/>
              <a:t> </a:t>
            </a:r>
            <a:r>
              <a:rPr lang="en-US" sz="1100" dirty="0" err="1"/>
              <a:t>až</a:t>
            </a:r>
            <a:r>
              <a:rPr lang="en-US" sz="1100" dirty="0"/>
              <a:t> k  </a:t>
            </a:r>
            <a:r>
              <a:rPr lang="en-US" sz="1100" dirty="0" err="1"/>
              <a:t>poškodeniu</a:t>
            </a:r>
            <a:r>
              <a:rPr lang="en-US" sz="1100" dirty="0"/>
              <a:t> </a:t>
            </a:r>
            <a:r>
              <a:rPr lang="en-US" sz="1100" dirty="0" err="1" smtClean="0"/>
              <a:t>buniek</a:t>
            </a:r>
            <a:r>
              <a:rPr lang="en-US" sz="1400" dirty="0" smtClean="0">
                <a:solidFill>
                  <a:srgbClr val="002060"/>
                </a:solidFill>
              </a:rPr>
              <a:t>. </a:t>
            </a:r>
            <a:endParaRPr lang="sk-SK" sz="1400" dirty="0" smtClean="0">
              <a:solidFill>
                <a:srgbClr val="002060"/>
              </a:solidFill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251520" y="2924944"/>
            <a:ext cx="85689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sk-SK" sz="1100" dirty="0"/>
              <a:t>skúmať súvislosť medzi štrukturálnymi/funkčnými zmenami jednotlivých zložiek bunky spojenými s oxidačným stresom, </a:t>
            </a:r>
            <a:r>
              <a:rPr lang="sk-SK" sz="1100" dirty="0" err="1"/>
              <a:t>neurodegenrativnymi</a:t>
            </a:r>
            <a:r>
              <a:rPr lang="sk-SK" sz="1100" dirty="0"/>
              <a:t> ochoreniami a so starnutím. Zameriavame sa hlavne na pochopenie interakcie proteínov s modifikovanými membránovými zložkami (napr. </a:t>
            </a:r>
            <a:r>
              <a:rPr lang="sk-SK" sz="1100" dirty="0" err="1"/>
              <a:t>fosfolipidami</a:t>
            </a:r>
            <a:r>
              <a:rPr lang="sk-SK" sz="1100" dirty="0"/>
              <a:t>); 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</a:pPr>
            <a:endParaRPr lang="sk-SK" sz="1400" dirty="0" smtClean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</a:pPr>
            <a:endParaRPr lang="sk-SK" sz="1400" dirty="0" smtClean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</a:pPr>
            <a:endParaRPr lang="sk-SK" sz="1400" dirty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</a:pPr>
            <a:endParaRPr lang="sk-SK" sz="1400" dirty="0" smtClean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</a:pPr>
            <a:endParaRPr lang="sk-SK" sz="1400" dirty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</a:pPr>
            <a:endParaRPr lang="sk-SK" sz="1400" dirty="0" smtClean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</a:pPr>
            <a:endParaRPr lang="sk-SK" sz="1400" dirty="0" smtClean="0">
              <a:solidFill>
                <a:srgbClr val="002060"/>
              </a:solidFill>
            </a:endParaRPr>
          </a:p>
          <a:p>
            <a:pPr algn="just">
              <a:buClr>
                <a:srgbClr val="C00000"/>
              </a:buClr>
              <a:buSzPct val="90000"/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sk-SK" sz="1100" dirty="0"/>
              <a:t>objasniť akým mechanizmom dochádza k zmene štruktúry a funkcie </a:t>
            </a:r>
            <a:r>
              <a:rPr lang="sk-SK" sz="1100" dirty="0" err="1"/>
              <a:t>biomakromolekúl</a:t>
            </a:r>
            <a:r>
              <a:rPr lang="sk-SK" sz="1100" dirty="0"/>
              <a:t> po interakcii s malými, chemicky aktívnymi zlúčeninami (ako sú napr. </a:t>
            </a:r>
            <a:r>
              <a:rPr lang="sk-SK" sz="1100" dirty="0" err="1"/>
              <a:t>denaturanty</a:t>
            </a:r>
            <a:r>
              <a:rPr lang="sk-SK" sz="1100" dirty="0"/>
              <a:t>) a/alebo </a:t>
            </a:r>
            <a:r>
              <a:rPr lang="sk-SK" sz="1100" dirty="0" err="1" smtClean="0"/>
              <a:t>nanočasticami</a:t>
            </a:r>
            <a:r>
              <a:rPr lang="sk-SK" sz="1100" dirty="0" smtClean="0"/>
              <a:t>; </a:t>
            </a:r>
            <a:r>
              <a:rPr lang="sk-SK" sz="1400" dirty="0" smtClean="0">
                <a:solidFill>
                  <a:srgbClr val="002060"/>
                </a:solidFill>
              </a:rPr>
              <a:t> </a:t>
            </a:r>
            <a:endParaRPr lang="en-US" sz="1400" dirty="0" smtClean="0">
              <a:solidFill>
                <a:srgbClr val="002060"/>
              </a:solidFill>
            </a:endParaRPr>
          </a:p>
          <a:p>
            <a:pPr algn="just">
              <a:buClr>
                <a:srgbClr val="C00000"/>
              </a:buClr>
              <a:buSzPct val="90000"/>
              <a:buFont typeface="Wingdings" pitchFamily="2" charset="2"/>
              <a:buChar char="v"/>
            </a:pPr>
            <a:endParaRPr lang="sk-SK" sz="1200" dirty="0" smtClean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90000"/>
              <a:buFont typeface="Wingdings" pitchFamily="2" charset="2"/>
              <a:buChar char="v"/>
            </a:pPr>
            <a:r>
              <a:rPr lang="en-US" sz="1100" dirty="0" smtClean="0"/>
              <a:t> </a:t>
            </a:r>
            <a:r>
              <a:rPr lang="en-US" sz="1100" dirty="0" err="1" smtClean="0"/>
              <a:t>implementova</a:t>
            </a:r>
            <a:r>
              <a:rPr lang="sk-SK" sz="1100" dirty="0" smtClean="0"/>
              <a:t>ť</a:t>
            </a:r>
            <a:r>
              <a:rPr lang="en-US" sz="1100" dirty="0" smtClean="0"/>
              <a:t> </a:t>
            </a:r>
            <a:r>
              <a:rPr lang="en-US" sz="1100" dirty="0" err="1" smtClean="0"/>
              <a:t>matematické</a:t>
            </a:r>
            <a:r>
              <a:rPr lang="en-US" sz="1100" dirty="0" smtClean="0"/>
              <a:t> </a:t>
            </a:r>
            <a:r>
              <a:rPr lang="en-US" sz="1100" dirty="0" err="1"/>
              <a:t>modelovania</a:t>
            </a:r>
            <a:r>
              <a:rPr lang="en-US" sz="1100" dirty="0"/>
              <a:t> </a:t>
            </a:r>
            <a:r>
              <a:rPr lang="en-US" sz="1100" dirty="0" err="1"/>
              <a:t>na</a:t>
            </a:r>
            <a:r>
              <a:rPr lang="en-US" sz="1100" dirty="0"/>
              <a:t> </a:t>
            </a:r>
            <a:r>
              <a:rPr lang="en-US" sz="1100" dirty="0" err="1"/>
              <a:t>štúdium</a:t>
            </a:r>
            <a:r>
              <a:rPr lang="en-US" sz="1100" dirty="0"/>
              <a:t> </a:t>
            </a:r>
            <a:r>
              <a:rPr lang="en-US" sz="1100" dirty="0" err="1"/>
              <a:t>optických</a:t>
            </a:r>
            <a:r>
              <a:rPr lang="en-US" sz="1100" dirty="0"/>
              <a:t> </a:t>
            </a:r>
            <a:r>
              <a:rPr lang="en-US" sz="1100" dirty="0" err="1"/>
              <a:t>vlastností</a:t>
            </a:r>
            <a:r>
              <a:rPr lang="en-US" sz="1100" dirty="0"/>
              <a:t> </a:t>
            </a:r>
            <a:r>
              <a:rPr lang="en-US" sz="1100" dirty="0" err="1"/>
              <a:t>nanočastíc</a:t>
            </a:r>
            <a:r>
              <a:rPr lang="en-US" sz="1100" dirty="0"/>
              <a:t> a </a:t>
            </a:r>
            <a:r>
              <a:rPr lang="en-US" sz="1100" dirty="0" err="1" smtClean="0"/>
              <a:t>biomakromolekúl</a:t>
            </a:r>
            <a:r>
              <a:rPr lang="en-US" sz="1100" dirty="0" smtClean="0"/>
              <a:t>, </a:t>
            </a:r>
            <a:r>
              <a:rPr lang="sk-SK" sz="1100" dirty="0" err="1" smtClean="0"/>
              <a:t>interpretáci</a:t>
            </a:r>
            <a:r>
              <a:rPr lang="en-US" sz="1100" dirty="0" smtClean="0"/>
              <a:t>u</a:t>
            </a:r>
            <a:r>
              <a:rPr lang="sk-SK" sz="1100" dirty="0" smtClean="0"/>
              <a:t> </a:t>
            </a:r>
            <a:r>
              <a:rPr lang="sk-SK" sz="1100" dirty="0"/>
              <a:t>experimentálnych výsledkov, </a:t>
            </a:r>
            <a:r>
              <a:rPr lang="en-US" sz="1100" dirty="0" smtClean="0"/>
              <a:t>a </a:t>
            </a:r>
            <a:r>
              <a:rPr lang="en-US" sz="1100" dirty="0" err="1" smtClean="0"/>
              <a:t>na</a:t>
            </a:r>
            <a:r>
              <a:rPr lang="en-US" sz="1100" dirty="0" smtClean="0"/>
              <a:t> </a:t>
            </a:r>
            <a:r>
              <a:rPr lang="sk-SK" sz="1100" dirty="0" smtClean="0"/>
              <a:t>výber </a:t>
            </a:r>
            <a:r>
              <a:rPr lang="sk-SK" sz="1100" dirty="0"/>
              <a:t>účinných chemických zlúčenín pre ďalšiu experimentálnu prácu</a:t>
            </a:r>
            <a:endParaRPr lang="sk-SK" sz="1100" dirty="0">
              <a:solidFill>
                <a:srgbClr val="002060"/>
              </a:solidFill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204391" y="2545159"/>
            <a:ext cx="26394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/>
              <a:t>Špecifické</a:t>
            </a:r>
            <a:r>
              <a:rPr lang="en-US" sz="1400" dirty="0"/>
              <a:t> </a:t>
            </a:r>
            <a:r>
              <a:rPr lang="en-US" sz="1400" dirty="0" err="1"/>
              <a:t>ciele</a:t>
            </a:r>
            <a:r>
              <a:rPr lang="en-US" sz="1400" dirty="0"/>
              <a:t> </a:t>
            </a:r>
            <a:r>
              <a:rPr lang="en-US" sz="1400" dirty="0" err="1"/>
              <a:t>projektu</a:t>
            </a:r>
            <a:r>
              <a:rPr lang="en-US" sz="1400" dirty="0"/>
              <a:t> </a:t>
            </a:r>
            <a:r>
              <a:rPr lang="en-US" sz="1400" dirty="0" err="1" smtClean="0"/>
              <a:t>sú</a:t>
            </a:r>
            <a:r>
              <a:rPr lang="en-US" sz="1400" dirty="0" smtClean="0"/>
              <a:t>:</a:t>
            </a:r>
            <a:r>
              <a:rPr lang="en-US" sz="1400" i="1" dirty="0" smtClean="0">
                <a:solidFill>
                  <a:srgbClr val="C00000"/>
                </a:solidFill>
              </a:rPr>
              <a:t> </a:t>
            </a:r>
            <a:endParaRPr lang="sk-SK" sz="1400" i="1" dirty="0">
              <a:solidFill>
                <a:srgbClr val="C00000"/>
              </a:solidFill>
            </a:endParaRPr>
          </a:p>
        </p:txBody>
      </p:sp>
      <p:grpSp>
        <p:nvGrpSpPr>
          <p:cNvPr id="17" name="Skupina 16"/>
          <p:cNvGrpSpPr>
            <a:grpSpLocks noChangeAspect="1"/>
          </p:cNvGrpSpPr>
          <p:nvPr/>
        </p:nvGrpSpPr>
        <p:grpSpPr>
          <a:xfrm>
            <a:off x="364938" y="3608461"/>
            <a:ext cx="2478870" cy="1296144"/>
            <a:chOff x="272484" y="832548"/>
            <a:chExt cx="3789882" cy="1981644"/>
          </a:xfrm>
        </p:grpSpPr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2484" y="1123716"/>
              <a:ext cx="3347618" cy="169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BlokTextu 18"/>
            <p:cNvSpPr txBox="1">
              <a:spLocks noChangeArrowheads="1"/>
            </p:cNvSpPr>
            <p:nvPr/>
          </p:nvSpPr>
          <p:spPr bwMode="auto">
            <a:xfrm>
              <a:off x="319265" y="832548"/>
              <a:ext cx="3743101" cy="611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buClr>
                  <a:srgbClr val="C00000"/>
                </a:buClr>
                <a:buSzPct val="105000"/>
              </a:pPr>
              <a:r>
                <a:rPr lang="sk-SK" sz="1000" dirty="0" err="1" smtClean="0">
                  <a:solidFill>
                    <a:srgbClr val="002A7E"/>
                  </a:solidFill>
                  <a:latin typeface="Verdana" pitchFamily="34" charset="0"/>
                </a:rPr>
                <a:t>Mitochondrial</a:t>
              </a:r>
              <a:r>
                <a:rPr lang="sk-SK" sz="1000" dirty="0" smtClean="0">
                  <a:solidFill>
                    <a:srgbClr val="002A7E"/>
                  </a:solidFill>
                  <a:latin typeface="Verdana" pitchFamily="34" charset="0"/>
                </a:rPr>
                <a:t> </a:t>
              </a:r>
              <a:r>
                <a:rPr lang="sk-SK" sz="1000" dirty="0" err="1" smtClean="0">
                  <a:solidFill>
                    <a:srgbClr val="002A7E"/>
                  </a:solidFill>
                  <a:latin typeface="Verdana" pitchFamily="34" charset="0"/>
                </a:rPr>
                <a:t>electron-transport</a:t>
              </a:r>
              <a:r>
                <a:rPr lang="sk-SK" sz="1000" dirty="0" smtClean="0">
                  <a:solidFill>
                    <a:srgbClr val="002A7E"/>
                  </a:solidFill>
                  <a:latin typeface="Verdana" pitchFamily="34" charset="0"/>
                </a:rPr>
                <a:t> </a:t>
              </a:r>
              <a:r>
                <a:rPr lang="sk-SK" sz="1000" dirty="0" err="1" smtClean="0">
                  <a:solidFill>
                    <a:srgbClr val="002A7E"/>
                  </a:solidFill>
                  <a:latin typeface="Verdana" pitchFamily="34" charset="0"/>
                </a:rPr>
                <a:t>chain</a:t>
              </a:r>
              <a:endParaRPr lang="sk-SK" sz="1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pic>
        <p:nvPicPr>
          <p:cNvPr id="21" name="Picture 2" descr="http://vanraamsdonklab.vai.org/wp-content/uploads/sites/38/2015/07/vanraamsdonk-figure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808516"/>
            <a:ext cx="1844040" cy="116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2015 08 26 - 2 (1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3226" y="3691454"/>
            <a:ext cx="1944216" cy="109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768" y="3808516"/>
            <a:ext cx="2374354" cy="124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68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8" name="Skupina 5"/>
          <p:cNvGrpSpPr>
            <a:grpSpLocks/>
          </p:cNvGrpSpPr>
          <p:nvPr/>
        </p:nvGrpSpPr>
        <p:grpSpPr bwMode="auto">
          <a:xfrm>
            <a:off x="463550" y="1799235"/>
            <a:ext cx="7921625" cy="693661"/>
            <a:chOff x="196548" y="653274"/>
            <a:chExt cx="7921625" cy="694191"/>
          </a:xfrm>
        </p:grpSpPr>
        <p:sp>
          <p:nvSpPr>
            <p:cNvPr id="16395" name="Text Box 5"/>
            <p:cNvSpPr txBox="1">
              <a:spLocks noChangeArrowheads="1"/>
            </p:cNvSpPr>
            <p:nvPr/>
          </p:nvSpPr>
          <p:spPr bwMode="auto">
            <a:xfrm>
              <a:off x="266572" y="1072827"/>
              <a:ext cx="42481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sk-SK" altLang="en-US" sz="1200" dirty="0">
                  <a:solidFill>
                    <a:srgbClr val="7A0000"/>
                  </a:solidFill>
                  <a:latin typeface="Gill Sans MT" pitchFamily="34" charset="-18"/>
                </a:rPr>
                <a:t>Publikácie – kategória </a:t>
              </a:r>
              <a:r>
                <a:rPr lang="sk-SK" altLang="en-US" sz="1200" b="1" dirty="0">
                  <a:solidFill>
                    <a:srgbClr val="7A0000"/>
                  </a:solidFill>
                  <a:latin typeface="Gill Sans MT" pitchFamily="34" charset="-18"/>
                </a:rPr>
                <a:t>ADCA</a:t>
              </a:r>
            </a:p>
          </p:txBody>
        </p:sp>
        <p:sp>
          <p:nvSpPr>
            <p:cNvPr id="16396" name="Rectangle 5"/>
            <p:cNvSpPr>
              <a:spLocks noChangeArrowheads="1"/>
            </p:cNvSpPr>
            <p:nvPr/>
          </p:nvSpPr>
          <p:spPr bwMode="auto">
            <a:xfrm>
              <a:off x="196548" y="653274"/>
              <a:ext cx="7921625" cy="292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sk-SK" altLang="en-US" sz="1300" b="1" u="sng" dirty="0" smtClean="0">
                  <a:solidFill>
                    <a:srgbClr val="7A0000"/>
                  </a:solidFill>
                  <a:latin typeface="+mj-lt"/>
                </a:rPr>
                <a:t>Dosiahnuté </a:t>
              </a:r>
              <a:r>
                <a:rPr lang="sk-SK" altLang="en-US" sz="1300" b="1" u="sng" dirty="0">
                  <a:solidFill>
                    <a:srgbClr val="7A0000"/>
                  </a:solidFill>
                  <a:latin typeface="+mj-lt"/>
                </a:rPr>
                <a:t>výsledky a iné aktivity v tomto období</a:t>
              </a:r>
              <a:r>
                <a:rPr lang="sk-SK" altLang="en-US" sz="1300" b="1" u="sng" dirty="0" smtClean="0">
                  <a:solidFill>
                    <a:srgbClr val="7A0000"/>
                  </a:solidFill>
                  <a:latin typeface="+mj-lt"/>
                </a:rPr>
                <a:t>:</a:t>
              </a:r>
              <a:endParaRPr lang="sk-SK" altLang="en-US" sz="1300" u="sng" dirty="0">
                <a:solidFill>
                  <a:srgbClr val="7A0000"/>
                </a:solidFill>
                <a:latin typeface="+mj-lt"/>
              </a:endParaRPr>
            </a:p>
          </p:txBody>
        </p:sp>
      </p:grpSp>
      <p:sp>
        <p:nvSpPr>
          <p:cNvPr id="16389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16391" name="BlokTextu 14"/>
          <p:cNvSpPr txBox="1">
            <a:spLocks noChangeArrowheads="1"/>
          </p:cNvSpPr>
          <p:nvPr/>
        </p:nvSpPr>
        <p:spPr bwMode="auto">
          <a:xfrm>
            <a:off x="215900" y="2492896"/>
            <a:ext cx="87122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100" dirty="0" err="1">
                <a:solidFill>
                  <a:srgbClr val="00287D"/>
                </a:solidFill>
              </a:rPr>
              <a:t>Tomášková</a:t>
            </a:r>
            <a:r>
              <a:rPr lang="en-GB" sz="1100" dirty="0">
                <a:solidFill>
                  <a:srgbClr val="00287D"/>
                </a:solidFill>
              </a:rPr>
              <a:t>, N., </a:t>
            </a:r>
            <a:r>
              <a:rPr lang="en-GB" sz="1100" dirty="0" err="1">
                <a:solidFill>
                  <a:srgbClr val="00287D"/>
                </a:solidFill>
              </a:rPr>
              <a:t>Varhač</a:t>
            </a:r>
            <a:r>
              <a:rPr lang="en-GB" sz="1100" dirty="0">
                <a:solidFill>
                  <a:srgbClr val="00287D"/>
                </a:solidFill>
              </a:rPr>
              <a:t>, R., </a:t>
            </a:r>
            <a:r>
              <a:rPr lang="en-GB" sz="1100" b="1" dirty="0" err="1">
                <a:solidFill>
                  <a:srgbClr val="00287D"/>
                </a:solidFill>
              </a:rPr>
              <a:t>Lysáková</a:t>
            </a:r>
            <a:r>
              <a:rPr lang="en-GB" sz="1100" b="1" dirty="0">
                <a:solidFill>
                  <a:srgbClr val="00287D"/>
                </a:solidFill>
              </a:rPr>
              <a:t>, V</a:t>
            </a:r>
            <a:r>
              <a:rPr lang="en-GB" sz="1100" dirty="0">
                <a:solidFill>
                  <a:srgbClr val="00287D"/>
                </a:solidFill>
              </a:rPr>
              <a:t>., </a:t>
            </a:r>
            <a:r>
              <a:rPr lang="en-GB" sz="1100" b="1" dirty="0" err="1">
                <a:solidFill>
                  <a:srgbClr val="00287D"/>
                </a:solidFill>
              </a:rPr>
              <a:t>Musatov</a:t>
            </a:r>
            <a:r>
              <a:rPr lang="en-GB" sz="1100" b="1" dirty="0">
                <a:solidFill>
                  <a:srgbClr val="00287D"/>
                </a:solidFill>
              </a:rPr>
              <a:t>, A</a:t>
            </a:r>
            <a:r>
              <a:rPr lang="en-GB" sz="1100" dirty="0">
                <a:solidFill>
                  <a:srgbClr val="00287D"/>
                </a:solidFill>
              </a:rPr>
              <a:t>., </a:t>
            </a:r>
            <a:r>
              <a:rPr lang="en-GB" sz="1100" dirty="0" err="1">
                <a:solidFill>
                  <a:srgbClr val="00287D"/>
                </a:solidFill>
              </a:rPr>
              <a:t>Sedlák</a:t>
            </a:r>
            <a:r>
              <a:rPr lang="en-GB" sz="1100" dirty="0">
                <a:solidFill>
                  <a:srgbClr val="00287D"/>
                </a:solidFill>
              </a:rPr>
              <a:t>, E. (</a:t>
            </a:r>
            <a:r>
              <a:rPr lang="en-GB" sz="1100" i="1" dirty="0">
                <a:solidFill>
                  <a:srgbClr val="00287D"/>
                </a:solidFill>
              </a:rPr>
              <a:t>2018</a:t>
            </a:r>
            <a:r>
              <a:rPr lang="en-GB" sz="1100" dirty="0">
                <a:solidFill>
                  <a:srgbClr val="00287D"/>
                </a:solidFill>
              </a:rPr>
              <a:t>) “Peroxidase </a:t>
            </a:r>
            <a:r>
              <a:rPr lang="en-GB" sz="1100" dirty="0" smtClean="0">
                <a:solidFill>
                  <a:srgbClr val="00287D"/>
                </a:solidFill>
              </a:rPr>
              <a:t>activity </a:t>
            </a:r>
            <a:r>
              <a:rPr lang="en-GB" sz="1100" dirty="0">
                <a:solidFill>
                  <a:srgbClr val="00287D"/>
                </a:solidFill>
              </a:rPr>
              <a:t>of </a:t>
            </a:r>
            <a:r>
              <a:rPr lang="en-GB" sz="1100" dirty="0" smtClean="0">
                <a:solidFill>
                  <a:srgbClr val="00287D"/>
                </a:solidFill>
              </a:rPr>
              <a:t>cytochrome </a:t>
            </a:r>
            <a:r>
              <a:rPr lang="en-GB" sz="1100" dirty="0">
                <a:solidFill>
                  <a:srgbClr val="00287D"/>
                </a:solidFill>
              </a:rPr>
              <a:t>c in its </a:t>
            </a:r>
            <a:r>
              <a:rPr lang="en-GB" sz="1100" dirty="0" smtClean="0">
                <a:solidFill>
                  <a:srgbClr val="00287D"/>
                </a:solidFill>
              </a:rPr>
              <a:t>compact state depends </a:t>
            </a:r>
            <a:r>
              <a:rPr lang="en-GB" sz="1100" dirty="0">
                <a:solidFill>
                  <a:srgbClr val="00287D"/>
                </a:solidFill>
              </a:rPr>
              <a:t>on </a:t>
            </a:r>
            <a:r>
              <a:rPr lang="en-GB" sz="1100" dirty="0" smtClean="0">
                <a:solidFill>
                  <a:srgbClr val="00287D"/>
                </a:solidFill>
              </a:rPr>
              <a:t>dynamics </a:t>
            </a:r>
            <a:r>
              <a:rPr lang="en-GB" sz="1100" dirty="0">
                <a:solidFill>
                  <a:srgbClr val="00287D"/>
                </a:solidFill>
              </a:rPr>
              <a:t>of the </a:t>
            </a:r>
            <a:r>
              <a:rPr lang="en-GB" sz="1100" dirty="0" err="1" smtClean="0">
                <a:solidFill>
                  <a:srgbClr val="00287D"/>
                </a:solidFill>
              </a:rPr>
              <a:t>heme</a:t>
            </a:r>
            <a:r>
              <a:rPr lang="en-GB" sz="1100" dirty="0" smtClean="0">
                <a:solidFill>
                  <a:srgbClr val="00287D"/>
                </a:solidFill>
              </a:rPr>
              <a:t> region</a:t>
            </a:r>
            <a:r>
              <a:rPr lang="en-GB" sz="1100" dirty="0">
                <a:solidFill>
                  <a:srgbClr val="00287D"/>
                </a:solidFill>
              </a:rPr>
              <a:t>” </a:t>
            </a:r>
            <a:r>
              <a:rPr lang="en-GB" sz="1100" i="1" dirty="0" err="1">
                <a:solidFill>
                  <a:srgbClr val="00287D"/>
                </a:solidFill>
              </a:rPr>
              <a:t>Biochim</a:t>
            </a:r>
            <a:r>
              <a:rPr lang="en-GB" sz="1100" i="1" dirty="0">
                <a:solidFill>
                  <a:srgbClr val="00287D"/>
                </a:solidFill>
              </a:rPr>
              <a:t> </a:t>
            </a:r>
            <a:r>
              <a:rPr lang="en-GB" sz="1100" i="1" dirty="0" err="1">
                <a:solidFill>
                  <a:srgbClr val="00287D"/>
                </a:solidFill>
              </a:rPr>
              <a:t>Biophys</a:t>
            </a:r>
            <a:r>
              <a:rPr lang="en-GB" sz="1100" i="1" dirty="0">
                <a:solidFill>
                  <a:srgbClr val="00287D"/>
                </a:solidFill>
              </a:rPr>
              <a:t> </a:t>
            </a:r>
            <a:r>
              <a:rPr lang="en-GB" sz="1100" i="1" dirty="0" err="1">
                <a:solidFill>
                  <a:srgbClr val="00287D"/>
                </a:solidFill>
              </a:rPr>
              <a:t>Acta</a:t>
            </a:r>
            <a:r>
              <a:rPr lang="en-GB" sz="1100" i="1" dirty="0">
                <a:solidFill>
                  <a:srgbClr val="00287D"/>
                </a:solidFill>
              </a:rPr>
              <a:t>-Proteins and Proteomics 1866, </a:t>
            </a:r>
            <a:r>
              <a:rPr lang="en-GB" sz="1100" dirty="0">
                <a:solidFill>
                  <a:srgbClr val="00287D"/>
                </a:solidFill>
              </a:rPr>
              <a:t>1073-1083 (</a:t>
            </a:r>
            <a:r>
              <a:rPr lang="en-GB" sz="1100" dirty="0" smtClean="0">
                <a:solidFill>
                  <a:srgbClr val="00287D"/>
                </a:solidFill>
              </a:rPr>
              <a:t>IF</a:t>
            </a:r>
            <a:r>
              <a:rPr lang="en-GB" sz="1100" baseline="-25000" dirty="0" smtClean="0">
                <a:solidFill>
                  <a:srgbClr val="00287D"/>
                </a:solidFill>
              </a:rPr>
              <a:t>5years</a:t>
            </a:r>
            <a:r>
              <a:rPr lang="en-GB" sz="1100" dirty="0" smtClean="0">
                <a:solidFill>
                  <a:srgbClr val="00287D"/>
                </a:solidFill>
              </a:rPr>
              <a:t> </a:t>
            </a:r>
            <a:r>
              <a:rPr lang="en-GB" sz="1100" b="1" dirty="0">
                <a:solidFill>
                  <a:srgbClr val="00287D"/>
                </a:solidFill>
              </a:rPr>
              <a:t>2.848; Q1</a:t>
            </a:r>
            <a:r>
              <a:rPr lang="en-GB" sz="1100" dirty="0" smtClean="0">
                <a:solidFill>
                  <a:srgbClr val="00287D"/>
                </a:solidFill>
              </a:rPr>
              <a:t>)</a:t>
            </a:r>
            <a:endParaRPr lang="en-US" sz="1100" dirty="0">
              <a:solidFill>
                <a:srgbClr val="00287D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sk-SK" sz="1100" dirty="0">
                <a:solidFill>
                  <a:srgbClr val="00287D"/>
                </a:solidFill>
              </a:rPr>
              <a:t>L. </a:t>
            </a:r>
            <a:r>
              <a:rPr lang="sk-SK" sz="1100" dirty="0" err="1">
                <a:solidFill>
                  <a:srgbClr val="00287D"/>
                </a:solidFill>
              </a:rPr>
              <a:t>Balejčíková</a:t>
            </a:r>
            <a:r>
              <a:rPr lang="sk-SK" sz="1100" dirty="0">
                <a:solidFill>
                  <a:srgbClr val="00287D"/>
                </a:solidFill>
              </a:rPr>
              <a:t>, </a:t>
            </a:r>
            <a:r>
              <a:rPr lang="sk-SK" sz="1100" b="1" dirty="0">
                <a:solidFill>
                  <a:srgbClr val="00287D"/>
                </a:solidFill>
              </a:rPr>
              <a:t>K. Šipošová</a:t>
            </a:r>
            <a:r>
              <a:rPr lang="sk-SK" sz="1100" dirty="0">
                <a:solidFill>
                  <a:srgbClr val="00287D"/>
                </a:solidFill>
              </a:rPr>
              <a:t>, P. </a:t>
            </a:r>
            <a:r>
              <a:rPr lang="sk-SK" sz="1100" dirty="0" err="1">
                <a:solidFill>
                  <a:srgbClr val="00287D"/>
                </a:solidFill>
              </a:rPr>
              <a:t>Kopčanský</a:t>
            </a:r>
            <a:r>
              <a:rPr lang="sk-SK" sz="1100" dirty="0">
                <a:solidFill>
                  <a:srgbClr val="00287D"/>
                </a:solidFill>
              </a:rPr>
              <a:t>, I. </a:t>
            </a:r>
            <a:r>
              <a:rPr lang="sk-SK" sz="1100" dirty="0" err="1">
                <a:solidFill>
                  <a:srgbClr val="00287D"/>
                </a:solidFill>
              </a:rPr>
              <a:t>Šafařík</a:t>
            </a:r>
            <a:r>
              <a:rPr lang="sk-SK" sz="1100" dirty="0">
                <a:solidFill>
                  <a:srgbClr val="00287D"/>
                </a:solidFill>
              </a:rPr>
              <a:t>. </a:t>
            </a:r>
            <a:r>
              <a:rPr lang="sk-SK" sz="1100" dirty="0" err="1">
                <a:solidFill>
                  <a:srgbClr val="00287D"/>
                </a:solidFill>
              </a:rPr>
              <a:t>Fe</a:t>
            </a:r>
            <a:r>
              <a:rPr lang="sk-SK" sz="1100" dirty="0">
                <a:solidFill>
                  <a:srgbClr val="00287D"/>
                </a:solidFill>
              </a:rPr>
              <a:t>(II) </a:t>
            </a:r>
            <a:r>
              <a:rPr lang="sk-SK" sz="1100" dirty="0" err="1">
                <a:solidFill>
                  <a:srgbClr val="00287D"/>
                </a:solidFill>
              </a:rPr>
              <a:t>formation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after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interaction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of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the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amyloid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β-peptide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with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iron-storage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protein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ferritin</a:t>
            </a:r>
            <a:r>
              <a:rPr lang="sk-SK" sz="1100" dirty="0">
                <a:solidFill>
                  <a:srgbClr val="00287D"/>
                </a:solidFill>
              </a:rPr>
              <a:t>. In: </a:t>
            </a:r>
            <a:r>
              <a:rPr lang="sk-SK" sz="1100" i="1" dirty="0">
                <a:solidFill>
                  <a:srgbClr val="00287D"/>
                </a:solidFill>
              </a:rPr>
              <a:t>J </a:t>
            </a:r>
            <a:r>
              <a:rPr lang="sk-SK" sz="1100" i="1" dirty="0" err="1">
                <a:solidFill>
                  <a:srgbClr val="00287D"/>
                </a:solidFill>
              </a:rPr>
              <a:t>Biol</a:t>
            </a:r>
            <a:r>
              <a:rPr lang="sk-SK" sz="1100" i="1" dirty="0">
                <a:solidFill>
                  <a:srgbClr val="00287D"/>
                </a:solidFill>
              </a:rPr>
              <a:t> </a:t>
            </a:r>
            <a:r>
              <a:rPr lang="sk-SK" sz="1100" i="1" dirty="0" err="1">
                <a:solidFill>
                  <a:srgbClr val="00287D"/>
                </a:solidFill>
              </a:rPr>
              <a:t>Phys</a:t>
            </a:r>
            <a:r>
              <a:rPr lang="sk-SK" sz="1100" dirty="0">
                <a:solidFill>
                  <a:srgbClr val="00287D"/>
                </a:solidFill>
              </a:rPr>
              <a:t> (2018) 44:237–243</a:t>
            </a:r>
            <a:r>
              <a:rPr lang="en-US" sz="1100" dirty="0">
                <a:solidFill>
                  <a:srgbClr val="00287D"/>
                </a:solidFill>
              </a:rPr>
              <a:t> </a:t>
            </a:r>
            <a:r>
              <a:rPr lang="en-GB" sz="1100" dirty="0">
                <a:solidFill>
                  <a:srgbClr val="00287D"/>
                </a:solidFill>
              </a:rPr>
              <a:t>(</a:t>
            </a:r>
            <a:r>
              <a:rPr lang="en-GB" sz="1100" dirty="0" smtClean="0">
                <a:solidFill>
                  <a:srgbClr val="00287D"/>
                </a:solidFill>
              </a:rPr>
              <a:t>IF</a:t>
            </a:r>
            <a:r>
              <a:rPr lang="en-GB" sz="1100" baseline="-25000" dirty="0" smtClean="0">
                <a:solidFill>
                  <a:srgbClr val="00287D"/>
                </a:solidFill>
              </a:rPr>
              <a:t>5year</a:t>
            </a:r>
            <a:r>
              <a:rPr lang="sk-SK" sz="1100" baseline="-25000" dirty="0" smtClean="0">
                <a:solidFill>
                  <a:srgbClr val="00287D"/>
                </a:solidFill>
              </a:rPr>
              <a:t>s</a:t>
            </a:r>
            <a:r>
              <a:rPr lang="en-GB" sz="1100" baseline="-25000" dirty="0" smtClean="0">
                <a:solidFill>
                  <a:srgbClr val="00287D"/>
                </a:solidFill>
              </a:rPr>
              <a:t> </a:t>
            </a:r>
            <a:r>
              <a:rPr lang="en-GB" sz="1100" dirty="0">
                <a:solidFill>
                  <a:srgbClr val="00287D"/>
                </a:solidFill>
              </a:rPr>
              <a:t>~ </a:t>
            </a:r>
            <a:r>
              <a:rPr lang="en-GB" sz="1100" b="1" dirty="0">
                <a:solidFill>
                  <a:srgbClr val="00287D"/>
                </a:solidFill>
              </a:rPr>
              <a:t>1.0;  </a:t>
            </a:r>
            <a:r>
              <a:rPr lang="en-US" sz="1100" b="1" dirty="0">
                <a:solidFill>
                  <a:srgbClr val="00287D"/>
                </a:solidFill>
              </a:rPr>
              <a:t>Q3</a:t>
            </a:r>
            <a:r>
              <a:rPr lang="en-GB" sz="1100" dirty="0" smtClean="0">
                <a:solidFill>
                  <a:srgbClr val="00287D"/>
                </a:solidFill>
              </a:rPr>
              <a:t>)</a:t>
            </a:r>
            <a:endParaRPr lang="en-GB" sz="1100" dirty="0">
              <a:solidFill>
                <a:srgbClr val="00287D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GB" sz="1100" dirty="0" err="1">
                <a:solidFill>
                  <a:srgbClr val="00287D"/>
                </a:solidFill>
              </a:rPr>
              <a:t>Kesa</a:t>
            </a:r>
            <a:r>
              <a:rPr lang="en-GB" sz="1100" dirty="0">
                <a:solidFill>
                  <a:srgbClr val="00287D"/>
                </a:solidFill>
              </a:rPr>
              <a:t>, </a:t>
            </a:r>
            <a:r>
              <a:rPr lang="en-GB" sz="1100" dirty="0" smtClean="0">
                <a:solidFill>
                  <a:srgbClr val="00287D"/>
                </a:solidFill>
              </a:rPr>
              <a:t>P</a:t>
            </a:r>
            <a:r>
              <a:rPr lang="sk-SK" sz="1100" dirty="0" smtClean="0">
                <a:solidFill>
                  <a:srgbClr val="00287D"/>
                </a:solidFill>
              </a:rPr>
              <a:t>.</a:t>
            </a:r>
            <a:r>
              <a:rPr lang="en-GB" sz="1100" dirty="0" smtClean="0">
                <a:solidFill>
                  <a:srgbClr val="00287D"/>
                </a:solidFill>
              </a:rPr>
              <a:t> </a:t>
            </a:r>
            <a:r>
              <a:rPr lang="en-GB" sz="1100" dirty="0">
                <a:solidFill>
                  <a:srgbClr val="00287D"/>
                </a:solidFill>
              </a:rPr>
              <a:t>- </a:t>
            </a:r>
            <a:r>
              <a:rPr lang="en-GB" sz="1100" dirty="0" err="1">
                <a:solidFill>
                  <a:srgbClr val="00287D"/>
                </a:solidFill>
              </a:rPr>
              <a:t>Jancura</a:t>
            </a:r>
            <a:r>
              <a:rPr lang="en-GB" sz="1100" dirty="0">
                <a:solidFill>
                  <a:srgbClr val="00287D"/>
                </a:solidFill>
              </a:rPr>
              <a:t>, </a:t>
            </a:r>
            <a:r>
              <a:rPr lang="en-GB" sz="1100" dirty="0" smtClean="0">
                <a:solidFill>
                  <a:srgbClr val="00287D"/>
                </a:solidFill>
              </a:rPr>
              <a:t>D</a:t>
            </a:r>
            <a:r>
              <a:rPr lang="sk-SK" sz="1100" dirty="0" smtClean="0">
                <a:solidFill>
                  <a:srgbClr val="00287D"/>
                </a:solidFill>
              </a:rPr>
              <a:t>.</a:t>
            </a:r>
            <a:r>
              <a:rPr lang="en-GB" sz="1100" dirty="0" smtClean="0">
                <a:solidFill>
                  <a:srgbClr val="00287D"/>
                </a:solidFill>
              </a:rPr>
              <a:t> </a:t>
            </a:r>
            <a:r>
              <a:rPr lang="en-GB" sz="1100" dirty="0">
                <a:solidFill>
                  <a:srgbClr val="00287D"/>
                </a:solidFill>
              </a:rPr>
              <a:t>- </a:t>
            </a:r>
            <a:r>
              <a:rPr lang="en-GB" sz="1100" dirty="0" err="1">
                <a:solidFill>
                  <a:srgbClr val="00287D"/>
                </a:solidFill>
              </a:rPr>
              <a:t>Kudlacova</a:t>
            </a:r>
            <a:r>
              <a:rPr lang="en-GB" sz="1100" dirty="0">
                <a:solidFill>
                  <a:srgbClr val="00287D"/>
                </a:solidFill>
              </a:rPr>
              <a:t>, </a:t>
            </a:r>
            <a:r>
              <a:rPr lang="en-GB" sz="1100" dirty="0" smtClean="0">
                <a:solidFill>
                  <a:srgbClr val="00287D"/>
                </a:solidFill>
              </a:rPr>
              <a:t>J</a:t>
            </a:r>
            <a:r>
              <a:rPr lang="sk-SK" sz="1100" dirty="0" smtClean="0">
                <a:solidFill>
                  <a:srgbClr val="00287D"/>
                </a:solidFill>
              </a:rPr>
              <a:t>.</a:t>
            </a:r>
            <a:r>
              <a:rPr lang="en-GB" sz="1100" dirty="0" smtClean="0">
                <a:solidFill>
                  <a:srgbClr val="00287D"/>
                </a:solidFill>
              </a:rPr>
              <a:t> </a:t>
            </a:r>
            <a:r>
              <a:rPr lang="en-GB" sz="1100" dirty="0">
                <a:solidFill>
                  <a:srgbClr val="00287D"/>
                </a:solidFill>
              </a:rPr>
              <a:t>- </a:t>
            </a:r>
            <a:r>
              <a:rPr lang="en-GB" sz="1100" b="1" dirty="0" err="1">
                <a:solidFill>
                  <a:srgbClr val="00287D"/>
                </a:solidFill>
              </a:rPr>
              <a:t>Valusova</a:t>
            </a:r>
            <a:r>
              <a:rPr lang="en-GB" sz="1100" b="1" dirty="0">
                <a:solidFill>
                  <a:srgbClr val="00287D"/>
                </a:solidFill>
              </a:rPr>
              <a:t>, </a:t>
            </a:r>
            <a:r>
              <a:rPr lang="en-GB" sz="1100" b="1" dirty="0" smtClean="0">
                <a:solidFill>
                  <a:srgbClr val="00287D"/>
                </a:solidFill>
              </a:rPr>
              <a:t>E</a:t>
            </a:r>
            <a:r>
              <a:rPr lang="sk-SK" sz="1100" b="1" dirty="0" smtClean="0">
                <a:solidFill>
                  <a:srgbClr val="00287D"/>
                </a:solidFill>
              </a:rPr>
              <a:t>.</a:t>
            </a:r>
            <a:r>
              <a:rPr lang="en-GB" sz="1100" dirty="0" smtClean="0">
                <a:solidFill>
                  <a:srgbClr val="00287D"/>
                </a:solidFill>
              </a:rPr>
              <a:t> </a:t>
            </a:r>
            <a:r>
              <a:rPr lang="en-GB" sz="1100" dirty="0">
                <a:solidFill>
                  <a:srgbClr val="00287D"/>
                </a:solidFill>
              </a:rPr>
              <a:t>- </a:t>
            </a:r>
            <a:r>
              <a:rPr lang="en-GB" sz="1100" b="1" dirty="0" err="1">
                <a:solidFill>
                  <a:srgbClr val="00287D"/>
                </a:solidFill>
              </a:rPr>
              <a:t>Antalik</a:t>
            </a:r>
            <a:r>
              <a:rPr lang="en-GB" sz="1100" b="1" dirty="0">
                <a:solidFill>
                  <a:srgbClr val="00287D"/>
                </a:solidFill>
              </a:rPr>
              <a:t>, </a:t>
            </a:r>
            <a:r>
              <a:rPr lang="en-GB" sz="1100" b="1" dirty="0" smtClean="0">
                <a:solidFill>
                  <a:srgbClr val="00287D"/>
                </a:solidFill>
              </a:rPr>
              <a:t>M</a:t>
            </a:r>
            <a:r>
              <a:rPr lang="sk-SK" sz="1100" b="1" dirty="0" smtClean="0">
                <a:solidFill>
                  <a:srgbClr val="00287D"/>
                </a:solidFill>
              </a:rPr>
              <a:t>.</a:t>
            </a:r>
            <a:r>
              <a:rPr lang="en-GB" sz="1100" dirty="0" smtClean="0">
                <a:solidFill>
                  <a:srgbClr val="00287D"/>
                </a:solidFill>
              </a:rPr>
              <a:t>. </a:t>
            </a:r>
            <a:r>
              <a:rPr lang="en-GB" sz="1100" dirty="0">
                <a:solidFill>
                  <a:srgbClr val="00287D"/>
                </a:solidFill>
              </a:rPr>
              <a:t>Excitation of triplet states of </a:t>
            </a:r>
            <a:r>
              <a:rPr lang="en-GB" sz="1100" dirty="0" err="1">
                <a:solidFill>
                  <a:srgbClr val="00287D"/>
                </a:solidFill>
              </a:rPr>
              <a:t>hypericin</a:t>
            </a:r>
            <a:r>
              <a:rPr lang="en-GB" sz="1100" dirty="0">
                <a:solidFill>
                  <a:srgbClr val="00287D"/>
                </a:solidFill>
              </a:rPr>
              <a:t> in water mediated by hydrotropic </a:t>
            </a:r>
            <a:r>
              <a:rPr lang="en-GB" sz="1100" dirty="0" err="1">
                <a:solidFill>
                  <a:srgbClr val="00287D"/>
                </a:solidFill>
              </a:rPr>
              <a:t>cromolyn</a:t>
            </a:r>
            <a:r>
              <a:rPr lang="en-GB" sz="1100" dirty="0">
                <a:solidFill>
                  <a:srgbClr val="00287D"/>
                </a:solidFill>
              </a:rPr>
              <a:t> sodium salt. </a:t>
            </a:r>
            <a:r>
              <a:rPr lang="en-GB" sz="1100" dirty="0" smtClean="0">
                <a:solidFill>
                  <a:srgbClr val="00287D"/>
                </a:solidFill>
              </a:rPr>
              <a:t>In</a:t>
            </a:r>
            <a:r>
              <a:rPr lang="sk-SK" sz="1100" dirty="0" smtClean="0">
                <a:solidFill>
                  <a:srgbClr val="00287D"/>
                </a:solidFill>
              </a:rPr>
              <a:t>: </a:t>
            </a:r>
            <a:r>
              <a:rPr lang="sk-SK" sz="1100" i="1" dirty="0" err="1" smtClean="0">
                <a:solidFill>
                  <a:srgbClr val="00287D"/>
                </a:solidFill>
              </a:rPr>
              <a:t>Spectrochim</a:t>
            </a:r>
            <a:r>
              <a:rPr lang="sk-SK" sz="1100" i="1" dirty="0" smtClean="0">
                <a:solidFill>
                  <a:srgbClr val="00287D"/>
                </a:solidFill>
              </a:rPr>
              <a:t> Acta A Mol </a:t>
            </a:r>
            <a:r>
              <a:rPr lang="sk-SK" sz="1100" i="1" dirty="0" err="1" smtClean="0">
                <a:solidFill>
                  <a:srgbClr val="00287D"/>
                </a:solidFill>
              </a:rPr>
              <a:t>Biomol</a:t>
            </a:r>
            <a:r>
              <a:rPr lang="sk-SK" sz="1100" i="1" dirty="0" smtClean="0">
                <a:solidFill>
                  <a:srgbClr val="00287D"/>
                </a:solidFill>
              </a:rPr>
              <a:t> </a:t>
            </a:r>
            <a:r>
              <a:rPr lang="sk-SK" sz="1100" i="1" dirty="0" err="1" smtClean="0">
                <a:solidFill>
                  <a:srgbClr val="00287D"/>
                </a:solidFill>
              </a:rPr>
              <a:t>Spectrosc</a:t>
            </a:r>
            <a:r>
              <a:rPr lang="en-GB" sz="1100" dirty="0" smtClean="0">
                <a:solidFill>
                  <a:srgbClr val="00287D"/>
                </a:solidFill>
              </a:rPr>
              <a:t>, </a:t>
            </a:r>
            <a:r>
              <a:rPr lang="en-GB" sz="1100" dirty="0">
                <a:solidFill>
                  <a:srgbClr val="00287D"/>
                </a:solidFill>
              </a:rPr>
              <a:t>2018, Vol. 193, pp. 185-191 </a:t>
            </a:r>
            <a:r>
              <a:rPr lang="en-GB" sz="1100" dirty="0" smtClean="0">
                <a:solidFill>
                  <a:srgbClr val="00287D"/>
                </a:solidFill>
              </a:rPr>
              <a:t>(</a:t>
            </a:r>
            <a:r>
              <a:rPr lang="en-GB" sz="1100" b="1" i="1" dirty="0" smtClean="0">
                <a:solidFill>
                  <a:srgbClr val="00287D"/>
                </a:solidFill>
              </a:rPr>
              <a:t>IF</a:t>
            </a:r>
            <a:r>
              <a:rPr lang="en-GB" sz="1100" b="1" i="1" baseline="-25000" dirty="0" smtClean="0">
                <a:solidFill>
                  <a:srgbClr val="00287D"/>
                </a:solidFill>
              </a:rPr>
              <a:t>5years</a:t>
            </a:r>
            <a:r>
              <a:rPr lang="en-GB" sz="1100" b="1" i="1" dirty="0" smtClean="0">
                <a:solidFill>
                  <a:srgbClr val="00287D"/>
                </a:solidFill>
              </a:rPr>
              <a:t> </a:t>
            </a:r>
            <a:r>
              <a:rPr lang="en-GB" sz="1100" b="1" dirty="0">
                <a:solidFill>
                  <a:srgbClr val="00287D"/>
                </a:solidFill>
              </a:rPr>
              <a:t>2.346, Q2</a:t>
            </a:r>
            <a:r>
              <a:rPr lang="en-GB" sz="1100" dirty="0" smtClean="0">
                <a:solidFill>
                  <a:srgbClr val="00287D"/>
                </a:solidFill>
              </a:rPr>
              <a:t>)</a:t>
            </a:r>
            <a:endParaRPr lang="sk-SK" sz="1100" dirty="0" smtClean="0">
              <a:solidFill>
                <a:srgbClr val="00287D"/>
              </a:solidFill>
            </a:endParaRPr>
          </a:p>
          <a:p>
            <a:pPr algn="just"/>
            <a:endParaRPr lang="sk-SK" sz="1100" dirty="0">
              <a:solidFill>
                <a:srgbClr val="00287D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GB" sz="1100" b="1" i="1" dirty="0" smtClean="0">
                <a:solidFill>
                  <a:srgbClr val="005800"/>
                </a:solidFill>
              </a:rPr>
              <a:t>2019:</a:t>
            </a:r>
          </a:p>
          <a:p>
            <a:pPr algn="just">
              <a:spcAft>
                <a:spcPts val="600"/>
              </a:spcAft>
            </a:pPr>
            <a:r>
              <a:rPr lang="en-GB" sz="1100" b="1" dirty="0" err="1" smtClean="0">
                <a:solidFill>
                  <a:srgbClr val="00287D"/>
                </a:solidFill>
              </a:rPr>
              <a:t>Siposova</a:t>
            </a:r>
            <a:r>
              <a:rPr lang="en-GB" sz="1100" b="1" dirty="0" smtClean="0">
                <a:solidFill>
                  <a:srgbClr val="00287D"/>
                </a:solidFill>
              </a:rPr>
              <a:t>, K</a:t>
            </a:r>
            <a:r>
              <a:rPr lang="en-GB" sz="1100" dirty="0" smtClean="0">
                <a:solidFill>
                  <a:srgbClr val="00287D"/>
                </a:solidFill>
              </a:rPr>
              <a:t>., </a:t>
            </a:r>
            <a:r>
              <a:rPr lang="en-GB" sz="1100" dirty="0" err="1" smtClean="0">
                <a:solidFill>
                  <a:srgbClr val="00287D"/>
                </a:solidFill>
              </a:rPr>
              <a:t>Sedlak</a:t>
            </a:r>
            <a:r>
              <a:rPr lang="en-GB" sz="1100" dirty="0" smtClean="0">
                <a:solidFill>
                  <a:srgbClr val="00287D"/>
                </a:solidFill>
              </a:rPr>
              <a:t> E., </a:t>
            </a:r>
            <a:r>
              <a:rPr lang="en-GB" sz="1100" dirty="0" err="1" smtClean="0">
                <a:solidFill>
                  <a:srgbClr val="00287D"/>
                </a:solidFill>
              </a:rPr>
              <a:t>Kozar</a:t>
            </a:r>
            <a:r>
              <a:rPr lang="en-GB" sz="1100" dirty="0" smtClean="0">
                <a:solidFill>
                  <a:srgbClr val="00287D"/>
                </a:solidFill>
              </a:rPr>
              <a:t>, T., </a:t>
            </a:r>
            <a:r>
              <a:rPr lang="en-GB" sz="1100" dirty="0" err="1" smtClean="0">
                <a:solidFill>
                  <a:srgbClr val="00287D"/>
                </a:solidFill>
              </a:rPr>
              <a:t>Nemergutd</a:t>
            </a:r>
            <a:r>
              <a:rPr lang="en-GB" sz="1100" dirty="0" smtClean="0">
                <a:solidFill>
                  <a:srgbClr val="00287D"/>
                </a:solidFill>
              </a:rPr>
              <a:t>, M., </a:t>
            </a:r>
            <a:r>
              <a:rPr lang="en-GB" sz="1100" b="1" dirty="0" err="1" smtClean="0">
                <a:solidFill>
                  <a:srgbClr val="00287D"/>
                </a:solidFill>
              </a:rPr>
              <a:t>Musatov</a:t>
            </a:r>
            <a:r>
              <a:rPr lang="en-GB" sz="1100" b="1" dirty="0" smtClean="0">
                <a:solidFill>
                  <a:srgbClr val="00287D"/>
                </a:solidFill>
              </a:rPr>
              <a:t>, A</a:t>
            </a:r>
            <a:r>
              <a:rPr lang="en-GB" sz="1100" dirty="0" smtClean="0">
                <a:solidFill>
                  <a:srgbClr val="00287D"/>
                </a:solidFill>
              </a:rPr>
              <a:t>. Dual effect of non-ionic detergent Triton X-100 on insulin </a:t>
            </a:r>
            <a:r>
              <a:rPr lang="en-GB" sz="1100" dirty="0" err="1" smtClean="0">
                <a:solidFill>
                  <a:srgbClr val="00287D"/>
                </a:solidFill>
              </a:rPr>
              <a:t>amyloid</a:t>
            </a:r>
            <a:r>
              <a:rPr lang="en-GB" sz="1100" dirty="0" smtClean="0">
                <a:solidFill>
                  <a:srgbClr val="00287D"/>
                </a:solidFill>
              </a:rPr>
              <a:t> formation</a:t>
            </a:r>
            <a:r>
              <a:rPr lang="sk-SK" sz="1100" dirty="0" smtClean="0">
                <a:solidFill>
                  <a:srgbClr val="00287D"/>
                </a:solidFill>
              </a:rPr>
              <a:t>. In:</a:t>
            </a:r>
            <a:r>
              <a:rPr lang="en-GB" sz="1100" dirty="0" smtClean="0">
                <a:solidFill>
                  <a:srgbClr val="00287D"/>
                </a:solidFill>
              </a:rPr>
              <a:t> </a:t>
            </a:r>
            <a:r>
              <a:rPr lang="en-GB" sz="1100" i="1" dirty="0" smtClean="0">
                <a:solidFill>
                  <a:srgbClr val="00287D"/>
                </a:solidFill>
              </a:rPr>
              <a:t>Colloids and Surface B: </a:t>
            </a:r>
            <a:r>
              <a:rPr lang="en-GB" sz="1100" i="1" dirty="0" err="1" smtClean="0">
                <a:solidFill>
                  <a:srgbClr val="00287D"/>
                </a:solidFill>
              </a:rPr>
              <a:t>Biointerfaces</a:t>
            </a:r>
            <a:r>
              <a:rPr lang="en-GB" sz="1100" i="1" dirty="0" smtClean="0">
                <a:solidFill>
                  <a:srgbClr val="00287D"/>
                </a:solidFill>
              </a:rPr>
              <a:t>, </a:t>
            </a:r>
            <a:r>
              <a:rPr lang="sk-SK" sz="1100" dirty="0" smtClean="0">
                <a:solidFill>
                  <a:srgbClr val="00287D"/>
                </a:solidFill>
              </a:rPr>
              <a:t>2019, </a:t>
            </a:r>
            <a:r>
              <a:rPr lang="en-GB" sz="1100" dirty="0" smtClean="0">
                <a:solidFill>
                  <a:srgbClr val="00287D"/>
                </a:solidFill>
              </a:rPr>
              <a:t>173, 709-718 (IF</a:t>
            </a:r>
            <a:r>
              <a:rPr lang="en-GB" sz="1100" baseline="-25000" dirty="0" smtClean="0">
                <a:solidFill>
                  <a:srgbClr val="00287D"/>
                </a:solidFill>
              </a:rPr>
              <a:t>5year</a:t>
            </a:r>
            <a:r>
              <a:rPr lang="en-GB" sz="1100" dirty="0" smtClean="0">
                <a:solidFill>
                  <a:srgbClr val="00287D"/>
                </a:solidFill>
              </a:rPr>
              <a:t> </a:t>
            </a:r>
            <a:r>
              <a:rPr lang="en-GB" sz="1100" b="1" dirty="0" smtClean="0">
                <a:solidFill>
                  <a:srgbClr val="00287D"/>
                </a:solidFill>
              </a:rPr>
              <a:t>4.294; </a:t>
            </a:r>
            <a:r>
              <a:rPr lang="sk-SK" sz="1100" b="1" dirty="0" smtClean="0">
                <a:solidFill>
                  <a:srgbClr val="00287D"/>
                </a:solidFill>
              </a:rPr>
              <a:t>Q</a:t>
            </a:r>
            <a:r>
              <a:rPr lang="en-GB" sz="1100" b="1" dirty="0" smtClean="0">
                <a:solidFill>
                  <a:srgbClr val="00287D"/>
                </a:solidFill>
              </a:rPr>
              <a:t>1</a:t>
            </a:r>
            <a:r>
              <a:rPr lang="en-GB" sz="1100" dirty="0" smtClean="0">
                <a:solidFill>
                  <a:srgbClr val="00287D"/>
                </a:solidFill>
              </a:rPr>
              <a:t>)</a:t>
            </a:r>
            <a:endParaRPr lang="en-US" sz="1100" dirty="0" smtClean="0">
              <a:solidFill>
                <a:srgbClr val="00287D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GB" sz="1100" b="1" dirty="0" err="1" smtClean="0">
                <a:solidFill>
                  <a:srgbClr val="00287D"/>
                </a:solidFill>
              </a:rPr>
              <a:t>Siposova</a:t>
            </a:r>
            <a:r>
              <a:rPr lang="en-GB" sz="1100" b="1" dirty="0" smtClean="0">
                <a:solidFill>
                  <a:srgbClr val="00287D"/>
                </a:solidFill>
              </a:rPr>
              <a:t>, K</a:t>
            </a:r>
            <a:r>
              <a:rPr lang="en-GB" sz="1100" dirty="0" smtClean="0">
                <a:solidFill>
                  <a:srgbClr val="00287D"/>
                </a:solidFill>
              </a:rPr>
              <a:t>., </a:t>
            </a:r>
            <a:r>
              <a:rPr lang="en-GB" sz="1100" dirty="0" err="1" smtClean="0">
                <a:solidFill>
                  <a:srgbClr val="00287D"/>
                </a:solidFill>
              </a:rPr>
              <a:t>Kozar</a:t>
            </a:r>
            <a:r>
              <a:rPr lang="en-GB" sz="1100" dirty="0" smtClean="0">
                <a:solidFill>
                  <a:srgbClr val="00287D"/>
                </a:solidFill>
              </a:rPr>
              <a:t>, T., </a:t>
            </a:r>
            <a:r>
              <a:rPr lang="en-GB" sz="1100" dirty="0" err="1" smtClean="0">
                <a:solidFill>
                  <a:srgbClr val="00287D"/>
                </a:solidFill>
              </a:rPr>
              <a:t>Huntosova</a:t>
            </a:r>
            <a:r>
              <a:rPr lang="en-GB" sz="1100" dirty="0" smtClean="0">
                <a:solidFill>
                  <a:srgbClr val="00287D"/>
                </a:solidFill>
              </a:rPr>
              <a:t>, V., </a:t>
            </a:r>
            <a:r>
              <a:rPr lang="en-GB" sz="1100" dirty="0" err="1" smtClean="0">
                <a:solidFill>
                  <a:srgbClr val="00287D"/>
                </a:solidFill>
              </a:rPr>
              <a:t>Tomkova,S</a:t>
            </a:r>
            <a:r>
              <a:rPr lang="en-GB" sz="1100" dirty="0" smtClean="0">
                <a:solidFill>
                  <a:srgbClr val="00287D"/>
                </a:solidFill>
              </a:rPr>
              <a:t>., , </a:t>
            </a:r>
            <a:r>
              <a:rPr lang="en-GB" sz="1100" b="1" dirty="0" err="1" smtClean="0">
                <a:solidFill>
                  <a:srgbClr val="00287D"/>
                </a:solidFill>
              </a:rPr>
              <a:t>Musatov</a:t>
            </a:r>
            <a:r>
              <a:rPr lang="en-GB" sz="1100" b="1" dirty="0" smtClean="0">
                <a:solidFill>
                  <a:srgbClr val="00287D"/>
                </a:solidFill>
              </a:rPr>
              <a:t>, A</a:t>
            </a:r>
            <a:r>
              <a:rPr lang="en-GB" sz="1100" dirty="0" smtClean="0">
                <a:solidFill>
                  <a:srgbClr val="00287D"/>
                </a:solidFill>
              </a:rPr>
              <a:t>. Inhibition of </a:t>
            </a:r>
            <a:r>
              <a:rPr lang="en-GB" sz="1100" dirty="0" err="1" smtClean="0">
                <a:solidFill>
                  <a:srgbClr val="00287D"/>
                </a:solidFill>
              </a:rPr>
              <a:t>amyloid</a:t>
            </a:r>
            <a:r>
              <a:rPr lang="en-GB" sz="1100" dirty="0" smtClean="0">
                <a:solidFill>
                  <a:srgbClr val="00287D"/>
                </a:solidFill>
              </a:rPr>
              <a:t> fibril formation and disassembly of pre-formed fibrils by natural </a:t>
            </a:r>
            <a:r>
              <a:rPr lang="en-GB" sz="1100" dirty="0" err="1" smtClean="0">
                <a:solidFill>
                  <a:srgbClr val="00287D"/>
                </a:solidFill>
              </a:rPr>
              <a:t>polyphenol</a:t>
            </a:r>
            <a:r>
              <a:rPr lang="en-GB" sz="1100" dirty="0" smtClean="0">
                <a:solidFill>
                  <a:srgbClr val="00287D"/>
                </a:solidFill>
              </a:rPr>
              <a:t> </a:t>
            </a:r>
            <a:r>
              <a:rPr lang="en-GB" sz="1100" dirty="0" err="1" smtClean="0">
                <a:solidFill>
                  <a:srgbClr val="00287D"/>
                </a:solidFill>
              </a:rPr>
              <a:t>rottlerin</a:t>
            </a:r>
            <a:r>
              <a:rPr lang="sk-SK" sz="1100" dirty="0" smtClean="0">
                <a:solidFill>
                  <a:srgbClr val="00287D"/>
                </a:solidFill>
              </a:rPr>
              <a:t>. In: </a:t>
            </a:r>
            <a:r>
              <a:rPr lang="en-GB" sz="1100" i="1" dirty="0" err="1" smtClean="0">
                <a:solidFill>
                  <a:srgbClr val="00287D"/>
                </a:solidFill>
              </a:rPr>
              <a:t>Biochim</a:t>
            </a:r>
            <a:r>
              <a:rPr lang="en-GB" sz="1100" i="1" dirty="0" smtClean="0">
                <a:solidFill>
                  <a:srgbClr val="00287D"/>
                </a:solidFill>
              </a:rPr>
              <a:t> </a:t>
            </a:r>
            <a:r>
              <a:rPr lang="en-GB" sz="1100" i="1" dirty="0" err="1" smtClean="0">
                <a:solidFill>
                  <a:srgbClr val="00287D"/>
                </a:solidFill>
              </a:rPr>
              <a:t>Biophys</a:t>
            </a:r>
            <a:r>
              <a:rPr lang="en-GB" sz="1100" i="1" dirty="0" smtClean="0">
                <a:solidFill>
                  <a:srgbClr val="00287D"/>
                </a:solidFill>
              </a:rPr>
              <a:t> </a:t>
            </a:r>
            <a:r>
              <a:rPr lang="en-GB" sz="1100" i="1" dirty="0" err="1" smtClean="0">
                <a:solidFill>
                  <a:srgbClr val="00287D"/>
                </a:solidFill>
              </a:rPr>
              <a:t>Acta</a:t>
            </a:r>
            <a:r>
              <a:rPr lang="en-GB" sz="1100" i="1" dirty="0" smtClean="0">
                <a:solidFill>
                  <a:srgbClr val="00287D"/>
                </a:solidFill>
              </a:rPr>
              <a:t>-Proteins and Proteomics In</a:t>
            </a:r>
            <a:r>
              <a:rPr lang="sk-SK" sz="1100" i="1" dirty="0" smtClean="0">
                <a:solidFill>
                  <a:srgbClr val="00287D"/>
                </a:solidFill>
              </a:rPr>
              <a:t> </a:t>
            </a:r>
            <a:r>
              <a:rPr lang="en-GB" sz="1100" i="1" dirty="0" smtClean="0">
                <a:solidFill>
                  <a:srgbClr val="00287D"/>
                </a:solidFill>
              </a:rPr>
              <a:t>Press</a:t>
            </a:r>
            <a:r>
              <a:rPr lang="en-GB" sz="1100" dirty="0" smtClean="0">
                <a:solidFill>
                  <a:srgbClr val="00287D"/>
                </a:solidFill>
              </a:rPr>
              <a:t> ,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en-GB" sz="1100" dirty="0" smtClean="0">
                <a:solidFill>
                  <a:srgbClr val="00287D"/>
                </a:solidFill>
              </a:rPr>
              <a:t>(IF</a:t>
            </a:r>
            <a:r>
              <a:rPr lang="en-GB" sz="1100" baseline="-25000" dirty="0" smtClean="0">
                <a:solidFill>
                  <a:srgbClr val="00287D"/>
                </a:solidFill>
              </a:rPr>
              <a:t>5year</a:t>
            </a:r>
            <a:r>
              <a:rPr lang="en-GB" sz="1100" dirty="0" smtClean="0">
                <a:solidFill>
                  <a:srgbClr val="00287D"/>
                </a:solidFill>
              </a:rPr>
              <a:t> </a:t>
            </a:r>
            <a:r>
              <a:rPr lang="en-GB" sz="1100" b="1" dirty="0" smtClean="0">
                <a:solidFill>
                  <a:srgbClr val="00287D"/>
                </a:solidFill>
              </a:rPr>
              <a:t>2.848, Q1</a:t>
            </a:r>
            <a:r>
              <a:rPr lang="en-GB" sz="1100" dirty="0" smtClean="0">
                <a:solidFill>
                  <a:srgbClr val="00287D"/>
                </a:solidFill>
              </a:rPr>
              <a:t>)</a:t>
            </a:r>
            <a:endParaRPr lang="en-US" sz="1100" dirty="0" smtClean="0">
              <a:solidFill>
                <a:srgbClr val="00287D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GB" sz="1100" dirty="0" err="1" smtClean="0">
                <a:solidFill>
                  <a:srgbClr val="00287D"/>
                </a:solidFill>
              </a:rPr>
              <a:t>Balejcikova</a:t>
            </a:r>
            <a:r>
              <a:rPr lang="en-GB" sz="1100" dirty="0" smtClean="0">
                <a:solidFill>
                  <a:srgbClr val="00287D"/>
                </a:solidFill>
              </a:rPr>
              <a:t>, L., </a:t>
            </a:r>
            <a:r>
              <a:rPr lang="en-GB" sz="1100" dirty="0" err="1" smtClean="0">
                <a:solidFill>
                  <a:srgbClr val="00287D"/>
                </a:solidFill>
              </a:rPr>
              <a:t>Petrenko</a:t>
            </a:r>
            <a:r>
              <a:rPr lang="en-GB" sz="1100" dirty="0" smtClean="0">
                <a:solidFill>
                  <a:srgbClr val="00287D"/>
                </a:solidFill>
              </a:rPr>
              <a:t>, V. I., </a:t>
            </a:r>
            <a:r>
              <a:rPr lang="en-GB" sz="1100" dirty="0" err="1" smtClean="0">
                <a:solidFill>
                  <a:srgbClr val="00287D"/>
                </a:solidFill>
              </a:rPr>
              <a:t>Batková</a:t>
            </a:r>
            <a:r>
              <a:rPr lang="en-GB" sz="1100" dirty="0" smtClean="0">
                <a:solidFill>
                  <a:srgbClr val="00287D"/>
                </a:solidFill>
              </a:rPr>
              <a:t>, M., </a:t>
            </a:r>
            <a:r>
              <a:rPr lang="en-GB" sz="1100" b="1" dirty="0" err="1" smtClean="0">
                <a:solidFill>
                  <a:srgbClr val="00287D"/>
                </a:solidFill>
              </a:rPr>
              <a:t>Siposova</a:t>
            </a:r>
            <a:r>
              <a:rPr lang="en-GB" sz="1100" b="1" dirty="0" smtClean="0">
                <a:solidFill>
                  <a:srgbClr val="00287D"/>
                </a:solidFill>
              </a:rPr>
              <a:t>, K.,</a:t>
            </a:r>
            <a:r>
              <a:rPr lang="en-GB" sz="1100" dirty="0" smtClean="0">
                <a:solidFill>
                  <a:srgbClr val="00287D"/>
                </a:solidFill>
              </a:rPr>
              <a:t> </a:t>
            </a:r>
            <a:r>
              <a:rPr lang="en-GB" sz="1100" dirty="0" err="1" smtClean="0">
                <a:solidFill>
                  <a:srgbClr val="00287D"/>
                </a:solidFill>
              </a:rPr>
              <a:t>Garamus</a:t>
            </a:r>
            <a:r>
              <a:rPr lang="en-GB" sz="1100" dirty="0" smtClean="0">
                <a:solidFill>
                  <a:srgbClr val="00287D"/>
                </a:solidFill>
              </a:rPr>
              <a:t>, V. M., </a:t>
            </a:r>
            <a:r>
              <a:rPr lang="en-GB" sz="1100" dirty="0" err="1" smtClean="0">
                <a:solidFill>
                  <a:srgbClr val="00287D"/>
                </a:solidFill>
              </a:rPr>
              <a:t>Bulavin</a:t>
            </a:r>
            <a:r>
              <a:rPr lang="en-GB" sz="1100" dirty="0" smtClean="0">
                <a:solidFill>
                  <a:srgbClr val="00287D"/>
                </a:solidFill>
              </a:rPr>
              <a:t>, L. A., </a:t>
            </a:r>
            <a:r>
              <a:rPr lang="en-GB" sz="1100" dirty="0" err="1" smtClean="0">
                <a:solidFill>
                  <a:srgbClr val="00287D"/>
                </a:solidFill>
              </a:rPr>
              <a:t>Avdeev</a:t>
            </a:r>
            <a:r>
              <a:rPr lang="en-GB" sz="1100" dirty="0" smtClean="0">
                <a:solidFill>
                  <a:srgbClr val="00287D"/>
                </a:solidFill>
              </a:rPr>
              <a:t>,  M. V., </a:t>
            </a:r>
            <a:r>
              <a:rPr lang="en-GB" sz="1100" dirty="0" err="1" smtClean="0">
                <a:solidFill>
                  <a:srgbClr val="00287D"/>
                </a:solidFill>
              </a:rPr>
              <a:t>Almasy</a:t>
            </a:r>
            <a:r>
              <a:rPr lang="en-GB" sz="1100" dirty="0" smtClean="0">
                <a:solidFill>
                  <a:srgbClr val="00287D"/>
                </a:solidFill>
              </a:rPr>
              <a:t>, L., </a:t>
            </a:r>
            <a:r>
              <a:rPr lang="en-GB" sz="1100" dirty="0" err="1" smtClean="0">
                <a:solidFill>
                  <a:srgbClr val="00287D"/>
                </a:solidFill>
              </a:rPr>
              <a:t>Kopcansky</a:t>
            </a:r>
            <a:r>
              <a:rPr lang="en-GB" sz="1100" dirty="0" smtClean="0">
                <a:solidFill>
                  <a:srgbClr val="00287D"/>
                </a:solidFill>
              </a:rPr>
              <a:t>, P. Disruption of </a:t>
            </a:r>
            <a:r>
              <a:rPr lang="en-GB" sz="1100" dirty="0" err="1" smtClean="0">
                <a:solidFill>
                  <a:srgbClr val="00287D"/>
                </a:solidFill>
              </a:rPr>
              <a:t>amyloid</a:t>
            </a:r>
            <a:r>
              <a:rPr lang="en-GB" sz="1100" dirty="0" smtClean="0">
                <a:solidFill>
                  <a:srgbClr val="00287D"/>
                </a:solidFill>
              </a:rPr>
              <a:t> aggregates by artificial </a:t>
            </a:r>
            <a:r>
              <a:rPr lang="en-GB" sz="1100" dirty="0" err="1" smtClean="0">
                <a:solidFill>
                  <a:srgbClr val="00287D"/>
                </a:solidFill>
              </a:rPr>
              <a:t>ferritins</a:t>
            </a:r>
            <a:r>
              <a:rPr lang="en-GB" sz="1100" dirty="0" smtClean="0">
                <a:solidFill>
                  <a:srgbClr val="00287D"/>
                </a:solidFill>
              </a:rPr>
              <a:t>. In</a:t>
            </a:r>
            <a:r>
              <a:rPr lang="sk-SK" sz="1100" dirty="0" smtClean="0">
                <a:solidFill>
                  <a:srgbClr val="00287D"/>
                </a:solidFill>
              </a:rPr>
              <a:t>:</a:t>
            </a:r>
            <a:r>
              <a:rPr lang="en-GB" sz="1100" dirty="0" smtClean="0">
                <a:solidFill>
                  <a:srgbClr val="00287D"/>
                </a:solidFill>
              </a:rPr>
              <a:t> J</a:t>
            </a:r>
            <a:r>
              <a:rPr lang="sk-SK" sz="1100" dirty="0" smtClean="0">
                <a:solidFill>
                  <a:srgbClr val="00287D"/>
                </a:solidFill>
              </a:rPr>
              <a:t>.</a:t>
            </a:r>
            <a:r>
              <a:rPr lang="en-GB" sz="1100" dirty="0" smtClean="0">
                <a:solidFill>
                  <a:srgbClr val="00287D"/>
                </a:solidFill>
              </a:rPr>
              <a:t> </a:t>
            </a:r>
            <a:r>
              <a:rPr lang="en-GB" sz="1100" dirty="0" err="1" smtClean="0">
                <a:solidFill>
                  <a:srgbClr val="00287D"/>
                </a:solidFill>
              </a:rPr>
              <a:t>Magn</a:t>
            </a:r>
            <a:r>
              <a:rPr lang="sk-SK" sz="1100" dirty="0" smtClean="0">
                <a:solidFill>
                  <a:srgbClr val="00287D"/>
                </a:solidFill>
              </a:rPr>
              <a:t>.</a:t>
            </a:r>
            <a:r>
              <a:rPr lang="en-GB" sz="1100" dirty="0" smtClean="0">
                <a:solidFill>
                  <a:srgbClr val="00287D"/>
                </a:solidFill>
              </a:rPr>
              <a:t> </a:t>
            </a:r>
            <a:r>
              <a:rPr lang="en-GB" sz="1100" dirty="0" err="1" smtClean="0">
                <a:solidFill>
                  <a:srgbClr val="00287D"/>
                </a:solidFill>
              </a:rPr>
              <a:t>Magn</a:t>
            </a:r>
            <a:r>
              <a:rPr lang="sk-SK" sz="1100" dirty="0" smtClean="0">
                <a:solidFill>
                  <a:srgbClr val="00287D"/>
                </a:solidFill>
              </a:rPr>
              <a:t>.</a:t>
            </a:r>
            <a:r>
              <a:rPr lang="en-GB" sz="1100" dirty="0" smtClean="0">
                <a:solidFill>
                  <a:srgbClr val="00287D"/>
                </a:solidFill>
              </a:rPr>
              <a:t> Mater</a:t>
            </a:r>
            <a:r>
              <a:rPr lang="sk-SK" sz="1100" dirty="0" smtClean="0">
                <a:solidFill>
                  <a:srgbClr val="00287D"/>
                </a:solidFill>
              </a:rPr>
              <a:t>.</a:t>
            </a:r>
            <a:r>
              <a:rPr lang="en-GB" sz="1100" dirty="0" smtClean="0">
                <a:solidFill>
                  <a:srgbClr val="00287D"/>
                </a:solidFill>
              </a:rPr>
              <a:t> 2019, Vol. 473, pp. 215 - 220. (IF</a:t>
            </a:r>
            <a:r>
              <a:rPr lang="en-GB" sz="1100" baseline="-25000" dirty="0" smtClean="0">
                <a:solidFill>
                  <a:srgbClr val="00287D"/>
                </a:solidFill>
              </a:rPr>
              <a:t>5year</a:t>
            </a:r>
            <a:r>
              <a:rPr lang="en-GB" sz="1100" dirty="0" smtClean="0">
                <a:solidFill>
                  <a:srgbClr val="00287D"/>
                </a:solidFill>
              </a:rPr>
              <a:t> </a:t>
            </a:r>
            <a:r>
              <a:rPr lang="en-GB" sz="1100" b="1" dirty="0" smtClean="0">
                <a:solidFill>
                  <a:srgbClr val="00287D"/>
                </a:solidFill>
              </a:rPr>
              <a:t>2.717</a:t>
            </a:r>
            <a:r>
              <a:rPr lang="en-US" sz="1100" b="1" dirty="0" smtClean="0">
                <a:solidFill>
                  <a:srgbClr val="00287D"/>
                </a:solidFill>
              </a:rPr>
              <a:t>; Q1</a:t>
            </a:r>
            <a:r>
              <a:rPr lang="en-GB" sz="1100" dirty="0" smtClean="0">
                <a:solidFill>
                  <a:srgbClr val="00287D"/>
                </a:solidFill>
              </a:rPr>
              <a:t>)</a:t>
            </a:r>
            <a:endParaRPr lang="sk-SK" sz="1100" dirty="0" smtClean="0">
              <a:solidFill>
                <a:srgbClr val="00287D"/>
              </a:solidFill>
            </a:endParaRPr>
          </a:p>
          <a:p>
            <a:pPr algn="just"/>
            <a:endParaRPr lang="sk-SK" sz="1100" dirty="0">
              <a:solidFill>
                <a:srgbClr val="00287D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GB" sz="1100" b="1" i="1" dirty="0" err="1" smtClean="0">
                <a:solidFill>
                  <a:srgbClr val="005800"/>
                </a:solidFill>
              </a:rPr>
              <a:t>Zaslané</a:t>
            </a:r>
            <a:r>
              <a:rPr lang="en-GB" sz="1100" b="1" i="1" dirty="0" smtClean="0">
                <a:solidFill>
                  <a:srgbClr val="005800"/>
                </a:solidFill>
              </a:rPr>
              <a:t> </a:t>
            </a:r>
            <a:r>
              <a:rPr lang="en-GB" sz="1100" b="1" i="1" dirty="0" err="1" smtClean="0">
                <a:solidFill>
                  <a:srgbClr val="005800"/>
                </a:solidFill>
              </a:rPr>
              <a:t>práce</a:t>
            </a:r>
            <a:r>
              <a:rPr lang="en-GB" sz="1100" b="1" i="1" dirty="0" smtClean="0">
                <a:solidFill>
                  <a:srgbClr val="005800"/>
                </a:solidFill>
              </a:rPr>
              <a:t> v 2018:</a:t>
            </a:r>
          </a:p>
          <a:p>
            <a:pPr algn="just">
              <a:spcAft>
                <a:spcPts val="600"/>
              </a:spcAft>
            </a:pPr>
            <a:r>
              <a:rPr lang="en-US" sz="1100" b="1" dirty="0" smtClean="0">
                <a:solidFill>
                  <a:srgbClr val="00287D"/>
                </a:solidFill>
              </a:rPr>
              <a:t>Michal </a:t>
            </a:r>
            <a:r>
              <a:rPr lang="en-US" sz="1100" b="1" dirty="0" err="1" smtClean="0">
                <a:solidFill>
                  <a:srgbClr val="00287D"/>
                </a:solidFill>
              </a:rPr>
              <a:t>Pudlak</a:t>
            </a:r>
            <a:r>
              <a:rPr lang="en-US" sz="1100" dirty="0" smtClean="0">
                <a:solidFill>
                  <a:srgbClr val="00287D"/>
                </a:solidFill>
              </a:rPr>
              <a:t>, Rashid </a:t>
            </a:r>
            <a:r>
              <a:rPr lang="en-US" sz="1100" dirty="0" err="1" smtClean="0">
                <a:solidFill>
                  <a:srgbClr val="00287D"/>
                </a:solidFill>
              </a:rPr>
              <a:t>G.Nazmitdinov</a:t>
            </a:r>
            <a:r>
              <a:rPr lang="en-US" sz="1100" dirty="0" smtClean="0">
                <a:solidFill>
                  <a:srgbClr val="00287D"/>
                </a:solidFill>
              </a:rPr>
              <a:t> “Semi-metallic </a:t>
            </a:r>
            <a:r>
              <a:rPr lang="en-US" sz="1100" dirty="0" err="1" smtClean="0">
                <a:solidFill>
                  <a:srgbClr val="00287D"/>
                </a:solidFill>
              </a:rPr>
              <a:t>graphene</a:t>
            </a:r>
            <a:r>
              <a:rPr lang="en-US" sz="1100" dirty="0" smtClean="0">
                <a:solidFill>
                  <a:srgbClr val="00287D"/>
                </a:solidFill>
              </a:rPr>
              <a:t> based diode”, ACS NANO</a:t>
            </a:r>
            <a:endParaRPr lang="sk-SK" sz="1100" dirty="0" smtClean="0">
              <a:solidFill>
                <a:srgbClr val="00287D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sk-SK" sz="1100" b="1" dirty="0" err="1" smtClean="0">
                <a:solidFill>
                  <a:srgbClr val="00287D"/>
                </a:solidFill>
              </a:rPr>
              <a:t>Siposova</a:t>
            </a:r>
            <a:r>
              <a:rPr lang="sk-SK" sz="1100" b="1" dirty="0" smtClean="0">
                <a:solidFill>
                  <a:srgbClr val="00287D"/>
                </a:solidFill>
              </a:rPr>
              <a:t> K</a:t>
            </a:r>
            <a:r>
              <a:rPr lang="sk-SK" sz="1100" dirty="0" smtClean="0">
                <a:solidFill>
                  <a:srgbClr val="00287D"/>
                </a:solidFill>
              </a:rPr>
              <a:t>., </a:t>
            </a:r>
            <a:r>
              <a:rPr lang="sk-SK" sz="1100" dirty="0" err="1" smtClean="0">
                <a:solidFill>
                  <a:srgbClr val="00287D"/>
                </a:solidFill>
              </a:rPr>
              <a:t>Huntosova</a:t>
            </a:r>
            <a:r>
              <a:rPr lang="sk-SK" sz="1100" dirty="0" smtClean="0">
                <a:solidFill>
                  <a:srgbClr val="00287D"/>
                </a:solidFill>
              </a:rPr>
              <a:t> V., </a:t>
            </a:r>
            <a:r>
              <a:rPr lang="sk-SK" sz="1100" dirty="0" err="1" smtClean="0">
                <a:solidFill>
                  <a:srgbClr val="00287D"/>
                </a:solidFill>
              </a:rPr>
              <a:t>Shlapa</a:t>
            </a:r>
            <a:r>
              <a:rPr lang="sk-SK" sz="1100" dirty="0" smtClean="0">
                <a:solidFill>
                  <a:srgbClr val="00287D"/>
                </a:solidFill>
              </a:rPr>
              <a:t> Y., </a:t>
            </a:r>
            <a:r>
              <a:rPr lang="sk-SK" sz="1100" dirty="0" err="1" smtClean="0">
                <a:solidFill>
                  <a:srgbClr val="00287D"/>
                </a:solidFill>
              </a:rPr>
              <a:t>Lenkavska</a:t>
            </a:r>
            <a:r>
              <a:rPr lang="sk-SK" sz="1100" dirty="0" smtClean="0">
                <a:solidFill>
                  <a:srgbClr val="00287D"/>
                </a:solidFill>
              </a:rPr>
              <a:t> L., </a:t>
            </a:r>
            <a:r>
              <a:rPr lang="sk-SK" sz="1100" dirty="0" err="1" smtClean="0">
                <a:solidFill>
                  <a:srgbClr val="00287D"/>
                </a:solidFill>
              </a:rPr>
              <a:t>Macajova</a:t>
            </a:r>
            <a:r>
              <a:rPr lang="sk-SK" sz="1100" dirty="0" smtClean="0">
                <a:solidFill>
                  <a:srgbClr val="00287D"/>
                </a:solidFill>
              </a:rPr>
              <a:t> M., </a:t>
            </a:r>
            <a:r>
              <a:rPr lang="sk-SK" sz="1100" dirty="0" err="1" smtClean="0">
                <a:solidFill>
                  <a:srgbClr val="00287D"/>
                </a:solidFill>
              </a:rPr>
              <a:t>Belous</a:t>
            </a:r>
            <a:r>
              <a:rPr lang="sk-SK" sz="1100" dirty="0" smtClean="0">
                <a:solidFill>
                  <a:srgbClr val="00287D"/>
                </a:solidFill>
              </a:rPr>
              <a:t> A., </a:t>
            </a:r>
            <a:r>
              <a:rPr lang="sk-SK" sz="1100" b="1" dirty="0" err="1" smtClean="0">
                <a:solidFill>
                  <a:srgbClr val="00287D"/>
                </a:solidFill>
              </a:rPr>
              <a:t>Musatov</a:t>
            </a:r>
            <a:r>
              <a:rPr lang="sk-SK" sz="1100" b="1" dirty="0" smtClean="0">
                <a:solidFill>
                  <a:srgbClr val="00287D"/>
                </a:solidFill>
              </a:rPr>
              <a:t> A</a:t>
            </a:r>
            <a:r>
              <a:rPr lang="sk-SK" sz="1100" dirty="0" smtClean="0">
                <a:solidFill>
                  <a:srgbClr val="00287D"/>
                </a:solidFill>
              </a:rPr>
              <a:t>. - </a:t>
            </a:r>
            <a:r>
              <a:rPr lang="en-US" sz="1100" dirty="0" smtClean="0">
                <a:solidFill>
                  <a:srgbClr val="00287D"/>
                </a:solidFill>
              </a:rPr>
              <a:t>Synthesis, Biocompatibility and Bioactivity of Cerium Oxide </a:t>
            </a:r>
            <a:r>
              <a:rPr lang="en-US" sz="1100" dirty="0" err="1" smtClean="0">
                <a:solidFill>
                  <a:srgbClr val="00287D"/>
                </a:solidFill>
              </a:rPr>
              <a:t>Nanoparticles</a:t>
            </a:r>
            <a:r>
              <a:rPr lang="en-US" sz="1100" dirty="0" smtClean="0">
                <a:solidFill>
                  <a:srgbClr val="00287D"/>
                </a:solidFill>
              </a:rPr>
              <a:t>”</a:t>
            </a:r>
            <a:r>
              <a:rPr lang="sk-SK" sz="1100" dirty="0" smtClean="0">
                <a:solidFill>
                  <a:srgbClr val="00287D"/>
                </a:solidFill>
              </a:rPr>
              <a:t> ACS </a:t>
            </a:r>
            <a:r>
              <a:rPr lang="sk-SK" sz="1100" dirty="0" err="1" smtClean="0">
                <a:solidFill>
                  <a:srgbClr val="00287D"/>
                </a:solidFill>
              </a:rPr>
              <a:t>Applied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Materials</a:t>
            </a:r>
            <a:r>
              <a:rPr lang="sk-SK" sz="1100" dirty="0" smtClean="0">
                <a:solidFill>
                  <a:srgbClr val="00287D"/>
                </a:solidFill>
              </a:rPr>
              <a:t> and </a:t>
            </a:r>
            <a:r>
              <a:rPr lang="sk-SK" sz="1100" dirty="0" err="1" smtClean="0">
                <a:solidFill>
                  <a:srgbClr val="00287D"/>
                </a:solidFill>
              </a:rPr>
              <a:t>Interfaces</a:t>
            </a:r>
            <a:endParaRPr lang="en-US" sz="1100" dirty="0" smtClean="0">
              <a:solidFill>
                <a:srgbClr val="00287D"/>
              </a:solidFill>
            </a:endParaRPr>
          </a:p>
          <a:p>
            <a:pPr algn="l"/>
            <a:endParaRPr lang="en-US" sz="1000" dirty="0" smtClean="0"/>
          </a:p>
          <a:p>
            <a:pPr algn="l"/>
            <a:endParaRPr lang="en-US" sz="1000" dirty="0"/>
          </a:p>
        </p:txBody>
      </p:sp>
      <p:sp>
        <p:nvSpPr>
          <p:cNvPr id="16392" name="Obdĺžnik 5"/>
          <p:cNvSpPr>
            <a:spLocks noChangeArrowheads="1"/>
          </p:cNvSpPr>
          <p:nvPr/>
        </p:nvSpPr>
        <p:spPr bwMode="auto">
          <a:xfrm>
            <a:off x="971600" y="1198563"/>
            <a:ext cx="7056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l"/>
            <a:r>
              <a:rPr lang="en-US" altLang="en-US" sz="1400" b="1" dirty="0" err="1" smtClean="0">
                <a:solidFill>
                  <a:srgbClr val="00287D"/>
                </a:solidFill>
              </a:rPr>
              <a:t>Musatov</a:t>
            </a:r>
            <a:r>
              <a:rPr lang="en-US" altLang="en-US" sz="1400" b="1" dirty="0" smtClean="0">
                <a:solidFill>
                  <a:srgbClr val="00287D"/>
                </a:solidFill>
              </a:rPr>
              <a:t>,</a:t>
            </a:r>
            <a:r>
              <a:rPr lang="sk-SK" altLang="en-US" sz="1400" b="1" dirty="0" smtClean="0">
                <a:solidFill>
                  <a:srgbClr val="00287D"/>
                </a:solidFill>
              </a:rPr>
              <a:t> A., 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Šipošová K., </a:t>
            </a:r>
            <a:r>
              <a:rPr lang="sk-SK" altLang="en-US" sz="1100" b="1" dirty="0" err="1" smtClean="0">
                <a:solidFill>
                  <a:srgbClr val="00287D"/>
                </a:solidFill>
              </a:rPr>
              <a:t>Pudlák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 M.,  </a:t>
            </a:r>
            <a:r>
              <a:rPr lang="sk-SK" altLang="en-US" sz="1100" b="1" dirty="0" err="1" smtClean="0">
                <a:solidFill>
                  <a:srgbClr val="00287D"/>
                </a:solidFill>
              </a:rPr>
              <a:t>Antalík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 M., </a:t>
            </a:r>
            <a:r>
              <a:rPr lang="sk-SK" altLang="en-US" sz="1100" b="1" dirty="0" err="1" smtClean="0">
                <a:solidFill>
                  <a:srgbClr val="00287D"/>
                </a:solidFill>
              </a:rPr>
              <a:t>Valušová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 E., </a:t>
            </a:r>
            <a:r>
              <a:rPr lang="sk-SK" altLang="en-US" sz="1100" b="1" dirty="0" err="1" smtClean="0">
                <a:solidFill>
                  <a:srgbClr val="00287D"/>
                </a:solidFill>
              </a:rPr>
              <a:t>Lysáková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 V.</a:t>
            </a:r>
            <a:r>
              <a:rPr lang="en-US" altLang="en-US" sz="1100" b="1" dirty="0" smtClean="0">
                <a:solidFill>
                  <a:srgbClr val="00287D"/>
                </a:solidFill>
              </a:rPr>
              <a:t>, </a:t>
            </a:r>
            <a:r>
              <a:rPr lang="en-US" altLang="en-US" sz="1100" b="1" dirty="0" err="1" smtClean="0">
                <a:solidFill>
                  <a:srgbClr val="00287D"/>
                </a:solidFill>
              </a:rPr>
              <a:t>Hrmo</a:t>
            </a:r>
            <a:r>
              <a:rPr lang="en-US" altLang="en-US" sz="1100" b="1" dirty="0" smtClean="0">
                <a:solidFill>
                  <a:srgbClr val="00287D"/>
                </a:solidFill>
              </a:rPr>
              <a:t> I.</a:t>
            </a:r>
            <a:endParaRPr lang="sk-SK" altLang="en-US" sz="1100" b="1" dirty="0">
              <a:solidFill>
                <a:srgbClr val="00287D"/>
              </a:solidFill>
            </a:endParaRPr>
          </a:p>
        </p:txBody>
      </p:sp>
      <p:sp>
        <p:nvSpPr>
          <p:cNvPr id="13" name="BlokTextu 11"/>
          <p:cNvSpPr txBox="1">
            <a:spLocks noChangeArrowheads="1"/>
          </p:cNvSpPr>
          <p:nvPr/>
        </p:nvSpPr>
        <p:spPr bwMode="auto">
          <a:xfrm>
            <a:off x="755576" y="168600"/>
            <a:ext cx="7848154" cy="137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ctr"/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sz="1600" b="1" dirty="0" smtClean="0">
                <a:solidFill>
                  <a:srgbClr val="AA005A"/>
                </a:solidFill>
              </a:rPr>
              <a:t>Od </a:t>
            </a:r>
            <a:r>
              <a:rPr lang="sk-SK" altLang="en-US" sz="1600" b="1" dirty="0" err="1" smtClean="0">
                <a:solidFill>
                  <a:srgbClr val="AA005A"/>
                </a:solidFill>
              </a:rPr>
              <a:t>biomakromolekúl</a:t>
            </a:r>
            <a:r>
              <a:rPr lang="sk-SK" altLang="en-US" sz="1600" b="1" dirty="0" smtClean="0">
                <a:solidFill>
                  <a:srgbClr val="AA005A"/>
                </a:solidFill>
              </a:rPr>
              <a:t> po </a:t>
            </a:r>
            <a:r>
              <a:rPr lang="sk-SK" altLang="en-US" sz="1600" b="1" dirty="0" err="1" smtClean="0">
                <a:solidFill>
                  <a:srgbClr val="AA005A"/>
                </a:solidFill>
              </a:rPr>
              <a:t>supramolekulárne</a:t>
            </a:r>
            <a:r>
              <a:rPr lang="sk-SK" altLang="en-US" sz="1600" b="1" dirty="0" smtClean="0">
                <a:solidFill>
                  <a:srgbClr val="AA005A"/>
                </a:solidFill>
              </a:rPr>
              <a:t> komplexy: experimentálne a teoretické štúdium štruktúry, stability a reaktivity</a:t>
            </a: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b="1" dirty="0" smtClean="0">
                <a:solidFill>
                  <a:srgbClr val="AA005A"/>
                </a:solidFill>
              </a:rPr>
              <a:t> </a:t>
            </a:r>
            <a:r>
              <a:rPr lang="sk-SK" altLang="en-US" sz="1600" b="1" dirty="0" smtClean="0">
                <a:solidFill>
                  <a:srgbClr val="00287D"/>
                </a:solidFill>
              </a:rPr>
              <a:t>             </a:t>
            </a:r>
            <a:endParaRPr lang="sk-SK" altLang="en-US" sz="1600" b="1" dirty="0">
              <a:solidFill>
                <a:srgbClr val="0028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460375" y="1557014"/>
            <a:ext cx="84963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sk-SK" altLang="en-US" sz="1300" b="1" u="sng" dirty="0" smtClean="0">
                <a:solidFill>
                  <a:srgbClr val="7A0000"/>
                </a:solidFill>
              </a:rPr>
              <a:t>Ohlasy </a:t>
            </a:r>
            <a:r>
              <a:rPr lang="sk-SK" altLang="en-US" sz="1300" b="1" u="sng" dirty="0">
                <a:solidFill>
                  <a:srgbClr val="7A0000"/>
                </a:solidFill>
              </a:rPr>
              <a:t>na vedecké výstupy, citácie</a:t>
            </a:r>
            <a:r>
              <a:rPr lang="sk-SK" altLang="en-US" sz="1300" dirty="0" smtClean="0">
                <a:solidFill>
                  <a:srgbClr val="7A0000"/>
                </a:solidFill>
              </a:rPr>
              <a:t>:</a:t>
            </a:r>
            <a:endParaRPr lang="sk-SK" altLang="en-US" sz="1300" dirty="0">
              <a:solidFill>
                <a:srgbClr val="7A0000"/>
              </a:solidFill>
            </a:endParaRPr>
          </a:p>
        </p:txBody>
      </p:sp>
      <p:sp>
        <p:nvSpPr>
          <p:cNvPr id="17413" name="Obdĺžnik 13"/>
          <p:cNvSpPr>
            <a:spLocks noChangeArrowheads="1"/>
          </p:cNvSpPr>
          <p:nvPr/>
        </p:nvSpPr>
        <p:spPr bwMode="auto">
          <a:xfrm>
            <a:off x="468313" y="2060575"/>
            <a:ext cx="5741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/>
            <a:r>
              <a:rPr lang="pl-PL" altLang="en-US" sz="1200">
                <a:solidFill>
                  <a:srgbClr val="00287D"/>
                </a:solidFill>
              </a:rPr>
              <a:t> </a:t>
            </a:r>
          </a:p>
          <a:p>
            <a:pPr marL="228600" indent="-228600" algn="l"/>
            <a:endParaRPr lang="pl-PL" altLang="en-US" sz="1200">
              <a:solidFill>
                <a:srgbClr val="00287D"/>
              </a:solidFill>
            </a:endParaRPr>
          </a:p>
        </p:txBody>
      </p:sp>
      <p:sp>
        <p:nvSpPr>
          <p:cNvPr id="17414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6659637" y="1956197"/>
            <a:ext cx="1728787" cy="320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en-US" sz="1500" b="1" dirty="0">
                <a:solidFill>
                  <a:srgbClr val="AF0078"/>
                </a:solidFill>
                <a:latin typeface="+mn-lt"/>
              </a:rPr>
              <a:t>149 </a:t>
            </a:r>
            <a:r>
              <a:rPr lang="sk-SK" altLang="en-US" sz="1500" b="1" dirty="0">
                <a:solidFill>
                  <a:srgbClr val="AF0078"/>
                </a:solidFill>
                <a:latin typeface="+mn-lt"/>
              </a:rPr>
              <a:t>citácií/201</a:t>
            </a:r>
            <a:r>
              <a:rPr lang="en-US" altLang="en-US" sz="1500" b="1" dirty="0">
                <a:solidFill>
                  <a:srgbClr val="AF0078"/>
                </a:solidFill>
                <a:latin typeface="+mn-lt"/>
              </a:rPr>
              <a:t>7</a:t>
            </a:r>
            <a:endParaRPr lang="sk-SK" altLang="en-US" sz="1500" dirty="0">
              <a:solidFill>
                <a:srgbClr val="AF0078"/>
              </a:solidFill>
              <a:latin typeface="+mn-lt"/>
            </a:endParaRPr>
          </a:p>
        </p:txBody>
      </p:sp>
      <p:sp>
        <p:nvSpPr>
          <p:cNvPr id="17416" name="Rectangle 101"/>
          <p:cNvSpPr>
            <a:spLocks noChangeArrowheads="1"/>
          </p:cNvSpPr>
          <p:nvPr/>
        </p:nvSpPr>
        <p:spPr bwMode="auto">
          <a:xfrm>
            <a:off x="395585" y="1994168"/>
            <a:ext cx="590460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25000"/>
              </a:lnSpc>
            </a:pPr>
            <a:r>
              <a:rPr lang="sk-SK" altLang="en-US" sz="1200" b="1" dirty="0">
                <a:solidFill>
                  <a:srgbClr val="00287D"/>
                </a:solidFill>
              </a:rPr>
              <a:t>Najcitovanejší autor skupiny: </a:t>
            </a:r>
            <a:r>
              <a:rPr lang="en-US" altLang="en-US" sz="1200" b="1" dirty="0">
                <a:solidFill>
                  <a:srgbClr val="AF0078"/>
                </a:solidFill>
              </a:rPr>
              <a:t>M. </a:t>
            </a:r>
            <a:r>
              <a:rPr lang="en-US" altLang="en-US" sz="1200" b="1" dirty="0" err="1">
                <a:solidFill>
                  <a:srgbClr val="AF0078"/>
                </a:solidFill>
              </a:rPr>
              <a:t>Antalik</a:t>
            </a:r>
            <a:r>
              <a:rPr lang="en-US" altLang="en-US" sz="1200" b="1" dirty="0">
                <a:solidFill>
                  <a:srgbClr val="AF0078"/>
                </a:solidFill>
              </a:rPr>
              <a:t> </a:t>
            </a:r>
            <a:r>
              <a:rPr lang="sk-SK" altLang="en-US" sz="1200" b="1" dirty="0" smtClean="0">
                <a:solidFill>
                  <a:srgbClr val="00287D"/>
                </a:solidFill>
              </a:rPr>
              <a:t>(</a:t>
            </a:r>
            <a:r>
              <a:rPr lang="en-US" altLang="en-US" sz="1200" b="1" dirty="0">
                <a:solidFill>
                  <a:srgbClr val="00287D"/>
                </a:solidFill>
              </a:rPr>
              <a:t>83 </a:t>
            </a:r>
            <a:r>
              <a:rPr lang="sk-SK" altLang="en-US" sz="1200" b="1" dirty="0" smtClean="0">
                <a:solidFill>
                  <a:srgbClr val="00287D"/>
                </a:solidFill>
              </a:rPr>
              <a:t>citácií</a:t>
            </a:r>
            <a:r>
              <a:rPr lang="en-US" altLang="en-US" sz="1200" b="1" dirty="0" smtClean="0">
                <a:solidFill>
                  <a:srgbClr val="00287D"/>
                </a:solidFill>
              </a:rPr>
              <a:t>/61</a:t>
            </a:r>
            <a:r>
              <a:rPr lang="sk-SK" altLang="en-US" sz="1200" b="1" dirty="0" smtClean="0">
                <a:solidFill>
                  <a:srgbClr val="00287D"/>
                </a:solidFill>
              </a:rPr>
              <a:t> </a:t>
            </a:r>
            <a:r>
              <a:rPr lang="sk-SK" altLang="en-US" sz="1200" b="1" dirty="0">
                <a:solidFill>
                  <a:srgbClr val="00287D"/>
                </a:solidFill>
              </a:rPr>
              <a:t>citácií </a:t>
            </a:r>
            <a:r>
              <a:rPr lang="sk-SK" altLang="en-US" sz="1200" b="1" i="1" dirty="0">
                <a:solidFill>
                  <a:srgbClr val="00287D"/>
                </a:solidFill>
              </a:rPr>
              <a:t>s afiliáciou ÚEF)</a:t>
            </a:r>
            <a:endParaRPr lang="sk-SK" altLang="en-US" sz="1200" b="1" dirty="0">
              <a:solidFill>
                <a:srgbClr val="00287D"/>
              </a:solidFill>
            </a:endParaRPr>
          </a:p>
        </p:txBody>
      </p:sp>
      <p:sp>
        <p:nvSpPr>
          <p:cNvPr id="11" name="BlokTextu 11"/>
          <p:cNvSpPr txBox="1">
            <a:spLocks noChangeArrowheads="1"/>
          </p:cNvSpPr>
          <p:nvPr/>
        </p:nvSpPr>
        <p:spPr bwMode="auto">
          <a:xfrm>
            <a:off x="755576" y="188640"/>
            <a:ext cx="7704138" cy="137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sz="1600" b="1" dirty="0" smtClean="0">
                <a:solidFill>
                  <a:srgbClr val="AA005A"/>
                </a:solidFill>
              </a:rPr>
              <a:t>Od </a:t>
            </a:r>
            <a:r>
              <a:rPr lang="sk-SK" altLang="en-US" sz="1600" b="1" dirty="0" err="1" smtClean="0">
                <a:solidFill>
                  <a:srgbClr val="AA005A"/>
                </a:solidFill>
              </a:rPr>
              <a:t>biomakromolekúl</a:t>
            </a:r>
            <a:r>
              <a:rPr lang="sk-SK" altLang="en-US" sz="1600" b="1" dirty="0" smtClean="0">
                <a:solidFill>
                  <a:srgbClr val="AA005A"/>
                </a:solidFill>
              </a:rPr>
              <a:t> po </a:t>
            </a:r>
            <a:r>
              <a:rPr lang="sk-SK" altLang="en-US" sz="1600" b="1" dirty="0" err="1" smtClean="0">
                <a:solidFill>
                  <a:srgbClr val="AA005A"/>
                </a:solidFill>
              </a:rPr>
              <a:t>supramolekulárne</a:t>
            </a:r>
            <a:r>
              <a:rPr lang="sk-SK" altLang="en-US" sz="1600" b="1" dirty="0" smtClean="0">
                <a:solidFill>
                  <a:srgbClr val="AA005A"/>
                </a:solidFill>
              </a:rPr>
              <a:t> komplexy: experimentálne a teoretické štúdium štruktúry, stability a reaktivity</a:t>
            </a: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b="1" dirty="0" smtClean="0">
                <a:solidFill>
                  <a:srgbClr val="AA005A"/>
                </a:solidFill>
              </a:rPr>
              <a:t> </a:t>
            </a:r>
            <a:r>
              <a:rPr lang="sk-SK" altLang="en-US" sz="1600" b="1" dirty="0" smtClean="0">
                <a:solidFill>
                  <a:srgbClr val="00287D"/>
                </a:solidFill>
              </a:rPr>
              <a:t>             </a:t>
            </a:r>
            <a:endParaRPr lang="sk-SK" altLang="en-US" sz="1600" b="1" dirty="0">
              <a:solidFill>
                <a:srgbClr val="00287D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8313" y="2475909"/>
            <a:ext cx="626485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sk-SK" altLang="en-US" sz="1300" b="1" u="sng" dirty="0" smtClean="0">
                <a:solidFill>
                  <a:srgbClr val="7A0000"/>
                </a:solidFill>
                <a:latin typeface="+mj-lt"/>
              </a:rPr>
              <a:t>Pozvané prednášky na medzinárodných a domácich vedeckých podujatiach</a:t>
            </a:r>
            <a:r>
              <a:rPr lang="sk-SK" altLang="en-US" sz="1300" b="1" dirty="0" smtClean="0">
                <a:solidFill>
                  <a:srgbClr val="7A0000"/>
                </a:solidFill>
                <a:latin typeface="Gill Sans MT"/>
              </a:rPr>
              <a:t>: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381918" y="2852936"/>
            <a:ext cx="8380164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GB" sz="1000" b="1" i="1" dirty="0" err="1">
                <a:solidFill>
                  <a:srgbClr val="005800"/>
                </a:solidFill>
              </a:rPr>
              <a:t>Pozvané</a:t>
            </a:r>
            <a:r>
              <a:rPr lang="en-GB" sz="1000" b="1" i="1" dirty="0">
                <a:solidFill>
                  <a:srgbClr val="005800"/>
                </a:solidFill>
              </a:rPr>
              <a:t> </a:t>
            </a:r>
            <a:r>
              <a:rPr lang="en-GB" sz="1000" b="1" i="1" dirty="0" err="1">
                <a:solidFill>
                  <a:srgbClr val="005800"/>
                </a:solidFill>
              </a:rPr>
              <a:t>prednášky</a:t>
            </a:r>
            <a:r>
              <a:rPr lang="en-GB" sz="1000" b="1" i="1" dirty="0">
                <a:solidFill>
                  <a:srgbClr val="005800"/>
                </a:solidFill>
              </a:rPr>
              <a:t> </a:t>
            </a:r>
            <a:r>
              <a:rPr lang="en-GB" sz="1000" b="1" i="1" dirty="0" err="1">
                <a:solidFill>
                  <a:srgbClr val="005800"/>
                </a:solidFill>
              </a:rPr>
              <a:t>na</a:t>
            </a:r>
            <a:r>
              <a:rPr lang="en-GB" sz="1000" b="1" i="1" dirty="0">
                <a:solidFill>
                  <a:srgbClr val="005800"/>
                </a:solidFill>
              </a:rPr>
              <a:t> </a:t>
            </a:r>
            <a:r>
              <a:rPr lang="en-GB" sz="1000" b="1" i="1" dirty="0" err="1">
                <a:solidFill>
                  <a:srgbClr val="005800"/>
                </a:solidFill>
              </a:rPr>
              <a:t>medzinárodných</a:t>
            </a:r>
            <a:r>
              <a:rPr lang="en-GB" sz="1000" b="1" i="1" dirty="0">
                <a:solidFill>
                  <a:srgbClr val="005800"/>
                </a:solidFill>
              </a:rPr>
              <a:t> </a:t>
            </a:r>
            <a:r>
              <a:rPr lang="en-GB" sz="1000" b="1" i="1" dirty="0" err="1" smtClean="0">
                <a:solidFill>
                  <a:srgbClr val="005800"/>
                </a:solidFill>
              </a:rPr>
              <a:t>konferenciác</a:t>
            </a:r>
            <a:r>
              <a:rPr lang="sk-SK" sz="1000" b="1" i="1" dirty="0" smtClean="0">
                <a:solidFill>
                  <a:srgbClr val="005800"/>
                </a:solidFill>
              </a:rPr>
              <a:t>h</a:t>
            </a:r>
            <a:r>
              <a:rPr lang="en-GB" sz="1000" b="1" i="1" dirty="0" smtClean="0">
                <a:solidFill>
                  <a:srgbClr val="005800"/>
                </a:solidFill>
              </a:rPr>
              <a:t>:</a:t>
            </a:r>
            <a:endParaRPr lang="en-US" sz="1000" b="1" i="1" dirty="0">
              <a:solidFill>
                <a:srgbClr val="005800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sk-SK" sz="1000" b="1" dirty="0">
                <a:solidFill>
                  <a:srgbClr val="00287D"/>
                </a:solidFill>
              </a:rPr>
              <a:t>Šipošová </a:t>
            </a:r>
            <a:r>
              <a:rPr lang="sk-SK" sz="1000" b="1" dirty="0" smtClean="0">
                <a:solidFill>
                  <a:srgbClr val="00287D"/>
                </a:solidFill>
              </a:rPr>
              <a:t>K.</a:t>
            </a:r>
            <a:r>
              <a:rPr lang="sk-SK" sz="1000" dirty="0" smtClean="0">
                <a:solidFill>
                  <a:srgbClr val="00287D"/>
                </a:solidFill>
              </a:rPr>
              <a:t> - </a:t>
            </a:r>
            <a:r>
              <a:rPr lang="sk-SK" sz="1000" dirty="0" err="1" smtClean="0">
                <a:solidFill>
                  <a:srgbClr val="00287D"/>
                </a:solidFill>
              </a:rPr>
              <a:t>The</a:t>
            </a:r>
            <a:r>
              <a:rPr lang="sk-SK" sz="1000" dirty="0" smtClean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Way</a:t>
            </a:r>
            <a:r>
              <a:rPr lang="sk-SK" sz="1000" dirty="0">
                <a:solidFill>
                  <a:srgbClr val="00287D"/>
                </a:solidFill>
              </a:rPr>
              <a:t> To </a:t>
            </a:r>
            <a:r>
              <a:rPr lang="sk-SK" sz="1000" dirty="0" err="1">
                <a:solidFill>
                  <a:srgbClr val="00287D"/>
                </a:solidFill>
              </a:rPr>
              <a:t>Fight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With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The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Amyloid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Protein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Aggregates</a:t>
            </a:r>
            <a:r>
              <a:rPr lang="sk-SK" sz="1000" dirty="0">
                <a:solidFill>
                  <a:srgbClr val="00287D"/>
                </a:solidFill>
              </a:rPr>
              <a:t>: Role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Nanoparticles</a:t>
            </a:r>
            <a:endParaRPr lang="en-US" sz="1000" dirty="0">
              <a:solidFill>
                <a:srgbClr val="00287D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sk-SK" sz="1000" dirty="0">
                <a:solidFill>
                  <a:srgbClr val="00287D"/>
                </a:solidFill>
              </a:rPr>
              <a:t>In </a:t>
            </a:r>
            <a:r>
              <a:rPr lang="sk-SK" sz="1000" dirty="0" err="1">
                <a:solidFill>
                  <a:srgbClr val="00287D"/>
                </a:solidFill>
              </a:rPr>
              <a:t>Physics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Liquid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Matter</a:t>
            </a:r>
            <a:r>
              <a:rPr lang="sk-SK" sz="1000" dirty="0">
                <a:solidFill>
                  <a:srgbClr val="00287D"/>
                </a:solidFill>
              </a:rPr>
              <a:t>: </a:t>
            </a:r>
            <a:r>
              <a:rPr lang="sk-SK" sz="1000" dirty="0" err="1">
                <a:solidFill>
                  <a:srgbClr val="00287D"/>
                </a:solidFill>
              </a:rPr>
              <a:t>Modern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Problems</a:t>
            </a:r>
            <a:r>
              <a:rPr lang="sk-SK" sz="1000" dirty="0">
                <a:solidFill>
                  <a:srgbClr val="00287D"/>
                </a:solidFill>
              </a:rPr>
              <a:t> (PLMMP-2018) 18-22 </a:t>
            </a:r>
            <a:r>
              <a:rPr lang="sk-SK" sz="1000" dirty="0" err="1">
                <a:solidFill>
                  <a:srgbClr val="00287D"/>
                </a:solidFill>
              </a:rPr>
              <a:t>May</a:t>
            </a:r>
            <a:r>
              <a:rPr lang="sk-SK" sz="1000" dirty="0">
                <a:solidFill>
                  <a:srgbClr val="00287D"/>
                </a:solidFill>
              </a:rPr>
              <a:t> 2018, </a:t>
            </a:r>
            <a:r>
              <a:rPr lang="sk-SK" sz="1000" dirty="0" err="1">
                <a:solidFill>
                  <a:srgbClr val="00287D"/>
                </a:solidFill>
              </a:rPr>
              <a:t>Kyiv</a:t>
            </a:r>
            <a:r>
              <a:rPr lang="sk-SK" sz="1000" dirty="0">
                <a:solidFill>
                  <a:srgbClr val="00287D"/>
                </a:solidFill>
              </a:rPr>
              <a:t>, </a:t>
            </a:r>
            <a:r>
              <a:rPr lang="sk-SK" sz="1000" dirty="0" err="1" smtClean="0">
                <a:solidFill>
                  <a:srgbClr val="00287D"/>
                </a:solidFill>
              </a:rPr>
              <a:t>Ukraine</a:t>
            </a:r>
            <a:r>
              <a:rPr lang="sk-SK" sz="1000" dirty="0" smtClean="0">
                <a:solidFill>
                  <a:srgbClr val="00287D"/>
                </a:solidFill>
              </a:rPr>
              <a:t>, </a:t>
            </a:r>
            <a:r>
              <a:rPr lang="sk-SK" sz="1000" i="1" dirty="0">
                <a:solidFill>
                  <a:srgbClr val="00287D"/>
                </a:solidFill>
              </a:rPr>
              <a:t>plenárna prednáška</a:t>
            </a:r>
            <a:endParaRPr lang="en-US" sz="1000" i="1" dirty="0">
              <a:solidFill>
                <a:srgbClr val="00287D"/>
              </a:solidFill>
            </a:endParaRPr>
          </a:p>
          <a:p>
            <a:pPr algn="l">
              <a:defRPr/>
            </a:pPr>
            <a:r>
              <a:rPr lang="en-GB" sz="1000" b="1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l">
              <a:spcAft>
                <a:spcPts val="600"/>
              </a:spcAft>
              <a:defRPr/>
            </a:pPr>
            <a:r>
              <a:rPr lang="en-GB" sz="1000" b="1" dirty="0" err="1">
                <a:solidFill>
                  <a:srgbClr val="005800"/>
                </a:solidFill>
              </a:rPr>
              <a:t>Pozvané</a:t>
            </a:r>
            <a:r>
              <a:rPr lang="en-GB" sz="1000" b="1" dirty="0">
                <a:solidFill>
                  <a:srgbClr val="005800"/>
                </a:solidFill>
              </a:rPr>
              <a:t> </a:t>
            </a:r>
            <a:r>
              <a:rPr lang="en-GB" sz="1000" b="1" dirty="0" err="1">
                <a:solidFill>
                  <a:srgbClr val="005800"/>
                </a:solidFill>
              </a:rPr>
              <a:t>prednášky</a:t>
            </a:r>
            <a:r>
              <a:rPr lang="en-GB" sz="1000" b="1" dirty="0">
                <a:solidFill>
                  <a:srgbClr val="005800"/>
                </a:solidFill>
              </a:rPr>
              <a:t> </a:t>
            </a:r>
            <a:r>
              <a:rPr lang="en-GB" sz="1000" b="1" dirty="0" err="1">
                <a:solidFill>
                  <a:srgbClr val="005800"/>
                </a:solidFill>
              </a:rPr>
              <a:t>na</a:t>
            </a:r>
            <a:r>
              <a:rPr lang="en-GB" sz="1000" b="1" dirty="0">
                <a:solidFill>
                  <a:srgbClr val="005800"/>
                </a:solidFill>
              </a:rPr>
              <a:t> </a:t>
            </a:r>
            <a:r>
              <a:rPr lang="en-GB" sz="1000" b="1" dirty="0" err="1">
                <a:solidFill>
                  <a:srgbClr val="005800"/>
                </a:solidFill>
              </a:rPr>
              <a:t>domácich</a:t>
            </a:r>
            <a:r>
              <a:rPr lang="en-GB" sz="1000" b="1" dirty="0">
                <a:solidFill>
                  <a:srgbClr val="005800"/>
                </a:solidFill>
              </a:rPr>
              <a:t> </a:t>
            </a:r>
            <a:r>
              <a:rPr lang="en-GB" sz="1000" b="1" dirty="0" err="1" smtClean="0">
                <a:solidFill>
                  <a:srgbClr val="005800"/>
                </a:solidFill>
              </a:rPr>
              <a:t>konferenciách</a:t>
            </a:r>
            <a:r>
              <a:rPr lang="en-GB" sz="1000" b="1" dirty="0" smtClean="0">
                <a:solidFill>
                  <a:srgbClr val="005800"/>
                </a:solidFill>
              </a:rPr>
              <a:t>:</a:t>
            </a:r>
            <a:endParaRPr lang="en-US" sz="1000" dirty="0">
              <a:solidFill>
                <a:srgbClr val="005800"/>
              </a:solidFill>
            </a:endParaRPr>
          </a:p>
          <a:p>
            <a:pPr algn="l">
              <a:defRPr/>
            </a:pPr>
            <a:r>
              <a:rPr lang="sk-SK" sz="1000" b="1" dirty="0">
                <a:solidFill>
                  <a:srgbClr val="00287D"/>
                </a:solidFill>
              </a:rPr>
              <a:t>Šipošová </a:t>
            </a:r>
            <a:r>
              <a:rPr lang="sk-SK" sz="1000" b="1" dirty="0" smtClean="0">
                <a:solidFill>
                  <a:srgbClr val="00287D"/>
                </a:solidFill>
              </a:rPr>
              <a:t>K.</a:t>
            </a:r>
            <a:r>
              <a:rPr lang="sk-SK" sz="1000" dirty="0" smtClean="0">
                <a:solidFill>
                  <a:srgbClr val="00287D"/>
                </a:solidFill>
              </a:rPr>
              <a:t> - </a:t>
            </a:r>
            <a:r>
              <a:rPr lang="sk-SK" sz="1000" dirty="0" err="1" smtClean="0">
                <a:solidFill>
                  <a:srgbClr val="00287D"/>
                </a:solidFill>
              </a:rPr>
              <a:t>Interactions</a:t>
            </a:r>
            <a:r>
              <a:rPr lang="sk-SK" sz="1000" dirty="0" smtClean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Nanoparticles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with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Proteins</a:t>
            </a:r>
            <a:r>
              <a:rPr lang="sk-SK" sz="1000" dirty="0">
                <a:solidFill>
                  <a:srgbClr val="00287D"/>
                </a:solidFill>
              </a:rPr>
              <a:t>: </a:t>
            </a:r>
            <a:r>
              <a:rPr lang="sk-SK" sz="1000" dirty="0" err="1">
                <a:solidFill>
                  <a:srgbClr val="00287D"/>
                </a:solidFill>
              </a:rPr>
              <a:t>Biomedical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 smtClean="0">
                <a:solidFill>
                  <a:srgbClr val="00287D"/>
                </a:solidFill>
              </a:rPr>
              <a:t>Applications</a:t>
            </a:r>
            <a:endParaRPr lang="sk-SK" sz="1000" dirty="0" smtClean="0">
              <a:solidFill>
                <a:srgbClr val="00287D"/>
              </a:solidFill>
            </a:endParaRPr>
          </a:p>
          <a:p>
            <a:pPr algn="l">
              <a:defRPr/>
            </a:pPr>
            <a:r>
              <a:rPr lang="sk-SK" sz="1000" dirty="0" smtClean="0">
                <a:solidFill>
                  <a:srgbClr val="00287D"/>
                </a:solidFill>
              </a:rPr>
              <a:t>23. Konferencia slovenských fyzikov, 5.-8.9.2018, Smolenice - </a:t>
            </a:r>
            <a:r>
              <a:rPr lang="sk-SK" sz="1000" i="1" dirty="0" smtClean="0">
                <a:solidFill>
                  <a:srgbClr val="00287D"/>
                </a:solidFill>
              </a:rPr>
              <a:t>plenárna </a:t>
            </a:r>
            <a:r>
              <a:rPr lang="sk-SK" sz="1000" i="1" dirty="0">
                <a:solidFill>
                  <a:srgbClr val="00287D"/>
                </a:solidFill>
              </a:rPr>
              <a:t>prednáška</a:t>
            </a:r>
            <a:endParaRPr lang="en-US" sz="1000" i="1" dirty="0">
              <a:solidFill>
                <a:srgbClr val="00287D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000" b="1" dirty="0" err="1" smtClean="0">
                <a:solidFill>
                  <a:srgbClr val="005800"/>
                </a:solidFill>
              </a:rPr>
              <a:t>Pozvané</a:t>
            </a:r>
            <a:r>
              <a:rPr lang="en-GB" sz="1000" b="1" dirty="0" smtClean="0">
                <a:solidFill>
                  <a:srgbClr val="005800"/>
                </a:solidFill>
              </a:rPr>
              <a:t> </a:t>
            </a:r>
            <a:r>
              <a:rPr lang="en-GB" sz="1000" b="1" dirty="0" err="1">
                <a:solidFill>
                  <a:srgbClr val="005800"/>
                </a:solidFill>
              </a:rPr>
              <a:t>prednášky</a:t>
            </a:r>
            <a:r>
              <a:rPr lang="en-GB" sz="1000" b="1" dirty="0">
                <a:solidFill>
                  <a:srgbClr val="005800"/>
                </a:solidFill>
              </a:rPr>
              <a:t> </a:t>
            </a:r>
            <a:r>
              <a:rPr lang="en-GB" sz="1000" b="1" dirty="0" err="1">
                <a:solidFill>
                  <a:srgbClr val="005800"/>
                </a:solidFill>
              </a:rPr>
              <a:t>na</a:t>
            </a:r>
            <a:r>
              <a:rPr lang="en-GB" sz="1000" b="1" dirty="0">
                <a:solidFill>
                  <a:srgbClr val="005800"/>
                </a:solidFill>
              </a:rPr>
              <a:t> </a:t>
            </a:r>
            <a:r>
              <a:rPr lang="en-GB" sz="1000" b="1" dirty="0" err="1">
                <a:solidFill>
                  <a:srgbClr val="005800"/>
                </a:solidFill>
              </a:rPr>
              <a:t>významných</a:t>
            </a:r>
            <a:r>
              <a:rPr lang="en-GB" sz="1000" b="1" dirty="0">
                <a:solidFill>
                  <a:srgbClr val="005800"/>
                </a:solidFill>
              </a:rPr>
              <a:t> </a:t>
            </a:r>
            <a:r>
              <a:rPr lang="en-GB" sz="1000" b="1" dirty="0" err="1">
                <a:solidFill>
                  <a:srgbClr val="005800"/>
                </a:solidFill>
              </a:rPr>
              <a:t>zahraničných</a:t>
            </a:r>
            <a:r>
              <a:rPr lang="en-GB" sz="1000" b="1" dirty="0">
                <a:solidFill>
                  <a:srgbClr val="005800"/>
                </a:solidFill>
              </a:rPr>
              <a:t> </a:t>
            </a:r>
            <a:r>
              <a:rPr lang="en-GB" sz="1000" b="1" dirty="0" err="1" smtClean="0">
                <a:solidFill>
                  <a:srgbClr val="005800"/>
                </a:solidFill>
              </a:rPr>
              <a:t>inštitúciách</a:t>
            </a:r>
            <a:r>
              <a:rPr lang="en-GB" sz="1000" b="1" dirty="0" smtClean="0">
                <a:solidFill>
                  <a:srgbClr val="005800"/>
                </a:solidFill>
              </a:rPr>
              <a:t>:</a:t>
            </a:r>
            <a:r>
              <a:rPr lang="sk-SK" sz="1000" b="1" dirty="0" smtClean="0">
                <a:solidFill>
                  <a:srgbClr val="005800"/>
                </a:solidFill>
              </a:rPr>
              <a:t> 3</a:t>
            </a:r>
            <a:endParaRPr lang="en-US" sz="1000" dirty="0">
              <a:solidFill>
                <a:srgbClr val="005800"/>
              </a:solidFill>
            </a:endParaRPr>
          </a:p>
          <a:p>
            <a:pPr algn="l">
              <a:defRPr/>
            </a:pPr>
            <a:r>
              <a:rPr lang="sk-SK" sz="1000" b="1" dirty="0">
                <a:solidFill>
                  <a:srgbClr val="00287D"/>
                </a:solidFill>
              </a:rPr>
              <a:t>Šipošová </a:t>
            </a:r>
            <a:r>
              <a:rPr lang="sk-SK" sz="1000" b="1" dirty="0" smtClean="0">
                <a:solidFill>
                  <a:srgbClr val="00287D"/>
                </a:solidFill>
              </a:rPr>
              <a:t>K</a:t>
            </a:r>
            <a:r>
              <a:rPr lang="sk-SK" sz="1000" dirty="0" smtClean="0">
                <a:solidFill>
                  <a:srgbClr val="00287D"/>
                </a:solidFill>
              </a:rPr>
              <a:t>. </a:t>
            </a:r>
            <a:r>
              <a:rPr lang="en-US" sz="1000" dirty="0">
                <a:solidFill>
                  <a:srgbClr val="00287D"/>
                </a:solidFill>
              </a:rPr>
              <a:t>Structural and Functional Consequences of Interaction of </a:t>
            </a:r>
            <a:r>
              <a:rPr lang="en-US" sz="1000" dirty="0" err="1">
                <a:solidFill>
                  <a:srgbClr val="00287D"/>
                </a:solidFill>
              </a:rPr>
              <a:t>Amyloidogenic</a:t>
            </a:r>
            <a:r>
              <a:rPr lang="en-US" sz="1000" dirty="0">
                <a:solidFill>
                  <a:srgbClr val="00287D"/>
                </a:solidFill>
              </a:rPr>
              <a:t> Proteins with Phospholipids and/or </a:t>
            </a:r>
            <a:r>
              <a:rPr lang="en-US" sz="1000" dirty="0" smtClean="0">
                <a:solidFill>
                  <a:srgbClr val="00287D"/>
                </a:solidFill>
              </a:rPr>
              <a:t>Detergents</a:t>
            </a:r>
            <a:endParaRPr lang="en-US" sz="1000" dirty="0">
              <a:solidFill>
                <a:srgbClr val="00287D"/>
              </a:solidFill>
            </a:endParaRPr>
          </a:p>
          <a:p>
            <a:pPr algn="l">
              <a:defRPr/>
            </a:pPr>
            <a:r>
              <a:rPr lang="sk-SK" sz="1000" dirty="0" err="1" smtClean="0">
                <a:solidFill>
                  <a:srgbClr val="00287D"/>
                </a:solidFill>
              </a:rPr>
              <a:t>Joint</a:t>
            </a:r>
            <a:r>
              <a:rPr lang="sk-SK" sz="1000" dirty="0" smtClean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Research</a:t>
            </a:r>
            <a:r>
              <a:rPr lang="sk-SK" sz="1000" dirty="0">
                <a:solidFill>
                  <a:srgbClr val="00287D"/>
                </a:solidFill>
              </a:rPr>
              <a:t> Centre, </a:t>
            </a:r>
            <a:r>
              <a:rPr lang="sk-SK" sz="1000" dirty="0" err="1">
                <a:solidFill>
                  <a:srgbClr val="00287D"/>
                </a:solidFill>
              </a:rPr>
              <a:t>Ispra</a:t>
            </a:r>
            <a:r>
              <a:rPr lang="sk-SK" sz="1000" dirty="0">
                <a:solidFill>
                  <a:srgbClr val="00287D"/>
                </a:solidFill>
              </a:rPr>
              <a:t>, Taliansko, </a:t>
            </a:r>
            <a:r>
              <a:rPr lang="sk-SK" sz="1000" dirty="0" smtClean="0">
                <a:solidFill>
                  <a:srgbClr val="00287D"/>
                </a:solidFill>
              </a:rPr>
              <a:t>15.3.2018</a:t>
            </a:r>
          </a:p>
          <a:p>
            <a:pPr algn="l">
              <a:spcBef>
                <a:spcPts val="600"/>
              </a:spcBef>
              <a:defRPr/>
            </a:pPr>
            <a:r>
              <a:rPr lang="sk-SK" sz="1000" b="1" dirty="0" err="1" smtClean="0">
                <a:solidFill>
                  <a:srgbClr val="00287D"/>
                </a:solidFill>
              </a:rPr>
              <a:t>Musatov</a:t>
            </a:r>
            <a:r>
              <a:rPr lang="sk-SK" sz="1000" b="1" dirty="0" smtClean="0">
                <a:solidFill>
                  <a:srgbClr val="00287D"/>
                </a:solidFill>
              </a:rPr>
              <a:t> A. </a:t>
            </a:r>
            <a:r>
              <a:rPr lang="sk-SK" sz="1000" dirty="0" err="1" smtClean="0">
                <a:solidFill>
                  <a:srgbClr val="00287D"/>
                </a:solidFill>
              </a:rPr>
              <a:t>Siposova</a:t>
            </a:r>
            <a:r>
              <a:rPr lang="sk-SK" sz="1000" dirty="0" smtClean="0">
                <a:solidFill>
                  <a:srgbClr val="00287D"/>
                </a:solidFill>
              </a:rPr>
              <a:t> K. - </a:t>
            </a:r>
            <a:r>
              <a:rPr lang="en-US" sz="1000" dirty="0">
                <a:solidFill>
                  <a:srgbClr val="00287D"/>
                </a:solidFill>
              </a:rPr>
              <a:t>The interplay between mitochondria, oxidative stress and protein </a:t>
            </a:r>
            <a:r>
              <a:rPr lang="en-US" sz="1000" dirty="0" err="1">
                <a:solidFill>
                  <a:srgbClr val="00287D"/>
                </a:solidFill>
              </a:rPr>
              <a:t>amyloid</a:t>
            </a:r>
            <a:r>
              <a:rPr lang="en-US" sz="1000" dirty="0">
                <a:solidFill>
                  <a:srgbClr val="00287D"/>
                </a:solidFill>
              </a:rPr>
              <a:t> </a:t>
            </a:r>
            <a:r>
              <a:rPr lang="en-US" sz="1000" dirty="0" smtClean="0">
                <a:solidFill>
                  <a:srgbClr val="00287D"/>
                </a:solidFill>
              </a:rPr>
              <a:t>formation</a:t>
            </a:r>
            <a:r>
              <a:rPr lang="sk-SK" sz="1000" dirty="0" smtClean="0">
                <a:solidFill>
                  <a:srgbClr val="00287D"/>
                </a:solidFill>
              </a:rPr>
              <a:t>. </a:t>
            </a:r>
            <a:r>
              <a:rPr lang="en-US" sz="1000" dirty="0" smtClean="0">
                <a:solidFill>
                  <a:srgbClr val="00287D"/>
                </a:solidFill>
              </a:rPr>
              <a:t>Functional </a:t>
            </a:r>
            <a:r>
              <a:rPr lang="en-US" sz="1000" dirty="0">
                <a:solidFill>
                  <a:srgbClr val="00287D"/>
                </a:solidFill>
              </a:rPr>
              <a:t>and structural insights into the </a:t>
            </a:r>
            <a:r>
              <a:rPr lang="en-US" sz="1000" dirty="0" err="1">
                <a:solidFill>
                  <a:srgbClr val="00287D"/>
                </a:solidFill>
              </a:rPr>
              <a:t>phospholipid</a:t>
            </a:r>
            <a:r>
              <a:rPr lang="en-US" sz="1000" dirty="0">
                <a:solidFill>
                  <a:srgbClr val="00287D"/>
                </a:solidFill>
              </a:rPr>
              <a:t>-protein </a:t>
            </a:r>
            <a:r>
              <a:rPr lang="en-US" sz="1000" dirty="0" smtClean="0">
                <a:solidFill>
                  <a:srgbClr val="00287D"/>
                </a:solidFill>
              </a:rPr>
              <a:t>interaction</a:t>
            </a:r>
            <a:r>
              <a:rPr lang="sk-SK" sz="1000" dirty="0" smtClean="0">
                <a:solidFill>
                  <a:srgbClr val="00287D"/>
                </a:solidFill>
              </a:rPr>
              <a:t>, </a:t>
            </a:r>
            <a:r>
              <a:rPr lang="sk-SK" sz="1000" dirty="0" err="1" smtClean="0">
                <a:solidFill>
                  <a:srgbClr val="00287D"/>
                </a:solidFill>
              </a:rPr>
              <a:t>Academia</a:t>
            </a:r>
            <a:r>
              <a:rPr lang="sk-SK" sz="1000" dirty="0" smtClean="0">
                <a:solidFill>
                  <a:srgbClr val="00287D"/>
                </a:solidFill>
              </a:rPr>
              <a:t> </a:t>
            </a:r>
            <a:r>
              <a:rPr lang="sk-SK" sz="1000" dirty="0" err="1" smtClean="0">
                <a:solidFill>
                  <a:srgbClr val="00287D"/>
                </a:solidFill>
              </a:rPr>
              <a:t>Sinica</a:t>
            </a:r>
            <a:r>
              <a:rPr lang="sk-SK" sz="1000" dirty="0" smtClean="0">
                <a:solidFill>
                  <a:srgbClr val="00287D"/>
                </a:solidFill>
              </a:rPr>
              <a:t>, 19.4.2018</a:t>
            </a:r>
          </a:p>
          <a:p>
            <a:pPr algn="l">
              <a:spcBef>
                <a:spcPts val="600"/>
              </a:spcBef>
              <a:defRPr/>
            </a:pPr>
            <a:r>
              <a:rPr lang="sk-SK" sz="1000" b="1" dirty="0" smtClean="0">
                <a:solidFill>
                  <a:srgbClr val="00287D"/>
                </a:solidFill>
              </a:rPr>
              <a:t>Šipošová </a:t>
            </a:r>
            <a:r>
              <a:rPr lang="sk-SK" sz="1000" b="1" dirty="0">
                <a:solidFill>
                  <a:srgbClr val="00287D"/>
                </a:solidFill>
              </a:rPr>
              <a:t>K</a:t>
            </a:r>
            <a:r>
              <a:rPr lang="sk-SK" sz="1000" dirty="0">
                <a:solidFill>
                  <a:srgbClr val="00287D"/>
                </a:solidFill>
              </a:rPr>
              <a:t>. </a:t>
            </a:r>
            <a:r>
              <a:rPr lang="en-US" sz="1000" dirty="0">
                <a:solidFill>
                  <a:srgbClr val="00287D"/>
                </a:solidFill>
              </a:rPr>
              <a:t>The role of </a:t>
            </a:r>
            <a:r>
              <a:rPr lang="en-US" sz="1000" dirty="0" err="1">
                <a:solidFill>
                  <a:srgbClr val="00287D"/>
                </a:solidFill>
              </a:rPr>
              <a:t>nanoparticles</a:t>
            </a:r>
            <a:r>
              <a:rPr lang="en-US" sz="1000" dirty="0">
                <a:solidFill>
                  <a:srgbClr val="00287D"/>
                </a:solidFill>
              </a:rPr>
              <a:t> in study of </a:t>
            </a:r>
            <a:r>
              <a:rPr lang="en-US" sz="1000" dirty="0" smtClean="0">
                <a:solidFill>
                  <a:srgbClr val="00287D"/>
                </a:solidFill>
              </a:rPr>
              <a:t>protein </a:t>
            </a:r>
            <a:r>
              <a:rPr lang="en-US" sz="1000" dirty="0" err="1">
                <a:solidFill>
                  <a:srgbClr val="00287D"/>
                </a:solidFill>
              </a:rPr>
              <a:t>amyloidogenesis</a:t>
            </a:r>
            <a:endParaRPr lang="en-US" sz="1000" dirty="0">
              <a:solidFill>
                <a:srgbClr val="00287D"/>
              </a:solidFill>
            </a:endParaRPr>
          </a:p>
          <a:p>
            <a:pPr algn="l">
              <a:defRPr/>
            </a:pPr>
            <a:r>
              <a:rPr lang="sk-SK" sz="1000" dirty="0" err="1" smtClean="0">
                <a:solidFill>
                  <a:srgbClr val="00287D"/>
                </a:solidFill>
              </a:rPr>
              <a:t>National</a:t>
            </a:r>
            <a:r>
              <a:rPr lang="sk-SK" sz="1000" dirty="0" smtClean="0">
                <a:solidFill>
                  <a:srgbClr val="00287D"/>
                </a:solidFill>
              </a:rPr>
              <a:t> </a:t>
            </a:r>
            <a:r>
              <a:rPr lang="sk-SK" sz="1000" dirty="0" err="1" smtClean="0">
                <a:solidFill>
                  <a:srgbClr val="00287D"/>
                </a:solidFill>
              </a:rPr>
              <a:t>Chengchi</a:t>
            </a:r>
            <a:r>
              <a:rPr lang="sk-SK" sz="1000" dirty="0" smtClean="0">
                <a:solidFill>
                  <a:srgbClr val="00287D"/>
                </a:solidFill>
              </a:rPr>
              <a:t> </a:t>
            </a:r>
            <a:r>
              <a:rPr lang="sk-SK" sz="1000" dirty="0" err="1" smtClean="0">
                <a:solidFill>
                  <a:srgbClr val="00287D"/>
                </a:solidFill>
              </a:rPr>
              <a:t>University</a:t>
            </a:r>
            <a:r>
              <a:rPr lang="sk-SK" sz="1000" dirty="0" smtClean="0">
                <a:solidFill>
                  <a:srgbClr val="00287D"/>
                </a:solidFill>
              </a:rPr>
              <a:t>, </a:t>
            </a:r>
            <a:r>
              <a:rPr lang="sk-SK" sz="1000" dirty="0" err="1" smtClean="0">
                <a:solidFill>
                  <a:srgbClr val="00287D"/>
                </a:solidFill>
              </a:rPr>
              <a:t>Taipei</a:t>
            </a:r>
            <a:r>
              <a:rPr lang="sk-SK" sz="1000" dirty="0" smtClean="0">
                <a:solidFill>
                  <a:srgbClr val="00287D"/>
                </a:solidFill>
              </a:rPr>
              <a:t>, Taiwan, 3.12.2018</a:t>
            </a:r>
            <a:endParaRPr lang="sk-SK" sz="1000" dirty="0">
              <a:solidFill>
                <a:srgbClr val="00287D"/>
              </a:solidFill>
            </a:endParaRPr>
          </a:p>
          <a:p>
            <a:pPr algn="l">
              <a:defRPr/>
            </a:pPr>
            <a:endParaRPr lang="en-US" sz="1000" dirty="0">
              <a:solidFill>
                <a:srgbClr val="00287D"/>
              </a:solidFill>
            </a:endParaRPr>
          </a:p>
          <a:p>
            <a:pPr algn="l">
              <a:spcAft>
                <a:spcPts val="600"/>
              </a:spcAft>
              <a:defRPr/>
            </a:pPr>
            <a:r>
              <a:rPr lang="en-GB" sz="1000" b="1" dirty="0" err="1" smtClean="0">
                <a:solidFill>
                  <a:srgbClr val="005800"/>
                </a:solidFill>
              </a:rPr>
              <a:t>Orálne</a:t>
            </a:r>
            <a:r>
              <a:rPr lang="en-GB" sz="1000" b="1" dirty="0" smtClean="0">
                <a:solidFill>
                  <a:srgbClr val="005800"/>
                </a:solidFill>
              </a:rPr>
              <a:t> </a:t>
            </a:r>
            <a:r>
              <a:rPr lang="en-GB" sz="1000" b="1" dirty="0" err="1" smtClean="0">
                <a:solidFill>
                  <a:srgbClr val="005800"/>
                </a:solidFill>
              </a:rPr>
              <a:t>prezentácie</a:t>
            </a:r>
            <a:r>
              <a:rPr lang="sk-SK" sz="1000" b="1" dirty="0" smtClean="0">
                <a:solidFill>
                  <a:srgbClr val="005800"/>
                </a:solidFill>
              </a:rPr>
              <a:t>: 4</a:t>
            </a:r>
            <a:endParaRPr lang="en-US" sz="1000" dirty="0" smtClean="0">
              <a:solidFill>
                <a:srgbClr val="005800"/>
              </a:solidFill>
            </a:endParaRPr>
          </a:p>
          <a:p>
            <a:pPr algn="l">
              <a:spcAft>
                <a:spcPts val="600"/>
              </a:spcAft>
              <a:defRPr/>
            </a:pPr>
            <a:r>
              <a:rPr lang="en-GB" sz="1000" b="1" dirty="0" err="1" smtClean="0">
                <a:solidFill>
                  <a:srgbClr val="005800"/>
                </a:solidFill>
              </a:rPr>
              <a:t>Posterové</a:t>
            </a:r>
            <a:r>
              <a:rPr lang="en-GB" sz="1000" b="1" dirty="0" smtClean="0">
                <a:solidFill>
                  <a:srgbClr val="005800"/>
                </a:solidFill>
              </a:rPr>
              <a:t> </a:t>
            </a:r>
            <a:r>
              <a:rPr lang="en-GB" sz="1000" b="1" dirty="0" err="1">
                <a:solidFill>
                  <a:srgbClr val="005800"/>
                </a:solidFill>
              </a:rPr>
              <a:t>prezentácie</a:t>
            </a:r>
            <a:r>
              <a:rPr lang="en-GB" sz="1000" b="1" dirty="0">
                <a:solidFill>
                  <a:srgbClr val="005800"/>
                </a:solidFill>
                <a:sym typeface="Wingdings" panose="05000000000000000000" pitchFamily="2" charset="2"/>
              </a:rPr>
              <a:t>: </a:t>
            </a:r>
            <a:r>
              <a:rPr lang="sk-SK" sz="1000" b="1" dirty="0" smtClean="0">
                <a:solidFill>
                  <a:srgbClr val="005800"/>
                </a:solidFill>
                <a:sym typeface="Wingdings" panose="05000000000000000000" pitchFamily="2" charset="2"/>
              </a:rPr>
              <a:t>4</a:t>
            </a:r>
            <a:endParaRPr lang="en-US" sz="1000" dirty="0">
              <a:solidFill>
                <a:srgbClr val="0058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91827" y="1693361"/>
            <a:ext cx="301717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sk-SK" altLang="en-US" sz="1300" b="1" dirty="0" smtClean="0">
                <a:solidFill>
                  <a:srgbClr val="7A0000"/>
                </a:solidFill>
              </a:rPr>
              <a:t>Účasť </a:t>
            </a:r>
            <a:r>
              <a:rPr lang="sk-SK" altLang="en-US" sz="1300" b="1" dirty="0">
                <a:solidFill>
                  <a:srgbClr val="7A0000"/>
                </a:solidFill>
              </a:rPr>
              <a:t>na výskumných projektoch</a:t>
            </a:r>
            <a:r>
              <a:rPr lang="sk-SK" altLang="en-US" sz="1300" b="1" dirty="0" smtClean="0">
                <a:solidFill>
                  <a:srgbClr val="7A0000"/>
                </a:solidFill>
              </a:rPr>
              <a:t>:</a:t>
            </a:r>
            <a:endParaRPr lang="sk-SK" altLang="en-US" sz="1300" b="1" dirty="0">
              <a:solidFill>
                <a:srgbClr val="7A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95536" y="2124139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sk-SK" sz="1000" cap="all" dirty="0" err="1" smtClean="0">
                <a:solidFill>
                  <a:srgbClr val="005800"/>
                </a:solidFill>
              </a:rPr>
              <a:t>MedzinÁrodnÉ</a:t>
            </a:r>
            <a:r>
              <a:rPr lang="sk-SK" sz="1000" cap="all" dirty="0" smtClean="0">
                <a:solidFill>
                  <a:srgbClr val="005800"/>
                </a:solidFill>
              </a:rPr>
              <a:t> </a:t>
            </a:r>
            <a:r>
              <a:rPr lang="sk-SK" sz="1000" cap="all" dirty="0">
                <a:solidFill>
                  <a:srgbClr val="005800"/>
                </a:solidFill>
              </a:rPr>
              <a:t>projekty:</a:t>
            </a:r>
            <a:endParaRPr lang="en-US" sz="1000" dirty="0">
              <a:solidFill>
                <a:srgbClr val="005800"/>
              </a:solidFill>
            </a:endParaRPr>
          </a:p>
          <a:p>
            <a:pPr algn="l">
              <a:spcBef>
                <a:spcPts val="600"/>
              </a:spcBef>
              <a:defRPr/>
            </a:pPr>
            <a:r>
              <a:rPr lang="en-GB" sz="1000" b="1" dirty="0" smtClean="0">
                <a:solidFill>
                  <a:srgbClr val="005800"/>
                </a:solidFill>
              </a:rPr>
              <a:t>ERANET</a:t>
            </a:r>
            <a:endParaRPr lang="en-US" sz="1000" dirty="0">
              <a:solidFill>
                <a:srgbClr val="005800"/>
              </a:solidFill>
            </a:endParaRPr>
          </a:p>
          <a:p>
            <a:pPr algn="l">
              <a:defRPr/>
            </a:pPr>
            <a:r>
              <a:rPr lang="en-GB" sz="1000" b="1" dirty="0">
                <a:solidFill>
                  <a:srgbClr val="005800"/>
                </a:solidFill>
              </a:rPr>
              <a:t>MAGBBRIS </a:t>
            </a:r>
            <a:r>
              <a:rPr lang="en-GB" sz="1000" b="1" dirty="0">
                <a:solidFill>
                  <a:srgbClr val="00287D"/>
                </a:solidFill>
              </a:rPr>
              <a:t>- </a:t>
            </a:r>
            <a:r>
              <a:rPr lang="en-GB" sz="1000" b="1" dirty="0" err="1">
                <a:solidFill>
                  <a:srgbClr val="00287D"/>
                </a:solidFill>
              </a:rPr>
              <a:t>Nové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magnetické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biomateriály</a:t>
            </a:r>
            <a:r>
              <a:rPr lang="en-GB" sz="1000" b="1" dirty="0">
                <a:solidFill>
                  <a:srgbClr val="00287D"/>
                </a:solidFill>
              </a:rPr>
              <a:t> pre </a:t>
            </a:r>
            <a:r>
              <a:rPr lang="en-GB" sz="1000" b="1" dirty="0" err="1">
                <a:solidFill>
                  <a:srgbClr val="00287D"/>
                </a:solidFill>
              </a:rPr>
              <a:t>obnovu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mozgu</a:t>
            </a:r>
            <a:r>
              <a:rPr lang="en-GB" sz="1000" b="1" dirty="0">
                <a:solidFill>
                  <a:srgbClr val="00287D"/>
                </a:solidFill>
              </a:rPr>
              <a:t> a </a:t>
            </a:r>
            <a:r>
              <a:rPr lang="en-GB" sz="1000" b="1" dirty="0" err="1">
                <a:solidFill>
                  <a:srgbClr val="00287D"/>
                </a:solidFill>
              </a:rPr>
              <a:t>zobrazovanie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po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mozgovej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príhode</a:t>
            </a:r>
            <a:endParaRPr lang="en-US" sz="1000" dirty="0">
              <a:solidFill>
                <a:srgbClr val="00287D"/>
              </a:solidFill>
            </a:endParaRPr>
          </a:p>
          <a:p>
            <a:pPr algn="l">
              <a:defRPr/>
            </a:pPr>
            <a:r>
              <a:rPr lang="sk-SK" sz="1000" dirty="0">
                <a:solidFill>
                  <a:srgbClr val="00287D"/>
                </a:solidFill>
              </a:rPr>
              <a:t>Zodpovedný riešiteľ SR: </a:t>
            </a:r>
            <a:r>
              <a:rPr lang="sk-SK" sz="1000" dirty="0" err="1" smtClean="0">
                <a:solidFill>
                  <a:srgbClr val="00287D"/>
                </a:solidFill>
              </a:rPr>
              <a:t>Kopčanský</a:t>
            </a:r>
            <a:r>
              <a:rPr lang="sk-SK" sz="1000" dirty="0" smtClean="0">
                <a:solidFill>
                  <a:srgbClr val="00287D"/>
                </a:solidFill>
              </a:rPr>
              <a:t>, P; Spoluriešitelia</a:t>
            </a:r>
            <a:r>
              <a:rPr lang="sk-SK" sz="1000" dirty="0">
                <a:solidFill>
                  <a:srgbClr val="00287D"/>
                </a:solidFill>
              </a:rPr>
              <a:t>: A. </a:t>
            </a:r>
            <a:r>
              <a:rPr lang="sk-SK" sz="1000" dirty="0" err="1">
                <a:solidFill>
                  <a:srgbClr val="00287D"/>
                </a:solidFill>
              </a:rPr>
              <a:t>Musatov</a:t>
            </a:r>
            <a:r>
              <a:rPr lang="sk-SK" sz="1000" dirty="0">
                <a:solidFill>
                  <a:srgbClr val="00287D"/>
                </a:solidFill>
              </a:rPr>
              <a:t>, </a:t>
            </a:r>
            <a:r>
              <a:rPr lang="sk-SK" sz="1000" dirty="0" err="1">
                <a:solidFill>
                  <a:srgbClr val="00287D"/>
                </a:solidFill>
              </a:rPr>
              <a:t>K.Šipošová</a:t>
            </a:r>
            <a:endParaRPr lang="en-US" sz="1000" dirty="0">
              <a:solidFill>
                <a:srgbClr val="00287D"/>
              </a:solidFill>
            </a:endParaRPr>
          </a:p>
          <a:p>
            <a:pPr algn="l">
              <a:spcBef>
                <a:spcPts val="600"/>
              </a:spcBef>
              <a:defRPr/>
            </a:pPr>
            <a:r>
              <a:rPr lang="en-US" sz="1000" b="1" dirty="0">
                <a:solidFill>
                  <a:srgbClr val="005800"/>
                </a:solidFill>
              </a:rPr>
              <a:t>MVTS – SAS-MOST </a:t>
            </a:r>
            <a:r>
              <a:rPr lang="en-US" sz="1000" b="1" dirty="0" smtClean="0">
                <a:solidFill>
                  <a:srgbClr val="005800"/>
                </a:solidFill>
              </a:rPr>
              <a:t>JRP</a:t>
            </a:r>
            <a:r>
              <a:rPr lang="sk-SK" sz="1000" b="1" dirty="0" smtClean="0">
                <a:solidFill>
                  <a:srgbClr val="005800"/>
                </a:solidFill>
              </a:rPr>
              <a:t>6</a:t>
            </a:r>
            <a:r>
              <a:rPr lang="en-US" sz="1000" b="1" dirty="0" smtClean="0">
                <a:solidFill>
                  <a:srgbClr val="005800"/>
                </a:solidFill>
              </a:rPr>
              <a:t>/1</a:t>
            </a:r>
            <a:r>
              <a:rPr lang="sk-SK" sz="1000" b="1" dirty="0" smtClean="0">
                <a:solidFill>
                  <a:srgbClr val="005800"/>
                </a:solidFill>
              </a:rPr>
              <a:t>7</a:t>
            </a:r>
            <a:r>
              <a:rPr lang="en-US" sz="1000" b="1" dirty="0" smtClean="0">
                <a:solidFill>
                  <a:srgbClr val="005800"/>
                </a:solidFill>
              </a:rPr>
              <a:t> </a:t>
            </a:r>
            <a:r>
              <a:rPr lang="en-US" sz="1000" b="1" dirty="0">
                <a:solidFill>
                  <a:srgbClr val="005800"/>
                </a:solidFill>
              </a:rPr>
              <a:t>- Joint Research Cooperation - Taiwan</a:t>
            </a:r>
          </a:p>
          <a:p>
            <a:pPr algn="l">
              <a:defRPr/>
            </a:pPr>
            <a:r>
              <a:rPr lang="en-GB" sz="1000" b="1" dirty="0" smtClean="0">
                <a:solidFill>
                  <a:srgbClr val="005800"/>
                </a:solidFill>
              </a:rPr>
              <a:t>AMAZON</a:t>
            </a:r>
            <a:r>
              <a:rPr lang="en-GB" sz="1000" b="1" dirty="0" smtClean="0">
                <a:solidFill>
                  <a:srgbClr val="00287D"/>
                </a:solidFill>
              </a:rPr>
              <a:t> </a:t>
            </a:r>
            <a:r>
              <a:rPr lang="en-GB" sz="1000" b="1" dirty="0">
                <a:solidFill>
                  <a:srgbClr val="00287D"/>
                </a:solidFill>
              </a:rPr>
              <a:t>- </a:t>
            </a:r>
            <a:r>
              <a:rPr lang="en-GB" sz="1000" b="1" dirty="0" err="1">
                <a:solidFill>
                  <a:srgbClr val="00287D"/>
                </a:solidFill>
              </a:rPr>
              <a:t>Dynamické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štúdium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amyloidnej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agregácie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proteínov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pomocou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magnetických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zeolitových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 smtClean="0">
                <a:solidFill>
                  <a:srgbClr val="00287D"/>
                </a:solidFill>
              </a:rPr>
              <a:t>nanočastíc</a:t>
            </a:r>
            <a:endParaRPr lang="sk-SK" sz="1000" dirty="0" smtClean="0">
              <a:solidFill>
                <a:srgbClr val="00287D"/>
              </a:solidFill>
            </a:endParaRPr>
          </a:p>
          <a:p>
            <a:pPr algn="l">
              <a:defRPr/>
            </a:pPr>
            <a:r>
              <a:rPr lang="sk-SK" sz="1000" dirty="0" smtClean="0">
                <a:solidFill>
                  <a:srgbClr val="00287D"/>
                </a:solidFill>
              </a:rPr>
              <a:t>Zodpovedný </a:t>
            </a:r>
            <a:r>
              <a:rPr lang="sk-SK" sz="1000" dirty="0">
                <a:solidFill>
                  <a:srgbClr val="00287D"/>
                </a:solidFill>
              </a:rPr>
              <a:t>riešiteľ: </a:t>
            </a:r>
            <a:r>
              <a:rPr lang="sk-SK" sz="1000" dirty="0" err="1">
                <a:solidFill>
                  <a:srgbClr val="00287D"/>
                </a:solidFill>
              </a:rPr>
              <a:t>Kopcansky</a:t>
            </a:r>
            <a:r>
              <a:rPr lang="sk-SK" sz="1000" dirty="0">
                <a:solidFill>
                  <a:srgbClr val="00287D"/>
                </a:solidFill>
              </a:rPr>
              <a:t>, </a:t>
            </a:r>
            <a:r>
              <a:rPr lang="sk-SK" sz="1000" dirty="0" smtClean="0">
                <a:solidFill>
                  <a:srgbClr val="00287D"/>
                </a:solidFill>
              </a:rPr>
              <a:t>P.; Spoluriešitelia</a:t>
            </a:r>
            <a:r>
              <a:rPr lang="sk-SK" sz="1000" dirty="0">
                <a:solidFill>
                  <a:srgbClr val="00287D"/>
                </a:solidFill>
              </a:rPr>
              <a:t>: A. </a:t>
            </a:r>
            <a:r>
              <a:rPr lang="sk-SK" sz="1000" dirty="0" err="1">
                <a:solidFill>
                  <a:srgbClr val="00287D"/>
                </a:solidFill>
              </a:rPr>
              <a:t>Musatov</a:t>
            </a:r>
            <a:r>
              <a:rPr lang="sk-SK" sz="1000" dirty="0">
                <a:solidFill>
                  <a:srgbClr val="00287D"/>
                </a:solidFill>
              </a:rPr>
              <a:t>, </a:t>
            </a:r>
            <a:r>
              <a:rPr lang="sk-SK" sz="1000" dirty="0" err="1">
                <a:solidFill>
                  <a:srgbClr val="00287D"/>
                </a:solidFill>
              </a:rPr>
              <a:t>K.Šipošová</a:t>
            </a:r>
            <a:endParaRPr lang="en-US" sz="1000" dirty="0">
              <a:solidFill>
                <a:srgbClr val="00287D"/>
              </a:solidFill>
            </a:endParaRPr>
          </a:p>
          <a:p>
            <a:pPr algn="l">
              <a:defRPr/>
            </a:pPr>
            <a:endParaRPr lang="sk-SK" sz="1000" b="1" cap="all" dirty="0" smtClean="0">
              <a:solidFill>
                <a:srgbClr val="00287D"/>
              </a:solidFill>
            </a:endParaRPr>
          </a:p>
          <a:p>
            <a:pPr algn="l">
              <a:spcAft>
                <a:spcPts val="600"/>
              </a:spcAft>
              <a:defRPr/>
            </a:pPr>
            <a:r>
              <a:rPr lang="sk-SK" sz="1000" cap="all" dirty="0" smtClean="0">
                <a:solidFill>
                  <a:srgbClr val="005800"/>
                </a:solidFill>
              </a:rPr>
              <a:t>NÁRODNÉ </a:t>
            </a:r>
            <a:r>
              <a:rPr lang="sk-SK" sz="1000" cap="all" dirty="0">
                <a:solidFill>
                  <a:srgbClr val="005800"/>
                </a:solidFill>
              </a:rPr>
              <a:t>projekty:</a:t>
            </a:r>
            <a:endParaRPr lang="en-US" sz="1000" dirty="0">
              <a:solidFill>
                <a:srgbClr val="005800"/>
              </a:solidFill>
            </a:endParaRPr>
          </a:p>
          <a:p>
            <a:pPr algn="l">
              <a:defRPr/>
            </a:pPr>
            <a:r>
              <a:rPr lang="sk-SK" sz="1000" b="1" dirty="0">
                <a:solidFill>
                  <a:srgbClr val="005800"/>
                </a:solidFill>
              </a:rPr>
              <a:t>VEGA</a:t>
            </a:r>
            <a:r>
              <a:rPr lang="sk-SK" sz="1000" b="1" dirty="0">
                <a:solidFill>
                  <a:srgbClr val="00287D"/>
                </a:solidFill>
              </a:rPr>
              <a:t> </a:t>
            </a:r>
            <a:r>
              <a:rPr lang="sk-SK" sz="1000" dirty="0">
                <a:solidFill>
                  <a:srgbClr val="00287D"/>
                </a:solidFill>
              </a:rPr>
              <a:t>2/009/17</a:t>
            </a:r>
            <a:endParaRPr lang="en-US" sz="1000" dirty="0">
              <a:solidFill>
                <a:srgbClr val="00287D"/>
              </a:solidFill>
            </a:endParaRPr>
          </a:p>
          <a:p>
            <a:pPr algn="l">
              <a:defRPr/>
            </a:pPr>
            <a:r>
              <a:rPr lang="sk-SK" sz="1000" b="1" dirty="0" smtClean="0">
                <a:solidFill>
                  <a:srgbClr val="00287D"/>
                </a:solidFill>
              </a:rPr>
              <a:t>Oxidačný </a:t>
            </a:r>
            <a:r>
              <a:rPr lang="sk-SK" sz="1000" b="1" dirty="0">
                <a:solidFill>
                  <a:srgbClr val="00287D"/>
                </a:solidFill>
              </a:rPr>
              <a:t>stres a fosfolipidovo-proteínové interakcie: funkčné a štrukturálne </a:t>
            </a:r>
            <a:r>
              <a:rPr lang="sk-SK" sz="1000" b="1" dirty="0" smtClean="0">
                <a:solidFill>
                  <a:srgbClr val="00287D"/>
                </a:solidFill>
              </a:rPr>
              <a:t>dôsledky; </a:t>
            </a:r>
            <a:r>
              <a:rPr lang="sk-SK" sz="1000" dirty="0" smtClean="0">
                <a:solidFill>
                  <a:srgbClr val="00287D"/>
                </a:solidFill>
              </a:rPr>
              <a:t>Zodpovedný </a:t>
            </a:r>
            <a:r>
              <a:rPr lang="sk-SK" sz="1000" dirty="0">
                <a:solidFill>
                  <a:srgbClr val="00287D"/>
                </a:solidFill>
              </a:rPr>
              <a:t>riešiteľ: </a:t>
            </a:r>
            <a:r>
              <a:rPr lang="sk-SK" sz="1000" b="1" dirty="0" smtClean="0">
                <a:solidFill>
                  <a:srgbClr val="00287D"/>
                </a:solidFill>
              </a:rPr>
              <a:t>MUSATOV A</a:t>
            </a:r>
            <a:r>
              <a:rPr lang="sk-SK" sz="1000" dirty="0" smtClean="0">
                <a:solidFill>
                  <a:srgbClr val="00287D"/>
                </a:solidFill>
              </a:rPr>
              <a:t>.</a:t>
            </a:r>
            <a:endParaRPr lang="en-US" sz="1000" dirty="0">
              <a:solidFill>
                <a:srgbClr val="00287D"/>
              </a:solidFill>
            </a:endParaRPr>
          </a:p>
          <a:p>
            <a:pPr algn="l">
              <a:spcBef>
                <a:spcPts val="600"/>
              </a:spcBef>
              <a:defRPr/>
            </a:pPr>
            <a:r>
              <a:rPr lang="sk-SK" sz="1000" b="1" dirty="0">
                <a:solidFill>
                  <a:srgbClr val="005800"/>
                </a:solidFill>
              </a:rPr>
              <a:t>VEGA</a:t>
            </a:r>
            <a:r>
              <a:rPr lang="sk-SK" sz="1000" b="1" dirty="0">
                <a:solidFill>
                  <a:srgbClr val="00287D"/>
                </a:solidFill>
              </a:rPr>
              <a:t> </a:t>
            </a:r>
            <a:r>
              <a:rPr lang="sk-SK" sz="1000" dirty="0">
                <a:solidFill>
                  <a:srgbClr val="00287D"/>
                </a:solidFill>
              </a:rPr>
              <a:t>2/0038/16</a:t>
            </a:r>
            <a:endParaRPr lang="en-US" sz="1000" dirty="0">
              <a:solidFill>
                <a:srgbClr val="00287D"/>
              </a:solidFill>
            </a:endParaRPr>
          </a:p>
          <a:p>
            <a:pPr algn="l">
              <a:defRPr/>
            </a:pPr>
            <a:r>
              <a:rPr lang="sk-SK" sz="1000" b="1" dirty="0" err="1" smtClean="0">
                <a:solidFill>
                  <a:srgbClr val="00287D"/>
                </a:solidFill>
              </a:rPr>
              <a:t>Supramolekulárne</a:t>
            </a:r>
            <a:r>
              <a:rPr lang="sk-SK" sz="1000" b="1" dirty="0" smtClean="0">
                <a:solidFill>
                  <a:srgbClr val="00287D"/>
                </a:solidFill>
              </a:rPr>
              <a:t> </a:t>
            </a:r>
            <a:r>
              <a:rPr lang="sk-SK" sz="1000" b="1" dirty="0">
                <a:solidFill>
                  <a:srgbClr val="00287D"/>
                </a:solidFill>
              </a:rPr>
              <a:t>komplexy </a:t>
            </a:r>
            <a:r>
              <a:rPr lang="sk-SK" sz="1000" b="1" dirty="0" err="1">
                <a:solidFill>
                  <a:srgbClr val="00287D"/>
                </a:solidFill>
              </a:rPr>
              <a:t>biomakromolekúl</a:t>
            </a:r>
            <a:r>
              <a:rPr lang="sk-SK" sz="1000" b="1" dirty="0">
                <a:solidFill>
                  <a:srgbClr val="00287D"/>
                </a:solidFill>
              </a:rPr>
              <a:t> </a:t>
            </a:r>
            <a:r>
              <a:rPr lang="sk-SK" sz="1000" dirty="0" smtClean="0">
                <a:solidFill>
                  <a:srgbClr val="00287D"/>
                </a:solidFill>
              </a:rPr>
              <a:t>; Zodpovedný </a:t>
            </a:r>
            <a:r>
              <a:rPr lang="sk-SK" sz="1000" dirty="0">
                <a:solidFill>
                  <a:srgbClr val="00287D"/>
                </a:solidFill>
              </a:rPr>
              <a:t>riešiteľ: </a:t>
            </a:r>
            <a:r>
              <a:rPr lang="sk-SK" sz="1000" b="1" dirty="0" smtClean="0">
                <a:solidFill>
                  <a:srgbClr val="00287D"/>
                </a:solidFill>
              </a:rPr>
              <a:t>VALUŠOVÁ, </a:t>
            </a:r>
            <a:r>
              <a:rPr lang="sk-SK" sz="1000" b="1" dirty="0">
                <a:solidFill>
                  <a:srgbClr val="00287D"/>
                </a:solidFill>
              </a:rPr>
              <a:t>E.</a:t>
            </a:r>
            <a:endParaRPr lang="en-US" sz="1000" dirty="0">
              <a:solidFill>
                <a:srgbClr val="00287D"/>
              </a:solidFill>
            </a:endParaRPr>
          </a:p>
          <a:p>
            <a:pPr algn="l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1000" b="1" dirty="0">
                <a:solidFill>
                  <a:srgbClr val="005800"/>
                </a:solidFill>
              </a:rPr>
              <a:t>VEGA</a:t>
            </a:r>
            <a:r>
              <a:rPr lang="sk-SK" sz="1000" b="1" dirty="0">
                <a:solidFill>
                  <a:srgbClr val="00287D"/>
                </a:solidFill>
              </a:rPr>
              <a:t> </a:t>
            </a:r>
            <a:r>
              <a:rPr lang="en-GB" sz="1000" dirty="0">
                <a:solidFill>
                  <a:srgbClr val="00287D"/>
                </a:solidFill>
              </a:rPr>
              <a:t>2/0009/16</a:t>
            </a:r>
            <a:endParaRPr lang="en-US" sz="1000" dirty="0">
              <a:solidFill>
                <a:srgbClr val="00287D"/>
              </a:solidFill>
            </a:endParaRPr>
          </a:p>
          <a:p>
            <a:pPr algn="l">
              <a:defRPr/>
            </a:pPr>
            <a:r>
              <a:rPr lang="en-GB" sz="1000" b="1" dirty="0" err="1">
                <a:solidFill>
                  <a:srgbClr val="00287D"/>
                </a:solidFill>
              </a:rPr>
              <a:t>Využitie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karbónových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nanočastíc</a:t>
            </a:r>
            <a:r>
              <a:rPr lang="en-GB" sz="1000" b="1" dirty="0">
                <a:solidFill>
                  <a:srgbClr val="00287D"/>
                </a:solidFill>
              </a:rPr>
              <a:t> v </a:t>
            </a:r>
            <a:r>
              <a:rPr lang="en-GB" sz="1000" b="1" dirty="0" err="1" smtClean="0">
                <a:solidFill>
                  <a:srgbClr val="00287D"/>
                </a:solidFill>
              </a:rPr>
              <a:t>spintronike</a:t>
            </a:r>
            <a:r>
              <a:rPr lang="sk-SK" sz="1000" dirty="0" smtClean="0">
                <a:solidFill>
                  <a:srgbClr val="00287D"/>
                </a:solidFill>
              </a:rPr>
              <a:t>; Zodpovedný </a:t>
            </a:r>
            <a:r>
              <a:rPr lang="sk-SK" sz="1000" dirty="0">
                <a:solidFill>
                  <a:srgbClr val="00287D"/>
                </a:solidFill>
              </a:rPr>
              <a:t>riešiteľ: </a:t>
            </a:r>
            <a:r>
              <a:rPr lang="sk-SK" sz="1000" b="1" dirty="0" smtClean="0">
                <a:solidFill>
                  <a:srgbClr val="00287D"/>
                </a:solidFill>
              </a:rPr>
              <a:t>PUDLÁK, </a:t>
            </a:r>
            <a:r>
              <a:rPr lang="sk-SK" sz="1000" b="1" dirty="0">
                <a:solidFill>
                  <a:srgbClr val="00287D"/>
                </a:solidFill>
              </a:rPr>
              <a:t>M</a:t>
            </a:r>
            <a:endParaRPr lang="en-US" sz="1000" dirty="0">
              <a:solidFill>
                <a:srgbClr val="00287D"/>
              </a:solidFill>
            </a:endParaRPr>
          </a:p>
          <a:p>
            <a:pPr algn="l">
              <a:spcBef>
                <a:spcPts val="600"/>
              </a:spcBef>
              <a:defRPr/>
            </a:pPr>
            <a:r>
              <a:rPr lang="sk-SK" sz="1000" b="1" cap="all" dirty="0" smtClean="0">
                <a:solidFill>
                  <a:srgbClr val="005800"/>
                </a:solidFill>
              </a:rPr>
              <a:t>APVV </a:t>
            </a:r>
            <a:r>
              <a:rPr lang="sk-SK" sz="1000" cap="all" dirty="0" smtClean="0">
                <a:solidFill>
                  <a:srgbClr val="005800"/>
                </a:solidFill>
              </a:rPr>
              <a:t>0453/15</a:t>
            </a:r>
            <a:endParaRPr lang="en-US" sz="1000" dirty="0">
              <a:solidFill>
                <a:srgbClr val="005800"/>
              </a:solidFill>
            </a:endParaRPr>
          </a:p>
          <a:p>
            <a:pPr algn="l">
              <a:defRPr/>
            </a:pPr>
            <a:r>
              <a:rPr lang="sk-SK" sz="1000" b="1" dirty="0" err="1" smtClean="0">
                <a:solidFill>
                  <a:srgbClr val="00287D"/>
                </a:solidFill>
              </a:rPr>
              <a:t>Nanočastice</a:t>
            </a:r>
            <a:r>
              <a:rPr lang="sk-SK" sz="1000" b="1" dirty="0" smtClean="0">
                <a:solidFill>
                  <a:srgbClr val="00287D"/>
                </a:solidFill>
              </a:rPr>
              <a:t> </a:t>
            </a:r>
            <a:r>
              <a:rPr lang="sk-SK" sz="1000" b="1" dirty="0">
                <a:solidFill>
                  <a:srgbClr val="00287D"/>
                </a:solidFill>
              </a:rPr>
              <a:t>v </a:t>
            </a:r>
            <a:r>
              <a:rPr lang="sk-SK" sz="1000" b="1" dirty="0" err="1">
                <a:solidFill>
                  <a:srgbClr val="00287D"/>
                </a:solidFill>
              </a:rPr>
              <a:t>anizotrópnych</a:t>
            </a:r>
            <a:r>
              <a:rPr lang="sk-SK" sz="1000" b="1" dirty="0">
                <a:solidFill>
                  <a:srgbClr val="00287D"/>
                </a:solidFill>
              </a:rPr>
              <a:t> </a:t>
            </a:r>
            <a:r>
              <a:rPr lang="sk-SK" sz="1000" b="1" dirty="0" smtClean="0">
                <a:solidFill>
                  <a:srgbClr val="00287D"/>
                </a:solidFill>
              </a:rPr>
              <a:t>systémoch; </a:t>
            </a:r>
            <a:r>
              <a:rPr lang="sk-SK" sz="1000" dirty="0" smtClean="0">
                <a:solidFill>
                  <a:srgbClr val="00287D"/>
                </a:solidFill>
              </a:rPr>
              <a:t>Zodpovedný </a:t>
            </a:r>
            <a:r>
              <a:rPr lang="sk-SK" sz="1000" dirty="0">
                <a:solidFill>
                  <a:srgbClr val="00287D"/>
                </a:solidFill>
              </a:rPr>
              <a:t>riešiteľ projektu: Doc. RNDr. </a:t>
            </a:r>
            <a:r>
              <a:rPr lang="sk-SK" sz="1000" dirty="0" err="1">
                <a:solidFill>
                  <a:srgbClr val="00287D"/>
                </a:solidFill>
              </a:rPr>
              <a:t>Kopčanský</a:t>
            </a:r>
            <a:r>
              <a:rPr lang="sk-SK" sz="1000" dirty="0">
                <a:solidFill>
                  <a:srgbClr val="00287D"/>
                </a:solidFill>
              </a:rPr>
              <a:t> P., </a:t>
            </a:r>
            <a:r>
              <a:rPr lang="sk-SK" sz="1000" dirty="0" smtClean="0">
                <a:solidFill>
                  <a:srgbClr val="00287D"/>
                </a:solidFill>
              </a:rPr>
              <a:t>CSc.; Spoluriešitelia</a:t>
            </a:r>
            <a:r>
              <a:rPr lang="sk-SK" sz="1000" dirty="0">
                <a:solidFill>
                  <a:srgbClr val="00287D"/>
                </a:solidFill>
              </a:rPr>
              <a:t>: A. </a:t>
            </a:r>
            <a:r>
              <a:rPr lang="sk-SK" sz="1000" dirty="0" err="1">
                <a:solidFill>
                  <a:srgbClr val="00287D"/>
                </a:solidFill>
              </a:rPr>
              <a:t>Musatov</a:t>
            </a:r>
            <a:r>
              <a:rPr lang="sk-SK" sz="1000" dirty="0">
                <a:solidFill>
                  <a:srgbClr val="00287D"/>
                </a:solidFill>
              </a:rPr>
              <a:t>, </a:t>
            </a:r>
            <a:r>
              <a:rPr lang="sk-SK" sz="1000" dirty="0" err="1">
                <a:solidFill>
                  <a:srgbClr val="00287D"/>
                </a:solidFill>
              </a:rPr>
              <a:t>K.Šipošová</a:t>
            </a:r>
            <a:r>
              <a:rPr lang="sk-SK" sz="1000" dirty="0">
                <a:solidFill>
                  <a:srgbClr val="00287D"/>
                </a:solidFill>
              </a:rPr>
              <a:t>, </a:t>
            </a:r>
            <a:r>
              <a:rPr lang="sk-SK" sz="1000" dirty="0" err="1" smtClean="0">
                <a:solidFill>
                  <a:srgbClr val="00287D"/>
                </a:solidFill>
              </a:rPr>
              <a:t>Antalík</a:t>
            </a:r>
            <a:r>
              <a:rPr lang="sk-SK" sz="1000" dirty="0">
                <a:solidFill>
                  <a:srgbClr val="00287D"/>
                </a:solidFill>
              </a:rPr>
              <a:t>, M </a:t>
            </a:r>
            <a:endParaRPr lang="en-US" sz="1000" dirty="0">
              <a:solidFill>
                <a:srgbClr val="00287D"/>
              </a:solidFill>
            </a:endParaRPr>
          </a:p>
          <a:p>
            <a:pPr algn="l">
              <a:spcBef>
                <a:spcPts val="600"/>
              </a:spcBef>
              <a:defRPr/>
            </a:pPr>
            <a:r>
              <a:rPr lang="sk-SK" sz="1000" b="1" dirty="0">
                <a:solidFill>
                  <a:srgbClr val="005800"/>
                </a:solidFill>
              </a:rPr>
              <a:t>APVV</a:t>
            </a:r>
            <a:r>
              <a:rPr lang="sk-SK" sz="1000" dirty="0">
                <a:solidFill>
                  <a:srgbClr val="005800"/>
                </a:solidFill>
              </a:rPr>
              <a:t> </a:t>
            </a:r>
            <a:r>
              <a:rPr lang="sk-SK" sz="1000" dirty="0" smtClean="0">
                <a:solidFill>
                  <a:srgbClr val="005800"/>
                </a:solidFill>
              </a:rPr>
              <a:t> 0165/15</a:t>
            </a:r>
          </a:p>
          <a:p>
            <a:pPr algn="l">
              <a:spcBef>
                <a:spcPts val="0"/>
              </a:spcBef>
              <a:defRPr/>
            </a:pPr>
            <a:r>
              <a:rPr lang="sk-SK" sz="1000" b="1" dirty="0" smtClean="0">
                <a:solidFill>
                  <a:srgbClr val="00287D"/>
                </a:solidFill>
              </a:rPr>
              <a:t>Obrazová </a:t>
            </a:r>
            <a:r>
              <a:rPr lang="sk-SK" sz="1000" b="1" dirty="0">
                <a:solidFill>
                  <a:srgbClr val="00287D"/>
                </a:solidFill>
              </a:rPr>
              <a:t>analýza mikroskopických častíc pri automatizácii optických manipulačných techník aplikovateľných v </a:t>
            </a:r>
            <a:r>
              <a:rPr lang="sk-SK" sz="1000" b="1" dirty="0" err="1" smtClean="0">
                <a:solidFill>
                  <a:srgbClr val="00287D"/>
                </a:solidFill>
              </a:rPr>
              <a:t>mikro</a:t>
            </a:r>
            <a:r>
              <a:rPr lang="sk-SK" sz="1000" b="1" dirty="0" smtClean="0">
                <a:solidFill>
                  <a:srgbClr val="00287D"/>
                </a:solidFill>
              </a:rPr>
              <a:t>/</a:t>
            </a:r>
            <a:r>
              <a:rPr lang="sk-SK" sz="1000" b="1" dirty="0" err="1" smtClean="0">
                <a:solidFill>
                  <a:srgbClr val="00287D"/>
                </a:solidFill>
              </a:rPr>
              <a:t>nanorobotike</a:t>
            </a:r>
            <a:endParaRPr lang="en-US" sz="1000" b="1" dirty="0">
              <a:solidFill>
                <a:srgbClr val="00287D"/>
              </a:solidFill>
            </a:endParaRPr>
          </a:p>
          <a:p>
            <a:pPr algn="l">
              <a:defRPr/>
            </a:pPr>
            <a:r>
              <a:rPr lang="sk-SK" sz="1000" dirty="0">
                <a:solidFill>
                  <a:srgbClr val="00287D"/>
                </a:solidFill>
              </a:rPr>
              <a:t>Zodpovedný riešiteľ projektu: </a:t>
            </a:r>
            <a:r>
              <a:rPr lang="sk-SK" sz="1000" b="1" dirty="0">
                <a:solidFill>
                  <a:srgbClr val="00287D"/>
                </a:solidFill>
              </a:rPr>
              <a:t>Doc. Ing. </a:t>
            </a:r>
            <a:r>
              <a:rPr lang="sk-SK" sz="1000" b="1" dirty="0" smtClean="0">
                <a:solidFill>
                  <a:srgbClr val="00287D"/>
                </a:solidFill>
              </a:rPr>
              <a:t>TOMORI </a:t>
            </a:r>
            <a:r>
              <a:rPr lang="sk-SK" sz="1000" b="1" dirty="0">
                <a:solidFill>
                  <a:srgbClr val="00287D"/>
                </a:solidFill>
              </a:rPr>
              <a:t>Z., </a:t>
            </a:r>
            <a:r>
              <a:rPr lang="sk-SK" sz="1000" dirty="0" smtClean="0">
                <a:solidFill>
                  <a:srgbClr val="00287D"/>
                </a:solidFill>
              </a:rPr>
              <a:t>CSc.; Spoluriešitelia</a:t>
            </a:r>
            <a:r>
              <a:rPr lang="sk-SK" sz="1000" dirty="0">
                <a:solidFill>
                  <a:srgbClr val="00287D"/>
                </a:solidFill>
              </a:rPr>
              <a:t>: M. </a:t>
            </a:r>
            <a:r>
              <a:rPr lang="sk-SK" sz="1000" dirty="0" err="1">
                <a:solidFill>
                  <a:srgbClr val="00287D"/>
                </a:solidFill>
              </a:rPr>
              <a:t>Antalík</a:t>
            </a:r>
            <a:r>
              <a:rPr lang="sk-SK" sz="1000" dirty="0">
                <a:solidFill>
                  <a:srgbClr val="00287D"/>
                </a:solidFill>
              </a:rPr>
              <a:t>, E. </a:t>
            </a:r>
            <a:r>
              <a:rPr lang="sk-SK" sz="1000" dirty="0" err="1">
                <a:solidFill>
                  <a:srgbClr val="00287D"/>
                </a:solidFill>
              </a:rPr>
              <a:t>Valušová</a:t>
            </a:r>
            <a:r>
              <a:rPr lang="sk-SK" sz="1000" dirty="0">
                <a:solidFill>
                  <a:srgbClr val="00287D"/>
                </a:solidFill>
              </a:rPr>
              <a:t>, </a:t>
            </a:r>
            <a:endParaRPr lang="en-US" sz="1000" dirty="0">
              <a:solidFill>
                <a:srgbClr val="00287D"/>
              </a:solidFill>
            </a:endParaRPr>
          </a:p>
          <a:p>
            <a:pPr algn="l">
              <a:spcBef>
                <a:spcPts val="600"/>
              </a:spcBef>
              <a:defRPr/>
            </a:pPr>
            <a:r>
              <a:rPr lang="sk-SK" sz="1000" b="1" cap="all" dirty="0" smtClean="0">
                <a:solidFill>
                  <a:srgbClr val="005800"/>
                </a:solidFill>
              </a:rPr>
              <a:t>APVV - </a:t>
            </a:r>
            <a:r>
              <a:rPr lang="sk-SK" sz="1000" cap="all" dirty="0" smtClean="0">
                <a:solidFill>
                  <a:srgbClr val="005800"/>
                </a:solidFill>
              </a:rPr>
              <a:t>bilaterálny</a:t>
            </a:r>
            <a:endParaRPr lang="en-US" sz="1000" dirty="0">
              <a:solidFill>
                <a:srgbClr val="005800"/>
              </a:solidFill>
            </a:endParaRPr>
          </a:p>
          <a:p>
            <a:pPr algn="l">
              <a:defRPr/>
            </a:pPr>
            <a:r>
              <a:rPr lang="en-GB" sz="1000" b="1" dirty="0">
                <a:solidFill>
                  <a:srgbClr val="00287D"/>
                </a:solidFill>
              </a:rPr>
              <a:t>SOOSA - </a:t>
            </a:r>
            <a:r>
              <a:rPr lang="en-GB" sz="1000" b="1" dirty="0" err="1">
                <a:solidFill>
                  <a:srgbClr val="00287D"/>
                </a:solidFill>
              </a:rPr>
              <a:t>Štúdium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usporiadania</a:t>
            </a:r>
            <a:r>
              <a:rPr lang="en-GB" sz="1000" b="1" dirty="0">
                <a:solidFill>
                  <a:srgbClr val="00287D"/>
                </a:solidFill>
              </a:rPr>
              <a:t>, </a:t>
            </a:r>
            <a:r>
              <a:rPr lang="en-GB" sz="1000" b="1" dirty="0" err="1">
                <a:solidFill>
                  <a:srgbClr val="00287D"/>
                </a:solidFill>
              </a:rPr>
              <a:t>orientácie</a:t>
            </a:r>
            <a:r>
              <a:rPr lang="en-GB" sz="1000" b="1" dirty="0">
                <a:solidFill>
                  <a:srgbClr val="00287D"/>
                </a:solidFill>
              </a:rPr>
              <a:t> a </a:t>
            </a:r>
            <a:r>
              <a:rPr lang="en-GB" sz="1000" b="1" dirty="0" err="1">
                <a:solidFill>
                  <a:srgbClr val="00287D"/>
                </a:solidFill>
              </a:rPr>
              <a:t>samozbaľovania</a:t>
            </a:r>
            <a:r>
              <a:rPr lang="en-GB" sz="1000" b="1" dirty="0">
                <a:solidFill>
                  <a:srgbClr val="00287D"/>
                </a:solidFill>
              </a:rPr>
              <a:t> v </a:t>
            </a:r>
            <a:r>
              <a:rPr lang="en-GB" sz="1000" b="1" dirty="0" err="1">
                <a:solidFill>
                  <a:srgbClr val="00287D"/>
                </a:solidFill>
              </a:rPr>
              <a:t>biopolyméroch</a:t>
            </a:r>
            <a:r>
              <a:rPr lang="en-GB" sz="1000" b="1" dirty="0">
                <a:solidFill>
                  <a:srgbClr val="00287D"/>
                </a:solidFill>
              </a:rPr>
              <a:t> a </a:t>
            </a:r>
            <a:r>
              <a:rPr lang="en-GB" sz="1000" b="1" dirty="0" err="1">
                <a:solidFill>
                  <a:srgbClr val="00287D"/>
                </a:solidFill>
              </a:rPr>
              <a:t>kvapalných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 smtClean="0">
                <a:solidFill>
                  <a:srgbClr val="00287D"/>
                </a:solidFill>
              </a:rPr>
              <a:t>kryštáloch</a:t>
            </a:r>
            <a:r>
              <a:rPr lang="sk-SK" sz="1000" dirty="0" smtClean="0">
                <a:solidFill>
                  <a:srgbClr val="00287D"/>
                </a:solidFill>
              </a:rPr>
              <a:t>; PI: </a:t>
            </a:r>
            <a:r>
              <a:rPr lang="sk-SK" sz="1000" b="1" dirty="0" smtClean="0">
                <a:solidFill>
                  <a:srgbClr val="00287D"/>
                </a:solidFill>
              </a:rPr>
              <a:t>ŠIPOŠOVÁ K.</a:t>
            </a:r>
            <a:endParaRPr lang="en-US" sz="1000" dirty="0">
              <a:solidFill>
                <a:srgbClr val="00287D"/>
              </a:solidFill>
            </a:endParaRPr>
          </a:p>
        </p:txBody>
      </p:sp>
      <p:sp>
        <p:nvSpPr>
          <p:cNvPr id="8" name="BlokTextu 11"/>
          <p:cNvSpPr txBox="1">
            <a:spLocks noChangeArrowheads="1"/>
          </p:cNvSpPr>
          <p:nvPr/>
        </p:nvSpPr>
        <p:spPr bwMode="auto">
          <a:xfrm>
            <a:off x="755576" y="188640"/>
            <a:ext cx="7704138" cy="137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>
              <a:spcAft>
                <a:spcPts val="600"/>
              </a:spcAft>
            </a:pPr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sz="1400" b="1" dirty="0" smtClean="0">
                <a:solidFill>
                  <a:srgbClr val="AA005A"/>
                </a:solidFill>
              </a:rPr>
              <a:t>Od </a:t>
            </a:r>
            <a:r>
              <a:rPr lang="sk-SK" altLang="en-US" sz="1400" b="1" dirty="0" err="1" smtClean="0">
                <a:solidFill>
                  <a:srgbClr val="AA005A"/>
                </a:solidFill>
              </a:rPr>
              <a:t>biomakromolekúl</a:t>
            </a:r>
            <a:r>
              <a:rPr lang="sk-SK" altLang="en-US" sz="1400" b="1" dirty="0" smtClean="0">
                <a:solidFill>
                  <a:srgbClr val="AA005A"/>
                </a:solidFill>
              </a:rPr>
              <a:t> po </a:t>
            </a:r>
            <a:r>
              <a:rPr lang="sk-SK" altLang="en-US" sz="1400" b="1" dirty="0" err="1" smtClean="0">
                <a:solidFill>
                  <a:srgbClr val="AA005A"/>
                </a:solidFill>
              </a:rPr>
              <a:t>supramolekulárne</a:t>
            </a:r>
            <a:r>
              <a:rPr lang="sk-SK" altLang="en-US" sz="1400" b="1" dirty="0" smtClean="0">
                <a:solidFill>
                  <a:srgbClr val="AA005A"/>
                </a:solidFill>
              </a:rPr>
              <a:t> komplexy: experimentálne a teoretické štúdium štruktúry, stability a reaktivity</a:t>
            </a: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b="1" dirty="0" smtClean="0">
                <a:solidFill>
                  <a:srgbClr val="AA005A"/>
                </a:solidFill>
              </a:rPr>
              <a:t> </a:t>
            </a:r>
            <a:r>
              <a:rPr lang="sk-SK" altLang="en-US" sz="1600" b="1" dirty="0" smtClean="0">
                <a:solidFill>
                  <a:srgbClr val="00287D"/>
                </a:solidFill>
              </a:rPr>
              <a:t>             </a:t>
            </a:r>
            <a:endParaRPr lang="sk-SK" altLang="en-US" sz="1600" b="1" dirty="0">
              <a:solidFill>
                <a:srgbClr val="0028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388938" y="1884771"/>
            <a:ext cx="85693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sk-SK" altLang="en-US" sz="1100" b="1" i="1" dirty="0" err="1">
                <a:solidFill>
                  <a:srgbClr val="7A0000"/>
                </a:solidFill>
              </a:rPr>
              <a:t>PhD</a:t>
            </a:r>
            <a:r>
              <a:rPr lang="sk-SK" altLang="en-US" sz="1100" b="1" i="1" dirty="0">
                <a:solidFill>
                  <a:srgbClr val="7A0000"/>
                </a:solidFill>
              </a:rPr>
              <a:t> práca: </a:t>
            </a:r>
          </a:p>
          <a:p>
            <a:pPr algn="l">
              <a:spcBef>
                <a:spcPct val="20000"/>
              </a:spcBef>
            </a:pPr>
            <a:r>
              <a:rPr lang="sk-SK" altLang="en-US" sz="1100" b="1" dirty="0">
                <a:solidFill>
                  <a:srgbClr val="005800"/>
                </a:solidFill>
              </a:rPr>
              <a:t>09/2015 – súčasnosť</a:t>
            </a:r>
          </a:p>
          <a:p>
            <a:pPr algn="l">
              <a:spcBef>
                <a:spcPct val="20000"/>
              </a:spcBef>
            </a:pPr>
            <a:r>
              <a:rPr lang="en-US" altLang="en-US" sz="1100" dirty="0" err="1">
                <a:solidFill>
                  <a:srgbClr val="001F5C"/>
                </a:solidFill>
              </a:rPr>
              <a:t>RNDr</a:t>
            </a:r>
            <a:r>
              <a:rPr lang="sk-SK" altLang="en-US" sz="1100" dirty="0">
                <a:solidFill>
                  <a:srgbClr val="001F5C"/>
                </a:solidFill>
              </a:rPr>
              <a:t>. Veronika </a:t>
            </a:r>
            <a:r>
              <a:rPr lang="sk-SK" altLang="en-US" sz="1100" dirty="0" err="1">
                <a:solidFill>
                  <a:srgbClr val="001F5C"/>
                </a:solidFill>
              </a:rPr>
              <a:t>Lysáková</a:t>
            </a:r>
            <a:r>
              <a:rPr lang="sk-SK" altLang="en-US" sz="1100" dirty="0">
                <a:solidFill>
                  <a:srgbClr val="001F5C"/>
                </a:solidFill>
              </a:rPr>
              <a:t> </a:t>
            </a:r>
            <a:r>
              <a:rPr lang="sk-SK" altLang="en-US" sz="1200" b="1" dirty="0">
                <a:solidFill>
                  <a:srgbClr val="005800"/>
                </a:solidFill>
              </a:rPr>
              <a:t>-  </a:t>
            </a:r>
            <a:r>
              <a:rPr lang="sk-SK" altLang="en-US" sz="1100" b="1" i="1" dirty="0">
                <a:solidFill>
                  <a:srgbClr val="005800"/>
                </a:solidFill>
              </a:rPr>
              <a:t>Úloha </a:t>
            </a:r>
            <a:r>
              <a:rPr lang="sk-SK" altLang="en-US" sz="1100" b="1" i="1" dirty="0" err="1">
                <a:solidFill>
                  <a:srgbClr val="005800"/>
                </a:solidFill>
              </a:rPr>
              <a:t>mitochondriálnych</a:t>
            </a:r>
            <a:r>
              <a:rPr lang="sk-SK" altLang="en-US" sz="1100" b="1" i="1" dirty="0">
                <a:solidFill>
                  <a:srgbClr val="005800"/>
                </a:solidFill>
              </a:rPr>
              <a:t> </a:t>
            </a:r>
            <a:r>
              <a:rPr lang="sk-SK" altLang="en-US" sz="1100" b="1" i="1" dirty="0" err="1">
                <a:solidFill>
                  <a:srgbClr val="005800"/>
                </a:solidFill>
              </a:rPr>
              <a:t>elektrón-transportných</a:t>
            </a:r>
            <a:r>
              <a:rPr lang="sk-SK" altLang="en-US" sz="1100" b="1" i="1" dirty="0">
                <a:solidFill>
                  <a:srgbClr val="005800"/>
                </a:solidFill>
              </a:rPr>
              <a:t> proteínov v oxidatívnom strese </a:t>
            </a:r>
            <a:r>
              <a:rPr lang="sk-SK" altLang="en-US" sz="1100" dirty="0">
                <a:solidFill>
                  <a:srgbClr val="001F5C"/>
                </a:solidFill>
              </a:rPr>
              <a:t>(PF UPJŠ )</a:t>
            </a:r>
            <a:endParaRPr lang="sk-SK" altLang="en-US" sz="1000" dirty="0">
              <a:solidFill>
                <a:srgbClr val="001F5C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sk-SK" altLang="en-US" sz="1100" dirty="0">
                <a:solidFill>
                  <a:srgbClr val="001F5C"/>
                </a:solidFill>
              </a:rPr>
              <a:t>Školiteľ: Dr. A. </a:t>
            </a:r>
            <a:r>
              <a:rPr lang="sk-SK" altLang="en-US" sz="1100" dirty="0" err="1">
                <a:solidFill>
                  <a:srgbClr val="001F5C"/>
                </a:solidFill>
              </a:rPr>
              <a:t>Musatov</a:t>
            </a:r>
            <a:r>
              <a:rPr lang="sk-SK" altLang="en-US" sz="1100" dirty="0">
                <a:solidFill>
                  <a:srgbClr val="001F5C"/>
                </a:solidFill>
              </a:rPr>
              <a:t>, DrSc</a:t>
            </a:r>
            <a:r>
              <a:rPr lang="sk-SK" altLang="en-US" sz="1100" dirty="0" smtClean="0">
                <a:solidFill>
                  <a:srgbClr val="001F5C"/>
                </a:solidFill>
              </a:rPr>
              <a:t>.</a:t>
            </a:r>
          </a:p>
          <a:p>
            <a:pPr algn="l">
              <a:spcBef>
                <a:spcPct val="20000"/>
              </a:spcBef>
            </a:pPr>
            <a:r>
              <a:rPr lang="sk-SK" sz="1100" dirty="0" smtClean="0">
                <a:solidFill>
                  <a:srgbClr val="002060"/>
                </a:solidFill>
              </a:rPr>
              <a:t>Mgr. </a:t>
            </a:r>
            <a:r>
              <a:rPr lang="en-US" sz="1100" dirty="0" smtClean="0">
                <a:solidFill>
                  <a:srgbClr val="002060"/>
                </a:solidFill>
              </a:rPr>
              <a:t>Roland </a:t>
            </a:r>
            <a:r>
              <a:rPr lang="en-US" sz="1100" dirty="0" err="1">
                <a:solidFill>
                  <a:srgbClr val="002060"/>
                </a:solidFill>
              </a:rPr>
              <a:t>Sůra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sk-SK" altLang="en-US" sz="1200" b="1" dirty="0" smtClean="0">
                <a:solidFill>
                  <a:srgbClr val="005800"/>
                </a:solidFill>
              </a:rPr>
              <a:t>- </a:t>
            </a:r>
            <a:r>
              <a:rPr lang="en-US" sz="1100" b="1" i="1" dirty="0" err="1">
                <a:solidFill>
                  <a:srgbClr val="005800"/>
                </a:solidFill>
              </a:rPr>
              <a:t>Integrácia</a:t>
            </a:r>
            <a:r>
              <a:rPr lang="en-US" sz="1100" b="1" i="1" dirty="0">
                <a:solidFill>
                  <a:srgbClr val="005800"/>
                </a:solidFill>
              </a:rPr>
              <a:t> </a:t>
            </a:r>
            <a:r>
              <a:rPr lang="en-US" sz="1100" b="1" i="1" dirty="0" err="1">
                <a:solidFill>
                  <a:srgbClr val="005800"/>
                </a:solidFill>
              </a:rPr>
              <a:t>kovových</a:t>
            </a:r>
            <a:r>
              <a:rPr lang="en-US" sz="1100" b="1" i="1" dirty="0">
                <a:solidFill>
                  <a:srgbClr val="005800"/>
                </a:solidFill>
              </a:rPr>
              <a:t> </a:t>
            </a:r>
            <a:r>
              <a:rPr lang="en-US" sz="1100" b="1" i="1" dirty="0" err="1">
                <a:solidFill>
                  <a:srgbClr val="005800"/>
                </a:solidFill>
              </a:rPr>
              <a:t>nanoklastrov</a:t>
            </a:r>
            <a:r>
              <a:rPr lang="en-US" sz="1100" b="1" i="1" dirty="0">
                <a:solidFill>
                  <a:srgbClr val="005800"/>
                </a:solidFill>
              </a:rPr>
              <a:t> do </a:t>
            </a:r>
            <a:r>
              <a:rPr lang="en-US" sz="1100" b="1" i="1" dirty="0" err="1">
                <a:solidFill>
                  <a:srgbClr val="005800"/>
                </a:solidFill>
              </a:rPr>
              <a:t>biopolymérov</a:t>
            </a:r>
            <a:r>
              <a:rPr lang="en-US" sz="1100" b="1" i="1" dirty="0">
                <a:solidFill>
                  <a:srgbClr val="005800"/>
                </a:solidFill>
              </a:rPr>
              <a:t> </a:t>
            </a:r>
            <a:r>
              <a:rPr lang="sk-SK" altLang="en-US" sz="1100" dirty="0" smtClean="0">
                <a:solidFill>
                  <a:srgbClr val="001F5C"/>
                </a:solidFill>
              </a:rPr>
              <a:t>(</a:t>
            </a:r>
            <a:r>
              <a:rPr lang="sk-SK" altLang="en-US" sz="1100" dirty="0">
                <a:solidFill>
                  <a:srgbClr val="001F5C"/>
                </a:solidFill>
              </a:rPr>
              <a:t>PF UPJŠ )</a:t>
            </a:r>
          </a:p>
          <a:p>
            <a:pPr algn="l">
              <a:spcBef>
                <a:spcPct val="20000"/>
              </a:spcBef>
            </a:pPr>
            <a:r>
              <a:rPr lang="sk-SK" altLang="en-US" sz="1100" dirty="0">
                <a:solidFill>
                  <a:srgbClr val="001F5C"/>
                </a:solidFill>
              </a:rPr>
              <a:t>Školiteľ: Dr. </a:t>
            </a:r>
            <a:r>
              <a:rPr lang="sk-SK" altLang="en-US" sz="1100" dirty="0" smtClean="0">
                <a:solidFill>
                  <a:srgbClr val="001F5C"/>
                </a:solidFill>
              </a:rPr>
              <a:t>M. </a:t>
            </a:r>
            <a:r>
              <a:rPr lang="sk-SK" altLang="en-US" sz="1100" dirty="0" err="1" smtClean="0">
                <a:solidFill>
                  <a:srgbClr val="001F5C"/>
                </a:solidFill>
              </a:rPr>
              <a:t>Antalík</a:t>
            </a:r>
            <a:r>
              <a:rPr lang="sk-SK" altLang="en-US" sz="1100" dirty="0" smtClean="0">
                <a:solidFill>
                  <a:srgbClr val="001F5C"/>
                </a:solidFill>
              </a:rPr>
              <a:t>, </a:t>
            </a:r>
            <a:r>
              <a:rPr lang="sk-SK" altLang="en-US" sz="1100" dirty="0" err="1">
                <a:solidFill>
                  <a:srgbClr val="001F5C"/>
                </a:solidFill>
              </a:rPr>
              <a:t>DrSc</a:t>
            </a:r>
            <a:endParaRPr lang="sk-SK" altLang="en-US" sz="1100" dirty="0">
              <a:solidFill>
                <a:srgbClr val="001F5C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sk-SK" altLang="en-US" sz="1100" b="1" i="1" dirty="0" smtClean="0">
                <a:solidFill>
                  <a:srgbClr val="7A0000"/>
                </a:solidFill>
              </a:rPr>
              <a:t>Diplomové </a:t>
            </a:r>
            <a:r>
              <a:rPr lang="sk-SK" altLang="en-US" sz="1100" b="1" i="1" dirty="0">
                <a:solidFill>
                  <a:srgbClr val="7A0000"/>
                </a:solidFill>
              </a:rPr>
              <a:t>práce: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sk-SK" altLang="en-US" sz="1000" b="1" dirty="0">
                <a:solidFill>
                  <a:srgbClr val="005800"/>
                </a:solidFill>
              </a:rPr>
              <a:t>2016-2018</a:t>
            </a:r>
            <a:endParaRPr lang="sk-SK" altLang="en-US" sz="1100" b="1" dirty="0">
              <a:solidFill>
                <a:srgbClr val="005800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sk-SK" altLang="en-US" sz="1100" dirty="0">
                <a:solidFill>
                  <a:srgbClr val="001F5C"/>
                </a:solidFill>
              </a:rPr>
              <a:t>Bc. Michaela </a:t>
            </a:r>
            <a:r>
              <a:rPr lang="sk-SK" altLang="en-US" sz="1100" dirty="0" err="1">
                <a:solidFill>
                  <a:srgbClr val="001F5C"/>
                </a:solidFill>
              </a:rPr>
              <a:t>Štupáková</a:t>
            </a:r>
            <a:r>
              <a:rPr lang="sk-SK" altLang="en-US" sz="1100" dirty="0">
                <a:solidFill>
                  <a:srgbClr val="001F5C"/>
                </a:solidFill>
              </a:rPr>
              <a:t>,  </a:t>
            </a:r>
            <a:r>
              <a:rPr lang="sk-SK" altLang="en-US" sz="1100" b="1" i="1" dirty="0">
                <a:solidFill>
                  <a:srgbClr val="005800"/>
                </a:solidFill>
              </a:rPr>
              <a:t>Interakcia proteínov s </a:t>
            </a:r>
            <a:r>
              <a:rPr lang="sk-SK" altLang="en-US" sz="1100" b="1" i="1" dirty="0" err="1">
                <a:solidFill>
                  <a:srgbClr val="005800"/>
                </a:solidFill>
              </a:rPr>
              <a:t>fosfolipid-detergentnými</a:t>
            </a:r>
            <a:r>
              <a:rPr lang="sk-SK" altLang="en-US" sz="1100" b="1" i="1" dirty="0">
                <a:solidFill>
                  <a:srgbClr val="005800"/>
                </a:solidFill>
              </a:rPr>
              <a:t> </a:t>
            </a:r>
            <a:r>
              <a:rPr lang="sk-SK" altLang="en-US" sz="1100" b="1" i="1" dirty="0" err="1">
                <a:solidFill>
                  <a:srgbClr val="005800"/>
                </a:solidFill>
              </a:rPr>
              <a:t>micelami</a:t>
            </a:r>
            <a:r>
              <a:rPr lang="sk-SK" altLang="en-US" sz="1100" i="1" dirty="0">
                <a:solidFill>
                  <a:srgbClr val="005800"/>
                </a:solidFill>
              </a:rPr>
              <a:t> </a:t>
            </a:r>
            <a:r>
              <a:rPr lang="sk-SK" altLang="en-US" sz="1100" dirty="0">
                <a:solidFill>
                  <a:srgbClr val="001F5C"/>
                </a:solidFill>
              </a:rPr>
              <a:t>(PF UPJŠ 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sk-SK" altLang="en-US" sz="1100" dirty="0">
                <a:solidFill>
                  <a:srgbClr val="001F5C"/>
                </a:solidFill>
              </a:rPr>
              <a:t>Školiteľ: Dr. K. Šipošová, </a:t>
            </a:r>
            <a:r>
              <a:rPr lang="sk-SK" altLang="en-US" sz="1100" dirty="0" smtClean="0">
                <a:solidFill>
                  <a:srgbClr val="001F5C"/>
                </a:solidFill>
              </a:rPr>
              <a:t>PhD.; Konzultant</a:t>
            </a:r>
            <a:r>
              <a:rPr lang="sk-SK" altLang="en-US" sz="1100" dirty="0">
                <a:solidFill>
                  <a:srgbClr val="001F5C"/>
                </a:solidFill>
              </a:rPr>
              <a:t>: Dr. A. </a:t>
            </a:r>
            <a:r>
              <a:rPr lang="sk-SK" altLang="en-US" sz="1100" dirty="0" err="1">
                <a:solidFill>
                  <a:srgbClr val="001F5C"/>
                </a:solidFill>
              </a:rPr>
              <a:t>Musatov</a:t>
            </a:r>
            <a:r>
              <a:rPr lang="sk-SK" altLang="en-US" sz="1100" dirty="0">
                <a:solidFill>
                  <a:srgbClr val="001F5C"/>
                </a:solidFill>
              </a:rPr>
              <a:t>, DrSc</a:t>
            </a:r>
            <a:r>
              <a:rPr lang="sk-SK" altLang="en-US" sz="1100" dirty="0" smtClean="0">
                <a:solidFill>
                  <a:srgbClr val="001F5C"/>
                </a:solidFill>
              </a:rPr>
              <a:t>.</a:t>
            </a:r>
            <a:endParaRPr lang="sk-SK" altLang="en-US" sz="1100" dirty="0">
              <a:solidFill>
                <a:srgbClr val="001F5C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sk-SK" altLang="en-US" sz="1100" dirty="0">
                <a:solidFill>
                  <a:srgbClr val="001F5C"/>
                </a:solidFill>
              </a:rPr>
              <a:t>Bc. Barbora </a:t>
            </a:r>
            <a:r>
              <a:rPr lang="sk-SK" altLang="en-US" sz="1100" dirty="0" err="1">
                <a:solidFill>
                  <a:srgbClr val="001F5C"/>
                </a:solidFill>
              </a:rPr>
              <a:t>Rindošová</a:t>
            </a:r>
            <a:r>
              <a:rPr lang="sk-SK" altLang="en-US" sz="1100" dirty="0">
                <a:solidFill>
                  <a:srgbClr val="001F5C"/>
                </a:solidFill>
              </a:rPr>
              <a:t>, </a:t>
            </a:r>
            <a:r>
              <a:rPr lang="sk-SK" altLang="en-US" sz="1100" b="1" i="1" dirty="0">
                <a:solidFill>
                  <a:srgbClr val="005800"/>
                </a:solidFill>
              </a:rPr>
              <a:t>Štruktúrne a funkčné dôsledky </a:t>
            </a:r>
            <a:r>
              <a:rPr lang="sk-SK" altLang="en-US" sz="1100" b="1" i="1" dirty="0" err="1">
                <a:solidFill>
                  <a:srgbClr val="005800"/>
                </a:solidFill>
              </a:rPr>
              <a:t>amyloidnej</a:t>
            </a:r>
            <a:r>
              <a:rPr lang="sk-SK" altLang="en-US" sz="1100" b="1" i="1" dirty="0">
                <a:solidFill>
                  <a:srgbClr val="005800"/>
                </a:solidFill>
              </a:rPr>
              <a:t> </a:t>
            </a:r>
            <a:r>
              <a:rPr lang="sk-SK" altLang="en-US" sz="1100" b="1" i="1" dirty="0" err="1">
                <a:solidFill>
                  <a:srgbClr val="005800"/>
                </a:solidFill>
              </a:rPr>
              <a:t>agregácie</a:t>
            </a:r>
            <a:r>
              <a:rPr lang="sk-SK" altLang="en-US" sz="1100" b="1" i="1" dirty="0">
                <a:solidFill>
                  <a:srgbClr val="005800"/>
                </a:solidFill>
              </a:rPr>
              <a:t> </a:t>
            </a:r>
            <a:r>
              <a:rPr lang="sk-SK" altLang="en-US" sz="1100" b="1" i="1" dirty="0" err="1">
                <a:solidFill>
                  <a:srgbClr val="005800"/>
                </a:solidFill>
              </a:rPr>
              <a:t>cytochrómu</a:t>
            </a:r>
            <a:r>
              <a:rPr lang="sk-SK" altLang="en-US" sz="1100" b="1" i="1" dirty="0">
                <a:solidFill>
                  <a:srgbClr val="005800"/>
                </a:solidFill>
              </a:rPr>
              <a:t> c</a:t>
            </a:r>
            <a:r>
              <a:rPr lang="sk-SK" altLang="en-US" sz="1100" i="1" dirty="0">
                <a:solidFill>
                  <a:srgbClr val="005800"/>
                </a:solidFill>
              </a:rPr>
              <a:t> </a:t>
            </a:r>
            <a:r>
              <a:rPr lang="sk-SK" altLang="en-US" sz="1100" dirty="0">
                <a:solidFill>
                  <a:srgbClr val="001F5C"/>
                </a:solidFill>
              </a:rPr>
              <a:t>(PF UPJŠ )</a:t>
            </a:r>
          </a:p>
          <a:p>
            <a:pPr algn="l">
              <a:spcBef>
                <a:spcPct val="20000"/>
              </a:spcBef>
            </a:pPr>
            <a:r>
              <a:rPr lang="sk-SK" altLang="en-US" sz="1100" dirty="0">
                <a:solidFill>
                  <a:srgbClr val="001F5C"/>
                </a:solidFill>
              </a:rPr>
              <a:t>Školiteľ: Dr. K. Šipošová, </a:t>
            </a:r>
            <a:r>
              <a:rPr lang="sk-SK" altLang="en-US" sz="1100" dirty="0" smtClean="0">
                <a:solidFill>
                  <a:srgbClr val="001F5C"/>
                </a:solidFill>
              </a:rPr>
              <a:t>PhD.; Konzultant</a:t>
            </a:r>
            <a:r>
              <a:rPr lang="sk-SK" altLang="en-US" sz="1100" dirty="0">
                <a:solidFill>
                  <a:srgbClr val="001F5C"/>
                </a:solidFill>
              </a:rPr>
              <a:t>: Dr. A. </a:t>
            </a:r>
            <a:r>
              <a:rPr lang="sk-SK" altLang="en-US" sz="1100" dirty="0" err="1">
                <a:solidFill>
                  <a:srgbClr val="001F5C"/>
                </a:solidFill>
              </a:rPr>
              <a:t>Musatov</a:t>
            </a:r>
            <a:r>
              <a:rPr lang="sk-SK" altLang="en-US" sz="1100" dirty="0">
                <a:solidFill>
                  <a:srgbClr val="001F5C"/>
                </a:solidFill>
              </a:rPr>
              <a:t>, DrSc</a:t>
            </a:r>
            <a:r>
              <a:rPr lang="sk-SK" altLang="en-US" sz="1100" dirty="0" smtClean="0">
                <a:solidFill>
                  <a:srgbClr val="001F5C"/>
                </a:solidFill>
              </a:rPr>
              <a:t>.</a:t>
            </a:r>
          </a:p>
          <a:p>
            <a:pPr algn="l">
              <a:spcBef>
                <a:spcPct val="20000"/>
              </a:spcBef>
            </a:pPr>
            <a:r>
              <a:rPr lang="sk-SK" sz="1100" dirty="0" smtClean="0">
                <a:solidFill>
                  <a:srgbClr val="002060"/>
                </a:solidFill>
              </a:rPr>
              <a:t>Bc. </a:t>
            </a:r>
            <a:r>
              <a:rPr lang="en-US" sz="1100" dirty="0">
                <a:solidFill>
                  <a:srgbClr val="002060"/>
                </a:solidFill>
              </a:rPr>
              <a:t>Jakub </a:t>
            </a:r>
            <a:r>
              <a:rPr lang="en-US" sz="1100" dirty="0" err="1">
                <a:solidFill>
                  <a:srgbClr val="002060"/>
                </a:solidFill>
              </a:rPr>
              <a:t>Olajoš</a:t>
            </a:r>
            <a:r>
              <a:rPr lang="en-US" sz="1100" dirty="0" smtClean="0">
                <a:solidFill>
                  <a:srgbClr val="002060"/>
                </a:solidFill>
              </a:rPr>
              <a:t> </a:t>
            </a:r>
            <a:r>
              <a:rPr lang="sk-SK" altLang="en-US" sz="1200" b="1" dirty="0">
                <a:solidFill>
                  <a:srgbClr val="005800"/>
                </a:solidFill>
              </a:rPr>
              <a:t>- </a:t>
            </a:r>
            <a:r>
              <a:rPr lang="en-US" sz="1100" b="1" i="1" dirty="0" err="1">
                <a:solidFill>
                  <a:srgbClr val="005800"/>
                </a:solidFill>
              </a:rPr>
              <a:t>Biochémia</a:t>
            </a:r>
            <a:r>
              <a:rPr lang="en-US" sz="1100" b="1" i="1" dirty="0">
                <a:solidFill>
                  <a:srgbClr val="005800"/>
                </a:solidFill>
              </a:rPr>
              <a:t> </a:t>
            </a:r>
            <a:r>
              <a:rPr lang="en-US" sz="1100" b="1" i="1" dirty="0" err="1">
                <a:solidFill>
                  <a:srgbClr val="005800"/>
                </a:solidFill>
              </a:rPr>
              <a:t>konjugovaných</a:t>
            </a:r>
            <a:r>
              <a:rPr lang="en-US" sz="1100" b="1" i="1" dirty="0">
                <a:solidFill>
                  <a:srgbClr val="005800"/>
                </a:solidFill>
              </a:rPr>
              <a:t> </a:t>
            </a:r>
            <a:r>
              <a:rPr lang="en-US" sz="1100" b="1" i="1" dirty="0" err="1">
                <a:solidFill>
                  <a:srgbClr val="005800"/>
                </a:solidFill>
              </a:rPr>
              <a:t>molekúl</a:t>
            </a:r>
            <a:r>
              <a:rPr lang="en-US" sz="1100" b="1" i="1" dirty="0">
                <a:solidFill>
                  <a:srgbClr val="005800"/>
                </a:solidFill>
              </a:rPr>
              <a:t> </a:t>
            </a:r>
            <a:r>
              <a:rPr lang="en-US" sz="1100" b="1" i="1" dirty="0" err="1">
                <a:solidFill>
                  <a:srgbClr val="005800"/>
                </a:solidFill>
              </a:rPr>
              <a:t>obsahujúcich</a:t>
            </a:r>
            <a:r>
              <a:rPr lang="en-US" sz="1100" b="1" i="1" dirty="0">
                <a:solidFill>
                  <a:srgbClr val="005800"/>
                </a:solidFill>
              </a:rPr>
              <a:t> </a:t>
            </a:r>
            <a:r>
              <a:rPr lang="en-US" sz="1100" b="1" i="1" dirty="0" err="1">
                <a:solidFill>
                  <a:srgbClr val="005800"/>
                </a:solidFill>
              </a:rPr>
              <a:t>karboxylové</a:t>
            </a:r>
            <a:r>
              <a:rPr lang="en-US" sz="1100" b="1" i="1" dirty="0">
                <a:solidFill>
                  <a:srgbClr val="005800"/>
                </a:solidFill>
              </a:rPr>
              <a:t> </a:t>
            </a:r>
            <a:r>
              <a:rPr lang="en-US" sz="1100" b="1" i="1" dirty="0" err="1">
                <a:solidFill>
                  <a:srgbClr val="005800"/>
                </a:solidFill>
              </a:rPr>
              <a:t>skupiny</a:t>
            </a:r>
            <a:r>
              <a:rPr lang="en-US" sz="1100" b="1" i="1" dirty="0">
                <a:solidFill>
                  <a:srgbClr val="005800"/>
                </a:solidFill>
              </a:rPr>
              <a:t> </a:t>
            </a:r>
            <a:r>
              <a:rPr lang="sk-SK" altLang="en-US" sz="1100" dirty="0" smtClean="0">
                <a:solidFill>
                  <a:srgbClr val="001F5C"/>
                </a:solidFill>
              </a:rPr>
              <a:t>(</a:t>
            </a:r>
            <a:r>
              <a:rPr lang="sk-SK" altLang="en-US" sz="1100" dirty="0">
                <a:solidFill>
                  <a:srgbClr val="001F5C"/>
                </a:solidFill>
              </a:rPr>
              <a:t>PF UPJŠ )</a:t>
            </a:r>
          </a:p>
          <a:p>
            <a:pPr algn="l">
              <a:spcBef>
                <a:spcPct val="20000"/>
              </a:spcBef>
            </a:pPr>
            <a:r>
              <a:rPr lang="sk-SK" altLang="en-US" sz="1100" dirty="0">
                <a:solidFill>
                  <a:srgbClr val="001F5C"/>
                </a:solidFill>
              </a:rPr>
              <a:t>Školiteľ: Dr. M. </a:t>
            </a:r>
            <a:r>
              <a:rPr lang="sk-SK" altLang="en-US" sz="1100" dirty="0" err="1">
                <a:solidFill>
                  <a:srgbClr val="001F5C"/>
                </a:solidFill>
              </a:rPr>
              <a:t>Antalík</a:t>
            </a:r>
            <a:r>
              <a:rPr lang="sk-SK" altLang="en-US" sz="1100" dirty="0">
                <a:solidFill>
                  <a:srgbClr val="001F5C"/>
                </a:solidFill>
              </a:rPr>
              <a:t>, </a:t>
            </a:r>
            <a:r>
              <a:rPr lang="sk-SK" altLang="en-US" sz="1100" dirty="0" err="1">
                <a:solidFill>
                  <a:srgbClr val="001F5C"/>
                </a:solidFill>
              </a:rPr>
              <a:t>DrSc</a:t>
            </a:r>
            <a:endParaRPr lang="sk-SK" altLang="en-US" sz="1100" dirty="0">
              <a:solidFill>
                <a:srgbClr val="001F5C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sk-SK" altLang="en-US" sz="1000" b="1" dirty="0" smtClean="0">
                <a:solidFill>
                  <a:srgbClr val="005800"/>
                </a:solidFill>
              </a:rPr>
              <a:t>2017-2019</a:t>
            </a:r>
            <a:endParaRPr lang="sk-SK" altLang="en-US" sz="1100" dirty="0">
              <a:solidFill>
                <a:srgbClr val="001F5C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sk-SK" altLang="en-US" sz="1100" dirty="0">
                <a:solidFill>
                  <a:srgbClr val="001F5C"/>
                </a:solidFill>
              </a:rPr>
              <a:t>Bc. Ivana </a:t>
            </a:r>
            <a:r>
              <a:rPr lang="sk-SK" altLang="en-US" sz="1100" dirty="0" err="1">
                <a:solidFill>
                  <a:srgbClr val="001F5C"/>
                </a:solidFill>
              </a:rPr>
              <a:t>Pavlinská</a:t>
            </a:r>
            <a:r>
              <a:rPr lang="sk-SK" altLang="en-US" sz="1100" dirty="0">
                <a:solidFill>
                  <a:srgbClr val="001F5C"/>
                </a:solidFill>
              </a:rPr>
              <a:t>, </a:t>
            </a:r>
            <a:r>
              <a:rPr lang="sk-SK" altLang="en-US" sz="1100" b="1" i="1" dirty="0" err="1">
                <a:solidFill>
                  <a:srgbClr val="005800"/>
                </a:solidFill>
              </a:rPr>
              <a:t>Rottlerín</a:t>
            </a:r>
            <a:r>
              <a:rPr lang="sk-SK" altLang="en-US" sz="1100" b="1" i="1" dirty="0">
                <a:solidFill>
                  <a:srgbClr val="005800"/>
                </a:solidFill>
              </a:rPr>
              <a:t> a jeho účinok na proces </a:t>
            </a:r>
            <a:r>
              <a:rPr lang="sk-SK" altLang="en-US" sz="1100" b="1" i="1" dirty="0" err="1">
                <a:solidFill>
                  <a:srgbClr val="005800"/>
                </a:solidFill>
              </a:rPr>
              <a:t>amyloidogenézy</a:t>
            </a:r>
            <a:r>
              <a:rPr lang="sk-SK" altLang="en-US" sz="1100" b="1" i="1" dirty="0">
                <a:solidFill>
                  <a:srgbClr val="005800"/>
                </a:solidFill>
              </a:rPr>
              <a:t> proteínov </a:t>
            </a:r>
            <a:r>
              <a:rPr lang="sk-SK" altLang="en-US" sz="1100" dirty="0">
                <a:solidFill>
                  <a:srgbClr val="001F5C"/>
                </a:solidFill>
              </a:rPr>
              <a:t>(PF UPJŠ )</a:t>
            </a:r>
            <a:endParaRPr lang="sk-SK" altLang="en-US" sz="1100" b="1" i="1" dirty="0">
              <a:solidFill>
                <a:srgbClr val="005800"/>
              </a:solidFill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sk-SK" altLang="en-US" sz="1100" dirty="0">
                <a:solidFill>
                  <a:srgbClr val="001F5C"/>
                </a:solidFill>
              </a:rPr>
              <a:t>Školiteľ: Dr. K. Šipošová, </a:t>
            </a:r>
            <a:r>
              <a:rPr lang="sk-SK" altLang="en-US" sz="1100" dirty="0" smtClean="0">
                <a:solidFill>
                  <a:srgbClr val="001F5C"/>
                </a:solidFill>
              </a:rPr>
              <a:t>PhD.; Konzultant</a:t>
            </a:r>
            <a:r>
              <a:rPr lang="sk-SK" altLang="en-US" sz="1100" dirty="0">
                <a:solidFill>
                  <a:srgbClr val="001F5C"/>
                </a:solidFill>
              </a:rPr>
              <a:t>: Dr. A. </a:t>
            </a:r>
            <a:r>
              <a:rPr lang="sk-SK" altLang="en-US" sz="1100" dirty="0" err="1">
                <a:solidFill>
                  <a:srgbClr val="001F5C"/>
                </a:solidFill>
              </a:rPr>
              <a:t>Musatov</a:t>
            </a:r>
            <a:r>
              <a:rPr lang="sk-SK" altLang="en-US" sz="1100" dirty="0">
                <a:solidFill>
                  <a:srgbClr val="001F5C"/>
                </a:solidFill>
              </a:rPr>
              <a:t>, DrSc</a:t>
            </a:r>
            <a:r>
              <a:rPr lang="sk-SK" altLang="en-US" sz="1100" dirty="0" smtClean="0">
                <a:solidFill>
                  <a:srgbClr val="001F5C"/>
                </a:solidFill>
              </a:rPr>
              <a:t>.</a:t>
            </a:r>
            <a:endParaRPr lang="sk-SK" altLang="en-US" sz="1100" dirty="0">
              <a:solidFill>
                <a:srgbClr val="001F5C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k-SK" altLang="en-US" sz="1100" dirty="0" err="1">
                <a:solidFill>
                  <a:srgbClr val="001F5C"/>
                </a:solidFill>
              </a:rPr>
              <a:t>Anastasia</a:t>
            </a:r>
            <a:r>
              <a:rPr lang="sk-SK" altLang="en-US" sz="1100" dirty="0">
                <a:solidFill>
                  <a:srgbClr val="001F5C"/>
                </a:solidFill>
              </a:rPr>
              <a:t> </a:t>
            </a:r>
            <a:r>
              <a:rPr lang="sk-SK" altLang="en-US" sz="1100" dirty="0" err="1">
                <a:solidFill>
                  <a:srgbClr val="001F5C"/>
                </a:solidFill>
              </a:rPr>
              <a:t>Mashovec</a:t>
            </a:r>
            <a:r>
              <a:rPr lang="sk-SK" altLang="en-US" sz="1100" dirty="0">
                <a:solidFill>
                  <a:srgbClr val="001F5C"/>
                </a:solidFill>
              </a:rPr>
              <a:t> (UA), </a:t>
            </a:r>
            <a:r>
              <a:rPr lang="sk-SK" altLang="en-US" sz="1100" b="1" i="1" dirty="0">
                <a:solidFill>
                  <a:srgbClr val="005800"/>
                </a:solidFill>
              </a:rPr>
              <a:t>Vnútorný obranný mechanizmus </a:t>
            </a:r>
            <a:r>
              <a:rPr lang="sk-SK" altLang="en-US" sz="1100" b="1" i="1" dirty="0" err="1">
                <a:solidFill>
                  <a:srgbClr val="005800"/>
                </a:solidFill>
              </a:rPr>
              <a:t>mitochondriálnych</a:t>
            </a:r>
            <a:r>
              <a:rPr lang="sk-SK" altLang="en-US" sz="1100" b="1" i="1" dirty="0">
                <a:solidFill>
                  <a:srgbClr val="005800"/>
                </a:solidFill>
              </a:rPr>
              <a:t> </a:t>
            </a:r>
            <a:r>
              <a:rPr lang="sk-SK" altLang="en-US" sz="1100" b="1" i="1" dirty="0" err="1">
                <a:solidFill>
                  <a:srgbClr val="005800"/>
                </a:solidFill>
              </a:rPr>
              <a:t>elektrón-transportných</a:t>
            </a:r>
            <a:r>
              <a:rPr lang="sk-SK" altLang="en-US" sz="1100" b="1" i="1" dirty="0">
                <a:solidFill>
                  <a:srgbClr val="005800"/>
                </a:solidFill>
              </a:rPr>
              <a:t> proteínov voči 		                     oxidačnému stresu. </a:t>
            </a:r>
            <a:r>
              <a:rPr lang="sk-SK" altLang="en-US" sz="1100" dirty="0">
                <a:solidFill>
                  <a:srgbClr val="001F5C"/>
                </a:solidFill>
              </a:rPr>
              <a:t>(PF UPJŠ )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k-SK" altLang="en-US" sz="1100" dirty="0">
                <a:solidFill>
                  <a:srgbClr val="001F5C"/>
                </a:solidFill>
              </a:rPr>
              <a:t>Školiteľ: Dr. A. </a:t>
            </a:r>
            <a:r>
              <a:rPr lang="sk-SK" altLang="en-US" sz="1100" dirty="0" err="1">
                <a:solidFill>
                  <a:srgbClr val="001F5C"/>
                </a:solidFill>
              </a:rPr>
              <a:t>Musatov</a:t>
            </a:r>
            <a:r>
              <a:rPr lang="sk-SK" altLang="en-US" sz="1100" dirty="0">
                <a:solidFill>
                  <a:srgbClr val="001F5C"/>
                </a:solidFill>
              </a:rPr>
              <a:t>, </a:t>
            </a:r>
            <a:r>
              <a:rPr lang="sk-SK" altLang="en-US" sz="1100" dirty="0" smtClean="0">
                <a:solidFill>
                  <a:srgbClr val="001F5C"/>
                </a:solidFill>
              </a:rPr>
              <a:t>DrSc.; Konzultant</a:t>
            </a:r>
            <a:r>
              <a:rPr lang="sk-SK" altLang="en-US" sz="1100" dirty="0">
                <a:solidFill>
                  <a:srgbClr val="001F5C"/>
                </a:solidFill>
              </a:rPr>
              <a:t>: </a:t>
            </a:r>
            <a:r>
              <a:rPr lang="en-US" altLang="en-US" sz="1100" dirty="0" err="1">
                <a:solidFill>
                  <a:srgbClr val="001F5C"/>
                </a:solidFill>
              </a:rPr>
              <a:t>RNDr</a:t>
            </a:r>
            <a:r>
              <a:rPr lang="sk-SK" altLang="en-US" sz="1100" dirty="0">
                <a:solidFill>
                  <a:srgbClr val="001F5C"/>
                </a:solidFill>
              </a:rPr>
              <a:t>. V. </a:t>
            </a:r>
            <a:r>
              <a:rPr lang="sk-SK" altLang="en-US" sz="1100" dirty="0" err="1" smtClean="0">
                <a:solidFill>
                  <a:srgbClr val="001F5C"/>
                </a:solidFill>
              </a:rPr>
              <a:t>Lysáková</a:t>
            </a:r>
            <a:endParaRPr lang="sk-SK" altLang="en-US" sz="1100" dirty="0" smtClean="0">
              <a:solidFill>
                <a:srgbClr val="001F5C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k-SK" altLang="en-US" sz="1100" b="1" i="1" dirty="0" smtClean="0">
                <a:solidFill>
                  <a:srgbClr val="7A0000"/>
                </a:solidFill>
              </a:rPr>
              <a:t>Bakalárska práca:</a:t>
            </a:r>
          </a:p>
          <a:p>
            <a:pPr algn="l">
              <a:spcBef>
                <a:spcPct val="20000"/>
              </a:spcBef>
            </a:pPr>
            <a:r>
              <a:rPr lang="sk-SK" altLang="en-US" sz="1100" dirty="0" smtClean="0">
                <a:solidFill>
                  <a:srgbClr val="001F5C"/>
                </a:solidFill>
              </a:rPr>
              <a:t>Kristína Komorová,  </a:t>
            </a:r>
            <a:r>
              <a:rPr lang="sk-SK" altLang="en-US" sz="1100" b="1" i="1" dirty="0" smtClean="0">
                <a:solidFill>
                  <a:srgbClr val="005800"/>
                </a:solidFill>
              </a:rPr>
              <a:t>Interakcia  </a:t>
            </a:r>
            <a:r>
              <a:rPr lang="sk-SK" altLang="en-US" sz="1100" b="1" i="1" dirty="0" err="1" smtClean="0">
                <a:solidFill>
                  <a:srgbClr val="005800"/>
                </a:solidFill>
              </a:rPr>
              <a:t>detergentov</a:t>
            </a:r>
            <a:r>
              <a:rPr lang="sk-SK" altLang="en-US" sz="1100" b="1" i="1" dirty="0" smtClean="0">
                <a:solidFill>
                  <a:srgbClr val="005800"/>
                </a:solidFill>
              </a:rPr>
              <a:t> s membránovými proteínmi</a:t>
            </a:r>
            <a:r>
              <a:rPr lang="sk-SK" altLang="en-US" sz="1100" i="1" dirty="0" smtClean="0">
                <a:solidFill>
                  <a:srgbClr val="005800"/>
                </a:solidFill>
              </a:rPr>
              <a:t> </a:t>
            </a:r>
            <a:r>
              <a:rPr lang="sk-SK" altLang="en-US" sz="1100" dirty="0" smtClean="0">
                <a:solidFill>
                  <a:srgbClr val="001F5C"/>
                </a:solidFill>
              </a:rPr>
              <a:t>(PF UPJŠ 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sk-SK" altLang="en-US" sz="1100" dirty="0" smtClean="0">
                <a:solidFill>
                  <a:srgbClr val="001F5C"/>
                </a:solidFill>
              </a:rPr>
              <a:t>Školiteľ: Dr. A. </a:t>
            </a:r>
            <a:r>
              <a:rPr lang="sk-SK" altLang="en-US" sz="1100" dirty="0" err="1" smtClean="0">
                <a:solidFill>
                  <a:srgbClr val="001F5C"/>
                </a:solidFill>
              </a:rPr>
              <a:t>Musatov</a:t>
            </a:r>
            <a:r>
              <a:rPr lang="sk-SK" altLang="en-US" sz="1100" dirty="0" smtClean="0">
                <a:solidFill>
                  <a:srgbClr val="001F5C"/>
                </a:solidFill>
              </a:rPr>
              <a:t>, DrSc.</a:t>
            </a:r>
            <a:endParaRPr lang="sk-SK" altLang="en-US" sz="1100" b="1" i="1" dirty="0" smtClean="0">
              <a:solidFill>
                <a:srgbClr val="7A0000"/>
              </a:solidFill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468138" y="1314306"/>
            <a:ext cx="74882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Aft>
                <a:spcPts val="300"/>
              </a:spcAft>
            </a:pPr>
            <a:r>
              <a:rPr lang="sk-SK" altLang="en-US" sz="1300" b="1" u="sng" dirty="0" smtClean="0">
                <a:solidFill>
                  <a:srgbClr val="7A0000"/>
                </a:solidFill>
              </a:rPr>
              <a:t>Pedagogická </a:t>
            </a:r>
            <a:r>
              <a:rPr lang="sk-SK" altLang="en-US" sz="1300" b="1" u="sng" dirty="0">
                <a:solidFill>
                  <a:srgbClr val="7A0000"/>
                </a:solidFill>
              </a:rPr>
              <a:t>činnosť</a:t>
            </a:r>
            <a:r>
              <a:rPr lang="sk-SK" altLang="en-US" sz="1300" b="1" u="sng" dirty="0" smtClean="0">
                <a:solidFill>
                  <a:srgbClr val="7A0000"/>
                </a:solidFill>
              </a:rPr>
              <a:t>:</a:t>
            </a:r>
            <a:endParaRPr lang="sk-SK" altLang="en-US" sz="1300" b="1" u="sng" dirty="0">
              <a:solidFill>
                <a:srgbClr val="7A0000"/>
              </a:solidFill>
            </a:endParaRPr>
          </a:p>
        </p:txBody>
      </p:sp>
      <p:sp>
        <p:nvSpPr>
          <p:cNvPr id="9" name="BlokTextu 11"/>
          <p:cNvSpPr txBox="1">
            <a:spLocks noChangeArrowheads="1"/>
          </p:cNvSpPr>
          <p:nvPr/>
        </p:nvSpPr>
        <p:spPr bwMode="auto">
          <a:xfrm>
            <a:off x="755576" y="188640"/>
            <a:ext cx="7704138" cy="137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sz="1600" b="1" dirty="0" smtClean="0">
                <a:solidFill>
                  <a:srgbClr val="AA005A"/>
                </a:solidFill>
              </a:rPr>
              <a:t>Od </a:t>
            </a:r>
            <a:r>
              <a:rPr lang="sk-SK" altLang="en-US" sz="1600" b="1" dirty="0" err="1" smtClean="0">
                <a:solidFill>
                  <a:srgbClr val="AA005A"/>
                </a:solidFill>
              </a:rPr>
              <a:t>biomakromolekúl</a:t>
            </a:r>
            <a:r>
              <a:rPr lang="sk-SK" altLang="en-US" sz="1600" b="1" dirty="0" smtClean="0">
                <a:solidFill>
                  <a:srgbClr val="AA005A"/>
                </a:solidFill>
              </a:rPr>
              <a:t> po </a:t>
            </a:r>
            <a:r>
              <a:rPr lang="sk-SK" altLang="en-US" sz="1600" b="1" dirty="0" err="1" smtClean="0">
                <a:solidFill>
                  <a:srgbClr val="AA005A"/>
                </a:solidFill>
              </a:rPr>
              <a:t>supramolekulárne</a:t>
            </a:r>
            <a:r>
              <a:rPr lang="sk-SK" altLang="en-US" sz="1600" b="1" dirty="0" smtClean="0">
                <a:solidFill>
                  <a:srgbClr val="AA005A"/>
                </a:solidFill>
              </a:rPr>
              <a:t> komplexy: experimentálne a teoretické štúdium štruktúry, stability a reaktivity</a:t>
            </a: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b="1" dirty="0" smtClean="0">
                <a:solidFill>
                  <a:srgbClr val="AA005A"/>
                </a:solidFill>
              </a:rPr>
              <a:t> </a:t>
            </a:r>
            <a:r>
              <a:rPr lang="sk-SK" altLang="en-US" sz="1600" b="1" dirty="0" smtClean="0">
                <a:solidFill>
                  <a:srgbClr val="00287D"/>
                </a:solidFill>
              </a:rPr>
              <a:t>             </a:t>
            </a:r>
            <a:endParaRPr lang="sk-SK" altLang="en-US" sz="1600" b="1" dirty="0">
              <a:solidFill>
                <a:srgbClr val="002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0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3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8" name="BlokTextu 11"/>
          <p:cNvSpPr txBox="1">
            <a:spLocks noChangeArrowheads="1"/>
          </p:cNvSpPr>
          <p:nvPr/>
        </p:nvSpPr>
        <p:spPr bwMode="auto">
          <a:xfrm>
            <a:off x="755576" y="188640"/>
            <a:ext cx="7704138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b="1" dirty="0" smtClean="0">
                <a:solidFill>
                  <a:srgbClr val="AA005A"/>
                </a:solidFill>
              </a:rPr>
              <a:t> </a:t>
            </a:r>
            <a:r>
              <a:rPr lang="sk-SK" altLang="en-US" sz="1600" b="1" dirty="0" smtClean="0">
                <a:solidFill>
                  <a:srgbClr val="00287D"/>
                </a:solidFill>
              </a:rPr>
              <a:t>             </a:t>
            </a:r>
            <a:endParaRPr lang="sk-SK" altLang="en-US" sz="1600" b="1" dirty="0">
              <a:solidFill>
                <a:srgbClr val="00287D"/>
              </a:solidFill>
            </a:endParaRPr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89" y="980728"/>
            <a:ext cx="8208912" cy="254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120101" y="4018231"/>
            <a:ext cx="458018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87D"/>
                </a:solidFill>
              </a:rPr>
              <a:t>Hypericín</a:t>
            </a:r>
            <a:r>
              <a:rPr lang="en-US" sz="1100" b="1" dirty="0">
                <a:solidFill>
                  <a:srgbClr val="00287D"/>
                </a:solidFill>
              </a:rPr>
              <a:t> - </a:t>
            </a:r>
            <a:r>
              <a:rPr lang="en-US" sz="1100" b="1" dirty="0" err="1">
                <a:solidFill>
                  <a:srgbClr val="00287D"/>
                </a:solidFill>
              </a:rPr>
              <a:t>známy</a:t>
            </a:r>
            <a:r>
              <a:rPr lang="en-US" sz="1100" b="1" dirty="0">
                <a:solidFill>
                  <a:srgbClr val="00287D"/>
                </a:solidFill>
              </a:rPr>
              <a:t> </a:t>
            </a:r>
            <a:r>
              <a:rPr lang="en-US" sz="1100" b="1" dirty="0" err="1">
                <a:solidFill>
                  <a:srgbClr val="00287D"/>
                </a:solidFill>
              </a:rPr>
              <a:t>ako</a:t>
            </a:r>
            <a:r>
              <a:rPr lang="en-US" sz="1100" b="1" dirty="0">
                <a:solidFill>
                  <a:srgbClr val="00287D"/>
                </a:solidFill>
              </a:rPr>
              <a:t> </a:t>
            </a:r>
            <a:r>
              <a:rPr lang="en-US" sz="1100" b="1" dirty="0" err="1">
                <a:solidFill>
                  <a:srgbClr val="00287D"/>
                </a:solidFill>
              </a:rPr>
              <a:t>hydrofóbny</a:t>
            </a:r>
            <a:r>
              <a:rPr lang="en-US" sz="1100" b="1" dirty="0">
                <a:solidFill>
                  <a:srgbClr val="00287D"/>
                </a:solidFill>
              </a:rPr>
              <a:t> pigment </a:t>
            </a:r>
            <a:r>
              <a:rPr lang="en-US" sz="1100" b="1" dirty="0" err="1">
                <a:solidFill>
                  <a:srgbClr val="00287D"/>
                </a:solidFill>
              </a:rPr>
              <a:t>nachádzajúci</a:t>
            </a:r>
            <a:r>
              <a:rPr lang="en-US" sz="1100" b="1" dirty="0">
                <a:solidFill>
                  <a:srgbClr val="00287D"/>
                </a:solidFill>
              </a:rPr>
              <a:t> </a:t>
            </a:r>
            <a:r>
              <a:rPr lang="en-US" sz="1100" b="1" dirty="0" err="1">
                <a:solidFill>
                  <a:srgbClr val="00287D"/>
                </a:solidFill>
              </a:rPr>
              <a:t>sa</a:t>
            </a:r>
            <a:r>
              <a:rPr lang="en-US" sz="1100" b="1" dirty="0">
                <a:solidFill>
                  <a:srgbClr val="00287D"/>
                </a:solidFill>
              </a:rPr>
              <a:t> v </a:t>
            </a:r>
            <a:r>
              <a:rPr lang="en-US" sz="1100" b="1" dirty="0" err="1">
                <a:solidFill>
                  <a:srgbClr val="00287D"/>
                </a:solidFill>
              </a:rPr>
              <a:t>rôznych</a:t>
            </a:r>
            <a:r>
              <a:rPr lang="en-US" sz="1100" b="1" dirty="0">
                <a:solidFill>
                  <a:srgbClr val="00287D"/>
                </a:solidFill>
              </a:rPr>
              <a:t> </a:t>
            </a:r>
            <a:r>
              <a:rPr lang="en-US" sz="1100" b="1" dirty="0" err="1">
                <a:solidFill>
                  <a:srgbClr val="00287D"/>
                </a:solidFill>
              </a:rPr>
              <a:t>rastilnách</a:t>
            </a:r>
            <a:r>
              <a:rPr lang="en-US" sz="1100" b="1" dirty="0">
                <a:solidFill>
                  <a:srgbClr val="00287D"/>
                </a:solidFill>
              </a:rPr>
              <a:t> </a:t>
            </a:r>
            <a:r>
              <a:rPr lang="en-US" sz="1100" b="1" dirty="0" err="1">
                <a:solidFill>
                  <a:srgbClr val="00287D"/>
                </a:solidFill>
              </a:rPr>
              <a:t>rodu</a:t>
            </a:r>
            <a:r>
              <a:rPr lang="en-US" sz="1100" b="1" dirty="0">
                <a:solidFill>
                  <a:srgbClr val="00287D"/>
                </a:solidFill>
              </a:rPr>
              <a:t> </a:t>
            </a:r>
            <a:r>
              <a:rPr lang="en-US" sz="1100" b="1" i="1" dirty="0" err="1">
                <a:solidFill>
                  <a:srgbClr val="00287D"/>
                </a:solidFill>
              </a:rPr>
              <a:t>Hypericum</a:t>
            </a:r>
            <a:r>
              <a:rPr lang="en-US" sz="1100" b="1" i="1" dirty="0">
                <a:solidFill>
                  <a:srgbClr val="00287D"/>
                </a:solidFill>
              </a:rPr>
              <a:t>,</a:t>
            </a:r>
            <a:r>
              <a:rPr lang="en-US" sz="1100" b="1" dirty="0">
                <a:solidFill>
                  <a:srgbClr val="00287D"/>
                </a:solidFill>
              </a:rPr>
              <a:t> je </a:t>
            </a:r>
            <a:r>
              <a:rPr lang="en-US" sz="1100" b="1" dirty="0" err="1">
                <a:solidFill>
                  <a:srgbClr val="00287D"/>
                </a:solidFill>
              </a:rPr>
              <a:t>vo</a:t>
            </a:r>
            <a:r>
              <a:rPr lang="en-US" sz="1100" b="1" dirty="0">
                <a:solidFill>
                  <a:srgbClr val="00287D"/>
                </a:solidFill>
              </a:rPr>
              <a:t> </a:t>
            </a:r>
            <a:r>
              <a:rPr lang="en-US" sz="1100" b="1" dirty="0" err="1">
                <a:solidFill>
                  <a:srgbClr val="00287D"/>
                </a:solidFill>
              </a:rPr>
              <a:t>vode</a:t>
            </a:r>
            <a:r>
              <a:rPr lang="en-US" sz="1100" b="1" dirty="0">
                <a:solidFill>
                  <a:srgbClr val="00287D"/>
                </a:solidFill>
              </a:rPr>
              <a:t> </a:t>
            </a:r>
            <a:r>
              <a:rPr lang="en-US" sz="1100" b="1" dirty="0" err="1">
                <a:solidFill>
                  <a:srgbClr val="00287D"/>
                </a:solidFill>
              </a:rPr>
              <a:t>veľmi</a:t>
            </a:r>
            <a:r>
              <a:rPr lang="en-US" sz="1100" b="1" dirty="0">
                <a:solidFill>
                  <a:srgbClr val="00287D"/>
                </a:solidFill>
              </a:rPr>
              <a:t> </a:t>
            </a:r>
            <a:r>
              <a:rPr lang="en-US" sz="1100" b="1" dirty="0" err="1">
                <a:solidFill>
                  <a:srgbClr val="00287D"/>
                </a:solidFill>
              </a:rPr>
              <a:t>slabo</a:t>
            </a:r>
            <a:r>
              <a:rPr lang="en-US" sz="1100" b="1" dirty="0">
                <a:solidFill>
                  <a:srgbClr val="00287D"/>
                </a:solidFill>
              </a:rPr>
              <a:t> </a:t>
            </a:r>
            <a:r>
              <a:rPr lang="en-US" sz="1100" b="1" dirty="0" err="1">
                <a:solidFill>
                  <a:srgbClr val="00287D"/>
                </a:solidFill>
              </a:rPr>
              <a:t>rozpustný</a:t>
            </a:r>
            <a:endParaRPr lang="sk-SK" sz="1100" b="1" dirty="0">
              <a:solidFill>
                <a:srgbClr val="00287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k-SK" sz="1200" b="1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rgbClr val="00287D"/>
                </a:solidFill>
              </a:rPr>
              <a:t>Hypericín</a:t>
            </a:r>
            <a:r>
              <a:rPr lang="en-US" sz="1200" b="1" dirty="0" smtClean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využívaný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pri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 smtClean="0">
                <a:solidFill>
                  <a:srgbClr val="00287D"/>
                </a:solidFill>
              </a:rPr>
              <a:t>fotodynamicke</a:t>
            </a:r>
            <a:r>
              <a:rPr lang="sk-SK" sz="1200" b="1" dirty="0" smtClean="0">
                <a:solidFill>
                  <a:srgbClr val="00287D"/>
                </a:solidFill>
              </a:rPr>
              <a:t>j</a:t>
            </a:r>
            <a:r>
              <a:rPr lang="en-US" sz="1200" b="1" dirty="0" smtClean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terapii</a:t>
            </a:r>
            <a:r>
              <a:rPr lang="en-US" sz="1200" b="1" dirty="0">
                <a:solidFill>
                  <a:srgbClr val="00287D"/>
                </a:solidFill>
              </a:rPr>
              <a:t> – </a:t>
            </a:r>
            <a:r>
              <a:rPr lang="en-US" sz="1200" b="1" dirty="0" err="1">
                <a:solidFill>
                  <a:srgbClr val="00287D"/>
                </a:solidFill>
              </a:rPr>
              <a:t>tvorba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singletového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 smtClean="0">
                <a:solidFill>
                  <a:srgbClr val="00287D"/>
                </a:solidFill>
              </a:rPr>
              <a:t>kyslíka</a:t>
            </a:r>
            <a:endParaRPr lang="sk-SK" sz="1200" b="1" dirty="0" smtClean="0">
              <a:solidFill>
                <a:srgbClr val="00287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k-SK" sz="1200" b="1" dirty="0" smtClean="0">
              <a:solidFill>
                <a:srgbClr val="00287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00287D"/>
                </a:solidFill>
              </a:rPr>
              <a:t>Hypericín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ako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jednoduchý</a:t>
            </a:r>
            <a:r>
              <a:rPr lang="en-US" sz="1200" b="1" dirty="0">
                <a:solidFill>
                  <a:srgbClr val="00287D"/>
                </a:solidFill>
              </a:rPr>
              <a:t> model </a:t>
            </a:r>
            <a:r>
              <a:rPr lang="en-US" sz="1200" b="1" dirty="0" err="1">
                <a:solidFill>
                  <a:srgbClr val="00287D"/>
                </a:solidFill>
              </a:rPr>
              <a:t>oxidovaného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 smtClean="0">
                <a:solidFill>
                  <a:srgbClr val="00287D"/>
                </a:solidFill>
              </a:rPr>
              <a:t>grafénu</a:t>
            </a:r>
            <a:endParaRPr lang="sk-SK" sz="1200" b="1" dirty="0" smtClean="0">
              <a:solidFill>
                <a:srgbClr val="00287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k-SK" sz="1200" b="1" dirty="0">
              <a:solidFill>
                <a:srgbClr val="00287D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AF0078"/>
                </a:solidFill>
              </a:rPr>
              <a:t>Cromolyn</a:t>
            </a:r>
            <a:r>
              <a:rPr lang="en-US" sz="1200" b="1" dirty="0">
                <a:solidFill>
                  <a:srgbClr val="AF0078"/>
                </a:solidFill>
              </a:rPr>
              <a:t> flavonoid </a:t>
            </a:r>
            <a:r>
              <a:rPr lang="en-US" sz="1200" b="1" dirty="0" err="1">
                <a:solidFill>
                  <a:srgbClr val="AF0078"/>
                </a:solidFill>
              </a:rPr>
              <a:t>používaný</a:t>
            </a:r>
            <a:r>
              <a:rPr lang="en-US" sz="1200" b="1" dirty="0">
                <a:solidFill>
                  <a:srgbClr val="AF0078"/>
                </a:solidFill>
              </a:rPr>
              <a:t> </a:t>
            </a:r>
            <a:r>
              <a:rPr lang="en-US" sz="1200" b="1" dirty="0" err="1">
                <a:solidFill>
                  <a:srgbClr val="AF0078"/>
                </a:solidFill>
              </a:rPr>
              <a:t>pri</a:t>
            </a:r>
            <a:r>
              <a:rPr lang="en-US" sz="1200" b="1" dirty="0">
                <a:solidFill>
                  <a:srgbClr val="AF0078"/>
                </a:solidFill>
              </a:rPr>
              <a:t> </a:t>
            </a:r>
            <a:r>
              <a:rPr lang="en-US" sz="1200" b="1" dirty="0" err="1">
                <a:solidFill>
                  <a:srgbClr val="AF0078"/>
                </a:solidFill>
              </a:rPr>
              <a:t>liečbe</a:t>
            </a:r>
            <a:r>
              <a:rPr lang="en-US" sz="1200" b="1" dirty="0">
                <a:solidFill>
                  <a:srgbClr val="AF0078"/>
                </a:solidFill>
              </a:rPr>
              <a:t> </a:t>
            </a:r>
            <a:r>
              <a:rPr lang="en-US" sz="1200" b="1" dirty="0" err="1" smtClean="0">
                <a:solidFill>
                  <a:srgbClr val="AF0078"/>
                </a:solidFill>
              </a:rPr>
              <a:t>alergie</a:t>
            </a:r>
            <a:endParaRPr lang="sk-SK" sz="1200" b="1" dirty="0" smtClean="0">
              <a:solidFill>
                <a:srgbClr val="AF0078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k-SK" sz="1200" b="1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027" name="Obrázok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89" y="3717032"/>
            <a:ext cx="3671234" cy="16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89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11" name="BlokTextu 11"/>
          <p:cNvSpPr txBox="1">
            <a:spLocks noChangeArrowheads="1"/>
          </p:cNvSpPr>
          <p:nvPr/>
        </p:nvSpPr>
        <p:spPr bwMode="auto">
          <a:xfrm>
            <a:off x="899592" y="260648"/>
            <a:ext cx="7704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120" y="1124744"/>
            <a:ext cx="5339162" cy="271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971600" y="4077072"/>
            <a:ext cx="6768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200" b="1" dirty="0" smtClean="0">
                <a:solidFill>
                  <a:srgbClr val="00287D"/>
                </a:solidFill>
              </a:rPr>
              <a:t>S</a:t>
            </a:r>
            <a:r>
              <a:rPr lang="en-US" sz="1200" b="1" dirty="0" err="1" smtClean="0">
                <a:solidFill>
                  <a:srgbClr val="00287D"/>
                </a:solidFill>
              </a:rPr>
              <a:t>olubilita</a:t>
            </a:r>
            <a:r>
              <a:rPr lang="en-US" sz="1200" b="1" dirty="0" smtClean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Hypericínu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môže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byť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značne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zvýšená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po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pridaní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dvojsodnej</a:t>
            </a:r>
            <a:r>
              <a:rPr lang="en-US" sz="1200" b="1" dirty="0">
                <a:solidFill>
                  <a:srgbClr val="00287D"/>
                </a:solidFill>
              </a:rPr>
              <a:t> soli </a:t>
            </a:r>
            <a:r>
              <a:rPr lang="en-US" sz="1200" b="1" dirty="0" err="1" smtClean="0">
                <a:solidFill>
                  <a:srgbClr val="00287D"/>
                </a:solidFill>
              </a:rPr>
              <a:t>cromol</a:t>
            </a:r>
            <a:r>
              <a:rPr lang="sk-SK" sz="1200" b="1" dirty="0" smtClean="0">
                <a:solidFill>
                  <a:srgbClr val="00287D"/>
                </a:solidFill>
              </a:rPr>
              <a:t>y</a:t>
            </a:r>
            <a:r>
              <a:rPr lang="en-US" sz="1200" b="1" dirty="0" smtClean="0">
                <a:solidFill>
                  <a:srgbClr val="00287D"/>
                </a:solidFill>
              </a:rPr>
              <a:t>nu</a:t>
            </a:r>
            <a:endParaRPr lang="en-US" sz="1200" b="1" dirty="0">
              <a:solidFill>
                <a:srgbClr val="00287D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971600" y="5212516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200" b="1" dirty="0" smtClean="0">
                <a:solidFill>
                  <a:srgbClr val="00287D"/>
                </a:solidFill>
              </a:rPr>
              <a:t>M</a:t>
            </a:r>
            <a:r>
              <a:rPr lang="en-US" sz="1200" b="1" dirty="0" err="1" smtClean="0">
                <a:solidFill>
                  <a:srgbClr val="00287D"/>
                </a:solidFill>
              </a:rPr>
              <a:t>onomerizácia</a:t>
            </a:r>
            <a:r>
              <a:rPr lang="en-US" sz="1200" b="1" dirty="0" smtClean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Hypericínu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vo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vodných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roztokoch</a:t>
            </a:r>
            <a:r>
              <a:rPr lang="en-US" sz="1200" b="1" dirty="0">
                <a:solidFill>
                  <a:srgbClr val="00287D"/>
                </a:solidFill>
              </a:rPr>
              <a:t> - </a:t>
            </a:r>
            <a:r>
              <a:rPr lang="en-US" sz="1200" b="1" dirty="0" err="1">
                <a:solidFill>
                  <a:srgbClr val="00287D"/>
                </a:solidFill>
              </a:rPr>
              <a:t>výsledok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hydrotropného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en-US" sz="1200" b="1" dirty="0" err="1">
                <a:solidFill>
                  <a:srgbClr val="00287D"/>
                </a:solidFill>
              </a:rPr>
              <a:t>efektu</a:t>
            </a:r>
            <a:r>
              <a:rPr lang="en-US" sz="1200" b="1" dirty="0">
                <a:solidFill>
                  <a:srgbClr val="00287D"/>
                </a:solidFill>
              </a:rPr>
              <a:t> </a:t>
            </a:r>
            <a:r>
              <a:rPr lang="sk-SK" sz="1200" b="1" dirty="0" err="1" smtClean="0">
                <a:solidFill>
                  <a:srgbClr val="00287D"/>
                </a:solidFill>
              </a:rPr>
              <a:t>cromolynu</a:t>
            </a:r>
            <a:endParaRPr lang="en-US" sz="1200" b="1" dirty="0">
              <a:solidFill>
                <a:srgbClr val="00287D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936104" y="4648547"/>
            <a:ext cx="658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200" b="1" dirty="0" err="1" smtClean="0">
                <a:solidFill>
                  <a:srgbClr val="00287D"/>
                </a:solidFill>
              </a:rPr>
              <a:t>Cromolyn</a:t>
            </a:r>
            <a:r>
              <a:rPr lang="sk-SK" sz="1200" b="1" dirty="0" smtClean="0">
                <a:solidFill>
                  <a:srgbClr val="00287D"/>
                </a:solidFill>
              </a:rPr>
              <a:t> </a:t>
            </a:r>
            <a:r>
              <a:rPr lang="sk-SK" sz="1200" b="1" dirty="0">
                <a:solidFill>
                  <a:srgbClr val="00287D"/>
                </a:solidFill>
              </a:rPr>
              <a:t>umožňuje </a:t>
            </a:r>
            <a:r>
              <a:rPr lang="sk-SK" sz="1200" b="1" dirty="0" err="1">
                <a:solidFill>
                  <a:srgbClr val="00287D"/>
                </a:solidFill>
              </a:rPr>
              <a:t>monomerizovať</a:t>
            </a:r>
            <a:r>
              <a:rPr lang="sk-SK" sz="1200" b="1" dirty="0">
                <a:solidFill>
                  <a:srgbClr val="00287D"/>
                </a:solidFill>
              </a:rPr>
              <a:t> </a:t>
            </a:r>
            <a:r>
              <a:rPr lang="sk-SK" sz="1200" b="1" dirty="0" err="1">
                <a:solidFill>
                  <a:srgbClr val="00287D"/>
                </a:solidFill>
              </a:rPr>
              <a:t>hypericin</a:t>
            </a:r>
            <a:r>
              <a:rPr lang="sk-SK" sz="1200" b="1" dirty="0">
                <a:solidFill>
                  <a:srgbClr val="00287D"/>
                </a:solidFill>
              </a:rPr>
              <a:t> a tým zvýšiť množstvo </a:t>
            </a:r>
            <a:r>
              <a:rPr lang="sk-SK" sz="1200" b="1" dirty="0" err="1">
                <a:solidFill>
                  <a:srgbClr val="00287D"/>
                </a:solidFill>
              </a:rPr>
              <a:t>tripletového</a:t>
            </a:r>
            <a:r>
              <a:rPr lang="sk-SK" sz="1200" b="1" dirty="0">
                <a:solidFill>
                  <a:srgbClr val="00287D"/>
                </a:solidFill>
              </a:rPr>
              <a:t> stavu ako aj  tvorbu </a:t>
            </a:r>
            <a:r>
              <a:rPr lang="sk-SK" sz="1200" b="1" dirty="0" err="1">
                <a:solidFill>
                  <a:srgbClr val="00287D"/>
                </a:solidFill>
              </a:rPr>
              <a:t>singletového</a:t>
            </a:r>
            <a:r>
              <a:rPr lang="sk-SK" sz="1200" b="1" dirty="0">
                <a:solidFill>
                  <a:srgbClr val="00287D"/>
                </a:solidFill>
              </a:rPr>
              <a:t> kyslíka po </a:t>
            </a:r>
            <a:r>
              <a:rPr lang="sk-SK" sz="1200" b="1" dirty="0" smtClean="0">
                <a:solidFill>
                  <a:srgbClr val="00287D"/>
                </a:solidFill>
              </a:rPr>
              <a:t>ožiarení</a:t>
            </a:r>
            <a:endParaRPr lang="en-US" sz="1200" b="1" dirty="0">
              <a:solidFill>
                <a:srgbClr val="00287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484" y="857250"/>
            <a:ext cx="2950246" cy="271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17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11" name="BlokTextu 11"/>
          <p:cNvSpPr txBox="1">
            <a:spLocks noChangeArrowheads="1"/>
          </p:cNvSpPr>
          <p:nvPr/>
        </p:nvSpPr>
        <p:spPr bwMode="auto">
          <a:xfrm>
            <a:off x="899592" y="260648"/>
            <a:ext cx="7704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</p:txBody>
      </p:sp>
      <p:pic>
        <p:nvPicPr>
          <p:cNvPr id="12" name="Obrázok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704856" cy="30643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ĺžnik 1"/>
          <p:cNvSpPr/>
          <p:nvPr/>
        </p:nvSpPr>
        <p:spPr>
          <a:xfrm>
            <a:off x="1043608" y="3789040"/>
            <a:ext cx="676875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err="1">
                <a:solidFill>
                  <a:srgbClr val="00287D"/>
                </a:solidFill>
              </a:rPr>
              <a:t>Sedlák</a:t>
            </a:r>
            <a:r>
              <a:rPr lang="en-US" sz="1100" dirty="0">
                <a:solidFill>
                  <a:srgbClr val="00287D"/>
                </a:solidFill>
              </a:rPr>
              <a:t>, E., Fabian, M, Robinson, N.C., </a:t>
            </a:r>
            <a:r>
              <a:rPr lang="en-US" sz="1100" b="1" dirty="0" err="1">
                <a:solidFill>
                  <a:srgbClr val="00287D"/>
                </a:solidFill>
              </a:rPr>
              <a:t>Musatov</a:t>
            </a:r>
            <a:r>
              <a:rPr lang="en-US" sz="1100" b="1" dirty="0">
                <a:solidFill>
                  <a:srgbClr val="00287D"/>
                </a:solidFill>
              </a:rPr>
              <a:t>, A</a:t>
            </a:r>
            <a:r>
              <a:rPr lang="en-US" sz="1100" dirty="0">
                <a:solidFill>
                  <a:srgbClr val="00287D"/>
                </a:solidFill>
              </a:rPr>
              <a:t>. (2010) “</a:t>
            </a:r>
            <a:r>
              <a:rPr lang="en-US" sz="1100" dirty="0" err="1">
                <a:solidFill>
                  <a:srgbClr val="00287D"/>
                </a:solidFill>
              </a:rPr>
              <a:t>Ferricytochrome</a:t>
            </a:r>
            <a:r>
              <a:rPr lang="en-US" sz="1100" dirty="0">
                <a:solidFill>
                  <a:srgbClr val="00287D"/>
                </a:solidFill>
              </a:rPr>
              <a:t> </a:t>
            </a:r>
            <a:r>
              <a:rPr lang="en-US" sz="1100" i="1" dirty="0">
                <a:solidFill>
                  <a:srgbClr val="00287D"/>
                </a:solidFill>
              </a:rPr>
              <a:t>c</a:t>
            </a:r>
            <a:r>
              <a:rPr lang="en-US" sz="1100" dirty="0">
                <a:solidFill>
                  <a:srgbClr val="00287D"/>
                </a:solidFill>
              </a:rPr>
              <a:t> Protects Mitochondrial Cytochrome </a:t>
            </a:r>
            <a:r>
              <a:rPr lang="en-US" sz="1100" i="1" dirty="0">
                <a:solidFill>
                  <a:srgbClr val="00287D"/>
                </a:solidFill>
              </a:rPr>
              <a:t>c</a:t>
            </a:r>
            <a:r>
              <a:rPr lang="en-US" sz="1100" dirty="0">
                <a:solidFill>
                  <a:srgbClr val="00287D"/>
                </a:solidFill>
              </a:rPr>
              <a:t> Oxidase Against Hydrogen Peroxide-Induced Oxidative Damage” </a:t>
            </a:r>
            <a:r>
              <a:rPr lang="en-US" sz="1100" i="1" dirty="0">
                <a:solidFill>
                  <a:srgbClr val="00287D"/>
                </a:solidFill>
              </a:rPr>
              <a:t>Free Radical </a:t>
            </a:r>
            <a:r>
              <a:rPr lang="en-US" sz="1100" i="1" dirty="0" err="1">
                <a:solidFill>
                  <a:srgbClr val="00287D"/>
                </a:solidFill>
              </a:rPr>
              <a:t>Biol</a:t>
            </a:r>
            <a:r>
              <a:rPr lang="en-US" sz="1100" i="1" dirty="0">
                <a:solidFill>
                  <a:srgbClr val="00287D"/>
                </a:solidFill>
              </a:rPr>
              <a:t> Med, </a:t>
            </a:r>
            <a:r>
              <a:rPr lang="en-US" sz="1100" b="1" i="1" dirty="0">
                <a:solidFill>
                  <a:srgbClr val="00287D"/>
                </a:solidFill>
              </a:rPr>
              <a:t>49</a:t>
            </a:r>
            <a:r>
              <a:rPr lang="en-US" sz="1100" i="1" dirty="0">
                <a:solidFill>
                  <a:srgbClr val="00287D"/>
                </a:solidFill>
              </a:rPr>
              <a:t>, </a:t>
            </a:r>
            <a:r>
              <a:rPr lang="en-US" sz="1100" dirty="0">
                <a:solidFill>
                  <a:srgbClr val="00287D"/>
                </a:solidFill>
              </a:rPr>
              <a:t>1574-1581 1326 </a:t>
            </a:r>
          </a:p>
          <a:p>
            <a:pPr algn="l"/>
            <a:endParaRPr lang="sk-SK" sz="1100" b="1" dirty="0" smtClean="0">
              <a:solidFill>
                <a:srgbClr val="00287D"/>
              </a:solidFill>
            </a:endParaRPr>
          </a:p>
          <a:p>
            <a:pPr algn="l"/>
            <a:r>
              <a:rPr lang="en-US" sz="1100" b="1" dirty="0" err="1" smtClean="0">
                <a:solidFill>
                  <a:srgbClr val="00287D"/>
                </a:solidFill>
              </a:rPr>
              <a:t>Musatov</a:t>
            </a:r>
            <a:r>
              <a:rPr lang="en-US" sz="1100" b="1" dirty="0">
                <a:solidFill>
                  <a:srgbClr val="00287D"/>
                </a:solidFill>
              </a:rPr>
              <a:t>, A</a:t>
            </a:r>
            <a:r>
              <a:rPr lang="en-US" sz="1100" dirty="0">
                <a:solidFill>
                  <a:srgbClr val="00287D"/>
                </a:solidFill>
              </a:rPr>
              <a:t> and Robinson, N. C. (2012) “Susceptibility of Mitochondrial Electron-Transport Complexes to Oxidative Damage.  Focus on Cytochrome c Oxidase”. </a:t>
            </a:r>
            <a:r>
              <a:rPr lang="en-US" sz="1100" i="1" dirty="0">
                <a:solidFill>
                  <a:srgbClr val="00287D"/>
                </a:solidFill>
              </a:rPr>
              <a:t>Free </a:t>
            </a:r>
            <a:r>
              <a:rPr lang="en-US" sz="1100" i="1" dirty="0" err="1">
                <a:solidFill>
                  <a:srgbClr val="00287D"/>
                </a:solidFill>
              </a:rPr>
              <a:t>Radic</a:t>
            </a:r>
            <a:r>
              <a:rPr lang="en-US" sz="1100" i="1" dirty="0">
                <a:solidFill>
                  <a:srgbClr val="00287D"/>
                </a:solidFill>
              </a:rPr>
              <a:t> Res.</a:t>
            </a:r>
            <a:r>
              <a:rPr lang="en-US" sz="1100" b="1" dirty="0">
                <a:solidFill>
                  <a:srgbClr val="00287D"/>
                </a:solidFill>
              </a:rPr>
              <a:t> </a:t>
            </a:r>
            <a:r>
              <a:rPr lang="en-US" sz="1100" b="1" i="1" dirty="0">
                <a:solidFill>
                  <a:srgbClr val="00287D"/>
                </a:solidFill>
              </a:rPr>
              <a:t>46</a:t>
            </a:r>
            <a:r>
              <a:rPr lang="en-US" sz="1100" b="1" dirty="0">
                <a:solidFill>
                  <a:srgbClr val="00287D"/>
                </a:solidFill>
              </a:rPr>
              <a:t>, </a:t>
            </a:r>
            <a:r>
              <a:rPr lang="en-US" sz="1100" dirty="0">
                <a:solidFill>
                  <a:srgbClr val="00287D"/>
                </a:solidFill>
              </a:rPr>
              <a:t>1313-1326 </a:t>
            </a:r>
          </a:p>
          <a:p>
            <a:pPr algn="l"/>
            <a:endParaRPr lang="sk-SK" sz="1100" b="1" dirty="0" smtClean="0">
              <a:solidFill>
                <a:srgbClr val="00287D"/>
              </a:solidFill>
            </a:endParaRPr>
          </a:p>
          <a:p>
            <a:pPr algn="l"/>
            <a:r>
              <a:rPr lang="en-US" sz="1100" b="1" dirty="0" err="1" smtClean="0">
                <a:solidFill>
                  <a:srgbClr val="00287D"/>
                </a:solidFill>
              </a:rPr>
              <a:t>Musatov</a:t>
            </a:r>
            <a:r>
              <a:rPr lang="en-US" sz="1100" b="1" dirty="0">
                <a:solidFill>
                  <a:srgbClr val="00287D"/>
                </a:solidFill>
              </a:rPr>
              <a:t>, A</a:t>
            </a:r>
            <a:r>
              <a:rPr lang="en-US" sz="1100" dirty="0">
                <a:solidFill>
                  <a:srgbClr val="00287D"/>
                </a:solidFill>
              </a:rPr>
              <a:t>., Fabian, M., </a:t>
            </a:r>
            <a:r>
              <a:rPr lang="en-US" sz="1100" dirty="0" err="1">
                <a:solidFill>
                  <a:srgbClr val="00287D"/>
                </a:solidFill>
              </a:rPr>
              <a:t>Varhač</a:t>
            </a:r>
            <a:r>
              <a:rPr lang="en-US" sz="1100" dirty="0">
                <a:solidFill>
                  <a:srgbClr val="00287D"/>
                </a:solidFill>
              </a:rPr>
              <a:t>, R. (2013) “Elucidating the mechanism of </a:t>
            </a:r>
            <a:r>
              <a:rPr lang="en-US" sz="1100" dirty="0" err="1">
                <a:solidFill>
                  <a:srgbClr val="00287D"/>
                </a:solidFill>
              </a:rPr>
              <a:t>ferrocytochrome</a:t>
            </a:r>
            <a:r>
              <a:rPr lang="en-US" sz="1100" dirty="0">
                <a:solidFill>
                  <a:srgbClr val="00287D"/>
                </a:solidFill>
              </a:rPr>
              <a:t> </a:t>
            </a:r>
            <a:r>
              <a:rPr lang="en-US" sz="1100" i="1" dirty="0">
                <a:solidFill>
                  <a:srgbClr val="00287D"/>
                </a:solidFill>
              </a:rPr>
              <a:t>c</a:t>
            </a:r>
            <a:r>
              <a:rPr lang="en-US" sz="1100" dirty="0">
                <a:solidFill>
                  <a:srgbClr val="00287D"/>
                </a:solidFill>
              </a:rPr>
              <a:t> </a:t>
            </a:r>
            <a:r>
              <a:rPr lang="en-US" sz="1100" dirty="0" err="1">
                <a:solidFill>
                  <a:srgbClr val="00287D"/>
                </a:solidFill>
              </a:rPr>
              <a:t>heme</a:t>
            </a:r>
            <a:r>
              <a:rPr lang="en-US" sz="1100" dirty="0">
                <a:solidFill>
                  <a:srgbClr val="00287D"/>
                </a:solidFill>
              </a:rPr>
              <a:t> disruption by </a:t>
            </a:r>
            <a:r>
              <a:rPr lang="en-US" sz="1100" dirty="0" err="1">
                <a:solidFill>
                  <a:srgbClr val="00287D"/>
                </a:solidFill>
              </a:rPr>
              <a:t>peroxidized</a:t>
            </a:r>
            <a:r>
              <a:rPr lang="en-US" sz="1100" dirty="0">
                <a:solidFill>
                  <a:srgbClr val="00287D"/>
                </a:solidFill>
              </a:rPr>
              <a:t> cardiolipin”, </a:t>
            </a:r>
            <a:r>
              <a:rPr lang="en-US" sz="1100" i="1" dirty="0">
                <a:solidFill>
                  <a:srgbClr val="00287D"/>
                </a:solidFill>
              </a:rPr>
              <a:t>J </a:t>
            </a:r>
            <a:r>
              <a:rPr lang="en-US" sz="1100" i="1" dirty="0" err="1">
                <a:solidFill>
                  <a:srgbClr val="00287D"/>
                </a:solidFill>
              </a:rPr>
              <a:t>Biol</a:t>
            </a:r>
            <a:r>
              <a:rPr lang="en-US" sz="1100" i="1" dirty="0">
                <a:solidFill>
                  <a:srgbClr val="00287D"/>
                </a:solidFill>
              </a:rPr>
              <a:t> </a:t>
            </a:r>
            <a:r>
              <a:rPr lang="en-US" sz="1100" i="1" dirty="0" err="1">
                <a:solidFill>
                  <a:srgbClr val="00287D"/>
                </a:solidFill>
              </a:rPr>
              <a:t>Inorg</a:t>
            </a:r>
            <a:r>
              <a:rPr lang="en-US" sz="1100" i="1" dirty="0">
                <a:solidFill>
                  <a:srgbClr val="00287D"/>
                </a:solidFill>
              </a:rPr>
              <a:t> Chem</a:t>
            </a:r>
            <a:r>
              <a:rPr lang="en-US" sz="1100" dirty="0">
                <a:solidFill>
                  <a:srgbClr val="00287D"/>
                </a:solidFill>
              </a:rPr>
              <a:t>. </a:t>
            </a:r>
            <a:r>
              <a:rPr lang="en-US" sz="1100" b="1" i="1" dirty="0">
                <a:solidFill>
                  <a:srgbClr val="00287D"/>
                </a:solidFill>
              </a:rPr>
              <a:t>18</a:t>
            </a:r>
            <a:r>
              <a:rPr lang="en-US" sz="1100" dirty="0">
                <a:solidFill>
                  <a:srgbClr val="00287D"/>
                </a:solidFill>
              </a:rPr>
              <a:t>, 137-144 </a:t>
            </a:r>
          </a:p>
          <a:p>
            <a:pPr algn="l"/>
            <a:endParaRPr lang="sk-SK" sz="1100" dirty="0" smtClean="0">
              <a:solidFill>
                <a:srgbClr val="00287D"/>
              </a:solidFill>
            </a:endParaRPr>
          </a:p>
          <a:p>
            <a:pPr algn="l"/>
            <a:r>
              <a:rPr lang="en-US" sz="1100" dirty="0" err="1" smtClean="0">
                <a:solidFill>
                  <a:srgbClr val="00287D"/>
                </a:solidFill>
              </a:rPr>
              <a:t>Sedlák</a:t>
            </a:r>
            <a:r>
              <a:rPr lang="en-US" sz="1100" dirty="0">
                <a:solidFill>
                  <a:srgbClr val="00287D"/>
                </a:solidFill>
              </a:rPr>
              <a:t>, E., </a:t>
            </a:r>
            <a:r>
              <a:rPr lang="en-US" sz="1100" b="1" dirty="0" err="1">
                <a:solidFill>
                  <a:srgbClr val="00287D"/>
                </a:solidFill>
              </a:rPr>
              <a:t>Musatov</a:t>
            </a:r>
            <a:r>
              <a:rPr lang="en-US" sz="1100" b="1" dirty="0">
                <a:solidFill>
                  <a:srgbClr val="00287D"/>
                </a:solidFill>
              </a:rPr>
              <a:t>, A.</a:t>
            </a:r>
            <a:r>
              <a:rPr lang="en-US" sz="1100" dirty="0">
                <a:solidFill>
                  <a:srgbClr val="00287D"/>
                </a:solidFill>
              </a:rPr>
              <a:t> (2017) “Inner Mechanism of Protection of Mitochondrial Electron-Transfer Proteins Against Oxidative Damage. Focus on Hydrogen Peroxide Decomposition” </a:t>
            </a:r>
            <a:r>
              <a:rPr lang="en-US" sz="1100" i="1" dirty="0" err="1">
                <a:solidFill>
                  <a:srgbClr val="00287D"/>
                </a:solidFill>
              </a:rPr>
              <a:t>Biochimie</a:t>
            </a:r>
            <a:r>
              <a:rPr lang="en-US" sz="1100" i="1" dirty="0">
                <a:solidFill>
                  <a:srgbClr val="00287D"/>
                </a:solidFill>
              </a:rPr>
              <a:t> </a:t>
            </a:r>
            <a:r>
              <a:rPr lang="en-US" sz="1100" b="1" i="1" dirty="0">
                <a:solidFill>
                  <a:srgbClr val="00287D"/>
                </a:solidFill>
              </a:rPr>
              <a:t>142</a:t>
            </a:r>
            <a:r>
              <a:rPr lang="en-US" sz="1100" dirty="0">
                <a:solidFill>
                  <a:srgbClr val="00287D"/>
                </a:solidFill>
              </a:rPr>
              <a:t>, 152-157 </a:t>
            </a:r>
          </a:p>
        </p:txBody>
      </p:sp>
    </p:spTree>
    <p:extLst>
      <p:ext uri="{BB962C8B-B14F-4D97-AF65-F5344CB8AC3E}">
        <p14:creationId xmlns:p14="http://schemas.microsoft.com/office/powerpoint/2010/main" xmlns="" val="20124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BlokTextu 4"/>
          <p:cNvSpPr txBox="1">
            <a:spLocks noChangeArrowheads="1"/>
          </p:cNvSpPr>
          <p:nvPr/>
        </p:nvSpPr>
        <p:spPr bwMode="auto">
          <a:xfrm>
            <a:off x="223838" y="1052513"/>
            <a:ext cx="4248150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600" b="1" u="sng" dirty="0">
                <a:solidFill>
                  <a:srgbClr val="C00000"/>
                </a:solidFill>
              </a:rPr>
              <a:t>Vedeckí pracovníci</a:t>
            </a:r>
            <a:r>
              <a:rPr lang="en-US" altLang="sk-SK" sz="1600" b="1" dirty="0">
                <a:solidFill>
                  <a:srgbClr val="00287D"/>
                </a:solidFill>
              </a:rPr>
              <a:t> </a:t>
            </a:r>
            <a:endParaRPr lang="sk-SK" altLang="sk-SK" sz="1600" b="1" dirty="0">
              <a:solidFill>
                <a:srgbClr val="00287D"/>
              </a:solidFill>
            </a:endParaRPr>
          </a:p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en-US" altLang="sk-SK" sz="1400" b="1" dirty="0" err="1">
                <a:solidFill>
                  <a:srgbClr val="00287D"/>
                </a:solidFill>
              </a:rPr>
              <a:t>Antal</a:t>
            </a:r>
            <a:r>
              <a:rPr lang="sk-SK" altLang="sk-SK" sz="1400" b="1" dirty="0" err="1">
                <a:solidFill>
                  <a:srgbClr val="00287D"/>
                </a:solidFill>
              </a:rPr>
              <a:t>ík</a:t>
            </a:r>
            <a:r>
              <a:rPr lang="sk-SK" altLang="sk-SK" sz="1400" b="1" dirty="0">
                <a:solidFill>
                  <a:srgbClr val="00287D"/>
                </a:solidFill>
              </a:rPr>
              <a:t> Marián </a:t>
            </a:r>
            <a:r>
              <a:rPr lang="sk-SK" altLang="sk-SK" sz="1400" dirty="0">
                <a:solidFill>
                  <a:srgbClr val="00287D"/>
                </a:solidFill>
              </a:rPr>
              <a:t>- </a:t>
            </a:r>
            <a:r>
              <a:rPr lang="sk-SK" altLang="sk-SK" sz="1200" dirty="0">
                <a:solidFill>
                  <a:srgbClr val="00287D"/>
                </a:solidFill>
              </a:rPr>
              <a:t>0.5</a:t>
            </a:r>
          </a:p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400" b="1" dirty="0" err="1">
                <a:solidFill>
                  <a:srgbClr val="00287D"/>
                </a:solidFill>
              </a:rPr>
              <a:t>Antošová</a:t>
            </a:r>
            <a:r>
              <a:rPr lang="sk-SK" altLang="sk-SK" sz="1400" b="1" dirty="0">
                <a:solidFill>
                  <a:srgbClr val="00287D"/>
                </a:solidFill>
              </a:rPr>
              <a:t> Andrea</a:t>
            </a:r>
            <a:endParaRPr lang="sk-SK" altLang="sk-SK" sz="1200" dirty="0">
              <a:solidFill>
                <a:srgbClr val="00287D"/>
              </a:solidFill>
            </a:endParaRPr>
          </a:p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400" b="1" dirty="0" err="1">
                <a:solidFill>
                  <a:srgbClr val="00287D"/>
                </a:solidFill>
              </a:rPr>
              <a:t>Bednáriková</a:t>
            </a:r>
            <a:r>
              <a:rPr lang="sk-SK" altLang="sk-SK" sz="1400" b="1" dirty="0">
                <a:solidFill>
                  <a:srgbClr val="00287D"/>
                </a:solidFill>
              </a:rPr>
              <a:t> Zuzana,</a:t>
            </a:r>
            <a:r>
              <a:rPr lang="sk-SK" altLang="sk-SK" sz="1400" dirty="0">
                <a:solidFill>
                  <a:srgbClr val="00287D"/>
                </a:solidFill>
              </a:rPr>
              <a:t> </a:t>
            </a:r>
            <a:r>
              <a:rPr lang="sk-SK" altLang="sk-SK" sz="1200" dirty="0" err="1">
                <a:solidFill>
                  <a:srgbClr val="00287D"/>
                </a:solidFill>
              </a:rPr>
              <a:t>Schwarzov</a:t>
            </a:r>
            <a:r>
              <a:rPr lang="sk-SK" altLang="sk-SK" sz="1200" dirty="0">
                <a:solidFill>
                  <a:srgbClr val="00287D"/>
                </a:solidFill>
              </a:rPr>
              <a:t> fond</a:t>
            </a:r>
            <a:r>
              <a:rPr lang="sk-SK" altLang="sk-SK" sz="1400" dirty="0">
                <a:solidFill>
                  <a:srgbClr val="00287D"/>
                </a:solidFill>
              </a:rPr>
              <a:t> </a:t>
            </a:r>
            <a:endParaRPr lang="sk-SK" altLang="sk-SK" sz="1400" b="1" dirty="0">
              <a:solidFill>
                <a:srgbClr val="00287D"/>
              </a:solidFill>
            </a:endParaRPr>
          </a:p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400" b="1" dirty="0" err="1">
                <a:solidFill>
                  <a:srgbClr val="00287D"/>
                </a:solidFill>
              </a:rPr>
              <a:t>Fedunová</a:t>
            </a:r>
            <a:r>
              <a:rPr lang="sk-SK" altLang="sk-SK" sz="1400" b="1" dirty="0">
                <a:solidFill>
                  <a:srgbClr val="00287D"/>
                </a:solidFill>
              </a:rPr>
              <a:t> Diana</a:t>
            </a:r>
          </a:p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400" b="1" dirty="0" err="1">
                <a:solidFill>
                  <a:srgbClr val="00287D"/>
                </a:solidFill>
              </a:rPr>
              <a:t>Gažová</a:t>
            </a:r>
            <a:r>
              <a:rPr lang="sk-SK" altLang="sk-SK" sz="1400" b="1" dirty="0">
                <a:solidFill>
                  <a:srgbClr val="00287D"/>
                </a:solidFill>
              </a:rPr>
              <a:t> Zuzana</a:t>
            </a:r>
          </a:p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400" b="1" dirty="0" err="1">
                <a:solidFill>
                  <a:srgbClr val="00287D"/>
                </a:solidFill>
              </a:rPr>
              <a:t>Kubacková</a:t>
            </a:r>
            <a:r>
              <a:rPr lang="sk-SK" altLang="sk-SK" sz="1400" b="1" dirty="0">
                <a:solidFill>
                  <a:srgbClr val="00287D"/>
                </a:solidFill>
              </a:rPr>
              <a:t> Jana</a:t>
            </a:r>
          </a:p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400" b="1" dirty="0">
                <a:solidFill>
                  <a:srgbClr val="00287D"/>
                </a:solidFill>
              </a:rPr>
              <a:t>Marek Jozef </a:t>
            </a:r>
          </a:p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400" b="1" dirty="0" err="1">
                <a:solidFill>
                  <a:srgbClr val="00287D"/>
                </a:solidFill>
              </a:rPr>
              <a:t>Musatov</a:t>
            </a:r>
            <a:r>
              <a:rPr lang="sk-SK" altLang="sk-SK" sz="1400" b="1" dirty="0">
                <a:solidFill>
                  <a:srgbClr val="00287D"/>
                </a:solidFill>
              </a:rPr>
              <a:t> Andrey</a:t>
            </a:r>
            <a:endParaRPr lang="sk-SK" altLang="sk-SK" sz="1400" dirty="0">
              <a:solidFill>
                <a:srgbClr val="00287D"/>
              </a:solidFill>
            </a:endParaRPr>
          </a:p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400" b="1" dirty="0" err="1">
                <a:solidFill>
                  <a:srgbClr val="00287D"/>
                </a:solidFill>
              </a:rPr>
              <a:t>Pudlák</a:t>
            </a:r>
            <a:r>
              <a:rPr lang="sk-SK" altLang="sk-SK" sz="1400" b="1" dirty="0">
                <a:solidFill>
                  <a:srgbClr val="00287D"/>
                </a:solidFill>
              </a:rPr>
              <a:t> Michal</a:t>
            </a:r>
            <a:endParaRPr lang="sk-SK" altLang="sk-SK" sz="1400" dirty="0">
              <a:solidFill>
                <a:srgbClr val="00287D"/>
              </a:solidFill>
            </a:endParaRPr>
          </a:p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400" b="1" dirty="0">
                <a:solidFill>
                  <a:srgbClr val="00287D"/>
                </a:solidFill>
              </a:rPr>
              <a:t>Šipošová Katarína</a:t>
            </a:r>
            <a:endParaRPr lang="sk-SK" altLang="sk-SK" sz="1400" dirty="0">
              <a:solidFill>
                <a:srgbClr val="00287D"/>
              </a:solidFill>
            </a:endParaRPr>
          </a:p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400" b="1" dirty="0" err="1">
                <a:solidFill>
                  <a:srgbClr val="00287D"/>
                </a:solidFill>
              </a:rPr>
              <a:t>Tomori</a:t>
            </a:r>
            <a:r>
              <a:rPr lang="sk-SK" altLang="sk-SK" sz="1400" b="1" dirty="0">
                <a:solidFill>
                  <a:srgbClr val="00287D"/>
                </a:solidFill>
              </a:rPr>
              <a:t> Zoltán</a:t>
            </a:r>
          </a:p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400" b="1" dirty="0" err="1">
                <a:solidFill>
                  <a:srgbClr val="00287D"/>
                </a:solidFill>
              </a:rPr>
              <a:t>Valušová</a:t>
            </a:r>
            <a:r>
              <a:rPr lang="sk-SK" altLang="sk-SK" sz="1400" b="1" dirty="0">
                <a:solidFill>
                  <a:srgbClr val="00287D"/>
                </a:solidFill>
              </a:rPr>
              <a:t> Eva </a:t>
            </a:r>
            <a:r>
              <a:rPr lang="sk-SK" altLang="sk-SK" sz="1400" dirty="0">
                <a:solidFill>
                  <a:srgbClr val="00287D"/>
                </a:solidFill>
              </a:rPr>
              <a:t>- </a:t>
            </a:r>
            <a:r>
              <a:rPr lang="sk-SK" altLang="sk-SK" sz="1200" dirty="0">
                <a:solidFill>
                  <a:srgbClr val="00287D"/>
                </a:solidFill>
              </a:rPr>
              <a:t>0.5</a:t>
            </a:r>
            <a:r>
              <a:rPr lang="sk-SK" altLang="sk-SK" sz="1400" dirty="0">
                <a:solidFill>
                  <a:srgbClr val="00287D"/>
                </a:solidFill>
              </a:rPr>
              <a:t> </a:t>
            </a:r>
          </a:p>
        </p:txBody>
      </p:sp>
      <p:sp>
        <p:nvSpPr>
          <p:cNvPr id="3075" name="Obdĺžnik 6"/>
          <p:cNvSpPr>
            <a:spLocks noChangeArrowheads="1"/>
          </p:cNvSpPr>
          <p:nvPr/>
        </p:nvSpPr>
        <p:spPr bwMode="auto">
          <a:xfrm>
            <a:off x="250825" y="5821363"/>
            <a:ext cx="39608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Aft>
                <a:spcPct val="15000"/>
              </a:spcAft>
            </a:pPr>
            <a:r>
              <a:rPr lang="sk-SK" altLang="sk-SK" sz="1600" b="1" u="sng">
                <a:solidFill>
                  <a:srgbClr val="C00000"/>
                </a:solidFill>
              </a:rPr>
              <a:t>Vedecko-technický pracovník - 1</a:t>
            </a:r>
          </a:p>
          <a:p>
            <a:pPr algn="l">
              <a:spcAft>
                <a:spcPct val="15000"/>
              </a:spcAft>
            </a:pPr>
            <a:r>
              <a:rPr lang="sk-SK" altLang="sk-SK" sz="1400" b="1">
                <a:solidFill>
                  <a:srgbClr val="00287D"/>
                </a:solidFill>
              </a:rPr>
              <a:t>Hrmo Igor</a:t>
            </a:r>
          </a:p>
        </p:txBody>
      </p:sp>
      <p:sp>
        <p:nvSpPr>
          <p:cNvPr id="3076" name="Obdĺžnik 7"/>
          <p:cNvSpPr>
            <a:spLocks noChangeArrowheads="1"/>
          </p:cNvSpPr>
          <p:nvPr/>
        </p:nvSpPr>
        <p:spPr bwMode="auto">
          <a:xfrm>
            <a:off x="4660900" y="4264025"/>
            <a:ext cx="42497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600" b="1" u="sng">
                <a:solidFill>
                  <a:srgbClr val="C00000"/>
                </a:solidFill>
              </a:rPr>
              <a:t>Laborantky-techničky</a:t>
            </a:r>
          </a:p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400" b="1">
                <a:solidFill>
                  <a:srgbClr val="00287D"/>
                </a:solidFill>
              </a:rPr>
              <a:t>Sedláková Dagmar </a:t>
            </a:r>
          </a:p>
          <a:p>
            <a:pPr algn="l">
              <a:lnSpc>
                <a:spcPct val="125000"/>
              </a:lnSpc>
            </a:pPr>
            <a:r>
              <a:rPr lang="sk-SK" altLang="sk-SK" sz="1400" b="1">
                <a:solidFill>
                  <a:srgbClr val="00287D"/>
                </a:solidFill>
              </a:rPr>
              <a:t>Švarcbergerová Dana</a:t>
            </a:r>
          </a:p>
        </p:txBody>
      </p:sp>
      <p:sp>
        <p:nvSpPr>
          <p:cNvPr id="3077" name="Obdĺžnik 9"/>
          <p:cNvSpPr>
            <a:spLocks noChangeArrowheads="1"/>
          </p:cNvSpPr>
          <p:nvPr/>
        </p:nvSpPr>
        <p:spPr bwMode="auto">
          <a:xfrm>
            <a:off x="4668838" y="5438775"/>
            <a:ext cx="33591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600" b="1" u="sng">
                <a:solidFill>
                  <a:srgbClr val="C00000"/>
                </a:solidFill>
              </a:rPr>
              <a:t>Ostatní zamestnanci</a:t>
            </a:r>
          </a:p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en-US" altLang="sk-SK" sz="1400" b="1">
                <a:solidFill>
                  <a:srgbClr val="00287D"/>
                </a:solidFill>
              </a:rPr>
              <a:t>Ivan</a:t>
            </a:r>
            <a:r>
              <a:rPr lang="sk-SK" altLang="sk-SK" sz="1400" b="1">
                <a:solidFill>
                  <a:srgbClr val="00287D"/>
                </a:solidFill>
              </a:rPr>
              <a:t>čáková Martina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Obdĺžnik 10"/>
          <p:cNvSpPr>
            <a:spLocks noChangeArrowheads="1"/>
          </p:cNvSpPr>
          <p:nvPr/>
        </p:nvSpPr>
        <p:spPr bwMode="auto">
          <a:xfrm>
            <a:off x="0" y="188913"/>
            <a:ext cx="665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2400" b="1" u="sng">
                <a:solidFill>
                  <a:srgbClr val="C00000"/>
                </a:solidFill>
              </a:rPr>
              <a:t>OBF - </a:t>
            </a:r>
            <a:r>
              <a:rPr lang="sk-SK" altLang="sk-SK" sz="2400" b="1" u="sng">
                <a:solidFill>
                  <a:srgbClr val="00287D"/>
                </a:solidFill>
              </a:rPr>
              <a:t>Personálne zloženie</a:t>
            </a:r>
          </a:p>
        </p:txBody>
      </p:sp>
      <p:sp>
        <p:nvSpPr>
          <p:cNvPr id="3080" name="Obdĺžnik 1"/>
          <p:cNvSpPr>
            <a:spLocks noChangeArrowheads="1"/>
          </p:cNvSpPr>
          <p:nvPr/>
        </p:nvSpPr>
        <p:spPr bwMode="auto">
          <a:xfrm>
            <a:off x="4643438" y="2060575"/>
            <a:ext cx="38893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Aft>
                <a:spcPct val="25000"/>
              </a:spcAft>
            </a:pPr>
            <a:r>
              <a:rPr lang="sk-SK" altLang="sk-SK" sz="1600" b="1" u="sng" dirty="0">
                <a:solidFill>
                  <a:srgbClr val="C00000"/>
                </a:solidFill>
              </a:rPr>
              <a:t>Doktorandi</a:t>
            </a:r>
            <a:endParaRPr lang="sk-SK" altLang="sk-SK" sz="1400" b="1" dirty="0">
              <a:solidFill>
                <a:srgbClr val="00287D"/>
              </a:solidFill>
            </a:endParaRPr>
          </a:p>
          <a:p>
            <a:pPr algn="l">
              <a:lnSpc>
                <a:spcPct val="125000"/>
              </a:lnSpc>
            </a:pPr>
            <a:r>
              <a:rPr lang="sk-SK" altLang="sk-SK" sz="1400" b="1" dirty="0">
                <a:solidFill>
                  <a:srgbClr val="00287D"/>
                </a:solidFill>
              </a:rPr>
              <a:t>SAV D Miroslav </a:t>
            </a:r>
            <a:r>
              <a:rPr lang="sk-SK" altLang="sk-SK" sz="1400" b="1" dirty="0" err="1">
                <a:solidFill>
                  <a:srgbClr val="00287D"/>
                </a:solidFill>
              </a:rPr>
              <a:t>Gančár</a:t>
            </a:r>
            <a:endParaRPr lang="sk-SK" altLang="sk-SK" sz="1400" b="1" dirty="0">
              <a:solidFill>
                <a:srgbClr val="00287D"/>
              </a:solidFill>
            </a:endParaRPr>
          </a:p>
          <a:p>
            <a:pPr algn="l">
              <a:lnSpc>
                <a:spcPct val="125000"/>
              </a:lnSpc>
            </a:pPr>
            <a:r>
              <a:rPr lang="sk-SK" altLang="sk-SK" sz="1400" b="1" dirty="0">
                <a:solidFill>
                  <a:srgbClr val="00B0F0"/>
                </a:solidFill>
              </a:rPr>
              <a:t>SAV D Veronika </a:t>
            </a:r>
            <a:r>
              <a:rPr lang="sk-SK" altLang="sk-SK" sz="1400" b="1" dirty="0" err="1">
                <a:solidFill>
                  <a:srgbClr val="00B0F0"/>
                </a:solidFill>
              </a:rPr>
              <a:t>Kažíková</a:t>
            </a:r>
            <a:r>
              <a:rPr lang="sk-SK" altLang="sk-SK" sz="1400" b="1" dirty="0">
                <a:solidFill>
                  <a:srgbClr val="00B0F0"/>
                </a:solidFill>
              </a:rPr>
              <a:t> </a:t>
            </a:r>
            <a:r>
              <a:rPr lang="sk-SK" altLang="sk-SK" sz="1400" dirty="0">
                <a:solidFill>
                  <a:srgbClr val="00B0F0"/>
                </a:solidFill>
              </a:rPr>
              <a:t>(od </a:t>
            </a:r>
            <a:r>
              <a:rPr lang="sk-SK" altLang="sk-SK" sz="1400" dirty="0" smtClean="0">
                <a:solidFill>
                  <a:srgbClr val="00B0F0"/>
                </a:solidFill>
              </a:rPr>
              <a:t>09/2018-0,3</a:t>
            </a:r>
            <a:r>
              <a:rPr lang="en-US" altLang="sk-SK" sz="1400" dirty="0" smtClean="0">
                <a:solidFill>
                  <a:srgbClr val="00B0F0"/>
                </a:solidFill>
              </a:rPr>
              <a:t>)</a:t>
            </a:r>
            <a:endParaRPr lang="sk-SK" altLang="sk-SK" sz="1400" dirty="0">
              <a:solidFill>
                <a:srgbClr val="00B0F0"/>
              </a:solidFill>
            </a:endParaRPr>
          </a:p>
          <a:p>
            <a:pPr algn="l">
              <a:lnSpc>
                <a:spcPct val="125000"/>
              </a:lnSpc>
            </a:pPr>
            <a:r>
              <a:rPr lang="sk-SK" altLang="sk-SK" sz="1400" b="1" dirty="0">
                <a:solidFill>
                  <a:srgbClr val="00287D"/>
                </a:solidFill>
              </a:rPr>
              <a:t>SAV D Vladimír </a:t>
            </a:r>
            <a:r>
              <a:rPr lang="sk-SK" altLang="sk-SK" sz="1400" b="1" dirty="0" err="1">
                <a:solidFill>
                  <a:srgbClr val="00287D"/>
                </a:solidFill>
              </a:rPr>
              <a:t>Vaník</a:t>
            </a:r>
            <a:r>
              <a:rPr lang="sk-SK" altLang="sk-SK" sz="1400" b="1" dirty="0">
                <a:solidFill>
                  <a:srgbClr val="00287D"/>
                </a:solidFill>
              </a:rPr>
              <a:t> </a:t>
            </a:r>
            <a:endParaRPr lang="sk-SK" altLang="sk-SK" sz="1400" dirty="0">
              <a:solidFill>
                <a:srgbClr val="00287D"/>
              </a:solidFill>
            </a:endParaRPr>
          </a:p>
          <a:p>
            <a:pPr algn="l">
              <a:lnSpc>
                <a:spcPct val="125000"/>
              </a:lnSpc>
            </a:pPr>
            <a:r>
              <a:rPr lang="sk-SK" altLang="sk-SK" sz="1400" b="1" dirty="0">
                <a:solidFill>
                  <a:srgbClr val="00B0F0"/>
                </a:solidFill>
              </a:rPr>
              <a:t>UPJŠ D Matej </a:t>
            </a:r>
            <a:r>
              <a:rPr lang="sk-SK" altLang="sk-SK" sz="1400" b="1" dirty="0" err="1">
                <a:solidFill>
                  <a:srgbClr val="00B0F0"/>
                </a:solidFill>
              </a:rPr>
              <a:t>Nikorovič</a:t>
            </a:r>
            <a:r>
              <a:rPr lang="sk-SK" altLang="sk-SK" sz="1400" b="1" dirty="0">
                <a:solidFill>
                  <a:srgbClr val="00B0F0"/>
                </a:solidFill>
              </a:rPr>
              <a:t> </a:t>
            </a:r>
            <a:r>
              <a:rPr lang="sk-SK" altLang="sk-SK" sz="1400" dirty="0">
                <a:solidFill>
                  <a:srgbClr val="00B0F0"/>
                </a:solidFill>
              </a:rPr>
              <a:t>-  </a:t>
            </a:r>
            <a:r>
              <a:rPr lang="en-US" altLang="sk-SK" sz="1400" dirty="0">
                <a:solidFill>
                  <a:srgbClr val="00B0F0"/>
                </a:solidFill>
              </a:rPr>
              <a:t>(do </a:t>
            </a:r>
            <a:r>
              <a:rPr lang="sk-SK" altLang="sk-SK" sz="1400" dirty="0" smtClean="0">
                <a:solidFill>
                  <a:srgbClr val="00B0F0"/>
                </a:solidFill>
              </a:rPr>
              <a:t>09/2018</a:t>
            </a:r>
            <a:r>
              <a:rPr lang="en-US" altLang="sk-SK" sz="1400" dirty="0" smtClean="0">
                <a:solidFill>
                  <a:srgbClr val="00B0F0"/>
                </a:solidFill>
              </a:rPr>
              <a:t>-0.3)</a:t>
            </a:r>
            <a:endParaRPr lang="sk-SK" altLang="sk-SK" sz="1200" dirty="0">
              <a:solidFill>
                <a:srgbClr val="00B0F0"/>
              </a:solidFill>
            </a:endParaRPr>
          </a:p>
          <a:p>
            <a:pPr algn="l">
              <a:lnSpc>
                <a:spcPct val="125000"/>
              </a:lnSpc>
            </a:pPr>
            <a:r>
              <a:rPr lang="sk-SK" altLang="sk-SK" sz="1400" b="1" dirty="0">
                <a:solidFill>
                  <a:srgbClr val="00287D"/>
                </a:solidFill>
              </a:rPr>
              <a:t>UPJŠ D Katarína Uličná </a:t>
            </a:r>
            <a:r>
              <a:rPr lang="sk-SK" altLang="sk-SK" sz="1400" dirty="0">
                <a:solidFill>
                  <a:srgbClr val="00287D"/>
                </a:solidFill>
              </a:rPr>
              <a:t>- </a:t>
            </a:r>
            <a:r>
              <a:rPr lang="sk-SK" altLang="sk-SK" sz="1200" dirty="0">
                <a:solidFill>
                  <a:srgbClr val="00287D"/>
                </a:solidFill>
              </a:rPr>
              <a:t>0.05</a:t>
            </a:r>
          </a:p>
          <a:p>
            <a:pPr algn="l">
              <a:lnSpc>
                <a:spcPct val="125000"/>
              </a:lnSpc>
            </a:pPr>
            <a:r>
              <a:rPr lang="sk-SK" altLang="sk-SK" sz="1400" b="1" dirty="0">
                <a:solidFill>
                  <a:srgbClr val="00287D"/>
                </a:solidFill>
              </a:rPr>
              <a:t>UPJŠ D Veronika </a:t>
            </a:r>
            <a:r>
              <a:rPr lang="sk-SK" altLang="sk-SK" sz="1400" b="1" dirty="0" err="1">
                <a:solidFill>
                  <a:srgbClr val="00287D"/>
                </a:solidFill>
              </a:rPr>
              <a:t>Lysáková</a:t>
            </a:r>
            <a:r>
              <a:rPr lang="sk-SK" altLang="sk-SK" sz="1400" b="1" dirty="0">
                <a:solidFill>
                  <a:srgbClr val="00287D"/>
                </a:solidFill>
              </a:rPr>
              <a:t> </a:t>
            </a:r>
            <a:r>
              <a:rPr lang="sk-SK" altLang="sk-SK" sz="1400" dirty="0">
                <a:solidFill>
                  <a:srgbClr val="00287D"/>
                </a:solidFill>
              </a:rPr>
              <a:t>- </a:t>
            </a:r>
            <a:r>
              <a:rPr lang="sk-SK" altLang="sk-SK" sz="1200" dirty="0">
                <a:solidFill>
                  <a:srgbClr val="00287D"/>
                </a:solidFill>
              </a:rPr>
              <a:t>0.05</a:t>
            </a:r>
          </a:p>
        </p:txBody>
      </p:sp>
      <p:sp>
        <p:nvSpPr>
          <p:cNvPr id="3081" name="Obdĺžnik 15"/>
          <p:cNvSpPr>
            <a:spLocks noChangeArrowheads="1"/>
          </p:cNvSpPr>
          <p:nvPr/>
        </p:nvSpPr>
        <p:spPr bwMode="auto">
          <a:xfrm>
            <a:off x="6516688" y="404813"/>
            <a:ext cx="18716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k-SK" altLang="sk-SK" sz="2400" b="1" dirty="0">
                <a:solidFill>
                  <a:srgbClr val="AF0078"/>
                </a:solidFill>
                <a:latin typeface="Calibri" pitchFamily="34" charset="0"/>
              </a:rPr>
              <a:t>VP – 13</a:t>
            </a:r>
          </a:p>
          <a:p>
            <a:pPr algn="l"/>
            <a:r>
              <a:rPr lang="sk-SK" altLang="sk-SK" sz="2400" b="1" dirty="0">
                <a:solidFill>
                  <a:srgbClr val="AF0078"/>
                </a:solidFill>
                <a:latin typeface="Calibri" pitchFamily="34" charset="0"/>
              </a:rPr>
              <a:t>FTE </a:t>
            </a:r>
            <a:r>
              <a:rPr lang="en-US" altLang="sk-SK" sz="2400" b="1" dirty="0">
                <a:solidFill>
                  <a:srgbClr val="AF0078"/>
                </a:solidFill>
                <a:latin typeface="Calibri" pitchFamily="34" charset="0"/>
              </a:rPr>
              <a:t> </a:t>
            </a:r>
            <a:r>
              <a:rPr lang="en-US" altLang="sk-SK" sz="2400" b="1" baseline="-14000" dirty="0">
                <a:solidFill>
                  <a:srgbClr val="AF0078"/>
                </a:solidFill>
                <a:latin typeface="Calibri" pitchFamily="34" charset="0"/>
              </a:rPr>
              <a:t>~</a:t>
            </a:r>
            <a:r>
              <a:rPr lang="en-US" altLang="sk-SK" sz="2400" b="1" dirty="0">
                <a:solidFill>
                  <a:srgbClr val="AF0078"/>
                </a:solidFill>
                <a:latin typeface="Calibri" pitchFamily="34" charset="0"/>
              </a:rPr>
              <a:t> </a:t>
            </a:r>
            <a:r>
              <a:rPr lang="sk-SK" altLang="sk-SK" sz="2400" b="1" dirty="0" smtClean="0">
                <a:solidFill>
                  <a:srgbClr val="AF0078"/>
                </a:solidFill>
                <a:latin typeface="Calibri" pitchFamily="34" charset="0"/>
              </a:rPr>
              <a:t>12</a:t>
            </a:r>
            <a:endParaRPr lang="sk-SK" altLang="sk-SK" sz="2400" b="1" dirty="0">
              <a:solidFill>
                <a:srgbClr val="AF0078"/>
              </a:solidFill>
              <a:latin typeface="Calibri" pitchFamily="34" charset="0"/>
            </a:endParaRPr>
          </a:p>
        </p:txBody>
      </p:sp>
      <p:pic>
        <p:nvPicPr>
          <p:cNvPr id="3082" name="Picture 13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11" name="BlokTextu 11"/>
          <p:cNvSpPr txBox="1">
            <a:spLocks noChangeArrowheads="1"/>
          </p:cNvSpPr>
          <p:nvPr/>
        </p:nvSpPr>
        <p:spPr bwMode="auto">
          <a:xfrm>
            <a:off x="899592" y="260648"/>
            <a:ext cx="7704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1737"/>
            <a:ext cx="1967268" cy="21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849513" y="857250"/>
            <a:ext cx="57599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rgbClr val="C00000"/>
                </a:solidFill>
              </a:rPr>
              <a:t>Mitochondrie </a:t>
            </a:r>
            <a:r>
              <a:rPr lang="sk-SK" sz="1200" dirty="0" smtClean="0">
                <a:solidFill>
                  <a:srgbClr val="C00000"/>
                </a:solidFill>
              </a:rPr>
              <a:t>- centrálna </a:t>
            </a:r>
            <a:r>
              <a:rPr lang="sk-SK" sz="1200" dirty="0">
                <a:solidFill>
                  <a:srgbClr val="C00000"/>
                </a:solidFill>
              </a:rPr>
              <a:t>úlohu nie len v produkcii energie vo forme ATP, ale </a:t>
            </a:r>
            <a:r>
              <a:rPr lang="sk-SK" sz="1200" dirty="0" smtClean="0">
                <a:solidFill>
                  <a:srgbClr val="C00000"/>
                </a:solidFill>
              </a:rPr>
              <a:t>významný zdroj </a:t>
            </a:r>
            <a:r>
              <a:rPr lang="sk-SK" sz="1200" dirty="0">
                <a:solidFill>
                  <a:srgbClr val="C00000"/>
                </a:solidFill>
              </a:rPr>
              <a:t>reaktívnych foriem kyslíka </a:t>
            </a:r>
            <a:r>
              <a:rPr lang="sk-SK" sz="1200" dirty="0" smtClean="0">
                <a:solidFill>
                  <a:srgbClr val="C00000"/>
                </a:solidFill>
              </a:rPr>
              <a:t>(ROS) </a:t>
            </a:r>
            <a:r>
              <a:rPr lang="sk-SK" sz="1000" dirty="0" smtClean="0">
                <a:solidFill>
                  <a:srgbClr val="C00000"/>
                </a:solidFill>
              </a:rPr>
              <a:t>vo </a:t>
            </a:r>
            <a:r>
              <a:rPr lang="sk-SK" sz="1000" dirty="0">
                <a:solidFill>
                  <a:srgbClr val="C00000"/>
                </a:solidFill>
              </a:rPr>
              <a:t>väčšine cicavčích </a:t>
            </a:r>
            <a:r>
              <a:rPr lang="sk-SK" sz="1000" dirty="0" smtClean="0">
                <a:solidFill>
                  <a:srgbClr val="C00000"/>
                </a:solidFill>
              </a:rPr>
              <a:t>buniek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k-SK" sz="1000" dirty="0" smtClean="0">
              <a:solidFill>
                <a:srgbClr val="C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200" dirty="0" smtClean="0">
                <a:solidFill>
                  <a:srgbClr val="C00000"/>
                </a:solidFill>
              </a:rPr>
              <a:t>produkcia </a:t>
            </a:r>
            <a:r>
              <a:rPr lang="sk-SK" sz="1200" dirty="0">
                <a:solidFill>
                  <a:srgbClr val="C00000"/>
                </a:solidFill>
              </a:rPr>
              <a:t>ROS prispieva k </a:t>
            </a:r>
            <a:r>
              <a:rPr lang="sk-SK" sz="1200" dirty="0" smtClean="0">
                <a:solidFill>
                  <a:srgbClr val="C00000"/>
                </a:solidFill>
              </a:rPr>
              <a:t>poškodeniu </a:t>
            </a:r>
            <a:r>
              <a:rPr lang="sk-SK" sz="1200" dirty="0">
                <a:solidFill>
                  <a:srgbClr val="C00000"/>
                </a:solidFill>
              </a:rPr>
              <a:t>mitochondrií s patologickými následkami </a:t>
            </a:r>
            <a:endParaRPr lang="sk-SK" sz="1200" dirty="0" smtClean="0">
              <a:solidFill>
                <a:srgbClr val="C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k-SK" sz="1200" dirty="0" smtClean="0">
              <a:solidFill>
                <a:srgbClr val="C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200" dirty="0" err="1">
                <a:solidFill>
                  <a:srgbClr val="C00000"/>
                </a:solidFill>
              </a:rPr>
              <a:t>m</a:t>
            </a:r>
            <a:r>
              <a:rPr lang="sk-SK" sz="1200" dirty="0" err="1" smtClean="0">
                <a:solidFill>
                  <a:srgbClr val="C00000"/>
                </a:solidFill>
              </a:rPr>
              <a:t>itochondriálne</a:t>
            </a:r>
            <a:r>
              <a:rPr lang="sk-SK" sz="1200" dirty="0" smtClean="0">
                <a:solidFill>
                  <a:srgbClr val="C00000"/>
                </a:solidFill>
              </a:rPr>
              <a:t> </a:t>
            </a:r>
            <a:r>
              <a:rPr lang="sk-SK" sz="1200" dirty="0">
                <a:solidFill>
                  <a:srgbClr val="C00000"/>
                </a:solidFill>
              </a:rPr>
              <a:t>proteíny lokalizované vo vnútornej </a:t>
            </a:r>
            <a:r>
              <a:rPr lang="sk-SK" sz="1200" dirty="0" err="1">
                <a:solidFill>
                  <a:srgbClr val="C00000"/>
                </a:solidFill>
              </a:rPr>
              <a:t>mitochondriálnej</a:t>
            </a:r>
            <a:r>
              <a:rPr lang="sk-SK" sz="1200" dirty="0">
                <a:solidFill>
                  <a:srgbClr val="C00000"/>
                </a:solidFill>
              </a:rPr>
              <a:t> membráne sú vystavené </a:t>
            </a:r>
            <a:r>
              <a:rPr lang="sk-SK" sz="1200" dirty="0" smtClean="0">
                <a:solidFill>
                  <a:srgbClr val="C00000"/>
                </a:solidFill>
              </a:rPr>
              <a:t>neustálemu vplyvu ROS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sk-SK" sz="1200" dirty="0" smtClean="0">
              <a:solidFill>
                <a:srgbClr val="C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rgbClr val="C00000"/>
                </a:solidFill>
              </a:rPr>
              <a:t>n</a:t>
            </a:r>
            <a:r>
              <a:rPr lang="sk-SK" sz="1200" dirty="0" smtClean="0">
                <a:solidFill>
                  <a:srgbClr val="C00000"/>
                </a:solidFill>
              </a:rPr>
              <a:t>ami vyslovená </a:t>
            </a:r>
            <a:r>
              <a:rPr lang="en-US" sz="1200" b="1" dirty="0" err="1" smtClean="0">
                <a:solidFill>
                  <a:srgbClr val="C00000"/>
                </a:solidFill>
              </a:rPr>
              <a:t>hypotéz</a:t>
            </a:r>
            <a:r>
              <a:rPr lang="sk-SK" sz="1200" b="1" dirty="0" smtClean="0">
                <a:solidFill>
                  <a:srgbClr val="C00000"/>
                </a:solidFill>
              </a:rPr>
              <a:t>a</a:t>
            </a:r>
            <a:r>
              <a:rPr lang="sk-SK" sz="1200" dirty="0" smtClean="0">
                <a:solidFill>
                  <a:srgbClr val="C00000"/>
                </a:solidFill>
              </a:rPr>
              <a:t>:</a:t>
            </a:r>
            <a:r>
              <a:rPr lang="sk-SK" sz="1200" b="1" dirty="0" smtClean="0">
                <a:solidFill>
                  <a:srgbClr val="C00000"/>
                </a:solidFill>
              </a:rPr>
              <a:t> </a:t>
            </a:r>
          </a:p>
          <a:p>
            <a:pPr algn="l" defTabSz="360000"/>
            <a:r>
              <a:rPr lang="sk-SK" sz="1200" b="1" i="1" dirty="0" smtClean="0">
                <a:solidFill>
                  <a:srgbClr val="C00000"/>
                </a:solidFill>
              </a:rPr>
              <a:t>	</a:t>
            </a:r>
            <a:r>
              <a:rPr lang="sk-SK" sz="1200" i="1" dirty="0" err="1" smtClean="0">
                <a:solidFill>
                  <a:srgbClr val="C00000"/>
                </a:solidFill>
              </a:rPr>
              <a:t>mitochonriálne</a:t>
            </a:r>
            <a:r>
              <a:rPr lang="sk-SK" sz="1200" b="1" i="1" dirty="0" smtClean="0">
                <a:solidFill>
                  <a:srgbClr val="C00000"/>
                </a:solidFill>
              </a:rPr>
              <a:t> </a:t>
            </a:r>
            <a:r>
              <a:rPr lang="en-US" sz="1200" i="1" dirty="0" err="1" smtClean="0">
                <a:solidFill>
                  <a:srgbClr val="C00000"/>
                </a:solidFill>
              </a:rPr>
              <a:t>proteíny</a:t>
            </a:r>
            <a:r>
              <a:rPr lang="en-US" sz="1200" i="1" dirty="0" smtClean="0">
                <a:solidFill>
                  <a:srgbClr val="C00000"/>
                </a:solidFill>
              </a:rPr>
              <a:t> </a:t>
            </a:r>
            <a:r>
              <a:rPr lang="sk-SK" sz="1200" i="1" dirty="0" smtClean="0">
                <a:solidFill>
                  <a:srgbClr val="C00000"/>
                </a:solidFill>
              </a:rPr>
              <a:t>sa môžu </a:t>
            </a:r>
            <a:r>
              <a:rPr lang="en-US" sz="1200" i="1" dirty="0" smtClean="0">
                <a:solidFill>
                  <a:srgbClr val="C00000"/>
                </a:solidFill>
              </a:rPr>
              <a:t>v </a:t>
            </a:r>
            <a:r>
              <a:rPr lang="en-US" sz="1200" i="1" dirty="0" err="1">
                <a:solidFill>
                  <a:srgbClr val="C00000"/>
                </a:solidFill>
              </a:rPr>
              <a:t>stresových</a:t>
            </a:r>
            <a:r>
              <a:rPr lang="en-US" sz="1200" i="1" dirty="0">
                <a:solidFill>
                  <a:srgbClr val="C00000"/>
                </a:solidFill>
              </a:rPr>
              <a:t> </a:t>
            </a:r>
            <a:r>
              <a:rPr lang="en-US" sz="1200" i="1" dirty="0" err="1" smtClean="0">
                <a:solidFill>
                  <a:srgbClr val="C00000"/>
                </a:solidFill>
              </a:rPr>
              <a:t>podmienkach</a:t>
            </a:r>
            <a:r>
              <a:rPr lang="en-US" sz="1200" i="1" dirty="0" smtClean="0">
                <a:solidFill>
                  <a:srgbClr val="C00000"/>
                </a:solidFill>
              </a:rPr>
              <a:t> </a:t>
            </a:r>
            <a:r>
              <a:rPr lang="en-US" sz="1200" i="1" dirty="0" err="1">
                <a:solidFill>
                  <a:srgbClr val="C00000"/>
                </a:solidFill>
              </a:rPr>
              <a:t>aktívne</a:t>
            </a:r>
            <a:r>
              <a:rPr lang="en-US" sz="1200" i="1" dirty="0">
                <a:solidFill>
                  <a:srgbClr val="C00000"/>
                </a:solidFill>
              </a:rPr>
              <a:t> </a:t>
            </a:r>
            <a:r>
              <a:rPr lang="en-US" sz="1200" i="1" dirty="0" err="1" smtClean="0">
                <a:solidFill>
                  <a:srgbClr val="C00000"/>
                </a:solidFill>
              </a:rPr>
              <a:t>brániť</a:t>
            </a:r>
            <a:r>
              <a:rPr lang="en-US" sz="1200" i="1" dirty="0" smtClean="0">
                <a:solidFill>
                  <a:srgbClr val="C00000"/>
                </a:solidFill>
              </a:rPr>
              <a:t> </a:t>
            </a:r>
            <a:r>
              <a:rPr lang="sk-SK" sz="1200" i="1" dirty="0" smtClean="0">
                <a:solidFill>
                  <a:srgbClr val="C00000"/>
                </a:solidFill>
              </a:rPr>
              <a:t>	</a:t>
            </a:r>
            <a:r>
              <a:rPr lang="en-US" sz="1200" i="1" dirty="0" err="1" smtClean="0">
                <a:solidFill>
                  <a:srgbClr val="C00000"/>
                </a:solidFill>
              </a:rPr>
              <a:t>efektu</a:t>
            </a:r>
            <a:r>
              <a:rPr lang="en-US" sz="1200" i="1" dirty="0" smtClean="0">
                <a:solidFill>
                  <a:srgbClr val="C00000"/>
                </a:solidFill>
              </a:rPr>
              <a:t> </a:t>
            </a:r>
            <a:r>
              <a:rPr lang="en-US" sz="1200" i="1" dirty="0">
                <a:solidFill>
                  <a:srgbClr val="C00000"/>
                </a:solidFill>
              </a:rPr>
              <a:t>ROS, resp. </a:t>
            </a:r>
            <a:r>
              <a:rPr lang="en-US" sz="1200" i="1" dirty="0" err="1" smtClean="0">
                <a:solidFill>
                  <a:srgbClr val="C00000"/>
                </a:solidFill>
              </a:rPr>
              <a:t>disponova</a:t>
            </a:r>
            <a:r>
              <a:rPr lang="sk-SK" sz="1200" i="1" dirty="0" smtClean="0">
                <a:solidFill>
                  <a:srgbClr val="C00000"/>
                </a:solidFill>
              </a:rPr>
              <a:t>ť</a:t>
            </a:r>
            <a:r>
              <a:rPr lang="en-US" sz="1200" i="1" dirty="0" smtClean="0">
                <a:solidFill>
                  <a:srgbClr val="C00000"/>
                </a:solidFill>
              </a:rPr>
              <a:t> </a:t>
            </a:r>
            <a:r>
              <a:rPr lang="en-US" sz="1200" i="1" dirty="0" err="1">
                <a:solidFill>
                  <a:srgbClr val="C00000"/>
                </a:solidFill>
              </a:rPr>
              <a:t>aktivitou</a:t>
            </a:r>
            <a:r>
              <a:rPr lang="en-US" sz="1200" i="1" dirty="0">
                <a:solidFill>
                  <a:srgbClr val="C00000"/>
                </a:solidFill>
              </a:rPr>
              <a:t> </a:t>
            </a:r>
            <a:r>
              <a:rPr lang="en-US" sz="1200" i="1" dirty="0" err="1">
                <a:solidFill>
                  <a:srgbClr val="C00000"/>
                </a:solidFill>
              </a:rPr>
              <a:t>podobnou</a:t>
            </a:r>
            <a:r>
              <a:rPr lang="en-US" sz="1200" i="1" dirty="0">
                <a:solidFill>
                  <a:srgbClr val="C00000"/>
                </a:solidFill>
              </a:rPr>
              <a:t> </a:t>
            </a:r>
            <a:r>
              <a:rPr lang="en-US" sz="1200" i="1" dirty="0" err="1">
                <a:solidFill>
                  <a:srgbClr val="C00000"/>
                </a:solidFill>
              </a:rPr>
              <a:t>antioxidačnému</a:t>
            </a:r>
            <a:r>
              <a:rPr lang="en-US" sz="1200" i="1" dirty="0">
                <a:solidFill>
                  <a:srgbClr val="C00000"/>
                </a:solidFill>
              </a:rPr>
              <a:t> </a:t>
            </a:r>
            <a:r>
              <a:rPr lang="en-US" sz="1200" i="1" dirty="0" err="1" smtClean="0">
                <a:solidFill>
                  <a:srgbClr val="C00000"/>
                </a:solidFill>
              </a:rPr>
              <a:t>systém</a:t>
            </a:r>
            <a:r>
              <a:rPr lang="sk-SK" sz="1200" i="1" dirty="0" smtClean="0">
                <a:solidFill>
                  <a:srgbClr val="C00000"/>
                </a:solidFill>
              </a:rPr>
              <a:t>u</a:t>
            </a:r>
            <a:endParaRPr lang="sk-SK" sz="1100" i="1" dirty="0">
              <a:solidFill>
                <a:srgbClr val="C0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699792" y="3789040"/>
            <a:ext cx="57192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200" b="1" dirty="0" smtClean="0">
                <a:solidFill>
                  <a:srgbClr val="00287D"/>
                </a:solidFill>
              </a:rPr>
              <a:t>?</a:t>
            </a:r>
            <a:r>
              <a:rPr lang="sk-SK" sz="1200" b="1" dirty="0" smtClean="0">
                <a:solidFill>
                  <a:srgbClr val="00287D"/>
                </a:solidFill>
              </a:rPr>
              <a:t> </a:t>
            </a:r>
            <a:r>
              <a:rPr lang="sk-SK" sz="1200" dirty="0" smtClean="0">
                <a:solidFill>
                  <a:srgbClr val="C00000"/>
                </a:solidFill>
              </a:rPr>
              <a:t>Ako </a:t>
            </a:r>
            <a:r>
              <a:rPr lang="sk-SK" sz="1200" dirty="0">
                <a:solidFill>
                  <a:srgbClr val="C00000"/>
                </a:solidFill>
              </a:rPr>
              <a:t>vplýva ROS na štruktúru </a:t>
            </a:r>
            <a:r>
              <a:rPr lang="sk-SK" sz="1200" dirty="0" smtClean="0">
                <a:solidFill>
                  <a:srgbClr val="C00000"/>
                </a:solidFill>
              </a:rPr>
              <a:t>týchto </a:t>
            </a:r>
            <a:r>
              <a:rPr lang="sk-SK" sz="1200" dirty="0">
                <a:solidFill>
                  <a:srgbClr val="C00000"/>
                </a:solidFill>
              </a:rPr>
              <a:t>proteínov? Je ich štruktúra narušená v dôsledku </a:t>
            </a:r>
            <a:r>
              <a:rPr lang="sk-SK" sz="1200" dirty="0" smtClean="0">
                <a:solidFill>
                  <a:srgbClr val="C00000"/>
                </a:solidFill>
              </a:rPr>
              <a:t>interakcií? ...alebo </a:t>
            </a:r>
            <a:r>
              <a:rPr lang="sk-SK" sz="1200" dirty="0">
                <a:solidFill>
                  <a:srgbClr val="C00000"/>
                </a:solidFill>
              </a:rPr>
              <a:t>musí </a:t>
            </a:r>
            <a:r>
              <a:rPr lang="sk-SK" sz="1200" dirty="0" smtClean="0">
                <a:solidFill>
                  <a:srgbClr val="C00000"/>
                </a:solidFill>
              </a:rPr>
              <a:t>byť </a:t>
            </a:r>
            <a:r>
              <a:rPr lang="sk-SK" sz="1200" dirty="0">
                <a:solidFill>
                  <a:srgbClr val="C00000"/>
                </a:solidFill>
              </a:rPr>
              <a:t>proteínová </a:t>
            </a:r>
            <a:r>
              <a:rPr lang="sk-SK" sz="1200" dirty="0" smtClean="0">
                <a:solidFill>
                  <a:srgbClr val="C00000"/>
                </a:solidFill>
              </a:rPr>
              <a:t>štruktúra najprv destabilizovaná, </a:t>
            </a:r>
            <a:r>
              <a:rPr lang="sk-SK" sz="1200" dirty="0">
                <a:solidFill>
                  <a:srgbClr val="C00000"/>
                </a:solidFill>
              </a:rPr>
              <a:t>aby tieto proteíny </a:t>
            </a:r>
            <a:r>
              <a:rPr lang="sk-SK" sz="1200" dirty="0" smtClean="0">
                <a:solidFill>
                  <a:srgbClr val="C00000"/>
                </a:solidFill>
              </a:rPr>
              <a:t>mohli reagovať </a:t>
            </a:r>
            <a:r>
              <a:rPr lang="sk-SK" sz="1200" dirty="0">
                <a:solidFill>
                  <a:srgbClr val="C00000"/>
                </a:solidFill>
              </a:rPr>
              <a:t>s ROS</a:t>
            </a:r>
            <a:r>
              <a:rPr lang="sk-SK" sz="1200" dirty="0" smtClean="0">
                <a:solidFill>
                  <a:srgbClr val="C00000"/>
                </a:solidFill>
              </a:rPr>
              <a:t>?</a:t>
            </a:r>
          </a:p>
          <a:p>
            <a:pPr algn="l"/>
            <a:endParaRPr lang="sk-SK" sz="1200" dirty="0">
              <a:solidFill>
                <a:srgbClr val="C00000"/>
              </a:solidFill>
            </a:endParaRPr>
          </a:p>
          <a:p>
            <a:pPr algn="l"/>
            <a:r>
              <a:rPr lang="sk-SK" sz="1200" dirty="0" smtClean="0">
                <a:solidFill>
                  <a:srgbClr val="00287D"/>
                </a:solidFill>
              </a:rPr>
              <a:t>►►</a:t>
            </a:r>
            <a:r>
              <a:rPr lang="sk-SK" sz="1200" dirty="0" smtClean="0">
                <a:solidFill>
                  <a:srgbClr val="C00000"/>
                </a:solidFill>
              </a:rPr>
              <a:t> zvýšená </a:t>
            </a:r>
            <a:r>
              <a:rPr lang="sk-SK" sz="1200" dirty="0" err="1">
                <a:solidFill>
                  <a:srgbClr val="C00000"/>
                </a:solidFill>
              </a:rPr>
              <a:t>antioxidačná</a:t>
            </a:r>
            <a:r>
              <a:rPr lang="sk-SK" sz="1200" dirty="0">
                <a:solidFill>
                  <a:srgbClr val="C00000"/>
                </a:solidFill>
              </a:rPr>
              <a:t> aktivita je dôsledkom reverzibilného rozbaľovania najmenej stabilných </a:t>
            </a:r>
            <a:r>
              <a:rPr lang="sk-SK" sz="1200" dirty="0" err="1">
                <a:solidFill>
                  <a:srgbClr val="C00000"/>
                </a:solidFill>
              </a:rPr>
              <a:t>foldónov</a:t>
            </a:r>
            <a:r>
              <a:rPr lang="sk-SK" sz="1200" dirty="0">
                <a:solidFill>
                  <a:srgbClr val="C00000"/>
                </a:solidFill>
              </a:rPr>
              <a:t>, </a:t>
            </a:r>
            <a:r>
              <a:rPr lang="sk-SK" sz="1200" i="1" dirty="0">
                <a:solidFill>
                  <a:srgbClr val="C00000"/>
                </a:solidFill>
              </a:rPr>
              <a:t>t.j. </a:t>
            </a:r>
            <a:r>
              <a:rPr lang="sk-SK" sz="1200" dirty="0">
                <a:solidFill>
                  <a:srgbClr val="C00000"/>
                </a:solidFill>
              </a:rPr>
              <a:t>nie je </a:t>
            </a:r>
            <a:r>
              <a:rPr lang="sk-SK" sz="1200" dirty="0" smtClean="0">
                <a:solidFill>
                  <a:srgbClr val="C00000"/>
                </a:solidFill>
              </a:rPr>
              <a:t>nevyhnutné </a:t>
            </a:r>
            <a:r>
              <a:rPr lang="sk-SK" sz="1200" dirty="0">
                <a:solidFill>
                  <a:srgbClr val="C00000"/>
                </a:solidFill>
              </a:rPr>
              <a:t>aby </a:t>
            </a:r>
            <a:r>
              <a:rPr lang="sk-SK" sz="1200" dirty="0" smtClean="0">
                <a:solidFill>
                  <a:srgbClr val="C00000"/>
                </a:solidFill>
              </a:rPr>
              <a:t>dochádzalo </a:t>
            </a:r>
            <a:r>
              <a:rPr lang="sk-SK" sz="1200" dirty="0">
                <a:solidFill>
                  <a:srgbClr val="C00000"/>
                </a:solidFill>
              </a:rPr>
              <a:t>k výrazným </a:t>
            </a:r>
            <a:r>
              <a:rPr lang="sk-SK" sz="1200" dirty="0" smtClean="0">
                <a:solidFill>
                  <a:srgbClr val="C00000"/>
                </a:solidFill>
              </a:rPr>
              <a:t>nevratným </a:t>
            </a:r>
            <a:r>
              <a:rPr lang="sk-SK" sz="1200" dirty="0" err="1" smtClean="0">
                <a:solidFill>
                  <a:srgbClr val="C00000"/>
                </a:solidFill>
              </a:rPr>
              <a:t>konformačným</a:t>
            </a:r>
            <a:r>
              <a:rPr lang="sk-SK" sz="1200" dirty="0" smtClean="0">
                <a:solidFill>
                  <a:srgbClr val="C00000"/>
                </a:solidFill>
              </a:rPr>
              <a:t> zmenám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63510" y="3100318"/>
            <a:ext cx="160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dirty="0" err="1" smtClean="0">
                <a:solidFill>
                  <a:srgbClr val="AF0078"/>
                </a:solidFill>
              </a:rPr>
              <a:t>Cytochróm</a:t>
            </a:r>
            <a:r>
              <a:rPr lang="sk-SK" dirty="0" smtClean="0">
                <a:solidFill>
                  <a:srgbClr val="AF0078"/>
                </a:solidFill>
              </a:rPr>
              <a:t> c</a:t>
            </a:r>
            <a:endParaRPr lang="en-US" dirty="0">
              <a:solidFill>
                <a:srgbClr val="AF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8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24582" name="Obdĺžnik 5"/>
          <p:cNvSpPr>
            <a:spLocks noChangeArrowheads="1"/>
          </p:cNvSpPr>
          <p:nvPr/>
        </p:nvSpPr>
        <p:spPr bwMode="auto">
          <a:xfrm>
            <a:off x="1725117" y="1052736"/>
            <a:ext cx="5799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 algn="ctr"/>
            <a:r>
              <a:rPr lang="sk-SK" altLang="en-US" sz="1400" b="1" dirty="0" err="1">
                <a:solidFill>
                  <a:srgbClr val="00287D"/>
                </a:solidFill>
              </a:rPr>
              <a:t>Tomori</a:t>
            </a:r>
            <a:r>
              <a:rPr lang="sk-SK" altLang="en-US" sz="1400" b="1" dirty="0">
                <a:solidFill>
                  <a:srgbClr val="00287D"/>
                </a:solidFill>
              </a:rPr>
              <a:t> Z., </a:t>
            </a:r>
            <a:r>
              <a:rPr lang="sk-SK" altLang="en-US" sz="1200" b="1" dirty="0" err="1" smtClean="0">
                <a:solidFill>
                  <a:srgbClr val="00287D"/>
                </a:solidFill>
              </a:rPr>
              <a:t>Kubacková</a:t>
            </a:r>
            <a:r>
              <a:rPr lang="sk-SK" altLang="en-US" sz="1200" b="1" dirty="0" smtClean="0">
                <a:solidFill>
                  <a:srgbClr val="00287D"/>
                </a:solidFill>
              </a:rPr>
              <a:t> </a:t>
            </a:r>
            <a:r>
              <a:rPr lang="sk-SK" altLang="en-US" sz="1200" b="1" dirty="0">
                <a:solidFill>
                  <a:srgbClr val="00287D"/>
                </a:solidFill>
              </a:rPr>
              <a:t>J., </a:t>
            </a:r>
            <a:r>
              <a:rPr lang="sk-SK" altLang="en-US" sz="1200" b="1" dirty="0" err="1">
                <a:solidFill>
                  <a:srgbClr val="00287D"/>
                </a:solidFill>
              </a:rPr>
              <a:t>Nikorovič</a:t>
            </a:r>
            <a:r>
              <a:rPr lang="sk-SK" altLang="en-US" sz="1200" b="1" dirty="0">
                <a:solidFill>
                  <a:srgbClr val="00287D"/>
                </a:solidFill>
              </a:rPr>
              <a:t> M</a:t>
            </a:r>
            <a:r>
              <a:rPr lang="sk-SK" altLang="en-US" sz="1200" b="1" dirty="0" smtClean="0">
                <a:solidFill>
                  <a:srgbClr val="00287D"/>
                </a:solidFill>
              </a:rPr>
              <a:t>., </a:t>
            </a:r>
            <a:r>
              <a:rPr lang="sk-SK" altLang="en-US" sz="1200" b="1" dirty="0" err="1" smtClean="0">
                <a:solidFill>
                  <a:srgbClr val="00287D"/>
                </a:solidFill>
              </a:rPr>
              <a:t>Kažiková</a:t>
            </a:r>
            <a:r>
              <a:rPr lang="sk-SK" altLang="en-US" sz="1200" b="1" dirty="0" smtClean="0">
                <a:solidFill>
                  <a:srgbClr val="00287D"/>
                </a:solidFill>
              </a:rPr>
              <a:t> V.,  </a:t>
            </a:r>
            <a:r>
              <a:rPr lang="sk-SK" altLang="en-US" sz="1200" b="1" dirty="0" err="1">
                <a:solidFill>
                  <a:srgbClr val="00287D"/>
                </a:solidFill>
              </a:rPr>
              <a:t>Hrmo</a:t>
            </a:r>
            <a:r>
              <a:rPr lang="sk-SK" altLang="en-US" sz="1200" b="1" dirty="0">
                <a:solidFill>
                  <a:srgbClr val="00287D"/>
                </a:solidFill>
              </a:rPr>
              <a:t> I.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51520" y="3919695"/>
            <a:ext cx="8712968" cy="2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en-US" sz="1200" b="1" dirty="0" smtClean="0">
                <a:solidFill>
                  <a:srgbClr val="7A0000"/>
                </a:solidFill>
              </a:rPr>
              <a:t> </a:t>
            </a:r>
            <a:r>
              <a:rPr lang="sk-SK" altLang="en-US" sz="1300" b="1" u="sng" dirty="0" smtClean="0">
                <a:solidFill>
                  <a:srgbClr val="7A0000"/>
                </a:solidFill>
              </a:rPr>
              <a:t>Pozvané prednášky na medzinárodných a domácich vedeckých podujatiach</a:t>
            </a:r>
            <a:r>
              <a:rPr lang="sk-SK" altLang="en-US" sz="1200" b="1" dirty="0" smtClean="0">
                <a:solidFill>
                  <a:srgbClr val="7A0000"/>
                </a:solidFill>
              </a:rPr>
              <a:t>: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sk-SK" altLang="en-US" sz="1200" dirty="0" smtClean="0">
                <a:solidFill>
                  <a:srgbClr val="005800"/>
                </a:solidFill>
              </a:rPr>
              <a:t>Konferenčné príspevky: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sk-SK" sz="1100" dirty="0" err="1" smtClean="0">
                <a:solidFill>
                  <a:srgbClr val="00287D"/>
                </a:solidFill>
              </a:rPr>
              <a:t>Ševc</a:t>
            </a:r>
            <a:r>
              <a:rPr lang="sk-SK" sz="1100" dirty="0" smtClean="0">
                <a:solidFill>
                  <a:srgbClr val="00287D"/>
                </a:solidFill>
              </a:rPr>
              <a:t>, J., </a:t>
            </a:r>
            <a:r>
              <a:rPr lang="sk-SK" sz="1100" b="1" dirty="0" smtClean="0">
                <a:solidFill>
                  <a:srgbClr val="00287D"/>
                </a:solidFill>
              </a:rPr>
              <a:t>Nikorovič, M., </a:t>
            </a:r>
            <a:r>
              <a:rPr lang="sk-SK" sz="1100" dirty="0" err="1" smtClean="0">
                <a:solidFill>
                  <a:srgbClr val="00287D"/>
                </a:solidFill>
              </a:rPr>
              <a:t>Alexovič</a:t>
            </a:r>
            <a:r>
              <a:rPr lang="sk-SK" sz="1100" dirty="0" smtClean="0">
                <a:solidFill>
                  <a:srgbClr val="00287D"/>
                </a:solidFill>
              </a:rPr>
              <a:t> -</a:t>
            </a:r>
            <a:r>
              <a:rPr lang="sk-SK" sz="1100" dirty="0" err="1" smtClean="0">
                <a:solidFill>
                  <a:srgbClr val="00287D"/>
                </a:solidFill>
              </a:rPr>
              <a:t>Matiašová</a:t>
            </a:r>
            <a:r>
              <a:rPr lang="sk-SK" sz="1100" dirty="0" smtClean="0">
                <a:solidFill>
                  <a:srgbClr val="00287D"/>
                </a:solidFill>
              </a:rPr>
              <a:t>, A., </a:t>
            </a:r>
            <a:r>
              <a:rPr lang="sk-SK" sz="1100" b="1" dirty="0" smtClean="0">
                <a:solidFill>
                  <a:srgbClr val="00287D"/>
                </a:solidFill>
              </a:rPr>
              <a:t>Tomori, Z. </a:t>
            </a:r>
            <a:r>
              <a:rPr lang="sk-SK" sz="1100" dirty="0" err="1" smtClean="0">
                <a:solidFill>
                  <a:srgbClr val="00287D"/>
                </a:solidFill>
              </a:rPr>
              <a:t>Eye-tracking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camera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improving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Disector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stereological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method</a:t>
            </a:r>
            <a:r>
              <a:rPr lang="sk-SK" sz="1100" dirty="0" smtClean="0">
                <a:solidFill>
                  <a:srgbClr val="00287D"/>
                </a:solidFill>
              </a:rPr>
              <a:t> for </a:t>
            </a:r>
            <a:r>
              <a:rPr lang="sk-SK" sz="1100" dirty="0" err="1" smtClean="0">
                <a:solidFill>
                  <a:srgbClr val="00287D"/>
                </a:solidFill>
              </a:rPr>
              <a:t>an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interactive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quantification</a:t>
            </a:r>
            <a:r>
              <a:rPr lang="sk-SK" sz="1100" dirty="0" smtClean="0">
                <a:solidFill>
                  <a:srgbClr val="00287D"/>
                </a:solidFill>
              </a:rPr>
              <a:t> of </a:t>
            </a:r>
            <a:r>
              <a:rPr lang="sk-SK" sz="1100" dirty="0" err="1" smtClean="0">
                <a:solidFill>
                  <a:srgbClr val="00287D"/>
                </a:solidFill>
              </a:rPr>
              <a:t>confocal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microscope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images</a:t>
            </a:r>
            <a:r>
              <a:rPr lang="sk-SK" sz="1100" dirty="0" smtClean="0">
                <a:solidFill>
                  <a:srgbClr val="00287D"/>
                </a:solidFill>
              </a:rPr>
              <a:t> in </a:t>
            </a:r>
            <a:r>
              <a:rPr lang="sk-SK" sz="1100" dirty="0" err="1" smtClean="0">
                <a:solidFill>
                  <a:srgbClr val="00287D"/>
                </a:solidFill>
              </a:rPr>
              <a:t>neurobiological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research</a:t>
            </a:r>
            <a:endParaRPr lang="sk-SK" sz="1100" dirty="0" smtClean="0">
              <a:solidFill>
                <a:srgbClr val="00287D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k-SK" sz="1100" dirty="0" smtClean="0">
                <a:solidFill>
                  <a:srgbClr val="00287D"/>
                </a:solidFill>
              </a:rPr>
              <a:t>11-th FENS </a:t>
            </a:r>
            <a:r>
              <a:rPr lang="sk-SK" sz="1100" dirty="0" err="1" smtClean="0">
                <a:solidFill>
                  <a:srgbClr val="00287D"/>
                </a:solidFill>
              </a:rPr>
              <a:t>forum</a:t>
            </a:r>
            <a:r>
              <a:rPr lang="sk-SK" sz="1100" dirty="0" smtClean="0">
                <a:solidFill>
                  <a:srgbClr val="00287D"/>
                </a:solidFill>
              </a:rPr>
              <a:t> of </a:t>
            </a:r>
            <a:r>
              <a:rPr lang="sk-SK" sz="1100" dirty="0" err="1" smtClean="0">
                <a:solidFill>
                  <a:srgbClr val="00287D"/>
                </a:solidFill>
              </a:rPr>
              <a:t>Neuroscience</a:t>
            </a:r>
            <a:r>
              <a:rPr lang="sk-SK" sz="1100" dirty="0" smtClean="0">
                <a:solidFill>
                  <a:srgbClr val="00287D"/>
                </a:solidFill>
              </a:rPr>
              <a:t>, </a:t>
            </a:r>
            <a:r>
              <a:rPr lang="sk-SK" sz="1100" dirty="0" err="1" smtClean="0">
                <a:solidFill>
                  <a:srgbClr val="00287D"/>
                </a:solidFill>
              </a:rPr>
              <a:t>Berlin</a:t>
            </a:r>
            <a:r>
              <a:rPr lang="sk-SK" sz="1100" dirty="0" smtClean="0">
                <a:solidFill>
                  <a:srgbClr val="00287D"/>
                </a:solidFill>
              </a:rPr>
              <a:t>, </a:t>
            </a:r>
            <a:r>
              <a:rPr lang="sk-SK" sz="1100" dirty="0" err="1" smtClean="0">
                <a:solidFill>
                  <a:srgbClr val="00287D"/>
                </a:solidFill>
              </a:rPr>
              <a:t>Germany</a:t>
            </a:r>
            <a:endParaRPr lang="sk-SK" sz="1100" dirty="0" smtClean="0">
              <a:solidFill>
                <a:srgbClr val="00287D"/>
              </a:solidFill>
            </a:endParaRPr>
          </a:p>
          <a:p>
            <a:pPr eaLnBrk="1" hangingPunct="1"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lang="sk-SK" sz="1100" b="1" dirty="0" smtClean="0">
                <a:solidFill>
                  <a:srgbClr val="00287D"/>
                </a:solidFill>
              </a:rPr>
              <a:t>J. Kubacková</a:t>
            </a:r>
            <a:r>
              <a:rPr lang="sk-SK" sz="1100" dirty="0" smtClean="0">
                <a:solidFill>
                  <a:srgbClr val="00287D"/>
                </a:solidFill>
              </a:rPr>
              <a:t>, G. </a:t>
            </a:r>
            <a:r>
              <a:rPr lang="sk-SK" sz="1100" dirty="0" err="1" smtClean="0">
                <a:solidFill>
                  <a:srgbClr val="00287D"/>
                </a:solidFill>
              </a:rPr>
              <a:t>Bánó</a:t>
            </a:r>
            <a:r>
              <a:rPr lang="sk-SK" sz="1100" b="1" dirty="0" smtClean="0">
                <a:solidFill>
                  <a:srgbClr val="00287D"/>
                </a:solidFill>
              </a:rPr>
              <a:t>, Z. Tomori. </a:t>
            </a:r>
            <a:r>
              <a:rPr lang="sk-SK" sz="1100" dirty="0" err="1" smtClean="0">
                <a:solidFill>
                  <a:srgbClr val="00287D"/>
                </a:solidFill>
              </a:rPr>
              <a:t>Tool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fabrication</a:t>
            </a:r>
            <a:r>
              <a:rPr lang="sk-SK" sz="1100" dirty="0" smtClean="0">
                <a:solidFill>
                  <a:srgbClr val="00287D"/>
                </a:solidFill>
              </a:rPr>
              <a:t> for </a:t>
            </a:r>
            <a:r>
              <a:rPr lang="sk-SK" sz="1100" dirty="0" err="1" smtClean="0">
                <a:solidFill>
                  <a:srgbClr val="00287D"/>
                </a:solidFill>
              </a:rPr>
              <a:t>automated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indirect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optical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micro-manipulation</a:t>
            </a:r>
            <a:r>
              <a:rPr lang="sk-SK" sz="1100" dirty="0" smtClean="0">
                <a:solidFill>
                  <a:srgbClr val="00287D"/>
                </a:solidFill>
              </a:rPr>
              <a:t>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sk-SK" sz="1100" dirty="0" err="1" smtClean="0">
                <a:solidFill>
                  <a:srgbClr val="00287D"/>
                </a:solidFill>
              </a:rPr>
              <a:t>Proceedings</a:t>
            </a:r>
            <a:r>
              <a:rPr lang="sk-SK" sz="1100" dirty="0" smtClean="0">
                <a:solidFill>
                  <a:srgbClr val="00287D"/>
                </a:solidFill>
              </a:rPr>
              <a:t> SPIE, </a:t>
            </a:r>
            <a:r>
              <a:rPr lang="en-US" sz="1100" dirty="0" smtClean="0">
                <a:solidFill>
                  <a:srgbClr val="00287D"/>
                </a:solidFill>
              </a:rPr>
              <a:t>21st Czech-Polish-Slovak Optical Conference on Wave and Quantum Aspects of Contemporary Optics</a:t>
            </a:r>
            <a:r>
              <a:rPr lang="sk-SK" sz="1100" dirty="0" smtClean="0">
                <a:solidFill>
                  <a:srgbClr val="00287D"/>
                </a:solidFill>
              </a:rPr>
              <a:t>, Lednice ČR</a:t>
            </a:r>
          </a:p>
          <a:p>
            <a:pPr marL="171450" indent="-171450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sk-SK" sz="1100" b="1" dirty="0" smtClean="0">
                <a:solidFill>
                  <a:srgbClr val="00287D"/>
                </a:solidFill>
              </a:rPr>
              <a:t>J. Kubacková</a:t>
            </a:r>
            <a:r>
              <a:rPr lang="sk-SK" sz="1100" dirty="0" smtClean="0">
                <a:solidFill>
                  <a:srgbClr val="00287D"/>
                </a:solidFill>
              </a:rPr>
              <a:t>, G. </a:t>
            </a:r>
            <a:r>
              <a:rPr lang="sk-SK" sz="1100" dirty="0" err="1" smtClean="0">
                <a:solidFill>
                  <a:srgbClr val="00287D"/>
                </a:solidFill>
              </a:rPr>
              <a:t>Bánó</a:t>
            </a:r>
            <a:r>
              <a:rPr lang="sk-SK" sz="1100" dirty="0" smtClean="0">
                <a:solidFill>
                  <a:srgbClr val="00287D"/>
                </a:solidFill>
              </a:rPr>
              <a:t>, </a:t>
            </a:r>
            <a:r>
              <a:rPr lang="sk-SK" sz="1100" b="1" dirty="0" smtClean="0">
                <a:solidFill>
                  <a:srgbClr val="00287D"/>
                </a:solidFill>
              </a:rPr>
              <a:t>Z. </a:t>
            </a:r>
            <a:r>
              <a:rPr lang="sk-SK" sz="1100" b="1" dirty="0" err="1" smtClean="0">
                <a:solidFill>
                  <a:srgbClr val="00287D"/>
                </a:solidFill>
              </a:rPr>
              <a:t>Tomori</a:t>
            </a:r>
            <a:r>
              <a:rPr lang="sk-SK" sz="1100" dirty="0" smtClean="0">
                <a:solidFill>
                  <a:srgbClr val="00287D"/>
                </a:solidFill>
              </a:rPr>
              <a:t>. </a:t>
            </a:r>
            <a:r>
              <a:rPr lang="sk-SK" sz="1100" dirty="0" err="1" smtClean="0">
                <a:solidFill>
                  <a:srgbClr val="00287D"/>
                </a:solidFill>
              </a:rPr>
              <a:t>Optically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trapped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micro-structures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prepared</a:t>
            </a:r>
            <a:r>
              <a:rPr lang="sk-SK" sz="1100" dirty="0" smtClean="0">
                <a:solidFill>
                  <a:srgbClr val="00287D"/>
                </a:solidFill>
              </a:rPr>
              <a:t> by </a:t>
            </a:r>
            <a:r>
              <a:rPr lang="sk-SK" sz="1100" dirty="0" err="1" smtClean="0">
                <a:solidFill>
                  <a:srgbClr val="00287D"/>
                </a:solidFill>
              </a:rPr>
              <a:t>two-photon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 smtClean="0">
                <a:solidFill>
                  <a:srgbClr val="00287D"/>
                </a:solidFill>
              </a:rPr>
              <a:t>polymerisation</a:t>
            </a:r>
            <a:r>
              <a:rPr lang="sk-SK" sz="1100" dirty="0" smtClean="0">
                <a:solidFill>
                  <a:srgbClr val="00287D"/>
                </a:solidFill>
              </a:rPr>
              <a:t>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sk-SK" sz="1100" dirty="0" smtClean="0">
                <a:solidFill>
                  <a:srgbClr val="00287D"/>
                </a:solidFill>
              </a:rPr>
              <a:t>Slovenské biofyzikálne sympózium, Košice</a:t>
            </a:r>
          </a:p>
        </p:txBody>
      </p:sp>
      <p:sp>
        <p:nvSpPr>
          <p:cNvPr id="8" name="BlokTextu 11"/>
          <p:cNvSpPr txBox="1">
            <a:spLocks noChangeArrowheads="1"/>
          </p:cNvSpPr>
          <p:nvPr/>
        </p:nvSpPr>
        <p:spPr bwMode="auto">
          <a:xfrm>
            <a:off x="755576" y="188640"/>
            <a:ext cx="7704138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>
              <a:lnSpc>
                <a:spcPct val="150000"/>
              </a:lnSpc>
            </a:pPr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b="1" dirty="0" smtClean="0">
                <a:solidFill>
                  <a:srgbClr val="AA005A"/>
                </a:solidFill>
              </a:rPr>
              <a:t>Biomedicínska analýza obrazu </a:t>
            </a:r>
            <a:r>
              <a:rPr lang="sk-SK" altLang="en-US" b="1" dirty="0" err="1" smtClean="0">
                <a:solidFill>
                  <a:srgbClr val="AA005A"/>
                </a:solidFill>
              </a:rPr>
              <a:t>mikro</a:t>
            </a:r>
            <a:r>
              <a:rPr lang="sk-SK" altLang="en-US" b="1" dirty="0" smtClean="0">
                <a:solidFill>
                  <a:srgbClr val="AA005A"/>
                </a:solidFill>
              </a:rPr>
              <a:t>/</a:t>
            </a:r>
            <a:r>
              <a:rPr lang="sk-SK" altLang="en-US" b="1" dirty="0" err="1" smtClean="0">
                <a:solidFill>
                  <a:srgbClr val="AA005A"/>
                </a:solidFill>
              </a:rPr>
              <a:t>nanorobotika</a:t>
            </a:r>
            <a:r>
              <a:rPr lang="sk-SK" altLang="en-US" b="1" dirty="0" smtClean="0">
                <a:solidFill>
                  <a:srgbClr val="AA005A"/>
                </a:solidFill>
              </a:rPr>
              <a:t> </a:t>
            </a:r>
            <a:r>
              <a:rPr lang="sk-SK" altLang="en-US" sz="1600" b="1" dirty="0" smtClean="0">
                <a:solidFill>
                  <a:srgbClr val="00287D"/>
                </a:solidFill>
              </a:rPr>
              <a:t>             </a:t>
            </a:r>
            <a:endParaRPr lang="sk-SK" altLang="en-US" sz="1600" b="1" dirty="0">
              <a:solidFill>
                <a:srgbClr val="00287D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4791" y="1829436"/>
            <a:ext cx="792162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sk-SK" altLang="en-US" sz="1300" b="1" u="sng" dirty="0" smtClean="0">
                <a:solidFill>
                  <a:srgbClr val="7A0000"/>
                </a:solidFill>
                <a:latin typeface="+mj-lt"/>
              </a:rPr>
              <a:t>Dosiahnuté </a:t>
            </a:r>
            <a:r>
              <a:rPr lang="sk-SK" altLang="en-US" sz="1300" b="1" u="sng" dirty="0">
                <a:solidFill>
                  <a:srgbClr val="7A0000"/>
                </a:solidFill>
                <a:latin typeface="+mj-lt"/>
              </a:rPr>
              <a:t>výsledky a iné aktivity v tomto období:</a:t>
            </a:r>
          </a:p>
          <a:p>
            <a:pPr algn="l"/>
            <a:r>
              <a:rPr lang="sk-SK" altLang="en-US" sz="1200" b="1" dirty="0" smtClean="0">
                <a:solidFill>
                  <a:srgbClr val="00287D"/>
                </a:solidFill>
                <a:latin typeface="+mj-lt"/>
                <a:cs typeface="Times New Roman"/>
              </a:rPr>
              <a:t>—</a:t>
            </a:r>
            <a:r>
              <a:rPr lang="sk-SK" altLang="en-US" sz="1200" b="1" dirty="0" smtClean="0">
                <a:solidFill>
                  <a:srgbClr val="00287D"/>
                </a:solidFill>
                <a:latin typeface="+mj-lt"/>
              </a:rPr>
              <a:t> </a:t>
            </a:r>
            <a:endParaRPr lang="sk-SK" altLang="en-US" sz="1200" b="1" dirty="0">
              <a:solidFill>
                <a:srgbClr val="00287D"/>
              </a:solidFill>
              <a:latin typeface="+mj-lt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3528" y="2638073"/>
            <a:ext cx="84963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/>
            <a:r>
              <a:rPr lang="sk-SK" altLang="en-US" sz="1300" b="1" u="sng" dirty="0" smtClean="0">
                <a:solidFill>
                  <a:srgbClr val="7A0000"/>
                </a:solidFill>
              </a:rPr>
              <a:t>Ohlasy na vedecké výstupy, citácie:</a:t>
            </a:r>
          </a:p>
        </p:txBody>
      </p:sp>
      <p:sp>
        <p:nvSpPr>
          <p:cNvPr id="14" name="Rectangle 101"/>
          <p:cNvSpPr>
            <a:spLocks noChangeArrowheads="1"/>
          </p:cNvSpPr>
          <p:nvPr/>
        </p:nvSpPr>
        <p:spPr bwMode="auto">
          <a:xfrm>
            <a:off x="611609" y="3117399"/>
            <a:ext cx="38163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25000"/>
              </a:lnSpc>
            </a:pPr>
            <a:r>
              <a:rPr lang="sk-SK" altLang="en-US" sz="1100" b="1" dirty="0">
                <a:solidFill>
                  <a:srgbClr val="00287D"/>
                </a:solidFill>
              </a:rPr>
              <a:t>Najcitovanejší autor skupiny: </a:t>
            </a:r>
            <a:r>
              <a:rPr lang="sk-SK" altLang="en-US" sz="1200" b="1" dirty="0" smtClean="0">
                <a:solidFill>
                  <a:srgbClr val="AF0078"/>
                </a:solidFill>
              </a:rPr>
              <a:t>Z. </a:t>
            </a:r>
            <a:r>
              <a:rPr lang="sk-SK" altLang="en-US" sz="1200" b="1" dirty="0" err="1" smtClean="0">
                <a:solidFill>
                  <a:srgbClr val="AF0078"/>
                </a:solidFill>
              </a:rPr>
              <a:t>Tomori</a:t>
            </a:r>
            <a:r>
              <a:rPr lang="sk-SK" altLang="en-US" sz="1200" b="1" dirty="0" smtClean="0">
                <a:solidFill>
                  <a:srgbClr val="AF0078"/>
                </a:solidFill>
              </a:rPr>
              <a:t> - </a:t>
            </a:r>
            <a:r>
              <a:rPr lang="sk-SK" altLang="en-US" sz="1200" b="1" dirty="0" smtClean="0">
                <a:solidFill>
                  <a:srgbClr val="00287D"/>
                </a:solidFill>
              </a:rPr>
              <a:t> 27 cit.</a:t>
            </a:r>
            <a:endParaRPr lang="sk-SK" altLang="en-US" sz="1200" b="1" dirty="0">
              <a:solidFill>
                <a:srgbClr val="0028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3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22263" y="1564305"/>
            <a:ext cx="8498209" cy="4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en-US" sz="1300" b="1" u="sng" dirty="0" smtClean="0">
                <a:solidFill>
                  <a:srgbClr val="7A0000"/>
                </a:solidFill>
              </a:rPr>
              <a:t>Účasť na výskumných projektoch:</a:t>
            </a:r>
          </a:p>
          <a:p>
            <a:pPr marL="171450" indent="-171450" eaLnBrk="1" hangingPunct="1">
              <a:spcBef>
                <a:spcPct val="0"/>
              </a:spcBef>
              <a:buNone/>
              <a:defRPr/>
            </a:pPr>
            <a:endParaRPr lang="sk-SK" sz="1200" dirty="0" smtClean="0">
              <a:solidFill>
                <a:srgbClr val="00287D"/>
              </a:solidFill>
            </a:endParaRPr>
          </a:p>
          <a:p>
            <a:pPr marL="171450" indent="-17145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sk-SK" sz="1200" i="1" dirty="0" smtClean="0">
                <a:solidFill>
                  <a:srgbClr val="005800"/>
                </a:solidFill>
              </a:rPr>
              <a:t>NÁRODNÉ PROJEKTY:</a:t>
            </a:r>
          </a:p>
          <a:p>
            <a:pPr marL="171450" indent="-17145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sk-SK" sz="1200" b="1" dirty="0" smtClean="0">
                <a:solidFill>
                  <a:srgbClr val="005800"/>
                </a:solidFill>
              </a:rPr>
              <a:t>VEGA </a:t>
            </a:r>
            <a:r>
              <a:rPr lang="sk-SK" sz="1200" dirty="0" smtClean="0">
                <a:solidFill>
                  <a:srgbClr val="00287D"/>
                </a:solidFill>
              </a:rPr>
              <a:t>2/0086/16</a:t>
            </a:r>
          </a:p>
          <a:p>
            <a:pPr marL="171450" indent="-171450" algn="just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sk-SK" sz="1100" b="1" dirty="0" smtClean="0">
                <a:solidFill>
                  <a:srgbClr val="00287D"/>
                </a:solidFill>
              </a:rPr>
              <a:t>Prirodzené užívateľské rozhranie na báze algoritmov spracovania RGB-D obrazu s využitím v biomedicíne.; </a:t>
            </a:r>
            <a:r>
              <a:rPr lang="sk-SK" sz="1200" dirty="0" smtClean="0">
                <a:solidFill>
                  <a:srgbClr val="00287D"/>
                </a:solidFill>
              </a:rPr>
              <a:t>TOMORI Z. </a:t>
            </a:r>
          </a:p>
          <a:p>
            <a:pPr marL="171450" indent="-171450" algn="just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sk-SK" sz="1200" dirty="0" smtClean="0">
              <a:solidFill>
                <a:srgbClr val="00287D"/>
              </a:solidFill>
            </a:endParaRPr>
          </a:p>
          <a:p>
            <a:pPr marL="171450" indent="-171450" algn="just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sk-SK" sz="1200" b="1" dirty="0" smtClean="0">
                <a:solidFill>
                  <a:srgbClr val="005800"/>
                </a:solidFill>
              </a:rPr>
              <a:t>APVV </a:t>
            </a:r>
            <a:r>
              <a:rPr lang="sk-SK" sz="1200" dirty="0" smtClean="0">
                <a:solidFill>
                  <a:srgbClr val="00287D"/>
                </a:solidFill>
              </a:rPr>
              <a:t>15-0665</a:t>
            </a:r>
          </a:p>
          <a:p>
            <a:pPr marL="171450" algn="just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sk-SK" sz="1100" b="1" dirty="0" smtClean="0">
                <a:solidFill>
                  <a:srgbClr val="00287D"/>
                </a:solidFill>
              </a:rPr>
              <a:t>Obrazová analýza mikroskopických častíc pri automatizácii optických manipulačných techník aplikovateľných v </a:t>
            </a:r>
            <a:r>
              <a:rPr lang="sk-SK" sz="1100" b="1" dirty="0" err="1" smtClean="0">
                <a:solidFill>
                  <a:srgbClr val="00287D"/>
                </a:solidFill>
              </a:rPr>
              <a:t>mikro</a:t>
            </a:r>
            <a:r>
              <a:rPr lang="sk-SK" sz="1100" b="1" dirty="0" smtClean="0">
                <a:solidFill>
                  <a:srgbClr val="00287D"/>
                </a:solidFill>
              </a:rPr>
              <a:t>/</a:t>
            </a:r>
            <a:r>
              <a:rPr lang="sk-SK" sz="1100" b="1" dirty="0" err="1" smtClean="0">
                <a:solidFill>
                  <a:srgbClr val="00287D"/>
                </a:solidFill>
              </a:rPr>
              <a:t>nanorobotike</a:t>
            </a:r>
            <a:r>
              <a:rPr lang="sk-SK" sz="1100" b="1" dirty="0" smtClean="0">
                <a:solidFill>
                  <a:srgbClr val="00287D"/>
                </a:solidFill>
              </a:rPr>
              <a:t>; </a:t>
            </a:r>
            <a:r>
              <a:rPr lang="sk-SK" sz="1100" dirty="0" smtClean="0">
                <a:solidFill>
                  <a:srgbClr val="00287D"/>
                </a:solidFill>
              </a:rPr>
              <a:t>Zodpovedný riešiteľ: </a:t>
            </a:r>
            <a:r>
              <a:rPr lang="sk-SK" sz="1100" b="1" dirty="0" smtClean="0">
                <a:solidFill>
                  <a:srgbClr val="00287D"/>
                </a:solidFill>
              </a:rPr>
              <a:t>TOMORI Z. 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sk-SK" altLang="en-US" sz="1100" i="1" dirty="0" smtClean="0">
                <a:solidFill>
                  <a:srgbClr val="00287D"/>
                </a:solidFill>
              </a:rPr>
              <a:t>PODANÉ PROJEKTY: </a:t>
            </a:r>
          </a:p>
          <a:p>
            <a:pPr marL="171450" indent="-17145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sk-SK" altLang="en-US" sz="1100" b="1" dirty="0" smtClean="0">
                <a:solidFill>
                  <a:srgbClr val="005800"/>
                </a:solidFill>
              </a:rPr>
              <a:t>APVV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sk-SK" altLang="en-US" sz="1100" dirty="0" smtClean="0">
                <a:solidFill>
                  <a:srgbClr val="00287D"/>
                </a:solidFill>
              </a:rPr>
              <a:t> 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Optická </a:t>
            </a:r>
            <a:r>
              <a:rPr lang="sk-SK" altLang="en-US" sz="1100" b="1" dirty="0" err="1" smtClean="0">
                <a:solidFill>
                  <a:srgbClr val="00287D"/>
                </a:solidFill>
              </a:rPr>
              <a:t>mikro-manipulácia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 nádorových buniek pre štúdium medzibunkových transportných a signalizačných procesov</a:t>
            </a:r>
            <a:r>
              <a:rPr lang="sk-SK" altLang="en-US" sz="1100" dirty="0" smtClean="0">
                <a:solidFill>
                  <a:srgbClr val="00287D"/>
                </a:solidFill>
              </a:rPr>
              <a:t>; PI – UPJŠ; členovia riešiteľského kolektívu</a:t>
            </a:r>
          </a:p>
          <a:p>
            <a:pPr marL="171450" indent="-17145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sk-SK" altLang="en-US" sz="1100" b="1" dirty="0" smtClean="0">
                <a:solidFill>
                  <a:srgbClr val="005800"/>
                </a:solidFill>
              </a:rPr>
              <a:t>VEGA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sk-SK" altLang="en-US" sz="1100" b="1" dirty="0" smtClean="0">
                <a:solidFill>
                  <a:srgbClr val="00287D"/>
                </a:solidFill>
              </a:rPr>
              <a:t>Automatizácia biofyzikálnych experimentov pomocou svetlom ovládaných </a:t>
            </a:r>
            <a:r>
              <a:rPr lang="sk-SK" altLang="en-US" sz="1100" b="1" dirty="0" err="1" smtClean="0">
                <a:solidFill>
                  <a:srgbClr val="00287D"/>
                </a:solidFill>
              </a:rPr>
              <a:t>mikrorobotov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; </a:t>
            </a:r>
            <a:r>
              <a:rPr lang="sk-SK" altLang="en-US" sz="1100" dirty="0" smtClean="0">
                <a:solidFill>
                  <a:srgbClr val="00287D"/>
                </a:solidFill>
              </a:rPr>
              <a:t>Zodpovedný riešiteľ: 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TOMORI Z. </a:t>
            </a:r>
          </a:p>
          <a:p>
            <a:pPr lvl="0" eaLnBrk="1" hangingPunct="1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sk-SK" sz="1100" b="1" dirty="0" smtClean="0">
                <a:solidFill>
                  <a:srgbClr val="005800"/>
                </a:solidFill>
                <a:latin typeface="Arial" charset="0"/>
                <a:cs typeface="Arial" charset="0"/>
              </a:rPr>
              <a:t>Projekt Štrukturálne fondy Výskum a inovácie RIS3 SK:</a:t>
            </a:r>
            <a:r>
              <a:rPr lang="sk-SK" sz="1100" dirty="0" smtClean="0">
                <a:solidFill>
                  <a:srgbClr val="00287D"/>
                </a:solidFill>
                <a:latin typeface="Arial" charset="0"/>
                <a:cs typeface="Arial" charset="0"/>
              </a:rPr>
              <a:t> </a:t>
            </a:r>
            <a:r>
              <a:rPr lang="en-US" sz="1100" dirty="0" err="1" smtClean="0">
                <a:solidFill>
                  <a:srgbClr val="00287D"/>
                </a:solidFill>
                <a:latin typeface="Arial" charset="0"/>
                <a:cs typeface="Arial" charset="0"/>
              </a:rPr>
              <a:t>Modifikované</a:t>
            </a:r>
            <a:r>
              <a:rPr lang="en-US" sz="1100" dirty="0" smtClean="0">
                <a:solidFill>
                  <a:srgbClr val="00287D"/>
                </a:solidFill>
                <a:latin typeface="Arial" charset="0"/>
                <a:cs typeface="Arial" charset="0"/>
              </a:rPr>
              <a:t> (</a:t>
            </a:r>
            <a:r>
              <a:rPr lang="en-US" sz="1100" dirty="0" err="1" smtClean="0">
                <a:solidFill>
                  <a:srgbClr val="00287D"/>
                </a:solidFill>
                <a:latin typeface="Arial" charset="0"/>
                <a:cs typeface="Arial" charset="0"/>
              </a:rPr>
              <a:t>nano</a:t>
            </a:r>
            <a:r>
              <a:rPr lang="en-US" sz="1100" dirty="0" smtClean="0">
                <a:solidFill>
                  <a:srgbClr val="00287D"/>
                </a:solidFill>
                <a:latin typeface="Arial" charset="0"/>
                <a:cs typeface="Arial" charset="0"/>
              </a:rPr>
              <a:t>)</a:t>
            </a:r>
            <a:r>
              <a:rPr lang="en-US" sz="1100" dirty="0" err="1" smtClean="0">
                <a:solidFill>
                  <a:srgbClr val="00287D"/>
                </a:solidFill>
                <a:latin typeface="Arial" charset="0"/>
                <a:cs typeface="Arial" charset="0"/>
              </a:rPr>
              <a:t>textilné</a:t>
            </a:r>
            <a:r>
              <a:rPr lang="en-US" sz="1100" dirty="0" smtClean="0">
                <a:solidFill>
                  <a:srgbClr val="00287D"/>
                </a:solidFill>
                <a:latin typeface="Arial" charset="0"/>
                <a:cs typeface="Arial" charset="0"/>
              </a:rPr>
              <a:t> </a:t>
            </a:r>
            <a:r>
              <a:rPr lang="en-US" sz="1100" dirty="0" err="1" smtClean="0">
                <a:solidFill>
                  <a:srgbClr val="00287D"/>
                </a:solidFill>
                <a:latin typeface="Arial" charset="0"/>
                <a:cs typeface="Arial" charset="0"/>
              </a:rPr>
              <a:t>materiály</a:t>
            </a:r>
            <a:r>
              <a:rPr lang="en-US" sz="1100" dirty="0" smtClean="0">
                <a:solidFill>
                  <a:srgbClr val="00287D"/>
                </a:solidFill>
                <a:latin typeface="Arial" charset="0"/>
                <a:cs typeface="Arial" charset="0"/>
              </a:rPr>
              <a:t> pre </a:t>
            </a:r>
            <a:r>
              <a:rPr lang="en-US" sz="1100" dirty="0" err="1" smtClean="0">
                <a:solidFill>
                  <a:srgbClr val="00287D"/>
                </a:solidFill>
                <a:latin typeface="Arial" charset="0"/>
                <a:cs typeface="Arial" charset="0"/>
              </a:rPr>
              <a:t>zdravotnícke</a:t>
            </a:r>
            <a:r>
              <a:rPr lang="en-US" sz="1100" dirty="0" smtClean="0">
                <a:solidFill>
                  <a:srgbClr val="00287D"/>
                </a:solidFill>
                <a:latin typeface="Arial" charset="0"/>
                <a:cs typeface="Arial" charset="0"/>
              </a:rPr>
              <a:t> </a:t>
            </a:r>
            <a:r>
              <a:rPr lang="en-US" sz="1100" dirty="0" err="1" smtClean="0">
                <a:solidFill>
                  <a:srgbClr val="00287D"/>
                </a:solidFill>
                <a:latin typeface="Arial" charset="0"/>
                <a:cs typeface="Arial" charset="0"/>
              </a:rPr>
              <a:t>technológie</a:t>
            </a:r>
            <a:endParaRPr lang="en-US" sz="1100" dirty="0" smtClean="0">
              <a:solidFill>
                <a:srgbClr val="00287D"/>
              </a:solidFill>
              <a:latin typeface="Arial" charset="0"/>
              <a:cs typeface="Arial" charset="0"/>
            </a:endParaRPr>
          </a:p>
          <a:p>
            <a:pPr lvl="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sk-SK" sz="1100" dirty="0" smtClean="0">
                <a:solidFill>
                  <a:srgbClr val="00287D"/>
                </a:solidFill>
                <a:latin typeface="Arial" charset="0"/>
                <a:cs typeface="Arial" charset="0"/>
              </a:rPr>
              <a:t>Zodpovedný riešiteľ: KOPČANSKÝ P.; Spoluriešitelia: </a:t>
            </a:r>
            <a:r>
              <a:rPr lang="sk-SK" sz="1100" dirty="0" err="1" smtClean="0">
                <a:solidFill>
                  <a:srgbClr val="00287D"/>
                </a:solidFill>
                <a:latin typeface="Arial" charset="0"/>
                <a:cs typeface="Arial" charset="0"/>
              </a:rPr>
              <a:t>Tomori</a:t>
            </a:r>
            <a:r>
              <a:rPr lang="sk-SK" sz="1100" dirty="0" smtClean="0">
                <a:solidFill>
                  <a:srgbClr val="00287D"/>
                </a:solidFill>
                <a:latin typeface="Arial" charset="0"/>
                <a:cs typeface="Arial" charset="0"/>
              </a:rPr>
              <a:t> Z., </a:t>
            </a:r>
            <a:r>
              <a:rPr lang="sk-SK" sz="1100" dirty="0" err="1" smtClean="0">
                <a:solidFill>
                  <a:srgbClr val="00287D"/>
                </a:solidFill>
                <a:latin typeface="Arial" charset="0"/>
                <a:cs typeface="Arial" charset="0"/>
              </a:rPr>
              <a:t>Kubacková</a:t>
            </a:r>
            <a:r>
              <a:rPr lang="sk-SK" sz="1100" dirty="0" smtClean="0">
                <a:solidFill>
                  <a:srgbClr val="00287D"/>
                </a:solidFill>
                <a:latin typeface="Arial" charset="0"/>
                <a:cs typeface="Arial" charset="0"/>
              </a:rPr>
              <a:t> J., </a:t>
            </a:r>
            <a:r>
              <a:rPr lang="sk-SK" sz="1100" dirty="0" err="1" smtClean="0">
                <a:solidFill>
                  <a:srgbClr val="00287D"/>
                </a:solidFill>
                <a:latin typeface="Arial" charset="0"/>
                <a:cs typeface="Arial" charset="0"/>
              </a:rPr>
              <a:t>Kažíková</a:t>
            </a:r>
            <a:r>
              <a:rPr lang="sk-SK" sz="1100" dirty="0" smtClean="0">
                <a:solidFill>
                  <a:srgbClr val="00287D"/>
                </a:solidFill>
                <a:latin typeface="Arial" charset="0"/>
                <a:cs typeface="Arial" charset="0"/>
              </a:rPr>
              <a:t> V.</a:t>
            </a:r>
            <a:endParaRPr lang="sk-SK" altLang="en-US" sz="1100" i="1" dirty="0" smtClean="0">
              <a:solidFill>
                <a:srgbClr val="005800"/>
              </a:solidFill>
            </a:endParaRPr>
          </a:p>
          <a:p>
            <a:pPr marL="171450" indent="-171450" eaLnBrk="1" hangingPunct="1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sk-SK" altLang="en-US" sz="1100" b="1" dirty="0" smtClean="0">
                <a:solidFill>
                  <a:srgbClr val="005800"/>
                </a:solidFill>
              </a:rPr>
              <a:t>Bilaterálny projekt: SAV – MAV </a:t>
            </a:r>
            <a:endParaRPr lang="sk-SK" altLang="en-US" sz="1100" dirty="0" smtClean="0">
              <a:solidFill>
                <a:srgbClr val="00287D"/>
              </a:solidFill>
            </a:endParaRPr>
          </a:p>
          <a:p>
            <a:pPr marL="171450" indent="-171450" eaLnBrk="1" hangingPunct="1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sk-SK" altLang="en-US" sz="1100" b="1" dirty="0" err="1" smtClean="0">
                <a:solidFill>
                  <a:srgbClr val="00287D"/>
                </a:solidFill>
              </a:rPr>
              <a:t>Elastic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 </a:t>
            </a:r>
            <a:r>
              <a:rPr lang="sk-SK" altLang="en-US" sz="1100" b="1" dirty="0" err="1" smtClean="0">
                <a:solidFill>
                  <a:srgbClr val="00287D"/>
                </a:solidFill>
              </a:rPr>
              <a:t>micro-tools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 for </a:t>
            </a:r>
            <a:r>
              <a:rPr lang="sk-SK" altLang="en-US" sz="1100" b="1" dirty="0" err="1" smtClean="0">
                <a:solidFill>
                  <a:srgbClr val="00287D"/>
                </a:solidFill>
              </a:rPr>
              <a:t>optical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 </a:t>
            </a:r>
            <a:r>
              <a:rPr lang="sk-SK" altLang="en-US" sz="1100" b="1" dirty="0" err="1" smtClean="0">
                <a:solidFill>
                  <a:srgbClr val="00287D"/>
                </a:solidFill>
              </a:rPr>
              <a:t>manipulation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 </a:t>
            </a:r>
            <a:r>
              <a:rPr lang="sk-SK" altLang="en-US" sz="1100" b="1" dirty="0" err="1" smtClean="0">
                <a:solidFill>
                  <a:srgbClr val="00287D"/>
                </a:solidFill>
              </a:rPr>
              <a:t>of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 </a:t>
            </a:r>
            <a:r>
              <a:rPr lang="sk-SK" altLang="en-US" sz="1100" b="1" dirty="0" err="1" smtClean="0">
                <a:solidFill>
                  <a:srgbClr val="00287D"/>
                </a:solidFill>
              </a:rPr>
              <a:t>biological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 </a:t>
            </a:r>
            <a:r>
              <a:rPr lang="sk-SK" altLang="en-US" sz="1100" b="1" dirty="0" err="1" smtClean="0">
                <a:solidFill>
                  <a:srgbClr val="00287D"/>
                </a:solidFill>
              </a:rPr>
              <a:t>objects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; </a:t>
            </a:r>
            <a:r>
              <a:rPr lang="sk-SK" altLang="en-US" sz="1100" dirty="0" smtClean="0">
                <a:solidFill>
                  <a:srgbClr val="00287D"/>
                </a:solidFill>
              </a:rPr>
              <a:t>Zodpovedný riešiteľ za SR: 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TOMORI Z. </a:t>
            </a:r>
            <a:endParaRPr lang="sk-SK" altLang="en-US" sz="1100" dirty="0" smtClean="0">
              <a:solidFill>
                <a:srgbClr val="00287D"/>
              </a:solidFill>
            </a:endParaRPr>
          </a:p>
        </p:txBody>
      </p:sp>
      <p:sp>
        <p:nvSpPr>
          <p:cNvPr id="25605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8" name="BlokTextu 11"/>
          <p:cNvSpPr txBox="1">
            <a:spLocks noChangeArrowheads="1"/>
          </p:cNvSpPr>
          <p:nvPr/>
        </p:nvSpPr>
        <p:spPr bwMode="auto">
          <a:xfrm>
            <a:off x="755576" y="188640"/>
            <a:ext cx="7704138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>
              <a:lnSpc>
                <a:spcPct val="150000"/>
              </a:lnSpc>
            </a:pPr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b="1" dirty="0" smtClean="0">
                <a:solidFill>
                  <a:srgbClr val="AA005A"/>
                </a:solidFill>
              </a:rPr>
              <a:t>Biomedicínska analýza obrazu </a:t>
            </a:r>
            <a:r>
              <a:rPr lang="sk-SK" altLang="en-US" b="1" dirty="0" err="1" smtClean="0">
                <a:solidFill>
                  <a:srgbClr val="AA005A"/>
                </a:solidFill>
              </a:rPr>
              <a:t>mikro</a:t>
            </a:r>
            <a:r>
              <a:rPr lang="sk-SK" altLang="en-US" b="1" dirty="0" smtClean="0">
                <a:solidFill>
                  <a:srgbClr val="AA005A"/>
                </a:solidFill>
              </a:rPr>
              <a:t>/</a:t>
            </a:r>
            <a:r>
              <a:rPr lang="sk-SK" altLang="en-US" b="1" dirty="0" err="1" smtClean="0">
                <a:solidFill>
                  <a:srgbClr val="AA005A"/>
                </a:solidFill>
              </a:rPr>
              <a:t>nanorobotika</a:t>
            </a:r>
            <a:r>
              <a:rPr lang="sk-SK" altLang="en-US" b="1" dirty="0" smtClean="0">
                <a:solidFill>
                  <a:srgbClr val="AA005A"/>
                </a:solidFill>
              </a:rPr>
              <a:t> </a:t>
            </a:r>
            <a:r>
              <a:rPr lang="sk-SK" altLang="en-US" sz="1600" b="1" dirty="0" smtClean="0">
                <a:solidFill>
                  <a:srgbClr val="00287D"/>
                </a:solidFill>
              </a:rPr>
              <a:t>             </a:t>
            </a:r>
            <a:endParaRPr lang="sk-SK" altLang="en-US" sz="1600" b="1" dirty="0">
              <a:solidFill>
                <a:srgbClr val="0028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7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3850" y="1523328"/>
            <a:ext cx="835260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Aft>
                <a:spcPts val="300"/>
              </a:spcAft>
            </a:pPr>
            <a:r>
              <a:rPr lang="sk-SK" altLang="en-US" sz="1300" b="1" u="sng" dirty="0" smtClean="0">
                <a:solidFill>
                  <a:srgbClr val="7A0000"/>
                </a:solidFill>
              </a:rPr>
              <a:t>Pedagogická </a:t>
            </a:r>
            <a:r>
              <a:rPr lang="sk-SK" altLang="en-US" sz="1300" b="1" u="sng" dirty="0">
                <a:solidFill>
                  <a:srgbClr val="7A0000"/>
                </a:solidFill>
              </a:rPr>
              <a:t>činnosť</a:t>
            </a:r>
            <a:r>
              <a:rPr lang="sk-SK" altLang="en-US" sz="1300" b="1" u="sng" dirty="0" smtClean="0">
                <a:solidFill>
                  <a:srgbClr val="7A0000"/>
                </a:solidFill>
              </a:rPr>
              <a:t>:</a:t>
            </a:r>
            <a:endParaRPr lang="sk-SK" altLang="en-US" sz="1300" b="1" u="sng" dirty="0">
              <a:solidFill>
                <a:srgbClr val="7A0000"/>
              </a:solidFill>
            </a:endParaRP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323850" y="2545388"/>
            <a:ext cx="8569325" cy="268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sk-SK" altLang="en-US" sz="1200" b="1" i="1" dirty="0" err="1">
                <a:solidFill>
                  <a:srgbClr val="7A0000"/>
                </a:solidFill>
              </a:rPr>
              <a:t>PhD</a:t>
            </a:r>
            <a:r>
              <a:rPr lang="sk-SK" altLang="en-US" sz="1200" b="1" i="1" dirty="0">
                <a:solidFill>
                  <a:srgbClr val="7A0000"/>
                </a:solidFill>
              </a:rPr>
              <a:t> práce: </a:t>
            </a:r>
          </a:p>
          <a:p>
            <a:pPr algn="l">
              <a:spcBef>
                <a:spcPct val="20000"/>
              </a:spcBef>
            </a:pPr>
            <a:endParaRPr lang="sk-SK" altLang="en-US" sz="1100" b="1" dirty="0">
              <a:solidFill>
                <a:srgbClr val="005800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sk-SK" altLang="en-US" sz="1200" dirty="0" smtClean="0">
                <a:solidFill>
                  <a:srgbClr val="00287D"/>
                </a:solidFill>
              </a:rPr>
              <a:t>RNDr</a:t>
            </a:r>
            <a:r>
              <a:rPr lang="sk-SK" altLang="en-US" sz="1200" dirty="0">
                <a:solidFill>
                  <a:srgbClr val="00287D"/>
                </a:solidFill>
              </a:rPr>
              <a:t>. Matej </a:t>
            </a:r>
            <a:r>
              <a:rPr lang="sk-SK" altLang="en-US" sz="1200" dirty="0" err="1">
                <a:solidFill>
                  <a:srgbClr val="00287D"/>
                </a:solidFill>
              </a:rPr>
              <a:t>Nikorovič</a:t>
            </a:r>
            <a:r>
              <a:rPr lang="sk-SK" altLang="en-US" sz="1200" dirty="0">
                <a:solidFill>
                  <a:srgbClr val="00287D"/>
                </a:solidFill>
              </a:rPr>
              <a:t>. </a:t>
            </a:r>
            <a:r>
              <a:rPr lang="sk-SK" altLang="sk-SK" sz="1200" b="1" i="1" dirty="0">
                <a:solidFill>
                  <a:srgbClr val="005800"/>
                </a:solidFill>
              </a:rPr>
              <a:t>Použitie a spracovanie hĺbkovej mapy v reálno-virtuálnom kontinuu.</a:t>
            </a:r>
            <a:r>
              <a:rPr lang="sk-SK" altLang="sk-SK" sz="1200" i="1" dirty="0">
                <a:solidFill>
                  <a:srgbClr val="00287D"/>
                </a:solidFill>
              </a:rPr>
              <a:t> </a:t>
            </a:r>
            <a:r>
              <a:rPr lang="sk-SK" altLang="sk-SK" sz="1200" dirty="0">
                <a:solidFill>
                  <a:srgbClr val="00287D"/>
                </a:solidFill>
              </a:rPr>
              <a:t>Obhájil 9/2018</a:t>
            </a:r>
            <a:endParaRPr lang="sk-SK" altLang="en-US" sz="1200" i="1" dirty="0">
              <a:solidFill>
                <a:srgbClr val="00287D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sk-SK" altLang="en-US" sz="1200" dirty="0">
                <a:solidFill>
                  <a:srgbClr val="00287D"/>
                </a:solidFill>
              </a:rPr>
              <a:t>Školiteľ: Doc. RNDr. Z. </a:t>
            </a:r>
            <a:r>
              <a:rPr lang="sk-SK" altLang="en-US" sz="1200" dirty="0" err="1">
                <a:solidFill>
                  <a:srgbClr val="00287D"/>
                </a:solidFill>
              </a:rPr>
              <a:t>Tomori</a:t>
            </a:r>
            <a:r>
              <a:rPr lang="sk-SK" altLang="en-US" sz="1200" dirty="0">
                <a:solidFill>
                  <a:srgbClr val="00287D"/>
                </a:solidFill>
              </a:rPr>
              <a:t>, CSc.</a:t>
            </a:r>
          </a:p>
          <a:p>
            <a:pPr algn="l">
              <a:spcBef>
                <a:spcPct val="20000"/>
              </a:spcBef>
            </a:pPr>
            <a:endParaRPr lang="sk-SK" altLang="en-US" sz="1200" dirty="0">
              <a:solidFill>
                <a:srgbClr val="00287D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sk-SK" altLang="en-US" sz="1200" dirty="0" smtClean="0">
                <a:solidFill>
                  <a:srgbClr val="00287D"/>
                </a:solidFill>
              </a:rPr>
              <a:t>Mgr</a:t>
            </a:r>
            <a:r>
              <a:rPr lang="sk-SK" altLang="en-US" sz="1200" dirty="0">
                <a:solidFill>
                  <a:srgbClr val="00287D"/>
                </a:solidFill>
              </a:rPr>
              <a:t>. Veronika </a:t>
            </a:r>
            <a:r>
              <a:rPr lang="sk-SK" altLang="en-US" sz="1200" dirty="0" err="1">
                <a:solidFill>
                  <a:srgbClr val="00287D"/>
                </a:solidFill>
              </a:rPr>
              <a:t>Kažiková</a:t>
            </a:r>
            <a:r>
              <a:rPr lang="sk-SK" altLang="en-US" sz="1200" dirty="0">
                <a:solidFill>
                  <a:srgbClr val="00287D"/>
                </a:solidFill>
              </a:rPr>
              <a:t>. </a:t>
            </a:r>
            <a:r>
              <a:rPr lang="sk-SK" altLang="sk-SK" sz="1200" b="1" i="1" dirty="0">
                <a:solidFill>
                  <a:srgbClr val="005800"/>
                </a:solidFill>
              </a:rPr>
              <a:t>Automatizácia a </a:t>
            </a:r>
            <a:r>
              <a:rPr lang="sk-SK" altLang="sk-SK" sz="1200" b="1" i="1" dirty="0" err="1">
                <a:solidFill>
                  <a:srgbClr val="005800"/>
                </a:solidFill>
              </a:rPr>
              <a:t>mikrorobotizácia</a:t>
            </a:r>
            <a:r>
              <a:rPr lang="sk-SK" altLang="sk-SK" sz="1200" b="1" i="1" dirty="0">
                <a:solidFill>
                  <a:srgbClr val="005800"/>
                </a:solidFill>
              </a:rPr>
              <a:t> biofyzikálnych experimentov.</a:t>
            </a:r>
            <a:r>
              <a:rPr lang="sk-SK" altLang="sk-SK" sz="1200" dirty="0">
                <a:solidFill>
                  <a:srgbClr val="00287D"/>
                </a:solidFill>
              </a:rPr>
              <a:t> Nastúpila 9/2018</a:t>
            </a:r>
            <a:endParaRPr lang="sk-SK" altLang="en-US" sz="1200" dirty="0">
              <a:solidFill>
                <a:srgbClr val="00287D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sk-SK" altLang="en-US" sz="1200" dirty="0">
                <a:solidFill>
                  <a:srgbClr val="00287D"/>
                </a:solidFill>
              </a:rPr>
              <a:t>Školiteľ: Doc. RNDr. Z. </a:t>
            </a:r>
            <a:r>
              <a:rPr lang="sk-SK" altLang="en-US" sz="1200" dirty="0" err="1">
                <a:solidFill>
                  <a:srgbClr val="00287D"/>
                </a:solidFill>
              </a:rPr>
              <a:t>Tomori</a:t>
            </a:r>
            <a:r>
              <a:rPr lang="sk-SK" altLang="en-US" sz="1200" dirty="0">
                <a:solidFill>
                  <a:srgbClr val="00287D"/>
                </a:solidFill>
              </a:rPr>
              <a:t>, CSc.</a:t>
            </a:r>
          </a:p>
          <a:p>
            <a:pPr algn="l">
              <a:spcBef>
                <a:spcPct val="20000"/>
              </a:spcBef>
            </a:pPr>
            <a:endParaRPr lang="sk-SK" altLang="en-US" sz="1100" dirty="0">
              <a:solidFill>
                <a:srgbClr val="001F5C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sk-SK" altLang="en-US" sz="1200" dirty="0" smtClean="0">
                <a:solidFill>
                  <a:srgbClr val="00287D"/>
                </a:solidFill>
              </a:rPr>
              <a:t> </a:t>
            </a:r>
            <a:endParaRPr lang="sk-SK" altLang="en-US" sz="1200" dirty="0">
              <a:solidFill>
                <a:srgbClr val="00287D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sk-SK" altLang="en-US" sz="1200" b="1" i="1" dirty="0">
                <a:solidFill>
                  <a:srgbClr val="7A0000"/>
                </a:solidFill>
              </a:rPr>
              <a:t>Bakalárske práce: </a:t>
            </a:r>
          </a:p>
          <a:p>
            <a:pPr algn="l">
              <a:spcBef>
                <a:spcPts val="1200"/>
              </a:spcBef>
            </a:pPr>
            <a:r>
              <a:rPr lang="sk-SK" altLang="en-US" sz="1200" dirty="0" smtClean="0">
                <a:solidFill>
                  <a:srgbClr val="00287D"/>
                </a:solidFill>
              </a:rPr>
              <a:t>Lucia </a:t>
            </a:r>
            <a:r>
              <a:rPr lang="sk-SK" altLang="en-US" sz="1200" dirty="0" err="1">
                <a:solidFill>
                  <a:srgbClr val="00287D"/>
                </a:solidFill>
              </a:rPr>
              <a:t>Hajduková</a:t>
            </a:r>
            <a:r>
              <a:rPr lang="sk-SK" altLang="en-US" sz="1200" dirty="0">
                <a:solidFill>
                  <a:srgbClr val="00287D"/>
                </a:solidFill>
              </a:rPr>
              <a:t>, </a:t>
            </a:r>
            <a:r>
              <a:rPr lang="sk-SK" altLang="en-US" sz="1200" b="1" i="1" dirty="0">
                <a:solidFill>
                  <a:srgbClr val="005800"/>
                </a:solidFill>
              </a:rPr>
              <a:t>Strojové učenie pri rozpoznávaní </a:t>
            </a:r>
            <a:r>
              <a:rPr lang="sk-SK" altLang="en-US" sz="1200" b="1" i="1" dirty="0" err="1">
                <a:solidFill>
                  <a:srgbClr val="005800"/>
                </a:solidFill>
              </a:rPr>
              <a:t>biomedicínckych</a:t>
            </a:r>
            <a:r>
              <a:rPr lang="sk-SK" altLang="en-US" sz="1200" b="1" i="1" dirty="0">
                <a:solidFill>
                  <a:srgbClr val="005800"/>
                </a:solidFill>
              </a:rPr>
              <a:t> obrazov. </a:t>
            </a:r>
            <a:r>
              <a:rPr lang="sk-SK" altLang="en-US" sz="1200" dirty="0">
                <a:solidFill>
                  <a:srgbClr val="00287D"/>
                </a:solidFill>
              </a:rPr>
              <a:t>Ústav informatiky PF </a:t>
            </a:r>
            <a:r>
              <a:rPr lang="sk-SK" altLang="en-US" sz="1200" dirty="0" smtClean="0">
                <a:solidFill>
                  <a:srgbClr val="00287D"/>
                </a:solidFill>
              </a:rPr>
              <a:t>UPJŠ</a:t>
            </a:r>
          </a:p>
          <a:p>
            <a:pPr algn="l">
              <a:spcBef>
                <a:spcPts val="0"/>
              </a:spcBef>
            </a:pPr>
            <a:r>
              <a:rPr lang="sk-SK" altLang="en-US" sz="1200" dirty="0" smtClean="0">
                <a:solidFill>
                  <a:srgbClr val="00287D"/>
                </a:solidFill>
              </a:rPr>
              <a:t>Školiteľ: Doc. RNDr. </a:t>
            </a:r>
            <a:r>
              <a:rPr lang="sk-SK" altLang="en-US" sz="1200" dirty="0">
                <a:solidFill>
                  <a:srgbClr val="00287D"/>
                </a:solidFill>
              </a:rPr>
              <a:t>Z. </a:t>
            </a:r>
            <a:r>
              <a:rPr lang="sk-SK" altLang="en-US" sz="1200" dirty="0" err="1" smtClean="0">
                <a:solidFill>
                  <a:srgbClr val="00287D"/>
                </a:solidFill>
              </a:rPr>
              <a:t>Tomori</a:t>
            </a:r>
            <a:r>
              <a:rPr lang="sk-SK" altLang="en-US" sz="1200" dirty="0" smtClean="0">
                <a:solidFill>
                  <a:srgbClr val="00287D"/>
                </a:solidFill>
              </a:rPr>
              <a:t>, CSc.</a:t>
            </a:r>
            <a:endParaRPr lang="sk-SK" altLang="en-US" sz="1200" dirty="0">
              <a:solidFill>
                <a:srgbClr val="00287D"/>
              </a:solidFill>
            </a:endParaRPr>
          </a:p>
        </p:txBody>
      </p:sp>
      <p:sp>
        <p:nvSpPr>
          <p:cNvPr id="26630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8" name="BlokTextu 11"/>
          <p:cNvSpPr txBox="1">
            <a:spLocks noChangeArrowheads="1"/>
          </p:cNvSpPr>
          <p:nvPr/>
        </p:nvSpPr>
        <p:spPr bwMode="auto">
          <a:xfrm>
            <a:off x="755576" y="188640"/>
            <a:ext cx="7704138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>
              <a:lnSpc>
                <a:spcPct val="150000"/>
              </a:lnSpc>
            </a:pPr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b="1" dirty="0" smtClean="0">
                <a:solidFill>
                  <a:srgbClr val="AA005A"/>
                </a:solidFill>
              </a:rPr>
              <a:t>Biomedicínska analýza obrazu </a:t>
            </a:r>
            <a:r>
              <a:rPr lang="sk-SK" altLang="en-US" b="1" dirty="0" err="1" smtClean="0">
                <a:solidFill>
                  <a:srgbClr val="AA005A"/>
                </a:solidFill>
              </a:rPr>
              <a:t>mikro</a:t>
            </a:r>
            <a:r>
              <a:rPr lang="sk-SK" altLang="en-US" b="1" dirty="0" smtClean="0">
                <a:solidFill>
                  <a:srgbClr val="AA005A"/>
                </a:solidFill>
              </a:rPr>
              <a:t>/</a:t>
            </a:r>
            <a:r>
              <a:rPr lang="sk-SK" altLang="en-US" b="1" dirty="0" err="1" smtClean="0">
                <a:solidFill>
                  <a:srgbClr val="AA005A"/>
                </a:solidFill>
              </a:rPr>
              <a:t>nanorobotika</a:t>
            </a:r>
            <a:r>
              <a:rPr lang="sk-SK" altLang="en-US" b="1" dirty="0" smtClean="0">
                <a:solidFill>
                  <a:srgbClr val="AA005A"/>
                </a:solidFill>
              </a:rPr>
              <a:t> </a:t>
            </a:r>
            <a:r>
              <a:rPr lang="sk-SK" altLang="en-US" sz="1600" b="1" dirty="0" smtClean="0">
                <a:solidFill>
                  <a:srgbClr val="00287D"/>
                </a:solidFill>
              </a:rPr>
              <a:t>             </a:t>
            </a:r>
            <a:endParaRPr lang="sk-SK" altLang="en-US" sz="1600" b="1" dirty="0">
              <a:solidFill>
                <a:srgbClr val="0028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7748" y="267597"/>
            <a:ext cx="8478078" cy="109406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sk-SK" altLang="en-US" sz="2800" b="1" dirty="0">
                <a:solidFill>
                  <a:srgbClr val="AA005A"/>
                </a:solidFill>
              </a:rPr>
              <a:t>Biomedicínska analýza </a:t>
            </a:r>
            <a:r>
              <a:rPr lang="sk-SK" altLang="en-US" sz="2800" b="1" dirty="0" smtClean="0">
                <a:solidFill>
                  <a:srgbClr val="AA005A"/>
                </a:solidFill>
              </a:rPr>
              <a:t>obrazu</a:t>
            </a:r>
            <a:r>
              <a:rPr lang="en-US" altLang="en-US" sz="2800" b="1" dirty="0" smtClean="0">
                <a:solidFill>
                  <a:srgbClr val="AA005A"/>
                </a:solidFill>
              </a:rPr>
              <a:t>,</a:t>
            </a:r>
            <a:r>
              <a:rPr lang="sk-SK" altLang="en-US" sz="2800" b="1" dirty="0" smtClean="0">
                <a:solidFill>
                  <a:srgbClr val="AA005A"/>
                </a:solidFill>
              </a:rPr>
              <a:t> </a:t>
            </a:r>
            <a:r>
              <a:rPr lang="sk-SK" altLang="en-US" sz="2800" b="1" dirty="0" err="1" smtClean="0">
                <a:solidFill>
                  <a:srgbClr val="AA005A"/>
                </a:solidFill>
              </a:rPr>
              <a:t>mikro</a:t>
            </a:r>
            <a:r>
              <a:rPr lang="sk-SK" altLang="en-US" sz="2800" b="1" dirty="0" smtClean="0">
                <a:solidFill>
                  <a:srgbClr val="AA005A"/>
                </a:solidFill>
              </a:rPr>
              <a:t>/</a:t>
            </a:r>
            <a:r>
              <a:rPr lang="sk-SK" altLang="en-US" sz="2800" b="1" dirty="0" err="1" smtClean="0">
                <a:solidFill>
                  <a:srgbClr val="AA005A"/>
                </a:solidFill>
              </a:rPr>
              <a:t>nanorobotika</a:t>
            </a:r>
            <a:r>
              <a:rPr lang="en-US" altLang="en-US" sz="2800" b="1" dirty="0" smtClean="0">
                <a:solidFill>
                  <a:srgbClr val="AA005A"/>
                </a:solidFill>
              </a:rPr>
              <a:t> </a:t>
            </a:r>
            <a:r>
              <a:rPr lang="sk-SK" altLang="en-US" sz="2800" b="1" dirty="0" smtClean="0">
                <a:solidFill>
                  <a:srgbClr val="AA005A"/>
                </a:solidFill>
              </a:rPr>
              <a:t/>
            </a:r>
            <a:br>
              <a:rPr lang="sk-SK" altLang="en-US" sz="2800" b="1" dirty="0" smtClean="0">
                <a:solidFill>
                  <a:srgbClr val="AA005A"/>
                </a:solidFill>
              </a:rPr>
            </a:br>
            <a:r>
              <a:rPr lang="en-US" altLang="en-US" sz="2800" b="1" dirty="0" smtClean="0">
                <a:solidFill>
                  <a:srgbClr val="AA005A"/>
                </a:solidFill>
              </a:rPr>
              <a:t>(Z. Tomori</a:t>
            </a:r>
            <a:r>
              <a:rPr lang="sk-SK" altLang="en-US" sz="2800" b="1" dirty="0" smtClean="0">
                <a:solidFill>
                  <a:srgbClr val="AA005A"/>
                </a:solidFill>
              </a:rPr>
              <a:t>, J Kubackova, V. Kažiková</a:t>
            </a:r>
            <a:r>
              <a:rPr lang="en-US" altLang="en-US" sz="2800" b="1" dirty="0" smtClean="0">
                <a:solidFill>
                  <a:srgbClr val="AA005A"/>
                </a:solidFill>
              </a:rPr>
              <a:t>)</a:t>
            </a:r>
            <a:endParaRPr lang="sk-SK" altLang="en-US" sz="2800" b="1" dirty="0">
              <a:solidFill>
                <a:srgbClr val="AA005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6715" y="1696261"/>
            <a:ext cx="7557857" cy="57970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sk-SK" dirty="0" smtClean="0"/>
              <a:t>Príprava </a:t>
            </a:r>
            <a:r>
              <a:rPr lang="sk-SK" dirty="0" err="1" smtClean="0"/>
              <a:t>dvojfotonovou</a:t>
            </a:r>
            <a:r>
              <a:rPr lang="sk-SK" dirty="0" smtClean="0"/>
              <a:t> polymerizáciou (</a:t>
            </a:r>
            <a:r>
              <a:rPr lang="sk-SK" dirty="0" err="1" smtClean="0"/>
              <a:t>klb</a:t>
            </a:r>
            <a:r>
              <a:rPr lang="sk-SK" dirty="0" smtClean="0"/>
              <a:t>, pružina)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887" y="2240503"/>
            <a:ext cx="2398670" cy="1325326"/>
          </a:xfrm>
          <a:prstGeom prst="rect">
            <a:avLst/>
          </a:prstGeom>
          <a:noFill/>
          <a:ln w="25400">
            <a:solidFill>
              <a:srgbClr val="FFFF66"/>
            </a:solidFill>
            <a:miter lim="800000"/>
            <a:headEnd/>
            <a:tailEnd/>
          </a:ln>
          <a:effectLst/>
        </p:spPr>
      </p:pic>
      <p:sp>
        <p:nvSpPr>
          <p:cNvPr id="15" name="Podnadpis 2"/>
          <p:cNvSpPr txBox="1">
            <a:spLocks/>
          </p:cNvSpPr>
          <p:nvPr/>
        </p:nvSpPr>
        <p:spPr>
          <a:xfrm>
            <a:off x="366715" y="3934220"/>
            <a:ext cx="3454192" cy="1169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dirty="0" smtClean="0"/>
              <a:t>Nepriama manipulácia</a:t>
            </a:r>
          </a:p>
          <a:p>
            <a:pPr algn="l"/>
            <a:r>
              <a:rPr lang="sk-SK" dirty="0" smtClean="0"/>
              <a:t>(optickou pinzetou)</a:t>
            </a: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724" y="2246493"/>
            <a:ext cx="1976860" cy="1353900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751" y="2268078"/>
            <a:ext cx="1823846" cy="1346606"/>
          </a:xfrm>
          <a:prstGeom prst="rect">
            <a:avLst/>
          </a:prstGeom>
        </p:spPr>
      </p:pic>
      <p:sp>
        <p:nvSpPr>
          <p:cNvPr id="18" name="Podnadpis 2"/>
          <p:cNvSpPr txBox="1">
            <a:spLocks/>
          </p:cNvSpPr>
          <p:nvPr/>
        </p:nvSpPr>
        <p:spPr>
          <a:xfrm>
            <a:off x="366715" y="5476362"/>
            <a:ext cx="7796383" cy="1020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Navrhneme</a:t>
            </a:r>
            <a:r>
              <a:rPr lang="en-US" dirty="0"/>
              <a:t> </a:t>
            </a:r>
            <a:r>
              <a:rPr lang="en-US" dirty="0" err="1"/>
              <a:t>počítačom</a:t>
            </a:r>
            <a:r>
              <a:rPr lang="en-US" dirty="0"/>
              <a:t> </a:t>
            </a:r>
            <a:r>
              <a:rPr lang="en-US" dirty="0" err="1"/>
              <a:t>tvar</a:t>
            </a:r>
            <a:r>
              <a:rPr lang="en-US" dirty="0"/>
              <a:t> </a:t>
            </a:r>
            <a:r>
              <a:rPr lang="en-US" dirty="0" err="1"/>
              <a:t>nástroja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časti</a:t>
            </a:r>
            <a:r>
              <a:rPr lang="en-US" dirty="0"/>
              <a:t> </a:t>
            </a:r>
            <a:r>
              <a:rPr lang="en-US" dirty="0" err="1"/>
              <a:t>mikrorobota</a:t>
            </a:r>
            <a:r>
              <a:rPr lang="en-US" dirty="0"/>
              <a:t> a </a:t>
            </a:r>
            <a:r>
              <a:rPr lang="en-US" dirty="0" err="1"/>
              <a:t>dvojfotónovou</a:t>
            </a:r>
            <a:r>
              <a:rPr lang="en-US" dirty="0"/>
              <a:t> </a:t>
            </a:r>
            <a:r>
              <a:rPr lang="en-US" dirty="0" err="1"/>
              <a:t>polymerizáciou</a:t>
            </a:r>
            <a:r>
              <a:rPr lang="en-US" dirty="0"/>
              <a:t> ho </a:t>
            </a:r>
            <a:r>
              <a:rPr lang="en-US" dirty="0" err="1"/>
              <a:t>vyrobíme</a:t>
            </a:r>
            <a:r>
              <a:rPr lang="en-US" dirty="0"/>
              <a:t>. </a:t>
            </a:r>
            <a:r>
              <a:rPr lang="en-US" dirty="0" err="1"/>
              <a:t>Podarilo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realizovať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kĺbové</a:t>
            </a:r>
            <a:r>
              <a:rPr lang="en-US" dirty="0"/>
              <a:t> resp. </a:t>
            </a:r>
            <a:r>
              <a:rPr lang="en-US" dirty="0" err="1"/>
              <a:t>pružné</a:t>
            </a:r>
            <a:r>
              <a:rPr lang="en-US" dirty="0"/>
              <a:t> </a:t>
            </a:r>
            <a:r>
              <a:rPr lang="en-US" dirty="0" err="1"/>
              <a:t>uchytenie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ovládame</a:t>
            </a:r>
            <a:r>
              <a:rPr lang="en-US" dirty="0"/>
              <a:t> </a:t>
            </a:r>
            <a:r>
              <a:rPr lang="en-US" dirty="0" err="1"/>
              <a:t>optickou</a:t>
            </a:r>
            <a:r>
              <a:rPr lang="en-US" dirty="0"/>
              <a:t> </a:t>
            </a:r>
            <a:r>
              <a:rPr lang="en-US" dirty="0" err="1"/>
              <a:t>pinzetou</a:t>
            </a:r>
            <a:r>
              <a:rPr lang="en-US" dirty="0"/>
              <a:t> (</a:t>
            </a:r>
            <a:r>
              <a:rPr lang="en-US" dirty="0" err="1"/>
              <a:t>horné</a:t>
            </a:r>
            <a:r>
              <a:rPr lang="en-US" dirty="0"/>
              <a:t> </a:t>
            </a:r>
            <a:r>
              <a:rPr lang="en-US" dirty="0" err="1"/>
              <a:t>pohyblivé</a:t>
            </a:r>
            <a:r>
              <a:rPr lang="en-US" dirty="0"/>
              <a:t> </a:t>
            </a:r>
            <a:r>
              <a:rPr lang="en-US" dirty="0" err="1"/>
              <a:t>obrázky</a:t>
            </a:r>
            <a:r>
              <a:rPr lang="en-US" dirty="0"/>
              <a:t>).</a:t>
            </a:r>
          </a:p>
          <a:p>
            <a:pPr algn="l"/>
            <a:r>
              <a:rPr lang="en-US" dirty="0" err="1"/>
              <a:t>Nástrojom</a:t>
            </a:r>
            <a:r>
              <a:rPr lang="en-US" dirty="0"/>
              <a:t> </a:t>
            </a:r>
            <a:r>
              <a:rPr lang="en-US" dirty="0" err="1"/>
              <a:t>vieme</a:t>
            </a:r>
            <a:r>
              <a:rPr lang="en-US" dirty="0"/>
              <a:t> </a:t>
            </a:r>
            <a:r>
              <a:rPr lang="en-US" dirty="0" err="1"/>
              <a:t>tlačiť</a:t>
            </a:r>
            <a:r>
              <a:rPr lang="en-US" dirty="0"/>
              <a:t> </a:t>
            </a:r>
            <a:r>
              <a:rPr lang="en-US" dirty="0" err="1"/>
              <a:t>bunky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požadované</a:t>
            </a:r>
            <a:r>
              <a:rPr lang="en-US" dirty="0"/>
              <a:t> </a:t>
            </a:r>
            <a:r>
              <a:rPr lang="en-US" dirty="0" err="1"/>
              <a:t>miesto</a:t>
            </a:r>
            <a:r>
              <a:rPr lang="en-US" dirty="0"/>
              <a:t> bez </a:t>
            </a:r>
            <a:r>
              <a:rPr lang="en-US" dirty="0" err="1"/>
              <a:t>priameho</a:t>
            </a:r>
            <a:r>
              <a:rPr lang="en-US" dirty="0"/>
              <a:t> </a:t>
            </a:r>
            <a:r>
              <a:rPr lang="en-US" dirty="0" err="1"/>
              <a:t>ožarovania</a:t>
            </a:r>
            <a:r>
              <a:rPr lang="en-US" dirty="0"/>
              <a:t> </a:t>
            </a:r>
            <a:r>
              <a:rPr lang="en-US" dirty="0" err="1"/>
              <a:t>bunky</a:t>
            </a:r>
            <a:r>
              <a:rPr lang="en-US" dirty="0"/>
              <a:t> </a:t>
            </a:r>
            <a:r>
              <a:rPr lang="en-US" dirty="0" err="1"/>
              <a:t>laserom</a:t>
            </a:r>
            <a:r>
              <a:rPr lang="en-US" dirty="0"/>
              <a:t>.</a:t>
            </a:r>
          </a:p>
          <a:p>
            <a:pPr algn="l"/>
            <a:r>
              <a:rPr lang="en-US" dirty="0" err="1"/>
              <a:t>Perspektíva</a:t>
            </a:r>
            <a:r>
              <a:rPr lang="en-US" dirty="0"/>
              <a:t>: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mikronástrojov</a:t>
            </a:r>
            <a:r>
              <a:rPr lang="en-US" dirty="0"/>
              <a:t> </a:t>
            </a:r>
            <a:r>
              <a:rPr lang="en-US" dirty="0" err="1"/>
              <a:t>uchopiť</a:t>
            </a:r>
            <a:r>
              <a:rPr lang="en-US" dirty="0"/>
              <a:t> a </a:t>
            </a:r>
            <a:r>
              <a:rPr lang="en-US" dirty="0" err="1"/>
              <a:t>premiestniť</a:t>
            </a:r>
            <a:r>
              <a:rPr lang="en-US" dirty="0"/>
              <a:t> </a:t>
            </a:r>
            <a:r>
              <a:rPr lang="en-US" dirty="0" err="1"/>
              <a:t>bunky</a:t>
            </a:r>
            <a:r>
              <a:rPr lang="en-US" dirty="0"/>
              <a:t> do </a:t>
            </a:r>
            <a:r>
              <a:rPr lang="en-US" dirty="0" err="1"/>
              <a:t>požadovanej</a:t>
            </a:r>
            <a:r>
              <a:rPr lang="en-US" dirty="0"/>
              <a:t> </a:t>
            </a:r>
            <a:r>
              <a:rPr lang="en-US" dirty="0" err="1"/>
              <a:t>konfigurácie</a:t>
            </a:r>
            <a:r>
              <a:rPr lang="en-US" dirty="0"/>
              <a:t> (</a:t>
            </a:r>
            <a:r>
              <a:rPr lang="en-US" dirty="0" err="1"/>
              <a:t>reťazec</a:t>
            </a:r>
            <a:r>
              <a:rPr lang="en-US" dirty="0"/>
              <a:t>, </a:t>
            </a:r>
            <a:r>
              <a:rPr lang="en-US" dirty="0" err="1"/>
              <a:t>rovina</a:t>
            </a:r>
            <a:r>
              <a:rPr lang="en-US" dirty="0"/>
              <a:t>) a </a:t>
            </a:r>
            <a:r>
              <a:rPr lang="en-US" dirty="0" err="1"/>
              <a:t>študovať</a:t>
            </a:r>
            <a:r>
              <a:rPr lang="en-US" dirty="0"/>
              <a:t> </a:t>
            </a:r>
            <a:r>
              <a:rPr lang="en-US" dirty="0" err="1"/>
              <a:t>šírenie</a:t>
            </a:r>
            <a:r>
              <a:rPr lang="en-US" dirty="0"/>
              <a:t> </a:t>
            </a:r>
            <a:r>
              <a:rPr lang="en-US" dirty="0" err="1"/>
              <a:t>signálov</a:t>
            </a:r>
            <a:r>
              <a:rPr lang="en-US" dirty="0"/>
              <a:t> a </a:t>
            </a:r>
            <a:r>
              <a:rPr lang="en-US" dirty="0" err="1"/>
              <a:t>chemických</a:t>
            </a:r>
            <a:r>
              <a:rPr lang="en-US" dirty="0"/>
              <a:t> </a:t>
            </a:r>
            <a:r>
              <a:rPr lang="en-US" dirty="0" err="1"/>
              <a:t>pochodov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bunkami</a:t>
            </a:r>
            <a:r>
              <a:rPr lang="en-US" dirty="0"/>
              <a:t> (</a:t>
            </a:r>
            <a:r>
              <a:rPr lang="en-US" dirty="0" err="1"/>
              <a:t>spolupráca</a:t>
            </a:r>
            <a:r>
              <a:rPr lang="en-US" dirty="0"/>
              <a:t> s UPJŠ).</a:t>
            </a:r>
            <a:endParaRPr lang="sk-SK" dirty="0" smtClean="0"/>
          </a:p>
        </p:txBody>
      </p:sp>
      <p:pic>
        <p:nvPicPr>
          <p:cNvPr id="20" name="Obrázo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0907" y="3837750"/>
            <a:ext cx="4275690" cy="15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2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0825" y="260350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45000"/>
              </a:spcAft>
              <a:buFontTx/>
              <a:buNone/>
              <a:defRPr/>
            </a:pPr>
            <a:r>
              <a:rPr lang="sk-SK" altLang="en-US" sz="2400" b="1" i="1" smtClean="0">
                <a:solidFill>
                  <a:srgbClr val="6F009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Poďakovanie...</a:t>
            </a:r>
            <a:endParaRPr lang="sk-SK" altLang="en-US" sz="2400" i="1" smtClean="0">
              <a:solidFill>
                <a:srgbClr val="6F0096"/>
              </a:solidFill>
            </a:endParaRPr>
          </a:p>
        </p:txBody>
      </p:sp>
      <p:pic>
        <p:nvPicPr>
          <p:cNvPr id="43011" name="Picture 8" descr="Decoration-Christmas-Wallpaper-Best-Collection-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42"/>
          <a:stretch>
            <a:fillRect/>
          </a:stretch>
        </p:blipFill>
        <p:spPr bwMode="auto">
          <a:xfrm>
            <a:off x="0" y="939800"/>
            <a:ext cx="9066213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21"/>
          <p:cNvSpPr>
            <a:spLocks noChangeArrowheads="1"/>
          </p:cNvSpPr>
          <p:nvPr/>
        </p:nvSpPr>
        <p:spPr bwMode="auto">
          <a:xfrm>
            <a:off x="4500563" y="1268413"/>
            <a:ext cx="4032250" cy="467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sk-SK" altLang="en-US" sz="1500" dirty="0" err="1">
                <a:solidFill>
                  <a:srgbClr val="00287D"/>
                </a:solidFill>
              </a:rPr>
              <a:t>Antalík</a:t>
            </a:r>
            <a:r>
              <a:rPr lang="sk-SK" altLang="en-US" sz="1500" dirty="0">
                <a:solidFill>
                  <a:srgbClr val="00287D"/>
                </a:solidFill>
              </a:rPr>
              <a:t> </a:t>
            </a:r>
            <a:r>
              <a:rPr lang="sk-SK" altLang="en-US" sz="1500" dirty="0" err="1">
                <a:solidFill>
                  <a:srgbClr val="00287D"/>
                </a:solidFill>
              </a:rPr>
              <a:t>Mariá</a:t>
            </a:r>
            <a:r>
              <a:rPr lang="en-US" altLang="en-US" sz="1500" dirty="0">
                <a:solidFill>
                  <a:srgbClr val="00287D"/>
                </a:solidFill>
              </a:rPr>
              <a:t>n</a:t>
            </a:r>
            <a:r>
              <a:rPr lang="sk-SK" altLang="en-US" sz="1500" dirty="0">
                <a:solidFill>
                  <a:srgbClr val="00287D"/>
                </a:solidFill>
              </a:rPr>
              <a:t>	</a:t>
            </a:r>
            <a:r>
              <a:rPr lang="en-US" altLang="en-US" sz="1500" dirty="0">
                <a:solidFill>
                  <a:srgbClr val="00287D"/>
                </a:solidFill>
              </a:rPr>
              <a:t> </a:t>
            </a:r>
            <a:r>
              <a:rPr lang="sk-SK" altLang="en-US" sz="1500" dirty="0">
                <a:solidFill>
                  <a:srgbClr val="00287D"/>
                </a:solidFill>
              </a:rPr>
              <a:t>  </a:t>
            </a:r>
            <a:r>
              <a:rPr lang="sk-SK" altLang="en-US" sz="1500" dirty="0" err="1">
                <a:solidFill>
                  <a:srgbClr val="00287D"/>
                </a:solidFill>
              </a:rPr>
              <a:t>Antošová</a:t>
            </a:r>
            <a:r>
              <a:rPr lang="sk-SK" altLang="en-US" sz="1500" dirty="0">
                <a:solidFill>
                  <a:srgbClr val="00287D"/>
                </a:solidFill>
              </a:rPr>
              <a:t> Andrea	</a:t>
            </a:r>
            <a:endParaRPr lang="en-US" altLang="en-US" sz="1500" dirty="0">
              <a:solidFill>
                <a:srgbClr val="00287D"/>
              </a:solidFill>
            </a:endParaRPr>
          </a:p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sk-SK" altLang="en-US" sz="1500" dirty="0" err="1">
                <a:solidFill>
                  <a:srgbClr val="00287D"/>
                </a:solidFill>
              </a:rPr>
              <a:t>Bednáriková</a:t>
            </a:r>
            <a:r>
              <a:rPr lang="sk-SK" altLang="en-US" sz="1500" dirty="0">
                <a:solidFill>
                  <a:srgbClr val="00287D"/>
                </a:solidFill>
              </a:rPr>
              <a:t> Zuzana</a:t>
            </a:r>
            <a:r>
              <a:rPr lang="en-US" altLang="en-US" sz="1500" dirty="0">
                <a:solidFill>
                  <a:srgbClr val="00287D"/>
                </a:solidFill>
              </a:rPr>
              <a:t>	</a:t>
            </a:r>
            <a:r>
              <a:rPr lang="sk-SK" altLang="en-US" sz="1500" dirty="0">
                <a:solidFill>
                  <a:srgbClr val="00287D"/>
                </a:solidFill>
              </a:rPr>
              <a:t>   </a:t>
            </a:r>
            <a:r>
              <a:rPr lang="sk-SK" altLang="en-US" sz="1500" dirty="0" err="1">
                <a:solidFill>
                  <a:srgbClr val="00287D"/>
                </a:solidFill>
              </a:rPr>
              <a:t>Fedunová</a:t>
            </a:r>
            <a:r>
              <a:rPr lang="sk-SK" altLang="en-US" sz="1500" dirty="0">
                <a:solidFill>
                  <a:srgbClr val="00287D"/>
                </a:solidFill>
              </a:rPr>
              <a:t> Diana</a:t>
            </a:r>
          </a:p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sk-SK" altLang="en-US" sz="1500" dirty="0" err="1">
                <a:solidFill>
                  <a:srgbClr val="00287D"/>
                </a:solidFill>
              </a:rPr>
              <a:t>Gančár</a:t>
            </a:r>
            <a:r>
              <a:rPr lang="sk-SK" altLang="en-US" sz="1500" dirty="0">
                <a:solidFill>
                  <a:srgbClr val="00287D"/>
                </a:solidFill>
              </a:rPr>
              <a:t> Miroslav</a:t>
            </a:r>
            <a:r>
              <a:rPr lang="en-US" altLang="en-US" sz="1500" dirty="0">
                <a:solidFill>
                  <a:srgbClr val="00287D"/>
                </a:solidFill>
              </a:rPr>
              <a:t>	</a:t>
            </a:r>
            <a:r>
              <a:rPr lang="sk-SK" altLang="en-US" sz="1500" dirty="0">
                <a:solidFill>
                  <a:srgbClr val="00287D"/>
                </a:solidFill>
              </a:rPr>
              <a:t>   </a:t>
            </a:r>
            <a:r>
              <a:rPr lang="sk-SK" altLang="en-US" sz="1500" dirty="0" err="1">
                <a:solidFill>
                  <a:srgbClr val="00287D"/>
                </a:solidFill>
              </a:rPr>
              <a:t>Gažová</a:t>
            </a:r>
            <a:r>
              <a:rPr lang="sk-SK" altLang="en-US" sz="1500" dirty="0">
                <a:solidFill>
                  <a:srgbClr val="00287D"/>
                </a:solidFill>
              </a:rPr>
              <a:t> Zuzana	   </a:t>
            </a:r>
            <a:endParaRPr lang="en-US" altLang="en-US" sz="1500" dirty="0">
              <a:solidFill>
                <a:srgbClr val="00287D"/>
              </a:solidFill>
            </a:endParaRPr>
          </a:p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sk-SK" altLang="en-US" sz="1500" dirty="0" err="1">
                <a:solidFill>
                  <a:srgbClr val="00287D"/>
                </a:solidFill>
              </a:rPr>
              <a:t>Hrmo</a:t>
            </a:r>
            <a:r>
              <a:rPr lang="sk-SK" altLang="en-US" sz="1500" dirty="0">
                <a:solidFill>
                  <a:srgbClr val="00287D"/>
                </a:solidFill>
              </a:rPr>
              <a:t> Igor	    </a:t>
            </a:r>
            <a:r>
              <a:rPr lang="en-US" altLang="en-US" sz="1500" dirty="0">
                <a:solidFill>
                  <a:srgbClr val="00287D"/>
                </a:solidFill>
              </a:rPr>
              <a:t>	</a:t>
            </a:r>
            <a:r>
              <a:rPr lang="sk-SK" altLang="en-US" sz="1500" dirty="0">
                <a:solidFill>
                  <a:srgbClr val="00287D"/>
                </a:solidFill>
              </a:rPr>
              <a:t>   </a:t>
            </a:r>
            <a:r>
              <a:rPr lang="sk-SK" altLang="en-US" sz="1500" dirty="0" err="1">
                <a:solidFill>
                  <a:srgbClr val="00287D"/>
                </a:solidFill>
              </a:rPr>
              <a:t>Ivančáková</a:t>
            </a:r>
            <a:r>
              <a:rPr lang="sk-SK" altLang="en-US" sz="1500" dirty="0">
                <a:solidFill>
                  <a:srgbClr val="00287D"/>
                </a:solidFill>
              </a:rPr>
              <a:t> Martina</a:t>
            </a:r>
            <a:endParaRPr lang="en-US" altLang="en-US" sz="1500" dirty="0">
              <a:solidFill>
                <a:srgbClr val="00287D"/>
              </a:solidFill>
            </a:endParaRPr>
          </a:p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sk-SK" altLang="en-US" sz="1500" dirty="0" err="1" smtClean="0">
                <a:solidFill>
                  <a:srgbClr val="00287D"/>
                </a:solidFill>
              </a:rPr>
              <a:t>Kažíková</a:t>
            </a:r>
            <a:r>
              <a:rPr lang="sk-SK" altLang="en-US" sz="1500" dirty="0" smtClean="0">
                <a:solidFill>
                  <a:srgbClr val="00287D"/>
                </a:solidFill>
              </a:rPr>
              <a:t> Veronika </a:t>
            </a:r>
            <a:r>
              <a:rPr lang="en-US" altLang="en-US" sz="1500" dirty="0" smtClean="0">
                <a:solidFill>
                  <a:srgbClr val="00287D"/>
                </a:solidFill>
              </a:rPr>
              <a:t>	</a:t>
            </a:r>
            <a:r>
              <a:rPr lang="sk-SK" altLang="en-US" sz="1500" dirty="0" smtClean="0">
                <a:solidFill>
                  <a:srgbClr val="00287D"/>
                </a:solidFill>
              </a:rPr>
              <a:t>   </a:t>
            </a:r>
            <a:r>
              <a:rPr lang="sk-SK" altLang="en-US" sz="1500" dirty="0" err="1">
                <a:solidFill>
                  <a:srgbClr val="00287D"/>
                </a:solidFill>
              </a:rPr>
              <a:t>Kubacková</a:t>
            </a:r>
            <a:r>
              <a:rPr lang="sk-SK" altLang="en-US" sz="1500" dirty="0">
                <a:solidFill>
                  <a:srgbClr val="00287D"/>
                </a:solidFill>
              </a:rPr>
              <a:t> </a:t>
            </a:r>
            <a:r>
              <a:rPr lang="sk-SK" altLang="en-US" sz="1500" dirty="0" smtClean="0">
                <a:solidFill>
                  <a:srgbClr val="00287D"/>
                </a:solidFill>
              </a:rPr>
              <a:t>Jana</a:t>
            </a:r>
            <a:endParaRPr lang="en-US" altLang="en-US" sz="1500" dirty="0" smtClean="0">
              <a:solidFill>
                <a:srgbClr val="00287D"/>
              </a:solidFill>
            </a:endParaRPr>
          </a:p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sk-SK" altLang="en-US" sz="1500" dirty="0" err="1" smtClean="0">
                <a:solidFill>
                  <a:srgbClr val="00287D"/>
                </a:solidFill>
              </a:rPr>
              <a:t>Lysáková</a:t>
            </a:r>
            <a:r>
              <a:rPr lang="sk-SK" altLang="en-US" sz="1500" dirty="0" smtClean="0">
                <a:solidFill>
                  <a:srgbClr val="00287D"/>
                </a:solidFill>
              </a:rPr>
              <a:t> Veronika</a:t>
            </a:r>
            <a:r>
              <a:rPr lang="en-US" altLang="en-US" sz="1500" dirty="0" smtClean="0">
                <a:solidFill>
                  <a:srgbClr val="00287D"/>
                </a:solidFill>
              </a:rPr>
              <a:t>	</a:t>
            </a:r>
            <a:r>
              <a:rPr lang="sk-SK" altLang="en-US" sz="1500" dirty="0" smtClean="0">
                <a:solidFill>
                  <a:srgbClr val="00287D"/>
                </a:solidFill>
              </a:rPr>
              <a:t>   Marek Jozef</a:t>
            </a:r>
            <a:endParaRPr lang="en-US" altLang="en-US" sz="1500" dirty="0" smtClean="0">
              <a:solidFill>
                <a:srgbClr val="00287D"/>
              </a:solidFill>
            </a:endParaRPr>
          </a:p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sk-SK" altLang="en-US" sz="1500" dirty="0" err="1" smtClean="0">
                <a:solidFill>
                  <a:srgbClr val="00287D"/>
                </a:solidFill>
              </a:rPr>
              <a:t>Nikorovič</a:t>
            </a:r>
            <a:r>
              <a:rPr lang="sk-SK" altLang="en-US" sz="1500" dirty="0" smtClean="0">
                <a:solidFill>
                  <a:srgbClr val="00287D"/>
                </a:solidFill>
              </a:rPr>
              <a:t> </a:t>
            </a:r>
            <a:r>
              <a:rPr lang="sk-SK" altLang="en-US" sz="1500" dirty="0">
                <a:solidFill>
                  <a:srgbClr val="00287D"/>
                </a:solidFill>
              </a:rPr>
              <a:t>Matej</a:t>
            </a:r>
            <a:r>
              <a:rPr lang="en-US" altLang="en-US" sz="1500" dirty="0">
                <a:solidFill>
                  <a:srgbClr val="00287D"/>
                </a:solidFill>
              </a:rPr>
              <a:t>	</a:t>
            </a:r>
            <a:r>
              <a:rPr lang="sk-SK" altLang="en-US" sz="1500" dirty="0">
                <a:solidFill>
                  <a:srgbClr val="00287D"/>
                </a:solidFill>
              </a:rPr>
              <a:t>   </a:t>
            </a:r>
            <a:r>
              <a:rPr lang="sk-SK" altLang="en-US" sz="1500" dirty="0" err="1">
                <a:solidFill>
                  <a:srgbClr val="00287D"/>
                </a:solidFill>
              </a:rPr>
              <a:t>Pudlák</a:t>
            </a:r>
            <a:r>
              <a:rPr lang="sk-SK" altLang="en-US" sz="1500" dirty="0">
                <a:solidFill>
                  <a:srgbClr val="00287D"/>
                </a:solidFill>
              </a:rPr>
              <a:t> Michal</a:t>
            </a:r>
            <a:endParaRPr lang="en-US" altLang="en-US" sz="1500" dirty="0">
              <a:solidFill>
                <a:srgbClr val="00287D"/>
              </a:solidFill>
            </a:endParaRPr>
          </a:p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sk-SK" altLang="en-US" sz="1500" dirty="0">
                <a:solidFill>
                  <a:srgbClr val="00287D"/>
                </a:solidFill>
              </a:rPr>
              <a:t>Sedláková Dagmar</a:t>
            </a:r>
            <a:r>
              <a:rPr lang="en-US" altLang="en-US" sz="1500" dirty="0">
                <a:solidFill>
                  <a:srgbClr val="00287D"/>
                </a:solidFill>
              </a:rPr>
              <a:t>	</a:t>
            </a:r>
            <a:r>
              <a:rPr lang="sk-SK" altLang="en-US" sz="1500" dirty="0">
                <a:solidFill>
                  <a:srgbClr val="00287D"/>
                </a:solidFill>
              </a:rPr>
              <a:t>   Šipošová Katarína</a:t>
            </a:r>
            <a:endParaRPr lang="en-US" altLang="en-US" sz="1500" dirty="0">
              <a:solidFill>
                <a:srgbClr val="00287D"/>
              </a:solidFill>
            </a:endParaRPr>
          </a:p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sk-SK" altLang="en-US" sz="1500" dirty="0" err="1">
                <a:solidFill>
                  <a:srgbClr val="00287D"/>
                </a:solidFill>
              </a:rPr>
              <a:t>Švarcbergerová</a:t>
            </a:r>
            <a:r>
              <a:rPr lang="sk-SK" altLang="en-US" sz="1500" dirty="0">
                <a:solidFill>
                  <a:srgbClr val="00287D"/>
                </a:solidFill>
              </a:rPr>
              <a:t> Dana</a:t>
            </a:r>
            <a:r>
              <a:rPr lang="en-US" altLang="en-US" sz="1500" dirty="0">
                <a:solidFill>
                  <a:srgbClr val="00287D"/>
                </a:solidFill>
              </a:rPr>
              <a:t> </a:t>
            </a:r>
            <a:r>
              <a:rPr lang="sk-SK" altLang="en-US" sz="1500" dirty="0">
                <a:solidFill>
                  <a:srgbClr val="00287D"/>
                </a:solidFill>
              </a:rPr>
              <a:t> </a:t>
            </a:r>
            <a:r>
              <a:rPr lang="sk-SK" altLang="en-US" sz="1500" dirty="0" err="1">
                <a:solidFill>
                  <a:srgbClr val="00287D"/>
                </a:solidFill>
              </a:rPr>
              <a:t>Tomori</a:t>
            </a:r>
            <a:r>
              <a:rPr lang="sk-SK" altLang="en-US" sz="1500" dirty="0">
                <a:solidFill>
                  <a:srgbClr val="00287D"/>
                </a:solidFill>
              </a:rPr>
              <a:t> </a:t>
            </a:r>
            <a:r>
              <a:rPr lang="sk-SK" altLang="en-US" sz="1500" dirty="0" err="1">
                <a:solidFill>
                  <a:srgbClr val="00287D"/>
                </a:solidFill>
              </a:rPr>
              <a:t>Zoltá</a:t>
            </a:r>
            <a:r>
              <a:rPr lang="en-US" altLang="en-US" sz="1500" dirty="0">
                <a:solidFill>
                  <a:srgbClr val="00287D"/>
                </a:solidFill>
              </a:rPr>
              <a:t>n</a:t>
            </a:r>
            <a:endParaRPr lang="sk-SK" altLang="en-US" sz="1500" dirty="0">
              <a:solidFill>
                <a:srgbClr val="00287D"/>
              </a:solidFill>
            </a:endParaRPr>
          </a:p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sk-SK" altLang="en-US" sz="1500" dirty="0">
                <a:solidFill>
                  <a:srgbClr val="00287D"/>
                </a:solidFill>
              </a:rPr>
              <a:t>Uličná Katarína</a:t>
            </a:r>
            <a:r>
              <a:rPr lang="en-US" altLang="en-US" sz="1500" dirty="0">
                <a:solidFill>
                  <a:srgbClr val="00287D"/>
                </a:solidFill>
              </a:rPr>
              <a:t>	</a:t>
            </a:r>
            <a:r>
              <a:rPr lang="sk-SK" altLang="en-US" sz="1500" dirty="0">
                <a:solidFill>
                  <a:srgbClr val="00287D"/>
                </a:solidFill>
              </a:rPr>
              <a:t>   </a:t>
            </a:r>
            <a:r>
              <a:rPr lang="sk-SK" altLang="en-US" sz="1500" dirty="0" err="1">
                <a:solidFill>
                  <a:srgbClr val="00287D"/>
                </a:solidFill>
              </a:rPr>
              <a:t>Valušová</a:t>
            </a:r>
            <a:r>
              <a:rPr lang="sk-SK" altLang="en-US" sz="1500" dirty="0">
                <a:solidFill>
                  <a:srgbClr val="00287D"/>
                </a:solidFill>
              </a:rPr>
              <a:t> Eva</a:t>
            </a:r>
            <a:endParaRPr lang="en-US" altLang="en-US" sz="1500" dirty="0">
              <a:solidFill>
                <a:srgbClr val="00287D"/>
              </a:solidFill>
            </a:endParaRPr>
          </a:p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sk-SK" altLang="en-US" sz="1500" dirty="0">
                <a:solidFill>
                  <a:srgbClr val="00287D"/>
                </a:solidFill>
              </a:rPr>
              <a:t>Vladimír </a:t>
            </a:r>
            <a:r>
              <a:rPr lang="sk-SK" altLang="en-US" sz="1500" dirty="0" err="1">
                <a:solidFill>
                  <a:srgbClr val="00287D"/>
                </a:solidFill>
              </a:rPr>
              <a:t>Vaník</a:t>
            </a:r>
            <a:endParaRPr lang="sk-SK" altLang="en-US" sz="1500" dirty="0">
              <a:solidFill>
                <a:srgbClr val="002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6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7" name="Picture 3" descr="Výsledok vyhľadávania obrázkov pre dopyt slovenska akademia vied logo priehladne pozadi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002" y="1"/>
            <a:ext cx="11414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6000" y="3"/>
            <a:ext cx="1020270" cy="1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506485"/>
          </a:xfrm>
        </p:spPr>
        <p:txBody>
          <a:bodyPr>
            <a:normAutofit/>
          </a:bodyPr>
          <a:lstStyle/>
          <a:p>
            <a:r>
              <a:rPr lang="sk-SK" sz="2600" b="1" cap="small" dirty="0" smtClean="0">
                <a:solidFill>
                  <a:srgbClr val="C00000"/>
                </a:solidFill>
              </a:rPr>
              <a:t>Department </a:t>
            </a:r>
            <a:r>
              <a:rPr lang="sk-SK" sz="2600" b="1" cap="small" dirty="0" err="1" smtClean="0">
                <a:solidFill>
                  <a:srgbClr val="C00000"/>
                </a:solidFill>
              </a:rPr>
              <a:t>of</a:t>
            </a:r>
            <a:r>
              <a:rPr lang="sk-SK" sz="2600" b="1" cap="small" dirty="0" smtClean="0">
                <a:solidFill>
                  <a:srgbClr val="C00000"/>
                </a:solidFill>
              </a:rPr>
              <a:t> </a:t>
            </a:r>
            <a:r>
              <a:rPr lang="sk-SK" sz="2600" b="1" cap="small" dirty="0" err="1" smtClean="0">
                <a:solidFill>
                  <a:srgbClr val="C00000"/>
                </a:solidFill>
              </a:rPr>
              <a:t>Biophysics</a:t>
            </a:r>
            <a:endParaRPr lang="sk-SK" sz="2600" b="1" cap="small" dirty="0">
              <a:solidFill>
                <a:srgbClr val="C0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95536" y="1340768"/>
            <a:ext cx="540060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sk-SK" b="1" dirty="0" smtClean="0">
                <a:solidFill>
                  <a:srgbClr val="0028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r>
              <a:rPr lang="sk-SK" dirty="0" smtClean="0">
                <a:solidFill>
                  <a:srgbClr val="00287D"/>
                </a:solidFill>
                <a:latin typeface="+mj-lt"/>
              </a:rPr>
              <a:t>   </a:t>
            </a:r>
            <a:r>
              <a:rPr lang="sk-SK" sz="1600" dirty="0">
                <a:solidFill>
                  <a:srgbClr val="00287D"/>
                </a:solidFill>
              </a:rPr>
              <a:t>Vedeckí pracovníci </a:t>
            </a:r>
            <a:endParaRPr lang="sk-SK" sz="1600" dirty="0" smtClean="0">
              <a:solidFill>
                <a:srgbClr val="00287D"/>
              </a:solidFill>
              <a:latin typeface="+mj-lt"/>
            </a:endParaRPr>
          </a:p>
          <a:p>
            <a:pPr algn="l">
              <a:lnSpc>
                <a:spcPct val="125000"/>
              </a:lnSpc>
            </a:pPr>
            <a:r>
              <a:rPr lang="sk-SK" b="1" dirty="0" smtClean="0">
                <a:solidFill>
                  <a:srgbClr val="0028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     </a:t>
            </a:r>
            <a:r>
              <a:rPr lang="sk-SK" sz="1600" dirty="0" smtClean="0">
                <a:solidFill>
                  <a:srgbClr val="00287D"/>
                </a:solidFill>
              </a:rPr>
              <a:t>Doktorandi</a:t>
            </a:r>
            <a:r>
              <a:rPr lang="sk-SK" sz="1600" dirty="0" smtClean="0">
                <a:solidFill>
                  <a:srgbClr val="00287D"/>
                </a:solidFill>
                <a:latin typeface="+mj-lt"/>
              </a:rPr>
              <a:t> (3- SAS, 2 – UPJŠ)</a:t>
            </a:r>
          </a:p>
          <a:p>
            <a:pPr algn="l">
              <a:lnSpc>
                <a:spcPct val="125000"/>
              </a:lnSpc>
            </a:pPr>
            <a:r>
              <a:rPr lang="sk-SK" b="1" dirty="0" smtClean="0">
                <a:solidFill>
                  <a:srgbClr val="0028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sk-SK" dirty="0" smtClean="0">
                <a:solidFill>
                  <a:srgbClr val="00287D"/>
                </a:solidFill>
                <a:latin typeface="+mj-lt"/>
              </a:rPr>
              <a:t>     </a:t>
            </a:r>
            <a:r>
              <a:rPr lang="sk-SK" sz="1600" dirty="0">
                <a:solidFill>
                  <a:srgbClr val="00287D"/>
                </a:solidFill>
              </a:rPr>
              <a:t>Vedecko-technický </a:t>
            </a:r>
            <a:r>
              <a:rPr lang="sk-SK" sz="1600" dirty="0" smtClean="0">
                <a:solidFill>
                  <a:srgbClr val="00287D"/>
                </a:solidFill>
              </a:rPr>
              <a:t>pracovník</a:t>
            </a:r>
            <a:endParaRPr lang="sk-SK" sz="1600" dirty="0" smtClean="0">
              <a:solidFill>
                <a:srgbClr val="00287D"/>
              </a:solidFill>
              <a:latin typeface="+mj-lt"/>
            </a:endParaRPr>
          </a:p>
          <a:p>
            <a:pPr algn="l">
              <a:lnSpc>
                <a:spcPct val="125000"/>
              </a:lnSpc>
            </a:pPr>
            <a:r>
              <a:rPr lang="sk-SK" b="1" dirty="0" smtClean="0">
                <a:solidFill>
                  <a:srgbClr val="0028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sk-SK" dirty="0" smtClean="0">
                <a:solidFill>
                  <a:srgbClr val="00287D"/>
                </a:solidFill>
                <a:latin typeface="+mj-lt"/>
              </a:rPr>
              <a:t>     </a:t>
            </a:r>
            <a:r>
              <a:rPr lang="sk-SK" sz="1600" dirty="0" err="1" smtClean="0">
                <a:solidFill>
                  <a:srgbClr val="00287D"/>
                </a:solidFill>
                <a:latin typeface="+mj-lt"/>
              </a:rPr>
              <a:t>Laborantky-techničky</a:t>
            </a:r>
            <a:endParaRPr lang="sk-SK" sz="1600" dirty="0" smtClean="0">
              <a:solidFill>
                <a:srgbClr val="00287D"/>
              </a:solidFill>
              <a:latin typeface="+mj-lt"/>
            </a:endParaRPr>
          </a:p>
          <a:p>
            <a:pPr algn="l">
              <a:lnSpc>
                <a:spcPct val="125000"/>
              </a:lnSpc>
            </a:pPr>
            <a:r>
              <a:rPr lang="sk-SK" b="1" dirty="0" smtClean="0">
                <a:solidFill>
                  <a:srgbClr val="0028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sk-SK" dirty="0" smtClean="0">
                <a:solidFill>
                  <a:srgbClr val="00287D"/>
                </a:solidFill>
                <a:latin typeface="+mj-lt"/>
              </a:rPr>
              <a:t>     </a:t>
            </a:r>
            <a:r>
              <a:rPr lang="sk-SK" sz="1600" dirty="0">
                <a:solidFill>
                  <a:srgbClr val="00287D"/>
                </a:solidFill>
              </a:rPr>
              <a:t>Ostatní zamestnanci</a:t>
            </a:r>
            <a:endParaRPr lang="sk-SK" sz="1600" dirty="0">
              <a:solidFill>
                <a:srgbClr val="00287D"/>
              </a:solidFill>
              <a:latin typeface="+mj-lt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259632" y="5486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</a:t>
            </a:r>
            <a:r>
              <a:rPr lang="sk-SK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ince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sk-SK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1984</a:t>
            </a:r>
            <a:endParaRPr lang="sk-SK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18321" y="3889197"/>
            <a:ext cx="8424936" cy="31854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sk-SK" b="1" dirty="0" smtClean="0">
                <a:solidFill>
                  <a:srgbClr val="00287D"/>
                </a:solidFill>
                <a:latin typeface="Georgia" pitchFamily="18" charset="0"/>
              </a:rPr>
              <a:t>   </a:t>
            </a:r>
            <a:r>
              <a:rPr lang="sk-SK" altLang="en-US" b="1" dirty="0" err="1">
                <a:solidFill>
                  <a:srgbClr val="AA005A"/>
                </a:solidFill>
              </a:rPr>
              <a:t>Amyloidné</a:t>
            </a:r>
            <a:r>
              <a:rPr lang="sk-SK" altLang="en-US" b="1" dirty="0">
                <a:solidFill>
                  <a:srgbClr val="AA005A"/>
                </a:solidFill>
              </a:rPr>
              <a:t> štruktúry </a:t>
            </a:r>
            <a:r>
              <a:rPr lang="sk-SK" altLang="en-US" b="1" dirty="0" smtClean="0">
                <a:solidFill>
                  <a:srgbClr val="AA005A"/>
                </a:solidFill>
              </a:rPr>
              <a:t>proteínov</a:t>
            </a:r>
            <a:endParaRPr lang="sk-SK" cap="small" dirty="0" smtClean="0">
              <a:solidFill>
                <a:srgbClr val="002060"/>
              </a:solidFill>
              <a:latin typeface="+mj-lt"/>
            </a:endParaRPr>
          </a:p>
          <a:p>
            <a:pPr algn="ctr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sk-SK" cap="small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sk-SK" altLang="en-US" b="1" dirty="0">
                <a:solidFill>
                  <a:srgbClr val="AA005A"/>
                </a:solidFill>
              </a:rPr>
              <a:t>Biomedicínska analýza obrazu </a:t>
            </a:r>
            <a:r>
              <a:rPr lang="sk-SK" altLang="en-US" b="1" dirty="0" err="1" smtClean="0">
                <a:solidFill>
                  <a:srgbClr val="AA005A"/>
                </a:solidFill>
              </a:rPr>
              <a:t>mikro</a:t>
            </a:r>
            <a:r>
              <a:rPr lang="sk-SK" altLang="en-US" b="1" dirty="0" smtClean="0">
                <a:solidFill>
                  <a:srgbClr val="AA005A"/>
                </a:solidFill>
              </a:rPr>
              <a:t>/</a:t>
            </a:r>
            <a:r>
              <a:rPr lang="sk-SK" altLang="en-US" b="1" dirty="0" err="1" smtClean="0">
                <a:solidFill>
                  <a:srgbClr val="AA005A"/>
                </a:solidFill>
              </a:rPr>
              <a:t>nanorobotika</a:t>
            </a:r>
            <a:endParaRPr lang="sk-SK" cap="small" dirty="0" smtClean="0">
              <a:solidFill>
                <a:srgbClr val="002060"/>
              </a:solidFill>
              <a:latin typeface="+mj-lt"/>
            </a:endParaRPr>
          </a:p>
          <a:p>
            <a:pPr algn="ctr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sk-SK" cap="small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sk-SK" altLang="en-US" b="1" dirty="0">
                <a:solidFill>
                  <a:srgbClr val="AA005A"/>
                </a:solidFill>
              </a:rPr>
              <a:t>Stabilita proteínov – </a:t>
            </a:r>
            <a:r>
              <a:rPr lang="sk-SK" altLang="en-US" b="1" dirty="0" err="1">
                <a:solidFill>
                  <a:srgbClr val="AA005A"/>
                </a:solidFill>
              </a:rPr>
              <a:t>metamateriály</a:t>
            </a:r>
            <a:r>
              <a:rPr lang="sk-SK" altLang="en-US" b="1" dirty="0">
                <a:solidFill>
                  <a:srgbClr val="AA005A"/>
                </a:solidFill>
              </a:rPr>
              <a:t> – </a:t>
            </a:r>
            <a:r>
              <a:rPr lang="sk-SK" altLang="en-US" b="1" dirty="0" err="1">
                <a:solidFill>
                  <a:srgbClr val="AA005A"/>
                </a:solidFill>
              </a:rPr>
              <a:t>nanočastice</a:t>
            </a:r>
            <a:endParaRPr lang="sk-SK" cap="small" dirty="0" smtClean="0">
              <a:solidFill>
                <a:srgbClr val="002060"/>
              </a:solidFill>
              <a:latin typeface="+mj-lt"/>
            </a:endParaRPr>
          </a:p>
          <a:p>
            <a:pPr algn="ctr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sk-SK" cap="small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sk-SK" altLang="en-US" b="1" dirty="0">
                <a:solidFill>
                  <a:srgbClr val="AA005A"/>
                </a:solidFill>
              </a:rPr>
              <a:t>Transport elektrónov vo fotosyntetických reakčných centrách – </a:t>
            </a:r>
            <a:r>
              <a:rPr lang="sk-SK" altLang="en-US" b="1" dirty="0" err="1" smtClean="0">
                <a:solidFill>
                  <a:srgbClr val="AA005A"/>
                </a:solidFill>
              </a:rPr>
              <a:t>Grafén</a:t>
            </a:r>
            <a:endParaRPr lang="sk-SK" cap="small" dirty="0" smtClean="0">
              <a:solidFill>
                <a:srgbClr val="002060"/>
              </a:solidFill>
              <a:latin typeface="+mj-lt"/>
            </a:endParaRPr>
          </a:p>
          <a:p>
            <a:pPr algn="ctr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sk-SK" cap="small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sk-SK" altLang="en-US" b="1" dirty="0" err="1">
                <a:solidFill>
                  <a:srgbClr val="AA005A"/>
                </a:solidFill>
              </a:rPr>
              <a:t>Bioenergetika</a:t>
            </a:r>
            <a:r>
              <a:rPr lang="sk-SK" altLang="en-US" b="1" dirty="0">
                <a:solidFill>
                  <a:srgbClr val="AA005A"/>
                </a:solidFill>
              </a:rPr>
              <a:t> bunky a oxidačný stres – Interakcia proteínov a </a:t>
            </a:r>
            <a:r>
              <a:rPr lang="sk-SK" altLang="en-US" b="1" dirty="0" err="1">
                <a:solidFill>
                  <a:srgbClr val="AA005A"/>
                </a:solidFill>
              </a:rPr>
              <a:t>fosfolipidov</a:t>
            </a:r>
            <a:endParaRPr lang="sk-SK" altLang="en-US" b="1" dirty="0">
              <a:solidFill>
                <a:srgbClr val="AA005A"/>
              </a:solidFill>
            </a:endParaRPr>
          </a:p>
          <a:p>
            <a:pPr algn="ctr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v"/>
            </a:pPr>
            <a:endParaRPr lang="sk-SK" cap="sm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Šípka dolu 12"/>
          <p:cNvSpPr/>
          <p:nvPr/>
        </p:nvSpPr>
        <p:spPr>
          <a:xfrm>
            <a:off x="4427984" y="3284984"/>
            <a:ext cx="205610" cy="435837"/>
          </a:xfrm>
          <a:prstGeom prst="downArrow">
            <a:avLst/>
          </a:prstGeom>
          <a:solidFill>
            <a:srgbClr val="C0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395536" y="3889197"/>
            <a:ext cx="842493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sk-SK" cap="small" dirty="0" smtClean="0">
                <a:solidFill>
                  <a:srgbClr val="002060"/>
                </a:solidFill>
              </a:rPr>
              <a:t>   </a:t>
            </a:r>
            <a:r>
              <a:rPr lang="sk-SK" altLang="en-US" b="1" dirty="0" err="1">
                <a:solidFill>
                  <a:srgbClr val="AA005A"/>
                </a:solidFill>
              </a:rPr>
              <a:t>Amyloidné</a:t>
            </a:r>
            <a:r>
              <a:rPr lang="sk-SK" altLang="en-US" b="1" dirty="0">
                <a:solidFill>
                  <a:srgbClr val="AA005A"/>
                </a:solidFill>
              </a:rPr>
              <a:t> štruktúry </a:t>
            </a:r>
            <a:r>
              <a:rPr lang="sk-SK" altLang="en-US" b="1" dirty="0" smtClean="0">
                <a:solidFill>
                  <a:srgbClr val="AA005A"/>
                </a:solidFill>
              </a:rPr>
              <a:t>proteínov</a:t>
            </a:r>
            <a:endParaRPr lang="sk-SK" cap="small" dirty="0">
              <a:solidFill>
                <a:srgbClr val="002060"/>
              </a:solidFill>
            </a:endParaRPr>
          </a:p>
          <a:p>
            <a:pPr algn="ctr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sk-SK" cap="small" dirty="0">
                <a:solidFill>
                  <a:srgbClr val="002060"/>
                </a:solidFill>
              </a:rPr>
              <a:t>   </a:t>
            </a:r>
            <a:r>
              <a:rPr lang="sk-SK" altLang="en-US" b="1" dirty="0">
                <a:solidFill>
                  <a:srgbClr val="AA005A"/>
                </a:solidFill>
              </a:rPr>
              <a:t>Biomedicínska analýza obrazu </a:t>
            </a:r>
            <a:r>
              <a:rPr lang="sk-SK" altLang="en-US" b="1" dirty="0" err="1" smtClean="0">
                <a:solidFill>
                  <a:srgbClr val="AA005A"/>
                </a:solidFill>
              </a:rPr>
              <a:t>mikro</a:t>
            </a:r>
            <a:r>
              <a:rPr lang="sk-SK" altLang="en-US" b="1" dirty="0" smtClean="0">
                <a:solidFill>
                  <a:srgbClr val="AA005A"/>
                </a:solidFill>
              </a:rPr>
              <a:t>/</a:t>
            </a:r>
            <a:r>
              <a:rPr lang="sk-SK" altLang="en-US" b="1" dirty="0" err="1" smtClean="0">
                <a:solidFill>
                  <a:srgbClr val="AA005A"/>
                </a:solidFill>
              </a:rPr>
              <a:t>nanorobotika</a:t>
            </a:r>
            <a:endParaRPr lang="sk-SK" cap="small" dirty="0" smtClean="0">
              <a:solidFill>
                <a:srgbClr val="002060"/>
              </a:solidFill>
            </a:endParaRPr>
          </a:p>
          <a:p>
            <a:pPr lvl="0" algn="ctr">
              <a:spcAft>
                <a:spcPts val="1800"/>
              </a:spcAft>
              <a:buClr>
                <a:srgbClr val="C00000"/>
              </a:buClr>
            </a:pPr>
            <a:endParaRPr lang="sk-SK" cap="small" dirty="0">
              <a:solidFill>
                <a:srgbClr val="002060"/>
              </a:solidFill>
            </a:endParaRPr>
          </a:p>
          <a:p>
            <a:pPr lvl="0" algn="ctr">
              <a:spcAft>
                <a:spcPts val="1800"/>
              </a:spcAft>
              <a:buClr>
                <a:srgbClr val="C00000"/>
              </a:buClr>
            </a:pPr>
            <a:r>
              <a:rPr lang="sk-SK" sz="1400" i="1" dirty="0" err="1">
                <a:solidFill>
                  <a:srgbClr val="002060"/>
                </a:solidFill>
              </a:rPr>
              <a:t>since</a:t>
            </a:r>
            <a:r>
              <a:rPr lang="sk-SK" sz="1400" i="1" dirty="0">
                <a:solidFill>
                  <a:srgbClr val="002060"/>
                </a:solidFill>
              </a:rPr>
              <a:t>  </a:t>
            </a:r>
            <a:r>
              <a:rPr lang="en-US" sz="1400" i="1" dirty="0" smtClean="0">
                <a:solidFill>
                  <a:srgbClr val="002060"/>
                </a:solidFill>
              </a:rPr>
              <a:t>July </a:t>
            </a:r>
            <a:r>
              <a:rPr lang="sk-SK" sz="1400" i="1" dirty="0" smtClean="0">
                <a:solidFill>
                  <a:srgbClr val="002060"/>
                </a:solidFill>
              </a:rPr>
              <a:t>2018</a:t>
            </a:r>
            <a:endParaRPr lang="sk-SK" sz="1400" i="1" dirty="0">
              <a:solidFill>
                <a:srgbClr val="002060"/>
              </a:solidFill>
            </a:endParaRP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sk-SK" b="1" cap="small" dirty="0">
                <a:solidFill>
                  <a:srgbClr val="002060"/>
                </a:solidFill>
              </a:rPr>
              <a:t> </a:t>
            </a:r>
            <a:r>
              <a:rPr lang="sk-SK" altLang="en-US" b="1" dirty="0">
                <a:solidFill>
                  <a:srgbClr val="AA005A"/>
                </a:solidFill>
              </a:rPr>
              <a:t>Od </a:t>
            </a:r>
            <a:r>
              <a:rPr lang="sk-SK" altLang="en-US" b="1" dirty="0" err="1">
                <a:solidFill>
                  <a:srgbClr val="AA005A"/>
                </a:solidFill>
              </a:rPr>
              <a:t>biomakromolekúl</a:t>
            </a:r>
            <a:r>
              <a:rPr lang="sk-SK" altLang="en-US" b="1" dirty="0">
                <a:solidFill>
                  <a:srgbClr val="AA005A"/>
                </a:solidFill>
              </a:rPr>
              <a:t> po </a:t>
            </a:r>
            <a:r>
              <a:rPr lang="sk-SK" altLang="en-US" b="1" dirty="0" err="1">
                <a:solidFill>
                  <a:srgbClr val="AA005A"/>
                </a:solidFill>
              </a:rPr>
              <a:t>supramolekulárne</a:t>
            </a:r>
            <a:r>
              <a:rPr lang="sk-SK" altLang="en-US" b="1" dirty="0">
                <a:solidFill>
                  <a:srgbClr val="AA005A"/>
                </a:solidFill>
              </a:rPr>
              <a:t> komplexy: experimentálne a teoretické štúdium štruktúry, stability a reaktivity</a:t>
            </a:r>
          </a:p>
        </p:txBody>
      </p:sp>
      <p:sp>
        <p:nvSpPr>
          <p:cNvPr id="12" name="Obdĺžnik 15"/>
          <p:cNvSpPr>
            <a:spLocks noChangeArrowheads="1"/>
          </p:cNvSpPr>
          <p:nvPr/>
        </p:nvSpPr>
        <p:spPr bwMode="auto">
          <a:xfrm>
            <a:off x="6426125" y="1422294"/>
            <a:ext cx="18716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k-SK" altLang="sk-SK" sz="2400" b="1" dirty="0">
                <a:solidFill>
                  <a:srgbClr val="AF0078"/>
                </a:solidFill>
                <a:latin typeface="Calibri" pitchFamily="34" charset="0"/>
              </a:rPr>
              <a:t>VP – 13</a:t>
            </a:r>
          </a:p>
          <a:p>
            <a:pPr algn="l"/>
            <a:r>
              <a:rPr lang="sk-SK" altLang="sk-SK" sz="2400" b="1" dirty="0">
                <a:solidFill>
                  <a:srgbClr val="AF0078"/>
                </a:solidFill>
                <a:latin typeface="Calibri" pitchFamily="34" charset="0"/>
              </a:rPr>
              <a:t>FTE </a:t>
            </a:r>
            <a:r>
              <a:rPr lang="en-US" altLang="sk-SK" sz="2400" b="1" dirty="0">
                <a:solidFill>
                  <a:srgbClr val="AF0078"/>
                </a:solidFill>
                <a:latin typeface="Calibri" pitchFamily="34" charset="0"/>
              </a:rPr>
              <a:t> </a:t>
            </a:r>
            <a:r>
              <a:rPr lang="en-US" altLang="sk-SK" sz="2400" b="1" baseline="-14000" dirty="0">
                <a:solidFill>
                  <a:srgbClr val="AF0078"/>
                </a:solidFill>
                <a:latin typeface="Calibri" pitchFamily="34" charset="0"/>
              </a:rPr>
              <a:t>~</a:t>
            </a:r>
            <a:r>
              <a:rPr lang="en-US" altLang="sk-SK" sz="2400" b="1" dirty="0">
                <a:solidFill>
                  <a:srgbClr val="AF0078"/>
                </a:solidFill>
                <a:latin typeface="Calibri" pitchFamily="34" charset="0"/>
              </a:rPr>
              <a:t> </a:t>
            </a:r>
            <a:r>
              <a:rPr lang="sk-SK" altLang="sk-SK" sz="2400" b="1" dirty="0" smtClean="0">
                <a:solidFill>
                  <a:srgbClr val="AF0078"/>
                </a:solidFill>
                <a:latin typeface="Calibri" pitchFamily="34" charset="0"/>
              </a:rPr>
              <a:t>12</a:t>
            </a:r>
            <a:endParaRPr lang="sk-SK" altLang="sk-SK" sz="2400" b="1" dirty="0">
              <a:solidFill>
                <a:srgbClr val="AF007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20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4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1006541"/>
              </p:ext>
            </p:extLst>
          </p:nvPr>
        </p:nvGraphicFramePr>
        <p:xfrm>
          <a:off x="250825" y="1281608"/>
          <a:ext cx="8748987" cy="3011488"/>
        </p:xfrm>
        <a:graphic>
          <a:graphicData uri="http://schemas.openxmlformats.org/drawingml/2006/table">
            <a:tbl>
              <a:tblPr/>
              <a:tblGrid>
                <a:gridCol w="1080000"/>
                <a:gridCol w="432000"/>
                <a:gridCol w="396000"/>
                <a:gridCol w="396000"/>
                <a:gridCol w="396000"/>
                <a:gridCol w="432000"/>
                <a:gridCol w="432000"/>
                <a:gridCol w="649287"/>
                <a:gridCol w="647700"/>
                <a:gridCol w="648000"/>
                <a:gridCol w="648000"/>
                <a:gridCol w="648000"/>
                <a:gridCol w="648000"/>
                <a:gridCol w="648000"/>
                <a:gridCol w="648000"/>
              </a:tblGrid>
              <a:tr h="4889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sk-SK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sk-SK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sk-SK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sk-SK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sk-SK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sk-SK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endParaRPr kumimoji="0" lang="sk-SK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sk-SK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</a:t>
                      </a:r>
                      <a:endParaRPr kumimoji="0" lang="sk-SK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sk-SK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Počet WOS publikácií 2017, klasifikácia podľa SCIMAGO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Počet APVV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A/B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Bilateral</a:t>
                      </a:r>
                      <a:endParaRPr kumimoji="0" lang="sk-SK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BAPVV/MAD</a:t>
                      </a:r>
                      <a:endParaRPr kumimoji="0" lang="sk-SK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Počet COST, ...iné</a:t>
                      </a:r>
                      <a:endParaRPr kumimoji="0" lang="sk-SK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Počet  EU 2020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R/P</a:t>
                      </a:r>
                      <a:endParaRPr kumimoji="0" lang="sk-SK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Počet </a:t>
                      </a:r>
                      <a:r>
                        <a:rPr kumimoji="0" lang="sk-SK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PhD</a:t>
                      </a:r>
                      <a:endParaRPr kumimoji="0" lang="sk-SK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Počet VŠ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V/T</a:t>
                      </a:r>
                      <a:endParaRPr kumimoji="0" lang="sk-SK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Počet SŠ</a:t>
                      </a:r>
                      <a:endParaRPr kumimoji="0" lang="sk-SK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FTE</a:t>
                      </a:r>
                      <a:endParaRPr kumimoji="0" lang="sk-SK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Q1</a:t>
                      </a:r>
                      <a:endParaRPr kumimoji="0" lang="sk-SK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Q2</a:t>
                      </a:r>
                      <a:endParaRPr kumimoji="0" lang="sk-SK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Q3</a:t>
                      </a:r>
                      <a:endParaRPr kumimoji="0" lang="sk-SK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Q4</a:t>
                      </a:r>
                      <a:endParaRPr kumimoji="0" lang="sk-S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Σ</a:t>
                      </a:r>
                      <a:endParaRPr kumimoji="0" lang="sk-S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Q1P</a:t>
                      </a:r>
                      <a:endParaRPr kumimoji="0" lang="sk-SK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64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Oddelenie  CELKOVO</a:t>
                      </a:r>
                      <a:endParaRPr kumimoji="0" lang="sk-SK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006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006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006E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sk-SK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F006E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F006E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006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sk-SK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F006E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006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8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sk-SK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PhD</a:t>
                      </a:r>
                      <a:endParaRPr kumimoji="0" lang="sk-SK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sk-SK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</a:t>
                      </a:r>
                      <a:r>
                        <a:rPr kumimoji="0" lang="sk-SK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r>
                        <a:rPr kumimoji="0" lang="sk-SK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60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006E"/>
                          </a:solidFill>
                          <a:effectLst/>
                          <a:latin typeface="Arial" charset="0"/>
                          <a:cs typeface="Arial" charset="0"/>
                        </a:rPr>
                        <a:t>FTE 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006E"/>
                          </a:solidFill>
                          <a:effectLst/>
                          <a:latin typeface="Arial" charset="0"/>
                          <a:cs typeface="Arial" charset="0"/>
                        </a:rPr>
                        <a:t>~</a:t>
                      </a:r>
                      <a:r>
                        <a:rPr kumimoji="0" lang="sk-SK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006E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12.0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oddelenie / FTE </a:t>
                      </a:r>
                      <a:endParaRPr kumimoji="0" lang="sk-SK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sk-SK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67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0.83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k-SK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72" marR="628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212" name="Rectangle 1"/>
          <p:cNvSpPr>
            <a:spLocks noChangeArrowheads="1"/>
          </p:cNvSpPr>
          <p:nvPr/>
        </p:nvSpPr>
        <p:spPr bwMode="auto">
          <a:xfrm>
            <a:off x="1042988" y="260350"/>
            <a:ext cx="75453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sk-SK" altLang="sk-SK" b="1" dirty="0">
                <a:solidFill>
                  <a:srgbClr val="00287D"/>
                </a:solidFill>
                <a:ea typeface="Calibri" pitchFamily="34" charset="0"/>
                <a:cs typeface="Times New Roman" pitchFamily="18" charset="0"/>
              </a:rPr>
              <a:t>Oddelenie – </a:t>
            </a:r>
            <a:r>
              <a:rPr lang="sk-SK" altLang="sk-SK" dirty="0">
                <a:solidFill>
                  <a:srgbClr val="00287D"/>
                </a:solidFill>
                <a:ea typeface="Calibri" pitchFamily="34" charset="0"/>
                <a:cs typeface="Times New Roman" pitchFamily="18" charset="0"/>
              </a:rPr>
              <a:t>OBF</a:t>
            </a:r>
            <a:endParaRPr lang="sk-SK" altLang="sk-SK" sz="600" dirty="0">
              <a:solidFill>
                <a:srgbClr val="00287D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sk-SK" altLang="sk-SK" sz="1200" dirty="0">
                <a:solidFill>
                  <a:srgbClr val="00287D"/>
                </a:solidFill>
                <a:ea typeface="Calibri" pitchFamily="34" charset="0"/>
                <a:cs typeface="Times New Roman" pitchFamily="18" charset="0"/>
              </a:rPr>
              <a:t>Vysvetlivky: všetko sa vzťahuje na celé oddelenie. </a:t>
            </a:r>
            <a:r>
              <a:rPr lang="sk-SK" altLang="sk-SK" sz="1200" b="1" dirty="0">
                <a:solidFill>
                  <a:srgbClr val="00287D"/>
                </a:solidFill>
                <a:ea typeface="Calibri" pitchFamily="34" charset="0"/>
                <a:cs typeface="Times New Roman" pitchFamily="18" charset="0"/>
              </a:rPr>
              <a:t>H</a:t>
            </a:r>
            <a:r>
              <a:rPr lang="sk-SK" altLang="sk-SK" sz="1200" dirty="0">
                <a:solidFill>
                  <a:srgbClr val="00287D"/>
                </a:solidFill>
                <a:ea typeface="Calibri" pitchFamily="34" charset="0"/>
                <a:cs typeface="Times New Roman" pitchFamily="18" charset="0"/>
              </a:rPr>
              <a:t> – počet  vysokoškolákov (V – vedci, riešitelia projektov, T – technický prac. </a:t>
            </a:r>
            <a:r>
              <a:rPr lang="sk-SK" altLang="sk-SK" sz="1200" dirty="0" smtClean="0">
                <a:solidFill>
                  <a:srgbClr val="00287D"/>
                </a:solidFill>
                <a:ea typeface="Calibri" pitchFamily="34" charset="0"/>
                <a:cs typeface="Times New Roman" pitchFamily="18" charset="0"/>
              </a:rPr>
              <a:t>s </a:t>
            </a:r>
            <a:r>
              <a:rPr lang="sk-SK" altLang="sk-SK" sz="1200" dirty="0">
                <a:solidFill>
                  <a:srgbClr val="00287D"/>
                </a:solidFill>
                <a:ea typeface="Calibri" pitchFamily="34" charset="0"/>
                <a:cs typeface="Times New Roman" pitchFamily="18" charset="0"/>
              </a:rPr>
              <a:t>VŠ), </a:t>
            </a:r>
            <a:r>
              <a:rPr lang="sk-SK" altLang="sk-SK" sz="1200" b="1" dirty="0">
                <a:solidFill>
                  <a:srgbClr val="00287D"/>
                </a:solidFill>
                <a:ea typeface="Calibri" pitchFamily="34" charset="0"/>
                <a:cs typeface="Times New Roman" pitchFamily="18" charset="0"/>
              </a:rPr>
              <a:t>J</a:t>
            </a:r>
            <a:r>
              <a:rPr lang="sk-SK" altLang="sk-SK" sz="1200" dirty="0">
                <a:solidFill>
                  <a:srgbClr val="00287D"/>
                </a:solidFill>
                <a:ea typeface="Calibri" pitchFamily="34" charset="0"/>
                <a:cs typeface="Times New Roman" pitchFamily="18" charset="0"/>
              </a:rPr>
              <a:t> – zamestnanci so stredoškolským vzdelaním, </a:t>
            </a:r>
            <a:r>
              <a:rPr lang="sk-SK" altLang="sk-SK" sz="1200" b="1" dirty="0">
                <a:solidFill>
                  <a:srgbClr val="00287D"/>
                </a:solidFill>
                <a:ea typeface="Calibri" pitchFamily="34" charset="0"/>
                <a:cs typeface="Times New Roman" pitchFamily="18" charset="0"/>
              </a:rPr>
              <a:t>K</a:t>
            </a:r>
            <a:r>
              <a:rPr lang="sk-SK" altLang="sk-SK" sz="1200" dirty="0">
                <a:solidFill>
                  <a:srgbClr val="00287D"/>
                </a:solidFill>
                <a:ea typeface="Calibri" pitchFamily="34" charset="0"/>
                <a:cs typeface="Times New Roman" pitchFamily="18" charset="0"/>
              </a:rPr>
              <a:t> – FTE riešiteľov projektov</a:t>
            </a:r>
            <a:endParaRPr lang="sk-SK" altLang="sk-SK" dirty="0">
              <a:solidFill>
                <a:srgbClr val="00287D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13" name="Rectangle 101"/>
          <p:cNvSpPr>
            <a:spLocks noChangeArrowheads="1"/>
          </p:cNvSpPr>
          <p:nvPr/>
        </p:nvSpPr>
        <p:spPr bwMode="auto">
          <a:xfrm>
            <a:off x="323850" y="4530725"/>
            <a:ext cx="84248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25000"/>
              </a:lnSpc>
            </a:pPr>
            <a:r>
              <a:rPr lang="sk-SK" altLang="en-US" sz="1200" b="1" dirty="0">
                <a:solidFill>
                  <a:srgbClr val="00287D"/>
                </a:solidFill>
              </a:rPr>
              <a:t>Najcitovanejší autor oddelenia</a:t>
            </a:r>
            <a:r>
              <a:rPr lang="en-US" altLang="en-US" sz="1200" b="1" dirty="0">
                <a:solidFill>
                  <a:srgbClr val="00287D"/>
                </a:solidFill>
              </a:rPr>
              <a:t> (2017):</a:t>
            </a:r>
            <a:r>
              <a:rPr lang="sk-SK" altLang="en-US" sz="1200" b="1" dirty="0">
                <a:solidFill>
                  <a:srgbClr val="00287D"/>
                </a:solidFill>
              </a:rPr>
              <a:t> </a:t>
            </a:r>
            <a:r>
              <a:rPr lang="sk-SK" altLang="en-US" sz="1200" b="1" dirty="0">
                <a:solidFill>
                  <a:srgbClr val="AF0078"/>
                </a:solidFill>
              </a:rPr>
              <a:t>Z. </a:t>
            </a:r>
            <a:r>
              <a:rPr lang="sk-SK" altLang="en-US" sz="1200" b="1" dirty="0" err="1">
                <a:solidFill>
                  <a:srgbClr val="AF0078"/>
                </a:solidFill>
              </a:rPr>
              <a:t>Gažová</a:t>
            </a:r>
            <a:r>
              <a:rPr lang="sk-SK" altLang="en-US" sz="1200" b="1" dirty="0">
                <a:solidFill>
                  <a:srgbClr val="AF0078"/>
                </a:solidFill>
              </a:rPr>
              <a:t> </a:t>
            </a:r>
            <a:r>
              <a:rPr lang="sk-SK" altLang="en-US" sz="1100" b="1" dirty="0">
                <a:solidFill>
                  <a:srgbClr val="00287D"/>
                </a:solidFill>
              </a:rPr>
              <a:t>( </a:t>
            </a:r>
            <a:r>
              <a:rPr lang="en-US" altLang="en-US" sz="1100" b="1" dirty="0" smtClean="0">
                <a:solidFill>
                  <a:srgbClr val="00287D"/>
                </a:solidFill>
              </a:rPr>
              <a:t>107 </a:t>
            </a:r>
            <a:r>
              <a:rPr lang="sk-SK" altLang="en-US" sz="1100" b="1" dirty="0">
                <a:solidFill>
                  <a:srgbClr val="00287D"/>
                </a:solidFill>
              </a:rPr>
              <a:t>citácií </a:t>
            </a:r>
            <a:r>
              <a:rPr lang="en-US" altLang="en-US" sz="1100" b="1" dirty="0" smtClean="0">
                <a:solidFill>
                  <a:srgbClr val="00287D"/>
                </a:solidFill>
              </a:rPr>
              <a:t>/</a:t>
            </a:r>
            <a:r>
              <a:rPr lang="sk-SK" altLang="en-US" sz="1100" b="1" dirty="0" smtClean="0">
                <a:solidFill>
                  <a:srgbClr val="00287D"/>
                </a:solidFill>
              </a:rPr>
              <a:t>70 </a:t>
            </a:r>
            <a:r>
              <a:rPr lang="sk-SK" altLang="en-US" sz="1100" b="1" dirty="0">
                <a:solidFill>
                  <a:srgbClr val="00287D"/>
                </a:solidFill>
              </a:rPr>
              <a:t>citácií </a:t>
            </a:r>
            <a:r>
              <a:rPr lang="sk-SK" altLang="en-US" sz="1100" b="1" i="1" dirty="0">
                <a:solidFill>
                  <a:srgbClr val="00287D"/>
                </a:solidFill>
              </a:rPr>
              <a:t>s afiliáciou ÚEF)</a:t>
            </a:r>
            <a:endParaRPr lang="sk-SK" altLang="en-US" sz="1100" b="1" dirty="0">
              <a:solidFill>
                <a:srgbClr val="00287D"/>
              </a:solidFill>
            </a:endParaRPr>
          </a:p>
          <a:p>
            <a:pPr algn="just" eaLnBrk="0" hangingPunct="0">
              <a:lnSpc>
                <a:spcPct val="125000"/>
              </a:lnSpc>
            </a:pPr>
            <a:r>
              <a:rPr lang="sk-SK" altLang="en-US" sz="1200" b="1" dirty="0">
                <a:solidFill>
                  <a:srgbClr val="00287D"/>
                </a:solidFill>
              </a:rPr>
              <a:t>Autor s najväčším počtom publikácií</a:t>
            </a:r>
            <a:r>
              <a:rPr lang="en-US" altLang="en-US" sz="1200" b="1" dirty="0">
                <a:solidFill>
                  <a:srgbClr val="00287D"/>
                </a:solidFill>
              </a:rPr>
              <a:t> (2017):</a:t>
            </a:r>
            <a:r>
              <a:rPr lang="sk-SK" altLang="en-US" sz="1200" b="1" dirty="0">
                <a:solidFill>
                  <a:srgbClr val="00287D"/>
                </a:solidFill>
              </a:rPr>
              <a:t> </a:t>
            </a:r>
            <a:r>
              <a:rPr lang="sk-SK" altLang="en-US" sz="1200" b="1" dirty="0">
                <a:solidFill>
                  <a:srgbClr val="AF0078"/>
                </a:solidFill>
              </a:rPr>
              <a:t>Z. </a:t>
            </a:r>
            <a:r>
              <a:rPr lang="sk-SK" altLang="en-US" sz="1200" b="1" dirty="0" err="1">
                <a:solidFill>
                  <a:srgbClr val="AF0078"/>
                </a:solidFill>
              </a:rPr>
              <a:t>Gažová</a:t>
            </a:r>
            <a:r>
              <a:rPr lang="sk-SK" altLang="en-US" sz="1200" b="1" dirty="0">
                <a:solidFill>
                  <a:srgbClr val="AF0078"/>
                </a:solidFill>
              </a:rPr>
              <a:t> a Z. </a:t>
            </a:r>
            <a:r>
              <a:rPr lang="sk-SK" altLang="en-US" sz="1200" b="1" dirty="0" err="1">
                <a:solidFill>
                  <a:srgbClr val="AA005A"/>
                </a:solidFill>
              </a:rPr>
              <a:t>Bednáriková</a:t>
            </a:r>
            <a:r>
              <a:rPr lang="sk-SK" altLang="en-US" sz="1200" b="1" dirty="0">
                <a:solidFill>
                  <a:srgbClr val="AA005A"/>
                </a:solidFill>
              </a:rPr>
              <a:t> (</a:t>
            </a:r>
            <a:r>
              <a:rPr lang="sk-SK" altLang="en-US" sz="1200" b="1" dirty="0">
                <a:solidFill>
                  <a:srgbClr val="AF0078"/>
                </a:solidFill>
              </a:rPr>
              <a:t>7 x Q1) </a:t>
            </a:r>
            <a:endParaRPr lang="sk-SK" altLang="en-US" sz="1200" b="1" dirty="0">
              <a:solidFill>
                <a:srgbClr val="AA005A"/>
              </a:solidFill>
            </a:endParaRPr>
          </a:p>
        </p:txBody>
      </p:sp>
      <p:sp>
        <p:nvSpPr>
          <p:cNvPr id="5215" name="Rectangle 101"/>
          <p:cNvSpPr>
            <a:spLocks noChangeArrowheads="1"/>
          </p:cNvSpPr>
          <p:nvPr/>
        </p:nvSpPr>
        <p:spPr bwMode="auto">
          <a:xfrm>
            <a:off x="323850" y="5249863"/>
            <a:ext cx="792003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25000"/>
              </a:lnSpc>
              <a:defRPr/>
            </a:pPr>
            <a:r>
              <a:rPr lang="sk-SK" altLang="en-US" sz="1200" b="1" i="1" dirty="0" smtClean="0">
                <a:solidFill>
                  <a:srgbClr val="005800"/>
                </a:solidFill>
              </a:rPr>
              <a:t>Publikácie s počtom citácií</a:t>
            </a:r>
            <a:r>
              <a:rPr lang="en-US" altLang="en-US" sz="1200" b="1" i="1" dirty="0" smtClean="0">
                <a:solidFill>
                  <a:srgbClr val="005800"/>
                </a:solidFill>
              </a:rPr>
              <a:t> (</a:t>
            </a:r>
            <a:r>
              <a:rPr lang="sk-SK" altLang="en-US" sz="1200" b="1" i="1" dirty="0" smtClean="0">
                <a:solidFill>
                  <a:srgbClr val="005800"/>
                </a:solidFill>
              </a:rPr>
              <a:t>počas vedeckej kariéry</a:t>
            </a:r>
            <a:r>
              <a:rPr lang="en-US" altLang="en-US" sz="1200" b="1" i="1" dirty="0" smtClean="0">
                <a:solidFill>
                  <a:srgbClr val="005800"/>
                </a:solidFill>
              </a:rPr>
              <a:t>)</a:t>
            </a:r>
            <a:r>
              <a:rPr lang="sk-SK" altLang="en-US" sz="1200" b="1" i="1" dirty="0" smtClean="0">
                <a:solidFill>
                  <a:srgbClr val="005800"/>
                </a:solidFill>
              </a:rPr>
              <a:t>:</a:t>
            </a:r>
          </a:p>
          <a:p>
            <a:pPr algn="just">
              <a:lnSpc>
                <a:spcPct val="125000"/>
              </a:lnSpc>
              <a:defRPr/>
            </a:pPr>
            <a:r>
              <a:rPr lang="sk-SK" altLang="en-US" sz="1400" b="1" dirty="0" smtClean="0">
                <a:solidFill>
                  <a:srgbClr val="AF007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100+</a:t>
            </a:r>
            <a:r>
              <a:rPr lang="sk-SK" altLang="en-US" sz="1200" b="1" dirty="0" smtClean="0">
                <a:solidFill>
                  <a:srgbClr val="00287D"/>
                </a:solidFill>
              </a:rPr>
              <a:t>				</a:t>
            </a:r>
            <a:r>
              <a:rPr lang="sk-SK" altLang="en-US" sz="1400" b="1" dirty="0" smtClean="0">
                <a:solidFill>
                  <a:srgbClr val="AF007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50+</a:t>
            </a:r>
          </a:p>
          <a:p>
            <a:pPr algn="just">
              <a:lnSpc>
                <a:spcPct val="125000"/>
              </a:lnSpc>
              <a:defRPr/>
            </a:pPr>
            <a:r>
              <a:rPr lang="sk-SK" altLang="en-US" sz="1400" b="1" dirty="0" smtClean="0">
                <a:solidFill>
                  <a:srgbClr val="005800"/>
                </a:solidFill>
              </a:rPr>
              <a:t>1</a:t>
            </a:r>
            <a:r>
              <a:rPr lang="sk-SK" altLang="en-US" sz="1200" b="1" dirty="0" smtClean="0">
                <a:solidFill>
                  <a:srgbClr val="005800"/>
                </a:solidFill>
              </a:rPr>
              <a:t>x</a:t>
            </a:r>
            <a:r>
              <a:rPr lang="sk-SK" altLang="en-US" sz="1400" b="1" dirty="0" smtClean="0">
                <a:solidFill>
                  <a:srgbClr val="005800"/>
                </a:solidFill>
              </a:rPr>
              <a:t> </a:t>
            </a:r>
            <a:r>
              <a:rPr lang="sk-SK" altLang="en-US" sz="1100" b="1" i="1" dirty="0" smtClean="0">
                <a:solidFill>
                  <a:srgbClr val="00287D"/>
                </a:solidFill>
              </a:rPr>
              <a:t>s afiliáciou ÚEF</a:t>
            </a:r>
            <a:r>
              <a:rPr lang="sk-SK" altLang="en-US" sz="1200" b="1" dirty="0" smtClean="0">
                <a:solidFill>
                  <a:srgbClr val="00287D"/>
                </a:solidFill>
              </a:rPr>
              <a:t>		</a:t>
            </a:r>
            <a:r>
              <a:rPr lang="en-US" altLang="en-US" sz="1200" b="1" dirty="0" smtClean="0">
                <a:solidFill>
                  <a:srgbClr val="00287D"/>
                </a:solidFill>
              </a:rPr>
              <a:t>	</a:t>
            </a:r>
            <a:r>
              <a:rPr lang="sk-SK" altLang="en-US" sz="1400" b="1" dirty="0">
                <a:solidFill>
                  <a:srgbClr val="005800"/>
                </a:solidFill>
              </a:rPr>
              <a:t> </a:t>
            </a:r>
            <a:r>
              <a:rPr lang="sk-SK" altLang="en-US" sz="1200" b="1" dirty="0">
                <a:solidFill>
                  <a:srgbClr val="005800"/>
                </a:solidFill>
              </a:rPr>
              <a:t>2x</a:t>
            </a:r>
            <a:r>
              <a:rPr lang="sk-SK" altLang="en-US" sz="1400" b="1" i="1" dirty="0">
                <a:solidFill>
                  <a:srgbClr val="005800"/>
                </a:solidFill>
              </a:rPr>
              <a:t> </a:t>
            </a:r>
            <a:r>
              <a:rPr lang="sk-SK" altLang="en-US" sz="1100" b="1" i="1" dirty="0" smtClean="0">
                <a:solidFill>
                  <a:srgbClr val="00287D"/>
                </a:solidFill>
              </a:rPr>
              <a:t>s afiliáciou </a:t>
            </a:r>
            <a:r>
              <a:rPr lang="sk-SK" altLang="en-US" sz="1100" b="1" i="1" dirty="0">
                <a:solidFill>
                  <a:srgbClr val="00287D"/>
                </a:solidFill>
              </a:rPr>
              <a:t>ÚEF</a:t>
            </a:r>
            <a:endParaRPr lang="sk-SK" altLang="en-US" sz="1100" b="1" dirty="0" smtClean="0">
              <a:solidFill>
                <a:srgbClr val="00287D"/>
              </a:solidFill>
            </a:endParaRPr>
          </a:p>
          <a:p>
            <a:pPr algn="just">
              <a:lnSpc>
                <a:spcPct val="125000"/>
              </a:lnSpc>
              <a:defRPr/>
            </a:pPr>
            <a:r>
              <a:rPr lang="sk-SK" altLang="en-US" sz="1400" b="1" dirty="0" smtClean="0">
                <a:solidFill>
                  <a:srgbClr val="005800"/>
                </a:solidFill>
              </a:rPr>
              <a:t>3</a:t>
            </a:r>
            <a:r>
              <a:rPr lang="sk-SK" altLang="en-US" sz="1200" b="1" dirty="0" smtClean="0">
                <a:solidFill>
                  <a:srgbClr val="005800"/>
                </a:solidFill>
              </a:rPr>
              <a:t>x</a:t>
            </a:r>
            <a:r>
              <a:rPr lang="sk-SK" altLang="en-US" sz="1400" b="1" dirty="0" smtClean="0">
                <a:solidFill>
                  <a:srgbClr val="005800"/>
                </a:solidFill>
              </a:rPr>
              <a:t> </a:t>
            </a:r>
            <a:r>
              <a:rPr lang="sk-SK" altLang="en-US" sz="1100" b="1" i="1" dirty="0" smtClean="0">
                <a:solidFill>
                  <a:srgbClr val="00287D"/>
                </a:solidFill>
              </a:rPr>
              <a:t>bez afiliácie ÚEF </a:t>
            </a:r>
            <a:r>
              <a:rPr lang="sk-SK" altLang="en-US" sz="1200" b="1" dirty="0" smtClean="0">
                <a:solidFill>
                  <a:srgbClr val="00287D"/>
                </a:solidFill>
              </a:rPr>
              <a:t>			 </a:t>
            </a:r>
            <a:r>
              <a:rPr lang="sk-SK" altLang="en-US" sz="1200" b="1" dirty="0">
                <a:solidFill>
                  <a:srgbClr val="005800"/>
                </a:solidFill>
              </a:rPr>
              <a:t>2x </a:t>
            </a:r>
            <a:r>
              <a:rPr lang="sk-SK" altLang="en-US" sz="1100" b="1" i="1" dirty="0" smtClean="0">
                <a:solidFill>
                  <a:srgbClr val="00287D"/>
                </a:solidFill>
              </a:rPr>
              <a:t>bez afiliácie ÚEF </a:t>
            </a:r>
            <a:r>
              <a:rPr lang="sk-SK" altLang="en-US" sz="1200" b="1" dirty="0" smtClean="0">
                <a:solidFill>
                  <a:srgbClr val="00287D"/>
                </a:solidFill>
              </a:rPr>
              <a:t>	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8" name="Skupina 5"/>
          <p:cNvGrpSpPr>
            <a:grpSpLocks/>
          </p:cNvGrpSpPr>
          <p:nvPr/>
        </p:nvGrpSpPr>
        <p:grpSpPr bwMode="auto">
          <a:xfrm>
            <a:off x="373063" y="1756958"/>
            <a:ext cx="7921625" cy="680694"/>
            <a:chOff x="179388" y="805877"/>
            <a:chExt cx="7921625" cy="681662"/>
          </a:xfrm>
        </p:grpSpPr>
        <p:sp>
          <p:nvSpPr>
            <p:cNvPr id="6153" name="Text Box 5"/>
            <p:cNvSpPr txBox="1">
              <a:spLocks noChangeArrowheads="1"/>
            </p:cNvSpPr>
            <p:nvPr/>
          </p:nvSpPr>
          <p:spPr bwMode="auto">
            <a:xfrm>
              <a:off x="250825" y="1210146"/>
              <a:ext cx="4248150" cy="277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sk-SK" altLang="en-US" sz="1200" dirty="0">
                  <a:solidFill>
                    <a:srgbClr val="7A0000"/>
                  </a:solidFill>
                  <a:latin typeface="Gill Sans MT" pitchFamily="34" charset="-18"/>
                </a:rPr>
                <a:t>Publikácie – kategória </a:t>
              </a:r>
              <a:r>
                <a:rPr lang="sk-SK" altLang="en-US" sz="1200" b="1" dirty="0" smtClean="0">
                  <a:solidFill>
                    <a:srgbClr val="7A0000"/>
                  </a:solidFill>
                  <a:latin typeface="Gill Sans MT" pitchFamily="34" charset="-18"/>
                </a:rPr>
                <a:t>ADCA</a:t>
              </a:r>
              <a:r>
                <a:rPr lang="en-US" altLang="en-US" sz="1200" b="1" dirty="0" smtClean="0">
                  <a:solidFill>
                    <a:srgbClr val="7A0000"/>
                  </a:solidFill>
                  <a:latin typeface="Gill Sans MT" pitchFamily="34" charset="-18"/>
                </a:rPr>
                <a:t> </a:t>
              </a:r>
              <a:r>
                <a:rPr lang="sk-SK" altLang="en-US" sz="1200" b="1" dirty="0" smtClean="0">
                  <a:solidFill>
                    <a:srgbClr val="7A0000"/>
                  </a:solidFill>
                  <a:latin typeface="Gill Sans MT" pitchFamily="34" charset="-18"/>
                </a:rPr>
                <a:t>(7 x </a:t>
              </a:r>
              <a:r>
                <a:rPr lang="en-US" altLang="en-US" sz="1200" b="1" dirty="0" smtClean="0">
                  <a:solidFill>
                    <a:srgbClr val="7A0000"/>
                  </a:solidFill>
                  <a:latin typeface="Gill Sans MT" pitchFamily="34" charset="-18"/>
                </a:rPr>
                <a:t>Q1</a:t>
              </a:r>
              <a:r>
                <a:rPr lang="sk-SK" altLang="en-US" sz="1200" b="1" dirty="0" smtClean="0">
                  <a:solidFill>
                    <a:srgbClr val="7A0000"/>
                  </a:solidFill>
                  <a:latin typeface="Gill Sans MT" pitchFamily="34" charset="-18"/>
                </a:rPr>
                <a:t>)</a:t>
              </a:r>
              <a:endParaRPr lang="sk-SK" altLang="en-US" sz="1200" b="1" dirty="0">
                <a:solidFill>
                  <a:srgbClr val="7A0000"/>
                </a:solidFill>
                <a:latin typeface="Gill Sans MT" pitchFamily="34" charset="-18"/>
              </a:endParaRPr>
            </a:p>
          </p:txBody>
        </p:sp>
        <p:sp>
          <p:nvSpPr>
            <p:cNvPr id="6154" name="Rectangle 5"/>
            <p:cNvSpPr>
              <a:spLocks noChangeArrowheads="1"/>
            </p:cNvSpPr>
            <p:nvPr/>
          </p:nvSpPr>
          <p:spPr bwMode="auto">
            <a:xfrm>
              <a:off x="179388" y="805877"/>
              <a:ext cx="7921625" cy="292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sk-SK" altLang="en-US" sz="1300" b="1" dirty="0" smtClean="0">
                  <a:solidFill>
                    <a:srgbClr val="7A0000"/>
                  </a:solidFill>
                  <a:latin typeface="Gill Sans MT" pitchFamily="34" charset="-18"/>
                </a:rPr>
                <a:t> </a:t>
              </a:r>
              <a:r>
                <a:rPr lang="sk-SK" altLang="en-US" sz="1300" b="1" u="sng" dirty="0">
                  <a:solidFill>
                    <a:srgbClr val="7A0000"/>
                  </a:solidFill>
                  <a:latin typeface="+mj-lt"/>
                </a:rPr>
                <a:t>Dosiahnuté výsledky a iné aktivity v tomto období</a:t>
              </a:r>
              <a:r>
                <a:rPr lang="sk-SK" altLang="en-US" sz="1300" b="1" dirty="0" smtClean="0">
                  <a:solidFill>
                    <a:srgbClr val="7A0000"/>
                  </a:solidFill>
                  <a:latin typeface="Gill Sans MT" pitchFamily="34" charset="-18"/>
                </a:rPr>
                <a:t>:</a:t>
              </a:r>
              <a:endParaRPr lang="sk-SK" altLang="en-US" sz="1300" dirty="0">
                <a:solidFill>
                  <a:srgbClr val="7A0000"/>
                </a:solidFill>
                <a:latin typeface="Gill Sans MT" pitchFamily="34" charset="-18"/>
              </a:endParaRPr>
            </a:p>
          </p:txBody>
        </p:sp>
      </p:grpSp>
      <p:sp>
        <p:nvSpPr>
          <p:cNvPr id="6149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11" name="BlokTextu 14"/>
          <p:cNvSpPr txBox="1">
            <a:spLocks noChangeArrowheads="1"/>
          </p:cNvSpPr>
          <p:nvPr/>
        </p:nvSpPr>
        <p:spPr bwMode="auto">
          <a:xfrm>
            <a:off x="250825" y="2595676"/>
            <a:ext cx="8712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sk-SK" sz="1000" cap="all" dirty="0" err="1">
                <a:solidFill>
                  <a:srgbClr val="00287D"/>
                </a:solidFill>
              </a:rPr>
              <a:t>Lu</a:t>
            </a:r>
            <a:r>
              <a:rPr lang="sk-SK" sz="1000" cap="all" dirty="0">
                <a:solidFill>
                  <a:srgbClr val="00287D"/>
                </a:solidFill>
              </a:rPr>
              <a:t>, N.-H.-HOW, S.-CH., LIN, CH.-Y., TSAI, S.-L., </a:t>
            </a:r>
            <a:r>
              <a:rPr lang="sk-SK" sz="1000" b="1" cap="all" dirty="0" err="1">
                <a:solidFill>
                  <a:srgbClr val="00287D"/>
                </a:solidFill>
              </a:rPr>
              <a:t>Bednarikova</a:t>
            </a:r>
            <a:r>
              <a:rPr lang="sk-SK" sz="1000" b="1" cap="all" dirty="0">
                <a:solidFill>
                  <a:srgbClr val="00287D"/>
                </a:solidFill>
              </a:rPr>
              <a:t>, Z</a:t>
            </a:r>
            <a:r>
              <a:rPr lang="sk-SK" sz="1000" cap="all" dirty="0">
                <a:solidFill>
                  <a:srgbClr val="00287D"/>
                </a:solidFill>
              </a:rPr>
              <a:t>.- </a:t>
            </a:r>
            <a:r>
              <a:rPr lang="sk-SK" sz="1000" b="1" cap="all" dirty="0" err="1">
                <a:solidFill>
                  <a:srgbClr val="00287D"/>
                </a:solidFill>
              </a:rPr>
              <a:t>Fedunova</a:t>
            </a:r>
            <a:r>
              <a:rPr lang="sk-SK" sz="1000" b="1" cap="all" dirty="0">
                <a:solidFill>
                  <a:srgbClr val="00287D"/>
                </a:solidFill>
              </a:rPr>
              <a:t>, D.- </a:t>
            </a:r>
            <a:r>
              <a:rPr lang="sk-SK" sz="1000" b="1" cap="all" dirty="0" err="1">
                <a:solidFill>
                  <a:srgbClr val="00287D"/>
                </a:solidFill>
              </a:rPr>
              <a:t>Gazova</a:t>
            </a:r>
            <a:r>
              <a:rPr lang="sk-SK" sz="1000" b="1" cap="all" dirty="0">
                <a:solidFill>
                  <a:srgbClr val="00287D"/>
                </a:solidFill>
              </a:rPr>
              <a:t>, Z</a:t>
            </a:r>
            <a:r>
              <a:rPr lang="sk-SK" sz="1000" cap="all" dirty="0">
                <a:solidFill>
                  <a:srgbClr val="00287D"/>
                </a:solidFill>
              </a:rPr>
              <a:t>.- </a:t>
            </a:r>
            <a:r>
              <a:rPr lang="sk-SK" sz="1000" cap="all" dirty="0" err="1">
                <a:solidFill>
                  <a:srgbClr val="00287D"/>
                </a:solidFill>
              </a:rPr>
              <a:t>Wu</a:t>
            </a:r>
            <a:r>
              <a:rPr lang="sk-SK" sz="1000" cap="all" dirty="0">
                <a:solidFill>
                  <a:srgbClr val="00287D"/>
                </a:solidFill>
              </a:rPr>
              <a:t>, W. J.- </a:t>
            </a:r>
            <a:r>
              <a:rPr lang="sk-SK" sz="1000" cap="all" dirty="0" err="1">
                <a:solidFill>
                  <a:srgbClr val="00287D"/>
                </a:solidFill>
              </a:rPr>
              <a:t>Wang</a:t>
            </a:r>
            <a:r>
              <a:rPr lang="sk-SK" sz="1000" cap="all" dirty="0">
                <a:solidFill>
                  <a:srgbClr val="00287D"/>
                </a:solidFill>
              </a:rPr>
              <a:t>, S. S.-S.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 smtClean="0">
                <a:solidFill>
                  <a:srgbClr val="00287D"/>
                </a:solidFill>
              </a:rPr>
              <a:t>Examining</a:t>
            </a:r>
            <a:r>
              <a:rPr lang="sk-SK" sz="1000" dirty="0" smtClean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the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effects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dextran-based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polymer-coated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nanoparticles</a:t>
            </a:r>
            <a:r>
              <a:rPr lang="sk-SK" sz="1000" dirty="0">
                <a:solidFill>
                  <a:srgbClr val="00287D"/>
                </a:solidFill>
              </a:rPr>
              <a:t> on </a:t>
            </a:r>
            <a:r>
              <a:rPr lang="sk-SK" sz="1000" dirty="0" err="1">
                <a:solidFill>
                  <a:srgbClr val="00287D"/>
                </a:solidFill>
              </a:rPr>
              <a:t>amyloid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fibrillogenesis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human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insulin</a:t>
            </a:r>
            <a:r>
              <a:rPr lang="sk-SK" sz="1000" dirty="0">
                <a:solidFill>
                  <a:srgbClr val="00287D"/>
                </a:solidFill>
              </a:rPr>
              <a:t>. </a:t>
            </a:r>
            <a:r>
              <a:rPr lang="sk-SK" sz="1000" i="1" dirty="0" err="1">
                <a:solidFill>
                  <a:srgbClr val="00287D"/>
                </a:solidFill>
              </a:rPr>
              <a:t>Colloids</a:t>
            </a:r>
            <a:r>
              <a:rPr lang="sk-SK" sz="1000" i="1" dirty="0">
                <a:solidFill>
                  <a:srgbClr val="00287D"/>
                </a:solidFill>
              </a:rPr>
              <a:t> and </a:t>
            </a:r>
            <a:r>
              <a:rPr lang="sk-SK" sz="1000" i="1" dirty="0" err="1">
                <a:solidFill>
                  <a:srgbClr val="00287D"/>
                </a:solidFill>
              </a:rPr>
              <a:t>Surfaces</a:t>
            </a:r>
            <a:r>
              <a:rPr lang="sk-SK" sz="1000" i="1" dirty="0">
                <a:solidFill>
                  <a:srgbClr val="00287D"/>
                </a:solidFill>
              </a:rPr>
              <a:t> B: </a:t>
            </a:r>
            <a:r>
              <a:rPr lang="sk-SK" sz="1000" i="1" dirty="0" err="1">
                <a:solidFill>
                  <a:srgbClr val="00287D"/>
                </a:solidFill>
              </a:rPr>
              <a:t>Biointerfaces</a:t>
            </a:r>
            <a:r>
              <a:rPr lang="sk-SK" sz="1000" dirty="0">
                <a:solidFill>
                  <a:srgbClr val="00287D"/>
                </a:solidFill>
              </a:rPr>
              <a:t>, 2018, </a:t>
            </a:r>
            <a:r>
              <a:rPr lang="sk-SK" sz="1000" dirty="0" err="1">
                <a:solidFill>
                  <a:srgbClr val="00287D"/>
                </a:solidFill>
              </a:rPr>
              <a:t>vol</a:t>
            </a:r>
            <a:r>
              <a:rPr lang="sk-SK" sz="1000" dirty="0">
                <a:solidFill>
                  <a:srgbClr val="00287D"/>
                </a:solidFill>
              </a:rPr>
              <a:t>. 172, </a:t>
            </a:r>
            <a:r>
              <a:rPr lang="sk-SK" sz="1000" dirty="0" err="1">
                <a:solidFill>
                  <a:srgbClr val="00287D"/>
                </a:solidFill>
              </a:rPr>
              <a:t>pp</a:t>
            </a:r>
            <a:r>
              <a:rPr lang="sk-SK" sz="1000" dirty="0">
                <a:solidFill>
                  <a:srgbClr val="00287D"/>
                </a:solidFill>
              </a:rPr>
              <a:t>. 674-683. </a:t>
            </a:r>
            <a:r>
              <a:rPr lang="sk-SK" sz="1000" b="1" dirty="0">
                <a:solidFill>
                  <a:srgbClr val="00287D"/>
                </a:solidFill>
              </a:rPr>
              <a:t>(IF 3.997, Q1)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sk-SK" sz="1000" b="1" cap="all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sk-SK" sz="1000" cap="all" dirty="0">
                <a:solidFill>
                  <a:srgbClr val="00287D"/>
                </a:solidFill>
              </a:rPr>
              <a:t>HOW, S. - CH.- </a:t>
            </a:r>
            <a:r>
              <a:rPr lang="sk-SK" sz="1000" cap="all" dirty="0" err="1">
                <a:solidFill>
                  <a:srgbClr val="00287D"/>
                </a:solidFill>
              </a:rPr>
              <a:t>Cheng</a:t>
            </a:r>
            <a:r>
              <a:rPr lang="sk-SK" sz="1000" cap="all" dirty="0">
                <a:solidFill>
                  <a:srgbClr val="00287D"/>
                </a:solidFill>
              </a:rPr>
              <a:t>, Y.-H.- , CH.-H.-LAI, J.-T.-LIN, T.-H.- </a:t>
            </a:r>
            <a:r>
              <a:rPr lang="sk-SK" sz="1000" b="1" cap="all" dirty="0" err="1">
                <a:solidFill>
                  <a:srgbClr val="00287D"/>
                </a:solidFill>
              </a:rPr>
              <a:t>Bednarikova</a:t>
            </a:r>
            <a:r>
              <a:rPr lang="sk-SK" sz="1000" b="1" cap="all" dirty="0">
                <a:solidFill>
                  <a:srgbClr val="00287D"/>
                </a:solidFill>
              </a:rPr>
              <a:t>, Z.- </a:t>
            </a:r>
            <a:r>
              <a:rPr lang="sk-SK" sz="1000" b="1" cap="all" dirty="0" err="1">
                <a:solidFill>
                  <a:srgbClr val="00287D"/>
                </a:solidFill>
              </a:rPr>
              <a:t>Antosova</a:t>
            </a:r>
            <a:r>
              <a:rPr lang="sk-SK" sz="1000" b="1" cap="all" dirty="0">
                <a:solidFill>
                  <a:srgbClr val="00287D"/>
                </a:solidFill>
              </a:rPr>
              <a:t>, A.- </a:t>
            </a:r>
            <a:r>
              <a:rPr lang="sk-SK" sz="1000" b="1" cap="all" dirty="0" err="1">
                <a:solidFill>
                  <a:srgbClr val="00287D"/>
                </a:solidFill>
              </a:rPr>
              <a:t>Gazova</a:t>
            </a:r>
            <a:r>
              <a:rPr lang="sk-SK" sz="1000" b="1" cap="all" dirty="0">
                <a:solidFill>
                  <a:srgbClr val="00287D"/>
                </a:solidFill>
              </a:rPr>
              <a:t>, Z</a:t>
            </a:r>
            <a:r>
              <a:rPr lang="sk-SK" sz="1000" cap="all" dirty="0">
                <a:solidFill>
                  <a:srgbClr val="00287D"/>
                </a:solidFill>
              </a:rPr>
              <a:t>.- </a:t>
            </a:r>
            <a:r>
              <a:rPr lang="sk-SK" sz="1000" cap="all" dirty="0" err="1">
                <a:solidFill>
                  <a:srgbClr val="00287D"/>
                </a:solidFill>
              </a:rPr>
              <a:t>Wu</a:t>
            </a:r>
            <a:r>
              <a:rPr lang="sk-SK" sz="1000" cap="all" dirty="0">
                <a:solidFill>
                  <a:srgbClr val="00287D"/>
                </a:solidFill>
              </a:rPr>
              <a:t>, J. W.- </a:t>
            </a:r>
            <a:r>
              <a:rPr lang="sk-SK" sz="1000" cap="all" dirty="0" err="1">
                <a:solidFill>
                  <a:srgbClr val="00287D"/>
                </a:solidFill>
              </a:rPr>
              <a:t>Wang</a:t>
            </a:r>
            <a:r>
              <a:rPr lang="sk-SK" sz="1000" cap="all" dirty="0">
                <a:solidFill>
                  <a:srgbClr val="00287D"/>
                </a:solidFill>
              </a:rPr>
              <a:t>, S. S.-S.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 smtClean="0">
                <a:solidFill>
                  <a:srgbClr val="00287D"/>
                </a:solidFill>
              </a:rPr>
              <a:t>Exploring</a:t>
            </a:r>
            <a:r>
              <a:rPr lang="sk-SK" sz="1000" dirty="0" smtClean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the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effects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methylene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blue</a:t>
            </a:r>
            <a:r>
              <a:rPr lang="sk-SK" sz="1000" dirty="0">
                <a:solidFill>
                  <a:srgbClr val="00287D"/>
                </a:solidFill>
              </a:rPr>
              <a:t> on </a:t>
            </a:r>
            <a:r>
              <a:rPr lang="sk-SK" sz="1000" dirty="0" err="1">
                <a:solidFill>
                  <a:srgbClr val="00287D"/>
                </a:solidFill>
              </a:rPr>
              <a:t>amyloid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fibrillogenesis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lysozyme</a:t>
            </a:r>
            <a:r>
              <a:rPr lang="sk-SK" sz="1000" dirty="0">
                <a:solidFill>
                  <a:srgbClr val="00287D"/>
                </a:solidFill>
              </a:rPr>
              <a:t>.  </a:t>
            </a:r>
            <a:r>
              <a:rPr lang="sk-SK" sz="1000" i="1" dirty="0" err="1">
                <a:solidFill>
                  <a:srgbClr val="00287D"/>
                </a:solidFill>
              </a:rPr>
              <a:t>International</a:t>
            </a:r>
            <a:r>
              <a:rPr lang="sk-SK" sz="1000" i="1" dirty="0">
                <a:solidFill>
                  <a:srgbClr val="00287D"/>
                </a:solidFill>
              </a:rPr>
              <a:t> </a:t>
            </a:r>
            <a:r>
              <a:rPr lang="sk-SK" sz="1000" i="1" dirty="0" err="1">
                <a:solidFill>
                  <a:srgbClr val="00287D"/>
                </a:solidFill>
              </a:rPr>
              <a:t>Journal</a:t>
            </a:r>
            <a:r>
              <a:rPr lang="sk-SK" sz="1000" i="1" dirty="0">
                <a:solidFill>
                  <a:srgbClr val="00287D"/>
                </a:solidFill>
              </a:rPr>
              <a:t> </a:t>
            </a:r>
            <a:r>
              <a:rPr lang="sk-SK" sz="1000" i="1" dirty="0" err="1">
                <a:solidFill>
                  <a:srgbClr val="00287D"/>
                </a:solidFill>
              </a:rPr>
              <a:t>of</a:t>
            </a:r>
            <a:r>
              <a:rPr lang="sk-SK" sz="1000" i="1" dirty="0">
                <a:solidFill>
                  <a:srgbClr val="00287D"/>
                </a:solidFill>
              </a:rPr>
              <a:t> </a:t>
            </a:r>
            <a:r>
              <a:rPr lang="sk-SK" sz="1000" i="1" dirty="0" err="1">
                <a:solidFill>
                  <a:srgbClr val="00287D"/>
                </a:solidFill>
              </a:rPr>
              <a:t>Biological</a:t>
            </a:r>
            <a:r>
              <a:rPr lang="sk-SK" sz="1000" i="1" dirty="0">
                <a:solidFill>
                  <a:srgbClr val="00287D"/>
                </a:solidFill>
              </a:rPr>
              <a:t> </a:t>
            </a:r>
            <a:r>
              <a:rPr lang="sk-SK" sz="1000" i="1" dirty="0" err="1">
                <a:solidFill>
                  <a:srgbClr val="00287D"/>
                </a:solidFill>
              </a:rPr>
              <a:t>Macromolecules</a:t>
            </a:r>
            <a:r>
              <a:rPr lang="sk-SK" sz="1000" dirty="0">
                <a:solidFill>
                  <a:srgbClr val="00287D"/>
                </a:solidFill>
              </a:rPr>
              <a:t>, 2018, </a:t>
            </a:r>
            <a:r>
              <a:rPr lang="sk-SK" sz="1000" dirty="0" err="1">
                <a:solidFill>
                  <a:srgbClr val="00287D"/>
                </a:solidFill>
              </a:rPr>
              <a:t>vol</a:t>
            </a:r>
            <a:r>
              <a:rPr lang="sk-SK" sz="1000" dirty="0">
                <a:solidFill>
                  <a:srgbClr val="00287D"/>
                </a:solidFill>
              </a:rPr>
              <a:t>. 119, </a:t>
            </a:r>
            <a:r>
              <a:rPr lang="sk-SK" sz="1000" dirty="0" err="1">
                <a:solidFill>
                  <a:srgbClr val="00287D"/>
                </a:solidFill>
              </a:rPr>
              <a:t>pp</a:t>
            </a:r>
            <a:r>
              <a:rPr lang="sk-SK" sz="1000" dirty="0">
                <a:solidFill>
                  <a:srgbClr val="00287D"/>
                </a:solidFill>
              </a:rPr>
              <a:t>. 1059-1067. </a:t>
            </a:r>
            <a:r>
              <a:rPr lang="sk-SK" sz="1000" b="1" dirty="0">
                <a:solidFill>
                  <a:srgbClr val="00287D"/>
                </a:solidFill>
              </a:rPr>
              <a:t>(IF 3.909, Q1)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sk-SK" sz="1000" b="1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sk-SK" sz="1000" cap="all" dirty="0" err="1">
                <a:solidFill>
                  <a:srgbClr val="00287D"/>
                </a:solidFill>
              </a:rPr>
              <a:t>Orteca</a:t>
            </a:r>
            <a:r>
              <a:rPr lang="sk-SK" sz="1000" cap="all" dirty="0">
                <a:solidFill>
                  <a:srgbClr val="00287D"/>
                </a:solidFill>
              </a:rPr>
              <a:t>, G. - </a:t>
            </a:r>
            <a:r>
              <a:rPr lang="sk-SK" sz="1000" cap="all" dirty="0" err="1">
                <a:solidFill>
                  <a:srgbClr val="00287D"/>
                </a:solidFill>
              </a:rPr>
              <a:t>Tavanti</a:t>
            </a:r>
            <a:r>
              <a:rPr lang="sk-SK" sz="1000" cap="all" dirty="0">
                <a:solidFill>
                  <a:srgbClr val="00287D"/>
                </a:solidFill>
              </a:rPr>
              <a:t>, F. - </a:t>
            </a:r>
            <a:r>
              <a:rPr lang="sk-SK" sz="1000" b="1" cap="all" dirty="0" err="1">
                <a:solidFill>
                  <a:srgbClr val="00287D"/>
                </a:solidFill>
              </a:rPr>
              <a:t>Bednarikova</a:t>
            </a:r>
            <a:r>
              <a:rPr lang="sk-SK" sz="1000" b="1" cap="all" dirty="0">
                <a:solidFill>
                  <a:srgbClr val="00287D"/>
                </a:solidFill>
              </a:rPr>
              <a:t>, Z .- </a:t>
            </a:r>
            <a:r>
              <a:rPr lang="sk-SK" sz="1000" b="1" cap="all" dirty="0" err="1">
                <a:solidFill>
                  <a:srgbClr val="00287D"/>
                </a:solidFill>
              </a:rPr>
              <a:t>Gazova</a:t>
            </a:r>
            <a:r>
              <a:rPr lang="sk-SK" sz="1000" b="1" cap="all" dirty="0">
                <a:solidFill>
                  <a:srgbClr val="00287D"/>
                </a:solidFill>
              </a:rPr>
              <a:t>, Z</a:t>
            </a:r>
            <a:r>
              <a:rPr lang="sk-SK" sz="1000" cap="all" dirty="0">
                <a:solidFill>
                  <a:srgbClr val="00287D"/>
                </a:solidFill>
              </a:rPr>
              <a:t>. - </a:t>
            </a:r>
            <a:r>
              <a:rPr lang="sk-SK" sz="1000" cap="all" dirty="0" err="1">
                <a:solidFill>
                  <a:srgbClr val="00287D"/>
                </a:solidFill>
              </a:rPr>
              <a:t>Rigillo</a:t>
            </a:r>
            <a:r>
              <a:rPr lang="sk-SK" sz="1000" cap="all" dirty="0">
                <a:solidFill>
                  <a:srgbClr val="00287D"/>
                </a:solidFill>
              </a:rPr>
              <a:t>, G. -</a:t>
            </a:r>
            <a:r>
              <a:rPr lang="sk-SK" sz="1000" cap="all" dirty="0" err="1">
                <a:solidFill>
                  <a:srgbClr val="00287D"/>
                </a:solidFill>
              </a:rPr>
              <a:t>Imbriano</a:t>
            </a:r>
            <a:r>
              <a:rPr lang="sk-SK" sz="1000" cap="all" dirty="0">
                <a:solidFill>
                  <a:srgbClr val="00287D"/>
                </a:solidFill>
              </a:rPr>
              <a:t>, C. - </a:t>
            </a:r>
            <a:r>
              <a:rPr lang="sk-SK" sz="1000" cap="all" dirty="0" err="1">
                <a:solidFill>
                  <a:srgbClr val="00287D"/>
                </a:solidFill>
              </a:rPr>
              <a:t>Basile</a:t>
            </a:r>
            <a:r>
              <a:rPr lang="sk-SK" sz="1000" cap="all" dirty="0">
                <a:solidFill>
                  <a:srgbClr val="00287D"/>
                </a:solidFill>
              </a:rPr>
              <a:t>, V. - </a:t>
            </a:r>
            <a:r>
              <a:rPr lang="sk-SK" sz="1000" cap="all" dirty="0" err="1">
                <a:solidFill>
                  <a:srgbClr val="00287D"/>
                </a:solidFill>
              </a:rPr>
              <a:t>Asti</a:t>
            </a:r>
            <a:r>
              <a:rPr lang="sk-SK" sz="1000" cap="all" dirty="0">
                <a:solidFill>
                  <a:srgbClr val="00287D"/>
                </a:solidFill>
              </a:rPr>
              <a:t>, </a:t>
            </a:r>
            <a:r>
              <a:rPr lang="sk-SK" sz="1000" cap="all" dirty="0" err="1">
                <a:solidFill>
                  <a:srgbClr val="00287D"/>
                </a:solidFill>
              </a:rPr>
              <a:t>M.-Rigamonti</a:t>
            </a:r>
            <a:r>
              <a:rPr lang="sk-SK" sz="1000" cap="all" dirty="0">
                <a:solidFill>
                  <a:srgbClr val="00287D"/>
                </a:solidFill>
              </a:rPr>
              <a:t>, L. - </a:t>
            </a:r>
            <a:r>
              <a:rPr lang="sk-SK" sz="1000" cap="all" dirty="0" err="1">
                <a:solidFill>
                  <a:srgbClr val="00287D"/>
                </a:solidFill>
              </a:rPr>
              <a:t>Saladini</a:t>
            </a:r>
            <a:r>
              <a:rPr lang="sk-SK" sz="1000" cap="all" dirty="0">
                <a:solidFill>
                  <a:srgbClr val="00287D"/>
                </a:solidFill>
              </a:rPr>
              <a:t>, M. -</a:t>
            </a:r>
            <a:r>
              <a:rPr lang="sk-SK" sz="1000" cap="all" dirty="0" err="1">
                <a:solidFill>
                  <a:srgbClr val="00287D"/>
                </a:solidFill>
              </a:rPr>
              <a:t>Ferrari</a:t>
            </a:r>
            <a:r>
              <a:rPr lang="sk-SK" sz="1000" cap="all" dirty="0">
                <a:solidFill>
                  <a:srgbClr val="00287D"/>
                </a:solidFill>
              </a:rPr>
              <a:t>, E. - </a:t>
            </a:r>
            <a:r>
              <a:rPr lang="sk-SK" sz="1000" cap="all" dirty="0" err="1">
                <a:solidFill>
                  <a:srgbClr val="00287D"/>
                </a:solidFill>
              </a:rPr>
              <a:t>Menziani</a:t>
            </a:r>
            <a:r>
              <a:rPr lang="sk-SK" sz="1000" cap="all" dirty="0">
                <a:solidFill>
                  <a:srgbClr val="00287D"/>
                </a:solidFill>
              </a:rPr>
              <a:t>, C. </a:t>
            </a:r>
            <a:r>
              <a:rPr lang="sk-SK" sz="1000" dirty="0" err="1" smtClean="0">
                <a:solidFill>
                  <a:srgbClr val="00287D"/>
                </a:solidFill>
              </a:rPr>
              <a:t>Curcumin</a:t>
            </a:r>
            <a:r>
              <a:rPr lang="sk-SK" sz="1000" dirty="0" smtClean="0">
                <a:solidFill>
                  <a:srgbClr val="00287D"/>
                </a:solidFill>
              </a:rPr>
              <a:t> </a:t>
            </a:r>
            <a:r>
              <a:rPr lang="sk-SK" sz="1000" dirty="0" err="1" smtClean="0">
                <a:solidFill>
                  <a:srgbClr val="00287D"/>
                </a:solidFill>
              </a:rPr>
              <a:t>derivatives</a:t>
            </a:r>
            <a:r>
              <a:rPr lang="sk-SK" sz="1000" dirty="0" smtClean="0">
                <a:solidFill>
                  <a:srgbClr val="00287D"/>
                </a:solidFill>
              </a:rPr>
              <a:t> and </a:t>
            </a:r>
            <a:r>
              <a:rPr lang="sk-SK" sz="1000" dirty="0" err="1" smtClean="0">
                <a:solidFill>
                  <a:srgbClr val="00287D"/>
                </a:solidFill>
              </a:rPr>
              <a:t>Aβ-fibrillar</a:t>
            </a:r>
            <a:r>
              <a:rPr lang="sk-SK" sz="1000" dirty="0" smtClean="0">
                <a:solidFill>
                  <a:srgbClr val="00287D"/>
                </a:solidFill>
              </a:rPr>
              <a:t> </a:t>
            </a:r>
            <a:r>
              <a:rPr lang="sk-SK" sz="1000" dirty="0" err="1" smtClean="0">
                <a:solidFill>
                  <a:srgbClr val="00287D"/>
                </a:solidFill>
              </a:rPr>
              <a:t>aggregates</a:t>
            </a:r>
            <a:r>
              <a:rPr lang="sk-SK" sz="1000" dirty="0" smtClean="0">
                <a:solidFill>
                  <a:srgbClr val="00287D"/>
                </a:solidFill>
              </a:rPr>
              <a:t>: </a:t>
            </a:r>
            <a:r>
              <a:rPr lang="sk-SK" sz="1000" dirty="0" err="1" smtClean="0">
                <a:solidFill>
                  <a:srgbClr val="00287D"/>
                </a:solidFill>
              </a:rPr>
              <a:t>An</a:t>
            </a:r>
            <a:r>
              <a:rPr lang="sk-SK" sz="1000" dirty="0" smtClean="0">
                <a:solidFill>
                  <a:srgbClr val="00287D"/>
                </a:solidFill>
              </a:rPr>
              <a:t> </a:t>
            </a:r>
            <a:r>
              <a:rPr lang="sk-SK" sz="1000" dirty="0" err="1" smtClean="0">
                <a:solidFill>
                  <a:srgbClr val="00287D"/>
                </a:solidFill>
              </a:rPr>
              <a:t>interactions</a:t>
            </a:r>
            <a:r>
              <a:rPr lang="sk-SK" sz="1000" dirty="0" smtClean="0">
                <a:solidFill>
                  <a:srgbClr val="00287D"/>
                </a:solidFill>
              </a:rPr>
              <a:t>’ study for </a:t>
            </a:r>
            <a:r>
              <a:rPr lang="sk-SK" sz="1000" dirty="0" err="1" smtClean="0">
                <a:solidFill>
                  <a:srgbClr val="00287D"/>
                </a:solidFill>
              </a:rPr>
              <a:t>diagnostic</a:t>
            </a:r>
            <a:r>
              <a:rPr lang="sk-SK" sz="1000" dirty="0" smtClean="0">
                <a:solidFill>
                  <a:srgbClr val="00287D"/>
                </a:solidFill>
              </a:rPr>
              <a:t>/</a:t>
            </a:r>
            <a:r>
              <a:rPr lang="sk-SK" sz="1000" dirty="0" err="1" smtClean="0">
                <a:solidFill>
                  <a:srgbClr val="00287D"/>
                </a:solidFill>
              </a:rPr>
              <a:t>therapeutic</a:t>
            </a:r>
            <a:r>
              <a:rPr lang="sk-SK" sz="1000" dirty="0" smtClean="0">
                <a:solidFill>
                  <a:srgbClr val="00287D"/>
                </a:solidFill>
              </a:rPr>
              <a:t> </a:t>
            </a:r>
            <a:r>
              <a:rPr lang="sk-SK" sz="1000" dirty="0" err="1" smtClean="0">
                <a:solidFill>
                  <a:srgbClr val="00287D"/>
                </a:solidFill>
              </a:rPr>
              <a:t>purposes</a:t>
            </a:r>
            <a:r>
              <a:rPr lang="sk-SK" sz="1000" dirty="0" smtClean="0">
                <a:solidFill>
                  <a:srgbClr val="00287D"/>
                </a:solidFill>
              </a:rPr>
              <a:t> in </a:t>
            </a:r>
            <a:r>
              <a:rPr lang="sk-SK" sz="1000" dirty="0" err="1" smtClean="0">
                <a:solidFill>
                  <a:srgbClr val="00287D"/>
                </a:solidFill>
              </a:rPr>
              <a:t>neurodegenerative</a:t>
            </a:r>
            <a:r>
              <a:rPr lang="sk-SK" sz="1000" dirty="0" smtClean="0">
                <a:solidFill>
                  <a:srgbClr val="00287D"/>
                </a:solidFill>
              </a:rPr>
              <a:t> </a:t>
            </a:r>
            <a:r>
              <a:rPr lang="sk-SK" sz="1000" dirty="0" err="1" smtClean="0">
                <a:solidFill>
                  <a:srgbClr val="00287D"/>
                </a:solidFill>
              </a:rPr>
              <a:t>diseases</a:t>
            </a:r>
            <a:r>
              <a:rPr lang="sk-SK" sz="1000" dirty="0" smtClean="0">
                <a:solidFill>
                  <a:srgbClr val="00287D"/>
                </a:solidFill>
              </a:rPr>
              <a:t>. </a:t>
            </a:r>
            <a:r>
              <a:rPr lang="sk-SK" sz="1000" i="1" dirty="0" err="1" smtClean="0">
                <a:solidFill>
                  <a:srgbClr val="00287D"/>
                </a:solidFill>
              </a:rPr>
              <a:t>Bioorganic</a:t>
            </a:r>
            <a:r>
              <a:rPr lang="sk-SK" sz="1000" i="1" dirty="0" smtClean="0">
                <a:solidFill>
                  <a:srgbClr val="00287D"/>
                </a:solidFill>
              </a:rPr>
              <a:t> &amp; </a:t>
            </a:r>
            <a:r>
              <a:rPr lang="sk-SK" sz="1000" i="1" dirty="0" err="1" smtClean="0">
                <a:solidFill>
                  <a:srgbClr val="00287D"/>
                </a:solidFill>
              </a:rPr>
              <a:t>Medicinal</a:t>
            </a:r>
            <a:r>
              <a:rPr lang="sk-SK" sz="1000" i="1" dirty="0" smtClean="0">
                <a:solidFill>
                  <a:srgbClr val="00287D"/>
                </a:solidFill>
              </a:rPr>
              <a:t> </a:t>
            </a:r>
            <a:r>
              <a:rPr lang="sk-SK" sz="1000" i="1" dirty="0" err="1" smtClean="0">
                <a:solidFill>
                  <a:srgbClr val="00287D"/>
                </a:solidFill>
              </a:rPr>
              <a:t>Chemistry</a:t>
            </a:r>
            <a:r>
              <a:rPr lang="sk-SK" sz="1000" dirty="0" smtClean="0">
                <a:solidFill>
                  <a:srgbClr val="00287D"/>
                </a:solidFill>
              </a:rPr>
              <a:t>, 2018, </a:t>
            </a:r>
            <a:r>
              <a:rPr lang="sk-SK" sz="1000" dirty="0" err="1" smtClean="0">
                <a:solidFill>
                  <a:srgbClr val="00287D"/>
                </a:solidFill>
              </a:rPr>
              <a:t>vol</a:t>
            </a:r>
            <a:r>
              <a:rPr lang="sk-SK" sz="1000" dirty="0" smtClean="0">
                <a:solidFill>
                  <a:srgbClr val="00287D"/>
                </a:solidFill>
              </a:rPr>
              <a:t>. 26, </a:t>
            </a:r>
            <a:r>
              <a:rPr lang="sk-SK" sz="1000" dirty="0" err="1" smtClean="0">
                <a:solidFill>
                  <a:srgbClr val="00287D"/>
                </a:solidFill>
              </a:rPr>
              <a:t>pp</a:t>
            </a:r>
            <a:r>
              <a:rPr lang="sk-SK" sz="1000" dirty="0" smtClean="0">
                <a:solidFill>
                  <a:srgbClr val="00287D"/>
                </a:solidFill>
              </a:rPr>
              <a:t>. 4288-4300. (</a:t>
            </a:r>
            <a:r>
              <a:rPr lang="sk-SK" sz="1000" b="1" dirty="0" smtClean="0">
                <a:solidFill>
                  <a:srgbClr val="00287D"/>
                </a:solidFill>
              </a:rPr>
              <a:t>IF 2.881, Q1</a:t>
            </a:r>
            <a:r>
              <a:rPr lang="sk-SK" sz="1000" dirty="0" smtClean="0">
                <a:solidFill>
                  <a:srgbClr val="00287D"/>
                </a:solidFill>
              </a:rPr>
              <a:t>)</a:t>
            </a:r>
            <a:endParaRPr lang="en-US" sz="1000" dirty="0" smtClean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sk-SK" sz="1000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en-GB" sz="1000" b="1" cap="all" dirty="0" err="1">
                <a:solidFill>
                  <a:srgbClr val="00287D"/>
                </a:solidFill>
              </a:rPr>
              <a:t>Ulicna</a:t>
            </a:r>
            <a:r>
              <a:rPr lang="en-GB" sz="1000" b="1" cap="all" dirty="0">
                <a:solidFill>
                  <a:srgbClr val="00287D"/>
                </a:solidFill>
              </a:rPr>
              <a:t>, K.- </a:t>
            </a:r>
            <a:r>
              <a:rPr lang="en-GB" sz="1000" b="1" cap="all" dirty="0" err="1">
                <a:solidFill>
                  <a:srgbClr val="00287D"/>
                </a:solidFill>
              </a:rPr>
              <a:t>Bednarikova</a:t>
            </a:r>
            <a:r>
              <a:rPr lang="en-GB" sz="1000" b="1" cap="all" dirty="0">
                <a:solidFill>
                  <a:srgbClr val="00287D"/>
                </a:solidFill>
              </a:rPr>
              <a:t>, Z</a:t>
            </a:r>
            <a:r>
              <a:rPr lang="en-GB" sz="1000" cap="all" dirty="0">
                <a:solidFill>
                  <a:srgbClr val="00287D"/>
                </a:solidFill>
              </a:rPr>
              <a:t>.- Hsu, W.-T. </a:t>
            </a:r>
            <a:r>
              <a:rPr lang="en-GB" sz="1000" cap="all" dirty="0" err="1">
                <a:solidFill>
                  <a:srgbClr val="00287D"/>
                </a:solidFill>
              </a:rPr>
              <a:t>Holztragerova</a:t>
            </a:r>
            <a:r>
              <a:rPr lang="en-GB" sz="1000" cap="all" dirty="0">
                <a:solidFill>
                  <a:srgbClr val="00287D"/>
                </a:solidFill>
              </a:rPr>
              <a:t>, M.- Wu, J. W.- </a:t>
            </a:r>
            <a:r>
              <a:rPr lang="en-GB" sz="1000" cap="all" dirty="0" err="1">
                <a:solidFill>
                  <a:srgbClr val="00287D"/>
                </a:solidFill>
              </a:rPr>
              <a:t>Hamulakova</a:t>
            </a:r>
            <a:r>
              <a:rPr lang="en-GB" sz="1000" cap="all" dirty="0">
                <a:solidFill>
                  <a:srgbClr val="00287D"/>
                </a:solidFill>
              </a:rPr>
              <a:t>, S.- Wang, S. S.-S.- </a:t>
            </a:r>
            <a:r>
              <a:rPr lang="en-GB" sz="1000" b="1" cap="all" dirty="0" err="1">
                <a:solidFill>
                  <a:srgbClr val="00287D"/>
                </a:solidFill>
              </a:rPr>
              <a:t>Gazova</a:t>
            </a:r>
            <a:r>
              <a:rPr lang="en-GB" sz="1000" b="1" cap="all" dirty="0">
                <a:solidFill>
                  <a:srgbClr val="00287D"/>
                </a:solidFill>
              </a:rPr>
              <a:t>, Z</a:t>
            </a:r>
            <a:r>
              <a:rPr lang="en-GB" sz="1000" cap="all" dirty="0">
                <a:solidFill>
                  <a:srgbClr val="00287D"/>
                </a:solidFill>
              </a:rPr>
              <a:t>.</a:t>
            </a:r>
            <a:r>
              <a:rPr lang="en-GB" sz="1000" dirty="0">
                <a:solidFill>
                  <a:srgbClr val="00287D"/>
                </a:solidFill>
              </a:rPr>
              <a:t>  Lysozyme amyloid fibrillization in presence of </a:t>
            </a:r>
            <a:r>
              <a:rPr lang="en-GB" sz="1000" dirty="0" err="1">
                <a:solidFill>
                  <a:srgbClr val="00287D"/>
                </a:solidFill>
              </a:rPr>
              <a:t>tacrine</a:t>
            </a:r>
            <a:r>
              <a:rPr lang="en-GB" sz="1000" dirty="0">
                <a:solidFill>
                  <a:srgbClr val="00287D"/>
                </a:solidFill>
              </a:rPr>
              <a:t>/</a:t>
            </a:r>
            <a:r>
              <a:rPr lang="en-GB" sz="1000" dirty="0" err="1">
                <a:solidFill>
                  <a:srgbClr val="00287D"/>
                </a:solidFill>
              </a:rPr>
              <a:t>acridone-coumarin</a:t>
            </a:r>
            <a:r>
              <a:rPr lang="en-GB" sz="1000" dirty="0">
                <a:solidFill>
                  <a:srgbClr val="00287D"/>
                </a:solidFill>
              </a:rPr>
              <a:t> heterodimers. </a:t>
            </a:r>
            <a:r>
              <a:rPr lang="en-GB" sz="1000" i="1" dirty="0">
                <a:solidFill>
                  <a:srgbClr val="00287D"/>
                </a:solidFill>
              </a:rPr>
              <a:t>Colloids and Surfaces B: </a:t>
            </a:r>
            <a:r>
              <a:rPr lang="en-GB" sz="1000" i="1" dirty="0" err="1">
                <a:solidFill>
                  <a:srgbClr val="00287D"/>
                </a:solidFill>
              </a:rPr>
              <a:t>Biointerfaces</a:t>
            </a:r>
            <a:r>
              <a:rPr lang="en-GB" sz="1000" dirty="0">
                <a:solidFill>
                  <a:srgbClr val="00287D"/>
                </a:solidFill>
              </a:rPr>
              <a:t>,</a:t>
            </a:r>
            <a:r>
              <a:rPr lang="en-GB" sz="1000" i="1" dirty="0">
                <a:solidFill>
                  <a:srgbClr val="00287D"/>
                </a:solidFill>
              </a:rPr>
              <a:t> </a:t>
            </a:r>
            <a:r>
              <a:rPr lang="en-GB" sz="1000" dirty="0">
                <a:solidFill>
                  <a:srgbClr val="00287D"/>
                </a:solidFill>
              </a:rPr>
              <a:t>2018, vol. 166, pp. 108–118. (</a:t>
            </a:r>
            <a:r>
              <a:rPr lang="en-GB" sz="1000" b="1" dirty="0">
                <a:solidFill>
                  <a:srgbClr val="00287D"/>
                </a:solidFill>
              </a:rPr>
              <a:t>IF 3.997, Q1</a:t>
            </a:r>
            <a:r>
              <a:rPr lang="en-GB" sz="1000" dirty="0">
                <a:solidFill>
                  <a:srgbClr val="00287D"/>
                </a:solidFill>
              </a:rPr>
              <a:t>)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sk-SK" sz="1000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sk-SK" sz="1000" cap="all" dirty="0" err="1">
                <a:solidFill>
                  <a:srgbClr val="00287D"/>
                </a:solidFill>
              </a:rPr>
              <a:t>Thai</a:t>
            </a:r>
            <a:r>
              <a:rPr lang="sk-SK" sz="1000" cap="all" dirty="0">
                <a:solidFill>
                  <a:srgbClr val="00287D"/>
                </a:solidFill>
              </a:rPr>
              <a:t>, N. Q.- </a:t>
            </a:r>
            <a:r>
              <a:rPr lang="sk-SK" sz="1000" b="1" cap="all" dirty="0" err="1">
                <a:solidFill>
                  <a:srgbClr val="00287D"/>
                </a:solidFill>
              </a:rPr>
              <a:t>Bednarikova</a:t>
            </a:r>
            <a:r>
              <a:rPr lang="sk-SK" sz="1000" b="1" cap="all" dirty="0">
                <a:solidFill>
                  <a:srgbClr val="00287D"/>
                </a:solidFill>
              </a:rPr>
              <a:t>, Z.- </a:t>
            </a:r>
            <a:r>
              <a:rPr lang="sk-SK" sz="1000" b="1" cap="all" dirty="0" err="1">
                <a:solidFill>
                  <a:srgbClr val="00287D"/>
                </a:solidFill>
              </a:rPr>
              <a:t>Gancar</a:t>
            </a:r>
            <a:r>
              <a:rPr lang="sk-SK" sz="1000" b="1" cap="all" dirty="0">
                <a:solidFill>
                  <a:srgbClr val="00287D"/>
                </a:solidFill>
              </a:rPr>
              <a:t>, M</a:t>
            </a:r>
            <a:r>
              <a:rPr lang="sk-SK" sz="1000" cap="all" dirty="0">
                <a:solidFill>
                  <a:srgbClr val="00287D"/>
                </a:solidFill>
              </a:rPr>
              <a:t>.- </a:t>
            </a:r>
            <a:r>
              <a:rPr lang="sk-SK" sz="1000" cap="all" dirty="0" err="1">
                <a:solidFill>
                  <a:srgbClr val="00287D"/>
                </a:solidFill>
              </a:rPr>
              <a:t>Linh</a:t>
            </a:r>
            <a:r>
              <a:rPr lang="sk-SK" sz="1000" cap="all" dirty="0">
                <a:solidFill>
                  <a:srgbClr val="00287D"/>
                </a:solidFill>
              </a:rPr>
              <a:t>, H. Q.- Hu, </a:t>
            </a:r>
            <a:r>
              <a:rPr lang="sk-SK" sz="1000" cap="all" dirty="0" err="1">
                <a:solidFill>
                  <a:srgbClr val="00287D"/>
                </a:solidFill>
              </a:rPr>
              <a:t>Ch.-K</a:t>
            </a:r>
            <a:r>
              <a:rPr lang="sk-SK" sz="1000" cap="all" dirty="0">
                <a:solidFill>
                  <a:srgbClr val="00287D"/>
                </a:solidFill>
              </a:rPr>
              <a:t>. - </a:t>
            </a:r>
            <a:r>
              <a:rPr lang="sk-SK" sz="1000" cap="all" dirty="0" err="1">
                <a:solidFill>
                  <a:srgbClr val="00287D"/>
                </a:solidFill>
              </a:rPr>
              <a:t>Li</a:t>
            </a:r>
            <a:r>
              <a:rPr lang="sk-SK" sz="1000" cap="all" dirty="0">
                <a:solidFill>
                  <a:srgbClr val="00287D"/>
                </a:solidFill>
              </a:rPr>
              <a:t>, M. S. - </a:t>
            </a:r>
            <a:r>
              <a:rPr lang="sk-SK" sz="1000" b="1" cap="all" dirty="0" err="1">
                <a:solidFill>
                  <a:srgbClr val="00287D"/>
                </a:solidFill>
              </a:rPr>
              <a:t>Gazova</a:t>
            </a:r>
            <a:r>
              <a:rPr lang="sk-SK" sz="1000" b="1" cap="all" dirty="0">
                <a:solidFill>
                  <a:srgbClr val="00287D"/>
                </a:solidFill>
              </a:rPr>
              <a:t>, Z</a:t>
            </a:r>
            <a:r>
              <a:rPr lang="sk-SK" sz="1000" cap="all" dirty="0">
                <a:solidFill>
                  <a:srgbClr val="00287D"/>
                </a:solidFill>
              </a:rPr>
              <a:t>.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smtClean="0">
                <a:solidFill>
                  <a:srgbClr val="00287D"/>
                </a:solidFill>
              </a:rPr>
              <a:t>Compound </a:t>
            </a:r>
            <a:r>
              <a:rPr lang="sk-SK" sz="1000" dirty="0">
                <a:solidFill>
                  <a:srgbClr val="00287D"/>
                </a:solidFill>
              </a:rPr>
              <a:t>CID 9998128 </a:t>
            </a:r>
            <a:r>
              <a:rPr lang="sk-SK" sz="1000" dirty="0" err="1">
                <a:solidFill>
                  <a:srgbClr val="00287D"/>
                </a:solidFill>
              </a:rPr>
              <a:t>Is</a:t>
            </a:r>
            <a:r>
              <a:rPr lang="sk-SK" sz="1000" dirty="0">
                <a:solidFill>
                  <a:srgbClr val="00287D"/>
                </a:solidFill>
              </a:rPr>
              <a:t> a </a:t>
            </a:r>
            <a:r>
              <a:rPr lang="sk-SK" sz="1000" dirty="0" err="1">
                <a:solidFill>
                  <a:srgbClr val="00287D"/>
                </a:solidFill>
              </a:rPr>
              <a:t>Potential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Multitarget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Drug</a:t>
            </a:r>
            <a:r>
              <a:rPr lang="sk-SK" sz="1000" dirty="0">
                <a:solidFill>
                  <a:srgbClr val="00287D"/>
                </a:solidFill>
              </a:rPr>
              <a:t> for </a:t>
            </a:r>
            <a:r>
              <a:rPr lang="sk-SK" sz="1000" dirty="0" err="1">
                <a:solidFill>
                  <a:srgbClr val="00287D"/>
                </a:solidFill>
              </a:rPr>
              <a:t>Alzheimer’s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Disease</a:t>
            </a:r>
            <a:r>
              <a:rPr lang="sk-SK" sz="1000" dirty="0">
                <a:solidFill>
                  <a:srgbClr val="00287D"/>
                </a:solidFill>
              </a:rPr>
              <a:t>.  </a:t>
            </a:r>
            <a:r>
              <a:rPr lang="sk-SK" sz="1000" i="1" dirty="0">
                <a:solidFill>
                  <a:srgbClr val="00287D"/>
                </a:solidFill>
              </a:rPr>
              <a:t>ACS </a:t>
            </a:r>
            <a:r>
              <a:rPr lang="sk-SK" sz="1000" i="1" dirty="0" err="1">
                <a:solidFill>
                  <a:srgbClr val="00287D"/>
                </a:solidFill>
              </a:rPr>
              <a:t>Chem</a:t>
            </a:r>
            <a:r>
              <a:rPr lang="sk-SK" sz="1000" i="1" dirty="0">
                <a:solidFill>
                  <a:srgbClr val="00287D"/>
                </a:solidFill>
              </a:rPr>
              <a:t>. </a:t>
            </a:r>
            <a:r>
              <a:rPr lang="sk-SK" sz="1000" i="1" dirty="0" err="1">
                <a:solidFill>
                  <a:srgbClr val="00287D"/>
                </a:solidFill>
              </a:rPr>
              <a:t>Neurosci</a:t>
            </a:r>
            <a:r>
              <a:rPr lang="sk-SK" sz="1000" i="1" dirty="0">
                <a:solidFill>
                  <a:srgbClr val="00287D"/>
                </a:solidFill>
              </a:rPr>
              <a:t>.</a:t>
            </a:r>
            <a:r>
              <a:rPr lang="sk-SK" sz="1000" dirty="0">
                <a:solidFill>
                  <a:srgbClr val="00287D"/>
                </a:solidFill>
              </a:rPr>
              <a:t>,</a:t>
            </a:r>
            <a:r>
              <a:rPr lang="sk-SK" sz="1000" i="1" dirty="0">
                <a:solidFill>
                  <a:srgbClr val="00287D"/>
                </a:solidFill>
              </a:rPr>
              <a:t> </a:t>
            </a:r>
            <a:r>
              <a:rPr lang="sk-SK" sz="1000" dirty="0">
                <a:solidFill>
                  <a:srgbClr val="00287D"/>
                </a:solidFill>
              </a:rPr>
              <a:t>2018, </a:t>
            </a:r>
            <a:r>
              <a:rPr lang="sk-SK" sz="1000" dirty="0" err="1">
                <a:solidFill>
                  <a:srgbClr val="00287D"/>
                </a:solidFill>
              </a:rPr>
              <a:t>vol</a:t>
            </a:r>
            <a:r>
              <a:rPr lang="sk-SK" sz="1000" dirty="0">
                <a:solidFill>
                  <a:srgbClr val="00287D"/>
                </a:solidFill>
              </a:rPr>
              <a:t>. 9, </a:t>
            </a:r>
            <a:r>
              <a:rPr lang="sk-SK" sz="1000" dirty="0" err="1">
                <a:solidFill>
                  <a:srgbClr val="00287D"/>
                </a:solidFill>
              </a:rPr>
              <a:t>pp</a:t>
            </a:r>
            <a:r>
              <a:rPr lang="sk-SK" sz="1000" dirty="0">
                <a:solidFill>
                  <a:srgbClr val="00287D"/>
                </a:solidFill>
              </a:rPr>
              <a:t>. 2588−2598. (</a:t>
            </a:r>
            <a:r>
              <a:rPr lang="sk-SK" sz="1000" b="1" dirty="0">
                <a:solidFill>
                  <a:srgbClr val="00287D"/>
                </a:solidFill>
              </a:rPr>
              <a:t>IF 4.211, Q1)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sk-SK" sz="1000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en-GB" sz="1000" cap="all" dirty="0">
                <a:solidFill>
                  <a:srgbClr val="00287D"/>
                </a:solidFill>
              </a:rPr>
              <a:t>Pham, H. D. Q.- Thai, N. Q.- </a:t>
            </a:r>
            <a:r>
              <a:rPr lang="en-GB" sz="1000" b="1" cap="all" dirty="0" err="1">
                <a:solidFill>
                  <a:srgbClr val="00287D"/>
                </a:solidFill>
              </a:rPr>
              <a:t>Bednarikova</a:t>
            </a:r>
            <a:r>
              <a:rPr lang="en-GB" sz="1000" b="1" cap="all" dirty="0">
                <a:solidFill>
                  <a:srgbClr val="00287D"/>
                </a:solidFill>
              </a:rPr>
              <a:t>, Z</a:t>
            </a:r>
            <a:r>
              <a:rPr lang="en-GB" sz="1000" cap="all" dirty="0">
                <a:solidFill>
                  <a:srgbClr val="00287D"/>
                </a:solidFill>
              </a:rPr>
              <a:t>.- Linh, H. Q.- </a:t>
            </a:r>
            <a:r>
              <a:rPr lang="en-GB" sz="1000" b="1" cap="all" dirty="0" err="1">
                <a:solidFill>
                  <a:srgbClr val="00287D"/>
                </a:solidFill>
              </a:rPr>
              <a:t>Gazova</a:t>
            </a:r>
            <a:r>
              <a:rPr lang="en-GB" sz="1000" b="1" cap="all" dirty="0">
                <a:solidFill>
                  <a:srgbClr val="00287D"/>
                </a:solidFill>
              </a:rPr>
              <a:t>, Z. </a:t>
            </a:r>
            <a:r>
              <a:rPr lang="en-GB" sz="1000" cap="all" dirty="0">
                <a:solidFill>
                  <a:srgbClr val="00287D"/>
                </a:solidFill>
              </a:rPr>
              <a:t>- Li, M. S.</a:t>
            </a:r>
            <a:r>
              <a:rPr lang="en-GB" sz="1000" dirty="0">
                <a:solidFill>
                  <a:srgbClr val="00287D"/>
                </a:solidFill>
              </a:rPr>
              <a:t>  </a:t>
            </a:r>
            <a:r>
              <a:rPr lang="en-GB" sz="1000" dirty="0" err="1">
                <a:solidFill>
                  <a:srgbClr val="00287D"/>
                </a:solidFill>
              </a:rPr>
              <a:t>Bexarotene</a:t>
            </a:r>
            <a:r>
              <a:rPr lang="en-GB" sz="1000" dirty="0">
                <a:solidFill>
                  <a:srgbClr val="00287D"/>
                </a:solidFill>
              </a:rPr>
              <a:t> cannot reduce amyloid beta plaques through inhibition of production of amyloid beta peptides: in silico and in vitro study. </a:t>
            </a:r>
            <a:r>
              <a:rPr lang="sk-SK" sz="1000" i="1" dirty="0" err="1">
                <a:solidFill>
                  <a:srgbClr val="00287D"/>
                </a:solidFill>
              </a:rPr>
              <a:t>Phys.Chem.Chem.Phys</a:t>
            </a:r>
            <a:r>
              <a:rPr lang="sk-SK" sz="1000" i="1" dirty="0">
                <a:solidFill>
                  <a:srgbClr val="00287D"/>
                </a:solidFill>
              </a:rPr>
              <a:t>., </a:t>
            </a:r>
            <a:r>
              <a:rPr lang="sk-SK" sz="1000" dirty="0">
                <a:solidFill>
                  <a:srgbClr val="00287D"/>
                </a:solidFill>
              </a:rPr>
              <a:t>2018, </a:t>
            </a:r>
            <a:r>
              <a:rPr lang="sk-SK" sz="1000" dirty="0" err="1">
                <a:solidFill>
                  <a:srgbClr val="00287D"/>
                </a:solidFill>
              </a:rPr>
              <a:t>vol</a:t>
            </a:r>
            <a:r>
              <a:rPr lang="sk-SK" sz="1000" dirty="0">
                <a:solidFill>
                  <a:srgbClr val="00287D"/>
                </a:solidFill>
              </a:rPr>
              <a:t>. 20, </a:t>
            </a:r>
            <a:r>
              <a:rPr lang="sk-SK" sz="1000" dirty="0" err="1">
                <a:solidFill>
                  <a:srgbClr val="00287D"/>
                </a:solidFill>
              </a:rPr>
              <a:t>pp</a:t>
            </a:r>
            <a:r>
              <a:rPr lang="sk-SK" sz="1000" dirty="0">
                <a:solidFill>
                  <a:srgbClr val="00287D"/>
                </a:solidFill>
              </a:rPr>
              <a:t>. 24329-24338. (</a:t>
            </a:r>
            <a:r>
              <a:rPr lang="sk-SK" sz="1000" b="1" dirty="0">
                <a:solidFill>
                  <a:srgbClr val="00287D"/>
                </a:solidFill>
              </a:rPr>
              <a:t>IF 3.906, Q1</a:t>
            </a:r>
            <a:r>
              <a:rPr lang="sk-SK" sz="1000" dirty="0">
                <a:solidFill>
                  <a:srgbClr val="00287D"/>
                </a:solidFill>
              </a:rPr>
              <a:t>)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sk-SK" sz="1000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en-GB" sz="1000" cap="all" dirty="0" err="1">
                <a:solidFill>
                  <a:srgbClr val="00287D"/>
                </a:solidFill>
              </a:rPr>
              <a:t>Bystrenova</a:t>
            </a:r>
            <a:r>
              <a:rPr lang="en-GB" sz="1000" cap="all" dirty="0">
                <a:solidFill>
                  <a:srgbClr val="00287D"/>
                </a:solidFill>
              </a:rPr>
              <a:t>, E. - </a:t>
            </a:r>
            <a:r>
              <a:rPr lang="en-GB" sz="1000" b="1" cap="all" dirty="0" err="1">
                <a:solidFill>
                  <a:srgbClr val="00287D"/>
                </a:solidFill>
              </a:rPr>
              <a:t>Bednarikova</a:t>
            </a:r>
            <a:r>
              <a:rPr lang="en-GB" sz="1000" b="1" cap="all" dirty="0">
                <a:solidFill>
                  <a:srgbClr val="00287D"/>
                </a:solidFill>
              </a:rPr>
              <a:t>, Z</a:t>
            </a:r>
            <a:r>
              <a:rPr lang="en-GB" sz="1000" cap="all" dirty="0">
                <a:solidFill>
                  <a:srgbClr val="00287D"/>
                </a:solidFill>
              </a:rPr>
              <a:t>.- </a:t>
            </a:r>
            <a:r>
              <a:rPr lang="en-GB" sz="1000" cap="all" dirty="0" err="1">
                <a:solidFill>
                  <a:srgbClr val="00287D"/>
                </a:solidFill>
              </a:rPr>
              <a:t>Barbalinardo</a:t>
            </a:r>
            <a:r>
              <a:rPr lang="en-GB" sz="1000" cap="all" dirty="0">
                <a:solidFill>
                  <a:srgbClr val="00287D"/>
                </a:solidFill>
              </a:rPr>
              <a:t>, M. -VALLE, F.- </a:t>
            </a:r>
            <a:r>
              <a:rPr lang="en-GB" sz="1000" b="1" cap="all" dirty="0" err="1">
                <a:solidFill>
                  <a:srgbClr val="00287D"/>
                </a:solidFill>
              </a:rPr>
              <a:t>Gazova</a:t>
            </a:r>
            <a:r>
              <a:rPr lang="en-GB" sz="1000" b="1" cap="all" dirty="0">
                <a:solidFill>
                  <a:srgbClr val="00287D"/>
                </a:solidFill>
              </a:rPr>
              <a:t>, Z</a:t>
            </a:r>
            <a:r>
              <a:rPr lang="en-GB" sz="1000" cap="all" dirty="0">
                <a:solidFill>
                  <a:srgbClr val="00287D"/>
                </a:solidFill>
              </a:rPr>
              <a:t>. - </a:t>
            </a:r>
            <a:r>
              <a:rPr lang="en-GB" sz="1000" cap="all" dirty="0" err="1">
                <a:solidFill>
                  <a:srgbClr val="00287D"/>
                </a:solidFill>
              </a:rPr>
              <a:t>Biscarini</a:t>
            </a:r>
            <a:r>
              <a:rPr lang="en-GB" sz="1000" cap="all" dirty="0">
                <a:solidFill>
                  <a:srgbClr val="00287D"/>
                </a:solidFill>
              </a:rPr>
              <a:t>, F.</a:t>
            </a:r>
            <a:r>
              <a:rPr lang="en-GB" sz="1000" dirty="0">
                <a:solidFill>
                  <a:srgbClr val="00287D"/>
                </a:solidFill>
              </a:rPr>
              <a:t>  Insulin amyloid structures and their influence on neural cells. </a:t>
            </a:r>
            <a:r>
              <a:rPr lang="en-GB" sz="1000" i="1" dirty="0">
                <a:solidFill>
                  <a:srgbClr val="00287D"/>
                </a:solidFill>
              </a:rPr>
              <a:t>Colloids and Surfaces B: </a:t>
            </a:r>
            <a:r>
              <a:rPr lang="en-GB" sz="1000" i="1" dirty="0" err="1">
                <a:solidFill>
                  <a:srgbClr val="00287D"/>
                </a:solidFill>
              </a:rPr>
              <a:t>Biointerfaces</a:t>
            </a:r>
            <a:r>
              <a:rPr lang="en-GB" sz="1000" dirty="0">
                <a:solidFill>
                  <a:srgbClr val="00287D"/>
                </a:solidFill>
              </a:rPr>
              <a:t>,</a:t>
            </a:r>
            <a:r>
              <a:rPr lang="en-GB" sz="1000" i="1" dirty="0">
                <a:solidFill>
                  <a:srgbClr val="00287D"/>
                </a:solidFill>
              </a:rPr>
              <a:t> </a:t>
            </a:r>
            <a:r>
              <a:rPr lang="en-GB" sz="1000" dirty="0">
                <a:solidFill>
                  <a:srgbClr val="00287D"/>
                </a:solidFill>
              </a:rPr>
              <a:t>2018, vol. 161, pp. 177–182 (</a:t>
            </a:r>
            <a:r>
              <a:rPr lang="en-GB" sz="1000" b="1" dirty="0">
                <a:solidFill>
                  <a:srgbClr val="00287D"/>
                </a:solidFill>
              </a:rPr>
              <a:t>IF 3.997, Q1)</a:t>
            </a:r>
            <a:endParaRPr lang="en-US" sz="1000" dirty="0">
              <a:solidFill>
                <a:srgbClr val="00287D"/>
              </a:solidFill>
            </a:endParaRPr>
          </a:p>
        </p:txBody>
      </p:sp>
      <p:sp>
        <p:nvSpPr>
          <p:cNvPr id="6152" name="Obdĺžnik 5"/>
          <p:cNvSpPr>
            <a:spLocks noChangeArrowheads="1"/>
          </p:cNvSpPr>
          <p:nvPr/>
        </p:nvSpPr>
        <p:spPr bwMode="auto">
          <a:xfrm>
            <a:off x="1003300" y="1226815"/>
            <a:ext cx="7708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l"/>
            <a:r>
              <a:rPr lang="sk-SK" altLang="en-US" sz="1300" b="1" dirty="0" err="1">
                <a:solidFill>
                  <a:srgbClr val="00287D"/>
                </a:solidFill>
              </a:rPr>
              <a:t>Gažová</a:t>
            </a:r>
            <a:r>
              <a:rPr lang="sk-SK" altLang="en-US" sz="1300" b="1" dirty="0">
                <a:solidFill>
                  <a:srgbClr val="00287D"/>
                </a:solidFill>
              </a:rPr>
              <a:t> Z., </a:t>
            </a:r>
            <a:r>
              <a:rPr lang="sk-SK" altLang="en-US" sz="1100" b="1" dirty="0" err="1">
                <a:solidFill>
                  <a:srgbClr val="00287D"/>
                </a:solidFill>
              </a:rPr>
              <a:t>Fedunová</a:t>
            </a:r>
            <a:r>
              <a:rPr lang="sk-SK" altLang="en-US" sz="1100" b="1" dirty="0">
                <a:solidFill>
                  <a:srgbClr val="00287D"/>
                </a:solidFill>
              </a:rPr>
              <a:t> D., </a:t>
            </a:r>
            <a:r>
              <a:rPr lang="sk-SK" altLang="en-US" sz="1100" b="1" dirty="0" err="1">
                <a:solidFill>
                  <a:srgbClr val="00287D"/>
                </a:solidFill>
              </a:rPr>
              <a:t>Bednáriková</a:t>
            </a:r>
            <a:r>
              <a:rPr lang="sk-SK" altLang="en-US" sz="1100" b="1" dirty="0">
                <a:solidFill>
                  <a:srgbClr val="00287D"/>
                </a:solidFill>
              </a:rPr>
              <a:t> Z., </a:t>
            </a:r>
            <a:r>
              <a:rPr lang="sk-SK" altLang="en-US" sz="1100" b="1" dirty="0" err="1">
                <a:solidFill>
                  <a:srgbClr val="00287D"/>
                </a:solidFill>
              </a:rPr>
              <a:t>Antošová</a:t>
            </a:r>
            <a:r>
              <a:rPr lang="sk-SK" altLang="en-US" sz="1100" b="1" dirty="0">
                <a:solidFill>
                  <a:srgbClr val="00287D"/>
                </a:solidFill>
              </a:rPr>
              <a:t> A., Marek J., </a:t>
            </a:r>
            <a:r>
              <a:rPr lang="sk-SK" altLang="en-US" sz="1100" b="1" dirty="0" err="1">
                <a:solidFill>
                  <a:srgbClr val="00287D"/>
                </a:solidFill>
              </a:rPr>
              <a:t>Hrmo</a:t>
            </a:r>
            <a:r>
              <a:rPr lang="sk-SK" altLang="en-US" sz="1100" b="1" dirty="0">
                <a:solidFill>
                  <a:srgbClr val="00287D"/>
                </a:solidFill>
              </a:rPr>
              <a:t> I., Uličná K., </a:t>
            </a:r>
            <a:r>
              <a:rPr lang="sk-SK" altLang="en-US" sz="1100" b="1" dirty="0" err="1">
                <a:solidFill>
                  <a:srgbClr val="00287D"/>
                </a:solidFill>
              </a:rPr>
              <a:t>Gančár</a:t>
            </a:r>
            <a:r>
              <a:rPr lang="sk-SK" altLang="en-US" sz="1100" b="1" dirty="0">
                <a:solidFill>
                  <a:srgbClr val="00287D"/>
                </a:solidFill>
              </a:rPr>
              <a:t> M.</a:t>
            </a:r>
          </a:p>
        </p:txBody>
      </p:sp>
      <p:sp>
        <p:nvSpPr>
          <p:cNvPr id="12" name="BlokTextu 11"/>
          <p:cNvSpPr txBox="1">
            <a:spLocks noChangeArrowheads="1"/>
          </p:cNvSpPr>
          <p:nvPr/>
        </p:nvSpPr>
        <p:spPr bwMode="auto">
          <a:xfrm>
            <a:off x="755576" y="333375"/>
            <a:ext cx="7704138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b="1" dirty="0" err="1">
                <a:solidFill>
                  <a:srgbClr val="AA005A"/>
                </a:solidFill>
              </a:rPr>
              <a:t>Amyloidn</a:t>
            </a:r>
            <a:r>
              <a:rPr lang="en-US" altLang="en-US" b="1" dirty="0">
                <a:solidFill>
                  <a:srgbClr val="AA005A"/>
                </a:solidFill>
              </a:rPr>
              <a:t>é</a:t>
            </a:r>
            <a:r>
              <a:rPr lang="sk-SK" altLang="en-US" b="1" dirty="0">
                <a:solidFill>
                  <a:srgbClr val="AA005A"/>
                </a:solidFill>
              </a:rPr>
              <a:t> štruktúry proteínov </a:t>
            </a:r>
            <a:r>
              <a:rPr lang="sk-SK" altLang="en-US" sz="1600" b="1" dirty="0" smtClean="0">
                <a:solidFill>
                  <a:srgbClr val="00287D"/>
                </a:solidFill>
              </a:rPr>
              <a:t>             </a:t>
            </a:r>
            <a:endParaRPr lang="sk-SK" altLang="en-US" sz="1600" b="1" dirty="0">
              <a:solidFill>
                <a:srgbClr val="0028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467544" y="1484313"/>
            <a:ext cx="820891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200" b="1" i="1" cap="all" dirty="0">
                <a:solidFill>
                  <a:srgbClr val="005800"/>
                </a:solidFill>
              </a:rPr>
              <a:t>2019: (2)</a:t>
            </a:r>
          </a:p>
          <a:p>
            <a:pPr algn="l">
              <a:defRPr/>
            </a:pPr>
            <a:endParaRPr lang="en-GB" sz="1000" cap="all" dirty="0"/>
          </a:p>
          <a:p>
            <a:pPr algn="just">
              <a:defRPr/>
            </a:pPr>
            <a:r>
              <a:rPr lang="en-GB" sz="1100" b="1" cap="all" dirty="0" err="1">
                <a:solidFill>
                  <a:srgbClr val="00287D"/>
                </a:solidFill>
              </a:rPr>
              <a:t>Antosova</a:t>
            </a:r>
            <a:r>
              <a:rPr lang="en-GB" sz="1100" b="1" cap="all" dirty="0">
                <a:solidFill>
                  <a:srgbClr val="00287D"/>
                </a:solidFill>
              </a:rPr>
              <a:t>, A.- </a:t>
            </a:r>
            <a:r>
              <a:rPr lang="en-GB" sz="1100" b="1" cap="all" dirty="0" err="1">
                <a:solidFill>
                  <a:srgbClr val="00287D"/>
                </a:solidFill>
              </a:rPr>
              <a:t>Bednarikova</a:t>
            </a:r>
            <a:r>
              <a:rPr lang="en-GB" sz="1100" b="1" cap="all" dirty="0">
                <a:solidFill>
                  <a:srgbClr val="00287D"/>
                </a:solidFill>
              </a:rPr>
              <a:t>, Z</a:t>
            </a:r>
            <a:r>
              <a:rPr lang="en-GB" sz="1100" cap="all" dirty="0">
                <a:solidFill>
                  <a:srgbClr val="00287D"/>
                </a:solidFill>
              </a:rPr>
              <a:t>.- </a:t>
            </a:r>
            <a:r>
              <a:rPr lang="en-GB" sz="1100" cap="all" dirty="0" err="1">
                <a:solidFill>
                  <a:srgbClr val="00287D"/>
                </a:solidFill>
              </a:rPr>
              <a:t>Koneracka</a:t>
            </a:r>
            <a:r>
              <a:rPr lang="en-GB" sz="1100" cap="all" dirty="0">
                <a:solidFill>
                  <a:srgbClr val="00287D"/>
                </a:solidFill>
              </a:rPr>
              <a:t>, M.- </a:t>
            </a:r>
            <a:r>
              <a:rPr lang="en-GB" sz="1100" cap="all" dirty="0" err="1">
                <a:solidFill>
                  <a:srgbClr val="00287D"/>
                </a:solidFill>
              </a:rPr>
              <a:t>Antal</a:t>
            </a:r>
            <a:r>
              <a:rPr lang="en-GB" sz="1100" cap="all" dirty="0">
                <a:solidFill>
                  <a:srgbClr val="00287D"/>
                </a:solidFill>
              </a:rPr>
              <a:t>, I.-</a:t>
            </a:r>
            <a:r>
              <a:rPr lang="en-GB" sz="1100" cap="all" dirty="0" err="1">
                <a:solidFill>
                  <a:srgbClr val="00287D"/>
                </a:solidFill>
              </a:rPr>
              <a:t>Zavisova</a:t>
            </a:r>
            <a:r>
              <a:rPr lang="en-GB" sz="1100" cap="all" dirty="0">
                <a:solidFill>
                  <a:srgbClr val="00287D"/>
                </a:solidFill>
              </a:rPr>
              <a:t>, V.-</a:t>
            </a:r>
            <a:r>
              <a:rPr lang="en-GB" sz="1100" cap="all" dirty="0" err="1">
                <a:solidFill>
                  <a:srgbClr val="00287D"/>
                </a:solidFill>
              </a:rPr>
              <a:t>Kubovcikova</a:t>
            </a:r>
            <a:r>
              <a:rPr lang="en-GB" sz="1100" cap="all" dirty="0">
                <a:solidFill>
                  <a:srgbClr val="00287D"/>
                </a:solidFill>
              </a:rPr>
              <a:t>, M.-Wu, J. W.- Wang, S. S.-S.- </a:t>
            </a:r>
            <a:r>
              <a:rPr lang="en-GB" sz="1100" b="1" cap="all" dirty="0" err="1">
                <a:solidFill>
                  <a:srgbClr val="00287D"/>
                </a:solidFill>
              </a:rPr>
              <a:t>Gazova</a:t>
            </a:r>
            <a:r>
              <a:rPr lang="en-GB" sz="1100" b="1" cap="all" dirty="0">
                <a:solidFill>
                  <a:srgbClr val="00287D"/>
                </a:solidFill>
              </a:rPr>
              <a:t>, Z</a:t>
            </a:r>
            <a:r>
              <a:rPr lang="en-GB" sz="1100" cap="all" dirty="0">
                <a:solidFill>
                  <a:srgbClr val="00287D"/>
                </a:solidFill>
              </a:rPr>
              <a:t>.</a:t>
            </a:r>
            <a:r>
              <a:rPr lang="en-GB" sz="1100" dirty="0">
                <a:solidFill>
                  <a:srgbClr val="00287D"/>
                </a:solidFill>
              </a:rPr>
              <a:t> Destroying activity of glycine coated magnetic nanoparticles on lysozyme, α-</a:t>
            </a:r>
            <a:r>
              <a:rPr lang="en-GB" sz="1100" dirty="0" err="1">
                <a:solidFill>
                  <a:srgbClr val="00287D"/>
                </a:solidFill>
              </a:rPr>
              <a:t>lactalbumin</a:t>
            </a:r>
            <a:r>
              <a:rPr lang="en-GB" sz="1100" dirty="0">
                <a:solidFill>
                  <a:srgbClr val="00287D"/>
                </a:solidFill>
              </a:rPr>
              <a:t>, insulin and α-</a:t>
            </a:r>
            <a:r>
              <a:rPr lang="en-GB" sz="1100" dirty="0" err="1">
                <a:solidFill>
                  <a:srgbClr val="00287D"/>
                </a:solidFill>
              </a:rPr>
              <a:t>crystallin</a:t>
            </a:r>
            <a:r>
              <a:rPr lang="en-GB" sz="1100" dirty="0">
                <a:solidFill>
                  <a:srgbClr val="00287D"/>
                </a:solidFill>
              </a:rPr>
              <a:t> amyloid fibrils. </a:t>
            </a:r>
            <a:r>
              <a:rPr lang="en-GB" sz="1100" i="1" dirty="0">
                <a:solidFill>
                  <a:srgbClr val="00287D"/>
                </a:solidFill>
              </a:rPr>
              <a:t>Journal of Magnetism and magnetic Materials</a:t>
            </a:r>
            <a:r>
              <a:rPr lang="en-GB" sz="1100" dirty="0">
                <a:solidFill>
                  <a:srgbClr val="00287D"/>
                </a:solidFill>
              </a:rPr>
              <a:t> 2019, vol. 471, pp. 169-176. (</a:t>
            </a:r>
            <a:r>
              <a:rPr lang="en-GB" sz="1100" b="1" dirty="0">
                <a:solidFill>
                  <a:srgbClr val="00287D"/>
                </a:solidFill>
              </a:rPr>
              <a:t>IF: 3,046 (2018), Q1</a:t>
            </a:r>
            <a:r>
              <a:rPr lang="en-GB" sz="1100" dirty="0">
                <a:solidFill>
                  <a:srgbClr val="00287D"/>
                </a:solidFill>
              </a:rPr>
              <a:t>)</a:t>
            </a:r>
            <a:endParaRPr lang="en-US" sz="1100" dirty="0">
              <a:solidFill>
                <a:srgbClr val="00287D"/>
              </a:solidFill>
            </a:endParaRPr>
          </a:p>
          <a:p>
            <a:pPr algn="just">
              <a:defRPr/>
            </a:pPr>
            <a:endParaRPr lang="en-US" sz="1100" cap="all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sk-SK" sz="1100" b="1" cap="all" dirty="0" err="1">
                <a:solidFill>
                  <a:srgbClr val="00287D"/>
                </a:solidFill>
              </a:rPr>
              <a:t>Bednarikova</a:t>
            </a:r>
            <a:r>
              <a:rPr lang="sk-SK" sz="1100" b="1" cap="all" dirty="0">
                <a:solidFill>
                  <a:srgbClr val="00287D"/>
                </a:solidFill>
              </a:rPr>
              <a:t>, Z.- Marek, J</a:t>
            </a:r>
            <a:r>
              <a:rPr lang="sk-SK" sz="1100" cap="all" dirty="0">
                <a:solidFill>
                  <a:srgbClr val="00287D"/>
                </a:solidFill>
              </a:rPr>
              <a:t>.- </a:t>
            </a:r>
            <a:r>
              <a:rPr lang="sk-SK" sz="1100" cap="all" dirty="0" err="1">
                <a:solidFill>
                  <a:srgbClr val="00287D"/>
                </a:solidFill>
              </a:rPr>
              <a:t>Demjen</a:t>
            </a:r>
            <a:r>
              <a:rPr lang="sk-SK" sz="1100" cap="all" dirty="0">
                <a:solidFill>
                  <a:srgbClr val="00287D"/>
                </a:solidFill>
              </a:rPr>
              <a:t>, E.- </a:t>
            </a:r>
            <a:r>
              <a:rPr lang="sk-SK" sz="1100" cap="all" dirty="0" err="1">
                <a:solidFill>
                  <a:srgbClr val="00287D"/>
                </a:solidFill>
              </a:rPr>
              <a:t>Dutz</a:t>
            </a:r>
            <a:r>
              <a:rPr lang="sk-SK" sz="1100" cap="all" dirty="0">
                <a:solidFill>
                  <a:srgbClr val="00287D"/>
                </a:solidFill>
              </a:rPr>
              <a:t>, S.- </a:t>
            </a:r>
            <a:r>
              <a:rPr lang="sk-SK" sz="1100" cap="all" dirty="0" err="1">
                <a:solidFill>
                  <a:srgbClr val="00287D"/>
                </a:solidFill>
              </a:rPr>
              <a:t>Mocanu</a:t>
            </a:r>
            <a:r>
              <a:rPr lang="sk-SK" sz="1100" cap="all" dirty="0">
                <a:solidFill>
                  <a:srgbClr val="00287D"/>
                </a:solidFill>
              </a:rPr>
              <a:t>, M.-M.- </a:t>
            </a:r>
            <a:r>
              <a:rPr lang="sk-SK" sz="1100" cap="all" dirty="0" err="1">
                <a:solidFill>
                  <a:srgbClr val="00287D"/>
                </a:solidFill>
              </a:rPr>
              <a:t>Wu</a:t>
            </a:r>
            <a:r>
              <a:rPr lang="sk-SK" sz="1100" cap="all" dirty="0">
                <a:solidFill>
                  <a:srgbClr val="00287D"/>
                </a:solidFill>
              </a:rPr>
              <a:t>, J. W.- </a:t>
            </a:r>
            <a:r>
              <a:rPr lang="sk-SK" sz="1100" cap="all" dirty="0" err="1">
                <a:solidFill>
                  <a:srgbClr val="00287D"/>
                </a:solidFill>
              </a:rPr>
              <a:t>Wang</a:t>
            </a:r>
            <a:r>
              <a:rPr lang="sk-SK" sz="1100" cap="all" dirty="0">
                <a:solidFill>
                  <a:srgbClr val="00287D"/>
                </a:solidFill>
              </a:rPr>
              <a:t>, S. S.-S.- </a:t>
            </a:r>
            <a:r>
              <a:rPr lang="sk-SK" sz="1100" b="1" cap="all" dirty="0" err="1">
                <a:solidFill>
                  <a:srgbClr val="00287D"/>
                </a:solidFill>
              </a:rPr>
              <a:t>Gazova</a:t>
            </a:r>
            <a:r>
              <a:rPr lang="sk-SK" sz="1100" b="1" cap="all" dirty="0">
                <a:solidFill>
                  <a:srgbClr val="00287D"/>
                </a:solidFill>
              </a:rPr>
              <a:t>, Z</a:t>
            </a:r>
            <a:r>
              <a:rPr lang="sk-SK" sz="1100" cap="all" dirty="0">
                <a:solidFill>
                  <a:srgbClr val="00287D"/>
                </a:solidFill>
              </a:rPr>
              <a:t>.</a:t>
            </a:r>
            <a:r>
              <a:rPr lang="sk-SK" sz="1100" dirty="0">
                <a:solidFill>
                  <a:srgbClr val="00287D"/>
                </a:solidFill>
              </a:rPr>
              <a:t>  </a:t>
            </a:r>
            <a:r>
              <a:rPr lang="sk-SK" sz="1100" dirty="0" err="1">
                <a:solidFill>
                  <a:srgbClr val="00287D"/>
                </a:solidFill>
              </a:rPr>
              <a:t>Effect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of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nanoparticles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coated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with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different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modifications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of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dextran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smtClean="0">
                <a:solidFill>
                  <a:srgbClr val="00287D"/>
                </a:solidFill>
              </a:rPr>
              <a:t>on </a:t>
            </a:r>
            <a:r>
              <a:rPr lang="sk-SK" sz="1100" dirty="0" err="1" smtClean="0">
                <a:solidFill>
                  <a:srgbClr val="00287D"/>
                </a:solidFill>
              </a:rPr>
              <a:t>lysozyme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amyloid</a:t>
            </a:r>
            <a:r>
              <a:rPr lang="sk-SK" sz="1100" dirty="0">
                <a:solidFill>
                  <a:srgbClr val="00287D"/>
                </a:solidFill>
              </a:rPr>
              <a:t> </a:t>
            </a:r>
            <a:r>
              <a:rPr lang="sk-SK" sz="1100" dirty="0" err="1">
                <a:solidFill>
                  <a:srgbClr val="00287D"/>
                </a:solidFill>
              </a:rPr>
              <a:t>aggregation</a:t>
            </a:r>
            <a:r>
              <a:rPr lang="sk-SK" sz="1100" dirty="0">
                <a:solidFill>
                  <a:srgbClr val="00287D"/>
                </a:solidFill>
              </a:rPr>
              <a:t>. </a:t>
            </a:r>
            <a:r>
              <a:rPr lang="en-GB" sz="1100" i="1" dirty="0">
                <a:solidFill>
                  <a:srgbClr val="00287D"/>
                </a:solidFill>
              </a:rPr>
              <a:t>Journal of Magnetism and magnetic Materials</a:t>
            </a:r>
            <a:r>
              <a:rPr lang="en-GB" sz="1100" dirty="0">
                <a:solidFill>
                  <a:srgbClr val="00287D"/>
                </a:solidFill>
              </a:rPr>
              <a:t> 2019, vol. 473, pp. 1-6. (</a:t>
            </a:r>
            <a:r>
              <a:rPr lang="en-GB" sz="1100" b="1" dirty="0">
                <a:solidFill>
                  <a:srgbClr val="00287D"/>
                </a:solidFill>
              </a:rPr>
              <a:t>IF: 3,046 (2018), Q1</a:t>
            </a:r>
            <a:r>
              <a:rPr lang="en-GB" sz="1100" dirty="0">
                <a:solidFill>
                  <a:srgbClr val="00287D"/>
                </a:solidFill>
              </a:rPr>
              <a:t>)</a:t>
            </a:r>
            <a:endParaRPr lang="en-US" sz="1100" dirty="0">
              <a:solidFill>
                <a:srgbClr val="00287D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67544" y="3429000"/>
            <a:ext cx="820891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1200" b="1" i="1" dirty="0" err="1">
                <a:solidFill>
                  <a:srgbClr val="005800"/>
                </a:solidFill>
              </a:rPr>
              <a:t>Zaslané</a:t>
            </a:r>
            <a:r>
              <a:rPr lang="en-GB" sz="1200" b="1" i="1" dirty="0">
                <a:solidFill>
                  <a:srgbClr val="005800"/>
                </a:solidFill>
              </a:rPr>
              <a:t> </a:t>
            </a:r>
            <a:r>
              <a:rPr lang="en-GB" sz="1200" b="1" i="1" dirty="0" err="1">
                <a:solidFill>
                  <a:srgbClr val="005800"/>
                </a:solidFill>
              </a:rPr>
              <a:t>práce</a:t>
            </a:r>
            <a:r>
              <a:rPr lang="en-GB" sz="1200" b="1" i="1" dirty="0">
                <a:solidFill>
                  <a:srgbClr val="005800"/>
                </a:solidFill>
              </a:rPr>
              <a:t> v 2018 v </a:t>
            </a:r>
            <a:r>
              <a:rPr lang="en-GB" sz="1200" b="1" i="1" dirty="0" err="1">
                <a:solidFill>
                  <a:srgbClr val="005800"/>
                </a:solidFill>
              </a:rPr>
              <a:t>recenznom</a:t>
            </a:r>
            <a:r>
              <a:rPr lang="en-GB" sz="1200" b="1" i="1" dirty="0">
                <a:solidFill>
                  <a:srgbClr val="005800"/>
                </a:solidFill>
              </a:rPr>
              <a:t> </a:t>
            </a:r>
            <a:r>
              <a:rPr lang="en-GB" sz="1200" b="1" i="1" dirty="0" err="1">
                <a:solidFill>
                  <a:srgbClr val="005800"/>
                </a:solidFill>
              </a:rPr>
              <a:t>konaní</a:t>
            </a:r>
            <a:r>
              <a:rPr lang="en-GB" sz="1200" b="1" i="1" dirty="0">
                <a:solidFill>
                  <a:srgbClr val="005800"/>
                </a:solidFill>
              </a:rPr>
              <a:t>: (4)</a:t>
            </a:r>
            <a:endParaRPr lang="en-GB" sz="1200" b="1" i="1" cap="all" dirty="0">
              <a:solidFill>
                <a:srgbClr val="005800"/>
              </a:solidFill>
            </a:endParaRPr>
          </a:p>
          <a:p>
            <a:pPr algn="l">
              <a:defRPr/>
            </a:pPr>
            <a:endParaRPr lang="en-GB" sz="1000" cap="all" dirty="0"/>
          </a:p>
          <a:p>
            <a:pPr algn="just">
              <a:defRPr/>
            </a:pPr>
            <a:r>
              <a:rPr lang="en-GB" sz="1100" cap="all" dirty="0" err="1">
                <a:solidFill>
                  <a:srgbClr val="00287D"/>
                </a:solidFill>
              </a:rPr>
              <a:t>Bystrenova</a:t>
            </a:r>
            <a:r>
              <a:rPr lang="en-GB" sz="1100" cap="all" dirty="0">
                <a:solidFill>
                  <a:srgbClr val="00287D"/>
                </a:solidFill>
              </a:rPr>
              <a:t>, E.- </a:t>
            </a:r>
            <a:r>
              <a:rPr lang="en-GB" sz="1100" b="1" cap="all" dirty="0" err="1">
                <a:solidFill>
                  <a:srgbClr val="00287D"/>
                </a:solidFill>
              </a:rPr>
              <a:t>Bednarikova</a:t>
            </a:r>
            <a:r>
              <a:rPr lang="en-GB" sz="1100" b="1" cap="all" dirty="0">
                <a:solidFill>
                  <a:srgbClr val="00287D"/>
                </a:solidFill>
              </a:rPr>
              <a:t>, Z</a:t>
            </a:r>
            <a:r>
              <a:rPr lang="en-GB" sz="1100" cap="all" dirty="0">
                <a:solidFill>
                  <a:srgbClr val="00287D"/>
                </a:solidFill>
              </a:rPr>
              <a:t>.- </a:t>
            </a:r>
            <a:r>
              <a:rPr lang="en-GB" sz="1100" cap="all" dirty="0" err="1">
                <a:solidFill>
                  <a:srgbClr val="00287D"/>
                </a:solidFill>
              </a:rPr>
              <a:t>Barbalinardo</a:t>
            </a:r>
            <a:r>
              <a:rPr lang="en-GB" sz="1100" cap="all" dirty="0">
                <a:solidFill>
                  <a:srgbClr val="00287D"/>
                </a:solidFill>
              </a:rPr>
              <a:t>, M.- </a:t>
            </a:r>
            <a:r>
              <a:rPr lang="en-GB" sz="1100" cap="all" dirty="0" err="1">
                <a:solidFill>
                  <a:srgbClr val="00287D"/>
                </a:solidFill>
              </a:rPr>
              <a:t>Albonetti</a:t>
            </a:r>
            <a:r>
              <a:rPr lang="en-GB" sz="1100" cap="all" dirty="0">
                <a:solidFill>
                  <a:srgbClr val="00287D"/>
                </a:solidFill>
              </a:rPr>
              <a:t>, C.-Valle, F.- </a:t>
            </a:r>
            <a:r>
              <a:rPr lang="en-GB" sz="1100" b="1" cap="all" dirty="0" err="1">
                <a:solidFill>
                  <a:srgbClr val="00287D"/>
                </a:solidFill>
              </a:rPr>
              <a:t>Gazova</a:t>
            </a:r>
            <a:r>
              <a:rPr lang="en-GB" sz="1100" b="1" cap="all" dirty="0">
                <a:solidFill>
                  <a:srgbClr val="00287D"/>
                </a:solidFill>
              </a:rPr>
              <a:t>, Z</a:t>
            </a:r>
            <a:r>
              <a:rPr lang="en-GB" sz="1100" cap="all" dirty="0">
                <a:solidFill>
                  <a:srgbClr val="00287D"/>
                </a:solidFill>
              </a:rPr>
              <a:t>.</a:t>
            </a:r>
            <a:r>
              <a:rPr lang="en-GB" sz="1100" dirty="0">
                <a:solidFill>
                  <a:srgbClr val="00287D"/>
                </a:solidFill>
              </a:rPr>
              <a:t> Amyloid fragments and their toxicity on neural cell, </a:t>
            </a:r>
            <a:r>
              <a:rPr lang="en-GB" sz="1100" i="1" dirty="0">
                <a:solidFill>
                  <a:srgbClr val="00287D"/>
                </a:solidFill>
              </a:rPr>
              <a:t>Regenerative Biomaterials</a:t>
            </a:r>
            <a:endParaRPr lang="en-US" sz="1100" dirty="0">
              <a:solidFill>
                <a:srgbClr val="00287D"/>
              </a:solidFill>
            </a:endParaRPr>
          </a:p>
          <a:p>
            <a:pPr algn="just">
              <a:defRPr/>
            </a:pPr>
            <a:endParaRPr lang="en-GB" sz="1100" cap="all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en-GB" sz="1100" b="1" cap="all" dirty="0" err="1">
                <a:solidFill>
                  <a:srgbClr val="00287D"/>
                </a:solidFill>
              </a:rPr>
              <a:t>Gažová</a:t>
            </a:r>
            <a:r>
              <a:rPr lang="en-GB" sz="1100" b="1" cap="all" dirty="0">
                <a:solidFill>
                  <a:srgbClr val="00287D"/>
                </a:solidFill>
              </a:rPr>
              <a:t>, Z.- </a:t>
            </a:r>
            <a:r>
              <a:rPr lang="en-GB" sz="1100" b="1" cap="all" dirty="0" err="1">
                <a:solidFill>
                  <a:srgbClr val="00287D"/>
                </a:solidFill>
              </a:rPr>
              <a:t>Bednarikova</a:t>
            </a:r>
            <a:r>
              <a:rPr lang="en-GB" sz="1100" b="1" cap="all" dirty="0">
                <a:solidFill>
                  <a:srgbClr val="00287D"/>
                </a:solidFill>
              </a:rPr>
              <a:t>, Z</a:t>
            </a:r>
            <a:r>
              <a:rPr lang="en-GB" sz="1100" cap="all" dirty="0">
                <a:solidFill>
                  <a:srgbClr val="00287D"/>
                </a:solidFill>
              </a:rPr>
              <a:t>.- </a:t>
            </a:r>
            <a:r>
              <a:rPr lang="en-GB" sz="1100" cap="all" dirty="0" err="1">
                <a:solidFill>
                  <a:srgbClr val="00287D"/>
                </a:solidFill>
              </a:rPr>
              <a:t>Bartoš</a:t>
            </a:r>
            <a:r>
              <a:rPr lang="en-GB" sz="1100" cap="all" dirty="0">
                <a:solidFill>
                  <a:srgbClr val="00287D"/>
                </a:solidFill>
              </a:rPr>
              <a:t>, A.- </a:t>
            </a:r>
            <a:r>
              <a:rPr lang="en-GB" sz="1100" cap="all" dirty="0" err="1">
                <a:solidFill>
                  <a:srgbClr val="00287D"/>
                </a:solidFill>
              </a:rPr>
              <a:t>Klaschka</a:t>
            </a:r>
            <a:r>
              <a:rPr lang="en-GB" sz="1100" cap="all" dirty="0">
                <a:solidFill>
                  <a:srgbClr val="00287D"/>
                </a:solidFill>
              </a:rPr>
              <a:t>, J.- </a:t>
            </a:r>
            <a:r>
              <a:rPr lang="en-GB" sz="1100" cap="all" dirty="0" err="1">
                <a:solidFill>
                  <a:srgbClr val="00287D"/>
                </a:solidFill>
              </a:rPr>
              <a:t>Krištofiková</a:t>
            </a:r>
            <a:r>
              <a:rPr lang="en-GB" sz="1100" cap="all" dirty="0">
                <a:solidFill>
                  <a:srgbClr val="00287D"/>
                </a:solidFill>
              </a:rPr>
              <a:t>, Z.</a:t>
            </a:r>
            <a:r>
              <a:rPr lang="en-GB" sz="1100" dirty="0">
                <a:solidFill>
                  <a:srgbClr val="00287D"/>
                </a:solidFill>
              </a:rPr>
              <a:t> Surface tension and intrinsic amyloid fluorescence of serum and cerebrospinal fluid samples in Alzheimer´s </a:t>
            </a:r>
            <a:r>
              <a:rPr lang="en-GB" sz="1100" dirty="0" smtClean="0">
                <a:solidFill>
                  <a:srgbClr val="00287D"/>
                </a:solidFill>
              </a:rPr>
              <a:t>disease</a:t>
            </a:r>
            <a:r>
              <a:rPr lang="sk-SK" sz="1100" dirty="0" smtClean="0">
                <a:solidFill>
                  <a:srgbClr val="00287D"/>
                </a:solidFill>
              </a:rPr>
              <a:t>.</a:t>
            </a:r>
            <a:r>
              <a:rPr lang="en-GB" sz="1100" dirty="0" smtClean="0">
                <a:solidFill>
                  <a:srgbClr val="00287D"/>
                </a:solidFill>
              </a:rPr>
              <a:t> </a:t>
            </a:r>
            <a:r>
              <a:rPr lang="en-GB" sz="1100" i="1" dirty="0">
                <a:solidFill>
                  <a:srgbClr val="00287D"/>
                </a:solidFill>
              </a:rPr>
              <a:t>Biomarkers in Medicine</a:t>
            </a:r>
            <a:endParaRPr lang="en-US" sz="1100" dirty="0">
              <a:solidFill>
                <a:srgbClr val="00287D"/>
              </a:solidFill>
            </a:endParaRPr>
          </a:p>
          <a:p>
            <a:pPr algn="just">
              <a:defRPr/>
            </a:pPr>
            <a:endParaRPr lang="en-GB" sz="1100" cap="all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en-GB" sz="1100" cap="all" dirty="0">
                <a:solidFill>
                  <a:srgbClr val="00287D"/>
                </a:solidFill>
              </a:rPr>
              <a:t>Zhang, R.- </a:t>
            </a:r>
            <a:r>
              <a:rPr lang="en-GB" sz="1100" cap="all" dirty="0" err="1">
                <a:solidFill>
                  <a:srgbClr val="00287D"/>
                </a:solidFill>
              </a:rPr>
              <a:t>Mohri</a:t>
            </a:r>
            <a:r>
              <a:rPr lang="en-GB" sz="1100" cap="all" dirty="0">
                <a:solidFill>
                  <a:srgbClr val="00287D"/>
                </a:solidFill>
              </a:rPr>
              <a:t>, M.- Wu, L.- Eckert, T.- </a:t>
            </a:r>
            <a:r>
              <a:rPr lang="en-GB" sz="1100" cap="all" dirty="0" err="1">
                <a:solidFill>
                  <a:srgbClr val="00287D"/>
                </a:solidFill>
              </a:rPr>
              <a:t>Krylov</a:t>
            </a:r>
            <a:r>
              <a:rPr lang="en-GB" sz="1100" cap="all" dirty="0">
                <a:solidFill>
                  <a:srgbClr val="00287D"/>
                </a:solidFill>
              </a:rPr>
              <a:t>, V. B.- </a:t>
            </a:r>
            <a:r>
              <a:rPr lang="en-GB" sz="1100" b="1" cap="all" dirty="0" err="1">
                <a:solidFill>
                  <a:srgbClr val="00287D"/>
                </a:solidFill>
              </a:rPr>
              <a:t>Antosova</a:t>
            </a:r>
            <a:r>
              <a:rPr lang="en-GB" sz="1100" b="1" cap="all" dirty="0">
                <a:solidFill>
                  <a:srgbClr val="00287D"/>
                </a:solidFill>
              </a:rPr>
              <a:t>, A</a:t>
            </a:r>
            <a:r>
              <a:rPr lang="en-GB" sz="1100" cap="all" dirty="0">
                <a:solidFill>
                  <a:srgbClr val="00287D"/>
                </a:solidFill>
              </a:rPr>
              <a:t>.- </a:t>
            </a:r>
            <a:r>
              <a:rPr lang="en-GB" sz="1100" cap="all" dirty="0" err="1">
                <a:solidFill>
                  <a:srgbClr val="00287D"/>
                </a:solidFill>
              </a:rPr>
              <a:t>Ponikova</a:t>
            </a:r>
            <a:r>
              <a:rPr lang="en-GB" sz="1100" cap="all" dirty="0">
                <a:solidFill>
                  <a:srgbClr val="00287D"/>
                </a:solidFill>
              </a:rPr>
              <a:t>, S.- </a:t>
            </a:r>
            <a:r>
              <a:rPr lang="en-GB" sz="1100" b="1" cap="all" dirty="0" err="1">
                <a:solidFill>
                  <a:srgbClr val="00287D"/>
                </a:solidFill>
              </a:rPr>
              <a:t>Bednarikova</a:t>
            </a:r>
            <a:r>
              <a:rPr lang="en-GB" sz="1100" b="1" cap="all" dirty="0">
                <a:solidFill>
                  <a:srgbClr val="00287D"/>
                </a:solidFill>
              </a:rPr>
              <a:t>, Z</a:t>
            </a:r>
            <a:r>
              <a:rPr lang="en-GB" sz="1100" cap="all" dirty="0">
                <a:solidFill>
                  <a:srgbClr val="00287D"/>
                </a:solidFill>
              </a:rPr>
              <a:t>.- </a:t>
            </a:r>
            <a:r>
              <a:rPr lang="en-GB" sz="1100" cap="all" dirty="0" err="1">
                <a:solidFill>
                  <a:srgbClr val="00287D"/>
                </a:solidFill>
              </a:rPr>
              <a:t>Markart</a:t>
            </a:r>
            <a:r>
              <a:rPr lang="en-GB" sz="1100" cap="all" dirty="0">
                <a:solidFill>
                  <a:srgbClr val="00287D"/>
                </a:solidFill>
              </a:rPr>
              <a:t>, P.- </a:t>
            </a:r>
            <a:r>
              <a:rPr lang="en-GB" sz="1100" cap="all" dirty="0" err="1">
                <a:solidFill>
                  <a:srgbClr val="00287D"/>
                </a:solidFill>
              </a:rPr>
              <a:t>Günther</a:t>
            </a:r>
            <a:r>
              <a:rPr lang="en-GB" sz="1100" cap="all" dirty="0">
                <a:solidFill>
                  <a:srgbClr val="00287D"/>
                </a:solidFill>
              </a:rPr>
              <a:t>, A.- </a:t>
            </a:r>
            <a:r>
              <a:rPr lang="en-GB" sz="1100" cap="all" dirty="0" err="1">
                <a:solidFill>
                  <a:srgbClr val="00287D"/>
                </a:solidFill>
              </a:rPr>
              <a:t>Norden</a:t>
            </a:r>
            <a:r>
              <a:rPr lang="en-GB" sz="1100" cap="all" dirty="0">
                <a:solidFill>
                  <a:srgbClr val="00287D"/>
                </a:solidFill>
              </a:rPr>
              <a:t>, B.- </a:t>
            </a:r>
            <a:r>
              <a:rPr lang="en-GB" sz="1100" cap="all" dirty="0" err="1">
                <a:solidFill>
                  <a:srgbClr val="00287D"/>
                </a:solidFill>
              </a:rPr>
              <a:t>Billeter</a:t>
            </a:r>
            <a:r>
              <a:rPr lang="en-GB" sz="1100" cap="all" dirty="0">
                <a:solidFill>
                  <a:srgbClr val="00287D"/>
                </a:solidFill>
              </a:rPr>
              <a:t>, M.- </a:t>
            </a:r>
            <a:r>
              <a:rPr lang="en-GB" sz="1100" cap="all" dirty="0" err="1">
                <a:solidFill>
                  <a:srgbClr val="00287D"/>
                </a:solidFill>
              </a:rPr>
              <a:t>Schauer</a:t>
            </a:r>
            <a:r>
              <a:rPr lang="en-GB" sz="1100" cap="all" dirty="0">
                <a:solidFill>
                  <a:srgbClr val="00287D"/>
                </a:solidFill>
              </a:rPr>
              <a:t>, R.- </a:t>
            </a:r>
            <a:r>
              <a:rPr lang="en-GB" sz="1100" cap="all" dirty="0" err="1">
                <a:solidFill>
                  <a:srgbClr val="00287D"/>
                </a:solidFill>
              </a:rPr>
              <a:t>Scheidig</a:t>
            </a:r>
            <a:r>
              <a:rPr lang="en-GB" sz="1100" cap="all" dirty="0">
                <a:solidFill>
                  <a:srgbClr val="00287D"/>
                </a:solidFill>
              </a:rPr>
              <a:t>, A.-J.- </a:t>
            </a:r>
            <a:r>
              <a:rPr lang="en-GB" sz="1100" cap="all" dirty="0" err="1">
                <a:solidFill>
                  <a:srgbClr val="00287D"/>
                </a:solidFill>
              </a:rPr>
              <a:t>Bhunia</a:t>
            </a:r>
            <a:r>
              <a:rPr lang="en-GB" sz="1100" cap="all" dirty="0">
                <a:solidFill>
                  <a:srgbClr val="00287D"/>
                </a:solidFill>
              </a:rPr>
              <a:t>, A.- Hesse, K.- </a:t>
            </a:r>
            <a:r>
              <a:rPr lang="en-GB" sz="1100" cap="all" dirty="0" err="1">
                <a:solidFill>
                  <a:srgbClr val="00287D"/>
                </a:solidFill>
              </a:rPr>
              <a:t>Enani</a:t>
            </a:r>
            <a:r>
              <a:rPr lang="en-GB" sz="1100" cap="all" dirty="0">
                <a:solidFill>
                  <a:srgbClr val="00287D"/>
                </a:solidFill>
              </a:rPr>
              <a:t>, M. A.- </a:t>
            </a:r>
            <a:r>
              <a:rPr lang="en-GB" sz="1100" cap="all" dirty="0" err="1">
                <a:solidFill>
                  <a:srgbClr val="00287D"/>
                </a:solidFill>
              </a:rPr>
              <a:t>Steinmeyer</a:t>
            </a:r>
            <a:r>
              <a:rPr lang="en-GB" sz="1100" cap="all" dirty="0">
                <a:solidFill>
                  <a:srgbClr val="00287D"/>
                </a:solidFill>
              </a:rPr>
              <a:t>,</a:t>
            </a:r>
            <a:r>
              <a:rPr lang="en-US" sz="1100" cap="all" dirty="0">
                <a:solidFill>
                  <a:srgbClr val="00287D"/>
                </a:solidFill>
              </a:rPr>
              <a:t> J.- Petridis, A. K.- </a:t>
            </a:r>
            <a:r>
              <a:rPr lang="en-US" sz="1100" cap="all" dirty="0" err="1">
                <a:solidFill>
                  <a:srgbClr val="00287D"/>
                </a:solidFill>
              </a:rPr>
              <a:t>Kozar</a:t>
            </a:r>
            <a:r>
              <a:rPr lang="en-US" sz="1100" cap="all" dirty="0">
                <a:solidFill>
                  <a:srgbClr val="00287D"/>
                </a:solidFill>
              </a:rPr>
              <a:t>, T.-</a:t>
            </a:r>
            <a:r>
              <a:rPr lang="en-US" sz="1100" b="1" cap="all" dirty="0" err="1">
                <a:solidFill>
                  <a:srgbClr val="00287D"/>
                </a:solidFill>
              </a:rPr>
              <a:t>Gazova</a:t>
            </a:r>
            <a:r>
              <a:rPr lang="en-US" sz="1100" b="1" cap="all" dirty="0">
                <a:solidFill>
                  <a:srgbClr val="00287D"/>
                </a:solidFill>
              </a:rPr>
              <a:t>, Z</a:t>
            </a:r>
            <a:r>
              <a:rPr lang="en-US" sz="1100" cap="all" dirty="0">
                <a:solidFill>
                  <a:srgbClr val="00287D"/>
                </a:solidFill>
              </a:rPr>
              <a:t>.-  </a:t>
            </a:r>
            <a:r>
              <a:rPr lang="en-US" sz="1100" cap="all" dirty="0" err="1">
                <a:solidFill>
                  <a:srgbClr val="00287D"/>
                </a:solidFill>
              </a:rPr>
              <a:t>Nifantiev</a:t>
            </a:r>
            <a:r>
              <a:rPr lang="en-US" sz="1100" cap="all" dirty="0">
                <a:solidFill>
                  <a:srgbClr val="00287D"/>
                </a:solidFill>
              </a:rPr>
              <a:t>, E.- Siebert, H.-S. </a:t>
            </a:r>
            <a:r>
              <a:rPr lang="en-GB" sz="1100" dirty="0">
                <a:solidFill>
                  <a:srgbClr val="00287D"/>
                </a:solidFill>
              </a:rPr>
              <a:t>New insights into intermolecular interaction dynamics: examples of lysozymes and insulins.  </a:t>
            </a:r>
            <a:r>
              <a:rPr lang="en-GB" sz="1100" i="1" dirty="0">
                <a:solidFill>
                  <a:srgbClr val="00287D"/>
                </a:solidFill>
              </a:rPr>
              <a:t>ACS OMEGA</a:t>
            </a:r>
            <a:endParaRPr lang="en-US" sz="1100" dirty="0">
              <a:solidFill>
                <a:srgbClr val="00287D"/>
              </a:solidFill>
            </a:endParaRPr>
          </a:p>
          <a:p>
            <a:pPr algn="just">
              <a:defRPr/>
            </a:pPr>
            <a:endParaRPr lang="en-US" sz="1100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en-US" sz="1100" b="1" dirty="0">
                <a:solidFill>
                  <a:srgbClr val="00287D"/>
                </a:solidFill>
              </a:rPr>
              <a:t>FEDUNOVA, D. - ANTOSOVA, A. – MAREK, J. – DEMJEN, E. - </a:t>
            </a:r>
            <a:r>
              <a:rPr lang="en-GB" sz="1100" b="1" cap="all" dirty="0" err="1">
                <a:solidFill>
                  <a:srgbClr val="00287D"/>
                </a:solidFill>
              </a:rPr>
              <a:t>Bednarikova</a:t>
            </a:r>
            <a:r>
              <a:rPr lang="en-GB" sz="1100" b="1" cap="all" dirty="0">
                <a:solidFill>
                  <a:srgbClr val="00287D"/>
                </a:solidFill>
              </a:rPr>
              <a:t>, Z. </a:t>
            </a:r>
            <a:r>
              <a:rPr lang="en-US" sz="1100" b="1" cap="all" dirty="0">
                <a:solidFill>
                  <a:srgbClr val="00287D"/>
                </a:solidFill>
              </a:rPr>
              <a:t>- </a:t>
            </a:r>
            <a:r>
              <a:rPr lang="en-US" sz="1100" b="1" cap="all" dirty="0" err="1">
                <a:solidFill>
                  <a:srgbClr val="00287D"/>
                </a:solidFill>
              </a:rPr>
              <a:t>Gazova</a:t>
            </a:r>
            <a:r>
              <a:rPr lang="en-US" sz="1100" b="1" cap="all" dirty="0">
                <a:solidFill>
                  <a:srgbClr val="00287D"/>
                </a:solidFill>
              </a:rPr>
              <a:t>, Z.</a:t>
            </a:r>
            <a:r>
              <a:rPr lang="en-US" sz="1100" cap="all" dirty="0">
                <a:solidFill>
                  <a:srgbClr val="00287D"/>
                </a:solidFill>
              </a:rPr>
              <a:t> </a:t>
            </a:r>
            <a:r>
              <a:rPr lang="en-GB" sz="1100" dirty="0">
                <a:solidFill>
                  <a:srgbClr val="00287D"/>
                </a:solidFill>
              </a:rPr>
              <a:t>Morphology of lysozyme amyloid fibrils in presence of water-miscible ionic </a:t>
            </a:r>
            <a:r>
              <a:rPr lang="en-GB" sz="1100" dirty="0" smtClean="0">
                <a:solidFill>
                  <a:srgbClr val="00287D"/>
                </a:solidFill>
              </a:rPr>
              <a:t>liquids.</a:t>
            </a:r>
            <a:r>
              <a:rPr lang="sk-SK" sz="1100" dirty="0" smtClean="0">
                <a:solidFill>
                  <a:srgbClr val="00287D"/>
                </a:solidFill>
              </a:rPr>
              <a:t> </a:t>
            </a:r>
            <a:r>
              <a:rPr lang="en-GB" sz="1100" i="1" dirty="0" smtClean="0">
                <a:solidFill>
                  <a:srgbClr val="00287D"/>
                </a:solidFill>
              </a:rPr>
              <a:t>Phys</a:t>
            </a:r>
            <a:r>
              <a:rPr lang="en-GB" sz="1100" i="1" dirty="0">
                <a:solidFill>
                  <a:srgbClr val="00287D"/>
                </a:solidFill>
              </a:rPr>
              <a:t>. Chem. Chem. Phys</a:t>
            </a:r>
            <a:endParaRPr lang="en-US" sz="1100" dirty="0">
              <a:solidFill>
                <a:srgbClr val="00287D"/>
              </a:solidFill>
            </a:endParaRPr>
          </a:p>
        </p:txBody>
      </p:sp>
      <p:sp>
        <p:nvSpPr>
          <p:cNvPr id="8" name="BlokTextu 11"/>
          <p:cNvSpPr txBox="1">
            <a:spLocks noChangeArrowheads="1"/>
          </p:cNvSpPr>
          <p:nvPr/>
        </p:nvSpPr>
        <p:spPr bwMode="auto">
          <a:xfrm>
            <a:off x="755576" y="333375"/>
            <a:ext cx="7704138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b="1" dirty="0" err="1">
                <a:solidFill>
                  <a:srgbClr val="AA005A"/>
                </a:solidFill>
              </a:rPr>
              <a:t>Amyloidn</a:t>
            </a:r>
            <a:r>
              <a:rPr lang="en-US" altLang="en-US" b="1" dirty="0">
                <a:solidFill>
                  <a:srgbClr val="AA005A"/>
                </a:solidFill>
              </a:rPr>
              <a:t>é</a:t>
            </a:r>
            <a:r>
              <a:rPr lang="sk-SK" altLang="en-US" b="1" dirty="0">
                <a:solidFill>
                  <a:srgbClr val="AA005A"/>
                </a:solidFill>
              </a:rPr>
              <a:t> štruktúry proteínov </a:t>
            </a:r>
            <a:r>
              <a:rPr lang="sk-SK" altLang="en-US" sz="1600" b="1" dirty="0" smtClean="0">
                <a:solidFill>
                  <a:srgbClr val="00287D"/>
                </a:solidFill>
              </a:rPr>
              <a:t>             </a:t>
            </a:r>
            <a:endParaRPr lang="sk-SK" altLang="en-US" sz="1600" b="1" dirty="0">
              <a:solidFill>
                <a:srgbClr val="0028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468313" y="1319847"/>
            <a:ext cx="84963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sk-SK" altLang="en-US" sz="1300" b="1" u="sng" dirty="0" smtClean="0">
                <a:solidFill>
                  <a:srgbClr val="7A0000"/>
                </a:solidFill>
              </a:rPr>
              <a:t>Ohlasy </a:t>
            </a:r>
            <a:r>
              <a:rPr lang="sk-SK" altLang="en-US" sz="1300" b="1" u="sng" dirty="0">
                <a:solidFill>
                  <a:srgbClr val="7A0000"/>
                </a:solidFill>
              </a:rPr>
              <a:t>na vedecké výstupy, citácie:</a:t>
            </a:r>
          </a:p>
          <a:p>
            <a:pPr algn="l"/>
            <a:r>
              <a:rPr lang="sk-SK" altLang="en-US" sz="1300" b="1" u="sng" dirty="0" smtClean="0"/>
              <a:t> </a:t>
            </a:r>
            <a:endParaRPr lang="sk-SK" altLang="en-US" sz="1300" b="1" u="sng" dirty="0"/>
          </a:p>
        </p:txBody>
      </p:sp>
      <p:sp>
        <p:nvSpPr>
          <p:cNvPr id="8197" name="Obdĺžnik 13"/>
          <p:cNvSpPr>
            <a:spLocks noChangeArrowheads="1"/>
          </p:cNvSpPr>
          <p:nvPr/>
        </p:nvSpPr>
        <p:spPr bwMode="auto">
          <a:xfrm>
            <a:off x="468313" y="2060575"/>
            <a:ext cx="5741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/>
            <a:r>
              <a:rPr lang="pl-PL" altLang="en-US" sz="1200">
                <a:solidFill>
                  <a:srgbClr val="00287D"/>
                </a:solidFill>
              </a:rPr>
              <a:t> </a:t>
            </a:r>
          </a:p>
          <a:p>
            <a:pPr marL="228600" indent="-228600" algn="l"/>
            <a:endParaRPr lang="pl-PL" altLang="en-US" sz="1200">
              <a:solidFill>
                <a:srgbClr val="00287D"/>
              </a:solidFill>
            </a:endParaRPr>
          </a:p>
        </p:txBody>
      </p:sp>
      <p:sp>
        <p:nvSpPr>
          <p:cNvPr id="8199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7019677" y="2060848"/>
            <a:ext cx="1728787" cy="320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en-US" sz="1500" b="1" dirty="0">
                <a:solidFill>
                  <a:srgbClr val="AF0078"/>
                </a:solidFill>
                <a:latin typeface="+mn-lt"/>
              </a:rPr>
              <a:t>132 </a:t>
            </a:r>
            <a:r>
              <a:rPr lang="sk-SK" altLang="en-US" sz="1500" b="1" dirty="0">
                <a:solidFill>
                  <a:srgbClr val="AF0078"/>
                </a:solidFill>
                <a:latin typeface="+mn-lt"/>
              </a:rPr>
              <a:t>citácií/201</a:t>
            </a:r>
            <a:r>
              <a:rPr lang="en-US" altLang="en-US" sz="1500" b="1" dirty="0">
                <a:solidFill>
                  <a:srgbClr val="AF0078"/>
                </a:solidFill>
                <a:latin typeface="+mn-lt"/>
              </a:rPr>
              <a:t>7</a:t>
            </a:r>
            <a:endParaRPr lang="sk-SK" altLang="en-US" sz="1500" dirty="0">
              <a:solidFill>
                <a:srgbClr val="AF0078"/>
              </a:solidFill>
              <a:latin typeface="+mn-lt"/>
            </a:endParaRPr>
          </a:p>
        </p:txBody>
      </p:sp>
      <p:sp>
        <p:nvSpPr>
          <p:cNvPr id="8202" name="Rectangle 101"/>
          <p:cNvSpPr>
            <a:spLocks noChangeArrowheads="1"/>
          </p:cNvSpPr>
          <p:nvPr/>
        </p:nvSpPr>
        <p:spPr bwMode="auto">
          <a:xfrm>
            <a:off x="539750" y="2051070"/>
            <a:ext cx="56165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25000"/>
              </a:lnSpc>
            </a:pPr>
            <a:r>
              <a:rPr lang="sk-SK" altLang="en-US" sz="1200" b="1" dirty="0">
                <a:solidFill>
                  <a:srgbClr val="00287D"/>
                </a:solidFill>
              </a:rPr>
              <a:t>Najcitovanejší autor skupiny: </a:t>
            </a:r>
            <a:r>
              <a:rPr lang="sk-SK" altLang="en-US" sz="1200" b="1" dirty="0">
                <a:solidFill>
                  <a:srgbClr val="AF0078"/>
                </a:solidFill>
              </a:rPr>
              <a:t>Z. </a:t>
            </a:r>
            <a:r>
              <a:rPr lang="sk-SK" altLang="en-US" sz="1200" b="1" dirty="0" err="1">
                <a:solidFill>
                  <a:srgbClr val="AF0078"/>
                </a:solidFill>
              </a:rPr>
              <a:t>Gažová</a:t>
            </a:r>
            <a:r>
              <a:rPr lang="en-US" altLang="en-US" sz="1200" b="1" dirty="0">
                <a:solidFill>
                  <a:srgbClr val="AF0078"/>
                </a:solidFill>
              </a:rPr>
              <a:t> </a:t>
            </a:r>
            <a:r>
              <a:rPr lang="sk-SK" altLang="en-US" sz="1200" b="1" dirty="0">
                <a:solidFill>
                  <a:srgbClr val="00287D"/>
                </a:solidFill>
              </a:rPr>
              <a:t>( </a:t>
            </a:r>
            <a:r>
              <a:rPr lang="en-US" altLang="en-US" sz="1200" b="1" dirty="0" smtClean="0">
                <a:solidFill>
                  <a:srgbClr val="00287D"/>
                </a:solidFill>
              </a:rPr>
              <a:t>107/</a:t>
            </a:r>
            <a:r>
              <a:rPr lang="sk-SK" altLang="en-US" sz="1200" b="1" dirty="0" smtClean="0">
                <a:solidFill>
                  <a:srgbClr val="00287D"/>
                </a:solidFill>
              </a:rPr>
              <a:t>70 </a:t>
            </a:r>
            <a:r>
              <a:rPr lang="sk-SK" altLang="en-US" sz="1200" b="1" dirty="0">
                <a:solidFill>
                  <a:srgbClr val="00287D"/>
                </a:solidFill>
              </a:rPr>
              <a:t>citácií </a:t>
            </a:r>
            <a:r>
              <a:rPr lang="sk-SK" altLang="en-US" sz="1200" b="1" i="1" dirty="0">
                <a:solidFill>
                  <a:srgbClr val="00287D"/>
                </a:solidFill>
              </a:rPr>
              <a:t>s afiliáciou ÚEF)</a:t>
            </a:r>
            <a:endParaRPr lang="sk-SK" altLang="en-US" sz="1200" b="1" dirty="0">
              <a:solidFill>
                <a:srgbClr val="00287D"/>
              </a:solidFill>
            </a:endParaRPr>
          </a:p>
          <a:p>
            <a:pPr algn="just" eaLnBrk="0" hangingPunct="0">
              <a:lnSpc>
                <a:spcPct val="125000"/>
              </a:lnSpc>
            </a:pPr>
            <a:r>
              <a:rPr lang="sk-SK" altLang="en-US" sz="1200" b="1" dirty="0">
                <a:solidFill>
                  <a:srgbClr val="00287D"/>
                </a:solidFill>
              </a:rPr>
              <a:t>Autor s najväčším počtom publikácií: </a:t>
            </a:r>
            <a:r>
              <a:rPr lang="sk-SK" altLang="en-US" sz="1200" b="1" dirty="0">
                <a:solidFill>
                  <a:srgbClr val="AF0078"/>
                </a:solidFill>
              </a:rPr>
              <a:t>Z. </a:t>
            </a:r>
            <a:r>
              <a:rPr lang="sk-SK" altLang="en-US" sz="1200" b="1" dirty="0" err="1">
                <a:solidFill>
                  <a:srgbClr val="AF0078"/>
                </a:solidFill>
              </a:rPr>
              <a:t>Gažová</a:t>
            </a:r>
            <a:r>
              <a:rPr lang="en-US" altLang="en-US" sz="1200" b="1" dirty="0">
                <a:solidFill>
                  <a:srgbClr val="AF0078"/>
                </a:solidFill>
              </a:rPr>
              <a:t> a Z. </a:t>
            </a:r>
            <a:r>
              <a:rPr lang="sk-SK" altLang="en-US" sz="1200" b="1" dirty="0">
                <a:solidFill>
                  <a:srgbClr val="AF0078"/>
                </a:solidFill>
              </a:rPr>
              <a:t> </a:t>
            </a:r>
            <a:r>
              <a:rPr lang="sk-SK" altLang="en-US" sz="1200" b="1" dirty="0" err="1">
                <a:solidFill>
                  <a:srgbClr val="AA005A"/>
                </a:solidFill>
              </a:rPr>
              <a:t>Bednáriková</a:t>
            </a:r>
            <a:r>
              <a:rPr lang="en-US" altLang="en-US" sz="1200" b="1" dirty="0">
                <a:solidFill>
                  <a:srgbClr val="AA005A"/>
                </a:solidFill>
              </a:rPr>
              <a:t> </a:t>
            </a:r>
            <a:r>
              <a:rPr lang="sk-SK" altLang="en-US" sz="1200" b="1" dirty="0">
                <a:solidFill>
                  <a:srgbClr val="AA005A"/>
                </a:solidFill>
              </a:rPr>
              <a:t>(</a:t>
            </a:r>
            <a:r>
              <a:rPr lang="sk-SK" altLang="en-US" sz="1200" b="1" dirty="0">
                <a:solidFill>
                  <a:srgbClr val="AF0078"/>
                </a:solidFill>
              </a:rPr>
              <a:t>7 x Q1)</a:t>
            </a:r>
            <a:r>
              <a:rPr lang="sk-SK" altLang="en-US" sz="1200" b="1" dirty="0">
                <a:solidFill>
                  <a:srgbClr val="AA005A"/>
                </a:solidFill>
              </a:rPr>
              <a:t> </a:t>
            </a:r>
            <a:endParaRPr lang="sk-SK" altLang="en-US" sz="1200" b="1" dirty="0">
              <a:solidFill>
                <a:srgbClr val="AF0078"/>
              </a:solidFill>
            </a:endParaRPr>
          </a:p>
        </p:txBody>
      </p:sp>
      <p:sp>
        <p:nvSpPr>
          <p:cNvPr id="13" name="BlokTextu 11"/>
          <p:cNvSpPr txBox="1">
            <a:spLocks noChangeArrowheads="1"/>
          </p:cNvSpPr>
          <p:nvPr/>
        </p:nvSpPr>
        <p:spPr bwMode="auto">
          <a:xfrm>
            <a:off x="755576" y="333375"/>
            <a:ext cx="7704138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b="1" dirty="0" err="1">
                <a:solidFill>
                  <a:srgbClr val="AA005A"/>
                </a:solidFill>
              </a:rPr>
              <a:t>Amyloidn</a:t>
            </a:r>
            <a:r>
              <a:rPr lang="en-US" altLang="en-US" b="1" dirty="0">
                <a:solidFill>
                  <a:srgbClr val="AA005A"/>
                </a:solidFill>
              </a:rPr>
              <a:t>é</a:t>
            </a:r>
            <a:r>
              <a:rPr lang="sk-SK" altLang="en-US" b="1" dirty="0">
                <a:solidFill>
                  <a:srgbClr val="AA005A"/>
                </a:solidFill>
              </a:rPr>
              <a:t> štruktúry proteínov </a:t>
            </a:r>
            <a:r>
              <a:rPr lang="sk-SK" altLang="en-US" sz="1600" b="1" dirty="0" smtClean="0">
                <a:solidFill>
                  <a:srgbClr val="00287D"/>
                </a:solidFill>
              </a:rPr>
              <a:t>             </a:t>
            </a:r>
            <a:endParaRPr lang="sk-SK" altLang="en-US" sz="1600" b="1" dirty="0">
              <a:solidFill>
                <a:srgbClr val="00287D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53492" y="3096025"/>
            <a:ext cx="627607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sk-SK" altLang="en-US" sz="1300" b="1" u="sng" dirty="0" smtClean="0">
                <a:solidFill>
                  <a:srgbClr val="7A0000"/>
                </a:solidFill>
              </a:rPr>
              <a:t>Pozvané </a:t>
            </a:r>
            <a:r>
              <a:rPr lang="sk-SK" altLang="en-US" sz="1300" b="1" u="sng" dirty="0">
                <a:solidFill>
                  <a:srgbClr val="7A0000"/>
                </a:solidFill>
              </a:rPr>
              <a:t>prednášky na medzinárodných a domácich vedeckých podujatiach</a:t>
            </a:r>
            <a:r>
              <a:rPr lang="sk-SK" altLang="en-US" sz="1300" b="1" u="sng" dirty="0" smtClean="0">
                <a:solidFill>
                  <a:srgbClr val="7A0000"/>
                </a:solidFill>
              </a:rPr>
              <a:t>:</a:t>
            </a:r>
            <a:endParaRPr lang="sk-SK" altLang="en-US" sz="1300" b="1" u="sng" dirty="0">
              <a:solidFill>
                <a:srgbClr val="7A0000"/>
              </a:solidFill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553492" y="3717032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GB" sz="1100" b="1" dirty="0" err="1">
                <a:solidFill>
                  <a:srgbClr val="005800"/>
                </a:solidFill>
              </a:rPr>
              <a:t>Pozvané</a:t>
            </a:r>
            <a:r>
              <a:rPr lang="en-GB" sz="1100" b="1" dirty="0">
                <a:solidFill>
                  <a:srgbClr val="005800"/>
                </a:solidFill>
              </a:rPr>
              <a:t> </a:t>
            </a:r>
            <a:r>
              <a:rPr lang="en-GB" sz="1100" b="1" dirty="0" err="1">
                <a:solidFill>
                  <a:srgbClr val="005800"/>
                </a:solidFill>
              </a:rPr>
              <a:t>prednášky</a:t>
            </a:r>
            <a:r>
              <a:rPr lang="en-GB" sz="1100" b="1" dirty="0">
                <a:solidFill>
                  <a:srgbClr val="005800"/>
                </a:solidFill>
              </a:rPr>
              <a:t> </a:t>
            </a:r>
            <a:r>
              <a:rPr lang="en-GB" sz="1100" b="1" dirty="0" err="1">
                <a:solidFill>
                  <a:srgbClr val="005800"/>
                </a:solidFill>
              </a:rPr>
              <a:t>na</a:t>
            </a:r>
            <a:r>
              <a:rPr lang="en-GB" sz="1100" b="1" dirty="0">
                <a:solidFill>
                  <a:srgbClr val="005800"/>
                </a:solidFill>
              </a:rPr>
              <a:t> </a:t>
            </a:r>
            <a:r>
              <a:rPr lang="en-GB" sz="1100" b="1" dirty="0" err="1">
                <a:solidFill>
                  <a:srgbClr val="005800"/>
                </a:solidFill>
              </a:rPr>
              <a:t>medzinárodných</a:t>
            </a:r>
            <a:r>
              <a:rPr lang="en-GB" sz="1100" b="1" dirty="0">
                <a:solidFill>
                  <a:srgbClr val="005800"/>
                </a:solidFill>
              </a:rPr>
              <a:t> </a:t>
            </a:r>
            <a:r>
              <a:rPr lang="en-GB" sz="1100" b="1" dirty="0" err="1">
                <a:solidFill>
                  <a:srgbClr val="005800"/>
                </a:solidFill>
              </a:rPr>
              <a:t>konferenciách</a:t>
            </a:r>
            <a:r>
              <a:rPr lang="en-GB" sz="1100" b="1" dirty="0">
                <a:solidFill>
                  <a:srgbClr val="005800"/>
                </a:solidFill>
              </a:rPr>
              <a:t>: 1</a:t>
            </a:r>
            <a:endParaRPr lang="en-US" sz="1100" dirty="0">
              <a:solidFill>
                <a:srgbClr val="005800"/>
              </a:solidFill>
            </a:endParaRPr>
          </a:p>
          <a:p>
            <a:pPr algn="just">
              <a:defRPr/>
            </a:pPr>
            <a:r>
              <a:rPr lang="sk-SK" sz="1000" b="1" u="sng" cap="all" dirty="0">
                <a:solidFill>
                  <a:srgbClr val="00287D"/>
                </a:solidFill>
              </a:rPr>
              <a:t>GAŽOVÁ, Z.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 smtClean="0">
                <a:solidFill>
                  <a:srgbClr val="00287D"/>
                </a:solidFill>
              </a:rPr>
              <a:t>Amyloid</a:t>
            </a:r>
            <a:r>
              <a:rPr lang="sk-SK" sz="1000" dirty="0" smtClean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aggregation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poly/</a:t>
            </a:r>
            <a:r>
              <a:rPr lang="sk-SK" sz="1000" dirty="0" err="1">
                <a:solidFill>
                  <a:srgbClr val="00287D"/>
                </a:solidFill>
              </a:rPr>
              <a:t>peptides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sk-SK" sz="1000" dirty="0">
                <a:solidFill>
                  <a:srgbClr val="00287D"/>
                </a:solidFill>
              </a:rPr>
              <a:t>YABEC 2018, </a:t>
            </a:r>
            <a:r>
              <a:rPr lang="sk-SK" sz="1000" dirty="0" err="1">
                <a:solidFill>
                  <a:srgbClr val="00287D"/>
                </a:solidFill>
              </a:rPr>
              <a:t>The</a:t>
            </a:r>
            <a:r>
              <a:rPr lang="sk-SK" sz="1000" dirty="0">
                <a:solidFill>
                  <a:srgbClr val="00287D"/>
                </a:solidFill>
              </a:rPr>
              <a:t> 24-th  </a:t>
            </a:r>
            <a:r>
              <a:rPr lang="sk-SK" sz="1000" dirty="0" err="1">
                <a:solidFill>
                  <a:srgbClr val="00287D"/>
                </a:solidFill>
              </a:rPr>
              <a:t>Symposium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Young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Asian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Biological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Engineers</a:t>
            </a:r>
            <a:r>
              <a:rPr lang="sk-SK" sz="1000" dirty="0">
                <a:solidFill>
                  <a:srgbClr val="00287D"/>
                </a:solidFill>
              </a:rPr>
              <a:t>´ </a:t>
            </a:r>
            <a:r>
              <a:rPr lang="sk-SK" sz="1000" dirty="0" err="1">
                <a:solidFill>
                  <a:srgbClr val="00287D"/>
                </a:solidFill>
              </a:rPr>
              <a:t>Community</a:t>
            </a:r>
            <a:r>
              <a:rPr lang="sk-SK" sz="1000" dirty="0">
                <a:solidFill>
                  <a:srgbClr val="00287D"/>
                </a:solidFill>
              </a:rPr>
              <a:t>, 15-17 </a:t>
            </a:r>
            <a:r>
              <a:rPr lang="sk-SK" sz="1000" dirty="0" smtClean="0">
                <a:solidFill>
                  <a:srgbClr val="00287D"/>
                </a:solidFill>
              </a:rPr>
              <a:t>Nov, </a:t>
            </a:r>
            <a:r>
              <a:rPr lang="sk-SK" sz="1000" dirty="0">
                <a:solidFill>
                  <a:srgbClr val="00287D"/>
                </a:solidFill>
              </a:rPr>
              <a:t>2018, </a:t>
            </a:r>
            <a:r>
              <a:rPr lang="sk-SK" sz="1000" dirty="0" err="1" smtClean="0">
                <a:solidFill>
                  <a:srgbClr val="00287D"/>
                </a:solidFill>
              </a:rPr>
              <a:t>Taipei</a:t>
            </a:r>
            <a:r>
              <a:rPr lang="sk-SK" sz="1000" dirty="0" smtClean="0">
                <a:solidFill>
                  <a:srgbClr val="00287D"/>
                </a:solidFill>
              </a:rPr>
              <a:t>, </a:t>
            </a:r>
            <a:r>
              <a:rPr lang="sk-SK" sz="1000" dirty="0">
                <a:solidFill>
                  <a:srgbClr val="00287D"/>
                </a:solidFill>
              </a:rPr>
              <a:t>Taiwan – </a:t>
            </a:r>
            <a:r>
              <a:rPr lang="sk-SK" sz="1000" i="1" dirty="0">
                <a:solidFill>
                  <a:srgbClr val="00287D"/>
                </a:solidFill>
              </a:rPr>
              <a:t>plenárna prednáška</a:t>
            </a:r>
            <a:endParaRPr lang="en-US" sz="1000" i="1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en-GB" sz="1000" b="1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100" b="1" dirty="0" err="1">
                <a:solidFill>
                  <a:srgbClr val="005800"/>
                </a:solidFill>
              </a:rPr>
              <a:t>Pozvané</a:t>
            </a:r>
            <a:r>
              <a:rPr lang="en-GB" sz="1100" b="1" dirty="0">
                <a:solidFill>
                  <a:srgbClr val="005800"/>
                </a:solidFill>
              </a:rPr>
              <a:t> </a:t>
            </a:r>
            <a:r>
              <a:rPr lang="en-GB" sz="1100" b="1" dirty="0" err="1">
                <a:solidFill>
                  <a:srgbClr val="005800"/>
                </a:solidFill>
              </a:rPr>
              <a:t>prednášky</a:t>
            </a:r>
            <a:r>
              <a:rPr lang="en-GB" sz="1100" b="1" dirty="0">
                <a:solidFill>
                  <a:srgbClr val="005800"/>
                </a:solidFill>
              </a:rPr>
              <a:t> </a:t>
            </a:r>
            <a:r>
              <a:rPr lang="en-GB" sz="1100" b="1" dirty="0" err="1">
                <a:solidFill>
                  <a:srgbClr val="005800"/>
                </a:solidFill>
              </a:rPr>
              <a:t>na</a:t>
            </a:r>
            <a:r>
              <a:rPr lang="en-GB" sz="1100" b="1" dirty="0">
                <a:solidFill>
                  <a:srgbClr val="005800"/>
                </a:solidFill>
              </a:rPr>
              <a:t> </a:t>
            </a:r>
            <a:r>
              <a:rPr lang="en-GB" sz="1100" b="1" dirty="0" err="1">
                <a:solidFill>
                  <a:srgbClr val="005800"/>
                </a:solidFill>
              </a:rPr>
              <a:t>domácich</a:t>
            </a:r>
            <a:r>
              <a:rPr lang="en-GB" sz="1100" b="1" dirty="0">
                <a:solidFill>
                  <a:srgbClr val="005800"/>
                </a:solidFill>
              </a:rPr>
              <a:t> </a:t>
            </a:r>
            <a:r>
              <a:rPr lang="en-GB" sz="1100" b="1" dirty="0" err="1">
                <a:solidFill>
                  <a:srgbClr val="005800"/>
                </a:solidFill>
              </a:rPr>
              <a:t>konferenciách</a:t>
            </a:r>
            <a:r>
              <a:rPr lang="en-GB" sz="1100" b="1" dirty="0">
                <a:solidFill>
                  <a:srgbClr val="005800"/>
                </a:solidFill>
              </a:rPr>
              <a:t>: 1</a:t>
            </a:r>
            <a:endParaRPr lang="en-US" sz="1100" dirty="0">
              <a:solidFill>
                <a:srgbClr val="005800"/>
              </a:solidFill>
            </a:endParaRPr>
          </a:p>
          <a:p>
            <a:pPr algn="just">
              <a:defRPr/>
            </a:pPr>
            <a:r>
              <a:rPr lang="sk-SK" sz="1000" cap="all" dirty="0">
                <a:solidFill>
                  <a:srgbClr val="00287D"/>
                </a:solidFill>
              </a:rPr>
              <a:t>BEDNÁRIKOVÁ, Z.-GANČÁR, M.-ULIČNÁ, K.-FEDUNOVÁ, D.-WANG, S.S.S.-WU, J.W.-TANG, Y.-MA, L.-ZHENG, B.-B.-</a:t>
            </a:r>
            <a:r>
              <a:rPr lang="sk-SK" sz="1000" b="1" u="sng" cap="all" dirty="0">
                <a:solidFill>
                  <a:srgbClr val="00287D"/>
                </a:solidFill>
              </a:rPr>
              <a:t>GAŽOVÁ, Z</a:t>
            </a:r>
            <a:r>
              <a:rPr lang="sk-SK" sz="1000" cap="all" dirty="0">
                <a:solidFill>
                  <a:srgbClr val="00287D"/>
                </a:solidFill>
              </a:rPr>
              <a:t>.  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sk-SK" sz="1000" dirty="0" err="1">
                <a:solidFill>
                  <a:srgbClr val="00287D"/>
                </a:solidFill>
              </a:rPr>
              <a:t>Effect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natural</a:t>
            </a:r>
            <a:r>
              <a:rPr lang="sk-SK" sz="1000" dirty="0">
                <a:solidFill>
                  <a:srgbClr val="00287D"/>
                </a:solidFill>
              </a:rPr>
              <a:t> and </a:t>
            </a:r>
            <a:r>
              <a:rPr lang="sk-SK" sz="1000" dirty="0" err="1">
                <a:solidFill>
                  <a:srgbClr val="00287D"/>
                </a:solidFill>
              </a:rPr>
              <a:t>synthetic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small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molecules</a:t>
            </a:r>
            <a:r>
              <a:rPr lang="sk-SK" sz="1000" dirty="0">
                <a:solidFill>
                  <a:srgbClr val="00287D"/>
                </a:solidFill>
              </a:rPr>
              <a:t> on </a:t>
            </a:r>
            <a:r>
              <a:rPr lang="sk-SK" sz="1000" dirty="0" err="1">
                <a:solidFill>
                  <a:srgbClr val="00287D"/>
                </a:solidFill>
              </a:rPr>
              <a:t>aggregation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globular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proteins</a:t>
            </a:r>
            <a:r>
              <a:rPr lang="sk-SK" sz="1000" dirty="0">
                <a:solidFill>
                  <a:srgbClr val="00287D"/>
                </a:solidFill>
              </a:rPr>
              <a:t>. </a:t>
            </a:r>
            <a:r>
              <a:rPr lang="sk-SK" sz="1000" dirty="0" smtClean="0">
                <a:solidFill>
                  <a:srgbClr val="00287D"/>
                </a:solidFill>
              </a:rPr>
              <a:t>8-th </a:t>
            </a:r>
            <a:r>
              <a:rPr lang="sk-SK" sz="1000" dirty="0">
                <a:solidFill>
                  <a:srgbClr val="00287D"/>
                </a:solidFill>
              </a:rPr>
              <a:t>Slovak </a:t>
            </a:r>
            <a:r>
              <a:rPr lang="sk-SK" sz="1000" dirty="0" err="1">
                <a:solidFill>
                  <a:srgbClr val="00287D"/>
                </a:solidFill>
              </a:rPr>
              <a:t>Biophysical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Symposium</a:t>
            </a:r>
            <a:r>
              <a:rPr lang="sk-SK" sz="1000" dirty="0">
                <a:solidFill>
                  <a:srgbClr val="00287D"/>
                </a:solidFill>
              </a:rPr>
              <a:t>, Košice, 30.5.-1.6. 2018 </a:t>
            </a:r>
            <a:r>
              <a:rPr lang="sk-SK" sz="1000" dirty="0" smtClean="0">
                <a:solidFill>
                  <a:srgbClr val="00287D"/>
                </a:solidFill>
              </a:rPr>
              <a:t> </a:t>
            </a:r>
            <a:r>
              <a:rPr lang="sk-SK" sz="1000" i="1" dirty="0">
                <a:solidFill>
                  <a:srgbClr val="00287D"/>
                </a:solidFill>
              </a:rPr>
              <a:t>plenárna prednáška</a:t>
            </a:r>
            <a:endParaRPr lang="en-US" sz="1000" i="1" dirty="0">
              <a:solidFill>
                <a:srgbClr val="00287D"/>
              </a:solidFill>
            </a:endParaRPr>
          </a:p>
          <a:p>
            <a:pPr algn="just">
              <a:defRPr/>
            </a:pPr>
            <a:r>
              <a:rPr lang="en-GB" sz="1000" b="1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100" b="1" dirty="0" err="1">
                <a:solidFill>
                  <a:srgbClr val="005800"/>
                </a:solidFill>
              </a:rPr>
              <a:t>Pozvané</a:t>
            </a:r>
            <a:r>
              <a:rPr lang="en-GB" sz="1100" b="1" dirty="0">
                <a:solidFill>
                  <a:srgbClr val="005800"/>
                </a:solidFill>
              </a:rPr>
              <a:t> </a:t>
            </a:r>
            <a:r>
              <a:rPr lang="en-GB" sz="1100" b="1" dirty="0" err="1">
                <a:solidFill>
                  <a:srgbClr val="005800"/>
                </a:solidFill>
              </a:rPr>
              <a:t>prednášky</a:t>
            </a:r>
            <a:r>
              <a:rPr lang="en-GB" sz="1100" b="1" dirty="0">
                <a:solidFill>
                  <a:srgbClr val="005800"/>
                </a:solidFill>
              </a:rPr>
              <a:t> </a:t>
            </a:r>
            <a:r>
              <a:rPr lang="en-GB" sz="1100" b="1" dirty="0" err="1" smtClean="0">
                <a:solidFill>
                  <a:srgbClr val="005800"/>
                </a:solidFill>
              </a:rPr>
              <a:t>na</a:t>
            </a:r>
            <a:r>
              <a:rPr lang="en-GB" sz="1100" b="1" dirty="0" smtClean="0">
                <a:solidFill>
                  <a:srgbClr val="005800"/>
                </a:solidFill>
              </a:rPr>
              <a:t> </a:t>
            </a:r>
            <a:r>
              <a:rPr lang="en-GB" sz="1100" b="1" dirty="0" err="1">
                <a:solidFill>
                  <a:srgbClr val="005800"/>
                </a:solidFill>
              </a:rPr>
              <a:t>významných</a:t>
            </a:r>
            <a:r>
              <a:rPr lang="en-GB" sz="1100" b="1" dirty="0">
                <a:solidFill>
                  <a:srgbClr val="005800"/>
                </a:solidFill>
              </a:rPr>
              <a:t> </a:t>
            </a:r>
            <a:r>
              <a:rPr lang="en-GB" sz="1100" b="1" dirty="0" err="1">
                <a:solidFill>
                  <a:srgbClr val="005800"/>
                </a:solidFill>
              </a:rPr>
              <a:t>zahraničných</a:t>
            </a:r>
            <a:r>
              <a:rPr lang="en-GB" sz="1100" b="1" dirty="0">
                <a:solidFill>
                  <a:srgbClr val="005800"/>
                </a:solidFill>
              </a:rPr>
              <a:t> </a:t>
            </a:r>
            <a:r>
              <a:rPr lang="en-GB" sz="1100" b="1" dirty="0" err="1">
                <a:solidFill>
                  <a:srgbClr val="005800"/>
                </a:solidFill>
              </a:rPr>
              <a:t>inštitúciách</a:t>
            </a:r>
            <a:r>
              <a:rPr lang="en-GB" sz="1100" b="1" dirty="0">
                <a:solidFill>
                  <a:srgbClr val="005800"/>
                </a:solidFill>
              </a:rPr>
              <a:t>: 2</a:t>
            </a:r>
            <a:endParaRPr lang="en-US" sz="1100" dirty="0">
              <a:solidFill>
                <a:srgbClr val="005800"/>
              </a:solidFill>
            </a:endParaRPr>
          </a:p>
          <a:p>
            <a:pPr algn="just">
              <a:spcAft>
                <a:spcPts val="600"/>
              </a:spcAft>
              <a:defRPr/>
            </a:pPr>
            <a:r>
              <a:rPr lang="sk-SK" sz="1000" dirty="0" err="1">
                <a:solidFill>
                  <a:srgbClr val="00287D"/>
                </a:solidFill>
              </a:rPr>
              <a:t>School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Pharmacy</a:t>
            </a:r>
            <a:r>
              <a:rPr lang="sk-SK" sz="1000" dirty="0">
                <a:solidFill>
                  <a:srgbClr val="00287D"/>
                </a:solidFill>
              </a:rPr>
              <a:t>, </a:t>
            </a:r>
            <a:r>
              <a:rPr lang="sk-SK" sz="1000" dirty="0" err="1">
                <a:solidFill>
                  <a:srgbClr val="00287D"/>
                </a:solidFill>
              </a:rPr>
              <a:t>East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China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University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Science</a:t>
            </a:r>
            <a:r>
              <a:rPr lang="sk-SK" sz="1000" dirty="0">
                <a:solidFill>
                  <a:srgbClr val="00287D"/>
                </a:solidFill>
              </a:rPr>
              <a:t> and </a:t>
            </a:r>
            <a:r>
              <a:rPr lang="sk-SK" sz="1000" dirty="0" err="1">
                <a:solidFill>
                  <a:srgbClr val="00287D"/>
                </a:solidFill>
              </a:rPr>
              <a:t>Technology</a:t>
            </a:r>
            <a:r>
              <a:rPr lang="sk-SK" sz="1000" dirty="0">
                <a:solidFill>
                  <a:srgbClr val="00287D"/>
                </a:solidFill>
              </a:rPr>
              <a:t>, </a:t>
            </a:r>
            <a:r>
              <a:rPr lang="sk-SK" sz="1000" dirty="0" err="1">
                <a:solidFill>
                  <a:srgbClr val="00287D"/>
                </a:solidFill>
              </a:rPr>
              <a:t>Shanghai</a:t>
            </a:r>
            <a:r>
              <a:rPr lang="sk-SK" sz="1000" dirty="0">
                <a:solidFill>
                  <a:srgbClr val="00287D"/>
                </a:solidFill>
              </a:rPr>
              <a:t>, </a:t>
            </a:r>
            <a:r>
              <a:rPr lang="sk-SK" sz="1000" dirty="0" err="1">
                <a:solidFill>
                  <a:srgbClr val="00287D"/>
                </a:solidFill>
              </a:rPr>
              <a:t>China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sk-SK" sz="1000" b="1" u="sng" cap="all" dirty="0">
                <a:solidFill>
                  <a:srgbClr val="00287D"/>
                </a:solidFill>
              </a:rPr>
              <a:t>GAŽOVÁ, Z.</a:t>
            </a:r>
            <a:r>
              <a:rPr lang="sk-SK" sz="1000" dirty="0">
                <a:solidFill>
                  <a:srgbClr val="00287D"/>
                </a:solidFill>
              </a:rPr>
              <a:t> - </a:t>
            </a:r>
            <a:r>
              <a:rPr lang="sk-SK" sz="1000" dirty="0" err="1">
                <a:solidFill>
                  <a:srgbClr val="00287D"/>
                </a:solidFill>
              </a:rPr>
              <a:t>Amyloid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assemblies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proteins</a:t>
            </a:r>
            <a:r>
              <a:rPr lang="sk-SK" sz="1000" dirty="0">
                <a:solidFill>
                  <a:srgbClr val="00287D"/>
                </a:solidFill>
              </a:rPr>
              <a:t> - </a:t>
            </a:r>
            <a:r>
              <a:rPr lang="sk-SK" sz="1000" dirty="0" err="1">
                <a:solidFill>
                  <a:srgbClr val="00287D"/>
                </a:solidFill>
              </a:rPr>
              <a:t>formation</a:t>
            </a:r>
            <a:r>
              <a:rPr lang="sk-SK" sz="1000" dirty="0">
                <a:solidFill>
                  <a:srgbClr val="00287D"/>
                </a:solidFill>
              </a:rPr>
              <a:t>, </a:t>
            </a:r>
            <a:r>
              <a:rPr lang="sk-SK" sz="1000" dirty="0" err="1">
                <a:solidFill>
                  <a:srgbClr val="00287D"/>
                </a:solidFill>
              </a:rPr>
              <a:t>inhibition</a:t>
            </a:r>
            <a:r>
              <a:rPr lang="sk-SK" sz="1000" dirty="0">
                <a:solidFill>
                  <a:srgbClr val="00287D"/>
                </a:solidFill>
              </a:rPr>
              <a:t> and </a:t>
            </a:r>
            <a:r>
              <a:rPr lang="sk-SK" sz="1000" dirty="0" err="1">
                <a:solidFill>
                  <a:srgbClr val="00287D"/>
                </a:solidFill>
              </a:rPr>
              <a:t>effect</a:t>
            </a:r>
            <a:r>
              <a:rPr lang="sk-SK" sz="1000" dirty="0">
                <a:solidFill>
                  <a:srgbClr val="00287D"/>
                </a:solidFill>
              </a:rPr>
              <a:t> on </a:t>
            </a:r>
            <a:r>
              <a:rPr lang="sk-SK" sz="1000" dirty="0" err="1">
                <a:solidFill>
                  <a:srgbClr val="00287D"/>
                </a:solidFill>
              </a:rPr>
              <a:t>cells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sk-SK" sz="1000" b="1" u="sng" cap="all" dirty="0" err="1">
                <a:solidFill>
                  <a:srgbClr val="00287D"/>
                </a:solidFill>
              </a:rPr>
              <a:t>BednÁrikovÁ</a:t>
            </a:r>
            <a:r>
              <a:rPr lang="sk-SK" sz="1000" b="1" u="sng" cap="all" dirty="0">
                <a:solidFill>
                  <a:srgbClr val="00287D"/>
                </a:solidFill>
              </a:rPr>
              <a:t>,  Z.</a:t>
            </a:r>
            <a:r>
              <a:rPr lang="sk-SK" sz="1000" dirty="0">
                <a:solidFill>
                  <a:srgbClr val="00287D"/>
                </a:solidFill>
              </a:rPr>
              <a:t> - A </a:t>
            </a:r>
            <a:r>
              <a:rPr lang="sk-SK" sz="1000" dirty="0" err="1">
                <a:solidFill>
                  <a:srgbClr val="00287D"/>
                </a:solidFill>
              </a:rPr>
              <a:t>novel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approach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for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treatment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Alzheimer´s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 smtClean="0">
                <a:solidFill>
                  <a:srgbClr val="00287D"/>
                </a:solidFill>
              </a:rPr>
              <a:t>disease</a:t>
            </a:r>
            <a:endParaRPr lang="en-US" sz="1000" dirty="0" smtClean="0">
              <a:solidFill>
                <a:srgbClr val="0028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28650" y="1374630"/>
            <a:ext cx="627607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sk-SK" altLang="en-US" sz="1300" b="1" u="sng" dirty="0" smtClean="0">
                <a:solidFill>
                  <a:srgbClr val="7A0000"/>
                </a:solidFill>
              </a:rPr>
              <a:t>Pozvané </a:t>
            </a:r>
            <a:r>
              <a:rPr lang="sk-SK" altLang="en-US" sz="1300" b="1" u="sng" dirty="0">
                <a:solidFill>
                  <a:srgbClr val="7A0000"/>
                </a:solidFill>
              </a:rPr>
              <a:t>prednášky na medzinárodných a domácich vedeckých podujatiach</a:t>
            </a:r>
            <a:r>
              <a:rPr lang="sk-SK" altLang="en-US" sz="1300" b="1" u="sng" dirty="0" smtClean="0">
                <a:solidFill>
                  <a:srgbClr val="7A0000"/>
                </a:solidFill>
              </a:rPr>
              <a:t>:</a:t>
            </a:r>
            <a:endParaRPr lang="sk-SK" altLang="en-US" sz="1300" b="1" u="sng" dirty="0">
              <a:solidFill>
                <a:srgbClr val="7A0000"/>
              </a:solidFill>
            </a:endParaRPr>
          </a:p>
        </p:txBody>
      </p:sp>
      <p:sp>
        <p:nvSpPr>
          <p:cNvPr id="9221" name="BlokTextu 11"/>
          <p:cNvSpPr txBox="1">
            <a:spLocks noChangeArrowheads="1"/>
          </p:cNvSpPr>
          <p:nvPr/>
        </p:nvSpPr>
        <p:spPr bwMode="auto">
          <a:xfrm>
            <a:off x="755576" y="333375"/>
            <a:ext cx="7704138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b="1" dirty="0" err="1">
                <a:solidFill>
                  <a:srgbClr val="AA005A"/>
                </a:solidFill>
              </a:rPr>
              <a:t>Amyloidn</a:t>
            </a:r>
            <a:r>
              <a:rPr lang="en-US" altLang="en-US" b="1" dirty="0">
                <a:solidFill>
                  <a:srgbClr val="AA005A"/>
                </a:solidFill>
              </a:rPr>
              <a:t>é</a:t>
            </a:r>
            <a:r>
              <a:rPr lang="sk-SK" altLang="en-US" b="1" dirty="0">
                <a:solidFill>
                  <a:srgbClr val="AA005A"/>
                </a:solidFill>
              </a:rPr>
              <a:t> štruktúry proteínov </a:t>
            </a:r>
            <a:r>
              <a:rPr lang="sk-SK" altLang="en-US" sz="1600" b="1" dirty="0" smtClean="0">
                <a:solidFill>
                  <a:srgbClr val="00287D"/>
                </a:solidFill>
              </a:rPr>
              <a:t>             </a:t>
            </a:r>
            <a:endParaRPr lang="sk-SK" altLang="en-US" sz="1600" b="1" dirty="0">
              <a:solidFill>
                <a:srgbClr val="00287D"/>
              </a:solidFill>
            </a:endParaRPr>
          </a:p>
        </p:txBody>
      </p:sp>
      <p:sp>
        <p:nvSpPr>
          <p:cNvPr id="9222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95536" y="1916832"/>
            <a:ext cx="8352928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1200" b="1" dirty="0" err="1">
                <a:solidFill>
                  <a:srgbClr val="005800"/>
                </a:solidFill>
              </a:rPr>
              <a:t>Orálne</a:t>
            </a:r>
            <a:r>
              <a:rPr lang="en-GB" sz="1200" b="1" dirty="0">
                <a:solidFill>
                  <a:srgbClr val="005800"/>
                </a:solidFill>
              </a:rPr>
              <a:t> </a:t>
            </a:r>
            <a:r>
              <a:rPr lang="en-GB" sz="1200" b="1" dirty="0" err="1">
                <a:solidFill>
                  <a:srgbClr val="005800"/>
                </a:solidFill>
              </a:rPr>
              <a:t>prezentácie</a:t>
            </a:r>
            <a:r>
              <a:rPr lang="en-GB" sz="1200" b="1" dirty="0">
                <a:solidFill>
                  <a:srgbClr val="005800"/>
                </a:solidFill>
              </a:rPr>
              <a:t>: 4</a:t>
            </a:r>
            <a:endParaRPr lang="en-US" sz="1200" dirty="0">
              <a:solidFill>
                <a:srgbClr val="0058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sk-SK" sz="1000" b="1" u="sng" dirty="0">
                <a:solidFill>
                  <a:srgbClr val="00287D"/>
                </a:solidFill>
              </a:rPr>
              <a:t>BEDNARIKOVA,  Z</a:t>
            </a:r>
            <a:r>
              <a:rPr lang="sk-SK" sz="1000" dirty="0">
                <a:solidFill>
                  <a:srgbClr val="00287D"/>
                </a:solidFill>
              </a:rPr>
              <a:t>.- ORTECA, G.- FERRARI, E.- ASTI, M.- MENZIANI, M. C.- GAZOVA, Z. </a:t>
            </a:r>
            <a:r>
              <a:rPr lang="sk-SK" sz="1000" dirty="0" err="1">
                <a:solidFill>
                  <a:srgbClr val="00287D"/>
                </a:solidFill>
              </a:rPr>
              <a:t>Effect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of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Curcumin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Derivatives</a:t>
            </a:r>
            <a:r>
              <a:rPr lang="sk-SK" sz="1000" dirty="0">
                <a:solidFill>
                  <a:srgbClr val="00287D"/>
                </a:solidFill>
              </a:rPr>
              <a:t> on Aβ40 </a:t>
            </a:r>
            <a:r>
              <a:rPr lang="sk-SK" sz="1000" dirty="0" err="1">
                <a:solidFill>
                  <a:srgbClr val="00287D"/>
                </a:solidFill>
              </a:rPr>
              <a:t>Fibrils</a:t>
            </a:r>
            <a:r>
              <a:rPr lang="sk-SK" sz="1000" dirty="0">
                <a:solidFill>
                  <a:srgbClr val="00287D"/>
                </a:solidFill>
              </a:rPr>
              <a:t>: A </a:t>
            </a:r>
            <a:r>
              <a:rPr lang="sk-SK" sz="1000" dirty="0" err="1">
                <a:solidFill>
                  <a:srgbClr val="00287D"/>
                </a:solidFill>
              </a:rPr>
              <a:t>Structure</a:t>
            </a:r>
            <a:r>
              <a:rPr lang="sk-SK" sz="1000" dirty="0">
                <a:solidFill>
                  <a:srgbClr val="00287D"/>
                </a:solidFill>
              </a:rPr>
              <a:t> – </a:t>
            </a:r>
            <a:r>
              <a:rPr lang="sk-SK" sz="1000" dirty="0" err="1">
                <a:solidFill>
                  <a:srgbClr val="00287D"/>
                </a:solidFill>
              </a:rPr>
              <a:t>Activity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Relationship</a:t>
            </a:r>
            <a:r>
              <a:rPr lang="sk-SK" sz="1000" dirty="0">
                <a:solidFill>
                  <a:srgbClr val="00287D"/>
                </a:solidFill>
              </a:rPr>
              <a:t> Study. In 4-th </a:t>
            </a:r>
            <a:r>
              <a:rPr lang="sk-SK" sz="1000" dirty="0" err="1">
                <a:solidFill>
                  <a:srgbClr val="00287D"/>
                </a:solidFill>
              </a:rPr>
              <a:t>Symposium</a:t>
            </a:r>
            <a:r>
              <a:rPr lang="sk-SK" sz="1000" dirty="0">
                <a:solidFill>
                  <a:srgbClr val="00287D"/>
                </a:solidFill>
              </a:rPr>
              <a:t> on </a:t>
            </a:r>
            <a:r>
              <a:rPr lang="sk-SK" sz="1000" dirty="0" err="1">
                <a:solidFill>
                  <a:srgbClr val="00287D"/>
                </a:solidFill>
              </a:rPr>
              <a:t>non-globular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proteins</a:t>
            </a:r>
            <a:r>
              <a:rPr lang="sk-SK" sz="1000" dirty="0">
                <a:solidFill>
                  <a:srgbClr val="00287D"/>
                </a:solidFill>
              </a:rPr>
              <a:t>, 12-14 September 2018, </a:t>
            </a:r>
            <a:r>
              <a:rPr lang="sk-SK" sz="1000" dirty="0" err="1">
                <a:solidFill>
                  <a:srgbClr val="00287D"/>
                </a:solidFill>
              </a:rPr>
              <a:t>Druskininkai</a:t>
            </a:r>
            <a:r>
              <a:rPr lang="sk-SK" sz="1000" dirty="0">
                <a:solidFill>
                  <a:srgbClr val="00287D"/>
                </a:solidFill>
              </a:rPr>
              <a:t>, Litva, str.63 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GB" sz="1000" b="1" u="sng" dirty="0">
                <a:solidFill>
                  <a:srgbClr val="00287D"/>
                </a:solidFill>
              </a:rPr>
              <a:t>ANTOSOVA, A</a:t>
            </a:r>
            <a:r>
              <a:rPr lang="en-GB" sz="1000" dirty="0">
                <a:solidFill>
                  <a:srgbClr val="00287D"/>
                </a:solidFill>
              </a:rPr>
              <a:t>.- BEDNARIKOVA, Z.- KONERACKA, M.- ZAVISOVA, V.- KUBOVCIKOVA, M.- ANTAL, I.- MAREK, J.- GAZOVA, Z. Amino Acids Functionalized Magnetic </a:t>
            </a:r>
            <a:r>
              <a:rPr lang="en-GB" sz="1000" dirty="0" err="1">
                <a:solidFill>
                  <a:srgbClr val="00287D"/>
                </a:solidFill>
              </a:rPr>
              <a:t>Nanoparticles</a:t>
            </a:r>
            <a:r>
              <a:rPr lang="en-GB" sz="1000" dirty="0">
                <a:solidFill>
                  <a:srgbClr val="00287D"/>
                </a:solidFill>
              </a:rPr>
              <a:t> as </a:t>
            </a:r>
            <a:r>
              <a:rPr lang="en-GB" sz="1000" dirty="0" err="1">
                <a:solidFill>
                  <a:srgbClr val="00287D"/>
                </a:solidFill>
              </a:rPr>
              <a:t>Lysozyme</a:t>
            </a:r>
            <a:r>
              <a:rPr lang="en-GB" sz="1000" dirty="0">
                <a:solidFill>
                  <a:srgbClr val="00287D"/>
                </a:solidFill>
              </a:rPr>
              <a:t> </a:t>
            </a:r>
            <a:r>
              <a:rPr lang="en-GB" sz="1000" dirty="0" err="1">
                <a:solidFill>
                  <a:srgbClr val="00287D"/>
                </a:solidFill>
              </a:rPr>
              <a:t>Amyloid</a:t>
            </a:r>
            <a:r>
              <a:rPr lang="en-GB" sz="1000" dirty="0">
                <a:solidFill>
                  <a:srgbClr val="00287D"/>
                </a:solidFill>
              </a:rPr>
              <a:t> Inhibitors. </a:t>
            </a:r>
            <a:r>
              <a:rPr lang="sk-SK" sz="1000" dirty="0">
                <a:solidFill>
                  <a:srgbClr val="00287D"/>
                </a:solidFill>
              </a:rPr>
              <a:t>In 8-th Slovak </a:t>
            </a:r>
            <a:r>
              <a:rPr lang="sk-SK" sz="1000" dirty="0" err="1">
                <a:solidFill>
                  <a:srgbClr val="00287D"/>
                </a:solidFill>
              </a:rPr>
              <a:t>Biophysical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Symposium</a:t>
            </a:r>
            <a:r>
              <a:rPr lang="sk-SK" sz="1000" dirty="0">
                <a:solidFill>
                  <a:srgbClr val="00287D"/>
                </a:solidFill>
              </a:rPr>
              <a:t>, Košice, 30.5.-1.6. 2018 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sk-SK" sz="1000" b="1" u="sng" dirty="0">
                <a:solidFill>
                  <a:srgbClr val="00287D"/>
                </a:solidFill>
              </a:rPr>
              <a:t>BEDNÁRIKOVÁ, Z.</a:t>
            </a:r>
            <a:r>
              <a:rPr lang="sk-SK" sz="1000" dirty="0">
                <a:solidFill>
                  <a:srgbClr val="00287D"/>
                </a:solidFill>
              </a:rPr>
              <a:t> -NEDZIALEK, D.-WIECZOREK, G.-KOZMINSKI, P.-GAZOVA, Z. A </a:t>
            </a:r>
            <a:r>
              <a:rPr lang="sk-SK" sz="1000" dirty="0" err="1">
                <a:solidFill>
                  <a:srgbClr val="00287D"/>
                </a:solidFill>
              </a:rPr>
              <a:t>novel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approach</a:t>
            </a:r>
            <a:r>
              <a:rPr lang="sk-SK" sz="1000" dirty="0">
                <a:solidFill>
                  <a:srgbClr val="00287D"/>
                </a:solidFill>
              </a:rPr>
              <a:t> to </a:t>
            </a:r>
            <a:r>
              <a:rPr lang="sk-SK" sz="1000" dirty="0" err="1">
                <a:solidFill>
                  <a:srgbClr val="00287D"/>
                </a:solidFill>
              </a:rPr>
              <a:t>treating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Alzheimer´s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disease</a:t>
            </a:r>
            <a:r>
              <a:rPr lang="sk-SK" sz="1000" dirty="0">
                <a:solidFill>
                  <a:srgbClr val="00287D"/>
                </a:solidFill>
              </a:rPr>
              <a:t>? </a:t>
            </a:r>
            <a:r>
              <a:rPr lang="sk-SK" sz="1000" dirty="0" err="1">
                <a:solidFill>
                  <a:srgbClr val="00287D"/>
                </a:solidFill>
              </a:rPr>
              <a:t>Photoswitchable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molecules</a:t>
            </a:r>
            <a:r>
              <a:rPr lang="sk-SK" sz="1000" dirty="0">
                <a:solidFill>
                  <a:srgbClr val="00287D"/>
                </a:solidFill>
              </a:rPr>
              <a:t>. In 8-th Slovak </a:t>
            </a:r>
            <a:r>
              <a:rPr lang="sk-SK" sz="1000" dirty="0" err="1">
                <a:solidFill>
                  <a:srgbClr val="00287D"/>
                </a:solidFill>
              </a:rPr>
              <a:t>Biophysical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Symposium</a:t>
            </a:r>
            <a:r>
              <a:rPr lang="sk-SK" sz="1000" dirty="0">
                <a:solidFill>
                  <a:srgbClr val="00287D"/>
                </a:solidFill>
              </a:rPr>
              <a:t>, Košice, 30.5.-1.6. 2018 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sk-SK" sz="1000" b="1" u="sng" dirty="0">
                <a:solidFill>
                  <a:srgbClr val="00287D"/>
                </a:solidFill>
              </a:rPr>
              <a:t>GANČÁR, M</a:t>
            </a:r>
            <a:r>
              <a:rPr lang="sk-SK" sz="1000" dirty="0">
                <a:solidFill>
                  <a:srgbClr val="00287D"/>
                </a:solidFill>
              </a:rPr>
              <a:t>.- BEDNÁRIKOVÁ, Z.- HO, K.- NGUYEN, H. L.- NGUYEN, T. Q.- LI, M. S.-GAŽOVÁ, Z. MEOTA-BTZ –deriváty </a:t>
            </a:r>
            <a:r>
              <a:rPr lang="sk-SK" sz="1000" dirty="0" err="1">
                <a:solidFill>
                  <a:srgbClr val="00287D"/>
                </a:solidFill>
              </a:rPr>
              <a:t>inhibujú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amyloidnú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agregáciu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lyzozýmu</a:t>
            </a:r>
            <a:r>
              <a:rPr lang="sk-SK" sz="1000" dirty="0">
                <a:solidFill>
                  <a:srgbClr val="00287D"/>
                </a:solidFill>
              </a:rPr>
              <a:t> v závislosti od dĺžky linkera. In Interaktívna konferencia Mladých Vedcov. </a:t>
            </a:r>
            <a:r>
              <a:rPr lang="sk-SK" sz="1000" dirty="0" smtClean="0">
                <a:solidFill>
                  <a:srgbClr val="00287D"/>
                </a:solidFill>
              </a:rPr>
              <a:t>6.11.2018</a:t>
            </a:r>
            <a:endParaRPr lang="en-US" sz="1000" dirty="0">
              <a:solidFill>
                <a:srgbClr val="00287D"/>
              </a:solidFill>
            </a:endParaRPr>
          </a:p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4" name="Obdĺžnik 3"/>
          <p:cNvSpPr/>
          <p:nvPr/>
        </p:nvSpPr>
        <p:spPr>
          <a:xfrm>
            <a:off x="395536" y="4149080"/>
            <a:ext cx="1994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1200" b="1" dirty="0" err="1">
                <a:solidFill>
                  <a:srgbClr val="005800"/>
                </a:solidFill>
              </a:rPr>
              <a:t>Posterové</a:t>
            </a:r>
            <a:r>
              <a:rPr lang="en-GB" sz="1200" b="1" dirty="0">
                <a:solidFill>
                  <a:srgbClr val="005800"/>
                </a:solidFill>
              </a:rPr>
              <a:t> </a:t>
            </a:r>
            <a:r>
              <a:rPr lang="en-GB" sz="1200" b="1" dirty="0" err="1">
                <a:solidFill>
                  <a:srgbClr val="005800"/>
                </a:solidFill>
              </a:rPr>
              <a:t>prezentácie</a:t>
            </a:r>
            <a:r>
              <a:rPr lang="en-GB" sz="1200" b="1" dirty="0">
                <a:solidFill>
                  <a:srgbClr val="005800"/>
                </a:solidFill>
              </a:rPr>
              <a:t>: 8</a:t>
            </a:r>
            <a:endParaRPr lang="en-US" sz="1200" dirty="0">
              <a:solidFill>
                <a:srgbClr val="0058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ovná spojnica 9"/>
          <p:cNvCxnSpPr/>
          <p:nvPr/>
        </p:nvCxnSpPr>
        <p:spPr>
          <a:xfrm>
            <a:off x="0" y="65976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4" descr="Image result for UEF SAV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450"/>
            <a:ext cx="7048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Obdĺžnik 6"/>
          <p:cNvSpPr>
            <a:spLocks noChangeArrowheads="1"/>
          </p:cNvSpPr>
          <p:nvPr/>
        </p:nvSpPr>
        <p:spPr bwMode="auto">
          <a:xfrm>
            <a:off x="0" y="659765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sk-SK" sz="1000" dirty="0">
                <a:solidFill>
                  <a:srgbClr val="00287D"/>
                </a:solidFill>
              </a:rPr>
              <a:t>Oddelenie biofyziky, 13.12.2018</a:t>
            </a:r>
          </a:p>
        </p:txBody>
      </p:sp>
      <p:sp>
        <p:nvSpPr>
          <p:cNvPr id="3" name="Obdĺžnik 2"/>
          <p:cNvSpPr/>
          <p:nvPr/>
        </p:nvSpPr>
        <p:spPr>
          <a:xfrm>
            <a:off x="395536" y="1916832"/>
            <a:ext cx="8424936" cy="464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sk-SK" sz="1000" cap="all" dirty="0">
                <a:solidFill>
                  <a:srgbClr val="005800"/>
                </a:solidFill>
              </a:rPr>
              <a:t>EÚ projekty: 1</a:t>
            </a:r>
            <a:endParaRPr lang="en-US" sz="1000" dirty="0">
              <a:solidFill>
                <a:srgbClr val="005800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GB" sz="1000" b="1" dirty="0" smtClean="0">
                <a:solidFill>
                  <a:srgbClr val="005800"/>
                </a:solidFill>
              </a:rPr>
              <a:t>COST</a:t>
            </a:r>
            <a:endParaRPr lang="en-US" sz="1000" dirty="0">
              <a:solidFill>
                <a:srgbClr val="005800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b="1" dirty="0" err="1">
                <a:solidFill>
                  <a:srgbClr val="00287D"/>
                </a:solidFill>
              </a:rPr>
              <a:t>Neglobulárne</a:t>
            </a:r>
            <a:r>
              <a:rPr lang="sk-SK" sz="1000" b="1" dirty="0">
                <a:solidFill>
                  <a:srgbClr val="00287D"/>
                </a:solidFill>
              </a:rPr>
              <a:t> proteíny - od sekvencie ku štruktúre, funkcii a aplikácii v molekulárnej </a:t>
            </a:r>
            <a:r>
              <a:rPr lang="sk-SK" sz="1000" b="1" dirty="0" err="1">
                <a:solidFill>
                  <a:srgbClr val="00287D"/>
                </a:solidFill>
              </a:rPr>
              <a:t>fyziopatológii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smtClean="0">
                <a:solidFill>
                  <a:srgbClr val="00287D"/>
                </a:solidFill>
              </a:rPr>
              <a:t>; Zodpovedný </a:t>
            </a:r>
            <a:r>
              <a:rPr lang="sk-SK" sz="1000" dirty="0">
                <a:solidFill>
                  <a:srgbClr val="00287D"/>
                </a:solidFill>
              </a:rPr>
              <a:t>riešiteľ SR: </a:t>
            </a:r>
            <a:r>
              <a:rPr lang="sk-SK" sz="1000" b="1" cap="all" dirty="0">
                <a:solidFill>
                  <a:srgbClr val="00287D"/>
                </a:solidFill>
              </a:rPr>
              <a:t>GAŽOVÁ Z.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b="1" cap="all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defRPr/>
            </a:pPr>
            <a:r>
              <a:rPr lang="sk-SK" sz="1000" cap="all" dirty="0">
                <a:solidFill>
                  <a:srgbClr val="005800"/>
                </a:solidFill>
              </a:rPr>
              <a:t>NÁRODNÉ projekty: 2</a:t>
            </a:r>
            <a:endParaRPr lang="en-US" sz="1000" dirty="0">
              <a:solidFill>
                <a:srgbClr val="005800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b="1" dirty="0">
                <a:solidFill>
                  <a:srgbClr val="005800"/>
                </a:solidFill>
              </a:rPr>
              <a:t>VEGA </a:t>
            </a:r>
            <a:r>
              <a:rPr lang="sk-SK" sz="1000" dirty="0">
                <a:solidFill>
                  <a:srgbClr val="00287D"/>
                </a:solidFill>
              </a:rPr>
              <a:t>2/0145/17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GB" sz="1000" b="1" dirty="0" err="1">
                <a:solidFill>
                  <a:srgbClr val="00287D"/>
                </a:solidFill>
              </a:rPr>
              <a:t>Samousporiadanie</a:t>
            </a:r>
            <a:r>
              <a:rPr lang="en-GB" sz="1000" b="1" dirty="0">
                <a:solidFill>
                  <a:srgbClr val="00287D"/>
                </a:solidFill>
              </a:rPr>
              <a:t> poly/</a:t>
            </a:r>
            <a:r>
              <a:rPr lang="en-GB" sz="1000" b="1" dirty="0" err="1">
                <a:solidFill>
                  <a:srgbClr val="00287D"/>
                </a:solidFill>
              </a:rPr>
              <a:t>peptidov</a:t>
            </a:r>
            <a:r>
              <a:rPr lang="en-GB" sz="1000" b="1" dirty="0">
                <a:solidFill>
                  <a:srgbClr val="00287D"/>
                </a:solidFill>
              </a:rPr>
              <a:t> do </a:t>
            </a:r>
            <a:r>
              <a:rPr lang="en-GB" sz="1000" b="1" dirty="0" err="1">
                <a:solidFill>
                  <a:srgbClr val="00287D"/>
                </a:solidFill>
              </a:rPr>
              <a:t>amyloidných</a:t>
            </a:r>
            <a:r>
              <a:rPr lang="en-GB" sz="1000" b="1" dirty="0">
                <a:solidFill>
                  <a:srgbClr val="00287D"/>
                </a:solidFill>
              </a:rPr>
              <a:t> </a:t>
            </a:r>
            <a:r>
              <a:rPr lang="en-GB" sz="1000" b="1" dirty="0" err="1">
                <a:solidFill>
                  <a:srgbClr val="00287D"/>
                </a:solidFill>
              </a:rPr>
              <a:t>agregátov</a:t>
            </a:r>
            <a:r>
              <a:rPr lang="en-GB" sz="1000" b="1" dirty="0">
                <a:solidFill>
                  <a:srgbClr val="00287D"/>
                </a:solidFill>
              </a:rPr>
              <a:t> - </a:t>
            </a:r>
            <a:r>
              <a:rPr lang="en-GB" sz="1000" b="1" dirty="0" err="1">
                <a:solidFill>
                  <a:srgbClr val="00287D"/>
                </a:solidFill>
              </a:rPr>
              <a:t>mechanizmus</a:t>
            </a:r>
            <a:r>
              <a:rPr lang="en-GB" sz="1000" b="1" dirty="0">
                <a:solidFill>
                  <a:srgbClr val="00287D"/>
                </a:solidFill>
              </a:rPr>
              <a:t>, </a:t>
            </a:r>
            <a:r>
              <a:rPr lang="en-GB" sz="1000" b="1" dirty="0" err="1">
                <a:solidFill>
                  <a:srgbClr val="00287D"/>
                </a:solidFill>
              </a:rPr>
              <a:t>inhibícia</a:t>
            </a:r>
            <a:r>
              <a:rPr lang="en-GB" sz="1000" b="1" dirty="0">
                <a:solidFill>
                  <a:srgbClr val="00287D"/>
                </a:solidFill>
              </a:rPr>
              <a:t> a </a:t>
            </a:r>
            <a:r>
              <a:rPr lang="en-GB" sz="1000" b="1" dirty="0" err="1" smtClean="0">
                <a:solidFill>
                  <a:srgbClr val="00287D"/>
                </a:solidFill>
              </a:rPr>
              <a:t>cytotoxici</a:t>
            </a:r>
            <a:r>
              <a:rPr lang="sk-SK" sz="1000" b="1" dirty="0" smtClean="0">
                <a:solidFill>
                  <a:srgbClr val="00287D"/>
                </a:solidFill>
              </a:rPr>
              <a:t>ta; </a:t>
            </a:r>
            <a:r>
              <a:rPr lang="sk-SK" sz="1000" dirty="0" smtClean="0">
                <a:solidFill>
                  <a:srgbClr val="00287D"/>
                </a:solidFill>
              </a:rPr>
              <a:t>Zodpovedný </a:t>
            </a:r>
            <a:r>
              <a:rPr lang="sk-SK" sz="1000" dirty="0">
                <a:solidFill>
                  <a:srgbClr val="00287D"/>
                </a:solidFill>
              </a:rPr>
              <a:t>riešiteľ: </a:t>
            </a:r>
            <a:r>
              <a:rPr lang="sk-SK" sz="1000" b="1" cap="all" dirty="0">
                <a:solidFill>
                  <a:srgbClr val="00287D"/>
                </a:solidFill>
              </a:rPr>
              <a:t>GAŽOVÁ Z.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b="1" cap="all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b="1" cap="all" dirty="0">
                <a:solidFill>
                  <a:srgbClr val="005800"/>
                </a:solidFill>
              </a:rPr>
              <a:t>VEGA </a:t>
            </a:r>
            <a:r>
              <a:rPr lang="sk-SK" sz="1000" cap="all" dirty="0">
                <a:solidFill>
                  <a:srgbClr val="00287D"/>
                </a:solidFill>
              </a:rPr>
              <a:t>2/0030/18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b="1" dirty="0" err="1">
                <a:solidFill>
                  <a:srgbClr val="00287D"/>
                </a:solidFill>
              </a:rPr>
              <a:t>Nadmolekulárne</a:t>
            </a:r>
            <a:r>
              <a:rPr lang="sk-SK" sz="1000" b="1" dirty="0">
                <a:solidFill>
                  <a:srgbClr val="00287D"/>
                </a:solidFill>
              </a:rPr>
              <a:t> komplexy proteínov - </a:t>
            </a:r>
            <a:r>
              <a:rPr lang="sk-SK" sz="1000" b="1" dirty="0" err="1">
                <a:solidFill>
                  <a:srgbClr val="00287D"/>
                </a:solidFill>
              </a:rPr>
              <a:t>konformačné</a:t>
            </a:r>
            <a:r>
              <a:rPr lang="sk-SK" sz="1000" b="1" dirty="0">
                <a:solidFill>
                  <a:srgbClr val="00287D"/>
                </a:solidFill>
              </a:rPr>
              <a:t> prechody, stabilita a </a:t>
            </a:r>
            <a:r>
              <a:rPr lang="sk-SK" sz="1000" b="1" dirty="0" err="1" smtClean="0">
                <a:solidFill>
                  <a:srgbClr val="00287D"/>
                </a:solidFill>
              </a:rPr>
              <a:t>agregácia</a:t>
            </a:r>
            <a:r>
              <a:rPr lang="sk-SK" sz="1000" dirty="0" smtClean="0">
                <a:solidFill>
                  <a:srgbClr val="00287D"/>
                </a:solidFill>
              </a:rPr>
              <a:t>; Zodpovedný </a:t>
            </a:r>
            <a:r>
              <a:rPr lang="sk-SK" sz="1000" dirty="0">
                <a:solidFill>
                  <a:srgbClr val="00287D"/>
                </a:solidFill>
              </a:rPr>
              <a:t>riešiteľ: </a:t>
            </a:r>
            <a:r>
              <a:rPr lang="sk-SK" sz="1000" b="1" dirty="0">
                <a:solidFill>
                  <a:srgbClr val="00287D"/>
                </a:solidFill>
              </a:rPr>
              <a:t>FEDUNOVÁ D.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b="1" cap="all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  <a:defRPr/>
            </a:pPr>
            <a:r>
              <a:rPr lang="sk-SK" sz="1000" cap="all" dirty="0">
                <a:solidFill>
                  <a:srgbClr val="005800"/>
                </a:solidFill>
              </a:rPr>
              <a:t>BILATERÁLNE projekty: </a:t>
            </a:r>
            <a:r>
              <a:rPr lang="sk-SK" sz="1000" cap="all" dirty="0" smtClean="0">
                <a:solidFill>
                  <a:srgbClr val="005800"/>
                </a:solidFill>
              </a:rPr>
              <a:t>3</a:t>
            </a:r>
            <a:r>
              <a:rPr lang="sk-SK" b="1" cap="all" dirty="0">
                <a:solidFill>
                  <a:srgbClr val="00287D"/>
                </a:solidFill>
              </a:rPr>
              <a:t> </a:t>
            </a:r>
            <a:endParaRPr lang="en-US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b="1" dirty="0">
                <a:solidFill>
                  <a:srgbClr val="005800"/>
                </a:solidFill>
              </a:rPr>
              <a:t>MVTS – SAS-MOST JRP5/15 - </a:t>
            </a:r>
            <a:r>
              <a:rPr lang="sk-SK" sz="1000" dirty="0" err="1">
                <a:solidFill>
                  <a:srgbClr val="00287D"/>
                </a:solidFill>
              </a:rPr>
              <a:t>Joint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Research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dirty="0" err="1">
                <a:solidFill>
                  <a:srgbClr val="00287D"/>
                </a:solidFill>
              </a:rPr>
              <a:t>Cooperation</a:t>
            </a:r>
            <a:r>
              <a:rPr lang="sk-SK" sz="1000" b="1" dirty="0">
                <a:solidFill>
                  <a:srgbClr val="00287D"/>
                </a:solidFill>
              </a:rPr>
              <a:t> - Taiwan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b="1" dirty="0">
                <a:solidFill>
                  <a:srgbClr val="00287D"/>
                </a:solidFill>
              </a:rPr>
              <a:t>Účinok malých molekúl a </a:t>
            </a:r>
            <a:r>
              <a:rPr lang="sk-SK" sz="1000" b="1" dirty="0" err="1">
                <a:solidFill>
                  <a:srgbClr val="00287D"/>
                </a:solidFill>
              </a:rPr>
              <a:t>nanočastíc</a:t>
            </a:r>
            <a:r>
              <a:rPr lang="sk-SK" sz="1000" b="1" dirty="0">
                <a:solidFill>
                  <a:srgbClr val="00287D"/>
                </a:solidFill>
              </a:rPr>
              <a:t> na </a:t>
            </a:r>
            <a:r>
              <a:rPr lang="sk-SK" sz="1000" b="1" dirty="0" err="1">
                <a:solidFill>
                  <a:srgbClr val="00287D"/>
                </a:solidFill>
              </a:rPr>
              <a:t>amyloidnú</a:t>
            </a:r>
            <a:r>
              <a:rPr lang="sk-SK" sz="1000" b="1" dirty="0">
                <a:solidFill>
                  <a:srgbClr val="00287D"/>
                </a:solidFill>
              </a:rPr>
              <a:t> </a:t>
            </a:r>
            <a:r>
              <a:rPr lang="sk-SK" sz="1000" b="1" dirty="0" err="1">
                <a:solidFill>
                  <a:srgbClr val="00287D"/>
                </a:solidFill>
              </a:rPr>
              <a:t>agregáciu</a:t>
            </a:r>
            <a:r>
              <a:rPr lang="sk-SK" sz="1000" b="1" dirty="0">
                <a:solidFill>
                  <a:srgbClr val="00287D"/>
                </a:solidFill>
              </a:rPr>
              <a:t> poly/</a:t>
            </a:r>
            <a:r>
              <a:rPr lang="sk-SK" sz="1000" b="1" dirty="0" err="1">
                <a:solidFill>
                  <a:srgbClr val="00287D"/>
                </a:solidFill>
              </a:rPr>
              <a:t>peptidov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sk-SK" sz="1000" i="1" dirty="0">
                <a:solidFill>
                  <a:srgbClr val="00287D"/>
                </a:solidFill>
              </a:rPr>
              <a:t>(</a:t>
            </a:r>
            <a:r>
              <a:rPr lang="sk-SK" sz="1000" i="1" dirty="0" err="1">
                <a:solidFill>
                  <a:srgbClr val="00287D"/>
                </a:solidFill>
              </a:rPr>
              <a:t>Effect</a:t>
            </a:r>
            <a:r>
              <a:rPr lang="sk-SK" sz="1000" i="1" dirty="0">
                <a:solidFill>
                  <a:srgbClr val="00287D"/>
                </a:solidFill>
              </a:rPr>
              <a:t> </a:t>
            </a:r>
            <a:r>
              <a:rPr lang="sk-SK" sz="1000" i="1" dirty="0" err="1">
                <a:solidFill>
                  <a:srgbClr val="00287D"/>
                </a:solidFill>
              </a:rPr>
              <a:t>of</a:t>
            </a:r>
            <a:r>
              <a:rPr lang="sk-SK" sz="1000" i="1" dirty="0">
                <a:solidFill>
                  <a:srgbClr val="00287D"/>
                </a:solidFill>
              </a:rPr>
              <a:t> </a:t>
            </a:r>
            <a:r>
              <a:rPr lang="sk-SK" sz="1000" i="1" dirty="0" err="1">
                <a:solidFill>
                  <a:srgbClr val="00287D"/>
                </a:solidFill>
              </a:rPr>
              <a:t>small</a:t>
            </a:r>
            <a:r>
              <a:rPr lang="sk-SK" sz="1000" i="1" dirty="0">
                <a:solidFill>
                  <a:srgbClr val="00287D"/>
                </a:solidFill>
              </a:rPr>
              <a:t> </a:t>
            </a:r>
            <a:r>
              <a:rPr lang="sk-SK" sz="1000" i="1" dirty="0" err="1">
                <a:solidFill>
                  <a:srgbClr val="00287D"/>
                </a:solidFill>
              </a:rPr>
              <a:t>molecules</a:t>
            </a:r>
            <a:r>
              <a:rPr lang="sk-SK" sz="1000" i="1" dirty="0">
                <a:solidFill>
                  <a:srgbClr val="00287D"/>
                </a:solidFill>
              </a:rPr>
              <a:t> and </a:t>
            </a:r>
            <a:r>
              <a:rPr lang="sk-SK" sz="1000" i="1" dirty="0" err="1">
                <a:solidFill>
                  <a:srgbClr val="00287D"/>
                </a:solidFill>
              </a:rPr>
              <a:t>nanoparticles</a:t>
            </a:r>
            <a:r>
              <a:rPr lang="sk-SK" sz="1000" i="1" dirty="0">
                <a:solidFill>
                  <a:srgbClr val="00287D"/>
                </a:solidFill>
              </a:rPr>
              <a:t> on </a:t>
            </a:r>
            <a:r>
              <a:rPr lang="sk-SK" sz="1000" i="1" dirty="0" err="1">
                <a:solidFill>
                  <a:srgbClr val="00287D"/>
                </a:solidFill>
              </a:rPr>
              <a:t>amyloid</a:t>
            </a:r>
            <a:r>
              <a:rPr lang="sk-SK" sz="1000" i="1" dirty="0">
                <a:solidFill>
                  <a:srgbClr val="00287D"/>
                </a:solidFill>
              </a:rPr>
              <a:t> </a:t>
            </a:r>
            <a:r>
              <a:rPr lang="sk-SK" sz="1000" i="1" dirty="0" err="1">
                <a:solidFill>
                  <a:srgbClr val="00287D"/>
                </a:solidFill>
              </a:rPr>
              <a:t>aggregation</a:t>
            </a:r>
            <a:r>
              <a:rPr lang="sk-SK" sz="1000" i="1" dirty="0">
                <a:solidFill>
                  <a:srgbClr val="00287D"/>
                </a:solidFill>
              </a:rPr>
              <a:t> </a:t>
            </a:r>
            <a:r>
              <a:rPr lang="sk-SK" sz="1000" i="1" dirty="0" err="1">
                <a:solidFill>
                  <a:srgbClr val="00287D"/>
                </a:solidFill>
              </a:rPr>
              <a:t>of</a:t>
            </a:r>
            <a:r>
              <a:rPr lang="sk-SK" sz="1000" i="1" dirty="0">
                <a:solidFill>
                  <a:srgbClr val="00287D"/>
                </a:solidFill>
              </a:rPr>
              <a:t> </a:t>
            </a:r>
            <a:r>
              <a:rPr lang="sk-SK" sz="1000" i="1" dirty="0" smtClean="0">
                <a:solidFill>
                  <a:srgbClr val="00287D"/>
                </a:solidFill>
              </a:rPr>
              <a:t>poly/</a:t>
            </a:r>
            <a:r>
              <a:rPr lang="sk-SK" sz="1000" i="1" dirty="0" err="1" smtClean="0">
                <a:solidFill>
                  <a:srgbClr val="00287D"/>
                </a:solidFill>
              </a:rPr>
              <a:t>peptides</a:t>
            </a:r>
            <a:r>
              <a:rPr lang="sk-SK" sz="1000" i="1" dirty="0" smtClean="0">
                <a:solidFill>
                  <a:srgbClr val="00287D"/>
                </a:solidFill>
              </a:rPr>
              <a:t>)</a:t>
            </a:r>
            <a:r>
              <a:rPr lang="sk-SK" sz="1000" dirty="0" smtClean="0">
                <a:solidFill>
                  <a:srgbClr val="00287D"/>
                </a:solidFill>
              </a:rPr>
              <a:t>; Zodpovedný </a:t>
            </a:r>
            <a:r>
              <a:rPr lang="sk-SK" sz="1000" dirty="0">
                <a:solidFill>
                  <a:srgbClr val="00287D"/>
                </a:solidFill>
              </a:rPr>
              <a:t>riešiteľ: </a:t>
            </a:r>
            <a:r>
              <a:rPr lang="sk-SK" sz="1000" b="1" cap="all" dirty="0">
                <a:solidFill>
                  <a:srgbClr val="00287D"/>
                </a:solidFill>
              </a:rPr>
              <a:t>GAŽOVÁ Z.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b="1" cap="all" dirty="0">
                <a:solidFill>
                  <a:srgbClr val="00287D"/>
                </a:solidFill>
              </a:rPr>
              <a:t> 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b="1" dirty="0">
                <a:solidFill>
                  <a:srgbClr val="005800"/>
                </a:solidFill>
              </a:rPr>
              <a:t>APVV Slovensko – Čína: </a:t>
            </a:r>
            <a:r>
              <a:rPr lang="sk-SK" sz="1000" dirty="0">
                <a:solidFill>
                  <a:srgbClr val="00287D"/>
                </a:solidFill>
              </a:rPr>
              <a:t>SK-CN-2017-0033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b="1" dirty="0">
                <a:solidFill>
                  <a:srgbClr val="00287D"/>
                </a:solidFill>
              </a:rPr>
              <a:t>Identifikácia a mechanizmus účinku malých molekúl využívaných v tradičnej čínskej medicíne na liečbu </a:t>
            </a:r>
            <a:r>
              <a:rPr lang="sk-SK" sz="1000" b="1" dirty="0" err="1">
                <a:solidFill>
                  <a:srgbClr val="00287D"/>
                </a:solidFill>
              </a:rPr>
              <a:t>Alzheimerovej</a:t>
            </a:r>
            <a:r>
              <a:rPr lang="sk-SK" sz="1000" b="1" dirty="0">
                <a:solidFill>
                  <a:srgbClr val="00287D"/>
                </a:solidFill>
              </a:rPr>
              <a:t> choroby 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en-GB" sz="1000" i="1" dirty="0">
                <a:solidFill>
                  <a:srgbClr val="00287D"/>
                </a:solidFill>
              </a:rPr>
              <a:t>(Discovery and mechanism of small molecules used in the traditional Chinese medicine in the treatment of Alzheimer's disease)</a:t>
            </a:r>
            <a:r>
              <a:rPr lang="en-GB" sz="1000" dirty="0">
                <a:solidFill>
                  <a:srgbClr val="00287D"/>
                </a:solidFill>
              </a:rPr>
              <a:t> 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dirty="0">
                <a:solidFill>
                  <a:srgbClr val="00287D"/>
                </a:solidFill>
              </a:rPr>
              <a:t>Zodpovedný riešiteľ: </a:t>
            </a:r>
            <a:r>
              <a:rPr lang="sk-SK" sz="1000" b="1" cap="all" dirty="0">
                <a:solidFill>
                  <a:srgbClr val="00287D"/>
                </a:solidFill>
              </a:rPr>
              <a:t>GAŽOVÁ Z.</a:t>
            </a:r>
            <a:endParaRPr lang="en-US" sz="1000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b="1" cap="all" dirty="0">
                <a:solidFill>
                  <a:srgbClr val="00287D"/>
                </a:solidFill>
              </a:rPr>
              <a:t> </a:t>
            </a:r>
            <a:endParaRPr lang="en-US" dirty="0">
              <a:solidFill>
                <a:srgbClr val="00287D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sk-SK" sz="1000" b="1" dirty="0">
                <a:solidFill>
                  <a:srgbClr val="005800"/>
                </a:solidFill>
              </a:rPr>
              <a:t>Medziústavná dohoda ÚEF SAV</a:t>
            </a:r>
            <a:r>
              <a:rPr lang="sk-SK" sz="1000" b="1" dirty="0">
                <a:solidFill>
                  <a:srgbClr val="00287D"/>
                </a:solidFill>
              </a:rPr>
              <a:t> – Národní ústav </a:t>
            </a:r>
            <a:r>
              <a:rPr lang="sk-SK" sz="1000" b="1" dirty="0" err="1">
                <a:solidFill>
                  <a:srgbClr val="00287D"/>
                </a:solidFill>
              </a:rPr>
              <a:t>duševního</a:t>
            </a:r>
            <a:r>
              <a:rPr lang="sk-SK" sz="1000" b="1" dirty="0">
                <a:solidFill>
                  <a:srgbClr val="00287D"/>
                </a:solidFill>
              </a:rPr>
              <a:t> zdraví, </a:t>
            </a:r>
            <a:r>
              <a:rPr lang="sk-SK" sz="1000" b="1" dirty="0" err="1">
                <a:solidFill>
                  <a:srgbClr val="00287D"/>
                </a:solidFill>
              </a:rPr>
              <a:t>Klecany</a:t>
            </a:r>
            <a:r>
              <a:rPr lang="sk-SK" sz="1000" b="1" dirty="0">
                <a:solidFill>
                  <a:srgbClr val="00287D"/>
                </a:solidFill>
              </a:rPr>
              <a:t>, </a:t>
            </a:r>
            <a:r>
              <a:rPr lang="sk-SK" sz="1000" b="1" dirty="0" smtClean="0">
                <a:solidFill>
                  <a:srgbClr val="00287D"/>
                </a:solidFill>
              </a:rPr>
              <a:t>ČR</a:t>
            </a:r>
          </a:p>
          <a:p>
            <a:pPr algn="just">
              <a:lnSpc>
                <a:spcPct val="110000"/>
              </a:lnSpc>
              <a:defRPr/>
            </a:pPr>
            <a:r>
              <a:rPr lang="sk-SK" sz="1000" b="1" dirty="0" smtClean="0">
                <a:solidFill>
                  <a:srgbClr val="00287D"/>
                </a:solidFill>
              </a:rPr>
              <a:t>Štúdium </a:t>
            </a:r>
            <a:r>
              <a:rPr lang="sk-SK" sz="1000" b="1" dirty="0" err="1">
                <a:solidFill>
                  <a:srgbClr val="00287D"/>
                </a:solidFill>
              </a:rPr>
              <a:t>amyloidnej</a:t>
            </a:r>
            <a:r>
              <a:rPr lang="sk-SK" sz="1000" b="1" dirty="0">
                <a:solidFill>
                  <a:srgbClr val="00287D"/>
                </a:solidFill>
              </a:rPr>
              <a:t> </a:t>
            </a:r>
            <a:r>
              <a:rPr lang="sk-SK" sz="1000" b="1" dirty="0" err="1">
                <a:solidFill>
                  <a:srgbClr val="00287D"/>
                </a:solidFill>
              </a:rPr>
              <a:t>agregácie</a:t>
            </a:r>
            <a:r>
              <a:rPr lang="sk-SK" sz="1000" b="1" dirty="0">
                <a:solidFill>
                  <a:srgbClr val="00287D"/>
                </a:solidFill>
              </a:rPr>
              <a:t> proteínov in </a:t>
            </a:r>
            <a:r>
              <a:rPr lang="sk-SK" sz="1000" b="1" dirty="0" err="1">
                <a:solidFill>
                  <a:srgbClr val="00287D"/>
                </a:solidFill>
              </a:rPr>
              <a:t>vitro</a:t>
            </a:r>
            <a:r>
              <a:rPr lang="sk-SK" sz="1000" b="1" dirty="0">
                <a:solidFill>
                  <a:srgbClr val="00287D"/>
                </a:solidFill>
              </a:rPr>
              <a:t> a v </a:t>
            </a:r>
            <a:r>
              <a:rPr lang="sk-SK" sz="1000" b="1" dirty="0" err="1">
                <a:solidFill>
                  <a:srgbClr val="00287D"/>
                </a:solidFill>
              </a:rPr>
              <a:t>mozgomiešnom</a:t>
            </a:r>
            <a:r>
              <a:rPr lang="sk-SK" sz="1000" b="1" dirty="0">
                <a:solidFill>
                  <a:srgbClr val="00287D"/>
                </a:solidFill>
              </a:rPr>
              <a:t> moku </a:t>
            </a:r>
            <a:r>
              <a:rPr lang="sk-SK" sz="1000" dirty="0">
                <a:solidFill>
                  <a:srgbClr val="00287D"/>
                </a:solidFill>
              </a:rPr>
              <a:t> </a:t>
            </a:r>
            <a:r>
              <a:rPr lang="en-GB" sz="1000" i="1" dirty="0">
                <a:solidFill>
                  <a:srgbClr val="00287D"/>
                </a:solidFill>
              </a:rPr>
              <a:t>(Study of the protein amyloid aggregation in vitro and in cerebrospinal fluid)</a:t>
            </a:r>
            <a:r>
              <a:rPr lang="en-GB" sz="1000" dirty="0">
                <a:solidFill>
                  <a:srgbClr val="00287D"/>
                </a:solidFill>
              </a:rPr>
              <a:t> </a:t>
            </a:r>
            <a:r>
              <a:rPr lang="sk-SK" sz="1000" dirty="0" smtClean="0">
                <a:solidFill>
                  <a:srgbClr val="00287D"/>
                </a:solidFill>
              </a:rPr>
              <a:t>; Zodpovedný </a:t>
            </a:r>
            <a:r>
              <a:rPr lang="sk-SK" sz="1000" dirty="0">
                <a:solidFill>
                  <a:srgbClr val="00287D"/>
                </a:solidFill>
              </a:rPr>
              <a:t>riešiteľ: </a:t>
            </a:r>
            <a:r>
              <a:rPr lang="sk-SK" sz="1000" b="1" cap="all" dirty="0">
                <a:solidFill>
                  <a:srgbClr val="00287D"/>
                </a:solidFill>
              </a:rPr>
              <a:t>GAŽOVÁ Z.</a:t>
            </a:r>
            <a:endParaRPr lang="en-US" sz="1000" dirty="0">
              <a:solidFill>
                <a:srgbClr val="00287D"/>
              </a:solidFill>
            </a:endParaRPr>
          </a:p>
        </p:txBody>
      </p:sp>
      <p:sp>
        <p:nvSpPr>
          <p:cNvPr id="8" name="BlokTextu 11"/>
          <p:cNvSpPr txBox="1">
            <a:spLocks noChangeArrowheads="1"/>
          </p:cNvSpPr>
          <p:nvPr/>
        </p:nvSpPr>
        <p:spPr bwMode="auto">
          <a:xfrm>
            <a:off x="755576" y="188640"/>
            <a:ext cx="7704138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sk-SK" altLang="en-US" sz="1600" b="1" dirty="0">
                <a:solidFill>
                  <a:srgbClr val="00287D"/>
                </a:solidFill>
              </a:rPr>
              <a:t>Oddelenie </a:t>
            </a:r>
            <a:r>
              <a:rPr lang="sk-SK" altLang="en-US" sz="1600" b="1" dirty="0" err="1">
                <a:solidFill>
                  <a:srgbClr val="00287D"/>
                </a:solidFill>
              </a:rPr>
              <a:t>Biof</a:t>
            </a:r>
            <a:r>
              <a:rPr lang="en-US" altLang="en-US" sz="1600" b="1" dirty="0">
                <a:solidFill>
                  <a:srgbClr val="00287D"/>
                </a:solidFill>
              </a:rPr>
              <a:t>y</a:t>
            </a:r>
            <a:r>
              <a:rPr lang="sk-SK" altLang="en-US" sz="1600" b="1" dirty="0" err="1" smtClean="0">
                <a:solidFill>
                  <a:srgbClr val="00287D"/>
                </a:solidFill>
              </a:rPr>
              <a:t>ziky</a:t>
            </a:r>
            <a:endParaRPr lang="sk-SK" altLang="en-US" sz="1600" b="1" dirty="0" smtClean="0">
              <a:solidFill>
                <a:srgbClr val="00287D"/>
              </a:solidFill>
            </a:endParaRPr>
          </a:p>
          <a:p>
            <a:pPr lvl="0" algn="ctr">
              <a:lnSpc>
                <a:spcPct val="125000"/>
              </a:lnSpc>
              <a:spcAft>
                <a:spcPts val="600"/>
              </a:spcAft>
            </a:pPr>
            <a:r>
              <a:rPr lang="sk-SK" altLang="en-US" b="1" dirty="0" err="1">
                <a:solidFill>
                  <a:srgbClr val="AA005A"/>
                </a:solidFill>
              </a:rPr>
              <a:t>Amyloidn</a:t>
            </a:r>
            <a:r>
              <a:rPr lang="en-US" altLang="en-US" b="1" dirty="0">
                <a:solidFill>
                  <a:srgbClr val="AA005A"/>
                </a:solidFill>
              </a:rPr>
              <a:t>é</a:t>
            </a:r>
            <a:r>
              <a:rPr lang="sk-SK" altLang="en-US" b="1" dirty="0">
                <a:solidFill>
                  <a:srgbClr val="AA005A"/>
                </a:solidFill>
              </a:rPr>
              <a:t> štruktúry proteínov </a:t>
            </a:r>
            <a:r>
              <a:rPr lang="sk-SK" altLang="en-US" sz="1600" b="1" dirty="0" smtClean="0">
                <a:solidFill>
                  <a:srgbClr val="00287D"/>
                </a:solidFill>
              </a:rPr>
              <a:t>             </a:t>
            </a:r>
            <a:endParaRPr lang="sk-SK" altLang="en-US" sz="1600" b="1" dirty="0">
              <a:solidFill>
                <a:srgbClr val="00287D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5536" y="1169893"/>
            <a:ext cx="29706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sk-SK" altLang="en-US" sz="1300" b="1" u="sng" dirty="0" smtClean="0">
                <a:solidFill>
                  <a:srgbClr val="7A0000"/>
                </a:solidFill>
              </a:rPr>
              <a:t>Účasť </a:t>
            </a:r>
            <a:r>
              <a:rPr lang="sk-SK" altLang="en-US" sz="1300" b="1" u="sng" dirty="0">
                <a:solidFill>
                  <a:srgbClr val="7A0000"/>
                </a:solidFill>
              </a:rPr>
              <a:t>na výskumných </a:t>
            </a:r>
            <a:r>
              <a:rPr lang="sk-SK" altLang="en-US" sz="1300" b="1" u="sng" dirty="0" smtClean="0">
                <a:solidFill>
                  <a:srgbClr val="7A0000"/>
                </a:solidFill>
              </a:rPr>
              <a:t>projektoch:</a:t>
            </a:r>
            <a:r>
              <a:rPr lang="sk-SK" altLang="en-US" sz="1300" b="1" dirty="0" smtClean="0">
                <a:solidFill>
                  <a:srgbClr val="7A0000"/>
                </a:solidFill>
              </a:rPr>
              <a:t> </a:t>
            </a:r>
          </a:p>
          <a:p>
            <a:pPr marL="342900" indent="-342900" algn="l"/>
            <a:r>
              <a:rPr lang="sk-SK" altLang="en-US" sz="1300" b="1" dirty="0">
                <a:solidFill>
                  <a:srgbClr val="7A0000"/>
                </a:solidFill>
              </a:rPr>
              <a:t>	</a:t>
            </a:r>
            <a:endParaRPr lang="sk-S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5546</TotalTime>
  <Words>3188</Words>
  <Application>Microsoft Office PowerPoint</Application>
  <PresentationFormat>Prezentácia na obrazovke (4:3)</PresentationFormat>
  <Paragraphs>510</Paragraphs>
  <Slides>25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Predvolený návrh</vt:lpstr>
      <vt:lpstr>Snímka 1</vt:lpstr>
      <vt:lpstr>Snímka 2</vt:lpstr>
      <vt:lpstr>Department of Biophysics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Biomedicínska analýza obrazu, mikro/nanorobotika  (Z. Tomori, J Kubackova, V. Kažiková)</vt:lpstr>
      <vt:lpstr>Snímka 25</vt:lpstr>
    </vt:vector>
  </TitlesOfParts>
  <Company>OBF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katka</dc:creator>
  <cp:lastModifiedBy>Katka</cp:lastModifiedBy>
  <cp:revision>302</cp:revision>
  <dcterms:created xsi:type="dcterms:W3CDTF">2015-11-30T09:22:29Z</dcterms:created>
  <dcterms:modified xsi:type="dcterms:W3CDTF">2018-12-12T19:45:01Z</dcterms:modified>
</cp:coreProperties>
</file>