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6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02A9-0DEB-420F-8919-C9A82B16858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k-SK" dirty="0" err="1" smtClean="0"/>
              <a:t>úťaž</a:t>
            </a:r>
            <a:r>
              <a:rPr lang="sk-SK" dirty="0" smtClean="0"/>
              <a:t> mladých vedeckých pracovníkov ÚEF SAV do 35 rokov 201</a:t>
            </a:r>
            <a:r>
              <a:rPr lang="en-US" dirty="0" smtClean="0"/>
              <a:t>8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373216"/>
            <a:ext cx="7704856" cy="720080"/>
          </a:xfrm>
        </p:spPr>
        <p:txBody>
          <a:bodyPr/>
          <a:lstStyle/>
          <a:p>
            <a:r>
              <a:rPr lang="sk-SK" dirty="0" smtClean="0"/>
              <a:t>Školiteľ: doc. RNDr. Slavomír </a:t>
            </a:r>
            <a:r>
              <a:rPr lang="sk-SK" dirty="0" err="1" smtClean="0"/>
              <a:t>Gabáni</a:t>
            </a:r>
            <a:r>
              <a:rPr lang="sk-SK" dirty="0" smtClean="0"/>
              <a:t>, PhD.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771800" y="2937138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/>
              <a:t>Matúš </a:t>
            </a:r>
            <a:r>
              <a:rPr lang="sk-SK" sz="4000" dirty="0" err="1" smtClean="0"/>
              <a:t>Orendáč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overenie </a:t>
            </a:r>
            <a:r>
              <a:rPr lang="el-GR" dirty="0" smtClean="0"/>
              <a:t>Δ</a:t>
            </a:r>
            <a:r>
              <a:rPr lang="sk-SK" dirty="0" smtClean="0"/>
              <a:t>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sk-SK" dirty="0" smtClean="0"/>
              <a:t>PPMS </a:t>
            </a:r>
            <a:r>
              <a:rPr lang="sk-SK" dirty="0" err="1" smtClean="0"/>
              <a:t>rotátor</a:t>
            </a:r>
            <a:endParaRPr lang="sk-SK" dirty="0" smtClean="0"/>
          </a:p>
          <a:p>
            <a:r>
              <a:rPr lang="sk-SK" dirty="0" smtClean="0"/>
              <a:t>Vyrobenie nového držiaka</a:t>
            </a:r>
          </a:p>
          <a:p>
            <a:r>
              <a:rPr lang="sk-SK" dirty="0" err="1" smtClean="0"/>
              <a:t>Adiabaticky</a:t>
            </a:r>
            <a:r>
              <a:rPr lang="sk-SK" dirty="0" smtClean="0"/>
              <a:t> oddelená vzorka</a:t>
            </a:r>
          </a:p>
          <a:p>
            <a:r>
              <a:rPr lang="sk-SK" dirty="0" smtClean="0"/>
              <a:t>Meranie T </a:t>
            </a:r>
            <a:r>
              <a:rPr lang="sk-SK" dirty="0" err="1" smtClean="0"/>
              <a:t>vs</a:t>
            </a:r>
            <a:r>
              <a:rPr lang="sk-SK" dirty="0" smtClean="0"/>
              <a:t> alfa </a:t>
            </a:r>
            <a:endParaRPr lang="sk-SK" dirty="0"/>
          </a:p>
        </p:txBody>
      </p:sp>
      <p:pic>
        <p:nvPicPr>
          <p:cNvPr id="4" name="Obrázok 3" descr="D:\USERS\GABCY_OFFICE\Papers\Gabani\In Preparation\2018_R-MCE_TmB4_paper\Figs\2018_New\R-calorim_popis_cisla.jpg"/>
          <p:cNvPicPr/>
          <p:nvPr/>
        </p:nvPicPr>
        <p:blipFill>
          <a:blip r:embed="rId2" cstate="print"/>
          <a:srcRect l="14998" t="2510" r="11249" b="-35135"/>
          <a:stretch>
            <a:fillRect/>
          </a:stretch>
        </p:blipFill>
        <p:spPr bwMode="auto">
          <a:xfrm>
            <a:off x="5940152" y="2132856"/>
            <a:ext cx="2520280" cy="3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overenie </a:t>
            </a:r>
            <a:r>
              <a:rPr lang="el-GR" dirty="0" smtClean="0"/>
              <a:t>Δ</a:t>
            </a:r>
            <a:r>
              <a:rPr lang="sk-SK" dirty="0" smtClean="0"/>
              <a:t>T</a:t>
            </a:r>
            <a:endParaRPr lang="sk-SK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-36512" y="2204864"/>
          <a:ext cx="5249737" cy="3672408"/>
        </p:xfrm>
        <a:graphic>
          <a:graphicData uri="http://schemas.openxmlformats.org/presentationml/2006/ole">
            <p:oleObj spid="_x0000_s19457" name="Graph" r:id="rId3" imgW="4153642" imgH="2901493" progId="Origin50.Graph">
              <p:embed/>
            </p:oleObj>
          </a:graphicData>
        </a:graphic>
      </p:graphicFrame>
      <p:pic>
        <p:nvPicPr>
          <p:cNvPr id="7" name="Obrázok 6" descr="D:\USERS\GABCY_OFFICE\Papers\Gabani\In Preparation\2018_R-MCE_TmB4_paper\Figs\2018_New\Fig4.jpg"/>
          <p:cNvPicPr/>
          <p:nvPr/>
        </p:nvPicPr>
        <p:blipFill>
          <a:blip r:embed="rId4" cstate="print"/>
          <a:srcRect l="6993" t="13281" r="3496" b="6640"/>
          <a:stretch>
            <a:fillRect/>
          </a:stretch>
        </p:blipFill>
        <p:spPr bwMode="auto">
          <a:xfrm>
            <a:off x="4427984" y="2420888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899592" y="1916832"/>
            <a:ext cx="22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Vypočítané z entropie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868144" y="1844824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Experiment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Kontinuálne meranie T </a:t>
            </a:r>
            <a:r>
              <a:rPr lang="sk-SK" dirty="0" err="1" smtClean="0"/>
              <a:t>vs</a:t>
            </a:r>
            <a:r>
              <a:rPr lang="sk-SK" dirty="0" smtClean="0"/>
              <a:t> alfa</a:t>
            </a:r>
            <a:endParaRPr lang="sk-SK" dirty="0"/>
          </a:p>
        </p:txBody>
      </p:sp>
      <p:pic>
        <p:nvPicPr>
          <p:cNvPr id="4" name="Obrázok 3" descr="D:\USERS\GABCY_OFFICE\Papers\Gabani\In Preparation\2018_R-MCE_TmB4_paper\Graphs\vsetky_polia_polar_5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2712"/>
            <a:ext cx="4248472" cy="31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D:\USERS\GABCY_OFFICE\Papers\Gabani\In Preparation\2018_R-MCE_TmB4_paper\Figs\2018_New\Fig5_lower_polar_13_5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620369" cy="344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319766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 descr="D:\USERS\GABCY_OFFICE\Papers\Gabani\In Preparation\2018_R-MCE_TmB4_paper\Figs\2018_New\R-calorim_popis_cisla.jpg"/>
          <p:cNvPicPr>
            <a:picLocks noChangeAspect="1"/>
          </p:cNvPicPr>
          <p:nvPr/>
        </p:nvPicPr>
        <p:blipFill>
          <a:blip r:embed="rId5" cstate="print"/>
          <a:srcRect l="14998" t="2510" r="11249" b="-35135"/>
          <a:stretch>
            <a:fillRect/>
          </a:stretch>
        </p:blipFill>
        <p:spPr bwMode="auto">
          <a:xfrm>
            <a:off x="6732240" y="4797152"/>
            <a:ext cx="1671732" cy="235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4581128"/>
            <a:ext cx="176078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2008" y="1628800"/>
            <a:ext cx="9071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buAutoNum type="romanUcPeriod"/>
            </a:pPr>
            <a:r>
              <a:rPr lang="sk-SK" sz="2800" dirty="0" smtClean="0"/>
              <a:t>Zmeraná C(T, B) pre B rovnobežné a kolmé na os c</a:t>
            </a:r>
            <a:endParaRPr lang="sk-SK" sz="2800" dirty="0" smtClean="0">
              <a:solidFill>
                <a:srgbClr val="00B050"/>
              </a:solidFill>
            </a:endParaRPr>
          </a:p>
          <a:p>
            <a:pPr marL="400050" indent="-400050"/>
            <a:endParaRPr lang="sk-SK" sz="2800" dirty="0" smtClean="0">
              <a:solidFill>
                <a:srgbClr val="00B050"/>
              </a:solidFill>
            </a:endParaRPr>
          </a:p>
          <a:p>
            <a:pPr marL="452438" indent="-452438">
              <a:buFont typeface="+mj-lt"/>
              <a:buAutoNum type="romanUcPeriod" startAt="2"/>
            </a:pPr>
            <a:r>
              <a:rPr lang="sk-SK" sz="2800" dirty="0" smtClean="0"/>
              <a:t>Vypočítaná S(T, B) pre B rovnobežné a kolmé na os c</a:t>
            </a:r>
            <a:r>
              <a:rPr lang="sk-SK" sz="2800" baseline="-25000" dirty="0" smtClean="0"/>
              <a:t>	</a:t>
            </a:r>
          </a:p>
          <a:p>
            <a:pPr marL="452438" indent="-452438"/>
            <a:r>
              <a:rPr lang="sk-SK" sz="2800" baseline="-25000" dirty="0" smtClean="0"/>
              <a:t>	</a:t>
            </a:r>
            <a:endParaRPr lang="sk-SK" dirty="0" smtClean="0">
              <a:solidFill>
                <a:srgbClr val="0070C0"/>
              </a:solidFill>
            </a:endParaRPr>
          </a:p>
          <a:p>
            <a:pPr marL="452438" indent="-452438">
              <a:buFont typeface="+mj-lt"/>
              <a:buAutoNum type="romanUcPeriod" startAt="3"/>
            </a:pPr>
            <a:r>
              <a:rPr lang="sk-SK" sz="2800" dirty="0" smtClean="0"/>
              <a:t>Predpoveď pre </a:t>
            </a:r>
            <a:r>
              <a:rPr lang="sk-SK" sz="2800" dirty="0" err="1" smtClean="0"/>
              <a:t>adiab</a:t>
            </a:r>
            <a:r>
              <a:rPr lang="en-US" sz="2800" dirty="0" smtClean="0"/>
              <a:t>a</a:t>
            </a:r>
            <a:r>
              <a:rPr lang="sk-SK" sz="2800" dirty="0" err="1" smtClean="0"/>
              <a:t>tickú</a:t>
            </a:r>
            <a:r>
              <a:rPr lang="sk-SK" sz="2800" dirty="0" smtClean="0"/>
              <a:t> </a:t>
            </a:r>
            <a:r>
              <a:rPr lang="el-GR" sz="2800" dirty="0" smtClean="0"/>
              <a:t>Δ</a:t>
            </a:r>
            <a:r>
              <a:rPr lang="en-US" sz="2800" dirty="0" smtClean="0"/>
              <a:t>T</a:t>
            </a:r>
            <a:endParaRPr lang="sk-SK" sz="2800" dirty="0" smtClean="0"/>
          </a:p>
          <a:p>
            <a:pPr marL="452438" indent="-452438">
              <a:buFont typeface="+mj-lt"/>
              <a:buAutoNum type="romanUcPeriod" startAt="3"/>
            </a:pPr>
            <a:endParaRPr lang="sk-SK" sz="2800" dirty="0" smtClean="0"/>
          </a:p>
          <a:p>
            <a:pPr marL="452438" indent="-452438">
              <a:buFont typeface="+mj-lt"/>
              <a:buAutoNum type="romanUcPeriod" startAt="3"/>
            </a:pPr>
            <a:r>
              <a:rPr lang="sk-SK" sz="2800" dirty="0" smtClean="0"/>
              <a:t>Predpoveď </a:t>
            </a:r>
            <a:r>
              <a:rPr lang="el-GR" sz="2800" dirty="0" smtClean="0"/>
              <a:t>Δ</a:t>
            </a:r>
            <a:r>
              <a:rPr lang="en-US" sz="2800" dirty="0" smtClean="0"/>
              <a:t>T </a:t>
            </a:r>
            <a:r>
              <a:rPr lang="sk-SK" sz="2800" dirty="0" smtClean="0"/>
              <a:t>potvrdená </a:t>
            </a:r>
            <a:r>
              <a:rPr lang="en-US" sz="2800" dirty="0" smtClean="0"/>
              <a:t>e</a:t>
            </a:r>
            <a:r>
              <a:rPr lang="sk-SK" sz="2800" dirty="0" err="1" smtClean="0"/>
              <a:t>xperimentálne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Ďalší postup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70000" lnSpcReduction="20000"/>
          </a:bodyPr>
          <a:lstStyle/>
          <a:p>
            <a:r>
              <a:rPr lang="sk-SK" sz="2400" dirty="0" smtClean="0"/>
              <a:t>Zaslaný článok:</a:t>
            </a:r>
          </a:p>
          <a:p>
            <a:pPr>
              <a:buNone/>
            </a:pPr>
            <a:r>
              <a:rPr lang="sk-SK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 smtClean="0"/>
              <a:t>porovnanie</a:t>
            </a:r>
            <a:r>
              <a:rPr lang="sk-SK" sz="2400" dirty="0" smtClean="0"/>
              <a:t> </a:t>
            </a:r>
            <a:r>
              <a:rPr lang="sk-SK" sz="2400" dirty="0" smtClean="0"/>
              <a:t>metód vyhodnotenia RMCE, (C</a:t>
            </a:r>
            <a:r>
              <a:rPr lang="en-US" sz="2400" dirty="0" smtClean="0"/>
              <a:t>(T, H)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/>
              <a:t>M(T,</a:t>
            </a:r>
            <a:r>
              <a:rPr lang="sk-SK" sz="2400" dirty="0" smtClean="0"/>
              <a:t> </a:t>
            </a:r>
            <a:r>
              <a:rPr lang="en-US" sz="2400" dirty="0" smtClean="0"/>
              <a:t>H)</a:t>
            </a:r>
            <a:r>
              <a:rPr lang="sk-SK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Journal of Magnetism and Magnetic Materials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395536" y="2843644"/>
            <a:ext cx="637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Monte Carlo </a:t>
            </a:r>
            <a:r>
              <a:rPr lang="en-US" dirty="0" err="1" smtClean="0"/>
              <a:t>simul</a:t>
            </a:r>
            <a:r>
              <a:rPr lang="sk-SK" dirty="0" err="1" smtClean="0"/>
              <a:t>ácia</a:t>
            </a:r>
            <a:r>
              <a:rPr lang="sk-SK" dirty="0" smtClean="0"/>
              <a:t> TmB</a:t>
            </a:r>
            <a:r>
              <a:rPr lang="sk-SK" baseline="-25000" dirty="0" smtClean="0"/>
              <a:t>4 </a:t>
            </a:r>
            <a:r>
              <a:rPr lang="sk-SK" dirty="0" smtClean="0"/>
              <a:t>, v spolupráci s Pavlom </a:t>
            </a:r>
            <a:r>
              <a:rPr lang="sk-SK" dirty="0" err="1" smtClean="0"/>
              <a:t>Farkašovským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67544" y="335699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Cieľ: modelovať entropiu a </a:t>
            </a:r>
            <a:r>
              <a:rPr lang="sk-SK" dirty="0" err="1" smtClean="0"/>
              <a:t>adiabatickú</a:t>
            </a:r>
            <a:r>
              <a:rPr lang="sk-SK" dirty="0" smtClean="0"/>
              <a:t> zmenu teploty pri rotácii TmB</a:t>
            </a:r>
            <a:r>
              <a:rPr lang="sk-SK" baseline="-25000" dirty="0" smtClean="0"/>
              <a:t>4</a:t>
            </a:r>
            <a:endParaRPr lang="sk-SK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859" y="3933056"/>
            <a:ext cx="2476500" cy="4191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859" y="4509120"/>
            <a:ext cx="1514475" cy="419100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9297" y="4581128"/>
            <a:ext cx="704850" cy="209550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170140"/>
            <a:ext cx="1514475" cy="419100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4067" y="5098132"/>
            <a:ext cx="2466975" cy="419100"/>
          </a:xfrm>
          <a:prstGeom prst="rect">
            <a:avLst/>
          </a:prstGeom>
          <a:noFill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232" y="5890220"/>
            <a:ext cx="4029075" cy="419100"/>
          </a:xfrm>
          <a:prstGeom prst="rect">
            <a:avLst/>
          </a:prstGeom>
          <a:noFill/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932040" y="3717032"/>
          <a:ext cx="4431092" cy="3096344"/>
        </p:xfrm>
        <a:graphic>
          <a:graphicData uri="http://schemas.openxmlformats.org/presentationml/2006/ole">
            <p:oleObj spid="_x0000_s23554" name="Graph" r:id="rId8" imgW="4153680" imgH="2901600" progId="Origin50.Graph">
              <p:embed/>
            </p:oleObj>
          </a:graphicData>
        </a:graphic>
      </p:graphicFrame>
      <p:cxnSp>
        <p:nvCxnSpPr>
          <p:cNvPr id="17" name="Rovná spojovacia šípka 16"/>
          <p:cNvCxnSpPr/>
          <p:nvPr/>
        </p:nvCxnSpPr>
        <p:spPr>
          <a:xfrm>
            <a:off x="4788024" y="60212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27784" y="2824336"/>
            <a:ext cx="3888432" cy="74868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Publikácie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331640" y="1412776"/>
            <a:ext cx="6408712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676" y="1499706"/>
            <a:ext cx="6183660" cy="261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4368130"/>
            <a:ext cx="7810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585262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Rota</a:t>
            </a:r>
            <a:r>
              <a:rPr lang="sk-SK" sz="4400" dirty="0" err="1" smtClean="0">
                <a:latin typeface="+mj-lt"/>
                <a:ea typeface="+mj-ea"/>
                <a:cs typeface="+mj-cs"/>
              </a:rPr>
              <a:t>čný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 </a:t>
            </a:r>
            <a:r>
              <a:rPr lang="sk-SK" sz="4400" dirty="0" err="1" smtClean="0">
                <a:latin typeface="+mj-lt"/>
                <a:ea typeface="+mj-ea"/>
                <a:cs typeface="+mj-cs"/>
              </a:rPr>
              <a:t>magnetokalorický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 jav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    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vo 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frustrovanom kovovom systéme TmB</a:t>
            </a:r>
            <a:r>
              <a:rPr lang="sk-SK" sz="4400" baseline="-25000" dirty="0" smtClean="0">
                <a:latin typeface="+mj-lt"/>
                <a:ea typeface="+mj-ea"/>
                <a:cs typeface="+mj-cs"/>
              </a:rPr>
              <a:t>4</a:t>
            </a:r>
            <a:endParaRPr lang="sk-SK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16024" y="3410997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Mat. </a:t>
            </a:r>
            <a:r>
              <a:rPr lang="sk-SK" sz="2800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Orendáč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S.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Gabáni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Gažo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G.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Pristáš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N.Shitsevalova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K.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Siemensmeyer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K.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Flachbart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sk-SK" dirty="0"/>
              <a:t>Frustrovaný kovový </a:t>
            </a:r>
            <a:r>
              <a:rPr lang="sk-SK" dirty="0" err="1"/>
              <a:t>antiferomagnet</a:t>
            </a:r>
            <a:r>
              <a:rPr lang="sk-SK" dirty="0"/>
              <a:t> TmB</a:t>
            </a:r>
            <a:r>
              <a:rPr lang="sk-SK" baseline="-25000" dirty="0"/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71917"/>
            <a:ext cx="3025472" cy="30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226" y="3356992"/>
            <a:ext cx="3943789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107504" y="6444044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K. </a:t>
            </a:r>
            <a:r>
              <a:rPr lang="sk-SK" dirty="0" err="1" smtClean="0"/>
              <a:t>Siemensmeyer</a:t>
            </a:r>
            <a:r>
              <a:rPr lang="sk-SK" dirty="0" smtClean="0"/>
              <a:t>, </a:t>
            </a:r>
            <a:r>
              <a:rPr lang="en-US" dirty="0" smtClean="0"/>
              <a:t>et al.</a:t>
            </a:r>
            <a:r>
              <a:rPr lang="sk-SK" dirty="0" smtClean="0"/>
              <a:t> </a:t>
            </a:r>
            <a:r>
              <a:rPr lang="en-US" dirty="0" smtClean="0"/>
              <a:t>PRL </a:t>
            </a:r>
            <a:r>
              <a:rPr lang="en-US" dirty="0"/>
              <a:t>101, 177201 (2008</a:t>
            </a:r>
            <a:r>
              <a:rPr lang="en-US" dirty="0" smtClean="0"/>
              <a:t>)</a:t>
            </a:r>
            <a:endParaRPr lang="sk-SK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91571"/>
            <a:ext cx="3600400" cy="149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8640" y="1484784"/>
            <a:ext cx="3169744" cy="23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Anizotropia</a:t>
            </a:r>
            <a:r>
              <a:rPr lang="en-US" dirty="0" smtClean="0"/>
              <a:t> TmB</a:t>
            </a:r>
            <a:r>
              <a:rPr lang="en-US" baseline="-25000" dirty="0" smtClean="0"/>
              <a:t>4</a:t>
            </a:r>
            <a:endParaRPr lang="sk-SK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204864"/>
            <a:ext cx="893332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11560" y="1209526"/>
            <a:ext cx="1334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</a:t>
            </a:r>
            <a:r>
              <a:rPr lang="en-US" dirty="0" smtClean="0"/>
              <a:t>PMS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 = 0 – </a:t>
            </a:r>
            <a:r>
              <a:rPr lang="en-US" dirty="0" smtClean="0"/>
              <a:t>5 </a:t>
            </a:r>
            <a:r>
              <a:rPr lang="en-US" dirty="0" smtClean="0"/>
              <a:t>T</a:t>
            </a:r>
          </a:p>
          <a:p>
            <a:pPr>
              <a:buFontTx/>
              <a:buChar char="-"/>
            </a:pPr>
            <a:r>
              <a:rPr lang="en-US" dirty="0" smtClean="0"/>
              <a:t>T = </a:t>
            </a:r>
            <a:r>
              <a:rPr lang="sk-SK" dirty="0" smtClean="0"/>
              <a:t>2</a:t>
            </a:r>
            <a:r>
              <a:rPr lang="en-US" dirty="0" smtClean="0"/>
              <a:t> – </a:t>
            </a:r>
            <a:r>
              <a:rPr lang="en-US" dirty="0" smtClean="0"/>
              <a:t>80 </a:t>
            </a:r>
            <a:r>
              <a:rPr lang="en-US" dirty="0" smtClean="0"/>
              <a:t>K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Rotačný </a:t>
            </a:r>
            <a:r>
              <a:rPr lang="sk-SK" dirty="0" err="1" smtClean="0"/>
              <a:t>magnetokalorický</a:t>
            </a:r>
            <a:r>
              <a:rPr lang="sk-SK" dirty="0" smtClean="0"/>
              <a:t> jav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60029"/>
            <a:ext cx="3695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370" b="1370"/>
          <a:stretch>
            <a:fillRect/>
          </a:stretch>
        </p:blipFill>
        <p:spPr bwMode="auto">
          <a:xfrm>
            <a:off x="4716016" y="1853618"/>
            <a:ext cx="3352800" cy="25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627784" y="530294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Potrebné poznať S</a:t>
            </a:r>
            <a:r>
              <a:rPr lang="en-US" baseline="-25000" dirty="0" smtClean="0"/>
              <a:t>c</a:t>
            </a:r>
            <a:r>
              <a:rPr lang="en-US" dirty="0" smtClean="0"/>
              <a:t>(T, H) a </a:t>
            </a:r>
            <a:r>
              <a:rPr lang="sk-SK" dirty="0" smtClean="0"/>
              <a:t>S</a:t>
            </a:r>
            <a:r>
              <a:rPr lang="en-US" baseline="-25000" dirty="0"/>
              <a:t>a</a:t>
            </a:r>
            <a:r>
              <a:rPr lang="en-US" dirty="0" smtClean="0"/>
              <a:t>(T, H)</a:t>
            </a:r>
          </a:p>
          <a:p>
            <a:pPr>
              <a:buFontTx/>
              <a:buChar char="-"/>
            </a:pPr>
            <a:r>
              <a:rPr lang="en-US" dirty="0" err="1" smtClean="0"/>
              <a:t>Izoentropick</a:t>
            </a:r>
            <a:r>
              <a:rPr lang="sk-SK" dirty="0" smtClean="0"/>
              <a:t>ý rozdiel =</a:t>
            </a:r>
            <a:r>
              <a:rPr lang="en-US" dirty="0" smtClean="0"/>
              <a:t>&gt; </a:t>
            </a:r>
            <a:r>
              <a:rPr lang="el-GR" dirty="0" smtClean="0"/>
              <a:t>Δ</a:t>
            </a:r>
            <a:r>
              <a:rPr lang="en-US" dirty="0" smtClean="0"/>
              <a:t>T 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Meranie</a:t>
            </a:r>
            <a:r>
              <a:rPr lang="en-US" dirty="0" smtClean="0"/>
              <a:t> </a:t>
            </a:r>
            <a:r>
              <a:rPr lang="en-US" dirty="0" err="1" smtClean="0"/>
              <a:t>tepelnej</a:t>
            </a:r>
            <a:r>
              <a:rPr lang="en-US" dirty="0" smtClean="0"/>
              <a:t> </a:t>
            </a:r>
            <a:r>
              <a:rPr lang="en-US" dirty="0" err="1" smtClean="0"/>
              <a:t>kapacity</a:t>
            </a:r>
            <a:endParaRPr lang="sk-SK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11560" y="1209526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PPMS</a:t>
            </a:r>
          </a:p>
          <a:p>
            <a:pPr>
              <a:buFontTx/>
              <a:buChar char="-"/>
            </a:pPr>
            <a:r>
              <a:rPr lang="en-US" dirty="0" smtClean="0"/>
              <a:t>B = 0 – 4.8 T</a:t>
            </a:r>
          </a:p>
          <a:p>
            <a:pPr>
              <a:buFontTx/>
              <a:buChar char="-"/>
            </a:pPr>
            <a:r>
              <a:rPr lang="en-US" dirty="0" smtClean="0"/>
              <a:t>T = </a:t>
            </a:r>
            <a:r>
              <a:rPr lang="sk-SK" dirty="0" smtClean="0"/>
              <a:t>2</a:t>
            </a:r>
            <a:r>
              <a:rPr lang="en-US" dirty="0" smtClean="0"/>
              <a:t> – 60 K</a:t>
            </a:r>
            <a:endParaRPr lang="sk-S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084" y="5353739"/>
            <a:ext cx="4914156" cy="12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79511" y="1916833"/>
          <a:ext cx="4511609" cy="3168352"/>
        </p:xfrm>
        <a:graphic>
          <a:graphicData uri="http://schemas.openxmlformats.org/presentationml/2006/ole">
            <p:oleObj spid="_x0000_s1029" name="Graph" r:id="rId4" imgW="4132440" imgH="2901600" progId="Origin50.Graph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00563" y="1976438"/>
          <a:ext cx="4578350" cy="3211512"/>
        </p:xfrm>
        <a:graphic>
          <a:graphicData uri="http://schemas.openxmlformats.org/presentationml/2006/ole">
            <p:oleObj spid="_x0000_s1030" name="Graph" r:id="rId5" imgW="4190760" imgH="293832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Entropia</a:t>
            </a:r>
            <a:endParaRPr lang="sk-SK" dirty="0"/>
          </a:p>
        </p:txBody>
      </p:sp>
      <p:pic>
        <p:nvPicPr>
          <p:cNvPr id="4" name="Obrázok 3" descr="D:\USERS\GABCY_OFFICE\Papers\Gabani\In Preparation\2017_R-MCE_TmB4_paper\Figs\JPG\Fig2a_v2.jpg"/>
          <p:cNvPicPr/>
          <p:nvPr/>
        </p:nvPicPr>
        <p:blipFill>
          <a:blip r:embed="rId2" cstate="print"/>
          <a:srcRect l="8812" t="13399" r="7049" b="6699"/>
          <a:stretch>
            <a:fillRect/>
          </a:stretch>
        </p:blipFill>
        <p:spPr bwMode="auto">
          <a:xfrm>
            <a:off x="251520" y="1916832"/>
            <a:ext cx="4123580" cy="30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D:\USERS\GABCY_OFFICE\Papers\Gabani\In Preparation\2017_R-MCE_TmB4_paper\Figs\JPG\Fig2b_v2.jpg"/>
          <p:cNvPicPr/>
          <p:nvPr/>
        </p:nvPicPr>
        <p:blipFill>
          <a:blip r:embed="rId3" cstate="print"/>
          <a:srcRect l="8812" t="13308" r="7049" b="6654"/>
          <a:stretch>
            <a:fillRect/>
          </a:stretch>
        </p:blipFill>
        <p:spPr bwMode="auto">
          <a:xfrm>
            <a:off x="4716016" y="1916832"/>
            <a:ext cx="4123580" cy="311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Adiabatick</a:t>
            </a:r>
            <a:r>
              <a:rPr lang="sk-SK" dirty="0" smtClean="0"/>
              <a:t>á zmena teploty</a:t>
            </a:r>
            <a:endParaRPr lang="sk-SK" dirty="0"/>
          </a:p>
        </p:txBody>
      </p:sp>
      <p:pic>
        <p:nvPicPr>
          <p:cNvPr id="4" name="Obrázok 3" descr="D:\USERS\GABCY_OFFICE\Papers\Gabani\In Preparation\2017_R-MCE_TmB4_paper\Figs\Fig3b.jpg"/>
          <p:cNvPicPr/>
          <p:nvPr/>
        </p:nvPicPr>
        <p:blipFill>
          <a:blip r:embed="rId2" cstate="print"/>
          <a:srcRect l="8787" t="13353" r="7029" b="6677"/>
          <a:stretch>
            <a:fillRect/>
          </a:stretch>
        </p:blipFill>
        <p:spPr bwMode="auto">
          <a:xfrm>
            <a:off x="1907704" y="1772816"/>
            <a:ext cx="5178425" cy="38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627784" y="595102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Predpoveď pre </a:t>
            </a:r>
            <a:r>
              <a:rPr lang="el-GR" dirty="0" smtClean="0"/>
              <a:t>Δ</a:t>
            </a:r>
            <a:r>
              <a:rPr lang="sk-SK" dirty="0" smtClean="0"/>
              <a:t>T potvrdiť experimentom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254</Words>
  <Application>Microsoft Office PowerPoint</Application>
  <PresentationFormat>Prezentácia na obrazovke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Motív Office</vt:lpstr>
      <vt:lpstr>Graph</vt:lpstr>
      <vt:lpstr>Origin Graph</vt:lpstr>
      <vt:lpstr>Súťaž mladých vedeckých pracovníkov ÚEF SAV do 35 rokov 2018</vt:lpstr>
      <vt:lpstr>Snímka 2</vt:lpstr>
      <vt:lpstr>Snímka 3</vt:lpstr>
      <vt:lpstr>Frustrovaný kovový antiferomagnet TmB4</vt:lpstr>
      <vt:lpstr>Anizotropia TmB4</vt:lpstr>
      <vt:lpstr>Rotačný magnetokalorický jav</vt:lpstr>
      <vt:lpstr>Meranie tepelnej kapacity</vt:lpstr>
      <vt:lpstr>Entropia</vt:lpstr>
      <vt:lpstr>Adiabatická zmena teploty</vt:lpstr>
      <vt:lpstr>Experimentálne overenie ΔT</vt:lpstr>
      <vt:lpstr>Experimentálne overenie ΔT</vt:lpstr>
      <vt:lpstr>Kontinuálne meranie T vs alfa</vt:lpstr>
      <vt:lpstr>Záver</vt:lpstr>
      <vt:lpstr>Ďalší postup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hydrostatického tlaku a substitúcie na silne korelované systémy</dc:title>
  <dc:creator>ofnt</dc:creator>
  <cp:lastModifiedBy>ofnt</cp:lastModifiedBy>
  <cp:revision>55</cp:revision>
  <dcterms:created xsi:type="dcterms:W3CDTF">2018-06-21T07:06:56Z</dcterms:created>
  <dcterms:modified xsi:type="dcterms:W3CDTF">2018-12-11T13:12:42Z</dcterms:modified>
</cp:coreProperties>
</file>