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279" r:id="rId2"/>
    <p:sldId id="257" r:id="rId3"/>
    <p:sldId id="280" r:id="rId4"/>
    <p:sldId id="256" r:id="rId5"/>
    <p:sldId id="281" r:id="rId6"/>
    <p:sldId id="282" r:id="rId7"/>
    <p:sldId id="283" r:id="rId8"/>
    <p:sldId id="265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 varScale="1">
        <p:scale>
          <a:sx n="81" d="100"/>
          <a:sy n="81" d="100"/>
        </p:scale>
        <p:origin x="1502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E283E6-BEF1-40A6-A986-D7B68199D206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D7C29-E0E3-46ED-8B1D-AA28E6791AE2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2" name="Obdĺžnik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Obdĺžnik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Obdĺžnik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Obdĺžnik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2" name="Obdĺžnik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Kliknite sem a upravte štýl predlohy podnadpisov.</a:t>
            </a:r>
            <a:endParaRPr kumimoji="0" lang="en-US"/>
          </a:p>
        </p:txBody>
      </p:sp>
      <p:sp>
        <p:nvSpPr>
          <p:cNvPr id="56" name="Obdĺžnik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5" name="Obdĺžnik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6" name="Obdĺžnik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7" name="Obdĺžnik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Voľná forma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Voľná forma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Voľná forma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ľná forma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Voľná forma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Voľná forma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Voľná forma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Voľná forma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Voľná forma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Voľná forma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3" name="Voľná forma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4" name="Voľná forma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5" name="Voľná forma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6" name="Voľná forma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Voľná forma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7" name="Obdĺžnik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Obdĺžnik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Obdĺžnik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dĺžnik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6" name="Obdĺžnik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Obdĺžnik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Obdĺžnik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bdĺžnik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bdĺžnik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bdĺžnik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Obdĺžnik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Obdĺžnik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Kliknite sem a upravte štýly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ĺžnik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9" name="Rovná spojnica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Rovná spojnica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Rovná spojnica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ovná spojnica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/>
              <a:t>Ak chcete pridať obrázok, kliknite na ikonu</a:t>
            </a:r>
            <a:endParaRPr kumimoji="0" lang="en-US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Kliknite sem a upravte štýly predlohy textu.</a:t>
            </a:r>
          </a:p>
        </p:txBody>
      </p:sp>
      <p:grpSp>
        <p:nvGrpSpPr>
          <p:cNvPr id="14" name="Skupina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Rovná spojnica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ovná spojnica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ovná spojnica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Skupina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Rovná spojnica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ovná spojnica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Rovná spojnica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ĺžnik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ĺžnik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ĺžnik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Obdĺžnik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Obdĺžnik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Obdĺžnik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7" name="Obdĺžnik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sk-SK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Kliknite sem a upravte štýly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4868555-EF53-4578-BE90-8CEC69ECC2C1}" type="datetimeFigureOut">
              <a:rPr lang="sk-SK" smtClean="0"/>
              <a:pPr/>
              <a:t>13. 12. 2018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5DB9E64-6DFE-4409-83AD-0F5544048230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16/j.matlet.2018.10.09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540" y="332656"/>
            <a:ext cx="8568952" cy="1368152"/>
          </a:xfrm>
        </p:spPr>
        <p:txBody>
          <a:bodyPr/>
          <a:lstStyle/>
          <a:p>
            <a:pPr algn="ctr"/>
            <a:r>
              <a:rPr lang="sk-SK" sz="3400" b="1" dirty="0"/>
              <a:t>Anomálny elektrický transport v SmB6: </a:t>
            </a:r>
            <a:r>
              <a:rPr lang="sk-SK" sz="2800" dirty="0"/>
              <a:t>povrchová versus ojemová elektrická vodivosť</a:t>
            </a:r>
            <a:endParaRPr lang="sk-SK" sz="2800" baseline="-25000" dirty="0"/>
          </a:p>
        </p:txBody>
      </p:sp>
      <p:sp>
        <p:nvSpPr>
          <p:cNvPr id="9" name="Text Box 5">
            <a:extLst>
              <a:ext uri="{FF2B5EF4-FFF2-40B4-BE49-F238E27FC236}">
                <a16:creationId xmlns:a16="http://schemas.microsoft.com/office/drawing/2014/main" id="{ADF47C71-1FBB-458D-A07C-CC7A409276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3568" y="1628800"/>
            <a:ext cx="8424511" cy="51629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sk-SK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228600" indent="-228600" eaLnBrk="1" hangingPunct="1">
              <a:spcBef>
                <a:spcPts val="600"/>
              </a:spcBef>
              <a:buFont typeface="+mj-lt"/>
              <a:buAutoNum type="arabicPeriod"/>
              <a:defRPr/>
            </a:pPr>
            <a:r>
              <a:rPr lang="sk-SK" altLang="en-US" sz="1600" b="1" dirty="0">
                <a:latin typeface="+mj-lt"/>
                <a:cs typeface="Arial" charset="0"/>
              </a:rPr>
              <a:t>Electrical properties of SmB6 thin films prepared by pulsed laser deposition from a stoichiometric SmB</a:t>
            </a:r>
            <a:r>
              <a:rPr lang="sk-SK" altLang="en-US" sz="1600" b="1" baseline="-25000" dirty="0">
                <a:latin typeface="+mj-lt"/>
                <a:cs typeface="Arial" charset="0"/>
              </a:rPr>
              <a:t>6</a:t>
            </a:r>
            <a:r>
              <a:rPr lang="sk-SK" altLang="en-US" sz="1600" b="1" dirty="0">
                <a:latin typeface="+mj-lt"/>
                <a:cs typeface="Arial" charset="0"/>
              </a:rPr>
              <a:t> target</a:t>
            </a:r>
          </a:p>
          <a:p>
            <a:pPr marL="228600" indent="-228600" eaLnBrk="1" hangingPunct="1">
              <a:spcBef>
                <a:spcPts val="300"/>
              </a:spcBef>
              <a:defRPr/>
            </a:pPr>
            <a:r>
              <a:rPr lang="sk-SK" altLang="en-US" sz="1600" dirty="0">
                <a:solidFill>
                  <a:srgbClr val="FFFF00"/>
                </a:solidFill>
                <a:latin typeface="+mj-lt"/>
                <a:cs typeface="Arial" charset="0"/>
              </a:rPr>
              <a:t>	</a:t>
            </a:r>
            <a:r>
              <a:rPr lang="sk-SK" altLang="en-US" sz="1600" b="1" dirty="0">
                <a:solidFill>
                  <a:srgbClr val="FFFF00"/>
                </a:solidFill>
                <a:latin typeface="+mj-lt"/>
                <a:cs typeface="Arial" charset="0"/>
              </a:rPr>
              <a:t>Marianna Batkova, Ivan Batko</a:t>
            </a:r>
            <a:r>
              <a:rPr lang="sk-SK" altLang="en-US" sz="1600" dirty="0">
                <a:solidFill>
                  <a:srgbClr val="FFFF00"/>
                </a:solidFill>
                <a:latin typeface="+mj-lt"/>
                <a:cs typeface="Arial" charset="0"/>
              </a:rPr>
              <a:t>, Feliks Stobiecki, Bogdan Szymanski    Piotr Kuswik, Anna Mackova, Petr Malinský </a:t>
            </a:r>
          </a:p>
          <a:p>
            <a:pPr marL="228600" indent="-228600" eaLnBrk="1" hangingPunct="1">
              <a:spcBef>
                <a:spcPts val="300"/>
              </a:spcBef>
              <a:defRPr/>
            </a:pPr>
            <a:r>
              <a:rPr lang="sk-SK" altLang="en-US" sz="1600" dirty="0">
                <a:solidFill>
                  <a:srgbClr val="FFFF00"/>
                </a:solidFill>
                <a:latin typeface="+mj-lt"/>
                <a:cs typeface="Arial" charset="0"/>
              </a:rPr>
              <a:t>	</a:t>
            </a:r>
            <a:r>
              <a:rPr lang="sk-SK" altLang="en-US" sz="1600" i="1" u="sng" dirty="0">
                <a:solidFill>
                  <a:srgbClr val="FFFF00"/>
                </a:solidFill>
                <a:latin typeface="+mj-lt"/>
                <a:cs typeface="Arial" charset="0"/>
              </a:rPr>
              <a:t>Journal of Alloys and Compounds </a:t>
            </a:r>
            <a:r>
              <a:rPr lang="sk-SK" altLang="en-US" sz="1600" b="1" dirty="0">
                <a:solidFill>
                  <a:srgbClr val="FFFF00"/>
                </a:solidFill>
                <a:latin typeface="+mj-lt"/>
                <a:cs typeface="Arial" charset="0"/>
              </a:rPr>
              <a:t>744</a:t>
            </a:r>
            <a:r>
              <a:rPr lang="sk-SK" altLang="en-US" sz="1600" dirty="0">
                <a:solidFill>
                  <a:srgbClr val="FFFF00"/>
                </a:solidFill>
                <a:latin typeface="+mj-lt"/>
                <a:cs typeface="Arial" charset="0"/>
              </a:rPr>
              <a:t> (2018) 921-827 </a:t>
            </a:r>
            <a:r>
              <a:rPr lang="sk-SK" dirty="0"/>
              <a:t>(3.779 - IF2017, Q1P). </a:t>
            </a:r>
            <a:endParaRPr lang="sk-SK" altLang="en-US" sz="1600" dirty="0">
              <a:solidFill>
                <a:srgbClr val="FFFF00"/>
              </a:solidFill>
              <a:latin typeface="+mj-lt"/>
              <a:cs typeface="Arial" charset="0"/>
            </a:endParaRPr>
          </a:p>
          <a:p>
            <a:pPr marL="228600" indent="-228600" eaLnBrk="1" hangingPunct="1">
              <a:spcBef>
                <a:spcPts val="1200"/>
              </a:spcBef>
              <a:buFont typeface="+mj-lt"/>
              <a:buAutoNum type="arabicPeriod" startAt="2"/>
              <a:defRPr/>
            </a:pPr>
            <a:r>
              <a:rPr lang="sk-SK" altLang="en-US" sz="1600" b="1" dirty="0" err="1">
                <a:latin typeface="+mj-lt"/>
                <a:cs typeface="Arial" charset="0"/>
              </a:rPr>
              <a:t>Low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temperature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resistivity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studies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of</a:t>
            </a:r>
            <a:r>
              <a:rPr lang="sk-SK" altLang="en-US" sz="1600" b="1" dirty="0">
                <a:latin typeface="+mj-lt"/>
                <a:cs typeface="Arial" charset="0"/>
              </a:rPr>
              <a:t> SmB6: </a:t>
            </a:r>
            <a:r>
              <a:rPr lang="sk-SK" altLang="en-US" sz="1600" b="1" dirty="0" err="1">
                <a:latin typeface="+mj-lt"/>
                <a:cs typeface="Arial" charset="0"/>
              </a:rPr>
              <a:t>Observation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of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two-dimensional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variable-range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hopping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  <a:r>
              <a:rPr lang="sk-SK" altLang="en-US" sz="1600" b="1" dirty="0" err="1">
                <a:latin typeface="+mj-lt"/>
                <a:cs typeface="Arial" charset="0"/>
              </a:rPr>
              <a:t>conductivity</a:t>
            </a:r>
            <a:r>
              <a:rPr lang="sk-SK" altLang="en-US" sz="1600" b="1" dirty="0">
                <a:latin typeface="+mj-lt"/>
                <a:cs typeface="Arial" charset="0"/>
              </a:rPr>
              <a:t> </a:t>
            </a:r>
          </a:p>
          <a:p>
            <a:pPr marL="179388" eaLnBrk="1" hangingPunct="1">
              <a:spcBef>
                <a:spcPts val="300"/>
              </a:spcBef>
              <a:defRPr/>
            </a:pPr>
            <a:r>
              <a:rPr lang="sk-SK" altLang="en-US" sz="1600" b="1" dirty="0">
                <a:solidFill>
                  <a:srgbClr val="FFFF00"/>
                </a:solidFill>
                <a:latin typeface="+mj-lt"/>
                <a:cs typeface="Arial" charset="0"/>
              </a:rPr>
              <a:t>Marianna Batkova, Ivan Batko</a:t>
            </a:r>
            <a:r>
              <a:rPr lang="sk-SK" altLang="en-US" sz="1600" dirty="0">
                <a:solidFill>
                  <a:srgbClr val="FFFF00"/>
                </a:solidFill>
                <a:latin typeface="+mj-lt"/>
                <a:cs typeface="Arial" charset="0"/>
              </a:rPr>
              <a:t>, Slavomir Gabáni, Emil Gažo, Elena Konovalova, Vladimir Filippov</a:t>
            </a:r>
          </a:p>
          <a:p>
            <a:pPr marL="179388" eaLnBrk="1" hangingPunct="1">
              <a:spcBef>
                <a:spcPts val="300"/>
              </a:spcBef>
              <a:defRPr/>
            </a:pPr>
            <a:r>
              <a:rPr lang="sk-SK" altLang="en-US" sz="1600" i="1" u="sng" dirty="0">
                <a:solidFill>
                  <a:srgbClr val="FFFF00"/>
                </a:solidFill>
                <a:latin typeface="+mj-lt"/>
                <a:cs typeface="Arial" charset="0"/>
              </a:rPr>
              <a:t>Physica B: Condensed Matter</a:t>
            </a:r>
            <a:r>
              <a:rPr lang="sk-SK" altLang="en-US" sz="1600" dirty="0">
                <a:solidFill>
                  <a:srgbClr val="FFFF00"/>
                </a:solidFill>
                <a:latin typeface="+mj-lt"/>
                <a:cs typeface="Arial" charset="0"/>
              </a:rPr>
              <a:t>, </a:t>
            </a:r>
            <a:r>
              <a:rPr lang="sk-SK" altLang="en-US" sz="1600" b="1" dirty="0">
                <a:solidFill>
                  <a:srgbClr val="FFFF00"/>
                </a:solidFill>
                <a:latin typeface="+mj-lt"/>
                <a:cs typeface="Arial" charset="0"/>
              </a:rPr>
              <a:t>536</a:t>
            </a:r>
            <a:r>
              <a:rPr lang="sk-SK" altLang="en-US" sz="1600" dirty="0">
                <a:solidFill>
                  <a:srgbClr val="FFFF00"/>
                </a:solidFill>
                <a:latin typeface="+mj-lt"/>
                <a:cs typeface="Arial" charset="0"/>
              </a:rPr>
              <a:t> (2018) 200-202 </a:t>
            </a:r>
            <a:r>
              <a:rPr lang="sk-SK" dirty="0"/>
              <a:t>(1.453 - IF2017, Q2P). </a:t>
            </a:r>
            <a:endParaRPr lang="sk-SK" altLang="en-US" sz="1600" dirty="0">
              <a:solidFill>
                <a:srgbClr val="FFFF00"/>
              </a:solidFill>
              <a:latin typeface="+mj-lt"/>
              <a:cs typeface="Arial" charset="0"/>
            </a:endParaRPr>
          </a:p>
          <a:p>
            <a:pPr marL="179388" eaLnBrk="1" hangingPunct="1">
              <a:spcBef>
                <a:spcPts val="300"/>
              </a:spcBef>
              <a:defRPr/>
            </a:pPr>
            <a:endParaRPr lang="sk-SK" altLang="en-US" sz="1600" dirty="0">
              <a:latin typeface="+mj-lt"/>
              <a:cs typeface="Arial" charset="0"/>
            </a:endParaRPr>
          </a:p>
          <a:p>
            <a:pPr marL="179388" eaLnBrk="1" hangingPunct="1">
              <a:spcBef>
                <a:spcPts val="300"/>
              </a:spcBef>
              <a:defRPr/>
            </a:pPr>
            <a:endParaRPr lang="sk-SK" altLang="en-US" sz="1600" dirty="0">
              <a:latin typeface="+mj-lt"/>
              <a:cs typeface="Arial" charset="0"/>
            </a:endParaRPr>
          </a:p>
          <a:p>
            <a:pPr marL="228600" indent="-2286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k-SK" altLang="en-US" sz="1600" b="1" dirty="0">
                <a:solidFill>
                  <a:schemeClr val="accent3"/>
                </a:solidFill>
                <a:latin typeface="+mj-lt"/>
                <a:cs typeface="Arial" charset="0"/>
              </a:rPr>
              <a:t>	</a:t>
            </a:r>
            <a:r>
              <a:rPr lang="en-US" altLang="en-US" sz="1600" b="1" dirty="0">
                <a:solidFill>
                  <a:schemeClr val="accent3"/>
                </a:solidFill>
                <a:latin typeface="+mj-lt"/>
                <a:cs typeface="Arial" charset="0"/>
              </a:rPr>
              <a:t>SmB</a:t>
            </a:r>
            <a:r>
              <a:rPr lang="en-US" altLang="en-US" sz="1600" b="1" baseline="-25000" dirty="0">
                <a:solidFill>
                  <a:schemeClr val="accent3"/>
                </a:solidFill>
                <a:latin typeface="+mj-lt"/>
                <a:cs typeface="Arial" charset="0"/>
              </a:rPr>
              <a:t>6</a:t>
            </a:r>
            <a:r>
              <a:rPr lang="en-US" altLang="en-US" sz="1600" b="1" dirty="0">
                <a:solidFill>
                  <a:schemeClr val="accent3"/>
                </a:solidFill>
                <a:latin typeface="+mj-lt"/>
                <a:cs typeface="Arial" charset="0"/>
              </a:rPr>
              <a:t> : A material with anomalous energy distribution function of charge carriers?</a:t>
            </a:r>
            <a:r>
              <a:rPr lang="sk-SK" altLang="en-US" sz="1600" b="1" dirty="0">
                <a:solidFill>
                  <a:schemeClr val="accent3"/>
                </a:solidFill>
                <a:latin typeface="+mj-lt"/>
                <a:cs typeface="Arial" charset="0"/>
              </a:rPr>
              <a:t> </a:t>
            </a:r>
          </a:p>
          <a:p>
            <a:pPr marL="228600" indent="-2286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k-SK" altLang="en-US" sz="1600" b="1" dirty="0">
                <a:solidFill>
                  <a:schemeClr val="accent3"/>
                </a:solidFill>
                <a:latin typeface="+mj-lt"/>
                <a:cs typeface="Arial" charset="0"/>
              </a:rPr>
              <a:t>	</a:t>
            </a:r>
            <a:r>
              <a:rPr lang="en-US" altLang="en-US" sz="1600" b="1" dirty="0" err="1">
                <a:solidFill>
                  <a:schemeClr val="accent3"/>
                </a:solidFill>
                <a:cs typeface="Arial" charset="0"/>
              </a:rPr>
              <a:t>Batko</a:t>
            </a:r>
            <a:r>
              <a:rPr lang="en-US" altLang="en-US" sz="1600" b="1" dirty="0">
                <a:solidFill>
                  <a:schemeClr val="accent3"/>
                </a:solidFill>
                <a:cs typeface="Arial" charset="0"/>
              </a:rPr>
              <a:t>, I., Batkova, M.</a:t>
            </a:r>
            <a:r>
              <a:rPr lang="sk-SK" altLang="en-US" sz="1600" b="1" dirty="0">
                <a:solidFill>
                  <a:schemeClr val="accent3"/>
                </a:solidFill>
                <a:cs typeface="Arial" charset="0"/>
              </a:rPr>
              <a:t> </a:t>
            </a:r>
            <a:r>
              <a:rPr lang="en-US" altLang="en-US" sz="1600" dirty="0">
                <a:solidFill>
                  <a:schemeClr val="accent3"/>
                </a:solidFill>
                <a:cs typeface="Arial" charset="0"/>
              </a:rPr>
              <a:t> </a:t>
            </a:r>
            <a:endParaRPr lang="sk-SK" altLang="en-US" sz="1600" dirty="0">
              <a:solidFill>
                <a:schemeClr val="accent3"/>
              </a:solidFill>
              <a:cs typeface="Arial" charset="0"/>
            </a:endParaRPr>
          </a:p>
          <a:p>
            <a:pPr marL="228600" indent="-2286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k-SK" altLang="en-US" sz="1600" i="1" dirty="0">
                <a:solidFill>
                  <a:schemeClr val="accent3"/>
                </a:solidFill>
                <a:cs typeface="Arial" charset="0"/>
              </a:rPr>
              <a:t>	</a:t>
            </a:r>
            <a:r>
              <a:rPr lang="en-US" altLang="en-US" sz="1600" i="1" u="sng" dirty="0">
                <a:solidFill>
                  <a:schemeClr val="accent3"/>
                </a:solidFill>
                <a:cs typeface="Arial" charset="0"/>
              </a:rPr>
              <a:t>Materials Letters</a:t>
            </a:r>
            <a:r>
              <a:rPr lang="sk-SK" altLang="en-US" sz="1600" i="1" u="sng" dirty="0">
                <a:solidFill>
                  <a:schemeClr val="accent3"/>
                </a:solidFill>
                <a:cs typeface="Arial" charset="0"/>
              </a:rPr>
              <a:t>,</a:t>
            </a:r>
            <a:r>
              <a:rPr lang="sk-SK" altLang="en-US" sz="1600" i="1" dirty="0">
                <a:solidFill>
                  <a:schemeClr val="accent3"/>
                </a:solidFill>
                <a:cs typeface="Arial" charset="0"/>
              </a:rPr>
              <a:t> </a:t>
            </a:r>
            <a:r>
              <a:rPr lang="en-US" altLang="en-US" sz="1600" b="1" dirty="0">
                <a:solidFill>
                  <a:schemeClr val="accent3"/>
                </a:solidFill>
                <a:cs typeface="Arial" charset="0"/>
              </a:rPr>
              <a:t>236</a:t>
            </a:r>
            <a:r>
              <a:rPr lang="en-US" altLang="en-US" sz="1600" dirty="0">
                <a:solidFill>
                  <a:schemeClr val="accent3"/>
                </a:solidFill>
                <a:cs typeface="Arial" charset="0"/>
              </a:rPr>
              <a:t> </a:t>
            </a:r>
            <a:r>
              <a:rPr lang="sk-SK" altLang="en-US" sz="1600" dirty="0">
                <a:solidFill>
                  <a:schemeClr val="accent3"/>
                </a:solidFill>
                <a:cs typeface="Arial" charset="0"/>
              </a:rPr>
              <a:t>(</a:t>
            </a:r>
            <a:r>
              <a:rPr lang="en-US" altLang="en-US" sz="1600" dirty="0">
                <a:solidFill>
                  <a:schemeClr val="accent3"/>
                </a:solidFill>
                <a:cs typeface="Arial" charset="0"/>
              </a:rPr>
              <a:t>2019</a:t>
            </a:r>
            <a:r>
              <a:rPr lang="sk-SK" altLang="en-US" sz="1600" dirty="0">
                <a:solidFill>
                  <a:schemeClr val="accent3"/>
                </a:solidFill>
                <a:cs typeface="Arial" charset="0"/>
              </a:rPr>
              <a:t>)</a:t>
            </a:r>
            <a:r>
              <a:rPr lang="en-US" altLang="en-US" sz="1600" dirty="0">
                <a:solidFill>
                  <a:schemeClr val="accent3"/>
                </a:solidFill>
                <a:cs typeface="Arial" charset="0"/>
              </a:rPr>
              <a:t> pp. 260-263 </a:t>
            </a:r>
            <a:endParaRPr lang="en-US" altLang="en-US" sz="1600" b="1" dirty="0">
              <a:solidFill>
                <a:schemeClr val="accent3"/>
              </a:solidFill>
              <a:latin typeface="+mj-lt"/>
              <a:cs typeface="Arial" charset="0"/>
            </a:endParaRPr>
          </a:p>
          <a:p>
            <a:pPr marL="228600" indent="-228600" eaLnBrk="1" hangingPunct="1">
              <a:spcBef>
                <a:spcPts val="300"/>
              </a:spcBef>
              <a:spcAft>
                <a:spcPts val="0"/>
              </a:spcAft>
              <a:defRPr/>
            </a:pPr>
            <a:r>
              <a:rPr lang="sk-SK" sz="1600" dirty="0">
                <a:hlinkClick r:id="rId2" tooltip="Persistent link using digital object identifier"/>
              </a:rPr>
              <a:t>https://doi.org/10.1016/j.matlet.2018.10.098</a:t>
            </a:r>
            <a:endParaRPr lang="sk-SK" sz="1600" dirty="0"/>
          </a:p>
          <a:p>
            <a:pPr marL="228600" indent="-228600" eaLnBrk="1" hangingPunct="1">
              <a:spcBef>
                <a:spcPts val="300"/>
              </a:spcBef>
              <a:spcAft>
                <a:spcPts val="0"/>
              </a:spcAft>
              <a:defRPr/>
            </a:pPr>
            <a:endParaRPr lang="sk-SK" altLang="en-US" sz="1600" dirty="0">
              <a:solidFill>
                <a:schemeClr val="accent3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137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568952" cy="1008112"/>
          </a:xfrm>
        </p:spPr>
        <p:txBody>
          <a:bodyPr/>
          <a:lstStyle/>
          <a:p>
            <a:pPr algn="ctr"/>
            <a:r>
              <a:rPr lang="en-US" dirty="0" err="1"/>
              <a:t>Anom</a:t>
            </a:r>
            <a:r>
              <a:rPr lang="sk-SK" dirty="0" err="1"/>
              <a:t>álna</a:t>
            </a:r>
            <a:r>
              <a:rPr lang="sk-SK" dirty="0"/>
              <a:t> zvyšková vodivosť SmB</a:t>
            </a:r>
            <a:r>
              <a:rPr lang="sk-SK" baseline="-25000" dirty="0"/>
              <a:t>6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052736"/>
            <a:ext cx="4680585" cy="352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4725144"/>
            <a:ext cx="4286250" cy="20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Šípka dolu 7"/>
          <p:cNvSpPr/>
          <p:nvPr/>
        </p:nvSpPr>
        <p:spPr>
          <a:xfrm>
            <a:off x="4067944" y="5301208"/>
            <a:ext cx="648072" cy="37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BlokTextu 9"/>
          <p:cNvSpPr txBox="1"/>
          <p:nvPr/>
        </p:nvSpPr>
        <p:spPr>
          <a:xfrm>
            <a:off x="323528" y="5752306"/>
            <a:ext cx="8820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800" dirty="0">
                <a:solidFill>
                  <a:srgbClr val="FFFF00"/>
                </a:solidFill>
              </a:rPr>
              <a:t>„</a:t>
            </a:r>
            <a:r>
              <a:rPr lang="sk-SK" sz="2800" dirty="0" err="1">
                <a:solidFill>
                  <a:srgbClr val="FFFF00"/>
                </a:solidFill>
              </a:rPr>
              <a:t>Superunitary</a:t>
            </a:r>
            <a:r>
              <a:rPr lang="sk-SK" sz="2800" dirty="0">
                <a:solidFill>
                  <a:srgbClr val="FFFF00"/>
                </a:solidFill>
              </a:rPr>
              <a:t> </a:t>
            </a:r>
            <a:r>
              <a:rPr lang="sk-SK" sz="2800" dirty="0" err="1">
                <a:solidFill>
                  <a:srgbClr val="FFFF00"/>
                </a:solidFill>
              </a:rPr>
              <a:t>scattering</a:t>
            </a:r>
            <a:r>
              <a:rPr lang="sk-SK" sz="2800" dirty="0">
                <a:solidFill>
                  <a:srgbClr val="FFFF00"/>
                </a:solidFill>
              </a:rPr>
              <a:t>“  </a:t>
            </a:r>
            <a:r>
              <a:rPr lang="en-US" sz="2800" dirty="0">
                <a:solidFill>
                  <a:srgbClr val="FFFF00"/>
                </a:solidFill>
              </a:rPr>
              <a:t>( &gt; 80 scatters / </a:t>
            </a:r>
            <a:r>
              <a:rPr lang="en-US" sz="2800" dirty="0" err="1">
                <a:solidFill>
                  <a:srgbClr val="FFFF00"/>
                </a:solidFill>
              </a:rPr>
              <a:t>u.c.</a:t>
            </a:r>
            <a:r>
              <a:rPr lang="en-US" sz="2800" dirty="0">
                <a:solidFill>
                  <a:srgbClr val="FFFF00"/>
                </a:solidFill>
              </a:rPr>
              <a:t> )</a:t>
            </a:r>
            <a:endParaRPr lang="sk-SK" sz="2800" dirty="0">
              <a:solidFill>
                <a:srgbClr val="FFFF00"/>
              </a:solidFill>
            </a:endParaRPr>
          </a:p>
          <a:p>
            <a:r>
              <a:rPr lang="sk-SK" sz="2800" dirty="0">
                <a:solidFill>
                  <a:srgbClr val="FFFF00"/>
                </a:solidFill>
              </a:rPr>
              <a:t>Najpopulárnejšie vysvetlenie: SmB</a:t>
            </a:r>
            <a:r>
              <a:rPr lang="sk-SK" sz="2800" baseline="-25000" dirty="0">
                <a:solidFill>
                  <a:srgbClr val="FFFF00"/>
                </a:solidFill>
              </a:rPr>
              <a:t>6</a:t>
            </a:r>
            <a:r>
              <a:rPr lang="sk-SK" sz="2800" dirty="0">
                <a:solidFill>
                  <a:srgbClr val="FFFF00"/>
                </a:solidFill>
              </a:rPr>
              <a:t> je topologický izolátor</a:t>
            </a: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1776" y="1412776"/>
            <a:ext cx="3474720" cy="343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24300" y="5013176"/>
            <a:ext cx="521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2">
            <a:extLst>
              <a:ext uri="{FF2B5EF4-FFF2-40B4-BE49-F238E27FC236}">
                <a16:creationId xmlns:a16="http://schemas.microsoft.com/office/drawing/2014/main" id="{BFFCEE23-992C-4DDC-9352-C944E5D75848}"/>
              </a:ext>
            </a:extLst>
          </p:cNvPr>
          <p:cNvSpPr txBox="1">
            <a:spLocks/>
          </p:cNvSpPr>
          <p:nvPr/>
        </p:nvSpPr>
        <p:spPr>
          <a:xfrm>
            <a:off x="179512" y="44624"/>
            <a:ext cx="8784976" cy="1368152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3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buFont typeface="Wingdings"/>
              <a:buNone/>
            </a:pPr>
            <a:r>
              <a:rPr lang="sk-SK" sz="3400" dirty="0"/>
              <a:t>  </a:t>
            </a:r>
            <a:r>
              <a:rPr lang="sk-SK" sz="2400" b="1" dirty="0"/>
              <a:t>Štúdium podstaty nízkoteplotnej zvyškovej elektrickej vodivosti v SmB</a:t>
            </a:r>
            <a:r>
              <a:rPr lang="sk-SK" sz="2400" b="1" baseline="-25000" dirty="0"/>
              <a:t>6</a:t>
            </a:r>
            <a:endParaRPr lang="sk-SK" sz="2400" baseline="-25000" dirty="0"/>
          </a:p>
          <a:p>
            <a:r>
              <a:rPr lang="sk-SK" sz="2400" dirty="0"/>
              <a:t>Monoryštalická vzorka SmB</a:t>
            </a:r>
            <a:r>
              <a:rPr lang="sk-SK" sz="2400" baseline="-25000" dirty="0"/>
              <a:t>6</a:t>
            </a:r>
            <a:r>
              <a:rPr lang="sk-SK" sz="2400" dirty="0"/>
              <a:t>: IPM Kijev (E.S. Konovalova)</a:t>
            </a:r>
          </a:p>
          <a:p>
            <a:r>
              <a:rPr lang="sk-SK" sz="2400" dirty="0"/>
              <a:t>Merania: „Minifridge“ (spolupráca so skupinou S. Gabániho, OFNT)</a:t>
            </a:r>
          </a:p>
          <a:p>
            <a:pPr>
              <a:buFont typeface="Wingdings"/>
              <a:buNone/>
            </a:pPr>
            <a:endParaRPr lang="sk-SK" dirty="0"/>
          </a:p>
          <a:p>
            <a:pPr>
              <a:buFont typeface="Wingdings"/>
              <a:buNone/>
            </a:pPr>
            <a:endParaRPr lang="sk-SK" dirty="0"/>
          </a:p>
        </p:txBody>
      </p:sp>
      <p:sp>
        <p:nvSpPr>
          <p:cNvPr id="3" name="Obdĺžnik 10">
            <a:extLst>
              <a:ext uri="{FF2B5EF4-FFF2-40B4-BE49-F238E27FC236}">
                <a16:creationId xmlns:a16="http://schemas.microsoft.com/office/drawing/2014/main" id="{F18DE7E1-56BF-4D24-A224-E371F30747D3}"/>
              </a:ext>
            </a:extLst>
          </p:cNvPr>
          <p:cNvSpPr/>
          <p:nvPr/>
        </p:nvSpPr>
        <p:spPr>
          <a:xfrm>
            <a:off x="287016" y="4300061"/>
            <a:ext cx="88569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b="1" dirty="0"/>
              <a:t> Výsledky štúdií ukázali, že:</a:t>
            </a:r>
          </a:p>
          <a:p>
            <a:endParaRPr lang="sk-SK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 Elektrický odpor SmB</a:t>
            </a:r>
            <a:r>
              <a:rPr lang="sk-SK" sz="1900" baseline="-25000" dirty="0"/>
              <a:t>6</a:t>
            </a:r>
            <a:r>
              <a:rPr lang="sk-SK" dirty="0"/>
              <a:t> </a:t>
            </a:r>
            <a:r>
              <a:rPr lang="sk-SK" b="1" dirty="0"/>
              <a:t>nevykazuje tendenciu saturovať </a:t>
            </a:r>
            <a:r>
              <a:rPr lang="sk-SK" dirty="0"/>
              <a:t>ani do </a:t>
            </a:r>
            <a:r>
              <a:rPr lang="sk-SK" dirty="0" err="1"/>
              <a:t>mK</a:t>
            </a:r>
            <a:r>
              <a:rPr lang="sk-SK" dirty="0"/>
              <a:t> teplôt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 Elektrická vodivosť pri najnižších teplotách obsahuje</a:t>
            </a:r>
            <a:r>
              <a:rPr lang="sk-SK" b="1" dirty="0"/>
              <a:t> príspevok ktorý sa javí ako 2D preskoková vodivosť</a:t>
            </a:r>
            <a:r>
              <a:rPr lang="sk-SK" dirty="0"/>
              <a:t> (vodivosť od pripovrchových stavov? - prímesi, poruchy)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 Elektrická vodivosť obsahuje </a:t>
            </a:r>
            <a:r>
              <a:rPr lang="sk-SK" b="1" dirty="0"/>
              <a:t>teplotne nezávislý príspevok</a:t>
            </a:r>
            <a:r>
              <a:rPr lang="sk-SK" dirty="0"/>
              <a:t>, ktorý sa dá interpretovať </a:t>
            </a:r>
            <a:r>
              <a:rPr lang="sk-SK" b="1" dirty="0"/>
              <a:t>kovovými stavmi na povrchu</a:t>
            </a:r>
            <a:r>
              <a:rPr lang="sk-SK" dirty="0"/>
              <a:t>, </a:t>
            </a:r>
            <a:r>
              <a:rPr lang="sk-SK" dirty="0">
                <a:solidFill>
                  <a:srgbClr val="FFFF00"/>
                </a:solidFill>
              </a:rPr>
              <a:t>a/alebo </a:t>
            </a:r>
            <a:r>
              <a:rPr lang="sk-SK" b="1" dirty="0">
                <a:solidFill>
                  <a:srgbClr val="FFFF00"/>
                </a:solidFill>
              </a:rPr>
              <a:t>valenčnými fluktuáciami indukovaným transportom v objeme materiálu</a:t>
            </a:r>
            <a:endParaRPr lang="sk-SK" dirty="0">
              <a:solidFill>
                <a:srgbClr val="FFFF0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61BFCF-6E98-43BC-A3DB-D9DC8C912E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1556792"/>
            <a:ext cx="3327654" cy="32019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0B160BD-352F-40A9-9541-958D972AB4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5536" y="1556792"/>
            <a:ext cx="5040000" cy="2420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935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ĺžnik 10">
            <a:extLst>
              <a:ext uri="{FF2B5EF4-FFF2-40B4-BE49-F238E27FC236}">
                <a16:creationId xmlns:a16="http://schemas.microsoft.com/office/drawing/2014/main" id="{279FB310-009E-4EF7-9374-5A59FF4C7C92}"/>
              </a:ext>
            </a:extLst>
          </p:cNvPr>
          <p:cNvSpPr/>
          <p:nvPr/>
        </p:nvSpPr>
        <p:spPr>
          <a:xfrm>
            <a:off x="713906" y="692696"/>
            <a:ext cx="825058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2400" dirty="0">
                <a:solidFill>
                  <a:srgbClr val="FFFF00"/>
                </a:solidFill>
              </a:rPr>
              <a:t>Pre pochopenie transportu v SmB</a:t>
            </a:r>
            <a:r>
              <a:rPr lang="sk-SK" sz="2400" baseline="-25000" dirty="0">
                <a:solidFill>
                  <a:srgbClr val="FFFF00"/>
                </a:solidFill>
              </a:rPr>
              <a:t>6</a:t>
            </a:r>
            <a:r>
              <a:rPr lang="sk-SK" sz="2400" dirty="0">
                <a:solidFill>
                  <a:srgbClr val="FFFF00"/>
                </a:solidFill>
              </a:rPr>
              <a:t> sú žiadúce štúdie umožňujúce vierohodne odseparovať píspevok k vodivosti pochádzajúci od objemu/povrchu materiálu </a:t>
            </a:r>
          </a:p>
          <a:p>
            <a:r>
              <a:rPr lang="sk-SK" sz="2400" b="1" dirty="0">
                <a:solidFill>
                  <a:srgbClr val="FFFF00"/>
                </a:solidFill>
              </a:rPr>
              <a:t>-</a:t>
            </a:r>
            <a:r>
              <a:rPr lang="en-US" sz="2400" b="1" dirty="0">
                <a:solidFill>
                  <a:srgbClr val="FFFF00"/>
                </a:solidFill>
              </a:rPr>
              <a:t>&gt; </a:t>
            </a:r>
            <a:r>
              <a:rPr lang="en-US" sz="2400" b="1" dirty="0" err="1">
                <a:solidFill>
                  <a:srgbClr val="FFFF00"/>
                </a:solidFill>
              </a:rPr>
              <a:t>tenk</a:t>
            </a:r>
            <a:r>
              <a:rPr lang="sk-SK" sz="2400" b="1" dirty="0">
                <a:solidFill>
                  <a:srgbClr val="FFFF00"/>
                </a:solidFill>
              </a:rPr>
              <a:t>é filmy SMB</a:t>
            </a:r>
            <a:r>
              <a:rPr lang="sk-SK" sz="2400" b="1" baseline="-25000" dirty="0">
                <a:solidFill>
                  <a:srgbClr val="FFFF00"/>
                </a:solidFill>
              </a:rPr>
              <a:t>6 </a:t>
            </a:r>
            <a:r>
              <a:rPr lang="sk-SK" sz="2400" b="1" dirty="0">
                <a:solidFill>
                  <a:srgbClr val="FFFF00"/>
                </a:solidFill>
              </a:rPr>
              <a:t>  </a:t>
            </a:r>
          </a:p>
          <a:p>
            <a:r>
              <a:rPr lang="sk-SK" sz="2400" b="1" dirty="0">
                <a:solidFill>
                  <a:srgbClr val="FFFF00"/>
                </a:solidFill>
              </a:rPr>
              <a:t>	                           </a:t>
            </a:r>
          </a:p>
          <a:p>
            <a:r>
              <a:rPr lang="sk-SK" sz="2400" b="1" dirty="0">
                <a:solidFill>
                  <a:srgbClr val="FFFF00"/>
                </a:solidFill>
              </a:rPr>
              <a:t>				</a:t>
            </a:r>
            <a:r>
              <a:rPr lang="sk-SK" sz="2400" b="1" dirty="0">
                <a:solidFill>
                  <a:schemeClr val="accent2">
                    <a:lumMod val="40000"/>
                    <a:lumOff val="60000"/>
                  </a:schemeClr>
                </a:solidFill>
              </a:rPr>
              <a:t>VEĽKÝ technologický problém: </a:t>
            </a:r>
            <a:endParaRPr lang="sk-SK" sz="2400" b="1" baseline="-250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8" name="Šípka dolu 9">
            <a:extLst>
              <a:ext uri="{FF2B5EF4-FFF2-40B4-BE49-F238E27FC236}">
                <a16:creationId xmlns:a16="http://schemas.microsoft.com/office/drawing/2014/main" id="{FB392948-1089-4777-BFC6-9879206B9483}"/>
              </a:ext>
            </a:extLst>
          </p:cNvPr>
          <p:cNvSpPr/>
          <p:nvPr/>
        </p:nvSpPr>
        <p:spPr>
          <a:xfrm rot="17958557">
            <a:off x="3823967" y="2393195"/>
            <a:ext cx="329958" cy="624744"/>
          </a:xfrm>
          <a:prstGeom prst="downArrow">
            <a:avLst>
              <a:gd name="adj1" fmla="val 3590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bdĺžnik 10">
            <a:extLst>
              <a:ext uri="{FF2B5EF4-FFF2-40B4-BE49-F238E27FC236}">
                <a16:creationId xmlns:a16="http://schemas.microsoft.com/office/drawing/2014/main" id="{CBA208FA-115C-4926-8AFD-42B91349E645}"/>
              </a:ext>
            </a:extLst>
          </p:cNvPr>
          <p:cNvSpPr/>
          <p:nvPr/>
        </p:nvSpPr>
        <p:spPr>
          <a:xfrm>
            <a:off x="410705" y="3429000"/>
            <a:ext cx="855378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b="1" dirty="0"/>
              <a:t>Pri depozícii sa narušuje pomer Sm:B -</a:t>
            </a:r>
            <a:r>
              <a:rPr lang="en-US" sz="2400" b="1" dirty="0"/>
              <a:t>&gt; </a:t>
            </a:r>
            <a:r>
              <a:rPr lang="en-US" sz="2400" b="1" dirty="0" err="1"/>
              <a:t>odklony</a:t>
            </a:r>
            <a:r>
              <a:rPr lang="en-US" sz="2400" b="1" dirty="0"/>
              <a:t> od </a:t>
            </a:r>
            <a:r>
              <a:rPr lang="en-US" sz="2400" b="1" dirty="0" err="1"/>
              <a:t>stechiometrie</a:t>
            </a:r>
            <a:r>
              <a:rPr lang="sk-SK" sz="2400" b="1" dirty="0"/>
              <a:t> </a:t>
            </a: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/>
              <a:t>Nutné realizovať depozíciu kombinovaním viacerých terčov (napr. SmB6, B)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/>
              <a:t>Nutné overovať zloženie každej jednej vzorky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/>
              <a:t>Vzorky sú často amorfné – potrebná depozícia pry vyšších teplotách substrátu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sz="2400" dirty="0"/>
              <a:t>Problém vhodného substrátu</a:t>
            </a:r>
            <a:endParaRPr lang="sk-SK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C146BC2-6293-4D35-940B-5FC071C45B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47089"/>
            <a:ext cx="8130894" cy="3024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19130F4-642C-489C-8AFE-1E1855EE8B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8584" y="3525975"/>
            <a:ext cx="3695158" cy="30600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67FED03-714A-4A35-999E-7DDCAF87FE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5497" y="3525975"/>
            <a:ext cx="3637801" cy="30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64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8D9ED5-DBF2-443A-93A7-F66956059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3609360"/>
            <a:ext cx="3578317" cy="3060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52CD894-E605-4993-AEC1-40695D5944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260648"/>
            <a:ext cx="6099598" cy="2736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4AD40D8-6419-4A7D-A38B-16158EFB959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3181028"/>
            <a:ext cx="3578400" cy="352303"/>
          </a:xfrm>
          <a:prstGeom prst="rect">
            <a:avLst/>
          </a:prstGeom>
        </p:spPr>
      </p:pic>
      <p:sp>
        <p:nvSpPr>
          <p:cNvPr id="5" name="Obdĺžnik 10">
            <a:extLst>
              <a:ext uri="{FF2B5EF4-FFF2-40B4-BE49-F238E27FC236}">
                <a16:creationId xmlns:a16="http://schemas.microsoft.com/office/drawing/2014/main" id="{A0AD363B-076B-4DA4-8577-F7F02616EA9F}"/>
              </a:ext>
            </a:extLst>
          </p:cNvPr>
          <p:cNvSpPr/>
          <p:nvPr/>
        </p:nvSpPr>
        <p:spPr>
          <a:xfrm>
            <a:off x="4342355" y="3120057"/>
            <a:ext cx="444957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Prenesené (objemové) vlastnosti terča do tenkých filmov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dirty="0"/>
              <a:t>MgO sa nejaví ako najvhodnejší substrát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k-SK" b="1" dirty="0"/>
              <a:t>Vzorky vykazujú neplotne neaktivovaný príspevok k vodivosti, ktorý je paradoxne takmer rovnaký pre veľmi rozdielne substráty MgO a GC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k-SK" b="1" dirty="0"/>
          </a:p>
          <a:p>
            <a:pPr algn="ctr"/>
            <a:r>
              <a:rPr lang="sk-SK" b="1" dirty="0">
                <a:solidFill>
                  <a:srgbClr val="FFFF00"/>
                </a:solidFill>
              </a:rPr>
              <a:t>pochádza teplotne neaktivovaný príspevok iba od povrchu???</a:t>
            </a:r>
          </a:p>
        </p:txBody>
      </p:sp>
      <p:sp>
        <p:nvSpPr>
          <p:cNvPr id="6" name="Šípka dolu 9">
            <a:extLst>
              <a:ext uri="{FF2B5EF4-FFF2-40B4-BE49-F238E27FC236}">
                <a16:creationId xmlns:a16="http://schemas.microsoft.com/office/drawing/2014/main" id="{91FE49C6-649E-428B-AE6F-AE31E53B8ABB}"/>
              </a:ext>
            </a:extLst>
          </p:cNvPr>
          <p:cNvSpPr/>
          <p:nvPr/>
        </p:nvSpPr>
        <p:spPr>
          <a:xfrm>
            <a:off x="6156176" y="5694586"/>
            <a:ext cx="679330" cy="470718"/>
          </a:xfrm>
          <a:prstGeom prst="downArrow">
            <a:avLst>
              <a:gd name="adj1" fmla="val 3590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74249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EE29F1-C52C-4290-ACDF-5308264F49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2000" y="188640"/>
            <a:ext cx="8100000" cy="310563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D37D061-9B92-4BAC-8F7B-5D2487B059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3399874"/>
            <a:ext cx="3569802" cy="3276000"/>
          </a:xfrm>
          <a:prstGeom prst="rect">
            <a:avLst/>
          </a:prstGeom>
        </p:spPr>
      </p:pic>
      <p:pic>
        <p:nvPicPr>
          <p:cNvPr id="4" name="Obrázok 21" descr="img219.png">
            <a:extLst>
              <a:ext uri="{FF2B5EF4-FFF2-40B4-BE49-F238E27FC236}">
                <a16:creationId xmlns:a16="http://schemas.microsoft.com/office/drawing/2014/main" id="{DD33683E-7ACA-4287-869C-C4342D2D3B87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980557" y="3597329"/>
            <a:ext cx="2988000" cy="1770921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</p:pic>
      <p:sp>
        <p:nvSpPr>
          <p:cNvPr id="7" name="BlokTextu 8">
            <a:extLst>
              <a:ext uri="{FF2B5EF4-FFF2-40B4-BE49-F238E27FC236}">
                <a16:creationId xmlns:a16="http://schemas.microsoft.com/office/drawing/2014/main" id="{E42EFFAA-A150-435C-8245-C89987020955}"/>
              </a:ext>
            </a:extLst>
          </p:cNvPr>
          <p:cNvSpPr txBox="1"/>
          <p:nvPr/>
        </p:nvSpPr>
        <p:spPr>
          <a:xfrm>
            <a:off x="4283968" y="5661248"/>
            <a:ext cx="478778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>
                <a:solidFill>
                  <a:srgbClr val="FFFF00"/>
                </a:solidFill>
              </a:rPr>
              <a:t>Nosiče náboja v základnom stave SmB</a:t>
            </a:r>
            <a:r>
              <a:rPr lang="sk-SK" sz="2000" baseline="-25000" dirty="0">
                <a:solidFill>
                  <a:srgbClr val="FFFF00"/>
                </a:solidFill>
              </a:rPr>
              <a:t>6</a:t>
            </a:r>
            <a:r>
              <a:rPr lang="sk-SK" sz="2000" dirty="0">
                <a:solidFill>
                  <a:srgbClr val="FFFF00"/>
                </a:solidFill>
              </a:rPr>
              <a:t> majú energetické rozloženie, ako keby sa nachádzali pri </a:t>
            </a:r>
            <a:r>
              <a:rPr lang="sk-SK" sz="2000" b="1" dirty="0">
                <a:solidFill>
                  <a:srgbClr val="FFFF00"/>
                </a:solidFill>
              </a:rPr>
              <a:t>NENULOVEJ</a:t>
            </a:r>
            <a:r>
              <a:rPr lang="sk-SK" sz="2000" dirty="0">
                <a:solidFill>
                  <a:srgbClr val="FFFF00"/>
                </a:solidFill>
              </a:rPr>
              <a:t> teplote.</a:t>
            </a:r>
          </a:p>
        </p:txBody>
      </p:sp>
      <p:sp>
        <p:nvSpPr>
          <p:cNvPr id="6" name="BlokTextu 8">
            <a:extLst>
              <a:ext uri="{FF2B5EF4-FFF2-40B4-BE49-F238E27FC236}">
                <a16:creationId xmlns:a16="http://schemas.microsoft.com/office/drawing/2014/main" id="{C69E38B4-57DF-4EEB-925D-59BC0060CD7F}"/>
              </a:ext>
            </a:extLst>
          </p:cNvPr>
          <p:cNvSpPr txBox="1"/>
          <p:nvPr/>
        </p:nvSpPr>
        <p:spPr>
          <a:xfrm>
            <a:off x="3767066" y="3573016"/>
            <a:ext cx="22450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u="sng" dirty="0">
                <a:solidFill>
                  <a:srgbClr val="FFFF00"/>
                </a:solidFill>
              </a:rPr>
              <a:t>T(</a:t>
            </a:r>
            <a:r>
              <a:rPr lang="en-US" sz="2000" u="sng" dirty="0" err="1">
                <a:solidFill>
                  <a:srgbClr val="FFFF00"/>
                </a:solidFill>
              </a:rPr>
              <a:t>vf</a:t>
            </a:r>
            <a:r>
              <a:rPr lang="en-US" sz="2000" u="sng" dirty="0">
                <a:solidFill>
                  <a:srgbClr val="FFFF00"/>
                </a:solidFill>
              </a:rPr>
              <a:t>-off</a:t>
            </a:r>
            <a:r>
              <a:rPr lang="sk-SK" sz="2000" u="sng" dirty="0">
                <a:solidFill>
                  <a:srgbClr val="FFFF00"/>
                </a:solidFill>
              </a:rPr>
              <a:t>)</a:t>
            </a:r>
            <a:r>
              <a:rPr lang="en-US" sz="2000" u="sng" dirty="0">
                <a:solidFill>
                  <a:srgbClr val="FFFF00"/>
                </a:solidFill>
              </a:rPr>
              <a:t> </a:t>
            </a:r>
            <a:r>
              <a:rPr lang="sk-SK" sz="2000" u="sng" dirty="0">
                <a:solidFill>
                  <a:srgbClr val="FFFF00"/>
                </a:solidFill>
              </a:rPr>
              <a:t>-</a:t>
            </a:r>
            <a:r>
              <a:rPr lang="en-US" sz="2000" u="sng" dirty="0">
                <a:solidFill>
                  <a:srgbClr val="FFFF00"/>
                </a:solidFill>
              </a:rPr>
              <a:t>&gt;</a:t>
            </a:r>
            <a:r>
              <a:rPr lang="sk-SK" sz="2000" u="sng" dirty="0">
                <a:solidFill>
                  <a:srgbClr val="FFFF00"/>
                </a:solidFill>
              </a:rPr>
              <a:t> T(</a:t>
            </a:r>
            <a:r>
              <a:rPr lang="en-US" sz="2000" u="sng" dirty="0" err="1">
                <a:solidFill>
                  <a:srgbClr val="FFFF00"/>
                </a:solidFill>
              </a:rPr>
              <a:t>vf</a:t>
            </a:r>
            <a:r>
              <a:rPr lang="en-US" sz="2000" u="sng" dirty="0">
                <a:solidFill>
                  <a:srgbClr val="FFFF00"/>
                </a:solidFill>
              </a:rPr>
              <a:t>-on</a:t>
            </a:r>
            <a:r>
              <a:rPr lang="sk-SK" sz="2000" u="sng" dirty="0">
                <a:solidFill>
                  <a:srgbClr val="FFFF00"/>
                </a:solidFill>
              </a:rPr>
              <a:t>)</a:t>
            </a:r>
            <a:endParaRPr lang="en-US" sz="2000" u="sng" dirty="0">
              <a:solidFill>
                <a:srgbClr val="FFFF00"/>
              </a:solidFill>
            </a:endParaRPr>
          </a:p>
          <a:p>
            <a:r>
              <a:rPr lang="en-US" sz="2000" dirty="0">
                <a:solidFill>
                  <a:srgbClr val="FFFF00"/>
                </a:solidFill>
              </a:rPr>
              <a:t>      0 K 	</a:t>
            </a:r>
            <a:r>
              <a:rPr lang="sk-SK" sz="2000" dirty="0">
                <a:solidFill>
                  <a:srgbClr val="FFFF00"/>
                </a:solidFill>
              </a:rPr>
              <a:t>-</a:t>
            </a:r>
            <a:r>
              <a:rPr lang="en-US" sz="2000" dirty="0">
                <a:solidFill>
                  <a:srgbClr val="FFFF00"/>
                </a:solidFill>
              </a:rPr>
              <a:t>&gt;</a:t>
            </a:r>
            <a:r>
              <a:rPr lang="sk-SK" sz="2000" dirty="0">
                <a:solidFill>
                  <a:srgbClr val="FFFF00"/>
                </a:solidFill>
              </a:rPr>
              <a:t> </a:t>
            </a:r>
            <a:r>
              <a:rPr lang="en-US" sz="2000" dirty="0">
                <a:solidFill>
                  <a:srgbClr val="FFFF00"/>
                </a:solidFill>
              </a:rPr>
              <a:t> 2 K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     1 K 	</a:t>
            </a:r>
            <a:r>
              <a:rPr lang="sk-SK" sz="2000" dirty="0">
                <a:solidFill>
                  <a:srgbClr val="FFFF00"/>
                </a:solidFill>
              </a:rPr>
              <a:t>-</a:t>
            </a:r>
            <a:r>
              <a:rPr lang="en-US" sz="2000" dirty="0">
                <a:solidFill>
                  <a:srgbClr val="FFFF00"/>
                </a:solidFill>
              </a:rPr>
              <a:t>&gt;</a:t>
            </a:r>
            <a:r>
              <a:rPr lang="sk-SK" sz="2000" dirty="0">
                <a:solidFill>
                  <a:srgbClr val="FFFF00"/>
                </a:solidFill>
              </a:rPr>
              <a:t> </a:t>
            </a:r>
            <a:r>
              <a:rPr lang="en-US" sz="2000" dirty="0">
                <a:solidFill>
                  <a:srgbClr val="FFFF00"/>
                </a:solidFill>
              </a:rPr>
              <a:t> 2,4 K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     2 K	</a:t>
            </a:r>
            <a:r>
              <a:rPr lang="sk-SK" sz="2000" dirty="0">
                <a:solidFill>
                  <a:srgbClr val="FFFF00"/>
                </a:solidFill>
              </a:rPr>
              <a:t>-</a:t>
            </a:r>
            <a:r>
              <a:rPr lang="en-US" sz="2000" dirty="0">
                <a:solidFill>
                  <a:srgbClr val="FFFF00"/>
                </a:solidFill>
              </a:rPr>
              <a:t>&gt;</a:t>
            </a:r>
            <a:r>
              <a:rPr lang="sk-SK" sz="2000" dirty="0">
                <a:solidFill>
                  <a:srgbClr val="FFFF00"/>
                </a:solidFill>
              </a:rPr>
              <a:t> </a:t>
            </a:r>
            <a:r>
              <a:rPr lang="en-US" sz="2000" dirty="0">
                <a:solidFill>
                  <a:srgbClr val="FFFF00"/>
                </a:solidFill>
              </a:rPr>
              <a:t> 3 K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     4 K	</a:t>
            </a:r>
            <a:r>
              <a:rPr lang="sk-SK" sz="2000" dirty="0">
                <a:solidFill>
                  <a:srgbClr val="FFFF00"/>
                </a:solidFill>
              </a:rPr>
              <a:t>-</a:t>
            </a:r>
            <a:r>
              <a:rPr lang="en-US" sz="2000" dirty="0">
                <a:solidFill>
                  <a:srgbClr val="FFFF00"/>
                </a:solidFill>
              </a:rPr>
              <a:t>&gt;</a:t>
            </a:r>
            <a:r>
              <a:rPr lang="sk-SK" sz="2000" dirty="0">
                <a:solidFill>
                  <a:srgbClr val="FFFF00"/>
                </a:solidFill>
              </a:rPr>
              <a:t> </a:t>
            </a:r>
            <a:r>
              <a:rPr lang="en-US" sz="2000" dirty="0">
                <a:solidFill>
                  <a:srgbClr val="FFFF00"/>
                </a:solidFill>
              </a:rPr>
              <a:t> 4,6 K</a:t>
            </a:r>
          </a:p>
          <a:p>
            <a:r>
              <a:rPr lang="en-US" sz="2000" dirty="0">
                <a:solidFill>
                  <a:srgbClr val="FFFF00"/>
                </a:solidFill>
              </a:rPr>
              <a:t>      (E</a:t>
            </a:r>
            <a:r>
              <a:rPr lang="en-US" sz="2000" baseline="-25000" dirty="0">
                <a:solidFill>
                  <a:srgbClr val="FFFF00"/>
                </a:solidFill>
              </a:rPr>
              <a:t>0</a:t>
            </a:r>
            <a:r>
              <a:rPr lang="en-US" sz="2000" dirty="0">
                <a:solidFill>
                  <a:srgbClr val="FFFF00"/>
                </a:solidFill>
              </a:rPr>
              <a:t> ~0,7 </a:t>
            </a:r>
            <a:r>
              <a:rPr lang="en-US" sz="2000" dirty="0" err="1">
                <a:solidFill>
                  <a:srgbClr val="FFFF00"/>
                </a:solidFill>
              </a:rPr>
              <a:t>meV</a:t>
            </a:r>
            <a:r>
              <a:rPr lang="en-US" sz="2000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2756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979712" y="2791672"/>
            <a:ext cx="5256584" cy="997368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sk-SK" sz="4000" dirty="0"/>
              <a:t>Ďakujem(e) za pozornosť !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1974</TotalTime>
  <Words>307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Consolas</vt:lpstr>
      <vt:lpstr>Corbel</vt:lpstr>
      <vt:lpstr>Wingdings</vt:lpstr>
      <vt:lpstr>Wingdings 2</vt:lpstr>
      <vt:lpstr>Wingdings 3</vt:lpstr>
      <vt:lpstr>Metro</vt:lpstr>
      <vt:lpstr>Anomálny elektrický transport v SmB6: povrchová versus ojemová elektrická vodivosť</vt:lpstr>
      <vt:lpstr>Anomálna zvyšková vodivosť SmB6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Kelvinova silová mikroskopia a lokálna anodická oxidácia pomocou AFM</dc:title>
  <dc:creator>Ivan</dc:creator>
  <cp:lastModifiedBy>Ivan</cp:lastModifiedBy>
  <cp:revision>165</cp:revision>
  <dcterms:created xsi:type="dcterms:W3CDTF">2010-12-08T08:38:26Z</dcterms:created>
  <dcterms:modified xsi:type="dcterms:W3CDTF">2018-12-13T06:28:25Z</dcterms:modified>
</cp:coreProperties>
</file>