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56" r:id="rId3"/>
    <p:sldId id="274" r:id="rId4"/>
    <p:sldId id="378" r:id="rId5"/>
    <p:sldId id="279" r:id="rId6"/>
    <p:sldId id="379" r:id="rId7"/>
    <p:sldId id="380" r:id="rId8"/>
    <p:sldId id="370" r:id="rId9"/>
    <p:sldId id="383" r:id="rId10"/>
    <p:sldId id="382" r:id="rId11"/>
    <p:sldId id="381" r:id="rId12"/>
    <p:sldId id="384" r:id="rId13"/>
    <p:sldId id="3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7033" autoAdjust="0"/>
  </p:normalViewPr>
  <p:slideViewPr>
    <p:cSldViewPr>
      <p:cViewPr>
        <p:scale>
          <a:sx n="60" d="100"/>
          <a:sy n="60" d="100"/>
        </p:scale>
        <p:origin x="-166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B55DD0-60AD-4F1B-8E3C-12590D238F96}" type="datetimeFigureOut">
              <a:rPr lang="sk-SK"/>
              <a:pPr>
                <a:defRPr/>
              </a:pPr>
              <a:t>13. 12. 2018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A3E911-2BE5-4344-AE27-F316C4AA10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709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3E911-2BE5-4344-AE27-F316C4AA105A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082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C6BF-A242-499A-9CA9-61BAD34DD3CF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131C-D966-4150-B04F-C2A090C6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C1A9-5CDC-4729-B247-16A4827FD91F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30DF-257E-4183-B2F1-4AC4E127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4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D59D-9E6A-43F7-BFEB-36C2122FA977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47E6-ADF2-437D-8189-FCB9D782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C34D-765C-4F8E-9CFA-844229039D40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5ABE-96F2-4FD2-A64A-DC538FF63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7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0348-5731-45C1-9CF1-6363AF25D4EB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9234-4B79-4D69-84B0-EAB21021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560C-C95F-4DEC-B7AD-55F324527C56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4AB7-3374-4DBE-8165-11927B92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3664-8728-460D-9757-F7F3833954DC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0661-4E0E-4D03-A55F-7429EB97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69B1-BCC4-4F8D-9305-296EDD610CD1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3E71-E0CD-459A-8DA0-4CABF2990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5F3B-766F-4D9D-98E3-A9C999FE251E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CA186-5153-4E47-8982-87D979E3B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5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FBA4-9865-4D7F-ABBE-16E5BFCD14E5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3803-3835-4982-8893-EABE9FD54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8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7013-96E1-4A45-A348-506A6DCFA4F1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3E72-F1FE-4508-8B0A-8C22A0CA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492B76-7A13-4124-885A-D28F049D1491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D52325-FB14-4B3D-B914-427620139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grpSp>
        <p:nvGrpSpPr>
          <p:cNvPr id="2051" name="Group 1"/>
          <p:cNvGrpSpPr>
            <a:grpSpLocks/>
          </p:cNvGrpSpPr>
          <p:nvPr/>
        </p:nvGrpSpPr>
        <p:grpSpPr bwMode="auto">
          <a:xfrm>
            <a:off x="0" y="2"/>
            <a:ext cx="9142413" cy="6856413"/>
            <a:chOff x="0" y="0"/>
            <a:chExt cx="5759" cy="4319"/>
          </a:xfrm>
        </p:grpSpPr>
        <p:grpSp>
          <p:nvGrpSpPr>
            <p:cNvPr id="2054" name="Group 2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pic>
            <p:nvPicPr>
              <p:cNvPr id="2060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1" name="Rectangle 4"/>
              <p:cNvSpPr>
                <a:spLocks noChangeArrowheads="1"/>
              </p:cNvSpPr>
              <p:nvPr/>
            </p:nvSpPr>
            <p:spPr bwMode="auto">
              <a:xfrm>
                <a:off x="0" y="3840"/>
                <a:ext cx="5760" cy="48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en-US" sz="1800"/>
              </a:p>
            </p:txBody>
          </p:sp>
        </p:grpSp>
        <p:sp>
          <p:nvSpPr>
            <p:cNvPr id="2055" name="Rectangle 5"/>
            <p:cNvSpPr>
              <a:spLocks noChangeArrowheads="1"/>
            </p:cNvSpPr>
            <p:nvPr/>
          </p:nvSpPr>
          <p:spPr bwMode="auto">
            <a:xfrm>
              <a:off x="2064" y="0"/>
              <a:ext cx="240" cy="1008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>
              <a:off x="3120" y="0"/>
              <a:ext cx="48" cy="912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2400" y="0"/>
              <a:ext cx="192" cy="912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48" y="0"/>
              <a:ext cx="384" cy="120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768" y="0"/>
              <a:ext cx="288" cy="1008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</p:grp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3314700" y="192090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b="1">
                <a:solidFill>
                  <a:schemeClr val="bg1"/>
                </a:solidFill>
              </a:rPr>
              <a:t>LECHF  </a:t>
            </a:r>
            <a:r>
              <a:rPr lang="sk-SK" altLang="en-US" b="1" smtClean="0">
                <a:solidFill>
                  <a:schemeClr val="bg1"/>
                </a:solidFill>
              </a:rPr>
              <a:t>2018</a:t>
            </a:r>
            <a:endParaRPr lang="sk-SK" altLang="en-US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544513" y="4953001"/>
            <a:ext cx="276607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bg1"/>
                </a:solidFill>
              </a:rPr>
              <a:t>RNDr. Marián Sedlák, DrSc.</a:t>
            </a:r>
            <a:endParaRPr lang="en-US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bg1"/>
                </a:solidFill>
              </a:rPr>
              <a:t>  Mgr.  Dmytro Rak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bg1"/>
                </a:solidFill>
              </a:rPr>
              <a:t>  Mgr.  </a:t>
            </a:r>
            <a:r>
              <a:rPr lang="sk-SK" altLang="en-US" sz="1800" b="1" smtClean="0">
                <a:solidFill>
                  <a:schemeClr val="bg1"/>
                </a:solidFill>
              </a:rPr>
              <a:t>Michaela Ovadová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18817"/>
          <a:stretch/>
        </p:blipFill>
        <p:spPr bwMode="auto">
          <a:xfrm>
            <a:off x="825062" y="0"/>
            <a:ext cx="7785538" cy="686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Origin\teplota\PEAFIGURES\micela1b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402"/>
            <a:ext cx="2057400" cy="168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82012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/>
              <a:t>J</a:t>
            </a:r>
            <a:r>
              <a:rPr lang="sk-SK"/>
              <a:t>. </a:t>
            </a:r>
            <a:r>
              <a:rPr lang="en-US"/>
              <a:t>Trousil</a:t>
            </a:r>
            <a:r>
              <a:rPr lang="sk-SK"/>
              <a:t>, </a:t>
            </a:r>
            <a:r>
              <a:rPr lang="en-US"/>
              <a:t>Z</a:t>
            </a:r>
            <a:r>
              <a:rPr lang="sk-SK"/>
              <a:t>. </a:t>
            </a:r>
            <a:r>
              <a:rPr lang="en-US"/>
              <a:t>Syrová,</a:t>
            </a:r>
            <a:r>
              <a:rPr lang="sk-SK"/>
              <a:t> </a:t>
            </a:r>
            <a:r>
              <a:rPr lang="en-US"/>
              <a:t>N</a:t>
            </a:r>
            <a:r>
              <a:rPr lang="sk-SK"/>
              <a:t>. </a:t>
            </a:r>
            <a:r>
              <a:rPr lang="en-US"/>
              <a:t>Dal, </a:t>
            </a:r>
            <a:r>
              <a:rPr lang="en-US" u="sng"/>
              <a:t>D</a:t>
            </a:r>
            <a:r>
              <a:rPr lang="sk-SK" u="sng"/>
              <a:t>. </a:t>
            </a:r>
            <a:r>
              <a:rPr lang="en-US" u="sng"/>
              <a:t> Rak</a:t>
            </a:r>
            <a:r>
              <a:rPr lang="en-US"/>
              <a:t>, R</a:t>
            </a:r>
            <a:r>
              <a:rPr lang="sk-SK"/>
              <a:t>. </a:t>
            </a:r>
            <a:r>
              <a:rPr lang="en-US"/>
              <a:t>Konefał, E</a:t>
            </a:r>
            <a:r>
              <a:rPr lang="sk-SK"/>
              <a:t>. Pa</a:t>
            </a:r>
            <a:r>
              <a:rPr lang="en-US"/>
              <a:t>vlova, J</a:t>
            </a:r>
            <a:r>
              <a:rPr lang="sk-SK"/>
              <a:t>. </a:t>
            </a:r>
            <a:r>
              <a:rPr lang="en-US"/>
              <a:t>Matějková, D</a:t>
            </a:r>
            <a:r>
              <a:rPr lang="sk-SK"/>
              <a:t>. </a:t>
            </a:r>
            <a:r>
              <a:rPr lang="en-US"/>
              <a:t>Cmarko, P</a:t>
            </a:r>
            <a:r>
              <a:rPr lang="sk-SK"/>
              <a:t>. </a:t>
            </a:r>
            <a:r>
              <a:rPr lang="en-US"/>
              <a:t>Kubíčková, O</a:t>
            </a:r>
            <a:r>
              <a:rPr lang="sk-SK"/>
              <a:t>. </a:t>
            </a:r>
            <a:r>
              <a:rPr lang="en-US"/>
              <a:t>Pavliš, O</a:t>
            </a:r>
            <a:r>
              <a:rPr lang="sk-SK"/>
              <a:t>. </a:t>
            </a:r>
            <a:r>
              <a:rPr lang="en-US"/>
              <a:t> Groborz, </a:t>
            </a:r>
            <a:r>
              <a:rPr lang="en-US" u="sng"/>
              <a:t>M</a:t>
            </a:r>
            <a:r>
              <a:rPr lang="sk-SK" u="sng"/>
              <a:t>. </a:t>
            </a:r>
            <a:r>
              <a:rPr lang="en-US" u="sng"/>
              <a:t>Sedlák, </a:t>
            </a:r>
            <a:r>
              <a:rPr lang="en-US"/>
              <a:t>F</a:t>
            </a:r>
            <a:r>
              <a:rPr lang="sk-SK"/>
              <a:t>. </a:t>
            </a:r>
            <a:r>
              <a:rPr lang="en-US"/>
              <a:t>Fenaroli, I</a:t>
            </a:r>
            <a:r>
              <a:rPr lang="sk-SK"/>
              <a:t>. </a:t>
            </a:r>
            <a:r>
              <a:rPr lang="en-US"/>
              <a:t>Raška, P</a:t>
            </a:r>
            <a:r>
              <a:rPr lang="sk-SK"/>
              <a:t>. </a:t>
            </a:r>
            <a:r>
              <a:rPr lang="en-US"/>
              <a:t>Štěpánek, M</a:t>
            </a:r>
            <a:r>
              <a:rPr lang="sk-SK"/>
              <a:t>. </a:t>
            </a:r>
            <a:r>
              <a:rPr lang="en-US"/>
              <a:t>Hrubý</a:t>
            </a:r>
            <a:r>
              <a:rPr lang="sk-SK"/>
              <a:t>: </a:t>
            </a:r>
            <a:r>
              <a:rPr lang="en-US" b="1"/>
              <a:t>Rifampicin Nanoformulation Enhances Treatment of Tuberculosis in Zebrafis</a:t>
            </a:r>
            <a:r>
              <a:rPr lang="sk-SK" b="1"/>
              <a:t>h</a:t>
            </a:r>
            <a:r>
              <a:rPr lang="sk-SK"/>
              <a:t>, Biomacromolecules, submitted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t="18292" r="22088"/>
          <a:stretch/>
        </p:blipFill>
        <p:spPr bwMode="auto">
          <a:xfrm>
            <a:off x="111392" y="1905001"/>
            <a:ext cx="5825272" cy="48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5" t="52564" r="5531" b="28403"/>
          <a:stretch/>
        </p:blipFill>
        <p:spPr bwMode="auto">
          <a:xfrm>
            <a:off x="5936664" y="5199184"/>
            <a:ext cx="3122244" cy="76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4313295"/>
            <a:ext cx="2465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/>
              <a:t>A = </a:t>
            </a:r>
            <a:r>
              <a:rPr lang="sk-SK" smtClean="0"/>
              <a:t>PEO</a:t>
            </a:r>
          </a:p>
          <a:p>
            <a:r>
              <a:rPr lang="sk-SK" smtClean="0"/>
              <a:t>B = poly(</a:t>
            </a:r>
            <a:r>
              <a:rPr lang="sk-SK" smtClean="0">
                <a:sym typeface="Symbol"/>
              </a:rPr>
              <a:t>-caprolactone</a:t>
            </a:r>
            <a:r>
              <a:rPr lang="sk-SK" smtClean="0"/>
              <a:t>)</a:t>
            </a:r>
          </a:p>
          <a:p>
            <a:r>
              <a:rPr lang="sk-SK" smtClean="0"/>
              <a:t>+ rifampicin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 r="33841"/>
          <a:stretch/>
        </p:blipFill>
        <p:spPr bwMode="auto">
          <a:xfrm>
            <a:off x="914400" y="990600"/>
            <a:ext cx="7083972" cy="492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2819400"/>
            <a:ext cx="6486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smtClean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Ďakujem za pozornosť</a:t>
            </a:r>
            <a:endParaRPr lang="en-US" sz="4800">
              <a:solidFill>
                <a:schemeClr val="accent1">
                  <a:lumMod val="75000"/>
                </a:schemeClr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229600" cy="5638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b="1" smtClean="0">
                <a:solidFill>
                  <a:schemeClr val="accent1">
                    <a:lumMod val="75000"/>
                  </a:schemeClr>
                </a:solidFill>
              </a:rPr>
              <a:t>Riešené projekty: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b="1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b="1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1600" b="1" smtClean="0">
                <a:solidFill>
                  <a:schemeClr val="accent1">
                    <a:lumMod val="75000"/>
                  </a:schemeClr>
                </a:solidFill>
              </a:rPr>
              <a:t>VEGA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Mezoškálové javy a štruktúry v mäkkých látkach polymérneho a nepolymérneho charakteru, grant VEGA, 1/2017 – 12/2019, (č. grantu 2/0177/17). ). Projekt kategórie 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sk-SK" sz="2600" b="1" smtClean="0">
              <a:solidFill>
                <a:srgbClr val="4F81BD">
                  <a:lumMod val="75000"/>
                </a:srgbClr>
              </a:solidFill>
            </a:endParaRPr>
          </a:p>
          <a:p>
            <a:pPr lvl="0" algn="l" eaLnBrk="1" hangingPunct="1">
              <a:defRPr/>
            </a:pPr>
            <a:r>
              <a:rPr lang="sk-SK" sz="1600" b="1" smtClean="0">
                <a:solidFill>
                  <a:srgbClr val="4F81BD">
                    <a:lumMod val="75000"/>
                  </a:srgbClr>
                </a:solidFill>
              </a:rPr>
              <a:t>APVV </a:t>
            </a:r>
            <a:endParaRPr lang="sk-SK" sz="1600" b="1">
              <a:solidFill>
                <a:srgbClr val="4F81BD">
                  <a:lumMod val="75000"/>
                </a:srgbClr>
              </a:solidFill>
            </a:endParaRPr>
          </a:p>
          <a:p>
            <a:pPr lvl="0" algn="l" eaLnBrk="1" hangingPunct="1">
              <a:defRPr/>
            </a:pPr>
            <a:r>
              <a:rPr lang="en-GB" sz="1600" smtClean="0">
                <a:solidFill>
                  <a:srgbClr val="4F81BD">
                    <a:lumMod val="75000"/>
                  </a:srgbClr>
                </a:solidFill>
              </a:rPr>
              <a:t>Nanosegregácia </a:t>
            </a:r>
            <a:r>
              <a:rPr lang="en-GB" sz="1600">
                <a:solidFill>
                  <a:srgbClr val="4F81BD">
                    <a:lumMod val="75000"/>
                  </a:srgbClr>
                </a:solidFill>
              </a:rPr>
              <a:t>v mäkkých látkach polymérneho a </a:t>
            </a:r>
            <a:r>
              <a:rPr lang="en-GB" sz="1600" smtClean="0">
                <a:solidFill>
                  <a:srgbClr val="4F81BD">
                    <a:lumMod val="75000"/>
                  </a:srgbClr>
                </a:solidFill>
              </a:rPr>
              <a:t>nepolymérneho</a:t>
            </a: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 c</a:t>
            </a:r>
            <a:r>
              <a:rPr lang="en-GB" sz="1600" smtClean="0">
                <a:solidFill>
                  <a:srgbClr val="4F81BD">
                    <a:lumMod val="75000"/>
                  </a:srgbClr>
                </a:solidFill>
              </a:rPr>
              <a:t>harakteru</a:t>
            </a:r>
            <a:r>
              <a:rPr lang="sk-SK" sz="1600">
                <a:solidFill>
                  <a:srgbClr val="4F81BD">
                    <a:lumMod val="75000"/>
                  </a:srgbClr>
                </a:solidFill>
              </a:rPr>
              <a:t>. Akronym: </a:t>
            </a: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NANOSEG, 7/2017-12/2020 </a:t>
            </a:r>
            <a:r>
              <a:rPr lang="sk-SK" sz="1600">
                <a:solidFill>
                  <a:srgbClr val="4F81BD">
                    <a:lumMod val="75000"/>
                  </a:srgbClr>
                </a:solidFill>
              </a:rPr>
              <a:t>(č. grantu 16-0550). </a:t>
            </a:r>
            <a:endParaRPr lang="sk-SK" sz="1600" smtClean="0">
              <a:solidFill>
                <a:srgbClr val="4F81BD">
                  <a:lumMod val="75000"/>
                </a:srgbClr>
              </a:solidFill>
            </a:endParaRPr>
          </a:p>
          <a:p>
            <a:pPr lvl="0" algn="l" eaLnBrk="1" hangingPunct="1">
              <a:defRPr/>
            </a:pPr>
            <a:endParaRPr lang="sk-SK" sz="2600" b="1" smtClean="0">
              <a:solidFill>
                <a:srgbClr val="4F81BD">
                  <a:lumMod val="75000"/>
                </a:srgb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sk-SK" sz="1600">
              <a:solidFill>
                <a:schemeClr val="accent1">
                  <a:lumMod val="75000"/>
                </a:schemeClr>
              </a:solidFill>
            </a:endParaRPr>
          </a:p>
          <a:p>
            <a:pPr lvl="0" algn="l" eaLnBrk="1" fontAlgn="auto" hangingPunct="1">
              <a:spcAft>
                <a:spcPts val="0"/>
              </a:spcAft>
              <a:defRPr/>
            </a:pPr>
            <a:r>
              <a:rPr lang="sk-SK" sz="2400" b="1" smtClean="0">
                <a:solidFill>
                  <a:srgbClr val="4F81BD">
                    <a:lumMod val="75000"/>
                  </a:srgbClr>
                </a:solidFill>
              </a:rPr>
              <a:t>Práca na príprave nových:</a:t>
            </a:r>
          </a:p>
          <a:p>
            <a:pPr lvl="0" algn="l" eaLnBrk="1" fontAlgn="auto" hangingPunct="1">
              <a:spcAft>
                <a:spcPts val="0"/>
              </a:spcAft>
              <a:defRPr/>
            </a:pP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Spoluúčasť na príprave projektu </a:t>
            </a:r>
            <a:r>
              <a:rPr lang="sk-SK" sz="1600" b="1" smtClean="0">
                <a:solidFill>
                  <a:srgbClr val="4F81BD">
                    <a:lumMod val="75000"/>
                  </a:srgbClr>
                </a:solidFill>
              </a:rPr>
              <a:t>DSV </a:t>
            </a: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(na </a:t>
            </a:r>
            <a:r>
              <a:rPr lang="sk-SK" sz="1600">
                <a:solidFill>
                  <a:srgbClr val="4F81BD">
                    <a:lumMod val="75000"/>
                  </a:srgbClr>
                </a:solidFill>
              </a:rPr>
              <a:t>podporu dlhodobého strategického </a:t>
            </a: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výskumu) </a:t>
            </a:r>
            <a:r>
              <a:rPr lang="sk-SK" sz="1600">
                <a:solidFill>
                  <a:srgbClr val="4F81BD">
                    <a:lumMod val="75000"/>
                  </a:srgbClr>
                </a:solidFill>
              </a:rPr>
              <a:t>- Priemysel pre 21. </a:t>
            </a: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storočie, Materiály </a:t>
            </a:r>
            <a:r>
              <a:rPr lang="sk-SK" sz="1600">
                <a:solidFill>
                  <a:srgbClr val="4F81BD">
                    <a:lumMod val="75000"/>
                  </a:srgbClr>
                </a:solidFill>
              </a:rPr>
              <a:t>pre efektívnu výrobu, konverziu, transport, uskladnenie a bezpečné využívanie energie (M4E</a:t>
            </a: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),  Žiadateľ</a:t>
            </a:r>
            <a:r>
              <a:rPr lang="sk-SK" sz="1600">
                <a:solidFill>
                  <a:srgbClr val="4F81BD">
                    <a:lumMod val="75000"/>
                  </a:srgbClr>
                </a:solidFill>
              </a:rPr>
              <a:t>: Univerzita Pavla Jozefa Šafárika v Košiciach</a:t>
            </a:r>
          </a:p>
          <a:p>
            <a:pPr lvl="0" algn="l" eaLnBrk="1" fontAlgn="auto" hangingPunct="1">
              <a:spcAft>
                <a:spcPts val="0"/>
              </a:spcAft>
              <a:defRPr/>
            </a:pPr>
            <a:endParaRPr lang="sk-SK" sz="2400" b="1" smtClean="0">
              <a:solidFill>
                <a:srgbClr val="4F81BD">
                  <a:lumMod val="75000"/>
                </a:srgbClr>
              </a:solidFill>
            </a:endParaRPr>
          </a:p>
          <a:p>
            <a:pPr algn="l" eaLnBrk="1" hangingPunct="1">
              <a:defRPr/>
            </a:pPr>
            <a:endParaRPr lang="en-US" sz="160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533400" y="685800"/>
            <a:ext cx="8001000" cy="5562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k-SK" sz="1400" smtClean="0"/>
          </a:p>
          <a:p>
            <a:pPr marL="0" indent="0">
              <a:buFont typeface="Arial" charset="0"/>
              <a:buNone/>
              <a:defRPr/>
            </a:pPr>
            <a:r>
              <a:rPr lang="sk-SK" sz="2800" b="1" smtClean="0">
                <a:solidFill>
                  <a:schemeClr val="accent1">
                    <a:lumMod val="75000"/>
                  </a:schemeClr>
                </a:solidFill>
              </a:rPr>
              <a:t>Citačný ohlas LEChF </a:t>
            </a:r>
            <a:r>
              <a:rPr lang="sk-SK" sz="2400" b="1">
                <a:solidFill>
                  <a:schemeClr val="accent1">
                    <a:lumMod val="75000"/>
                  </a:schemeClr>
                </a:solidFill>
              </a:rPr>
              <a:t>(za rok </a:t>
            </a:r>
            <a:r>
              <a:rPr lang="sk-SK" sz="2400" b="1" smtClean="0">
                <a:solidFill>
                  <a:schemeClr val="accent1">
                    <a:lumMod val="75000"/>
                  </a:schemeClr>
                </a:solidFill>
              </a:rPr>
              <a:t>2017)</a:t>
            </a:r>
            <a:endParaRPr lang="sk-SK" sz="24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k-SK" sz="180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k-SK" sz="240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sk-SK" sz="2000" smtClean="0">
                <a:solidFill>
                  <a:schemeClr val="accent1">
                    <a:lumMod val="75000"/>
                  </a:schemeClr>
                </a:solidFill>
              </a:rPr>
              <a:t>enormalizované </a:t>
            </a: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citácie = </a:t>
            </a:r>
            <a:r>
              <a:rPr lang="sk-SK" sz="2000" b="1" smtClean="0">
                <a:solidFill>
                  <a:srgbClr val="FF0000"/>
                </a:solidFill>
              </a:rPr>
              <a:t>70 </a:t>
            </a:r>
            <a:r>
              <a:rPr lang="sk-SK" sz="2000" b="1">
                <a:solidFill>
                  <a:srgbClr val="FF0000"/>
                </a:solidFill>
              </a:rPr>
              <a:t>SCI</a:t>
            </a:r>
          </a:p>
          <a:p>
            <a:pPr marL="0" indent="0">
              <a:buFont typeface="Arial" charset="0"/>
              <a:buNone/>
              <a:defRPr/>
            </a:pPr>
            <a:endParaRPr lang="sk-SK" sz="200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sk-SK" sz="2000" smtClean="0">
                <a:solidFill>
                  <a:schemeClr val="accent1">
                    <a:lumMod val="75000"/>
                  </a:schemeClr>
                </a:solidFill>
              </a:rPr>
              <a:t>ormalizované </a:t>
            </a: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citácie = (počet citácií na prácu) x (autorský podiel </a:t>
            </a:r>
            <a:r>
              <a:rPr lang="sk-SK" sz="2000" smtClean="0">
                <a:solidFill>
                  <a:schemeClr val="accent1">
                    <a:lumMod val="75000"/>
                  </a:schemeClr>
                </a:solidFill>
              </a:rPr>
              <a:t>LEChF na </a:t>
            </a: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práci) =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sk-SK" sz="2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000" b="1" smtClean="0">
                <a:solidFill>
                  <a:srgbClr val="FF0000"/>
                </a:solidFill>
              </a:rPr>
              <a:t>60 </a:t>
            </a:r>
            <a:r>
              <a:rPr lang="sk-SK" sz="2000" b="1">
                <a:solidFill>
                  <a:srgbClr val="FF0000"/>
                </a:solidFill>
              </a:rPr>
              <a:t>SCI</a:t>
            </a:r>
          </a:p>
          <a:p>
            <a:pPr marL="0" indent="0">
              <a:buNone/>
              <a:defRPr/>
            </a:pPr>
            <a:endParaRPr lang="sk-SK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381000"/>
            <a:ext cx="832485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sk-SK" sz="28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Prednášky</a:t>
            </a:r>
            <a:endParaRPr lang="sk-SK" sz="2800" b="1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</a:t>
            </a: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+mn-lt"/>
              </a:rPr>
              <a:t>D. Rak and </a:t>
            </a:r>
            <a:r>
              <a:rPr lang="en-US" altLang="en-US" sz="1600" u="sng">
                <a:solidFill>
                  <a:schemeClr val="accent1">
                    <a:lumMod val="75000"/>
                  </a:schemeClr>
                </a:solidFill>
                <a:latin typeface="+mn-lt"/>
              </a:rPr>
              <a:t>M. Sedlák</a:t>
            </a: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+mn-lt"/>
              </a:rPr>
              <a:t>: Mesoscale solubility in liquid solutions and mixtures, ECIS (European </a:t>
            </a:r>
            <a:r>
              <a:rPr lang="en-GB" altLang="en-US" sz="1600">
                <a:solidFill>
                  <a:schemeClr val="accent1">
                    <a:lumMod val="75000"/>
                  </a:schemeClr>
                </a:solidFill>
                <a:latin typeface="+mn-lt"/>
              </a:rPr>
              <a:t>Colloid and Interface Society</a:t>
            </a: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+mn-lt"/>
              </a:rPr>
              <a:t>) symposium 2018, Ljubljana, September 3-7, 2018</a:t>
            </a:r>
            <a:endParaRPr lang="sk-SK" altLang="en-US" sz="160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>
                <a:solidFill>
                  <a:schemeClr val="accent1">
                    <a:lumMod val="75000"/>
                  </a:schemeClr>
                </a:solidFill>
                <a:latin typeface="+mn-lt"/>
              </a:rPr>
              <a:t>Orálna prezentácia, M.Sedlák – člen International </a:t>
            </a:r>
            <a:r>
              <a:rPr lang="sk-SK" altLang="en-US" sz="16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Scientific Committee</a:t>
            </a:r>
            <a:endParaRPr lang="sk-SK" altLang="en-US" sz="16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"/>
          <a:stretch/>
        </p:blipFill>
        <p:spPr bwMode="auto">
          <a:xfrm>
            <a:off x="381000" y="2133600"/>
            <a:ext cx="8439150" cy="457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2209800" y="4572000"/>
            <a:ext cx="2362200" cy="2286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9248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sz="2800" b="1">
                <a:solidFill>
                  <a:schemeClr val="accent1">
                    <a:lumMod val="75000"/>
                  </a:schemeClr>
                </a:solidFill>
              </a:rPr>
              <a:t>Recenzná činnosť</a:t>
            </a:r>
          </a:p>
          <a:p>
            <a:pPr>
              <a:defRPr/>
            </a:pPr>
            <a:endParaRPr lang="sk-SK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sk-SK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2000" b="1">
                <a:solidFill>
                  <a:schemeClr val="accent1">
                    <a:lumMod val="75000"/>
                  </a:schemeClr>
                </a:solidFill>
              </a:rPr>
              <a:t>Recenzie pre zahraničné </a:t>
            </a:r>
            <a:r>
              <a:rPr lang="en-GB" sz="2000" b="1" smtClean="0">
                <a:solidFill>
                  <a:schemeClr val="accent1">
                    <a:lumMod val="75000"/>
                  </a:schemeClr>
                </a:solidFill>
              </a:rPr>
              <a:t>časopis</a:t>
            </a:r>
            <a:r>
              <a:rPr lang="sk-SK" sz="2000" b="1" smtClean="0">
                <a:solidFill>
                  <a:schemeClr val="accent1">
                    <a:lumMod val="75000"/>
                  </a:schemeClr>
                </a:solidFill>
              </a:rPr>
              <a:t>y:</a:t>
            </a:r>
          </a:p>
          <a:p>
            <a:pPr>
              <a:defRPr/>
            </a:pPr>
            <a:r>
              <a:rPr lang="sk-SK" sz="2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ACS Nano </a:t>
            </a:r>
          </a:p>
          <a:p>
            <a:pPr>
              <a:defRPr/>
            </a:pP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Langmuir </a:t>
            </a:r>
          </a:p>
          <a:p>
            <a:pPr>
              <a:defRPr/>
            </a:pPr>
            <a:r>
              <a:rPr lang="sk-SK" smtClean="0">
                <a:solidFill>
                  <a:schemeClr val="accent1">
                    <a:lumMod val="75000"/>
                  </a:schemeClr>
                </a:solidFill>
              </a:rPr>
              <a:t>ACS </a:t>
            </a: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Nano </a:t>
            </a:r>
            <a:endParaRPr lang="sk-SK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sk-SK" smtClean="0">
                <a:solidFill>
                  <a:schemeClr val="accent1">
                    <a:lumMod val="75000"/>
                  </a:schemeClr>
                </a:solidFill>
              </a:rPr>
              <a:t>J </a:t>
            </a: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Chem </a:t>
            </a:r>
            <a:r>
              <a:rPr lang="sk-SK" smtClean="0">
                <a:solidFill>
                  <a:schemeClr val="accent1">
                    <a:lumMod val="75000"/>
                  </a:schemeClr>
                </a:solidFill>
              </a:rPr>
              <a:t>Phys</a:t>
            </a:r>
            <a:endParaRPr lang="sk-SK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Soft </a:t>
            </a:r>
            <a:r>
              <a:rPr lang="sk-SK" smtClean="0">
                <a:solidFill>
                  <a:schemeClr val="accent1">
                    <a:lumMod val="75000"/>
                  </a:schemeClr>
                </a:solidFill>
              </a:rPr>
              <a:t>Matter</a:t>
            </a:r>
          </a:p>
          <a:p>
            <a:pPr>
              <a:defRPr/>
            </a:pP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Langmuir</a:t>
            </a:r>
          </a:p>
          <a:p>
            <a:pPr>
              <a:defRPr/>
            </a:pP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Colloid and Polymer Science </a:t>
            </a:r>
          </a:p>
          <a:p>
            <a:pPr>
              <a:defRPr/>
            </a:pP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J Chem Phys</a:t>
            </a:r>
          </a:p>
          <a:p>
            <a:pPr>
              <a:defRPr/>
            </a:pPr>
            <a:r>
              <a:rPr lang="sk-SK">
                <a:solidFill>
                  <a:schemeClr val="accent1">
                    <a:lumMod val="75000"/>
                  </a:schemeClr>
                </a:solidFill>
              </a:rPr>
              <a:t>Colloid and Polymer Science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sk-SK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k-SK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sk-SK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29859"/>
          <a:stretch/>
        </p:blipFill>
        <p:spPr bwMode="auto">
          <a:xfrm>
            <a:off x="-76200" y="16701"/>
            <a:ext cx="4918842" cy="68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r="29722"/>
          <a:stretch/>
        </p:blipFill>
        <p:spPr bwMode="auto">
          <a:xfrm>
            <a:off x="4832788" y="0"/>
            <a:ext cx="4463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9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1" r="31125" b="28199"/>
          <a:stretch/>
        </p:blipFill>
        <p:spPr bwMode="auto">
          <a:xfrm>
            <a:off x="1295400" y="117855"/>
            <a:ext cx="6400800" cy="66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614" y="533400"/>
            <a:ext cx="3077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smtClean="0">
                <a:solidFill>
                  <a:schemeClr val="accent1">
                    <a:lumMod val="75000"/>
                  </a:schemeClr>
                </a:solidFill>
              </a:rPr>
              <a:t>Práca na prototype </a:t>
            </a:r>
          </a:p>
          <a:p>
            <a:r>
              <a:rPr lang="sk-SK" sz="2400" b="1" smtClean="0">
                <a:solidFill>
                  <a:schemeClr val="accent1">
                    <a:lumMod val="75000"/>
                  </a:schemeClr>
                </a:solidFill>
              </a:rPr>
              <a:t>meracieho zariadenia: </a:t>
            </a:r>
          </a:p>
          <a:p>
            <a:r>
              <a:rPr lang="sk-SK" sz="2400" b="1" smtClean="0">
                <a:solidFill>
                  <a:schemeClr val="accent1">
                    <a:lumMod val="75000"/>
                  </a:schemeClr>
                </a:solidFill>
              </a:rPr>
              <a:t>softvér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9662"/>
            <a:ext cx="4863144" cy="34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4787462" cy="343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63" y="1524000"/>
            <a:ext cx="2346137" cy="16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44" y="4247833"/>
            <a:ext cx="3276600" cy="14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24" y="5598393"/>
            <a:ext cx="2471738" cy="12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590800"/>
            <a:ext cx="80465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k-SK" sz="2800" b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Základný výskum v oblasti mezoškálových javov v kvapalných zmesiach a roztokoch .....</a:t>
            </a:r>
            <a:endParaRPr lang="sk-SK" sz="2800" b="1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348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212</cp:revision>
  <dcterms:created xsi:type="dcterms:W3CDTF">2011-11-18T20:07:53Z</dcterms:created>
  <dcterms:modified xsi:type="dcterms:W3CDTF">2018-12-12T23:08:19Z</dcterms:modified>
</cp:coreProperties>
</file>