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3" r:id="rId2"/>
    <p:sldId id="419" r:id="rId3"/>
    <p:sldId id="286" r:id="rId4"/>
    <p:sldId id="420" r:id="rId5"/>
    <p:sldId id="301" r:id="rId6"/>
    <p:sldId id="291" r:id="rId7"/>
    <p:sldId id="418" r:id="rId8"/>
    <p:sldId id="411" r:id="rId9"/>
    <p:sldId id="388" r:id="rId10"/>
    <p:sldId id="392" r:id="rId11"/>
    <p:sldId id="413" r:id="rId12"/>
    <p:sldId id="414" r:id="rId13"/>
    <p:sldId id="393" r:id="rId14"/>
    <p:sldId id="415" r:id="rId15"/>
    <p:sldId id="422" r:id="rId16"/>
    <p:sldId id="416" r:id="rId17"/>
    <p:sldId id="396" r:id="rId18"/>
    <p:sldId id="406" r:id="rId19"/>
    <p:sldId id="403" r:id="rId20"/>
    <p:sldId id="407" r:id="rId21"/>
    <p:sldId id="408" r:id="rId22"/>
    <p:sldId id="417" r:id="rId23"/>
    <p:sldId id="424" r:id="rId24"/>
    <p:sldId id="421" r:id="rId2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91" autoAdjust="0"/>
    <p:restoredTop sz="94643" autoAdjust="0"/>
  </p:normalViewPr>
  <p:slideViewPr>
    <p:cSldViewPr>
      <p:cViewPr varScale="1">
        <p:scale>
          <a:sx n="98" d="100"/>
          <a:sy n="98" d="100"/>
        </p:scale>
        <p:origin x="72" y="3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4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image" Target="../media/image4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948A3-8099-4B8D-BA7C-AB45D92C4EE1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F2B085-4477-461D-80EF-CA28C12983B4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Sss</a:t>
            </a:r>
          </a:p>
          <a:p>
            <a:pPr eaLnBrk="1" hangingPunct="1"/>
            <a:endParaRPr lang="en-US" altLang="en-US"/>
          </a:p>
        </p:txBody>
      </p:sp>
      <p:sp>
        <p:nvSpPr>
          <p:cNvPr id="27652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5ED8685-D7E9-4586-89F4-2C85A5DEB744}" type="slidenum">
              <a:rPr lang="sk-SK" altLang="en-US" smtClean="0"/>
              <a:pPr>
                <a:defRPr/>
              </a:pPr>
              <a:t>1</a:t>
            </a:fld>
            <a:endParaRPr lang="sk-SK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Sss</a:t>
            </a:r>
          </a:p>
          <a:p>
            <a:pPr eaLnBrk="1" hangingPunct="1"/>
            <a:endParaRPr lang="en-US" altLang="en-US"/>
          </a:p>
        </p:txBody>
      </p:sp>
      <p:sp>
        <p:nvSpPr>
          <p:cNvPr id="27652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5ED8685-D7E9-4586-89F4-2C85A5DEB744}" type="slidenum">
              <a:rPr lang="sk-SK" altLang="en-US" smtClean="0"/>
              <a:pPr>
                <a:defRPr/>
              </a:pPr>
              <a:t>2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090679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obrazu snímky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Zástupný symbol poznámok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/>
              <a:t>Sss</a:t>
            </a:r>
          </a:p>
          <a:p>
            <a:pPr eaLnBrk="1" hangingPunct="1"/>
            <a:endParaRPr lang="en-US" altLang="en-US"/>
          </a:p>
        </p:txBody>
      </p:sp>
      <p:sp>
        <p:nvSpPr>
          <p:cNvPr id="27652" name="Zástupný symbol čísla snímky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5ED8685-D7E9-4586-89F4-2C85A5DEB744}" type="slidenum">
              <a:rPr lang="sk-SK" altLang="en-US" smtClean="0"/>
              <a:pPr>
                <a:defRPr/>
              </a:pPr>
              <a:t>23</a:t>
            </a:fld>
            <a:endParaRPr lang="sk-SK" altLang="en-US"/>
          </a:p>
        </p:txBody>
      </p:sp>
    </p:spTree>
    <p:extLst>
      <p:ext uri="{BB962C8B-B14F-4D97-AF65-F5344CB8AC3E}">
        <p14:creationId xmlns:p14="http://schemas.microsoft.com/office/powerpoint/2010/main" val="2354581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F5159-E657-41D2-B8BD-7B395CF68278}" type="datetimeFigureOut">
              <a:rPr lang="sk-SK" smtClean="0"/>
              <a:pPr/>
              <a:t>12. 12. 2018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AB7575-69AC-4FDD-8BC5-58E10E58B38A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7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7.jpe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45.png"/><Relationship Id="rId7" Type="http://schemas.openxmlformats.org/officeDocument/2006/relationships/image" Target="../media/image4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43.wmf"/><Relationship Id="rId4" Type="http://schemas.openxmlformats.org/officeDocument/2006/relationships/oleObject" Target="../embeddings/oleObject6.bin"/><Relationship Id="rId9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5.png"/><Relationship Id="rId7" Type="http://schemas.openxmlformats.org/officeDocument/2006/relationships/image" Target="../media/image4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46.wmf"/><Relationship Id="rId4" Type="http://schemas.openxmlformats.org/officeDocument/2006/relationships/oleObject" Target="../embeddings/oleObject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jpeg"/><Relationship Id="rId5" Type="http://schemas.openxmlformats.org/officeDocument/2006/relationships/image" Target="../media/image46.w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.jpeg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7.jpeg"/><Relationship Id="rId5" Type="http://schemas.openxmlformats.org/officeDocument/2006/relationships/image" Target="../media/image50.png"/><Relationship Id="rId4" Type="http://schemas.openxmlformats.org/officeDocument/2006/relationships/image" Target="../media/image49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.jpeg"/><Relationship Id="rId5" Type="http://schemas.openxmlformats.org/officeDocument/2006/relationships/image" Target="../media/image50.png"/><Relationship Id="rId4" Type="http://schemas.openxmlformats.org/officeDocument/2006/relationships/image" Target="../media/image52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4.png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3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55.png"/><Relationship Id="rId9" Type="http://schemas.openxmlformats.org/officeDocument/2006/relationships/image" Target="../media/image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59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7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3.png"/><Relationship Id="rId7" Type="http://schemas.openxmlformats.org/officeDocument/2006/relationships/image" Target="../media/image62.wmf"/><Relationship Id="rId12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60.png"/><Relationship Id="rId5" Type="http://schemas.openxmlformats.org/officeDocument/2006/relationships/image" Target="../media/image43.wmf"/><Relationship Id="rId10" Type="http://schemas.openxmlformats.org/officeDocument/2006/relationships/image" Target="../media/image58.png"/><Relationship Id="rId4" Type="http://schemas.openxmlformats.org/officeDocument/2006/relationships/oleObject" Target="../embeddings/oleObject14.bin"/><Relationship Id="rId9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wmf"/><Relationship Id="rId11" Type="http://schemas.openxmlformats.org/officeDocument/2006/relationships/image" Target="../media/image7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3.png"/><Relationship Id="rId4" Type="http://schemas.openxmlformats.org/officeDocument/2006/relationships/image" Target="../media/image24.wmf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0" y="1268413"/>
            <a:ext cx="9144000" cy="244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ct val="120000"/>
              </a:lnSpc>
              <a:defRPr/>
            </a:pPr>
            <a:endParaRPr lang="sk-SK" altLang="en-US" sz="1400" b="1" dirty="0">
              <a:solidFill>
                <a:srgbClr val="000066"/>
              </a:solidFill>
              <a:latin typeface="dcss10" pitchFamily="34" charset="0"/>
              <a:cs typeface="+mn-cs"/>
            </a:endParaRPr>
          </a:p>
          <a:p>
            <a:pPr algn="ctr">
              <a:defRPr/>
            </a:pPr>
            <a:r>
              <a:rPr lang="en-US" altLang="en-US" sz="2100" b="1" dirty="0">
                <a:solidFill>
                  <a:srgbClr val="C00000"/>
                </a:solidFill>
                <a:latin typeface="Arial" pitchFamily="34" charset="0"/>
              </a:rPr>
              <a:t>M. Kop</a:t>
            </a:r>
            <a:r>
              <a:rPr lang="sk-SK" altLang="en-US" sz="2100" b="1" dirty="0">
                <a:solidFill>
                  <a:srgbClr val="C00000"/>
                </a:solidFill>
                <a:latin typeface="Arial" pitchFamily="34" charset="0"/>
              </a:rPr>
              <a:t>čík</a:t>
            </a:r>
            <a:r>
              <a:rPr lang="en-GB" altLang="en-US" sz="2100" b="1" dirty="0">
                <a:solidFill>
                  <a:srgbClr val="C00000"/>
                </a:solidFill>
                <a:latin typeface="Arial" pitchFamily="34" charset="0"/>
              </a:rPr>
              <a:t>, </a:t>
            </a:r>
            <a:r>
              <a:rPr lang="sk-SK" altLang="en-US" sz="2100" b="1" dirty="0">
                <a:solidFill>
                  <a:srgbClr val="C00000"/>
                </a:solidFill>
                <a:latin typeface="Arial" pitchFamily="34" charset="0"/>
              </a:rPr>
              <a:t>V. Hašková, </a:t>
            </a:r>
            <a:r>
              <a:rPr lang="en-US" altLang="en-US" sz="2100" b="1" dirty="0">
                <a:solidFill>
                  <a:srgbClr val="C00000"/>
                </a:solidFill>
                <a:latin typeface="Arial" pitchFamily="34" charset="0"/>
              </a:rPr>
              <a:t>P. </a:t>
            </a:r>
            <a:r>
              <a:rPr lang="en-US" altLang="en-US" sz="2100" b="1" dirty="0" err="1">
                <a:solidFill>
                  <a:srgbClr val="C00000"/>
                </a:solidFill>
                <a:latin typeface="Arial" pitchFamily="34" charset="0"/>
              </a:rPr>
              <a:t>Szabó</a:t>
            </a:r>
            <a:r>
              <a:rPr lang="en-US" altLang="en-US" sz="2100" b="1" dirty="0">
                <a:solidFill>
                  <a:srgbClr val="C00000"/>
                </a:solidFill>
                <a:latin typeface="Arial" pitchFamily="34" charset="0"/>
              </a:rPr>
              <a:t>, </a:t>
            </a:r>
            <a:r>
              <a:rPr lang="sk-SK" altLang="en-US" sz="2100" b="1" dirty="0">
                <a:solidFill>
                  <a:srgbClr val="C00000"/>
                </a:solidFill>
                <a:latin typeface="Arial" pitchFamily="34" charset="0"/>
              </a:rPr>
              <a:t>T. </a:t>
            </a:r>
            <a:r>
              <a:rPr lang="sk-SK" altLang="en-US" sz="2100" b="1" dirty="0" err="1">
                <a:solidFill>
                  <a:srgbClr val="C00000"/>
                </a:solidFill>
                <a:latin typeface="Arial" pitchFamily="34" charset="0"/>
              </a:rPr>
              <a:t>Samuely</a:t>
            </a:r>
            <a:r>
              <a:rPr lang="sk-SK" altLang="en-US" sz="2100" b="1" dirty="0">
                <a:solidFill>
                  <a:srgbClr val="C00000"/>
                </a:solidFill>
                <a:latin typeface="Arial" pitchFamily="34" charset="0"/>
              </a:rPr>
              <a:t>, </a:t>
            </a:r>
            <a:r>
              <a:rPr lang="en-US" altLang="en-US" sz="2100" b="1" dirty="0">
                <a:solidFill>
                  <a:srgbClr val="C00000"/>
                </a:solidFill>
                <a:latin typeface="Arial" pitchFamily="34" charset="0"/>
              </a:rPr>
              <a:t>P. </a:t>
            </a:r>
            <a:r>
              <a:rPr lang="en-US" altLang="en-US" sz="2100" b="1" dirty="0" err="1">
                <a:solidFill>
                  <a:srgbClr val="C00000"/>
                </a:solidFill>
                <a:latin typeface="Arial" pitchFamily="34" charset="0"/>
              </a:rPr>
              <a:t>Samuely</a:t>
            </a:r>
            <a:endParaRPr lang="sk-SK" altLang="en-US" sz="2100" b="1" dirty="0">
              <a:solidFill>
                <a:srgbClr val="C00000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fr-FR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Centre of Low Temperature Physics, Ko</a:t>
            </a:r>
            <a:r>
              <a:rPr lang="sk-SK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š</a:t>
            </a:r>
            <a:r>
              <a:rPr lang="fr-FR" alt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ice</a:t>
            </a: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@</a:t>
            </a:r>
            <a:r>
              <a:rPr lang="sk-SK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fr-F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Slovak Academy of Sciences </a:t>
            </a:r>
            <a:r>
              <a:rPr lang="sk-SK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fr-F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&amp; P.J.</a:t>
            </a:r>
            <a:r>
              <a:rPr lang="sk-SK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Š</a:t>
            </a:r>
            <a:r>
              <a:rPr lang="fr-F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af</a:t>
            </a:r>
            <a:r>
              <a:rPr lang="sk-SK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á</a:t>
            </a:r>
            <a:r>
              <a:rPr lang="fr-FR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rik University, Slovakia</a:t>
            </a:r>
          </a:p>
          <a:p>
            <a:pPr algn="ctr" eaLnBrk="0" hangingPunct="0">
              <a:lnSpc>
                <a:spcPct val="120000"/>
              </a:lnSpc>
              <a:defRPr/>
            </a:pPr>
            <a:endParaRPr lang="sk-SK" altLang="en-US" sz="1400" dirty="0">
              <a:solidFill>
                <a:srgbClr val="000066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en-US" altLang="en-US" sz="1400" dirty="0">
                <a:latin typeface="Arial" pitchFamily="34" charset="0"/>
              </a:rPr>
              <a:t>thin film </a:t>
            </a:r>
            <a:r>
              <a:rPr lang="en-US" altLang="en-US" sz="1400" dirty="0" err="1">
                <a:latin typeface="Arial" pitchFamily="34" charset="0"/>
              </a:rPr>
              <a:t>MoC</a:t>
            </a:r>
            <a:r>
              <a:rPr lang="en-US" altLang="en-US" sz="1400" dirty="0">
                <a:latin typeface="Arial" pitchFamily="34" charset="0"/>
              </a:rPr>
              <a:t> samples made by </a:t>
            </a:r>
            <a:endParaRPr lang="sk-SK" altLang="en-US" sz="1400" dirty="0">
              <a:latin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sk-SK" altLang="en-US" sz="1800" b="1" dirty="0">
                <a:solidFill>
                  <a:srgbClr val="C00000"/>
                </a:solidFill>
                <a:latin typeface="Arial" pitchFamily="34" charset="0"/>
              </a:rPr>
              <a:t>M. </a:t>
            </a:r>
            <a:r>
              <a:rPr lang="sk-SK" altLang="en-US" sz="1800" b="1" dirty="0" err="1">
                <a:solidFill>
                  <a:srgbClr val="C00000"/>
                </a:solidFill>
                <a:latin typeface="Arial" pitchFamily="34" charset="0"/>
              </a:rPr>
              <a:t>Grajcar</a:t>
            </a:r>
            <a:r>
              <a:rPr lang="en-US" altLang="en-US" sz="18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sk-SK" altLang="en-US" sz="1800" b="1" dirty="0">
                <a:solidFill>
                  <a:srgbClr val="C00000"/>
                </a:solidFill>
                <a:latin typeface="Arial" pitchFamily="34" charset="0"/>
              </a:rPr>
              <a:t>and M. </a:t>
            </a:r>
            <a:r>
              <a:rPr lang="sk-SK" altLang="en-US" b="1" dirty="0">
                <a:solidFill>
                  <a:srgbClr val="C00000"/>
                </a:solidFill>
                <a:latin typeface="Arial" pitchFamily="34" charset="0"/>
              </a:rPr>
              <a:t>Žemlička</a:t>
            </a:r>
            <a:endParaRPr lang="sk-SK" altLang="en-US" sz="1800" b="1" dirty="0">
              <a:solidFill>
                <a:srgbClr val="C00000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120000"/>
              </a:lnSpc>
              <a:defRPr/>
            </a:pPr>
            <a:r>
              <a:rPr lang="sk-SK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Comenius</a:t>
            </a:r>
            <a:r>
              <a:rPr lang="sk-SK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 </a:t>
            </a:r>
            <a:r>
              <a:rPr lang="sk-SK" altLang="en-US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University</a:t>
            </a:r>
            <a:r>
              <a:rPr lang="sk-SK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</a:rPr>
              <a:t>, Bratislava, Slovakia</a:t>
            </a:r>
            <a:endParaRPr lang="fr-FR" altLang="en-US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</a:endParaRPr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04800" y="42672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altLang="en-US" sz="2800">
              <a:latin typeface="Times"/>
            </a:endParaRPr>
          </a:p>
        </p:txBody>
      </p:sp>
      <p:sp>
        <p:nvSpPr>
          <p:cNvPr id="10244" name="Obdĺžnik 5"/>
          <p:cNvSpPr>
            <a:spLocks noChangeArrowheads="1"/>
          </p:cNvSpPr>
          <p:nvPr/>
        </p:nvSpPr>
        <p:spPr bwMode="auto">
          <a:xfrm>
            <a:off x="0" y="0"/>
            <a:ext cx="9144000" cy="1368425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0245" name="Text Box 2"/>
          <p:cNvSpPr txBox="1">
            <a:spLocks noChangeArrowheads="1"/>
          </p:cNvSpPr>
          <p:nvPr/>
        </p:nvSpPr>
        <p:spPr bwMode="auto">
          <a:xfrm>
            <a:off x="1619672" y="116632"/>
            <a:ext cx="77048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hangingPunct="0"/>
            <a:r>
              <a:rPr lang="en-US" sz="2400" b="1" dirty="0"/>
              <a:t>      </a:t>
            </a:r>
            <a:r>
              <a:rPr lang="en-US" sz="2400" b="1" dirty="0">
                <a:solidFill>
                  <a:schemeClr val="bg1"/>
                </a:solidFill>
              </a:rPr>
              <a:t>On the origin of the </a:t>
            </a:r>
            <a:r>
              <a:rPr lang="en-US" sz="2400" b="1" dirty="0" err="1">
                <a:solidFill>
                  <a:schemeClr val="bg1"/>
                </a:solidFill>
              </a:rPr>
              <a:t>quasiparticle</a:t>
            </a:r>
            <a:r>
              <a:rPr lang="en-US" sz="2400" b="1" dirty="0">
                <a:solidFill>
                  <a:schemeClr val="bg1"/>
                </a:solidFill>
              </a:rPr>
              <a:t> states in </a:t>
            </a:r>
          </a:p>
          <a:p>
            <a:pPr hangingPunct="0"/>
            <a:r>
              <a:rPr lang="en-US" sz="2400" b="1" dirty="0">
                <a:solidFill>
                  <a:schemeClr val="bg1"/>
                </a:solidFill>
              </a:rPr>
              <a:t>      the superconducting gap of homogeneously </a:t>
            </a:r>
          </a:p>
          <a:p>
            <a:pPr hangingPunct="0"/>
            <a:r>
              <a:rPr lang="en-US" sz="2400" b="1" dirty="0">
                <a:solidFill>
                  <a:schemeClr val="bg1"/>
                </a:solidFill>
              </a:rPr>
              <a:t>      disordered ultrathin films. </a:t>
            </a:r>
            <a:r>
              <a:rPr lang="en-US" sz="2400" b="1" dirty="0" err="1">
                <a:solidFill>
                  <a:schemeClr val="bg1"/>
                </a:solidFill>
              </a:rPr>
              <a:t>MoC</a:t>
            </a:r>
            <a:r>
              <a:rPr lang="en-US" sz="2400" b="1" dirty="0">
                <a:solidFill>
                  <a:schemeClr val="bg1"/>
                </a:solidFill>
              </a:rPr>
              <a:t> case.</a:t>
            </a:r>
            <a:endParaRPr lang="sk-SK" sz="2400" b="1" dirty="0">
              <a:solidFill>
                <a:schemeClr val="bg1"/>
              </a:solidFill>
            </a:endParaRPr>
          </a:p>
        </p:txBody>
      </p:sp>
      <p:pic>
        <p:nvPicPr>
          <p:cNvPr id="10246" name="Picture 8" descr="u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38200" cy="838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247" name="Picture 2" descr="E:\photos-toshiba\extrem09\110_PANA\P11000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4149725"/>
            <a:ext cx="2076450" cy="155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7" descr="\\OFNT1TBSTORAGE\Public\Pali\photos-toshiba\extrem09\110_PANA\P11000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80288" y="4149725"/>
            <a:ext cx="1165225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2" descr="UPJ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8313" y="4149725"/>
            <a:ext cx="4279900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15820" t="11458" r="14453" b="6250"/>
          <a:stretch>
            <a:fillRect/>
          </a:stretch>
        </p:blipFill>
        <p:spPr bwMode="auto">
          <a:xfrm>
            <a:off x="395536" y="3933056"/>
            <a:ext cx="3185052" cy="2114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20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852936"/>
            <a:ext cx="153851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/>
          <p:nvPr/>
        </p:nvSpPr>
        <p:spPr>
          <a:xfrm>
            <a:off x="2195736" y="2905780"/>
            <a:ext cx="75608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     </a:t>
            </a:r>
            <a:r>
              <a:rPr lang="en-GB" sz="1400" dirty="0" err="1"/>
              <a:t>Lorentzian</a:t>
            </a:r>
            <a:r>
              <a:rPr lang="en-GB" sz="1400" dirty="0"/>
              <a:t>  distribution of  the pair-breaking potential V,  width of the distribution </a:t>
            </a:r>
            <a:r>
              <a:rPr lang="en-GB" sz="1400" dirty="0">
                <a:latin typeface="Symbol" pitchFamily="18" charset="2"/>
              </a:rPr>
              <a:t>G</a:t>
            </a:r>
            <a:endParaRPr lang="en-GB" sz="1400" dirty="0"/>
          </a:p>
        </p:txBody>
      </p:sp>
      <p:sp>
        <p:nvSpPr>
          <p:cNvPr id="10" name="BlokTextu 9"/>
          <p:cNvSpPr txBox="1"/>
          <p:nvPr/>
        </p:nvSpPr>
        <p:spPr>
          <a:xfrm>
            <a:off x="2735288" y="3284984"/>
            <a:ext cx="64087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/>
              <a:t>microscopic  interpretation of the </a:t>
            </a:r>
            <a:r>
              <a:rPr lang="sk-SK" sz="1400" b="1" dirty="0"/>
              <a:t>ph</a:t>
            </a:r>
            <a:r>
              <a:rPr lang="en-GB" sz="1400" b="1" dirty="0" err="1"/>
              <a:t>enomenological</a:t>
            </a:r>
            <a:r>
              <a:rPr lang="en-GB" sz="1400" b="1" dirty="0"/>
              <a:t> Dynes model</a:t>
            </a:r>
            <a:endParaRPr lang="sk-SK" sz="1400" b="1" dirty="0"/>
          </a:p>
        </p:txBody>
      </p:sp>
      <p:graphicFrame>
        <p:nvGraphicFramePr>
          <p:cNvPr id="342018" name="Objekt 1"/>
          <p:cNvGraphicFramePr>
            <a:graphicFrameLocks noChangeAspect="1"/>
          </p:cNvGraphicFramePr>
          <p:nvPr/>
        </p:nvGraphicFramePr>
        <p:xfrm>
          <a:off x="467544" y="3284984"/>
          <a:ext cx="2232248" cy="558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2030" name="Rovnica" r:id="rId5" imgW="2095500" imgH="622300" progId="">
                  <p:embed/>
                </p:oleObj>
              </mc:Choice>
              <mc:Fallback>
                <p:oleObj name="Rovnica" r:id="rId5" imgW="2095500" imgH="622300" progId="">
                  <p:embed/>
                  <p:pic>
                    <p:nvPicPr>
                      <p:cNvPr id="0" name="Objek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3284984"/>
                        <a:ext cx="2232248" cy="558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4201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03648" y="300269"/>
            <a:ext cx="6120680" cy="2336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bdĺžnik 11"/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5" name="Obdĺžnik 14"/>
          <p:cNvSpPr/>
          <p:nvPr/>
        </p:nvSpPr>
        <p:spPr>
          <a:xfrm>
            <a:off x="539552" y="67271"/>
            <a:ext cx="806489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PHYSICAL REVIEW B </a:t>
            </a:r>
            <a:r>
              <a:rPr lang="en-US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94, 144508 (2016)</a:t>
            </a:r>
          </a:p>
          <a:p>
            <a:pPr algn="ctr"/>
            <a:endParaRPr lang="en-US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Microscopic interpretation of the Dynes formula for the tunneling density of states</a:t>
            </a:r>
            <a:endParaRPr lang="sk-SK" sz="1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4499992" y="3861048"/>
            <a:ext cx="3638550" cy="2135414"/>
            <a:chOff x="5364088" y="4722586"/>
            <a:chExt cx="3638550" cy="2135414"/>
          </a:xfrm>
        </p:grpSpPr>
        <p:pic>
          <p:nvPicPr>
            <p:cNvPr id="46083" name="Picture 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375663" y="4722586"/>
              <a:ext cx="3600400" cy="64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2021" name="Picture 5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5364088" y="5353050"/>
              <a:ext cx="3638550" cy="1504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BlokTextu 17"/>
          <p:cNvSpPr txBox="1"/>
          <p:nvPr/>
        </p:nvSpPr>
        <p:spPr>
          <a:xfrm>
            <a:off x="1223910" y="6285248"/>
            <a:ext cx="6331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Validating this model –same </a:t>
            </a:r>
            <a:r>
              <a:rPr lang="sk-SK" b="1" dirty="0">
                <a:solidFill>
                  <a:srgbClr val="0070C0"/>
                </a:solidFill>
              </a:rPr>
              <a:t>film </a:t>
            </a:r>
            <a:r>
              <a:rPr lang="en-GB" b="1" dirty="0">
                <a:solidFill>
                  <a:srgbClr val="0070C0"/>
                </a:solidFill>
              </a:rPr>
              <a:t>thickness + different substrates</a:t>
            </a:r>
            <a:endParaRPr lang="sk-SK" b="1" dirty="0">
              <a:solidFill>
                <a:srgbClr val="0070C0"/>
              </a:solidFill>
            </a:endParaRPr>
          </a:p>
        </p:txBody>
      </p:sp>
      <p:sp>
        <p:nvSpPr>
          <p:cNvPr id="20" name="Obdĺžnik 19"/>
          <p:cNvSpPr/>
          <p:nvPr/>
        </p:nvSpPr>
        <p:spPr>
          <a:xfrm>
            <a:off x="4499992" y="5324358"/>
            <a:ext cx="3672408" cy="68535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6" name="Picture 8" descr="uef">
            <a:extLst>
              <a:ext uri="{FF2B5EF4-FFF2-40B4-BE49-F238E27FC236}">
                <a16:creationId xmlns:a16="http://schemas.microsoft.com/office/drawing/2014/main" id="{56205714-ACDC-4E9C-99C3-139446DD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5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461555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57290" y="260350"/>
            <a:ext cx="635798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2200" dirty="0">
                <a:solidFill>
                  <a:schemeClr val="bg1"/>
                </a:solidFill>
                <a:latin typeface="Arial" pitchFamily="34" charset="0"/>
              </a:rPr>
              <a:t>Aký je pôvod nárastu rozmazania?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909968"/>
              </p:ext>
            </p:extLst>
          </p:nvPr>
        </p:nvGraphicFramePr>
        <p:xfrm>
          <a:off x="5364088" y="1331906"/>
          <a:ext cx="3442634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18"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1331906"/>
                        <a:ext cx="3442634" cy="2376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395536" y="5657031"/>
            <a:ext cx="1856457" cy="43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B050"/>
                </a:solidFill>
              </a:rPr>
              <a:t>MoC / Al</a:t>
            </a:r>
            <a:r>
              <a:rPr lang="sk-SK" baseline="-25000" dirty="0">
                <a:solidFill>
                  <a:srgbClr val="00B050"/>
                </a:solidFill>
              </a:rPr>
              <a:t>2</a:t>
            </a:r>
            <a:r>
              <a:rPr lang="sk-SK" dirty="0">
                <a:solidFill>
                  <a:srgbClr val="00B050"/>
                </a:solidFill>
              </a:rPr>
              <a:t>O</a:t>
            </a:r>
            <a:r>
              <a:rPr lang="sk-SK" baseline="-25000" dirty="0">
                <a:solidFill>
                  <a:srgbClr val="00B050"/>
                </a:solidFill>
              </a:rPr>
              <a:t>3</a:t>
            </a:r>
            <a:endParaRPr lang="sk-SK" dirty="0">
              <a:solidFill>
                <a:srgbClr val="00B050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987824" y="5657031"/>
            <a:ext cx="1856457" cy="43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MoC / Si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3" name="Zástupný symbol čísla snímky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7921-4936-4FB3-ADA2-21DC999260C1}" type="slidenum">
              <a:rPr lang="sk-SK" smtClean="0"/>
              <a:pPr/>
              <a:t>11</a:t>
            </a:fld>
            <a:endParaRPr lang="sk-SK" dirty="0"/>
          </a:p>
        </p:txBody>
      </p:sp>
      <p:sp>
        <p:nvSpPr>
          <p:cNvPr id="14" name="BlokTextu 13"/>
          <p:cNvSpPr txBox="1"/>
          <p:nvPr/>
        </p:nvSpPr>
        <p:spPr>
          <a:xfrm>
            <a:off x="251520" y="1196752"/>
            <a:ext cx="2880320" cy="2123658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dirty="0" err="1"/>
              <a:t>MoC</a:t>
            </a:r>
            <a:r>
              <a:rPr lang="sk-SK" dirty="0"/>
              <a:t> </a:t>
            </a:r>
            <a:r>
              <a:rPr lang="en-GB" dirty="0"/>
              <a:t>-</a:t>
            </a:r>
            <a:r>
              <a:rPr lang="sk-SK" dirty="0"/>
              <a:t>3 nm</a:t>
            </a:r>
            <a:r>
              <a:rPr lang="en-GB" dirty="0"/>
              <a:t> films sputtered</a:t>
            </a:r>
            <a:endParaRPr lang="sk-SK" dirty="0"/>
          </a:p>
          <a:p>
            <a:pPr>
              <a:lnSpc>
                <a:spcPct val="150000"/>
              </a:lnSpc>
            </a:pPr>
            <a:r>
              <a:rPr lang="en-GB" dirty="0"/>
              <a:t>simultaneously on different substrates:</a:t>
            </a:r>
            <a:endParaRPr lang="sk-SK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dirty="0"/>
              <a:t> </a:t>
            </a:r>
            <a:r>
              <a:rPr lang="sk-SK" sz="1600" i="1" dirty="0" err="1"/>
              <a:t>c</a:t>
            </a:r>
            <a:r>
              <a:rPr lang="sk-SK" sz="1600" dirty="0" err="1"/>
              <a:t>-cut</a:t>
            </a:r>
            <a:r>
              <a:rPr lang="sk-SK" sz="1600" dirty="0"/>
              <a:t> </a:t>
            </a:r>
            <a:r>
              <a:rPr lang="en-GB" sz="1600" dirty="0" err="1"/>
              <a:t>saphire</a:t>
            </a:r>
            <a:r>
              <a:rPr lang="sk-SK" sz="1600" dirty="0"/>
              <a:t> (Al</a:t>
            </a:r>
            <a:r>
              <a:rPr lang="sk-SK" sz="1600" baseline="-25000" dirty="0"/>
              <a:t>2</a:t>
            </a:r>
            <a:r>
              <a:rPr lang="sk-SK" sz="1600" dirty="0"/>
              <a:t>O</a:t>
            </a:r>
            <a:r>
              <a:rPr lang="sk-SK" sz="1600" baseline="-25000" dirty="0"/>
              <a:t>3</a:t>
            </a:r>
            <a:r>
              <a:rPr lang="sk-SK" sz="1600" dirty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sz="1600" dirty="0"/>
              <a:t> </a:t>
            </a:r>
            <a:r>
              <a:rPr lang="en-GB" sz="1600" dirty="0"/>
              <a:t>silicon</a:t>
            </a:r>
            <a:r>
              <a:rPr lang="sk-SK" sz="1600" dirty="0"/>
              <a:t> (Si)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3419872" y="2060848"/>
            <a:ext cx="1829155" cy="52322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1400" dirty="0">
                <a:solidFill>
                  <a:schemeClr val="tx1"/>
                </a:solidFill>
              </a:rPr>
              <a:t>MoC/Si: 	</a:t>
            </a:r>
            <a:r>
              <a:rPr lang="sk-SK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sk-SK" sz="1400" i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</a:t>
            </a:r>
            <a:r>
              <a:rPr lang="sk-SK" sz="1400" i="1" baseline="-25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</a:t>
            </a:r>
            <a:r>
              <a:rPr lang="sk-SK" sz="1400" i="1" baseline="-25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sk-SK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= 3.5 K</a:t>
            </a:r>
          </a:p>
          <a:p>
            <a:r>
              <a:rPr lang="sk-SK" sz="1400" dirty="0">
                <a:solidFill>
                  <a:schemeClr val="tx1"/>
                </a:solidFill>
              </a:rPr>
              <a:t>MoC/Al</a:t>
            </a:r>
            <a:r>
              <a:rPr lang="sk-SK" sz="1400" baseline="-25000" dirty="0">
                <a:solidFill>
                  <a:schemeClr val="tx1"/>
                </a:solidFill>
              </a:rPr>
              <a:t>2</a:t>
            </a:r>
            <a:r>
              <a:rPr lang="sk-SK" sz="1400" dirty="0">
                <a:solidFill>
                  <a:schemeClr val="tx1"/>
                </a:solidFill>
              </a:rPr>
              <a:t>O</a:t>
            </a:r>
            <a:r>
              <a:rPr lang="sk-SK" sz="1400" baseline="-25000" dirty="0">
                <a:solidFill>
                  <a:schemeClr val="tx1"/>
                </a:solidFill>
              </a:rPr>
              <a:t>3</a:t>
            </a:r>
            <a:r>
              <a:rPr lang="sk-SK" sz="1400" dirty="0">
                <a:solidFill>
                  <a:schemeClr val="tx1"/>
                </a:solidFill>
              </a:rPr>
              <a:t>:   </a:t>
            </a:r>
            <a:r>
              <a:rPr lang="sk-SK" sz="1400" i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</a:t>
            </a:r>
            <a:r>
              <a:rPr lang="sk-SK" sz="1400" i="1" baseline="-25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</a:t>
            </a:r>
            <a:r>
              <a:rPr lang="sk-SK" sz="1400" i="1" baseline="-25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sk-SK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= 2.5 K</a:t>
            </a:r>
          </a:p>
        </p:txBody>
      </p:sp>
      <p:sp>
        <p:nvSpPr>
          <p:cNvPr id="16" name="Obdĺžnik 15"/>
          <p:cNvSpPr/>
          <p:nvPr/>
        </p:nvSpPr>
        <p:spPr>
          <a:xfrm>
            <a:off x="3851920" y="1484784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>
                <a:ln>
                  <a:solidFill>
                    <a:schemeClr val="tx1"/>
                  </a:solidFill>
                </a:ln>
              </a:rPr>
              <a:t>R</a:t>
            </a:r>
            <a:r>
              <a:rPr lang="sk-SK" sz="1600" baseline="-25000" dirty="0">
                <a:ln>
                  <a:solidFill>
                    <a:schemeClr val="tx1"/>
                  </a:solidFill>
                </a:ln>
              </a:rPr>
              <a:t>N </a:t>
            </a:r>
            <a:r>
              <a:rPr lang="sk-SK" sz="1600" dirty="0">
                <a:ln>
                  <a:solidFill>
                    <a:schemeClr val="tx1"/>
                  </a:solidFill>
                </a:ln>
              </a:rPr>
              <a:t>= 1120 </a:t>
            </a:r>
            <a:r>
              <a:rPr lang="el-GR" sz="1600" dirty="0">
                <a:ln>
                  <a:solidFill>
                    <a:schemeClr val="tx1"/>
                  </a:solidFill>
                </a:ln>
              </a:rPr>
              <a:t>Ω</a:t>
            </a:r>
            <a:endParaRPr lang="sk-SK" sz="1600" dirty="0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36659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62745824"/>
              </p:ext>
            </p:extLst>
          </p:nvPr>
        </p:nvGraphicFramePr>
        <p:xfrm>
          <a:off x="4877620" y="3810526"/>
          <a:ext cx="4002878" cy="2802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19" name="Graph" r:id="rId6" imgW="4153680" imgH="2901600" progId="Origin50.Graph">
                  <p:embed/>
                </p:oleObj>
              </mc:Choice>
              <mc:Fallback>
                <p:oleObj name="Graph" r:id="rId6" imgW="4153680" imgH="290160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77620" y="3810526"/>
                        <a:ext cx="4002878" cy="2802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Skupina 16"/>
          <p:cNvGrpSpPr/>
          <p:nvPr/>
        </p:nvGrpSpPr>
        <p:grpSpPr>
          <a:xfrm>
            <a:off x="0" y="0"/>
            <a:ext cx="9144000" cy="1008063"/>
            <a:chOff x="0" y="0"/>
            <a:chExt cx="9144000" cy="1008063"/>
          </a:xfrm>
          <a:solidFill>
            <a:schemeClr val="accent1"/>
          </a:solidFill>
        </p:grpSpPr>
        <p:sp>
          <p:nvSpPr>
            <p:cNvPr id="20" name="Obdĺžnik 11"/>
            <p:cNvSpPr>
              <a:spLocks noChangeArrowheads="1"/>
            </p:cNvSpPr>
            <p:nvPr/>
          </p:nvSpPr>
          <p:spPr bwMode="auto">
            <a:xfrm>
              <a:off x="0" y="0"/>
              <a:ext cx="9144000" cy="1008063"/>
            </a:xfrm>
            <a:prstGeom prst="rect">
              <a:avLst/>
            </a:prstGeom>
            <a:grpFill/>
            <a:ln w="9525" algn="ctr">
              <a:noFill/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sk-SK"/>
            </a:p>
          </p:txBody>
        </p:sp>
        <p:sp>
          <p:nvSpPr>
            <p:cNvPr id="21" name="Text Box 2"/>
            <p:cNvSpPr txBox="1">
              <a:spLocks noChangeArrowheads="1"/>
            </p:cNvSpPr>
            <p:nvPr/>
          </p:nvSpPr>
          <p:spPr bwMode="auto">
            <a:xfrm>
              <a:off x="1357290" y="260350"/>
              <a:ext cx="6357982" cy="4616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sk-SK" sz="2400" dirty="0" err="1">
                  <a:solidFill>
                    <a:schemeClr val="bg1"/>
                  </a:solidFill>
                </a:rPr>
                <a:t>MoC</a:t>
              </a:r>
              <a:r>
                <a:rPr lang="sk-SK" sz="2400" dirty="0">
                  <a:solidFill>
                    <a:schemeClr val="bg1"/>
                  </a:solidFill>
                </a:rPr>
                <a:t> / Al</a:t>
              </a:r>
              <a:r>
                <a:rPr lang="sk-SK" sz="2400" baseline="-25000" dirty="0">
                  <a:solidFill>
                    <a:schemeClr val="bg1"/>
                  </a:solidFill>
                </a:rPr>
                <a:t>2</a:t>
              </a:r>
              <a:r>
                <a:rPr lang="sk-SK" sz="2400" dirty="0">
                  <a:solidFill>
                    <a:schemeClr val="bg1"/>
                  </a:solidFill>
                </a:rPr>
                <a:t>O</a:t>
              </a:r>
              <a:r>
                <a:rPr lang="sk-SK" sz="2400" baseline="-25000" dirty="0">
                  <a:solidFill>
                    <a:schemeClr val="bg1"/>
                  </a:solidFill>
                </a:rPr>
                <a:t>3</a:t>
              </a:r>
              <a:r>
                <a:rPr lang="en-GB" sz="2200" dirty="0">
                  <a:solidFill>
                    <a:schemeClr val="bg1"/>
                  </a:solidFill>
                  <a:latin typeface="Arial" pitchFamily="34" charset="0"/>
                </a:rPr>
                <a:t>, </a:t>
              </a:r>
              <a:r>
                <a:rPr lang="sk-SK" sz="2400" dirty="0" err="1">
                  <a:solidFill>
                    <a:schemeClr val="bg1"/>
                  </a:solidFill>
                </a:rPr>
                <a:t>MoC</a:t>
              </a:r>
              <a:r>
                <a:rPr lang="sk-SK" sz="2400" dirty="0">
                  <a:solidFill>
                    <a:schemeClr val="bg1"/>
                  </a:solidFill>
                </a:rPr>
                <a:t> / </a:t>
              </a:r>
              <a:r>
                <a:rPr lang="en-GB" sz="2400" dirty="0">
                  <a:solidFill>
                    <a:schemeClr val="bg1"/>
                  </a:solidFill>
                </a:rPr>
                <a:t>Si </a:t>
              </a:r>
              <a:r>
                <a:rPr lang="en-GB" sz="2400" baseline="-25000" dirty="0">
                  <a:solidFill>
                    <a:srgbClr val="00B050"/>
                  </a:solidFill>
                </a:rPr>
                <a:t> </a:t>
              </a:r>
              <a:r>
                <a:rPr lang="en-GB" sz="2200" dirty="0">
                  <a:solidFill>
                    <a:schemeClr val="bg1"/>
                  </a:solidFill>
                  <a:latin typeface="Arial" pitchFamily="34" charset="0"/>
                </a:rPr>
                <a:t>–  3 nm thin films </a:t>
              </a:r>
              <a:endParaRPr lang="sk-SK" sz="22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BlokTextu 21"/>
              <p:cNvSpPr txBox="1"/>
              <p:nvPr/>
            </p:nvSpPr>
            <p:spPr>
              <a:xfrm>
                <a:off x="1043608" y="6259096"/>
                <a:ext cx="2736304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/>
                  <a:t>surface corrugation </a:t>
                </a:r>
                <a14:m>
                  <m:oMath xmlns:m="http://schemas.openxmlformats.org/officeDocument/2006/math">
                    <m:r>
                      <a:rPr lang="en-GB" sz="16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1600" b="1" dirty="0"/>
                  <a:t>0.7 nm</a:t>
                </a:r>
              </a:p>
            </p:txBody>
          </p:sp>
        </mc:Choice>
        <mc:Fallback xmlns="">
          <p:sp>
            <p:nvSpPr>
              <p:cNvPr id="22" name="BlokTextu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3608" y="6259096"/>
                <a:ext cx="2736304" cy="338554"/>
              </a:xfrm>
              <a:prstGeom prst="rect">
                <a:avLst/>
              </a:prstGeom>
              <a:blipFill>
                <a:blip r:embed="rId8"/>
                <a:stretch>
                  <a:fillRect l="-1114" t="-5455" b="-236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8" descr="uef">
            <a:extLst>
              <a:ext uri="{FF2B5EF4-FFF2-40B4-BE49-F238E27FC236}">
                <a16:creationId xmlns:a16="http://schemas.microsoft.com/office/drawing/2014/main" id="{A4A5D61D-C004-4700-A1EA-B8F8A8C7E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>
            <a:extLst>
              <a:ext uri="{FF2B5EF4-FFF2-40B4-BE49-F238E27FC236}">
                <a16:creationId xmlns:a16="http://schemas.microsoft.com/office/drawing/2014/main" id="{384D9490-7834-4A45-A8F2-2D49EB8AA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461555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57290" y="260350"/>
            <a:ext cx="635798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2200" dirty="0">
                <a:solidFill>
                  <a:schemeClr val="bg1"/>
                </a:solidFill>
                <a:latin typeface="Arial" pitchFamily="34" charset="0"/>
              </a:rPr>
              <a:t>Aký je pôvod nárastu rozmazania?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5364088" y="1196752"/>
          <a:ext cx="3442634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6"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1196752"/>
                        <a:ext cx="3442634" cy="2376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395536" y="5657031"/>
            <a:ext cx="1856457" cy="43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B050"/>
                </a:solidFill>
              </a:rPr>
              <a:t>MoC / Al</a:t>
            </a:r>
            <a:r>
              <a:rPr lang="sk-SK" baseline="-25000" dirty="0">
                <a:solidFill>
                  <a:srgbClr val="00B050"/>
                </a:solidFill>
              </a:rPr>
              <a:t>2</a:t>
            </a:r>
            <a:r>
              <a:rPr lang="sk-SK" dirty="0">
                <a:solidFill>
                  <a:srgbClr val="00B050"/>
                </a:solidFill>
              </a:rPr>
              <a:t>O</a:t>
            </a:r>
            <a:r>
              <a:rPr lang="sk-SK" baseline="-25000" dirty="0">
                <a:solidFill>
                  <a:srgbClr val="00B050"/>
                </a:solidFill>
              </a:rPr>
              <a:t>3</a:t>
            </a:r>
            <a:endParaRPr lang="sk-SK" dirty="0">
              <a:solidFill>
                <a:srgbClr val="00B050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987824" y="5657031"/>
            <a:ext cx="1856457" cy="43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MoC / Si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4" name="BlokTextu 13"/>
          <p:cNvSpPr txBox="1"/>
          <p:nvPr/>
        </p:nvSpPr>
        <p:spPr>
          <a:xfrm>
            <a:off x="251520" y="1196752"/>
            <a:ext cx="2808312" cy="2123658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dirty="0" err="1"/>
              <a:t>MoC</a:t>
            </a:r>
            <a:r>
              <a:rPr lang="sk-SK" dirty="0"/>
              <a:t> </a:t>
            </a:r>
            <a:r>
              <a:rPr lang="en-GB" dirty="0"/>
              <a:t>-</a:t>
            </a:r>
            <a:r>
              <a:rPr lang="sk-SK" dirty="0"/>
              <a:t>3 nm</a:t>
            </a:r>
            <a:r>
              <a:rPr lang="en-GB" dirty="0"/>
              <a:t> films sputtered</a:t>
            </a:r>
            <a:endParaRPr lang="sk-SK" dirty="0"/>
          </a:p>
          <a:p>
            <a:pPr>
              <a:lnSpc>
                <a:spcPct val="150000"/>
              </a:lnSpc>
            </a:pPr>
            <a:r>
              <a:rPr lang="en-GB" dirty="0"/>
              <a:t>Simultaneously to different substrates:</a:t>
            </a:r>
            <a:endParaRPr lang="sk-SK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dirty="0"/>
              <a:t> </a:t>
            </a:r>
            <a:r>
              <a:rPr lang="sk-SK" sz="1600" i="1" dirty="0" err="1"/>
              <a:t>c</a:t>
            </a:r>
            <a:r>
              <a:rPr lang="sk-SK" sz="1600" dirty="0" err="1"/>
              <a:t>-cut</a:t>
            </a:r>
            <a:r>
              <a:rPr lang="sk-SK" sz="1600" dirty="0"/>
              <a:t> </a:t>
            </a:r>
            <a:r>
              <a:rPr lang="en-GB" sz="1600" dirty="0" err="1"/>
              <a:t>saphire</a:t>
            </a:r>
            <a:r>
              <a:rPr lang="sk-SK" sz="1600" dirty="0"/>
              <a:t> (Al</a:t>
            </a:r>
            <a:r>
              <a:rPr lang="sk-SK" sz="1600" baseline="-25000" dirty="0"/>
              <a:t>2</a:t>
            </a:r>
            <a:r>
              <a:rPr lang="sk-SK" sz="1600" dirty="0"/>
              <a:t>O</a:t>
            </a:r>
            <a:r>
              <a:rPr lang="sk-SK" sz="1600" baseline="-25000" dirty="0"/>
              <a:t>3</a:t>
            </a:r>
            <a:r>
              <a:rPr lang="sk-SK" sz="1600" dirty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sz="1600" dirty="0"/>
              <a:t> (100) </a:t>
            </a:r>
            <a:r>
              <a:rPr lang="en-GB" sz="1600" dirty="0"/>
              <a:t>silicon</a:t>
            </a:r>
            <a:r>
              <a:rPr lang="sk-SK" sz="1600" dirty="0"/>
              <a:t> (Si)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3419872" y="2060848"/>
            <a:ext cx="1829155" cy="52322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1400" dirty="0">
                <a:solidFill>
                  <a:schemeClr val="tx1"/>
                </a:solidFill>
              </a:rPr>
              <a:t>MoC/Si: 	</a:t>
            </a:r>
            <a:r>
              <a:rPr lang="sk-SK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sk-SK" sz="1400" i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</a:t>
            </a:r>
            <a:r>
              <a:rPr lang="sk-SK" sz="1400" i="1" baseline="-25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</a:t>
            </a:r>
            <a:r>
              <a:rPr lang="sk-SK" sz="1400" i="1" baseline="-25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sk-SK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= 3.5 K</a:t>
            </a:r>
          </a:p>
          <a:p>
            <a:r>
              <a:rPr lang="sk-SK" sz="1400" dirty="0">
                <a:solidFill>
                  <a:schemeClr val="tx1"/>
                </a:solidFill>
              </a:rPr>
              <a:t>MoC/Al</a:t>
            </a:r>
            <a:r>
              <a:rPr lang="sk-SK" sz="1400" baseline="-25000" dirty="0">
                <a:solidFill>
                  <a:schemeClr val="tx1"/>
                </a:solidFill>
              </a:rPr>
              <a:t>2</a:t>
            </a:r>
            <a:r>
              <a:rPr lang="sk-SK" sz="1400" dirty="0">
                <a:solidFill>
                  <a:schemeClr val="tx1"/>
                </a:solidFill>
              </a:rPr>
              <a:t>O</a:t>
            </a:r>
            <a:r>
              <a:rPr lang="sk-SK" sz="1400" baseline="-25000" dirty="0">
                <a:solidFill>
                  <a:schemeClr val="tx1"/>
                </a:solidFill>
              </a:rPr>
              <a:t>3</a:t>
            </a:r>
            <a:r>
              <a:rPr lang="sk-SK" sz="1400" dirty="0">
                <a:solidFill>
                  <a:schemeClr val="tx1"/>
                </a:solidFill>
              </a:rPr>
              <a:t>:   </a:t>
            </a:r>
            <a:r>
              <a:rPr lang="sk-SK" sz="1400" i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</a:t>
            </a:r>
            <a:r>
              <a:rPr lang="sk-SK" sz="1400" i="1" baseline="-25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</a:t>
            </a:r>
            <a:r>
              <a:rPr lang="sk-SK" sz="1400" i="1" baseline="-25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sk-SK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= 2.5 K</a:t>
            </a:r>
          </a:p>
        </p:txBody>
      </p:sp>
      <p:sp>
        <p:nvSpPr>
          <p:cNvPr id="16" name="Obdĺžnik 15"/>
          <p:cNvSpPr/>
          <p:nvPr/>
        </p:nvSpPr>
        <p:spPr>
          <a:xfrm>
            <a:off x="3851920" y="1484784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>
                <a:ln>
                  <a:solidFill>
                    <a:schemeClr val="tx1"/>
                  </a:solidFill>
                </a:ln>
              </a:rPr>
              <a:t>R</a:t>
            </a:r>
            <a:r>
              <a:rPr lang="sk-SK" sz="1600" baseline="-25000" dirty="0">
                <a:ln>
                  <a:solidFill>
                    <a:schemeClr val="tx1"/>
                  </a:solidFill>
                </a:ln>
              </a:rPr>
              <a:t>N </a:t>
            </a:r>
            <a:r>
              <a:rPr lang="sk-SK" sz="1600" dirty="0">
                <a:ln>
                  <a:solidFill>
                    <a:schemeClr val="tx1"/>
                  </a:solidFill>
                </a:ln>
              </a:rPr>
              <a:t>= 1120 </a:t>
            </a:r>
            <a:r>
              <a:rPr lang="el-GR" sz="1600" dirty="0">
                <a:ln>
                  <a:solidFill>
                    <a:schemeClr val="tx1"/>
                  </a:solidFill>
                </a:ln>
              </a:rPr>
              <a:t>Ω</a:t>
            </a:r>
            <a:endParaRPr lang="sk-SK" sz="1600" dirty="0">
              <a:ln>
                <a:solidFill>
                  <a:schemeClr val="tx1"/>
                </a:solidFill>
              </a:ln>
            </a:endParaRPr>
          </a:p>
        </p:txBody>
      </p:sp>
      <p:graphicFrame>
        <p:nvGraphicFramePr>
          <p:cNvPr id="366595" name="Object 3"/>
          <p:cNvGraphicFramePr>
            <a:graphicFrameLocks noChangeAspect="1"/>
          </p:cNvGraphicFramePr>
          <p:nvPr/>
        </p:nvGraphicFramePr>
        <p:xfrm>
          <a:off x="5076056" y="3356992"/>
          <a:ext cx="3825875" cy="2678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7647" name="Graph" r:id="rId6" imgW="4153680" imgH="2901600" progId="Origin50.Graph">
                  <p:embed/>
                </p:oleObj>
              </mc:Choice>
              <mc:Fallback>
                <p:oleObj name="Graph" r:id="rId6" imgW="4153680" imgH="2901600" progId="Origin50.Graph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056" y="3356992"/>
                        <a:ext cx="3825875" cy="26781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7" name="Skupina 16"/>
          <p:cNvGrpSpPr/>
          <p:nvPr/>
        </p:nvGrpSpPr>
        <p:grpSpPr>
          <a:xfrm>
            <a:off x="0" y="0"/>
            <a:ext cx="9144000" cy="1008063"/>
            <a:chOff x="0" y="0"/>
            <a:chExt cx="9144000" cy="1008063"/>
          </a:xfrm>
        </p:grpSpPr>
        <p:sp>
          <p:nvSpPr>
            <p:cNvPr id="19" name="Obdĺžnik 11"/>
            <p:cNvSpPr>
              <a:spLocks noChangeArrowheads="1"/>
            </p:cNvSpPr>
            <p:nvPr/>
          </p:nvSpPr>
          <p:spPr bwMode="auto">
            <a:xfrm>
              <a:off x="0" y="0"/>
              <a:ext cx="9144000" cy="1008063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sk-SK"/>
            </a:p>
          </p:txBody>
        </p:sp>
        <p:sp>
          <p:nvSpPr>
            <p:cNvPr id="20" name="Text Box 2"/>
            <p:cNvSpPr txBox="1">
              <a:spLocks noChangeArrowheads="1"/>
            </p:cNvSpPr>
            <p:nvPr/>
          </p:nvSpPr>
          <p:spPr bwMode="auto">
            <a:xfrm>
              <a:off x="1357290" y="260350"/>
              <a:ext cx="635798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sk-SK" sz="2400" dirty="0" err="1">
                  <a:solidFill>
                    <a:schemeClr val="bg1"/>
                  </a:solidFill>
                </a:rPr>
                <a:t>MoC</a:t>
              </a:r>
              <a:r>
                <a:rPr lang="sk-SK" sz="2400" dirty="0">
                  <a:solidFill>
                    <a:schemeClr val="bg1"/>
                  </a:solidFill>
                </a:rPr>
                <a:t> / Al</a:t>
              </a:r>
              <a:r>
                <a:rPr lang="sk-SK" sz="2400" baseline="-25000" dirty="0">
                  <a:solidFill>
                    <a:schemeClr val="bg1"/>
                  </a:solidFill>
                </a:rPr>
                <a:t>2</a:t>
              </a:r>
              <a:r>
                <a:rPr lang="sk-SK" sz="2400" dirty="0">
                  <a:solidFill>
                    <a:schemeClr val="bg1"/>
                  </a:solidFill>
                </a:rPr>
                <a:t>O</a:t>
              </a:r>
              <a:r>
                <a:rPr lang="sk-SK" sz="2400" baseline="-25000" dirty="0">
                  <a:solidFill>
                    <a:schemeClr val="bg1"/>
                  </a:solidFill>
                </a:rPr>
                <a:t>3</a:t>
              </a:r>
              <a:r>
                <a:rPr lang="en-GB" sz="2200" dirty="0">
                  <a:solidFill>
                    <a:schemeClr val="bg1"/>
                  </a:solidFill>
                  <a:latin typeface="Arial" pitchFamily="34" charset="0"/>
                </a:rPr>
                <a:t>, </a:t>
              </a:r>
              <a:r>
                <a:rPr lang="sk-SK" sz="2400" dirty="0" err="1">
                  <a:solidFill>
                    <a:schemeClr val="bg1"/>
                  </a:solidFill>
                </a:rPr>
                <a:t>MoC</a:t>
              </a:r>
              <a:r>
                <a:rPr lang="sk-SK" sz="2400" dirty="0">
                  <a:solidFill>
                    <a:schemeClr val="bg1"/>
                  </a:solidFill>
                </a:rPr>
                <a:t> / </a:t>
              </a:r>
              <a:r>
                <a:rPr lang="en-GB" sz="2400" dirty="0">
                  <a:solidFill>
                    <a:schemeClr val="bg1"/>
                  </a:solidFill>
                </a:rPr>
                <a:t>Si </a:t>
              </a:r>
              <a:r>
                <a:rPr lang="en-GB" sz="2400" baseline="-25000" dirty="0">
                  <a:solidFill>
                    <a:srgbClr val="00B050"/>
                  </a:solidFill>
                </a:rPr>
                <a:t> </a:t>
              </a:r>
              <a:r>
                <a:rPr lang="en-GB" sz="2200" dirty="0">
                  <a:solidFill>
                    <a:schemeClr val="bg1"/>
                  </a:solidFill>
                  <a:latin typeface="Arial" pitchFamily="34" charset="0"/>
                </a:rPr>
                <a:t>–  3 nm thin films </a:t>
              </a:r>
              <a:endParaRPr lang="sk-SK" sz="22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21" name="BlokTextu 20"/>
          <p:cNvSpPr txBox="1"/>
          <p:nvPr/>
        </p:nvSpPr>
        <p:spPr>
          <a:xfrm>
            <a:off x="683568" y="6093296"/>
            <a:ext cx="77771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b="1" dirty="0" err="1">
                <a:solidFill>
                  <a:srgbClr val="0070C0"/>
                </a:solidFill>
              </a:rPr>
              <a:t>MoC</a:t>
            </a:r>
            <a:r>
              <a:rPr lang="en-GB" sz="1600" b="1" dirty="0">
                <a:solidFill>
                  <a:srgbClr val="0070C0"/>
                </a:solidFill>
              </a:rPr>
              <a:t> thin films </a:t>
            </a:r>
            <a:r>
              <a:rPr lang="sk-SK" sz="1600" b="1" dirty="0">
                <a:solidFill>
                  <a:srgbClr val="0070C0"/>
                </a:solidFill>
              </a:rPr>
              <a:t>of</a:t>
            </a:r>
            <a:r>
              <a:rPr lang="en-GB" sz="1600" b="1" dirty="0">
                <a:solidFill>
                  <a:srgbClr val="0070C0"/>
                </a:solidFill>
              </a:rPr>
              <a:t> the same thickness  - DIFFERENT SUBSTRATES  - DIFFERENT T</a:t>
            </a:r>
            <a:r>
              <a:rPr lang="sk-SK" sz="1600" b="1" baseline="-25000" dirty="0">
                <a:solidFill>
                  <a:srgbClr val="0070C0"/>
                </a:solidFill>
              </a:rPr>
              <a:t>C</a:t>
            </a:r>
            <a:endParaRPr lang="en-GB" sz="1600" b="1" dirty="0">
              <a:solidFill>
                <a:srgbClr val="0070C0"/>
              </a:solidFill>
            </a:endParaRPr>
          </a:p>
          <a:p>
            <a:r>
              <a:rPr lang="en-GB" sz="1600" b="1" dirty="0">
                <a:solidFill>
                  <a:srgbClr val="0070C0"/>
                </a:solidFill>
              </a:rPr>
              <a:t>                                                                  </a:t>
            </a:r>
            <a:r>
              <a:rPr lang="en-GB" sz="1600" b="1" dirty="0">
                <a:solidFill>
                  <a:srgbClr val="C00000"/>
                </a:solidFill>
              </a:rPr>
              <a:t>DIFFERENT PHASES? SAMPLE INHOMOGENEITY?     </a:t>
            </a:r>
            <a:endParaRPr lang="sk-SK" sz="1600" b="1" dirty="0">
              <a:solidFill>
                <a:srgbClr val="C00000"/>
              </a:solidFill>
            </a:endParaRPr>
          </a:p>
        </p:txBody>
      </p:sp>
      <p:pic>
        <p:nvPicPr>
          <p:cNvPr id="22" name="Picture 8" descr="uef">
            <a:extLst>
              <a:ext uri="{FF2B5EF4-FFF2-40B4-BE49-F238E27FC236}">
                <a16:creationId xmlns:a16="http://schemas.microsoft.com/office/drawing/2014/main" id="{76AE94DA-8004-4A20-BC05-FAA17F920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>
            <a:extLst>
              <a:ext uri="{FF2B5EF4-FFF2-40B4-BE49-F238E27FC236}">
                <a16:creationId xmlns:a16="http://schemas.microsoft.com/office/drawing/2014/main" id="{B558A493-5D2C-4A19-8F68-7872850FD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645024"/>
            <a:ext cx="461555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" name="Skupina 19"/>
          <p:cNvGrpSpPr/>
          <p:nvPr/>
        </p:nvGrpSpPr>
        <p:grpSpPr>
          <a:xfrm>
            <a:off x="0" y="0"/>
            <a:ext cx="9144000" cy="1008063"/>
            <a:chOff x="0" y="0"/>
            <a:chExt cx="9144000" cy="1008063"/>
          </a:xfrm>
        </p:grpSpPr>
        <p:sp>
          <p:nvSpPr>
            <p:cNvPr id="2" name="Obdĺžnik 11"/>
            <p:cNvSpPr>
              <a:spLocks noChangeArrowheads="1"/>
            </p:cNvSpPr>
            <p:nvPr/>
          </p:nvSpPr>
          <p:spPr bwMode="auto">
            <a:xfrm>
              <a:off x="0" y="0"/>
              <a:ext cx="9144000" cy="1008063"/>
            </a:xfrm>
            <a:prstGeom prst="rect">
              <a:avLst/>
            </a:prstGeom>
            <a:solidFill>
              <a:schemeClr val="accent1"/>
            </a:solidFill>
            <a:ln w="9525" algn="ctr">
              <a:noFill/>
              <a:round/>
              <a:headEnd/>
              <a:tailEnd type="triangle" w="med" len="med"/>
            </a:ln>
          </p:spPr>
          <p:txBody>
            <a:bodyPr anchor="ctr">
              <a:spAutoFit/>
            </a:bodyPr>
            <a:lstStyle/>
            <a:p>
              <a:pPr algn="ctr" eaLnBrk="0" hangingPunct="0"/>
              <a:endParaRPr lang="sk-SK"/>
            </a:p>
          </p:txBody>
        </p:sp>
        <p:sp>
          <p:nvSpPr>
            <p:cNvPr id="3" name="Text Box 2"/>
            <p:cNvSpPr txBox="1">
              <a:spLocks noChangeArrowheads="1"/>
            </p:cNvSpPr>
            <p:nvPr/>
          </p:nvSpPr>
          <p:spPr bwMode="auto">
            <a:xfrm>
              <a:off x="1357290" y="260350"/>
              <a:ext cx="635798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sk-SK" sz="2400" dirty="0" err="1">
                  <a:solidFill>
                    <a:schemeClr val="bg1"/>
                  </a:solidFill>
                </a:rPr>
                <a:t>MoC</a:t>
              </a:r>
              <a:r>
                <a:rPr lang="sk-SK" sz="2400" dirty="0">
                  <a:solidFill>
                    <a:schemeClr val="bg1"/>
                  </a:solidFill>
                </a:rPr>
                <a:t> / Al</a:t>
              </a:r>
              <a:r>
                <a:rPr lang="sk-SK" sz="2400" baseline="-25000" dirty="0">
                  <a:solidFill>
                    <a:schemeClr val="bg1"/>
                  </a:solidFill>
                </a:rPr>
                <a:t>2</a:t>
              </a:r>
              <a:r>
                <a:rPr lang="sk-SK" sz="2400" dirty="0">
                  <a:solidFill>
                    <a:schemeClr val="bg1"/>
                  </a:solidFill>
                </a:rPr>
                <a:t>O</a:t>
              </a:r>
              <a:r>
                <a:rPr lang="sk-SK" sz="2400" baseline="-25000" dirty="0">
                  <a:solidFill>
                    <a:schemeClr val="bg1"/>
                  </a:solidFill>
                </a:rPr>
                <a:t>3</a:t>
              </a:r>
              <a:r>
                <a:rPr lang="en-GB" sz="2200" dirty="0">
                  <a:solidFill>
                    <a:schemeClr val="bg1"/>
                  </a:solidFill>
                  <a:latin typeface="Arial" pitchFamily="34" charset="0"/>
                </a:rPr>
                <a:t>, </a:t>
              </a:r>
              <a:r>
                <a:rPr lang="sk-SK" sz="2400" dirty="0" err="1">
                  <a:solidFill>
                    <a:schemeClr val="bg1"/>
                  </a:solidFill>
                </a:rPr>
                <a:t>MoC</a:t>
              </a:r>
              <a:r>
                <a:rPr lang="sk-SK" sz="2400" dirty="0">
                  <a:solidFill>
                    <a:schemeClr val="bg1"/>
                  </a:solidFill>
                </a:rPr>
                <a:t> / </a:t>
              </a:r>
              <a:r>
                <a:rPr lang="en-GB" sz="2400" dirty="0">
                  <a:solidFill>
                    <a:schemeClr val="bg1"/>
                  </a:solidFill>
                </a:rPr>
                <a:t>Si </a:t>
              </a:r>
              <a:r>
                <a:rPr lang="en-GB" sz="2400" baseline="-25000" dirty="0">
                  <a:solidFill>
                    <a:srgbClr val="00B050"/>
                  </a:solidFill>
                </a:rPr>
                <a:t> </a:t>
              </a:r>
              <a:r>
                <a:rPr lang="en-GB" sz="2200" dirty="0">
                  <a:solidFill>
                    <a:schemeClr val="bg1"/>
                  </a:solidFill>
                  <a:latin typeface="Arial" pitchFamily="34" charset="0"/>
                </a:rPr>
                <a:t>–  3 nm thin films </a:t>
              </a:r>
              <a:endParaRPr lang="sk-SK" sz="2200" dirty="0">
                <a:solidFill>
                  <a:schemeClr val="bg1"/>
                </a:solidFill>
                <a:latin typeface="Arial" pitchFamily="34" charset="0"/>
              </a:endParaRPr>
            </a:p>
          </p:txBody>
        </p:sp>
      </p:grp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5364088" y="1196752"/>
          <a:ext cx="3442634" cy="2376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5406" name="Graph" r:id="rId4" imgW="4153680" imgH="2901600" progId="Origin50.Graph">
                  <p:embed/>
                </p:oleObj>
              </mc:Choice>
              <mc:Fallback>
                <p:oleObj name="Graph" r:id="rId4" imgW="4153680" imgH="290160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088" y="1196752"/>
                        <a:ext cx="3442634" cy="23762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BlokTextu 6"/>
          <p:cNvSpPr txBox="1"/>
          <p:nvPr/>
        </p:nvSpPr>
        <p:spPr>
          <a:xfrm>
            <a:off x="395536" y="5657031"/>
            <a:ext cx="1856457" cy="43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B050"/>
                </a:solidFill>
              </a:rPr>
              <a:t>MoC / Al</a:t>
            </a:r>
            <a:r>
              <a:rPr lang="sk-SK" baseline="-25000" dirty="0">
                <a:solidFill>
                  <a:srgbClr val="00B050"/>
                </a:solidFill>
              </a:rPr>
              <a:t>2</a:t>
            </a:r>
            <a:r>
              <a:rPr lang="sk-SK" dirty="0">
                <a:solidFill>
                  <a:srgbClr val="00B050"/>
                </a:solidFill>
              </a:rPr>
              <a:t>O</a:t>
            </a:r>
            <a:r>
              <a:rPr lang="sk-SK" baseline="-25000" dirty="0">
                <a:solidFill>
                  <a:srgbClr val="00B050"/>
                </a:solidFill>
              </a:rPr>
              <a:t>3</a:t>
            </a:r>
            <a:endParaRPr lang="sk-SK" dirty="0">
              <a:solidFill>
                <a:srgbClr val="00B050"/>
              </a:solidFill>
            </a:endParaRPr>
          </a:p>
        </p:txBody>
      </p:sp>
      <p:sp>
        <p:nvSpPr>
          <p:cNvPr id="8" name="BlokTextu 7"/>
          <p:cNvSpPr txBox="1"/>
          <p:nvPr/>
        </p:nvSpPr>
        <p:spPr>
          <a:xfrm>
            <a:off x="2987824" y="5657031"/>
            <a:ext cx="1856457" cy="43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MoC / Si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4" name="BlokTextu 13"/>
          <p:cNvSpPr txBox="1"/>
          <p:nvPr/>
        </p:nvSpPr>
        <p:spPr>
          <a:xfrm>
            <a:off x="251520" y="1196752"/>
            <a:ext cx="2808312" cy="2123658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sk-SK" dirty="0" err="1"/>
              <a:t>MoC</a:t>
            </a:r>
            <a:r>
              <a:rPr lang="sk-SK" dirty="0"/>
              <a:t> </a:t>
            </a:r>
            <a:r>
              <a:rPr lang="en-GB" dirty="0"/>
              <a:t>-</a:t>
            </a:r>
            <a:r>
              <a:rPr lang="sk-SK" dirty="0"/>
              <a:t>3 nm</a:t>
            </a:r>
            <a:r>
              <a:rPr lang="en-GB" dirty="0"/>
              <a:t> films sputtered</a:t>
            </a:r>
            <a:endParaRPr lang="sk-SK" dirty="0"/>
          </a:p>
          <a:p>
            <a:pPr>
              <a:lnSpc>
                <a:spcPct val="150000"/>
              </a:lnSpc>
            </a:pPr>
            <a:r>
              <a:rPr lang="en-GB" dirty="0"/>
              <a:t>Simultaneously to different substrates:</a:t>
            </a:r>
            <a:endParaRPr lang="sk-SK" dirty="0"/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dirty="0"/>
              <a:t> </a:t>
            </a:r>
            <a:r>
              <a:rPr lang="sk-SK" sz="1600" i="1" dirty="0" err="1"/>
              <a:t>c</a:t>
            </a:r>
            <a:r>
              <a:rPr lang="sk-SK" sz="1600" dirty="0" err="1"/>
              <a:t>-cut</a:t>
            </a:r>
            <a:r>
              <a:rPr lang="sk-SK" sz="1600" dirty="0"/>
              <a:t> </a:t>
            </a:r>
            <a:r>
              <a:rPr lang="en-GB" sz="1600" dirty="0" err="1"/>
              <a:t>saphire</a:t>
            </a:r>
            <a:r>
              <a:rPr lang="sk-SK" sz="1600" dirty="0"/>
              <a:t> (Al</a:t>
            </a:r>
            <a:r>
              <a:rPr lang="sk-SK" sz="1600" baseline="-25000" dirty="0"/>
              <a:t>2</a:t>
            </a:r>
            <a:r>
              <a:rPr lang="sk-SK" sz="1600" dirty="0"/>
              <a:t>O</a:t>
            </a:r>
            <a:r>
              <a:rPr lang="sk-SK" sz="1600" baseline="-25000" dirty="0"/>
              <a:t>3</a:t>
            </a:r>
            <a:r>
              <a:rPr lang="sk-SK" sz="1600" dirty="0"/>
              <a:t>)</a:t>
            </a:r>
          </a:p>
          <a:p>
            <a:pPr>
              <a:lnSpc>
                <a:spcPct val="150000"/>
              </a:lnSpc>
              <a:buFont typeface="Arial" pitchFamily="34" charset="0"/>
              <a:buChar char="•"/>
            </a:pPr>
            <a:r>
              <a:rPr lang="sk-SK" sz="1600" dirty="0"/>
              <a:t> </a:t>
            </a:r>
            <a:r>
              <a:rPr lang="en-GB" sz="1600" dirty="0"/>
              <a:t>silicon</a:t>
            </a:r>
            <a:r>
              <a:rPr lang="sk-SK" sz="1600" dirty="0"/>
              <a:t> (Si)</a:t>
            </a:r>
          </a:p>
        </p:txBody>
      </p:sp>
      <p:sp>
        <p:nvSpPr>
          <p:cNvPr id="18" name="BlokTextu 17"/>
          <p:cNvSpPr txBox="1"/>
          <p:nvPr/>
        </p:nvSpPr>
        <p:spPr>
          <a:xfrm>
            <a:off x="3419872" y="2060848"/>
            <a:ext cx="1829155" cy="523220"/>
          </a:xfrm>
          <a:prstGeom prst="rect">
            <a:avLst/>
          </a:prstGeom>
          <a:noFill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sk-SK" sz="1400" dirty="0">
                <a:solidFill>
                  <a:schemeClr val="tx1"/>
                </a:solidFill>
              </a:rPr>
              <a:t>MoC/Si: 	</a:t>
            </a:r>
            <a:r>
              <a:rPr lang="sk-SK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sk-SK" sz="1400" i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</a:t>
            </a:r>
            <a:r>
              <a:rPr lang="sk-SK" sz="1400" i="1" baseline="-25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</a:t>
            </a:r>
            <a:r>
              <a:rPr lang="sk-SK" sz="1400" i="1" baseline="-25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sk-SK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= 3.5 K</a:t>
            </a:r>
          </a:p>
          <a:p>
            <a:r>
              <a:rPr lang="sk-SK" sz="1400" dirty="0">
                <a:solidFill>
                  <a:schemeClr val="tx1"/>
                </a:solidFill>
              </a:rPr>
              <a:t>MoC/Al</a:t>
            </a:r>
            <a:r>
              <a:rPr lang="sk-SK" sz="1400" baseline="-25000" dirty="0">
                <a:solidFill>
                  <a:schemeClr val="tx1"/>
                </a:solidFill>
              </a:rPr>
              <a:t>2</a:t>
            </a:r>
            <a:r>
              <a:rPr lang="sk-SK" sz="1400" dirty="0">
                <a:solidFill>
                  <a:schemeClr val="tx1"/>
                </a:solidFill>
              </a:rPr>
              <a:t>O</a:t>
            </a:r>
            <a:r>
              <a:rPr lang="sk-SK" sz="1400" baseline="-25000" dirty="0">
                <a:solidFill>
                  <a:schemeClr val="tx1"/>
                </a:solidFill>
              </a:rPr>
              <a:t>3</a:t>
            </a:r>
            <a:r>
              <a:rPr lang="sk-SK" sz="1400" dirty="0">
                <a:solidFill>
                  <a:schemeClr val="tx1"/>
                </a:solidFill>
              </a:rPr>
              <a:t>:   </a:t>
            </a:r>
            <a:r>
              <a:rPr lang="sk-SK" sz="1400" i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T</a:t>
            </a:r>
            <a:r>
              <a:rPr lang="sk-SK" sz="1400" i="1" baseline="-250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c</a:t>
            </a:r>
            <a:r>
              <a:rPr lang="sk-SK" sz="1400" i="1" baseline="-250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sk-SK" sz="14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= 2.5 K</a:t>
            </a:r>
          </a:p>
        </p:txBody>
      </p:sp>
      <p:pic>
        <p:nvPicPr>
          <p:cNvPr id="19" name="Picture 4" descr="E:\pszabo\publikacie\konferencie\2016\Saas Feee COST\Figures\homog0T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2120" y="3610194"/>
            <a:ext cx="3921832" cy="2123062"/>
          </a:xfrm>
          <a:prstGeom prst="rect">
            <a:avLst/>
          </a:prstGeom>
          <a:noFill/>
        </p:spPr>
      </p:pic>
      <p:sp>
        <p:nvSpPr>
          <p:cNvPr id="16" name="Obdĺžnik 15"/>
          <p:cNvSpPr/>
          <p:nvPr/>
        </p:nvSpPr>
        <p:spPr>
          <a:xfrm>
            <a:off x="3851920" y="1484784"/>
            <a:ext cx="116410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1600" dirty="0">
                <a:ln>
                  <a:solidFill>
                    <a:schemeClr val="tx1"/>
                  </a:solidFill>
                </a:ln>
              </a:rPr>
              <a:t>R</a:t>
            </a:r>
            <a:r>
              <a:rPr lang="sk-SK" sz="1600" baseline="-25000" dirty="0">
                <a:ln>
                  <a:solidFill>
                    <a:schemeClr val="tx1"/>
                  </a:solidFill>
                </a:ln>
              </a:rPr>
              <a:t>N </a:t>
            </a:r>
            <a:r>
              <a:rPr lang="sk-SK" sz="1600" dirty="0">
                <a:ln>
                  <a:solidFill>
                    <a:schemeClr val="tx1"/>
                  </a:solidFill>
                </a:ln>
              </a:rPr>
              <a:t>= 1120 </a:t>
            </a:r>
            <a:r>
              <a:rPr lang="el-GR" sz="1600" dirty="0">
                <a:ln>
                  <a:solidFill>
                    <a:schemeClr val="tx1"/>
                  </a:solidFill>
                </a:ln>
              </a:rPr>
              <a:t>Ω</a:t>
            </a:r>
            <a:endParaRPr lang="sk-SK" sz="16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21" name="BlokTextu 20"/>
          <p:cNvSpPr txBox="1"/>
          <p:nvPr/>
        </p:nvSpPr>
        <p:spPr>
          <a:xfrm>
            <a:off x="179512" y="6165304"/>
            <a:ext cx="9361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CITS studies –  </a:t>
            </a:r>
            <a:r>
              <a:rPr lang="sk-SK" sz="1600" b="1" dirty="0">
                <a:solidFill>
                  <a:srgbClr val="0070C0"/>
                </a:solidFill>
              </a:rPr>
              <a:t>I-V </a:t>
            </a:r>
            <a:r>
              <a:rPr lang="sk-SK" sz="1600" b="1" dirty="0" err="1">
                <a:solidFill>
                  <a:srgbClr val="0070C0"/>
                </a:solidFill>
              </a:rPr>
              <a:t>measurements</a:t>
            </a:r>
            <a:r>
              <a:rPr lang="sk-SK" sz="1600" b="1" dirty="0">
                <a:solidFill>
                  <a:srgbClr val="0070C0"/>
                </a:solidFill>
              </a:rPr>
              <a:t> in 128 x 128 </a:t>
            </a:r>
            <a:r>
              <a:rPr lang="sk-SK" sz="1600" b="1" dirty="0" err="1">
                <a:solidFill>
                  <a:srgbClr val="0070C0"/>
                </a:solidFill>
              </a:rPr>
              <a:t>points</a:t>
            </a:r>
            <a:r>
              <a:rPr lang="sk-SK" sz="1600" b="1" dirty="0">
                <a:solidFill>
                  <a:srgbClr val="0070C0"/>
                </a:solidFill>
              </a:rPr>
              <a:t> </a:t>
            </a:r>
            <a:r>
              <a:rPr lang="sk-SK" sz="1600" b="1" dirty="0" err="1">
                <a:solidFill>
                  <a:srgbClr val="0070C0"/>
                </a:solidFill>
              </a:rPr>
              <a:t>of</a:t>
            </a:r>
            <a:r>
              <a:rPr lang="sk-SK" sz="1600" b="1" dirty="0">
                <a:solidFill>
                  <a:srgbClr val="0070C0"/>
                </a:solidFill>
              </a:rPr>
              <a:t> </a:t>
            </a:r>
            <a:r>
              <a:rPr lang="sk-SK" sz="1600" b="1" dirty="0" err="1">
                <a:solidFill>
                  <a:srgbClr val="0070C0"/>
                </a:solidFill>
              </a:rPr>
              <a:t>topography</a:t>
            </a:r>
            <a:r>
              <a:rPr lang="en-GB" sz="1600" b="1" dirty="0">
                <a:solidFill>
                  <a:srgbClr val="0070C0"/>
                </a:solidFill>
              </a:rPr>
              <a:t>  - </a:t>
            </a:r>
            <a:r>
              <a:rPr lang="en-GB" sz="1600" b="1" dirty="0">
                <a:solidFill>
                  <a:srgbClr val="C00000"/>
                </a:solidFill>
              </a:rPr>
              <a:t>homogeneous superconductivity</a:t>
            </a:r>
          </a:p>
        </p:txBody>
      </p:sp>
      <p:pic>
        <p:nvPicPr>
          <p:cNvPr id="17" name="Picture 8" descr="uef">
            <a:extLst>
              <a:ext uri="{FF2B5EF4-FFF2-40B4-BE49-F238E27FC236}">
                <a16:creationId xmlns:a16="http://schemas.microsoft.com/office/drawing/2014/main" id="{F6E6D49A-168B-4591-8746-98A125C97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1"/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3707904" y="1772816"/>
          <a:ext cx="4824536" cy="2502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655" name="Graph" r:id="rId3" imgW="4154760" imgH="2901600" progId="Origin50.Graph">
                  <p:embed/>
                </p:oleObj>
              </mc:Choice>
              <mc:Fallback>
                <p:oleObj name="Graph" r:id="rId3" imgW="4154760" imgH="290160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773" r="40656" b="52876"/>
                      <a:stretch>
                        <a:fillRect/>
                      </a:stretch>
                    </p:blipFill>
                    <p:spPr bwMode="auto">
                      <a:xfrm>
                        <a:off x="3707904" y="1772816"/>
                        <a:ext cx="4824536" cy="2502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" name="BlokTextu 15"/>
          <p:cNvSpPr txBox="1"/>
          <p:nvPr/>
        </p:nvSpPr>
        <p:spPr>
          <a:xfrm>
            <a:off x="4355976" y="4149080"/>
            <a:ext cx="1440160" cy="52322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400" i="1" dirty="0"/>
              <a:t>Δ</a:t>
            </a:r>
            <a:r>
              <a:rPr lang="sk-SK" sz="1400" i="1" baseline="-25000" dirty="0"/>
              <a:t>Si </a:t>
            </a:r>
            <a:r>
              <a:rPr lang="sk-SK" sz="1400" dirty="0"/>
              <a:t> = 0.66 </a:t>
            </a:r>
            <a:r>
              <a:rPr lang="sk-SK" sz="1400" dirty="0" err="1"/>
              <a:t>meV</a:t>
            </a:r>
            <a:endParaRPr lang="sk-SK" sz="1400" dirty="0"/>
          </a:p>
          <a:p>
            <a:r>
              <a:rPr lang="sk-SK" sz="1400" i="1" dirty="0" err="1"/>
              <a:t>w</a:t>
            </a:r>
            <a:r>
              <a:rPr lang="sk-SK" sz="1400" i="1" baseline="-25000" dirty="0" err="1"/>
              <a:t>Si</a:t>
            </a:r>
            <a:r>
              <a:rPr lang="sk-SK" sz="1400" dirty="0"/>
              <a:t> = 0.09 </a:t>
            </a:r>
            <a:r>
              <a:rPr lang="sk-SK" sz="1400" dirty="0" err="1"/>
              <a:t>meV</a:t>
            </a:r>
            <a:endParaRPr lang="sk-SK" sz="1400" dirty="0"/>
          </a:p>
        </p:txBody>
      </p:sp>
      <p:sp>
        <p:nvSpPr>
          <p:cNvPr id="17" name="BlokTextu 16"/>
          <p:cNvSpPr txBox="1"/>
          <p:nvPr/>
        </p:nvSpPr>
        <p:spPr>
          <a:xfrm>
            <a:off x="4355976" y="4797152"/>
            <a:ext cx="1382110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400" i="1" dirty="0"/>
              <a:t>Δ</a:t>
            </a:r>
            <a:r>
              <a:rPr lang="sk-SK" sz="1400" i="1" baseline="-25000" dirty="0"/>
              <a:t>Al2O3 </a:t>
            </a:r>
            <a:r>
              <a:rPr lang="sk-SK" sz="1400" i="1" dirty="0"/>
              <a:t> </a:t>
            </a:r>
            <a:r>
              <a:rPr lang="sk-SK" sz="1400" dirty="0"/>
              <a:t>= 0.5 </a:t>
            </a:r>
            <a:r>
              <a:rPr lang="sk-SK" sz="1400" dirty="0" err="1"/>
              <a:t>meV</a:t>
            </a:r>
            <a:endParaRPr lang="sk-SK" sz="1400" dirty="0"/>
          </a:p>
          <a:p>
            <a:r>
              <a:rPr lang="sk-SK" sz="1400" i="1" dirty="0"/>
              <a:t>w</a:t>
            </a:r>
            <a:r>
              <a:rPr lang="sk-SK" sz="1400" i="1" baseline="-25000" dirty="0"/>
              <a:t>Al2O3</a:t>
            </a:r>
            <a:r>
              <a:rPr lang="sk-SK" sz="1400" i="1" dirty="0"/>
              <a:t> </a:t>
            </a:r>
            <a:r>
              <a:rPr lang="sk-SK" sz="1400" dirty="0"/>
              <a:t>= 0.1 </a:t>
            </a:r>
            <a:r>
              <a:rPr lang="sk-SK" sz="1400" dirty="0" err="1"/>
              <a:t>meV</a:t>
            </a:r>
            <a:endParaRPr lang="sk-SK" sz="1400" dirty="0"/>
          </a:p>
        </p:txBody>
      </p:sp>
      <p:sp>
        <p:nvSpPr>
          <p:cNvPr id="18" name="BlokTextu 17"/>
          <p:cNvSpPr txBox="1"/>
          <p:nvPr/>
        </p:nvSpPr>
        <p:spPr>
          <a:xfrm>
            <a:off x="6660232" y="4149080"/>
            <a:ext cx="1512168" cy="52322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400" i="1" dirty="0"/>
              <a:t>Γ</a:t>
            </a:r>
            <a:r>
              <a:rPr lang="sk-SK" sz="1400" i="1" baseline="-25000" dirty="0"/>
              <a:t>Si </a:t>
            </a:r>
            <a:r>
              <a:rPr lang="sk-SK" sz="1400" i="1" dirty="0"/>
              <a:t> </a:t>
            </a:r>
            <a:r>
              <a:rPr lang="sk-SK" sz="1400" dirty="0"/>
              <a:t>= 0.2 </a:t>
            </a:r>
            <a:r>
              <a:rPr lang="sk-SK" sz="1400" dirty="0" err="1"/>
              <a:t>meV</a:t>
            </a:r>
            <a:endParaRPr lang="sk-SK" sz="1400" dirty="0"/>
          </a:p>
          <a:p>
            <a:r>
              <a:rPr lang="sk-SK" sz="1400" i="1" dirty="0" err="1"/>
              <a:t>u</a:t>
            </a:r>
            <a:r>
              <a:rPr lang="sk-SK" sz="1400" i="1" baseline="-25000" dirty="0" err="1"/>
              <a:t>Si</a:t>
            </a:r>
            <a:r>
              <a:rPr lang="sk-SK" sz="1400" i="1" dirty="0"/>
              <a:t> </a:t>
            </a:r>
            <a:r>
              <a:rPr lang="sk-SK" sz="1400" dirty="0"/>
              <a:t>= 0.089 </a:t>
            </a:r>
            <a:r>
              <a:rPr lang="sk-SK" sz="1400" dirty="0" err="1"/>
              <a:t>meV</a:t>
            </a:r>
            <a:endParaRPr lang="sk-SK" sz="1400" dirty="0"/>
          </a:p>
        </p:txBody>
      </p:sp>
      <p:sp>
        <p:nvSpPr>
          <p:cNvPr id="19" name="BlokTextu 18"/>
          <p:cNvSpPr txBox="1"/>
          <p:nvPr/>
        </p:nvSpPr>
        <p:spPr>
          <a:xfrm>
            <a:off x="6665130" y="4797152"/>
            <a:ext cx="1579278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400" i="1" dirty="0"/>
              <a:t>Γ </a:t>
            </a:r>
            <a:r>
              <a:rPr lang="sk-SK" sz="1400" i="1" baseline="-25000" dirty="0"/>
              <a:t>Al2O3 </a:t>
            </a:r>
            <a:r>
              <a:rPr lang="sk-SK" sz="1400" i="1" dirty="0"/>
              <a:t> </a:t>
            </a:r>
            <a:r>
              <a:rPr lang="sk-SK" sz="1400" dirty="0"/>
              <a:t>= 0.225 </a:t>
            </a:r>
            <a:r>
              <a:rPr lang="sk-SK" sz="1400" dirty="0" err="1"/>
              <a:t>meV</a:t>
            </a:r>
            <a:endParaRPr lang="sk-SK" sz="1400" dirty="0"/>
          </a:p>
          <a:p>
            <a:r>
              <a:rPr lang="sk-SK" sz="1400" i="1" dirty="0"/>
              <a:t>u</a:t>
            </a:r>
            <a:r>
              <a:rPr lang="sk-SK" sz="1400" i="1" baseline="-25000" dirty="0"/>
              <a:t>Al2O3</a:t>
            </a:r>
            <a:r>
              <a:rPr lang="sk-SK" sz="1400" i="1" dirty="0"/>
              <a:t> </a:t>
            </a:r>
            <a:r>
              <a:rPr lang="sk-SK" sz="1400" dirty="0"/>
              <a:t>= 0.11 </a:t>
            </a:r>
            <a:r>
              <a:rPr lang="sk-SK" sz="1400" dirty="0" err="1"/>
              <a:t>meV</a:t>
            </a:r>
            <a:endParaRPr lang="sk-SK" sz="1400" dirty="0"/>
          </a:p>
        </p:txBody>
      </p:sp>
      <p:pic>
        <p:nvPicPr>
          <p:cNvPr id="3215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628800"/>
            <a:ext cx="2714625" cy="47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BlokTextu 23"/>
          <p:cNvSpPr txBox="1"/>
          <p:nvPr/>
        </p:nvSpPr>
        <p:spPr>
          <a:xfrm>
            <a:off x="107504" y="1331476"/>
            <a:ext cx="185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B050"/>
                </a:solidFill>
              </a:rPr>
              <a:t>MoC / Al</a:t>
            </a:r>
            <a:r>
              <a:rPr lang="sk-SK" baseline="-25000" dirty="0">
                <a:solidFill>
                  <a:srgbClr val="00B050"/>
                </a:solidFill>
              </a:rPr>
              <a:t>2</a:t>
            </a:r>
            <a:r>
              <a:rPr lang="sk-SK" dirty="0">
                <a:solidFill>
                  <a:srgbClr val="00B050"/>
                </a:solidFill>
              </a:rPr>
              <a:t>O</a:t>
            </a:r>
            <a:r>
              <a:rPr lang="sk-SK" baseline="-25000" dirty="0">
                <a:solidFill>
                  <a:srgbClr val="00B050"/>
                </a:solidFill>
              </a:rPr>
              <a:t>3</a:t>
            </a:r>
            <a:endParaRPr lang="sk-SK" dirty="0">
              <a:solidFill>
                <a:srgbClr val="00B050"/>
              </a:solidFill>
            </a:endParaRPr>
          </a:p>
        </p:txBody>
      </p:sp>
      <p:sp>
        <p:nvSpPr>
          <p:cNvPr id="25" name="BlokTextu 24"/>
          <p:cNvSpPr txBox="1"/>
          <p:nvPr/>
        </p:nvSpPr>
        <p:spPr>
          <a:xfrm>
            <a:off x="-108520" y="3861048"/>
            <a:ext cx="1856457" cy="43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MoC / Si</a:t>
            </a:r>
          </a:p>
        </p:txBody>
      </p:sp>
      <p:sp>
        <p:nvSpPr>
          <p:cNvPr id="26" name="BlokTextu 25"/>
          <p:cNvSpPr txBox="1"/>
          <p:nvPr/>
        </p:nvSpPr>
        <p:spPr>
          <a:xfrm>
            <a:off x="807615" y="187540"/>
            <a:ext cx="8165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CITS – </a:t>
            </a:r>
            <a:r>
              <a:rPr lang="sk-SK" sz="2400" dirty="0">
                <a:solidFill>
                  <a:schemeClr val="bg1"/>
                </a:solidFill>
              </a:rPr>
              <a:t>I-V </a:t>
            </a:r>
            <a:r>
              <a:rPr lang="sk-SK" sz="2400" dirty="0" err="1">
                <a:solidFill>
                  <a:schemeClr val="bg1"/>
                </a:solidFill>
              </a:rPr>
              <a:t>measurements</a:t>
            </a:r>
            <a:r>
              <a:rPr lang="sk-SK" sz="2400" dirty="0">
                <a:solidFill>
                  <a:schemeClr val="bg1"/>
                </a:solidFill>
              </a:rPr>
              <a:t> in 128 x 128 </a:t>
            </a:r>
            <a:r>
              <a:rPr lang="sk-SK" sz="2400" dirty="0" err="1">
                <a:solidFill>
                  <a:schemeClr val="bg1"/>
                </a:solidFill>
              </a:rPr>
              <a:t>points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of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the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topography</a:t>
            </a:r>
            <a:endParaRPr lang="sk-SK" sz="2400" dirty="0">
              <a:solidFill>
                <a:schemeClr val="bg1"/>
              </a:solidFill>
            </a:endParaRPr>
          </a:p>
        </p:txBody>
      </p:sp>
      <p:sp>
        <p:nvSpPr>
          <p:cNvPr id="27" name="BlokTextu 26"/>
          <p:cNvSpPr txBox="1"/>
          <p:nvPr/>
        </p:nvSpPr>
        <p:spPr>
          <a:xfrm>
            <a:off x="4067944" y="1124744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/>
              <a:t>Fitting</a:t>
            </a:r>
            <a:r>
              <a:rPr lang="sk-SK" sz="1600" dirty="0"/>
              <a:t> </a:t>
            </a:r>
            <a:r>
              <a:rPr lang="sk-SK" sz="1600" dirty="0" err="1"/>
              <a:t>of</a:t>
            </a:r>
            <a:r>
              <a:rPr lang="sk-SK" sz="1600" dirty="0"/>
              <a:t> 16384 I-V </a:t>
            </a:r>
            <a:r>
              <a:rPr lang="sk-SK" sz="1600" dirty="0" err="1"/>
              <a:t>curves</a:t>
            </a:r>
            <a:r>
              <a:rPr lang="sk-SK" sz="1600" dirty="0"/>
              <a:t> to </a:t>
            </a:r>
            <a:r>
              <a:rPr lang="sk-SK" sz="1600" dirty="0" err="1"/>
              <a:t>Dynes</a:t>
            </a:r>
            <a:r>
              <a:rPr lang="sk-SK" sz="1600" dirty="0"/>
              <a:t> formula</a:t>
            </a:r>
            <a:r>
              <a:rPr lang="en-GB" sz="1600" dirty="0"/>
              <a:t> </a:t>
            </a:r>
          </a:p>
          <a:p>
            <a:r>
              <a:rPr lang="sk-SK" sz="1600" dirty="0" err="1"/>
              <a:t>Statistical</a:t>
            </a:r>
            <a:r>
              <a:rPr lang="sk-SK" sz="1600" dirty="0"/>
              <a:t> </a:t>
            </a:r>
            <a:r>
              <a:rPr lang="sk-SK" sz="1600" dirty="0" err="1"/>
              <a:t>distribution</a:t>
            </a:r>
            <a:r>
              <a:rPr lang="sk-SK" sz="1600" dirty="0"/>
              <a:t> </a:t>
            </a:r>
            <a:r>
              <a:rPr lang="sk-SK" sz="1600" dirty="0" err="1"/>
              <a:t>of</a:t>
            </a:r>
            <a:r>
              <a:rPr lang="sk-SK" sz="1600" dirty="0"/>
              <a:t> </a:t>
            </a:r>
            <a:r>
              <a:rPr lang="sk-SK" sz="1600" dirty="0">
                <a:latin typeface="Symbol" pitchFamily="18" charset="2"/>
              </a:rPr>
              <a:t>D</a:t>
            </a:r>
            <a:r>
              <a:rPr lang="sk-SK" sz="1600" dirty="0"/>
              <a:t> and </a:t>
            </a:r>
            <a:r>
              <a:rPr lang="sk-SK" sz="1600" dirty="0">
                <a:latin typeface="Symbol" pitchFamily="18" charset="2"/>
              </a:rPr>
              <a:t>G</a:t>
            </a:r>
            <a:r>
              <a:rPr lang="sk-SK" sz="1600" dirty="0"/>
              <a:t> </a:t>
            </a:r>
            <a:r>
              <a:rPr lang="sk-SK" sz="1600" dirty="0" err="1"/>
              <a:t>values</a:t>
            </a:r>
            <a:r>
              <a:rPr lang="sk-SK" sz="1600" dirty="0"/>
              <a:t>: </a:t>
            </a:r>
          </a:p>
        </p:txBody>
      </p:sp>
      <p:pic>
        <p:nvPicPr>
          <p:cNvPr id="20" name="Picture 8" descr="uef">
            <a:extLst>
              <a:ext uri="{FF2B5EF4-FFF2-40B4-BE49-F238E27FC236}">
                <a16:creationId xmlns:a16="http://schemas.microsoft.com/office/drawing/2014/main" id="{AE1289F9-1C42-41D3-BA60-3E0032A88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1"/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3707904" y="1772816"/>
          <a:ext cx="4824536" cy="2502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867" name="Graph" r:id="rId3" imgW="4154760" imgH="2901600" progId="Origin50.Graph">
                  <p:embed/>
                </p:oleObj>
              </mc:Choice>
              <mc:Fallback>
                <p:oleObj name="Graph" r:id="rId3" imgW="4154760" imgH="2901600" progId="Origin50.Graph">
                  <p:embed/>
                  <p:pic>
                    <p:nvPicPr>
                      <p:cNvPr id="1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773" r="40656" b="52876"/>
                      <a:stretch>
                        <a:fillRect/>
                      </a:stretch>
                    </p:blipFill>
                    <p:spPr bwMode="auto">
                      <a:xfrm>
                        <a:off x="3707904" y="1772816"/>
                        <a:ext cx="4824536" cy="2502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pic>
        <p:nvPicPr>
          <p:cNvPr id="3215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628800"/>
            <a:ext cx="2714625" cy="47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BlokTextu 23"/>
          <p:cNvSpPr txBox="1"/>
          <p:nvPr/>
        </p:nvSpPr>
        <p:spPr>
          <a:xfrm>
            <a:off x="107504" y="1331476"/>
            <a:ext cx="185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B050"/>
                </a:solidFill>
              </a:rPr>
              <a:t>MoC / Al</a:t>
            </a:r>
            <a:r>
              <a:rPr lang="sk-SK" baseline="-25000" dirty="0">
                <a:solidFill>
                  <a:srgbClr val="00B050"/>
                </a:solidFill>
              </a:rPr>
              <a:t>2</a:t>
            </a:r>
            <a:r>
              <a:rPr lang="sk-SK" dirty="0">
                <a:solidFill>
                  <a:srgbClr val="00B050"/>
                </a:solidFill>
              </a:rPr>
              <a:t>O</a:t>
            </a:r>
            <a:r>
              <a:rPr lang="sk-SK" baseline="-25000" dirty="0">
                <a:solidFill>
                  <a:srgbClr val="00B050"/>
                </a:solidFill>
              </a:rPr>
              <a:t>3</a:t>
            </a:r>
            <a:endParaRPr lang="sk-SK" dirty="0">
              <a:solidFill>
                <a:srgbClr val="00B050"/>
              </a:solidFill>
            </a:endParaRPr>
          </a:p>
        </p:txBody>
      </p:sp>
      <p:sp>
        <p:nvSpPr>
          <p:cNvPr id="25" name="BlokTextu 24"/>
          <p:cNvSpPr txBox="1"/>
          <p:nvPr/>
        </p:nvSpPr>
        <p:spPr>
          <a:xfrm>
            <a:off x="-108520" y="3861048"/>
            <a:ext cx="1856457" cy="43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MoC / Si</a:t>
            </a:r>
          </a:p>
        </p:txBody>
      </p:sp>
      <p:sp>
        <p:nvSpPr>
          <p:cNvPr id="27" name="BlokTextu 26"/>
          <p:cNvSpPr txBox="1"/>
          <p:nvPr/>
        </p:nvSpPr>
        <p:spPr>
          <a:xfrm>
            <a:off x="4067944" y="1124744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/>
              <a:t>Fitting</a:t>
            </a:r>
            <a:r>
              <a:rPr lang="sk-SK" sz="1600" dirty="0"/>
              <a:t> </a:t>
            </a:r>
            <a:r>
              <a:rPr lang="sk-SK" sz="1600" dirty="0" err="1"/>
              <a:t>of</a:t>
            </a:r>
            <a:r>
              <a:rPr lang="sk-SK" sz="1600" dirty="0"/>
              <a:t> 16384 I-V </a:t>
            </a:r>
            <a:r>
              <a:rPr lang="sk-SK" sz="1600" dirty="0" err="1"/>
              <a:t>curves</a:t>
            </a:r>
            <a:r>
              <a:rPr lang="sk-SK" sz="1600" dirty="0"/>
              <a:t> to </a:t>
            </a:r>
            <a:r>
              <a:rPr lang="sk-SK" sz="1600" dirty="0" err="1"/>
              <a:t>Dynes</a:t>
            </a:r>
            <a:r>
              <a:rPr lang="sk-SK" sz="1600" dirty="0"/>
              <a:t> formula</a:t>
            </a:r>
            <a:r>
              <a:rPr lang="en-GB" sz="1600" dirty="0"/>
              <a:t> </a:t>
            </a:r>
          </a:p>
          <a:p>
            <a:r>
              <a:rPr lang="sk-SK" sz="1600" dirty="0" err="1"/>
              <a:t>Statistical</a:t>
            </a:r>
            <a:r>
              <a:rPr lang="sk-SK" sz="1600" dirty="0"/>
              <a:t> </a:t>
            </a:r>
            <a:r>
              <a:rPr lang="sk-SK" sz="1600" dirty="0" err="1"/>
              <a:t>distribution</a:t>
            </a:r>
            <a:r>
              <a:rPr lang="sk-SK" sz="1600" dirty="0"/>
              <a:t> </a:t>
            </a:r>
            <a:r>
              <a:rPr lang="sk-SK" sz="1600" dirty="0" err="1"/>
              <a:t>of</a:t>
            </a:r>
            <a:r>
              <a:rPr lang="sk-SK" sz="1600" dirty="0"/>
              <a:t> </a:t>
            </a:r>
            <a:r>
              <a:rPr lang="sk-SK" sz="1600" dirty="0">
                <a:latin typeface="Symbol" pitchFamily="18" charset="2"/>
              </a:rPr>
              <a:t>D</a:t>
            </a:r>
            <a:r>
              <a:rPr lang="sk-SK" sz="1600" dirty="0"/>
              <a:t> and </a:t>
            </a:r>
            <a:r>
              <a:rPr lang="sk-SK" sz="1600" dirty="0">
                <a:latin typeface="Symbol" pitchFamily="18" charset="2"/>
              </a:rPr>
              <a:t>G</a:t>
            </a:r>
            <a:r>
              <a:rPr lang="sk-SK" sz="1600" dirty="0"/>
              <a:t> </a:t>
            </a:r>
            <a:r>
              <a:rPr lang="sk-SK" sz="1600" dirty="0" err="1"/>
              <a:t>values</a:t>
            </a:r>
            <a:r>
              <a:rPr lang="sk-SK" sz="1600" dirty="0"/>
              <a:t>: </a:t>
            </a:r>
          </a:p>
        </p:txBody>
      </p:sp>
      <p:pic>
        <p:nvPicPr>
          <p:cNvPr id="20" name="Picture 8" descr="uef">
            <a:extLst>
              <a:ext uri="{FF2B5EF4-FFF2-40B4-BE49-F238E27FC236}">
                <a16:creationId xmlns:a16="http://schemas.microsoft.com/office/drawing/2014/main" id="{AE1289F9-1C42-41D3-BA60-3E0032A88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994878-0CE4-47C2-B50F-083710B050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1581" y="4248150"/>
            <a:ext cx="3120996" cy="2609850"/>
          </a:xfrm>
          <a:prstGeom prst="rect">
            <a:avLst/>
          </a:prstGeom>
        </p:spPr>
      </p:pic>
      <p:sp>
        <p:nvSpPr>
          <p:cNvPr id="21" name="BlokTextu 25">
            <a:extLst>
              <a:ext uri="{FF2B5EF4-FFF2-40B4-BE49-F238E27FC236}">
                <a16:creationId xmlns:a16="http://schemas.microsoft.com/office/drawing/2014/main" id="{8951076D-9CC2-4537-BAF0-76BB56089E78}"/>
              </a:ext>
            </a:extLst>
          </p:cNvPr>
          <p:cNvSpPr txBox="1"/>
          <p:nvPr/>
        </p:nvSpPr>
        <p:spPr>
          <a:xfrm>
            <a:off x="807615" y="187540"/>
            <a:ext cx="8165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CITS – </a:t>
            </a:r>
            <a:r>
              <a:rPr lang="sk-SK" sz="2400" dirty="0">
                <a:solidFill>
                  <a:schemeClr val="bg1"/>
                </a:solidFill>
              </a:rPr>
              <a:t>I-V </a:t>
            </a:r>
            <a:r>
              <a:rPr lang="sk-SK" sz="2400" dirty="0" err="1">
                <a:solidFill>
                  <a:schemeClr val="bg1"/>
                </a:solidFill>
              </a:rPr>
              <a:t>measurements</a:t>
            </a:r>
            <a:r>
              <a:rPr lang="sk-SK" sz="2400" dirty="0">
                <a:solidFill>
                  <a:schemeClr val="bg1"/>
                </a:solidFill>
              </a:rPr>
              <a:t> in 128 x 128 </a:t>
            </a:r>
            <a:r>
              <a:rPr lang="sk-SK" sz="2400" dirty="0" err="1">
                <a:solidFill>
                  <a:schemeClr val="bg1"/>
                </a:solidFill>
              </a:rPr>
              <a:t>points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of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the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topography</a:t>
            </a:r>
            <a:endParaRPr lang="sk-SK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2789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1"/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graphicFrame>
        <p:nvGraphicFramePr>
          <p:cNvPr id="16387" name="Object 3"/>
          <p:cNvGraphicFramePr>
            <a:graphicFrameLocks noChangeAspect="1"/>
          </p:cNvGraphicFramePr>
          <p:nvPr/>
        </p:nvGraphicFramePr>
        <p:xfrm>
          <a:off x="3707904" y="1772816"/>
          <a:ext cx="4824536" cy="25027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9679" name="Graph" r:id="rId3" imgW="4154760" imgH="2901600" progId="Origin50.Graph">
                  <p:embed/>
                </p:oleObj>
              </mc:Choice>
              <mc:Fallback>
                <p:oleObj name="Graph" r:id="rId3" imgW="4154760" imgH="2901600" progId="Origin50.Graph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773" r="40656" b="52876"/>
                      <a:stretch>
                        <a:fillRect/>
                      </a:stretch>
                    </p:blipFill>
                    <p:spPr bwMode="auto">
                      <a:xfrm>
                        <a:off x="3707904" y="1772816"/>
                        <a:ext cx="4824536" cy="250275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" name="BlokTextu 15"/>
          <p:cNvSpPr txBox="1"/>
          <p:nvPr/>
        </p:nvSpPr>
        <p:spPr>
          <a:xfrm>
            <a:off x="4355976" y="4149080"/>
            <a:ext cx="1440160" cy="52322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400" i="1" dirty="0"/>
              <a:t>Δ</a:t>
            </a:r>
            <a:r>
              <a:rPr lang="sk-SK" sz="1400" i="1" baseline="-25000" dirty="0"/>
              <a:t>Si </a:t>
            </a:r>
            <a:r>
              <a:rPr lang="sk-SK" sz="1400" dirty="0"/>
              <a:t> = 0.66 </a:t>
            </a:r>
            <a:r>
              <a:rPr lang="sk-SK" sz="1400" dirty="0" err="1"/>
              <a:t>meV</a:t>
            </a:r>
            <a:endParaRPr lang="sk-SK" sz="1400" dirty="0"/>
          </a:p>
          <a:p>
            <a:r>
              <a:rPr lang="sk-SK" sz="1400" i="1" dirty="0" err="1"/>
              <a:t>w</a:t>
            </a:r>
            <a:r>
              <a:rPr lang="sk-SK" sz="1400" i="1" baseline="-25000" dirty="0" err="1"/>
              <a:t>Si</a:t>
            </a:r>
            <a:r>
              <a:rPr lang="sk-SK" sz="1400" dirty="0"/>
              <a:t> = 0.09 </a:t>
            </a:r>
            <a:r>
              <a:rPr lang="sk-SK" sz="1400" dirty="0" err="1"/>
              <a:t>meV</a:t>
            </a:r>
            <a:endParaRPr lang="sk-SK" sz="1400" dirty="0"/>
          </a:p>
        </p:txBody>
      </p:sp>
      <p:sp>
        <p:nvSpPr>
          <p:cNvPr id="17" name="BlokTextu 16"/>
          <p:cNvSpPr txBox="1"/>
          <p:nvPr/>
        </p:nvSpPr>
        <p:spPr>
          <a:xfrm>
            <a:off x="4355976" y="4797152"/>
            <a:ext cx="1382110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400" i="1" dirty="0"/>
              <a:t>Δ</a:t>
            </a:r>
            <a:r>
              <a:rPr lang="sk-SK" sz="1400" i="1" baseline="-25000" dirty="0"/>
              <a:t>Al2O3 </a:t>
            </a:r>
            <a:r>
              <a:rPr lang="sk-SK" sz="1400" i="1" dirty="0"/>
              <a:t> </a:t>
            </a:r>
            <a:r>
              <a:rPr lang="sk-SK" sz="1400" dirty="0"/>
              <a:t>= 0.5 </a:t>
            </a:r>
            <a:r>
              <a:rPr lang="sk-SK" sz="1400" dirty="0" err="1"/>
              <a:t>meV</a:t>
            </a:r>
            <a:endParaRPr lang="sk-SK" sz="1400" dirty="0"/>
          </a:p>
          <a:p>
            <a:r>
              <a:rPr lang="sk-SK" sz="1400" i="1" dirty="0"/>
              <a:t>w</a:t>
            </a:r>
            <a:r>
              <a:rPr lang="sk-SK" sz="1400" i="1" baseline="-25000" dirty="0"/>
              <a:t>Al2O3</a:t>
            </a:r>
            <a:r>
              <a:rPr lang="sk-SK" sz="1400" i="1" dirty="0"/>
              <a:t> </a:t>
            </a:r>
            <a:r>
              <a:rPr lang="sk-SK" sz="1400" dirty="0"/>
              <a:t>= 0.1 </a:t>
            </a:r>
            <a:r>
              <a:rPr lang="sk-SK" sz="1400" dirty="0" err="1"/>
              <a:t>meV</a:t>
            </a:r>
            <a:endParaRPr lang="sk-SK" sz="1400" dirty="0"/>
          </a:p>
        </p:txBody>
      </p:sp>
      <p:sp>
        <p:nvSpPr>
          <p:cNvPr id="18" name="BlokTextu 17"/>
          <p:cNvSpPr txBox="1"/>
          <p:nvPr/>
        </p:nvSpPr>
        <p:spPr>
          <a:xfrm>
            <a:off x="6660232" y="4149080"/>
            <a:ext cx="1512168" cy="523220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400" i="1" dirty="0"/>
              <a:t>Γ</a:t>
            </a:r>
            <a:r>
              <a:rPr lang="sk-SK" sz="1400" i="1" baseline="-25000" dirty="0"/>
              <a:t>Si </a:t>
            </a:r>
            <a:r>
              <a:rPr lang="sk-SK" sz="1400" i="1" dirty="0"/>
              <a:t> </a:t>
            </a:r>
            <a:r>
              <a:rPr lang="sk-SK" sz="1400" dirty="0"/>
              <a:t>= 0.2 </a:t>
            </a:r>
            <a:r>
              <a:rPr lang="sk-SK" sz="1400" dirty="0" err="1"/>
              <a:t>meV</a:t>
            </a:r>
            <a:endParaRPr lang="sk-SK" sz="1400" dirty="0"/>
          </a:p>
          <a:p>
            <a:r>
              <a:rPr lang="sk-SK" sz="1400" i="1" dirty="0" err="1"/>
              <a:t>u</a:t>
            </a:r>
            <a:r>
              <a:rPr lang="sk-SK" sz="1400" i="1" baseline="-25000" dirty="0" err="1"/>
              <a:t>Si</a:t>
            </a:r>
            <a:r>
              <a:rPr lang="sk-SK" sz="1400" i="1" dirty="0"/>
              <a:t> </a:t>
            </a:r>
            <a:r>
              <a:rPr lang="sk-SK" sz="1400" dirty="0"/>
              <a:t>= 0.089 </a:t>
            </a:r>
            <a:r>
              <a:rPr lang="sk-SK" sz="1400" dirty="0" err="1"/>
              <a:t>meV</a:t>
            </a:r>
            <a:endParaRPr lang="sk-SK" sz="1400" dirty="0"/>
          </a:p>
        </p:txBody>
      </p:sp>
      <p:sp>
        <p:nvSpPr>
          <p:cNvPr id="19" name="BlokTextu 18"/>
          <p:cNvSpPr txBox="1"/>
          <p:nvPr/>
        </p:nvSpPr>
        <p:spPr>
          <a:xfrm>
            <a:off x="6665130" y="4797152"/>
            <a:ext cx="1579278" cy="52322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1400" i="1" dirty="0"/>
              <a:t>Γ </a:t>
            </a:r>
            <a:r>
              <a:rPr lang="sk-SK" sz="1400" i="1" baseline="-25000" dirty="0"/>
              <a:t>Al2O3 </a:t>
            </a:r>
            <a:r>
              <a:rPr lang="sk-SK" sz="1400" i="1" dirty="0"/>
              <a:t> </a:t>
            </a:r>
            <a:r>
              <a:rPr lang="sk-SK" sz="1400" dirty="0"/>
              <a:t>= 0.225 </a:t>
            </a:r>
            <a:r>
              <a:rPr lang="sk-SK" sz="1400" dirty="0" err="1"/>
              <a:t>meV</a:t>
            </a:r>
            <a:endParaRPr lang="sk-SK" sz="1400" dirty="0"/>
          </a:p>
          <a:p>
            <a:r>
              <a:rPr lang="sk-SK" sz="1400" i="1" dirty="0"/>
              <a:t>u</a:t>
            </a:r>
            <a:r>
              <a:rPr lang="sk-SK" sz="1400" i="1" baseline="-25000" dirty="0"/>
              <a:t>Al2O3</a:t>
            </a:r>
            <a:r>
              <a:rPr lang="sk-SK" sz="1400" i="1" dirty="0"/>
              <a:t> </a:t>
            </a:r>
            <a:r>
              <a:rPr lang="sk-SK" sz="1400" dirty="0"/>
              <a:t>= 0.11 </a:t>
            </a:r>
            <a:r>
              <a:rPr lang="sk-SK" sz="1400" dirty="0" err="1"/>
              <a:t>meV</a:t>
            </a:r>
            <a:endParaRPr lang="sk-SK" sz="1400" dirty="0"/>
          </a:p>
        </p:txBody>
      </p:sp>
      <p:pic>
        <p:nvPicPr>
          <p:cNvPr id="3215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628800"/>
            <a:ext cx="2714625" cy="4746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BlokTextu 23"/>
          <p:cNvSpPr txBox="1"/>
          <p:nvPr/>
        </p:nvSpPr>
        <p:spPr>
          <a:xfrm>
            <a:off x="107504" y="1331476"/>
            <a:ext cx="1856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B050"/>
                </a:solidFill>
              </a:rPr>
              <a:t>MoC / Al</a:t>
            </a:r>
            <a:r>
              <a:rPr lang="sk-SK" baseline="-25000" dirty="0">
                <a:solidFill>
                  <a:srgbClr val="00B050"/>
                </a:solidFill>
              </a:rPr>
              <a:t>2</a:t>
            </a:r>
            <a:r>
              <a:rPr lang="sk-SK" dirty="0">
                <a:solidFill>
                  <a:srgbClr val="00B050"/>
                </a:solidFill>
              </a:rPr>
              <a:t>O</a:t>
            </a:r>
            <a:r>
              <a:rPr lang="sk-SK" baseline="-25000" dirty="0">
                <a:solidFill>
                  <a:srgbClr val="00B050"/>
                </a:solidFill>
              </a:rPr>
              <a:t>3</a:t>
            </a:r>
            <a:endParaRPr lang="sk-SK" dirty="0">
              <a:solidFill>
                <a:srgbClr val="00B050"/>
              </a:solidFill>
            </a:endParaRPr>
          </a:p>
        </p:txBody>
      </p:sp>
      <p:sp>
        <p:nvSpPr>
          <p:cNvPr id="25" name="BlokTextu 24"/>
          <p:cNvSpPr txBox="1"/>
          <p:nvPr/>
        </p:nvSpPr>
        <p:spPr>
          <a:xfrm>
            <a:off x="-108520" y="3861048"/>
            <a:ext cx="1856457" cy="43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>
                <a:solidFill>
                  <a:srgbClr val="0070C0"/>
                </a:solidFill>
              </a:rPr>
              <a:t>MoC / Si</a:t>
            </a:r>
          </a:p>
        </p:txBody>
      </p:sp>
      <p:sp>
        <p:nvSpPr>
          <p:cNvPr id="27" name="BlokTextu 26"/>
          <p:cNvSpPr txBox="1"/>
          <p:nvPr/>
        </p:nvSpPr>
        <p:spPr>
          <a:xfrm>
            <a:off x="4067944" y="1124744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/>
              <a:t>Fitting</a:t>
            </a:r>
            <a:r>
              <a:rPr lang="sk-SK" sz="1600" dirty="0"/>
              <a:t> </a:t>
            </a:r>
            <a:r>
              <a:rPr lang="sk-SK" sz="1600" dirty="0" err="1"/>
              <a:t>of</a:t>
            </a:r>
            <a:r>
              <a:rPr lang="sk-SK" sz="1600" dirty="0"/>
              <a:t> 16384 I-V </a:t>
            </a:r>
            <a:r>
              <a:rPr lang="sk-SK" sz="1600" dirty="0" err="1"/>
              <a:t>curves</a:t>
            </a:r>
            <a:r>
              <a:rPr lang="sk-SK" sz="1600" dirty="0"/>
              <a:t> to </a:t>
            </a:r>
            <a:r>
              <a:rPr lang="sk-SK" sz="1600" dirty="0" err="1"/>
              <a:t>Dynes</a:t>
            </a:r>
            <a:r>
              <a:rPr lang="sk-SK" sz="1600" dirty="0"/>
              <a:t> formula</a:t>
            </a:r>
            <a:r>
              <a:rPr lang="en-GB" sz="1600" dirty="0"/>
              <a:t> </a:t>
            </a:r>
          </a:p>
          <a:p>
            <a:r>
              <a:rPr lang="sk-SK" sz="1600" dirty="0" err="1"/>
              <a:t>Statistical</a:t>
            </a:r>
            <a:r>
              <a:rPr lang="sk-SK" sz="1600" dirty="0"/>
              <a:t> </a:t>
            </a:r>
            <a:r>
              <a:rPr lang="sk-SK" sz="1600" dirty="0" err="1"/>
              <a:t>distribution</a:t>
            </a:r>
            <a:r>
              <a:rPr lang="sk-SK" sz="1600" dirty="0"/>
              <a:t> </a:t>
            </a:r>
            <a:r>
              <a:rPr lang="sk-SK" sz="1600" dirty="0" err="1"/>
              <a:t>of</a:t>
            </a:r>
            <a:r>
              <a:rPr lang="sk-SK" sz="1600" dirty="0"/>
              <a:t> </a:t>
            </a:r>
            <a:r>
              <a:rPr lang="sk-SK" sz="1600" dirty="0">
                <a:latin typeface="Symbol" pitchFamily="18" charset="2"/>
              </a:rPr>
              <a:t>D</a:t>
            </a:r>
            <a:r>
              <a:rPr lang="sk-SK" sz="1600" dirty="0"/>
              <a:t> and </a:t>
            </a:r>
            <a:r>
              <a:rPr lang="sk-SK" sz="1600" dirty="0">
                <a:latin typeface="Symbol" pitchFamily="18" charset="2"/>
              </a:rPr>
              <a:t>G</a:t>
            </a:r>
            <a:r>
              <a:rPr lang="sk-SK" sz="1600" dirty="0"/>
              <a:t> </a:t>
            </a:r>
            <a:r>
              <a:rPr lang="sk-SK" sz="1600" dirty="0" err="1"/>
              <a:t>values</a:t>
            </a:r>
            <a:r>
              <a:rPr lang="sk-SK" sz="1600" dirty="0"/>
              <a:t>: </a:t>
            </a:r>
          </a:p>
        </p:txBody>
      </p:sp>
      <p:sp>
        <p:nvSpPr>
          <p:cNvPr id="29" name="Obdĺžnik 28"/>
          <p:cNvSpPr/>
          <p:nvPr/>
        </p:nvSpPr>
        <p:spPr>
          <a:xfrm>
            <a:off x="3203848" y="5517232"/>
            <a:ext cx="5681235" cy="12413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dirty="0">
                <a:solidFill>
                  <a:srgbClr val="C00000"/>
                </a:solidFill>
              </a:rPr>
              <a:t>            </a:t>
            </a:r>
            <a:r>
              <a:rPr lang="el-GR" sz="1600" b="1" dirty="0">
                <a:solidFill>
                  <a:srgbClr val="C00000"/>
                </a:solidFill>
              </a:rPr>
              <a:t>Δ</a:t>
            </a:r>
            <a:r>
              <a:rPr lang="sk-SK" sz="1600" b="1" baseline="-25000" dirty="0">
                <a:solidFill>
                  <a:srgbClr val="C00000"/>
                </a:solidFill>
              </a:rPr>
              <a:t>Si </a:t>
            </a:r>
            <a:r>
              <a:rPr lang="en-GB" sz="1600" b="1" baseline="-25000" dirty="0">
                <a:solidFill>
                  <a:srgbClr val="C00000"/>
                </a:solidFill>
              </a:rPr>
              <a:t> </a:t>
            </a:r>
            <a:r>
              <a:rPr lang="en-GB" sz="1600" b="1" dirty="0">
                <a:solidFill>
                  <a:srgbClr val="C00000"/>
                </a:solidFill>
              </a:rPr>
              <a:t>&gt;</a:t>
            </a:r>
            <a:r>
              <a:rPr lang="sk-SK" sz="1600" b="1" baseline="-25000" dirty="0">
                <a:solidFill>
                  <a:srgbClr val="C00000"/>
                </a:solidFill>
              </a:rPr>
              <a:t> </a:t>
            </a:r>
            <a:r>
              <a:rPr lang="en-GB" sz="1600" b="1" baseline="-25000" dirty="0">
                <a:solidFill>
                  <a:srgbClr val="C00000"/>
                </a:solidFill>
              </a:rPr>
              <a:t> </a:t>
            </a:r>
            <a:r>
              <a:rPr lang="el-GR" sz="1600" b="1" dirty="0">
                <a:solidFill>
                  <a:srgbClr val="C00000"/>
                </a:solidFill>
              </a:rPr>
              <a:t>Δ</a:t>
            </a:r>
            <a:r>
              <a:rPr lang="sk-SK" sz="1600" b="1" baseline="-25000" dirty="0">
                <a:solidFill>
                  <a:srgbClr val="C00000"/>
                </a:solidFill>
              </a:rPr>
              <a:t>Al2O3</a:t>
            </a:r>
            <a:r>
              <a:rPr lang="en-GB" sz="1600" b="1" baseline="-25000" dirty="0">
                <a:solidFill>
                  <a:srgbClr val="C00000"/>
                </a:solidFill>
              </a:rPr>
              <a:t>  </a:t>
            </a:r>
            <a:r>
              <a:rPr lang="en-GB" sz="1600" b="1" dirty="0">
                <a:solidFill>
                  <a:srgbClr val="C00000"/>
                </a:solidFill>
              </a:rPr>
              <a:t>and </a:t>
            </a:r>
            <a:r>
              <a:rPr lang="en-GB" sz="1600" b="1" dirty="0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sk-SK" sz="1600" b="1" baseline="-25000" dirty="0">
                <a:solidFill>
                  <a:srgbClr val="C00000"/>
                </a:solidFill>
              </a:rPr>
              <a:t>Si </a:t>
            </a:r>
            <a:r>
              <a:rPr lang="en-GB" sz="1600" b="1" baseline="-25000" dirty="0">
                <a:solidFill>
                  <a:srgbClr val="C00000"/>
                </a:solidFill>
              </a:rPr>
              <a:t> </a:t>
            </a:r>
            <a:r>
              <a:rPr lang="en-GB" sz="1600" b="1" dirty="0">
                <a:solidFill>
                  <a:srgbClr val="C00000"/>
                </a:solidFill>
              </a:rPr>
              <a:t>&lt;  </a:t>
            </a:r>
            <a:r>
              <a:rPr lang="en-GB" sz="1600" b="1" dirty="0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sk-SK" sz="1600" b="1" baseline="-25000" dirty="0">
                <a:solidFill>
                  <a:srgbClr val="C00000"/>
                </a:solidFill>
              </a:rPr>
              <a:t>Al2O3</a:t>
            </a:r>
            <a:r>
              <a:rPr lang="en-GB" sz="1600" b="1" baseline="-25000" dirty="0">
                <a:solidFill>
                  <a:srgbClr val="C00000"/>
                </a:solidFill>
              </a:rPr>
              <a:t>  </a:t>
            </a:r>
            <a:r>
              <a:rPr lang="en-GB" sz="1600" b="1" dirty="0">
                <a:solidFill>
                  <a:srgbClr val="C00000"/>
                </a:solidFill>
              </a:rPr>
              <a:t>due to different pair breaking</a:t>
            </a:r>
          </a:p>
          <a:p>
            <a:r>
              <a:rPr lang="en-GB" sz="1600" b="1" dirty="0">
                <a:solidFill>
                  <a:srgbClr val="C00000"/>
                </a:solidFill>
              </a:rPr>
              <a:t>                                                                          in different substrates?</a:t>
            </a:r>
          </a:p>
          <a:p>
            <a:r>
              <a:rPr lang="en-GB" sz="1600" b="1" dirty="0"/>
              <a:t>                                      if yes  –  thickness dependent pair-breaking </a:t>
            </a:r>
          </a:p>
          <a:p>
            <a:r>
              <a:rPr lang="en-GB" sz="1600" b="1" dirty="0"/>
              <a:t>                                                                                          rough surfaces</a:t>
            </a:r>
          </a:p>
          <a:p>
            <a:r>
              <a:rPr lang="en-GB" sz="1600" b="1" baseline="-25000" dirty="0"/>
              <a:t>                                                                                                                             </a:t>
            </a:r>
          </a:p>
        </p:txBody>
      </p:sp>
      <p:pic>
        <p:nvPicPr>
          <p:cNvPr id="20" name="Picture 8" descr="uef">
            <a:extLst>
              <a:ext uri="{FF2B5EF4-FFF2-40B4-BE49-F238E27FC236}">
                <a16:creationId xmlns:a16="http://schemas.microsoft.com/office/drawing/2014/main" id="{BAB66C14-8924-429A-A0AC-8529C767D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" name="BlokTextu 25">
            <a:extLst>
              <a:ext uri="{FF2B5EF4-FFF2-40B4-BE49-F238E27FC236}">
                <a16:creationId xmlns:a16="http://schemas.microsoft.com/office/drawing/2014/main" id="{AC620032-CF60-4C02-A614-320B7FC40DEB}"/>
              </a:ext>
            </a:extLst>
          </p:cNvPr>
          <p:cNvSpPr txBox="1"/>
          <p:nvPr/>
        </p:nvSpPr>
        <p:spPr>
          <a:xfrm>
            <a:off x="807615" y="187540"/>
            <a:ext cx="8165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CITS – </a:t>
            </a:r>
            <a:r>
              <a:rPr lang="sk-SK" sz="2400" dirty="0">
                <a:solidFill>
                  <a:schemeClr val="bg1"/>
                </a:solidFill>
              </a:rPr>
              <a:t>I-V </a:t>
            </a:r>
            <a:r>
              <a:rPr lang="sk-SK" sz="2400" dirty="0" err="1">
                <a:solidFill>
                  <a:schemeClr val="bg1"/>
                </a:solidFill>
              </a:rPr>
              <a:t>measurements</a:t>
            </a:r>
            <a:r>
              <a:rPr lang="sk-SK" sz="2400" dirty="0">
                <a:solidFill>
                  <a:schemeClr val="bg1"/>
                </a:solidFill>
              </a:rPr>
              <a:t> in 128 x 128 </a:t>
            </a:r>
            <a:r>
              <a:rPr lang="sk-SK" sz="2400" dirty="0" err="1">
                <a:solidFill>
                  <a:schemeClr val="bg1"/>
                </a:solidFill>
              </a:rPr>
              <a:t>points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of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the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topography</a:t>
            </a:r>
            <a:endParaRPr lang="sk-SK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ĺžnik 11"/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6488" y="188640"/>
            <a:ext cx="9037512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cap="all" dirty="0">
                <a:solidFill>
                  <a:schemeClr val="bg1"/>
                </a:solidFill>
                <a:latin typeface="Arial" pitchFamily="34" charset="0"/>
              </a:rPr>
              <a:t>CITS - ROUGH</a:t>
            </a:r>
            <a:r>
              <a:rPr lang="sk-SK" b="1" cap="all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en-US" b="1" cap="all" dirty="0">
                <a:solidFill>
                  <a:schemeClr val="bg1"/>
                </a:solidFill>
                <a:latin typeface="Arial" pitchFamily="34" charset="0"/>
              </a:rPr>
              <a:t>surfaces:  </a:t>
            </a:r>
          </a:p>
          <a:p>
            <a:pPr algn="ctr">
              <a:defRPr/>
            </a:pPr>
            <a:r>
              <a:rPr lang="en-US" sz="1600" b="1" cap="all" dirty="0">
                <a:solidFill>
                  <a:schemeClr val="bg1"/>
                </a:solidFill>
                <a:latin typeface="Arial" pitchFamily="34" charset="0"/>
              </a:rPr>
              <a:t>The </a:t>
            </a:r>
            <a:r>
              <a:rPr lang="sk-SK" sz="1600" b="1" cap="all" dirty="0" err="1">
                <a:solidFill>
                  <a:schemeClr val="bg1"/>
                </a:solidFill>
                <a:latin typeface="Arial" pitchFamily="34" charset="0"/>
              </a:rPr>
              <a:t>peak</a:t>
            </a:r>
            <a:r>
              <a:rPr lang="en-GB" sz="1600" b="1" cap="all" dirty="0">
                <a:solidFill>
                  <a:schemeClr val="bg1"/>
                </a:solidFill>
                <a:latin typeface="Arial" pitchFamily="34" charset="0"/>
              </a:rPr>
              <a:t>-VOLTAGE position </a:t>
            </a:r>
            <a:r>
              <a:rPr lang="en-US" sz="1600" b="1" cap="all" dirty="0">
                <a:solidFill>
                  <a:schemeClr val="bg1"/>
                </a:solidFill>
                <a:latin typeface="Arial" pitchFamily="34" charset="0"/>
              </a:rPr>
              <a:t>map fits the surface</a:t>
            </a:r>
            <a:endParaRPr lang="sk-SK" sz="16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2915816" y="1124744"/>
            <a:ext cx="279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Peak-position </a:t>
            </a:r>
            <a:r>
              <a:rPr lang="sk-SK" b="1" dirty="0" err="1">
                <a:solidFill>
                  <a:srgbClr val="0070C0"/>
                </a:solidFill>
              </a:rPr>
              <a:t>map</a:t>
            </a:r>
            <a:r>
              <a:rPr lang="sk-SK" b="1" dirty="0">
                <a:solidFill>
                  <a:srgbClr val="0070C0"/>
                </a:solidFill>
              </a:rPr>
              <a:t> </a:t>
            </a:r>
            <a:r>
              <a:rPr lang="sk-SK" b="1" dirty="0" err="1">
                <a:solidFill>
                  <a:srgbClr val="0070C0"/>
                </a:solidFill>
              </a:rPr>
              <a:t>at</a:t>
            </a:r>
            <a:r>
              <a:rPr lang="sk-SK" b="1" dirty="0">
                <a:solidFill>
                  <a:srgbClr val="0070C0"/>
                </a:solidFill>
              </a:rPr>
              <a:t> 0.5 K </a:t>
            </a:r>
          </a:p>
        </p:txBody>
      </p:sp>
      <p:sp>
        <p:nvSpPr>
          <p:cNvPr id="8" name="BlokTextu 7"/>
          <p:cNvSpPr txBox="1"/>
          <p:nvPr/>
        </p:nvSpPr>
        <p:spPr>
          <a:xfrm>
            <a:off x="395536" y="1124744"/>
            <a:ext cx="2072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>
                <a:solidFill>
                  <a:srgbClr val="0070C0"/>
                </a:solidFill>
              </a:rPr>
              <a:t>Topography</a:t>
            </a:r>
            <a:r>
              <a:rPr lang="sk-SK" b="1" dirty="0">
                <a:solidFill>
                  <a:srgbClr val="0070C0"/>
                </a:solidFill>
              </a:rPr>
              <a:t> </a:t>
            </a:r>
            <a:r>
              <a:rPr lang="sk-SK" b="1" dirty="0" err="1">
                <a:solidFill>
                  <a:srgbClr val="0070C0"/>
                </a:solidFill>
              </a:rPr>
              <a:t>at</a:t>
            </a:r>
            <a:r>
              <a:rPr lang="sk-SK" b="1" dirty="0">
                <a:solidFill>
                  <a:srgbClr val="0070C0"/>
                </a:solidFill>
              </a:rPr>
              <a:t> 0.5 K</a:t>
            </a:r>
          </a:p>
        </p:txBody>
      </p:sp>
      <p:sp>
        <p:nvSpPr>
          <p:cNvPr id="9" name="BlokTextu 8"/>
          <p:cNvSpPr txBox="1"/>
          <p:nvPr/>
        </p:nvSpPr>
        <p:spPr>
          <a:xfrm>
            <a:off x="5868144" y="4725144"/>
            <a:ext cx="2952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small  </a:t>
            </a:r>
            <a:r>
              <a:rPr lang="en-US" dirty="0" err="1"/>
              <a:t>cca</a:t>
            </a:r>
            <a:r>
              <a:rPr lang="en-US" dirty="0"/>
              <a:t>. 10% variation of </a:t>
            </a:r>
            <a:r>
              <a:rPr lang="en-US" dirty="0">
                <a:latin typeface="Symbol" pitchFamily="18" charset="2"/>
              </a:rPr>
              <a:t>D</a:t>
            </a:r>
            <a:r>
              <a:rPr lang="en-US" dirty="0"/>
              <a:t> observed in thicker areas with corrugation ~ 1 nm</a:t>
            </a:r>
            <a:endParaRPr lang="sk-SK" dirty="0"/>
          </a:p>
        </p:txBody>
      </p:sp>
      <p:pic>
        <p:nvPicPr>
          <p:cNvPr id="3184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526" y="2060848"/>
            <a:ext cx="2464274" cy="1399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84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53916" y="2060848"/>
            <a:ext cx="2448272" cy="1368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8468" name="Object 4"/>
          <p:cNvGraphicFramePr>
            <a:graphicFrameLocks noChangeAspect="1"/>
          </p:cNvGraphicFramePr>
          <p:nvPr/>
        </p:nvGraphicFramePr>
        <p:xfrm>
          <a:off x="5652120" y="1484784"/>
          <a:ext cx="3240360" cy="2664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80" name="Graph" r:id="rId5" imgW="4153680" imgH="2901600" progId="Origin50.Graph">
                  <p:embed/>
                </p:oleObj>
              </mc:Choice>
              <mc:Fallback>
                <p:oleObj name="Graph" r:id="rId5" imgW="4153680" imgH="2901600" progId="Origin50.Graph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2120" y="1484784"/>
                        <a:ext cx="3240360" cy="266429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Rovná spojnica 16"/>
          <p:cNvCxnSpPr/>
          <p:nvPr/>
        </p:nvCxnSpPr>
        <p:spPr>
          <a:xfrm>
            <a:off x="7715970" y="1988840"/>
            <a:ext cx="24382" cy="1584176"/>
          </a:xfrm>
          <a:prstGeom prst="line">
            <a:avLst/>
          </a:prstGeom>
          <a:ln w="50800">
            <a:solidFill>
              <a:srgbClr val="FF0000">
                <a:alpha val="28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BlokTextu 19"/>
          <p:cNvSpPr txBox="1"/>
          <p:nvPr/>
        </p:nvSpPr>
        <p:spPr>
          <a:xfrm>
            <a:off x="395536" y="1556792"/>
            <a:ext cx="12241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>
                <a:solidFill>
                  <a:srgbClr val="00B050"/>
                </a:solidFill>
              </a:rPr>
              <a:t>MoC / Al</a:t>
            </a:r>
            <a:r>
              <a:rPr lang="sk-SK" sz="1400" b="1" baseline="-25000" dirty="0">
                <a:solidFill>
                  <a:srgbClr val="00B050"/>
                </a:solidFill>
              </a:rPr>
              <a:t>2</a:t>
            </a:r>
            <a:r>
              <a:rPr lang="sk-SK" sz="1400" b="1" dirty="0">
                <a:solidFill>
                  <a:srgbClr val="00B050"/>
                </a:solidFill>
              </a:rPr>
              <a:t>O</a:t>
            </a:r>
            <a:r>
              <a:rPr lang="sk-SK" sz="1400" b="1" baseline="-25000" dirty="0">
                <a:solidFill>
                  <a:srgbClr val="00B050"/>
                </a:solidFill>
              </a:rPr>
              <a:t>3</a:t>
            </a:r>
            <a:endParaRPr lang="sk-SK" sz="1400" b="1" dirty="0">
              <a:solidFill>
                <a:srgbClr val="00B050"/>
              </a:solidFill>
            </a:endParaRPr>
          </a:p>
        </p:txBody>
      </p:sp>
      <p:sp>
        <p:nvSpPr>
          <p:cNvPr id="21" name="BlokTextu 20"/>
          <p:cNvSpPr txBox="1"/>
          <p:nvPr/>
        </p:nvSpPr>
        <p:spPr>
          <a:xfrm>
            <a:off x="323528" y="3645024"/>
            <a:ext cx="8640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400" b="1" dirty="0">
                <a:solidFill>
                  <a:srgbClr val="0070C0"/>
                </a:solidFill>
              </a:rPr>
              <a:t>MoC / Si</a:t>
            </a:r>
          </a:p>
        </p:txBody>
      </p:sp>
      <p:sp>
        <p:nvSpPr>
          <p:cNvPr id="25" name="BlokTextu 24"/>
          <p:cNvSpPr txBox="1"/>
          <p:nvPr/>
        </p:nvSpPr>
        <p:spPr>
          <a:xfrm>
            <a:off x="2339752" y="3356992"/>
            <a:ext cx="502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0 nm</a:t>
            </a:r>
            <a:endParaRPr lang="sk-SK" sz="1200" dirty="0"/>
          </a:p>
        </p:txBody>
      </p:sp>
      <p:sp>
        <p:nvSpPr>
          <p:cNvPr id="26" name="BlokTextu 25"/>
          <p:cNvSpPr txBox="1"/>
          <p:nvPr/>
        </p:nvSpPr>
        <p:spPr>
          <a:xfrm>
            <a:off x="2267744" y="1844824"/>
            <a:ext cx="6190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1.7 nm</a:t>
            </a:r>
            <a:endParaRPr lang="sk-SK" sz="1200" dirty="0"/>
          </a:p>
        </p:txBody>
      </p:sp>
      <p:sp>
        <p:nvSpPr>
          <p:cNvPr id="29" name="BlokTextu 28"/>
          <p:cNvSpPr txBox="1"/>
          <p:nvPr/>
        </p:nvSpPr>
        <p:spPr>
          <a:xfrm>
            <a:off x="4932040" y="3356992"/>
            <a:ext cx="6607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 0.7 mV</a:t>
            </a:r>
            <a:endParaRPr lang="sk-SK" sz="1200" dirty="0"/>
          </a:p>
        </p:txBody>
      </p:sp>
      <p:sp>
        <p:nvSpPr>
          <p:cNvPr id="30" name="BlokTextu 29"/>
          <p:cNvSpPr txBox="1"/>
          <p:nvPr/>
        </p:nvSpPr>
        <p:spPr>
          <a:xfrm>
            <a:off x="4954620" y="1798707"/>
            <a:ext cx="62549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0.9 mV</a:t>
            </a:r>
            <a:endParaRPr lang="sk-SK" sz="1200" dirty="0"/>
          </a:p>
        </p:txBody>
      </p:sp>
      <p:pic>
        <p:nvPicPr>
          <p:cNvPr id="3184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5536" y="3861048"/>
            <a:ext cx="2304255" cy="204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BlokTextu 27"/>
          <p:cNvSpPr txBox="1"/>
          <p:nvPr/>
        </p:nvSpPr>
        <p:spPr>
          <a:xfrm>
            <a:off x="2300511" y="3717032"/>
            <a:ext cx="5020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2 nm</a:t>
            </a:r>
            <a:endParaRPr lang="sk-SK" sz="1200" dirty="0"/>
          </a:p>
        </p:txBody>
      </p:sp>
      <p:sp>
        <p:nvSpPr>
          <p:cNvPr id="27" name="BlokTextu 26"/>
          <p:cNvSpPr txBox="1"/>
          <p:nvPr/>
        </p:nvSpPr>
        <p:spPr>
          <a:xfrm>
            <a:off x="2341747" y="5854122"/>
            <a:ext cx="50206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0 nm</a:t>
            </a:r>
            <a:endParaRPr lang="sk-SK" sz="1200" dirty="0"/>
          </a:p>
        </p:txBody>
      </p:sp>
      <p:pic>
        <p:nvPicPr>
          <p:cNvPr id="31847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9357" y="3861048"/>
            <a:ext cx="2304255" cy="2048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2" name="BlokTextu 31"/>
          <p:cNvSpPr txBox="1"/>
          <p:nvPr/>
        </p:nvSpPr>
        <p:spPr>
          <a:xfrm>
            <a:off x="4847346" y="3717032"/>
            <a:ext cx="66075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 1.1 mV</a:t>
            </a:r>
            <a:endParaRPr lang="sk-SK" sz="1200" dirty="0"/>
          </a:p>
        </p:txBody>
      </p:sp>
      <p:sp>
        <p:nvSpPr>
          <p:cNvPr id="31" name="BlokTextu 30"/>
          <p:cNvSpPr txBox="1"/>
          <p:nvPr/>
        </p:nvSpPr>
        <p:spPr>
          <a:xfrm>
            <a:off x="4860032" y="5854122"/>
            <a:ext cx="73930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dirty="0"/>
              <a:t> 0.85 mV</a:t>
            </a:r>
            <a:endParaRPr lang="sk-SK" sz="1200" dirty="0"/>
          </a:p>
        </p:txBody>
      </p:sp>
      <p:sp>
        <p:nvSpPr>
          <p:cNvPr id="33" name="BlokTextu 32"/>
          <p:cNvSpPr txBox="1"/>
          <p:nvPr/>
        </p:nvSpPr>
        <p:spPr>
          <a:xfrm>
            <a:off x="3563888" y="6165304"/>
            <a:ext cx="4896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How  local </a:t>
            </a:r>
            <a:r>
              <a:rPr lang="en-GB" sz="1600" b="1" dirty="0">
                <a:solidFill>
                  <a:srgbClr val="0070C0"/>
                </a:solidFill>
                <a:latin typeface="Symbol" pitchFamily="18" charset="2"/>
              </a:rPr>
              <a:t>D</a:t>
            </a:r>
            <a:r>
              <a:rPr lang="en-GB" sz="1600" b="1" dirty="0">
                <a:solidFill>
                  <a:srgbClr val="0070C0"/>
                </a:solidFill>
              </a:rPr>
              <a:t> correlates with </a:t>
            </a:r>
            <a:r>
              <a:rPr lang="en-GB" sz="1600" b="1" dirty="0">
                <a:solidFill>
                  <a:srgbClr val="0070C0"/>
                </a:solidFill>
                <a:latin typeface="Symbol" pitchFamily="18" charset="2"/>
              </a:rPr>
              <a:t>G ?   - </a:t>
            </a:r>
            <a:r>
              <a:rPr lang="en-GB" sz="1600" b="1" dirty="0">
                <a:solidFill>
                  <a:srgbClr val="0070C0"/>
                </a:solidFill>
                <a:latin typeface="+mj-lt"/>
              </a:rPr>
              <a:t>increase resolution</a:t>
            </a:r>
            <a:endParaRPr lang="en-GB" sz="1600" b="1" dirty="0">
              <a:solidFill>
                <a:srgbClr val="C00000"/>
              </a:solidFill>
              <a:latin typeface="Symbol" pitchFamily="18" charset="2"/>
            </a:endParaRPr>
          </a:p>
        </p:txBody>
      </p:sp>
      <p:pic>
        <p:nvPicPr>
          <p:cNvPr id="34" name="Picture 8" descr="uef">
            <a:extLst>
              <a:ext uri="{FF2B5EF4-FFF2-40B4-BE49-F238E27FC236}">
                <a16:creationId xmlns:a16="http://schemas.microsoft.com/office/drawing/2014/main" id="{48B28DEE-634B-41A6-AAD0-327FFD3A6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2" name="Obdĺžnik 11"/>
          <p:cNvSpPr>
            <a:spLocks noChangeArrowheads="1"/>
          </p:cNvSpPr>
          <p:nvPr/>
        </p:nvSpPr>
        <p:spPr bwMode="auto">
          <a:xfrm>
            <a:off x="0" y="-47625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1" name="Zástupný symbol čísla snímky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7921-4936-4FB3-ADA2-21DC999260C1}" type="slidenum">
              <a:rPr lang="sk-SK" smtClean="0"/>
              <a:pPr/>
              <a:t>18</a:t>
            </a:fld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3707904" y="1052736"/>
            <a:ext cx="1274708" cy="46166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400" b="1" dirty="0"/>
              <a:t>MoC / Si</a:t>
            </a:r>
          </a:p>
        </p:txBody>
      </p:sp>
      <p:grpSp>
        <p:nvGrpSpPr>
          <p:cNvPr id="3" name="Skupina 34"/>
          <p:cNvGrpSpPr/>
          <p:nvPr/>
        </p:nvGrpSpPr>
        <p:grpSpPr>
          <a:xfrm>
            <a:off x="539552" y="980728"/>
            <a:ext cx="2952328" cy="2592288"/>
            <a:chOff x="5724128" y="1052736"/>
            <a:chExt cx="2952328" cy="2592288"/>
          </a:xfrm>
        </p:grpSpPr>
        <p:grpSp>
          <p:nvGrpSpPr>
            <p:cNvPr id="4" name="Skupina 18"/>
            <p:cNvGrpSpPr/>
            <p:nvPr/>
          </p:nvGrpSpPr>
          <p:grpSpPr>
            <a:xfrm>
              <a:off x="5724128" y="1052736"/>
              <a:ext cx="2952328" cy="2592288"/>
              <a:chOff x="5292080" y="1325910"/>
              <a:chExt cx="2448272" cy="2415505"/>
            </a:xfrm>
          </p:grpSpPr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292080" y="1484784"/>
                <a:ext cx="2304255" cy="2048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BlokTextu 17"/>
              <p:cNvSpPr txBox="1"/>
              <p:nvPr/>
            </p:nvSpPr>
            <p:spPr>
              <a:xfrm>
                <a:off x="7238291" y="3464416"/>
                <a:ext cx="50206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0 nm</a:t>
                </a:r>
                <a:endParaRPr lang="sk-SK" sz="1200" dirty="0"/>
              </a:p>
            </p:txBody>
          </p:sp>
          <p:sp>
            <p:nvSpPr>
              <p:cNvPr id="17" name="BlokTextu 16"/>
              <p:cNvSpPr txBox="1"/>
              <p:nvPr/>
            </p:nvSpPr>
            <p:spPr>
              <a:xfrm>
                <a:off x="7197055" y="1325910"/>
                <a:ext cx="50206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2 nm</a:t>
                </a:r>
                <a:endParaRPr lang="sk-SK" sz="1200" dirty="0"/>
              </a:p>
            </p:txBody>
          </p:sp>
        </p:grpSp>
        <p:sp>
          <p:nvSpPr>
            <p:cNvPr id="23" name="Obdĺžnik 22"/>
            <p:cNvSpPr/>
            <p:nvPr/>
          </p:nvSpPr>
          <p:spPr>
            <a:xfrm>
              <a:off x="5915769" y="2204864"/>
              <a:ext cx="729605" cy="7825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3" name="BlokTextu 32"/>
          <p:cNvSpPr txBox="1"/>
          <p:nvPr/>
        </p:nvSpPr>
        <p:spPr>
          <a:xfrm>
            <a:off x="3707904" y="1772816"/>
            <a:ext cx="49210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Zoom – protruding boomerang:</a:t>
            </a:r>
          </a:p>
          <a:p>
            <a:r>
              <a:rPr lang="en-GB" dirty="0"/>
              <a:t>CITS + </a:t>
            </a:r>
            <a:r>
              <a:rPr lang="sk-SK" dirty="0" err="1"/>
              <a:t>Fitting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16384 I-V </a:t>
            </a:r>
            <a:r>
              <a:rPr lang="sk-SK" dirty="0" err="1"/>
              <a:t>curves</a:t>
            </a:r>
            <a:r>
              <a:rPr lang="sk-SK" dirty="0"/>
              <a:t> to </a:t>
            </a:r>
            <a:r>
              <a:rPr lang="sk-SK" dirty="0" err="1"/>
              <a:t>Dynes</a:t>
            </a:r>
            <a:r>
              <a:rPr lang="sk-SK" dirty="0"/>
              <a:t> formula</a:t>
            </a:r>
          </a:p>
          <a:p>
            <a:endParaRPr lang="en-GB" dirty="0"/>
          </a:p>
        </p:txBody>
      </p:sp>
      <p:pic>
        <p:nvPicPr>
          <p:cNvPr id="19" name="Picture 8" descr="uef">
            <a:extLst>
              <a:ext uri="{FF2B5EF4-FFF2-40B4-BE49-F238E27FC236}">
                <a16:creationId xmlns:a16="http://schemas.microsoft.com/office/drawing/2014/main" id="{5DF30227-B117-4FCC-AFD8-786999B8BC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" name="BlokTextu 25">
            <a:extLst>
              <a:ext uri="{FF2B5EF4-FFF2-40B4-BE49-F238E27FC236}">
                <a16:creationId xmlns:a16="http://schemas.microsoft.com/office/drawing/2014/main" id="{88E411B8-ECC7-4BB9-A1B9-BF3CFD604862}"/>
              </a:ext>
            </a:extLst>
          </p:cNvPr>
          <p:cNvSpPr txBox="1"/>
          <p:nvPr/>
        </p:nvSpPr>
        <p:spPr>
          <a:xfrm>
            <a:off x="807615" y="187540"/>
            <a:ext cx="8165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CITS – </a:t>
            </a:r>
            <a:r>
              <a:rPr lang="sk-SK" sz="2400" dirty="0">
                <a:solidFill>
                  <a:schemeClr val="bg1"/>
                </a:solidFill>
              </a:rPr>
              <a:t>I-V </a:t>
            </a:r>
            <a:r>
              <a:rPr lang="sk-SK" sz="2400" dirty="0" err="1">
                <a:solidFill>
                  <a:schemeClr val="bg1"/>
                </a:solidFill>
              </a:rPr>
              <a:t>measurements</a:t>
            </a:r>
            <a:r>
              <a:rPr lang="sk-SK" sz="2400" dirty="0">
                <a:solidFill>
                  <a:schemeClr val="bg1"/>
                </a:solidFill>
              </a:rPr>
              <a:t> in 128 x 128 </a:t>
            </a:r>
            <a:r>
              <a:rPr lang="sk-SK" sz="2400" dirty="0" err="1">
                <a:solidFill>
                  <a:schemeClr val="bg1"/>
                </a:solidFill>
              </a:rPr>
              <a:t>points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of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the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topography</a:t>
            </a:r>
            <a:endParaRPr lang="sk-SK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2" name="Obdĺžnik 11"/>
          <p:cNvSpPr>
            <a:spLocks noChangeArrowheads="1"/>
          </p:cNvSpPr>
          <p:nvPr/>
        </p:nvSpPr>
        <p:spPr bwMode="auto">
          <a:xfrm>
            <a:off x="0" y="-47625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1" name="Zástupný symbol čísla snímky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7921-4936-4FB3-ADA2-21DC999260C1}" type="slidenum">
              <a:rPr lang="sk-SK" smtClean="0"/>
              <a:pPr/>
              <a:t>19</a:t>
            </a:fld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3707904" y="1052736"/>
            <a:ext cx="1274708" cy="46166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400" b="1" dirty="0"/>
              <a:t>MoC / Si</a:t>
            </a:r>
          </a:p>
        </p:txBody>
      </p:sp>
      <p:grpSp>
        <p:nvGrpSpPr>
          <p:cNvPr id="3" name="Skupina 34"/>
          <p:cNvGrpSpPr/>
          <p:nvPr/>
        </p:nvGrpSpPr>
        <p:grpSpPr>
          <a:xfrm>
            <a:off x="539552" y="980728"/>
            <a:ext cx="2952328" cy="2592288"/>
            <a:chOff x="5724128" y="1052736"/>
            <a:chExt cx="2952328" cy="2592288"/>
          </a:xfrm>
        </p:grpSpPr>
        <p:grpSp>
          <p:nvGrpSpPr>
            <p:cNvPr id="4" name="Skupina 18"/>
            <p:cNvGrpSpPr/>
            <p:nvPr/>
          </p:nvGrpSpPr>
          <p:grpSpPr>
            <a:xfrm>
              <a:off x="5724128" y="1052736"/>
              <a:ext cx="2952328" cy="2592288"/>
              <a:chOff x="5292080" y="1325910"/>
              <a:chExt cx="2448272" cy="2415505"/>
            </a:xfrm>
          </p:grpSpPr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292080" y="1484784"/>
                <a:ext cx="2304255" cy="2048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BlokTextu 17"/>
              <p:cNvSpPr txBox="1"/>
              <p:nvPr/>
            </p:nvSpPr>
            <p:spPr>
              <a:xfrm>
                <a:off x="7238291" y="3464416"/>
                <a:ext cx="50206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0 nm</a:t>
                </a:r>
                <a:endParaRPr lang="sk-SK" sz="1200" dirty="0"/>
              </a:p>
            </p:txBody>
          </p:sp>
          <p:sp>
            <p:nvSpPr>
              <p:cNvPr id="17" name="BlokTextu 16"/>
              <p:cNvSpPr txBox="1"/>
              <p:nvPr/>
            </p:nvSpPr>
            <p:spPr>
              <a:xfrm>
                <a:off x="7197055" y="1325910"/>
                <a:ext cx="50206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2 nm</a:t>
                </a:r>
                <a:endParaRPr lang="sk-SK" sz="1200" dirty="0"/>
              </a:p>
            </p:txBody>
          </p:sp>
        </p:grpSp>
        <p:sp>
          <p:nvSpPr>
            <p:cNvPr id="23" name="Obdĺžnik 22"/>
            <p:cNvSpPr/>
            <p:nvPr/>
          </p:nvSpPr>
          <p:spPr>
            <a:xfrm>
              <a:off x="5915769" y="2204864"/>
              <a:ext cx="729605" cy="7825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3" name="BlokTextu 32"/>
          <p:cNvSpPr txBox="1"/>
          <p:nvPr/>
        </p:nvSpPr>
        <p:spPr>
          <a:xfrm>
            <a:off x="3707904" y="1772816"/>
            <a:ext cx="4921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Zoom – protruding boomerang:</a:t>
            </a:r>
          </a:p>
          <a:p>
            <a:r>
              <a:rPr lang="en-GB" dirty="0"/>
              <a:t>CITS + </a:t>
            </a:r>
            <a:r>
              <a:rPr lang="sk-SK" dirty="0" err="1"/>
              <a:t>Fitting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16384 I-V </a:t>
            </a:r>
            <a:r>
              <a:rPr lang="sk-SK" dirty="0" err="1"/>
              <a:t>curves</a:t>
            </a:r>
            <a:r>
              <a:rPr lang="sk-SK" dirty="0"/>
              <a:t> to </a:t>
            </a:r>
            <a:r>
              <a:rPr lang="sk-SK" dirty="0" err="1"/>
              <a:t>Dynes</a:t>
            </a:r>
            <a:r>
              <a:rPr lang="sk-SK" dirty="0"/>
              <a:t> formula</a:t>
            </a:r>
          </a:p>
          <a:p>
            <a:endParaRPr lang="en-GB" dirty="0"/>
          </a:p>
          <a:p>
            <a:r>
              <a:rPr lang="en-GB" dirty="0"/>
              <a:t>Topography vs. Gap-map vs. Gamma-map</a:t>
            </a:r>
            <a:r>
              <a:rPr lang="sk-SK" dirty="0"/>
              <a:t>: </a:t>
            </a:r>
          </a:p>
        </p:txBody>
      </p:sp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586" y="3645024"/>
            <a:ext cx="26098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7001" y="2132856"/>
            <a:ext cx="74865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uef">
            <a:extLst>
              <a:ext uri="{FF2B5EF4-FFF2-40B4-BE49-F238E27FC236}">
                <a16:creationId xmlns:a16="http://schemas.microsoft.com/office/drawing/2014/main" id="{4FEDE098-69ED-4C02-BECB-E2C1ACC28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" name="BlokTextu 25">
            <a:extLst>
              <a:ext uri="{FF2B5EF4-FFF2-40B4-BE49-F238E27FC236}">
                <a16:creationId xmlns:a16="http://schemas.microsoft.com/office/drawing/2014/main" id="{FD6E2CA8-BDD7-4779-A018-42DFD309B8FB}"/>
              </a:ext>
            </a:extLst>
          </p:cNvPr>
          <p:cNvSpPr txBox="1"/>
          <p:nvPr/>
        </p:nvSpPr>
        <p:spPr>
          <a:xfrm>
            <a:off x="807615" y="187540"/>
            <a:ext cx="8165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CITS – </a:t>
            </a:r>
            <a:r>
              <a:rPr lang="sk-SK" sz="2400" dirty="0">
                <a:solidFill>
                  <a:schemeClr val="bg1"/>
                </a:solidFill>
              </a:rPr>
              <a:t>I-V </a:t>
            </a:r>
            <a:r>
              <a:rPr lang="sk-SK" sz="2400" dirty="0" err="1">
                <a:solidFill>
                  <a:schemeClr val="bg1"/>
                </a:solidFill>
              </a:rPr>
              <a:t>measurements</a:t>
            </a:r>
            <a:r>
              <a:rPr lang="sk-SK" sz="2400" dirty="0">
                <a:solidFill>
                  <a:schemeClr val="bg1"/>
                </a:solidFill>
              </a:rPr>
              <a:t> in 128 x 128 </a:t>
            </a:r>
            <a:r>
              <a:rPr lang="sk-SK" sz="2400" dirty="0" err="1">
                <a:solidFill>
                  <a:schemeClr val="bg1"/>
                </a:solidFill>
              </a:rPr>
              <a:t>points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of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the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topography</a:t>
            </a:r>
            <a:endParaRPr lang="sk-SK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04800" y="42672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altLang="en-US" sz="2800">
              <a:latin typeface="Times"/>
            </a:endParaRPr>
          </a:p>
        </p:txBody>
      </p:sp>
      <p:sp>
        <p:nvSpPr>
          <p:cNvPr id="10244" name="Obdĺžnik 5"/>
          <p:cNvSpPr>
            <a:spLocks noChangeArrowheads="1"/>
          </p:cNvSpPr>
          <p:nvPr/>
        </p:nvSpPr>
        <p:spPr bwMode="auto">
          <a:xfrm>
            <a:off x="0" y="0"/>
            <a:ext cx="9144000" cy="1368425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0245" name="Text Box 2"/>
          <p:cNvSpPr txBox="1">
            <a:spLocks noChangeArrowheads="1"/>
          </p:cNvSpPr>
          <p:nvPr/>
        </p:nvSpPr>
        <p:spPr bwMode="auto">
          <a:xfrm>
            <a:off x="1619672" y="116632"/>
            <a:ext cx="77048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hangingPunct="0"/>
            <a:r>
              <a:rPr lang="en-US" sz="2400" b="1" dirty="0"/>
              <a:t>      </a:t>
            </a:r>
            <a:r>
              <a:rPr lang="en-US" sz="2400" b="1" dirty="0">
                <a:solidFill>
                  <a:schemeClr val="bg1"/>
                </a:solidFill>
              </a:rPr>
              <a:t>On the origin of the </a:t>
            </a:r>
            <a:r>
              <a:rPr lang="en-US" sz="2400" b="1" dirty="0" err="1">
                <a:solidFill>
                  <a:schemeClr val="bg1"/>
                </a:solidFill>
              </a:rPr>
              <a:t>quasiparticle</a:t>
            </a:r>
            <a:r>
              <a:rPr lang="en-US" sz="2400" b="1" dirty="0">
                <a:solidFill>
                  <a:schemeClr val="bg1"/>
                </a:solidFill>
              </a:rPr>
              <a:t> states in </a:t>
            </a:r>
          </a:p>
          <a:p>
            <a:pPr hangingPunct="0"/>
            <a:r>
              <a:rPr lang="en-US" sz="2400" b="1" dirty="0">
                <a:solidFill>
                  <a:schemeClr val="bg1"/>
                </a:solidFill>
              </a:rPr>
              <a:t>      the superconducting gap of homogeneously </a:t>
            </a:r>
          </a:p>
          <a:p>
            <a:pPr hangingPunct="0"/>
            <a:r>
              <a:rPr lang="en-US" sz="2400" b="1" dirty="0">
                <a:solidFill>
                  <a:schemeClr val="bg1"/>
                </a:solidFill>
              </a:rPr>
              <a:t>      disordered ultrathin films. </a:t>
            </a:r>
            <a:r>
              <a:rPr lang="en-US" sz="2400" b="1" dirty="0" err="1">
                <a:solidFill>
                  <a:schemeClr val="bg1"/>
                </a:solidFill>
              </a:rPr>
              <a:t>MoC</a:t>
            </a:r>
            <a:r>
              <a:rPr lang="en-US" sz="2400" b="1" dirty="0">
                <a:solidFill>
                  <a:schemeClr val="bg1"/>
                </a:solidFill>
              </a:rPr>
              <a:t> case.</a:t>
            </a:r>
            <a:endParaRPr lang="sk-SK" sz="2400" b="1" dirty="0">
              <a:solidFill>
                <a:schemeClr val="bg1"/>
              </a:solidFill>
            </a:endParaRPr>
          </a:p>
        </p:txBody>
      </p:sp>
      <p:pic>
        <p:nvPicPr>
          <p:cNvPr id="10246" name="Picture 8" descr="u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38200" cy="838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6B1F5D-3832-45CD-AC07-4C9C685D3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9979" y="1398791"/>
            <a:ext cx="6404042" cy="545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9765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2" name="Obdĺžnik 11"/>
          <p:cNvSpPr>
            <a:spLocks noChangeArrowheads="1"/>
          </p:cNvSpPr>
          <p:nvPr/>
        </p:nvSpPr>
        <p:spPr bwMode="auto">
          <a:xfrm>
            <a:off x="0" y="-47625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1" name="Zástupný symbol čísla snímky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7921-4936-4FB3-ADA2-21DC999260C1}" type="slidenum">
              <a:rPr lang="sk-SK" smtClean="0"/>
              <a:pPr/>
              <a:t>20</a:t>
            </a:fld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3707904" y="1052736"/>
            <a:ext cx="1274708" cy="46166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400" b="1" dirty="0"/>
              <a:t>MoC / Si</a:t>
            </a:r>
          </a:p>
        </p:txBody>
      </p:sp>
      <p:grpSp>
        <p:nvGrpSpPr>
          <p:cNvPr id="3" name="Skupina 34"/>
          <p:cNvGrpSpPr/>
          <p:nvPr/>
        </p:nvGrpSpPr>
        <p:grpSpPr>
          <a:xfrm>
            <a:off x="539552" y="980728"/>
            <a:ext cx="2952328" cy="2592288"/>
            <a:chOff x="5724128" y="1052736"/>
            <a:chExt cx="2952328" cy="2592288"/>
          </a:xfrm>
        </p:grpSpPr>
        <p:grpSp>
          <p:nvGrpSpPr>
            <p:cNvPr id="4" name="Skupina 18"/>
            <p:cNvGrpSpPr/>
            <p:nvPr/>
          </p:nvGrpSpPr>
          <p:grpSpPr>
            <a:xfrm>
              <a:off x="5724128" y="1052736"/>
              <a:ext cx="2952328" cy="2592288"/>
              <a:chOff x="5292080" y="1325910"/>
              <a:chExt cx="2448272" cy="2415505"/>
            </a:xfrm>
          </p:grpSpPr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292080" y="1484784"/>
                <a:ext cx="2304255" cy="2048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BlokTextu 17"/>
              <p:cNvSpPr txBox="1"/>
              <p:nvPr/>
            </p:nvSpPr>
            <p:spPr>
              <a:xfrm>
                <a:off x="7238291" y="3464416"/>
                <a:ext cx="50206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0 nm</a:t>
                </a:r>
                <a:endParaRPr lang="sk-SK" sz="1200" dirty="0"/>
              </a:p>
            </p:txBody>
          </p:sp>
          <p:sp>
            <p:nvSpPr>
              <p:cNvPr id="17" name="BlokTextu 16"/>
              <p:cNvSpPr txBox="1"/>
              <p:nvPr/>
            </p:nvSpPr>
            <p:spPr>
              <a:xfrm>
                <a:off x="7197055" y="1325910"/>
                <a:ext cx="50206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2 nm</a:t>
                </a:r>
                <a:endParaRPr lang="sk-SK" sz="1200" dirty="0"/>
              </a:p>
            </p:txBody>
          </p:sp>
        </p:grpSp>
        <p:sp>
          <p:nvSpPr>
            <p:cNvPr id="23" name="Obdĺžnik 22"/>
            <p:cNvSpPr/>
            <p:nvPr/>
          </p:nvSpPr>
          <p:spPr>
            <a:xfrm>
              <a:off x="5915769" y="2204864"/>
              <a:ext cx="729605" cy="7825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3" name="BlokTextu 32"/>
          <p:cNvSpPr txBox="1"/>
          <p:nvPr/>
        </p:nvSpPr>
        <p:spPr>
          <a:xfrm>
            <a:off x="3707904" y="1772816"/>
            <a:ext cx="4921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Zoom – protruding boomerang:</a:t>
            </a:r>
          </a:p>
          <a:p>
            <a:r>
              <a:rPr lang="en-GB" dirty="0"/>
              <a:t>CITS + </a:t>
            </a:r>
            <a:r>
              <a:rPr lang="sk-SK" dirty="0" err="1"/>
              <a:t>Fitting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16384 I-V </a:t>
            </a:r>
            <a:r>
              <a:rPr lang="sk-SK" dirty="0" err="1"/>
              <a:t>curves</a:t>
            </a:r>
            <a:r>
              <a:rPr lang="sk-SK" dirty="0"/>
              <a:t> to </a:t>
            </a:r>
            <a:r>
              <a:rPr lang="sk-SK" dirty="0" err="1"/>
              <a:t>Dynes</a:t>
            </a:r>
            <a:r>
              <a:rPr lang="sk-SK" dirty="0"/>
              <a:t> formula</a:t>
            </a:r>
          </a:p>
          <a:p>
            <a:endParaRPr lang="en-GB" dirty="0"/>
          </a:p>
          <a:p>
            <a:r>
              <a:rPr lang="en-GB" dirty="0"/>
              <a:t>Topography vs. Gap-map vs. Gamma-map</a:t>
            </a:r>
            <a:r>
              <a:rPr lang="sk-SK" dirty="0"/>
              <a:t>: </a:t>
            </a:r>
          </a:p>
        </p:txBody>
      </p:sp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586" y="3645024"/>
            <a:ext cx="26098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87824" y="3717032"/>
            <a:ext cx="2686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7001" y="2132856"/>
            <a:ext cx="74865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8" descr="uef">
            <a:extLst>
              <a:ext uri="{FF2B5EF4-FFF2-40B4-BE49-F238E27FC236}">
                <a16:creationId xmlns:a16="http://schemas.microsoft.com/office/drawing/2014/main" id="{6C1D0866-3EE2-4FF4-8A0A-E102B1DE2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0" name="BlokTextu 25">
            <a:extLst>
              <a:ext uri="{FF2B5EF4-FFF2-40B4-BE49-F238E27FC236}">
                <a16:creationId xmlns:a16="http://schemas.microsoft.com/office/drawing/2014/main" id="{3EE9B3B1-3849-4136-9C01-C99B2537C8DA}"/>
              </a:ext>
            </a:extLst>
          </p:cNvPr>
          <p:cNvSpPr txBox="1"/>
          <p:nvPr/>
        </p:nvSpPr>
        <p:spPr>
          <a:xfrm>
            <a:off x="807615" y="187540"/>
            <a:ext cx="8165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CITS – </a:t>
            </a:r>
            <a:r>
              <a:rPr lang="sk-SK" sz="2400" dirty="0">
                <a:solidFill>
                  <a:schemeClr val="bg1"/>
                </a:solidFill>
              </a:rPr>
              <a:t>I-V </a:t>
            </a:r>
            <a:r>
              <a:rPr lang="sk-SK" sz="2400" dirty="0" err="1">
                <a:solidFill>
                  <a:schemeClr val="bg1"/>
                </a:solidFill>
              </a:rPr>
              <a:t>measurements</a:t>
            </a:r>
            <a:r>
              <a:rPr lang="sk-SK" sz="2400" dirty="0">
                <a:solidFill>
                  <a:schemeClr val="bg1"/>
                </a:solidFill>
              </a:rPr>
              <a:t> in 128 x 128 </a:t>
            </a:r>
            <a:r>
              <a:rPr lang="sk-SK" sz="2400" dirty="0" err="1">
                <a:solidFill>
                  <a:schemeClr val="bg1"/>
                </a:solidFill>
              </a:rPr>
              <a:t>points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of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the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topography</a:t>
            </a:r>
            <a:endParaRPr lang="sk-SK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2" name="Obdĺžnik 11"/>
          <p:cNvSpPr>
            <a:spLocks noChangeArrowheads="1"/>
          </p:cNvSpPr>
          <p:nvPr/>
        </p:nvSpPr>
        <p:spPr bwMode="auto">
          <a:xfrm>
            <a:off x="0" y="-47625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2" name="BlokTextu 11"/>
          <p:cNvSpPr txBox="1"/>
          <p:nvPr/>
        </p:nvSpPr>
        <p:spPr>
          <a:xfrm>
            <a:off x="3707904" y="1052736"/>
            <a:ext cx="1274708" cy="461665"/>
          </a:xfrm>
          <a:prstGeom prst="rect">
            <a:avLst/>
          </a:prstGeom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2400" b="1" dirty="0"/>
              <a:t>MoC / Si</a:t>
            </a:r>
          </a:p>
        </p:txBody>
      </p:sp>
      <p:pic>
        <p:nvPicPr>
          <p:cNvPr id="21" name="Obrázok 20" descr="E:\pszabo\publikacie\konferencie\2016\CSMAG\Fig4N.jpg"/>
          <p:cNvPicPr/>
          <p:nvPr/>
        </p:nvPicPr>
        <p:blipFill>
          <a:blip r:embed="rId2" cstate="print"/>
          <a:srcRect l="25696" t="50774" r="22913"/>
          <a:stretch>
            <a:fillRect/>
          </a:stretch>
        </p:blipFill>
        <p:spPr bwMode="auto">
          <a:xfrm>
            <a:off x="5652120" y="3645024"/>
            <a:ext cx="2754029" cy="235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34"/>
          <p:cNvGrpSpPr/>
          <p:nvPr/>
        </p:nvGrpSpPr>
        <p:grpSpPr>
          <a:xfrm>
            <a:off x="539552" y="980728"/>
            <a:ext cx="2952328" cy="2592288"/>
            <a:chOff x="5724128" y="1052736"/>
            <a:chExt cx="2952328" cy="2592288"/>
          </a:xfrm>
        </p:grpSpPr>
        <p:grpSp>
          <p:nvGrpSpPr>
            <p:cNvPr id="4" name="Skupina 18"/>
            <p:cNvGrpSpPr/>
            <p:nvPr/>
          </p:nvGrpSpPr>
          <p:grpSpPr>
            <a:xfrm>
              <a:off x="5724128" y="1052736"/>
              <a:ext cx="2952328" cy="2592288"/>
              <a:chOff x="5292080" y="1325910"/>
              <a:chExt cx="2448272" cy="2415505"/>
            </a:xfrm>
          </p:grpSpPr>
          <p:pic>
            <p:nvPicPr>
              <p:cNvPr id="16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292080" y="1484784"/>
                <a:ext cx="2304255" cy="2048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8" name="BlokTextu 17"/>
              <p:cNvSpPr txBox="1"/>
              <p:nvPr/>
            </p:nvSpPr>
            <p:spPr>
              <a:xfrm>
                <a:off x="7238291" y="3464416"/>
                <a:ext cx="50206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0 nm</a:t>
                </a:r>
                <a:endParaRPr lang="sk-SK" sz="1200" dirty="0"/>
              </a:p>
            </p:txBody>
          </p:sp>
          <p:sp>
            <p:nvSpPr>
              <p:cNvPr id="17" name="BlokTextu 16"/>
              <p:cNvSpPr txBox="1"/>
              <p:nvPr/>
            </p:nvSpPr>
            <p:spPr>
              <a:xfrm>
                <a:off x="7197055" y="1325910"/>
                <a:ext cx="50206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200" dirty="0"/>
                  <a:t>2 nm</a:t>
                </a:r>
                <a:endParaRPr lang="sk-SK" sz="1200" dirty="0"/>
              </a:p>
            </p:txBody>
          </p:sp>
        </p:grpSp>
        <p:sp>
          <p:nvSpPr>
            <p:cNvPr id="23" name="Obdĺžnik 22"/>
            <p:cNvSpPr/>
            <p:nvPr/>
          </p:nvSpPr>
          <p:spPr>
            <a:xfrm>
              <a:off x="5915769" y="2204864"/>
              <a:ext cx="729605" cy="78256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33" name="BlokTextu 32"/>
          <p:cNvSpPr txBox="1"/>
          <p:nvPr/>
        </p:nvSpPr>
        <p:spPr>
          <a:xfrm>
            <a:off x="3707904" y="1772816"/>
            <a:ext cx="49210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Zoom – protruding boomerang:</a:t>
            </a:r>
          </a:p>
          <a:p>
            <a:r>
              <a:rPr lang="en-GB" dirty="0"/>
              <a:t>CITS + </a:t>
            </a:r>
            <a:r>
              <a:rPr lang="sk-SK" dirty="0" err="1"/>
              <a:t>Fitting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16384 I-V </a:t>
            </a:r>
            <a:r>
              <a:rPr lang="sk-SK" dirty="0" err="1"/>
              <a:t>curves</a:t>
            </a:r>
            <a:r>
              <a:rPr lang="sk-SK" dirty="0"/>
              <a:t> to </a:t>
            </a:r>
            <a:r>
              <a:rPr lang="sk-SK" dirty="0" err="1"/>
              <a:t>Dynes</a:t>
            </a:r>
            <a:r>
              <a:rPr lang="sk-SK" dirty="0"/>
              <a:t> formula</a:t>
            </a:r>
          </a:p>
          <a:p>
            <a:endParaRPr lang="en-GB" dirty="0"/>
          </a:p>
          <a:p>
            <a:r>
              <a:rPr lang="en-GB" dirty="0"/>
              <a:t>Topography vs. Gap-map vs. Gamma-map</a:t>
            </a:r>
            <a:r>
              <a:rPr lang="sk-SK" dirty="0"/>
              <a:t>: </a:t>
            </a:r>
          </a:p>
        </p:txBody>
      </p:sp>
      <p:pic>
        <p:nvPicPr>
          <p:cNvPr id="32358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586" y="3645024"/>
            <a:ext cx="260985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717032"/>
            <a:ext cx="268605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7001" y="2132856"/>
            <a:ext cx="748655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BlokTextu 19"/>
          <p:cNvSpPr txBox="1"/>
          <p:nvPr/>
        </p:nvSpPr>
        <p:spPr>
          <a:xfrm>
            <a:off x="179512" y="6165304"/>
            <a:ext cx="9145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0070C0"/>
                </a:solidFill>
              </a:rPr>
              <a:t>Thinner sample – smaller gap </a:t>
            </a:r>
            <a:r>
              <a:rPr lang="en-GB" sz="1600" b="1" dirty="0">
                <a:solidFill>
                  <a:srgbClr val="0070C0"/>
                </a:solidFill>
                <a:latin typeface="Symbol" pitchFamily="18" charset="2"/>
              </a:rPr>
              <a:t>D</a:t>
            </a:r>
            <a:r>
              <a:rPr lang="en-GB" sz="1600" b="1" dirty="0">
                <a:solidFill>
                  <a:srgbClr val="0070C0"/>
                </a:solidFill>
              </a:rPr>
              <a:t> – higher </a:t>
            </a:r>
            <a:r>
              <a:rPr lang="en-GB" sz="1600" b="1" dirty="0" err="1">
                <a:solidFill>
                  <a:srgbClr val="0070C0"/>
                </a:solidFill>
                <a:latin typeface="Symbol" pitchFamily="18" charset="2"/>
              </a:rPr>
              <a:t>G</a:t>
            </a:r>
            <a:r>
              <a:rPr lang="en-GB" sz="1600" b="1" dirty="0" err="1">
                <a:solidFill>
                  <a:srgbClr val="0070C0"/>
                </a:solidFill>
              </a:rPr>
              <a:t>smearing</a:t>
            </a:r>
            <a:r>
              <a:rPr lang="en-GB" sz="1600" b="1" dirty="0">
                <a:solidFill>
                  <a:srgbClr val="0070C0"/>
                </a:solidFill>
              </a:rPr>
              <a:t> – </a:t>
            </a:r>
            <a:r>
              <a:rPr lang="en-GB" b="1" dirty="0">
                <a:solidFill>
                  <a:srgbClr val="C00000"/>
                </a:solidFill>
              </a:rPr>
              <a:t>the interface is the source of pair-breaking</a:t>
            </a:r>
            <a:endParaRPr lang="en-GB" b="1" dirty="0">
              <a:solidFill>
                <a:srgbClr val="C00000"/>
              </a:solidFill>
              <a:latin typeface="Symbol" pitchFamily="18" charset="2"/>
            </a:endParaRPr>
          </a:p>
        </p:txBody>
      </p:sp>
      <p:pic>
        <p:nvPicPr>
          <p:cNvPr id="22" name="Picture 8" descr="uef">
            <a:extLst>
              <a:ext uri="{FF2B5EF4-FFF2-40B4-BE49-F238E27FC236}">
                <a16:creationId xmlns:a16="http://schemas.microsoft.com/office/drawing/2014/main" id="{640FBF0B-3355-4BD3-95AA-F068705F9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4" name="BlokTextu 25">
            <a:extLst>
              <a:ext uri="{FF2B5EF4-FFF2-40B4-BE49-F238E27FC236}">
                <a16:creationId xmlns:a16="http://schemas.microsoft.com/office/drawing/2014/main" id="{E61E6E97-8D59-4FD5-A704-DC4B203ECD4D}"/>
              </a:ext>
            </a:extLst>
          </p:cNvPr>
          <p:cNvSpPr txBox="1"/>
          <p:nvPr/>
        </p:nvSpPr>
        <p:spPr>
          <a:xfrm>
            <a:off x="807615" y="187540"/>
            <a:ext cx="81651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2800" dirty="0">
                <a:solidFill>
                  <a:schemeClr val="bg1"/>
                </a:solidFill>
              </a:rPr>
              <a:t>CITS – </a:t>
            </a:r>
            <a:r>
              <a:rPr lang="sk-SK" sz="2400" dirty="0">
                <a:solidFill>
                  <a:schemeClr val="bg1"/>
                </a:solidFill>
              </a:rPr>
              <a:t>I-V </a:t>
            </a:r>
            <a:r>
              <a:rPr lang="sk-SK" sz="2400" dirty="0" err="1">
                <a:solidFill>
                  <a:schemeClr val="bg1"/>
                </a:solidFill>
              </a:rPr>
              <a:t>measurements</a:t>
            </a:r>
            <a:r>
              <a:rPr lang="sk-SK" sz="2400" dirty="0">
                <a:solidFill>
                  <a:schemeClr val="bg1"/>
                </a:solidFill>
              </a:rPr>
              <a:t> in 128 x 128 </a:t>
            </a:r>
            <a:r>
              <a:rPr lang="sk-SK" sz="2400" dirty="0" err="1">
                <a:solidFill>
                  <a:schemeClr val="bg1"/>
                </a:solidFill>
              </a:rPr>
              <a:t>points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of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the</a:t>
            </a:r>
            <a:r>
              <a:rPr lang="sk-SK" sz="2400" dirty="0">
                <a:solidFill>
                  <a:schemeClr val="bg1"/>
                </a:solidFill>
              </a:rPr>
              <a:t> </a:t>
            </a:r>
            <a:r>
              <a:rPr lang="sk-SK" sz="2400" dirty="0" err="1">
                <a:solidFill>
                  <a:schemeClr val="bg1"/>
                </a:solidFill>
              </a:rPr>
              <a:t>topography</a:t>
            </a:r>
            <a:endParaRPr lang="sk-SK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357290" y="260350"/>
            <a:ext cx="635798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2200" dirty="0">
                <a:solidFill>
                  <a:schemeClr val="bg1"/>
                </a:solidFill>
                <a:latin typeface="Arial" pitchFamily="34" charset="0"/>
              </a:rPr>
              <a:t>Aký je pôvod nárastu rozmazania?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53998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3000" b="1" dirty="0">
                <a:solidFill>
                  <a:schemeClr val="bg1"/>
                </a:solidFill>
              </a:rPr>
              <a:t>CONCLUSIONS</a:t>
            </a:r>
          </a:p>
        </p:txBody>
      </p:sp>
      <p:grpSp>
        <p:nvGrpSpPr>
          <p:cNvPr id="50" name="Skupina 49"/>
          <p:cNvGrpSpPr/>
          <p:nvPr/>
        </p:nvGrpSpPr>
        <p:grpSpPr>
          <a:xfrm>
            <a:off x="94385" y="620688"/>
            <a:ext cx="8973465" cy="1295371"/>
            <a:chOff x="35496" y="1124744"/>
            <a:chExt cx="8973465" cy="1295371"/>
          </a:xfrm>
        </p:grpSpPr>
        <p:sp>
          <p:nvSpPr>
            <p:cNvPr id="7" name="BlokTextu 6"/>
            <p:cNvSpPr txBox="1"/>
            <p:nvPr/>
          </p:nvSpPr>
          <p:spPr>
            <a:xfrm>
              <a:off x="323528" y="2143116"/>
              <a:ext cx="1856457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200" dirty="0">
                  <a:solidFill>
                    <a:srgbClr val="00B050"/>
                  </a:solidFill>
                </a:rPr>
                <a:t>MoC / Al</a:t>
              </a:r>
              <a:r>
                <a:rPr lang="sk-SK" sz="1200" baseline="-25000" dirty="0">
                  <a:solidFill>
                    <a:srgbClr val="00B050"/>
                  </a:solidFill>
                </a:rPr>
                <a:t>2</a:t>
              </a:r>
              <a:r>
                <a:rPr lang="sk-SK" sz="1200" dirty="0">
                  <a:solidFill>
                    <a:srgbClr val="00B050"/>
                  </a:solidFill>
                </a:rPr>
                <a:t>O</a:t>
              </a:r>
              <a:r>
                <a:rPr lang="sk-SK" sz="1200" baseline="-25000" dirty="0">
                  <a:solidFill>
                    <a:srgbClr val="00B050"/>
                  </a:solidFill>
                </a:rPr>
                <a:t>3</a:t>
              </a:r>
              <a:endParaRPr lang="sk-SK" sz="1200" dirty="0">
                <a:solidFill>
                  <a:srgbClr val="00B050"/>
                </a:solidFill>
              </a:endParaRPr>
            </a:p>
          </p:txBody>
        </p:sp>
        <p:sp>
          <p:nvSpPr>
            <p:cNvPr id="8" name="BlokTextu 7"/>
            <p:cNvSpPr txBox="1"/>
            <p:nvPr/>
          </p:nvSpPr>
          <p:spPr>
            <a:xfrm>
              <a:off x="2051720" y="2143116"/>
              <a:ext cx="9286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k-SK" sz="1200" dirty="0">
                  <a:solidFill>
                    <a:srgbClr val="0070C0"/>
                  </a:solidFill>
                </a:rPr>
                <a:t>MoC / Si</a:t>
              </a:r>
            </a:p>
          </p:txBody>
        </p:sp>
        <p:pic>
          <p:nvPicPr>
            <p:cNvPr id="3153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5576" y="1124744"/>
              <a:ext cx="2318506" cy="10611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BlokTextu 27"/>
            <p:cNvSpPr txBox="1"/>
            <p:nvPr/>
          </p:nvSpPr>
          <p:spPr>
            <a:xfrm>
              <a:off x="3059832" y="1428736"/>
              <a:ext cx="5949129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sz="1900" b="1" dirty="0">
                  <a:solidFill>
                    <a:srgbClr val="0070C0"/>
                  </a:solidFill>
                </a:rPr>
                <a:t>films prepared simultaneously </a:t>
              </a:r>
              <a:r>
                <a:rPr lang="en-GB" sz="1900" b="1" dirty="0">
                  <a:solidFill>
                    <a:srgbClr val="0070C0"/>
                  </a:solidFill>
                </a:rPr>
                <a:t>o</a:t>
              </a:r>
              <a:r>
                <a:rPr lang="sk-SK" sz="1900" b="1" dirty="0">
                  <a:solidFill>
                    <a:srgbClr val="0070C0"/>
                  </a:solidFill>
                </a:rPr>
                <a:t>n</a:t>
              </a:r>
              <a:r>
                <a:rPr lang="en-GB" sz="1900" b="1" dirty="0">
                  <a:solidFill>
                    <a:srgbClr val="0070C0"/>
                  </a:solidFill>
                </a:rPr>
                <a:t> </a:t>
              </a:r>
              <a:r>
                <a:rPr lang="sk-SK" sz="1900" b="1" dirty="0">
                  <a:solidFill>
                    <a:schemeClr val="tx2"/>
                  </a:solidFill>
                </a:rPr>
                <a:t>Al</a:t>
              </a:r>
              <a:r>
                <a:rPr lang="sk-SK" sz="1900" b="1" baseline="-25000" dirty="0">
                  <a:solidFill>
                    <a:schemeClr val="tx2"/>
                  </a:solidFill>
                </a:rPr>
                <a:t>2</a:t>
              </a:r>
              <a:r>
                <a:rPr lang="sk-SK" sz="1900" b="1" dirty="0">
                  <a:solidFill>
                    <a:schemeClr val="tx2"/>
                  </a:solidFill>
                </a:rPr>
                <a:t>O</a:t>
              </a:r>
              <a:r>
                <a:rPr lang="sk-SK" sz="1900" b="1" baseline="-25000" dirty="0">
                  <a:solidFill>
                    <a:schemeClr val="tx2"/>
                  </a:solidFill>
                </a:rPr>
                <a:t>3</a:t>
              </a:r>
              <a:r>
                <a:rPr lang="sk-SK" sz="1900" b="1" dirty="0">
                  <a:solidFill>
                    <a:srgbClr val="0070C0"/>
                  </a:solidFill>
                </a:rPr>
                <a:t> an</a:t>
              </a:r>
              <a:r>
                <a:rPr lang="en-GB" sz="1900" b="1" dirty="0">
                  <a:solidFill>
                    <a:srgbClr val="0070C0"/>
                  </a:solidFill>
                </a:rPr>
                <a:t>d</a:t>
              </a:r>
              <a:r>
                <a:rPr lang="sk-SK" sz="1900" b="1" dirty="0">
                  <a:solidFill>
                    <a:srgbClr val="0070C0"/>
                  </a:solidFill>
                </a:rPr>
                <a:t> Si </a:t>
              </a:r>
              <a:r>
                <a:rPr lang="sk-SK" sz="1900" b="1" dirty="0" err="1">
                  <a:solidFill>
                    <a:srgbClr val="0070C0"/>
                  </a:solidFill>
                </a:rPr>
                <a:t>substrate</a:t>
              </a:r>
              <a:r>
                <a:rPr lang="sk-SK" sz="1900" b="1" dirty="0">
                  <a:solidFill>
                    <a:srgbClr val="0070C0"/>
                  </a:solidFill>
                </a:rPr>
                <a:t>:</a:t>
              </a:r>
            </a:p>
          </p:txBody>
        </p:sp>
        <p:sp>
          <p:nvSpPr>
            <p:cNvPr id="31" name="BlokTextu 30"/>
            <p:cNvSpPr txBox="1"/>
            <p:nvPr/>
          </p:nvSpPr>
          <p:spPr>
            <a:xfrm>
              <a:off x="35496" y="1412776"/>
              <a:ext cx="7938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 </a:t>
              </a:r>
              <a:r>
                <a:rPr lang="sk-SK" sz="2000" b="1" dirty="0" err="1">
                  <a:solidFill>
                    <a:srgbClr val="0070C0"/>
                  </a:solidFill>
                </a:rPr>
                <a:t>MoC</a:t>
              </a:r>
              <a:r>
                <a:rPr lang="sk-SK" sz="2000" dirty="0"/>
                <a:t> </a:t>
              </a:r>
            </a:p>
          </p:txBody>
        </p:sp>
      </p:grpSp>
      <p:grpSp>
        <p:nvGrpSpPr>
          <p:cNvPr id="45" name="Skupina 44"/>
          <p:cNvGrpSpPr/>
          <p:nvPr/>
        </p:nvGrpSpPr>
        <p:grpSpPr>
          <a:xfrm>
            <a:off x="671993" y="5661248"/>
            <a:ext cx="6838960" cy="369332"/>
            <a:chOff x="677635" y="5458506"/>
            <a:chExt cx="6838960" cy="369332"/>
          </a:xfrm>
        </p:grpSpPr>
        <p:sp>
          <p:nvSpPr>
            <p:cNvPr id="36" name="BlokTextu 35"/>
            <p:cNvSpPr txBox="1"/>
            <p:nvPr/>
          </p:nvSpPr>
          <p:spPr>
            <a:xfrm>
              <a:off x="827584" y="5458506"/>
              <a:ext cx="6689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- </a:t>
              </a:r>
              <a:r>
                <a:rPr lang="en-US" b="1" dirty="0"/>
                <a:t>Interface induced pair-breaking, proposed </a:t>
              </a:r>
              <a:r>
                <a:rPr lang="sk-SK" b="1" dirty="0"/>
                <a:t>by</a:t>
              </a:r>
              <a:r>
                <a:rPr lang="en-US" b="1" dirty="0"/>
                <a:t> Herman and </a:t>
              </a:r>
              <a:r>
                <a:rPr lang="en-US" b="1" dirty="0" err="1"/>
                <a:t>Hlubina</a:t>
              </a:r>
              <a:r>
                <a:rPr lang="en-US" b="1" dirty="0"/>
                <a:t> </a:t>
              </a:r>
              <a:endParaRPr lang="sk-SK" b="1" dirty="0"/>
            </a:p>
          </p:txBody>
        </p:sp>
        <p:sp>
          <p:nvSpPr>
            <p:cNvPr id="39" name="Šípka doprava 38"/>
            <p:cNvSpPr/>
            <p:nvPr/>
          </p:nvSpPr>
          <p:spPr>
            <a:xfrm>
              <a:off x="677635" y="5576814"/>
              <a:ext cx="285752" cy="1428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41" name="Skupina 40"/>
          <p:cNvGrpSpPr/>
          <p:nvPr/>
        </p:nvGrpSpPr>
        <p:grpSpPr>
          <a:xfrm>
            <a:off x="571472" y="1484784"/>
            <a:ext cx="8146098" cy="1368152"/>
            <a:chOff x="571472" y="2132286"/>
            <a:chExt cx="8146098" cy="1368152"/>
          </a:xfrm>
        </p:grpSpPr>
        <p:graphicFrame>
          <p:nvGraphicFramePr>
            <p:cNvPr id="16385" name="Object 1"/>
            <p:cNvGraphicFramePr>
              <a:graphicFrameLocks noChangeAspect="1"/>
            </p:cNvGraphicFramePr>
            <p:nvPr/>
          </p:nvGraphicFramePr>
          <p:xfrm>
            <a:off x="3500430" y="2214554"/>
            <a:ext cx="1741391" cy="12019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740" name="Graph" r:id="rId4" imgW="4153680" imgH="2901600" progId="Origin50.Graph">
                    <p:embed/>
                  </p:oleObj>
                </mc:Choice>
                <mc:Fallback>
                  <p:oleObj name="Graph" r:id="rId4" imgW="4153680" imgH="2901600" progId="Origin50.Graph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0430" y="2214554"/>
                          <a:ext cx="1741391" cy="12019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6595" name="Object 3"/>
            <p:cNvGraphicFramePr>
              <a:graphicFrameLocks noChangeAspect="1"/>
            </p:cNvGraphicFramePr>
            <p:nvPr/>
          </p:nvGraphicFramePr>
          <p:xfrm>
            <a:off x="6644610" y="2132286"/>
            <a:ext cx="2072960" cy="136815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1741" name="Graph" r:id="rId6" imgW="4153680" imgH="2901600" progId="Origin50.Graph">
                    <p:embed/>
                  </p:oleObj>
                </mc:Choice>
                <mc:Fallback>
                  <p:oleObj name="Graph" r:id="rId6" imgW="4153680" imgH="2901600" progId="Origin50.Graph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44610" y="2132286"/>
                          <a:ext cx="2072960" cy="136815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9" name="BlokTextu 28"/>
            <p:cNvSpPr txBox="1"/>
            <p:nvPr/>
          </p:nvSpPr>
          <p:spPr>
            <a:xfrm>
              <a:off x="714348" y="2571744"/>
              <a:ext cx="24213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- </a:t>
              </a:r>
              <a:r>
                <a:rPr lang="sk-SK" b="1" dirty="0"/>
                <a:t>Equal sheet resistance</a:t>
              </a:r>
            </a:p>
          </p:txBody>
        </p:sp>
        <p:sp>
          <p:nvSpPr>
            <p:cNvPr id="30" name="BlokTextu 29"/>
            <p:cNvSpPr txBox="1"/>
            <p:nvPr/>
          </p:nvSpPr>
          <p:spPr>
            <a:xfrm>
              <a:off x="5286380" y="2571744"/>
              <a:ext cx="12400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b="1" dirty="0" err="1"/>
                <a:t>different</a:t>
              </a:r>
              <a:r>
                <a:rPr lang="sk-SK" b="1" dirty="0"/>
                <a:t> </a:t>
              </a:r>
              <a:r>
                <a:rPr lang="sk-SK" b="1" dirty="0" err="1"/>
                <a:t>T</a:t>
              </a:r>
              <a:r>
                <a:rPr lang="sk-SK" b="1" baseline="-25000" dirty="0" err="1"/>
                <a:t>c</a:t>
              </a:r>
              <a:endParaRPr lang="sk-SK" b="1" baseline="-25000" dirty="0"/>
            </a:p>
          </p:txBody>
        </p:sp>
        <p:sp>
          <p:nvSpPr>
            <p:cNvPr id="37" name="Šípka doprava 36"/>
            <p:cNvSpPr/>
            <p:nvPr/>
          </p:nvSpPr>
          <p:spPr>
            <a:xfrm>
              <a:off x="571472" y="2714620"/>
              <a:ext cx="285752" cy="1428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42" name="BlokTextu 41"/>
            <p:cNvSpPr txBox="1"/>
            <p:nvPr/>
          </p:nvSpPr>
          <p:spPr>
            <a:xfrm>
              <a:off x="857224" y="2857496"/>
              <a:ext cx="2316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 </a:t>
              </a:r>
              <a:r>
                <a:rPr lang="en-US" dirty="0"/>
                <a:t>           (</a:t>
              </a:r>
              <a:r>
                <a:rPr lang="sk-SK" dirty="0"/>
                <a:t>equal </a:t>
              </a:r>
              <a:r>
                <a:rPr lang="en-US" dirty="0"/>
                <a:t>disorder)</a:t>
              </a:r>
              <a:endParaRPr lang="sk-SK" dirty="0"/>
            </a:p>
          </p:txBody>
        </p:sp>
      </p:grpSp>
      <p:grpSp>
        <p:nvGrpSpPr>
          <p:cNvPr id="27" name="Skupina 26"/>
          <p:cNvGrpSpPr/>
          <p:nvPr/>
        </p:nvGrpSpPr>
        <p:grpSpPr>
          <a:xfrm>
            <a:off x="1604094" y="3717033"/>
            <a:ext cx="2895898" cy="1296144"/>
            <a:chOff x="500034" y="5261605"/>
            <a:chExt cx="3258155" cy="1460199"/>
          </a:xfrm>
        </p:grpSpPr>
        <p:pic>
          <p:nvPicPr>
            <p:cNvPr id="22" name="Picture 9" descr="E:\pszabo\publikacie\zaslane\MoC15\Fig4N\Fig4Nature.bmp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00034" y="5286388"/>
              <a:ext cx="3000396" cy="1435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" name="Obdĺžnik 25"/>
            <p:cNvSpPr/>
            <p:nvPr/>
          </p:nvSpPr>
          <p:spPr>
            <a:xfrm>
              <a:off x="2400867" y="5261605"/>
              <a:ext cx="1357322" cy="14287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9" name="Skupina 18"/>
          <p:cNvGrpSpPr/>
          <p:nvPr/>
        </p:nvGrpSpPr>
        <p:grpSpPr>
          <a:xfrm>
            <a:off x="4104994" y="3789040"/>
            <a:ext cx="4499454" cy="1318607"/>
            <a:chOff x="414586" y="3789040"/>
            <a:chExt cx="7870479" cy="2376264"/>
          </a:xfrm>
        </p:grpSpPr>
        <p:pic>
          <p:nvPicPr>
            <p:cNvPr id="23" name="Obrázok 22" descr="E:\pszabo\publikacie\konferencie\2016\CSMAG\Fig4N.jpg"/>
            <p:cNvPicPr/>
            <p:nvPr/>
          </p:nvPicPr>
          <p:blipFill>
            <a:blip r:embed="rId9" cstate="print"/>
            <a:srcRect l="25696" t="50774" r="22913"/>
            <a:stretch>
              <a:fillRect/>
            </a:stretch>
          </p:blipFill>
          <p:spPr bwMode="auto">
            <a:xfrm>
              <a:off x="5652120" y="3813226"/>
              <a:ext cx="2632945" cy="23520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14586" y="3789040"/>
              <a:ext cx="2609850" cy="23336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987824" y="3860254"/>
              <a:ext cx="2686050" cy="230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0" name="Skupina 39"/>
          <p:cNvGrpSpPr/>
          <p:nvPr/>
        </p:nvGrpSpPr>
        <p:grpSpPr>
          <a:xfrm>
            <a:off x="613293" y="3356992"/>
            <a:ext cx="7893470" cy="406615"/>
            <a:chOff x="580803" y="3534593"/>
            <a:chExt cx="7893470" cy="406615"/>
          </a:xfrm>
        </p:grpSpPr>
        <p:sp>
          <p:nvSpPr>
            <p:cNvPr id="32" name="BlokTextu 31"/>
            <p:cNvSpPr txBox="1"/>
            <p:nvPr/>
          </p:nvSpPr>
          <p:spPr>
            <a:xfrm>
              <a:off x="714348" y="3571876"/>
              <a:ext cx="528747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sk-SK" dirty="0"/>
                <a:t>- </a:t>
              </a:r>
              <a:r>
                <a:rPr lang="sk-SK" b="1" dirty="0" err="1"/>
                <a:t>Lowering</a:t>
              </a:r>
              <a:r>
                <a:rPr lang="sk-SK" b="1" dirty="0"/>
                <a:t> </a:t>
              </a:r>
              <a:r>
                <a:rPr lang="sk-SK" b="1" dirty="0" err="1"/>
                <a:t>the</a:t>
              </a:r>
              <a:r>
                <a:rPr lang="sk-SK" b="1" dirty="0"/>
                <a:t> </a:t>
              </a:r>
              <a:r>
                <a:rPr lang="sk-SK" b="1" dirty="0" err="1"/>
                <a:t>thickness</a:t>
              </a:r>
              <a:r>
                <a:rPr lang="sk-SK" b="1" dirty="0"/>
                <a:t> in MoC/Al</a:t>
              </a:r>
              <a:r>
                <a:rPr lang="sk-SK" b="1" baseline="-25000" dirty="0"/>
                <a:t>2</a:t>
              </a:r>
              <a:r>
                <a:rPr lang="sk-SK" b="1" dirty="0"/>
                <a:t>O</a:t>
              </a:r>
              <a:r>
                <a:rPr lang="sk-SK" b="1" baseline="-25000" dirty="0"/>
                <a:t>3</a:t>
              </a:r>
              <a:r>
                <a:rPr lang="sk-SK" b="1" dirty="0"/>
                <a:t>  </a:t>
              </a:r>
              <a:r>
                <a:rPr lang="en-US" b="1" dirty="0"/>
                <a:t>and </a:t>
              </a:r>
              <a:r>
                <a:rPr lang="sk-SK" b="1" dirty="0" err="1"/>
                <a:t>MoC</a:t>
              </a:r>
              <a:r>
                <a:rPr lang="sk-SK" b="1" dirty="0"/>
                <a:t>/</a:t>
              </a:r>
              <a:r>
                <a:rPr lang="en-US" b="1" dirty="0"/>
                <a:t>Si </a:t>
              </a:r>
              <a:r>
                <a:rPr lang="en-US" dirty="0"/>
                <a:t> - </a:t>
              </a:r>
              <a:endParaRPr lang="sk-SK" dirty="0"/>
            </a:p>
          </p:txBody>
        </p:sp>
        <p:sp>
          <p:nvSpPr>
            <p:cNvPr id="35" name="BlokTextu 34"/>
            <p:cNvSpPr txBox="1"/>
            <p:nvPr/>
          </p:nvSpPr>
          <p:spPr>
            <a:xfrm>
              <a:off x="5572132" y="3534593"/>
              <a:ext cx="29021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  </a:t>
              </a:r>
              <a:r>
                <a:rPr lang="en-US" b="1" dirty="0"/>
                <a:t>s</a:t>
              </a:r>
              <a:r>
                <a:rPr lang="sk-SK" b="1" dirty="0" err="1"/>
                <a:t>uppressed</a:t>
              </a:r>
              <a:r>
                <a:rPr lang="sk-SK" b="1" dirty="0"/>
                <a:t> </a:t>
              </a:r>
              <a:r>
                <a:rPr lang="en-US" b="1" dirty="0">
                  <a:latin typeface="Symbol" pitchFamily="18" charset="2"/>
                </a:rPr>
                <a:t>D</a:t>
              </a:r>
              <a:r>
                <a:rPr lang="en-US" b="1" dirty="0"/>
                <a:t> + increased </a:t>
              </a:r>
              <a:r>
                <a:rPr lang="en-US" b="1" dirty="0">
                  <a:latin typeface="Symbol" pitchFamily="18" charset="2"/>
                </a:rPr>
                <a:t>G</a:t>
              </a:r>
              <a:endParaRPr lang="sk-SK" b="1" dirty="0">
                <a:latin typeface="Symbol" pitchFamily="18" charset="2"/>
              </a:endParaRPr>
            </a:p>
          </p:txBody>
        </p:sp>
        <p:sp>
          <p:nvSpPr>
            <p:cNvPr id="38" name="Šípka doprava 37"/>
            <p:cNvSpPr/>
            <p:nvPr/>
          </p:nvSpPr>
          <p:spPr>
            <a:xfrm>
              <a:off x="580803" y="3696090"/>
              <a:ext cx="285752" cy="14287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43" name="BlokTextu 42"/>
          <p:cNvSpPr txBox="1"/>
          <p:nvPr/>
        </p:nvSpPr>
        <p:spPr>
          <a:xfrm>
            <a:off x="706718" y="3822903"/>
            <a:ext cx="1285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>
                <a:solidFill>
                  <a:srgbClr val="00B050"/>
                </a:solidFill>
              </a:rPr>
              <a:t>MoC / Al</a:t>
            </a:r>
            <a:r>
              <a:rPr lang="sk-SK" sz="1200" baseline="-25000" dirty="0">
                <a:solidFill>
                  <a:srgbClr val="00B050"/>
                </a:solidFill>
              </a:rPr>
              <a:t>2</a:t>
            </a:r>
            <a:r>
              <a:rPr lang="sk-SK" sz="1200" dirty="0">
                <a:solidFill>
                  <a:srgbClr val="00B050"/>
                </a:solidFill>
              </a:rPr>
              <a:t>O</a:t>
            </a:r>
            <a:r>
              <a:rPr lang="sk-SK" sz="1200" baseline="-25000" dirty="0">
                <a:solidFill>
                  <a:srgbClr val="00B050"/>
                </a:solidFill>
              </a:rPr>
              <a:t>3</a:t>
            </a:r>
            <a:endParaRPr lang="sk-SK" sz="1200" dirty="0">
              <a:solidFill>
                <a:srgbClr val="00B050"/>
              </a:solidFill>
            </a:endParaRPr>
          </a:p>
        </p:txBody>
      </p:sp>
      <p:sp>
        <p:nvSpPr>
          <p:cNvPr id="44" name="BlokTextu 43"/>
          <p:cNvSpPr txBox="1"/>
          <p:nvPr/>
        </p:nvSpPr>
        <p:spPr>
          <a:xfrm>
            <a:off x="3401619" y="3789040"/>
            <a:ext cx="9286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1200" dirty="0">
                <a:solidFill>
                  <a:srgbClr val="0070C0"/>
                </a:solidFill>
              </a:rPr>
              <a:t>MoC / Si</a:t>
            </a:r>
          </a:p>
        </p:txBody>
      </p:sp>
      <p:sp>
        <p:nvSpPr>
          <p:cNvPr id="47" name="BlokTextu 46"/>
          <p:cNvSpPr txBox="1"/>
          <p:nvPr/>
        </p:nvSpPr>
        <p:spPr>
          <a:xfrm>
            <a:off x="407111" y="5085184"/>
            <a:ext cx="4964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600" dirty="0"/>
              <a:t> </a:t>
            </a:r>
            <a:r>
              <a:rPr lang="en-US" sz="1600" dirty="0"/>
              <a:t>           superconductivity is suppressed near the substrate</a:t>
            </a:r>
            <a:endParaRPr lang="sk-SK" sz="1600" dirty="0"/>
          </a:p>
        </p:txBody>
      </p:sp>
      <p:sp>
        <p:nvSpPr>
          <p:cNvPr id="49" name="BlokTextu 48"/>
          <p:cNvSpPr txBox="1"/>
          <p:nvPr/>
        </p:nvSpPr>
        <p:spPr>
          <a:xfrm>
            <a:off x="527023" y="2680005"/>
            <a:ext cx="58168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/>
              <a:t> </a:t>
            </a:r>
            <a:r>
              <a:rPr lang="en-US" dirty="0"/>
              <a:t>         </a:t>
            </a:r>
            <a:r>
              <a:rPr lang="en-US" sz="1600" dirty="0"/>
              <a:t>samples with the same disorder differ only in the </a:t>
            </a:r>
            <a:r>
              <a:rPr lang="sk-SK" sz="1600" dirty="0"/>
              <a:t>substrate </a:t>
            </a:r>
            <a:endParaRPr lang="en-US" sz="1600" dirty="0"/>
          </a:p>
          <a:p>
            <a:r>
              <a:rPr lang="en-US" sz="1600" dirty="0"/>
              <a:t>             – the sour</a:t>
            </a:r>
            <a:r>
              <a:rPr lang="sk-SK" sz="1600" dirty="0"/>
              <a:t>c</a:t>
            </a:r>
            <a:r>
              <a:rPr lang="en-US" sz="1600" dirty="0"/>
              <a:t>e of pair breaking  - interface</a:t>
            </a:r>
            <a:endParaRPr lang="sk-SK" sz="1600" dirty="0"/>
          </a:p>
        </p:txBody>
      </p:sp>
      <p:sp>
        <p:nvSpPr>
          <p:cNvPr id="51" name="BlokTextu 50"/>
          <p:cNvSpPr txBox="1"/>
          <p:nvPr/>
        </p:nvSpPr>
        <p:spPr>
          <a:xfrm>
            <a:off x="971600" y="5949280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source of pair </a:t>
            </a:r>
            <a:r>
              <a:rPr lang="en-GB" sz="1600" dirty="0" err="1"/>
              <a:t>brea</a:t>
            </a:r>
            <a:r>
              <a:rPr lang="sk-SK" sz="1600" dirty="0"/>
              <a:t>king</a:t>
            </a:r>
            <a:r>
              <a:rPr lang="en-GB" sz="1600" dirty="0"/>
              <a:t> – uncompensated electron orbitals at the </a:t>
            </a:r>
            <a:r>
              <a:rPr lang="en-GB" sz="1600" dirty="0" err="1"/>
              <a:t>inteface</a:t>
            </a:r>
            <a:r>
              <a:rPr lang="sk-SK" sz="1600" dirty="0"/>
              <a:t>?</a:t>
            </a:r>
            <a:endParaRPr lang="en-GB" sz="1600" dirty="0"/>
          </a:p>
        </p:txBody>
      </p:sp>
      <p:pic>
        <p:nvPicPr>
          <p:cNvPr id="46" name="Picture 8" descr="uef">
            <a:extLst>
              <a:ext uri="{FF2B5EF4-FFF2-40B4-BE49-F238E27FC236}">
                <a16:creationId xmlns:a16="http://schemas.microsoft.com/office/drawing/2014/main" id="{C937A445-3ED1-4158-A6C1-AAA3D5FE1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304800" y="4267200"/>
            <a:ext cx="1841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en-US" altLang="en-US" sz="2800">
              <a:latin typeface="Times"/>
            </a:endParaRPr>
          </a:p>
        </p:txBody>
      </p:sp>
      <p:sp>
        <p:nvSpPr>
          <p:cNvPr id="10244" name="Obdĺžnik 5"/>
          <p:cNvSpPr>
            <a:spLocks noChangeArrowheads="1"/>
          </p:cNvSpPr>
          <p:nvPr/>
        </p:nvSpPr>
        <p:spPr bwMode="auto">
          <a:xfrm>
            <a:off x="0" y="0"/>
            <a:ext cx="9144000" cy="1368425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0245" name="Text Box 2"/>
          <p:cNvSpPr txBox="1">
            <a:spLocks noChangeArrowheads="1"/>
          </p:cNvSpPr>
          <p:nvPr/>
        </p:nvSpPr>
        <p:spPr bwMode="auto">
          <a:xfrm>
            <a:off x="1619672" y="116632"/>
            <a:ext cx="770485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hangingPunct="0"/>
            <a:r>
              <a:rPr lang="en-US" sz="2400" b="1" dirty="0"/>
              <a:t>      </a:t>
            </a:r>
            <a:r>
              <a:rPr lang="en-US" sz="2400" b="1" dirty="0">
                <a:solidFill>
                  <a:schemeClr val="bg1"/>
                </a:solidFill>
              </a:rPr>
              <a:t>On the origin of the </a:t>
            </a:r>
            <a:r>
              <a:rPr lang="en-US" sz="2400" b="1" dirty="0" err="1">
                <a:solidFill>
                  <a:schemeClr val="bg1"/>
                </a:solidFill>
              </a:rPr>
              <a:t>quasiparticle</a:t>
            </a:r>
            <a:r>
              <a:rPr lang="en-US" sz="2400" b="1" dirty="0">
                <a:solidFill>
                  <a:schemeClr val="bg1"/>
                </a:solidFill>
              </a:rPr>
              <a:t> states in </a:t>
            </a:r>
          </a:p>
          <a:p>
            <a:pPr hangingPunct="0"/>
            <a:r>
              <a:rPr lang="en-US" sz="2400" b="1" dirty="0">
                <a:solidFill>
                  <a:schemeClr val="bg1"/>
                </a:solidFill>
              </a:rPr>
              <a:t>      the superconducting gap of homogeneously </a:t>
            </a:r>
          </a:p>
          <a:p>
            <a:pPr hangingPunct="0"/>
            <a:r>
              <a:rPr lang="en-US" sz="2400" b="1" dirty="0">
                <a:solidFill>
                  <a:schemeClr val="bg1"/>
                </a:solidFill>
              </a:rPr>
              <a:t>      disordered ultrathin films. </a:t>
            </a:r>
            <a:r>
              <a:rPr lang="en-US" sz="2400" b="1" dirty="0" err="1">
                <a:solidFill>
                  <a:schemeClr val="bg1"/>
                </a:solidFill>
              </a:rPr>
              <a:t>MoC</a:t>
            </a:r>
            <a:r>
              <a:rPr lang="en-US" sz="2400" b="1" dirty="0">
                <a:solidFill>
                  <a:schemeClr val="bg1"/>
                </a:solidFill>
              </a:rPr>
              <a:t> case.</a:t>
            </a:r>
            <a:endParaRPr lang="sk-SK" sz="2400" b="1" dirty="0">
              <a:solidFill>
                <a:schemeClr val="bg1"/>
              </a:solidFill>
            </a:endParaRPr>
          </a:p>
        </p:txBody>
      </p:sp>
      <p:pic>
        <p:nvPicPr>
          <p:cNvPr id="10246" name="Picture 8" descr="ue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304800"/>
            <a:ext cx="838200" cy="8382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308EC93-E67C-4D01-A137-E1729FD293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1697777"/>
            <a:ext cx="3749489" cy="49500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24FF50-62F4-4054-A3F8-D66087FE0C79}"/>
              </a:ext>
            </a:extLst>
          </p:cNvPr>
          <p:cNvSpPr txBox="1"/>
          <p:nvPr/>
        </p:nvSpPr>
        <p:spPr>
          <a:xfrm>
            <a:off x="4932040" y="1998428"/>
            <a:ext cx="374948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GB" sz="1400" b="1" dirty="0"/>
              <a:t>Progress in Applied Surface, Interface </a:t>
            </a:r>
            <a:br>
              <a:rPr lang="en-GB" sz="1400" b="1" dirty="0"/>
            </a:br>
            <a:r>
              <a:rPr lang="en-GB" sz="1400" b="1" dirty="0"/>
              <a:t>and Thin Film Science 2017</a:t>
            </a:r>
          </a:p>
          <a:p>
            <a:pPr marL="342900" indent="-342900">
              <a:buAutoNum type="arabicPeriod"/>
            </a:pPr>
            <a:endParaRPr lang="en-GB" sz="1400" b="1" dirty="0"/>
          </a:p>
          <a:p>
            <a:pPr marL="342900" indent="-342900">
              <a:buAutoNum type="arabicPeriod"/>
            </a:pPr>
            <a:endParaRPr lang="en-GB" sz="1400" b="1" dirty="0"/>
          </a:p>
          <a:p>
            <a:pPr marL="342900" indent="-342900">
              <a:buAutoNum type="arabicPeriod"/>
            </a:pPr>
            <a:endParaRPr lang="en-GB" sz="1400" b="1" dirty="0"/>
          </a:p>
          <a:p>
            <a:pPr marL="342900" indent="-342900">
              <a:buAutoNum type="arabicPeriod"/>
            </a:pPr>
            <a:r>
              <a:rPr lang="en-GB" sz="1400" b="1" dirty="0"/>
              <a:t>International Conference on Multi-Condensate Superconductivity and Superfluidity in Solids and Ultra-cold Gases </a:t>
            </a:r>
          </a:p>
          <a:p>
            <a:pPr marL="342900" indent="-342900">
              <a:buAutoNum type="arabicPeriod"/>
            </a:pPr>
            <a:endParaRPr lang="en-GB" sz="1400" b="1" dirty="0"/>
          </a:p>
          <a:p>
            <a:pPr marL="342900" indent="-342900">
              <a:buAutoNum type="arabicPeriod"/>
            </a:pPr>
            <a:endParaRPr lang="en-GB" sz="1400" b="1" dirty="0"/>
          </a:p>
          <a:p>
            <a:pPr marL="342900" indent="-342900">
              <a:buAutoNum type="arabicPeriod"/>
            </a:pPr>
            <a:endParaRPr lang="en-GB" sz="1400" b="1" dirty="0"/>
          </a:p>
          <a:p>
            <a:pPr marL="342900" indent="-342900">
              <a:buAutoNum type="arabicPeriod"/>
            </a:pPr>
            <a:r>
              <a:rPr lang="en-GB" sz="1400" b="1" dirty="0"/>
              <a:t>International Workshop on the Superconductor-Insulator Transition and Low-Dimensional Superconductors</a:t>
            </a:r>
          </a:p>
          <a:p>
            <a:pPr marL="342900" indent="-342900">
              <a:buAutoNum type="arabicPeriod"/>
            </a:pPr>
            <a:endParaRPr lang="en-GB" sz="1600" b="1" dirty="0"/>
          </a:p>
          <a:p>
            <a:endParaRPr lang="en-GB" sz="1600" b="1" dirty="0"/>
          </a:p>
          <a:p>
            <a:r>
              <a:rPr lang="en-GB" sz="1600" b="1" dirty="0"/>
              <a:t>	</a:t>
            </a:r>
            <a:endParaRPr lang="en-GB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3316DF-BBF7-438C-A825-E8F3BA47ED2C}"/>
              </a:ext>
            </a:extLst>
          </p:cNvPr>
          <p:cNvSpPr txBox="1"/>
          <p:nvPr/>
        </p:nvSpPr>
        <p:spPr>
          <a:xfrm>
            <a:off x="5292080" y="2510035"/>
            <a:ext cx="1851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Firenze, 20-23.11.2017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E9DE26-0DF3-4324-9C22-134934C7B129}"/>
              </a:ext>
            </a:extLst>
          </p:cNvPr>
          <p:cNvSpPr txBox="1"/>
          <p:nvPr/>
        </p:nvSpPr>
        <p:spPr>
          <a:xfrm>
            <a:off x="5290880" y="5087997"/>
            <a:ext cx="2296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Villard de </a:t>
            </a:r>
            <a:r>
              <a:rPr lang="en-GB" sz="1400" dirty="0" err="1"/>
              <a:t>Lans</a:t>
            </a:r>
            <a:r>
              <a:rPr lang="en-GB" sz="1400" dirty="0"/>
              <a:t>, 7-12.10.2018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24650D-131A-4831-96A2-BC0B9B9960F8}"/>
              </a:ext>
            </a:extLst>
          </p:cNvPr>
          <p:cNvSpPr txBox="1"/>
          <p:nvPr/>
        </p:nvSpPr>
        <p:spPr>
          <a:xfrm>
            <a:off x="5290880" y="3799016"/>
            <a:ext cx="1724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Trieste, 14-18.5.2018</a:t>
            </a:r>
          </a:p>
        </p:txBody>
      </p:sp>
    </p:spTree>
    <p:extLst>
      <p:ext uri="{BB962C8B-B14F-4D97-AF65-F5344CB8AC3E}">
        <p14:creationId xmlns:p14="http://schemas.microsoft.com/office/powerpoint/2010/main" val="8872071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sk-SK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77CE4-E180-4B0B-BB50-2678BD5C59C9}"/>
              </a:ext>
            </a:extLst>
          </p:cNvPr>
          <p:cNvSpPr txBox="1"/>
          <p:nvPr/>
        </p:nvSpPr>
        <p:spPr>
          <a:xfrm>
            <a:off x="0" y="2996952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3200" dirty="0">
                <a:latin typeface="Arial Black" panose="020B0A04020102020204" pitchFamily="34" charset="0"/>
              </a:rPr>
              <a:t>Thank you for your attention</a:t>
            </a:r>
            <a:endParaRPr lang="en-GB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866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bdĺžnik 11">
            <a:extLst>
              <a:ext uri="{FF2B5EF4-FFF2-40B4-BE49-F238E27FC236}">
                <a16:creationId xmlns:a16="http://schemas.microsoft.com/office/drawing/2014/main" id="{567E60ED-15BB-45E1-B3D3-FDB7B5FFC0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pic>
        <p:nvPicPr>
          <p:cNvPr id="5" name="Picture 8" descr="ue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7619" y="3287812"/>
            <a:ext cx="3118597" cy="3431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8603" y="2866778"/>
            <a:ext cx="2528337" cy="3497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0" y="6363995"/>
            <a:ext cx="339211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/>
              <a:t>3D to 2D S-I transition in Bi thin films</a:t>
            </a:r>
            <a:endParaRPr lang="sk-SK" sz="1200" dirty="0"/>
          </a:p>
        </p:txBody>
      </p:sp>
      <p:sp>
        <p:nvSpPr>
          <p:cNvPr id="3" name="TextovéPole 2"/>
          <p:cNvSpPr txBox="1"/>
          <p:nvPr/>
        </p:nvSpPr>
        <p:spPr>
          <a:xfrm>
            <a:off x="6534702" y="3467120"/>
            <a:ext cx="14334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</a:rPr>
              <a:t>Bosonic scenario</a:t>
            </a:r>
            <a:endParaRPr lang="sk-SK" sz="1400" b="1" dirty="0">
              <a:solidFill>
                <a:schemeClr val="accent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516216" y="4958711"/>
            <a:ext cx="15878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accent1"/>
                </a:solidFill>
              </a:rPr>
              <a:t>Fermionic scenario</a:t>
            </a:r>
            <a:endParaRPr lang="sk-SK" sz="1400" b="1" dirty="0">
              <a:solidFill>
                <a:schemeClr val="accent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04819" y="3715593"/>
            <a:ext cx="21029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200" dirty="0"/>
              <a:t>Phase fluctuations of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endParaRPr lang="sk-SK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/>
              <a:t>Gradual loss of the macroscopic long range coherence</a:t>
            </a:r>
            <a:endParaRPr lang="sk-SK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/>
              <a:t>Direct transition </a:t>
            </a:r>
            <a:endParaRPr lang="sk-SK" sz="12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6404819" y="5224123"/>
            <a:ext cx="2102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GB" sz="1200" dirty="0"/>
              <a:t>Amplitude fluctuations of </a:t>
            </a:r>
            <a:r>
              <a:rPr lang="el-G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Ψ</a:t>
            </a:r>
            <a:endParaRPr lang="sk-SK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/>
              <a:t>Gradual reduction of the order parameter </a:t>
            </a:r>
            <a:r>
              <a:rPr lang="el-GR" sz="1200" dirty="0"/>
              <a:t>Δ</a:t>
            </a:r>
            <a:r>
              <a:rPr lang="sk-SK" sz="1200" dirty="0"/>
              <a:t> </a:t>
            </a:r>
            <a:r>
              <a:rPr lang="en-GB" sz="1200" dirty="0"/>
              <a:t>down to 0</a:t>
            </a:r>
            <a:endParaRPr lang="sk-SK" sz="1200" dirty="0"/>
          </a:p>
          <a:p>
            <a:pPr marL="285750" indent="-285750">
              <a:buFont typeface="Arial" pitchFamily="34" charset="0"/>
              <a:buChar char="•"/>
            </a:pPr>
            <a:r>
              <a:rPr lang="en-GB" sz="1200" dirty="0"/>
              <a:t>Intermediary metal phase</a:t>
            </a:r>
            <a:endParaRPr lang="sk-SK" sz="1200" dirty="0"/>
          </a:p>
        </p:txBody>
      </p:sp>
      <p:sp>
        <p:nvSpPr>
          <p:cNvPr id="14" name="Zaoblený obdĺžnik 318">
            <a:extLst>
              <a:ext uri="{FF2B5EF4-FFF2-40B4-BE49-F238E27FC236}">
                <a16:creationId xmlns:a16="http://schemas.microsoft.com/office/drawing/2014/main" id="{59ABE92E-4D56-4DF1-A618-45592E5A7BBE}"/>
              </a:ext>
            </a:extLst>
          </p:cNvPr>
          <p:cNvSpPr/>
          <p:nvPr/>
        </p:nvSpPr>
        <p:spPr>
          <a:xfrm>
            <a:off x="3225082" y="1130166"/>
            <a:ext cx="2845562" cy="1192537"/>
          </a:xfrm>
          <a:prstGeom prst="roundRect">
            <a:avLst/>
          </a:prstGeom>
          <a:gradFill>
            <a:gsLst>
              <a:gs pos="0">
                <a:schemeClr val="tx2">
                  <a:lumMod val="40000"/>
                  <a:lumOff val="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73" tIns="42886" rIns="85773" bIns="42886" rtlCol="0" anchor="ctr"/>
          <a:lstStyle/>
          <a:p>
            <a:pPr algn="ctr"/>
            <a:endParaRPr lang="sk-SK" sz="7240"/>
          </a:p>
        </p:txBody>
      </p:sp>
      <p:sp>
        <p:nvSpPr>
          <p:cNvPr id="15" name="BlokTextu 329">
            <a:extLst>
              <a:ext uri="{FF2B5EF4-FFF2-40B4-BE49-F238E27FC236}">
                <a16:creationId xmlns:a16="http://schemas.microsoft.com/office/drawing/2014/main" id="{43EBD0BD-F47A-445D-B4FA-6E91BB40CAEC}"/>
              </a:ext>
            </a:extLst>
          </p:cNvPr>
          <p:cNvSpPr txBox="1"/>
          <p:nvPr/>
        </p:nvSpPr>
        <p:spPr>
          <a:xfrm>
            <a:off x="4004543" y="1130166"/>
            <a:ext cx="1440160" cy="271276"/>
          </a:xfrm>
          <a:prstGeom prst="rect">
            <a:avLst/>
          </a:prstGeom>
          <a:noFill/>
        </p:spPr>
        <p:txBody>
          <a:bodyPr wrap="square" lIns="85773" tIns="42886" rIns="85773" bIns="42886" rtlCol="0">
            <a:spAutoFit/>
          </a:bodyPr>
          <a:lstStyle/>
          <a:p>
            <a:r>
              <a:rPr lang="sk-SK" sz="1200" b="1" dirty="0">
                <a:solidFill>
                  <a:schemeClr val="accent1">
                    <a:lumMod val="75000"/>
                  </a:schemeClr>
                </a:solidFill>
              </a:rPr>
              <a:t>Control parameters</a:t>
            </a:r>
          </a:p>
        </p:txBody>
      </p:sp>
      <p:sp>
        <p:nvSpPr>
          <p:cNvPr id="18" name="BlokTextu 314">
            <a:extLst>
              <a:ext uri="{FF2B5EF4-FFF2-40B4-BE49-F238E27FC236}">
                <a16:creationId xmlns:a16="http://schemas.microsoft.com/office/drawing/2014/main" id="{15DC5319-C005-4C1B-A7F2-85817FC24FB5}"/>
              </a:ext>
            </a:extLst>
          </p:cNvPr>
          <p:cNvSpPr txBox="1"/>
          <p:nvPr/>
        </p:nvSpPr>
        <p:spPr>
          <a:xfrm>
            <a:off x="561352" y="1497796"/>
            <a:ext cx="2072548" cy="394386"/>
          </a:xfrm>
          <a:prstGeom prst="rect">
            <a:avLst/>
          </a:prstGeom>
          <a:noFill/>
        </p:spPr>
        <p:txBody>
          <a:bodyPr wrap="square" lIns="85773" tIns="42886" rIns="85773" bIns="42886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badi" panose="020B0604020104020204" pitchFamily="34" charset="0"/>
              </a:rPr>
              <a:t>S</a:t>
            </a:r>
            <a:r>
              <a:rPr lang="sk-SK" sz="2000" b="1" dirty="0">
                <a:solidFill>
                  <a:srgbClr val="FF0000"/>
                </a:solidFill>
                <a:latin typeface="Abadi" panose="020B0604020104020204" pitchFamily="34" charset="0"/>
              </a:rPr>
              <a:t>uperconductor</a:t>
            </a:r>
          </a:p>
        </p:txBody>
      </p:sp>
      <p:sp>
        <p:nvSpPr>
          <p:cNvPr id="19" name="BlokTextu 314">
            <a:extLst>
              <a:ext uri="{FF2B5EF4-FFF2-40B4-BE49-F238E27FC236}">
                <a16:creationId xmlns:a16="http://schemas.microsoft.com/office/drawing/2014/main" id="{22226680-7890-482B-916D-6BFF6B9E2268}"/>
              </a:ext>
            </a:extLst>
          </p:cNvPr>
          <p:cNvSpPr txBox="1"/>
          <p:nvPr/>
        </p:nvSpPr>
        <p:spPr>
          <a:xfrm>
            <a:off x="6972047" y="1505536"/>
            <a:ext cx="1556643" cy="394386"/>
          </a:xfrm>
          <a:prstGeom prst="rect">
            <a:avLst/>
          </a:prstGeom>
          <a:noFill/>
        </p:spPr>
        <p:txBody>
          <a:bodyPr wrap="square" lIns="85773" tIns="42886" rIns="85773" bIns="42886" rtlCol="0">
            <a:spAutoFit/>
          </a:bodyPr>
          <a:lstStyle/>
          <a:p>
            <a:r>
              <a:rPr lang="sk-SK" sz="2000" b="1" dirty="0">
                <a:solidFill>
                  <a:srgbClr val="00B050"/>
                </a:solidFill>
                <a:latin typeface="Abadi" panose="020B0604020104020204" pitchFamily="34" charset="0"/>
              </a:rPr>
              <a:t>Insulator</a:t>
            </a:r>
          </a:p>
        </p:txBody>
      </p:sp>
      <p:sp>
        <p:nvSpPr>
          <p:cNvPr id="21" name="Šípka doprava 316">
            <a:extLst>
              <a:ext uri="{FF2B5EF4-FFF2-40B4-BE49-F238E27FC236}">
                <a16:creationId xmlns:a16="http://schemas.microsoft.com/office/drawing/2014/main" id="{35ED151B-02AB-4FD4-8DA3-472909BFB855}"/>
              </a:ext>
            </a:extLst>
          </p:cNvPr>
          <p:cNvSpPr/>
          <p:nvPr/>
        </p:nvSpPr>
        <p:spPr>
          <a:xfrm>
            <a:off x="2435623" y="1591608"/>
            <a:ext cx="603135" cy="222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73" tIns="42886" rIns="85773" bIns="42886" rtlCol="0" anchor="ctr"/>
          <a:lstStyle/>
          <a:p>
            <a:pPr algn="ctr"/>
            <a:endParaRPr lang="sk-SK" sz="7240"/>
          </a:p>
        </p:txBody>
      </p:sp>
      <p:sp>
        <p:nvSpPr>
          <p:cNvPr id="22" name="Šípka doprava 316">
            <a:extLst>
              <a:ext uri="{FF2B5EF4-FFF2-40B4-BE49-F238E27FC236}">
                <a16:creationId xmlns:a16="http://schemas.microsoft.com/office/drawing/2014/main" id="{C3874F2E-E496-4051-8F44-C069FB3FFA76}"/>
              </a:ext>
            </a:extLst>
          </p:cNvPr>
          <p:cNvSpPr/>
          <p:nvPr/>
        </p:nvSpPr>
        <p:spPr>
          <a:xfrm>
            <a:off x="6256968" y="1599320"/>
            <a:ext cx="603135" cy="2222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773" tIns="42886" rIns="85773" bIns="42886" rtlCol="0" anchor="ctr"/>
          <a:lstStyle/>
          <a:p>
            <a:pPr algn="ctr"/>
            <a:endParaRPr lang="sk-SK" sz="7240"/>
          </a:p>
        </p:txBody>
      </p:sp>
      <p:sp>
        <p:nvSpPr>
          <p:cNvPr id="23" name="BlokTextu 319">
            <a:extLst>
              <a:ext uri="{FF2B5EF4-FFF2-40B4-BE49-F238E27FC236}">
                <a16:creationId xmlns:a16="http://schemas.microsoft.com/office/drawing/2014/main" id="{5B0C5230-2658-458D-ABFD-5AA32B58D7D8}"/>
              </a:ext>
            </a:extLst>
          </p:cNvPr>
          <p:cNvSpPr txBox="1"/>
          <p:nvPr/>
        </p:nvSpPr>
        <p:spPr>
          <a:xfrm>
            <a:off x="3392119" y="1331689"/>
            <a:ext cx="2988746" cy="1009939"/>
          </a:xfrm>
          <a:prstGeom prst="rect">
            <a:avLst/>
          </a:prstGeom>
          <a:noFill/>
        </p:spPr>
        <p:txBody>
          <a:bodyPr wrap="square" lIns="85773" tIns="42886" rIns="85773" bIns="42886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200" dirty="0"/>
              <a:t> </a:t>
            </a:r>
            <a:r>
              <a:rPr lang="sk-SK" sz="1200" dirty="0"/>
              <a:t>disorder</a:t>
            </a:r>
            <a:r>
              <a:rPr lang="en-US" sz="1200" dirty="0"/>
              <a:t> </a:t>
            </a:r>
            <a:r>
              <a:rPr lang="sk-SK" sz="1200" dirty="0"/>
              <a:t>(lattice defects, impurities</a:t>
            </a:r>
            <a:r>
              <a:rPr lang="en-US" sz="1200" dirty="0"/>
              <a:t>)</a:t>
            </a:r>
            <a:endParaRPr lang="sk-SK" sz="1200" dirty="0"/>
          </a:p>
          <a:p>
            <a:pPr>
              <a:buFont typeface="Arial" pitchFamily="34" charset="0"/>
              <a:buChar char="•"/>
            </a:pPr>
            <a:r>
              <a:rPr lang="sk-SK" sz="1200" dirty="0"/>
              <a:t> dimensionality (3D-</a:t>
            </a:r>
            <a:r>
              <a:rPr lang="en-GB" sz="1200" dirty="0"/>
              <a:t>&gt;2D)</a:t>
            </a:r>
            <a:endParaRPr lang="en-US" sz="1200" dirty="0"/>
          </a:p>
          <a:p>
            <a:pPr>
              <a:buFont typeface="Arial" pitchFamily="34" charset="0"/>
              <a:buChar char="•"/>
            </a:pPr>
            <a:r>
              <a:rPr lang="en-US" sz="1200" dirty="0"/>
              <a:t> </a:t>
            </a:r>
            <a:r>
              <a:rPr lang="en-GB" sz="1200" dirty="0"/>
              <a:t>charge carrier concentration</a:t>
            </a:r>
            <a:endParaRPr lang="en-US" sz="1200" dirty="0"/>
          </a:p>
          <a:p>
            <a:pPr>
              <a:buFont typeface="Arial" pitchFamily="34" charset="0"/>
              <a:buChar char="•"/>
            </a:pPr>
            <a:r>
              <a:rPr lang="en-US" sz="1200" dirty="0"/>
              <a:t> </a:t>
            </a:r>
            <a:r>
              <a:rPr lang="en-GB" sz="1200" dirty="0"/>
              <a:t>external magnetic field</a:t>
            </a:r>
            <a:endParaRPr lang="en-US" sz="1200" dirty="0"/>
          </a:p>
          <a:p>
            <a:pPr>
              <a:buFont typeface="Arial" pitchFamily="34" charset="0"/>
              <a:buChar char="•"/>
            </a:pPr>
            <a:r>
              <a:rPr lang="sk-SK" sz="1200" dirty="0"/>
              <a:t>...</a:t>
            </a:r>
          </a:p>
        </p:txBody>
      </p:sp>
      <p:sp>
        <p:nvSpPr>
          <p:cNvPr id="25" name="Text Box 2">
            <a:extLst>
              <a:ext uri="{FF2B5EF4-FFF2-40B4-BE49-F238E27FC236}">
                <a16:creationId xmlns:a16="http://schemas.microsoft.com/office/drawing/2014/main" id="{E1AF4235-A958-4ECD-B28A-FE627CE18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9" y="190606"/>
            <a:ext cx="8181974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 pitchFamily="34" charset="0"/>
              </a:rPr>
              <a:t>Superconductor-Insulator Transition</a:t>
            </a:r>
            <a:endParaRPr lang="sk-SK" altLang="en-US" b="1" baseline="-250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26" name="BlokTextu 3">
            <a:extLst>
              <a:ext uri="{FF2B5EF4-FFF2-40B4-BE49-F238E27FC236}">
                <a16:creationId xmlns:a16="http://schemas.microsoft.com/office/drawing/2014/main" id="{45B414AF-0C6B-41DB-BDCF-0D539CFA7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5948" y="2538863"/>
            <a:ext cx="3456384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css10" pitchFamily="34" charset="0"/>
                <a:cs typeface="+mn-cs"/>
              </a:rPr>
              <a:t>Superconductivity</a:t>
            </a:r>
            <a:r>
              <a:rPr lang="sk-SK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css10" pitchFamily="34" charset="0"/>
                <a:cs typeface="+mn-cs"/>
              </a:rPr>
              <a:t> </a:t>
            </a:r>
            <a:endParaRPr lang="en-GB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dcss10" pitchFamily="34" charset="0"/>
              <a:cs typeface="+mn-cs"/>
            </a:endParaRPr>
          </a:p>
          <a:p>
            <a:pPr>
              <a:defRPr/>
            </a:pPr>
            <a:r>
              <a:rPr lang="en-US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dcss10" pitchFamily="34" charset="0"/>
                <a:cs typeface="+mn-cs"/>
              </a:rPr>
              <a:t>macroscopic wave function</a:t>
            </a:r>
            <a:endParaRPr lang="sk-SK" alt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dcss10" pitchFamily="34" charset="0"/>
              <a:cs typeface="+mn-cs"/>
            </a:endParaRPr>
          </a:p>
          <a:p>
            <a:pPr>
              <a:defRPr/>
            </a:pPr>
            <a:endParaRPr lang="sk-SK" altLang="en-US" sz="1600" b="1" dirty="0">
              <a:solidFill>
                <a:schemeClr val="bg2">
                  <a:lumMod val="75000"/>
                </a:schemeClr>
              </a:solidFill>
              <a:latin typeface="dcss10" pitchFamily="34" charset="0"/>
              <a:cs typeface="+mn-cs"/>
            </a:endParaRPr>
          </a:p>
          <a:p>
            <a:pPr>
              <a:defRPr/>
            </a:pPr>
            <a:r>
              <a:rPr lang="sk-SK" altLang="en-US" sz="1600" b="1" dirty="0">
                <a:solidFill>
                  <a:schemeClr val="bg2">
                    <a:lumMod val="75000"/>
                  </a:schemeClr>
                </a:solidFill>
                <a:latin typeface="dcss10" pitchFamily="34" charset="0"/>
                <a:cs typeface="+mn-cs"/>
              </a:rPr>
              <a:t>                                                                              </a:t>
            </a:r>
          </a:p>
          <a:p>
            <a:pPr>
              <a:defRPr/>
            </a:pPr>
            <a:r>
              <a:rPr lang="sk-SK" altLang="en-US" sz="1600" b="1" dirty="0">
                <a:solidFill>
                  <a:schemeClr val="bg2">
                    <a:lumMod val="75000"/>
                  </a:schemeClr>
                </a:solidFill>
                <a:latin typeface="dcss10" pitchFamily="34" charset="0"/>
                <a:cs typeface="+mn-cs"/>
              </a:rPr>
              <a:t>                                                                                           </a:t>
            </a:r>
            <a:r>
              <a:rPr lang="en-US" altLang="en-US" sz="1600" b="1" dirty="0">
                <a:solidFill>
                  <a:schemeClr val="bg2">
                    <a:lumMod val="75000"/>
                  </a:schemeClr>
                </a:solidFill>
                <a:latin typeface="dcss10" pitchFamily="34" charset="0"/>
                <a:cs typeface="+mn-cs"/>
              </a:rPr>
              <a:t> </a:t>
            </a:r>
            <a:endParaRPr lang="en-GB" altLang="en-US" sz="1600" b="1" dirty="0">
              <a:solidFill>
                <a:schemeClr val="bg2">
                  <a:lumMod val="75000"/>
                </a:schemeClr>
              </a:solidFill>
              <a:cs typeface="+mn-cs"/>
            </a:endParaRPr>
          </a:p>
        </p:txBody>
      </p:sp>
      <p:graphicFrame>
        <p:nvGraphicFramePr>
          <p:cNvPr id="27" name="Objekt 2">
            <a:extLst>
              <a:ext uri="{FF2B5EF4-FFF2-40B4-BE49-F238E27FC236}">
                <a16:creationId xmlns:a16="http://schemas.microsoft.com/office/drawing/2014/main" id="{53BB3DDA-F18F-4634-9378-7DFC712C82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9176338"/>
              </p:ext>
            </p:extLst>
          </p:nvPr>
        </p:nvGraphicFramePr>
        <p:xfrm>
          <a:off x="6275685" y="2569083"/>
          <a:ext cx="1692423" cy="4671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885" name="Rovnica" r:id="rId6" imgW="749160" imgH="241200" progId="">
                  <p:embed/>
                </p:oleObj>
              </mc:Choice>
              <mc:Fallback>
                <p:oleObj name="Rovnica" r:id="rId6" imgW="749160" imgH="241200" progId="">
                  <p:embed/>
                  <p:pic>
                    <p:nvPicPr>
                      <p:cNvPr id="12" name="Objek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5685" y="2569083"/>
                        <a:ext cx="1692423" cy="46715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5378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>
            <a:extLst>
              <a:ext uri="{FF2B5EF4-FFF2-40B4-BE49-F238E27FC236}">
                <a16:creationId xmlns:a16="http://schemas.microsoft.com/office/drawing/2014/main" id="{660D1729-329D-4E8A-B9BB-01226DFC6C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pic>
        <p:nvPicPr>
          <p:cNvPr id="15369" name="Picture 8" descr="u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grpSp>
        <p:nvGrpSpPr>
          <p:cNvPr id="2" name="Skupina 22"/>
          <p:cNvGrpSpPr>
            <a:grpSpLocks/>
          </p:cNvGrpSpPr>
          <p:nvPr/>
        </p:nvGrpSpPr>
        <p:grpSpPr bwMode="auto">
          <a:xfrm>
            <a:off x="4499991" y="1126304"/>
            <a:ext cx="4536503" cy="3298026"/>
            <a:chOff x="3635375" y="1030288"/>
            <a:chExt cx="5113338" cy="3835400"/>
          </a:xfrm>
        </p:grpSpPr>
        <p:pic>
          <p:nvPicPr>
            <p:cNvPr id="15378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5375" y="1030288"/>
              <a:ext cx="5113338" cy="94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1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95738" y="1989138"/>
              <a:ext cx="4392612" cy="287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A1218D-765C-4D63-9035-1F1015EE31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983" y="1126304"/>
            <a:ext cx="3886213" cy="1668205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223AA5DC-B6BD-4B4E-A051-8BAE1FA2A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2084" t="3428" r="49126" b="517"/>
          <a:stretch>
            <a:fillRect/>
          </a:stretch>
        </p:blipFill>
        <p:spPr bwMode="auto">
          <a:xfrm>
            <a:off x="249125" y="4424330"/>
            <a:ext cx="2492747" cy="23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5A4D91F4-F0CD-404C-AFA2-3FDCB31690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l="50445" t="3428" r="2717" b="517"/>
          <a:stretch>
            <a:fillRect/>
          </a:stretch>
        </p:blipFill>
        <p:spPr bwMode="auto">
          <a:xfrm>
            <a:off x="2987823" y="4436243"/>
            <a:ext cx="2340005" cy="2291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BlokTextu 113">
            <a:extLst>
              <a:ext uri="{FF2B5EF4-FFF2-40B4-BE49-F238E27FC236}">
                <a16:creationId xmlns:a16="http://schemas.microsoft.com/office/drawing/2014/main" id="{A17277A6-F94B-438A-9A96-F37A556886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6096" y="4869160"/>
            <a:ext cx="4536504" cy="2614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4295" tIns="37148" rIns="74295" bIns="37148">
            <a:spAutoFit/>
          </a:bodyPr>
          <a:lstStyle/>
          <a:p>
            <a:pPr algn="just">
              <a:buFontTx/>
              <a:buChar char="-"/>
            </a:pPr>
            <a:r>
              <a:rPr lang="en-GB" sz="1100" b="1" dirty="0">
                <a:latin typeface="Arial" pitchFamily="34" charset="0"/>
              </a:rPr>
              <a:t> prepared by the reactive magnetron sputtering </a:t>
            </a:r>
          </a:p>
          <a:p>
            <a:pPr algn="just">
              <a:buFontTx/>
              <a:buChar char="-"/>
            </a:pPr>
            <a:r>
              <a:rPr lang="sk-SK" sz="1100" b="1" dirty="0">
                <a:latin typeface="Arial" pitchFamily="34" charset="0"/>
              </a:rPr>
              <a:t> </a:t>
            </a:r>
            <a:r>
              <a:rPr lang="en-GB" sz="1100" b="1" dirty="0">
                <a:latin typeface="Arial" pitchFamily="34" charset="0"/>
              </a:rPr>
              <a:t>on single-crystal sapphire substrates ( at 200 </a:t>
            </a:r>
            <a:r>
              <a:rPr lang="en-GB" sz="1100" b="1" baseline="30000" dirty="0" err="1">
                <a:latin typeface="Arial" pitchFamily="34" charset="0"/>
              </a:rPr>
              <a:t>o</a:t>
            </a:r>
            <a:r>
              <a:rPr lang="en-GB" sz="1100" b="1" dirty="0" err="1">
                <a:latin typeface="Arial" pitchFamily="34" charset="0"/>
              </a:rPr>
              <a:t>C</a:t>
            </a:r>
            <a:r>
              <a:rPr lang="en-GB" sz="1100" b="1" dirty="0">
                <a:latin typeface="Arial" pitchFamily="34" charset="0"/>
              </a:rPr>
              <a:t>)</a:t>
            </a:r>
            <a:endParaRPr lang="sk-SK" sz="1100" b="1" dirty="0">
              <a:latin typeface="Arial" pitchFamily="34" charset="0"/>
            </a:endParaRPr>
          </a:p>
          <a:p>
            <a:pPr algn="just">
              <a:buFontTx/>
              <a:buChar char="-"/>
            </a:pPr>
            <a:r>
              <a:rPr lang="en-GB" sz="1100" b="1" dirty="0">
                <a:latin typeface="Arial" pitchFamily="34" charset="0"/>
              </a:rPr>
              <a:t> in a mixture of </a:t>
            </a:r>
            <a:r>
              <a:rPr lang="en-GB" sz="1100" b="1" dirty="0" err="1">
                <a:latin typeface="Arial" pitchFamily="34" charset="0"/>
              </a:rPr>
              <a:t>Ar</a:t>
            </a:r>
            <a:r>
              <a:rPr lang="en-GB" sz="1100" b="1" dirty="0">
                <a:latin typeface="Arial" pitchFamily="34" charset="0"/>
              </a:rPr>
              <a:t> and acetylene gas </a:t>
            </a:r>
          </a:p>
          <a:p>
            <a:pPr algn="just"/>
            <a:endParaRPr lang="en-GB" sz="1100" b="1" dirty="0">
              <a:latin typeface="Arial" pitchFamily="34" charset="0"/>
            </a:endParaRPr>
          </a:p>
          <a:p>
            <a:pPr algn="just"/>
            <a:r>
              <a:rPr lang="en-GB" sz="1100" b="1" i="1" dirty="0">
                <a:solidFill>
                  <a:srgbClr val="C00000"/>
                </a:solidFill>
                <a:latin typeface="Arial" pitchFamily="34" charset="0"/>
              </a:rPr>
              <a:t>t </a:t>
            </a:r>
            <a:r>
              <a:rPr lang="en-GB" sz="1100" b="1" dirty="0">
                <a:solidFill>
                  <a:srgbClr val="C00000"/>
                </a:solidFill>
                <a:latin typeface="Arial" pitchFamily="34" charset="0"/>
              </a:rPr>
              <a:t>= 10 nm</a:t>
            </a:r>
            <a:r>
              <a:rPr lang="en-GB" sz="1100" b="1" dirty="0">
                <a:latin typeface="Arial" pitchFamily="34" charset="0"/>
              </a:rPr>
              <a:t>  </a:t>
            </a:r>
            <a:r>
              <a:rPr lang="sk-SK" sz="1100" b="1" dirty="0">
                <a:latin typeface="Arial" pitchFamily="34" charset="0"/>
              </a:rPr>
              <a:t>  </a:t>
            </a:r>
            <a:r>
              <a:rPr lang="en-GB" sz="1100" b="1" i="1" dirty="0">
                <a:latin typeface="Arial" pitchFamily="34" charset="0"/>
              </a:rPr>
              <a:t>R</a:t>
            </a:r>
            <a:r>
              <a:rPr lang="en-GB" sz="1100" b="1" baseline="-25000" dirty="0">
                <a:latin typeface="Arial" pitchFamily="34" charset="0"/>
              </a:rPr>
              <a:t>s  </a:t>
            </a:r>
            <a:r>
              <a:rPr lang="sk-SK" sz="1100" b="1" dirty="0">
                <a:latin typeface="Arial" pitchFamily="34" charset="0"/>
              </a:rPr>
              <a:t>(10 K) =</a:t>
            </a:r>
            <a:r>
              <a:rPr lang="en-US" sz="1100" b="1" dirty="0">
                <a:latin typeface="Arial" pitchFamily="34" charset="0"/>
              </a:rPr>
              <a:t> </a:t>
            </a:r>
            <a:r>
              <a:rPr lang="sk-SK" sz="1100" b="1" dirty="0">
                <a:latin typeface="Arial" pitchFamily="34" charset="0"/>
              </a:rPr>
              <a:t>344</a:t>
            </a:r>
            <a:r>
              <a:rPr lang="en-GB" sz="1100" b="1" dirty="0">
                <a:latin typeface="Arial" pitchFamily="34" charset="0"/>
              </a:rPr>
              <a:t> </a:t>
            </a:r>
            <a:r>
              <a:rPr lang="en-GB" sz="1100" b="1" dirty="0">
                <a:latin typeface="Symbol" pitchFamily="18" charset="2"/>
              </a:rPr>
              <a:t>W</a:t>
            </a:r>
            <a:r>
              <a:rPr lang="sk-SK" sz="1100" b="1" dirty="0">
                <a:latin typeface="Symbol" pitchFamily="18" charset="2"/>
              </a:rPr>
              <a:t>,</a:t>
            </a:r>
            <a:r>
              <a:rPr lang="en-GB" sz="1100" b="1" dirty="0">
                <a:latin typeface="Arial" pitchFamily="34" charset="0"/>
              </a:rPr>
              <a:t>  </a:t>
            </a:r>
            <a:r>
              <a:rPr lang="en-GB" sz="1100" b="1" i="1" dirty="0" err="1">
                <a:latin typeface="Arial" pitchFamily="34" charset="0"/>
              </a:rPr>
              <a:t>T</a:t>
            </a:r>
            <a:r>
              <a:rPr lang="en-GB" sz="1100" b="1" i="1" baseline="-25000" dirty="0" err="1">
                <a:latin typeface="Arial" pitchFamily="34" charset="0"/>
              </a:rPr>
              <a:t>c</a:t>
            </a:r>
            <a:r>
              <a:rPr lang="en-GB" sz="1100" b="1" i="1" baseline="-25000" dirty="0">
                <a:latin typeface="Arial" pitchFamily="34" charset="0"/>
              </a:rPr>
              <a:t> </a:t>
            </a:r>
            <a:r>
              <a:rPr lang="en-GB" sz="1100" b="1" dirty="0">
                <a:latin typeface="Arial" pitchFamily="34" charset="0"/>
              </a:rPr>
              <a:t>= 6.7 K</a:t>
            </a:r>
            <a:r>
              <a:rPr lang="en-GB" sz="1100" i="1" dirty="0">
                <a:latin typeface="Arial" pitchFamily="34" charset="0"/>
              </a:rPr>
              <a:t>,</a:t>
            </a:r>
            <a:r>
              <a:rPr lang="sk-SK" sz="1100" i="1" dirty="0">
                <a:latin typeface="Arial" pitchFamily="34" charset="0"/>
              </a:rPr>
              <a:t> </a:t>
            </a:r>
            <a:r>
              <a:rPr lang="en-GB" sz="1100" i="1" dirty="0">
                <a:latin typeface="Arial" pitchFamily="34" charset="0"/>
              </a:rPr>
              <a:t> </a:t>
            </a:r>
            <a:r>
              <a:rPr lang="en-GB" sz="1100" b="1" dirty="0" err="1">
                <a:latin typeface="Arial" pitchFamily="34" charset="0"/>
              </a:rPr>
              <a:t>k</a:t>
            </a:r>
            <a:r>
              <a:rPr lang="en-GB" sz="1100" b="1" baseline="-25000" dirty="0" err="1">
                <a:latin typeface="Arial" pitchFamily="34" charset="0"/>
              </a:rPr>
              <a:t>F</a:t>
            </a:r>
            <a:r>
              <a:rPr lang="en-GB" sz="1100" b="1" dirty="0" err="1">
                <a:latin typeface="Arial" pitchFamily="34" charset="0"/>
              </a:rPr>
              <a:t>l</a:t>
            </a:r>
            <a:r>
              <a:rPr lang="en-GB" sz="1100" b="1" dirty="0">
                <a:latin typeface="Arial" pitchFamily="34" charset="0"/>
              </a:rPr>
              <a:t> = 2</a:t>
            </a:r>
          </a:p>
          <a:p>
            <a:pPr algn="just"/>
            <a:r>
              <a:rPr lang="en-GB" sz="1100" b="1" i="1" dirty="0">
                <a:solidFill>
                  <a:srgbClr val="C00000"/>
                </a:solidFill>
                <a:latin typeface="Arial" pitchFamily="34" charset="0"/>
              </a:rPr>
              <a:t>t </a:t>
            </a:r>
            <a:r>
              <a:rPr lang="en-GB" sz="1100" b="1" dirty="0">
                <a:solidFill>
                  <a:srgbClr val="C00000"/>
                </a:solidFill>
                <a:latin typeface="Arial" pitchFamily="34" charset="0"/>
              </a:rPr>
              <a:t>= 5 nm</a:t>
            </a:r>
            <a:r>
              <a:rPr lang="en-GB" sz="1100" b="1" i="1" dirty="0">
                <a:latin typeface="Arial" pitchFamily="34" charset="0"/>
              </a:rPr>
              <a:t>      R</a:t>
            </a:r>
            <a:r>
              <a:rPr lang="en-GB" sz="1100" b="1" baseline="-25000" dirty="0">
                <a:latin typeface="Arial" pitchFamily="34" charset="0"/>
              </a:rPr>
              <a:t>s  </a:t>
            </a:r>
            <a:r>
              <a:rPr lang="sk-SK" sz="1100" b="1" dirty="0">
                <a:latin typeface="Arial" pitchFamily="34" charset="0"/>
              </a:rPr>
              <a:t>(10 K) =</a:t>
            </a:r>
            <a:r>
              <a:rPr lang="en-US" sz="1100" b="1" dirty="0">
                <a:latin typeface="Arial" pitchFamily="34" charset="0"/>
              </a:rPr>
              <a:t> 850</a:t>
            </a:r>
            <a:r>
              <a:rPr lang="en-GB" sz="1100" b="1" dirty="0">
                <a:latin typeface="Arial" pitchFamily="34" charset="0"/>
              </a:rPr>
              <a:t> </a:t>
            </a:r>
            <a:r>
              <a:rPr lang="en-GB" sz="1100" b="1" dirty="0">
                <a:latin typeface="Symbol" pitchFamily="18" charset="2"/>
              </a:rPr>
              <a:t>W</a:t>
            </a:r>
            <a:r>
              <a:rPr lang="sk-SK" sz="1100" b="1" dirty="0">
                <a:latin typeface="Symbol" pitchFamily="18" charset="2"/>
              </a:rPr>
              <a:t>,</a:t>
            </a:r>
            <a:r>
              <a:rPr lang="en-GB" sz="1100" b="1" dirty="0">
                <a:latin typeface="Arial" pitchFamily="34" charset="0"/>
              </a:rPr>
              <a:t>  </a:t>
            </a:r>
            <a:r>
              <a:rPr lang="en-GB" sz="1100" b="1" i="1" dirty="0" err="1">
                <a:latin typeface="Arial" pitchFamily="34" charset="0"/>
              </a:rPr>
              <a:t>T</a:t>
            </a:r>
            <a:r>
              <a:rPr lang="en-GB" sz="1100" b="1" i="1" baseline="-25000" dirty="0" err="1">
                <a:latin typeface="Arial" pitchFamily="34" charset="0"/>
              </a:rPr>
              <a:t>c</a:t>
            </a:r>
            <a:r>
              <a:rPr lang="en-GB" sz="1100" b="1" i="1" baseline="-25000" dirty="0">
                <a:latin typeface="Arial" pitchFamily="34" charset="0"/>
              </a:rPr>
              <a:t> </a:t>
            </a:r>
            <a:r>
              <a:rPr lang="en-GB" sz="1100" b="1" dirty="0">
                <a:latin typeface="Arial" pitchFamily="34" charset="0"/>
              </a:rPr>
              <a:t>= 3.3 K</a:t>
            </a:r>
            <a:r>
              <a:rPr lang="en-GB" sz="1100" i="1" dirty="0">
                <a:latin typeface="Arial" pitchFamily="34" charset="0"/>
              </a:rPr>
              <a:t>,</a:t>
            </a:r>
            <a:r>
              <a:rPr lang="sk-SK" sz="1100" i="1" dirty="0">
                <a:latin typeface="Arial" pitchFamily="34" charset="0"/>
              </a:rPr>
              <a:t> </a:t>
            </a:r>
            <a:r>
              <a:rPr lang="en-GB" sz="1100" i="1" dirty="0">
                <a:latin typeface="Arial" pitchFamily="34" charset="0"/>
              </a:rPr>
              <a:t> </a:t>
            </a:r>
            <a:r>
              <a:rPr lang="en-GB" sz="1100" b="1" dirty="0" err="1">
                <a:latin typeface="Arial" pitchFamily="34" charset="0"/>
              </a:rPr>
              <a:t>k</a:t>
            </a:r>
            <a:r>
              <a:rPr lang="en-GB" sz="1100" b="1" baseline="-25000" dirty="0" err="1">
                <a:latin typeface="Arial" pitchFamily="34" charset="0"/>
              </a:rPr>
              <a:t>F</a:t>
            </a:r>
            <a:r>
              <a:rPr lang="en-GB" sz="1100" b="1" dirty="0" err="1">
                <a:latin typeface="Arial" pitchFamily="34" charset="0"/>
              </a:rPr>
              <a:t>l</a:t>
            </a:r>
            <a:r>
              <a:rPr lang="en-GB" sz="1100" b="1" dirty="0">
                <a:latin typeface="Arial" pitchFamily="34" charset="0"/>
              </a:rPr>
              <a:t> = 1.8</a:t>
            </a:r>
          </a:p>
          <a:p>
            <a:pPr algn="just"/>
            <a:r>
              <a:rPr lang="en-GB" sz="1100" b="1" i="1" dirty="0">
                <a:solidFill>
                  <a:srgbClr val="C00000"/>
                </a:solidFill>
                <a:latin typeface="Arial" pitchFamily="34" charset="0"/>
              </a:rPr>
              <a:t>t </a:t>
            </a:r>
            <a:r>
              <a:rPr lang="en-GB" sz="1100" b="1" dirty="0">
                <a:solidFill>
                  <a:srgbClr val="C00000"/>
                </a:solidFill>
                <a:latin typeface="Arial" pitchFamily="34" charset="0"/>
              </a:rPr>
              <a:t>= 3 nm      </a:t>
            </a:r>
            <a:r>
              <a:rPr lang="en-GB" sz="1100" b="1" i="1" dirty="0">
                <a:latin typeface="Arial" pitchFamily="34" charset="0"/>
              </a:rPr>
              <a:t>R</a:t>
            </a:r>
            <a:r>
              <a:rPr lang="en-GB" sz="1100" b="1" baseline="-25000" dirty="0">
                <a:latin typeface="Arial" pitchFamily="34" charset="0"/>
              </a:rPr>
              <a:t>s  </a:t>
            </a:r>
            <a:r>
              <a:rPr lang="sk-SK" sz="1100" b="1" dirty="0">
                <a:latin typeface="Arial" pitchFamily="34" charset="0"/>
              </a:rPr>
              <a:t>(10 K) =</a:t>
            </a:r>
            <a:r>
              <a:rPr lang="en-US" sz="1100" b="1" dirty="0">
                <a:latin typeface="Arial" pitchFamily="34" charset="0"/>
              </a:rPr>
              <a:t> 1227</a:t>
            </a:r>
            <a:r>
              <a:rPr lang="en-GB" sz="1100" b="1" dirty="0">
                <a:latin typeface="Symbol" pitchFamily="18" charset="2"/>
              </a:rPr>
              <a:t>W</a:t>
            </a:r>
            <a:r>
              <a:rPr lang="sk-SK" sz="1100" b="1" dirty="0">
                <a:latin typeface="Symbol" pitchFamily="18" charset="2"/>
              </a:rPr>
              <a:t>,</a:t>
            </a:r>
            <a:r>
              <a:rPr lang="en-GB" sz="1100" b="1" dirty="0">
                <a:latin typeface="Arial" pitchFamily="34" charset="0"/>
              </a:rPr>
              <a:t>  </a:t>
            </a:r>
            <a:r>
              <a:rPr lang="en-GB" sz="1100" b="1" i="1" dirty="0" err="1">
                <a:latin typeface="Arial" pitchFamily="34" charset="0"/>
              </a:rPr>
              <a:t>T</a:t>
            </a:r>
            <a:r>
              <a:rPr lang="en-GB" sz="1100" b="1" i="1" baseline="-25000" dirty="0" err="1">
                <a:latin typeface="Arial" pitchFamily="34" charset="0"/>
              </a:rPr>
              <a:t>c</a:t>
            </a:r>
            <a:r>
              <a:rPr lang="en-GB" sz="1100" b="1" i="1" baseline="-25000" dirty="0">
                <a:latin typeface="Arial" pitchFamily="34" charset="0"/>
              </a:rPr>
              <a:t> </a:t>
            </a:r>
            <a:r>
              <a:rPr lang="en-GB" sz="1100" b="1" dirty="0">
                <a:latin typeface="Arial" pitchFamily="34" charset="0"/>
              </a:rPr>
              <a:t>= 1.3 K</a:t>
            </a:r>
            <a:r>
              <a:rPr lang="en-GB" sz="1100" i="1" dirty="0">
                <a:latin typeface="Arial" pitchFamily="34" charset="0"/>
              </a:rPr>
              <a:t>, </a:t>
            </a:r>
            <a:r>
              <a:rPr lang="sk-SK" sz="1100" i="1" dirty="0">
                <a:latin typeface="Arial" pitchFamily="34" charset="0"/>
              </a:rPr>
              <a:t> </a:t>
            </a:r>
            <a:r>
              <a:rPr lang="en-GB" sz="1100" b="1" dirty="0" err="1">
                <a:latin typeface="Arial" pitchFamily="34" charset="0"/>
              </a:rPr>
              <a:t>k</a:t>
            </a:r>
            <a:r>
              <a:rPr lang="en-GB" sz="1100" b="1" baseline="-25000" dirty="0" err="1">
                <a:latin typeface="Arial" pitchFamily="34" charset="0"/>
              </a:rPr>
              <a:t>F</a:t>
            </a:r>
            <a:r>
              <a:rPr lang="en-GB" sz="1100" b="1" dirty="0" err="1">
                <a:latin typeface="Arial" pitchFamily="34" charset="0"/>
              </a:rPr>
              <a:t>l</a:t>
            </a:r>
            <a:r>
              <a:rPr lang="en-GB" sz="1100" b="1" dirty="0">
                <a:latin typeface="Arial" pitchFamily="34" charset="0"/>
              </a:rPr>
              <a:t> = 1.3</a:t>
            </a:r>
          </a:p>
          <a:p>
            <a:pPr algn="just"/>
            <a:endParaRPr lang="sk-SK" sz="1400" b="1" dirty="0">
              <a:solidFill>
                <a:srgbClr val="C00000"/>
              </a:solidFill>
              <a:latin typeface="Arial" pitchFamily="34" charset="0"/>
            </a:endParaRPr>
          </a:p>
          <a:p>
            <a:r>
              <a:rPr lang="sk-SK" sz="2100" b="1" dirty="0">
                <a:latin typeface="Arial" pitchFamily="34" charset="0"/>
              </a:rPr>
              <a:t> </a:t>
            </a:r>
            <a:r>
              <a:rPr lang="en-GB" sz="2100" b="1" dirty="0">
                <a:latin typeface="Arial" pitchFamily="34" charset="0"/>
              </a:rPr>
              <a:t>                                                                </a:t>
            </a:r>
            <a:endParaRPr lang="en-GB" sz="2100" b="1" i="1" baseline="-25000" dirty="0">
              <a:latin typeface="Arial" pitchFamily="34" charset="0"/>
            </a:endParaRPr>
          </a:p>
          <a:p>
            <a:pPr algn="just">
              <a:lnSpc>
                <a:spcPts val="3400"/>
              </a:lnSpc>
            </a:pPr>
            <a:r>
              <a:rPr lang="sk-SK" sz="1800" b="1" i="1" dirty="0">
                <a:latin typeface="Arial" pitchFamily="34" charset="0"/>
              </a:rPr>
              <a:t> </a:t>
            </a:r>
          </a:p>
          <a:p>
            <a:pPr algn="just">
              <a:lnSpc>
                <a:spcPts val="3400"/>
              </a:lnSpc>
            </a:pPr>
            <a:endParaRPr lang="sk-SK" dirty="0">
              <a:latin typeface="Arial" pitchFamily="34" charset="0"/>
            </a:endParaRPr>
          </a:p>
        </p:txBody>
      </p:sp>
      <p:sp>
        <p:nvSpPr>
          <p:cNvPr id="13" name="Text Box 2">
            <a:extLst>
              <a:ext uri="{FF2B5EF4-FFF2-40B4-BE49-F238E27FC236}">
                <a16:creationId xmlns:a16="http://schemas.microsoft.com/office/drawing/2014/main" id="{8BC9FC35-7BD0-4320-AED4-3DB68B42A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888" y="190606"/>
            <a:ext cx="8912225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chemeClr val="bg1"/>
                </a:solidFill>
                <a:latin typeface="Arial" pitchFamily="34" charset="0"/>
              </a:rPr>
              <a:t>Thin films of </a:t>
            </a:r>
            <a:r>
              <a:rPr lang="en-US" altLang="en-US" sz="3200" b="1" dirty="0" err="1">
                <a:solidFill>
                  <a:schemeClr val="bg1"/>
                </a:solidFill>
                <a:latin typeface="Arial" pitchFamily="34" charset="0"/>
              </a:rPr>
              <a:t>MoC</a:t>
            </a:r>
            <a:endParaRPr lang="sk-SK" altLang="en-US" b="1" baseline="-250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D1511A-AAEC-41D2-91B9-ACE878848B35}"/>
              </a:ext>
            </a:extLst>
          </p:cNvPr>
          <p:cNvSpPr txBox="1"/>
          <p:nvPr/>
        </p:nvSpPr>
        <p:spPr>
          <a:xfrm>
            <a:off x="539552" y="3068960"/>
            <a:ext cx="3600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Cubic B1 lattice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k-SK" sz="1600" dirty="0"/>
              <a:t>STM scans reveal the (111) plane with lattice constant  </a:t>
            </a:r>
            <a:r>
              <a:rPr lang="en-US" sz="16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en-US" sz="1600" i="1" baseline="-25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= 0.42 nm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220659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866" y="2492896"/>
            <a:ext cx="243027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6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348880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2" descr="C:\Obrázok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76672"/>
            <a:ext cx="209663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76672"/>
            <a:ext cx="1908696" cy="1908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2420888"/>
            <a:ext cx="2448272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BlokTextu 8"/>
          <p:cNvSpPr txBox="1"/>
          <p:nvPr/>
        </p:nvSpPr>
        <p:spPr>
          <a:xfrm>
            <a:off x="827584" y="44624"/>
            <a:ext cx="6490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10 nm                                             5 nm                                             3 nm</a:t>
            </a:r>
            <a:endParaRPr lang="sk-SK" dirty="0"/>
          </a:p>
        </p:txBody>
      </p:sp>
      <p:pic>
        <p:nvPicPr>
          <p:cNvPr id="10" name="Picture 2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476672"/>
            <a:ext cx="1944216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E:\pszabo\publikacie\zaslane\MoC15\Fig2N\fig1aDOS.bmp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28596" y="4200068"/>
            <a:ext cx="2448272" cy="1799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E:\pszabo\publikacie\zaslane\MoC15\Fig2N\Fig1bDOS.bmp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47864" y="4149080"/>
            <a:ext cx="2376264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8" descr="E:\pszabo\publikacie\zaslane\MoC15\Fig2N\Fig1cDOS.bmp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4149080"/>
            <a:ext cx="23035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dĺžnik 11"/>
          <p:cNvSpPr/>
          <p:nvPr/>
        </p:nvSpPr>
        <p:spPr>
          <a:xfrm>
            <a:off x="1197314" y="6187534"/>
            <a:ext cx="2160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400" b="1" dirty="0">
                <a:solidFill>
                  <a:srgbClr val="C00000"/>
                </a:solidFill>
                <a:latin typeface="Symbol" pitchFamily="18" charset="2"/>
              </a:rPr>
              <a:t>G/D =</a:t>
            </a:r>
            <a:r>
              <a:rPr lang="en-GB" sz="1400" b="1" dirty="0">
                <a:solidFill>
                  <a:srgbClr val="C00000"/>
                </a:solidFill>
                <a:latin typeface="Symbol" pitchFamily="18" charset="2"/>
              </a:rPr>
              <a:t> </a:t>
            </a:r>
            <a:r>
              <a:rPr lang="sk-SK" sz="1400" b="1" dirty="0">
                <a:solidFill>
                  <a:srgbClr val="C00000"/>
                </a:solidFill>
                <a:latin typeface="Symbol" pitchFamily="18" charset="2"/>
              </a:rPr>
              <a:t>0.</a:t>
            </a:r>
            <a:r>
              <a:rPr lang="en-GB" sz="1400" b="1" dirty="0">
                <a:solidFill>
                  <a:srgbClr val="C00000"/>
                </a:solidFill>
                <a:latin typeface="Symbol" pitchFamily="18" charset="2"/>
              </a:rPr>
              <a:t>1</a:t>
            </a:r>
            <a:r>
              <a:rPr lang="sk-SK" sz="1400" b="1" dirty="0">
                <a:solidFill>
                  <a:srgbClr val="C00000"/>
                </a:solidFill>
                <a:latin typeface="Symbol" pitchFamily="18" charset="2"/>
              </a:rPr>
              <a:t> D</a:t>
            </a:r>
            <a:r>
              <a:rPr lang="en-GB" sz="1400" b="1" dirty="0">
                <a:solidFill>
                  <a:srgbClr val="C00000"/>
                </a:solidFill>
                <a:latin typeface="Arial" pitchFamily="34" charset="0"/>
              </a:rPr>
              <a:t> , </a:t>
            </a:r>
            <a:r>
              <a:rPr lang="en-GB" sz="1400" b="1" dirty="0" err="1">
                <a:solidFill>
                  <a:srgbClr val="C00000"/>
                </a:solidFill>
                <a:latin typeface="Arial" pitchFamily="34" charset="0"/>
              </a:rPr>
              <a:t>Tc</a:t>
            </a:r>
            <a:r>
              <a:rPr lang="en-GB" sz="14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sk-SK" sz="1400" b="1" dirty="0">
                <a:solidFill>
                  <a:srgbClr val="C00000"/>
                </a:solidFill>
                <a:latin typeface="Arial" pitchFamily="34" charset="0"/>
              </a:rPr>
              <a:t>=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</a:rPr>
              <a:t> 6.5 K,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 algn="ctr"/>
            <a:r>
              <a:rPr lang="es-ES" sz="1400" b="1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es-ES" sz="1400" b="1" i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</a:rPr>
              <a:t>/</a:t>
            </a:r>
            <a:r>
              <a:rPr lang="es-ES" sz="1400" b="1" i="1" dirty="0">
                <a:solidFill>
                  <a:srgbClr val="FF0000"/>
                </a:solidFill>
                <a:latin typeface="Arial" pitchFamily="34" charset="0"/>
              </a:rPr>
              <a:t>k</a:t>
            </a:r>
            <a:r>
              <a:rPr lang="sk-SK" sz="1400" b="1" i="1" baseline="-25000" dirty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s-ES" sz="1400" b="1" i="1" dirty="0">
                <a:solidFill>
                  <a:srgbClr val="FF0000"/>
                </a:solidFill>
                <a:latin typeface="Arial" pitchFamily="34" charset="0"/>
              </a:rPr>
              <a:t>T</a:t>
            </a:r>
            <a:r>
              <a:rPr lang="es-ES" sz="1400" b="1" baseline="-25000" dirty="0">
                <a:solidFill>
                  <a:srgbClr val="FF0000"/>
                </a:solidFill>
                <a:latin typeface="Arial" pitchFamily="34" charset="0"/>
              </a:rPr>
              <a:t>c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</a:rPr>
              <a:t>  = </a:t>
            </a:r>
            <a:r>
              <a:rPr lang="sk-SK" sz="1400" b="1" dirty="0">
                <a:solidFill>
                  <a:srgbClr val="FF0000"/>
                </a:solidFill>
                <a:latin typeface="Arial" pitchFamily="34" charset="0"/>
              </a:rPr>
              <a:t>3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.</a:t>
            </a:r>
            <a:r>
              <a:rPr lang="sk-SK" sz="1400" b="1" dirty="0">
                <a:solidFill>
                  <a:srgbClr val="FF0000"/>
                </a:solidFill>
                <a:latin typeface="Arial" pitchFamily="34" charset="0"/>
              </a:rPr>
              <a:t>85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endParaRPr lang="sk-SK" sz="1600" dirty="0"/>
          </a:p>
        </p:txBody>
      </p:sp>
      <p:sp>
        <p:nvSpPr>
          <p:cNvPr id="16" name="Obdĺžnik 15"/>
          <p:cNvSpPr/>
          <p:nvPr/>
        </p:nvSpPr>
        <p:spPr>
          <a:xfrm>
            <a:off x="3840520" y="6187534"/>
            <a:ext cx="2160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400" b="1" dirty="0">
                <a:solidFill>
                  <a:srgbClr val="C00000"/>
                </a:solidFill>
                <a:latin typeface="Symbol" pitchFamily="18" charset="2"/>
              </a:rPr>
              <a:t>G/D =</a:t>
            </a:r>
            <a:r>
              <a:rPr lang="en-GB" sz="1400" b="1" dirty="0">
                <a:solidFill>
                  <a:srgbClr val="C00000"/>
                </a:solidFill>
                <a:latin typeface="Symbol" pitchFamily="18" charset="2"/>
              </a:rPr>
              <a:t> </a:t>
            </a:r>
            <a:r>
              <a:rPr lang="sk-SK" sz="1400" b="1" dirty="0">
                <a:solidFill>
                  <a:srgbClr val="C00000"/>
                </a:solidFill>
                <a:latin typeface="Symbol" pitchFamily="18" charset="2"/>
              </a:rPr>
              <a:t>0.</a:t>
            </a:r>
            <a:r>
              <a:rPr lang="en-US" sz="1400" b="1" dirty="0">
                <a:solidFill>
                  <a:srgbClr val="C00000"/>
                </a:solidFill>
                <a:latin typeface="Symbol" pitchFamily="18" charset="2"/>
              </a:rPr>
              <a:t>3</a:t>
            </a:r>
            <a:r>
              <a:rPr lang="sk-SK" sz="1400" b="1" dirty="0">
                <a:solidFill>
                  <a:srgbClr val="C00000"/>
                </a:solidFill>
                <a:latin typeface="Symbol" pitchFamily="18" charset="2"/>
              </a:rPr>
              <a:t> D</a:t>
            </a:r>
            <a:r>
              <a:rPr lang="en-GB" sz="1400" b="1" dirty="0">
                <a:solidFill>
                  <a:srgbClr val="C00000"/>
                </a:solidFill>
                <a:latin typeface="Arial" pitchFamily="34" charset="0"/>
              </a:rPr>
              <a:t> , </a:t>
            </a:r>
            <a:r>
              <a:rPr lang="en-GB" sz="1400" b="1" dirty="0" err="1">
                <a:solidFill>
                  <a:srgbClr val="C00000"/>
                </a:solidFill>
                <a:latin typeface="Arial" pitchFamily="34" charset="0"/>
              </a:rPr>
              <a:t>Tc</a:t>
            </a:r>
            <a:r>
              <a:rPr lang="en-GB" sz="14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sk-SK" sz="1400" b="1" dirty="0">
                <a:solidFill>
                  <a:srgbClr val="C00000"/>
                </a:solidFill>
                <a:latin typeface="Arial" pitchFamily="34" charset="0"/>
              </a:rPr>
              <a:t>=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</a:rPr>
              <a:t> 3.5 K,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 algn="ctr"/>
            <a:r>
              <a:rPr lang="es-ES" sz="1400" b="1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es-ES" sz="1400" b="1" i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</a:rPr>
              <a:t>/</a:t>
            </a:r>
            <a:r>
              <a:rPr lang="es-ES" sz="1400" b="1" i="1" dirty="0">
                <a:solidFill>
                  <a:srgbClr val="FF0000"/>
                </a:solidFill>
                <a:latin typeface="Arial" pitchFamily="34" charset="0"/>
              </a:rPr>
              <a:t>k</a:t>
            </a:r>
            <a:r>
              <a:rPr lang="sk-SK" sz="1400" b="1" i="1" baseline="-25000" dirty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s-ES" sz="1400" b="1" i="1" dirty="0">
                <a:solidFill>
                  <a:srgbClr val="FF0000"/>
                </a:solidFill>
                <a:latin typeface="Arial" pitchFamily="34" charset="0"/>
              </a:rPr>
              <a:t>T</a:t>
            </a:r>
            <a:r>
              <a:rPr lang="es-ES" sz="1400" b="1" baseline="-25000" dirty="0">
                <a:solidFill>
                  <a:srgbClr val="FF0000"/>
                </a:solidFill>
                <a:latin typeface="Arial" pitchFamily="34" charset="0"/>
              </a:rPr>
              <a:t>c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</a:rPr>
              <a:t>  = </a:t>
            </a:r>
            <a:r>
              <a:rPr lang="sk-SK" sz="1400" b="1" dirty="0">
                <a:solidFill>
                  <a:srgbClr val="FF0000"/>
                </a:solidFill>
                <a:latin typeface="Arial" pitchFamily="34" charset="0"/>
              </a:rPr>
              <a:t>3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.</a:t>
            </a:r>
            <a:r>
              <a:rPr lang="sk-SK" sz="1400" b="1" dirty="0">
                <a:solidFill>
                  <a:srgbClr val="FF0000"/>
                </a:solidFill>
                <a:latin typeface="Arial" pitchFamily="34" charset="0"/>
              </a:rPr>
              <a:t>8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7 </a:t>
            </a:r>
          </a:p>
          <a:p>
            <a:endParaRPr lang="sk-SK" sz="1600" dirty="0"/>
          </a:p>
        </p:txBody>
      </p:sp>
      <p:sp>
        <p:nvSpPr>
          <p:cNvPr id="17" name="Obdĺžnik 16"/>
          <p:cNvSpPr/>
          <p:nvPr/>
        </p:nvSpPr>
        <p:spPr>
          <a:xfrm>
            <a:off x="6698040" y="6115526"/>
            <a:ext cx="216024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k-SK" sz="1400" b="1" dirty="0">
                <a:solidFill>
                  <a:srgbClr val="C00000"/>
                </a:solidFill>
                <a:latin typeface="Symbol" pitchFamily="18" charset="2"/>
              </a:rPr>
              <a:t>G/D =</a:t>
            </a:r>
            <a:r>
              <a:rPr lang="en-GB" sz="1400" b="1" dirty="0">
                <a:solidFill>
                  <a:srgbClr val="C00000"/>
                </a:solidFill>
                <a:latin typeface="Symbol" pitchFamily="18" charset="2"/>
              </a:rPr>
              <a:t> </a:t>
            </a:r>
            <a:r>
              <a:rPr lang="sk-SK" sz="1400" b="1" dirty="0">
                <a:solidFill>
                  <a:srgbClr val="C00000"/>
                </a:solidFill>
                <a:latin typeface="Symbol" pitchFamily="18" charset="2"/>
              </a:rPr>
              <a:t>0.</a:t>
            </a:r>
            <a:r>
              <a:rPr lang="en-US" sz="1400" b="1" dirty="0">
                <a:solidFill>
                  <a:srgbClr val="C00000"/>
                </a:solidFill>
                <a:latin typeface="Symbol" pitchFamily="18" charset="2"/>
              </a:rPr>
              <a:t>9</a:t>
            </a:r>
            <a:r>
              <a:rPr lang="sk-SK" sz="1400" b="1" dirty="0">
                <a:solidFill>
                  <a:srgbClr val="C00000"/>
                </a:solidFill>
                <a:latin typeface="Symbol" pitchFamily="18" charset="2"/>
              </a:rPr>
              <a:t> D</a:t>
            </a:r>
            <a:r>
              <a:rPr lang="en-GB" sz="1400" b="1" dirty="0">
                <a:solidFill>
                  <a:srgbClr val="C00000"/>
                </a:solidFill>
                <a:latin typeface="Arial" pitchFamily="34" charset="0"/>
              </a:rPr>
              <a:t> , </a:t>
            </a:r>
            <a:r>
              <a:rPr lang="en-GB" sz="1400" b="1" dirty="0" err="1">
                <a:solidFill>
                  <a:srgbClr val="C00000"/>
                </a:solidFill>
                <a:latin typeface="Arial" pitchFamily="34" charset="0"/>
              </a:rPr>
              <a:t>Tc</a:t>
            </a:r>
            <a:r>
              <a:rPr lang="en-GB" sz="14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sk-SK" sz="1400" b="1" dirty="0">
                <a:solidFill>
                  <a:srgbClr val="C00000"/>
                </a:solidFill>
                <a:latin typeface="Arial" pitchFamily="34" charset="0"/>
              </a:rPr>
              <a:t>=</a:t>
            </a:r>
            <a:r>
              <a:rPr lang="en-US" sz="1400" b="1" dirty="0">
                <a:solidFill>
                  <a:srgbClr val="C00000"/>
                </a:solidFill>
                <a:latin typeface="Arial" pitchFamily="34" charset="0"/>
              </a:rPr>
              <a:t> 1.35 K,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 </a:t>
            </a:r>
          </a:p>
          <a:p>
            <a:pPr algn="ctr"/>
            <a:r>
              <a:rPr lang="es-ES" sz="1400" b="1" dirty="0">
                <a:solidFill>
                  <a:srgbClr val="FF0000"/>
                </a:solidFill>
                <a:latin typeface="Arial" pitchFamily="34" charset="0"/>
              </a:rPr>
              <a:t>2</a:t>
            </a:r>
            <a:r>
              <a:rPr lang="es-ES" sz="1400" b="1" i="1" dirty="0">
                <a:solidFill>
                  <a:srgbClr val="FF0000"/>
                </a:solidFill>
                <a:latin typeface="Symbol" pitchFamily="18" charset="2"/>
              </a:rPr>
              <a:t>D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</a:rPr>
              <a:t>/</a:t>
            </a:r>
            <a:r>
              <a:rPr lang="es-ES" sz="1400" b="1" i="1" dirty="0">
                <a:solidFill>
                  <a:srgbClr val="FF0000"/>
                </a:solidFill>
                <a:latin typeface="Arial" pitchFamily="34" charset="0"/>
              </a:rPr>
              <a:t>k</a:t>
            </a:r>
            <a:r>
              <a:rPr lang="sk-SK" sz="1400" b="1" i="1" baseline="-25000" dirty="0">
                <a:solidFill>
                  <a:srgbClr val="FF0000"/>
                </a:solidFill>
                <a:latin typeface="Arial" pitchFamily="34" charset="0"/>
              </a:rPr>
              <a:t>B</a:t>
            </a:r>
            <a:r>
              <a:rPr lang="es-ES" sz="1400" b="1" i="1" dirty="0">
                <a:solidFill>
                  <a:srgbClr val="FF0000"/>
                </a:solidFill>
                <a:latin typeface="Arial" pitchFamily="34" charset="0"/>
              </a:rPr>
              <a:t>T</a:t>
            </a:r>
            <a:r>
              <a:rPr lang="es-ES" sz="1400" b="1" baseline="-25000" dirty="0">
                <a:solidFill>
                  <a:srgbClr val="FF0000"/>
                </a:solidFill>
                <a:latin typeface="Arial" pitchFamily="34" charset="0"/>
              </a:rPr>
              <a:t>c</a:t>
            </a:r>
            <a:r>
              <a:rPr lang="es-ES" sz="1400" b="1" dirty="0">
                <a:solidFill>
                  <a:srgbClr val="FF0000"/>
                </a:solidFill>
                <a:latin typeface="Arial" pitchFamily="34" charset="0"/>
              </a:rPr>
              <a:t>  = </a:t>
            </a:r>
            <a:r>
              <a:rPr lang="sk-SK" sz="1400" b="1" dirty="0">
                <a:solidFill>
                  <a:srgbClr val="FF0000"/>
                </a:solidFill>
                <a:latin typeface="Arial" pitchFamily="34" charset="0"/>
              </a:rPr>
              <a:t>3</a:t>
            </a:r>
            <a:r>
              <a:rPr lang="en-US" sz="1400" b="1" dirty="0">
                <a:solidFill>
                  <a:srgbClr val="FF0000"/>
                </a:solidFill>
                <a:latin typeface="Arial" pitchFamily="34" charset="0"/>
              </a:rPr>
              <a:t>.7-4 </a:t>
            </a:r>
          </a:p>
          <a:p>
            <a:endParaRPr lang="sk-SK" sz="1600" dirty="0"/>
          </a:p>
        </p:txBody>
      </p:sp>
      <p:sp>
        <p:nvSpPr>
          <p:cNvPr id="18" name="BlokTextu 17"/>
          <p:cNvSpPr txBox="1"/>
          <p:nvPr/>
        </p:nvSpPr>
        <p:spPr>
          <a:xfrm>
            <a:off x="71406" y="6093296"/>
            <a:ext cx="13500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Fitting  to</a:t>
            </a:r>
          </a:p>
          <a:p>
            <a:r>
              <a:rPr lang="en-GB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Dynes  DOS:</a:t>
            </a:r>
            <a:endParaRPr lang="sk-SK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ĺžnik 11">
            <a:extLst>
              <a:ext uri="{FF2B5EF4-FFF2-40B4-BE49-F238E27FC236}">
                <a16:creationId xmlns:a16="http://schemas.microsoft.com/office/drawing/2014/main" id="{9CF7210A-7BB6-446E-B96E-FEC27579B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0" name="BlokTextu 9"/>
          <p:cNvSpPr txBox="1"/>
          <p:nvPr/>
        </p:nvSpPr>
        <p:spPr>
          <a:xfrm>
            <a:off x="1038075" y="4227644"/>
            <a:ext cx="2957861" cy="169277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sk-SK" sz="1600" dirty="0" err="1">
                <a:latin typeface="Arial" pitchFamily="34" charset="0"/>
              </a:rPr>
              <a:t>Bosonic</a:t>
            </a:r>
            <a:r>
              <a:rPr lang="sk-SK" sz="1600" dirty="0">
                <a:latin typeface="Arial" pitchFamily="34" charset="0"/>
              </a:rPr>
              <a:t> </a:t>
            </a:r>
            <a:r>
              <a:rPr lang="en-US" sz="1600" dirty="0">
                <a:latin typeface="Arial" pitchFamily="34" charset="0"/>
              </a:rPr>
              <a:t>insulator </a:t>
            </a:r>
            <a:r>
              <a:rPr lang="sk-SK" sz="1600" dirty="0" err="1">
                <a:latin typeface="Arial" pitchFamily="34" charset="0"/>
              </a:rPr>
              <a:t>scenario</a:t>
            </a:r>
            <a:r>
              <a:rPr lang="sk-SK" sz="1600" dirty="0">
                <a:latin typeface="Arial" pitchFamily="34" charset="0"/>
              </a:rPr>
              <a:t>:</a:t>
            </a:r>
            <a:endParaRPr lang="en-US" sz="1600" dirty="0">
              <a:latin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400" i="1" dirty="0" err="1">
                <a:latin typeface="Arial" pitchFamily="34" charset="0"/>
              </a:rPr>
              <a:t>T</a:t>
            </a:r>
            <a:r>
              <a:rPr lang="en-US" sz="1400" baseline="-25000" dirty="0" err="1">
                <a:latin typeface="Arial" pitchFamily="34" charset="0"/>
              </a:rPr>
              <a:t>c</a:t>
            </a:r>
            <a:r>
              <a:rPr lang="en-US" sz="1400" i="1" dirty="0">
                <a:latin typeface="Arial" pitchFamily="34" charset="0"/>
              </a:rPr>
              <a:t> and </a:t>
            </a:r>
            <a:r>
              <a:rPr lang="en-US" sz="1400" i="1" dirty="0">
                <a:latin typeface="Symbol" pitchFamily="18" charset="2"/>
              </a:rPr>
              <a:t>D</a:t>
            </a:r>
            <a:r>
              <a:rPr lang="en-US" sz="1400" i="1" dirty="0">
                <a:latin typeface="Arial" pitchFamily="34" charset="0"/>
              </a:rPr>
              <a:t> </a:t>
            </a:r>
            <a:r>
              <a:rPr lang="en-US" sz="1400" dirty="0">
                <a:latin typeface="Arial" pitchFamily="34" charset="0"/>
              </a:rPr>
              <a:t>decrease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latin typeface="Arial" pitchFamily="34" charset="0"/>
              </a:rPr>
              <a:t>2</a:t>
            </a:r>
            <a:r>
              <a:rPr lang="en-US" sz="1400" i="1" dirty="0">
                <a:latin typeface="Arial" pitchFamily="34" charset="0"/>
              </a:rPr>
              <a:t> </a:t>
            </a:r>
            <a:r>
              <a:rPr lang="en-US" sz="1400" i="1" dirty="0">
                <a:latin typeface="Symbol" pitchFamily="18" charset="2"/>
              </a:rPr>
              <a:t>D</a:t>
            </a:r>
            <a:r>
              <a:rPr lang="en-US" sz="1400" i="1" dirty="0">
                <a:latin typeface="Arial" pitchFamily="34" charset="0"/>
              </a:rPr>
              <a:t> /</a:t>
            </a:r>
            <a:r>
              <a:rPr lang="en-US" sz="1400" dirty="0">
                <a:latin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</a:rPr>
              <a:t>k</a:t>
            </a:r>
            <a:r>
              <a:rPr lang="en-US" sz="1400" baseline="-25000" dirty="0" err="1">
                <a:latin typeface="Arial" pitchFamily="34" charset="0"/>
              </a:rPr>
              <a:t>B</a:t>
            </a:r>
            <a:r>
              <a:rPr lang="en-US" sz="1400" dirty="0" err="1">
                <a:latin typeface="Arial" pitchFamily="34" charset="0"/>
              </a:rPr>
              <a:t>T</a:t>
            </a:r>
            <a:r>
              <a:rPr lang="en-US" sz="1400" baseline="-25000" dirty="0" err="1">
                <a:latin typeface="Arial" pitchFamily="34" charset="0"/>
              </a:rPr>
              <a:t>c</a:t>
            </a:r>
            <a:r>
              <a:rPr lang="en-US" sz="1400" baseline="-25000" dirty="0">
                <a:latin typeface="Arial" pitchFamily="34" charset="0"/>
              </a:rPr>
              <a:t> </a:t>
            </a:r>
            <a:r>
              <a:rPr lang="en-US" sz="1400" dirty="0">
                <a:latin typeface="Arial" pitchFamily="34" charset="0"/>
              </a:rPr>
              <a:t> increase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400" i="1" dirty="0">
                <a:latin typeface="Symbol" pitchFamily="18" charset="2"/>
              </a:rPr>
              <a:t>D</a:t>
            </a:r>
            <a:r>
              <a:rPr lang="en-US" sz="1400" i="1" dirty="0">
                <a:latin typeface="Arial" pitchFamily="34" charset="0"/>
              </a:rPr>
              <a:t> </a:t>
            </a:r>
            <a:r>
              <a:rPr lang="sk-SK" sz="1400" i="1" dirty="0">
                <a:latin typeface="Arial" pitchFamily="34" charset="0"/>
              </a:rPr>
              <a:t> </a:t>
            </a:r>
            <a:r>
              <a:rPr lang="en-US" sz="1400" dirty="0" err="1">
                <a:latin typeface="Arial" pitchFamily="34" charset="0"/>
              </a:rPr>
              <a:t>inhomogeneity</a:t>
            </a:r>
            <a:r>
              <a:rPr lang="en-US" sz="1400" dirty="0">
                <a:latin typeface="Arial" pitchFamily="34" charset="0"/>
              </a:rPr>
              <a:t> on scale of </a:t>
            </a:r>
            <a:r>
              <a:rPr lang="en-US" sz="1400" dirty="0">
                <a:latin typeface="Symbol" pitchFamily="18" charset="2"/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400" dirty="0" err="1">
                <a:latin typeface="Arial" pitchFamily="34" charset="0"/>
              </a:rPr>
              <a:t>pseudogap</a:t>
            </a:r>
            <a:r>
              <a:rPr lang="en-US" sz="1400" dirty="0">
                <a:latin typeface="Arial" pitchFamily="34" charset="0"/>
              </a:rPr>
              <a:t> appearance</a:t>
            </a:r>
            <a:endParaRPr lang="sk-SK" sz="1400" dirty="0">
              <a:latin typeface="Arial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 sz="1600" dirty="0">
              <a:cs typeface="+mn-cs"/>
            </a:endParaRPr>
          </a:p>
          <a:p>
            <a:pPr>
              <a:defRPr/>
            </a:pPr>
            <a:endParaRPr lang="en-US" sz="1600" dirty="0">
              <a:cs typeface="+mn-cs"/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4962817" y="4150699"/>
            <a:ext cx="4145687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1600" b="1" dirty="0" err="1">
                <a:solidFill>
                  <a:srgbClr val="C00000"/>
                </a:solidFill>
                <a:latin typeface="Arial" pitchFamily="34" charset="0"/>
              </a:rPr>
              <a:t>Fermionic</a:t>
            </a:r>
            <a:r>
              <a:rPr lang="en-GB" sz="1600" b="1" dirty="0">
                <a:solidFill>
                  <a:srgbClr val="C00000"/>
                </a:solidFill>
                <a:latin typeface="Arial" pitchFamily="34" charset="0"/>
              </a:rPr>
              <a:t> scenario:</a:t>
            </a:r>
            <a:r>
              <a:rPr lang="en-GB" sz="2000" b="1" dirty="0">
                <a:solidFill>
                  <a:srgbClr val="C00000"/>
                </a:solidFill>
                <a:latin typeface="Arial" pitchFamily="34" charset="0"/>
              </a:rPr>
              <a:t>   </a:t>
            </a:r>
            <a:r>
              <a:rPr lang="en-US" sz="1600" b="1" dirty="0">
                <a:solidFill>
                  <a:srgbClr val="FF0000"/>
                </a:solidFill>
                <a:latin typeface="Arial" pitchFamily="34" charset="0"/>
              </a:rPr>
              <a:t> </a:t>
            </a:r>
            <a:endParaRPr lang="en-US" sz="1600" b="1" dirty="0">
              <a:solidFill>
                <a:srgbClr val="C00000"/>
              </a:solidFill>
              <a:latin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1600" i="1" dirty="0">
                <a:solidFill>
                  <a:srgbClr val="C00000"/>
                </a:solidFill>
                <a:latin typeface="Arial" pitchFamily="34" charset="0"/>
              </a:rPr>
              <a:t>    </a:t>
            </a:r>
            <a:r>
              <a:rPr lang="en-US" sz="1600" i="1" dirty="0" err="1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en-US" sz="1600" baseline="-25000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en-US" sz="1600" i="1" dirty="0">
                <a:solidFill>
                  <a:srgbClr val="C00000"/>
                </a:solidFill>
                <a:latin typeface="Arial" pitchFamily="34" charset="0"/>
              </a:rPr>
              <a:t> and </a:t>
            </a:r>
            <a:r>
              <a:rPr lang="en-US" sz="1600" i="1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sz="1600" i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Arial" pitchFamily="34" charset="0"/>
              </a:rPr>
              <a:t>decrease</a:t>
            </a:r>
            <a:r>
              <a:rPr lang="sk-SK" sz="160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sk-SK" sz="1600" dirty="0" err="1">
                <a:solidFill>
                  <a:srgbClr val="C00000"/>
                </a:solidFill>
                <a:latin typeface="Arial" pitchFamily="34" charset="0"/>
              </a:rPr>
              <a:t>together</a:t>
            </a:r>
            <a:endParaRPr lang="sk-SK" sz="1600" dirty="0">
              <a:solidFill>
                <a:srgbClr val="C00000"/>
              </a:solidFill>
              <a:latin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C00000"/>
                </a:solidFill>
                <a:latin typeface="Arial" pitchFamily="34" charset="0"/>
              </a:rPr>
              <a:t>2</a:t>
            </a:r>
            <a:r>
              <a:rPr lang="en-US" sz="1600" i="1" dirty="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sz="1600" i="1" dirty="0">
                <a:solidFill>
                  <a:srgbClr val="C00000"/>
                </a:solidFill>
                <a:latin typeface="Arial" pitchFamily="34" charset="0"/>
              </a:rPr>
              <a:t> /</a:t>
            </a:r>
            <a:r>
              <a:rPr lang="en-US" sz="160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600" dirty="0" err="1">
                <a:solidFill>
                  <a:srgbClr val="C00000"/>
                </a:solidFill>
                <a:latin typeface="Arial" pitchFamily="34" charset="0"/>
              </a:rPr>
              <a:t>k</a:t>
            </a:r>
            <a:r>
              <a:rPr lang="en-US" sz="1600" baseline="-25000" dirty="0" err="1">
                <a:solidFill>
                  <a:srgbClr val="C00000"/>
                </a:solidFill>
                <a:latin typeface="Arial" pitchFamily="34" charset="0"/>
              </a:rPr>
              <a:t>B</a:t>
            </a:r>
            <a:r>
              <a:rPr lang="en-US" sz="1600" i="1" dirty="0" err="1">
                <a:solidFill>
                  <a:srgbClr val="C00000"/>
                </a:solidFill>
                <a:latin typeface="Arial" pitchFamily="34" charset="0"/>
              </a:rPr>
              <a:t>T</a:t>
            </a:r>
            <a:r>
              <a:rPr lang="en-US" sz="1600" i="1" baseline="-25000" dirty="0" err="1">
                <a:solidFill>
                  <a:srgbClr val="C00000"/>
                </a:solidFill>
                <a:latin typeface="Arial" pitchFamily="34" charset="0"/>
              </a:rPr>
              <a:t>c</a:t>
            </a:r>
            <a:r>
              <a:rPr lang="en-US" sz="1600" baseline="-2500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Arial" pitchFamily="34" charset="0"/>
              </a:rPr>
              <a:t> almost not changing</a:t>
            </a:r>
            <a:endParaRPr lang="sk-SK" sz="1600" dirty="0">
              <a:solidFill>
                <a:srgbClr val="C00000"/>
              </a:solidFill>
              <a:latin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sk-SK" sz="1600" dirty="0">
                <a:solidFill>
                  <a:srgbClr val="C00000"/>
                </a:solidFill>
                <a:latin typeface="Arial" pitchFamily="34" charset="0"/>
              </a:rPr>
              <a:t>No </a:t>
            </a:r>
            <a:r>
              <a:rPr lang="en-US" sz="1600" i="1" dirty="0">
                <a:solidFill>
                  <a:srgbClr val="C00000"/>
                </a:solidFill>
                <a:latin typeface="Symbol" pitchFamily="18" charset="2"/>
              </a:rPr>
              <a:t>D </a:t>
            </a:r>
            <a:r>
              <a:rPr lang="en-US" sz="1600" dirty="0">
                <a:solidFill>
                  <a:srgbClr val="C00000"/>
                </a:solidFill>
                <a:latin typeface="Arial" pitchFamily="34" charset="0"/>
              </a:rPr>
              <a:t>fluctuations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sk-SK" sz="1600" dirty="0">
                <a:solidFill>
                  <a:srgbClr val="C00000"/>
                </a:solidFill>
                <a:latin typeface="Arial" pitchFamily="34" charset="0"/>
              </a:rPr>
              <a:t>no </a:t>
            </a:r>
            <a:r>
              <a:rPr lang="sk-SK" sz="1600" dirty="0" err="1">
                <a:solidFill>
                  <a:srgbClr val="C00000"/>
                </a:solidFill>
                <a:latin typeface="Arial" pitchFamily="34" charset="0"/>
              </a:rPr>
              <a:t>pseudogap</a:t>
            </a:r>
            <a:r>
              <a:rPr lang="en-GB" sz="1600" dirty="0">
                <a:solidFill>
                  <a:srgbClr val="C00000"/>
                </a:solidFill>
                <a:latin typeface="Arial" pitchFamily="34" charset="0"/>
              </a:rPr>
              <a:t> </a:t>
            </a:r>
          </a:p>
          <a:p>
            <a:pPr marL="342900" indent="-342900">
              <a:defRPr/>
            </a:pPr>
            <a:r>
              <a:rPr lang="en-US" sz="1600" b="1" dirty="0">
                <a:latin typeface="Arial" pitchFamily="34" charset="0"/>
              </a:rPr>
              <a:t>the </a:t>
            </a:r>
            <a:r>
              <a:rPr lang="en-US" sz="1600" b="1" dirty="0" err="1">
                <a:latin typeface="Arial" pitchFamily="34" charset="0"/>
              </a:rPr>
              <a:t>bosonic</a:t>
            </a:r>
            <a:r>
              <a:rPr lang="en-US" sz="1600" b="1" dirty="0">
                <a:latin typeface="Arial" pitchFamily="34" charset="0"/>
              </a:rPr>
              <a:t>  picture is not universal</a:t>
            </a:r>
          </a:p>
          <a:p>
            <a:pPr marL="342900" indent="-342900">
              <a:defRPr/>
            </a:pP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  <a:latin typeface="Arial" pitchFamily="34" charset="0"/>
            </a:endParaRPr>
          </a:p>
        </p:txBody>
      </p:sp>
      <p:pic>
        <p:nvPicPr>
          <p:cNvPr id="22533" name="Picture 8" descr="ue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2534" name="18 CuadroTexto"/>
          <p:cNvSpPr txBox="1">
            <a:spLocks noChangeArrowheads="1"/>
          </p:cNvSpPr>
          <p:nvPr/>
        </p:nvSpPr>
        <p:spPr bwMode="auto">
          <a:xfrm>
            <a:off x="1691680" y="245412"/>
            <a:ext cx="55440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en-US" sz="2400" b="1" dirty="0" err="1">
                <a:solidFill>
                  <a:schemeClr val="bg1"/>
                </a:solidFill>
                <a:latin typeface="Arial" pitchFamily="34" charset="0"/>
              </a:rPr>
              <a:t>Fermionic</a:t>
            </a:r>
            <a:r>
              <a:rPr lang="en-GB" altLang="en-US" sz="2400" b="1" dirty="0">
                <a:solidFill>
                  <a:schemeClr val="bg1"/>
                </a:solidFill>
                <a:latin typeface="Arial" pitchFamily="34" charset="0"/>
              </a:rPr>
              <a:t> SIT in </a:t>
            </a:r>
            <a:r>
              <a:rPr lang="en-GB" altLang="en-US" sz="2400" b="1" dirty="0" err="1">
                <a:solidFill>
                  <a:schemeClr val="bg1"/>
                </a:solidFill>
                <a:latin typeface="Arial" pitchFamily="34" charset="0"/>
              </a:rPr>
              <a:t>MoC</a:t>
            </a:r>
            <a:r>
              <a:rPr lang="en-GB" altLang="en-US" sz="24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endParaRPr lang="en-US" altLang="en-US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22535" name="Picture 9" descr="E:\pszabo\publikacie\zaslane\MoC15\Fig4N\Fig4Nature.b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6865" y="1145488"/>
            <a:ext cx="6408638" cy="30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0705" name="Rectangle 1"/>
          <p:cNvSpPr>
            <a:spLocks noChangeArrowheads="1"/>
          </p:cNvSpPr>
          <p:nvPr/>
        </p:nvSpPr>
        <p:spPr bwMode="auto">
          <a:xfrm>
            <a:off x="4716016" y="6400800"/>
            <a:ext cx="4392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[1] P. Szab</a:t>
            </a: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/>
                <a:ea typeface="Calibri" pitchFamily="34" charset="0"/>
                <a:cs typeface="Arial" pitchFamily="34" charset="0"/>
              </a:rPr>
              <a:t>ó</a:t>
            </a: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et </a:t>
            </a:r>
            <a:r>
              <a:rPr kumimoji="0" lang="hu-HU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al</a:t>
            </a: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., </a:t>
            </a:r>
            <a:r>
              <a:rPr kumimoji="0" lang="hu-HU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Phys</a:t>
            </a: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kumimoji="0" lang="hu-HU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Rev</a:t>
            </a: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B 93, 014505 (2016).</a:t>
            </a:r>
            <a:endParaRPr kumimoji="0" lang="sk-SK" sz="6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[2] M. </a:t>
            </a:r>
            <a:r>
              <a:rPr kumimoji="0" lang="hu-HU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Žemlička</a:t>
            </a: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et </a:t>
            </a:r>
            <a:r>
              <a:rPr kumimoji="0" lang="hu-HU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al</a:t>
            </a: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., </a:t>
            </a:r>
            <a:r>
              <a:rPr kumimoji="0" lang="hu-HU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Phys</a:t>
            </a: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</a:t>
            </a:r>
            <a:r>
              <a:rPr kumimoji="0" lang="hu-HU" sz="1200" b="1" i="1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Rev</a:t>
            </a:r>
            <a:r>
              <a:rPr kumimoji="0" lang="hu-HU" sz="12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. B 92, 224506 (2015.)</a:t>
            </a:r>
            <a:endParaRPr kumimoji="0" lang="hu-HU" sz="18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BlokTextu 8"/>
          <p:cNvSpPr txBox="1"/>
          <p:nvPr/>
        </p:nvSpPr>
        <p:spPr>
          <a:xfrm>
            <a:off x="822645" y="5763355"/>
            <a:ext cx="77867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sk-SK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itchFamily="34" charset="0"/>
              </a:rPr>
              <a:t>     </a:t>
            </a:r>
            <a:r>
              <a:rPr lang="sk-SK" sz="160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US" sz="1600" dirty="0">
                <a:solidFill>
                  <a:srgbClr val="C00000"/>
                </a:solidFill>
                <a:latin typeface="Arial" pitchFamily="34" charset="0"/>
              </a:rPr>
              <a:t>increased disorder – increased</a:t>
            </a:r>
            <a:r>
              <a:rPr lang="sk-SK" sz="1600" dirty="0">
                <a:solidFill>
                  <a:srgbClr val="C00000"/>
                </a:solidFill>
                <a:latin typeface="Arial" pitchFamily="34" charset="0"/>
              </a:rPr>
              <a:t> spectral smearing - increase of in-gap states</a:t>
            </a:r>
            <a:r>
              <a:rPr lang="en-US" sz="1600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sk-SK" sz="16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sk-SK" sz="1600" b="1" dirty="0" err="1">
                <a:solidFill>
                  <a:srgbClr val="C00000"/>
                </a:solidFill>
                <a:latin typeface="Arial" pitchFamily="34" charset="0"/>
              </a:rPr>
              <a:t>disorder</a:t>
            </a:r>
            <a:r>
              <a:rPr lang="sk-SK" sz="16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sk-SK" sz="1600" b="1" dirty="0" err="1">
                <a:solidFill>
                  <a:srgbClr val="C00000"/>
                </a:solidFill>
                <a:latin typeface="Arial" pitchFamily="34" charset="0"/>
              </a:rPr>
              <a:t>leads</a:t>
            </a:r>
            <a:r>
              <a:rPr lang="en-GB" sz="1600" b="1" dirty="0">
                <a:solidFill>
                  <a:srgbClr val="C00000"/>
                </a:solidFill>
                <a:latin typeface="Arial" pitchFamily="34" charset="0"/>
              </a:rPr>
              <a:t> to pair-breaking</a:t>
            </a:r>
            <a:r>
              <a:rPr lang="sk-SK" sz="1600" b="1" dirty="0">
                <a:solidFill>
                  <a:srgbClr val="C00000"/>
                </a:solidFill>
                <a:latin typeface="Arial" pitchFamily="34" charset="0"/>
              </a:rPr>
              <a:t> or </a:t>
            </a:r>
            <a:r>
              <a:rPr lang="sk-SK" sz="1600" b="1" dirty="0" err="1">
                <a:solidFill>
                  <a:srgbClr val="C00000"/>
                </a:solidFill>
                <a:latin typeface="Arial" pitchFamily="34" charset="0"/>
              </a:rPr>
              <a:t>interface</a:t>
            </a:r>
            <a:r>
              <a:rPr lang="sk-SK" sz="1600" b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sk-SK" sz="1600" b="1" dirty="0" err="1">
                <a:solidFill>
                  <a:srgbClr val="C00000"/>
                </a:solidFill>
                <a:latin typeface="Arial" pitchFamily="34" charset="0"/>
              </a:rPr>
              <a:t>effect</a:t>
            </a:r>
            <a:r>
              <a:rPr lang="sk-SK" sz="1600" b="1" dirty="0">
                <a:solidFill>
                  <a:srgbClr val="C00000"/>
                </a:solidFill>
                <a:latin typeface="Arial" pitchFamily="34" charset="0"/>
              </a:rPr>
              <a:t> (new </a:t>
            </a:r>
            <a:r>
              <a:rPr lang="sk-SK" sz="1600" b="1" dirty="0" err="1">
                <a:solidFill>
                  <a:srgbClr val="C00000"/>
                </a:solidFill>
                <a:latin typeface="Arial" pitchFamily="34" charset="0"/>
              </a:rPr>
              <a:t>theory</a:t>
            </a:r>
            <a:r>
              <a:rPr lang="sk-SK" sz="1600" b="1" dirty="0">
                <a:solidFill>
                  <a:srgbClr val="C00000"/>
                </a:solidFill>
                <a:latin typeface="Arial" pitchFamily="34" charset="0"/>
              </a:rPr>
              <a:t>?)</a:t>
            </a:r>
            <a:endParaRPr lang="en-US" sz="1600" dirty="0">
              <a:solidFill>
                <a:srgbClr val="C00000"/>
              </a:solidFill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239"/>
          <p:cNvSpPr txBox="1">
            <a:spLocks noChangeArrowheads="1"/>
          </p:cNvSpPr>
          <p:nvPr/>
        </p:nvSpPr>
        <p:spPr bwMode="auto">
          <a:xfrm>
            <a:off x="2987824" y="5589240"/>
            <a:ext cx="5327650" cy="880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8693" tIns="9346" rIns="18693" bIns="9346">
            <a:spAutoFit/>
          </a:bodyPr>
          <a:lstStyle/>
          <a:p>
            <a:r>
              <a:rPr lang="sk-SK" altLang="en-US" sz="1400" b="1" dirty="0" err="1">
                <a:latin typeface="Arial" pitchFamily="34" charset="0"/>
              </a:rPr>
              <a:t>Finite</a:t>
            </a:r>
            <a:r>
              <a:rPr lang="sk-SK" altLang="en-US" sz="1400" b="1" dirty="0">
                <a:latin typeface="Arial" pitchFamily="34" charset="0"/>
              </a:rPr>
              <a:t> </a:t>
            </a:r>
            <a:r>
              <a:rPr lang="sk-SK" altLang="en-US" sz="1400" b="1" dirty="0" err="1">
                <a:latin typeface="Arial" pitchFamily="34" charset="0"/>
              </a:rPr>
              <a:t>lifetime</a:t>
            </a:r>
            <a:r>
              <a:rPr lang="sk-SK" altLang="en-US" sz="1400" b="1" dirty="0">
                <a:latin typeface="Arial" pitchFamily="34" charset="0"/>
              </a:rPr>
              <a:t> </a:t>
            </a:r>
            <a:r>
              <a:rPr lang="sk-SK" altLang="en-US" sz="1400" b="1" dirty="0" err="1">
                <a:latin typeface="Arial" pitchFamily="34" charset="0"/>
              </a:rPr>
              <a:t>effect</a:t>
            </a:r>
            <a:r>
              <a:rPr lang="sk-SK" altLang="en-US" sz="1400" b="1" dirty="0">
                <a:latin typeface="Arial" pitchFamily="34" charset="0"/>
              </a:rPr>
              <a:t>  (</a:t>
            </a:r>
            <a:r>
              <a:rPr lang="sk-SK" altLang="en-US" sz="1400" b="1" dirty="0" err="1">
                <a:latin typeface="Arial" pitchFamily="34" charset="0"/>
              </a:rPr>
              <a:t>Dynes</a:t>
            </a:r>
            <a:r>
              <a:rPr lang="sk-SK" altLang="en-US" sz="1400" b="1" dirty="0">
                <a:latin typeface="Arial" pitchFamily="34" charset="0"/>
              </a:rPr>
              <a:t> formula):</a:t>
            </a:r>
          </a:p>
          <a:p>
            <a:endParaRPr lang="sk-SK" altLang="en-US" sz="1400" b="1" dirty="0">
              <a:latin typeface="Arial" pitchFamily="34" charset="0"/>
            </a:endParaRPr>
          </a:p>
          <a:p>
            <a:r>
              <a:rPr lang="en-GB" altLang="en-US" sz="1400" b="1" dirty="0">
                <a:latin typeface="Arial" pitchFamily="34" charset="0"/>
              </a:rPr>
              <a:t>Parameter</a:t>
            </a:r>
            <a:r>
              <a:rPr lang="en-GB" altLang="en-US" sz="1400" b="1" dirty="0">
                <a:latin typeface="Symbol" pitchFamily="18" charset="2"/>
              </a:rPr>
              <a:t> </a:t>
            </a:r>
            <a:r>
              <a:rPr lang="en-GB" altLang="en-US" sz="1400" b="1" i="1" dirty="0">
                <a:latin typeface="Symbol" pitchFamily="18" charset="2"/>
              </a:rPr>
              <a:t>G </a:t>
            </a:r>
            <a:r>
              <a:rPr lang="en-GB" altLang="en-US" sz="1400" b="1" dirty="0">
                <a:latin typeface="Arial" pitchFamily="34" charset="0"/>
              </a:rPr>
              <a:t> can account for broadening  if necessary</a:t>
            </a:r>
            <a:endParaRPr lang="sk-SK" altLang="en-US" sz="1400" b="1" dirty="0">
              <a:latin typeface="Arial" pitchFamily="34" charset="0"/>
            </a:endParaRPr>
          </a:p>
          <a:p>
            <a:r>
              <a:rPr lang="en-GB" altLang="en-US" sz="1400" b="1" dirty="0">
                <a:latin typeface="Arial" pitchFamily="34" charset="0"/>
              </a:rPr>
              <a:t>via substitution of complex </a:t>
            </a:r>
            <a:r>
              <a:rPr lang="en-GB" altLang="en-US" sz="1400" b="1" i="1" dirty="0">
                <a:solidFill>
                  <a:srgbClr val="C00000"/>
                </a:solidFill>
                <a:latin typeface="Arial" pitchFamily="34" charset="0"/>
              </a:rPr>
              <a:t>E’</a:t>
            </a:r>
            <a:r>
              <a:rPr lang="sk-SK" altLang="en-US" sz="1400" b="1" i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GB" altLang="en-US" sz="1400" b="1" i="1" dirty="0">
                <a:solidFill>
                  <a:srgbClr val="C00000"/>
                </a:solidFill>
                <a:latin typeface="Arial" pitchFamily="34" charset="0"/>
              </a:rPr>
              <a:t>=</a:t>
            </a:r>
            <a:r>
              <a:rPr lang="sk-SK" altLang="en-US" sz="1400" b="1" i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GB" altLang="en-US" sz="1400" b="1" i="1" dirty="0">
                <a:solidFill>
                  <a:srgbClr val="C00000"/>
                </a:solidFill>
                <a:latin typeface="Arial" pitchFamily="34" charset="0"/>
              </a:rPr>
              <a:t>E- </a:t>
            </a:r>
            <a:r>
              <a:rPr lang="en-GB" altLang="en-US" sz="1400" b="1" i="1" dirty="0" err="1">
                <a:solidFill>
                  <a:srgbClr val="C00000"/>
                </a:solidFill>
                <a:latin typeface="Arial" pitchFamily="34" charset="0"/>
              </a:rPr>
              <a:t>i</a:t>
            </a:r>
            <a:r>
              <a:rPr lang="en-GB" altLang="en-US" sz="1400" b="1" i="1" dirty="0" err="1">
                <a:solidFill>
                  <a:srgbClr val="C00000"/>
                </a:solidFill>
                <a:latin typeface="Symbol" pitchFamily="18" charset="2"/>
              </a:rPr>
              <a:t>G</a:t>
            </a:r>
            <a:r>
              <a:rPr lang="en-GB" altLang="en-US" sz="1400" b="1" i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sk-SK" altLang="en-US" sz="1400" b="1" i="1" dirty="0">
                <a:solidFill>
                  <a:srgbClr val="C00000"/>
                </a:solidFill>
                <a:latin typeface="Arial" pitchFamily="34" charset="0"/>
              </a:rPr>
              <a:t> </a:t>
            </a:r>
            <a:r>
              <a:rPr lang="en-GB" altLang="en-US" sz="1400" b="1" dirty="0">
                <a:latin typeface="Arial" pitchFamily="34" charset="0"/>
              </a:rPr>
              <a:t>instead of </a:t>
            </a:r>
            <a:r>
              <a:rPr lang="en-GB" altLang="en-US" sz="1400" b="1" i="1" dirty="0">
                <a:latin typeface="Arial" pitchFamily="34" charset="0"/>
              </a:rPr>
              <a:t>E </a:t>
            </a:r>
            <a:r>
              <a:rPr lang="en-GB" altLang="en-US" sz="1400" b="1" dirty="0">
                <a:latin typeface="Arial" pitchFamily="34" charset="0"/>
              </a:rPr>
              <a:t>in </a:t>
            </a:r>
            <a:r>
              <a:rPr lang="en-GB" altLang="en-US" sz="1400" b="1" i="1" dirty="0">
                <a:latin typeface="Arial" pitchFamily="34" charset="0"/>
              </a:rPr>
              <a:t>N</a:t>
            </a:r>
            <a:r>
              <a:rPr lang="en-GB" altLang="en-US" sz="1400" b="1" i="1" baseline="-25000" dirty="0">
                <a:latin typeface="Arial" pitchFamily="34" charset="0"/>
              </a:rPr>
              <a:t>S</a:t>
            </a:r>
            <a:r>
              <a:rPr lang="en-GB" altLang="en-US" sz="1400" b="1" i="1" baseline="30000" dirty="0">
                <a:latin typeface="Arial" pitchFamily="34" charset="0"/>
              </a:rPr>
              <a:t>BCS</a:t>
            </a:r>
            <a:r>
              <a:rPr lang="en-GB" altLang="en-US" sz="1400" b="1" i="1" dirty="0">
                <a:latin typeface="Arial" pitchFamily="34" charset="0"/>
              </a:rPr>
              <a:t> </a:t>
            </a:r>
            <a:endParaRPr lang="sk-SK" altLang="en-US" sz="1400" b="1" i="1" dirty="0">
              <a:latin typeface="Arial" pitchFamily="34" charset="0"/>
            </a:endParaRPr>
          </a:p>
        </p:txBody>
      </p:sp>
      <p:graphicFrame>
        <p:nvGraphicFramePr>
          <p:cNvPr id="3" name="Object 171"/>
          <p:cNvGraphicFramePr>
            <a:graphicFrameLocks noChangeAspect="1"/>
          </p:cNvGraphicFramePr>
          <p:nvPr/>
        </p:nvGraphicFramePr>
        <p:xfrm>
          <a:off x="6084168" y="4149080"/>
          <a:ext cx="1845219" cy="5092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67" name="Rovnica" r:id="rId3" imgW="35661600" imgH="12496800" progId="">
                  <p:embed/>
                </p:oleObj>
              </mc:Choice>
              <mc:Fallback>
                <p:oleObj name="Rovnica" r:id="rId3" imgW="35661600" imgH="1249680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168" y="4149080"/>
                        <a:ext cx="1845219" cy="50928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kt 1"/>
          <p:cNvGraphicFramePr>
            <a:graphicFrameLocks noChangeAspect="1"/>
          </p:cNvGraphicFramePr>
          <p:nvPr/>
        </p:nvGraphicFramePr>
        <p:xfrm>
          <a:off x="6300192" y="5373216"/>
          <a:ext cx="2015563" cy="5060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68" name="Rovnica" r:id="rId5" imgW="2095500" imgH="622300" progId="">
                  <p:embed/>
                </p:oleObj>
              </mc:Choice>
              <mc:Fallback>
                <p:oleObj name="Rovnica" r:id="rId5" imgW="2095500" imgH="622300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0192" y="5373216"/>
                        <a:ext cx="2015563" cy="5060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62"/>
          <p:cNvGraphicFramePr>
            <a:graphicFrameLocks noChangeAspect="1"/>
          </p:cNvGraphicFramePr>
          <p:nvPr/>
        </p:nvGraphicFramePr>
        <p:xfrm>
          <a:off x="4499992" y="4908012"/>
          <a:ext cx="3744416" cy="2886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869" name="Rovnica" r:id="rId7" imgW="74371200" imgH="6705600" progId="">
                  <p:embed/>
                </p:oleObj>
              </mc:Choice>
              <mc:Fallback>
                <p:oleObj name="Rovnica" r:id="rId7" imgW="74371200" imgH="67056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9992" y="4908012"/>
                        <a:ext cx="3744416" cy="28861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13" descr="http://www2.warwick.ac.uk/fac/sci/physics/current/postgraduate/regs/mpags/ex5/devices/junctions/heating/broa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3528" y="4516773"/>
            <a:ext cx="2304256" cy="2008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9" descr="E:\pszabo\publikacie\zaslane\MoC15\Fig4N\Fig4Nature.bmp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57941" y="1225033"/>
            <a:ext cx="6408638" cy="306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ĺžnik 11">
            <a:extLst>
              <a:ext uri="{FF2B5EF4-FFF2-40B4-BE49-F238E27FC236}">
                <a16:creationId xmlns:a16="http://schemas.microsoft.com/office/drawing/2014/main" id="{D4B77BEC-2D42-4A44-83FE-C3D0697FB6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9" name="18 CuadroTexto">
            <a:extLst>
              <a:ext uri="{FF2B5EF4-FFF2-40B4-BE49-F238E27FC236}">
                <a16:creationId xmlns:a16="http://schemas.microsoft.com/office/drawing/2014/main" id="{A9903FD1-6E89-44FA-B0CF-1D12508C7B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1680" y="245412"/>
            <a:ext cx="55440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altLang="en-US" sz="2400" b="1" dirty="0" err="1">
                <a:solidFill>
                  <a:schemeClr val="bg1"/>
                </a:solidFill>
                <a:latin typeface="Arial" pitchFamily="34" charset="0"/>
              </a:rPr>
              <a:t>Fermionic</a:t>
            </a:r>
            <a:r>
              <a:rPr lang="en-GB" altLang="en-US" sz="2400" b="1" dirty="0">
                <a:solidFill>
                  <a:schemeClr val="bg1"/>
                </a:solidFill>
                <a:latin typeface="Arial" pitchFamily="34" charset="0"/>
              </a:rPr>
              <a:t> SIT in </a:t>
            </a:r>
            <a:r>
              <a:rPr lang="en-GB" altLang="en-US" sz="2400" b="1" dirty="0" err="1">
                <a:solidFill>
                  <a:schemeClr val="bg1"/>
                </a:solidFill>
                <a:latin typeface="Arial" pitchFamily="34" charset="0"/>
              </a:rPr>
              <a:t>MoC</a:t>
            </a:r>
            <a:r>
              <a:rPr lang="en-GB" altLang="en-US" sz="24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endParaRPr lang="en-US" altLang="en-US" sz="24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0" name="Picture 8" descr="uef">
            <a:extLst>
              <a:ext uri="{FF2B5EF4-FFF2-40B4-BE49-F238E27FC236}">
                <a16:creationId xmlns:a16="http://schemas.microsoft.com/office/drawing/2014/main" id="{8F73FA6A-0E72-4EBF-BD86-9B289721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276872"/>
            <a:ext cx="3581163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4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060848"/>
            <a:ext cx="132397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642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5932" y="800512"/>
            <a:ext cx="4696662" cy="1199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2492896"/>
            <a:ext cx="3784848" cy="3714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4024" y="2276872"/>
            <a:ext cx="1296144" cy="134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406" y="1133608"/>
            <a:ext cx="4176463" cy="1009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Obdĺžnik 11"/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571472" y="285728"/>
            <a:ext cx="78581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2200" b="1" dirty="0" err="1">
                <a:solidFill>
                  <a:schemeClr val="bg1"/>
                </a:solidFill>
                <a:latin typeface="Arial" pitchFamily="34" charset="0"/>
              </a:rPr>
              <a:t>Smeared</a:t>
            </a:r>
            <a:r>
              <a:rPr lang="sk-SK" sz="22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sk-SK" sz="2200" b="1" dirty="0" err="1">
                <a:solidFill>
                  <a:schemeClr val="bg1"/>
                </a:solidFill>
                <a:latin typeface="Arial" pitchFamily="34" charset="0"/>
              </a:rPr>
              <a:t>tunnelling</a:t>
            </a:r>
            <a:r>
              <a:rPr lang="sk-SK" sz="22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sk-SK" sz="2200" b="1" dirty="0" err="1">
                <a:solidFill>
                  <a:schemeClr val="bg1"/>
                </a:solidFill>
                <a:latin typeface="Arial" pitchFamily="34" charset="0"/>
              </a:rPr>
              <a:t>spectra</a:t>
            </a:r>
            <a:r>
              <a:rPr lang="sk-SK" sz="2200" b="1" dirty="0">
                <a:solidFill>
                  <a:schemeClr val="bg1"/>
                </a:solidFill>
                <a:latin typeface="Arial" pitchFamily="34" charset="0"/>
              </a:rPr>
              <a:t> in </a:t>
            </a:r>
            <a:r>
              <a:rPr lang="sk-SK" sz="2200" b="1" dirty="0" err="1">
                <a:solidFill>
                  <a:schemeClr val="bg1"/>
                </a:solidFill>
                <a:latin typeface="Arial" pitchFamily="34" charset="0"/>
              </a:rPr>
              <a:t>disordered</a:t>
            </a:r>
            <a:r>
              <a:rPr lang="sk-SK" sz="22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sk-SK" sz="2200" b="1" dirty="0" err="1">
                <a:solidFill>
                  <a:schemeClr val="bg1"/>
                </a:solidFill>
                <a:latin typeface="Arial" pitchFamily="34" charset="0"/>
              </a:rPr>
              <a:t>thin</a:t>
            </a:r>
            <a:r>
              <a:rPr lang="sk-SK" sz="2200" b="1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sk-SK" sz="2200" b="1" dirty="0" err="1">
                <a:solidFill>
                  <a:schemeClr val="bg1"/>
                </a:solidFill>
                <a:latin typeface="Arial" pitchFamily="34" charset="0"/>
              </a:rPr>
              <a:t>films</a:t>
            </a:r>
            <a:endParaRPr lang="sk-SK" sz="2200" b="1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45089" name="Picture 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364088" y="4005064"/>
            <a:ext cx="3168352" cy="2384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BlokTextu 10"/>
          <p:cNvSpPr txBox="1"/>
          <p:nvPr/>
        </p:nvSpPr>
        <p:spPr>
          <a:xfrm>
            <a:off x="2915816" y="6309320"/>
            <a:ext cx="244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Fitting</a:t>
            </a:r>
            <a:r>
              <a:rPr lang="sk-SK" dirty="0"/>
              <a:t> to </a:t>
            </a:r>
            <a:r>
              <a:rPr lang="sk-SK" dirty="0" err="1"/>
              <a:t>Dynes</a:t>
            </a:r>
            <a:r>
              <a:rPr lang="sk-SK" dirty="0"/>
              <a:t> formula</a:t>
            </a:r>
          </a:p>
        </p:txBody>
      </p:sp>
      <p:pic>
        <p:nvPicPr>
          <p:cNvPr id="17" name="Picture 8" descr="uef">
            <a:extLst>
              <a:ext uri="{FF2B5EF4-FFF2-40B4-BE49-F238E27FC236}">
                <a16:creationId xmlns:a16="http://schemas.microsoft.com/office/drawing/2014/main" id="{9A4929C7-0EDE-4251-98E0-B7792C671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ĺžnik 11"/>
          <p:cNvSpPr>
            <a:spLocks noChangeArrowheads="1"/>
          </p:cNvSpPr>
          <p:nvPr/>
        </p:nvSpPr>
        <p:spPr bwMode="auto">
          <a:xfrm>
            <a:off x="0" y="0"/>
            <a:ext cx="9144000" cy="1008063"/>
          </a:xfrm>
          <a:prstGeom prst="rect">
            <a:avLst/>
          </a:prstGeom>
          <a:solidFill>
            <a:schemeClr val="accent1"/>
          </a:solidFill>
          <a:ln w="9525" algn="ctr">
            <a:noFill/>
            <a:round/>
            <a:headEnd/>
            <a:tailEnd type="triangle" w="med" len="med"/>
          </a:ln>
        </p:spPr>
        <p:txBody>
          <a:bodyPr anchor="ctr">
            <a:spAutoFit/>
          </a:bodyPr>
          <a:lstStyle/>
          <a:p>
            <a:pPr algn="ctr" eaLnBrk="0" hangingPunct="0"/>
            <a:endParaRPr lang="sk-SK"/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1259632" y="249045"/>
            <a:ext cx="6286544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2200" b="1" dirty="0">
                <a:solidFill>
                  <a:schemeClr val="bg1"/>
                </a:solidFill>
                <a:latin typeface="Arial" pitchFamily="34" charset="0"/>
              </a:rPr>
              <a:t>DOS – </a:t>
            </a:r>
            <a:r>
              <a:rPr lang="sk-SK" sz="2200" b="1" dirty="0" err="1">
                <a:solidFill>
                  <a:schemeClr val="bg1"/>
                </a:solidFill>
                <a:latin typeface="Arial" pitchFamily="34" charset="0"/>
              </a:rPr>
              <a:t>pair-breaking</a:t>
            </a:r>
            <a:r>
              <a:rPr lang="sk-SK" sz="2200" b="1" dirty="0">
                <a:solidFill>
                  <a:schemeClr val="bg1"/>
                </a:solidFill>
                <a:latin typeface="Arial" pitchFamily="34" charset="0"/>
              </a:rPr>
              <a:t>, </a:t>
            </a:r>
            <a:r>
              <a:rPr lang="sk-SK" sz="2200" b="1" dirty="0" err="1">
                <a:solidFill>
                  <a:schemeClr val="bg1"/>
                </a:solidFill>
                <a:latin typeface="Arial" pitchFamily="34" charset="0"/>
              </a:rPr>
              <a:t>disorder</a:t>
            </a:r>
            <a:r>
              <a:rPr lang="sk-SK" sz="2200" b="1" dirty="0">
                <a:solidFill>
                  <a:schemeClr val="bg1"/>
                </a:solidFill>
                <a:latin typeface="Arial" pitchFamily="34" charset="0"/>
              </a:rPr>
              <a:t>  </a:t>
            </a:r>
            <a:endParaRPr lang="sk-SK" sz="2200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AA7921-4936-4FB3-ADA2-21DC999260C1}" type="slidenum">
              <a:rPr lang="sk-SK" smtClean="0"/>
              <a:pPr/>
              <a:t>9</a:t>
            </a:fld>
            <a:endParaRPr lang="sk-SK"/>
          </a:p>
        </p:txBody>
      </p:sp>
      <p:pic>
        <p:nvPicPr>
          <p:cNvPr id="8" name="Picture 2" descr="pairBreakingDOS2.png"/>
          <p:cNvPicPr/>
          <p:nvPr/>
        </p:nvPicPr>
        <p:blipFill>
          <a:blip r:embed="rId2" cstate="print"/>
          <a:srcRect r="25926" b="61335"/>
          <a:stretch>
            <a:fillRect/>
          </a:stretch>
        </p:blipFill>
        <p:spPr>
          <a:xfrm>
            <a:off x="571472" y="1428736"/>
            <a:ext cx="3214710" cy="2357454"/>
          </a:xfrm>
          <a:prstGeom prst="rect">
            <a:avLst/>
          </a:prstGeom>
        </p:spPr>
      </p:pic>
      <p:sp>
        <p:nvSpPr>
          <p:cNvPr id="11" name="BlokTextu 10"/>
          <p:cNvSpPr txBox="1"/>
          <p:nvPr/>
        </p:nvSpPr>
        <p:spPr>
          <a:xfrm>
            <a:off x="5000628" y="1214422"/>
            <a:ext cx="3357586" cy="84638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1463" indent="-271463"/>
            <a:r>
              <a:rPr lang="sk-SK" sz="1400" dirty="0"/>
              <a:t>K. </a:t>
            </a:r>
            <a:r>
              <a:rPr lang="sk-SK" sz="1400" b="1" dirty="0" err="1"/>
              <a:t>Maki</a:t>
            </a:r>
            <a:r>
              <a:rPr lang="sk-SK" sz="1400" dirty="0"/>
              <a:t> </a:t>
            </a:r>
          </a:p>
          <a:p>
            <a:pPr marL="271463" indent="-271463"/>
            <a:r>
              <a:rPr lang="sk-SK" sz="1050" dirty="0" err="1"/>
              <a:t>Prog</a:t>
            </a:r>
            <a:r>
              <a:rPr lang="sk-SK" sz="1050" dirty="0"/>
              <a:t>. </a:t>
            </a:r>
            <a:r>
              <a:rPr lang="sk-SK" sz="1050" dirty="0" err="1"/>
              <a:t>Teor</a:t>
            </a:r>
            <a:r>
              <a:rPr lang="sk-SK" sz="1050" dirty="0"/>
              <a:t>. </a:t>
            </a:r>
            <a:r>
              <a:rPr lang="sk-SK" sz="1050" dirty="0" err="1"/>
              <a:t>Phys</a:t>
            </a:r>
            <a:r>
              <a:rPr lang="sk-SK" sz="1050" dirty="0"/>
              <a:t>. (</a:t>
            </a:r>
            <a:r>
              <a:rPr lang="sk-SK" sz="1050" dirty="0" err="1"/>
              <a:t>Kyoto</a:t>
            </a:r>
            <a:r>
              <a:rPr lang="sk-SK" sz="1050" dirty="0"/>
              <a:t>) </a:t>
            </a:r>
            <a:r>
              <a:rPr lang="sk-SK" sz="1050" b="1" dirty="0"/>
              <a:t>29</a:t>
            </a:r>
            <a:r>
              <a:rPr lang="sk-SK" sz="1050" dirty="0"/>
              <a:t>, 333 (1963)</a:t>
            </a:r>
          </a:p>
          <a:p>
            <a:pPr marL="271463" indent="-271463"/>
            <a:r>
              <a:rPr lang="sk-SK" sz="1400" dirty="0"/>
              <a:t>P. G. </a:t>
            </a:r>
            <a:r>
              <a:rPr lang="sk-SK" sz="1400" b="1" dirty="0" err="1"/>
              <a:t>de</a:t>
            </a:r>
            <a:r>
              <a:rPr lang="sk-SK" sz="1400" b="1" dirty="0"/>
              <a:t> </a:t>
            </a:r>
            <a:r>
              <a:rPr lang="sk-SK" sz="1400" b="1" dirty="0" err="1"/>
              <a:t>Gennes</a:t>
            </a:r>
            <a:r>
              <a:rPr lang="sk-SK" sz="1400" b="1" dirty="0"/>
              <a:t> </a:t>
            </a:r>
          </a:p>
          <a:p>
            <a:pPr marL="271463" indent="-271463"/>
            <a:r>
              <a:rPr lang="sk-SK" sz="1050" dirty="0" err="1"/>
              <a:t>Phys</a:t>
            </a:r>
            <a:r>
              <a:rPr lang="sk-SK" sz="1050" dirty="0"/>
              <a:t>. </a:t>
            </a:r>
            <a:r>
              <a:rPr lang="sk-SK" sz="1050" dirty="0" err="1"/>
              <a:t>Kondens</a:t>
            </a:r>
            <a:r>
              <a:rPr lang="sk-SK" sz="1050" dirty="0"/>
              <a:t>. </a:t>
            </a:r>
            <a:r>
              <a:rPr lang="sk-SK" sz="1050" dirty="0" err="1"/>
              <a:t>Materie</a:t>
            </a:r>
            <a:r>
              <a:rPr lang="sk-SK" sz="1050" dirty="0"/>
              <a:t> </a:t>
            </a:r>
            <a:r>
              <a:rPr lang="sk-SK" sz="1050" b="1" dirty="0"/>
              <a:t>3</a:t>
            </a:r>
            <a:r>
              <a:rPr lang="sk-SK" sz="1050" dirty="0"/>
              <a:t>, 79 (1964)</a:t>
            </a:r>
          </a:p>
        </p:txBody>
      </p:sp>
      <p:sp>
        <p:nvSpPr>
          <p:cNvPr id="12" name="BlokTextu 11"/>
          <p:cNvSpPr txBox="1"/>
          <p:nvPr/>
        </p:nvSpPr>
        <p:spPr>
          <a:xfrm>
            <a:off x="5000628" y="2214554"/>
            <a:ext cx="3363293" cy="4693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sk-SK" sz="1400" dirty="0"/>
              <a:t>S. </a:t>
            </a:r>
            <a:r>
              <a:rPr lang="sk-SK" sz="1400" b="1" dirty="0" err="1"/>
              <a:t>Skalski</a:t>
            </a:r>
            <a:r>
              <a:rPr lang="sk-SK" sz="1400" dirty="0"/>
              <a:t>, O. </a:t>
            </a:r>
            <a:r>
              <a:rPr lang="sk-SK" sz="1400" dirty="0" err="1"/>
              <a:t>Betbeder-Matibet</a:t>
            </a:r>
            <a:r>
              <a:rPr lang="sk-SK" sz="1400" dirty="0"/>
              <a:t> a P. R. </a:t>
            </a:r>
            <a:r>
              <a:rPr lang="sk-SK" sz="1400" dirty="0" err="1"/>
              <a:t>Weis</a:t>
            </a:r>
            <a:endParaRPr lang="sk-SK" sz="14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1050" dirty="0"/>
              <a:t>Phys. Rev. </a:t>
            </a:r>
            <a:r>
              <a:rPr lang="en-US" sz="1050" b="1" dirty="0"/>
              <a:t>136</a:t>
            </a:r>
            <a:r>
              <a:rPr lang="en-US" sz="1050" dirty="0"/>
              <a:t>, A1500 (1964)</a:t>
            </a:r>
            <a:endParaRPr lang="sk-SK" sz="1050" dirty="0"/>
          </a:p>
        </p:txBody>
      </p:sp>
      <p:sp>
        <p:nvSpPr>
          <p:cNvPr id="19" name="BlokTextu 18"/>
          <p:cNvSpPr txBox="1"/>
          <p:nvPr/>
        </p:nvSpPr>
        <p:spPr>
          <a:xfrm>
            <a:off x="142844" y="1071546"/>
            <a:ext cx="326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Universal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pair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–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breaking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model </a:t>
            </a:r>
          </a:p>
        </p:txBody>
      </p:sp>
      <p:pic>
        <p:nvPicPr>
          <p:cNvPr id="34611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4634926"/>
            <a:ext cx="3500462" cy="215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" name="BlokTextu 20"/>
          <p:cNvSpPr txBox="1"/>
          <p:nvPr/>
        </p:nvSpPr>
        <p:spPr>
          <a:xfrm>
            <a:off x="142844" y="4274114"/>
            <a:ext cx="414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Disorder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with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strong</a:t>
            </a:r>
            <a:r>
              <a:rPr lang="sk-SK" b="1" dirty="0">
                <a:solidFill>
                  <a:schemeClr val="accent1">
                    <a:lumMod val="75000"/>
                  </a:schemeClr>
                </a:solidFill>
              </a:rPr>
              <a:t> Coulomb </a:t>
            </a:r>
            <a:r>
              <a:rPr lang="sk-SK" b="1" dirty="0" err="1">
                <a:solidFill>
                  <a:schemeClr val="accent1">
                    <a:lumMod val="75000"/>
                  </a:schemeClr>
                </a:solidFill>
              </a:rPr>
              <a:t>interaction</a:t>
            </a:r>
            <a:endParaRPr lang="sk-SK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4685998" y="2928934"/>
            <a:ext cx="31721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err="1"/>
              <a:t>Gapless</a:t>
            </a:r>
            <a:r>
              <a:rPr lang="sk-SK" dirty="0"/>
              <a:t> </a:t>
            </a:r>
            <a:r>
              <a:rPr lang="sk-SK" dirty="0" err="1"/>
              <a:t>superconductivity</a:t>
            </a:r>
            <a:r>
              <a:rPr lang="sk-SK" dirty="0"/>
              <a:t> </a:t>
            </a:r>
            <a:r>
              <a:rPr lang="sk-SK" dirty="0" err="1"/>
              <a:t>near</a:t>
            </a:r>
            <a:r>
              <a:rPr lang="sk-SK" dirty="0"/>
              <a:t> </a:t>
            </a:r>
          </a:p>
          <a:p>
            <a:r>
              <a:rPr lang="sk-SK" dirty="0"/>
              <a:t>t</a:t>
            </a:r>
            <a:r>
              <a:rPr lang="en-GB" dirty="0"/>
              <a:t>he</a:t>
            </a:r>
            <a:r>
              <a:rPr lang="sk-SK" dirty="0"/>
              <a:t> critical pair breaking</a:t>
            </a:r>
          </a:p>
        </p:txBody>
      </p:sp>
      <p:sp>
        <p:nvSpPr>
          <p:cNvPr id="24" name="BlokTextu 23"/>
          <p:cNvSpPr txBox="1"/>
          <p:nvPr/>
        </p:nvSpPr>
        <p:spPr>
          <a:xfrm>
            <a:off x="5143504" y="4357694"/>
            <a:ext cx="3357586" cy="46935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71463" indent="-271463"/>
            <a:r>
              <a:rPr lang="sk-SK" sz="1400" b="1" dirty="0"/>
              <a:t>M. </a:t>
            </a:r>
            <a:r>
              <a:rPr lang="sk-SK" sz="1400" b="1" dirty="0" err="1"/>
              <a:t>Feigel</a:t>
            </a:r>
            <a:r>
              <a:rPr lang="en-US" sz="1400" b="1" dirty="0"/>
              <a:t>’</a:t>
            </a:r>
            <a:r>
              <a:rPr lang="sk-SK" sz="1400" b="1" dirty="0"/>
              <a:t>man, M. </a:t>
            </a:r>
            <a:r>
              <a:rPr lang="sk-SK" sz="1400" b="1" dirty="0" err="1"/>
              <a:t>Skvortsov</a:t>
            </a:r>
            <a:r>
              <a:rPr lang="sk-SK" sz="1400" dirty="0"/>
              <a:t> </a:t>
            </a:r>
          </a:p>
          <a:p>
            <a:pPr marL="271463" indent="-271463"/>
            <a:r>
              <a:rPr lang="en-US" sz="1050" dirty="0"/>
              <a:t>Phys. Rev. </a:t>
            </a:r>
            <a:r>
              <a:rPr lang="en-US" sz="1050" dirty="0" err="1"/>
              <a:t>Lett</a:t>
            </a:r>
            <a:r>
              <a:rPr lang="en-US" sz="1050" dirty="0"/>
              <a:t>. 109, 147002 </a:t>
            </a:r>
            <a:r>
              <a:rPr lang="sk-SK" sz="1050" dirty="0"/>
              <a:t> (1963)</a:t>
            </a:r>
          </a:p>
        </p:txBody>
      </p:sp>
      <p:sp>
        <p:nvSpPr>
          <p:cNvPr id="25" name="BlokTextu 24"/>
          <p:cNvSpPr txBox="1"/>
          <p:nvPr/>
        </p:nvSpPr>
        <p:spPr>
          <a:xfrm>
            <a:off x="4574167" y="5506066"/>
            <a:ext cx="43555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local pairing field fluctuates in the space</a:t>
            </a:r>
          </a:p>
          <a:p>
            <a:pPr>
              <a:buFontTx/>
              <a:buChar char="-"/>
            </a:pPr>
            <a:r>
              <a:rPr lang="en-US" dirty="0"/>
              <a:t> smearing the BCS coherence peak</a:t>
            </a:r>
          </a:p>
          <a:p>
            <a:pPr>
              <a:buFontTx/>
              <a:buChar char="-"/>
            </a:pPr>
            <a:r>
              <a:rPr lang="en-US" dirty="0"/>
              <a:t> </a:t>
            </a:r>
            <a:r>
              <a:rPr lang="en-US" dirty="0" err="1"/>
              <a:t>subgap</a:t>
            </a:r>
            <a:r>
              <a:rPr lang="en-US" dirty="0"/>
              <a:t> tail states</a:t>
            </a:r>
            <a:endParaRPr lang="sk-SK" dirty="0"/>
          </a:p>
        </p:txBody>
      </p:sp>
      <p:pic>
        <p:nvPicPr>
          <p:cNvPr id="14" name="Picture 8" descr="uef">
            <a:extLst>
              <a:ext uri="{FF2B5EF4-FFF2-40B4-BE49-F238E27FC236}">
                <a16:creationId xmlns:a16="http://schemas.microsoft.com/office/drawing/2014/main" id="{097AE23E-F6F9-4E30-B545-17F84C8EE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5888" y="90488"/>
            <a:ext cx="614362" cy="612775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24389</TotalTime>
  <Words>1542</Words>
  <Application>Microsoft Office PowerPoint</Application>
  <PresentationFormat>On-screen Show (4:3)</PresentationFormat>
  <Paragraphs>270</Paragraphs>
  <Slides>24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Abadi</vt:lpstr>
      <vt:lpstr>Arial</vt:lpstr>
      <vt:lpstr>Arial Black</vt:lpstr>
      <vt:lpstr>Calibri</vt:lpstr>
      <vt:lpstr>Cambria Math</vt:lpstr>
      <vt:lpstr>dcss10</vt:lpstr>
      <vt:lpstr>Symbol</vt:lpstr>
      <vt:lpstr>Times</vt:lpstr>
      <vt:lpstr>Times New Roman</vt:lpstr>
      <vt:lpstr>Office Theme</vt:lpstr>
      <vt:lpstr>Rovnica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Verinika</dc:creator>
  <cp:lastModifiedBy>Martin Krnac</cp:lastModifiedBy>
  <cp:revision>1885</cp:revision>
  <dcterms:created xsi:type="dcterms:W3CDTF">2015-10-06T18:52:43Z</dcterms:created>
  <dcterms:modified xsi:type="dcterms:W3CDTF">2018-12-12T11:40:07Z</dcterms:modified>
</cp:coreProperties>
</file>