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F248C-30C2-4CC5-ABDD-60D68EC361F6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91E53-A921-4E6D-A456-F42624245BA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91E53-A921-4E6D-A456-F42624245BA2}" type="slidenum">
              <a:rPr lang="sk-SK" smtClean="0"/>
              <a:pPr/>
              <a:t>5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3881-91F5-4A70-8204-C6BB7E2B0B13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A6A4-9D50-459A-A8E0-0092C81FDD6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3881-91F5-4A70-8204-C6BB7E2B0B13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A6A4-9D50-459A-A8E0-0092C81FDD6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3881-91F5-4A70-8204-C6BB7E2B0B13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A6A4-9D50-459A-A8E0-0092C81FDD6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3881-91F5-4A70-8204-C6BB7E2B0B13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A6A4-9D50-459A-A8E0-0092C81FDD6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3881-91F5-4A70-8204-C6BB7E2B0B13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A6A4-9D50-459A-A8E0-0092C81FDD6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3881-91F5-4A70-8204-C6BB7E2B0B13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A6A4-9D50-459A-A8E0-0092C81FDD6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3881-91F5-4A70-8204-C6BB7E2B0B13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A6A4-9D50-459A-A8E0-0092C81FDD6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3881-91F5-4A70-8204-C6BB7E2B0B13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A6A4-9D50-459A-A8E0-0092C81FDD6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3881-91F5-4A70-8204-C6BB7E2B0B13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A6A4-9D50-459A-A8E0-0092C81FDD6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3881-91F5-4A70-8204-C6BB7E2B0B13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A6A4-9D50-459A-A8E0-0092C81FDD6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3881-91F5-4A70-8204-C6BB7E2B0B13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CA6A4-9D50-459A-A8E0-0092C81FDD6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43881-91F5-4A70-8204-C6BB7E2B0B13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CA6A4-9D50-459A-A8E0-0092C81FDD63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Rovná spojnica 9"/>
          <p:cNvCxnSpPr/>
          <p:nvPr/>
        </p:nvCxnSpPr>
        <p:spPr>
          <a:xfrm>
            <a:off x="0" y="659765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6" descr="Image result for UEF SAV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0" y="549275"/>
            <a:ext cx="1235075" cy="142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900113" y="746125"/>
            <a:ext cx="72723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spcAft>
                <a:spcPct val="50000"/>
              </a:spcAft>
              <a:defRPr/>
            </a:pPr>
            <a:r>
              <a:rPr lang="sk-SK" sz="3000" b="1">
                <a:solidFill>
                  <a:srgbClr val="00287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Výročný seminár ÚEF SAV</a:t>
            </a:r>
            <a:endParaRPr lang="sk-SK" sz="3600" b="1">
              <a:solidFill>
                <a:srgbClr val="AF006E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1116013" y="2781300"/>
            <a:ext cx="72009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Aft>
                <a:spcPct val="45000"/>
              </a:spcAft>
            </a:pPr>
            <a:r>
              <a:rPr lang="sk-SK" sz="3600" b="1">
                <a:solidFill>
                  <a:srgbClr val="AF006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ÚEF SAV</a:t>
            </a:r>
          </a:p>
          <a:p>
            <a:pPr algn="ctr" eaLnBrk="1" hangingPunct="1">
              <a:spcAft>
                <a:spcPct val="45000"/>
              </a:spcAft>
            </a:pPr>
            <a:r>
              <a:rPr lang="sk-SK" sz="2200">
                <a:solidFill>
                  <a:srgbClr val="00287D"/>
                </a:solidFill>
              </a:rPr>
              <a:t>Prehľad sumárnych výsledkov oddelení</a:t>
            </a:r>
          </a:p>
        </p:txBody>
      </p:sp>
      <p:pic>
        <p:nvPicPr>
          <p:cNvPr id="3078" name="Picture 10" descr="Image result for SAV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628650"/>
            <a:ext cx="148272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971925" y="4443413"/>
            <a:ext cx="120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sk-SK" sz="3600" b="1">
                <a:solidFill>
                  <a:srgbClr val="AF006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77" name="Group 357"/>
          <p:cNvGraphicFramePr>
            <a:graphicFrameLocks noGrp="1"/>
          </p:cNvGraphicFramePr>
          <p:nvPr/>
        </p:nvGraphicFramePr>
        <p:xfrm>
          <a:off x="547688" y="1744663"/>
          <a:ext cx="7600950" cy="3535049"/>
        </p:xfrm>
        <a:graphic>
          <a:graphicData uri="http://schemas.openxmlformats.org/drawingml/2006/table">
            <a:tbl>
              <a:tblPr/>
              <a:tblGrid>
                <a:gridCol w="1120775"/>
                <a:gridCol w="528637"/>
                <a:gridCol w="430213"/>
                <a:gridCol w="431800"/>
                <a:gridCol w="533400"/>
                <a:gridCol w="523875"/>
                <a:gridCol w="484187"/>
                <a:gridCol w="493713"/>
                <a:gridCol w="569912"/>
                <a:gridCol w="654050"/>
                <a:gridCol w="488950"/>
                <a:gridCol w="569913"/>
                <a:gridCol w="771525"/>
              </a:tblGrid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Počet WOS publikácií 2018</a:t>
                      </a:r>
                    </a:p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klasifikácia podľa SCIMAGO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Symbol" pitchFamily="18" charset="2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Q1</a:t>
                      </a: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Q2</a:t>
                      </a: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Q3</a:t>
                      </a: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Symbol" pitchFamily="18" charset="2"/>
                        </a:rPr>
                        <a:t>S</a:t>
                      </a: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Symbol" pitchFamily="18" charset="2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Q1P</a:t>
                      </a: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Q1</a:t>
                      </a: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Q2</a:t>
                      </a: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Symbol" pitchFamily="18" charset="2"/>
                        </a:rPr>
                        <a:t>S</a:t>
                      </a: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Symbol" pitchFamily="18" charset="2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Q1P</a:t>
                      </a: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P-D</a:t>
                      </a: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P-Z</a:t>
                      </a: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OSF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117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AF00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119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AF00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15.6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0.27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15.87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7.5</a:t>
                      </a:r>
                    </a:p>
                  </a:txBody>
                  <a:tcPr marL="62057" marR="620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OTF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0</a:t>
                      </a:r>
                      <a:endParaRPr kumimoji="0" lang="sk-SK" alt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AF00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en-US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sk-SK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sk-SK" alt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AF00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en-US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sk-SK" alt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AF00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k-SK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1.52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1.52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3.95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0.91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87D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87D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6.58</a:t>
                      </a:r>
                    </a:p>
                  </a:txBody>
                  <a:tcPr marL="62057" marR="620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OKF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0.55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0.27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1.24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0.14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7.25</a:t>
                      </a:r>
                    </a:p>
                  </a:txBody>
                  <a:tcPr marL="62057" marR="620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LEChF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alt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AF00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sk-SK" alt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AF0000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0.33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0.33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0.33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87D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EP*</a:t>
                      </a:r>
                    </a:p>
                  </a:txBody>
                  <a:tcPr marL="62057" marR="620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3.0</a:t>
                      </a:r>
                    </a:p>
                  </a:txBody>
                  <a:tcPr marL="62057" marR="620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LNAM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4.5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3.33</a:t>
                      </a:r>
                    </a:p>
                  </a:txBody>
                  <a:tcPr marL="62057" marR="620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OBF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0.67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0.08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0.83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12.0</a:t>
                      </a:r>
                    </a:p>
                  </a:txBody>
                  <a:tcPr marL="62057" marR="620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OFMJ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0.47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0.41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1.29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0.31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19.3</a:t>
                      </a:r>
                    </a:p>
                  </a:txBody>
                  <a:tcPr marL="62057" marR="620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LMF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sk-SK" alt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AF00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2</a:t>
                      </a:r>
                      <a:endParaRPr kumimoji="0" lang="sk-SK" alt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AF0000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0.87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0.87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2.08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0.35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5.75</a:t>
                      </a:r>
                    </a:p>
                  </a:txBody>
                  <a:tcPr marL="62057" marR="620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OFK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A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A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A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0.93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0.93</a:t>
                      </a: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87D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287D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2.15</a:t>
                      </a:r>
                    </a:p>
                  </a:txBody>
                  <a:tcPr marL="62057" marR="620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431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OFNT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alt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AF0000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endParaRPr kumimoji="0" lang="sk-SK" alt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AF00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0.76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0.54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1.3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0.43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9.2</a:t>
                      </a:r>
                    </a:p>
                  </a:txBody>
                  <a:tcPr marL="62057" marR="620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87D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ÚEF s OSF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171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 </a:t>
                      </a: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223*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7D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2.24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7D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0.39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87D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2.93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87D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0.37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87D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76.06</a:t>
                      </a:r>
                    </a:p>
                  </a:txBody>
                  <a:tcPr marL="62057" marR="6205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8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ÚEF bez OSF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8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8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8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8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102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8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8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0.82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8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0.40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8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1.54</a:t>
                      </a:r>
                      <a:endParaRPr kumimoji="0" lang="sk-SK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58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58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0.50</a:t>
                      </a: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A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A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8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68.56</a:t>
                      </a:r>
                      <a:endParaRPr kumimoji="0" lang="sk-SK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58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057" marR="6205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375" name="Rectangle 641"/>
          <p:cNvSpPr>
            <a:spLocks noChangeArrowheads="1"/>
          </p:cNvSpPr>
          <p:nvPr/>
        </p:nvSpPr>
        <p:spPr bwMode="auto">
          <a:xfrm>
            <a:off x="539750" y="5416550"/>
            <a:ext cx="43211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sk-SK" altLang="sk-SK" sz="1000" b="1">
                <a:solidFill>
                  <a:srgbClr val="AF0000"/>
                </a:solidFill>
              </a:rPr>
              <a:t>* </a:t>
            </a:r>
            <a:r>
              <a:rPr lang="sk-SK" altLang="sk-SK" sz="1000">
                <a:solidFill>
                  <a:srgbClr val="AF0000"/>
                </a:solidFill>
              </a:rPr>
              <a:t>- prekryv medzi oddeleniami</a:t>
            </a:r>
          </a:p>
        </p:txBody>
      </p:sp>
      <p:pic>
        <p:nvPicPr>
          <p:cNvPr id="5376" name="Picture 6" descr="Image result for UEF SAV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44450"/>
            <a:ext cx="987425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1116013" y="549275"/>
            <a:ext cx="719931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Aft>
                <a:spcPct val="45000"/>
              </a:spcAft>
            </a:pPr>
            <a:r>
              <a:rPr lang="sk-SK" sz="2000" b="1">
                <a:solidFill>
                  <a:srgbClr val="AF006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ÚEF SAV</a:t>
            </a:r>
          </a:p>
          <a:p>
            <a:pPr algn="ctr" eaLnBrk="1" hangingPunct="1">
              <a:spcAft>
                <a:spcPct val="45000"/>
              </a:spcAft>
            </a:pPr>
            <a:r>
              <a:rPr lang="sk-SK" sz="1600">
                <a:solidFill>
                  <a:srgbClr val="00287D"/>
                </a:solidFill>
              </a:rPr>
              <a:t>Prehľad výsledkov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4"/>
          <p:cNvSpPr>
            <a:spLocks noChangeArrowheads="1"/>
          </p:cNvSpPr>
          <p:nvPr/>
        </p:nvSpPr>
        <p:spPr bwMode="auto">
          <a:xfrm>
            <a:off x="2859088" y="398463"/>
            <a:ext cx="3206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sk-SK" altLang="sk-SK" b="1">
                <a:solidFill>
                  <a:srgbClr val="C00000"/>
                </a:solidFill>
              </a:rPr>
              <a:t>Publikačná aktivita a citácie</a:t>
            </a:r>
            <a:endParaRPr lang="sk-SK" altLang="sk-SK" sz="1200" b="1">
              <a:solidFill>
                <a:srgbClr val="00287D"/>
              </a:solidFill>
            </a:endParaRPr>
          </a:p>
        </p:txBody>
      </p:sp>
      <p:graphicFrame>
        <p:nvGraphicFramePr>
          <p:cNvPr id="234516" name="Group 20"/>
          <p:cNvGraphicFramePr>
            <a:graphicFrameLocks noGrp="1"/>
          </p:cNvGraphicFramePr>
          <p:nvPr/>
        </p:nvGraphicFramePr>
        <p:xfrm>
          <a:off x="323850" y="1462088"/>
          <a:ext cx="8569325" cy="1321373"/>
        </p:xfrm>
        <a:graphic>
          <a:graphicData uri="http://schemas.openxmlformats.org/drawingml/2006/table">
            <a:tbl>
              <a:tblPr/>
              <a:tblGrid>
                <a:gridCol w="1079500"/>
                <a:gridCol w="6697663"/>
                <a:gridCol w="792162"/>
              </a:tblGrid>
              <a:tr h="38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ADCA</a:t>
                      </a:r>
                      <a:endParaRPr kumimoji="0" lang="sk-SK" altLang="sk-S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Vedecké práce v zahraničných karentovaných časopisoch impaktovaných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218</a:t>
                      </a:r>
                      <a:endParaRPr kumimoji="0" lang="sk-SK" altLang="sk-SK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altLang="sk-S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altLang="sk-SK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altLang="sk-SK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ADMA/ADMB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ADNB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altLang="sk-SK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Vedecké práce registrované vo Web of Science Core Collection alebo Scopus 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FAI</a:t>
                      </a:r>
                      <a:endParaRPr kumimoji="0" lang="sk-SK" altLang="sk-SK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Zostavovateľské práce knižného charakteru (bibliografie, encyklopédie, katalógy, slovníky, zborníky...)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  <a:endParaRPr kumimoji="0" lang="sk-SK" altLang="sk-SK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altLang="sk-SK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altLang="sk-SK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58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altLang="sk-SK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58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4532" name="Rectangle 6"/>
          <p:cNvSpPr>
            <a:spLocks noChangeArrowheads="1"/>
          </p:cNvSpPr>
          <p:nvPr/>
        </p:nvSpPr>
        <p:spPr bwMode="auto">
          <a:xfrm>
            <a:off x="323850" y="1101725"/>
            <a:ext cx="36353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sk-SK" altLang="sk-SK" sz="1200" b="1">
                <a:solidFill>
                  <a:srgbClr val="00287D"/>
                </a:solidFill>
                <a:cs typeface="Times New Roman" pitchFamily="18" charset="0"/>
              </a:rPr>
              <a:t>Štatistika: kategória publikačnej činnosti</a:t>
            </a:r>
            <a:endParaRPr lang="sk-SK" altLang="sk-SK">
              <a:solidFill>
                <a:srgbClr val="00287D"/>
              </a:solidFill>
            </a:endParaRPr>
          </a:p>
        </p:txBody>
      </p:sp>
      <p:pic>
        <p:nvPicPr>
          <p:cNvPr id="234534" name="Picture 6" descr="Image result for UEF SAV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3888" y="44450"/>
            <a:ext cx="80645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4538" name="Picture 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781300"/>
            <a:ext cx="4789488" cy="368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4539" name="Rectangle 3"/>
          <p:cNvSpPr>
            <a:spLocks noChangeArrowheads="1"/>
          </p:cNvSpPr>
          <p:nvPr/>
        </p:nvSpPr>
        <p:spPr bwMode="auto">
          <a:xfrm>
            <a:off x="5148263" y="3065463"/>
            <a:ext cx="295275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sk-SK" altLang="sk-SK" sz="1200" b="1" u="sng">
                <a:solidFill>
                  <a:srgbClr val="122A48"/>
                </a:solidFill>
                <a:cs typeface="Times New Roman" pitchFamily="18" charset="0"/>
              </a:rPr>
              <a:t>Bez kolaborácií</a:t>
            </a:r>
            <a:endParaRPr lang="sk-SK" altLang="sk-SK" sz="1200">
              <a:solidFill>
                <a:srgbClr val="122A48"/>
              </a:solidFill>
            </a:endParaRPr>
          </a:p>
          <a:p>
            <a:r>
              <a:rPr lang="sk-SK" altLang="sk-SK" sz="1300">
                <a:solidFill>
                  <a:srgbClr val="122A48"/>
                </a:solidFill>
                <a:cs typeface="Times New Roman" pitchFamily="18" charset="0"/>
              </a:rPr>
              <a:t>ALICE - ATLAS  = 119</a:t>
            </a:r>
            <a:r>
              <a:rPr lang="sk-SK" altLang="sk-SK" sz="1500">
                <a:solidFill>
                  <a:srgbClr val="122A48"/>
                </a:solidFill>
                <a:cs typeface="Times New Roman" pitchFamily="18" charset="0"/>
              </a:rPr>
              <a:t>  </a:t>
            </a:r>
            <a:r>
              <a:rPr lang="sk-SK" altLang="sk-SK" sz="1200">
                <a:solidFill>
                  <a:srgbClr val="122A48"/>
                </a:solidFill>
                <a:cs typeface="Times New Roman" pitchFamily="18" charset="0"/>
              </a:rPr>
              <a:t/>
            </a:r>
            <a:br>
              <a:rPr lang="sk-SK" altLang="sk-SK" sz="1200">
                <a:solidFill>
                  <a:srgbClr val="122A48"/>
                </a:solidFill>
                <a:cs typeface="Times New Roman" pitchFamily="18" charset="0"/>
              </a:rPr>
            </a:br>
            <a:r>
              <a:rPr lang="sk-SK" altLang="sk-SK" sz="1200" b="1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-------------------------------------------</a:t>
            </a:r>
          </a:p>
          <a:p>
            <a:r>
              <a:rPr lang="sk-SK" altLang="sk-SK" sz="1200" b="1">
                <a:solidFill>
                  <a:srgbClr val="122A48"/>
                </a:solidFill>
                <a:latin typeface="Georgia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234540" name="Obdĺžnik 13"/>
          <p:cNvSpPr>
            <a:spLocks noChangeArrowheads="1"/>
          </p:cNvSpPr>
          <p:nvPr/>
        </p:nvSpPr>
        <p:spPr bwMode="auto">
          <a:xfrm>
            <a:off x="5076825" y="3884613"/>
            <a:ext cx="2270173" cy="338554"/>
          </a:xfrm>
          <a:prstGeom prst="rect">
            <a:avLst/>
          </a:prstGeom>
          <a:solidFill>
            <a:srgbClr val="E1F4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1400" b="1" dirty="0">
                <a:solidFill>
                  <a:srgbClr val="00287D"/>
                </a:solidFill>
              </a:rPr>
              <a:t>ÚEF: </a:t>
            </a:r>
            <a:r>
              <a:rPr lang="sk-SK" sz="1400" b="1" dirty="0" smtClean="0">
                <a:solidFill>
                  <a:srgbClr val="00287D"/>
                </a:solidFill>
              </a:rPr>
              <a:t>54 </a:t>
            </a:r>
            <a:r>
              <a:rPr lang="sk-SK" sz="1400" b="1" dirty="0">
                <a:solidFill>
                  <a:srgbClr val="00287D"/>
                </a:solidFill>
              </a:rPr>
              <a:t>+ 7.8 /76.06 =</a:t>
            </a:r>
            <a:r>
              <a:rPr lang="sk-SK" sz="1400" b="1" dirty="0">
                <a:latin typeface="Georgia" pitchFamily="18" charset="0"/>
              </a:rPr>
              <a:t> </a:t>
            </a:r>
            <a:r>
              <a:rPr lang="sk-SK" sz="1600" b="1" dirty="0" smtClean="0">
                <a:solidFill>
                  <a:srgbClr val="C00000"/>
                </a:solidFill>
              </a:rPr>
              <a:t>0.81</a:t>
            </a:r>
            <a:r>
              <a:rPr lang="sk-SK" sz="1600" b="1" dirty="0" smtClean="0">
                <a:latin typeface="Georgia" pitchFamily="18" charset="0"/>
              </a:rPr>
              <a:t> </a:t>
            </a:r>
            <a:endParaRPr lang="sk-SK" sz="1600" b="1" dirty="0">
              <a:latin typeface="Georgia" pitchFamily="18" charset="0"/>
            </a:endParaRPr>
          </a:p>
        </p:txBody>
      </p:sp>
      <p:sp>
        <p:nvSpPr>
          <p:cNvPr id="234541" name="Obdĺžnik 21"/>
          <p:cNvSpPr>
            <a:spLocks noChangeArrowheads="1"/>
          </p:cNvSpPr>
          <p:nvPr/>
        </p:nvSpPr>
        <p:spPr bwMode="auto">
          <a:xfrm>
            <a:off x="5076825" y="3644900"/>
            <a:ext cx="12795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1200" b="1">
                <a:solidFill>
                  <a:srgbClr val="00287D"/>
                </a:solidFill>
              </a:rPr>
              <a:t>Q1</a:t>
            </a:r>
            <a:r>
              <a:rPr lang="sk-SK" sz="1200">
                <a:solidFill>
                  <a:srgbClr val="00287D"/>
                </a:solidFill>
              </a:rPr>
              <a:t> 117/15 = </a:t>
            </a:r>
            <a:r>
              <a:rPr lang="sk-SK" sz="1200" b="1">
                <a:solidFill>
                  <a:srgbClr val="00287D"/>
                </a:solidFill>
              </a:rPr>
              <a:t>7.8</a:t>
            </a:r>
          </a:p>
        </p:txBody>
      </p:sp>
      <p:sp>
        <p:nvSpPr>
          <p:cNvPr id="234542" name="Rectangle 3"/>
          <p:cNvSpPr>
            <a:spLocks noChangeArrowheads="1"/>
          </p:cNvSpPr>
          <p:nvPr/>
        </p:nvSpPr>
        <p:spPr bwMode="auto">
          <a:xfrm>
            <a:off x="5221288" y="4725988"/>
            <a:ext cx="2879725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sk-SK" altLang="sk-SK" sz="1200" b="1" u="sng">
                <a:solidFill>
                  <a:srgbClr val="122A48"/>
                </a:solidFill>
                <a:cs typeface="Times New Roman" pitchFamily="18" charset="0"/>
              </a:rPr>
              <a:t>Bez kolaborácií</a:t>
            </a:r>
            <a:endParaRPr lang="sk-SK" altLang="sk-SK" sz="1200">
              <a:solidFill>
                <a:srgbClr val="122A48"/>
              </a:solidFill>
            </a:endParaRPr>
          </a:p>
          <a:p>
            <a:r>
              <a:rPr lang="sk-SK" altLang="sk-SK" sz="1300">
                <a:solidFill>
                  <a:srgbClr val="122A48"/>
                </a:solidFill>
                <a:cs typeface="Times New Roman" pitchFamily="18" charset="0"/>
              </a:rPr>
              <a:t>ALICE - ATLAS  = 119</a:t>
            </a:r>
            <a:r>
              <a:rPr lang="sk-SK" altLang="sk-SK" sz="1500">
                <a:solidFill>
                  <a:srgbClr val="122A48"/>
                </a:solidFill>
                <a:cs typeface="Times New Roman" pitchFamily="18" charset="0"/>
              </a:rPr>
              <a:t>  </a:t>
            </a:r>
            <a:r>
              <a:rPr lang="sk-SK" altLang="sk-SK" sz="1200">
                <a:solidFill>
                  <a:srgbClr val="122A48"/>
                </a:solidFill>
                <a:cs typeface="Times New Roman" pitchFamily="18" charset="0"/>
              </a:rPr>
              <a:t/>
            </a:r>
            <a:br>
              <a:rPr lang="sk-SK" altLang="sk-SK" sz="1200">
                <a:solidFill>
                  <a:srgbClr val="122A48"/>
                </a:solidFill>
                <a:cs typeface="Times New Roman" pitchFamily="18" charset="0"/>
              </a:rPr>
            </a:br>
            <a:r>
              <a:rPr lang="sk-SK" altLang="sk-SK" sz="1200" b="1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-------------------------------------------</a:t>
            </a:r>
          </a:p>
          <a:p>
            <a:r>
              <a:rPr lang="sk-SK" altLang="sk-SK" sz="1200" b="1">
                <a:solidFill>
                  <a:srgbClr val="122A48"/>
                </a:solidFill>
                <a:latin typeface="Georgia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234543" name="Obdĺžnik 13"/>
          <p:cNvSpPr>
            <a:spLocks noChangeArrowheads="1"/>
          </p:cNvSpPr>
          <p:nvPr/>
        </p:nvSpPr>
        <p:spPr bwMode="auto">
          <a:xfrm>
            <a:off x="5148263" y="5613400"/>
            <a:ext cx="2452916" cy="338554"/>
          </a:xfrm>
          <a:prstGeom prst="rect">
            <a:avLst/>
          </a:prstGeom>
          <a:solidFill>
            <a:srgbClr val="E1F4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1400" b="1" dirty="0">
                <a:solidFill>
                  <a:srgbClr val="00287D"/>
                </a:solidFill>
              </a:rPr>
              <a:t>ÚEF: </a:t>
            </a:r>
            <a:r>
              <a:rPr lang="sk-SK" sz="1400" b="1" dirty="0" smtClean="0">
                <a:solidFill>
                  <a:srgbClr val="00287D"/>
                </a:solidFill>
              </a:rPr>
              <a:t>104 </a:t>
            </a:r>
            <a:r>
              <a:rPr lang="sk-SK" sz="1400" b="1" dirty="0">
                <a:solidFill>
                  <a:srgbClr val="00287D"/>
                </a:solidFill>
              </a:rPr>
              <a:t>+ 7.93 /76.06 =</a:t>
            </a:r>
            <a:r>
              <a:rPr lang="sk-SK" sz="1400" b="1" dirty="0">
                <a:latin typeface="Georgia" pitchFamily="18" charset="0"/>
              </a:rPr>
              <a:t> </a:t>
            </a:r>
            <a:r>
              <a:rPr lang="sk-SK" sz="1600" b="1" dirty="0" smtClean="0">
                <a:solidFill>
                  <a:srgbClr val="C00000"/>
                </a:solidFill>
              </a:rPr>
              <a:t>1.47</a:t>
            </a:r>
            <a:r>
              <a:rPr lang="sk-SK" sz="1600" b="1" dirty="0" smtClean="0">
                <a:latin typeface="Georgia" pitchFamily="18" charset="0"/>
              </a:rPr>
              <a:t> </a:t>
            </a:r>
            <a:endParaRPr lang="sk-SK" sz="1600" b="1" dirty="0">
              <a:latin typeface="Georgia" pitchFamily="18" charset="0"/>
            </a:endParaRPr>
          </a:p>
        </p:txBody>
      </p:sp>
      <p:sp>
        <p:nvSpPr>
          <p:cNvPr id="234544" name="Obdĺžnik 21"/>
          <p:cNvSpPr>
            <a:spLocks noChangeArrowheads="1"/>
          </p:cNvSpPr>
          <p:nvPr/>
        </p:nvSpPr>
        <p:spPr bwMode="auto">
          <a:xfrm>
            <a:off x="5148263" y="5305425"/>
            <a:ext cx="230028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1200" b="1">
                <a:solidFill>
                  <a:srgbClr val="00287D"/>
                </a:solidFill>
              </a:rPr>
              <a:t>Celkové publ.</a:t>
            </a:r>
            <a:r>
              <a:rPr lang="sk-SK" sz="1200">
                <a:solidFill>
                  <a:srgbClr val="00287D"/>
                </a:solidFill>
              </a:rPr>
              <a:t> (119)/15 = 7.93</a:t>
            </a:r>
            <a:r>
              <a:rPr lang="sk-SK" sz="1300">
                <a:solidFill>
                  <a:srgbClr val="00287D"/>
                </a:solidFill>
              </a:rPr>
              <a:t> </a:t>
            </a:r>
            <a:endParaRPr lang="sk-SK" sz="1300" b="1">
              <a:solidFill>
                <a:srgbClr val="00287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2859088" y="260350"/>
            <a:ext cx="320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sk-SK" altLang="sk-SK" b="1">
                <a:solidFill>
                  <a:srgbClr val="C00000"/>
                </a:solidFill>
              </a:rPr>
              <a:t>Publikačná aktivita a citácie</a:t>
            </a:r>
            <a:endParaRPr lang="sk-SK" altLang="sk-SK" sz="1200" b="1">
              <a:solidFill>
                <a:srgbClr val="00287D"/>
              </a:solidFill>
            </a:endParaRPr>
          </a:p>
        </p:txBody>
      </p:sp>
      <p:graphicFrame>
        <p:nvGraphicFramePr>
          <p:cNvPr id="6238" name="Group 94"/>
          <p:cNvGraphicFramePr>
            <a:graphicFrameLocks noGrp="1"/>
          </p:cNvGraphicFramePr>
          <p:nvPr/>
        </p:nvGraphicFramePr>
        <p:xfrm>
          <a:off x="323850" y="1298575"/>
          <a:ext cx="7777163" cy="1304546"/>
        </p:xfrm>
        <a:graphic>
          <a:graphicData uri="http://schemas.openxmlformats.org/drawingml/2006/table">
            <a:tbl>
              <a:tblPr/>
              <a:tblGrid>
                <a:gridCol w="1184275"/>
                <a:gridCol w="5664200"/>
                <a:gridCol w="928688"/>
              </a:tblGrid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1.1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Citácie v zahraničných publikáciách registrované v citačných indexoch Web of Science Core Collection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839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1.2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Citácie v zahraničných publikáciách registrované v databáze Scopus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3.1, 4.1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Citácie v zahraničných publikáciách neregistrované v citačných indexoch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3.2; 4.2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Citácie v iných citačných indexoch a databázach 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en-US" altLang="sk-SK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polu</a:t>
                      </a:r>
                      <a:endParaRPr kumimoji="0" lang="sk-SK" altLang="sk-SK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altLang="sk-SK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altLang="sk-SK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~</a:t>
                      </a:r>
                      <a:r>
                        <a:rPr kumimoji="0" lang="en-US" altLang="sk-SK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sk-SK" altLang="sk-SK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1146</a:t>
                      </a: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63" name="Rectangle 5"/>
          <p:cNvSpPr>
            <a:spLocks noChangeArrowheads="1"/>
          </p:cNvSpPr>
          <p:nvPr/>
        </p:nvSpPr>
        <p:spPr bwMode="auto">
          <a:xfrm>
            <a:off x="252413" y="836613"/>
            <a:ext cx="2663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sk-SK" altLang="sk-SK" sz="1200" b="1">
                <a:solidFill>
                  <a:srgbClr val="00287D"/>
                </a:solidFill>
                <a:cs typeface="Times New Roman" pitchFamily="18" charset="0"/>
              </a:rPr>
              <a:t>Štatistika: kategória ohlasov</a:t>
            </a:r>
            <a:endParaRPr lang="sk-SK" altLang="sk-SK">
              <a:solidFill>
                <a:srgbClr val="00287D"/>
              </a:solidFill>
            </a:endParaRPr>
          </a:p>
        </p:txBody>
      </p:sp>
      <p:sp>
        <p:nvSpPr>
          <p:cNvPr id="6202" name="Obdĺžnik 7"/>
          <p:cNvSpPr>
            <a:spLocks noChangeArrowheads="1"/>
          </p:cNvSpPr>
          <p:nvPr/>
        </p:nvSpPr>
        <p:spPr bwMode="auto">
          <a:xfrm>
            <a:off x="4932363" y="5811838"/>
            <a:ext cx="39608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50000"/>
              </a:lnSpc>
            </a:pPr>
            <a:r>
              <a:rPr lang="sk-SK" altLang="sk-SK" sz="1200">
                <a:solidFill>
                  <a:srgbClr val="00287D"/>
                </a:solidFill>
              </a:rPr>
              <a:t>Citácie: z celkového počtu citácií je </a:t>
            </a:r>
            <a:r>
              <a:rPr lang="en-US" altLang="sk-SK" sz="1200">
                <a:solidFill>
                  <a:srgbClr val="00287D"/>
                </a:solidFill>
              </a:rPr>
              <a:t>153</a:t>
            </a:r>
            <a:r>
              <a:rPr lang="sk-SK" altLang="sk-SK" sz="1200">
                <a:solidFill>
                  <a:srgbClr val="00287D"/>
                </a:solidFill>
              </a:rPr>
              <a:t> v kolaboráciách; pribudne ešte cca. </a:t>
            </a:r>
            <a:r>
              <a:rPr lang="en-US" altLang="sk-SK" sz="1200">
                <a:solidFill>
                  <a:srgbClr val="00287D"/>
                </a:solidFill>
              </a:rPr>
              <a:t>3</a:t>
            </a:r>
            <a:r>
              <a:rPr lang="sk-SK" altLang="sk-SK" sz="1200">
                <a:solidFill>
                  <a:srgbClr val="00287D"/>
                </a:solidFill>
              </a:rPr>
              <a:t>700 + </a:t>
            </a:r>
            <a:r>
              <a:rPr lang="en-US" altLang="sk-SK" sz="1200">
                <a:solidFill>
                  <a:srgbClr val="00287D"/>
                </a:solidFill>
              </a:rPr>
              <a:t>~</a:t>
            </a:r>
            <a:r>
              <a:rPr lang="sk-SK" altLang="sk-SK" sz="1200">
                <a:solidFill>
                  <a:srgbClr val="00287D"/>
                </a:solidFill>
              </a:rPr>
              <a:t>50 ÚEF</a:t>
            </a:r>
            <a:r>
              <a:rPr lang="en-US" altLang="sk-SK" sz="1200">
                <a:solidFill>
                  <a:srgbClr val="00287D"/>
                </a:solidFill>
              </a:rPr>
              <a:t> </a:t>
            </a:r>
            <a:endParaRPr lang="sk-SK" altLang="sk-SK"/>
          </a:p>
        </p:txBody>
      </p:sp>
      <p:pic>
        <p:nvPicPr>
          <p:cNvPr id="6204" name="Picture 6" descr="Image result for UEF SAV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3888" y="44450"/>
            <a:ext cx="80645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27" name="Rectangle 3"/>
          <p:cNvSpPr>
            <a:spLocks noChangeArrowheads="1"/>
          </p:cNvSpPr>
          <p:nvPr/>
        </p:nvSpPr>
        <p:spPr bwMode="auto">
          <a:xfrm>
            <a:off x="5365750" y="3595688"/>
            <a:ext cx="3455988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sk-SK" altLang="sk-SK" sz="1200" b="1" u="sng">
                <a:solidFill>
                  <a:srgbClr val="00287D"/>
                </a:solidFill>
                <a:cs typeface="Times New Roman" pitchFamily="18" charset="0"/>
              </a:rPr>
              <a:t>Bez kolaborácií</a:t>
            </a:r>
            <a:endParaRPr lang="sk-SK" altLang="sk-SK" sz="1200">
              <a:solidFill>
                <a:srgbClr val="00287D"/>
              </a:solidFill>
            </a:endParaRPr>
          </a:p>
          <a:p>
            <a:r>
              <a:rPr lang="sk-SK" altLang="sk-SK" sz="1300">
                <a:solidFill>
                  <a:srgbClr val="00287D"/>
                </a:solidFill>
                <a:cs typeface="Times New Roman" pitchFamily="18" charset="0"/>
              </a:rPr>
              <a:t>ALICE - ATLAS  = </a:t>
            </a:r>
            <a:r>
              <a:rPr lang="en-US" altLang="sk-SK" sz="1300">
                <a:solidFill>
                  <a:srgbClr val="00287D"/>
                </a:solidFill>
                <a:cs typeface="Times New Roman" pitchFamily="18" charset="0"/>
              </a:rPr>
              <a:t>3712 + 153 </a:t>
            </a:r>
            <a:r>
              <a:rPr lang="sk-SK" altLang="sk-SK" sz="1100">
                <a:solidFill>
                  <a:srgbClr val="00287D"/>
                </a:solidFill>
                <a:cs typeface="Times New Roman" pitchFamily="18" charset="0"/>
              </a:rPr>
              <a:t>(doplnok)</a:t>
            </a:r>
            <a:r>
              <a:rPr lang="sk-SK" altLang="sk-SK" sz="1500">
                <a:solidFill>
                  <a:srgbClr val="122A48"/>
                </a:solidFill>
                <a:cs typeface="Times New Roman" pitchFamily="18" charset="0"/>
              </a:rPr>
              <a:t>  </a:t>
            </a:r>
            <a:r>
              <a:rPr lang="sk-SK" altLang="sk-SK" sz="1200">
                <a:solidFill>
                  <a:srgbClr val="122A48"/>
                </a:solidFill>
                <a:cs typeface="Times New Roman" pitchFamily="18" charset="0"/>
              </a:rPr>
              <a:t/>
            </a:r>
            <a:br>
              <a:rPr lang="sk-SK" altLang="sk-SK" sz="1200">
                <a:solidFill>
                  <a:srgbClr val="122A48"/>
                </a:solidFill>
                <a:cs typeface="Times New Roman" pitchFamily="18" charset="0"/>
              </a:rPr>
            </a:br>
            <a:r>
              <a:rPr lang="sk-SK" altLang="sk-SK" sz="1200" b="1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-------------------------------------------</a:t>
            </a:r>
          </a:p>
          <a:p>
            <a:r>
              <a:rPr lang="sk-SK" altLang="sk-SK" sz="1200" b="1">
                <a:solidFill>
                  <a:srgbClr val="122A48"/>
                </a:solidFill>
                <a:latin typeface="Georgia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6228" name="Obdĺžnik 13"/>
          <p:cNvSpPr>
            <a:spLocks noChangeArrowheads="1"/>
          </p:cNvSpPr>
          <p:nvPr/>
        </p:nvSpPr>
        <p:spPr bwMode="auto">
          <a:xfrm>
            <a:off x="5365750" y="4676775"/>
            <a:ext cx="3208338" cy="336550"/>
          </a:xfrm>
          <a:prstGeom prst="rect">
            <a:avLst/>
          </a:prstGeom>
          <a:solidFill>
            <a:srgbClr val="E1F4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1400" b="1">
                <a:solidFill>
                  <a:srgbClr val="00287D"/>
                </a:solidFill>
              </a:rPr>
              <a:t>ÚEF: (686 + 257.67) / 76.06 =</a:t>
            </a:r>
            <a:r>
              <a:rPr lang="sk-SK" sz="1400" b="1">
                <a:latin typeface="Georgia" pitchFamily="18" charset="0"/>
              </a:rPr>
              <a:t> </a:t>
            </a:r>
            <a:r>
              <a:rPr lang="en-US" sz="1400" b="1">
                <a:solidFill>
                  <a:srgbClr val="AF0000"/>
                </a:solidFill>
                <a:latin typeface="Georgia" pitchFamily="18" charset="0"/>
              </a:rPr>
              <a:t>~</a:t>
            </a:r>
            <a:r>
              <a:rPr lang="en-US" sz="1400" b="1">
                <a:latin typeface="Georgia" pitchFamily="18" charset="0"/>
              </a:rPr>
              <a:t> </a:t>
            </a:r>
            <a:r>
              <a:rPr lang="sk-SK" sz="1600" b="1">
                <a:solidFill>
                  <a:srgbClr val="C00000"/>
                </a:solidFill>
              </a:rPr>
              <a:t>12.4</a:t>
            </a:r>
            <a:r>
              <a:rPr lang="sk-SK" sz="1600" b="1">
                <a:latin typeface="Georgia" pitchFamily="18" charset="0"/>
              </a:rPr>
              <a:t> </a:t>
            </a:r>
          </a:p>
        </p:txBody>
      </p:sp>
      <p:sp>
        <p:nvSpPr>
          <p:cNvPr id="6229" name="Obdĺžnik 21"/>
          <p:cNvSpPr>
            <a:spLocks noChangeArrowheads="1"/>
          </p:cNvSpPr>
          <p:nvPr/>
        </p:nvSpPr>
        <p:spPr bwMode="auto">
          <a:xfrm>
            <a:off x="5292725" y="4152900"/>
            <a:ext cx="26590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1200" b="1">
                <a:solidFill>
                  <a:srgbClr val="00287D"/>
                </a:solidFill>
              </a:rPr>
              <a:t>Celkové citácie</a:t>
            </a:r>
            <a:r>
              <a:rPr lang="sk-SK" sz="1200">
                <a:solidFill>
                  <a:srgbClr val="00287D"/>
                </a:solidFill>
              </a:rPr>
              <a:t> (3865)/15 = 257.67</a:t>
            </a:r>
            <a:r>
              <a:rPr lang="sk-SK" sz="1300">
                <a:solidFill>
                  <a:srgbClr val="00287D"/>
                </a:solidFill>
              </a:rPr>
              <a:t> </a:t>
            </a:r>
            <a:endParaRPr lang="sk-SK" sz="1300" b="1">
              <a:solidFill>
                <a:srgbClr val="00287D"/>
              </a:solidFill>
            </a:endParaRPr>
          </a:p>
        </p:txBody>
      </p:sp>
      <p:pic>
        <p:nvPicPr>
          <p:cNvPr id="6234" name="Picture 9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833688"/>
            <a:ext cx="4919662" cy="369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1187450" y="968375"/>
            <a:ext cx="19415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sk-SK" altLang="sk-SK" sz="1200" i="1">
                <a:solidFill>
                  <a:srgbClr val="AF0000"/>
                </a:solidFill>
              </a:rPr>
              <a:t>Najcitovanejší autori ÚEF:</a:t>
            </a:r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500563" y="811213"/>
            <a:ext cx="3959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sk-SK" altLang="sk-SK" sz="1200" i="1">
                <a:solidFill>
                  <a:srgbClr val="AF0000"/>
                </a:solidFill>
              </a:rPr>
              <a:t>Autori jednotlivých oddelení s najvyšším počtom publikácií:</a:t>
            </a:r>
          </a:p>
        </p:txBody>
      </p:sp>
      <p:pic>
        <p:nvPicPr>
          <p:cNvPr id="7174" name="Picture 6" descr="Image result for UEF SAV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44450"/>
            <a:ext cx="801688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BlokTextu 6"/>
          <p:cNvSpPr txBox="1">
            <a:spLocks noChangeArrowheads="1"/>
          </p:cNvSpPr>
          <p:nvPr/>
        </p:nvSpPr>
        <p:spPr bwMode="auto">
          <a:xfrm>
            <a:off x="611188" y="1557338"/>
            <a:ext cx="3529012" cy="3674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b="1" dirty="0">
                <a:solidFill>
                  <a:srgbClr val="005800"/>
                </a:solidFill>
              </a:rPr>
              <a:t>OSF   	</a:t>
            </a:r>
            <a:r>
              <a:rPr lang="sk-SK" altLang="sk-SK" sz="1200" dirty="0">
                <a:solidFill>
                  <a:srgbClr val="00287D"/>
                </a:solidFill>
              </a:rPr>
              <a:t>ALICE – 896 citácií</a:t>
            </a:r>
          </a:p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b="1" dirty="0">
                <a:solidFill>
                  <a:srgbClr val="00287D"/>
                </a:solidFill>
              </a:rPr>
              <a:t>	    	</a:t>
            </a:r>
            <a:r>
              <a:rPr lang="sk-SK" altLang="sk-SK" sz="1200" dirty="0">
                <a:solidFill>
                  <a:srgbClr val="00287D"/>
                </a:solidFill>
              </a:rPr>
              <a:t>ATLAS – 2816 citácií</a:t>
            </a:r>
          </a:p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dirty="0">
                <a:solidFill>
                  <a:srgbClr val="00287D"/>
                </a:solidFill>
              </a:rPr>
              <a:t>		</a:t>
            </a:r>
            <a:r>
              <a:rPr lang="sk-SK" altLang="sk-SK" sz="1200" b="1" dirty="0">
                <a:solidFill>
                  <a:srgbClr val="00287D"/>
                </a:solidFill>
              </a:rPr>
              <a:t>D. </a:t>
            </a:r>
            <a:r>
              <a:rPr lang="sk-SK" altLang="sk-SK" sz="1200" b="1" dirty="0" err="1">
                <a:solidFill>
                  <a:srgbClr val="00287D"/>
                </a:solidFill>
              </a:rPr>
              <a:t>Bruncko</a:t>
            </a:r>
            <a:endParaRPr lang="sk-SK" altLang="sk-SK" sz="1200" b="1" dirty="0">
              <a:solidFill>
                <a:srgbClr val="00287D"/>
              </a:solidFill>
            </a:endParaRPr>
          </a:p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b="1" dirty="0">
                <a:solidFill>
                  <a:srgbClr val="005800"/>
                </a:solidFill>
              </a:rPr>
              <a:t>OTF    	</a:t>
            </a:r>
            <a:r>
              <a:rPr lang="sk-SK" altLang="sk-SK" sz="1200" b="1" dirty="0">
                <a:solidFill>
                  <a:srgbClr val="00287D"/>
                </a:solidFill>
              </a:rPr>
              <a:t>J. </a:t>
            </a:r>
            <a:r>
              <a:rPr lang="sk-SK" altLang="sk-SK" sz="1200" b="1" dirty="0" err="1">
                <a:solidFill>
                  <a:srgbClr val="00287D"/>
                </a:solidFill>
              </a:rPr>
              <a:t>Nemčík</a:t>
            </a:r>
            <a:r>
              <a:rPr lang="sk-SK" altLang="sk-SK" sz="1200" b="1" dirty="0">
                <a:solidFill>
                  <a:srgbClr val="00287D"/>
                </a:solidFill>
              </a:rPr>
              <a:t> </a:t>
            </a:r>
            <a:endParaRPr lang="sk-SK" altLang="sk-SK" sz="1200" dirty="0">
              <a:solidFill>
                <a:srgbClr val="00287D"/>
              </a:solidFill>
            </a:endParaRPr>
          </a:p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b="1" dirty="0">
                <a:solidFill>
                  <a:srgbClr val="005800"/>
                </a:solidFill>
              </a:rPr>
              <a:t>OKF  	</a:t>
            </a:r>
            <a:r>
              <a:rPr lang="sk-SK" altLang="sk-SK" sz="1200" b="1" dirty="0" smtClean="0">
                <a:solidFill>
                  <a:srgbClr val="005800"/>
                </a:solidFill>
              </a:rPr>
              <a:t>	</a:t>
            </a:r>
            <a:r>
              <a:rPr lang="sk-SK" altLang="sk-SK" sz="1200" b="1" dirty="0" smtClean="0">
                <a:solidFill>
                  <a:srgbClr val="002060"/>
                </a:solidFill>
              </a:rPr>
              <a:t>K</a:t>
            </a:r>
            <a:r>
              <a:rPr lang="sk-SK" altLang="sk-SK" sz="1200" b="1" dirty="0">
                <a:solidFill>
                  <a:srgbClr val="002060"/>
                </a:solidFill>
              </a:rPr>
              <a:t>. </a:t>
            </a:r>
            <a:r>
              <a:rPr lang="sk-SK" altLang="sk-SK" sz="1200" b="1" dirty="0" err="1">
                <a:solidFill>
                  <a:srgbClr val="002060"/>
                </a:solidFill>
              </a:rPr>
              <a:t>Kudela</a:t>
            </a:r>
            <a:r>
              <a:rPr lang="sk-SK" altLang="sk-SK" sz="1200" b="1" dirty="0">
                <a:solidFill>
                  <a:srgbClr val="002060"/>
                </a:solidFill>
              </a:rPr>
              <a:t> </a:t>
            </a:r>
            <a:r>
              <a:rPr lang="sk-SK" altLang="sk-SK" sz="1200" dirty="0">
                <a:solidFill>
                  <a:srgbClr val="002060"/>
                </a:solidFill>
              </a:rPr>
              <a:t>– 143 </a:t>
            </a:r>
            <a:r>
              <a:rPr lang="sk-SK" altLang="sk-SK" sz="1200" dirty="0" err="1">
                <a:solidFill>
                  <a:srgbClr val="002060"/>
                </a:solidFill>
              </a:rPr>
              <a:t>Scopus</a:t>
            </a:r>
            <a:r>
              <a:rPr lang="sk-SK" altLang="sk-SK" sz="1200" dirty="0">
                <a:solidFill>
                  <a:srgbClr val="002060"/>
                </a:solidFill>
              </a:rPr>
              <a:t> / 205 </a:t>
            </a:r>
            <a:r>
              <a:rPr lang="sk-SK" altLang="sk-SK" sz="1200" dirty="0" err="1">
                <a:solidFill>
                  <a:srgbClr val="002060"/>
                </a:solidFill>
              </a:rPr>
              <a:t>WoS</a:t>
            </a:r>
            <a:endParaRPr lang="sk-SK" altLang="sk-SK" sz="1200" b="1" dirty="0">
              <a:solidFill>
                <a:srgbClr val="002060"/>
              </a:solidFill>
            </a:endParaRPr>
          </a:p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b="1" dirty="0" err="1">
                <a:solidFill>
                  <a:srgbClr val="005800"/>
                </a:solidFill>
              </a:rPr>
              <a:t>LEChF</a:t>
            </a:r>
            <a:r>
              <a:rPr lang="sk-SK" altLang="sk-SK" sz="1200" b="1" dirty="0">
                <a:solidFill>
                  <a:srgbClr val="005800"/>
                </a:solidFill>
              </a:rPr>
              <a:t> 	</a:t>
            </a:r>
            <a:r>
              <a:rPr lang="en-US" altLang="sk-SK" sz="1200" b="1" dirty="0">
                <a:solidFill>
                  <a:srgbClr val="00287D"/>
                </a:solidFill>
              </a:rPr>
              <a:t>M. </a:t>
            </a:r>
            <a:r>
              <a:rPr lang="en-US" altLang="sk-SK" sz="1200" b="1" dirty="0" err="1">
                <a:solidFill>
                  <a:srgbClr val="00287D"/>
                </a:solidFill>
              </a:rPr>
              <a:t>Sedl</a:t>
            </a:r>
            <a:r>
              <a:rPr lang="sk-SK" altLang="sk-SK" sz="1200" b="1" dirty="0" err="1" smtClean="0">
                <a:solidFill>
                  <a:srgbClr val="00287D"/>
                </a:solidFill>
              </a:rPr>
              <a:t>ák</a:t>
            </a:r>
            <a:r>
              <a:rPr lang="sk-SK" altLang="sk-SK" sz="1200" b="1" dirty="0" smtClean="0">
                <a:solidFill>
                  <a:srgbClr val="00287D"/>
                </a:solidFill>
              </a:rPr>
              <a:t> </a:t>
            </a:r>
            <a:r>
              <a:rPr lang="sk-SK" altLang="sk-SK" sz="1200" dirty="0" smtClean="0">
                <a:solidFill>
                  <a:srgbClr val="00287D"/>
                </a:solidFill>
              </a:rPr>
              <a:t>– </a:t>
            </a:r>
            <a:r>
              <a:rPr lang="sk-SK" altLang="sk-SK" sz="1200" dirty="0">
                <a:solidFill>
                  <a:srgbClr val="00287D"/>
                </a:solidFill>
              </a:rPr>
              <a:t>70 citácií</a:t>
            </a:r>
          </a:p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b="1" dirty="0">
                <a:solidFill>
                  <a:srgbClr val="005800"/>
                </a:solidFill>
              </a:rPr>
              <a:t>LNAM  	</a:t>
            </a:r>
            <a:r>
              <a:rPr lang="sk-SK" altLang="sk-SK" sz="1200" b="1" dirty="0">
                <a:solidFill>
                  <a:srgbClr val="00287D"/>
                </a:solidFill>
              </a:rPr>
              <a:t>J. Kováč </a:t>
            </a:r>
            <a:r>
              <a:rPr lang="sk-SK" altLang="sk-SK" sz="1200" dirty="0">
                <a:solidFill>
                  <a:srgbClr val="00287D"/>
                </a:solidFill>
              </a:rPr>
              <a:t>– 119 citácií</a:t>
            </a:r>
          </a:p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b="1" dirty="0">
                <a:solidFill>
                  <a:srgbClr val="005800"/>
                </a:solidFill>
              </a:rPr>
              <a:t>OBF  	</a:t>
            </a:r>
            <a:r>
              <a:rPr lang="sk-SK" altLang="sk-SK" sz="1200" b="1" dirty="0" smtClean="0">
                <a:solidFill>
                  <a:srgbClr val="005800"/>
                </a:solidFill>
              </a:rPr>
              <a:t>	</a:t>
            </a:r>
            <a:r>
              <a:rPr lang="sk-SK" altLang="sk-SK" sz="1200" b="1" dirty="0" smtClean="0">
                <a:solidFill>
                  <a:srgbClr val="00287D"/>
                </a:solidFill>
              </a:rPr>
              <a:t>Z</a:t>
            </a:r>
            <a:r>
              <a:rPr lang="sk-SK" altLang="sk-SK" sz="1200" b="1" dirty="0">
                <a:solidFill>
                  <a:srgbClr val="00287D"/>
                </a:solidFill>
              </a:rPr>
              <a:t>. </a:t>
            </a:r>
            <a:r>
              <a:rPr lang="sk-SK" altLang="sk-SK" sz="1200" b="1" dirty="0" err="1">
                <a:solidFill>
                  <a:srgbClr val="00287D"/>
                </a:solidFill>
              </a:rPr>
              <a:t>Gažová</a:t>
            </a:r>
            <a:r>
              <a:rPr lang="sk-SK" altLang="sk-SK" sz="1200" b="1" dirty="0">
                <a:solidFill>
                  <a:srgbClr val="00287D"/>
                </a:solidFill>
              </a:rPr>
              <a:t> </a:t>
            </a:r>
            <a:r>
              <a:rPr lang="sk-SK" altLang="sk-SK" sz="1200" dirty="0">
                <a:solidFill>
                  <a:srgbClr val="00287D"/>
                </a:solidFill>
              </a:rPr>
              <a:t>– 70 citácií</a:t>
            </a:r>
          </a:p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b="1" dirty="0">
                <a:solidFill>
                  <a:srgbClr val="005800"/>
                </a:solidFill>
              </a:rPr>
              <a:t>OFMJ	</a:t>
            </a:r>
            <a:r>
              <a:rPr lang="sk-SK" altLang="sk-SK" sz="1200" b="1" dirty="0">
                <a:solidFill>
                  <a:srgbClr val="C00000"/>
                </a:solidFill>
              </a:rPr>
              <a:t>P. </a:t>
            </a:r>
            <a:r>
              <a:rPr lang="sk-SK" altLang="sk-SK" sz="1200" b="1" dirty="0" err="1">
                <a:solidFill>
                  <a:srgbClr val="C00000"/>
                </a:solidFill>
              </a:rPr>
              <a:t>Kopčanský</a:t>
            </a:r>
            <a:r>
              <a:rPr lang="sk-SK" altLang="sk-SK" sz="1200" b="1" dirty="0">
                <a:solidFill>
                  <a:srgbClr val="C00000"/>
                </a:solidFill>
              </a:rPr>
              <a:t> </a:t>
            </a:r>
            <a:r>
              <a:rPr lang="sk-SK" altLang="sk-SK" sz="1200" dirty="0">
                <a:solidFill>
                  <a:srgbClr val="C00000"/>
                </a:solidFill>
              </a:rPr>
              <a:t>– 312 citácií</a:t>
            </a:r>
          </a:p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b="1" dirty="0">
                <a:solidFill>
                  <a:srgbClr val="005800"/>
                </a:solidFill>
              </a:rPr>
              <a:t>LMF    	</a:t>
            </a:r>
            <a:r>
              <a:rPr lang="sk-SK" altLang="sk-SK" sz="1200" b="1" dirty="0">
                <a:solidFill>
                  <a:srgbClr val="00287D"/>
                </a:solidFill>
              </a:rPr>
              <a:t>P. </a:t>
            </a:r>
            <a:r>
              <a:rPr lang="sk-SK" altLang="sk-SK" sz="1200" b="1" dirty="0" err="1">
                <a:solidFill>
                  <a:srgbClr val="00287D"/>
                </a:solidFill>
              </a:rPr>
              <a:t>Diko</a:t>
            </a:r>
            <a:r>
              <a:rPr lang="sk-SK" altLang="sk-SK" sz="1200" b="1" dirty="0">
                <a:solidFill>
                  <a:srgbClr val="00287D"/>
                </a:solidFill>
              </a:rPr>
              <a:t> </a:t>
            </a:r>
            <a:r>
              <a:rPr lang="sk-SK" altLang="sk-SK" sz="1200" dirty="0">
                <a:solidFill>
                  <a:srgbClr val="00287D"/>
                </a:solidFill>
              </a:rPr>
              <a:t>– 69 citácií</a:t>
            </a:r>
          </a:p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b="1" dirty="0">
                <a:solidFill>
                  <a:srgbClr val="005800"/>
                </a:solidFill>
              </a:rPr>
              <a:t>OFK    	</a:t>
            </a:r>
            <a:r>
              <a:rPr lang="sk-SK" altLang="sk-SK" sz="1200" b="1" dirty="0">
                <a:solidFill>
                  <a:srgbClr val="00287D"/>
                </a:solidFill>
              </a:rPr>
              <a:t>K. </a:t>
            </a:r>
            <a:r>
              <a:rPr lang="sk-SK" altLang="sk-SK" sz="1200" b="1" dirty="0" err="1">
                <a:solidFill>
                  <a:srgbClr val="00287D"/>
                </a:solidFill>
              </a:rPr>
              <a:t>Csach</a:t>
            </a:r>
            <a:r>
              <a:rPr lang="sk-SK" altLang="sk-SK" sz="1200" b="1" dirty="0">
                <a:solidFill>
                  <a:srgbClr val="00287D"/>
                </a:solidFill>
              </a:rPr>
              <a:t> </a:t>
            </a:r>
            <a:r>
              <a:rPr lang="sk-SK" altLang="sk-SK" sz="1200" dirty="0">
                <a:solidFill>
                  <a:srgbClr val="00287D"/>
                </a:solidFill>
              </a:rPr>
              <a:t>–  </a:t>
            </a:r>
            <a:r>
              <a:rPr lang="sk-SK" altLang="sk-SK" sz="1200" dirty="0" smtClean="0">
                <a:solidFill>
                  <a:srgbClr val="00287D"/>
                </a:solidFill>
              </a:rPr>
              <a:t>38 citácií</a:t>
            </a:r>
            <a:endParaRPr lang="sk-SK" altLang="sk-SK" sz="1200" dirty="0">
              <a:solidFill>
                <a:srgbClr val="00287D"/>
              </a:solidFill>
            </a:endParaRPr>
          </a:p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b="1" dirty="0">
                <a:solidFill>
                  <a:srgbClr val="005800"/>
                </a:solidFill>
              </a:rPr>
              <a:t>OFNT	</a:t>
            </a:r>
            <a:r>
              <a:rPr lang="sk-SK" altLang="sk-SK" sz="1200" b="1" dirty="0">
                <a:solidFill>
                  <a:srgbClr val="00287D"/>
                </a:solidFill>
              </a:rPr>
              <a:t>J. </a:t>
            </a:r>
            <a:r>
              <a:rPr lang="sk-SK" altLang="sk-SK" sz="1200" b="1" dirty="0" err="1">
                <a:solidFill>
                  <a:srgbClr val="00287D"/>
                </a:solidFill>
              </a:rPr>
              <a:t>Kačmarčík</a:t>
            </a:r>
            <a:r>
              <a:rPr lang="sk-SK" altLang="sk-SK" sz="1200" b="1" dirty="0">
                <a:solidFill>
                  <a:srgbClr val="00287D"/>
                </a:solidFill>
              </a:rPr>
              <a:t> </a:t>
            </a:r>
            <a:r>
              <a:rPr lang="sk-SK" altLang="sk-SK" sz="1200" dirty="0">
                <a:solidFill>
                  <a:srgbClr val="00287D"/>
                </a:solidFill>
              </a:rPr>
              <a:t>– 105 citácií</a:t>
            </a:r>
          </a:p>
        </p:txBody>
      </p:sp>
      <p:sp>
        <p:nvSpPr>
          <p:cNvPr id="7176" name="BlokTextu 7"/>
          <p:cNvSpPr txBox="1">
            <a:spLocks noChangeArrowheads="1"/>
          </p:cNvSpPr>
          <p:nvPr/>
        </p:nvSpPr>
        <p:spPr bwMode="auto">
          <a:xfrm>
            <a:off x="4714875" y="1563688"/>
            <a:ext cx="3817938" cy="424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b="1" dirty="0">
                <a:solidFill>
                  <a:srgbClr val="005800"/>
                </a:solidFill>
              </a:rPr>
              <a:t>OSF   	</a:t>
            </a:r>
            <a:r>
              <a:rPr lang="sk-SK" altLang="sk-SK" sz="1200" b="1" dirty="0">
                <a:solidFill>
                  <a:srgbClr val="00287D"/>
                </a:solidFill>
              </a:rPr>
              <a:t>ALICE - </a:t>
            </a:r>
            <a:r>
              <a:rPr lang="sk-SK" altLang="sk-SK" sz="1200" dirty="0">
                <a:solidFill>
                  <a:srgbClr val="00287D"/>
                </a:solidFill>
              </a:rPr>
              <a:t>29 publikácií</a:t>
            </a:r>
          </a:p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b="1" dirty="0">
                <a:solidFill>
                  <a:srgbClr val="00287D"/>
                </a:solidFill>
              </a:rPr>
              <a:t>	    	ATLAS - </a:t>
            </a:r>
            <a:r>
              <a:rPr lang="sk-SK" altLang="sk-SK" sz="1200" dirty="0">
                <a:solidFill>
                  <a:srgbClr val="00287D"/>
                </a:solidFill>
              </a:rPr>
              <a:t>90 publikácií</a:t>
            </a:r>
          </a:p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b="1" dirty="0">
                <a:solidFill>
                  <a:srgbClr val="005800"/>
                </a:solidFill>
              </a:rPr>
              <a:t>OTF   	</a:t>
            </a:r>
            <a:r>
              <a:rPr lang="sk-SK" altLang="sk-SK" sz="1200" b="1" dirty="0">
                <a:solidFill>
                  <a:srgbClr val="00287D"/>
                </a:solidFill>
              </a:rPr>
              <a:t>R. </a:t>
            </a:r>
            <a:r>
              <a:rPr lang="sk-SK" altLang="sk-SK" sz="1200" b="1" dirty="0" err="1">
                <a:solidFill>
                  <a:srgbClr val="00287D"/>
                </a:solidFill>
              </a:rPr>
              <a:t>Pinčák</a:t>
            </a:r>
            <a:r>
              <a:rPr lang="sk-SK" altLang="sk-SK" sz="1200" b="1" dirty="0">
                <a:solidFill>
                  <a:srgbClr val="00287D"/>
                </a:solidFill>
              </a:rPr>
              <a:t> </a:t>
            </a:r>
            <a:r>
              <a:rPr lang="sk-SK" altLang="sk-SK" sz="1200" dirty="0">
                <a:solidFill>
                  <a:srgbClr val="00287D"/>
                </a:solidFill>
              </a:rPr>
              <a:t>– 11 publikácií</a:t>
            </a:r>
          </a:p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b="1" dirty="0">
                <a:solidFill>
                  <a:srgbClr val="005800"/>
                </a:solidFill>
              </a:rPr>
              <a:t>OKF   	</a:t>
            </a:r>
            <a:r>
              <a:rPr lang="sk-SK" altLang="sk-SK" sz="1200" b="1" dirty="0">
                <a:solidFill>
                  <a:srgbClr val="00287D"/>
                </a:solidFill>
              </a:rPr>
              <a:t>Š. </a:t>
            </a:r>
            <a:r>
              <a:rPr lang="sk-SK" altLang="sk-SK" sz="1200" b="1" dirty="0" err="1">
                <a:solidFill>
                  <a:srgbClr val="00287D"/>
                </a:solidFill>
              </a:rPr>
              <a:t>Mackovjak</a:t>
            </a:r>
            <a:r>
              <a:rPr lang="sk-SK" altLang="sk-SK" sz="1200" b="1" dirty="0">
                <a:solidFill>
                  <a:srgbClr val="00287D"/>
                </a:solidFill>
              </a:rPr>
              <a:t> </a:t>
            </a:r>
            <a:r>
              <a:rPr lang="sk-SK" altLang="sk-SK" sz="1200" dirty="0">
                <a:solidFill>
                  <a:srgbClr val="00287D"/>
                </a:solidFill>
              </a:rPr>
              <a:t>–  6 publikácií</a:t>
            </a:r>
          </a:p>
          <a:p>
            <a:pPr marL="342900" indent="-342900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b="1" dirty="0" err="1">
                <a:solidFill>
                  <a:srgbClr val="005800"/>
                </a:solidFill>
              </a:rPr>
              <a:t>LEChF</a:t>
            </a:r>
            <a:r>
              <a:rPr lang="sk-SK" altLang="sk-SK" sz="1200" b="1" dirty="0">
                <a:solidFill>
                  <a:srgbClr val="005800"/>
                </a:solidFill>
              </a:rPr>
              <a:t> 	</a:t>
            </a:r>
            <a:r>
              <a:rPr lang="en-US" altLang="sk-SK" sz="1200" b="1" dirty="0" smtClean="0">
                <a:solidFill>
                  <a:srgbClr val="00287D"/>
                </a:solidFill>
              </a:rPr>
              <a:t> M. </a:t>
            </a:r>
            <a:r>
              <a:rPr lang="en-US" altLang="sk-SK" sz="1200" b="1" dirty="0" err="1" smtClean="0">
                <a:solidFill>
                  <a:srgbClr val="00287D"/>
                </a:solidFill>
              </a:rPr>
              <a:t>Sedl</a:t>
            </a:r>
            <a:r>
              <a:rPr lang="sk-SK" altLang="sk-SK" sz="1200" b="1" dirty="0" err="1" smtClean="0">
                <a:solidFill>
                  <a:srgbClr val="00287D"/>
                </a:solidFill>
              </a:rPr>
              <a:t>ák</a:t>
            </a:r>
            <a:r>
              <a:rPr lang="sk-SK" altLang="sk-SK" sz="1200" b="1" dirty="0" smtClean="0">
                <a:solidFill>
                  <a:srgbClr val="00287D"/>
                </a:solidFill>
              </a:rPr>
              <a:t> </a:t>
            </a:r>
            <a:endParaRPr lang="sk-SK" altLang="sk-SK" sz="1200" b="1" dirty="0">
              <a:solidFill>
                <a:srgbClr val="005800"/>
              </a:solidFill>
            </a:endParaRPr>
          </a:p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b="1" dirty="0">
                <a:solidFill>
                  <a:srgbClr val="005800"/>
                </a:solidFill>
              </a:rPr>
              <a:t>LNAM  	</a:t>
            </a:r>
            <a:r>
              <a:rPr lang="sk-SK" altLang="sk-SK" sz="1200" b="1" dirty="0">
                <a:solidFill>
                  <a:srgbClr val="00287D"/>
                </a:solidFill>
              </a:rPr>
              <a:t>J. Kováč </a:t>
            </a:r>
            <a:r>
              <a:rPr lang="sk-SK" altLang="sk-SK" sz="1200" dirty="0">
                <a:solidFill>
                  <a:srgbClr val="00287D"/>
                </a:solidFill>
              </a:rPr>
              <a:t>– 8 publikácií</a:t>
            </a:r>
          </a:p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b="1" dirty="0">
                <a:solidFill>
                  <a:srgbClr val="005800"/>
                </a:solidFill>
              </a:rPr>
              <a:t>OBF		</a:t>
            </a:r>
            <a:r>
              <a:rPr lang="sk-SK" altLang="sk-SK" sz="1200" b="1" dirty="0">
                <a:solidFill>
                  <a:srgbClr val="00287D"/>
                </a:solidFill>
              </a:rPr>
              <a:t>Z. </a:t>
            </a:r>
            <a:r>
              <a:rPr lang="sk-SK" altLang="sk-SK" sz="1200" b="1" dirty="0" err="1">
                <a:solidFill>
                  <a:srgbClr val="00287D"/>
                </a:solidFill>
              </a:rPr>
              <a:t>Gažová</a:t>
            </a:r>
            <a:r>
              <a:rPr lang="sk-SK" altLang="sk-SK" sz="1200" b="1" dirty="0">
                <a:solidFill>
                  <a:srgbClr val="00287D"/>
                </a:solidFill>
              </a:rPr>
              <a:t> </a:t>
            </a:r>
            <a:r>
              <a:rPr lang="sk-SK" altLang="sk-SK" sz="1200" dirty="0">
                <a:solidFill>
                  <a:srgbClr val="00287D"/>
                </a:solidFill>
              </a:rPr>
              <a:t>– 7 publikácií</a:t>
            </a:r>
          </a:p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dirty="0">
                <a:solidFill>
                  <a:srgbClr val="00287D"/>
                </a:solidFill>
              </a:rPr>
              <a:t>		</a:t>
            </a:r>
            <a:r>
              <a:rPr lang="sk-SK" altLang="sk-SK" sz="1200" b="1" dirty="0">
                <a:solidFill>
                  <a:srgbClr val="00287D"/>
                </a:solidFill>
              </a:rPr>
              <a:t>Z. </a:t>
            </a:r>
            <a:r>
              <a:rPr lang="sk-SK" altLang="sk-SK" sz="1200" b="1" dirty="0" err="1">
                <a:solidFill>
                  <a:srgbClr val="00287D"/>
                </a:solidFill>
              </a:rPr>
              <a:t>Bednáriková</a:t>
            </a:r>
            <a:r>
              <a:rPr lang="sk-SK" altLang="sk-SK" sz="1200" dirty="0">
                <a:solidFill>
                  <a:srgbClr val="00287D"/>
                </a:solidFill>
              </a:rPr>
              <a:t> – 7 publikácií</a:t>
            </a:r>
          </a:p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b="1" dirty="0">
                <a:solidFill>
                  <a:srgbClr val="005800"/>
                </a:solidFill>
              </a:rPr>
              <a:t>OFMJ	</a:t>
            </a:r>
            <a:r>
              <a:rPr lang="sk-SK" altLang="sk-SK" sz="1200" b="1" dirty="0">
                <a:solidFill>
                  <a:srgbClr val="00287D"/>
                </a:solidFill>
              </a:rPr>
              <a:t>P. </a:t>
            </a:r>
            <a:r>
              <a:rPr lang="sk-SK" altLang="sk-SK" sz="1200" b="1" dirty="0" err="1">
                <a:solidFill>
                  <a:srgbClr val="00287D"/>
                </a:solidFill>
              </a:rPr>
              <a:t>Kopčanský</a:t>
            </a:r>
            <a:r>
              <a:rPr lang="sk-SK" altLang="sk-SK" sz="1200" b="1" dirty="0">
                <a:solidFill>
                  <a:srgbClr val="00287D"/>
                </a:solidFill>
              </a:rPr>
              <a:t> </a:t>
            </a:r>
            <a:r>
              <a:rPr lang="sk-SK" altLang="sk-SK" sz="1200" dirty="0">
                <a:solidFill>
                  <a:srgbClr val="00287D"/>
                </a:solidFill>
              </a:rPr>
              <a:t>– 11 publikácií</a:t>
            </a:r>
          </a:p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b="1" dirty="0">
                <a:solidFill>
                  <a:srgbClr val="005800"/>
                </a:solidFill>
              </a:rPr>
              <a:t>LMF   	</a:t>
            </a:r>
            <a:r>
              <a:rPr lang="sk-SK" altLang="sk-SK" sz="1200" b="1" dirty="0">
                <a:solidFill>
                  <a:srgbClr val="AF0000"/>
                </a:solidFill>
              </a:rPr>
              <a:t>P. </a:t>
            </a:r>
            <a:r>
              <a:rPr lang="sk-SK" altLang="sk-SK" sz="1200" b="1" dirty="0" err="1">
                <a:solidFill>
                  <a:srgbClr val="AF0000"/>
                </a:solidFill>
              </a:rPr>
              <a:t>Diko</a:t>
            </a:r>
            <a:r>
              <a:rPr lang="sk-SK" altLang="sk-SK" sz="1200" b="1" dirty="0">
                <a:solidFill>
                  <a:srgbClr val="AF0000"/>
                </a:solidFill>
              </a:rPr>
              <a:t> </a:t>
            </a:r>
            <a:r>
              <a:rPr lang="sk-SK" altLang="sk-SK" sz="1200" dirty="0">
                <a:solidFill>
                  <a:srgbClr val="AF0000"/>
                </a:solidFill>
              </a:rPr>
              <a:t>– 14 publikácií</a:t>
            </a:r>
          </a:p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b="1" dirty="0">
                <a:solidFill>
                  <a:srgbClr val="005800"/>
                </a:solidFill>
              </a:rPr>
              <a:t>OFK     	</a:t>
            </a:r>
            <a:r>
              <a:rPr lang="sk-SK" altLang="sk-SK" sz="1200" b="1" dirty="0">
                <a:solidFill>
                  <a:srgbClr val="00287D"/>
                </a:solidFill>
              </a:rPr>
              <a:t>K. </a:t>
            </a:r>
            <a:r>
              <a:rPr lang="sk-SK" altLang="sk-SK" sz="1200" b="1" dirty="0" err="1">
                <a:solidFill>
                  <a:srgbClr val="00287D"/>
                </a:solidFill>
              </a:rPr>
              <a:t>Csach</a:t>
            </a:r>
            <a:r>
              <a:rPr lang="sk-SK" altLang="sk-SK" sz="1200" b="1" dirty="0">
                <a:solidFill>
                  <a:srgbClr val="00287D"/>
                </a:solidFill>
              </a:rPr>
              <a:t> </a:t>
            </a:r>
            <a:r>
              <a:rPr lang="sk-SK" altLang="sk-SK" sz="1200" dirty="0">
                <a:solidFill>
                  <a:srgbClr val="00287D"/>
                </a:solidFill>
              </a:rPr>
              <a:t>– 1 publikácia</a:t>
            </a:r>
          </a:p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dirty="0">
                <a:solidFill>
                  <a:srgbClr val="00287D"/>
                </a:solidFill>
              </a:rPr>
              <a:t>		</a:t>
            </a:r>
            <a:r>
              <a:rPr lang="sk-SK" altLang="sk-SK" sz="1200" b="1" dirty="0">
                <a:solidFill>
                  <a:srgbClr val="00287D"/>
                </a:solidFill>
              </a:rPr>
              <a:t>A. Juríková </a:t>
            </a:r>
            <a:r>
              <a:rPr lang="sk-SK" altLang="sk-SK" sz="1200" dirty="0">
                <a:solidFill>
                  <a:srgbClr val="00287D"/>
                </a:solidFill>
              </a:rPr>
              <a:t>– 1 publikácia</a:t>
            </a:r>
          </a:p>
          <a:p>
            <a:pPr marL="342900" indent="-342900" eaLnBrk="1" hangingPunct="1">
              <a:lnSpc>
                <a:spcPct val="125000"/>
              </a:lnSpc>
              <a:spcAft>
                <a:spcPct val="40000"/>
              </a:spcAft>
            </a:pPr>
            <a:r>
              <a:rPr lang="sk-SK" altLang="sk-SK" sz="1200" b="1" dirty="0">
                <a:solidFill>
                  <a:srgbClr val="005800"/>
                </a:solidFill>
              </a:rPr>
              <a:t>OFNT	</a:t>
            </a:r>
            <a:r>
              <a:rPr lang="sk-SK" altLang="sk-SK" sz="1200" b="1" dirty="0">
                <a:solidFill>
                  <a:srgbClr val="00287D"/>
                </a:solidFill>
              </a:rPr>
              <a:t>S. </a:t>
            </a:r>
            <a:r>
              <a:rPr lang="sk-SK" altLang="sk-SK" sz="1200" b="1" dirty="0" err="1">
                <a:solidFill>
                  <a:srgbClr val="00287D"/>
                </a:solidFill>
              </a:rPr>
              <a:t>Gabáni</a:t>
            </a:r>
            <a:r>
              <a:rPr lang="sk-SK" altLang="sk-SK" sz="1200" b="1" dirty="0">
                <a:solidFill>
                  <a:srgbClr val="00287D"/>
                </a:solidFill>
              </a:rPr>
              <a:t> </a:t>
            </a:r>
            <a:r>
              <a:rPr lang="sk-SK" altLang="sk-SK" sz="1200" dirty="0">
                <a:solidFill>
                  <a:srgbClr val="00287D"/>
                </a:solidFill>
              </a:rPr>
              <a:t>– 6 publikácií</a:t>
            </a:r>
          </a:p>
          <a:p>
            <a:pPr marL="342900" indent="-342900" eaLnBrk="1" hangingPunct="1">
              <a:lnSpc>
                <a:spcPct val="125000"/>
              </a:lnSpc>
            </a:pPr>
            <a:r>
              <a:rPr lang="sk-SK" altLang="sk-SK" sz="1200" dirty="0">
                <a:solidFill>
                  <a:srgbClr val="00287D"/>
                </a:solidFill>
              </a:rPr>
              <a:t>	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 descr="Image result for UEF SAV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3888" y="115888"/>
            <a:ext cx="80645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395288" y="977900"/>
            <a:ext cx="8280400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sk-SK" altLang="sk-SK" sz="1200" b="1">
                <a:solidFill>
                  <a:srgbClr val="00287D"/>
                </a:solidFill>
              </a:rPr>
              <a:t>1. Réžia -</a:t>
            </a:r>
            <a:r>
              <a:rPr lang="en-US" altLang="sk-SK" sz="1200" b="1">
                <a:solidFill>
                  <a:srgbClr val="00287D"/>
                </a:solidFill>
              </a:rPr>
              <a:t> </a:t>
            </a:r>
            <a:r>
              <a:rPr lang="sk-SK" altLang="sk-SK" sz="1200" b="1">
                <a:solidFill>
                  <a:srgbClr val="AF0078"/>
                </a:solidFill>
              </a:rPr>
              <a:t>~</a:t>
            </a:r>
            <a:r>
              <a:rPr lang="en-US" altLang="sk-SK" sz="1200" b="1">
                <a:solidFill>
                  <a:srgbClr val="AF0078"/>
                </a:solidFill>
              </a:rPr>
              <a:t> 1</a:t>
            </a:r>
            <a:r>
              <a:rPr lang="sk-SK" altLang="sk-SK" sz="1200" b="1">
                <a:solidFill>
                  <a:srgbClr val="AF0078"/>
                </a:solidFill>
              </a:rPr>
              <a:t> 8</a:t>
            </a:r>
            <a:r>
              <a:rPr lang="en-US" altLang="sk-SK" sz="1200" b="1">
                <a:solidFill>
                  <a:srgbClr val="AF0078"/>
                </a:solidFill>
              </a:rPr>
              <a:t>00 000</a:t>
            </a:r>
            <a:r>
              <a:rPr lang="sk-SK" altLang="sk-SK" sz="1200" b="1">
                <a:solidFill>
                  <a:srgbClr val="AF0078"/>
                </a:solidFill>
              </a:rPr>
              <a:t> €</a:t>
            </a:r>
            <a:r>
              <a:rPr lang="sk-SK" altLang="sk-SK" sz="1200" b="1">
                <a:solidFill>
                  <a:srgbClr val="00287D"/>
                </a:solidFill>
              </a:rPr>
              <a:t> </a:t>
            </a:r>
            <a:r>
              <a:rPr lang="sk-SK" altLang="sk-SK" sz="1200">
                <a:solidFill>
                  <a:srgbClr val="00287D"/>
                </a:solidFill>
              </a:rPr>
              <a:t>(mzdy, odvody, réžia - 630 a 640)</a:t>
            </a:r>
            <a:r>
              <a:rPr lang="sk-SK" altLang="sk-SK" sz="1200" b="1">
                <a:solidFill>
                  <a:srgbClr val="00287D"/>
                </a:solidFill>
              </a:rPr>
              <a:t/>
            </a:r>
            <a:br>
              <a:rPr lang="sk-SK" altLang="sk-SK" sz="1200" b="1">
                <a:solidFill>
                  <a:srgbClr val="00287D"/>
                </a:solidFill>
              </a:rPr>
            </a:br>
            <a:r>
              <a:rPr lang="sk-SK" altLang="sk-SK" sz="1200" b="1">
                <a:solidFill>
                  <a:srgbClr val="00287D"/>
                </a:solidFill>
              </a:rPr>
              <a:t>2. Projekty: </a:t>
            </a:r>
            <a:r>
              <a:rPr lang="sk-SK" altLang="sk-SK" sz="1200" b="1">
                <a:solidFill>
                  <a:srgbClr val="AF0078"/>
                </a:solidFill>
              </a:rPr>
              <a:t>~</a:t>
            </a:r>
            <a:r>
              <a:rPr lang="en-US" altLang="sk-SK" sz="1200" b="1">
                <a:solidFill>
                  <a:srgbClr val="AF0078"/>
                </a:solidFill>
              </a:rPr>
              <a:t> 800 000</a:t>
            </a:r>
            <a:r>
              <a:rPr lang="sk-SK" altLang="sk-SK" sz="1200" b="1">
                <a:solidFill>
                  <a:srgbClr val="AF0078"/>
                </a:solidFill>
              </a:rPr>
              <a:t> €</a:t>
            </a:r>
          </a:p>
          <a:p>
            <a:pPr>
              <a:lnSpc>
                <a:spcPct val="150000"/>
              </a:lnSpc>
            </a:pPr>
            <a:r>
              <a:rPr lang="sk-SK" altLang="sk-SK" sz="1000" b="1">
                <a:solidFill>
                  <a:srgbClr val="00287D"/>
                </a:solidFill>
              </a:rPr>
              <a:t>VEGA </a:t>
            </a:r>
            <a:r>
              <a:rPr lang="en-US" altLang="sk-SK" sz="1000" b="1">
                <a:solidFill>
                  <a:srgbClr val="00287D"/>
                </a:solidFill>
              </a:rPr>
              <a:t>- </a:t>
            </a:r>
            <a:r>
              <a:rPr lang="sk-SK" altLang="sk-SK" sz="1000" b="1">
                <a:solidFill>
                  <a:srgbClr val="00287D"/>
                </a:solidFill>
              </a:rPr>
              <a:t>MVTS: COST </a:t>
            </a:r>
            <a:r>
              <a:rPr lang="en-US" altLang="sk-SK" sz="1000" b="1">
                <a:solidFill>
                  <a:srgbClr val="00287D"/>
                </a:solidFill>
              </a:rPr>
              <a:t>-</a:t>
            </a:r>
            <a:r>
              <a:rPr lang="sk-SK" altLang="sk-SK" sz="1000" b="1">
                <a:solidFill>
                  <a:srgbClr val="00287D"/>
                </a:solidFill>
              </a:rPr>
              <a:t> ESA </a:t>
            </a:r>
            <a:r>
              <a:rPr lang="en-US" altLang="sk-SK" sz="1000" b="1">
                <a:solidFill>
                  <a:srgbClr val="00287D"/>
                </a:solidFill>
              </a:rPr>
              <a:t> - </a:t>
            </a:r>
            <a:r>
              <a:rPr lang="sk-SK" altLang="sk-SK" sz="1000" b="1">
                <a:solidFill>
                  <a:srgbClr val="00287D"/>
                </a:solidFill>
              </a:rPr>
              <a:t>JRP - MVTS: - MAD;  APVV; CERN; ESA</a:t>
            </a:r>
            <a:r>
              <a:rPr lang="sk-SK" altLang="sk-SK" sz="1000">
                <a:solidFill>
                  <a:srgbClr val="00287D"/>
                </a:solidFill>
              </a:rPr>
              <a:t> </a:t>
            </a:r>
            <a:br>
              <a:rPr lang="sk-SK" altLang="sk-SK" sz="1000">
                <a:solidFill>
                  <a:srgbClr val="00287D"/>
                </a:solidFill>
              </a:rPr>
            </a:br>
            <a:r>
              <a:rPr lang="sk-SK" altLang="sk-SK" sz="1200" b="1">
                <a:solidFill>
                  <a:srgbClr val="00287D"/>
                </a:solidFill>
              </a:rPr>
              <a:t>3. ŠF EÚ </a:t>
            </a:r>
            <a:r>
              <a:rPr lang="sk-SK" altLang="sk-SK" sz="1200" b="1">
                <a:solidFill>
                  <a:srgbClr val="AF0078"/>
                </a:solidFill>
              </a:rPr>
              <a:t>žiadne</a:t>
            </a:r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1619250" y="260350"/>
            <a:ext cx="540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sk-SK" altLang="sk-SK" b="1">
                <a:solidFill>
                  <a:srgbClr val="AF0000"/>
                </a:solidFill>
              </a:rPr>
              <a:t>ÚEF SAV Rozpočet 2018</a:t>
            </a:r>
          </a:p>
        </p:txBody>
      </p:sp>
      <p:pic>
        <p:nvPicPr>
          <p:cNvPr id="819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2492375"/>
            <a:ext cx="5111750" cy="365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1331913" y="476250"/>
            <a:ext cx="2592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sk-SK" altLang="sk-SK" b="1">
                <a:solidFill>
                  <a:srgbClr val="AF0000"/>
                </a:solidFill>
              </a:rPr>
              <a:t>Poďakovanie...</a:t>
            </a:r>
          </a:p>
        </p:txBody>
      </p:sp>
      <p:pic>
        <p:nvPicPr>
          <p:cNvPr id="9219" name="Picture 6" descr="Image result for UEF SAV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80645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BlokTextu 6"/>
          <p:cNvSpPr txBox="1">
            <a:spLocks noChangeArrowheads="1"/>
          </p:cNvSpPr>
          <p:nvPr/>
        </p:nvSpPr>
        <p:spPr bwMode="auto">
          <a:xfrm>
            <a:off x="468313" y="5732463"/>
            <a:ext cx="76327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sk-SK" altLang="sk-SK" sz="1600" i="1" dirty="0">
                <a:solidFill>
                  <a:srgbClr val="00287D"/>
                </a:solidFill>
              </a:rPr>
              <a:t>+ tlačové správy; rozhovory v TV, rozhlas...</a:t>
            </a:r>
          </a:p>
        </p:txBody>
      </p:sp>
      <p:pic>
        <p:nvPicPr>
          <p:cNvPr id="9225" name="Picture 1"/>
          <p:cNvPicPr>
            <a:picLocks noChangeAspect="1" noChangeArrowheads="1"/>
          </p:cNvPicPr>
          <p:nvPr/>
        </p:nvPicPr>
        <p:blipFill>
          <a:blip r:embed="rId3" cstate="print"/>
          <a:srcRect t="4196"/>
          <a:stretch>
            <a:fillRect/>
          </a:stretch>
        </p:blipFill>
        <p:spPr bwMode="auto">
          <a:xfrm>
            <a:off x="179388" y="2060575"/>
            <a:ext cx="280035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3" descr="SÃºvisiaci obrÃ¡zok"/>
          <p:cNvPicPr>
            <a:picLocks noChangeAspect="1" noChangeArrowheads="1"/>
          </p:cNvPicPr>
          <p:nvPr/>
        </p:nvPicPr>
        <p:blipFill>
          <a:blip r:embed="rId4" cstate="print"/>
          <a:srcRect t="11087" b="4787"/>
          <a:stretch>
            <a:fillRect/>
          </a:stretch>
        </p:blipFill>
        <p:spPr bwMode="auto">
          <a:xfrm>
            <a:off x="3079750" y="1844675"/>
            <a:ext cx="2860675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2" descr="Výsledok vyh&amp;lcaron;adávania obrázkov pre dopyt steel park kosic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3663" y="2276475"/>
            <a:ext cx="2022475" cy="159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new_UEF_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89947"/>
            <a:ext cx="5399837" cy="6579413"/>
          </a:xfrm>
          <a:prstGeom prst="rect">
            <a:avLst/>
          </a:prstGeom>
        </p:spPr>
      </p:pic>
      <p:pic>
        <p:nvPicPr>
          <p:cNvPr id="5" name="Picture 6" descr="Image result for UEF SAV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80645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BlokTextu 6"/>
          <p:cNvSpPr txBox="1">
            <a:spLocks noChangeArrowheads="1"/>
          </p:cNvSpPr>
          <p:nvPr/>
        </p:nvSpPr>
        <p:spPr bwMode="auto">
          <a:xfrm>
            <a:off x="179512" y="1700808"/>
            <a:ext cx="27355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sk-SK" altLang="sk-SK" sz="1600" i="1" dirty="0" smtClean="0">
                <a:solidFill>
                  <a:srgbClr val="00287D"/>
                </a:solidFill>
              </a:rPr>
              <a:t>...</a:t>
            </a:r>
          </a:p>
          <a:p>
            <a:pPr eaLnBrk="1" hangingPunct="1"/>
            <a:r>
              <a:rPr lang="sk-SK" altLang="sk-SK" sz="1600" i="1" dirty="0" smtClean="0">
                <a:solidFill>
                  <a:srgbClr val="00287D"/>
                </a:solidFill>
              </a:rPr>
              <a:t>Január 2019</a:t>
            </a:r>
            <a:endParaRPr lang="sk-SK" altLang="sk-SK" sz="1600" i="1" dirty="0">
              <a:solidFill>
                <a:srgbClr val="00287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611188" y="1268413"/>
            <a:ext cx="7993062" cy="336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Aft>
                <a:spcPct val="45000"/>
              </a:spcAft>
            </a:pPr>
            <a:r>
              <a:rPr lang="sk-SK" sz="3600" b="1">
                <a:solidFill>
                  <a:srgbClr val="AF006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Oddelenia Ústavu experimentálnej fyziky</a:t>
            </a:r>
          </a:p>
          <a:p>
            <a:pPr algn="ctr" eaLnBrk="1" hangingPunct="1">
              <a:spcAft>
                <a:spcPct val="45000"/>
              </a:spcAft>
            </a:pPr>
            <a:endParaRPr lang="sk-SK" sz="3600" b="1">
              <a:solidFill>
                <a:srgbClr val="AF006E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spcAft>
                <a:spcPct val="45000"/>
              </a:spcAft>
            </a:pPr>
            <a:endParaRPr lang="sk-SK" sz="3600" b="1">
              <a:solidFill>
                <a:srgbClr val="AF006E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spcAft>
                <a:spcPct val="45000"/>
              </a:spcAft>
            </a:pPr>
            <a:r>
              <a:rPr lang="sk-SK" sz="2200">
                <a:solidFill>
                  <a:srgbClr val="00287D"/>
                </a:solidFill>
              </a:rPr>
              <a:t>Prehľad výsledkov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433</Words>
  <Application>Microsoft Office PowerPoint</Application>
  <PresentationFormat>Prezentácia na obrazovke (4:3)</PresentationFormat>
  <Paragraphs>228</Paragraphs>
  <Slides>9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Katka</dc:creator>
  <cp:lastModifiedBy>Katka</cp:lastModifiedBy>
  <cp:revision>6</cp:revision>
  <dcterms:created xsi:type="dcterms:W3CDTF">2018-12-12T19:14:16Z</dcterms:created>
  <dcterms:modified xsi:type="dcterms:W3CDTF">2018-12-13T07:06:41Z</dcterms:modified>
</cp:coreProperties>
</file>