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44"/>
  </p:notesMasterIdLst>
  <p:handoutMasterIdLst>
    <p:handoutMasterId r:id="rId45"/>
  </p:handoutMasterIdLst>
  <p:sldIdLst>
    <p:sldId id="402" r:id="rId7"/>
    <p:sldId id="319" r:id="rId8"/>
    <p:sldId id="394" r:id="rId9"/>
    <p:sldId id="409" r:id="rId10"/>
    <p:sldId id="399" r:id="rId11"/>
    <p:sldId id="400" r:id="rId12"/>
    <p:sldId id="401" r:id="rId13"/>
    <p:sldId id="269" r:id="rId14"/>
    <p:sldId id="275" r:id="rId15"/>
    <p:sldId id="410" r:id="rId16"/>
    <p:sldId id="411" r:id="rId17"/>
    <p:sldId id="412" r:id="rId18"/>
    <p:sldId id="387" r:id="rId19"/>
    <p:sldId id="368" r:id="rId20"/>
    <p:sldId id="403" r:id="rId21"/>
    <p:sldId id="395" r:id="rId22"/>
    <p:sldId id="389" r:id="rId23"/>
    <p:sldId id="390" r:id="rId24"/>
    <p:sldId id="381" r:id="rId25"/>
    <p:sldId id="413" r:id="rId26"/>
    <p:sldId id="407" r:id="rId27"/>
    <p:sldId id="408" r:id="rId28"/>
    <p:sldId id="414" r:id="rId29"/>
    <p:sldId id="385" r:id="rId30"/>
    <p:sldId id="386" r:id="rId31"/>
    <p:sldId id="415" r:id="rId32"/>
    <p:sldId id="417" r:id="rId33"/>
    <p:sldId id="418" r:id="rId34"/>
    <p:sldId id="421" r:id="rId35"/>
    <p:sldId id="422" r:id="rId36"/>
    <p:sldId id="423" r:id="rId37"/>
    <p:sldId id="425" r:id="rId38"/>
    <p:sldId id="426" r:id="rId39"/>
    <p:sldId id="424" r:id="rId40"/>
    <p:sldId id="420" r:id="rId41"/>
    <p:sldId id="427" r:id="rId42"/>
    <p:sldId id="416" r:id="rId43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AF0078"/>
    <a:srgbClr val="00287D"/>
    <a:srgbClr val="AA005A"/>
    <a:srgbClr val="AF006E"/>
    <a:srgbClr val="002864"/>
    <a:srgbClr val="003CA0"/>
    <a:srgbClr val="005800"/>
    <a:srgbClr val="001F5C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OFNT\Documents\Skvapko\Kryokvap.%202018%20+%20Bilancia%202018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k-SK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130882261401145"/>
          <c:y val="8.7905202715616568E-2"/>
          <c:w val="0.89138268847453361"/>
          <c:h val="0.75170134661003363"/>
        </c:manualLayout>
      </c:layout>
      <c:barChart>
        <c:barDir val="col"/>
        <c:grouping val="clustered"/>
        <c:ser>
          <c:idx val="0"/>
          <c:order val="0"/>
          <c:tx>
            <c:strRef>
              <c:f>'[Graf v programe Microsoft Office PowerPoint]Sheet1'!$A$4</c:f>
              <c:strCache>
                <c:ptCount val="1"/>
                <c:pt idx="0">
                  <c:v>Dusík</c:v>
                </c:pt>
              </c:strCache>
            </c:strRef>
          </c:tx>
          <c:cat>
            <c:strRef>
              <c:f>'[Graf v programe Microsoft Office PowerPoint]Sheet1'!$F$2:$W$3</c:f>
              <c:strCach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strCache>
            </c:strRef>
          </c:cat>
          <c:val>
            <c:numRef>
              <c:f>'[Graf v programe Microsoft Office PowerPoint]Sheet1'!$F$4:$W$4</c:f>
              <c:numCache>
                <c:formatCode>General</c:formatCode>
                <c:ptCount val="18"/>
                <c:pt idx="0">
                  <c:v>75000</c:v>
                </c:pt>
                <c:pt idx="1">
                  <c:v>50000</c:v>
                </c:pt>
                <c:pt idx="2">
                  <c:v>65000</c:v>
                </c:pt>
                <c:pt idx="3">
                  <c:v>65000</c:v>
                </c:pt>
                <c:pt idx="4">
                  <c:v>50000</c:v>
                </c:pt>
                <c:pt idx="5">
                  <c:v>65000</c:v>
                </c:pt>
                <c:pt idx="6">
                  <c:v>45000</c:v>
                </c:pt>
                <c:pt idx="7">
                  <c:v>65000</c:v>
                </c:pt>
                <c:pt idx="8">
                  <c:v>90400</c:v>
                </c:pt>
                <c:pt idx="9">
                  <c:v>91295</c:v>
                </c:pt>
                <c:pt idx="10">
                  <c:v>86350</c:v>
                </c:pt>
                <c:pt idx="11">
                  <c:v>95294</c:v>
                </c:pt>
                <c:pt idx="12">
                  <c:v>112706</c:v>
                </c:pt>
                <c:pt idx="13">
                  <c:v>95207</c:v>
                </c:pt>
                <c:pt idx="14">
                  <c:v>96000</c:v>
                </c:pt>
                <c:pt idx="15">
                  <c:v>92438</c:v>
                </c:pt>
                <c:pt idx="16">
                  <c:v>92000</c:v>
                </c:pt>
                <c:pt idx="17">
                  <c:v>85000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DC-4534-B7CD-F84423A35E02}"/>
            </c:ext>
          </c:extLst>
        </c:ser>
        <c:ser>
          <c:idx val="1"/>
          <c:order val="1"/>
          <c:tx>
            <c:strRef>
              <c:f>'[Graf v programe Microsoft Office PowerPoint]Sheet1'!$A$5</c:f>
              <c:strCache>
                <c:ptCount val="1"/>
                <c:pt idx="0">
                  <c:v>Hélium</c:v>
                </c:pt>
              </c:strCache>
            </c:strRef>
          </c:tx>
          <c:cat>
            <c:strRef>
              <c:f>'[Graf v programe Microsoft Office PowerPoint]Sheet1'!$F$2:$W$3</c:f>
              <c:strCach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strCache>
            </c:strRef>
          </c:cat>
          <c:val>
            <c:numRef>
              <c:f>'[Graf v programe Microsoft Office PowerPoint]Sheet1'!$F$5:$W$5</c:f>
              <c:numCache>
                <c:formatCode>General</c:formatCode>
                <c:ptCount val="18"/>
                <c:pt idx="0">
                  <c:v>10500</c:v>
                </c:pt>
                <c:pt idx="1">
                  <c:v>11130</c:v>
                </c:pt>
                <c:pt idx="2">
                  <c:v>11362</c:v>
                </c:pt>
                <c:pt idx="3">
                  <c:v>14000</c:v>
                </c:pt>
                <c:pt idx="4">
                  <c:v>6135</c:v>
                </c:pt>
                <c:pt idx="5">
                  <c:v>11335</c:v>
                </c:pt>
                <c:pt idx="6">
                  <c:v>7295</c:v>
                </c:pt>
                <c:pt idx="7">
                  <c:v>9192</c:v>
                </c:pt>
                <c:pt idx="8">
                  <c:v>16641</c:v>
                </c:pt>
                <c:pt idx="9">
                  <c:v>16586</c:v>
                </c:pt>
                <c:pt idx="10">
                  <c:v>26159</c:v>
                </c:pt>
                <c:pt idx="11">
                  <c:v>22860</c:v>
                </c:pt>
                <c:pt idx="12">
                  <c:v>29955</c:v>
                </c:pt>
                <c:pt idx="13">
                  <c:v>32805</c:v>
                </c:pt>
                <c:pt idx="14">
                  <c:v>33000</c:v>
                </c:pt>
                <c:pt idx="15">
                  <c:v>31500</c:v>
                </c:pt>
                <c:pt idx="16">
                  <c:v>32920</c:v>
                </c:pt>
                <c:pt idx="17">
                  <c:v>30500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7DC-4534-B7CD-F84423A35E02}"/>
            </c:ext>
          </c:extLst>
        </c:ser>
        <c:axId val="70555520"/>
        <c:axId val="70557056"/>
      </c:barChart>
      <c:catAx>
        <c:axId val="70555520"/>
        <c:scaling>
          <c:orientation val="minMax"/>
        </c:scaling>
        <c:axPos val="b"/>
        <c:numFmt formatCode="General" sourceLinked="0"/>
        <c:tickLblPos val="nextTo"/>
        <c:crossAx val="70557056"/>
        <c:crosses val="autoZero"/>
        <c:auto val="1"/>
        <c:lblAlgn val="ctr"/>
        <c:lblOffset val="100"/>
      </c:catAx>
      <c:valAx>
        <c:axId val="70557056"/>
        <c:scaling>
          <c:orientation val="minMax"/>
        </c:scaling>
        <c:axPos val="l"/>
        <c:majorGridlines/>
        <c:numFmt formatCode="General" sourceLinked="1"/>
        <c:tickLblPos val="nextTo"/>
        <c:crossAx val="70555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546501929628662"/>
          <c:y val="0"/>
          <c:w val="0.11017232361215172"/>
          <c:h val="0.20694536894228682"/>
        </c:manualLayout>
      </c:layout>
    </c:legend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sk-SK"/>
  <c:chart>
    <c:autoTitleDeleted val="1"/>
    <c:plotArea>
      <c:layout>
        <c:manualLayout>
          <c:layoutTarget val="inner"/>
          <c:xMode val="edge"/>
          <c:yMode val="edge"/>
          <c:x val="1.6303043826129498E-2"/>
          <c:y val="8.2026995998009278E-2"/>
          <c:w val="0.96739391234774164"/>
          <c:h val="0.8683164200110463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Dusík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dLbls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dirty="0"/>
                      <a:t>59812</a:t>
                    </a:r>
                  </a:p>
                </c:rich>
              </c:tx>
              <c:dLblPos val="outEnd"/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7D-4C0B-B77A-BF468C696392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Лист1!$B$2:$B$14</c:f>
              <c:numCache>
                <c:formatCode>General</c:formatCode>
                <c:ptCount val="13"/>
                <c:pt idx="0">
                  <c:v>91295</c:v>
                </c:pt>
                <c:pt idx="1">
                  <c:v>86350</c:v>
                </c:pt>
                <c:pt idx="2">
                  <c:v>95294</c:v>
                </c:pt>
                <c:pt idx="3">
                  <c:v>112706</c:v>
                </c:pt>
                <c:pt idx="4">
                  <c:v>95207</c:v>
                </c:pt>
                <c:pt idx="5">
                  <c:v>96000</c:v>
                </c:pt>
                <c:pt idx="6">
                  <c:v>92438</c:v>
                </c:pt>
                <c:pt idx="7">
                  <c:v>92000</c:v>
                </c:pt>
                <c:pt idx="8">
                  <c:v>85000</c:v>
                </c:pt>
                <c:pt idx="9">
                  <c:v>82500</c:v>
                </c:pt>
                <c:pt idx="10">
                  <c:v>83337</c:v>
                </c:pt>
                <c:pt idx="11">
                  <c:v>60766</c:v>
                </c:pt>
                <c:pt idx="12">
                  <c:v>59812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A4-4A2D-AFFB-EC26BD259AB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Hélium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Лист1!$A$2:$A$14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Лист1!$C$2:$C$14</c:f>
              <c:numCache>
                <c:formatCode>General</c:formatCode>
                <c:ptCount val="13"/>
                <c:pt idx="0">
                  <c:v>16586</c:v>
                </c:pt>
                <c:pt idx="1">
                  <c:v>26159</c:v>
                </c:pt>
                <c:pt idx="2">
                  <c:v>22860</c:v>
                </c:pt>
                <c:pt idx="3">
                  <c:v>29955</c:v>
                </c:pt>
                <c:pt idx="4">
                  <c:v>32805</c:v>
                </c:pt>
                <c:pt idx="5">
                  <c:v>33000</c:v>
                </c:pt>
                <c:pt idx="6">
                  <c:v>31500</c:v>
                </c:pt>
                <c:pt idx="7">
                  <c:v>32920</c:v>
                </c:pt>
                <c:pt idx="8">
                  <c:v>30000</c:v>
                </c:pt>
                <c:pt idx="9">
                  <c:v>29000</c:v>
                </c:pt>
                <c:pt idx="10">
                  <c:v>27200</c:v>
                </c:pt>
                <c:pt idx="11">
                  <c:v>13300</c:v>
                </c:pt>
                <c:pt idx="12">
                  <c:v>22000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A4-4A2D-AFFB-EC26BD259AB0}"/>
            </c:ext>
          </c:extLst>
        </c:ser>
        <c:dLbls>
          <c:showVal val="1"/>
        </c:dLbls>
        <c:gapWidth val="444"/>
        <c:overlap val="-90"/>
        <c:axId val="70544384"/>
        <c:axId val="72274688"/>
      </c:barChart>
      <c:catAx>
        <c:axId val="705443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72274688"/>
        <c:crosses val="autoZero"/>
        <c:auto val="1"/>
        <c:lblAlgn val="ctr"/>
        <c:lblOffset val="100"/>
      </c:catAx>
      <c:valAx>
        <c:axId val="7227468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70544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72752588893631698"/>
          <c:y val="4.1642749571035267E-2"/>
          <c:w val="0.25661378755187048"/>
          <c:h val="6.346574917601748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k-SK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130882261401145"/>
          <c:y val="8.7905202715616568E-2"/>
          <c:w val="0.8913826884745335"/>
          <c:h val="0.75170134661003385"/>
        </c:manualLayout>
      </c:layout>
      <c:barChart>
        <c:barDir val="col"/>
        <c:grouping val="clustered"/>
        <c:ser>
          <c:idx val="0"/>
          <c:order val="0"/>
          <c:tx>
            <c:strRef>
              <c:f>'[Graf v programe Microsoft Office PowerPoint]Sheet1'!$A$4</c:f>
              <c:strCache>
                <c:ptCount val="1"/>
                <c:pt idx="0">
                  <c:v>Dusík</c:v>
                </c:pt>
              </c:strCache>
            </c:strRef>
          </c:tx>
          <c:cat>
            <c:strRef>
              <c:f>'[Graf v programe Microsoft Office PowerPoint]Sheet1'!$F$2:$W$3</c:f>
              <c:strCach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strCache>
            </c:strRef>
          </c:cat>
          <c:val>
            <c:numRef>
              <c:f>'[Graf v programe Microsoft Office PowerPoint]Sheet1'!$F$4:$W$4</c:f>
              <c:numCache>
                <c:formatCode>General</c:formatCode>
                <c:ptCount val="18"/>
                <c:pt idx="0">
                  <c:v>75000</c:v>
                </c:pt>
                <c:pt idx="1">
                  <c:v>50000</c:v>
                </c:pt>
                <c:pt idx="2">
                  <c:v>65000</c:v>
                </c:pt>
                <c:pt idx="3">
                  <c:v>65000</c:v>
                </c:pt>
                <c:pt idx="4">
                  <c:v>50000</c:v>
                </c:pt>
                <c:pt idx="5">
                  <c:v>65000</c:v>
                </c:pt>
                <c:pt idx="6">
                  <c:v>45000</c:v>
                </c:pt>
                <c:pt idx="7">
                  <c:v>65000</c:v>
                </c:pt>
                <c:pt idx="8">
                  <c:v>90400</c:v>
                </c:pt>
                <c:pt idx="9">
                  <c:v>91295</c:v>
                </c:pt>
                <c:pt idx="10">
                  <c:v>86350</c:v>
                </c:pt>
                <c:pt idx="11">
                  <c:v>95294</c:v>
                </c:pt>
                <c:pt idx="12">
                  <c:v>112706</c:v>
                </c:pt>
                <c:pt idx="13">
                  <c:v>95207</c:v>
                </c:pt>
                <c:pt idx="14">
                  <c:v>96000</c:v>
                </c:pt>
                <c:pt idx="15">
                  <c:v>92438</c:v>
                </c:pt>
                <c:pt idx="16">
                  <c:v>92000</c:v>
                </c:pt>
                <c:pt idx="17">
                  <c:v>85000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08-4C7F-A096-76D380619E82}"/>
            </c:ext>
          </c:extLst>
        </c:ser>
        <c:ser>
          <c:idx val="1"/>
          <c:order val="1"/>
          <c:tx>
            <c:strRef>
              <c:f>'[Graf v programe Microsoft Office PowerPoint]Sheet1'!$A$5</c:f>
              <c:strCache>
                <c:ptCount val="1"/>
                <c:pt idx="0">
                  <c:v>Hélium</c:v>
                </c:pt>
              </c:strCache>
            </c:strRef>
          </c:tx>
          <c:cat>
            <c:strRef>
              <c:f>'[Graf v programe Microsoft Office PowerPoint]Sheet1'!$F$2:$W$3</c:f>
              <c:strCache>
                <c:ptCount val="18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</c:strCache>
            </c:strRef>
          </c:cat>
          <c:val>
            <c:numRef>
              <c:f>'[Graf v programe Microsoft Office PowerPoint]Sheet1'!$F$5:$W$5</c:f>
              <c:numCache>
                <c:formatCode>General</c:formatCode>
                <c:ptCount val="18"/>
                <c:pt idx="0">
                  <c:v>10500</c:v>
                </c:pt>
                <c:pt idx="1">
                  <c:v>11130</c:v>
                </c:pt>
                <c:pt idx="2">
                  <c:v>11362</c:v>
                </c:pt>
                <c:pt idx="3">
                  <c:v>14000</c:v>
                </c:pt>
                <c:pt idx="4">
                  <c:v>6135</c:v>
                </c:pt>
                <c:pt idx="5">
                  <c:v>11335</c:v>
                </c:pt>
                <c:pt idx="6">
                  <c:v>7295</c:v>
                </c:pt>
                <c:pt idx="7">
                  <c:v>9192</c:v>
                </c:pt>
                <c:pt idx="8">
                  <c:v>16641</c:v>
                </c:pt>
                <c:pt idx="9">
                  <c:v>16586</c:v>
                </c:pt>
                <c:pt idx="10">
                  <c:v>26159</c:v>
                </c:pt>
                <c:pt idx="11">
                  <c:v>22860</c:v>
                </c:pt>
                <c:pt idx="12">
                  <c:v>29955</c:v>
                </c:pt>
                <c:pt idx="13">
                  <c:v>32805</c:v>
                </c:pt>
                <c:pt idx="14">
                  <c:v>33000</c:v>
                </c:pt>
                <c:pt idx="15">
                  <c:v>31500</c:v>
                </c:pt>
                <c:pt idx="16">
                  <c:v>32920</c:v>
                </c:pt>
                <c:pt idx="17">
                  <c:v>30500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08-4C7F-A096-76D380619E82}"/>
            </c:ext>
          </c:extLst>
        </c:ser>
        <c:axId val="74151424"/>
        <c:axId val="74152960"/>
      </c:barChart>
      <c:catAx>
        <c:axId val="74151424"/>
        <c:scaling>
          <c:orientation val="minMax"/>
        </c:scaling>
        <c:axPos val="b"/>
        <c:numFmt formatCode="General" sourceLinked="0"/>
        <c:tickLblPos val="nextTo"/>
        <c:crossAx val="74152960"/>
        <c:crosses val="autoZero"/>
        <c:auto val="1"/>
        <c:lblAlgn val="ctr"/>
        <c:lblOffset val="100"/>
      </c:catAx>
      <c:valAx>
        <c:axId val="74152960"/>
        <c:scaling>
          <c:orientation val="minMax"/>
        </c:scaling>
        <c:axPos val="l"/>
        <c:majorGridlines/>
        <c:numFmt formatCode="General" sourceLinked="1"/>
        <c:tickLblPos val="nextTo"/>
        <c:crossAx val="74151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546501929628662"/>
          <c:y val="0"/>
          <c:w val="0.11017232361215171"/>
          <c:h val="0.20694536894228693"/>
        </c:manualLayout>
      </c:layout>
    </c:legend>
    <c:plotVisOnly val="1"/>
    <c:dispBlanksAs val="gap"/>
  </c:chart>
  <c:externalData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4E3981F-C8AB-467E-A09C-EA3855DE84EA}" type="datetimeFigureOut">
              <a:rPr lang="sk-SK"/>
              <a:pPr>
                <a:defRPr/>
              </a:pPr>
              <a:t>12. 12. 2018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51AB05D4-D2A4-42B4-80CA-7794546C843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6B569-F117-4DB7-9A32-4754423C29B3}" type="datetimeFigureOut">
              <a:rPr lang="sk-SK" smtClean="0"/>
              <a:pPr/>
              <a:t>12. 12. 2018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ABAEE-0471-45CF-A67B-BD3E1E9032D3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obrazu snímky 1">
            <a:extLst>
              <a:ext uri="{FF2B5EF4-FFF2-40B4-BE49-F238E27FC236}">
                <a16:creationId xmlns:a16="http://schemas.microsoft.com/office/drawing/2014/main" xmlns="" id="{84152FC2-A873-493E-85E3-6139894A6A5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Zástupný symbol poznámok 2">
            <a:extLst>
              <a:ext uri="{FF2B5EF4-FFF2-40B4-BE49-F238E27FC236}">
                <a16:creationId xmlns:a16="http://schemas.microsoft.com/office/drawing/2014/main" xmlns="" id="{43204C7D-6EDD-4D5F-9B39-EE8B7A86DA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316" name="Zástupný symbol čísla snímky 3">
            <a:extLst>
              <a:ext uri="{FF2B5EF4-FFF2-40B4-BE49-F238E27FC236}">
                <a16:creationId xmlns:a16="http://schemas.microsoft.com/office/drawing/2014/main" xmlns="" id="{32011EE8-B0F7-4197-A3E5-3A1B35F8EA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01865" indent="-2699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79792" indent="-21595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11709" indent="-21595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43626" indent="-21595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75543" indent="-215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07459" indent="-215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39376" indent="-215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71293" indent="-215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71DC378-016A-4D56-B044-2BC7A218651A}" type="slidenum">
              <a:rPr lang="sk-SK" altLang="ru-RU">
                <a:latin typeface="Calibri" panose="020F0502020204030204" pitchFamily="34" charset="0"/>
              </a:rPr>
              <a:pPr eaLnBrk="1" hangingPunct="1"/>
              <a:t>5</a:t>
            </a:fld>
            <a:endParaRPr lang="sk-SK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78A09-6A82-4CD8-ABF9-0E1D863788B9}" type="slidenum">
              <a:rPr lang="sk-SK" smtClean="0">
                <a:solidFill>
                  <a:prstClr val="black"/>
                </a:solidFill>
              </a:rPr>
              <a:pPr/>
              <a:t>35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BEF3AF4-A9E3-4790-97B5-F0FF13A465E9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prstClr val="black"/>
                </a:solidFill>
              </a:rPr>
              <a:t>Habilitačná prednáška</a:t>
            </a:r>
            <a:endParaRPr lang="sk-SK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78A09-6A82-4CD8-ABF9-0E1D863788B9}" type="slidenum">
              <a:rPr lang="sk-SK" smtClean="0">
                <a:solidFill>
                  <a:prstClr val="black"/>
                </a:solidFill>
              </a:rPr>
              <a:pPr/>
              <a:t>36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BEF3AF4-A9E3-4790-97B5-F0FF13A465E9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prstClr val="black"/>
                </a:solidFill>
              </a:rPr>
              <a:t>Habilitačná prednáška</a:t>
            </a:r>
            <a:endParaRPr lang="sk-SK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78A09-6A82-4CD8-ABF9-0E1D863788B9}" type="slidenum">
              <a:rPr lang="sk-SK" smtClean="0">
                <a:solidFill>
                  <a:prstClr val="black"/>
                </a:solidFill>
              </a:rPr>
              <a:pPr/>
              <a:t>37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BEF3AF4-A9E3-4790-97B5-F0FF13A465E9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prstClr val="black"/>
                </a:solidFill>
              </a:rPr>
              <a:t>Habilitačná prednáška</a:t>
            </a:r>
            <a:endParaRPr lang="sk-SK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obrazu snímky 1">
            <a:extLst>
              <a:ext uri="{FF2B5EF4-FFF2-40B4-BE49-F238E27FC236}">
                <a16:creationId xmlns:a16="http://schemas.microsoft.com/office/drawing/2014/main" xmlns="" id="{10F419F7-A222-460C-8472-4BEED75334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Zástupný symbol poznámok 2">
            <a:extLst>
              <a:ext uri="{FF2B5EF4-FFF2-40B4-BE49-F238E27FC236}">
                <a16:creationId xmlns:a16="http://schemas.microsoft.com/office/drawing/2014/main" xmlns="" id="{E7E03D72-F6D5-4C81-B1AD-2F0BDB6DA7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316" name="Zástupný symbol čísla snímky 3">
            <a:extLst>
              <a:ext uri="{FF2B5EF4-FFF2-40B4-BE49-F238E27FC236}">
                <a16:creationId xmlns:a16="http://schemas.microsoft.com/office/drawing/2014/main" xmlns="" id="{EBFB36BA-484B-4F55-A370-5EB1618DF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01865" indent="-2699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79792" indent="-21595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11709" indent="-21595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43626" indent="-21595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75543" indent="-215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07459" indent="-215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39376" indent="-215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71293" indent="-215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F4FCC9D-02CD-4C1C-923C-CF9C4A7966A5}" type="slidenum">
              <a:rPr lang="sk-SK" altLang="ru-RU">
                <a:latin typeface="Calibri" panose="020F0502020204030204" pitchFamily="34" charset="0"/>
              </a:rPr>
              <a:pPr eaLnBrk="1" hangingPunct="1"/>
              <a:t>6</a:t>
            </a:fld>
            <a:endParaRPr lang="sk-SK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obrazu snímky 1">
            <a:extLst>
              <a:ext uri="{FF2B5EF4-FFF2-40B4-BE49-F238E27FC236}">
                <a16:creationId xmlns:a16="http://schemas.microsoft.com/office/drawing/2014/main" xmlns="" id="{ADF7ADBF-224B-4AC9-87AD-1FCEC855158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Zástupný symbol poznámok 2">
            <a:extLst>
              <a:ext uri="{FF2B5EF4-FFF2-40B4-BE49-F238E27FC236}">
                <a16:creationId xmlns:a16="http://schemas.microsoft.com/office/drawing/2014/main" xmlns="" id="{E05A1D6F-4877-4FD1-8740-60BA0C547A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3316" name="Zástupný symbol čísla snímky 3">
            <a:extLst>
              <a:ext uri="{FF2B5EF4-FFF2-40B4-BE49-F238E27FC236}">
                <a16:creationId xmlns:a16="http://schemas.microsoft.com/office/drawing/2014/main" xmlns="" id="{418BB9EA-77D1-4B29-8F25-4DE58AC61D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01865" indent="-26994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079792" indent="-21595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11709" indent="-21595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943626" indent="-21595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375543" indent="-215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807459" indent="-215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239376" indent="-215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71293" indent="-2159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9D0DDC9-0B44-4A8E-987A-665192E71589}" type="slidenum">
              <a:rPr lang="sk-SK" altLang="ru-RU">
                <a:latin typeface="Calibri" panose="020F0502020204030204" pitchFamily="34" charset="0"/>
              </a:rPr>
              <a:pPr eaLnBrk="1" hangingPunct="1"/>
              <a:t>7</a:t>
            </a:fld>
            <a:endParaRPr lang="sk-SK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493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78A09-6A82-4CD8-ABF9-0E1D863788B9}" type="slidenum">
              <a:rPr lang="sk-SK" smtClean="0">
                <a:solidFill>
                  <a:prstClr val="black"/>
                </a:solidFill>
              </a:rPr>
              <a:pPr/>
              <a:t>27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BEF3AF4-A9E3-4790-97B5-F0FF13A465E9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prstClr val="black"/>
                </a:solidFill>
              </a:rPr>
              <a:t>Habilitačná prednáška</a:t>
            </a:r>
            <a:endParaRPr lang="sk-SK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78A09-6A82-4CD8-ABF9-0E1D863788B9}" type="slidenum">
              <a:rPr lang="sk-SK" smtClean="0">
                <a:solidFill>
                  <a:prstClr val="black"/>
                </a:solidFill>
              </a:rPr>
              <a:pPr/>
              <a:t>28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BEF3AF4-A9E3-4790-97B5-F0FF13A465E9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prstClr val="black"/>
                </a:solidFill>
              </a:rPr>
              <a:t>Habilitačná prednáška</a:t>
            </a:r>
            <a:endParaRPr lang="sk-SK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78A09-6A82-4CD8-ABF9-0E1D863788B9}" type="slidenum">
              <a:rPr lang="sk-SK" smtClean="0">
                <a:solidFill>
                  <a:prstClr val="black"/>
                </a:solidFill>
              </a:rPr>
              <a:pPr/>
              <a:t>29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BEF3AF4-A9E3-4790-97B5-F0FF13A465E9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prstClr val="black"/>
                </a:solidFill>
              </a:rPr>
              <a:t>Habilitačná prednáška</a:t>
            </a:r>
            <a:endParaRPr lang="sk-SK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78A09-6A82-4CD8-ABF9-0E1D863788B9}" type="slidenum">
              <a:rPr lang="sk-SK" smtClean="0">
                <a:solidFill>
                  <a:prstClr val="black"/>
                </a:solidFill>
              </a:rPr>
              <a:pPr/>
              <a:t>30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BEF3AF4-A9E3-4790-97B5-F0FF13A465E9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prstClr val="black"/>
                </a:solidFill>
              </a:rPr>
              <a:t>Habilitačná prednáška</a:t>
            </a:r>
            <a:endParaRPr lang="sk-SK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78A09-6A82-4CD8-ABF9-0E1D863788B9}" type="slidenum">
              <a:rPr lang="sk-SK" smtClean="0">
                <a:solidFill>
                  <a:prstClr val="black"/>
                </a:solidFill>
              </a:rPr>
              <a:pPr/>
              <a:t>31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BEF3AF4-A9E3-4790-97B5-F0FF13A465E9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prstClr val="black"/>
                </a:solidFill>
              </a:rPr>
              <a:t>Habilitačná prednáška</a:t>
            </a:r>
            <a:endParaRPr lang="sk-SK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878A09-6A82-4CD8-ABF9-0E1D863788B9}" type="slidenum">
              <a:rPr lang="sk-SK" smtClean="0">
                <a:solidFill>
                  <a:prstClr val="black"/>
                </a:solidFill>
              </a:rPr>
              <a:pPr/>
              <a:t>34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7" name="Zástupný symbol dátumu 6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9BEF3AF4-A9E3-4790-97B5-F0FF13A465E9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>
              <a:solidFill>
                <a:prstClr val="black"/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sk-SK" smtClean="0">
                <a:solidFill>
                  <a:prstClr val="black"/>
                </a:solidFill>
              </a:rPr>
              <a:t>Habilitačná prednáška</a:t>
            </a:r>
            <a:endParaRPr lang="sk-SK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5607B-ACAB-4D39-A71D-03FAEE0165E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F424D-97AC-443B-85BF-84391D9B492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D8D37-1BAA-430D-B7DA-5D8DC42AA11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2AC6-19F2-475D-89E1-A2B9D086595A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C5AE4-D3FF-494B-9520-333B5CB1F4B2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6426-BEFA-46EB-9DB3-22EB1C7D7850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EFBF-974C-47D0-B4EC-C3EB25405934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85B5-F5BD-4117-B357-0EA6A355F578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DAB5-E86D-42F9-B282-1CF807F5D9FE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F705-E5AC-4CC3-B40F-DD4EBCD2A771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54489-AC76-4D98-BD70-217044EA0ECD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9D29C-3FC5-4691-B4F0-AE457557610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3B62-31A1-430C-BAD0-A1A2E1B5F32B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1102-A2EC-4991-8465-2B18EB07D9B2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CD4E-1AEC-4E80-8E06-F7171830BEA4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2AC6-19F2-475D-89E1-A2B9D086595A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C5AE4-D3FF-494B-9520-333B5CB1F4B2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6426-BEFA-46EB-9DB3-22EB1C7D7850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EFBF-974C-47D0-B4EC-C3EB25405934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85B5-F5BD-4117-B357-0EA6A355F578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DAB5-E86D-42F9-B282-1CF807F5D9FE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F705-E5AC-4CC3-B40F-DD4EBCD2A771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7F53B-ADC4-4050-BC63-CD120140888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54489-AC76-4D98-BD70-217044EA0ECD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3B62-31A1-430C-BAD0-A1A2E1B5F32B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1102-A2EC-4991-8465-2B18EB07D9B2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CD4E-1AEC-4E80-8E06-F7171830BEA4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32AC6-19F2-475D-89E1-A2B9D086595A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C5AE4-D3FF-494B-9520-333B5CB1F4B2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E6426-BEFA-46EB-9DB3-22EB1C7D7850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EFBF-974C-47D0-B4EC-C3EB25405934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885B5-F5BD-4117-B357-0EA6A355F578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3DAB5-E86D-42F9-B282-1CF807F5D9FE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34C83-32A8-4AA3-B7B2-9753763C750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FF705-E5AC-4CC3-B40F-DD4EBCD2A771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54489-AC76-4D98-BD70-217044EA0ECD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C3B62-31A1-430C-BAD0-A1A2E1B5F32B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1102-A2EC-4991-8465-2B18EB07D9B2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FCD4E-1AEC-4E80-8E06-F7171830BEA4}" type="datetime1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>
                <a:solidFill>
                  <a:prstClr val="black">
                    <a:tint val="75000"/>
                  </a:prstClr>
                </a:solidFill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2E2DB-69E4-4E80-8293-1BFC2494411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3B899-CF12-4C06-88DC-6500D3D9C9F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12. 12. 2018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k-SK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C22DF-0277-4E59-BEA1-59CB5DAAEE9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28FC7-E5AE-428C-8101-69A0C1CFB23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C2FEB-8D6E-4FEC-8AAF-B768C92F7B6F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 smtClean="0"/>
              <a:t>Kliknite sem a upravte štýly predlohy textu.</a:t>
            </a:r>
          </a:p>
          <a:p>
            <a:pPr lvl="1"/>
            <a:r>
              <a:rPr lang="sk-SK" altLang="en-US" smtClean="0"/>
              <a:t>Druhá úroveň</a:t>
            </a:r>
          </a:p>
          <a:p>
            <a:pPr lvl="2"/>
            <a:r>
              <a:rPr lang="sk-SK" altLang="en-US" smtClean="0"/>
              <a:t>Tretia úroveň</a:t>
            </a:r>
          </a:p>
          <a:p>
            <a:pPr lvl="3"/>
            <a:r>
              <a:rPr lang="sk-SK" altLang="en-US" smtClean="0"/>
              <a:t>Štvrtá úroveň</a:t>
            </a:r>
          </a:p>
          <a:p>
            <a:pPr lvl="4"/>
            <a:r>
              <a:rPr lang="sk-SK" altLang="en-US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B2D785F-8470-4330-A9F0-63DF655B583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7009B84-4B7F-4FA7-9472-BF3214030306}" type="datetime1"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12. 12. 2018</a:t>
            </a:fld>
            <a:endParaRPr lang="sk-SK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k-SK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7009B84-4B7F-4FA7-9472-BF3214030306}" type="datetime1"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12. 12. 2018</a:t>
            </a:fld>
            <a:endParaRPr lang="sk-S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k-S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7009B84-4B7F-4FA7-9472-BF3214030306}" type="datetime1"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12. 12. 2018</a:t>
            </a:fld>
            <a:endParaRPr lang="sk-SK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Habilitačná prednáška</a:t>
            </a:r>
            <a:endParaRPr lang="sk-SK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80A814F-09B9-48B6-A4ED-EB8FE6157756}" type="slidenum"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k-SK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12. 12. 2018</a:t>
            </a:fld>
            <a:endParaRPr lang="sk-SK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k-SK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k-SK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15AD12C-9D50-4F26-926F-6607EF7EFDD3}" type="datetimeFigureOut"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12. 12. 2018</a:t>
            </a:fld>
            <a:endParaRPr lang="sk-SK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sk-SK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16564E3-470D-4D7D-ACB0-34218640E899}" type="slidenum">
              <a:rPr lang="sk-SK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sk-SK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11" Type="http://schemas.openxmlformats.org/officeDocument/2006/relationships/image" Target="../media/image22.jpeg"/><Relationship Id="rId5" Type="http://schemas.openxmlformats.org/officeDocument/2006/relationships/image" Target="../media/image17.jpeg"/><Relationship Id="rId10" Type="http://schemas.openxmlformats.org/officeDocument/2006/relationships/image" Target="../media/image21.jpeg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jpeg"/><Relationship Id="rId7" Type="http://schemas.openxmlformats.org/officeDocument/2006/relationships/hyperlink" Target="https://www.google.sk/url?sa=i&amp;rct=j&amp;q=&amp;esrc=s&amp;source=images&amp;cd=&amp;cad=rja&amp;uact=8&amp;ved=2ahUKEwiW1v-D_5nfAhUEZVAKHUiVBocQjRx6BAgBEAU&amp;url=https://bratislava.dnes24.sk/poulicny-festival-sav-chce-ukazat-cim-sa-slovenski-vedci-zaoberaju-308489&amp;psig=AOvVaw1IkqXEJCreW7a0s3PCO7cT&amp;ust=1544693799592413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10" Type="http://schemas.openxmlformats.org/officeDocument/2006/relationships/image" Target="../media/image35.emf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sk/url?sa=i&amp;rct=j&amp;q=&amp;esrc=s&amp;source=images&amp;cd=&amp;cad=rja&amp;uact=8&amp;ved=2ahUKEwj2icH_3JffAhUGCewKHQa4C8EQjRx6BAgBEAU&amp;url=https://www.apvv.sk/kontakt/kontaktne-udaje/styk-s-verejnostou/loga-na-stiahnutie.html&amp;psig=AOvVaw19Z5bBVanOBQef0at3-7DA&amp;ust=1544615958771164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www.google.sk/url?sa=i&amp;rct=j&amp;q=&amp;esrc=s&amp;source=images&amp;cd=&amp;cad=rja&amp;uact=8&amp;ved=2ahUKEwiEgYKv3ZffAhWFGewKHWRjBjYQjRx6BAgBEAU&amp;url=https://dokumen.tips/documents/vedecka-grantova-agentura-ministerstva-skolstva-slovenskej-republiky-a.html&amp;psig=AOvVaw2icc83W687tq3Of-fCtbKn&amp;ust=1544616022369422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www.google.sk/url?sa=i&amp;rct=j&amp;q=&amp;esrc=s&amp;source=images&amp;cd=&amp;cad=rja&amp;uact=8&amp;ved=2ahUKEwjVvuDB8JrfAhUSaVAKHWFCCXMQjRx6BAgBEAU&amp;url=https%3A%2F%2Ftwitter.com%2Fspring8pr%2Fstatus%2F1049928780972617728&amp;psig=AOvVaw1YSyuRXRLLs9s00KA3OkAc&amp;ust=1544724276128333" TargetMode="Externa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.gif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sk/url?sa=i&amp;rct=j&amp;q=&amp;esrc=s&amp;source=images&amp;cd=&amp;cad=rja&amp;uact=8&amp;ved=2ahUKEwjIjaCa3JffAhVHzqQKHVlAD90QjRx6BAgBEAU&amp;url=https://seekingalpha.com/article/3847506-u-s-steel-hampered-headwinds&amp;psig=AOvVaw2-y5OVuYladFVSs5D09CQW&amp;ust=1544615598454036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sk/url?sa=i&amp;rct=j&amp;q=&amp;esrc=s&amp;source=images&amp;cd=&amp;cad=rja&amp;uact=8&amp;ved=2ahUKEwjIjaCa3JffAhVHzqQKHVlAD90QjRx6BAgBEAU&amp;url=https://seekingalpha.com/article/3847506-u-s-steel-hampered-headwinds&amp;psig=AOvVaw2-y5OVuYladFVSs5D09CQW&amp;ust=1544615598454036" TargetMode="External"/><Relationship Id="rId5" Type="http://schemas.openxmlformats.org/officeDocument/2006/relationships/image" Target="../media/image2.gif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www.google.sk/url?sa=i&amp;rct=j&amp;q=&amp;esrc=s&amp;source=images&amp;cd=&amp;cad=rja&amp;uact=8&amp;ved=2ahUKEwjIjaCa3JffAhVHzqQKHVlAD90QjRx6BAgBEAU&amp;url=https://seekingalpha.com/article/3847506-u-s-steel-hampered-headwinds&amp;psig=AOvVaw2-y5OVuYladFVSs5D09CQW&amp;ust=1544615598454036" TargetMode="Externa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6" descr="Image result for UEF SAV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9413" y="404664"/>
            <a:ext cx="1235075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900113" y="746125"/>
            <a:ext cx="72723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spcAft>
                <a:spcPct val="50000"/>
              </a:spcAft>
              <a:defRPr/>
            </a:pPr>
            <a:r>
              <a:rPr lang="sk-SK" sz="3000" b="1" dirty="0">
                <a:solidFill>
                  <a:srgbClr val="0028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Výročný seminár </a:t>
            </a:r>
            <a:r>
              <a:rPr lang="sk-SK" sz="3000" b="1" dirty="0" err="1" smtClean="0">
                <a:solidFill>
                  <a:srgbClr val="0028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ÚEF</a:t>
            </a:r>
            <a:r>
              <a:rPr lang="sk-SK" sz="3000" b="1" dirty="0" smtClean="0">
                <a:solidFill>
                  <a:srgbClr val="0028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sk-SK" sz="3000" b="1" dirty="0">
                <a:solidFill>
                  <a:srgbClr val="00287D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SAV</a:t>
            </a:r>
            <a:endParaRPr lang="sk-SK" sz="3600" b="1" dirty="0">
              <a:solidFill>
                <a:srgbClr val="AF006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611188" y="2709863"/>
            <a:ext cx="7921625" cy="1234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Aft>
                <a:spcPct val="45000"/>
              </a:spcAft>
              <a:defRPr/>
            </a:pPr>
            <a:r>
              <a:rPr lang="sk-SK" sz="3600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Oddelenie </a:t>
            </a:r>
            <a:r>
              <a:rPr lang="sk-SK" sz="3600" b="1" dirty="0">
                <a:solidFill>
                  <a:srgbClr val="AF006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fyziky nízkych teplôt</a:t>
            </a:r>
          </a:p>
          <a:p>
            <a:pPr algn="ctr">
              <a:spcAft>
                <a:spcPct val="45000"/>
              </a:spcAft>
              <a:defRPr/>
            </a:pPr>
            <a:r>
              <a:rPr lang="sk-SK" sz="2200" dirty="0">
                <a:solidFill>
                  <a:srgbClr val="00287D"/>
                </a:solidFill>
              </a:rPr>
              <a:t>Prehľad výsledkov</a:t>
            </a: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3961487" y="4875213"/>
            <a:ext cx="12105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3600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201</a:t>
            </a:r>
            <a:r>
              <a:rPr lang="en-US" sz="3600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  <a:endParaRPr lang="sk-SK" sz="3600" b="1" dirty="0">
              <a:solidFill>
                <a:srgbClr val="AF006E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8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1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pic>
        <p:nvPicPr>
          <p:cNvPr id="9" name="Zástupný symbol obsahu 16" descr="LogoCFNT.gif"/>
          <p:cNvPicPr>
            <a:picLocks noChangeAspect="1"/>
          </p:cNvPicPr>
          <p:nvPr/>
        </p:nvPicPr>
        <p:blipFill>
          <a:blip r:embed="rId3" cstate="print"/>
          <a:srcRect l="5718" t="5718" r="5718" b="5718"/>
          <a:stretch>
            <a:fillRect/>
          </a:stretch>
        </p:blipFill>
        <p:spPr>
          <a:xfrm>
            <a:off x="72008" y="441176"/>
            <a:ext cx="1403648" cy="1403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ľka 4"/>
          <p:cNvGraphicFramePr>
            <a:graphicFrameLocks noGrp="1"/>
          </p:cNvGraphicFramePr>
          <p:nvPr/>
        </p:nvGraphicFramePr>
        <p:xfrm>
          <a:off x="228600" y="1269262"/>
          <a:ext cx="8713788" cy="38879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90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351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032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190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3298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3778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45414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559089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642502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576002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482261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432089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  <a:gridCol w="670483">
                  <a:extLst>
                    <a:ext uri="{9D8B030D-6E8A-4147-A177-3AD203B41FA5}">
                      <a16:colId xmlns:a16="http://schemas.microsoft.com/office/drawing/2014/main" xmlns="" val="20015"/>
                    </a:ext>
                  </a:extLst>
                </a:gridCol>
                <a:gridCol w="49822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  <a:gridCol w="559653">
                  <a:extLst>
                    <a:ext uri="{9D8B030D-6E8A-4147-A177-3AD203B41FA5}">
                      <a16:colId xmlns:a16="http://schemas.microsoft.com/office/drawing/2014/main" xmlns="" val="20017"/>
                    </a:ext>
                  </a:extLst>
                </a:gridCol>
              </a:tblGrid>
              <a:tr h="215983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0935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Skupina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Meno, vek, FTE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err="1" smtClean="0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.   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WOS  </a:t>
                      </a:r>
                      <a:r>
                        <a:rPr lang="sk-SK" sz="900" dirty="0" err="1">
                          <a:solidFill>
                            <a:schemeClr val="tx1"/>
                          </a:solidFill>
                          <a:effectLst/>
                        </a:rPr>
                        <a:t>publ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WOS publikácií </a:t>
                      </a:r>
                      <a:r>
                        <a:rPr lang="sk-SK" sz="9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2018</a:t>
                      </a: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klasifikácia podľa SCIMAGO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APVV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A/B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err="1">
                          <a:solidFill>
                            <a:schemeClr val="tx1"/>
                          </a:solidFill>
                          <a:effectLst/>
                        </a:rPr>
                        <a:t>Bilateral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BAPVV/MAD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COST ...iné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 EU 2020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R/P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</a:t>
                      </a:r>
                      <a:r>
                        <a:rPr lang="sk-SK" sz="900" dirty="0" err="1">
                          <a:solidFill>
                            <a:schemeClr val="tx1"/>
                          </a:solidFill>
                          <a:effectLst/>
                        </a:rPr>
                        <a:t>PhD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Celkový 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citácií 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citácii </a:t>
                      </a:r>
                      <a:r>
                        <a:rPr lang="sk-SK" sz="900" dirty="0" smtClean="0">
                          <a:solidFill>
                            <a:srgbClr val="FF0000"/>
                          </a:solidFill>
                          <a:effectLst/>
                        </a:rPr>
                        <a:t>2017</a:t>
                      </a:r>
                      <a:endParaRPr lang="sk-SK" sz="9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err="1">
                          <a:solidFill>
                            <a:schemeClr val="tx1"/>
                          </a:solidFill>
                          <a:effectLst/>
                        </a:rPr>
                        <a:t>h-index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 WOS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5108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Q1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Q2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Q3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Q4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solidFill>
                            <a:schemeClr val="tx1"/>
                          </a:solidFill>
                          <a:effectLst/>
                        </a:rPr>
                        <a:t>Σ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Q1P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---------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5952">
                <a:tc rowSpan="2" gridSpan="3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smtClean="0">
                          <a:solidFill>
                            <a:schemeClr val="tx1"/>
                          </a:solidFill>
                          <a:effectLst/>
                        </a:rPr>
                        <a:t>Supravodivosť</a:t>
                      </a: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Skupina celkovo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----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</a:t>
                      </a: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2/1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</a:rPr>
                        <a:t>MAD </a:t>
                      </a:r>
                      <a:r>
                        <a:rPr lang="sk-SK" sz="1000" b="0" dirty="0" smtClean="0">
                          <a:solidFill>
                            <a:schemeClr val="tx1"/>
                          </a:solidFill>
                          <a:effectLst/>
                        </a:rPr>
                        <a:t>(1)</a:t>
                      </a:r>
                      <a:r>
                        <a:rPr lang="sk-SK" sz="1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COST</a:t>
                      </a:r>
                      <a:r>
                        <a:rPr lang="sk-SK" sz="1000" b="1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sk-SK" sz="1000" b="0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sk-SK" sz="1000" b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1)</a:t>
                      </a: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baseline="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VEGA</a:t>
                      </a:r>
                      <a:r>
                        <a:rPr lang="sk-SK" sz="1000" b="1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sk-SK" sz="1000" b="0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(1)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</a:rPr>
                        <a:t>0/0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1,1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</a:rPr>
                        <a:t>0,3</a:t>
                      </a: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1,35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0,8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4901">
                <a:tc gridSpan="3">
                  <a:txBody>
                    <a:bodyPr/>
                    <a:lstStyle/>
                    <a:p>
                      <a:pPr algn="l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rgbClr val="FF0000"/>
                          </a:solidFill>
                          <a:effectLst/>
                        </a:rPr>
                        <a:t>FTE </a:t>
                      </a:r>
                      <a:r>
                        <a:rPr lang="sk-SK" sz="1000" dirty="0" smtClean="0">
                          <a:solidFill>
                            <a:srgbClr val="FF0000"/>
                          </a:solidFill>
                          <a:effectLst/>
                        </a:rPr>
                        <a:t>= 3,7</a:t>
                      </a:r>
                      <a:endParaRPr lang="sk-SK" sz="10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Skupina / 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</a:rPr>
                        <a:t>FTE  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993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Samuely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P.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62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0,5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127</a:t>
                      </a:r>
                      <a:r>
                        <a:rPr lang="sk-SK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 gridSpan="4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------------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1450</a:t>
                      </a:r>
                      <a:endParaRPr lang="sk-SK" sz="1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72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22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993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Szabó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P.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50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98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1340</a:t>
                      </a:r>
                      <a:endParaRPr lang="sk-SK" sz="1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59</a:t>
                      </a:r>
                      <a:endParaRPr lang="sk-SK" sz="1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19</a:t>
                      </a:r>
                      <a:endParaRPr lang="sk-SK" sz="1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993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Kačmarčík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J.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46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70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5</a:t>
                      </a:r>
                      <a:endParaRPr lang="sk-SK" sz="1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r>
                        <a:rPr lang="sk-SK" sz="10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1150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82</a:t>
                      </a:r>
                      <a:endParaRPr lang="sk-SK" sz="1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16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993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Vargaeštoková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Z.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40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46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500 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28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14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993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Gažo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E.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57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0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0,2</a:t>
                      </a: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44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3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125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20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" name="BlokTextu 11"/>
          <p:cNvSpPr txBox="1">
            <a:spLocks noChangeArrowheads="1"/>
          </p:cNvSpPr>
          <p:nvPr/>
        </p:nvSpPr>
        <p:spPr bwMode="auto">
          <a:xfrm>
            <a:off x="0" y="33337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sz="1600" b="1" dirty="0" err="1" smtClean="0">
                <a:solidFill>
                  <a:srgbClr val="AA005A"/>
                </a:solidFill>
              </a:rPr>
              <a:t>Supravodivosť</a:t>
            </a:r>
            <a:endParaRPr lang="sk-SK" altLang="en-US" sz="1600" b="1" dirty="0">
              <a:solidFill>
                <a:srgbClr val="AA005A"/>
              </a:solidFill>
            </a:endParaRPr>
          </a:p>
        </p:txBody>
      </p:sp>
      <p:sp>
        <p:nvSpPr>
          <p:cNvPr id="8" name="Obdĺžnik 5"/>
          <p:cNvSpPr>
            <a:spLocks noChangeArrowheads="1"/>
          </p:cNvSpPr>
          <p:nvPr/>
        </p:nvSpPr>
        <p:spPr bwMode="auto">
          <a:xfrm>
            <a:off x="3779913" y="836613"/>
            <a:ext cx="51845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 algn="r"/>
            <a:r>
              <a:rPr lang="sk-SK" altLang="en-US" sz="1200" b="1" dirty="0" err="1" smtClean="0">
                <a:solidFill>
                  <a:srgbClr val="00287D"/>
                </a:solidFill>
              </a:rPr>
              <a:t>Kačmarčík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J.,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Gažo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E.,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Samuely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P.,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Szabó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P.,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Vargaeštoková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Z.</a:t>
            </a:r>
            <a:endParaRPr lang="sk-SK" altLang="en-US" sz="1200" b="1" dirty="0">
              <a:solidFill>
                <a:srgbClr val="00287D"/>
              </a:solidFill>
            </a:endParaRPr>
          </a:p>
        </p:txBody>
      </p:sp>
      <p:pic>
        <p:nvPicPr>
          <p:cNvPr id="9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1" name="Obdĺžnik 10"/>
          <p:cNvSpPr/>
          <p:nvPr/>
        </p:nvSpPr>
        <p:spPr bwMode="auto">
          <a:xfrm>
            <a:off x="3635896" y="2420888"/>
            <a:ext cx="432048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3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10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4" name="Obdĺžnik 13"/>
          <p:cNvSpPr>
            <a:spLocks noChangeArrowheads="1"/>
          </p:cNvSpPr>
          <p:nvPr/>
        </p:nvSpPr>
        <p:spPr bwMode="auto">
          <a:xfrm>
            <a:off x="161077" y="5229200"/>
            <a:ext cx="210666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sk-SK" sz="1000" b="1" dirty="0" err="1" smtClean="0">
                <a:solidFill>
                  <a:srgbClr val="005800"/>
                </a:solidFill>
              </a:rPr>
              <a:t>Kopčík</a:t>
            </a:r>
            <a:r>
              <a:rPr lang="sk-SK" altLang="sk-SK" sz="1000" b="1" dirty="0" smtClean="0">
                <a:solidFill>
                  <a:srgbClr val="005800"/>
                </a:solidFill>
              </a:rPr>
              <a:t> M.</a:t>
            </a:r>
            <a:r>
              <a:rPr lang="sk-SK" altLang="sk-SK" sz="1000" dirty="0" smtClean="0">
                <a:solidFill>
                  <a:srgbClr val="005800"/>
                </a:solidFill>
              </a:rPr>
              <a:t>	</a:t>
            </a:r>
            <a:r>
              <a:rPr lang="sk-SK" altLang="sk-SK" sz="1000" dirty="0" err="1" smtClean="0">
                <a:solidFill>
                  <a:srgbClr val="005800"/>
                </a:solidFill>
              </a:rPr>
              <a:t>PhD</a:t>
            </a:r>
            <a:r>
              <a:rPr lang="sk-SK" altLang="sk-SK" sz="1000" dirty="0" smtClean="0">
                <a:solidFill>
                  <a:srgbClr val="005800"/>
                </a:solidFill>
              </a:rPr>
              <a:t> (</a:t>
            </a:r>
            <a:r>
              <a:rPr lang="sk-SK" altLang="sk-SK" sz="1000" dirty="0" err="1" smtClean="0">
                <a:solidFill>
                  <a:srgbClr val="005800"/>
                </a:solidFill>
              </a:rPr>
              <a:t>TUKE</a:t>
            </a:r>
            <a:r>
              <a:rPr lang="sk-SK" altLang="sk-SK" sz="1000" dirty="0" smtClean="0">
                <a:solidFill>
                  <a:srgbClr val="005800"/>
                </a:solidFill>
              </a:rPr>
              <a:t>) </a:t>
            </a:r>
          </a:p>
          <a:p>
            <a:pPr>
              <a:spcAft>
                <a:spcPts val="0"/>
              </a:spcAft>
            </a:pPr>
            <a:r>
              <a:rPr lang="sk-SK" altLang="sk-SK" sz="1000" b="1" dirty="0" err="1" smtClean="0">
                <a:solidFill>
                  <a:srgbClr val="005800"/>
                </a:solidFill>
              </a:rPr>
              <a:t>Marcin</a:t>
            </a:r>
            <a:r>
              <a:rPr lang="sk-SK" altLang="sk-SK" sz="1000" b="1" dirty="0" smtClean="0">
                <a:solidFill>
                  <a:srgbClr val="005800"/>
                </a:solidFill>
              </a:rPr>
              <a:t> M.</a:t>
            </a:r>
            <a:r>
              <a:rPr lang="sk-SK" altLang="sk-SK" sz="1000" dirty="0" smtClean="0">
                <a:solidFill>
                  <a:srgbClr val="005800"/>
                </a:solidFill>
              </a:rPr>
              <a:t>	</a:t>
            </a:r>
            <a:r>
              <a:rPr lang="sk-SK" altLang="sk-SK" sz="1000" dirty="0" err="1" smtClean="0">
                <a:solidFill>
                  <a:srgbClr val="005800"/>
                </a:solidFill>
              </a:rPr>
              <a:t>PhD</a:t>
            </a:r>
            <a:r>
              <a:rPr lang="sk-SK" altLang="sk-SK" sz="1000" dirty="0" smtClean="0">
                <a:solidFill>
                  <a:srgbClr val="005800"/>
                </a:solidFill>
              </a:rPr>
              <a:t> (SAV)</a:t>
            </a:r>
          </a:p>
          <a:p>
            <a:pPr>
              <a:spcAft>
                <a:spcPts val="0"/>
              </a:spcAft>
            </a:pPr>
            <a:r>
              <a:rPr lang="sk-SK" altLang="sk-SK" sz="1000" b="1" dirty="0" err="1" smtClean="0">
                <a:solidFill>
                  <a:srgbClr val="005800"/>
                </a:solidFill>
              </a:rPr>
              <a:t>Šofranko</a:t>
            </a:r>
            <a:r>
              <a:rPr lang="sk-SK" altLang="sk-SK" sz="1000" b="1" dirty="0" smtClean="0">
                <a:solidFill>
                  <a:srgbClr val="005800"/>
                </a:solidFill>
              </a:rPr>
              <a:t> O.</a:t>
            </a:r>
            <a:r>
              <a:rPr lang="sk-SK" altLang="sk-SK" sz="1000" dirty="0" smtClean="0">
                <a:solidFill>
                  <a:srgbClr val="005800"/>
                </a:solidFill>
              </a:rPr>
              <a:t>	</a:t>
            </a:r>
            <a:r>
              <a:rPr lang="sk-SK" altLang="sk-SK" sz="1000" dirty="0" err="1" smtClean="0">
                <a:solidFill>
                  <a:srgbClr val="005800"/>
                </a:solidFill>
              </a:rPr>
              <a:t>PhD</a:t>
            </a:r>
            <a:r>
              <a:rPr lang="sk-SK" altLang="sk-SK" sz="1000" dirty="0" smtClean="0">
                <a:solidFill>
                  <a:srgbClr val="005800"/>
                </a:solidFill>
              </a:rPr>
              <a:t> (SAV)</a:t>
            </a:r>
          </a:p>
          <a:p>
            <a:pPr>
              <a:spcAft>
                <a:spcPts val="0"/>
              </a:spcAft>
            </a:pPr>
            <a:endParaRPr lang="sk-SK" altLang="sk-SK" sz="1000" b="1" dirty="0" smtClean="0">
              <a:solidFill>
                <a:srgbClr val="005800"/>
              </a:solidFill>
            </a:endParaRPr>
          </a:p>
          <a:p>
            <a:pPr>
              <a:spcAft>
                <a:spcPts val="0"/>
              </a:spcAft>
            </a:pPr>
            <a:r>
              <a:rPr lang="sk-SK" altLang="sk-SK" sz="1000" b="1" dirty="0" err="1" smtClean="0">
                <a:solidFill>
                  <a:srgbClr val="005800"/>
                </a:solidFill>
              </a:rPr>
              <a:t>Kuzmiak</a:t>
            </a:r>
            <a:r>
              <a:rPr lang="sk-SK" altLang="sk-SK" sz="1000" b="1" dirty="0" smtClean="0">
                <a:solidFill>
                  <a:srgbClr val="005800"/>
                </a:solidFill>
              </a:rPr>
              <a:t> M.</a:t>
            </a:r>
            <a:r>
              <a:rPr lang="sk-SK" altLang="sk-SK" sz="1000" dirty="0" smtClean="0">
                <a:solidFill>
                  <a:srgbClr val="005800"/>
                </a:solidFill>
              </a:rPr>
              <a:t>	Dipl. (</a:t>
            </a:r>
            <a:r>
              <a:rPr lang="sk-SK" altLang="sk-SK" sz="1000" dirty="0" err="1" smtClean="0">
                <a:solidFill>
                  <a:srgbClr val="005800"/>
                </a:solidFill>
              </a:rPr>
              <a:t>TUKE</a:t>
            </a:r>
            <a:r>
              <a:rPr lang="sk-SK" altLang="sk-SK" sz="1000" dirty="0" smtClean="0">
                <a:solidFill>
                  <a:srgbClr val="005800"/>
                </a:solidFill>
              </a:rPr>
              <a:t>)</a:t>
            </a:r>
          </a:p>
          <a:p>
            <a:pPr>
              <a:spcAft>
                <a:spcPts val="0"/>
              </a:spcAft>
            </a:pPr>
            <a:r>
              <a:rPr lang="sk-SK" altLang="sk-SK" sz="1000" b="1" dirty="0" smtClean="0">
                <a:solidFill>
                  <a:srgbClr val="005800"/>
                </a:solidFill>
              </a:rPr>
              <a:t>Vaňo V.</a:t>
            </a:r>
            <a:r>
              <a:rPr lang="sk-SK" altLang="sk-SK" sz="1000" dirty="0" smtClean="0">
                <a:solidFill>
                  <a:srgbClr val="005800"/>
                </a:solidFill>
              </a:rPr>
              <a:t>	Dipl. (</a:t>
            </a:r>
            <a:r>
              <a:rPr lang="sk-SK" altLang="sk-SK" sz="1000" dirty="0" err="1" smtClean="0">
                <a:solidFill>
                  <a:srgbClr val="005800"/>
                </a:solidFill>
              </a:rPr>
              <a:t>TUKE</a:t>
            </a:r>
            <a:r>
              <a:rPr lang="sk-SK" altLang="sk-SK" sz="1000" dirty="0" smtClean="0">
                <a:solidFill>
                  <a:srgbClr val="005800"/>
                </a:solidFill>
              </a:rPr>
              <a:t>)</a:t>
            </a:r>
            <a:endParaRPr lang="en-US" altLang="sk-SK" sz="1000" dirty="0" smtClean="0">
              <a:solidFill>
                <a:srgbClr val="005800"/>
              </a:solidFill>
            </a:endParaRPr>
          </a:p>
          <a:p>
            <a:pPr>
              <a:spcAft>
                <a:spcPts val="0"/>
              </a:spcAft>
            </a:pPr>
            <a:r>
              <a:rPr lang="sk-SK" altLang="sk-SK" sz="1000" b="1" dirty="0" err="1" smtClean="0">
                <a:solidFill>
                  <a:srgbClr val="005800"/>
                </a:solidFill>
              </a:rPr>
              <a:t>Košut</a:t>
            </a:r>
            <a:r>
              <a:rPr lang="en-US" altLang="sk-SK" sz="1000" b="1" dirty="0" smtClean="0">
                <a:solidFill>
                  <a:srgbClr val="005800"/>
                </a:solidFill>
              </a:rPr>
              <a:t> </a:t>
            </a:r>
            <a:r>
              <a:rPr lang="sk-SK" altLang="sk-SK" sz="1000" b="1" dirty="0" smtClean="0">
                <a:solidFill>
                  <a:srgbClr val="005800"/>
                </a:solidFill>
              </a:rPr>
              <a:t>F.</a:t>
            </a:r>
            <a:r>
              <a:rPr lang="sk-SK" altLang="sk-SK" sz="1000" dirty="0" smtClean="0">
                <a:solidFill>
                  <a:srgbClr val="005800"/>
                </a:solidFill>
              </a:rPr>
              <a:t>	</a:t>
            </a:r>
            <a:r>
              <a:rPr lang="sk-SK" altLang="sk-SK" sz="1000" dirty="0" err="1" smtClean="0">
                <a:solidFill>
                  <a:srgbClr val="005800"/>
                </a:solidFill>
              </a:rPr>
              <a:t>Bak</a:t>
            </a:r>
            <a:r>
              <a:rPr lang="sk-SK" altLang="sk-SK" sz="1000" dirty="0" smtClean="0">
                <a:solidFill>
                  <a:srgbClr val="005800"/>
                </a:solidFill>
              </a:rPr>
              <a:t>. (PF UPJŠ)</a:t>
            </a:r>
            <a:endParaRPr lang="sk-SK" altLang="en-US" sz="1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"/>
          <p:cNvGrpSpPr>
            <a:grpSpLocks/>
          </p:cNvGrpSpPr>
          <p:nvPr/>
        </p:nvGrpSpPr>
        <p:grpSpPr bwMode="auto">
          <a:xfrm>
            <a:off x="250825" y="1273278"/>
            <a:ext cx="7921625" cy="695997"/>
            <a:chOff x="179388" y="790411"/>
            <a:chExt cx="7921625" cy="697219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50825" y="1210145"/>
              <a:ext cx="2233514" cy="277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sk-SK" altLang="en-US" sz="1200" dirty="0">
                  <a:solidFill>
                    <a:srgbClr val="7A0000"/>
                  </a:solidFill>
                  <a:latin typeface="Gill Sans MT" pitchFamily="34" charset="-18"/>
                </a:rPr>
                <a:t>Publikácie – kategória </a:t>
              </a:r>
              <a:r>
                <a:rPr lang="sk-SK" altLang="en-US" sz="1200" b="1" dirty="0" err="1" smtClean="0">
                  <a:solidFill>
                    <a:srgbClr val="7A0000"/>
                  </a:solidFill>
                  <a:latin typeface="Gill Sans MT" pitchFamily="34" charset="-18"/>
                </a:rPr>
                <a:t>ADCA</a:t>
              </a:r>
              <a:endParaRPr lang="sk-SK" altLang="en-US" sz="1200" b="1" dirty="0">
                <a:solidFill>
                  <a:srgbClr val="7A0000"/>
                </a:solidFill>
                <a:latin typeface="Gill Sans MT" pitchFamily="34" charset="-18"/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79388" y="790411"/>
              <a:ext cx="7921625" cy="323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l"/>
              <a:r>
                <a:rPr lang="sk-SK" altLang="en-US" sz="1500" b="1" dirty="0" smtClean="0">
                  <a:solidFill>
                    <a:srgbClr val="7A0000"/>
                  </a:solidFill>
                  <a:latin typeface="Gill Sans MT" pitchFamily="34" charset="-18"/>
                </a:rPr>
                <a:t>Dosiahnuté </a:t>
              </a:r>
              <a:r>
                <a:rPr lang="sk-SK" altLang="en-US" sz="1500" b="1" dirty="0">
                  <a:solidFill>
                    <a:srgbClr val="7A0000"/>
                  </a:solidFill>
                  <a:latin typeface="Gill Sans MT" pitchFamily="34" charset="-18"/>
                </a:rPr>
                <a:t>výsledky a iné aktivity v tomto období</a:t>
              </a:r>
              <a:r>
                <a:rPr lang="sk-SK" altLang="en-US" sz="1500" b="1" dirty="0" smtClean="0">
                  <a:solidFill>
                    <a:srgbClr val="7A0000"/>
                  </a:solidFill>
                  <a:latin typeface="Gill Sans MT" pitchFamily="34" charset="-18"/>
                </a:rPr>
                <a:t>:</a:t>
              </a:r>
              <a:endParaRPr lang="sk-SK" altLang="en-US" sz="1500" dirty="0">
                <a:solidFill>
                  <a:srgbClr val="7A0000"/>
                </a:solidFill>
                <a:latin typeface="Gill Sans MT" pitchFamily="34" charset="-18"/>
              </a:endParaRPr>
            </a:p>
          </p:txBody>
        </p:sp>
      </p:grpSp>
      <p:sp>
        <p:nvSpPr>
          <p:cNvPr id="10" name="BlokTextu 14"/>
          <p:cNvSpPr txBox="1">
            <a:spLocks noChangeArrowheads="1"/>
          </p:cNvSpPr>
          <p:nvPr/>
        </p:nvSpPr>
        <p:spPr bwMode="auto">
          <a:xfrm>
            <a:off x="250825" y="2060749"/>
            <a:ext cx="8641655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sz="1300" dirty="0" smtClean="0">
                <a:solidFill>
                  <a:srgbClr val="FF0000"/>
                </a:solidFill>
              </a:rPr>
              <a:t>1. </a:t>
            </a:r>
            <a:r>
              <a:rPr lang="sk-SK" sz="1300" b="1" dirty="0" smtClean="0">
                <a:solidFill>
                  <a:srgbClr val="AF0078"/>
                </a:solidFill>
              </a:rPr>
              <a:t>J. </a:t>
            </a:r>
            <a:r>
              <a:rPr lang="sk-SK" sz="1300" b="1" dirty="0" err="1" smtClean="0">
                <a:solidFill>
                  <a:srgbClr val="AF0078"/>
                </a:solidFill>
              </a:rPr>
              <a:t>Kačmarčík</a:t>
            </a:r>
            <a:r>
              <a:rPr lang="sk-SK" sz="1300" dirty="0" smtClean="0">
                <a:solidFill>
                  <a:srgbClr val="00287D"/>
                </a:solidFill>
              </a:rPr>
              <a:t>, I. </a:t>
            </a:r>
            <a:r>
              <a:rPr lang="sk-SK" sz="1300" dirty="0" err="1" smtClean="0">
                <a:solidFill>
                  <a:srgbClr val="00287D"/>
                </a:solidFill>
              </a:rPr>
              <a:t>Vinograd</a:t>
            </a:r>
            <a:r>
              <a:rPr lang="sk-SK" sz="1300" dirty="0" smtClean="0">
                <a:solidFill>
                  <a:srgbClr val="00287D"/>
                </a:solidFill>
              </a:rPr>
              <a:t>, B. </a:t>
            </a:r>
            <a:r>
              <a:rPr lang="sk-SK" sz="1300" dirty="0" err="1" smtClean="0">
                <a:solidFill>
                  <a:srgbClr val="00287D"/>
                </a:solidFill>
              </a:rPr>
              <a:t>Michon</a:t>
            </a:r>
            <a:r>
              <a:rPr lang="sk-SK" sz="1300" dirty="0" smtClean="0">
                <a:solidFill>
                  <a:srgbClr val="00287D"/>
                </a:solidFill>
              </a:rPr>
              <a:t>, A. </a:t>
            </a:r>
            <a:r>
              <a:rPr lang="sk-SK" sz="1300" dirty="0" err="1" smtClean="0">
                <a:solidFill>
                  <a:srgbClr val="00287D"/>
                </a:solidFill>
              </a:rPr>
              <a:t>Rydh</a:t>
            </a:r>
            <a:r>
              <a:rPr lang="sk-SK" sz="1300" dirty="0" smtClean="0">
                <a:solidFill>
                  <a:srgbClr val="00287D"/>
                </a:solidFill>
              </a:rPr>
              <a:t>, A. </a:t>
            </a:r>
            <a:r>
              <a:rPr lang="sk-SK" sz="1300" dirty="0" err="1" smtClean="0">
                <a:solidFill>
                  <a:srgbClr val="00287D"/>
                </a:solidFill>
              </a:rPr>
              <a:t>Demuer</a:t>
            </a:r>
            <a:r>
              <a:rPr lang="sk-SK" sz="1300" dirty="0" smtClean="0">
                <a:solidFill>
                  <a:srgbClr val="00287D"/>
                </a:solidFill>
              </a:rPr>
              <a:t>, R. </a:t>
            </a:r>
            <a:r>
              <a:rPr lang="sk-SK" sz="1300" dirty="0" err="1" smtClean="0">
                <a:solidFill>
                  <a:srgbClr val="00287D"/>
                </a:solidFill>
              </a:rPr>
              <a:t>Zhou</a:t>
            </a:r>
            <a:r>
              <a:rPr lang="sk-SK" sz="1300" dirty="0" smtClean="0">
                <a:solidFill>
                  <a:srgbClr val="00287D"/>
                </a:solidFill>
              </a:rPr>
              <a:t>, H. </a:t>
            </a:r>
            <a:r>
              <a:rPr lang="sk-SK" sz="1300" dirty="0" err="1" smtClean="0">
                <a:solidFill>
                  <a:srgbClr val="00287D"/>
                </a:solidFill>
              </a:rPr>
              <a:t>Mayaffre</a:t>
            </a:r>
            <a:r>
              <a:rPr lang="sk-SK" sz="1300" dirty="0" smtClean="0">
                <a:solidFill>
                  <a:srgbClr val="00287D"/>
                </a:solidFill>
              </a:rPr>
              <a:t>, R. </a:t>
            </a:r>
            <a:r>
              <a:rPr lang="sk-SK" sz="1300" dirty="0" err="1" smtClean="0">
                <a:solidFill>
                  <a:srgbClr val="00287D"/>
                </a:solidFill>
              </a:rPr>
              <a:t>Liang</a:t>
            </a:r>
            <a:r>
              <a:rPr lang="sk-SK" sz="1300" dirty="0" smtClean="0">
                <a:solidFill>
                  <a:srgbClr val="00287D"/>
                </a:solidFill>
              </a:rPr>
              <a:t>, W. N. </a:t>
            </a:r>
            <a:r>
              <a:rPr lang="sk-SK" sz="1300" dirty="0" err="1" smtClean="0">
                <a:solidFill>
                  <a:srgbClr val="00287D"/>
                </a:solidFill>
              </a:rPr>
              <a:t>Hardy</a:t>
            </a:r>
            <a:r>
              <a:rPr lang="sk-SK" sz="1300" dirty="0" smtClean="0">
                <a:solidFill>
                  <a:srgbClr val="00287D"/>
                </a:solidFill>
              </a:rPr>
              <a:t>, D. A. Bonn, N. </a:t>
            </a:r>
            <a:r>
              <a:rPr lang="sk-SK" sz="1300" dirty="0" err="1" smtClean="0">
                <a:solidFill>
                  <a:srgbClr val="00287D"/>
                </a:solidFill>
              </a:rPr>
              <a:t>Doiron-Leyraud</a:t>
            </a:r>
            <a:r>
              <a:rPr lang="sk-SK" sz="1300" dirty="0" smtClean="0">
                <a:solidFill>
                  <a:srgbClr val="00287D"/>
                </a:solidFill>
              </a:rPr>
              <a:t>, L. </a:t>
            </a:r>
            <a:r>
              <a:rPr lang="sk-SK" sz="1300" dirty="0" err="1" smtClean="0">
                <a:solidFill>
                  <a:srgbClr val="00287D"/>
                </a:solidFill>
              </a:rPr>
              <a:t>Taillefer</a:t>
            </a:r>
            <a:r>
              <a:rPr lang="sk-SK" sz="1300" dirty="0" smtClean="0">
                <a:solidFill>
                  <a:srgbClr val="00287D"/>
                </a:solidFill>
              </a:rPr>
              <a:t>, M. -H. </a:t>
            </a:r>
            <a:r>
              <a:rPr lang="sk-SK" sz="1300" dirty="0" err="1" smtClean="0">
                <a:solidFill>
                  <a:srgbClr val="00287D"/>
                </a:solidFill>
              </a:rPr>
              <a:t>Julien</a:t>
            </a:r>
            <a:r>
              <a:rPr lang="sk-SK" sz="1300" dirty="0" smtClean="0">
                <a:solidFill>
                  <a:srgbClr val="00287D"/>
                </a:solidFill>
              </a:rPr>
              <a:t>, C. </a:t>
            </a:r>
            <a:r>
              <a:rPr lang="sk-SK" sz="1300" dirty="0" err="1" smtClean="0">
                <a:solidFill>
                  <a:srgbClr val="00287D"/>
                </a:solidFill>
              </a:rPr>
              <a:t>Marcenat</a:t>
            </a:r>
            <a:r>
              <a:rPr lang="sk-SK" sz="1300" dirty="0" smtClean="0">
                <a:solidFill>
                  <a:srgbClr val="00287D"/>
                </a:solidFill>
              </a:rPr>
              <a:t>, T. Klein:</a:t>
            </a:r>
            <a:br>
              <a:rPr lang="sk-SK" sz="1300" dirty="0" smtClean="0">
                <a:solidFill>
                  <a:srgbClr val="00287D"/>
                </a:solidFill>
              </a:rPr>
            </a:br>
            <a:r>
              <a:rPr lang="sk-SK" sz="1300" dirty="0" smtClean="0">
                <a:solidFill>
                  <a:srgbClr val="00287D"/>
                </a:solidFill>
              </a:rPr>
              <a:t>„</a:t>
            </a:r>
            <a:r>
              <a:rPr lang="sk-SK" sz="1300" i="1" dirty="0" err="1" smtClean="0">
                <a:solidFill>
                  <a:srgbClr val="00287D"/>
                </a:solidFill>
              </a:rPr>
              <a:t>Unusual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interplay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between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superconductivity</a:t>
            </a:r>
            <a:r>
              <a:rPr lang="sk-SK" sz="1300" i="1" dirty="0" smtClean="0">
                <a:solidFill>
                  <a:srgbClr val="00287D"/>
                </a:solidFill>
              </a:rPr>
              <a:t> and </a:t>
            </a:r>
            <a:r>
              <a:rPr lang="sk-SK" sz="1300" i="1" dirty="0" err="1" smtClean="0">
                <a:solidFill>
                  <a:srgbClr val="00287D"/>
                </a:solidFill>
              </a:rPr>
              <a:t>field-induced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charge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order</a:t>
            </a:r>
            <a:r>
              <a:rPr lang="sk-SK" sz="1300" i="1" dirty="0" smtClean="0">
                <a:solidFill>
                  <a:srgbClr val="00287D"/>
                </a:solidFill>
              </a:rPr>
              <a:t> in </a:t>
            </a:r>
            <a:r>
              <a:rPr lang="sk-SK" sz="1300" i="1" dirty="0" err="1" smtClean="0">
                <a:solidFill>
                  <a:srgbClr val="00287D"/>
                </a:solidFill>
              </a:rPr>
              <a:t>YBa</a:t>
            </a:r>
            <a:r>
              <a:rPr lang="sk-SK" sz="1300" i="1" baseline="-25000" dirty="0" err="1" smtClean="0">
                <a:solidFill>
                  <a:srgbClr val="00287D"/>
                </a:solidFill>
              </a:rPr>
              <a:t>2</a:t>
            </a:r>
            <a:r>
              <a:rPr lang="sk-SK" sz="1300" i="1" dirty="0" err="1" smtClean="0">
                <a:solidFill>
                  <a:srgbClr val="00287D"/>
                </a:solidFill>
              </a:rPr>
              <a:t>Cu</a:t>
            </a:r>
            <a:r>
              <a:rPr lang="sk-SK" sz="1300" i="1" baseline="-25000" dirty="0" err="1" smtClean="0">
                <a:solidFill>
                  <a:srgbClr val="00287D"/>
                </a:solidFill>
              </a:rPr>
              <a:t>3</a:t>
            </a:r>
            <a:r>
              <a:rPr lang="sk-SK" sz="1300" i="1" dirty="0" err="1" smtClean="0">
                <a:solidFill>
                  <a:srgbClr val="00287D"/>
                </a:solidFill>
              </a:rPr>
              <a:t>O</a:t>
            </a:r>
            <a:r>
              <a:rPr lang="sk-SK" sz="1300" i="1" baseline="-25000" dirty="0" err="1" smtClean="0">
                <a:solidFill>
                  <a:srgbClr val="00287D"/>
                </a:solidFill>
              </a:rPr>
              <a:t>y</a:t>
            </a:r>
            <a:r>
              <a:rPr lang="sk-SK" sz="1300" dirty="0" smtClean="0">
                <a:solidFill>
                  <a:srgbClr val="00287D"/>
                </a:solidFill>
              </a:rPr>
              <a:t>“</a:t>
            </a:r>
            <a:br>
              <a:rPr lang="sk-SK" sz="1300" dirty="0" smtClean="0">
                <a:solidFill>
                  <a:srgbClr val="00287D"/>
                </a:solidFill>
              </a:rPr>
            </a:br>
            <a:r>
              <a:rPr lang="sk-SK" sz="1300" b="1" dirty="0" err="1" smtClean="0">
                <a:solidFill>
                  <a:srgbClr val="00287D"/>
                </a:solidFill>
              </a:rPr>
              <a:t>Physical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sk-SK" sz="1300" b="1" dirty="0" err="1" smtClean="0">
                <a:solidFill>
                  <a:srgbClr val="00287D"/>
                </a:solidFill>
              </a:rPr>
              <a:t>Review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sk-SK" sz="1300" b="1" dirty="0" err="1" smtClean="0">
                <a:solidFill>
                  <a:srgbClr val="00287D"/>
                </a:solidFill>
              </a:rPr>
              <a:t>Letters</a:t>
            </a:r>
            <a:r>
              <a:rPr lang="sk-SK" sz="1300" b="1" dirty="0" smtClean="0">
                <a:solidFill>
                  <a:srgbClr val="00287D"/>
                </a:solidFill>
              </a:rPr>
              <a:t> 121</a:t>
            </a:r>
            <a:r>
              <a:rPr lang="sk-SK" sz="1300" dirty="0" smtClean="0">
                <a:solidFill>
                  <a:srgbClr val="00287D"/>
                </a:solidFill>
              </a:rPr>
              <a:t>, 167002 (2018). </a:t>
            </a:r>
            <a:r>
              <a:rPr lang="sk-SK" sz="1300" b="1" dirty="0" err="1" smtClean="0">
                <a:solidFill>
                  <a:srgbClr val="00287D"/>
                </a:solidFill>
              </a:rPr>
              <a:t>IF</a:t>
            </a:r>
            <a:r>
              <a:rPr lang="sk-SK" sz="1300" b="1" dirty="0" smtClean="0">
                <a:solidFill>
                  <a:srgbClr val="00287D"/>
                </a:solidFill>
              </a:rPr>
              <a:t> = 8.84</a:t>
            </a:r>
          </a:p>
          <a:p>
            <a:pPr>
              <a:defRPr/>
            </a:pPr>
            <a:endParaRPr lang="sk-SK" sz="1300" b="1" dirty="0" smtClean="0">
              <a:solidFill>
                <a:srgbClr val="00287D"/>
              </a:solidFill>
            </a:endParaRPr>
          </a:p>
          <a:p>
            <a:pPr>
              <a:defRPr/>
            </a:pPr>
            <a:r>
              <a:rPr lang="sk-SK" sz="1300" dirty="0" smtClean="0">
                <a:solidFill>
                  <a:srgbClr val="FF0000"/>
                </a:solidFill>
              </a:rPr>
              <a:t>2.</a:t>
            </a:r>
            <a:r>
              <a:rPr lang="sk-SK" sz="1300" dirty="0" smtClean="0">
                <a:solidFill>
                  <a:srgbClr val="00287D"/>
                </a:solidFill>
              </a:rPr>
              <a:t> </a:t>
            </a:r>
            <a:r>
              <a:rPr lang="sk-SK" sz="1300" b="1" dirty="0" smtClean="0">
                <a:solidFill>
                  <a:srgbClr val="AF0078"/>
                </a:solidFill>
              </a:rPr>
              <a:t>V. </a:t>
            </a:r>
            <a:r>
              <a:rPr lang="sk-SK" sz="1300" b="1" dirty="0" err="1" smtClean="0">
                <a:solidFill>
                  <a:srgbClr val="AF0078"/>
                </a:solidFill>
              </a:rPr>
              <a:t>Hašková</a:t>
            </a:r>
            <a:r>
              <a:rPr lang="sk-SK" sz="1300" b="1" dirty="0" smtClean="0">
                <a:solidFill>
                  <a:srgbClr val="AF0078"/>
                </a:solidFill>
              </a:rPr>
              <a:t>, M. </a:t>
            </a:r>
            <a:r>
              <a:rPr lang="sk-SK" sz="1300" b="1" dirty="0" err="1" smtClean="0">
                <a:solidFill>
                  <a:srgbClr val="AF0078"/>
                </a:solidFill>
              </a:rPr>
              <a:t>Kopčík</a:t>
            </a:r>
            <a:r>
              <a:rPr lang="sk-SK" sz="1300" b="1" dirty="0" smtClean="0">
                <a:solidFill>
                  <a:srgbClr val="AF0078"/>
                </a:solidFill>
              </a:rPr>
              <a:t>, P. </a:t>
            </a:r>
            <a:r>
              <a:rPr lang="sk-SK" sz="1300" b="1" dirty="0" err="1" smtClean="0">
                <a:solidFill>
                  <a:srgbClr val="AF0078"/>
                </a:solidFill>
              </a:rPr>
              <a:t>Szabó</a:t>
            </a:r>
            <a:r>
              <a:rPr lang="sk-SK" sz="1300" b="1" dirty="0" smtClean="0">
                <a:solidFill>
                  <a:srgbClr val="AF0078"/>
                </a:solidFill>
              </a:rPr>
              <a:t>, T. </a:t>
            </a:r>
            <a:r>
              <a:rPr lang="sk-SK" sz="1300" b="1" dirty="0" err="1" smtClean="0">
                <a:solidFill>
                  <a:srgbClr val="AF0078"/>
                </a:solidFill>
              </a:rPr>
              <a:t>Samuely</a:t>
            </a:r>
            <a:r>
              <a:rPr lang="sk-SK" sz="1300" b="1" dirty="0" smtClean="0">
                <a:solidFill>
                  <a:srgbClr val="AF0078"/>
                </a:solidFill>
              </a:rPr>
              <a:t>, J. </a:t>
            </a:r>
            <a:r>
              <a:rPr lang="sk-SK" sz="1300" b="1" dirty="0" err="1" smtClean="0">
                <a:solidFill>
                  <a:srgbClr val="AF0078"/>
                </a:solidFill>
              </a:rPr>
              <a:t>Kačmarčík</a:t>
            </a:r>
            <a:r>
              <a:rPr lang="sk-SK" sz="1300" dirty="0" smtClean="0">
                <a:solidFill>
                  <a:srgbClr val="00287D"/>
                </a:solidFill>
              </a:rPr>
              <a:t>, O. </a:t>
            </a:r>
            <a:r>
              <a:rPr lang="sk-SK" sz="1300" dirty="0" err="1" smtClean="0">
                <a:solidFill>
                  <a:srgbClr val="00287D"/>
                </a:solidFill>
              </a:rPr>
              <a:t>Onufriienko</a:t>
            </a:r>
            <a:r>
              <a:rPr lang="sk-SK" sz="1300" dirty="0" smtClean="0">
                <a:solidFill>
                  <a:srgbClr val="00287D"/>
                </a:solidFill>
              </a:rPr>
              <a:t>, M. Žemlička, P. </a:t>
            </a:r>
            <a:r>
              <a:rPr lang="sk-SK" sz="1300" dirty="0" err="1" smtClean="0">
                <a:solidFill>
                  <a:srgbClr val="00287D"/>
                </a:solidFill>
              </a:rPr>
              <a:t>Neilinger</a:t>
            </a:r>
            <a:r>
              <a:rPr lang="sk-SK" sz="1300" dirty="0" smtClean="0">
                <a:solidFill>
                  <a:srgbClr val="00287D"/>
                </a:solidFill>
              </a:rPr>
              <a:t>, M. </a:t>
            </a:r>
            <a:r>
              <a:rPr lang="sk-SK" sz="1300" dirty="0" err="1" smtClean="0">
                <a:solidFill>
                  <a:srgbClr val="00287D"/>
                </a:solidFill>
              </a:rPr>
              <a:t>Grajcar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sk-SK" sz="1300" b="1" dirty="0" smtClean="0">
                <a:solidFill>
                  <a:srgbClr val="AF0078"/>
                </a:solidFill>
              </a:rPr>
              <a:t>P. </a:t>
            </a:r>
            <a:r>
              <a:rPr lang="sk-SK" sz="1300" b="1" dirty="0" err="1" smtClean="0">
                <a:solidFill>
                  <a:srgbClr val="AF0078"/>
                </a:solidFill>
              </a:rPr>
              <a:t>Samuely</a:t>
            </a:r>
            <a:r>
              <a:rPr lang="sk-SK" sz="1300" dirty="0" smtClean="0">
                <a:solidFill>
                  <a:srgbClr val="00287D"/>
                </a:solidFill>
              </a:rPr>
              <a:t>: „</a:t>
            </a:r>
            <a:r>
              <a:rPr lang="sk-SK" sz="1300" i="1" dirty="0" smtClean="0">
                <a:solidFill>
                  <a:srgbClr val="00287D"/>
                </a:solidFill>
              </a:rPr>
              <a:t>On </a:t>
            </a:r>
            <a:r>
              <a:rPr lang="sk-SK" sz="1300" i="1" dirty="0" err="1" smtClean="0">
                <a:solidFill>
                  <a:srgbClr val="00287D"/>
                </a:solidFill>
              </a:rPr>
              <a:t>the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origin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of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in-gap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states</a:t>
            </a:r>
            <a:r>
              <a:rPr lang="sk-SK" sz="1300" i="1" dirty="0" smtClean="0">
                <a:solidFill>
                  <a:srgbClr val="00287D"/>
                </a:solidFill>
              </a:rPr>
              <a:t> in </a:t>
            </a:r>
            <a:r>
              <a:rPr lang="sk-SK" sz="1300" i="1" dirty="0" err="1" smtClean="0">
                <a:solidFill>
                  <a:srgbClr val="00287D"/>
                </a:solidFill>
              </a:rPr>
              <a:t>homogeneously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disordered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ultrathin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films</a:t>
            </a:r>
            <a:r>
              <a:rPr lang="sk-SK" sz="1300" i="1" dirty="0" smtClean="0">
                <a:solidFill>
                  <a:srgbClr val="00287D"/>
                </a:solidFill>
              </a:rPr>
              <a:t>. </a:t>
            </a:r>
            <a:r>
              <a:rPr lang="sk-SK" sz="1300" i="1" dirty="0" err="1" smtClean="0">
                <a:solidFill>
                  <a:srgbClr val="00287D"/>
                </a:solidFill>
              </a:rPr>
              <a:t>MoC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case</a:t>
            </a:r>
            <a:r>
              <a:rPr lang="sk-SK" sz="1300" dirty="0" smtClean="0">
                <a:solidFill>
                  <a:srgbClr val="00287D"/>
                </a:solidFill>
              </a:rPr>
              <a:t>“</a:t>
            </a:r>
            <a:br>
              <a:rPr lang="sk-SK" sz="1300" dirty="0" smtClean="0">
                <a:solidFill>
                  <a:srgbClr val="00287D"/>
                </a:solidFill>
              </a:rPr>
            </a:br>
            <a:r>
              <a:rPr lang="sk-SK" sz="1300" b="1" dirty="0" err="1" smtClean="0">
                <a:solidFill>
                  <a:srgbClr val="00287D"/>
                </a:solidFill>
              </a:rPr>
              <a:t>Applied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sk-SK" sz="1300" b="1" dirty="0" err="1" smtClean="0">
                <a:solidFill>
                  <a:srgbClr val="00287D"/>
                </a:solidFill>
              </a:rPr>
              <a:t>Surface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sk-SK" sz="1300" b="1" dirty="0" err="1" smtClean="0">
                <a:solidFill>
                  <a:srgbClr val="00287D"/>
                </a:solidFill>
              </a:rPr>
              <a:t>Science</a:t>
            </a:r>
            <a:r>
              <a:rPr lang="sk-SK" sz="1300" b="1" dirty="0" smtClean="0">
                <a:solidFill>
                  <a:srgbClr val="00287D"/>
                </a:solidFill>
              </a:rPr>
              <a:t> 461</a:t>
            </a:r>
            <a:r>
              <a:rPr lang="sk-SK" sz="1300" dirty="0" smtClean="0">
                <a:solidFill>
                  <a:srgbClr val="00287D"/>
                </a:solidFill>
              </a:rPr>
              <a:t>, 143 (2018). </a:t>
            </a:r>
            <a:r>
              <a:rPr lang="sk-SK" sz="1300" b="1" dirty="0" err="1" smtClean="0">
                <a:solidFill>
                  <a:srgbClr val="00287D"/>
                </a:solidFill>
              </a:rPr>
              <a:t>IF</a:t>
            </a:r>
            <a:r>
              <a:rPr lang="sk-SK" sz="1300" b="1" dirty="0" smtClean="0">
                <a:solidFill>
                  <a:srgbClr val="00287D"/>
                </a:solidFill>
              </a:rPr>
              <a:t> = 4.50 </a:t>
            </a:r>
            <a:r>
              <a:rPr lang="sk-SK" sz="1300" dirty="0" smtClean="0">
                <a:solidFill>
                  <a:srgbClr val="00287D"/>
                </a:solidFill>
              </a:rPr>
              <a:t/>
            </a:r>
            <a:br>
              <a:rPr lang="sk-SK" sz="1300" dirty="0" smtClean="0">
                <a:solidFill>
                  <a:srgbClr val="00287D"/>
                </a:solidFill>
              </a:rPr>
            </a:br>
            <a:endParaRPr lang="sk-SK" sz="1300" dirty="0" smtClean="0">
              <a:solidFill>
                <a:srgbClr val="00287D"/>
              </a:solidFill>
            </a:endParaRPr>
          </a:p>
          <a:p>
            <a:pPr>
              <a:defRPr/>
            </a:pPr>
            <a:r>
              <a:rPr lang="sk-SK" sz="1300" dirty="0" smtClean="0">
                <a:solidFill>
                  <a:srgbClr val="FF0000"/>
                </a:solidFill>
              </a:rPr>
              <a:t>3.</a:t>
            </a:r>
            <a:r>
              <a:rPr lang="sk-SK" sz="1300" dirty="0" smtClean="0">
                <a:solidFill>
                  <a:srgbClr val="00287D"/>
                </a:solidFill>
              </a:rPr>
              <a:t> M. Gregor, R. Sobota, T. </a:t>
            </a:r>
            <a:r>
              <a:rPr lang="sk-SK" sz="1300" dirty="0" err="1" smtClean="0">
                <a:solidFill>
                  <a:srgbClr val="00287D"/>
                </a:solidFill>
              </a:rPr>
              <a:t>Plecenik</a:t>
            </a:r>
            <a:r>
              <a:rPr lang="sk-SK" sz="1300" dirty="0" smtClean="0">
                <a:solidFill>
                  <a:srgbClr val="00287D"/>
                </a:solidFill>
              </a:rPr>
              <a:t>, T. </a:t>
            </a:r>
            <a:r>
              <a:rPr lang="sk-SK" sz="1300" dirty="0" err="1" smtClean="0">
                <a:solidFill>
                  <a:srgbClr val="00287D"/>
                </a:solidFill>
              </a:rPr>
              <a:t>Roch</a:t>
            </a:r>
            <a:r>
              <a:rPr lang="sk-SK" sz="1300" dirty="0" smtClean="0">
                <a:solidFill>
                  <a:srgbClr val="00287D"/>
                </a:solidFill>
              </a:rPr>
              <a:t>, L. </a:t>
            </a:r>
            <a:r>
              <a:rPr lang="sk-SK" sz="1300" dirty="0" err="1" smtClean="0">
                <a:solidFill>
                  <a:srgbClr val="00287D"/>
                </a:solidFill>
              </a:rPr>
              <a:t>Satrapinskyy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sk-SK" sz="1300" b="1" dirty="0" err="1" smtClean="0">
                <a:solidFill>
                  <a:srgbClr val="AF0078"/>
                </a:solidFill>
              </a:rPr>
              <a:t>J.Kačmarčík</a:t>
            </a:r>
            <a:r>
              <a:rPr lang="sk-SK" sz="1300" dirty="0" smtClean="0">
                <a:solidFill>
                  <a:srgbClr val="00287D"/>
                </a:solidFill>
              </a:rPr>
              <a:t>, V. </a:t>
            </a:r>
            <a:r>
              <a:rPr lang="sk-SK" sz="1300" dirty="0" err="1" smtClean="0">
                <a:solidFill>
                  <a:srgbClr val="00287D"/>
                </a:solidFill>
              </a:rPr>
              <a:t>Girman</a:t>
            </a:r>
            <a:r>
              <a:rPr lang="sk-SK" sz="1300" dirty="0" smtClean="0">
                <a:solidFill>
                  <a:srgbClr val="00287D"/>
                </a:solidFill>
              </a:rPr>
              <a:t>, P. </a:t>
            </a:r>
            <a:r>
              <a:rPr lang="sk-SK" sz="1300" dirty="0" err="1" smtClean="0">
                <a:solidFill>
                  <a:srgbClr val="00287D"/>
                </a:solidFill>
              </a:rPr>
              <a:t>Svec</a:t>
            </a:r>
            <a:r>
              <a:rPr lang="sk-SK" sz="1300" dirty="0" smtClean="0">
                <a:solidFill>
                  <a:srgbClr val="00287D"/>
                </a:solidFill>
              </a:rPr>
              <a:t>, P. Kus, A. </a:t>
            </a:r>
            <a:r>
              <a:rPr lang="sk-SK" sz="1300" dirty="0" err="1" smtClean="0">
                <a:solidFill>
                  <a:srgbClr val="00287D"/>
                </a:solidFill>
              </a:rPr>
              <a:t>Plecenik</a:t>
            </a:r>
            <a:r>
              <a:rPr lang="sk-SK" sz="1300" dirty="0" smtClean="0">
                <a:solidFill>
                  <a:srgbClr val="00287D"/>
                </a:solidFill>
              </a:rPr>
              <a:t>: </a:t>
            </a:r>
            <a:r>
              <a:rPr lang="sk-SK" sz="1300" i="1" dirty="0" smtClean="0">
                <a:solidFill>
                  <a:srgbClr val="00287D"/>
                </a:solidFill>
              </a:rPr>
              <a:t>„</a:t>
            </a:r>
            <a:r>
              <a:rPr lang="sk-SK" sz="1300" i="1" dirty="0" err="1" smtClean="0">
                <a:solidFill>
                  <a:srgbClr val="00287D"/>
                </a:solidFill>
              </a:rPr>
              <a:t>Enhancement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of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superconducting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properties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of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MgB</a:t>
            </a:r>
            <a:r>
              <a:rPr lang="sk-SK" sz="1300" i="1" baseline="-25000" dirty="0" err="1" smtClean="0">
                <a:solidFill>
                  <a:srgbClr val="00287D"/>
                </a:solidFill>
              </a:rPr>
              <a:t>2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thin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films</a:t>
            </a:r>
            <a:r>
              <a:rPr lang="sk-SK" sz="1300" i="1" dirty="0" smtClean="0">
                <a:solidFill>
                  <a:srgbClr val="00287D"/>
                </a:solidFill>
              </a:rPr>
              <a:t> by </a:t>
            </a:r>
            <a:r>
              <a:rPr lang="sk-SK" sz="1300" i="1" dirty="0" err="1" smtClean="0">
                <a:solidFill>
                  <a:srgbClr val="00287D"/>
                </a:solidFill>
              </a:rPr>
              <a:t>using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oxygen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annealing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atmosphere</a:t>
            </a:r>
            <a:r>
              <a:rPr lang="sk-SK" sz="1300" i="1" dirty="0" smtClean="0">
                <a:solidFill>
                  <a:srgbClr val="00287D"/>
                </a:solidFill>
              </a:rPr>
              <a:t>“</a:t>
            </a:r>
            <a:r>
              <a:rPr lang="sk-SK" sz="1300" dirty="0" smtClean="0">
                <a:solidFill>
                  <a:srgbClr val="00287D"/>
                </a:solidFill>
              </a:rPr>
              <a:t/>
            </a:r>
            <a:br>
              <a:rPr lang="sk-SK" sz="1300" dirty="0" smtClean="0">
                <a:solidFill>
                  <a:srgbClr val="00287D"/>
                </a:solidFill>
              </a:rPr>
            </a:br>
            <a:r>
              <a:rPr lang="sk-SK" sz="1300" b="1" dirty="0" err="1" smtClean="0">
                <a:solidFill>
                  <a:srgbClr val="00287D"/>
                </a:solidFill>
              </a:rPr>
              <a:t>Applied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sk-SK" sz="1300" b="1" dirty="0" err="1" smtClean="0">
                <a:solidFill>
                  <a:srgbClr val="00287D"/>
                </a:solidFill>
              </a:rPr>
              <a:t>Surface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sk-SK" sz="1300" b="1" dirty="0" err="1" smtClean="0">
                <a:solidFill>
                  <a:srgbClr val="00287D"/>
                </a:solidFill>
              </a:rPr>
              <a:t>Science</a:t>
            </a:r>
            <a:r>
              <a:rPr lang="sk-SK" sz="1300" b="1" dirty="0" smtClean="0">
                <a:solidFill>
                  <a:srgbClr val="00287D"/>
                </a:solidFill>
              </a:rPr>
              <a:t> 461</a:t>
            </a:r>
            <a:r>
              <a:rPr lang="sk-SK" sz="1300" dirty="0" smtClean="0">
                <a:solidFill>
                  <a:srgbClr val="00287D"/>
                </a:solidFill>
              </a:rPr>
              <a:t>, 124 (2018). </a:t>
            </a:r>
            <a:r>
              <a:rPr lang="sk-SK" sz="1300" b="1" dirty="0" err="1" smtClean="0">
                <a:solidFill>
                  <a:srgbClr val="00287D"/>
                </a:solidFill>
              </a:rPr>
              <a:t>IF</a:t>
            </a:r>
            <a:r>
              <a:rPr lang="sk-SK" sz="1300" b="1" dirty="0" smtClean="0">
                <a:solidFill>
                  <a:srgbClr val="00287D"/>
                </a:solidFill>
              </a:rPr>
              <a:t> = 4.50</a:t>
            </a:r>
          </a:p>
          <a:p>
            <a:pPr>
              <a:defRPr/>
            </a:pPr>
            <a:endParaRPr lang="sk-SK" sz="1300" b="1" dirty="0" smtClean="0">
              <a:solidFill>
                <a:srgbClr val="00287D"/>
              </a:solidFill>
            </a:endParaRPr>
          </a:p>
          <a:p>
            <a:pPr algn="just"/>
            <a:r>
              <a:rPr lang="sk-SK" sz="1300" dirty="0" smtClean="0">
                <a:solidFill>
                  <a:srgbClr val="FF0000"/>
                </a:solidFill>
              </a:rPr>
              <a:t>4.</a:t>
            </a:r>
            <a:r>
              <a:rPr lang="sk-SK" sz="1300" dirty="0" smtClean="0">
                <a:solidFill>
                  <a:srgbClr val="003CA0"/>
                </a:solidFill>
              </a:rPr>
              <a:t> </a:t>
            </a:r>
            <a:r>
              <a:rPr lang="en-US" sz="1300" dirty="0" smtClean="0">
                <a:solidFill>
                  <a:srgbClr val="00287D"/>
                </a:solidFill>
              </a:rPr>
              <a:t>G. </a:t>
            </a:r>
            <a:r>
              <a:rPr lang="en-US" sz="1300" dirty="0" err="1" smtClean="0">
                <a:solidFill>
                  <a:srgbClr val="00287D"/>
                </a:solidFill>
              </a:rPr>
              <a:t>Pristáš</a:t>
            </a:r>
            <a:r>
              <a:rPr lang="en-US" sz="1300" dirty="0" smtClean="0">
                <a:solidFill>
                  <a:srgbClr val="00287D"/>
                </a:solidFill>
              </a:rPr>
              <a:t>, Mat. </a:t>
            </a:r>
            <a:r>
              <a:rPr lang="en-US" sz="1300" dirty="0" err="1" smtClean="0">
                <a:solidFill>
                  <a:srgbClr val="00287D"/>
                </a:solidFill>
              </a:rPr>
              <a:t>Orendáč</a:t>
            </a:r>
            <a:r>
              <a:rPr lang="en-US" sz="1300" dirty="0" smtClean="0">
                <a:solidFill>
                  <a:srgbClr val="00287D"/>
                </a:solidFill>
              </a:rPr>
              <a:t>, S. </a:t>
            </a:r>
            <a:r>
              <a:rPr lang="en-US" sz="1300" dirty="0" err="1" smtClean="0">
                <a:solidFill>
                  <a:srgbClr val="00287D"/>
                </a:solidFill>
              </a:rPr>
              <a:t>Gabáni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J. Ka</a:t>
            </a:r>
            <a:r>
              <a:rPr lang="sk-SK" sz="1300" b="1" dirty="0" err="1" smtClean="0">
                <a:solidFill>
                  <a:srgbClr val="AF0078"/>
                </a:solidFill>
              </a:rPr>
              <a:t>čmarčík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E. </a:t>
            </a:r>
            <a:r>
              <a:rPr lang="en-US" sz="1300" b="1" dirty="0" err="1" smtClean="0">
                <a:solidFill>
                  <a:srgbClr val="AF0078"/>
                </a:solidFill>
              </a:rPr>
              <a:t>Gažo</a:t>
            </a:r>
            <a:r>
              <a:rPr lang="en-US" sz="1300" dirty="0" smtClean="0">
                <a:solidFill>
                  <a:srgbClr val="00287D"/>
                </a:solidFill>
              </a:rPr>
              <a:t>,</a:t>
            </a:r>
            <a:r>
              <a:rPr lang="sk-SK" sz="1300" dirty="0" smtClean="0">
                <a:solidFill>
                  <a:srgbClr val="00287D"/>
                </a:solidFill>
              </a:rPr>
              <a:t> </a:t>
            </a:r>
            <a:r>
              <a:rPr lang="sk-SK" sz="1300" b="1" dirty="0" smtClean="0">
                <a:solidFill>
                  <a:srgbClr val="AF0078"/>
                </a:solidFill>
              </a:rPr>
              <a:t>Z</a:t>
            </a:r>
            <a:r>
              <a:rPr lang="en-US" sz="1300" b="1" dirty="0" smtClean="0">
                <a:solidFill>
                  <a:srgbClr val="AF0078"/>
                </a:solidFill>
              </a:rPr>
              <a:t>.</a:t>
            </a:r>
            <a:r>
              <a:rPr lang="sk-SK" sz="1300" b="1" dirty="0" smtClean="0">
                <a:solidFill>
                  <a:srgbClr val="AF0078"/>
                </a:solidFill>
              </a:rPr>
              <a:t> </a:t>
            </a:r>
            <a:r>
              <a:rPr lang="sk-SK" sz="1300" b="1" dirty="0" err="1" smtClean="0">
                <a:solidFill>
                  <a:srgbClr val="AF0078"/>
                </a:solidFill>
              </a:rPr>
              <a:t>Pribulová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smtClean="0">
                <a:solidFill>
                  <a:srgbClr val="00287D"/>
                </a:solidFill>
              </a:rPr>
              <a:t>A. </a:t>
            </a:r>
            <a:r>
              <a:rPr lang="sk-SK" sz="1300" dirty="0" err="1" smtClean="0">
                <a:solidFill>
                  <a:srgbClr val="00287D"/>
                </a:solidFill>
              </a:rPr>
              <a:t>Correa-Orellana</a:t>
            </a:r>
            <a:r>
              <a:rPr lang="en-US" sz="1300" dirty="0" smtClean="0">
                <a:solidFill>
                  <a:srgbClr val="00287D"/>
                </a:solidFill>
              </a:rPr>
              <a:t>, E. </a:t>
            </a:r>
            <a:r>
              <a:rPr lang="sk-SK" sz="1300" dirty="0" err="1" smtClean="0">
                <a:solidFill>
                  <a:srgbClr val="00287D"/>
                </a:solidFill>
              </a:rPr>
              <a:t>Herrera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smtClean="0">
                <a:solidFill>
                  <a:srgbClr val="00287D"/>
                </a:solidFill>
              </a:rPr>
              <a:t>      H</a:t>
            </a:r>
            <a:r>
              <a:rPr lang="en-US" sz="1300" dirty="0" smtClean="0">
                <a:solidFill>
                  <a:srgbClr val="00287D"/>
                </a:solidFill>
              </a:rPr>
              <a:t>. </a:t>
            </a:r>
            <a:r>
              <a:rPr lang="sk-SK" sz="1300" dirty="0" err="1" smtClean="0">
                <a:solidFill>
                  <a:srgbClr val="00287D"/>
                </a:solidFill>
              </a:rPr>
              <a:t>Suderow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sk-SK" sz="1300" b="1" dirty="0" smtClean="0">
                <a:solidFill>
                  <a:srgbClr val="AF0078"/>
                </a:solidFill>
              </a:rPr>
              <a:t>P</a:t>
            </a:r>
            <a:r>
              <a:rPr lang="en-US" sz="1300" b="1" dirty="0" smtClean="0">
                <a:solidFill>
                  <a:srgbClr val="AF0078"/>
                </a:solidFill>
              </a:rPr>
              <a:t>. </a:t>
            </a:r>
            <a:r>
              <a:rPr lang="sk-SK" sz="1300" b="1" dirty="0" err="1" smtClean="0">
                <a:solidFill>
                  <a:srgbClr val="AF0078"/>
                </a:solidFill>
              </a:rPr>
              <a:t>Samuely</a:t>
            </a:r>
            <a:r>
              <a:rPr lang="en-US" sz="1300" dirty="0" smtClean="0">
                <a:solidFill>
                  <a:srgbClr val="00287D"/>
                </a:solidFill>
              </a:rPr>
              <a:t>: „</a:t>
            </a:r>
            <a:r>
              <a:rPr lang="sk-SK" sz="1300" i="1" dirty="0" err="1" smtClean="0">
                <a:solidFill>
                  <a:srgbClr val="00287D"/>
                </a:solidFill>
              </a:rPr>
              <a:t>Pressure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effect</a:t>
            </a:r>
            <a:r>
              <a:rPr lang="sk-SK" sz="1300" i="1" dirty="0" smtClean="0">
                <a:solidFill>
                  <a:srgbClr val="00287D"/>
                </a:solidFill>
              </a:rPr>
              <a:t> on </a:t>
            </a:r>
            <a:r>
              <a:rPr lang="sk-SK" sz="1300" i="1" dirty="0" err="1" smtClean="0">
                <a:solidFill>
                  <a:srgbClr val="00287D"/>
                </a:solidFill>
              </a:rPr>
              <a:t>the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superconducting</a:t>
            </a:r>
            <a:r>
              <a:rPr lang="sk-SK" sz="1300" i="1" dirty="0" smtClean="0">
                <a:solidFill>
                  <a:srgbClr val="00287D"/>
                </a:solidFill>
              </a:rPr>
              <a:t> and </a:t>
            </a:r>
            <a:r>
              <a:rPr lang="sk-SK" sz="1300" i="1" dirty="0" err="1" smtClean="0">
                <a:solidFill>
                  <a:srgbClr val="00287D"/>
                </a:solidFill>
              </a:rPr>
              <a:t>the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normal</a:t>
            </a:r>
            <a:r>
              <a:rPr lang="sk-SK" sz="1300" i="1" dirty="0" smtClean="0">
                <a:solidFill>
                  <a:srgbClr val="00287D"/>
                </a:solidFill>
              </a:rPr>
              <a:t> state </a:t>
            </a:r>
            <a:r>
              <a:rPr lang="sk-SK" sz="1300" i="1" dirty="0" err="1" smtClean="0">
                <a:solidFill>
                  <a:srgbClr val="00287D"/>
                </a:solidFill>
              </a:rPr>
              <a:t>of</a:t>
            </a:r>
            <a:r>
              <a:rPr lang="sk-SK" sz="1300" i="1" dirty="0" smtClean="0">
                <a:solidFill>
                  <a:srgbClr val="00287D"/>
                </a:solidFill>
              </a:rPr>
              <a:t>  </a:t>
            </a:r>
            <a:r>
              <a:rPr lang="sk-SK" sz="1300" i="1" dirty="0" smtClean="0">
                <a:solidFill>
                  <a:srgbClr val="00287D"/>
                </a:solidFill>
                <a:sym typeface="Symbol"/>
              </a:rPr>
              <a:t></a:t>
            </a:r>
            <a:r>
              <a:rPr lang="sk-SK" sz="1300" i="1" dirty="0" smtClean="0">
                <a:solidFill>
                  <a:srgbClr val="00287D"/>
                </a:solidFill>
              </a:rPr>
              <a:t>-</a:t>
            </a:r>
            <a:r>
              <a:rPr lang="en-US" sz="1300" i="1" dirty="0" smtClean="0">
                <a:solidFill>
                  <a:srgbClr val="00287D"/>
                </a:solidFill>
              </a:rPr>
              <a:t>B</a:t>
            </a:r>
            <a:r>
              <a:rPr lang="sk-SK" sz="1300" i="1" dirty="0" err="1" smtClean="0">
                <a:solidFill>
                  <a:srgbClr val="00287D"/>
                </a:solidFill>
              </a:rPr>
              <a:t>i</a:t>
            </a:r>
            <a:r>
              <a:rPr lang="sk-SK" sz="1300" i="1" baseline="-25000" dirty="0" err="1" smtClean="0">
                <a:solidFill>
                  <a:srgbClr val="00287D"/>
                </a:solidFill>
              </a:rPr>
              <a:t>2</a:t>
            </a:r>
            <a:r>
              <a:rPr lang="sk-SK" sz="1300" i="1" dirty="0" err="1" smtClean="0">
                <a:solidFill>
                  <a:srgbClr val="00287D"/>
                </a:solidFill>
              </a:rPr>
              <a:t>Pd</a:t>
            </a:r>
            <a:r>
              <a:rPr lang="en-US" sz="1300" dirty="0" smtClean="0">
                <a:solidFill>
                  <a:srgbClr val="00287D"/>
                </a:solidFill>
              </a:rPr>
              <a:t>“</a:t>
            </a:r>
          </a:p>
          <a:p>
            <a:pPr algn="just"/>
            <a:r>
              <a:rPr lang="en-US" sz="1300" b="1" dirty="0" smtClean="0">
                <a:solidFill>
                  <a:srgbClr val="00287D"/>
                </a:solidFill>
              </a:rPr>
              <a:t>Physical Review B 9</a:t>
            </a:r>
            <a:r>
              <a:rPr lang="sk-SK" sz="1300" b="1" dirty="0" smtClean="0">
                <a:solidFill>
                  <a:srgbClr val="00287D"/>
                </a:solidFill>
              </a:rPr>
              <a:t>7</a:t>
            </a:r>
            <a:r>
              <a:rPr lang="en-US" sz="1300" dirty="0" smtClean="0">
                <a:solidFill>
                  <a:srgbClr val="00287D"/>
                </a:solidFill>
              </a:rPr>
              <a:t>, 1</a:t>
            </a:r>
            <a:r>
              <a:rPr lang="sk-SK" sz="1300" dirty="0" smtClean="0">
                <a:solidFill>
                  <a:srgbClr val="00287D"/>
                </a:solidFill>
              </a:rPr>
              <a:t>34505 </a:t>
            </a:r>
            <a:r>
              <a:rPr lang="en-US" sz="1300" dirty="0" smtClean="0">
                <a:solidFill>
                  <a:srgbClr val="00287D"/>
                </a:solidFill>
              </a:rPr>
              <a:t>(201</a:t>
            </a:r>
            <a:r>
              <a:rPr lang="sk-SK" sz="1300" dirty="0" smtClean="0">
                <a:solidFill>
                  <a:srgbClr val="00287D"/>
                </a:solidFill>
              </a:rPr>
              <a:t>8</a:t>
            </a:r>
            <a:r>
              <a:rPr lang="en-US" sz="1300" dirty="0" smtClean="0">
                <a:solidFill>
                  <a:srgbClr val="00287D"/>
                </a:solidFill>
              </a:rPr>
              <a:t>). </a:t>
            </a:r>
            <a:r>
              <a:rPr lang="en-US" sz="1300" b="1" dirty="0" smtClean="0">
                <a:solidFill>
                  <a:srgbClr val="00287D"/>
                </a:solidFill>
              </a:rPr>
              <a:t>IF =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en-US" sz="1300" b="1" dirty="0" smtClean="0">
                <a:solidFill>
                  <a:srgbClr val="00287D"/>
                </a:solidFill>
              </a:rPr>
              <a:t>3.61</a:t>
            </a:r>
            <a:endParaRPr lang="sk-SK" sz="1300" b="1" dirty="0" smtClean="0">
              <a:solidFill>
                <a:srgbClr val="00287D"/>
              </a:solidFill>
            </a:endParaRPr>
          </a:p>
        </p:txBody>
      </p:sp>
      <p:sp>
        <p:nvSpPr>
          <p:cNvPr id="16" name="Obdĺžnik 5"/>
          <p:cNvSpPr>
            <a:spLocks noChangeArrowheads="1"/>
          </p:cNvSpPr>
          <p:nvPr/>
        </p:nvSpPr>
        <p:spPr bwMode="auto">
          <a:xfrm>
            <a:off x="4356100" y="1628800"/>
            <a:ext cx="431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3538" indent="-363538" algn="l"/>
            <a:r>
              <a:rPr lang="en-US" altLang="en-US" sz="1400" b="1" dirty="0">
                <a:solidFill>
                  <a:srgbClr val="FF0000"/>
                </a:solidFill>
              </a:rPr>
              <a:t>Q1</a:t>
            </a:r>
            <a:endParaRPr lang="sk-SK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8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11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9" name="Obdĺžnik 18"/>
          <p:cNvSpPr/>
          <p:nvPr/>
        </p:nvSpPr>
        <p:spPr bwMode="auto">
          <a:xfrm>
            <a:off x="251520" y="2060848"/>
            <a:ext cx="8712968" cy="9361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bdĺžnik 5"/>
          <p:cNvSpPr>
            <a:spLocks noChangeArrowheads="1"/>
          </p:cNvSpPr>
          <p:nvPr/>
        </p:nvSpPr>
        <p:spPr bwMode="auto">
          <a:xfrm>
            <a:off x="7668344" y="1781200"/>
            <a:ext cx="12961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 algn="r"/>
            <a:r>
              <a:rPr lang="sk-SK" altLang="en-US" sz="1400" b="1" dirty="0" smtClean="0">
                <a:solidFill>
                  <a:srgbClr val="FF0000"/>
                </a:solidFill>
              </a:rPr>
              <a:t>Nominácia</a:t>
            </a:r>
            <a:endParaRPr lang="sk-SK" altLang="en-US" sz="1200" b="1" dirty="0">
              <a:solidFill>
                <a:srgbClr val="FF0000"/>
              </a:solidFill>
            </a:endParaRPr>
          </a:p>
        </p:txBody>
      </p:sp>
      <p:sp>
        <p:nvSpPr>
          <p:cNvPr id="14" name="BlokTextu 11"/>
          <p:cNvSpPr txBox="1">
            <a:spLocks noChangeArrowheads="1"/>
          </p:cNvSpPr>
          <p:nvPr/>
        </p:nvSpPr>
        <p:spPr bwMode="auto">
          <a:xfrm>
            <a:off x="0" y="33337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sz="1600" b="1" dirty="0" err="1" smtClean="0">
                <a:solidFill>
                  <a:srgbClr val="AA005A"/>
                </a:solidFill>
              </a:rPr>
              <a:t>Supravodivosť</a:t>
            </a:r>
            <a:endParaRPr lang="sk-SK" altLang="en-US" sz="1600" b="1" dirty="0">
              <a:solidFill>
                <a:srgbClr val="AA005A"/>
              </a:solidFill>
            </a:endParaRPr>
          </a:p>
        </p:txBody>
      </p:sp>
      <p:sp>
        <p:nvSpPr>
          <p:cNvPr id="23" name="Obdĺžnik 5"/>
          <p:cNvSpPr>
            <a:spLocks noChangeArrowheads="1"/>
          </p:cNvSpPr>
          <p:nvPr/>
        </p:nvSpPr>
        <p:spPr bwMode="auto">
          <a:xfrm>
            <a:off x="3779913" y="836613"/>
            <a:ext cx="51845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 algn="r"/>
            <a:r>
              <a:rPr lang="sk-SK" altLang="en-US" sz="1200" b="1" dirty="0" err="1" smtClean="0">
                <a:solidFill>
                  <a:srgbClr val="00287D"/>
                </a:solidFill>
              </a:rPr>
              <a:t>Kačmarčík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J.,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Gažo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E.,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Samuely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P.,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Szabó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P.,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Vargaeštoková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Z.</a:t>
            </a:r>
            <a:endParaRPr lang="sk-SK" altLang="en-US" sz="1200" b="1" dirty="0">
              <a:solidFill>
                <a:srgbClr val="00287D"/>
              </a:solidFill>
            </a:endParaRPr>
          </a:p>
        </p:txBody>
      </p:sp>
      <p:pic>
        <p:nvPicPr>
          <p:cNvPr id="24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25" name="Obdĺžnik 5"/>
          <p:cNvSpPr>
            <a:spLocks noChangeArrowheads="1"/>
          </p:cNvSpPr>
          <p:nvPr/>
        </p:nvSpPr>
        <p:spPr bwMode="auto">
          <a:xfrm>
            <a:off x="4355976" y="5209257"/>
            <a:ext cx="431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3538" indent="-363538" algn="l"/>
            <a:r>
              <a:rPr lang="en-US" altLang="en-US" sz="1400" b="1" dirty="0" smtClean="0">
                <a:solidFill>
                  <a:srgbClr val="FF0000"/>
                </a:solidFill>
              </a:rPr>
              <a:t>Q</a:t>
            </a:r>
            <a:r>
              <a:rPr lang="sk-SK" altLang="en-US" sz="1400" b="1" dirty="0" smtClean="0">
                <a:solidFill>
                  <a:srgbClr val="FF0000"/>
                </a:solidFill>
              </a:rPr>
              <a:t>2</a:t>
            </a:r>
            <a:endParaRPr lang="sk-SK" altLang="en-US" sz="1200" b="1" dirty="0">
              <a:solidFill>
                <a:srgbClr val="FF0000"/>
              </a:solidFill>
            </a:endParaRPr>
          </a:p>
        </p:txBody>
      </p:sp>
      <p:sp>
        <p:nvSpPr>
          <p:cNvPr id="26" name="BlokTextu 14"/>
          <p:cNvSpPr txBox="1">
            <a:spLocks noChangeArrowheads="1"/>
          </p:cNvSpPr>
          <p:nvPr/>
        </p:nvSpPr>
        <p:spPr bwMode="auto">
          <a:xfrm>
            <a:off x="251520" y="5544815"/>
            <a:ext cx="8641655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sz="1300" dirty="0" smtClean="0">
                <a:solidFill>
                  <a:srgbClr val="FF0000"/>
                </a:solidFill>
              </a:rPr>
              <a:t>5. </a:t>
            </a:r>
            <a:r>
              <a:rPr lang="sk-SK" sz="1300" dirty="0" smtClean="0">
                <a:solidFill>
                  <a:srgbClr val="00287D"/>
                </a:solidFill>
              </a:rPr>
              <a:t>Y. </a:t>
            </a:r>
            <a:r>
              <a:rPr lang="sk-SK" sz="1300" dirty="0" err="1" smtClean="0">
                <a:solidFill>
                  <a:srgbClr val="00287D"/>
                </a:solidFill>
              </a:rPr>
              <a:t>Fasano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sk-SK" sz="1300" b="1" dirty="0" smtClean="0">
                <a:solidFill>
                  <a:srgbClr val="AF0078"/>
                </a:solidFill>
              </a:rPr>
              <a:t>P. </a:t>
            </a:r>
            <a:r>
              <a:rPr lang="sk-SK" sz="1300" b="1" dirty="0" err="1" smtClean="0">
                <a:solidFill>
                  <a:srgbClr val="AF0078"/>
                </a:solidFill>
              </a:rPr>
              <a:t>Szabó</a:t>
            </a:r>
            <a:r>
              <a:rPr lang="sk-SK" sz="1300" b="1" dirty="0" smtClean="0">
                <a:solidFill>
                  <a:srgbClr val="AF0078"/>
                </a:solidFill>
              </a:rPr>
              <a:t>, J. </a:t>
            </a:r>
            <a:r>
              <a:rPr lang="sk-SK" sz="1300" b="1" dirty="0" err="1" smtClean="0">
                <a:solidFill>
                  <a:srgbClr val="AF0078"/>
                </a:solidFill>
              </a:rPr>
              <a:t>Kačmarčík</a:t>
            </a:r>
            <a:r>
              <a:rPr lang="sk-SK" sz="1300" b="1" dirty="0" smtClean="0">
                <a:solidFill>
                  <a:srgbClr val="AF0078"/>
                </a:solidFill>
              </a:rPr>
              <a:t>, Z. </a:t>
            </a:r>
            <a:r>
              <a:rPr lang="sk-SK" sz="1300" b="1" dirty="0" err="1" smtClean="0">
                <a:solidFill>
                  <a:srgbClr val="AF0078"/>
                </a:solidFill>
              </a:rPr>
              <a:t>Pribulová</a:t>
            </a:r>
            <a:r>
              <a:rPr lang="sk-SK" sz="1300" dirty="0" smtClean="0">
                <a:solidFill>
                  <a:srgbClr val="00287D"/>
                </a:solidFill>
              </a:rPr>
              <a:t>, P. </a:t>
            </a:r>
            <a:r>
              <a:rPr lang="sk-SK" sz="1300" dirty="0" err="1" smtClean="0">
                <a:solidFill>
                  <a:srgbClr val="00287D"/>
                </a:solidFill>
              </a:rPr>
              <a:t>Pedrazzini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sk-SK" sz="1300" b="1" dirty="0" smtClean="0">
                <a:solidFill>
                  <a:srgbClr val="AF0078"/>
                </a:solidFill>
              </a:rPr>
              <a:t>P. </a:t>
            </a:r>
            <a:r>
              <a:rPr lang="sk-SK" sz="1300" b="1" dirty="0" err="1" smtClean="0">
                <a:solidFill>
                  <a:srgbClr val="AF0078"/>
                </a:solidFill>
              </a:rPr>
              <a:t>Samuely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err="1" smtClean="0">
                <a:solidFill>
                  <a:srgbClr val="00287D"/>
                </a:solidFill>
              </a:rPr>
              <a:t>V.F</a:t>
            </a:r>
            <a:r>
              <a:rPr lang="sk-SK" sz="1300" dirty="0" smtClean="0">
                <a:solidFill>
                  <a:srgbClr val="00287D"/>
                </a:solidFill>
              </a:rPr>
              <a:t>. </a:t>
            </a:r>
            <a:r>
              <a:rPr lang="sk-SK" sz="1300" dirty="0" err="1" smtClean="0">
                <a:solidFill>
                  <a:srgbClr val="00287D"/>
                </a:solidFill>
              </a:rPr>
              <a:t>Correa</a:t>
            </a:r>
            <a:r>
              <a:rPr lang="sk-SK" sz="1300" dirty="0" smtClean="0">
                <a:solidFill>
                  <a:srgbClr val="00287D"/>
                </a:solidFill>
              </a:rPr>
              <a:t>:</a:t>
            </a:r>
            <a:br>
              <a:rPr lang="sk-SK" sz="1300" dirty="0" smtClean="0">
                <a:solidFill>
                  <a:srgbClr val="00287D"/>
                </a:solidFill>
              </a:rPr>
            </a:br>
            <a:r>
              <a:rPr lang="sk-SK" sz="1300" dirty="0" smtClean="0">
                <a:solidFill>
                  <a:srgbClr val="00287D"/>
                </a:solidFill>
              </a:rPr>
              <a:t>„</a:t>
            </a:r>
            <a:r>
              <a:rPr lang="sk-SK" sz="1300" i="1" dirty="0" err="1" smtClean="0">
                <a:solidFill>
                  <a:srgbClr val="00287D"/>
                </a:solidFill>
              </a:rPr>
              <a:t>Unconventional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superconductivity</a:t>
            </a:r>
            <a:r>
              <a:rPr lang="sk-SK" sz="1300" i="1" dirty="0" smtClean="0">
                <a:solidFill>
                  <a:srgbClr val="00287D"/>
                </a:solidFill>
              </a:rPr>
              <a:t> in </a:t>
            </a:r>
            <a:r>
              <a:rPr lang="sk-SK" sz="1300" i="1" dirty="0" err="1" smtClean="0">
                <a:solidFill>
                  <a:srgbClr val="00287D"/>
                </a:solidFill>
              </a:rPr>
              <a:t>the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strong-coupling</a:t>
            </a:r>
            <a:r>
              <a:rPr lang="sk-SK" sz="1300" i="1" dirty="0" smtClean="0">
                <a:solidFill>
                  <a:srgbClr val="00287D"/>
                </a:solidFill>
              </a:rPr>
              <a:t> limit </a:t>
            </a:r>
            <a:r>
              <a:rPr lang="sk-SK" sz="1300" i="1" dirty="0" err="1" smtClean="0">
                <a:solidFill>
                  <a:srgbClr val="00287D"/>
                </a:solidFill>
              </a:rPr>
              <a:t>for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the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heavy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fermion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system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CeCoIn</a:t>
            </a:r>
            <a:r>
              <a:rPr lang="sk-SK" sz="1300" i="1" baseline="-25000" dirty="0" err="1" smtClean="0">
                <a:solidFill>
                  <a:srgbClr val="00287D"/>
                </a:solidFill>
              </a:rPr>
              <a:t>5</a:t>
            </a:r>
            <a:r>
              <a:rPr lang="sk-SK" sz="1300" dirty="0" smtClean="0">
                <a:solidFill>
                  <a:srgbClr val="00287D"/>
                </a:solidFill>
              </a:rPr>
              <a:t>“</a:t>
            </a:r>
            <a:br>
              <a:rPr lang="sk-SK" sz="1300" dirty="0" smtClean="0">
                <a:solidFill>
                  <a:srgbClr val="00287D"/>
                </a:solidFill>
              </a:rPr>
            </a:br>
            <a:r>
              <a:rPr lang="sk-SK" sz="1300" b="1" dirty="0" err="1" smtClean="0">
                <a:solidFill>
                  <a:srgbClr val="00287D"/>
                </a:solidFill>
              </a:rPr>
              <a:t>Physica</a:t>
            </a:r>
            <a:r>
              <a:rPr lang="sk-SK" sz="1300" b="1" dirty="0" smtClean="0">
                <a:solidFill>
                  <a:srgbClr val="00287D"/>
                </a:solidFill>
              </a:rPr>
              <a:t> B 536</a:t>
            </a:r>
            <a:r>
              <a:rPr lang="sk-SK" sz="1300" dirty="0" smtClean="0">
                <a:solidFill>
                  <a:srgbClr val="00287D"/>
                </a:solidFill>
              </a:rPr>
              <a:t>, 798-802 (2018). </a:t>
            </a:r>
            <a:r>
              <a:rPr lang="sk-SK" sz="1300" b="1" dirty="0" err="1" smtClean="0">
                <a:solidFill>
                  <a:srgbClr val="00287D"/>
                </a:solidFill>
              </a:rPr>
              <a:t>IF</a:t>
            </a:r>
            <a:r>
              <a:rPr lang="sk-SK" sz="1300" b="1" dirty="0" smtClean="0">
                <a:solidFill>
                  <a:srgbClr val="00287D"/>
                </a:solidFill>
              </a:rPr>
              <a:t> = 1.46</a:t>
            </a:r>
            <a:r>
              <a:rPr lang="sk-SK" sz="1300" dirty="0" smtClean="0">
                <a:solidFill>
                  <a:srgbClr val="00287D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0" y="1366936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400" b="1" dirty="0" smtClean="0">
                <a:solidFill>
                  <a:srgbClr val="7A0000"/>
                </a:solidFill>
              </a:rPr>
              <a:t>Pozvané </a:t>
            </a:r>
            <a:r>
              <a:rPr lang="sk-SK" altLang="en-US" sz="1400" b="1" dirty="0">
                <a:solidFill>
                  <a:srgbClr val="7A0000"/>
                </a:solidFill>
              </a:rPr>
              <a:t>prednášky na medzinárodných a domácich vedeckých podujatiach</a:t>
            </a:r>
            <a:r>
              <a:rPr lang="sk-SK" altLang="en-US" sz="1400" b="1" dirty="0" smtClean="0">
                <a:solidFill>
                  <a:srgbClr val="7A0000"/>
                </a:solidFill>
              </a:rPr>
              <a:t>:</a:t>
            </a:r>
            <a:endParaRPr lang="sk-SK" altLang="en-US" sz="1400" b="1" dirty="0">
              <a:solidFill>
                <a:srgbClr val="7A0000"/>
              </a:solidFill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395536" y="1916832"/>
            <a:ext cx="87484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</a:rPr>
              <a:t>Zahraničné:</a:t>
            </a:r>
          </a:p>
          <a:p>
            <a:endParaRPr lang="sk-SK" sz="1400" dirty="0" smtClean="0">
              <a:solidFill>
                <a:srgbClr val="003CA0"/>
              </a:solidFill>
            </a:endParaRPr>
          </a:p>
          <a:p>
            <a:r>
              <a:rPr lang="sk-SK" sz="1400" b="1" dirty="0" smtClean="0">
                <a:solidFill>
                  <a:srgbClr val="003CA0"/>
                </a:solidFill>
              </a:rPr>
              <a:t>P. </a:t>
            </a:r>
            <a:r>
              <a:rPr lang="sk-SK" sz="1400" b="1" dirty="0" err="1" smtClean="0">
                <a:solidFill>
                  <a:srgbClr val="003CA0"/>
                </a:solidFill>
              </a:rPr>
              <a:t>Szabó</a:t>
            </a:r>
            <a:r>
              <a:rPr lang="sk-SK" sz="1400" dirty="0" smtClean="0">
                <a:solidFill>
                  <a:srgbClr val="003CA0"/>
                </a:solidFill>
              </a:rPr>
              <a:t>:</a:t>
            </a:r>
            <a:r>
              <a:rPr lang="sk-SK" sz="1400" b="1" i="1" dirty="0" smtClean="0">
                <a:solidFill>
                  <a:srgbClr val="003CA0"/>
                </a:solidFill>
              </a:rPr>
              <a:t> </a:t>
            </a:r>
            <a:r>
              <a:rPr lang="sk-SK" sz="1400" dirty="0" smtClean="0">
                <a:solidFill>
                  <a:srgbClr val="AF0078"/>
                </a:solidFill>
              </a:rPr>
              <a:t>„</a:t>
            </a:r>
            <a:r>
              <a:rPr lang="de-DE" sz="1400" i="1" dirty="0" smtClean="0">
                <a:solidFill>
                  <a:srgbClr val="AF0078"/>
                </a:solidFill>
              </a:rPr>
              <a:t>On </a:t>
            </a:r>
            <a:r>
              <a:rPr lang="de-DE" sz="1400" i="1" dirty="0" err="1" smtClean="0">
                <a:solidFill>
                  <a:srgbClr val="AF0078"/>
                </a:solidFill>
              </a:rPr>
              <a:t>the</a:t>
            </a:r>
            <a:r>
              <a:rPr lang="de-DE" sz="1400" i="1" dirty="0" smtClean="0">
                <a:solidFill>
                  <a:srgbClr val="AF0078"/>
                </a:solidFill>
              </a:rPr>
              <a:t> </a:t>
            </a:r>
            <a:r>
              <a:rPr lang="de-DE" sz="1400" i="1" dirty="0" err="1" smtClean="0">
                <a:solidFill>
                  <a:srgbClr val="AF0078"/>
                </a:solidFill>
              </a:rPr>
              <a:t>origin</a:t>
            </a:r>
            <a:r>
              <a:rPr lang="de-DE" sz="1400" i="1" dirty="0" smtClean="0">
                <a:solidFill>
                  <a:srgbClr val="AF0078"/>
                </a:solidFill>
              </a:rPr>
              <a:t> </a:t>
            </a:r>
            <a:r>
              <a:rPr lang="de-DE" sz="1400" i="1" dirty="0" err="1" smtClean="0">
                <a:solidFill>
                  <a:srgbClr val="AF0078"/>
                </a:solidFill>
              </a:rPr>
              <a:t>of</a:t>
            </a:r>
            <a:r>
              <a:rPr lang="de-DE" sz="1400" i="1" dirty="0" smtClean="0">
                <a:solidFill>
                  <a:srgbClr val="AF0078"/>
                </a:solidFill>
              </a:rPr>
              <a:t> </a:t>
            </a:r>
            <a:r>
              <a:rPr lang="de-DE" sz="1400" i="1" dirty="0" err="1" smtClean="0">
                <a:solidFill>
                  <a:srgbClr val="AF0078"/>
                </a:solidFill>
              </a:rPr>
              <a:t>the</a:t>
            </a:r>
            <a:r>
              <a:rPr lang="de-DE" sz="1400" i="1" dirty="0" smtClean="0">
                <a:solidFill>
                  <a:srgbClr val="AF0078"/>
                </a:solidFill>
              </a:rPr>
              <a:t> </a:t>
            </a:r>
            <a:r>
              <a:rPr lang="de-DE" sz="1400" i="1" dirty="0" err="1" smtClean="0">
                <a:solidFill>
                  <a:srgbClr val="AF0078"/>
                </a:solidFill>
              </a:rPr>
              <a:t>quasiparticle</a:t>
            </a:r>
            <a:r>
              <a:rPr lang="de-DE" sz="1400" i="1" dirty="0" smtClean="0">
                <a:solidFill>
                  <a:srgbClr val="AF0078"/>
                </a:solidFill>
              </a:rPr>
              <a:t> </a:t>
            </a:r>
            <a:r>
              <a:rPr lang="de-DE" sz="1400" i="1" dirty="0" err="1" smtClean="0">
                <a:solidFill>
                  <a:srgbClr val="AF0078"/>
                </a:solidFill>
              </a:rPr>
              <a:t>states</a:t>
            </a:r>
            <a:r>
              <a:rPr lang="de-DE" sz="1400" i="1" dirty="0" smtClean="0">
                <a:solidFill>
                  <a:srgbClr val="AF0078"/>
                </a:solidFill>
              </a:rPr>
              <a:t> in </a:t>
            </a:r>
            <a:r>
              <a:rPr lang="de-DE" sz="1400" i="1" dirty="0" err="1" smtClean="0">
                <a:solidFill>
                  <a:srgbClr val="AF0078"/>
                </a:solidFill>
              </a:rPr>
              <a:t>the</a:t>
            </a:r>
            <a:r>
              <a:rPr lang="de-DE" sz="1400" i="1" dirty="0" smtClean="0">
                <a:solidFill>
                  <a:srgbClr val="AF0078"/>
                </a:solidFill>
              </a:rPr>
              <a:t> </a:t>
            </a:r>
            <a:r>
              <a:rPr lang="de-DE" sz="1400" i="1" dirty="0" err="1" smtClean="0">
                <a:solidFill>
                  <a:srgbClr val="AF0078"/>
                </a:solidFill>
              </a:rPr>
              <a:t>superconducting</a:t>
            </a:r>
            <a:r>
              <a:rPr lang="de-DE" sz="1400" i="1" dirty="0" smtClean="0">
                <a:solidFill>
                  <a:srgbClr val="AF0078"/>
                </a:solidFill>
              </a:rPr>
              <a:t> </a:t>
            </a:r>
            <a:r>
              <a:rPr lang="de-DE" sz="1400" i="1" dirty="0" err="1" smtClean="0">
                <a:solidFill>
                  <a:srgbClr val="AF0078"/>
                </a:solidFill>
              </a:rPr>
              <a:t>gap</a:t>
            </a:r>
            <a:r>
              <a:rPr lang="de-DE" sz="1400" i="1" dirty="0" smtClean="0">
                <a:solidFill>
                  <a:srgbClr val="AF0078"/>
                </a:solidFill>
              </a:rPr>
              <a:t> </a:t>
            </a:r>
            <a:r>
              <a:rPr lang="de-DE" sz="1400" i="1" dirty="0" err="1" smtClean="0">
                <a:solidFill>
                  <a:srgbClr val="AF0078"/>
                </a:solidFill>
              </a:rPr>
              <a:t>of</a:t>
            </a:r>
            <a:r>
              <a:rPr lang="de-DE" sz="1400" i="1" dirty="0" smtClean="0">
                <a:solidFill>
                  <a:srgbClr val="AF0078"/>
                </a:solidFill>
              </a:rPr>
              <a:t> </a:t>
            </a:r>
            <a:r>
              <a:rPr lang="de-DE" sz="1400" i="1" dirty="0" err="1" smtClean="0">
                <a:solidFill>
                  <a:srgbClr val="AF0078"/>
                </a:solidFill>
              </a:rPr>
              <a:t>homogeneously</a:t>
            </a:r>
            <a:r>
              <a:rPr lang="de-DE" sz="1400" i="1" dirty="0" smtClean="0">
                <a:solidFill>
                  <a:srgbClr val="AF0078"/>
                </a:solidFill>
              </a:rPr>
              <a:t> </a:t>
            </a:r>
            <a:r>
              <a:rPr lang="de-DE" sz="1400" i="1" dirty="0" err="1" smtClean="0">
                <a:solidFill>
                  <a:srgbClr val="AF0078"/>
                </a:solidFill>
              </a:rPr>
              <a:t>disordered</a:t>
            </a:r>
            <a:r>
              <a:rPr lang="de-DE" sz="1400" i="1" dirty="0" smtClean="0">
                <a:solidFill>
                  <a:srgbClr val="AF0078"/>
                </a:solidFill>
              </a:rPr>
              <a:t> </a:t>
            </a:r>
            <a:r>
              <a:rPr lang="de-DE" sz="1400" i="1" dirty="0" err="1" smtClean="0">
                <a:solidFill>
                  <a:srgbClr val="AF0078"/>
                </a:solidFill>
              </a:rPr>
              <a:t>ultrathin</a:t>
            </a:r>
            <a:r>
              <a:rPr lang="sk-SK" sz="1400" i="1" dirty="0" smtClean="0">
                <a:solidFill>
                  <a:srgbClr val="AF0078"/>
                </a:solidFill>
              </a:rPr>
              <a:t> </a:t>
            </a:r>
            <a:r>
              <a:rPr lang="de-DE" sz="1400" i="1" dirty="0" err="1" smtClean="0">
                <a:solidFill>
                  <a:srgbClr val="AF0078"/>
                </a:solidFill>
              </a:rPr>
              <a:t>films</a:t>
            </a:r>
            <a:r>
              <a:rPr lang="de-DE" sz="1400" i="1" dirty="0" smtClean="0">
                <a:solidFill>
                  <a:srgbClr val="AF0078"/>
                </a:solidFill>
              </a:rPr>
              <a:t>. </a:t>
            </a:r>
            <a:r>
              <a:rPr lang="de-DE" sz="1400" i="1" dirty="0" err="1" smtClean="0">
                <a:solidFill>
                  <a:srgbClr val="AF0078"/>
                </a:solidFill>
              </a:rPr>
              <a:t>MoC</a:t>
            </a:r>
            <a:r>
              <a:rPr lang="de-DE" sz="1400" i="1" dirty="0" smtClean="0">
                <a:solidFill>
                  <a:srgbClr val="AF0078"/>
                </a:solidFill>
              </a:rPr>
              <a:t> </a:t>
            </a:r>
            <a:r>
              <a:rPr lang="de-DE" sz="1400" i="1" dirty="0" err="1" smtClean="0">
                <a:solidFill>
                  <a:srgbClr val="AF0078"/>
                </a:solidFill>
              </a:rPr>
              <a:t>case</a:t>
            </a:r>
            <a:r>
              <a:rPr lang="de-DE" sz="1400" i="1" dirty="0" smtClean="0">
                <a:solidFill>
                  <a:srgbClr val="AF0078"/>
                </a:solidFill>
              </a:rPr>
              <a:t>.</a:t>
            </a:r>
            <a:r>
              <a:rPr lang="sk-SK" sz="1400" i="1" dirty="0" smtClean="0">
                <a:solidFill>
                  <a:srgbClr val="AF0078"/>
                </a:solidFill>
              </a:rPr>
              <a:t>“</a:t>
            </a:r>
          </a:p>
          <a:p>
            <a:r>
              <a:rPr lang="sk-SK" sz="1400" dirty="0" smtClean="0">
                <a:solidFill>
                  <a:srgbClr val="003CA0"/>
                </a:solidFill>
              </a:rPr>
              <a:t>26.-29.3.2018, C</a:t>
            </a:r>
            <a:r>
              <a:rPr lang="de-DE" sz="1400" dirty="0" err="1" smtClean="0">
                <a:solidFill>
                  <a:srgbClr val="003CA0"/>
                </a:solidFill>
              </a:rPr>
              <a:t>oherent</a:t>
            </a:r>
            <a:r>
              <a:rPr lang="de-DE" sz="1400" dirty="0" smtClean="0">
                <a:solidFill>
                  <a:srgbClr val="003CA0"/>
                </a:solidFill>
              </a:rPr>
              <a:t> </a:t>
            </a:r>
            <a:r>
              <a:rPr lang="de-DE" sz="1400" dirty="0" err="1" smtClean="0">
                <a:solidFill>
                  <a:srgbClr val="003CA0"/>
                </a:solidFill>
              </a:rPr>
              <a:t>superconducting</a:t>
            </a:r>
            <a:r>
              <a:rPr lang="de-DE" sz="1400" dirty="0" smtClean="0">
                <a:solidFill>
                  <a:srgbClr val="003CA0"/>
                </a:solidFill>
              </a:rPr>
              <a:t> </a:t>
            </a:r>
            <a:r>
              <a:rPr lang="de-DE" sz="1400" dirty="0" err="1" smtClean="0">
                <a:solidFill>
                  <a:srgbClr val="003CA0"/>
                </a:solidFill>
              </a:rPr>
              <a:t>hybrids</a:t>
            </a:r>
            <a:r>
              <a:rPr lang="de-DE" sz="1400" dirty="0" smtClean="0">
                <a:solidFill>
                  <a:srgbClr val="003CA0"/>
                </a:solidFill>
              </a:rPr>
              <a:t> </a:t>
            </a:r>
            <a:r>
              <a:rPr lang="de-DE" sz="1400" dirty="0" err="1" smtClean="0">
                <a:solidFill>
                  <a:srgbClr val="003CA0"/>
                </a:solidFill>
              </a:rPr>
              <a:t>and</a:t>
            </a:r>
            <a:r>
              <a:rPr lang="de-DE" sz="1400" dirty="0" smtClean="0">
                <a:solidFill>
                  <a:srgbClr val="003CA0"/>
                </a:solidFill>
              </a:rPr>
              <a:t> </a:t>
            </a:r>
            <a:r>
              <a:rPr lang="de-DE" sz="1400" dirty="0" err="1" smtClean="0">
                <a:solidFill>
                  <a:srgbClr val="003CA0"/>
                </a:solidFill>
              </a:rPr>
              <a:t>related</a:t>
            </a:r>
            <a:r>
              <a:rPr lang="de-DE" sz="1400" dirty="0" smtClean="0">
                <a:solidFill>
                  <a:srgbClr val="003CA0"/>
                </a:solidFill>
              </a:rPr>
              <a:t> </a:t>
            </a:r>
            <a:r>
              <a:rPr lang="de-DE" sz="1400" dirty="0" err="1" smtClean="0">
                <a:solidFill>
                  <a:srgbClr val="003CA0"/>
                </a:solidFill>
              </a:rPr>
              <a:t>materials</a:t>
            </a:r>
            <a:r>
              <a:rPr lang="de-DE" sz="1400" dirty="0" smtClean="0">
                <a:solidFill>
                  <a:srgbClr val="003CA0"/>
                </a:solidFill>
              </a:rPr>
              <a:t>, Les </a:t>
            </a:r>
            <a:r>
              <a:rPr lang="de-DE" sz="1400" dirty="0" err="1" smtClean="0">
                <a:solidFill>
                  <a:srgbClr val="003CA0"/>
                </a:solidFill>
              </a:rPr>
              <a:t>Arcs</a:t>
            </a:r>
            <a:r>
              <a:rPr lang="de-DE" sz="1400" dirty="0" smtClean="0">
                <a:solidFill>
                  <a:srgbClr val="003CA0"/>
                </a:solidFill>
              </a:rPr>
              <a:t> 1800</a:t>
            </a:r>
            <a:r>
              <a:rPr lang="sk-SK" sz="1400" dirty="0" smtClean="0">
                <a:solidFill>
                  <a:srgbClr val="003CA0"/>
                </a:solidFill>
              </a:rPr>
              <a:t>,</a:t>
            </a:r>
            <a:r>
              <a:rPr lang="de-DE" sz="1400" dirty="0" smtClean="0">
                <a:solidFill>
                  <a:srgbClr val="003CA0"/>
                </a:solidFill>
              </a:rPr>
              <a:t> France</a:t>
            </a:r>
            <a:endParaRPr lang="sk-SK" sz="1400" dirty="0" smtClean="0">
              <a:solidFill>
                <a:srgbClr val="003CA0"/>
              </a:solidFill>
            </a:endParaRPr>
          </a:p>
          <a:p>
            <a:endParaRPr lang="en-US" sz="1400" dirty="0" smtClean="0">
              <a:solidFill>
                <a:srgbClr val="003CA0"/>
              </a:solidFill>
            </a:endParaRPr>
          </a:p>
          <a:p>
            <a:r>
              <a:rPr lang="de-DE" sz="1400" b="1" dirty="0" smtClean="0">
                <a:solidFill>
                  <a:srgbClr val="003CA0"/>
                </a:solidFill>
              </a:rPr>
              <a:t>P. </a:t>
            </a:r>
            <a:r>
              <a:rPr lang="de-DE" sz="1400" b="1" dirty="0" err="1" smtClean="0">
                <a:solidFill>
                  <a:srgbClr val="003CA0"/>
                </a:solidFill>
              </a:rPr>
              <a:t>Samuely</a:t>
            </a:r>
            <a:r>
              <a:rPr lang="de-DE" sz="1400" dirty="0" smtClean="0">
                <a:solidFill>
                  <a:srgbClr val="003CA0"/>
                </a:solidFill>
              </a:rPr>
              <a:t>:</a:t>
            </a:r>
            <a:r>
              <a:rPr lang="sk-SK" sz="1400" dirty="0" smtClean="0">
                <a:solidFill>
                  <a:srgbClr val="003CA0"/>
                </a:solidFill>
              </a:rPr>
              <a:t> </a:t>
            </a:r>
            <a:r>
              <a:rPr lang="sk-SK" sz="1400" dirty="0" smtClean="0">
                <a:solidFill>
                  <a:srgbClr val="AF0078"/>
                </a:solidFill>
              </a:rPr>
              <a:t>„</a:t>
            </a:r>
            <a:r>
              <a:rPr lang="en-US" sz="1400" i="1" dirty="0" smtClean="0">
                <a:solidFill>
                  <a:srgbClr val="AF0078"/>
                </a:solidFill>
              </a:rPr>
              <a:t>Superconductivity in restricted geometries. The cases of </a:t>
            </a:r>
            <a:r>
              <a:rPr lang="en-US" sz="1400" i="1" dirty="0" err="1" smtClean="0">
                <a:solidFill>
                  <a:srgbClr val="AF0078"/>
                </a:solidFill>
              </a:rPr>
              <a:t>Cu</a:t>
            </a:r>
            <a:r>
              <a:rPr lang="en-US" sz="1400" i="1" baseline="-25000" dirty="0" err="1" smtClean="0">
                <a:solidFill>
                  <a:srgbClr val="AF0078"/>
                </a:solidFill>
              </a:rPr>
              <a:t>x</a:t>
            </a:r>
            <a:r>
              <a:rPr lang="en-US" sz="1400" i="1" dirty="0" err="1" smtClean="0">
                <a:solidFill>
                  <a:srgbClr val="AF0078"/>
                </a:solidFill>
              </a:rPr>
              <a:t>TiSe</a:t>
            </a:r>
            <a:r>
              <a:rPr lang="en-US" sz="1400" i="1" baseline="-25000" dirty="0" err="1" smtClean="0">
                <a:solidFill>
                  <a:srgbClr val="AF0078"/>
                </a:solidFill>
              </a:rPr>
              <a:t>2</a:t>
            </a:r>
            <a:r>
              <a:rPr lang="en-US" sz="1400" i="1" dirty="0" smtClean="0">
                <a:solidFill>
                  <a:srgbClr val="AF0078"/>
                </a:solidFill>
              </a:rPr>
              <a:t>, β-</a:t>
            </a:r>
            <a:r>
              <a:rPr lang="en-US" sz="1400" i="1" dirty="0" err="1" smtClean="0">
                <a:solidFill>
                  <a:srgbClr val="AF0078"/>
                </a:solidFill>
              </a:rPr>
              <a:t>Bi</a:t>
            </a:r>
            <a:r>
              <a:rPr lang="en-US" sz="1400" i="1" baseline="-25000" dirty="0" err="1" smtClean="0">
                <a:solidFill>
                  <a:srgbClr val="AF0078"/>
                </a:solidFill>
              </a:rPr>
              <a:t>2</a:t>
            </a:r>
            <a:r>
              <a:rPr lang="en-US" sz="1400" i="1" dirty="0" err="1" smtClean="0">
                <a:solidFill>
                  <a:srgbClr val="AF0078"/>
                </a:solidFill>
              </a:rPr>
              <a:t>Pd</a:t>
            </a:r>
            <a:r>
              <a:rPr lang="en-US" sz="1400" i="1" dirty="0" smtClean="0">
                <a:solidFill>
                  <a:srgbClr val="AF0078"/>
                </a:solidFill>
              </a:rPr>
              <a:t> &amp; </a:t>
            </a:r>
            <a:r>
              <a:rPr lang="en-US" sz="1400" i="1" dirty="0" err="1" smtClean="0">
                <a:solidFill>
                  <a:srgbClr val="AF0078"/>
                </a:solidFill>
              </a:rPr>
              <a:t>LaSe</a:t>
            </a:r>
            <a:r>
              <a:rPr lang="en-US" sz="1400" i="1" dirty="0" smtClean="0">
                <a:solidFill>
                  <a:srgbClr val="AF0078"/>
                </a:solidFill>
              </a:rPr>
              <a:t>)</a:t>
            </a:r>
            <a:r>
              <a:rPr lang="en-US" sz="1400" i="1" baseline="-25000" dirty="0" smtClean="0">
                <a:solidFill>
                  <a:srgbClr val="AF0078"/>
                </a:solidFill>
              </a:rPr>
              <a:t>1.14</a:t>
            </a:r>
            <a:r>
              <a:rPr lang="en-US" sz="1400" i="1" dirty="0" smtClean="0">
                <a:solidFill>
                  <a:srgbClr val="AF0078"/>
                </a:solidFill>
              </a:rPr>
              <a:t>(</a:t>
            </a:r>
            <a:r>
              <a:rPr lang="en-US" sz="1400" i="1" dirty="0" err="1" smtClean="0">
                <a:solidFill>
                  <a:srgbClr val="AF0078"/>
                </a:solidFill>
              </a:rPr>
              <a:t>NbSe</a:t>
            </a:r>
            <a:r>
              <a:rPr lang="en-US" sz="1400" i="1" baseline="-25000" dirty="0" err="1" smtClean="0">
                <a:solidFill>
                  <a:srgbClr val="AF0078"/>
                </a:solidFill>
              </a:rPr>
              <a:t>2</a:t>
            </a:r>
            <a:r>
              <a:rPr lang="en-US" sz="1400" i="1" dirty="0" smtClean="0">
                <a:solidFill>
                  <a:srgbClr val="AF0078"/>
                </a:solidFill>
              </a:rPr>
              <a:t>)</a:t>
            </a:r>
            <a:r>
              <a:rPr lang="sk-SK" sz="1400" i="1" dirty="0" smtClean="0">
                <a:solidFill>
                  <a:srgbClr val="AF0078"/>
                </a:solidFill>
              </a:rPr>
              <a:t>“</a:t>
            </a:r>
            <a:r>
              <a:rPr lang="en-US" sz="1400" i="1" dirty="0" smtClean="0">
                <a:solidFill>
                  <a:srgbClr val="AF0078"/>
                </a:solidFill>
              </a:rPr>
              <a:t> </a:t>
            </a:r>
            <a:endParaRPr lang="sk-SK" sz="1400" i="1" dirty="0" smtClean="0">
              <a:solidFill>
                <a:srgbClr val="AF0078"/>
              </a:solidFill>
            </a:endParaRPr>
          </a:p>
          <a:p>
            <a:r>
              <a:rPr lang="de-DE" sz="1400" dirty="0" smtClean="0">
                <a:solidFill>
                  <a:srgbClr val="003CA0"/>
                </a:solidFill>
              </a:rPr>
              <a:t>14.-18.5.2018</a:t>
            </a:r>
            <a:r>
              <a:rPr lang="sk-SK" sz="1400" dirty="0" smtClean="0">
                <a:solidFill>
                  <a:srgbClr val="003CA0"/>
                </a:solidFill>
              </a:rPr>
              <a:t>, </a:t>
            </a:r>
            <a:r>
              <a:rPr lang="de-DE" sz="1400" dirty="0" smtClean="0">
                <a:solidFill>
                  <a:srgbClr val="003CA0"/>
                </a:solidFill>
              </a:rPr>
              <a:t>International Conference on Multi-</a:t>
            </a:r>
            <a:r>
              <a:rPr lang="de-DE" sz="1400" dirty="0" err="1" smtClean="0">
                <a:solidFill>
                  <a:srgbClr val="003CA0"/>
                </a:solidFill>
              </a:rPr>
              <a:t>Condensate</a:t>
            </a:r>
            <a:r>
              <a:rPr lang="de-DE" sz="1400" dirty="0" smtClean="0">
                <a:solidFill>
                  <a:srgbClr val="003CA0"/>
                </a:solidFill>
              </a:rPr>
              <a:t> </a:t>
            </a:r>
            <a:r>
              <a:rPr lang="de-DE" sz="1400" dirty="0" err="1" smtClean="0">
                <a:solidFill>
                  <a:srgbClr val="003CA0"/>
                </a:solidFill>
              </a:rPr>
              <a:t>Superconductivity</a:t>
            </a:r>
            <a:r>
              <a:rPr lang="de-DE" sz="1400" dirty="0" smtClean="0">
                <a:solidFill>
                  <a:srgbClr val="003CA0"/>
                </a:solidFill>
              </a:rPr>
              <a:t> </a:t>
            </a:r>
            <a:r>
              <a:rPr lang="de-DE" sz="1400" dirty="0" err="1" smtClean="0">
                <a:solidFill>
                  <a:srgbClr val="003CA0"/>
                </a:solidFill>
              </a:rPr>
              <a:t>and</a:t>
            </a:r>
            <a:r>
              <a:rPr lang="de-DE" sz="1400" dirty="0" smtClean="0">
                <a:solidFill>
                  <a:srgbClr val="003CA0"/>
                </a:solidFill>
              </a:rPr>
              <a:t> </a:t>
            </a:r>
            <a:r>
              <a:rPr lang="de-DE" sz="1400" dirty="0" err="1" smtClean="0">
                <a:solidFill>
                  <a:srgbClr val="003CA0"/>
                </a:solidFill>
              </a:rPr>
              <a:t>Superfluidity</a:t>
            </a:r>
            <a:r>
              <a:rPr lang="de-DE" sz="1400" dirty="0" smtClean="0">
                <a:solidFill>
                  <a:srgbClr val="003CA0"/>
                </a:solidFill>
              </a:rPr>
              <a:t> in </a:t>
            </a:r>
            <a:r>
              <a:rPr lang="de-DE" sz="1400" dirty="0" err="1" smtClean="0">
                <a:solidFill>
                  <a:srgbClr val="003CA0"/>
                </a:solidFill>
              </a:rPr>
              <a:t>Solids</a:t>
            </a:r>
            <a:r>
              <a:rPr lang="de-DE" sz="1400" dirty="0" smtClean="0">
                <a:solidFill>
                  <a:srgbClr val="003CA0"/>
                </a:solidFill>
              </a:rPr>
              <a:t> </a:t>
            </a:r>
            <a:r>
              <a:rPr lang="de-DE" sz="1400" dirty="0" err="1" smtClean="0">
                <a:solidFill>
                  <a:srgbClr val="003CA0"/>
                </a:solidFill>
              </a:rPr>
              <a:t>and</a:t>
            </a:r>
            <a:r>
              <a:rPr lang="de-DE" sz="1400" dirty="0" smtClean="0">
                <a:solidFill>
                  <a:srgbClr val="003CA0"/>
                </a:solidFill>
              </a:rPr>
              <a:t> Ultra-</a:t>
            </a:r>
            <a:r>
              <a:rPr lang="de-DE" sz="1400" dirty="0" err="1" smtClean="0">
                <a:solidFill>
                  <a:srgbClr val="003CA0"/>
                </a:solidFill>
              </a:rPr>
              <a:t>Cold</a:t>
            </a:r>
            <a:r>
              <a:rPr lang="de-DE" sz="1400" dirty="0" smtClean="0">
                <a:solidFill>
                  <a:srgbClr val="003CA0"/>
                </a:solidFill>
              </a:rPr>
              <a:t> </a:t>
            </a:r>
            <a:r>
              <a:rPr lang="de-DE" sz="1400" dirty="0" err="1" smtClean="0">
                <a:solidFill>
                  <a:srgbClr val="003CA0"/>
                </a:solidFill>
              </a:rPr>
              <a:t>Gasses</a:t>
            </a:r>
            <a:r>
              <a:rPr lang="de-DE" sz="1400" dirty="0" smtClean="0">
                <a:solidFill>
                  <a:srgbClr val="003CA0"/>
                </a:solidFill>
              </a:rPr>
              <a:t>, </a:t>
            </a:r>
            <a:r>
              <a:rPr lang="de-DE" sz="1400" dirty="0" err="1" smtClean="0">
                <a:solidFill>
                  <a:srgbClr val="003CA0"/>
                </a:solidFill>
              </a:rPr>
              <a:t>Terst</a:t>
            </a:r>
            <a:r>
              <a:rPr lang="de-DE" sz="1400" dirty="0" smtClean="0">
                <a:solidFill>
                  <a:srgbClr val="003CA0"/>
                </a:solidFill>
              </a:rPr>
              <a:t>, </a:t>
            </a:r>
            <a:r>
              <a:rPr lang="sk-SK" sz="1400" dirty="0" err="1" smtClean="0">
                <a:solidFill>
                  <a:srgbClr val="003CA0"/>
                </a:solidFill>
              </a:rPr>
              <a:t>Italy</a:t>
            </a:r>
            <a:endParaRPr lang="sk-SK" sz="1400" dirty="0" smtClean="0">
              <a:solidFill>
                <a:srgbClr val="003CA0"/>
              </a:solidFill>
            </a:endParaRPr>
          </a:p>
          <a:p>
            <a:pPr algn="just"/>
            <a:endParaRPr lang="sk-SK" sz="1400" b="1" dirty="0" smtClean="0">
              <a:solidFill>
                <a:srgbClr val="003CA0"/>
              </a:solidFill>
            </a:endParaRPr>
          </a:p>
          <a:p>
            <a:pPr algn="just"/>
            <a:r>
              <a:rPr lang="sk-SK" sz="1400" b="1" dirty="0" smtClean="0">
                <a:solidFill>
                  <a:srgbClr val="003CA0"/>
                </a:solidFill>
              </a:rPr>
              <a:t>P. </a:t>
            </a:r>
            <a:r>
              <a:rPr lang="sk-SK" sz="1400" b="1" dirty="0" err="1" smtClean="0">
                <a:solidFill>
                  <a:srgbClr val="003CA0"/>
                </a:solidFill>
              </a:rPr>
              <a:t>Samuely</a:t>
            </a:r>
            <a:r>
              <a:rPr lang="sk-SK" sz="1400" dirty="0" smtClean="0">
                <a:solidFill>
                  <a:srgbClr val="003CA0"/>
                </a:solidFill>
              </a:rPr>
              <a:t>:</a:t>
            </a:r>
            <a:r>
              <a:rPr lang="sk-SK" sz="1400" b="1" i="1" dirty="0" smtClean="0">
                <a:solidFill>
                  <a:srgbClr val="003CA0"/>
                </a:solidFill>
              </a:rPr>
              <a:t> </a:t>
            </a:r>
            <a:r>
              <a:rPr lang="sk-SK" sz="1400" dirty="0" smtClean="0">
                <a:solidFill>
                  <a:srgbClr val="AF0078"/>
                </a:solidFill>
              </a:rPr>
              <a:t>„</a:t>
            </a:r>
            <a:r>
              <a:rPr lang="en-US" sz="1400" i="1" dirty="0" smtClean="0">
                <a:solidFill>
                  <a:srgbClr val="AF0078"/>
                </a:solidFill>
              </a:rPr>
              <a:t>Evidence of </a:t>
            </a:r>
            <a:r>
              <a:rPr lang="en-US" sz="1400" i="1" dirty="0" err="1" smtClean="0">
                <a:solidFill>
                  <a:srgbClr val="AF0078"/>
                </a:solidFill>
              </a:rPr>
              <a:t>Ising</a:t>
            </a:r>
            <a:r>
              <a:rPr lang="en-US" sz="1400" i="1" dirty="0" smtClean="0">
                <a:solidFill>
                  <a:srgbClr val="AF0078"/>
                </a:solidFill>
              </a:rPr>
              <a:t> Superconductivity in Misfit layer Compounds</a:t>
            </a:r>
            <a:r>
              <a:rPr lang="sk-SK" sz="1400" dirty="0" smtClean="0">
                <a:solidFill>
                  <a:srgbClr val="AF0078"/>
                </a:solidFill>
              </a:rPr>
              <a:t>“</a:t>
            </a:r>
            <a:endParaRPr lang="sk-SK" sz="1400" i="1" dirty="0" smtClean="0">
              <a:solidFill>
                <a:srgbClr val="AF0078"/>
              </a:solidFill>
            </a:endParaRPr>
          </a:p>
          <a:p>
            <a:pPr algn="just"/>
            <a:r>
              <a:rPr lang="sk-SK" sz="1400" dirty="0" smtClean="0">
                <a:solidFill>
                  <a:srgbClr val="003CA0"/>
                </a:solidFill>
              </a:rPr>
              <a:t>19.-20.6.2018, </a:t>
            </a:r>
            <a:r>
              <a:rPr lang="en-US" sz="1400" dirty="0" smtClean="0">
                <a:solidFill>
                  <a:srgbClr val="003CA0"/>
                </a:solidFill>
              </a:rPr>
              <a:t>Workshop Misfit Layer compound as </a:t>
            </a:r>
            <a:r>
              <a:rPr lang="en-US" sz="1400" dirty="0" err="1" smtClean="0">
                <a:solidFill>
                  <a:srgbClr val="003CA0"/>
                </a:solidFill>
              </a:rPr>
              <a:t>Ising</a:t>
            </a:r>
            <a:r>
              <a:rPr lang="en-US" sz="1400" dirty="0" smtClean="0">
                <a:solidFill>
                  <a:srgbClr val="003CA0"/>
                </a:solidFill>
              </a:rPr>
              <a:t> superconductor</a:t>
            </a:r>
            <a:r>
              <a:rPr lang="sk-SK" sz="1400" dirty="0" smtClean="0">
                <a:solidFill>
                  <a:srgbClr val="003CA0"/>
                </a:solidFill>
              </a:rPr>
              <a:t>, Nantes, </a:t>
            </a:r>
            <a:r>
              <a:rPr lang="sk-SK" sz="1400" dirty="0" err="1" smtClean="0">
                <a:solidFill>
                  <a:srgbClr val="003CA0"/>
                </a:solidFill>
              </a:rPr>
              <a:t>Frace</a:t>
            </a:r>
            <a:endParaRPr lang="sk-SK" sz="1400" dirty="0" smtClean="0">
              <a:solidFill>
                <a:srgbClr val="003CA0"/>
              </a:solidFill>
            </a:endParaRPr>
          </a:p>
          <a:p>
            <a:pPr algn="just"/>
            <a:endParaRPr lang="sk-SK" sz="1400" b="1" dirty="0" smtClean="0">
              <a:solidFill>
                <a:srgbClr val="003CA0"/>
              </a:solidFill>
            </a:endParaRPr>
          </a:p>
          <a:p>
            <a:endParaRPr lang="sk-SK" sz="1400" b="1" dirty="0" smtClean="0">
              <a:solidFill>
                <a:srgbClr val="003CA0"/>
              </a:solidFill>
            </a:endParaRPr>
          </a:p>
          <a:p>
            <a:r>
              <a:rPr lang="sk-SK" sz="1400" b="1" dirty="0" smtClean="0">
                <a:solidFill>
                  <a:srgbClr val="FF0000"/>
                </a:solidFill>
              </a:rPr>
              <a:t>Domáce:</a:t>
            </a:r>
          </a:p>
          <a:p>
            <a:endParaRPr lang="en-US" sz="1400" b="1" dirty="0" smtClean="0">
              <a:solidFill>
                <a:srgbClr val="003CA0"/>
              </a:solidFill>
            </a:endParaRPr>
          </a:p>
          <a:p>
            <a:r>
              <a:rPr lang="sk-SK" sz="1400" b="1" dirty="0" smtClean="0">
                <a:solidFill>
                  <a:srgbClr val="003CA0"/>
                </a:solidFill>
              </a:rPr>
              <a:t>P. </a:t>
            </a:r>
            <a:r>
              <a:rPr lang="sk-SK" sz="1400" b="1" dirty="0" err="1" smtClean="0">
                <a:solidFill>
                  <a:srgbClr val="003CA0"/>
                </a:solidFill>
              </a:rPr>
              <a:t>Szabó</a:t>
            </a:r>
            <a:r>
              <a:rPr lang="sk-SK" sz="1400" dirty="0" smtClean="0">
                <a:solidFill>
                  <a:srgbClr val="003CA0"/>
                </a:solidFill>
              </a:rPr>
              <a:t>: </a:t>
            </a:r>
            <a:r>
              <a:rPr lang="sk-SK" sz="1400" dirty="0" smtClean="0">
                <a:solidFill>
                  <a:srgbClr val="AF0078"/>
                </a:solidFill>
              </a:rPr>
              <a:t>„</a:t>
            </a:r>
            <a:r>
              <a:rPr lang="sk-SK" sz="1400" i="1" dirty="0" smtClean="0">
                <a:solidFill>
                  <a:srgbClr val="AF0078"/>
                </a:solidFill>
              </a:rPr>
              <a:t>Prechod </a:t>
            </a:r>
            <a:r>
              <a:rPr lang="sk-SK" sz="1400" i="1" dirty="0" err="1" smtClean="0">
                <a:solidFill>
                  <a:srgbClr val="AF0078"/>
                </a:solidFill>
              </a:rPr>
              <a:t>supravodič-izolant</a:t>
            </a:r>
            <a:r>
              <a:rPr lang="sk-SK" sz="1400" dirty="0" smtClean="0">
                <a:solidFill>
                  <a:srgbClr val="AF0078"/>
                </a:solidFill>
              </a:rPr>
              <a:t>“</a:t>
            </a:r>
            <a:r>
              <a:rPr lang="sk-SK" sz="1400" dirty="0" smtClean="0">
                <a:solidFill>
                  <a:srgbClr val="003CA0"/>
                </a:solidFill>
              </a:rPr>
              <a:t>, </a:t>
            </a:r>
            <a:endParaRPr lang="en-US" sz="1400" dirty="0" smtClean="0">
              <a:solidFill>
                <a:srgbClr val="003CA0"/>
              </a:solidFill>
            </a:endParaRPr>
          </a:p>
          <a:p>
            <a:r>
              <a:rPr lang="sk-SK" sz="1400" dirty="0" smtClean="0">
                <a:solidFill>
                  <a:srgbClr val="003CA0"/>
                </a:solidFill>
              </a:rPr>
              <a:t>6.9.2018, </a:t>
            </a:r>
            <a:r>
              <a:rPr lang="en-US" sz="1400" dirty="0" smtClean="0">
                <a:solidFill>
                  <a:srgbClr val="003CA0"/>
                </a:solidFill>
              </a:rPr>
              <a:t>XXIII. k</a:t>
            </a:r>
            <a:r>
              <a:rPr lang="sk-SK" sz="1400" dirty="0" err="1" smtClean="0">
                <a:solidFill>
                  <a:srgbClr val="003CA0"/>
                </a:solidFill>
              </a:rPr>
              <a:t>onferencia</a:t>
            </a:r>
            <a:r>
              <a:rPr lang="sk-SK" sz="1400" dirty="0" smtClean="0">
                <a:solidFill>
                  <a:srgbClr val="003CA0"/>
                </a:solidFill>
              </a:rPr>
              <a:t> slovenských fyzikov, KC Smolenice, Slovakia</a:t>
            </a:r>
            <a:endParaRPr lang="en-US" sz="1400" b="1" dirty="0" smtClean="0">
              <a:solidFill>
                <a:srgbClr val="003CA0"/>
              </a:solidFill>
            </a:endParaRPr>
          </a:p>
        </p:txBody>
      </p:sp>
      <p:sp>
        <p:nvSpPr>
          <p:cNvPr id="17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8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12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9" name="BlokTextu 11"/>
          <p:cNvSpPr txBox="1">
            <a:spLocks noChangeArrowheads="1"/>
          </p:cNvSpPr>
          <p:nvPr/>
        </p:nvSpPr>
        <p:spPr bwMode="auto">
          <a:xfrm>
            <a:off x="0" y="33337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sz="1600" b="1" dirty="0" err="1" smtClean="0">
                <a:solidFill>
                  <a:srgbClr val="AA005A"/>
                </a:solidFill>
              </a:rPr>
              <a:t>Supravodivosť</a:t>
            </a:r>
            <a:endParaRPr lang="sk-SK" altLang="en-US" sz="1600" b="1" dirty="0">
              <a:solidFill>
                <a:srgbClr val="AA005A"/>
              </a:solidFill>
            </a:endParaRPr>
          </a:p>
        </p:txBody>
      </p:sp>
      <p:sp>
        <p:nvSpPr>
          <p:cNvPr id="10" name="Obdĺžnik 5"/>
          <p:cNvSpPr>
            <a:spLocks noChangeArrowheads="1"/>
          </p:cNvSpPr>
          <p:nvPr/>
        </p:nvSpPr>
        <p:spPr bwMode="auto">
          <a:xfrm>
            <a:off x="3779913" y="836613"/>
            <a:ext cx="51845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 algn="r"/>
            <a:r>
              <a:rPr lang="sk-SK" altLang="en-US" sz="1200" b="1" dirty="0" err="1" smtClean="0">
                <a:solidFill>
                  <a:srgbClr val="00287D"/>
                </a:solidFill>
              </a:rPr>
              <a:t>Kačmarčík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J.,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Gažo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E.,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Samuely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P.,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Szabó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P.,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Vargaeštoková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Z.</a:t>
            </a:r>
            <a:endParaRPr lang="sk-SK" altLang="en-US" sz="1200" b="1" dirty="0">
              <a:solidFill>
                <a:srgbClr val="00287D"/>
              </a:solidFill>
            </a:endParaRPr>
          </a:p>
        </p:txBody>
      </p:sp>
      <p:pic>
        <p:nvPicPr>
          <p:cNvPr id="11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BlokTextu 11"/>
          <p:cNvSpPr txBox="1">
            <a:spLocks noChangeArrowheads="1"/>
          </p:cNvSpPr>
          <p:nvPr/>
        </p:nvSpPr>
        <p:spPr bwMode="auto">
          <a:xfrm>
            <a:off x="0" y="33337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sz="1600" b="1" dirty="0">
                <a:solidFill>
                  <a:srgbClr val="AA005A"/>
                </a:solidFill>
              </a:rPr>
              <a:t>Silne </a:t>
            </a:r>
            <a:r>
              <a:rPr lang="sk-SK" altLang="en-US" sz="1600" b="1" dirty="0" err="1">
                <a:solidFill>
                  <a:srgbClr val="AA005A"/>
                </a:solidFill>
              </a:rPr>
              <a:t>korelované</a:t>
            </a:r>
            <a:r>
              <a:rPr lang="sk-SK" altLang="en-US" sz="1600" b="1" dirty="0">
                <a:solidFill>
                  <a:srgbClr val="AA005A"/>
                </a:solidFill>
              </a:rPr>
              <a:t> </a:t>
            </a:r>
            <a:r>
              <a:rPr lang="sk-SK" altLang="en-US" sz="1600" b="1" dirty="0" smtClean="0">
                <a:solidFill>
                  <a:srgbClr val="AA005A"/>
                </a:solidFill>
              </a:rPr>
              <a:t>systémy </a:t>
            </a:r>
            <a:r>
              <a:rPr lang="en-US" altLang="en-US" sz="1600" b="1" dirty="0" smtClean="0">
                <a:solidFill>
                  <a:srgbClr val="AA005A"/>
                </a:solidFill>
              </a:rPr>
              <a:t>v </a:t>
            </a:r>
            <a:r>
              <a:rPr lang="sk-SK" altLang="en-US" sz="1600" b="1" dirty="0" smtClean="0">
                <a:solidFill>
                  <a:srgbClr val="AA005A"/>
                </a:solidFill>
              </a:rPr>
              <a:t>extrémnych </a:t>
            </a:r>
            <a:r>
              <a:rPr lang="sk-SK" altLang="en-US" sz="1600" b="1" dirty="0">
                <a:solidFill>
                  <a:srgbClr val="AA005A"/>
                </a:solidFill>
              </a:rPr>
              <a:t>podmienkach</a:t>
            </a:r>
          </a:p>
        </p:txBody>
      </p:sp>
      <p:sp>
        <p:nvSpPr>
          <p:cNvPr id="3077" name="Obdĺžnik 5"/>
          <p:cNvSpPr>
            <a:spLocks noChangeArrowheads="1"/>
          </p:cNvSpPr>
          <p:nvPr/>
        </p:nvSpPr>
        <p:spPr bwMode="auto">
          <a:xfrm>
            <a:off x="4643563" y="836613"/>
            <a:ext cx="43209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 algn="r"/>
            <a:r>
              <a:rPr lang="sk-SK" altLang="en-US" sz="1200" b="1" dirty="0" err="1" smtClean="0">
                <a:solidFill>
                  <a:srgbClr val="00287D"/>
                </a:solidFill>
              </a:rPr>
              <a:t>Flachbart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</a:t>
            </a:r>
            <a:r>
              <a:rPr lang="sk-SK" altLang="en-US" sz="1200" b="1" dirty="0">
                <a:solidFill>
                  <a:srgbClr val="00287D"/>
                </a:solidFill>
              </a:rPr>
              <a:t>K.,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Gabáni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S.,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Gažo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</a:t>
            </a:r>
            <a:r>
              <a:rPr lang="sk-SK" altLang="en-US" sz="1200" b="1" dirty="0">
                <a:solidFill>
                  <a:srgbClr val="00287D"/>
                </a:solidFill>
              </a:rPr>
              <a:t>E., </a:t>
            </a:r>
            <a:r>
              <a:rPr lang="sk-SK" altLang="en-US" sz="1200" b="1" dirty="0" err="1">
                <a:solidFill>
                  <a:srgbClr val="00287D"/>
                </a:solidFill>
              </a:rPr>
              <a:t>Pristáš</a:t>
            </a:r>
            <a:r>
              <a:rPr lang="sk-SK" altLang="en-US" sz="1200" b="1" dirty="0">
                <a:solidFill>
                  <a:srgbClr val="00287D"/>
                </a:solidFill>
              </a:rPr>
              <a:t> 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G.</a:t>
            </a:r>
            <a:endParaRPr lang="sk-SK" altLang="en-US" sz="1200" b="1" dirty="0">
              <a:solidFill>
                <a:srgbClr val="00287D"/>
              </a:solidFill>
            </a:endParaRPr>
          </a:p>
        </p:txBody>
      </p:sp>
      <p:sp>
        <p:nvSpPr>
          <p:cNvPr id="3248" name="Obdĺžnik 12"/>
          <p:cNvSpPr>
            <a:spLocks noChangeArrowheads="1"/>
          </p:cNvSpPr>
          <p:nvPr/>
        </p:nvSpPr>
        <p:spPr bwMode="auto">
          <a:xfrm>
            <a:off x="107504" y="5085184"/>
            <a:ext cx="182774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en-US" sz="1000" b="1" dirty="0" err="1" smtClean="0">
                <a:solidFill>
                  <a:srgbClr val="005800"/>
                </a:solidFill>
              </a:rPr>
              <a:t>Orendáč</a:t>
            </a:r>
            <a:r>
              <a:rPr lang="sk-SK" altLang="en-US" sz="1000" b="1" dirty="0" smtClean="0">
                <a:solidFill>
                  <a:srgbClr val="005800"/>
                </a:solidFill>
              </a:rPr>
              <a:t> M.</a:t>
            </a:r>
            <a:r>
              <a:rPr lang="sk-SK" altLang="en-US" sz="1000" dirty="0" smtClean="0">
                <a:solidFill>
                  <a:srgbClr val="005800"/>
                </a:solidFill>
              </a:rPr>
              <a:t>	</a:t>
            </a:r>
            <a:r>
              <a:rPr lang="sk-SK" altLang="en-US" sz="1000" dirty="0" err="1" smtClean="0">
                <a:solidFill>
                  <a:srgbClr val="005800"/>
                </a:solidFill>
              </a:rPr>
              <a:t>PhD</a:t>
            </a:r>
            <a:r>
              <a:rPr lang="sk-SK" altLang="en-US" sz="1000" dirty="0" smtClean="0">
                <a:solidFill>
                  <a:srgbClr val="005800"/>
                </a:solidFill>
              </a:rPr>
              <a:t> (SAV)</a:t>
            </a:r>
            <a:endParaRPr lang="sk-SK" altLang="en-US" sz="1000" b="1" dirty="0" smtClean="0">
              <a:solidFill>
                <a:srgbClr val="005800"/>
              </a:solidFill>
            </a:endParaRPr>
          </a:p>
          <a:p>
            <a:endParaRPr lang="sk-SK" altLang="en-US" sz="1000" b="1" dirty="0" smtClean="0">
              <a:solidFill>
                <a:srgbClr val="005800"/>
              </a:solidFill>
            </a:endParaRPr>
          </a:p>
          <a:p>
            <a:r>
              <a:rPr lang="sk-SK" altLang="en-US" sz="1000" b="1" dirty="0" err="1" smtClean="0">
                <a:solidFill>
                  <a:srgbClr val="005800"/>
                </a:solidFill>
              </a:rPr>
              <a:t>Bačkai</a:t>
            </a:r>
            <a:r>
              <a:rPr lang="sk-SK" altLang="en-US" sz="1000" b="1" dirty="0" smtClean="0">
                <a:solidFill>
                  <a:srgbClr val="005800"/>
                </a:solidFill>
              </a:rPr>
              <a:t> J. </a:t>
            </a:r>
            <a:r>
              <a:rPr lang="sk-SK" altLang="en-US" sz="1000" dirty="0" smtClean="0">
                <a:solidFill>
                  <a:srgbClr val="005800"/>
                </a:solidFill>
              </a:rPr>
              <a:t>	Dipl. (</a:t>
            </a:r>
            <a:r>
              <a:rPr lang="sk-SK" altLang="en-US" sz="1000" dirty="0" err="1" smtClean="0">
                <a:solidFill>
                  <a:srgbClr val="005800"/>
                </a:solidFill>
              </a:rPr>
              <a:t>TUKE</a:t>
            </a:r>
            <a:r>
              <a:rPr lang="sk-SK" altLang="en-US" sz="1000" dirty="0" smtClean="0">
                <a:solidFill>
                  <a:srgbClr val="005800"/>
                </a:solidFill>
              </a:rPr>
              <a:t>)</a:t>
            </a:r>
            <a:endParaRPr lang="sk-SK" altLang="en-US" sz="1000" dirty="0"/>
          </a:p>
        </p:txBody>
      </p:sp>
      <p:sp>
        <p:nvSpPr>
          <p:cNvPr id="12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4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13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graphicFrame>
        <p:nvGraphicFramePr>
          <p:cNvPr id="15" name="Tabuľka 14"/>
          <p:cNvGraphicFramePr>
            <a:graphicFrameLocks noGrp="1"/>
          </p:cNvGraphicFramePr>
          <p:nvPr/>
        </p:nvGraphicFramePr>
        <p:xfrm>
          <a:off x="179388" y="1412875"/>
          <a:ext cx="8778876" cy="35283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87"/>
                <a:gridCol w="360037"/>
                <a:gridCol w="360037"/>
                <a:gridCol w="432044"/>
                <a:gridCol w="360037"/>
                <a:gridCol w="332946"/>
                <a:gridCol w="454019"/>
                <a:gridCol w="365153"/>
                <a:gridCol w="359997"/>
                <a:gridCol w="479010"/>
                <a:gridCol w="539995"/>
                <a:gridCol w="575995"/>
                <a:gridCol w="575943"/>
                <a:gridCol w="575995"/>
                <a:gridCol w="467996"/>
                <a:gridCol w="575995"/>
                <a:gridCol w="539995"/>
                <a:gridCol w="559595"/>
              </a:tblGrid>
              <a:tr h="216009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0935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Skupina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Meno, vek, FTE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err="1" smtClean="0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.   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WOS  </a:t>
                      </a:r>
                      <a:r>
                        <a:rPr lang="sk-SK" sz="900" dirty="0" err="1">
                          <a:solidFill>
                            <a:schemeClr val="tx1"/>
                          </a:solidFill>
                          <a:effectLst/>
                        </a:rPr>
                        <a:t>publ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WOS publikácií </a:t>
                      </a:r>
                      <a:r>
                        <a:rPr lang="sk-SK" sz="9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201</a:t>
                      </a:r>
                      <a:r>
                        <a:rPr lang="en-US" sz="9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8</a:t>
                      </a: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klasifikácia podľa SCIMAGO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APVV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A/B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err="1" smtClean="0">
                          <a:solidFill>
                            <a:schemeClr val="tx1"/>
                          </a:solidFill>
                          <a:effectLst/>
                        </a:rPr>
                        <a:t>Bilateral</a:t>
                      </a:r>
                      <a:r>
                        <a:rPr lang="sk-SK" sz="900" baseline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BAPVV /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MAD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COST ...iné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 EU 2020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R/P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</a:t>
                      </a:r>
                      <a:r>
                        <a:rPr lang="sk-SK" sz="900" dirty="0" err="1">
                          <a:solidFill>
                            <a:schemeClr val="tx1"/>
                          </a:solidFill>
                          <a:effectLst/>
                        </a:rPr>
                        <a:t>PhD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Celkový 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citácií 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citácii </a:t>
                      </a:r>
                      <a:r>
                        <a:rPr lang="sk-SK" sz="900" b="1" dirty="0" smtClean="0">
                          <a:solidFill>
                            <a:srgbClr val="FF0000"/>
                          </a:solidFill>
                          <a:effectLst/>
                        </a:rPr>
                        <a:t>201</a:t>
                      </a:r>
                      <a:r>
                        <a:rPr lang="en-US" sz="900" b="1" dirty="0" smtClean="0">
                          <a:solidFill>
                            <a:srgbClr val="FF0000"/>
                          </a:solidFill>
                          <a:effectLst/>
                        </a:rPr>
                        <a:t>7</a:t>
                      </a:r>
                      <a:endParaRPr lang="sk-SK" sz="9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err="1">
                          <a:solidFill>
                            <a:schemeClr val="tx1"/>
                          </a:solidFill>
                          <a:effectLst/>
                        </a:rPr>
                        <a:t>h-index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 WOS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144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Q1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Q2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Q3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Q4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solidFill>
                            <a:schemeClr val="tx1"/>
                          </a:solidFill>
                          <a:effectLst/>
                        </a:rPr>
                        <a:t>Σ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Q1P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---------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576019">
                <a:tc rowSpan="2" gridSpan="3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SCES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v extrémnych podmienkach</a:t>
                      </a: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----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4</a:t>
                      </a: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4</a:t>
                      </a: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8</a:t>
                      </a: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2</a:t>
                      </a: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SK-AT</a:t>
                      </a:r>
                      <a:endParaRPr lang="sk-SK" sz="1000" b="1" dirty="0" smtClean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err="1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VEGA</a:t>
                      </a:r>
                      <a:endParaRPr lang="sk-SK" sz="1000" b="1" dirty="0" smtClean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0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0"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1.14</a:t>
                      </a:r>
                      <a:endParaRPr lang="sk-SK" sz="8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1.14</a:t>
                      </a:r>
                      <a:endParaRPr lang="sk-SK" sz="800" b="0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2.29</a:t>
                      </a: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0.57</a:t>
                      </a:r>
                      <a:endParaRPr lang="sk-SK" sz="8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334939">
                <a:tc gridSpan="3">
                  <a:txBody>
                    <a:bodyPr/>
                    <a:lstStyle/>
                    <a:p>
                      <a:pPr algn="l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rgbClr val="FF0000"/>
                          </a:solidFill>
                          <a:effectLst/>
                        </a:rPr>
                        <a:t>FTE = </a:t>
                      </a:r>
                      <a:r>
                        <a:rPr lang="en-US" sz="1000" dirty="0" smtClean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r>
                        <a:rPr lang="sk-SK" sz="1000" dirty="0" smtClean="0">
                          <a:solidFill>
                            <a:srgbClr val="FF0000"/>
                          </a:solidFill>
                          <a:effectLst/>
                        </a:rPr>
                        <a:t>,</a:t>
                      </a:r>
                      <a:r>
                        <a:rPr lang="en-US" sz="1000" dirty="0" smtClean="0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sk-SK" sz="10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Skupina / FTE 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359971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Flachbart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K.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66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169</a:t>
                      </a:r>
                      <a:endParaRPr lang="sk-SK" sz="1000" b="1" dirty="0">
                        <a:solidFill>
                          <a:srgbClr val="FF0000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2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2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4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gridSpan="4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------------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580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75</a:t>
                      </a:r>
                      <a:endParaRPr lang="sk-SK" sz="1000" b="1" dirty="0">
                        <a:solidFill>
                          <a:srgbClr val="FF00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9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971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Gabáni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S.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44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105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rgbClr val="FF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6</a:t>
                      </a:r>
                      <a:endParaRPr lang="sk-SK" sz="1000" b="1" dirty="0">
                        <a:solidFill>
                          <a:srgbClr val="FF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370</a:t>
                      </a:r>
                      <a:endParaRPr lang="sk-SK" sz="100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65</a:t>
                      </a:r>
                      <a:endParaRPr lang="sk-SK" sz="1000" b="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1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latin typeface="Arial Narrow" pitchFamily="34" charset="0"/>
                        </a:rPr>
                        <a:t>3</a:t>
                      </a:r>
                      <a:endParaRPr lang="sk-SK" sz="1000" dirty="0">
                        <a:solidFill>
                          <a:schemeClr val="tx1"/>
                        </a:solidFill>
                        <a:latin typeface="Arial Narrow" pitchFamily="34" charset="0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971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Gažo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E.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0,</a:t>
                      </a: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</a:t>
                      </a:r>
                      <a:endParaRPr lang="sk-SK" sz="1000" b="1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44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2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25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20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8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971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Pristáš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G.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7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51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3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4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200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b="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15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7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04" marR="5750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3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6" name="Obdĺžnik 15"/>
          <p:cNvSpPr/>
          <p:nvPr/>
        </p:nvSpPr>
        <p:spPr bwMode="auto">
          <a:xfrm>
            <a:off x="3707904" y="2564904"/>
            <a:ext cx="360040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5"/>
          <p:cNvGrpSpPr>
            <a:grpSpLocks/>
          </p:cNvGrpSpPr>
          <p:nvPr/>
        </p:nvGrpSpPr>
        <p:grpSpPr bwMode="auto">
          <a:xfrm>
            <a:off x="250825" y="1273278"/>
            <a:ext cx="7921625" cy="695997"/>
            <a:chOff x="179388" y="790411"/>
            <a:chExt cx="7921625" cy="697219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50825" y="1210145"/>
              <a:ext cx="2233514" cy="277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sk-SK" altLang="en-US" sz="1200" dirty="0">
                  <a:solidFill>
                    <a:srgbClr val="7A0000"/>
                  </a:solidFill>
                  <a:latin typeface="Gill Sans MT" pitchFamily="34" charset="-18"/>
                </a:rPr>
                <a:t>Publikácie – kategória </a:t>
              </a:r>
              <a:r>
                <a:rPr lang="sk-SK" altLang="en-US" sz="1200" b="1" dirty="0" err="1" smtClean="0">
                  <a:solidFill>
                    <a:srgbClr val="7A0000"/>
                  </a:solidFill>
                  <a:latin typeface="Gill Sans MT" pitchFamily="34" charset="-18"/>
                </a:rPr>
                <a:t>ADCA</a:t>
              </a:r>
              <a:endParaRPr lang="sk-SK" altLang="en-US" sz="1200" b="1" dirty="0">
                <a:solidFill>
                  <a:srgbClr val="7A0000"/>
                </a:solidFill>
                <a:latin typeface="Gill Sans MT" pitchFamily="34" charset="-18"/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79388" y="790411"/>
              <a:ext cx="7921625" cy="323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l"/>
              <a:r>
                <a:rPr lang="sk-SK" altLang="en-US" sz="1500" b="1" dirty="0" smtClean="0">
                  <a:solidFill>
                    <a:srgbClr val="7A0000"/>
                  </a:solidFill>
                  <a:latin typeface="Gill Sans MT" pitchFamily="34" charset="-18"/>
                </a:rPr>
                <a:t>Dosiahnuté </a:t>
              </a:r>
              <a:r>
                <a:rPr lang="sk-SK" altLang="en-US" sz="1500" b="1" dirty="0">
                  <a:solidFill>
                    <a:srgbClr val="7A0000"/>
                  </a:solidFill>
                  <a:latin typeface="Gill Sans MT" pitchFamily="34" charset="-18"/>
                </a:rPr>
                <a:t>výsledky a iné aktivity v tomto období</a:t>
              </a:r>
              <a:r>
                <a:rPr lang="sk-SK" altLang="en-US" sz="1500" b="1" dirty="0" smtClean="0">
                  <a:solidFill>
                    <a:srgbClr val="7A0000"/>
                  </a:solidFill>
                  <a:latin typeface="Gill Sans MT" pitchFamily="34" charset="-18"/>
                </a:rPr>
                <a:t>:</a:t>
              </a:r>
              <a:endParaRPr lang="sk-SK" altLang="en-US" sz="1500" dirty="0">
                <a:solidFill>
                  <a:srgbClr val="7A0000"/>
                </a:solidFill>
                <a:latin typeface="Gill Sans MT" pitchFamily="34" charset="-18"/>
              </a:endParaRPr>
            </a:p>
          </p:txBody>
        </p:sp>
      </p:grpSp>
      <p:sp>
        <p:nvSpPr>
          <p:cNvPr id="10" name="BlokTextu 14"/>
          <p:cNvSpPr txBox="1">
            <a:spLocks noChangeArrowheads="1"/>
          </p:cNvSpPr>
          <p:nvPr/>
        </p:nvSpPr>
        <p:spPr bwMode="auto">
          <a:xfrm>
            <a:off x="250825" y="2060749"/>
            <a:ext cx="8641655" cy="423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sk-SK" sz="1300" dirty="0" smtClean="0">
                <a:solidFill>
                  <a:srgbClr val="FF0000"/>
                </a:solidFill>
              </a:rPr>
              <a:t>1.</a:t>
            </a:r>
            <a:r>
              <a:rPr lang="sk-SK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smtClean="0">
                <a:solidFill>
                  <a:srgbClr val="00287D"/>
                </a:solidFill>
              </a:rPr>
              <a:t>P. </a:t>
            </a:r>
            <a:r>
              <a:rPr lang="en-US" sz="1300" dirty="0" err="1" smtClean="0">
                <a:solidFill>
                  <a:srgbClr val="00287D"/>
                </a:solidFill>
              </a:rPr>
              <a:t>Hlawenka</a:t>
            </a:r>
            <a:r>
              <a:rPr lang="en-US" sz="1300" dirty="0" smtClean="0">
                <a:solidFill>
                  <a:srgbClr val="00287D"/>
                </a:solidFill>
              </a:rPr>
              <a:t>, K. </a:t>
            </a:r>
            <a:r>
              <a:rPr lang="en-US" sz="1300" dirty="0" err="1" smtClean="0">
                <a:solidFill>
                  <a:srgbClr val="00287D"/>
                </a:solidFill>
              </a:rPr>
              <a:t>Siemensmeyer</a:t>
            </a:r>
            <a:r>
              <a:rPr lang="en-US" sz="1300" dirty="0" smtClean="0">
                <a:solidFill>
                  <a:srgbClr val="00287D"/>
                </a:solidFill>
              </a:rPr>
              <a:t>, E. </a:t>
            </a:r>
            <a:r>
              <a:rPr lang="en-US" sz="1300" dirty="0" err="1" smtClean="0">
                <a:solidFill>
                  <a:srgbClr val="00287D"/>
                </a:solidFill>
              </a:rPr>
              <a:t>Weschke</a:t>
            </a:r>
            <a:r>
              <a:rPr lang="en-US" sz="1300" dirty="0" smtClean="0">
                <a:solidFill>
                  <a:srgbClr val="00287D"/>
                </a:solidFill>
              </a:rPr>
              <a:t>, A. </a:t>
            </a:r>
            <a:r>
              <a:rPr lang="en-US" sz="1300" dirty="0" err="1" smtClean="0">
                <a:solidFill>
                  <a:srgbClr val="00287D"/>
                </a:solidFill>
              </a:rPr>
              <a:t>Varykhalov</a:t>
            </a:r>
            <a:r>
              <a:rPr lang="en-US" sz="1300" dirty="0" smtClean="0">
                <a:solidFill>
                  <a:srgbClr val="00287D"/>
                </a:solidFill>
              </a:rPr>
              <a:t>, J. S</a:t>
            </a:r>
            <a:r>
              <a:rPr lang="sk-SK" sz="1300" dirty="0" err="1" smtClean="0">
                <a:solidFill>
                  <a:srgbClr val="00287D"/>
                </a:solidFill>
              </a:rPr>
              <a:t>ánchez-Barriga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en-US" sz="1300" dirty="0" smtClean="0">
                <a:solidFill>
                  <a:srgbClr val="00287D"/>
                </a:solidFill>
              </a:rPr>
              <a:t>N.</a:t>
            </a:r>
            <a:r>
              <a:rPr lang="sk-SK" sz="1300" dirty="0" smtClean="0">
                <a:solidFill>
                  <a:srgbClr val="00287D"/>
                </a:solidFill>
              </a:rPr>
              <a:t>Y.</a:t>
            </a:r>
            <a:r>
              <a:rPr lang="en-US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err="1" smtClean="0">
                <a:solidFill>
                  <a:srgbClr val="00287D"/>
                </a:solidFill>
              </a:rPr>
              <a:t>Shitsevalova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smtClean="0">
                <a:solidFill>
                  <a:srgbClr val="00287D"/>
                </a:solidFill>
              </a:rPr>
              <a:t>A.</a:t>
            </a:r>
            <a:r>
              <a:rPr lang="en-US" sz="1300" dirty="0" smtClean="0">
                <a:solidFill>
                  <a:srgbClr val="00287D"/>
                </a:solidFill>
              </a:rPr>
              <a:t>V. </a:t>
            </a:r>
            <a:r>
              <a:rPr lang="sk-SK" sz="1300" dirty="0" err="1" smtClean="0">
                <a:solidFill>
                  <a:srgbClr val="00287D"/>
                </a:solidFill>
              </a:rPr>
              <a:t>Dukhnenko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smtClean="0">
                <a:solidFill>
                  <a:srgbClr val="00287D"/>
                </a:solidFill>
              </a:rPr>
              <a:t>V.B. Filipov, </a:t>
            </a:r>
            <a:r>
              <a:rPr lang="en-US" sz="1300" b="1" dirty="0" smtClean="0">
                <a:solidFill>
                  <a:srgbClr val="AF0078"/>
                </a:solidFill>
              </a:rPr>
              <a:t>S. </a:t>
            </a:r>
            <a:r>
              <a:rPr lang="en-US" sz="1300" b="1" dirty="0" err="1" smtClean="0">
                <a:solidFill>
                  <a:srgbClr val="AF0078"/>
                </a:solidFill>
              </a:rPr>
              <a:t>Gabáni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K. </a:t>
            </a:r>
            <a:r>
              <a:rPr lang="en-US" sz="1300" b="1" dirty="0" err="1" smtClean="0">
                <a:solidFill>
                  <a:srgbClr val="AF0078"/>
                </a:solidFill>
              </a:rPr>
              <a:t>Flachbart</a:t>
            </a:r>
            <a:r>
              <a:rPr lang="sk-SK" sz="1300" dirty="0" smtClean="0">
                <a:solidFill>
                  <a:srgbClr val="00287D"/>
                </a:solidFill>
              </a:rPr>
              <a:t>, O. </a:t>
            </a:r>
            <a:r>
              <a:rPr lang="sk-SK" sz="1300" dirty="0" err="1" smtClean="0">
                <a:solidFill>
                  <a:srgbClr val="00287D"/>
                </a:solidFill>
              </a:rPr>
              <a:t>Rader</a:t>
            </a:r>
            <a:r>
              <a:rPr lang="sk-SK" sz="1300" dirty="0" smtClean="0">
                <a:solidFill>
                  <a:srgbClr val="00287D"/>
                </a:solidFill>
              </a:rPr>
              <a:t>, E.D.L. </a:t>
            </a:r>
            <a:r>
              <a:rPr lang="sk-SK" sz="1300" dirty="0" err="1" smtClean="0">
                <a:solidFill>
                  <a:srgbClr val="00287D"/>
                </a:solidFill>
              </a:rPr>
              <a:t>Rienks</a:t>
            </a:r>
            <a:r>
              <a:rPr lang="sk-SK" sz="1300" dirty="0" smtClean="0">
                <a:solidFill>
                  <a:srgbClr val="00287D"/>
                </a:solidFill>
              </a:rPr>
              <a:t>:</a:t>
            </a:r>
            <a:r>
              <a:rPr lang="en-US" sz="1300" dirty="0" smtClean="0">
                <a:solidFill>
                  <a:srgbClr val="00287D"/>
                </a:solidFill>
              </a:rPr>
              <a:t> „</a:t>
            </a:r>
            <a:r>
              <a:rPr lang="sk-SK" sz="1300" i="1" dirty="0" err="1" smtClean="0">
                <a:solidFill>
                  <a:srgbClr val="00287D"/>
                </a:solidFill>
              </a:rPr>
              <a:t>Samarium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hexaboride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is</a:t>
            </a:r>
            <a:r>
              <a:rPr lang="sk-SK" sz="1300" i="1" dirty="0" smtClean="0">
                <a:solidFill>
                  <a:srgbClr val="00287D"/>
                </a:solidFill>
              </a:rPr>
              <a:t> a </a:t>
            </a:r>
            <a:r>
              <a:rPr lang="sk-SK" sz="1300" i="1" dirty="0" err="1" smtClean="0">
                <a:solidFill>
                  <a:srgbClr val="00287D"/>
                </a:solidFill>
              </a:rPr>
              <a:t>trivial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surface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conductor</a:t>
            </a:r>
            <a:r>
              <a:rPr lang="en-US" sz="1300" dirty="0" smtClean="0">
                <a:solidFill>
                  <a:srgbClr val="00287D"/>
                </a:solidFill>
              </a:rPr>
              <a:t>“</a:t>
            </a:r>
          </a:p>
          <a:p>
            <a:pPr algn="just"/>
            <a:r>
              <a:rPr lang="sk-SK" sz="1300" b="1" dirty="0" err="1" smtClean="0">
                <a:solidFill>
                  <a:srgbClr val="00287D"/>
                </a:solidFill>
              </a:rPr>
              <a:t>Nature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sk-SK" sz="1300" b="1" dirty="0" err="1" smtClean="0">
                <a:solidFill>
                  <a:srgbClr val="00287D"/>
                </a:solidFill>
              </a:rPr>
              <a:t>Communications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en-US" sz="1300" b="1" dirty="0" smtClean="0">
                <a:solidFill>
                  <a:srgbClr val="00287D"/>
                </a:solidFill>
              </a:rPr>
              <a:t>9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smtClean="0">
                <a:solidFill>
                  <a:srgbClr val="00287D"/>
                </a:solidFill>
              </a:rPr>
              <a:t>517 </a:t>
            </a:r>
            <a:r>
              <a:rPr lang="en-US" sz="1300" dirty="0" smtClean="0">
                <a:solidFill>
                  <a:srgbClr val="00287D"/>
                </a:solidFill>
              </a:rPr>
              <a:t>(201</a:t>
            </a:r>
            <a:r>
              <a:rPr lang="sk-SK" sz="1300" dirty="0" smtClean="0">
                <a:solidFill>
                  <a:srgbClr val="00287D"/>
                </a:solidFill>
              </a:rPr>
              <a:t>8</a:t>
            </a:r>
            <a:r>
              <a:rPr lang="en-US" sz="1300" dirty="0" smtClean="0">
                <a:solidFill>
                  <a:srgbClr val="00287D"/>
                </a:solidFill>
              </a:rPr>
              <a:t>). </a:t>
            </a:r>
            <a:r>
              <a:rPr lang="en-US" sz="1300" b="1" dirty="0" smtClean="0">
                <a:solidFill>
                  <a:srgbClr val="00287D"/>
                </a:solidFill>
              </a:rPr>
              <a:t>IF = 12.13</a:t>
            </a:r>
            <a:endParaRPr lang="sk-SK" sz="1300" b="1" dirty="0" smtClean="0">
              <a:solidFill>
                <a:srgbClr val="00287D"/>
              </a:solidFill>
            </a:endParaRPr>
          </a:p>
          <a:p>
            <a:pPr algn="just"/>
            <a:endParaRPr lang="en-US" sz="1300" dirty="0" smtClean="0">
              <a:solidFill>
                <a:srgbClr val="00287D"/>
              </a:solidFill>
            </a:endParaRPr>
          </a:p>
          <a:p>
            <a:pPr algn="just"/>
            <a:r>
              <a:rPr lang="sk-SK" sz="1300" dirty="0" smtClean="0">
                <a:solidFill>
                  <a:srgbClr val="FF0000"/>
                </a:solidFill>
              </a:rPr>
              <a:t>2.</a:t>
            </a:r>
            <a:r>
              <a:rPr lang="sk-SK" sz="1300" dirty="0" smtClean="0">
                <a:solidFill>
                  <a:srgbClr val="00287D"/>
                </a:solidFill>
              </a:rPr>
              <a:t> N</a:t>
            </a:r>
            <a:r>
              <a:rPr lang="en-US" sz="1300" dirty="0" smtClean="0">
                <a:solidFill>
                  <a:srgbClr val="00287D"/>
                </a:solidFill>
              </a:rPr>
              <a:t>. </a:t>
            </a:r>
            <a:r>
              <a:rPr lang="sk-SK" sz="1300" dirty="0" err="1" smtClean="0">
                <a:solidFill>
                  <a:srgbClr val="00287D"/>
                </a:solidFill>
              </a:rPr>
              <a:t>Emi</a:t>
            </a:r>
            <a:r>
              <a:rPr lang="sk-SK" sz="1300" dirty="0" smtClean="0">
                <a:solidFill>
                  <a:srgbClr val="00287D"/>
                </a:solidFill>
              </a:rPr>
              <a:t>, N. </a:t>
            </a:r>
            <a:r>
              <a:rPr lang="sk-SK" sz="1300" dirty="0" err="1" smtClean="0">
                <a:solidFill>
                  <a:srgbClr val="00287D"/>
                </a:solidFill>
              </a:rPr>
              <a:t>Kawamura</a:t>
            </a:r>
            <a:r>
              <a:rPr lang="sk-SK" sz="1300" dirty="0" smtClean="0">
                <a:solidFill>
                  <a:srgbClr val="00287D"/>
                </a:solidFill>
              </a:rPr>
              <a:t>, M. </a:t>
            </a:r>
            <a:r>
              <a:rPr lang="sk-SK" sz="1300" dirty="0" err="1" smtClean="0">
                <a:solidFill>
                  <a:srgbClr val="00287D"/>
                </a:solidFill>
              </a:rPr>
              <a:t>Mizumaki</a:t>
            </a:r>
            <a:r>
              <a:rPr lang="sk-SK" sz="1300" dirty="0" smtClean="0">
                <a:solidFill>
                  <a:srgbClr val="00287D"/>
                </a:solidFill>
              </a:rPr>
              <a:t>, T. </a:t>
            </a:r>
            <a:r>
              <a:rPr lang="sk-SK" sz="1300" dirty="0" err="1" smtClean="0">
                <a:solidFill>
                  <a:srgbClr val="00287D"/>
                </a:solidFill>
              </a:rPr>
              <a:t>Koyama</a:t>
            </a:r>
            <a:r>
              <a:rPr lang="sk-SK" sz="1300" dirty="0" smtClean="0">
                <a:solidFill>
                  <a:srgbClr val="00287D"/>
                </a:solidFill>
              </a:rPr>
              <a:t>, N., </a:t>
            </a:r>
            <a:r>
              <a:rPr lang="sk-SK" sz="1300" dirty="0" err="1" smtClean="0">
                <a:solidFill>
                  <a:srgbClr val="00287D"/>
                </a:solidFill>
              </a:rPr>
              <a:t>Ishimatsu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G. </a:t>
            </a:r>
            <a:r>
              <a:rPr lang="en-US" sz="1300" b="1" dirty="0" err="1" smtClean="0">
                <a:solidFill>
                  <a:srgbClr val="AF0078"/>
                </a:solidFill>
              </a:rPr>
              <a:t>Pristáš</a:t>
            </a:r>
            <a:r>
              <a:rPr lang="sk-SK" sz="1300" dirty="0" smtClean="0">
                <a:solidFill>
                  <a:srgbClr val="00287D"/>
                </a:solidFill>
              </a:rPr>
              <a:t>, T. </a:t>
            </a:r>
            <a:r>
              <a:rPr lang="sk-SK" sz="1300" dirty="0" err="1" smtClean="0">
                <a:solidFill>
                  <a:srgbClr val="00287D"/>
                </a:solidFill>
              </a:rPr>
              <a:t>Kagayama</a:t>
            </a:r>
            <a:r>
              <a:rPr lang="sk-SK" sz="1300" dirty="0" smtClean="0">
                <a:solidFill>
                  <a:srgbClr val="00287D"/>
                </a:solidFill>
              </a:rPr>
              <a:t>, K. </a:t>
            </a:r>
            <a:r>
              <a:rPr lang="sk-SK" sz="1300" dirty="0" err="1" smtClean="0">
                <a:solidFill>
                  <a:srgbClr val="00287D"/>
                </a:solidFill>
              </a:rPr>
              <a:t>Shimizu</a:t>
            </a:r>
            <a:r>
              <a:rPr lang="sk-SK" sz="1300" dirty="0" smtClean="0">
                <a:solidFill>
                  <a:srgbClr val="00287D"/>
                </a:solidFill>
              </a:rPr>
              <a:t>, Y. </a:t>
            </a:r>
            <a:r>
              <a:rPr lang="sk-SK" sz="1300" dirty="0" err="1" smtClean="0">
                <a:solidFill>
                  <a:srgbClr val="00287D"/>
                </a:solidFill>
              </a:rPr>
              <a:t>Osanai</a:t>
            </a:r>
            <a:r>
              <a:rPr lang="sk-SK" sz="1300" dirty="0" smtClean="0">
                <a:solidFill>
                  <a:srgbClr val="00287D"/>
                </a:solidFill>
              </a:rPr>
              <a:t>, F. </a:t>
            </a:r>
            <a:r>
              <a:rPr lang="sk-SK" sz="1300" dirty="0" err="1" smtClean="0">
                <a:solidFill>
                  <a:srgbClr val="00287D"/>
                </a:solidFill>
              </a:rPr>
              <a:t>Iga</a:t>
            </a:r>
            <a:r>
              <a:rPr lang="sk-SK" sz="1300" dirty="0" smtClean="0">
                <a:solidFill>
                  <a:srgbClr val="00287D"/>
                </a:solidFill>
              </a:rPr>
              <a:t>, T. </a:t>
            </a:r>
            <a:r>
              <a:rPr lang="sk-SK" sz="1300" dirty="0" err="1" smtClean="0">
                <a:solidFill>
                  <a:srgbClr val="00287D"/>
                </a:solidFill>
              </a:rPr>
              <a:t>Mito</a:t>
            </a:r>
            <a:r>
              <a:rPr lang="en-US" sz="1300" dirty="0" smtClean="0">
                <a:solidFill>
                  <a:srgbClr val="00287D"/>
                </a:solidFill>
              </a:rPr>
              <a:t>: „</a:t>
            </a:r>
            <a:r>
              <a:rPr lang="sk-SK" sz="1300" i="1" dirty="0" err="1" smtClean="0">
                <a:solidFill>
                  <a:srgbClr val="00287D"/>
                </a:solidFill>
              </a:rPr>
              <a:t>Kondo-like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behavior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near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the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magnetic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instability</a:t>
            </a:r>
            <a:r>
              <a:rPr lang="sk-SK" sz="1300" i="1" dirty="0" smtClean="0">
                <a:solidFill>
                  <a:srgbClr val="00287D"/>
                </a:solidFill>
              </a:rPr>
              <a:t> in </a:t>
            </a:r>
            <a:r>
              <a:rPr lang="sk-SK" sz="1300" i="1" dirty="0" err="1" smtClean="0">
                <a:solidFill>
                  <a:srgbClr val="00287D"/>
                </a:solidFill>
              </a:rPr>
              <a:t>SmB</a:t>
            </a:r>
            <a:r>
              <a:rPr lang="sk-SK" sz="1300" i="1" baseline="-25000" dirty="0" err="1" smtClean="0">
                <a:solidFill>
                  <a:srgbClr val="00287D"/>
                </a:solidFill>
              </a:rPr>
              <a:t>6</a:t>
            </a:r>
            <a:r>
              <a:rPr lang="sk-SK" sz="1300" i="1" dirty="0" smtClean="0">
                <a:solidFill>
                  <a:srgbClr val="00287D"/>
                </a:solidFill>
              </a:rPr>
              <a:t>: </a:t>
            </a:r>
            <a:r>
              <a:rPr lang="sk-SK" sz="1300" i="1" dirty="0" err="1" smtClean="0">
                <a:solidFill>
                  <a:srgbClr val="00287D"/>
                </a:solidFill>
              </a:rPr>
              <a:t>Temperature</a:t>
            </a:r>
            <a:r>
              <a:rPr lang="sk-SK" sz="1300" i="1" dirty="0" smtClean="0">
                <a:solidFill>
                  <a:srgbClr val="00287D"/>
                </a:solidFill>
              </a:rPr>
              <a:t> and </a:t>
            </a:r>
            <a:r>
              <a:rPr lang="sk-SK" sz="1300" i="1" dirty="0" err="1" smtClean="0">
                <a:solidFill>
                  <a:srgbClr val="00287D"/>
                </a:solidFill>
              </a:rPr>
              <a:t>pressure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dependences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of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the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Sm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valence</a:t>
            </a:r>
            <a:r>
              <a:rPr lang="en-US" sz="1300" dirty="0" smtClean="0">
                <a:solidFill>
                  <a:srgbClr val="00287D"/>
                </a:solidFill>
              </a:rPr>
              <a:t>“</a:t>
            </a:r>
          </a:p>
          <a:p>
            <a:pPr algn="just"/>
            <a:r>
              <a:rPr lang="en-US" sz="1300" b="1" dirty="0" smtClean="0">
                <a:solidFill>
                  <a:srgbClr val="00287D"/>
                </a:solidFill>
              </a:rPr>
              <a:t>Physical Review B 9</a:t>
            </a:r>
            <a:r>
              <a:rPr lang="sk-SK" sz="1300" b="1" dirty="0" smtClean="0">
                <a:solidFill>
                  <a:srgbClr val="00287D"/>
                </a:solidFill>
              </a:rPr>
              <a:t>7</a:t>
            </a:r>
            <a:r>
              <a:rPr lang="en-US" sz="1300" dirty="0" smtClean="0">
                <a:solidFill>
                  <a:srgbClr val="00287D"/>
                </a:solidFill>
              </a:rPr>
              <a:t>, 1</a:t>
            </a:r>
            <a:r>
              <a:rPr lang="sk-SK" sz="1300" dirty="0" smtClean="0">
                <a:solidFill>
                  <a:srgbClr val="00287D"/>
                </a:solidFill>
              </a:rPr>
              <a:t>61116</a:t>
            </a:r>
            <a:r>
              <a:rPr lang="sk-SK" sz="1300" b="1" dirty="0" smtClean="0">
                <a:solidFill>
                  <a:srgbClr val="00287D"/>
                </a:solidFill>
              </a:rPr>
              <a:t>(R)</a:t>
            </a:r>
            <a:r>
              <a:rPr lang="sk-SK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smtClean="0">
                <a:solidFill>
                  <a:srgbClr val="00287D"/>
                </a:solidFill>
              </a:rPr>
              <a:t>(201</a:t>
            </a:r>
            <a:r>
              <a:rPr lang="sk-SK" sz="1300" dirty="0" smtClean="0">
                <a:solidFill>
                  <a:srgbClr val="00287D"/>
                </a:solidFill>
              </a:rPr>
              <a:t>8</a:t>
            </a:r>
            <a:r>
              <a:rPr lang="en-US" sz="1300" dirty="0" smtClean="0">
                <a:solidFill>
                  <a:srgbClr val="00287D"/>
                </a:solidFill>
              </a:rPr>
              <a:t>). </a:t>
            </a:r>
            <a:r>
              <a:rPr lang="en-US" sz="1300" b="1" dirty="0" smtClean="0">
                <a:solidFill>
                  <a:srgbClr val="00287D"/>
                </a:solidFill>
              </a:rPr>
              <a:t>IF = 3.61</a:t>
            </a:r>
            <a:endParaRPr lang="sk-SK" sz="1300" b="1" dirty="0" smtClean="0">
              <a:solidFill>
                <a:srgbClr val="00287D"/>
              </a:solidFill>
            </a:endParaRPr>
          </a:p>
          <a:p>
            <a:pPr algn="just"/>
            <a:endParaRPr lang="en-US" sz="1300" b="1" dirty="0" smtClean="0">
              <a:solidFill>
                <a:srgbClr val="AA005A"/>
              </a:solidFill>
            </a:endParaRPr>
          </a:p>
          <a:p>
            <a:pPr algn="just"/>
            <a:r>
              <a:rPr lang="sk-SK" sz="1300" dirty="0" smtClean="0">
                <a:solidFill>
                  <a:srgbClr val="FF0000"/>
                </a:solidFill>
              </a:rPr>
              <a:t>3.</a:t>
            </a:r>
            <a:r>
              <a:rPr lang="sk-SK" sz="1300" dirty="0" smtClean="0">
                <a:solidFill>
                  <a:srgbClr val="003CA0"/>
                </a:solidFill>
              </a:rPr>
              <a:t> </a:t>
            </a:r>
            <a:r>
              <a:rPr lang="en-US" sz="1300" b="1" dirty="0" smtClean="0">
                <a:solidFill>
                  <a:srgbClr val="AF0078"/>
                </a:solidFill>
              </a:rPr>
              <a:t>Mat</a:t>
            </a:r>
            <a:r>
              <a:rPr lang="en-US" sz="1300" b="1" dirty="0">
                <a:solidFill>
                  <a:srgbClr val="AF0078"/>
                </a:solidFill>
              </a:rPr>
              <a:t>. </a:t>
            </a:r>
            <a:r>
              <a:rPr lang="en-US" sz="1300" b="1" dirty="0" err="1">
                <a:solidFill>
                  <a:srgbClr val="AF0078"/>
                </a:solidFill>
              </a:rPr>
              <a:t>Orendáč</a:t>
            </a:r>
            <a:r>
              <a:rPr lang="en-US" sz="1300" dirty="0">
                <a:solidFill>
                  <a:srgbClr val="00287D"/>
                </a:solidFill>
              </a:rPr>
              <a:t>, </a:t>
            </a:r>
            <a:r>
              <a:rPr lang="en-US" sz="1300" b="1" dirty="0">
                <a:solidFill>
                  <a:srgbClr val="AF0078"/>
                </a:solidFill>
              </a:rPr>
              <a:t>S. </a:t>
            </a:r>
            <a:r>
              <a:rPr lang="en-US" sz="1300" b="1" dirty="0" err="1">
                <a:solidFill>
                  <a:srgbClr val="AF0078"/>
                </a:solidFill>
              </a:rPr>
              <a:t>Gabáni</a:t>
            </a:r>
            <a:r>
              <a:rPr lang="en-US" sz="1300" dirty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E. </a:t>
            </a:r>
            <a:r>
              <a:rPr lang="en-US" sz="1300" b="1" dirty="0" err="1" smtClean="0">
                <a:solidFill>
                  <a:srgbClr val="AF0078"/>
                </a:solidFill>
              </a:rPr>
              <a:t>Gažo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G</a:t>
            </a:r>
            <a:r>
              <a:rPr lang="en-US" sz="1300" b="1" dirty="0">
                <a:solidFill>
                  <a:srgbClr val="AF0078"/>
                </a:solidFill>
              </a:rPr>
              <a:t>. </a:t>
            </a:r>
            <a:r>
              <a:rPr lang="en-US" sz="1300" b="1" dirty="0" err="1">
                <a:solidFill>
                  <a:srgbClr val="AF0078"/>
                </a:solidFill>
              </a:rPr>
              <a:t>Pristáš</a:t>
            </a:r>
            <a:r>
              <a:rPr lang="en-US" sz="1300" dirty="0">
                <a:solidFill>
                  <a:srgbClr val="00287D"/>
                </a:solidFill>
              </a:rPr>
              <a:t>, </a:t>
            </a:r>
            <a:r>
              <a:rPr lang="en-US" sz="1300" dirty="0" smtClean="0">
                <a:solidFill>
                  <a:srgbClr val="00287D"/>
                </a:solidFill>
              </a:rPr>
              <a:t>N</a:t>
            </a:r>
            <a:r>
              <a:rPr lang="en-US" sz="1300" dirty="0">
                <a:solidFill>
                  <a:srgbClr val="00287D"/>
                </a:solidFill>
              </a:rPr>
              <a:t>. </a:t>
            </a:r>
            <a:r>
              <a:rPr lang="en-US" sz="1300" dirty="0" err="1">
                <a:solidFill>
                  <a:srgbClr val="00287D"/>
                </a:solidFill>
              </a:rPr>
              <a:t>Shitsevalova</a:t>
            </a:r>
            <a:r>
              <a:rPr lang="en-US" sz="1300" dirty="0">
                <a:solidFill>
                  <a:srgbClr val="00287D"/>
                </a:solidFill>
              </a:rPr>
              <a:t>, </a:t>
            </a:r>
            <a:r>
              <a:rPr lang="sk-SK" sz="1300" dirty="0" smtClean="0">
                <a:solidFill>
                  <a:srgbClr val="00287D"/>
                </a:solidFill>
              </a:rPr>
              <a:t>K. </a:t>
            </a:r>
            <a:r>
              <a:rPr lang="sk-SK" sz="1300" dirty="0" err="1" smtClean="0">
                <a:solidFill>
                  <a:srgbClr val="00287D"/>
                </a:solidFill>
              </a:rPr>
              <a:t>Siemensmeyer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K</a:t>
            </a:r>
            <a:r>
              <a:rPr lang="en-US" sz="1300" b="1" dirty="0">
                <a:solidFill>
                  <a:srgbClr val="AF0078"/>
                </a:solidFill>
              </a:rPr>
              <a:t>. </a:t>
            </a:r>
            <a:r>
              <a:rPr lang="en-US" sz="1300" b="1" dirty="0" err="1">
                <a:solidFill>
                  <a:srgbClr val="AF0078"/>
                </a:solidFill>
              </a:rPr>
              <a:t>Flachbart</a:t>
            </a:r>
            <a:r>
              <a:rPr lang="en-US" sz="1300" dirty="0">
                <a:solidFill>
                  <a:srgbClr val="00287D"/>
                </a:solidFill>
              </a:rPr>
              <a:t>: </a:t>
            </a:r>
            <a:r>
              <a:rPr lang="en-US" sz="1300" dirty="0" smtClean="0">
                <a:solidFill>
                  <a:srgbClr val="00287D"/>
                </a:solidFill>
              </a:rPr>
              <a:t>„</a:t>
            </a:r>
            <a:r>
              <a:rPr lang="sk-SK" sz="1300" i="1" dirty="0" err="1" smtClean="0">
                <a:solidFill>
                  <a:srgbClr val="00287D"/>
                </a:solidFill>
              </a:rPr>
              <a:t>Rotating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magnetocaloric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effect</a:t>
            </a:r>
            <a:r>
              <a:rPr lang="sk-SK" sz="1300" i="1" dirty="0" smtClean="0">
                <a:solidFill>
                  <a:srgbClr val="00287D"/>
                </a:solidFill>
              </a:rPr>
              <a:t> and </a:t>
            </a:r>
            <a:r>
              <a:rPr lang="sk-SK" sz="1300" i="1" dirty="0" err="1" smtClean="0">
                <a:solidFill>
                  <a:srgbClr val="00287D"/>
                </a:solidFill>
              </a:rPr>
              <a:t>unusual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magnetic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features</a:t>
            </a:r>
            <a:r>
              <a:rPr lang="sk-SK" sz="1300" i="1" dirty="0" smtClean="0">
                <a:solidFill>
                  <a:srgbClr val="00287D"/>
                </a:solidFill>
              </a:rPr>
              <a:t> in </a:t>
            </a:r>
            <a:r>
              <a:rPr lang="sk-SK" sz="1300" i="1" dirty="0" err="1" smtClean="0">
                <a:solidFill>
                  <a:srgbClr val="00287D"/>
                </a:solidFill>
              </a:rPr>
              <a:t>metallic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strongly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anisotropic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geometrically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frustrated</a:t>
            </a:r>
            <a:r>
              <a:rPr lang="sk-SK" sz="1300" i="1" dirty="0" smtClean="0">
                <a:solidFill>
                  <a:srgbClr val="00287D"/>
                </a:solidFill>
              </a:rPr>
              <a:t> TmB</a:t>
            </a:r>
            <a:r>
              <a:rPr lang="sk-SK" sz="1300" i="1" baseline="-25000" dirty="0" smtClean="0">
                <a:solidFill>
                  <a:srgbClr val="00287D"/>
                </a:solidFill>
              </a:rPr>
              <a:t>4</a:t>
            </a:r>
            <a:r>
              <a:rPr lang="en-US" sz="1300" dirty="0" smtClean="0">
                <a:solidFill>
                  <a:srgbClr val="00287D"/>
                </a:solidFill>
              </a:rPr>
              <a:t>“</a:t>
            </a:r>
            <a:endParaRPr lang="en-US" sz="1300" dirty="0">
              <a:solidFill>
                <a:srgbClr val="00287D"/>
              </a:solidFill>
            </a:endParaRPr>
          </a:p>
          <a:p>
            <a:pPr algn="just"/>
            <a:r>
              <a:rPr lang="sk-SK" sz="1300" b="1" dirty="0" err="1" smtClean="0">
                <a:solidFill>
                  <a:srgbClr val="00287D"/>
                </a:solidFill>
              </a:rPr>
              <a:t>Scientific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en-US" sz="1300" b="1" dirty="0" smtClean="0">
                <a:solidFill>
                  <a:srgbClr val="00287D"/>
                </a:solidFill>
              </a:rPr>
              <a:t>Re</a:t>
            </a:r>
            <a:r>
              <a:rPr lang="sk-SK" sz="1300" b="1" dirty="0" err="1" smtClean="0">
                <a:solidFill>
                  <a:srgbClr val="00287D"/>
                </a:solidFill>
              </a:rPr>
              <a:t>ports</a:t>
            </a:r>
            <a:r>
              <a:rPr lang="en-US" sz="1300" b="1" dirty="0" smtClean="0">
                <a:solidFill>
                  <a:srgbClr val="00287D"/>
                </a:solidFill>
              </a:rPr>
              <a:t> 8</a:t>
            </a:r>
            <a:r>
              <a:rPr lang="en-US" sz="1300" dirty="0" smtClean="0">
                <a:solidFill>
                  <a:srgbClr val="00287D"/>
                </a:solidFill>
              </a:rPr>
              <a:t>, 1</a:t>
            </a:r>
            <a:r>
              <a:rPr lang="sk-SK" sz="1300" dirty="0" smtClean="0">
                <a:solidFill>
                  <a:srgbClr val="00287D"/>
                </a:solidFill>
              </a:rPr>
              <a:t>0933</a:t>
            </a:r>
            <a:r>
              <a:rPr lang="en-US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>
                <a:solidFill>
                  <a:srgbClr val="00287D"/>
                </a:solidFill>
              </a:rPr>
              <a:t>(</a:t>
            </a:r>
            <a:r>
              <a:rPr lang="en-US" sz="1300" dirty="0" smtClean="0">
                <a:solidFill>
                  <a:srgbClr val="00287D"/>
                </a:solidFill>
              </a:rPr>
              <a:t>201</a:t>
            </a:r>
            <a:r>
              <a:rPr lang="sk-SK" sz="1300" dirty="0" smtClean="0">
                <a:solidFill>
                  <a:srgbClr val="00287D"/>
                </a:solidFill>
              </a:rPr>
              <a:t>8</a:t>
            </a:r>
            <a:r>
              <a:rPr lang="en-US" sz="1300" dirty="0" smtClean="0">
                <a:solidFill>
                  <a:srgbClr val="00287D"/>
                </a:solidFill>
              </a:rPr>
              <a:t>). </a:t>
            </a:r>
            <a:r>
              <a:rPr lang="en-US" sz="1300" b="1" dirty="0">
                <a:solidFill>
                  <a:srgbClr val="00287D"/>
                </a:solidFill>
              </a:rPr>
              <a:t>IF = </a:t>
            </a:r>
            <a:r>
              <a:rPr lang="en-US" sz="1300" b="1" dirty="0" smtClean="0">
                <a:solidFill>
                  <a:srgbClr val="00287D"/>
                </a:solidFill>
              </a:rPr>
              <a:t>4.2</a:t>
            </a:r>
            <a:r>
              <a:rPr lang="sk-SK" sz="1300" b="1" dirty="0" smtClean="0">
                <a:solidFill>
                  <a:srgbClr val="00287D"/>
                </a:solidFill>
              </a:rPr>
              <a:t>5</a:t>
            </a:r>
            <a:endParaRPr lang="en-US" sz="1300" b="1" dirty="0">
              <a:solidFill>
                <a:srgbClr val="00287D"/>
              </a:solidFill>
            </a:endParaRPr>
          </a:p>
          <a:p>
            <a:pPr algn="just"/>
            <a:endParaRPr lang="en-US" altLang="en-US" sz="1300" dirty="0">
              <a:solidFill>
                <a:srgbClr val="001F5C"/>
              </a:solidFill>
            </a:endParaRPr>
          </a:p>
          <a:p>
            <a:pPr algn="just"/>
            <a:r>
              <a:rPr lang="sk-SK" sz="1300" dirty="0" smtClean="0">
                <a:solidFill>
                  <a:srgbClr val="FF0000"/>
                </a:solidFill>
              </a:rPr>
              <a:t>4.</a:t>
            </a:r>
            <a:r>
              <a:rPr lang="sk-SK" sz="1300" dirty="0" smtClean="0">
                <a:solidFill>
                  <a:srgbClr val="003CA0"/>
                </a:solidFill>
              </a:rPr>
              <a:t> </a:t>
            </a:r>
            <a:r>
              <a:rPr lang="en-US" sz="1300" b="1" dirty="0" smtClean="0">
                <a:solidFill>
                  <a:srgbClr val="AF0078"/>
                </a:solidFill>
              </a:rPr>
              <a:t>G. </a:t>
            </a:r>
            <a:r>
              <a:rPr lang="en-US" sz="1300" b="1" dirty="0" err="1" smtClean="0">
                <a:solidFill>
                  <a:srgbClr val="AF0078"/>
                </a:solidFill>
              </a:rPr>
              <a:t>Pristáš</a:t>
            </a:r>
            <a:r>
              <a:rPr lang="en-US" sz="1300" dirty="0" smtClean="0">
                <a:solidFill>
                  <a:srgbClr val="00287D"/>
                </a:solidFill>
              </a:rPr>
              <a:t>,</a:t>
            </a:r>
            <a:r>
              <a:rPr lang="en-US" sz="1300" b="1" dirty="0" smtClean="0">
                <a:solidFill>
                  <a:srgbClr val="AA005A"/>
                </a:solidFill>
              </a:rPr>
              <a:t> </a:t>
            </a:r>
            <a:r>
              <a:rPr lang="en-US" sz="1300" b="1" dirty="0" smtClean="0">
                <a:solidFill>
                  <a:srgbClr val="AF0078"/>
                </a:solidFill>
              </a:rPr>
              <a:t>Mat. </a:t>
            </a:r>
            <a:r>
              <a:rPr lang="en-US" sz="1300" b="1" dirty="0" err="1" smtClean="0">
                <a:solidFill>
                  <a:srgbClr val="AF0078"/>
                </a:solidFill>
              </a:rPr>
              <a:t>Orendáč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S. </a:t>
            </a:r>
            <a:r>
              <a:rPr lang="en-US" sz="1300" b="1" dirty="0" err="1" smtClean="0">
                <a:solidFill>
                  <a:srgbClr val="AF0078"/>
                </a:solidFill>
              </a:rPr>
              <a:t>Gabáni</a:t>
            </a:r>
            <a:r>
              <a:rPr lang="en-US" sz="1300" dirty="0" smtClean="0">
                <a:solidFill>
                  <a:srgbClr val="00287D"/>
                </a:solidFill>
              </a:rPr>
              <a:t>, J. Ka</a:t>
            </a:r>
            <a:r>
              <a:rPr lang="sk-SK" sz="1300" dirty="0" err="1" smtClean="0">
                <a:solidFill>
                  <a:srgbClr val="00287D"/>
                </a:solidFill>
              </a:rPr>
              <a:t>čmarčík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E. </a:t>
            </a:r>
            <a:r>
              <a:rPr lang="en-US" sz="1300" b="1" dirty="0" err="1" smtClean="0">
                <a:solidFill>
                  <a:srgbClr val="AF0078"/>
                </a:solidFill>
              </a:rPr>
              <a:t>Gažo</a:t>
            </a:r>
            <a:r>
              <a:rPr lang="en-US" sz="1300" dirty="0" smtClean="0">
                <a:solidFill>
                  <a:srgbClr val="00287D"/>
                </a:solidFill>
              </a:rPr>
              <a:t>,</a:t>
            </a:r>
            <a:r>
              <a:rPr lang="sk-SK" sz="1300" dirty="0" smtClean="0">
                <a:solidFill>
                  <a:srgbClr val="00287D"/>
                </a:solidFill>
              </a:rPr>
              <a:t> Z</a:t>
            </a:r>
            <a:r>
              <a:rPr lang="en-US" sz="1300" dirty="0" smtClean="0">
                <a:solidFill>
                  <a:srgbClr val="00287D"/>
                </a:solidFill>
              </a:rPr>
              <a:t>.</a:t>
            </a:r>
            <a:r>
              <a:rPr lang="sk-SK" sz="1300" dirty="0" smtClean="0">
                <a:solidFill>
                  <a:srgbClr val="00287D"/>
                </a:solidFill>
              </a:rPr>
              <a:t> </a:t>
            </a:r>
            <a:r>
              <a:rPr lang="sk-SK" sz="1300" dirty="0" err="1" smtClean="0">
                <a:solidFill>
                  <a:srgbClr val="00287D"/>
                </a:solidFill>
              </a:rPr>
              <a:t>Pribulová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smtClean="0">
                <a:solidFill>
                  <a:srgbClr val="00287D"/>
                </a:solidFill>
              </a:rPr>
              <a:t>A. </a:t>
            </a:r>
            <a:r>
              <a:rPr lang="sk-SK" sz="1300" dirty="0" err="1" smtClean="0">
                <a:solidFill>
                  <a:srgbClr val="00287D"/>
                </a:solidFill>
              </a:rPr>
              <a:t>Correa-Orellana</a:t>
            </a:r>
            <a:r>
              <a:rPr lang="en-US" sz="1300" dirty="0" smtClean="0">
                <a:solidFill>
                  <a:srgbClr val="00287D"/>
                </a:solidFill>
              </a:rPr>
              <a:t>, E. </a:t>
            </a:r>
            <a:r>
              <a:rPr lang="sk-SK" sz="1300" dirty="0" err="1" smtClean="0">
                <a:solidFill>
                  <a:srgbClr val="00287D"/>
                </a:solidFill>
              </a:rPr>
              <a:t>Herrera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smtClean="0">
                <a:solidFill>
                  <a:srgbClr val="00287D"/>
                </a:solidFill>
              </a:rPr>
              <a:t>      H</a:t>
            </a:r>
            <a:r>
              <a:rPr lang="en-US" sz="1300" dirty="0" smtClean="0">
                <a:solidFill>
                  <a:srgbClr val="00287D"/>
                </a:solidFill>
              </a:rPr>
              <a:t>. </a:t>
            </a:r>
            <a:r>
              <a:rPr lang="sk-SK" sz="1300" dirty="0" err="1" smtClean="0">
                <a:solidFill>
                  <a:srgbClr val="00287D"/>
                </a:solidFill>
              </a:rPr>
              <a:t>Suderow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smtClean="0">
                <a:solidFill>
                  <a:srgbClr val="00287D"/>
                </a:solidFill>
              </a:rPr>
              <a:t>P</a:t>
            </a:r>
            <a:r>
              <a:rPr lang="en-US" sz="1300" dirty="0" smtClean="0">
                <a:solidFill>
                  <a:srgbClr val="00287D"/>
                </a:solidFill>
              </a:rPr>
              <a:t>. </a:t>
            </a:r>
            <a:r>
              <a:rPr lang="sk-SK" sz="1300" dirty="0" err="1" smtClean="0">
                <a:solidFill>
                  <a:srgbClr val="00287D"/>
                </a:solidFill>
              </a:rPr>
              <a:t>Samuely</a:t>
            </a:r>
            <a:r>
              <a:rPr lang="en-US" sz="1300" dirty="0" smtClean="0">
                <a:solidFill>
                  <a:srgbClr val="00287D"/>
                </a:solidFill>
              </a:rPr>
              <a:t>: „</a:t>
            </a:r>
            <a:r>
              <a:rPr lang="sk-SK" sz="1300" i="1" dirty="0" err="1" smtClean="0">
                <a:solidFill>
                  <a:srgbClr val="00287D"/>
                </a:solidFill>
              </a:rPr>
              <a:t>Pressure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effect</a:t>
            </a:r>
            <a:r>
              <a:rPr lang="sk-SK" sz="1300" i="1" dirty="0" smtClean="0">
                <a:solidFill>
                  <a:srgbClr val="00287D"/>
                </a:solidFill>
              </a:rPr>
              <a:t> on </a:t>
            </a:r>
            <a:r>
              <a:rPr lang="sk-SK" sz="1300" i="1" dirty="0" err="1" smtClean="0">
                <a:solidFill>
                  <a:srgbClr val="00287D"/>
                </a:solidFill>
              </a:rPr>
              <a:t>the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superconducting</a:t>
            </a:r>
            <a:r>
              <a:rPr lang="sk-SK" sz="1300" i="1" dirty="0" smtClean="0">
                <a:solidFill>
                  <a:srgbClr val="00287D"/>
                </a:solidFill>
              </a:rPr>
              <a:t> and </a:t>
            </a:r>
            <a:r>
              <a:rPr lang="sk-SK" sz="1300" i="1" dirty="0" err="1" smtClean="0">
                <a:solidFill>
                  <a:srgbClr val="00287D"/>
                </a:solidFill>
              </a:rPr>
              <a:t>the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normal</a:t>
            </a:r>
            <a:r>
              <a:rPr lang="sk-SK" sz="1300" i="1" dirty="0" smtClean="0">
                <a:solidFill>
                  <a:srgbClr val="00287D"/>
                </a:solidFill>
              </a:rPr>
              <a:t> state </a:t>
            </a:r>
            <a:r>
              <a:rPr lang="sk-SK" sz="1300" i="1" dirty="0" err="1" smtClean="0">
                <a:solidFill>
                  <a:srgbClr val="00287D"/>
                </a:solidFill>
              </a:rPr>
              <a:t>of</a:t>
            </a:r>
            <a:r>
              <a:rPr lang="sk-SK" sz="1300" i="1" dirty="0" smtClean="0">
                <a:solidFill>
                  <a:srgbClr val="00287D"/>
                </a:solidFill>
              </a:rPr>
              <a:t>  </a:t>
            </a:r>
            <a:r>
              <a:rPr lang="sk-SK" sz="1300" i="1" dirty="0" smtClean="0">
                <a:solidFill>
                  <a:srgbClr val="00287D"/>
                </a:solidFill>
                <a:sym typeface="Symbol"/>
              </a:rPr>
              <a:t></a:t>
            </a:r>
            <a:r>
              <a:rPr lang="sk-SK" sz="1300" i="1" dirty="0" smtClean="0">
                <a:solidFill>
                  <a:srgbClr val="00287D"/>
                </a:solidFill>
              </a:rPr>
              <a:t>-</a:t>
            </a:r>
            <a:r>
              <a:rPr lang="en-US" sz="1300" i="1" dirty="0" smtClean="0">
                <a:solidFill>
                  <a:srgbClr val="00287D"/>
                </a:solidFill>
              </a:rPr>
              <a:t>B</a:t>
            </a:r>
            <a:r>
              <a:rPr lang="sk-SK" sz="1300" i="1" dirty="0" smtClean="0">
                <a:solidFill>
                  <a:srgbClr val="00287D"/>
                </a:solidFill>
              </a:rPr>
              <a:t>i</a:t>
            </a:r>
            <a:r>
              <a:rPr lang="sk-SK" sz="1300" i="1" baseline="-25000" dirty="0" smtClean="0">
                <a:solidFill>
                  <a:srgbClr val="00287D"/>
                </a:solidFill>
              </a:rPr>
              <a:t>2</a:t>
            </a:r>
            <a:r>
              <a:rPr lang="sk-SK" sz="1300" i="1" dirty="0" smtClean="0">
                <a:solidFill>
                  <a:srgbClr val="00287D"/>
                </a:solidFill>
              </a:rPr>
              <a:t>Pd</a:t>
            </a:r>
            <a:r>
              <a:rPr lang="en-US" sz="1300" dirty="0" smtClean="0">
                <a:solidFill>
                  <a:srgbClr val="00287D"/>
                </a:solidFill>
              </a:rPr>
              <a:t>“</a:t>
            </a:r>
            <a:endParaRPr lang="en-US" sz="1300" dirty="0">
              <a:solidFill>
                <a:srgbClr val="00287D"/>
              </a:solidFill>
            </a:endParaRPr>
          </a:p>
          <a:p>
            <a:pPr algn="just"/>
            <a:r>
              <a:rPr lang="en-US" sz="1300" b="1" dirty="0">
                <a:solidFill>
                  <a:srgbClr val="00287D"/>
                </a:solidFill>
              </a:rPr>
              <a:t>Physical Review B </a:t>
            </a:r>
            <a:r>
              <a:rPr lang="en-US" sz="1300" b="1" dirty="0" smtClean="0">
                <a:solidFill>
                  <a:srgbClr val="00287D"/>
                </a:solidFill>
              </a:rPr>
              <a:t>9</a:t>
            </a:r>
            <a:r>
              <a:rPr lang="sk-SK" sz="1300" b="1" dirty="0" smtClean="0">
                <a:solidFill>
                  <a:srgbClr val="00287D"/>
                </a:solidFill>
              </a:rPr>
              <a:t>7</a:t>
            </a:r>
            <a:r>
              <a:rPr lang="en-US" sz="1300" dirty="0" smtClean="0">
                <a:solidFill>
                  <a:srgbClr val="00287D"/>
                </a:solidFill>
              </a:rPr>
              <a:t>, 1</a:t>
            </a:r>
            <a:r>
              <a:rPr lang="sk-SK" sz="1300" dirty="0" smtClean="0">
                <a:solidFill>
                  <a:srgbClr val="00287D"/>
                </a:solidFill>
              </a:rPr>
              <a:t>34505 </a:t>
            </a:r>
            <a:r>
              <a:rPr lang="en-US" sz="1300" dirty="0" smtClean="0">
                <a:solidFill>
                  <a:srgbClr val="00287D"/>
                </a:solidFill>
              </a:rPr>
              <a:t>(201</a:t>
            </a:r>
            <a:r>
              <a:rPr lang="sk-SK" sz="1300" dirty="0" smtClean="0">
                <a:solidFill>
                  <a:srgbClr val="00287D"/>
                </a:solidFill>
              </a:rPr>
              <a:t>8</a:t>
            </a:r>
            <a:r>
              <a:rPr lang="en-US" sz="1300" dirty="0" smtClean="0">
                <a:solidFill>
                  <a:srgbClr val="00287D"/>
                </a:solidFill>
              </a:rPr>
              <a:t>). </a:t>
            </a:r>
            <a:r>
              <a:rPr lang="en-US" sz="1300" b="1" dirty="0">
                <a:solidFill>
                  <a:srgbClr val="00287D"/>
                </a:solidFill>
              </a:rPr>
              <a:t>IF </a:t>
            </a:r>
            <a:r>
              <a:rPr lang="en-US" sz="1300" b="1" dirty="0" smtClean="0">
                <a:solidFill>
                  <a:srgbClr val="00287D"/>
                </a:solidFill>
              </a:rPr>
              <a:t>=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en-US" sz="1300" b="1" dirty="0" smtClean="0">
                <a:solidFill>
                  <a:srgbClr val="00287D"/>
                </a:solidFill>
              </a:rPr>
              <a:t>3.61</a:t>
            </a:r>
            <a:endParaRPr lang="sk-SK" altLang="en-US" sz="1300" b="1" dirty="0">
              <a:solidFill>
                <a:srgbClr val="00287D"/>
              </a:solidFill>
            </a:endParaRPr>
          </a:p>
          <a:p>
            <a:pPr algn="just"/>
            <a:endParaRPr lang="sk-SK" altLang="en-US" sz="1300" dirty="0" smtClean="0">
              <a:solidFill>
                <a:srgbClr val="00287D"/>
              </a:solidFill>
            </a:endParaRPr>
          </a:p>
          <a:p>
            <a:pPr algn="just"/>
            <a:endParaRPr lang="sk-SK" sz="1300" dirty="0" smtClean="0">
              <a:solidFill>
                <a:srgbClr val="00287D"/>
              </a:solidFill>
            </a:endParaRPr>
          </a:p>
          <a:p>
            <a:pPr algn="just"/>
            <a:r>
              <a:rPr lang="sk-SK" sz="1100" dirty="0" err="1" smtClean="0"/>
              <a:t>M.M</a:t>
            </a:r>
            <a:r>
              <a:rPr lang="en-US" sz="1100" dirty="0" smtClean="0"/>
              <a:t>. </a:t>
            </a:r>
            <a:r>
              <a:rPr lang="sk-SK" sz="1100" dirty="0" err="1" smtClean="0"/>
              <a:t>Markina</a:t>
            </a:r>
            <a:r>
              <a:rPr lang="sk-SK" sz="1100" dirty="0" smtClean="0"/>
              <a:t>, B.V. </a:t>
            </a:r>
            <a:r>
              <a:rPr lang="sk-SK" sz="1100" dirty="0" err="1" smtClean="0"/>
              <a:t>Mill</a:t>
            </a:r>
            <a:r>
              <a:rPr lang="sk-SK" sz="1100" dirty="0" smtClean="0"/>
              <a:t>, </a:t>
            </a:r>
            <a:r>
              <a:rPr lang="en-US" sz="1100" b="1" dirty="0" smtClean="0"/>
              <a:t>G. </a:t>
            </a:r>
            <a:r>
              <a:rPr lang="en-US" sz="1100" b="1" dirty="0" err="1" smtClean="0"/>
              <a:t>Pristáš</a:t>
            </a:r>
            <a:r>
              <a:rPr lang="sk-SK" sz="1100" dirty="0" smtClean="0"/>
              <a:t>, </a:t>
            </a:r>
            <a:r>
              <a:rPr lang="sk-SK" sz="1100" b="1" dirty="0" smtClean="0"/>
              <a:t>M</a:t>
            </a:r>
            <a:r>
              <a:rPr lang="en-US" sz="1100" b="1" dirty="0" smtClean="0"/>
              <a:t>. </a:t>
            </a:r>
            <a:r>
              <a:rPr lang="sk-SK" sz="1100" b="1" dirty="0" err="1" smtClean="0"/>
              <a:t>Marcin</a:t>
            </a:r>
            <a:r>
              <a:rPr lang="sk-SK" sz="1100" dirty="0" smtClean="0"/>
              <a:t>, S.A. </a:t>
            </a:r>
            <a:r>
              <a:rPr lang="sk-SK" sz="1100" dirty="0" err="1" smtClean="0"/>
              <a:t>Klimin</a:t>
            </a:r>
            <a:r>
              <a:rPr lang="sk-SK" sz="1100" dirty="0" smtClean="0"/>
              <a:t>, K.N: </a:t>
            </a:r>
            <a:r>
              <a:rPr lang="sk-SK" sz="1100" dirty="0" err="1" smtClean="0"/>
              <a:t>Boldyrev</a:t>
            </a:r>
            <a:r>
              <a:rPr lang="sk-SK" sz="1100" dirty="0" smtClean="0"/>
              <a:t>, M.N. Popova</a:t>
            </a:r>
            <a:r>
              <a:rPr lang="en-US" sz="1100" dirty="0" smtClean="0"/>
              <a:t>: „</a:t>
            </a:r>
            <a:r>
              <a:rPr lang="sk-SK" sz="1100" i="1" dirty="0" smtClean="0"/>
              <a:t>La</a:t>
            </a:r>
            <a:r>
              <a:rPr lang="sk-SK" sz="1100" i="1" baseline="-25000" dirty="0" smtClean="0"/>
              <a:t>3</a:t>
            </a:r>
            <a:r>
              <a:rPr lang="sk-SK" sz="1100" i="1" dirty="0" smtClean="0"/>
              <a:t>CrGe</a:t>
            </a:r>
            <a:r>
              <a:rPr lang="sk-SK" sz="1100" i="1" baseline="-25000" dirty="0" smtClean="0"/>
              <a:t>3</a:t>
            </a:r>
            <a:r>
              <a:rPr lang="sk-SK" sz="1100" i="1" dirty="0" smtClean="0"/>
              <a:t>Be</a:t>
            </a:r>
            <a:r>
              <a:rPr lang="sk-SK" sz="1100" i="1" baseline="-25000" dirty="0" smtClean="0"/>
              <a:t>2</a:t>
            </a:r>
            <a:r>
              <a:rPr lang="sk-SK" sz="1100" i="1" dirty="0" smtClean="0"/>
              <a:t>O</a:t>
            </a:r>
            <a:r>
              <a:rPr lang="sk-SK" sz="1100" i="1" baseline="-25000" dirty="0" smtClean="0"/>
              <a:t>14</a:t>
            </a:r>
            <a:r>
              <a:rPr lang="sk-SK" sz="1100" i="1" dirty="0" smtClean="0"/>
              <a:t> and Nd</a:t>
            </a:r>
            <a:r>
              <a:rPr lang="sk-SK" sz="1100" i="1" baseline="-25000" dirty="0" smtClean="0"/>
              <a:t>3</a:t>
            </a:r>
            <a:r>
              <a:rPr lang="sk-SK" sz="1100" i="1" dirty="0" smtClean="0"/>
              <a:t>CrGe</a:t>
            </a:r>
            <a:r>
              <a:rPr lang="sk-SK" sz="1100" i="1" baseline="-25000" dirty="0" smtClean="0"/>
              <a:t>3</a:t>
            </a:r>
            <a:r>
              <a:rPr lang="sk-SK" sz="1100" i="1" dirty="0" smtClean="0"/>
              <a:t>Be</a:t>
            </a:r>
            <a:r>
              <a:rPr lang="sk-SK" sz="1100" i="1" baseline="-25000" dirty="0" smtClean="0"/>
              <a:t>2</a:t>
            </a:r>
            <a:r>
              <a:rPr lang="sk-SK" sz="1100" i="1" dirty="0" smtClean="0"/>
              <a:t>O</a:t>
            </a:r>
            <a:r>
              <a:rPr lang="sk-SK" sz="1100" i="1" baseline="-25000" dirty="0" smtClean="0"/>
              <a:t>14</a:t>
            </a:r>
            <a:r>
              <a:rPr lang="sk-SK" sz="1100" i="1" dirty="0" smtClean="0"/>
              <a:t>: New </a:t>
            </a:r>
            <a:r>
              <a:rPr lang="sk-SK" sz="1100" i="1" dirty="0" err="1" smtClean="0"/>
              <a:t>magnetic</a:t>
            </a:r>
            <a:r>
              <a:rPr lang="sk-SK" sz="1100" i="1" dirty="0" smtClean="0"/>
              <a:t> </a:t>
            </a:r>
            <a:r>
              <a:rPr lang="sk-SK" sz="1100" i="1" dirty="0" err="1" smtClean="0"/>
              <a:t>compounds</a:t>
            </a:r>
            <a:r>
              <a:rPr lang="sk-SK" sz="1100" i="1" dirty="0" smtClean="0"/>
              <a:t> </a:t>
            </a:r>
            <a:r>
              <a:rPr lang="sk-SK" sz="1100" i="1" dirty="0" err="1" smtClean="0"/>
              <a:t>of</a:t>
            </a:r>
            <a:r>
              <a:rPr lang="sk-SK" sz="1100" i="1" dirty="0" smtClean="0"/>
              <a:t> </a:t>
            </a:r>
            <a:r>
              <a:rPr lang="sk-SK" sz="1100" i="1" dirty="0" err="1" smtClean="0"/>
              <a:t>the</a:t>
            </a:r>
            <a:r>
              <a:rPr lang="sk-SK" sz="1100" i="1" dirty="0" smtClean="0"/>
              <a:t> </a:t>
            </a:r>
            <a:r>
              <a:rPr lang="sk-SK" sz="1100" i="1" dirty="0" err="1" smtClean="0"/>
              <a:t>langasite</a:t>
            </a:r>
            <a:r>
              <a:rPr lang="sk-SK" sz="1100" i="1" dirty="0" smtClean="0"/>
              <a:t> </a:t>
            </a:r>
            <a:r>
              <a:rPr lang="sk-SK" sz="1100" i="1" dirty="0" err="1" smtClean="0"/>
              <a:t>family</a:t>
            </a:r>
            <a:r>
              <a:rPr lang="en-US" sz="1100" dirty="0" smtClean="0"/>
              <a:t>“</a:t>
            </a:r>
            <a:r>
              <a:rPr lang="sk-SK" sz="1100" dirty="0" smtClean="0"/>
              <a:t> </a:t>
            </a:r>
            <a:r>
              <a:rPr lang="sk-SK" sz="1100" b="1" dirty="0" err="1" smtClean="0"/>
              <a:t>Journal</a:t>
            </a:r>
            <a:r>
              <a:rPr lang="sk-SK" sz="1100" b="1" dirty="0" smtClean="0"/>
              <a:t> </a:t>
            </a:r>
            <a:r>
              <a:rPr lang="sk-SK" sz="1100" b="1" dirty="0" err="1" smtClean="0"/>
              <a:t>of</a:t>
            </a:r>
            <a:r>
              <a:rPr lang="sk-SK" sz="1100" b="1" dirty="0" smtClean="0"/>
              <a:t> </a:t>
            </a:r>
            <a:r>
              <a:rPr lang="sk-SK" sz="1100" b="1" dirty="0" err="1" smtClean="0"/>
              <a:t>Alloys</a:t>
            </a:r>
            <a:r>
              <a:rPr lang="sk-SK" sz="1100" b="1" dirty="0" smtClean="0"/>
              <a:t> and </a:t>
            </a:r>
            <a:r>
              <a:rPr lang="sk-SK" sz="1100" b="1" dirty="0" err="1" smtClean="0"/>
              <a:t>Compounds</a:t>
            </a:r>
            <a:r>
              <a:rPr lang="en-US" sz="1100" b="1" dirty="0" smtClean="0"/>
              <a:t> 779</a:t>
            </a:r>
            <a:r>
              <a:rPr lang="en-US" sz="1100" dirty="0" smtClean="0"/>
              <a:t>, 380-386</a:t>
            </a:r>
            <a:r>
              <a:rPr lang="sk-SK" sz="1100" dirty="0" smtClean="0"/>
              <a:t> </a:t>
            </a:r>
            <a:r>
              <a:rPr lang="en-US" sz="1100" dirty="0" smtClean="0"/>
              <a:t>(</a:t>
            </a:r>
            <a:r>
              <a:rPr lang="en-US" sz="1100" b="1" dirty="0" smtClean="0"/>
              <a:t>2019</a:t>
            </a:r>
            <a:r>
              <a:rPr lang="en-US" sz="1100" dirty="0" smtClean="0"/>
              <a:t>). </a:t>
            </a:r>
            <a:r>
              <a:rPr lang="en-US" sz="1100" b="1" dirty="0" smtClean="0"/>
              <a:t>IF = 3.85</a:t>
            </a:r>
            <a:endParaRPr lang="en-US" altLang="en-US" sz="1300" b="1" dirty="0">
              <a:solidFill>
                <a:srgbClr val="00287D"/>
              </a:solidFill>
            </a:endParaRPr>
          </a:p>
        </p:txBody>
      </p:sp>
      <p:pic>
        <p:nvPicPr>
          <p:cNvPr id="15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6" name="Obdĺžnik 5"/>
          <p:cNvSpPr>
            <a:spLocks noChangeArrowheads="1"/>
          </p:cNvSpPr>
          <p:nvPr/>
        </p:nvSpPr>
        <p:spPr bwMode="auto">
          <a:xfrm>
            <a:off x="4356100" y="1628800"/>
            <a:ext cx="431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3538" indent="-363538" algn="l"/>
            <a:r>
              <a:rPr lang="en-US" altLang="en-US" sz="1400" b="1" dirty="0">
                <a:solidFill>
                  <a:srgbClr val="FF0000"/>
                </a:solidFill>
              </a:rPr>
              <a:t>Q1</a:t>
            </a:r>
            <a:endParaRPr lang="sk-SK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8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14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9" name="Obdĺžnik 18"/>
          <p:cNvSpPr/>
          <p:nvPr/>
        </p:nvSpPr>
        <p:spPr bwMode="auto">
          <a:xfrm>
            <a:off x="251520" y="2060848"/>
            <a:ext cx="8712968" cy="187220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Obdĺžnik 5"/>
          <p:cNvSpPr>
            <a:spLocks noChangeArrowheads="1"/>
          </p:cNvSpPr>
          <p:nvPr/>
        </p:nvSpPr>
        <p:spPr bwMode="auto">
          <a:xfrm>
            <a:off x="7668344" y="1781200"/>
            <a:ext cx="129614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 algn="r"/>
            <a:r>
              <a:rPr lang="sk-SK" altLang="en-US" sz="1400" b="1" dirty="0" smtClean="0">
                <a:solidFill>
                  <a:srgbClr val="FF0000"/>
                </a:solidFill>
              </a:rPr>
              <a:t>Nominácia</a:t>
            </a:r>
            <a:endParaRPr lang="sk-SK" altLang="en-US" sz="1200" b="1" dirty="0">
              <a:solidFill>
                <a:srgbClr val="FF0000"/>
              </a:solidFill>
            </a:endParaRPr>
          </a:p>
        </p:txBody>
      </p:sp>
      <p:sp>
        <p:nvSpPr>
          <p:cNvPr id="21" name="BlokTextu 11"/>
          <p:cNvSpPr txBox="1">
            <a:spLocks noChangeArrowheads="1"/>
          </p:cNvSpPr>
          <p:nvPr/>
        </p:nvSpPr>
        <p:spPr bwMode="auto">
          <a:xfrm>
            <a:off x="0" y="33337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sz="1600" b="1" dirty="0">
                <a:solidFill>
                  <a:srgbClr val="AA005A"/>
                </a:solidFill>
              </a:rPr>
              <a:t>Silne </a:t>
            </a:r>
            <a:r>
              <a:rPr lang="sk-SK" altLang="en-US" sz="1600" b="1" dirty="0" err="1">
                <a:solidFill>
                  <a:srgbClr val="AA005A"/>
                </a:solidFill>
              </a:rPr>
              <a:t>korelované</a:t>
            </a:r>
            <a:r>
              <a:rPr lang="sk-SK" altLang="en-US" sz="1600" b="1" dirty="0">
                <a:solidFill>
                  <a:srgbClr val="AA005A"/>
                </a:solidFill>
              </a:rPr>
              <a:t> </a:t>
            </a:r>
            <a:r>
              <a:rPr lang="sk-SK" altLang="en-US" sz="1600" b="1" dirty="0" smtClean="0">
                <a:solidFill>
                  <a:srgbClr val="AA005A"/>
                </a:solidFill>
              </a:rPr>
              <a:t>systémy </a:t>
            </a:r>
            <a:r>
              <a:rPr lang="en-US" altLang="en-US" sz="1600" b="1" dirty="0" smtClean="0">
                <a:solidFill>
                  <a:srgbClr val="AA005A"/>
                </a:solidFill>
              </a:rPr>
              <a:t>v </a:t>
            </a:r>
            <a:r>
              <a:rPr lang="sk-SK" altLang="en-US" sz="1600" b="1" dirty="0" smtClean="0">
                <a:solidFill>
                  <a:srgbClr val="AA005A"/>
                </a:solidFill>
              </a:rPr>
              <a:t>extrémnych </a:t>
            </a:r>
            <a:r>
              <a:rPr lang="sk-SK" altLang="en-US" sz="1600" b="1" dirty="0">
                <a:solidFill>
                  <a:srgbClr val="AA005A"/>
                </a:solidFill>
              </a:rPr>
              <a:t>podmienkach</a:t>
            </a:r>
          </a:p>
        </p:txBody>
      </p:sp>
      <p:sp>
        <p:nvSpPr>
          <p:cNvPr id="22" name="Obdĺžnik 5"/>
          <p:cNvSpPr>
            <a:spLocks noChangeArrowheads="1"/>
          </p:cNvSpPr>
          <p:nvPr/>
        </p:nvSpPr>
        <p:spPr bwMode="auto">
          <a:xfrm>
            <a:off x="4643563" y="836613"/>
            <a:ext cx="43209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 algn="r"/>
            <a:r>
              <a:rPr lang="sk-SK" altLang="en-US" sz="1200" b="1" dirty="0" err="1" smtClean="0">
                <a:solidFill>
                  <a:srgbClr val="00287D"/>
                </a:solidFill>
              </a:rPr>
              <a:t>Flachbart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</a:t>
            </a:r>
            <a:r>
              <a:rPr lang="sk-SK" altLang="en-US" sz="1200" b="1" dirty="0">
                <a:solidFill>
                  <a:srgbClr val="00287D"/>
                </a:solidFill>
              </a:rPr>
              <a:t>K.,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Gabáni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S.,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Gažo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</a:t>
            </a:r>
            <a:r>
              <a:rPr lang="sk-SK" altLang="en-US" sz="1200" b="1" dirty="0">
                <a:solidFill>
                  <a:srgbClr val="00287D"/>
                </a:solidFill>
              </a:rPr>
              <a:t>E., </a:t>
            </a:r>
            <a:r>
              <a:rPr lang="sk-SK" altLang="en-US" sz="1200" b="1" dirty="0" err="1">
                <a:solidFill>
                  <a:srgbClr val="00287D"/>
                </a:solidFill>
              </a:rPr>
              <a:t>Pristáš</a:t>
            </a:r>
            <a:r>
              <a:rPr lang="sk-SK" altLang="en-US" sz="1200" b="1" dirty="0">
                <a:solidFill>
                  <a:srgbClr val="00287D"/>
                </a:solidFill>
              </a:rPr>
              <a:t> G.,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Orendáč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</a:t>
            </a:r>
            <a:r>
              <a:rPr lang="sk-SK" altLang="en-US" sz="1200" b="1" dirty="0">
                <a:solidFill>
                  <a:srgbClr val="00287D"/>
                </a:solidFill>
              </a:rPr>
              <a:t>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"/>
          <p:cNvGrpSpPr>
            <a:grpSpLocks/>
          </p:cNvGrpSpPr>
          <p:nvPr/>
        </p:nvGrpSpPr>
        <p:grpSpPr bwMode="auto">
          <a:xfrm>
            <a:off x="250825" y="1273278"/>
            <a:ext cx="7921625" cy="695997"/>
            <a:chOff x="179388" y="790411"/>
            <a:chExt cx="7921625" cy="697219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250825" y="1210145"/>
              <a:ext cx="2233514" cy="277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sk-SK" altLang="en-US" sz="1200" dirty="0">
                  <a:solidFill>
                    <a:srgbClr val="7A0000"/>
                  </a:solidFill>
                  <a:latin typeface="Gill Sans MT" pitchFamily="34" charset="-18"/>
                </a:rPr>
                <a:t>Publikácie – kategória </a:t>
              </a:r>
              <a:r>
                <a:rPr lang="sk-SK" altLang="en-US" sz="1200" b="1" dirty="0" err="1" smtClean="0">
                  <a:solidFill>
                    <a:srgbClr val="7A0000"/>
                  </a:solidFill>
                  <a:latin typeface="Gill Sans MT" pitchFamily="34" charset="-18"/>
                </a:rPr>
                <a:t>ADCA</a:t>
              </a:r>
              <a:endParaRPr lang="sk-SK" altLang="en-US" sz="1200" b="1" dirty="0">
                <a:solidFill>
                  <a:srgbClr val="7A0000"/>
                </a:solidFill>
                <a:latin typeface="Gill Sans MT" pitchFamily="34" charset="-18"/>
              </a:endParaRP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79388" y="790411"/>
              <a:ext cx="7921625" cy="323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l"/>
              <a:r>
                <a:rPr lang="sk-SK" altLang="en-US" sz="1500" b="1" dirty="0" smtClean="0">
                  <a:solidFill>
                    <a:srgbClr val="7A0000"/>
                  </a:solidFill>
                  <a:latin typeface="Gill Sans MT" pitchFamily="34" charset="-18"/>
                </a:rPr>
                <a:t>Dosiahnuté </a:t>
              </a:r>
              <a:r>
                <a:rPr lang="sk-SK" altLang="en-US" sz="1500" b="1" dirty="0">
                  <a:solidFill>
                    <a:srgbClr val="7A0000"/>
                  </a:solidFill>
                  <a:latin typeface="Gill Sans MT" pitchFamily="34" charset="-18"/>
                </a:rPr>
                <a:t>výsledky a iné aktivity v tomto období</a:t>
              </a:r>
              <a:r>
                <a:rPr lang="sk-SK" altLang="en-US" sz="1500" b="1" dirty="0" smtClean="0">
                  <a:solidFill>
                    <a:srgbClr val="7A0000"/>
                  </a:solidFill>
                  <a:latin typeface="Gill Sans MT" pitchFamily="34" charset="-18"/>
                </a:rPr>
                <a:t>:</a:t>
              </a:r>
              <a:endParaRPr lang="sk-SK" altLang="en-US" sz="1500" dirty="0">
                <a:solidFill>
                  <a:srgbClr val="7A0000"/>
                </a:solidFill>
                <a:latin typeface="Gill Sans MT" pitchFamily="34" charset="-18"/>
              </a:endParaRPr>
            </a:p>
          </p:txBody>
        </p:sp>
      </p:grpSp>
      <p:sp>
        <p:nvSpPr>
          <p:cNvPr id="10" name="BlokTextu 14"/>
          <p:cNvSpPr txBox="1">
            <a:spLocks noChangeArrowheads="1"/>
          </p:cNvSpPr>
          <p:nvPr/>
        </p:nvSpPr>
        <p:spPr bwMode="auto">
          <a:xfrm>
            <a:off x="250825" y="2060749"/>
            <a:ext cx="8641655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300" dirty="0" smtClean="0">
                <a:solidFill>
                  <a:srgbClr val="FF0000"/>
                </a:solidFill>
              </a:rPr>
              <a:t>5</a:t>
            </a:r>
            <a:r>
              <a:rPr lang="sk-SK" sz="1300" dirty="0" smtClean="0">
                <a:solidFill>
                  <a:srgbClr val="FF0000"/>
                </a:solidFill>
              </a:rPr>
              <a:t>.</a:t>
            </a:r>
            <a:r>
              <a:rPr lang="sk-SK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smtClean="0">
                <a:solidFill>
                  <a:srgbClr val="00287D"/>
                </a:solidFill>
              </a:rPr>
              <a:t>M. </a:t>
            </a:r>
            <a:r>
              <a:rPr lang="en-US" sz="1300" dirty="0" err="1" smtClean="0">
                <a:solidFill>
                  <a:srgbClr val="00287D"/>
                </a:solidFill>
              </a:rPr>
              <a:t>Batkova</a:t>
            </a:r>
            <a:r>
              <a:rPr lang="en-US" sz="1300" dirty="0" smtClean="0">
                <a:solidFill>
                  <a:srgbClr val="00287D"/>
                </a:solidFill>
              </a:rPr>
              <a:t>, I. </a:t>
            </a:r>
            <a:r>
              <a:rPr lang="en-US" sz="1300" dirty="0" err="1" smtClean="0">
                <a:solidFill>
                  <a:srgbClr val="00287D"/>
                </a:solidFill>
              </a:rPr>
              <a:t>Batko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S. </a:t>
            </a:r>
            <a:r>
              <a:rPr lang="en-US" sz="1300" b="1" dirty="0" err="1" smtClean="0">
                <a:solidFill>
                  <a:srgbClr val="AF0078"/>
                </a:solidFill>
              </a:rPr>
              <a:t>Gabáni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E. </a:t>
            </a:r>
            <a:r>
              <a:rPr lang="en-US" sz="1300" b="1" dirty="0" err="1" smtClean="0">
                <a:solidFill>
                  <a:srgbClr val="AF0078"/>
                </a:solidFill>
              </a:rPr>
              <a:t>Gažo</a:t>
            </a:r>
            <a:r>
              <a:rPr lang="en-US" sz="1300" dirty="0" smtClean="0">
                <a:solidFill>
                  <a:srgbClr val="00287D"/>
                </a:solidFill>
              </a:rPr>
              <a:t>, E. </a:t>
            </a:r>
            <a:r>
              <a:rPr lang="en-US" sz="1300" dirty="0" err="1" smtClean="0">
                <a:solidFill>
                  <a:srgbClr val="00287D"/>
                </a:solidFill>
              </a:rPr>
              <a:t>Konovalova</a:t>
            </a:r>
            <a:r>
              <a:rPr lang="en-US" sz="1300" dirty="0" smtClean="0">
                <a:solidFill>
                  <a:srgbClr val="00287D"/>
                </a:solidFill>
              </a:rPr>
              <a:t>, V. </a:t>
            </a:r>
            <a:r>
              <a:rPr lang="en-US" sz="1300" dirty="0" err="1" smtClean="0">
                <a:solidFill>
                  <a:srgbClr val="00287D"/>
                </a:solidFill>
              </a:rPr>
              <a:t>Filippov</a:t>
            </a:r>
            <a:r>
              <a:rPr lang="en-US" sz="1300" dirty="0" smtClean="0">
                <a:solidFill>
                  <a:srgbClr val="00287D"/>
                </a:solidFill>
              </a:rPr>
              <a:t>: „</a:t>
            </a:r>
            <a:r>
              <a:rPr lang="en-US" sz="1300" i="1" dirty="0" smtClean="0">
                <a:solidFill>
                  <a:srgbClr val="00287D"/>
                </a:solidFill>
              </a:rPr>
              <a:t>Low temperature resistivity studies of </a:t>
            </a:r>
            <a:r>
              <a:rPr lang="en-US" sz="1300" i="1" dirty="0" err="1" smtClean="0">
                <a:solidFill>
                  <a:srgbClr val="00287D"/>
                </a:solidFill>
              </a:rPr>
              <a:t>SmB</a:t>
            </a:r>
            <a:r>
              <a:rPr lang="en-US" sz="1300" i="1" baseline="-25000" dirty="0" err="1" smtClean="0">
                <a:solidFill>
                  <a:srgbClr val="00287D"/>
                </a:solidFill>
              </a:rPr>
              <a:t>6</a:t>
            </a:r>
            <a:r>
              <a:rPr lang="en-US" sz="1300" i="1" dirty="0" smtClean="0">
                <a:solidFill>
                  <a:srgbClr val="00287D"/>
                </a:solidFill>
              </a:rPr>
              <a:t>: Observation of two-dimensional variable-range hopping conductivity</a:t>
            </a:r>
            <a:r>
              <a:rPr lang="en-US" sz="1300" dirty="0" smtClean="0">
                <a:solidFill>
                  <a:srgbClr val="00287D"/>
                </a:solidFill>
              </a:rPr>
              <a:t>“</a:t>
            </a:r>
          </a:p>
          <a:p>
            <a:pPr algn="just"/>
            <a:r>
              <a:rPr lang="en-US" sz="1300" b="1" dirty="0" err="1" smtClean="0">
                <a:solidFill>
                  <a:srgbClr val="00287D"/>
                </a:solidFill>
              </a:rPr>
              <a:t>Physica</a:t>
            </a:r>
            <a:r>
              <a:rPr lang="en-US" sz="1300" b="1" dirty="0" smtClean="0">
                <a:solidFill>
                  <a:srgbClr val="00287D"/>
                </a:solidFill>
              </a:rPr>
              <a:t> B</a:t>
            </a:r>
            <a:r>
              <a:rPr lang="sk-SK" sz="1300" b="1" dirty="0" smtClean="0">
                <a:solidFill>
                  <a:srgbClr val="00287D"/>
                </a:solidFill>
              </a:rPr>
              <a:t> 536</a:t>
            </a:r>
            <a:r>
              <a:rPr lang="sk-SK" sz="1300" dirty="0" smtClean="0">
                <a:solidFill>
                  <a:srgbClr val="00287D"/>
                </a:solidFill>
              </a:rPr>
              <a:t>, 200-202</a:t>
            </a:r>
            <a:r>
              <a:rPr lang="en-US" sz="1300" dirty="0" smtClean="0">
                <a:solidFill>
                  <a:srgbClr val="00287D"/>
                </a:solidFill>
              </a:rPr>
              <a:t> </a:t>
            </a:r>
            <a:r>
              <a:rPr lang="sk-SK" sz="1300" dirty="0" smtClean="0">
                <a:solidFill>
                  <a:srgbClr val="00287D"/>
                </a:solidFill>
              </a:rPr>
              <a:t>(</a:t>
            </a:r>
            <a:r>
              <a:rPr lang="en-US" sz="1300" dirty="0" smtClean="0">
                <a:solidFill>
                  <a:srgbClr val="00287D"/>
                </a:solidFill>
              </a:rPr>
              <a:t>201</a:t>
            </a:r>
            <a:r>
              <a:rPr lang="sk-SK" sz="1300" dirty="0" smtClean="0">
                <a:solidFill>
                  <a:srgbClr val="00287D"/>
                </a:solidFill>
              </a:rPr>
              <a:t>8)</a:t>
            </a:r>
            <a:r>
              <a:rPr lang="en-US" sz="1300" dirty="0" smtClean="0">
                <a:solidFill>
                  <a:srgbClr val="00287D"/>
                </a:solidFill>
              </a:rPr>
              <a:t>. </a:t>
            </a:r>
            <a:r>
              <a:rPr lang="en-US" sz="1300" b="1" dirty="0" smtClean="0">
                <a:solidFill>
                  <a:srgbClr val="00287D"/>
                </a:solidFill>
              </a:rPr>
              <a:t>IF = 1.46</a:t>
            </a:r>
          </a:p>
          <a:p>
            <a:pPr algn="just"/>
            <a:endParaRPr lang="en-US" sz="1300" dirty="0" smtClean="0">
              <a:solidFill>
                <a:srgbClr val="00287D"/>
              </a:solidFill>
            </a:endParaRPr>
          </a:p>
          <a:p>
            <a:pPr algn="just"/>
            <a:r>
              <a:rPr lang="en-US" sz="1300" dirty="0" smtClean="0">
                <a:solidFill>
                  <a:srgbClr val="FF0000"/>
                </a:solidFill>
              </a:rPr>
              <a:t>6</a:t>
            </a:r>
            <a:r>
              <a:rPr lang="sk-SK" sz="1300" dirty="0" smtClean="0">
                <a:solidFill>
                  <a:srgbClr val="FF0000"/>
                </a:solidFill>
              </a:rPr>
              <a:t>.</a:t>
            </a:r>
            <a:r>
              <a:rPr lang="sk-SK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smtClean="0">
                <a:solidFill>
                  <a:srgbClr val="00287D"/>
                </a:solidFill>
              </a:rPr>
              <a:t>N. Emi, T. Mito, N. Kawamura, M. </a:t>
            </a:r>
            <a:r>
              <a:rPr lang="en-US" sz="1300" dirty="0" err="1" smtClean="0">
                <a:solidFill>
                  <a:srgbClr val="00287D"/>
                </a:solidFill>
              </a:rPr>
              <a:t>Mizumaki</a:t>
            </a:r>
            <a:r>
              <a:rPr lang="en-US" sz="1300" dirty="0" smtClean="0">
                <a:solidFill>
                  <a:srgbClr val="00287D"/>
                </a:solidFill>
              </a:rPr>
              <a:t>, N. </a:t>
            </a:r>
            <a:r>
              <a:rPr lang="en-US" sz="1300" dirty="0" err="1" smtClean="0">
                <a:solidFill>
                  <a:srgbClr val="00287D"/>
                </a:solidFill>
              </a:rPr>
              <a:t>Ishimatsu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G. </a:t>
            </a:r>
            <a:r>
              <a:rPr lang="en-US" sz="1300" b="1" dirty="0" err="1" smtClean="0">
                <a:solidFill>
                  <a:srgbClr val="AF0078"/>
                </a:solidFill>
              </a:rPr>
              <a:t>Pristáš</a:t>
            </a:r>
            <a:r>
              <a:rPr lang="en-US" sz="1300" dirty="0" smtClean="0">
                <a:solidFill>
                  <a:srgbClr val="00287D"/>
                </a:solidFill>
              </a:rPr>
              <a:t>, T. </a:t>
            </a:r>
            <a:r>
              <a:rPr lang="en-US" sz="1300" dirty="0" err="1" smtClean="0">
                <a:solidFill>
                  <a:srgbClr val="00287D"/>
                </a:solidFill>
              </a:rPr>
              <a:t>Kagayama</a:t>
            </a:r>
            <a:r>
              <a:rPr lang="en-US" sz="1300" dirty="0" smtClean="0">
                <a:solidFill>
                  <a:srgbClr val="00287D"/>
                </a:solidFill>
              </a:rPr>
              <a:t>, K. Shimizu, Y. </a:t>
            </a:r>
            <a:r>
              <a:rPr lang="en-US" sz="1300" dirty="0" err="1" smtClean="0">
                <a:solidFill>
                  <a:srgbClr val="00287D"/>
                </a:solidFill>
              </a:rPr>
              <a:t>Osanai</a:t>
            </a:r>
            <a:r>
              <a:rPr lang="en-US" sz="1300" dirty="0" smtClean="0">
                <a:solidFill>
                  <a:srgbClr val="00287D"/>
                </a:solidFill>
              </a:rPr>
              <a:t>, F. </a:t>
            </a:r>
            <a:r>
              <a:rPr lang="en-US" sz="1300" dirty="0" err="1" smtClean="0">
                <a:solidFill>
                  <a:srgbClr val="00287D"/>
                </a:solidFill>
              </a:rPr>
              <a:t>Iga</a:t>
            </a:r>
            <a:r>
              <a:rPr lang="en-US" sz="1300" dirty="0" smtClean="0">
                <a:solidFill>
                  <a:srgbClr val="00287D"/>
                </a:solidFill>
              </a:rPr>
              <a:t>: „</a:t>
            </a:r>
            <a:r>
              <a:rPr lang="en-US" sz="1300" i="1" dirty="0" smtClean="0">
                <a:solidFill>
                  <a:srgbClr val="00287D"/>
                </a:solidFill>
              </a:rPr>
              <a:t>Temperature and pressure dependences of </a:t>
            </a:r>
            <a:r>
              <a:rPr lang="en-US" sz="1300" i="1" dirty="0" err="1" smtClean="0">
                <a:solidFill>
                  <a:srgbClr val="00287D"/>
                </a:solidFill>
              </a:rPr>
              <a:t>Sm</a:t>
            </a:r>
            <a:r>
              <a:rPr lang="en-US" sz="1300" i="1" dirty="0" smtClean="0">
                <a:solidFill>
                  <a:srgbClr val="00287D"/>
                </a:solidFill>
              </a:rPr>
              <a:t> valence in intermediate valence compound </a:t>
            </a:r>
            <a:r>
              <a:rPr lang="en-US" sz="1300" i="1" dirty="0" err="1" smtClean="0">
                <a:solidFill>
                  <a:srgbClr val="00287D"/>
                </a:solidFill>
              </a:rPr>
              <a:t>SmB</a:t>
            </a:r>
            <a:r>
              <a:rPr lang="en-US" sz="1300" i="1" baseline="-25000" dirty="0" err="1" smtClean="0">
                <a:solidFill>
                  <a:srgbClr val="00287D"/>
                </a:solidFill>
              </a:rPr>
              <a:t>6</a:t>
            </a:r>
            <a:r>
              <a:rPr lang="en-US" sz="1300" dirty="0" smtClean="0">
                <a:solidFill>
                  <a:srgbClr val="00287D"/>
                </a:solidFill>
              </a:rPr>
              <a:t>“</a:t>
            </a:r>
          </a:p>
          <a:p>
            <a:pPr algn="just"/>
            <a:r>
              <a:rPr lang="en-US" sz="1300" b="1" dirty="0" err="1" smtClean="0">
                <a:solidFill>
                  <a:srgbClr val="00287D"/>
                </a:solidFill>
              </a:rPr>
              <a:t>Physica</a:t>
            </a:r>
            <a:r>
              <a:rPr lang="en-US" sz="1300" b="1" dirty="0" smtClean="0">
                <a:solidFill>
                  <a:srgbClr val="00287D"/>
                </a:solidFill>
              </a:rPr>
              <a:t> B</a:t>
            </a:r>
            <a:r>
              <a:rPr lang="sk-SK" sz="1300" b="1" dirty="0" smtClean="0">
                <a:solidFill>
                  <a:srgbClr val="00287D"/>
                </a:solidFill>
              </a:rPr>
              <a:t> 536</a:t>
            </a:r>
            <a:r>
              <a:rPr lang="sk-SK" sz="1300" dirty="0" smtClean="0">
                <a:solidFill>
                  <a:srgbClr val="00287D"/>
                </a:solidFill>
              </a:rPr>
              <a:t>, 197-199</a:t>
            </a:r>
            <a:r>
              <a:rPr lang="en-US" sz="1300" dirty="0" smtClean="0">
                <a:solidFill>
                  <a:srgbClr val="00287D"/>
                </a:solidFill>
              </a:rPr>
              <a:t> </a:t>
            </a:r>
            <a:r>
              <a:rPr lang="sk-SK" sz="1300" dirty="0" smtClean="0">
                <a:solidFill>
                  <a:srgbClr val="00287D"/>
                </a:solidFill>
              </a:rPr>
              <a:t>(</a:t>
            </a:r>
            <a:r>
              <a:rPr lang="en-US" sz="1300" dirty="0" smtClean="0">
                <a:solidFill>
                  <a:srgbClr val="00287D"/>
                </a:solidFill>
              </a:rPr>
              <a:t>201</a:t>
            </a:r>
            <a:r>
              <a:rPr lang="sk-SK" sz="1300" dirty="0" smtClean="0">
                <a:solidFill>
                  <a:srgbClr val="00287D"/>
                </a:solidFill>
              </a:rPr>
              <a:t>8)</a:t>
            </a:r>
            <a:r>
              <a:rPr lang="en-US" sz="1300" dirty="0" smtClean="0">
                <a:solidFill>
                  <a:srgbClr val="00287D"/>
                </a:solidFill>
              </a:rPr>
              <a:t>. </a:t>
            </a:r>
            <a:r>
              <a:rPr lang="en-US" sz="1300" b="1" dirty="0" smtClean="0">
                <a:solidFill>
                  <a:srgbClr val="00287D"/>
                </a:solidFill>
              </a:rPr>
              <a:t>IF = 1.46</a:t>
            </a:r>
            <a:endParaRPr lang="sk-SK" sz="1300" b="1" dirty="0" smtClean="0">
              <a:solidFill>
                <a:srgbClr val="00287D"/>
              </a:solidFill>
            </a:endParaRPr>
          </a:p>
          <a:p>
            <a:pPr algn="just"/>
            <a:endParaRPr lang="sk-SK" altLang="en-US" sz="1300" dirty="0" smtClean="0">
              <a:solidFill>
                <a:srgbClr val="00287D"/>
              </a:solidFill>
            </a:endParaRPr>
          </a:p>
          <a:p>
            <a:pPr algn="just"/>
            <a:r>
              <a:rPr lang="en-US" sz="1300" dirty="0" smtClean="0">
                <a:solidFill>
                  <a:srgbClr val="FF0000"/>
                </a:solidFill>
              </a:rPr>
              <a:t>7</a:t>
            </a:r>
            <a:r>
              <a:rPr lang="sk-SK" sz="1300" dirty="0" smtClean="0">
                <a:solidFill>
                  <a:srgbClr val="FF0000"/>
                </a:solidFill>
              </a:rPr>
              <a:t>.</a:t>
            </a:r>
            <a:r>
              <a:rPr lang="sk-SK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smtClean="0">
                <a:solidFill>
                  <a:srgbClr val="00287D"/>
                </a:solidFill>
              </a:rPr>
              <a:t>N.</a:t>
            </a:r>
            <a:r>
              <a:rPr lang="sk-SK" sz="1300" dirty="0" smtClean="0">
                <a:solidFill>
                  <a:srgbClr val="00287D"/>
                </a:solidFill>
              </a:rPr>
              <a:t>E.</a:t>
            </a:r>
            <a:r>
              <a:rPr lang="en-US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err="1" smtClean="0">
                <a:solidFill>
                  <a:srgbClr val="00287D"/>
                </a:solidFill>
              </a:rPr>
              <a:t>Sluchanko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err="1" smtClean="0">
                <a:solidFill>
                  <a:srgbClr val="00287D"/>
                </a:solidFill>
              </a:rPr>
              <a:t>A.L</a:t>
            </a:r>
            <a:r>
              <a:rPr lang="sk-SK" sz="1300" dirty="0" smtClean="0">
                <a:solidFill>
                  <a:srgbClr val="00287D"/>
                </a:solidFill>
              </a:rPr>
              <a:t>. </a:t>
            </a:r>
            <a:r>
              <a:rPr lang="sk-SK" sz="1300" dirty="0" err="1" smtClean="0">
                <a:solidFill>
                  <a:srgbClr val="00287D"/>
                </a:solidFill>
              </a:rPr>
              <a:t>Khoroshilov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en-US" sz="1300" dirty="0" smtClean="0">
                <a:solidFill>
                  <a:srgbClr val="00287D"/>
                </a:solidFill>
              </a:rPr>
              <a:t>A.</a:t>
            </a:r>
            <a:r>
              <a:rPr lang="sk-SK" sz="1300" dirty="0" smtClean="0">
                <a:solidFill>
                  <a:srgbClr val="00287D"/>
                </a:solidFill>
              </a:rPr>
              <a:t>V.</a:t>
            </a:r>
            <a:r>
              <a:rPr lang="en-US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err="1" smtClean="0">
                <a:solidFill>
                  <a:srgbClr val="00287D"/>
                </a:solidFill>
              </a:rPr>
              <a:t>Bogach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err="1" smtClean="0">
                <a:solidFill>
                  <a:srgbClr val="00287D"/>
                </a:solidFill>
              </a:rPr>
              <a:t>S.Yu</a:t>
            </a:r>
            <a:r>
              <a:rPr lang="sk-SK" sz="1300" dirty="0" smtClean="0">
                <a:solidFill>
                  <a:srgbClr val="00287D"/>
                </a:solidFill>
              </a:rPr>
              <a:t>. </a:t>
            </a:r>
            <a:r>
              <a:rPr lang="sk-SK" sz="1300" dirty="0" err="1" smtClean="0">
                <a:solidFill>
                  <a:srgbClr val="00287D"/>
                </a:solidFill>
              </a:rPr>
              <a:t>Gavrilkin</a:t>
            </a:r>
            <a:r>
              <a:rPr lang="sk-SK" sz="1300" dirty="0" smtClean="0">
                <a:solidFill>
                  <a:srgbClr val="00287D"/>
                </a:solidFill>
              </a:rPr>
              <a:t>, V.</a:t>
            </a:r>
            <a:r>
              <a:rPr lang="en-US" sz="1300" dirty="0" smtClean="0">
                <a:solidFill>
                  <a:srgbClr val="00287D"/>
                </a:solidFill>
              </a:rPr>
              <a:t>V. </a:t>
            </a:r>
            <a:r>
              <a:rPr lang="en-US" sz="1300" dirty="0" err="1" smtClean="0">
                <a:solidFill>
                  <a:srgbClr val="00287D"/>
                </a:solidFill>
              </a:rPr>
              <a:t>Glushkov</a:t>
            </a:r>
            <a:r>
              <a:rPr lang="en-US" sz="1300" dirty="0" smtClean="0">
                <a:solidFill>
                  <a:srgbClr val="00287D"/>
                </a:solidFill>
              </a:rPr>
              <a:t>, S.</a:t>
            </a:r>
            <a:r>
              <a:rPr lang="sk-SK" sz="1300" dirty="0" smtClean="0">
                <a:solidFill>
                  <a:srgbClr val="00287D"/>
                </a:solidFill>
              </a:rPr>
              <a:t>V.</a:t>
            </a:r>
            <a:r>
              <a:rPr lang="en-US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err="1" smtClean="0">
                <a:solidFill>
                  <a:srgbClr val="00287D"/>
                </a:solidFill>
              </a:rPr>
              <a:t>Demishev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err="1" smtClean="0">
                <a:solidFill>
                  <a:srgbClr val="00287D"/>
                </a:solidFill>
              </a:rPr>
              <a:t>V.N</a:t>
            </a:r>
            <a:r>
              <a:rPr lang="sk-SK" sz="1300" dirty="0" smtClean="0">
                <a:solidFill>
                  <a:srgbClr val="00287D"/>
                </a:solidFill>
              </a:rPr>
              <a:t>. </a:t>
            </a:r>
            <a:r>
              <a:rPr lang="sk-SK" sz="1300" dirty="0" err="1" smtClean="0">
                <a:solidFill>
                  <a:srgbClr val="00287D"/>
                </a:solidFill>
              </a:rPr>
              <a:t>Krasnorussky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en-US" sz="1300" dirty="0" smtClean="0">
                <a:solidFill>
                  <a:srgbClr val="00287D"/>
                </a:solidFill>
              </a:rPr>
              <a:t> N.</a:t>
            </a:r>
            <a:r>
              <a:rPr lang="sk-SK" sz="1300" dirty="0" err="1" smtClean="0">
                <a:solidFill>
                  <a:srgbClr val="00287D"/>
                </a:solidFill>
              </a:rPr>
              <a:t>Yu</a:t>
            </a:r>
            <a:r>
              <a:rPr lang="sk-SK" sz="1300" dirty="0" smtClean="0">
                <a:solidFill>
                  <a:srgbClr val="00287D"/>
                </a:solidFill>
              </a:rPr>
              <a:t>.</a:t>
            </a:r>
            <a:r>
              <a:rPr lang="en-US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err="1" smtClean="0">
                <a:solidFill>
                  <a:srgbClr val="00287D"/>
                </a:solidFill>
              </a:rPr>
              <a:t>Shitsevalova</a:t>
            </a:r>
            <a:r>
              <a:rPr lang="en-US" sz="1300" dirty="0" smtClean="0">
                <a:solidFill>
                  <a:srgbClr val="00287D"/>
                </a:solidFill>
              </a:rPr>
              <a:t>, V.</a:t>
            </a:r>
            <a:r>
              <a:rPr lang="sk-SK" sz="1300" dirty="0" smtClean="0">
                <a:solidFill>
                  <a:srgbClr val="00287D"/>
                </a:solidFill>
              </a:rPr>
              <a:t>B.</a:t>
            </a:r>
            <a:r>
              <a:rPr lang="en-US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err="1" smtClean="0">
                <a:solidFill>
                  <a:srgbClr val="00287D"/>
                </a:solidFill>
              </a:rPr>
              <a:t>Filipov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S. </a:t>
            </a:r>
            <a:r>
              <a:rPr lang="en-US" sz="1300" b="1" dirty="0" err="1" smtClean="0">
                <a:solidFill>
                  <a:srgbClr val="AF0078"/>
                </a:solidFill>
              </a:rPr>
              <a:t>Gabani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K. </a:t>
            </a:r>
            <a:r>
              <a:rPr lang="en-US" sz="1300" b="1" dirty="0" err="1" smtClean="0">
                <a:solidFill>
                  <a:srgbClr val="AF0078"/>
                </a:solidFill>
              </a:rPr>
              <a:t>Flachbart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err="1" smtClean="0">
                <a:solidFill>
                  <a:srgbClr val="00287D"/>
                </a:solidFill>
              </a:rPr>
              <a:t>B.Z</a:t>
            </a:r>
            <a:r>
              <a:rPr lang="sk-SK" sz="1300" dirty="0" smtClean="0">
                <a:solidFill>
                  <a:srgbClr val="00287D"/>
                </a:solidFill>
              </a:rPr>
              <a:t>. </a:t>
            </a:r>
            <a:r>
              <a:rPr lang="sk-SK" sz="1300" dirty="0" err="1" smtClean="0">
                <a:solidFill>
                  <a:srgbClr val="00287D"/>
                </a:solidFill>
              </a:rPr>
              <a:t>Malkin</a:t>
            </a:r>
            <a:r>
              <a:rPr lang="sk-SK" sz="1300" dirty="0" smtClean="0">
                <a:solidFill>
                  <a:srgbClr val="00287D"/>
                </a:solidFill>
              </a:rPr>
              <a:t>:</a:t>
            </a:r>
            <a:r>
              <a:rPr lang="en-US" sz="1300" dirty="0" smtClean="0">
                <a:solidFill>
                  <a:srgbClr val="00287D"/>
                </a:solidFill>
              </a:rPr>
              <a:t> „</a:t>
            </a:r>
            <a:r>
              <a:rPr lang="sk-SK" sz="1300" i="1" dirty="0" err="1" smtClean="0">
                <a:solidFill>
                  <a:srgbClr val="00287D"/>
                </a:solidFill>
              </a:rPr>
              <a:t>Magnetic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anisotropy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of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the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low-temperature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specific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heat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of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Ho</a:t>
            </a:r>
            <a:r>
              <a:rPr lang="sk-SK" sz="1300" i="1" baseline="-25000" dirty="0" err="1" smtClean="0">
                <a:solidFill>
                  <a:srgbClr val="00287D"/>
                </a:solidFill>
              </a:rPr>
              <a:t>0.01</a:t>
            </a:r>
            <a:r>
              <a:rPr lang="sk-SK" sz="1300" i="1" dirty="0" err="1" smtClean="0">
                <a:solidFill>
                  <a:srgbClr val="00287D"/>
                </a:solidFill>
              </a:rPr>
              <a:t>Lu</a:t>
            </a:r>
            <a:r>
              <a:rPr lang="sk-SK" sz="1300" i="1" baseline="-25000" dirty="0" err="1" smtClean="0">
                <a:solidFill>
                  <a:srgbClr val="00287D"/>
                </a:solidFill>
              </a:rPr>
              <a:t>0.99</a:t>
            </a:r>
            <a:r>
              <a:rPr lang="en-US" sz="1300" i="1" dirty="0" err="1" smtClean="0">
                <a:solidFill>
                  <a:srgbClr val="00287D"/>
                </a:solidFill>
              </a:rPr>
              <a:t>B</a:t>
            </a:r>
            <a:r>
              <a:rPr lang="en-US" sz="1300" i="1" baseline="-25000" dirty="0" err="1" smtClean="0">
                <a:solidFill>
                  <a:srgbClr val="00287D"/>
                </a:solidFill>
              </a:rPr>
              <a:t>12</a:t>
            </a:r>
            <a:r>
              <a:rPr lang="en-US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with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dynamic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charge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stripes</a:t>
            </a:r>
            <a:r>
              <a:rPr lang="en-US" sz="1300" dirty="0" smtClean="0">
                <a:solidFill>
                  <a:srgbClr val="00287D"/>
                </a:solidFill>
              </a:rPr>
              <a:t>“, </a:t>
            </a:r>
            <a:endParaRPr lang="sk-SK" sz="1300" dirty="0" smtClean="0">
              <a:solidFill>
                <a:srgbClr val="00287D"/>
              </a:solidFill>
            </a:endParaRPr>
          </a:p>
          <a:p>
            <a:pPr algn="just"/>
            <a:r>
              <a:rPr lang="sk-SK" sz="1300" b="1" dirty="0" err="1" smtClean="0">
                <a:solidFill>
                  <a:srgbClr val="00287D"/>
                </a:solidFill>
              </a:rPr>
              <a:t>Journal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sk-SK" sz="1300" b="1" dirty="0" err="1" smtClean="0">
                <a:solidFill>
                  <a:srgbClr val="00287D"/>
                </a:solidFill>
              </a:rPr>
              <a:t>of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sk-SK" sz="1300" b="1" dirty="0" err="1" smtClean="0">
                <a:solidFill>
                  <a:srgbClr val="00287D"/>
                </a:solidFill>
              </a:rPr>
              <a:t>Experimental</a:t>
            </a:r>
            <a:r>
              <a:rPr lang="sk-SK" sz="1300" b="1" dirty="0" smtClean="0">
                <a:solidFill>
                  <a:srgbClr val="00287D"/>
                </a:solidFill>
              </a:rPr>
              <a:t> and </a:t>
            </a:r>
            <a:r>
              <a:rPr lang="sk-SK" sz="1300" b="1" dirty="0" err="1" smtClean="0">
                <a:solidFill>
                  <a:srgbClr val="00287D"/>
                </a:solidFill>
              </a:rPr>
              <a:t>Theoretical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en-US" sz="1300" b="1" dirty="0" smtClean="0">
                <a:solidFill>
                  <a:srgbClr val="00287D"/>
                </a:solidFill>
              </a:rPr>
              <a:t>Physic</a:t>
            </a:r>
            <a:r>
              <a:rPr lang="sk-SK" sz="1300" b="1" dirty="0" smtClean="0">
                <a:solidFill>
                  <a:srgbClr val="00287D"/>
                </a:solidFill>
              </a:rPr>
              <a:t>s </a:t>
            </a:r>
            <a:r>
              <a:rPr lang="sk-SK" sz="1300" b="1" dirty="0" err="1" smtClean="0">
                <a:solidFill>
                  <a:srgbClr val="00287D"/>
                </a:solidFill>
              </a:rPr>
              <a:t>Letters</a:t>
            </a:r>
            <a:r>
              <a:rPr lang="en-US" sz="1300" b="1" dirty="0" smtClean="0">
                <a:solidFill>
                  <a:srgbClr val="00287D"/>
                </a:solidFill>
              </a:rPr>
              <a:t> 1</a:t>
            </a:r>
            <a:r>
              <a:rPr lang="sk-SK" sz="1300" b="1" dirty="0" smtClean="0">
                <a:solidFill>
                  <a:srgbClr val="00287D"/>
                </a:solidFill>
              </a:rPr>
              <a:t>08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smtClean="0">
                <a:solidFill>
                  <a:srgbClr val="00287D"/>
                </a:solidFill>
              </a:rPr>
              <a:t>4</a:t>
            </a:r>
            <a:r>
              <a:rPr lang="en-US" sz="1300" dirty="0" smtClean="0">
                <a:solidFill>
                  <a:srgbClr val="00287D"/>
                </a:solidFill>
              </a:rPr>
              <a:t>87</a:t>
            </a:r>
            <a:r>
              <a:rPr lang="sk-SK" sz="1300" dirty="0" smtClean="0">
                <a:solidFill>
                  <a:srgbClr val="00287D"/>
                </a:solidFill>
              </a:rPr>
              <a:t>-4</a:t>
            </a:r>
            <a:r>
              <a:rPr lang="en-US" sz="1300" dirty="0" smtClean="0">
                <a:solidFill>
                  <a:srgbClr val="00287D"/>
                </a:solidFill>
              </a:rPr>
              <a:t>92 (201</a:t>
            </a:r>
            <a:r>
              <a:rPr lang="sk-SK" sz="1300" dirty="0" smtClean="0">
                <a:solidFill>
                  <a:srgbClr val="00287D"/>
                </a:solidFill>
              </a:rPr>
              <a:t>8</a:t>
            </a:r>
            <a:r>
              <a:rPr lang="en-US" sz="1300" dirty="0" smtClean="0">
                <a:solidFill>
                  <a:srgbClr val="00287D"/>
                </a:solidFill>
              </a:rPr>
              <a:t>). </a:t>
            </a:r>
            <a:r>
              <a:rPr lang="en-US" sz="1300" b="1" dirty="0" smtClean="0">
                <a:solidFill>
                  <a:srgbClr val="00287D"/>
                </a:solidFill>
              </a:rPr>
              <a:t>IF = 1.25</a:t>
            </a:r>
            <a:endParaRPr lang="sk-SK" sz="1300" b="1" dirty="0" smtClean="0">
              <a:solidFill>
                <a:srgbClr val="00287D"/>
              </a:solidFill>
            </a:endParaRPr>
          </a:p>
          <a:p>
            <a:pPr algn="just"/>
            <a:endParaRPr lang="sk-SK" altLang="en-US" sz="1300" dirty="0" smtClean="0">
              <a:solidFill>
                <a:srgbClr val="00287D"/>
              </a:solidFill>
            </a:endParaRPr>
          </a:p>
          <a:p>
            <a:pPr algn="just"/>
            <a:r>
              <a:rPr lang="en-US" sz="1300" dirty="0" smtClean="0">
                <a:solidFill>
                  <a:srgbClr val="FF0000"/>
                </a:solidFill>
              </a:rPr>
              <a:t>8</a:t>
            </a:r>
            <a:r>
              <a:rPr lang="sk-SK" sz="1300" dirty="0" smtClean="0">
                <a:solidFill>
                  <a:srgbClr val="FF0000"/>
                </a:solidFill>
              </a:rPr>
              <a:t>.</a:t>
            </a:r>
            <a:r>
              <a:rPr lang="sk-SK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smtClean="0">
                <a:solidFill>
                  <a:srgbClr val="00287D"/>
                </a:solidFill>
              </a:rPr>
              <a:t>N.</a:t>
            </a:r>
            <a:r>
              <a:rPr lang="sk-SK" sz="1300" dirty="0" smtClean="0">
                <a:solidFill>
                  <a:srgbClr val="00287D"/>
                </a:solidFill>
              </a:rPr>
              <a:t>E.</a:t>
            </a:r>
            <a:r>
              <a:rPr lang="en-US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err="1" smtClean="0">
                <a:solidFill>
                  <a:srgbClr val="00287D"/>
                </a:solidFill>
              </a:rPr>
              <a:t>Sluchanko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err="1" smtClean="0">
                <a:solidFill>
                  <a:srgbClr val="00287D"/>
                </a:solidFill>
              </a:rPr>
              <a:t>A.P</a:t>
            </a:r>
            <a:r>
              <a:rPr lang="sk-SK" sz="1300" dirty="0" smtClean="0">
                <a:solidFill>
                  <a:srgbClr val="00287D"/>
                </a:solidFill>
              </a:rPr>
              <a:t>. Dudka, </a:t>
            </a:r>
            <a:r>
              <a:rPr lang="sk-SK" sz="1300" dirty="0" err="1" smtClean="0">
                <a:solidFill>
                  <a:srgbClr val="00287D"/>
                </a:solidFill>
              </a:rPr>
              <a:t>O.N</a:t>
            </a:r>
            <a:r>
              <a:rPr lang="sk-SK" sz="1300" dirty="0" smtClean="0">
                <a:solidFill>
                  <a:srgbClr val="00287D"/>
                </a:solidFill>
              </a:rPr>
              <a:t>. </a:t>
            </a:r>
            <a:r>
              <a:rPr lang="sk-SK" sz="1300" dirty="0" err="1" smtClean="0">
                <a:solidFill>
                  <a:srgbClr val="00287D"/>
                </a:solidFill>
              </a:rPr>
              <a:t>Khrikina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err="1" smtClean="0">
                <a:solidFill>
                  <a:srgbClr val="00287D"/>
                </a:solidFill>
              </a:rPr>
              <a:t>N.B</a:t>
            </a:r>
            <a:r>
              <a:rPr lang="sk-SK" sz="1300" dirty="0" smtClean="0">
                <a:solidFill>
                  <a:srgbClr val="00287D"/>
                </a:solidFill>
              </a:rPr>
              <a:t>. </a:t>
            </a:r>
            <a:r>
              <a:rPr lang="sk-SK" sz="1300" dirty="0" err="1" smtClean="0">
                <a:solidFill>
                  <a:srgbClr val="00287D"/>
                </a:solidFill>
              </a:rPr>
              <a:t>Bolotina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err="1" smtClean="0">
                <a:solidFill>
                  <a:srgbClr val="00287D"/>
                </a:solidFill>
              </a:rPr>
              <a:t>A.N</a:t>
            </a:r>
            <a:r>
              <a:rPr lang="sk-SK" sz="1300" dirty="0" smtClean="0">
                <a:solidFill>
                  <a:srgbClr val="00287D"/>
                </a:solidFill>
              </a:rPr>
              <a:t>. </a:t>
            </a:r>
            <a:r>
              <a:rPr lang="sk-SK" sz="1300" dirty="0" err="1" smtClean="0">
                <a:solidFill>
                  <a:srgbClr val="00287D"/>
                </a:solidFill>
              </a:rPr>
              <a:t>Azarevich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en-US" sz="1300" dirty="0" smtClean="0">
                <a:solidFill>
                  <a:srgbClr val="00287D"/>
                </a:solidFill>
              </a:rPr>
              <a:t>A.</a:t>
            </a:r>
            <a:r>
              <a:rPr lang="sk-SK" sz="1300" dirty="0" smtClean="0">
                <a:solidFill>
                  <a:srgbClr val="00287D"/>
                </a:solidFill>
              </a:rPr>
              <a:t>V.</a:t>
            </a:r>
            <a:r>
              <a:rPr lang="en-US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err="1" smtClean="0">
                <a:solidFill>
                  <a:srgbClr val="00287D"/>
                </a:solidFill>
              </a:rPr>
              <a:t>Bogach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err="1" smtClean="0">
                <a:solidFill>
                  <a:srgbClr val="00287D"/>
                </a:solidFill>
              </a:rPr>
              <a:t>S.Yu</a:t>
            </a:r>
            <a:r>
              <a:rPr lang="sk-SK" sz="1300" dirty="0" smtClean="0">
                <a:solidFill>
                  <a:srgbClr val="00287D"/>
                </a:solidFill>
              </a:rPr>
              <a:t>. </a:t>
            </a:r>
            <a:r>
              <a:rPr lang="sk-SK" sz="1300" dirty="0" err="1" smtClean="0">
                <a:solidFill>
                  <a:srgbClr val="00287D"/>
                </a:solidFill>
              </a:rPr>
              <a:t>Gavrilkin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en-US" sz="1300" dirty="0" smtClean="0">
                <a:solidFill>
                  <a:srgbClr val="00287D"/>
                </a:solidFill>
              </a:rPr>
              <a:t>S.</a:t>
            </a:r>
            <a:r>
              <a:rPr lang="sk-SK" sz="1300" dirty="0" smtClean="0">
                <a:solidFill>
                  <a:srgbClr val="00287D"/>
                </a:solidFill>
              </a:rPr>
              <a:t>V.</a:t>
            </a:r>
            <a:r>
              <a:rPr lang="en-US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err="1" smtClean="0">
                <a:solidFill>
                  <a:srgbClr val="00287D"/>
                </a:solidFill>
              </a:rPr>
              <a:t>Demishev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sk-SK" sz="1300" dirty="0" err="1" smtClean="0">
                <a:solidFill>
                  <a:srgbClr val="00287D"/>
                </a:solidFill>
              </a:rPr>
              <a:t>A.V</a:t>
            </a:r>
            <a:r>
              <a:rPr lang="sk-SK" sz="1300" dirty="0" smtClean="0">
                <a:solidFill>
                  <a:srgbClr val="00287D"/>
                </a:solidFill>
              </a:rPr>
              <a:t>. </a:t>
            </a:r>
            <a:r>
              <a:rPr lang="sk-SK" sz="1300" dirty="0" err="1" smtClean="0">
                <a:solidFill>
                  <a:srgbClr val="00287D"/>
                </a:solidFill>
              </a:rPr>
              <a:t>Dukhnenko</a:t>
            </a:r>
            <a:r>
              <a:rPr lang="sk-SK" sz="1300" dirty="0" smtClean="0">
                <a:solidFill>
                  <a:srgbClr val="00287D"/>
                </a:solidFill>
              </a:rPr>
              <a:t>, </a:t>
            </a:r>
            <a:r>
              <a:rPr lang="en-US" sz="1300" dirty="0" smtClean="0">
                <a:solidFill>
                  <a:srgbClr val="00287D"/>
                </a:solidFill>
              </a:rPr>
              <a:t>N.</a:t>
            </a:r>
            <a:r>
              <a:rPr lang="sk-SK" sz="1300" dirty="0" err="1" smtClean="0">
                <a:solidFill>
                  <a:srgbClr val="00287D"/>
                </a:solidFill>
              </a:rPr>
              <a:t>Yu</a:t>
            </a:r>
            <a:r>
              <a:rPr lang="sk-SK" sz="1300" dirty="0" smtClean="0">
                <a:solidFill>
                  <a:srgbClr val="00287D"/>
                </a:solidFill>
              </a:rPr>
              <a:t>.</a:t>
            </a:r>
            <a:r>
              <a:rPr lang="en-US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err="1" smtClean="0">
                <a:solidFill>
                  <a:srgbClr val="00287D"/>
                </a:solidFill>
              </a:rPr>
              <a:t>Shitsevalova</a:t>
            </a:r>
            <a:r>
              <a:rPr lang="en-US" sz="1300" dirty="0" smtClean="0">
                <a:solidFill>
                  <a:srgbClr val="00287D"/>
                </a:solidFill>
              </a:rPr>
              <a:t>, V.</a:t>
            </a:r>
            <a:r>
              <a:rPr lang="sk-SK" sz="1300" dirty="0" smtClean="0">
                <a:solidFill>
                  <a:srgbClr val="00287D"/>
                </a:solidFill>
              </a:rPr>
              <a:t>B.</a:t>
            </a:r>
            <a:r>
              <a:rPr lang="en-US" sz="1300" dirty="0" smtClean="0">
                <a:solidFill>
                  <a:srgbClr val="00287D"/>
                </a:solidFill>
              </a:rPr>
              <a:t> </a:t>
            </a:r>
            <a:r>
              <a:rPr lang="en-US" sz="1300" dirty="0" err="1" smtClean="0">
                <a:solidFill>
                  <a:srgbClr val="00287D"/>
                </a:solidFill>
              </a:rPr>
              <a:t>Filipov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S. </a:t>
            </a:r>
            <a:r>
              <a:rPr lang="en-US" sz="1300" b="1" dirty="0" err="1" smtClean="0">
                <a:solidFill>
                  <a:srgbClr val="AF0078"/>
                </a:solidFill>
              </a:rPr>
              <a:t>Gabani</a:t>
            </a:r>
            <a:r>
              <a:rPr lang="en-US" sz="1300" dirty="0" smtClean="0">
                <a:solidFill>
                  <a:srgbClr val="00287D"/>
                </a:solidFill>
              </a:rPr>
              <a:t>, </a:t>
            </a:r>
            <a:r>
              <a:rPr lang="en-US" sz="1300" b="1" dirty="0" smtClean="0">
                <a:solidFill>
                  <a:srgbClr val="AF0078"/>
                </a:solidFill>
              </a:rPr>
              <a:t>K. </a:t>
            </a:r>
            <a:r>
              <a:rPr lang="en-US" sz="1300" b="1" dirty="0" err="1" smtClean="0">
                <a:solidFill>
                  <a:srgbClr val="AF0078"/>
                </a:solidFill>
              </a:rPr>
              <a:t>Flachbart</a:t>
            </a:r>
            <a:r>
              <a:rPr lang="sk-SK" sz="1300" dirty="0" smtClean="0">
                <a:solidFill>
                  <a:srgbClr val="00287D"/>
                </a:solidFill>
              </a:rPr>
              <a:t>:</a:t>
            </a:r>
            <a:r>
              <a:rPr lang="en-US" sz="1300" dirty="0" smtClean="0">
                <a:solidFill>
                  <a:srgbClr val="00287D"/>
                </a:solidFill>
              </a:rPr>
              <a:t> „</a:t>
            </a:r>
            <a:r>
              <a:rPr lang="sk-SK" sz="1300" i="1" dirty="0" err="1" smtClean="0">
                <a:solidFill>
                  <a:srgbClr val="00287D"/>
                </a:solidFill>
              </a:rPr>
              <a:t>Osobenosti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kristalicheskoi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strukturi</a:t>
            </a:r>
            <a:r>
              <a:rPr lang="sk-SK" sz="1300" i="1" dirty="0" smtClean="0">
                <a:solidFill>
                  <a:srgbClr val="00287D"/>
                </a:solidFill>
              </a:rPr>
              <a:t> v </a:t>
            </a:r>
            <a:r>
              <a:rPr lang="sk-SK" sz="1300" i="1" dirty="0" err="1" smtClean="0">
                <a:solidFill>
                  <a:srgbClr val="00287D"/>
                </a:solidFill>
              </a:rPr>
              <a:t>okrestnosti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kvantovoi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kriticheskoi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tochki</a:t>
            </a:r>
            <a:r>
              <a:rPr lang="sk-SK" sz="1300" i="1" dirty="0" smtClean="0">
                <a:solidFill>
                  <a:srgbClr val="00287D"/>
                </a:solidFill>
              </a:rPr>
              <a:t> i pri </a:t>
            </a:r>
            <a:r>
              <a:rPr lang="sk-SK" sz="1300" i="1" dirty="0" err="1" smtClean="0">
                <a:solidFill>
                  <a:srgbClr val="00287D"/>
                </a:solidFill>
              </a:rPr>
              <a:t>perechode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metal-izoljator</a:t>
            </a:r>
            <a:r>
              <a:rPr lang="sk-SK" sz="1300" i="1" dirty="0" smtClean="0">
                <a:solidFill>
                  <a:srgbClr val="00287D"/>
                </a:solidFill>
              </a:rPr>
              <a:t> v </a:t>
            </a:r>
            <a:r>
              <a:rPr lang="sk-SK" sz="1300" i="1" dirty="0" err="1" smtClean="0">
                <a:solidFill>
                  <a:srgbClr val="00287D"/>
                </a:solidFill>
              </a:rPr>
              <a:t>dodekaboridach</a:t>
            </a:r>
            <a:r>
              <a:rPr lang="sk-SK" sz="1300" i="1" dirty="0" smtClean="0">
                <a:solidFill>
                  <a:srgbClr val="00287D"/>
                </a:solidFill>
              </a:rPr>
              <a:t> </a:t>
            </a:r>
            <a:r>
              <a:rPr lang="sk-SK" sz="1300" i="1" dirty="0" err="1" smtClean="0">
                <a:solidFill>
                  <a:srgbClr val="00287D"/>
                </a:solidFill>
              </a:rPr>
              <a:t>Tm</a:t>
            </a:r>
            <a:r>
              <a:rPr lang="sk-SK" sz="1300" i="1" baseline="-25000" dirty="0" err="1" smtClean="0">
                <a:solidFill>
                  <a:srgbClr val="00287D"/>
                </a:solidFill>
              </a:rPr>
              <a:t>1-x</a:t>
            </a:r>
            <a:r>
              <a:rPr lang="sk-SK" sz="1300" i="1" dirty="0" err="1" smtClean="0">
                <a:solidFill>
                  <a:srgbClr val="00287D"/>
                </a:solidFill>
              </a:rPr>
              <a:t>Yb</a:t>
            </a:r>
            <a:r>
              <a:rPr lang="sk-SK" sz="1300" i="1" baseline="-25000" dirty="0" err="1" smtClean="0">
                <a:solidFill>
                  <a:srgbClr val="00287D"/>
                </a:solidFill>
              </a:rPr>
              <a:t>x</a:t>
            </a:r>
            <a:r>
              <a:rPr lang="en-US" sz="1300" i="1" dirty="0" err="1" smtClean="0">
                <a:solidFill>
                  <a:srgbClr val="00287D"/>
                </a:solidFill>
              </a:rPr>
              <a:t>B</a:t>
            </a:r>
            <a:r>
              <a:rPr lang="en-US" sz="1300" i="1" baseline="-25000" dirty="0" err="1" smtClean="0">
                <a:solidFill>
                  <a:srgbClr val="00287D"/>
                </a:solidFill>
              </a:rPr>
              <a:t>12</a:t>
            </a:r>
            <a:r>
              <a:rPr lang="en-US" sz="1300" dirty="0" smtClean="0">
                <a:solidFill>
                  <a:srgbClr val="00287D"/>
                </a:solidFill>
              </a:rPr>
              <a:t>“, </a:t>
            </a:r>
            <a:endParaRPr lang="sk-SK" sz="1300" dirty="0" smtClean="0">
              <a:solidFill>
                <a:srgbClr val="00287D"/>
              </a:solidFill>
            </a:endParaRPr>
          </a:p>
          <a:p>
            <a:pPr algn="just"/>
            <a:r>
              <a:rPr lang="sk-SK" sz="1300" b="1" dirty="0" err="1" smtClean="0">
                <a:solidFill>
                  <a:srgbClr val="00287D"/>
                </a:solidFill>
              </a:rPr>
              <a:t>Journal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sk-SK" sz="1300" b="1" dirty="0" err="1" smtClean="0">
                <a:solidFill>
                  <a:srgbClr val="00287D"/>
                </a:solidFill>
              </a:rPr>
              <a:t>of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sk-SK" sz="1300" b="1" dirty="0" err="1" smtClean="0">
                <a:solidFill>
                  <a:srgbClr val="00287D"/>
                </a:solidFill>
              </a:rPr>
              <a:t>Experimental</a:t>
            </a:r>
            <a:r>
              <a:rPr lang="sk-SK" sz="1300" b="1" dirty="0" smtClean="0">
                <a:solidFill>
                  <a:srgbClr val="00287D"/>
                </a:solidFill>
              </a:rPr>
              <a:t> and </a:t>
            </a:r>
            <a:r>
              <a:rPr lang="sk-SK" sz="1300" b="1" dirty="0" err="1" smtClean="0">
                <a:solidFill>
                  <a:srgbClr val="00287D"/>
                </a:solidFill>
              </a:rPr>
              <a:t>Theoretical</a:t>
            </a:r>
            <a:r>
              <a:rPr lang="sk-SK" sz="1300" b="1" dirty="0" smtClean="0">
                <a:solidFill>
                  <a:srgbClr val="00287D"/>
                </a:solidFill>
              </a:rPr>
              <a:t> </a:t>
            </a:r>
            <a:r>
              <a:rPr lang="en-US" sz="1300" b="1" dirty="0" smtClean="0">
                <a:solidFill>
                  <a:srgbClr val="00287D"/>
                </a:solidFill>
              </a:rPr>
              <a:t>Physic</a:t>
            </a:r>
            <a:r>
              <a:rPr lang="sk-SK" sz="1300" b="1" dirty="0" smtClean="0">
                <a:solidFill>
                  <a:srgbClr val="00287D"/>
                </a:solidFill>
              </a:rPr>
              <a:t>s </a:t>
            </a:r>
            <a:r>
              <a:rPr lang="sk-SK" sz="1300" b="1" dirty="0" err="1" smtClean="0">
                <a:solidFill>
                  <a:srgbClr val="00287D"/>
                </a:solidFill>
              </a:rPr>
              <a:t>Letters</a:t>
            </a:r>
            <a:r>
              <a:rPr lang="en-US" sz="1300" b="1" dirty="0" smtClean="0">
                <a:solidFill>
                  <a:srgbClr val="00287D"/>
                </a:solidFill>
              </a:rPr>
              <a:t> 108</a:t>
            </a:r>
            <a:r>
              <a:rPr lang="en-US" sz="1300" dirty="0" smtClean="0">
                <a:solidFill>
                  <a:srgbClr val="00287D"/>
                </a:solidFill>
              </a:rPr>
              <a:t>, 715-720 (201</a:t>
            </a:r>
            <a:r>
              <a:rPr lang="sk-SK" sz="1300" dirty="0" smtClean="0">
                <a:solidFill>
                  <a:srgbClr val="00287D"/>
                </a:solidFill>
              </a:rPr>
              <a:t>8</a:t>
            </a:r>
            <a:r>
              <a:rPr lang="en-US" sz="1300" dirty="0" smtClean="0">
                <a:solidFill>
                  <a:srgbClr val="00287D"/>
                </a:solidFill>
              </a:rPr>
              <a:t>). </a:t>
            </a:r>
            <a:r>
              <a:rPr lang="en-US" sz="1300" b="1" dirty="0" smtClean="0">
                <a:solidFill>
                  <a:srgbClr val="00287D"/>
                </a:solidFill>
              </a:rPr>
              <a:t>IF = 1.25</a:t>
            </a:r>
            <a:endParaRPr lang="sk-SK" sz="1300" b="1" dirty="0" smtClean="0">
              <a:solidFill>
                <a:srgbClr val="00287D"/>
              </a:solidFill>
            </a:endParaRPr>
          </a:p>
        </p:txBody>
      </p:sp>
      <p:pic>
        <p:nvPicPr>
          <p:cNvPr id="15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6" name="Obdĺžnik 5"/>
          <p:cNvSpPr>
            <a:spLocks noChangeArrowheads="1"/>
          </p:cNvSpPr>
          <p:nvPr/>
        </p:nvSpPr>
        <p:spPr bwMode="auto">
          <a:xfrm>
            <a:off x="4356100" y="1628800"/>
            <a:ext cx="431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3538" indent="-363538" algn="l"/>
            <a:r>
              <a:rPr lang="en-US" altLang="en-US" sz="1400" b="1" dirty="0" err="1" smtClean="0">
                <a:solidFill>
                  <a:srgbClr val="FF0000"/>
                </a:solidFill>
              </a:rPr>
              <a:t>Q2</a:t>
            </a:r>
            <a:endParaRPr lang="sk-SK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8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15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21" name="BlokTextu 11"/>
          <p:cNvSpPr txBox="1">
            <a:spLocks noChangeArrowheads="1"/>
          </p:cNvSpPr>
          <p:nvPr/>
        </p:nvSpPr>
        <p:spPr bwMode="auto">
          <a:xfrm>
            <a:off x="0" y="33337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sz="1600" b="1" dirty="0">
                <a:solidFill>
                  <a:srgbClr val="AA005A"/>
                </a:solidFill>
              </a:rPr>
              <a:t>Silne </a:t>
            </a:r>
            <a:r>
              <a:rPr lang="sk-SK" altLang="en-US" sz="1600" b="1" dirty="0" err="1">
                <a:solidFill>
                  <a:srgbClr val="AA005A"/>
                </a:solidFill>
              </a:rPr>
              <a:t>korelované</a:t>
            </a:r>
            <a:r>
              <a:rPr lang="sk-SK" altLang="en-US" sz="1600" b="1" dirty="0">
                <a:solidFill>
                  <a:srgbClr val="AA005A"/>
                </a:solidFill>
              </a:rPr>
              <a:t> </a:t>
            </a:r>
            <a:r>
              <a:rPr lang="sk-SK" altLang="en-US" sz="1600" b="1" dirty="0" smtClean="0">
                <a:solidFill>
                  <a:srgbClr val="AA005A"/>
                </a:solidFill>
              </a:rPr>
              <a:t>systémy </a:t>
            </a:r>
            <a:r>
              <a:rPr lang="en-US" altLang="en-US" sz="1600" b="1" dirty="0" smtClean="0">
                <a:solidFill>
                  <a:srgbClr val="AA005A"/>
                </a:solidFill>
              </a:rPr>
              <a:t>v </a:t>
            </a:r>
            <a:r>
              <a:rPr lang="sk-SK" altLang="en-US" sz="1600" b="1" dirty="0" smtClean="0">
                <a:solidFill>
                  <a:srgbClr val="AA005A"/>
                </a:solidFill>
              </a:rPr>
              <a:t>extrémnych </a:t>
            </a:r>
            <a:r>
              <a:rPr lang="sk-SK" altLang="en-US" sz="1600" b="1" dirty="0">
                <a:solidFill>
                  <a:srgbClr val="AA005A"/>
                </a:solidFill>
              </a:rPr>
              <a:t>podmienkach</a:t>
            </a:r>
          </a:p>
        </p:txBody>
      </p:sp>
      <p:sp>
        <p:nvSpPr>
          <p:cNvPr id="22" name="Obdĺžnik 5"/>
          <p:cNvSpPr>
            <a:spLocks noChangeArrowheads="1"/>
          </p:cNvSpPr>
          <p:nvPr/>
        </p:nvSpPr>
        <p:spPr bwMode="auto">
          <a:xfrm>
            <a:off x="4643563" y="836613"/>
            <a:ext cx="43209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 algn="r"/>
            <a:r>
              <a:rPr lang="sk-SK" altLang="en-US" sz="1200" b="1" dirty="0" err="1" smtClean="0">
                <a:solidFill>
                  <a:srgbClr val="00287D"/>
                </a:solidFill>
              </a:rPr>
              <a:t>Flachbart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</a:t>
            </a:r>
            <a:r>
              <a:rPr lang="sk-SK" altLang="en-US" sz="1200" b="1" dirty="0">
                <a:solidFill>
                  <a:srgbClr val="00287D"/>
                </a:solidFill>
              </a:rPr>
              <a:t>K.,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Gabáni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S.,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Gažo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</a:t>
            </a:r>
            <a:r>
              <a:rPr lang="sk-SK" altLang="en-US" sz="1200" b="1" dirty="0">
                <a:solidFill>
                  <a:srgbClr val="00287D"/>
                </a:solidFill>
              </a:rPr>
              <a:t>E., </a:t>
            </a:r>
            <a:r>
              <a:rPr lang="sk-SK" altLang="en-US" sz="1200" b="1" dirty="0" err="1">
                <a:solidFill>
                  <a:srgbClr val="00287D"/>
                </a:solidFill>
              </a:rPr>
              <a:t>Pristáš</a:t>
            </a:r>
            <a:r>
              <a:rPr lang="sk-SK" altLang="en-US" sz="1200" b="1" dirty="0">
                <a:solidFill>
                  <a:srgbClr val="00287D"/>
                </a:solidFill>
              </a:rPr>
              <a:t> G.,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Orendáč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</a:t>
            </a:r>
            <a:r>
              <a:rPr lang="sk-SK" altLang="en-US" sz="1200" b="1" dirty="0">
                <a:solidFill>
                  <a:srgbClr val="00287D"/>
                </a:solidFill>
              </a:rPr>
              <a:t>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0" y="1366936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400" b="1" dirty="0" smtClean="0">
                <a:solidFill>
                  <a:srgbClr val="7A0000"/>
                </a:solidFill>
              </a:rPr>
              <a:t>Pozvané </a:t>
            </a:r>
            <a:r>
              <a:rPr lang="sk-SK" altLang="en-US" sz="1400" b="1" dirty="0">
                <a:solidFill>
                  <a:srgbClr val="7A0000"/>
                </a:solidFill>
              </a:rPr>
              <a:t>prednášky na medzinárodných a domácich vedeckých podujatiach</a:t>
            </a:r>
            <a:r>
              <a:rPr lang="sk-SK" altLang="en-US" sz="1400" b="1" dirty="0" smtClean="0">
                <a:solidFill>
                  <a:srgbClr val="7A0000"/>
                </a:solidFill>
              </a:rPr>
              <a:t>:</a:t>
            </a:r>
            <a:endParaRPr lang="sk-SK" altLang="en-US" sz="1400" b="1" dirty="0">
              <a:solidFill>
                <a:srgbClr val="7A0000"/>
              </a:solidFill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395536" y="1916832"/>
            <a:ext cx="835292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400" b="1" dirty="0" smtClean="0">
                <a:solidFill>
                  <a:srgbClr val="FF0000"/>
                </a:solidFill>
              </a:rPr>
              <a:t>Zahraničné:</a:t>
            </a:r>
          </a:p>
          <a:p>
            <a:endParaRPr lang="sk-SK" sz="1400" dirty="0" smtClean="0">
              <a:solidFill>
                <a:srgbClr val="003CA0"/>
              </a:solidFill>
            </a:endParaRPr>
          </a:p>
          <a:p>
            <a:pPr algn="just"/>
            <a:r>
              <a:rPr lang="sk-SK" sz="1400" b="1" dirty="0" smtClean="0">
                <a:solidFill>
                  <a:srgbClr val="003CA0"/>
                </a:solidFill>
              </a:rPr>
              <a:t>K. </a:t>
            </a:r>
            <a:r>
              <a:rPr lang="sk-SK" sz="1400" b="1" dirty="0" err="1" smtClean="0">
                <a:solidFill>
                  <a:srgbClr val="003CA0"/>
                </a:solidFill>
              </a:rPr>
              <a:t>Flachbart</a:t>
            </a:r>
            <a:r>
              <a:rPr lang="sk-SK" sz="1400" dirty="0" smtClean="0">
                <a:solidFill>
                  <a:srgbClr val="003CA0"/>
                </a:solidFill>
              </a:rPr>
              <a:t>: </a:t>
            </a:r>
            <a:r>
              <a:rPr lang="sk-SK" sz="1400" dirty="0" smtClean="0">
                <a:solidFill>
                  <a:srgbClr val="AF0078"/>
                </a:solidFill>
              </a:rPr>
              <a:t>„</a:t>
            </a:r>
            <a:r>
              <a:rPr lang="sk-SK" sz="1400" i="1" dirty="0" smtClean="0">
                <a:solidFill>
                  <a:srgbClr val="AF0078"/>
                </a:solidFill>
              </a:rPr>
              <a:t>TmB</a:t>
            </a:r>
            <a:r>
              <a:rPr lang="sk-SK" sz="1400" i="1" baseline="-25000" dirty="0" smtClean="0">
                <a:solidFill>
                  <a:srgbClr val="AF0078"/>
                </a:solidFill>
              </a:rPr>
              <a:t>4</a:t>
            </a:r>
            <a:r>
              <a:rPr lang="sk-SK" sz="1400" i="1" dirty="0" smtClean="0">
                <a:solidFill>
                  <a:srgbClr val="AF0078"/>
                </a:solidFill>
              </a:rPr>
              <a:t> – </a:t>
            </a:r>
            <a:r>
              <a:rPr lang="sk-SK" sz="1400" i="1" dirty="0" err="1" smtClean="0">
                <a:solidFill>
                  <a:srgbClr val="AF0078"/>
                </a:solidFill>
              </a:rPr>
              <a:t>magneto-caloric</a:t>
            </a:r>
            <a:r>
              <a:rPr lang="sk-SK" sz="1400" i="1" dirty="0" smtClean="0">
                <a:solidFill>
                  <a:srgbClr val="AF0078"/>
                </a:solidFill>
              </a:rPr>
              <a:t> </a:t>
            </a:r>
            <a:r>
              <a:rPr lang="sk-SK" sz="1400" i="1" dirty="0" err="1" smtClean="0">
                <a:solidFill>
                  <a:srgbClr val="AF0078"/>
                </a:solidFill>
              </a:rPr>
              <a:t>effect</a:t>
            </a:r>
            <a:r>
              <a:rPr lang="sk-SK" sz="1400" i="1" dirty="0" smtClean="0">
                <a:solidFill>
                  <a:srgbClr val="AF0078"/>
                </a:solidFill>
              </a:rPr>
              <a:t> and </a:t>
            </a:r>
            <a:r>
              <a:rPr lang="sk-SK" sz="1400" i="1" dirty="0" err="1" smtClean="0">
                <a:solidFill>
                  <a:srgbClr val="AF0078"/>
                </a:solidFill>
              </a:rPr>
              <a:t>other</a:t>
            </a:r>
            <a:r>
              <a:rPr lang="sk-SK" sz="1400" i="1" dirty="0" smtClean="0">
                <a:solidFill>
                  <a:srgbClr val="AF0078"/>
                </a:solidFill>
              </a:rPr>
              <a:t> </a:t>
            </a:r>
            <a:r>
              <a:rPr lang="sk-SK" sz="1400" i="1" dirty="0" err="1" smtClean="0">
                <a:solidFill>
                  <a:srgbClr val="AF0078"/>
                </a:solidFill>
              </a:rPr>
              <a:t>properties</a:t>
            </a:r>
            <a:r>
              <a:rPr lang="sk-SK" sz="1400" dirty="0" smtClean="0">
                <a:solidFill>
                  <a:srgbClr val="AF0078"/>
                </a:solidFill>
              </a:rPr>
              <a:t>“</a:t>
            </a:r>
            <a:r>
              <a:rPr lang="sk-SK" sz="1400" dirty="0" smtClean="0">
                <a:solidFill>
                  <a:srgbClr val="003CA0"/>
                </a:solidFill>
              </a:rPr>
              <a:t>, </a:t>
            </a:r>
            <a:endParaRPr lang="en-US" sz="1400" dirty="0" smtClean="0">
              <a:solidFill>
                <a:srgbClr val="003CA0"/>
              </a:solidFill>
            </a:endParaRPr>
          </a:p>
          <a:p>
            <a:pPr algn="just"/>
            <a:r>
              <a:rPr lang="en-US" sz="1400" dirty="0" smtClean="0">
                <a:solidFill>
                  <a:srgbClr val="003CA0"/>
                </a:solidFill>
              </a:rPr>
              <a:t>1</a:t>
            </a:r>
            <a:r>
              <a:rPr lang="sk-SK" sz="1400" dirty="0" smtClean="0">
                <a:solidFill>
                  <a:srgbClr val="003CA0"/>
                </a:solidFill>
              </a:rPr>
              <a:t>5.9.2018, XVII. </a:t>
            </a:r>
            <a:r>
              <a:rPr lang="sk-SK" sz="1400" dirty="0" err="1" smtClean="0">
                <a:solidFill>
                  <a:srgbClr val="003CA0"/>
                </a:solidFill>
              </a:rPr>
              <a:t>conference</a:t>
            </a:r>
            <a:r>
              <a:rPr lang="sk-SK" sz="1400" dirty="0" smtClean="0">
                <a:solidFill>
                  <a:srgbClr val="003CA0"/>
                </a:solidFill>
              </a:rPr>
              <a:t> </a:t>
            </a:r>
            <a:r>
              <a:rPr lang="sk-SK" sz="1400" dirty="0" err="1" smtClean="0">
                <a:solidFill>
                  <a:srgbClr val="003CA0"/>
                </a:solidFill>
              </a:rPr>
              <a:t>of</a:t>
            </a:r>
            <a:r>
              <a:rPr lang="sk-SK" sz="1400" dirty="0" smtClean="0">
                <a:solidFill>
                  <a:srgbClr val="003CA0"/>
                </a:solidFill>
              </a:rPr>
              <a:t> </a:t>
            </a:r>
            <a:r>
              <a:rPr lang="sk-SK" sz="1400" dirty="0" err="1" smtClean="0">
                <a:solidFill>
                  <a:srgbClr val="003CA0"/>
                </a:solidFill>
              </a:rPr>
              <a:t>Solid</a:t>
            </a:r>
            <a:r>
              <a:rPr lang="sk-SK" sz="1400" dirty="0" smtClean="0">
                <a:solidFill>
                  <a:srgbClr val="003CA0"/>
                </a:solidFill>
              </a:rPr>
              <a:t> state and </a:t>
            </a:r>
            <a:r>
              <a:rPr lang="sk-SK" sz="1400" dirty="0" err="1" smtClean="0">
                <a:solidFill>
                  <a:srgbClr val="003CA0"/>
                </a:solidFill>
              </a:rPr>
              <a:t>High</a:t>
            </a:r>
            <a:r>
              <a:rPr lang="sk-SK" sz="1400" dirty="0" smtClean="0">
                <a:solidFill>
                  <a:srgbClr val="003CA0"/>
                </a:solidFill>
              </a:rPr>
              <a:t> </a:t>
            </a:r>
            <a:r>
              <a:rPr lang="sk-SK" sz="1400" dirty="0" err="1" smtClean="0">
                <a:solidFill>
                  <a:srgbClr val="003CA0"/>
                </a:solidFill>
              </a:rPr>
              <a:t>pressure</a:t>
            </a:r>
            <a:r>
              <a:rPr lang="sk-SK" sz="1400" dirty="0" smtClean="0">
                <a:solidFill>
                  <a:srgbClr val="003CA0"/>
                </a:solidFill>
              </a:rPr>
              <a:t> </a:t>
            </a:r>
            <a:r>
              <a:rPr lang="sk-SK" sz="1400" dirty="0" err="1" smtClean="0">
                <a:solidFill>
                  <a:srgbClr val="003CA0"/>
                </a:solidFill>
              </a:rPr>
              <a:t>problems</a:t>
            </a:r>
            <a:r>
              <a:rPr lang="sk-SK" sz="1400" dirty="0" smtClean="0">
                <a:solidFill>
                  <a:srgbClr val="003CA0"/>
                </a:solidFill>
              </a:rPr>
              <a:t>, </a:t>
            </a:r>
            <a:r>
              <a:rPr lang="sk-SK" sz="1400" dirty="0" err="1" smtClean="0">
                <a:solidFill>
                  <a:srgbClr val="003CA0"/>
                </a:solidFill>
              </a:rPr>
              <a:t>Sochi</a:t>
            </a:r>
            <a:r>
              <a:rPr lang="sk-SK" sz="1400" dirty="0" smtClean="0">
                <a:solidFill>
                  <a:srgbClr val="003CA0"/>
                </a:solidFill>
              </a:rPr>
              <a:t>, </a:t>
            </a:r>
            <a:r>
              <a:rPr lang="sk-SK" sz="1400" dirty="0" err="1" smtClean="0">
                <a:solidFill>
                  <a:srgbClr val="003CA0"/>
                </a:solidFill>
              </a:rPr>
              <a:t>Russia</a:t>
            </a:r>
            <a:r>
              <a:rPr lang="sk-SK" sz="1400" dirty="0" smtClean="0">
                <a:solidFill>
                  <a:srgbClr val="003CA0"/>
                </a:solidFill>
              </a:rPr>
              <a:t> </a:t>
            </a:r>
          </a:p>
          <a:p>
            <a:pPr algn="just"/>
            <a:endParaRPr lang="sk-SK" sz="1400" b="1" dirty="0" smtClean="0">
              <a:solidFill>
                <a:srgbClr val="003CA0"/>
              </a:solidFill>
            </a:endParaRPr>
          </a:p>
          <a:p>
            <a:endParaRPr lang="sk-SK" sz="1400" b="1" dirty="0" smtClean="0">
              <a:solidFill>
                <a:srgbClr val="003CA0"/>
              </a:solidFill>
            </a:endParaRPr>
          </a:p>
          <a:p>
            <a:endParaRPr lang="sk-SK" sz="1400" b="1" dirty="0" smtClean="0">
              <a:solidFill>
                <a:srgbClr val="003CA0"/>
              </a:solidFill>
            </a:endParaRPr>
          </a:p>
          <a:p>
            <a:r>
              <a:rPr lang="sk-SK" sz="1400" b="1" dirty="0" smtClean="0">
                <a:solidFill>
                  <a:srgbClr val="FF0000"/>
                </a:solidFill>
              </a:rPr>
              <a:t>Domáce:</a:t>
            </a:r>
          </a:p>
          <a:p>
            <a:endParaRPr lang="en-US" sz="1400" b="1" dirty="0" smtClean="0">
              <a:solidFill>
                <a:srgbClr val="003CA0"/>
              </a:solidFill>
            </a:endParaRPr>
          </a:p>
          <a:p>
            <a:r>
              <a:rPr lang="sk-SK" sz="1400" b="1" dirty="0" smtClean="0">
                <a:solidFill>
                  <a:srgbClr val="003CA0"/>
                </a:solidFill>
              </a:rPr>
              <a:t>S. </a:t>
            </a:r>
            <a:r>
              <a:rPr lang="sk-SK" sz="1400" b="1" dirty="0" err="1" smtClean="0">
                <a:solidFill>
                  <a:srgbClr val="003CA0"/>
                </a:solidFill>
              </a:rPr>
              <a:t>Gabáni</a:t>
            </a:r>
            <a:r>
              <a:rPr lang="sk-SK" sz="1400" dirty="0" smtClean="0">
                <a:solidFill>
                  <a:srgbClr val="003CA0"/>
                </a:solidFill>
              </a:rPr>
              <a:t>: </a:t>
            </a:r>
            <a:r>
              <a:rPr lang="sk-SK" sz="1400" dirty="0" smtClean="0">
                <a:solidFill>
                  <a:srgbClr val="AF0078"/>
                </a:solidFill>
              </a:rPr>
              <a:t>„</a:t>
            </a:r>
            <a:r>
              <a:rPr lang="en-US" sz="1400" i="1" dirty="0" err="1" smtClean="0">
                <a:solidFill>
                  <a:srgbClr val="AF0078"/>
                </a:solidFill>
              </a:rPr>
              <a:t>Vpl</a:t>
            </a:r>
            <a:r>
              <a:rPr lang="sk-SK" sz="1400" i="1" dirty="0" err="1" smtClean="0">
                <a:solidFill>
                  <a:srgbClr val="AF0078"/>
                </a:solidFill>
              </a:rPr>
              <a:t>yv</a:t>
            </a:r>
            <a:r>
              <a:rPr lang="sk-SK" sz="1400" i="1" dirty="0" smtClean="0">
                <a:solidFill>
                  <a:srgbClr val="AF0078"/>
                </a:solidFill>
              </a:rPr>
              <a:t> tlaku na supravodivosť</a:t>
            </a:r>
            <a:r>
              <a:rPr lang="sk-SK" sz="1400" dirty="0" smtClean="0">
                <a:solidFill>
                  <a:srgbClr val="AF0078"/>
                </a:solidFill>
              </a:rPr>
              <a:t>“</a:t>
            </a:r>
            <a:r>
              <a:rPr lang="sk-SK" sz="1400" dirty="0" smtClean="0">
                <a:solidFill>
                  <a:srgbClr val="003CA0"/>
                </a:solidFill>
              </a:rPr>
              <a:t>, </a:t>
            </a:r>
            <a:endParaRPr lang="en-US" sz="1400" dirty="0" smtClean="0">
              <a:solidFill>
                <a:srgbClr val="003CA0"/>
              </a:solidFill>
            </a:endParaRPr>
          </a:p>
          <a:p>
            <a:r>
              <a:rPr lang="sk-SK" sz="1400" dirty="0" smtClean="0">
                <a:solidFill>
                  <a:srgbClr val="003CA0"/>
                </a:solidFill>
              </a:rPr>
              <a:t>6.9.2018, </a:t>
            </a:r>
            <a:r>
              <a:rPr lang="en-US" sz="1400" dirty="0" smtClean="0">
                <a:solidFill>
                  <a:srgbClr val="003CA0"/>
                </a:solidFill>
              </a:rPr>
              <a:t>XXIII. k</a:t>
            </a:r>
            <a:r>
              <a:rPr lang="sk-SK" sz="1400" dirty="0" err="1" smtClean="0">
                <a:solidFill>
                  <a:srgbClr val="003CA0"/>
                </a:solidFill>
              </a:rPr>
              <a:t>onferencia</a:t>
            </a:r>
            <a:r>
              <a:rPr lang="sk-SK" sz="1400" dirty="0" smtClean="0">
                <a:solidFill>
                  <a:srgbClr val="003CA0"/>
                </a:solidFill>
              </a:rPr>
              <a:t> slovenských fyzikov, KC Smolenice, Slovakia</a:t>
            </a:r>
            <a:endParaRPr lang="en-US" sz="1400" b="1" dirty="0" smtClean="0">
              <a:solidFill>
                <a:srgbClr val="003CA0"/>
              </a:solidFill>
            </a:endParaRPr>
          </a:p>
          <a:p>
            <a:endParaRPr lang="sk-SK" sz="1200" b="1" dirty="0" smtClean="0">
              <a:solidFill>
                <a:srgbClr val="003CA0"/>
              </a:solidFill>
            </a:endParaRPr>
          </a:p>
          <a:p>
            <a:r>
              <a:rPr lang="sk-SK" sz="1400" b="1" dirty="0" smtClean="0">
                <a:solidFill>
                  <a:srgbClr val="003CA0"/>
                </a:solidFill>
              </a:rPr>
              <a:t>S. </a:t>
            </a:r>
            <a:r>
              <a:rPr lang="sk-SK" sz="1400" b="1" dirty="0" err="1" smtClean="0">
                <a:solidFill>
                  <a:srgbClr val="003CA0"/>
                </a:solidFill>
              </a:rPr>
              <a:t>Gabáni</a:t>
            </a:r>
            <a:r>
              <a:rPr lang="sk-SK" sz="1400" dirty="0" smtClean="0">
                <a:solidFill>
                  <a:srgbClr val="003CA0"/>
                </a:solidFill>
              </a:rPr>
              <a:t>: </a:t>
            </a:r>
            <a:r>
              <a:rPr lang="sk-SK" sz="1400" dirty="0" smtClean="0">
                <a:solidFill>
                  <a:srgbClr val="AF0078"/>
                </a:solidFill>
              </a:rPr>
              <a:t>„</a:t>
            </a:r>
            <a:r>
              <a:rPr lang="sk-SK" sz="1400" i="1" dirty="0" smtClean="0">
                <a:solidFill>
                  <a:srgbClr val="AF0078"/>
                </a:solidFill>
              </a:rPr>
              <a:t>Je </a:t>
            </a:r>
            <a:r>
              <a:rPr lang="sk-SK" sz="1400" i="1" dirty="0" err="1" smtClean="0">
                <a:solidFill>
                  <a:srgbClr val="AF0078"/>
                </a:solidFill>
              </a:rPr>
              <a:t>hexaborid</a:t>
            </a:r>
            <a:r>
              <a:rPr lang="sk-SK" sz="1400" i="1" dirty="0" smtClean="0">
                <a:solidFill>
                  <a:srgbClr val="AF0078"/>
                </a:solidFill>
              </a:rPr>
              <a:t> </a:t>
            </a:r>
            <a:r>
              <a:rPr lang="sk-SK" sz="1400" i="1" dirty="0" err="1" smtClean="0">
                <a:solidFill>
                  <a:srgbClr val="AF0078"/>
                </a:solidFill>
              </a:rPr>
              <a:t>samária</a:t>
            </a:r>
            <a:r>
              <a:rPr lang="sk-SK" sz="1400" i="1" dirty="0" smtClean="0">
                <a:solidFill>
                  <a:srgbClr val="AF0078"/>
                </a:solidFill>
              </a:rPr>
              <a:t> </a:t>
            </a:r>
            <a:r>
              <a:rPr lang="sk-SK" sz="1400" i="1" dirty="0" err="1" smtClean="0">
                <a:solidFill>
                  <a:srgbClr val="AF0078"/>
                </a:solidFill>
              </a:rPr>
              <a:t>topologický</a:t>
            </a:r>
            <a:r>
              <a:rPr lang="sk-SK" sz="1400" i="1" dirty="0" smtClean="0">
                <a:solidFill>
                  <a:srgbClr val="AF0078"/>
                </a:solidFill>
              </a:rPr>
              <a:t> alebo triviálny izolátor?</a:t>
            </a:r>
            <a:r>
              <a:rPr lang="sk-SK" sz="1400" dirty="0" smtClean="0">
                <a:solidFill>
                  <a:srgbClr val="AF0078"/>
                </a:solidFill>
              </a:rPr>
              <a:t>“</a:t>
            </a:r>
            <a:r>
              <a:rPr lang="sk-SK" sz="1400" dirty="0" smtClean="0">
                <a:solidFill>
                  <a:srgbClr val="003CA0"/>
                </a:solidFill>
              </a:rPr>
              <a:t>, </a:t>
            </a:r>
            <a:endParaRPr lang="en-US" sz="1400" dirty="0" smtClean="0">
              <a:solidFill>
                <a:srgbClr val="003CA0"/>
              </a:solidFill>
            </a:endParaRPr>
          </a:p>
          <a:p>
            <a:r>
              <a:rPr lang="sk-SK" sz="1400" dirty="0" smtClean="0">
                <a:solidFill>
                  <a:srgbClr val="003CA0"/>
                </a:solidFill>
              </a:rPr>
              <a:t>8.3.2018, </a:t>
            </a:r>
            <a:r>
              <a:rPr lang="sk-SK" sz="1400" b="1" dirty="0" smtClean="0">
                <a:solidFill>
                  <a:srgbClr val="003CA0"/>
                </a:solidFill>
              </a:rPr>
              <a:t>vyžiadaná p</a:t>
            </a:r>
            <a:r>
              <a:rPr lang="en-US" sz="1400" b="1" dirty="0" err="1" smtClean="0">
                <a:solidFill>
                  <a:srgbClr val="003CA0"/>
                </a:solidFill>
              </a:rPr>
              <a:t>redn</a:t>
            </a:r>
            <a:r>
              <a:rPr lang="sk-SK" sz="1400" b="1" dirty="0" err="1" smtClean="0">
                <a:solidFill>
                  <a:srgbClr val="003CA0"/>
                </a:solidFill>
              </a:rPr>
              <a:t>áška</a:t>
            </a:r>
            <a:r>
              <a:rPr lang="sk-SK" sz="1400" dirty="0" smtClean="0">
                <a:solidFill>
                  <a:srgbClr val="003CA0"/>
                </a:solidFill>
              </a:rPr>
              <a:t>, </a:t>
            </a:r>
            <a:r>
              <a:rPr lang="sk-SK" sz="1400" dirty="0" err="1" smtClean="0">
                <a:solidFill>
                  <a:srgbClr val="003CA0"/>
                </a:solidFill>
              </a:rPr>
              <a:t>KEF</a:t>
            </a:r>
            <a:r>
              <a:rPr lang="sk-SK" sz="1400" dirty="0" smtClean="0">
                <a:solidFill>
                  <a:srgbClr val="003CA0"/>
                </a:solidFill>
              </a:rPr>
              <a:t> PF UPJŠ, Slovakia</a:t>
            </a:r>
            <a:endParaRPr lang="sk-SK" sz="1400" b="1" dirty="0" smtClean="0">
              <a:solidFill>
                <a:srgbClr val="003CA0"/>
              </a:solidFill>
            </a:endParaRPr>
          </a:p>
          <a:p>
            <a:endParaRPr lang="en-US" sz="1200" dirty="0" smtClean="0">
              <a:solidFill>
                <a:srgbClr val="003CA0"/>
              </a:solidFill>
            </a:endParaRPr>
          </a:p>
          <a:p>
            <a:endParaRPr lang="en-US" sz="1200" b="1" dirty="0" smtClean="0">
              <a:solidFill>
                <a:srgbClr val="003CA0"/>
              </a:solidFill>
            </a:endParaRPr>
          </a:p>
        </p:txBody>
      </p:sp>
      <p:pic>
        <p:nvPicPr>
          <p:cNvPr id="15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6" name="BlokTextu 11"/>
          <p:cNvSpPr txBox="1">
            <a:spLocks noChangeArrowheads="1"/>
          </p:cNvSpPr>
          <p:nvPr/>
        </p:nvSpPr>
        <p:spPr bwMode="auto">
          <a:xfrm>
            <a:off x="0" y="33337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sz="1600" b="1" dirty="0">
                <a:solidFill>
                  <a:srgbClr val="AA005A"/>
                </a:solidFill>
              </a:rPr>
              <a:t>Silne </a:t>
            </a:r>
            <a:r>
              <a:rPr lang="sk-SK" altLang="en-US" sz="1600" b="1" dirty="0" err="1">
                <a:solidFill>
                  <a:srgbClr val="AA005A"/>
                </a:solidFill>
              </a:rPr>
              <a:t>korelované</a:t>
            </a:r>
            <a:r>
              <a:rPr lang="sk-SK" altLang="en-US" sz="1600" b="1" dirty="0">
                <a:solidFill>
                  <a:srgbClr val="AA005A"/>
                </a:solidFill>
              </a:rPr>
              <a:t> </a:t>
            </a:r>
            <a:r>
              <a:rPr lang="sk-SK" altLang="en-US" sz="1600" b="1" dirty="0" smtClean="0">
                <a:solidFill>
                  <a:srgbClr val="AA005A"/>
                </a:solidFill>
              </a:rPr>
              <a:t>systémy </a:t>
            </a:r>
            <a:r>
              <a:rPr lang="en-US" altLang="en-US" sz="1600" b="1" dirty="0" smtClean="0">
                <a:solidFill>
                  <a:srgbClr val="AA005A"/>
                </a:solidFill>
              </a:rPr>
              <a:t>v </a:t>
            </a:r>
            <a:r>
              <a:rPr lang="sk-SK" altLang="en-US" sz="1600" b="1" dirty="0" smtClean="0">
                <a:solidFill>
                  <a:srgbClr val="AA005A"/>
                </a:solidFill>
              </a:rPr>
              <a:t>extrémnych </a:t>
            </a:r>
            <a:r>
              <a:rPr lang="sk-SK" altLang="en-US" sz="1600" b="1" dirty="0">
                <a:solidFill>
                  <a:srgbClr val="AA005A"/>
                </a:solidFill>
              </a:rPr>
              <a:t>podmienkach</a:t>
            </a:r>
          </a:p>
        </p:txBody>
      </p:sp>
      <p:sp>
        <p:nvSpPr>
          <p:cNvPr id="17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8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16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9" name="Obdĺžnik 5"/>
          <p:cNvSpPr>
            <a:spLocks noChangeArrowheads="1"/>
          </p:cNvSpPr>
          <p:nvPr/>
        </p:nvSpPr>
        <p:spPr bwMode="auto">
          <a:xfrm>
            <a:off x="4643563" y="836613"/>
            <a:ext cx="43209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 algn="r"/>
            <a:r>
              <a:rPr lang="sk-SK" altLang="en-US" sz="1200" b="1" dirty="0" err="1" smtClean="0">
                <a:solidFill>
                  <a:srgbClr val="00287D"/>
                </a:solidFill>
              </a:rPr>
              <a:t>Flachbart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</a:t>
            </a:r>
            <a:r>
              <a:rPr lang="sk-SK" altLang="en-US" sz="1200" b="1" dirty="0">
                <a:solidFill>
                  <a:srgbClr val="00287D"/>
                </a:solidFill>
              </a:rPr>
              <a:t>K.,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Gabáni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S.,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Gažo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</a:t>
            </a:r>
            <a:r>
              <a:rPr lang="sk-SK" altLang="en-US" sz="1200" b="1" dirty="0">
                <a:solidFill>
                  <a:srgbClr val="00287D"/>
                </a:solidFill>
              </a:rPr>
              <a:t>E., </a:t>
            </a:r>
            <a:r>
              <a:rPr lang="sk-SK" altLang="en-US" sz="1200" b="1" dirty="0" err="1">
                <a:solidFill>
                  <a:srgbClr val="00287D"/>
                </a:solidFill>
              </a:rPr>
              <a:t>Pristáš</a:t>
            </a:r>
            <a:r>
              <a:rPr lang="sk-SK" altLang="en-US" sz="1200" b="1" dirty="0">
                <a:solidFill>
                  <a:srgbClr val="00287D"/>
                </a:solidFill>
              </a:rPr>
              <a:t> G.,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Orendáč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</a:t>
            </a:r>
            <a:r>
              <a:rPr lang="sk-SK" altLang="en-US" sz="1200" b="1" dirty="0">
                <a:solidFill>
                  <a:srgbClr val="00287D"/>
                </a:solidFill>
              </a:rPr>
              <a:t>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ľka 4"/>
          <p:cNvGraphicFramePr>
            <a:graphicFrameLocks noGrp="1"/>
          </p:cNvGraphicFramePr>
          <p:nvPr/>
        </p:nvGraphicFramePr>
        <p:xfrm>
          <a:off x="250825" y="1196975"/>
          <a:ext cx="8713788" cy="3168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3589"/>
                <a:gridCol w="260661"/>
                <a:gridCol w="360074"/>
                <a:gridCol w="432089"/>
                <a:gridCol w="360074"/>
                <a:gridCol w="332980"/>
                <a:gridCol w="315564"/>
                <a:gridCol w="360040"/>
                <a:gridCol w="429359"/>
                <a:gridCol w="479059"/>
                <a:gridCol w="559089"/>
                <a:gridCol w="642502"/>
                <a:gridCol w="576002"/>
                <a:gridCol w="482261"/>
                <a:gridCol w="432089"/>
                <a:gridCol w="670483"/>
                <a:gridCol w="498220"/>
                <a:gridCol w="559653"/>
              </a:tblGrid>
              <a:tr h="215983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A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B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C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D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E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F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G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H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J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K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>
                          <a:solidFill>
                            <a:schemeClr val="tx1"/>
                          </a:solidFill>
                          <a:effectLst/>
                        </a:rPr>
                        <a:t>L</a:t>
                      </a:r>
                      <a:endParaRPr lang="sk-SK" sz="9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30935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Skupina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Meno, vek, FTE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err="1" smtClean="0">
                          <a:solidFill>
                            <a:schemeClr val="tx1"/>
                          </a:solidFill>
                          <a:effectLst/>
                        </a:rPr>
                        <a:t>Celk</a:t>
                      </a: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.   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WOS  </a:t>
                      </a:r>
                      <a:r>
                        <a:rPr lang="sk-SK" sz="900" dirty="0" err="1">
                          <a:solidFill>
                            <a:schemeClr val="tx1"/>
                          </a:solidFill>
                          <a:effectLst/>
                        </a:rPr>
                        <a:t>publ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WOS publikácií </a:t>
                      </a:r>
                      <a:r>
                        <a:rPr lang="sk-SK" sz="900" b="1" u="sng" dirty="0" smtClean="0">
                          <a:solidFill>
                            <a:srgbClr val="FF0000"/>
                          </a:solidFill>
                          <a:effectLst/>
                        </a:rPr>
                        <a:t>2018</a:t>
                      </a: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klasifikácia podľa SCIMAGO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APVV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A/B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err="1">
                          <a:solidFill>
                            <a:schemeClr val="tx1"/>
                          </a:solidFill>
                          <a:effectLst/>
                        </a:rPr>
                        <a:t>Bilateral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BAPVV/MAD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COST ...iné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 EU 2020</a:t>
                      </a:r>
                    </a:p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R/P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</a:t>
                      </a:r>
                      <a:r>
                        <a:rPr lang="sk-SK" sz="900" dirty="0" err="1">
                          <a:solidFill>
                            <a:schemeClr val="tx1"/>
                          </a:solidFill>
                          <a:effectLst/>
                        </a:rPr>
                        <a:t>PhD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sk-SK" sz="900" dirty="0" smtClean="0">
                          <a:solidFill>
                            <a:schemeClr val="tx1"/>
                          </a:solidFill>
                          <a:effectLst/>
                        </a:rPr>
                        <a:t>Celkový 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citácií 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Počet citácii </a:t>
                      </a:r>
                      <a:r>
                        <a:rPr lang="sk-SK" sz="900" dirty="0" smtClean="0">
                          <a:solidFill>
                            <a:srgbClr val="FF0000"/>
                          </a:solidFill>
                          <a:effectLst/>
                        </a:rPr>
                        <a:t>2017</a:t>
                      </a:r>
                      <a:endParaRPr lang="sk-SK" sz="9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900" dirty="0" err="1">
                          <a:solidFill>
                            <a:schemeClr val="tx1"/>
                          </a:solidFill>
                          <a:effectLst/>
                        </a:rPr>
                        <a:t>h-index</a:t>
                      </a:r>
                      <a:r>
                        <a:rPr lang="sk-SK" sz="900" dirty="0">
                          <a:solidFill>
                            <a:schemeClr val="tx1"/>
                          </a:solidFill>
                          <a:effectLst/>
                        </a:rPr>
                        <a:t> WOS</a:t>
                      </a:r>
                      <a:endParaRPr lang="sk-SK" sz="9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5108">
                <a:tc gridSpan="3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Q1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Q2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Q3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Q4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solidFill>
                            <a:schemeClr val="tx1"/>
                          </a:solidFill>
                          <a:effectLst/>
                        </a:rPr>
                        <a:t>Σ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Q1P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4" gridSpan="3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---------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575952">
                <a:tc rowSpan="2" gridSpan="3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solidFill>
                            <a:schemeClr val="tx1"/>
                          </a:solidFill>
                          <a:effectLst/>
                        </a:rPr>
                        <a:t>Supratekutosť</a:t>
                      </a: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Skupina celkovo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----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rgbClr val="C0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baseline="0" dirty="0" smtClean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VEGA 1+1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0"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334901">
                <a:tc gridSpan="3">
                  <a:txBody>
                    <a:bodyPr/>
                    <a:lstStyle/>
                    <a:p>
                      <a:pPr algn="l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rgbClr val="FF0000"/>
                          </a:solidFill>
                          <a:effectLst/>
                        </a:rPr>
                        <a:t>FTE </a:t>
                      </a:r>
                      <a:r>
                        <a:rPr lang="sk-SK" sz="1000" dirty="0" smtClean="0">
                          <a:solidFill>
                            <a:srgbClr val="FF0000"/>
                          </a:solidFill>
                          <a:effectLst/>
                        </a:rPr>
                        <a:t>= 2,1</a:t>
                      </a:r>
                      <a:endParaRPr lang="sk-SK" sz="10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</a:rPr>
                        <a:t>Skupina / 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</a:rPr>
                        <a:t>FTE  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5" marR="575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</a:tr>
              <a:tr h="35993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Skyba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P.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60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rgbClr val="FF0000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61</a:t>
                      </a:r>
                      <a:endParaRPr lang="sk-SK" sz="1000" b="1" dirty="0">
                        <a:solidFill>
                          <a:srgbClr val="FF0000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k-SK" sz="1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k-SK" sz="1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gridSpan="4"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------------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274</a:t>
                      </a:r>
                      <a:endParaRPr lang="sk-SK" sz="1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rgbClr val="FF0000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40</a:t>
                      </a:r>
                      <a:endParaRPr lang="sk-SK" sz="1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11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93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Človečko</a:t>
                      </a: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M.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37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0" dirty="0" smtClean="0"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18</a:t>
                      </a:r>
                      <a:endParaRPr lang="sk-SK" sz="1000" b="0" dirty="0"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k-SK" sz="1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k-SK" sz="1000" b="1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211</a:t>
                      </a:r>
                      <a:endParaRPr lang="sk-SK" sz="1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1" dirty="0" smtClean="0">
                          <a:solidFill>
                            <a:srgbClr val="FF0000"/>
                          </a:solidFill>
                          <a:latin typeface="+mj-lt"/>
                        </a:rPr>
                        <a:t>40</a:t>
                      </a:r>
                      <a:endParaRPr lang="sk-SK" sz="1000" b="1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8</a:t>
                      </a:r>
                      <a:endParaRPr lang="sk-SK" sz="1000" b="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930"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aseline="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Gažo</a:t>
                      </a:r>
                      <a:r>
                        <a:rPr lang="sk-SK" sz="1000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/>
                          <a:cs typeface="Times New Roman"/>
                        </a:rPr>
                        <a:t> E.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57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b="1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0,1</a:t>
                      </a: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44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sk-SK" sz="10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sk-SK" sz="1000" b="1" dirty="0">
                        <a:solidFill>
                          <a:srgbClr val="FF0000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125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20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sk-SK" sz="10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/>
                          <a:cs typeface="Times New Roman"/>
                        </a:rPr>
                        <a:t>8</a:t>
                      </a:r>
                      <a:endParaRPr lang="sk-SK" sz="10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7510" marR="5751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BlokTextu 11"/>
          <p:cNvSpPr txBox="1">
            <a:spLocks noChangeArrowheads="1"/>
          </p:cNvSpPr>
          <p:nvPr/>
        </p:nvSpPr>
        <p:spPr bwMode="auto">
          <a:xfrm>
            <a:off x="0" y="33337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sz="1600" b="1" dirty="0" err="1" smtClean="0">
                <a:solidFill>
                  <a:srgbClr val="AA005A"/>
                </a:solidFill>
              </a:rPr>
              <a:t>Supratekutosť</a:t>
            </a:r>
            <a:endParaRPr lang="sk-SK" altLang="en-US" sz="1600" b="1" dirty="0">
              <a:solidFill>
                <a:srgbClr val="AA005A"/>
              </a:solidFill>
            </a:endParaRPr>
          </a:p>
        </p:txBody>
      </p:sp>
      <p:sp>
        <p:nvSpPr>
          <p:cNvPr id="9" name="Obdĺžnik 5"/>
          <p:cNvSpPr>
            <a:spLocks noChangeArrowheads="1"/>
          </p:cNvSpPr>
          <p:nvPr/>
        </p:nvSpPr>
        <p:spPr bwMode="auto">
          <a:xfrm>
            <a:off x="4643563" y="836613"/>
            <a:ext cx="43209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 algn="r"/>
            <a:r>
              <a:rPr lang="sk-SK" altLang="en-US" sz="1200" b="1" dirty="0" err="1" smtClean="0">
                <a:solidFill>
                  <a:srgbClr val="00287D"/>
                </a:solidFill>
              </a:rPr>
              <a:t>Človečko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M.,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Gažo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E.,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Skyba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P.</a:t>
            </a:r>
            <a:endParaRPr lang="sk-SK" altLang="en-US" sz="1200" b="1" dirty="0">
              <a:solidFill>
                <a:srgbClr val="00287D"/>
              </a:solidFill>
            </a:endParaRPr>
          </a:p>
        </p:txBody>
      </p:sp>
      <p:pic>
        <p:nvPicPr>
          <p:cNvPr id="10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1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2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17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3" name="Obdĺžnik 12"/>
          <p:cNvSpPr>
            <a:spLocks noChangeArrowheads="1"/>
          </p:cNvSpPr>
          <p:nvPr/>
        </p:nvSpPr>
        <p:spPr bwMode="auto">
          <a:xfrm>
            <a:off x="161077" y="4581128"/>
            <a:ext cx="16898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en-US" sz="1000" b="1" dirty="0" err="1" smtClean="0">
                <a:solidFill>
                  <a:srgbClr val="005800"/>
                </a:solidFill>
              </a:rPr>
              <a:t>Goliaš</a:t>
            </a:r>
            <a:r>
              <a:rPr lang="sk-SK" altLang="en-US" sz="1000" b="1" dirty="0" smtClean="0">
                <a:solidFill>
                  <a:srgbClr val="005800"/>
                </a:solidFill>
              </a:rPr>
              <a:t> K. </a:t>
            </a:r>
            <a:r>
              <a:rPr lang="sk-SK" altLang="en-US" sz="1000" dirty="0" smtClean="0">
                <a:solidFill>
                  <a:srgbClr val="005800"/>
                </a:solidFill>
              </a:rPr>
              <a:t> bakalár (</a:t>
            </a:r>
            <a:r>
              <a:rPr lang="sk-SK" altLang="en-US" sz="1000" dirty="0" err="1" smtClean="0">
                <a:solidFill>
                  <a:srgbClr val="005800"/>
                </a:solidFill>
              </a:rPr>
              <a:t>TUKE</a:t>
            </a:r>
            <a:r>
              <a:rPr lang="sk-SK" altLang="en-US" sz="1000" dirty="0" smtClean="0">
                <a:solidFill>
                  <a:srgbClr val="005800"/>
                </a:solidFill>
              </a:rPr>
              <a:t>)</a:t>
            </a:r>
            <a:endParaRPr lang="sk-SK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Obdĺžnik 13"/>
          <p:cNvSpPr>
            <a:spLocks noChangeArrowheads="1"/>
          </p:cNvSpPr>
          <p:nvPr/>
        </p:nvSpPr>
        <p:spPr bwMode="auto">
          <a:xfrm>
            <a:off x="468313" y="2060575"/>
            <a:ext cx="57419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l"/>
            <a:r>
              <a:rPr lang="pl-PL" altLang="en-US" sz="1200">
                <a:solidFill>
                  <a:srgbClr val="00287D"/>
                </a:solidFill>
              </a:rPr>
              <a:t> </a:t>
            </a:r>
          </a:p>
          <a:p>
            <a:pPr marL="228600" indent="-228600" algn="l"/>
            <a:endParaRPr lang="pl-PL" altLang="en-US" sz="1200">
              <a:solidFill>
                <a:srgbClr val="00287D"/>
              </a:solidFill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55576" y="2204864"/>
            <a:ext cx="8244408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altLang="en-GB" sz="1300" dirty="0" smtClean="0">
                <a:solidFill>
                  <a:srgbClr val="FF0000"/>
                </a:solidFill>
              </a:rPr>
              <a:t>1.</a:t>
            </a:r>
            <a:r>
              <a:rPr lang="sk-SK" altLang="en-GB" sz="1300" dirty="0" smtClean="0">
                <a:solidFill>
                  <a:srgbClr val="00287D"/>
                </a:solidFill>
              </a:rPr>
              <a:t> </a:t>
            </a:r>
            <a:r>
              <a:rPr lang="sk-SK" altLang="en-GB" sz="1300" b="1" dirty="0" smtClean="0">
                <a:solidFill>
                  <a:srgbClr val="AF0078"/>
                </a:solidFill>
              </a:rPr>
              <a:t>M</a:t>
            </a:r>
            <a:r>
              <a:rPr lang="sk-SK" altLang="en-GB" sz="1300" b="1" dirty="0">
                <a:solidFill>
                  <a:srgbClr val="AF0078"/>
                </a:solidFill>
              </a:rPr>
              <a:t>. </a:t>
            </a:r>
            <a:r>
              <a:rPr lang="sk-SK" altLang="en-GB" sz="1300" b="1" dirty="0" err="1">
                <a:solidFill>
                  <a:srgbClr val="AF0078"/>
                </a:solidFill>
              </a:rPr>
              <a:t>Človečko</a:t>
            </a:r>
            <a:r>
              <a:rPr lang="sk-SK" altLang="en-GB" sz="1300" dirty="0">
                <a:solidFill>
                  <a:srgbClr val="AF0078"/>
                </a:solidFill>
              </a:rPr>
              <a:t>,</a:t>
            </a:r>
            <a:r>
              <a:rPr lang="sk-SK" altLang="en-GB" sz="1300" b="1" dirty="0">
                <a:solidFill>
                  <a:srgbClr val="AF0078"/>
                </a:solidFill>
              </a:rPr>
              <a:t> E. </a:t>
            </a:r>
            <a:r>
              <a:rPr lang="sk-SK" altLang="en-GB" sz="1300" b="1" dirty="0" err="1">
                <a:solidFill>
                  <a:srgbClr val="AF0078"/>
                </a:solidFill>
              </a:rPr>
              <a:t>Gažo</a:t>
            </a:r>
            <a:r>
              <a:rPr lang="sk-SK" altLang="en-GB" sz="1300" b="1" dirty="0">
                <a:solidFill>
                  <a:srgbClr val="AF0078"/>
                </a:solidFill>
              </a:rPr>
              <a:t>, M. </a:t>
            </a:r>
            <a:r>
              <a:rPr lang="sk-SK" altLang="en-GB" sz="1300" b="1" dirty="0" err="1">
                <a:solidFill>
                  <a:srgbClr val="AF0078"/>
                </a:solidFill>
              </a:rPr>
              <a:t>Skyba</a:t>
            </a:r>
            <a:r>
              <a:rPr lang="sk-SK" altLang="en-GB" sz="1300" b="1" dirty="0">
                <a:solidFill>
                  <a:srgbClr val="AF0078"/>
                </a:solidFill>
              </a:rPr>
              <a:t>, P. </a:t>
            </a:r>
            <a:r>
              <a:rPr lang="sk-SK" altLang="en-GB" sz="1300" b="1" dirty="0" err="1" smtClean="0">
                <a:solidFill>
                  <a:srgbClr val="AF0078"/>
                </a:solidFill>
              </a:rPr>
              <a:t>Skyba</a:t>
            </a:r>
            <a:r>
              <a:rPr lang="sk-SK" altLang="en-GB" sz="1300" dirty="0" smtClean="0">
                <a:solidFill>
                  <a:srgbClr val="00287D"/>
                </a:solidFill>
              </a:rPr>
              <a:t>: „</a:t>
            </a:r>
            <a:r>
              <a:rPr lang="sk-SK" altLang="en-GB" sz="1300" i="1" dirty="0" err="1" smtClean="0">
                <a:solidFill>
                  <a:srgbClr val="00287D"/>
                </a:solidFill>
              </a:rPr>
              <a:t>NMR</a:t>
            </a:r>
            <a:r>
              <a:rPr lang="sk-SK" altLang="en-GB" sz="1300" i="1" dirty="0" smtClean="0">
                <a:solidFill>
                  <a:srgbClr val="00287D"/>
                </a:solidFill>
              </a:rPr>
              <a:t> </a:t>
            </a:r>
            <a:r>
              <a:rPr lang="sk-SK" altLang="en-GB" sz="1300" i="1" dirty="0">
                <a:solidFill>
                  <a:srgbClr val="00287D"/>
                </a:solidFill>
              </a:rPr>
              <a:t>on </a:t>
            </a:r>
            <a:r>
              <a:rPr lang="sk-SK" altLang="en-GB" sz="1300" i="1" dirty="0" err="1">
                <a:solidFill>
                  <a:srgbClr val="00287D"/>
                </a:solidFill>
              </a:rPr>
              <a:t>Anisotropic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Magnetic</a:t>
            </a:r>
            <a:r>
              <a:rPr lang="sk-SK" altLang="en-GB" sz="1300" i="1" dirty="0">
                <a:solidFill>
                  <a:srgbClr val="00287D"/>
                </a:solidFill>
              </a:rPr>
              <a:t> Moment </a:t>
            </a:r>
            <a:r>
              <a:rPr lang="sk-SK" altLang="en-GB" sz="1300" i="1" dirty="0" err="1">
                <a:solidFill>
                  <a:srgbClr val="00287D"/>
                </a:solidFill>
              </a:rPr>
              <a:t>of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 smtClean="0">
                <a:solidFill>
                  <a:srgbClr val="00287D"/>
                </a:solidFill>
              </a:rPr>
              <a:t>Surface</a:t>
            </a:r>
            <a:r>
              <a:rPr lang="sk-SK" altLang="en-GB" sz="1300" i="1" dirty="0" smtClean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 smtClean="0">
                <a:solidFill>
                  <a:srgbClr val="00287D"/>
                </a:solidFill>
              </a:rPr>
              <a:t>Bound</a:t>
            </a:r>
            <a:r>
              <a:rPr lang="sk-SK" altLang="en-GB" sz="1300" i="1" dirty="0" smtClean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States</a:t>
            </a:r>
            <a:r>
              <a:rPr lang="sk-SK" altLang="en-GB" sz="1300" i="1" dirty="0">
                <a:solidFill>
                  <a:srgbClr val="00287D"/>
                </a:solidFill>
              </a:rPr>
              <a:t> in </a:t>
            </a:r>
            <a:r>
              <a:rPr lang="sk-SK" altLang="en-GB" sz="1300" i="1" dirty="0" err="1">
                <a:solidFill>
                  <a:srgbClr val="00287D"/>
                </a:solidFill>
              </a:rPr>
              <a:t>Topological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Superfluid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 smtClean="0">
                <a:solidFill>
                  <a:srgbClr val="00287D"/>
                </a:solidFill>
              </a:rPr>
              <a:t>3He-B</a:t>
            </a:r>
            <a:r>
              <a:rPr lang="sk-SK" altLang="en-GB" sz="1300" dirty="0" smtClean="0">
                <a:solidFill>
                  <a:srgbClr val="00287D"/>
                </a:solidFill>
              </a:rPr>
              <a:t>“</a:t>
            </a:r>
          </a:p>
          <a:p>
            <a:r>
              <a:rPr lang="sk-SK" altLang="en-GB" sz="1300" dirty="0" smtClean="0">
                <a:solidFill>
                  <a:srgbClr val="00287D"/>
                </a:solidFill>
              </a:rPr>
              <a:t>v </a:t>
            </a:r>
            <a:r>
              <a:rPr lang="sk-SK" altLang="en-GB" sz="1300" dirty="0">
                <a:solidFill>
                  <a:srgbClr val="00287D"/>
                </a:solidFill>
              </a:rPr>
              <a:t>recenznom </a:t>
            </a:r>
            <a:r>
              <a:rPr lang="sk-SK" altLang="en-GB" sz="1300" dirty="0" smtClean="0">
                <a:solidFill>
                  <a:srgbClr val="00287D"/>
                </a:solidFill>
              </a:rPr>
              <a:t>konaní, </a:t>
            </a:r>
            <a:r>
              <a:rPr lang="sk-SK" altLang="en-GB" sz="1300" b="1" dirty="0" err="1" smtClean="0">
                <a:solidFill>
                  <a:srgbClr val="00287D"/>
                </a:solidFill>
              </a:rPr>
              <a:t>Physical</a:t>
            </a:r>
            <a:r>
              <a:rPr lang="sk-SK" altLang="en-GB" sz="1300" b="1" dirty="0" smtClean="0">
                <a:solidFill>
                  <a:srgbClr val="00287D"/>
                </a:solidFill>
              </a:rPr>
              <a:t> </a:t>
            </a:r>
            <a:r>
              <a:rPr lang="sk-SK" altLang="en-GB" sz="1300" b="1" dirty="0" err="1" smtClean="0">
                <a:solidFill>
                  <a:srgbClr val="00287D"/>
                </a:solidFill>
              </a:rPr>
              <a:t>Review</a:t>
            </a:r>
            <a:r>
              <a:rPr lang="sk-SK" altLang="en-GB" sz="1300" b="1" dirty="0" smtClean="0">
                <a:solidFill>
                  <a:srgbClr val="00287D"/>
                </a:solidFill>
              </a:rPr>
              <a:t> B</a:t>
            </a:r>
            <a:r>
              <a:rPr lang="sk-SK" altLang="en-GB" sz="1300" dirty="0" smtClean="0">
                <a:solidFill>
                  <a:srgbClr val="00287D"/>
                </a:solidFill>
              </a:rPr>
              <a:t>, viď</a:t>
            </a:r>
            <a:r>
              <a:rPr lang="sk-SK" altLang="en-GB" sz="1300" dirty="0">
                <a:solidFill>
                  <a:srgbClr val="00287D"/>
                </a:solidFill>
              </a:rPr>
              <a:t>. arXiv:1809.01402</a:t>
            </a:r>
          </a:p>
          <a:p>
            <a:endParaRPr lang="sk-SK" altLang="en-GB" sz="1300" dirty="0">
              <a:solidFill>
                <a:srgbClr val="00287D"/>
              </a:solidFill>
            </a:endParaRPr>
          </a:p>
          <a:p>
            <a:r>
              <a:rPr lang="sk-SK" altLang="en-GB" sz="1300" dirty="0" smtClean="0">
                <a:solidFill>
                  <a:srgbClr val="FF0000"/>
                </a:solidFill>
              </a:rPr>
              <a:t>2.</a:t>
            </a:r>
            <a:r>
              <a:rPr lang="sk-SK" altLang="en-GB" sz="1300" dirty="0" smtClean="0">
                <a:solidFill>
                  <a:srgbClr val="00287D"/>
                </a:solidFill>
              </a:rPr>
              <a:t> </a:t>
            </a:r>
            <a:r>
              <a:rPr lang="sk-SK" altLang="en-GB" sz="1300" b="1" dirty="0" smtClean="0">
                <a:solidFill>
                  <a:srgbClr val="AF0078"/>
                </a:solidFill>
              </a:rPr>
              <a:t>M</a:t>
            </a:r>
            <a:r>
              <a:rPr lang="sk-SK" altLang="en-GB" sz="1300" b="1" dirty="0">
                <a:solidFill>
                  <a:srgbClr val="AF0078"/>
                </a:solidFill>
              </a:rPr>
              <a:t>. </a:t>
            </a:r>
            <a:r>
              <a:rPr lang="sk-SK" altLang="en-GB" sz="1300" b="1" dirty="0" err="1">
                <a:solidFill>
                  <a:srgbClr val="AF0078"/>
                </a:solidFill>
              </a:rPr>
              <a:t>Človečko</a:t>
            </a:r>
            <a:r>
              <a:rPr lang="sk-SK" altLang="en-GB" sz="1300" b="1" dirty="0">
                <a:solidFill>
                  <a:srgbClr val="AF0078"/>
                </a:solidFill>
              </a:rPr>
              <a:t>, P. </a:t>
            </a:r>
            <a:r>
              <a:rPr lang="sk-SK" altLang="en-GB" sz="1300" b="1" dirty="0" err="1">
                <a:solidFill>
                  <a:srgbClr val="AF0078"/>
                </a:solidFill>
              </a:rPr>
              <a:t>Skyba</a:t>
            </a:r>
            <a:r>
              <a:rPr lang="sk-SK" altLang="en-GB" sz="1300" b="1" dirty="0">
                <a:solidFill>
                  <a:srgbClr val="AF0078"/>
                </a:solidFill>
              </a:rPr>
              <a:t>, F. </a:t>
            </a:r>
            <a:r>
              <a:rPr lang="sk-SK" altLang="en-GB" sz="1300" b="1" dirty="0" err="1" smtClean="0">
                <a:solidFill>
                  <a:srgbClr val="AF0078"/>
                </a:solidFill>
              </a:rPr>
              <a:t>Vavrek</a:t>
            </a:r>
            <a:r>
              <a:rPr lang="sk-SK" altLang="en-GB" sz="1300" dirty="0">
                <a:solidFill>
                  <a:srgbClr val="00287D"/>
                </a:solidFill>
              </a:rPr>
              <a:t>:</a:t>
            </a:r>
            <a:r>
              <a:rPr lang="sk-SK" altLang="en-GB" sz="1300" dirty="0" smtClean="0">
                <a:solidFill>
                  <a:srgbClr val="00287D"/>
                </a:solidFill>
              </a:rPr>
              <a:t> „</a:t>
            </a:r>
            <a:r>
              <a:rPr lang="sk-SK" altLang="en-GB" sz="1300" i="1" dirty="0" err="1" smtClean="0">
                <a:solidFill>
                  <a:srgbClr val="00287D"/>
                </a:solidFill>
              </a:rPr>
              <a:t>Spontaneous</a:t>
            </a:r>
            <a:r>
              <a:rPr lang="sk-SK" altLang="en-GB" sz="1300" i="1" dirty="0" smtClean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emergence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of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van</a:t>
            </a:r>
            <a:r>
              <a:rPr lang="sk-SK" altLang="en-GB" sz="1300" i="1" dirty="0">
                <a:solidFill>
                  <a:srgbClr val="00287D"/>
                </a:solidFill>
              </a:rPr>
              <a:t> der </a:t>
            </a:r>
            <a:r>
              <a:rPr lang="sk-SK" altLang="en-GB" sz="1300" i="1" dirty="0" err="1">
                <a:solidFill>
                  <a:srgbClr val="00287D"/>
                </a:solidFill>
              </a:rPr>
              <a:t>Waals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 smtClean="0">
                <a:solidFill>
                  <a:srgbClr val="00287D"/>
                </a:solidFill>
              </a:rPr>
              <a:t>interaction</a:t>
            </a:r>
            <a:r>
              <a:rPr lang="sk-SK" altLang="en-GB" sz="1300" i="1" dirty="0" smtClean="0">
                <a:solidFill>
                  <a:srgbClr val="00287D"/>
                </a:solidFill>
              </a:rPr>
              <a:t> </a:t>
            </a:r>
          </a:p>
          <a:p>
            <a:r>
              <a:rPr lang="sk-SK" altLang="en-GB" sz="1300" i="1" dirty="0" smtClean="0">
                <a:solidFill>
                  <a:srgbClr val="00287D"/>
                </a:solidFill>
              </a:rPr>
              <a:t>in </a:t>
            </a:r>
            <a:r>
              <a:rPr lang="sk-SK" altLang="en-GB" sz="1300" i="1" dirty="0" err="1">
                <a:solidFill>
                  <a:srgbClr val="00287D"/>
                </a:solidFill>
              </a:rPr>
              <a:t>piezo-resonators</a:t>
            </a:r>
            <a:r>
              <a:rPr lang="sk-SK" altLang="en-GB" sz="1300" i="1" dirty="0">
                <a:solidFill>
                  <a:srgbClr val="00287D"/>
                </a:solidFill>
              </a:rPr>
              <a:t> - a </a:t>
            </a:r>
            <a:r>
              <a:rPr lang="sk-SK" altLang="en-GB" sz="1300" i="1" dirty="0" err="1">
                <a:solidFill>
                  <a:srgbClr val="00287D"/>
                </a:solidFill>
              </a:rPr>
              <a:t>road</a:t>
            </a:r>
            <a:r>
              <a:rPr lang="sk-SK" altLang="en-GB" sz="1300" i="1" dirty="0">
                <a:solidFill>
                  <a:srgbClr val="00287D"/>
                </a:solidFill>
              </a:rPr>
              <a:t> to </a:t>
            </a:r>
            <a:r>
              <a:rPr lang="sk-SK" altLang="en-GB" sz="1300" i="1" dirty="0" err="1">
                <a:solidFill>
                  <a:srgbClr val="00287D"/>
                </a:solidFill>
              </a:rPr>
              <a:t>phase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coherence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at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mK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 smtClean="0">
                <a:solidFill>
                  <a:srgbClr val="00287D"/>
                </a:solidFill>
              </a:rPr>
              <a:t>temperatures</a:t>
            </a:r>
            <a:r>
              <a:rPr lang="sk-SK" altLang="en-GB" sz="1300" dirty="0" smtClean="0">
                <a:solidFill>
                  <a:srgbClr val="00287D"/>
                </a:solidFill>
              </a:rPr>
              <a:t>“</a:t>
            </a:r>
          </a:p>
          <a:p>
            <a:r>
              <a:rPr lang="sk-SK" altLang="en-GB" sz="1300" dirty="0" smtClean="0">
                <a:solidFill>
                  <a:srgbClr val="00287D"/>
                </a:solidFill>
              </a:rPr>
              <a:t>v </a:t>
            </a:r>
            <a:r>
              <a:rPr lang="sk-SK" altLang="en-GB" sz="1300" dirty="0">
                <a:solidFill>
                  <a:srgbClr val="00287D"/>
                </a:solidFill>
              </a:rPr>
              <a:t>recenznom </a:t>
            </a:r>
            <a:r>
              <a:rPr lang="sk-SK" altLang="en-GB" sz="1300" dirty="0" smtClean="0">
                <a:solidFill>
                  <a:srgbClr val="00287D"/>
                </a:solidFill>
              </a:rPr>
              <a:t>konaní, </a:t>
            </a:r>
            <a:r>
              <a:rPr lang="sk-SK" altLang="en-GB" sz="1300" b="1" dirty="0" err="1">
                <a:solidFill>
                  <a:srgbClr val="00287D"/>
                </a:solidFill>
              </a:rPr>
              <a:t>Journal</a:t>
            </a:r>
            <a:r>
              <a:rPr lang="sk-SK" altLang="en-GB" sz="1300" b="1" dirty="0">
                <a:solidFill>
                  <a:srgbClr val="00287D"/>
                </a:solidFill>
              </a:rPr>
              <a:t> </a:t>
            </a:r>
            <a:r>
              <a:rPr lang="sk-SK" altLang="en-GB" sz="1300" b="1" dirty="0" err="1">
                <a:solidFill>
                  <a:srgbClr val="00287D"/>
                </a:solidFill>
              </a:rPr>
              <a:t>of</a:t>
            </a:r>
            <a:r>
              <a:rPr lang="sk-SK" altLang="en-GB" sz="1300" b="1" dirty="0">
                <a:solidFill>
                  <a:srgbClr val="00287D"/>
                </a:solidFill>
              </a:rPr>
              <a:t> </a:t>
            </a:r>
            <a:r>
              <a:rPr lang="sk-SK" altLang="en-GB" sz="1300" b="1" dirty="0" err="1">
                <a:solidFill>
                  <a:srgbClr val="00287D"/>
                </a:solidFill>
              </a:rPr>
              <a:t>Physics</a:t>
            </a:r>
            <a:r>
              <a:rPr lang="sk-SK" altLang="en-GB" sz="1300" b="1" dirty="0">
                <a:solidFill>
                  <a:srgbClr val="00287D"/>
                </a:solidFill>
              </a:rPr>
              <a:t>: </a:t>
            </a:r>
            <a:r>
              <a:rPr lang="sk-SK" altLang="en-GB" sz="1300" b="1" dirty="0" err="1">
                <a:solidFill>
                  <a:srgbClr val="00287D"/>
                </a:solidFill>
              </a:rPr>
              <a:t>Condensed</a:t>
            </a:r>
            <a:r>
              <a:rPr lang="sk-SK" altLang="en-GB" sz="1300" b="1" dirty="0">
                <a:solidFill>
                  <a:srgbClr val="00287D"/>
                </a:solidFill>
              </a:rPr>
              <a:t> </a:t>
            </a:r>
            <a:r>
              <a:rPr lang="sk-SK" altLang="en-GB" sz="1300" b="1" dirty="0" err="1" smtClean="0">
                <a:solidFill>
                  <a:srgbClr val="00287D"/>
                </a:solidFill>
              </a:rPr>
              <a:t>Matter</a:t>
            </a:r>
            <a:r>
              <a:rPr lang="sk-SK" altLang="en-GB" sz="1300" dirty="0" smtClean="0">
                <a:solidFill>
                  <a:srgbClr val="00287D"/>
                </a:solidFill>
              </a:rPr>
              <a:t>, </a:t>
            </a:r>
            <a:r>
              <a:rPr lang="sk-SK" altLang="en-GB" sz="1300" dirty="0">
                <a:solidFill>
                  <a:srgbClr val="00287D"/>
                </a:solidFill>
              </a:rPr>
              <a:t>viď. arXiv:1606.02103</a:t>
            </a:r>
          </a:p>
          <a:p>
            <a:endParaRPr lang="sk-SK" altLang="en-GB" sz="1300" dirty="0">
              <a:solidFill>
                <a:srgbClr val="00287D"/>
              </a:solidFill>
            </a:endParaRPr>
          </a:p>
          <a:p>
            <a:r>
              <a:rPr lang="sk-SK" altLang="en-GB" sz="1300" dirty="0" smtClean="0">
                <a:solidFill>
                  <a:srgbClr val="FF0000"/>
                </a:solidFill>
              </a:rPr>
              <a:t>3.</a:t>
            </a:r>
            <a:r>
              <a:rPr lang="sk-SK" altLang="en-GB" sz="1300" dirty="0" smtClean="0">
                <a:solidFill>
                  <a:srgbClr val="00287D"/>
                </a:solidFill>
              </a:rPr>
              <a:t> </a:t>
            </a:r>
            <a:r>
              <a:rPr lang="sk-SK" altLang="en-GB" sz="1300" b="1" dirty="0" smtClean="0">
                <a:solidFill>
                  <a:srgbClr val="AF0078"/>
                </a:solidFill>
              </a:rPr>
              <a:t>M</a:t>
            </a:r>
            <a:r>
              <a:rPr lang="sk-SK" altLang="en-GB" sz="1300" b="1" dirty="0">
                <a:solidFill>
                  <a:srgbClr val="AF0078"/>
                </a:solidFill>
              </a:rPr>
              <a:t>. </a:t>
            </a:r>
            <a:r>
              <a:rPr lang="sk-SK" altLang="en-GB" sz="1300" b="1" dirty="0" err="1">
                <a:solidFill>
                  <a:srgbClr val="AF0078"/>
                </a:solidFill>
              </a:rPr>
              <a:t>Človečko</a:t>
            </a:r>
            <a:r>
              <a:rPr lang="sk-SK" altLang="en-GB" sz="1300" b="1" dirty="0">
                <a:solidFill>
                  <a:srgbClr val="AF0078"/>
                </a:solidFill>
              </a:rPr>
              <a:t>, P. </a:t>
            </a:r>
            <a:r>
              <a:rPr lang="sk-SK" altLang="en-GB" sz="1300" b="1" dirty="0" err="1">
                <a:solidFill>
                  <a:srgbClr val="AF0078"/>
                </a:solidFill>
              </a:rPr>
              <a:t>Skyba</a:t>
            </a:r>
            <a:r>
              <a:rPr lang="sk-SK" altLang="en-GB" sz="1300" b="1" dirty="0">
                <a:solidFill>
                  <a:srgbClr val="AF0078"/>
                </a:solidFill>
              </a:rPr>
              <a:t>, F. </a:t>
            </a:r>
            <a:r>
              <a:rPr lang="sk-SK" altLang="en-GB" sz="1300" b="1" dirty="0" err="1" smtClean="0">
                <a:solidFill>
                  <a:srgbClr val="AF0078"/>
                </a:solidFill>
              </a:rPr>
              <a:t>Vavrek</a:t>
            </a:r>
            <a:r>
              <a:rPr lang="sk-SK" altLang="en-GB" sz="1300" dirty="0" smtClean="0">
                <a:solidFill>
                  <a:srgbClr val="00287D"/>
                </a:solidFill>
              </a:rPr>
              <a:t>: „</a:t>
            </a:r>
            <a:r>
              <a:rPr lang="sk-SK" altLang="en-GB" sz="1300" i="1" dirty="0" smtClean="0">
                <a:solidFill>
                  <a:srgbClr val="00287D"/>
                </a:solidFill>
              </a:rPr>
              <a:t>Study </a:t>
            </a:r>
            <a:r>
              <a:rPr lang="sk-SK" altLang="en-GB" sz="1300" i="1" dirty="0" err="1">
                <a:solidFill>
                  <a:srgbClr val="00287D"/>
                </a:solidFill>
              </a:rPr>
              <a:t>of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the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non-linear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dynamics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of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micro-resonators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 smtClean="0">
                <a:solidFill>
                  <a:srgbClr val="00287D"/>
                </a:solidFill>
              </a:rPr>
              <a:t>based</a:t>
            </a:r>
            <a:r>
              <a:rPr lang="sk-SK" altLang="en-GB" sz="1300" i="1" dirty="0" smtClean="0">
                <a:solidFill>
                  <a:srgbClr val="00287D"/>
                </a:solidFill>
              </a:rPr>
              <a:t> </a:t>
            </a:r>
            <a:r>
              <a:rPr lang="sk-SK" altLang="en-GB" sz="1300" i="1" dirty="0">
                <a:solidFill>
                  <a:srgbClr val="00287D"/>
                </a:solidFill>
              </a:rPr>
              <a:t>on a </a:t>
            </a:r>
            <a:r>
              <a:rPr lang="sk-SK" altLang="en-GB" sz="1300" i="1" dirty="0" err="1">
                <a:solidFill>
                  <a:srgbClr val="00287D"/>
                </a:solidFill>
              </a:rPr>
              <a:t>Sn-whisker</a:t>
            </a:r>
            <a:r>
              <a:rPr lang="sk-SK" altLang="en-GB" sz="1300" i="1" dirty="0">
                <a:solidFill>
                  <a:srgbClr val="00287D"/>
                </a:solidFill>
              </a:rPr>
              <a:t> in </a:t>
            </a:r>
            <a:r>
              <a:rPr lang="sk-SK" altLang="en-GB" sz="1300" i="1" dirty="0" err="1">
                <a:solidFill>
                  <a:srgbClr val="00287D"/>
                </a:solidFill>
              </a:rPr>
              <a:t>vacuum</a:t>
            </a:r>
            <a:r>
              <a:rPr lang="sk-SK" altLang="en-GB" sz="1300" i="1" dirty="0">
                <a:solidFill>
                  <a:srgbClr val="00287D"/>
                </a:solidFill>
              </a:rPr>
              <a:t> and </a:t>
            </a:r>
            <a:r>
              <a:rPr lang="sk-SK" altLang="en-GB" sz="1300" i="1" dirty="0" err="1">
                <a:solidFill>
                  <a:srgbClr val="00287D"/>
                </a:solidFill>
              </a:rPr>
              <a:t>at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mK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 smtClean="0">
                <a:solidFill>
                  <a:srgbClr val="00287D"/>
                </a:solidFill>
              </a:rPr>
              <a:t>temperatures</a:t>
            </a:r>
            <a:r>
              <a:rPr lang="sk-SK" altLang="en-GB" sz="1300" dirty="0" smtClean="0">
                <a:solidFill>
                  <a:srgbClr val="00287D"/>
                </a:solidFill>
              </a:rPr>
              <a:t>“ </a:t>
            </a:r>
          </a:p>
          <a:p>
            <a:r>
              <a:rPr lang="sk-SK" altLang="en-GB" sz="1300" dirty="0" smtClean="0">
                <a:solidFill>
                  <a:srgbClr val="00287D"/>
                </a:solidFill>
              </a:rPr>
              <a:t>v </a:t>
            </a:r>
            <a:r>
              <a:rPr lang="sk-SK" altLang="en-GB" sz="1300" dirty="0">
                <a:solidFill>
                  <a:srgbClr val="00287D"/>
                </a:solidFill>
              </a:rPr>
              <a:t>recenznom </a:t>
            </a:r>
            <a:r>
              <a:rPr lang="sk-SK" altLang="en-GB" sz="1300" dirty="0" smtClean="0">
                <a:solidFill>
                  <a:srgbClr val="00287D"/>
                </a:solidFill>
              </a:rPr>
              <a:t>konaní, </a:t>
            </a:r>
            <a:r>
              <a:rPr lang="sk-SK" altLang="en-GB" sz="1300" b="1" dirty="0" err="1" smtClean="0">
                <a:solidFill>
                  <a:srgbClr val="00287D"/>
                </a:solidFill>
              </a:rPr>
              <a:t>Journal</a:t>
            </a:r>
            <a:r>
              <a:rPr lang="sk-SK" altLang="en-GB" sz="1300" b="1" dirty="0" smtClean="0">
                <a:solidFill>
                  <a:srgbClr val="00287D"/>
                </a:solidFill>
              </a:rPr>
              <a:t> </a:t>
            </a:r>
            <a:r>
              <a:rPr lang="sk-SK" altLang="en-GB" sz="1300" b="1" dirty="0" err="1" smtClean="0">
                <a:solidFill>
                  <a:srgbClr val="00287D"/>
                </a:solidFill>
              </a:rPr>
              <a:t>of</a:t>
            </a:r>
            <a:r>
              <a:rPr lang="sk-SK" altLang="en-GB" sz="1300" b="1" dirty="0" smtClean="0">
                <a:solidFill>
                  <a:srgbClr val="00287D"/>
                </a:solidFill>
              </a:rPr>
              <a:t> </a:t>
            </a:r>
            <a:r>
              <a:rPr lang="sk-SK" altLang="en-GB" sz="1300" b="1" dirty="0" err="1" smtClean="0">
                <a:solidFill>
                  <a:srgbClr val="00287D"/>
                </a:solidFill>
              </a:rPr>
              <a:t>Low</a:t>
            </a:r>
            <a:r>
              <a:rPr lang="sk-SK" altLang="en-GB" sz="1300" b="1" dirty="0" smtClean="0">
                <a:solidFill>
                  <a:srgbClr val="00287D"/>
                </a:solidFill>
              </a:rPr>
              <a:t> </a:t>
            </a:r>
            <a:r>
              <a:rPr lang="sk-SK" altLang="en-GB" sz="1300" b="1" dirty="0" err="1" smtClean="0">
                <a:solidFill>
                  <a:srgbClr val="00287D"/>
                </a:solidFill>
              </a:rPr>
              <a:t>Temperature</a:t>
            </a:r>
            <a:r>
              <a:rPr lang="sk-SK" altLang="en-GB" sz="1300" b="1" dirty="0" smtClean="0">
                <a:solidFill>
                  <a:srgbClr val="00287D"/>
                </a:solidFill>
              </a:rPr>
              <a:t> </a:t>
            </a:r>
            <a:r>
              <a:rPr lang="sk-SK" altLang="en-GB" sz="1300" b="1" dirty="0" err="1" smtClean="0">
                <a:solidFill>
                  <a:srgbClr val="00287D"/>
                </a:solidFill>
              </a:rPr>
              <a:t>Physics</a:t>
            </a:r>
            <a:r>
              <a:rPr lang="sk-SK" altLang="en-GB" sz="1300" dirty="0" smtClean="0">
                <a:solidFill>
                  <a:srgbClr val="00287D"/>
                </a:solidFill>
              </a:rPr>
              <a:t>, viď</a:t>
            </a:r>
            <a:r>
              <a:rPr lang="sk-SK" altLang="en-GB" sz="1300" dirty="0">
                <a:solidFill>
                  <a:srgbClr val="00287D"/>
                </a:solidFill>
              </a:rPr>
              <a:t>.  arXiv:1807.07798</a:t>
            </a:r>
          </a:p>
          <a:p>
            <a:endParaRPr lang="sk-SK" altLang="en-GB" sz="1300" dirty="0">
              <a:solidFill>
                <a:srgbClr val="00287D"/>
              </a:solidFill>
            </a:endParaRPr>
          </a:p>
          <a:p>
            <a:r>
              <a:rPr lang="sk-SK" altLang="en-GB" sz="1300" dirty="0" smtClean="0">
                <a:solidFill>
                  <a:srgbClr val="FF0000"/>
                </a:solidFill>
              </a:rPr>
              <a:t>4.</a:t>
            </a:r>
            <a:r>
              <a:rPr lang="sk-SK" altLang="en-GB" sz="1300" dirty="0" smtClean="0">
                <a:solidFill>
                  <a:srgbClr val="00287D"/>
                </a:solidFill>
              </a:rPr>
              <a:t> </a:t>
            </a:r>
            <a:r>
              <a:rPr lang="sk-SK" altLang="en-GB" sz="1300" b="1" dirty="0" smtClean="0">
                <a:solidFill>
                  <a:srgbClr val="AF0078"/>
                </a:solidFill>
              </a:rPr>
              <a:t>M</a:t>
            </a:r>
            <a:r>
              <a:rPr lang="sk-SK" altLang="en-GB" sz="1300" b="1" dirty="0">
                <a:solidFill>
                  <a:srgbClr val="AF0078"/>
                </a:solidFill>
              </a:rPr>
              <a:t>. </a:t>
            </a:r>
            <a:r>
              <a:rPr lang="sk-SK" altLang="en-GB" sz="1300" b="1" dirty="0" err="1">
                <a:solidFill>
                  <a:srgbClr val="AF0078"/>
                </a:solidFill>
              </a:rPr>
              <a:t>Človečko</a:t>
            </a:r>
            <a:r>
              <a:rPr lang="sk-SK" altLang="en-GB" sz="1300" b="1" dirty="0">
                <a:solidFill>
                  <a:srgbClr val="AF0078"/>
                </a:solidFill>
              </a:rPr>
              <a:t>, E. </a:t>
            </a:r>
            <a:r>
              <a:rPr lang="sk-SK" altLang="en-GB" sz="1300" b="1" dirty="0" err="1">
                <a:solidFill>
                  <a:srgbClr val="AF0078"/>
                </a:solidFill>
              </a:rPr>
              <a:t>Gažo</a:t>
            </a:r>
            <a:r>
              <a:rPr lang="sk-SK" altLang="en-GB" sz="1300" b="1" dirty="0">
                <a:solidFill>
                  <a:srgbClr val="AF0078"/>
                </a:solidFill>
              </a:rPr>
              <a:t>, M. </a:t>
            </a:r>
            <a:r>
              <a:rPr lang="sk-SK" altLang="en-GB" sz="1300" b="1" dirty="0" err="1">
                <a:solidFill>
                  <a:srgbClr val="AF0078"/>
                </a:solidFill>
              </a:rPr>
              <a:t>Kupka</a:t>
            </a:r>
            <a:r>
              <a:rPr lang="sk-SK" altLang="en-GB" sz="1300" b="1" dirty="0">
                <a:solidFill>
                  <a:srgbClr val="AF0078"/>
                </a:solidFill>
              </a:rPr>
              <a:t>, P. </a:t>
            </a:r>
            <a:r>
              <a:rPr lang="sk-SK" altLang="en-GB" sz="1300" b="1" dirty="0" err="1" smtClean="0">
                <a:solidFill>
                  <a:srgbClr val="AF0078"/>
                </a:solidFill>
              </a:rPr>
              <a:t>Skyba</a:t>
            </a:r>
            <a:r>
              <a:rPr lang="sk-SK" altLang="en-GB" sz="1300" dirty="0" smtClean="0">
                <a:solidFill>
                  <a:srgbClr val="00287D"/>
                </a:solidFill>
              </a:rPr>
              <a:t>: „</a:t>
            </a:r>
            <a:r>
              <a:rPr lang="sk-SK" altLang="en-GB" sz="1300" i="1" dirty="0" smtClean="0">
                <a:solidFill>
                  <a:srgbClr val="00287D"/>
                </a:solidFill>
              </a:rPr>
              <a:t>A </a:t>
            </a:r>
            <a:r>
              <a:rPr lang="sk-SK" altLang="en-GB" sz="1300" i="1" dirty="0" err="1">
                <a:solidFill>
                  <a:srgbClr val="00287D"/>
                </a:solidFill>
              </a:rPr>
              <a:t>Magnonic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Analogue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of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>
                <a:solidFill>
                  <a:srgbClr val="00287D"/>
                </a:solidFill>
              </a:rPr>
              <a:t>Black</a:t>
            </a:r>
            <a:r>
              <a:rPr lang="sk-SK" altLang="en-GB" sz="1300" i="1" dirty="0">
                <a:solidFill>
                  <a:srgbClr val="00287D"/>
                </a:solidFill>
              </a:rPr>
              <a:t>/</a:t>
            </a:r>
            <a:r>
              <a:rPr lang="sk-SK" altLang="en-GB" sz="1300" i="1" dirty="0" err="1">
                <a:solidFill>
                  <a:srgbClr val="00287D"/>
                </a:solidFill>
              </a:rPr>
              <a:t>White</a:t>
            </a:r>
            <a:r>
              <a:rPr lang="sk-SK" altLang="en-GB" sz="1300" i="1" dirty="0">
                <a:solidFill>
                  <a:srgbClr val="00287D"/>
                </a:solidFill>
              </a:rPr>
              <a:t> Hole </a:t>
            </a:r>
            <a:r>
              <a:rPr lang="sk-SK" altLang="en-GB" sz="1300" i="1" dirty="0" err="1" smtClean="0">
                <a:solidFill>
                  <a:srgbClr val="00287D"/>
                </a:solidFill>
              </a:rPr>
              <a:t>Horizon</a:t>
            </a:r>
            <a:r>
              <a:rPr lang="sk-SK" altLang="en-GB" sz="1300" i="1" dirty="0" smtClean="0">
                <a:solidFill>
                  <a:srgbClr val="00287D"/>
                </a:solidFill>
              </a:rPr>
              <a:t> </a:t>
            </a:r>
            <a:r>
              <a:rPr lang="sk-SK" altLang="en-GB" sz="1300" i="1" dirty="0">
                <a:solidFill>
                  <a:srgbClr val="00287D"/>
                </a:solidFill>
              </a:rPr>
              <a:t>in </a:t>
            </a:r>
            <a:r>
              <a:rPr lang="sk-SK" altLang="en-GB" sz="1300" i="1" dirty="0" err="1">
                <a:solidFill>
                  <a:srgbClr val="00287D"/>
                </a:solidFill>
              </a:rPr>
              <a:t>Superfluid</a:t>
            </a:r>
            <a:r>
              <a:rPr lang="sk-SK" altLang="en-GB" sz="1300" i="1" dirty="0">
                <a:solidFill>
                  <a:srgbClr val="00287D"/>
                </a:solidFill>
              </a:rPr>
              <a:t> </a:t>
            </a:r>
            <a:r>
              <a:rPr lang="sk-SK" altLang="en-GB" sz="1300" i="1" dirty="0" err="1" smtClean="0">
                <a:solidFill>
                  <a:srgbClr val="00287D"/>
                </a:solidFill>
              </a:rPr>
              <a:t>3He-B</a:t>
            </a:r>
            <a:r>
              <a:rPr lang="sk-SK" altLang="en-GB" sz="1300" dirty="0" smtClean="0">
                <a:solidFill>
                  <a:srgbClr val="00287D"/>
                </a:solidFill>
              </a:rPr>
              <a:t>“</a:t>
            </a:r>
          </a:p>
          <a:p>
            <a:r>
              <a:rPr lang="sk-SK" altLang="en-GB" sz="1300" dirty="0" smtClean="0">
                <a:solidFill>
                  <a:srgbClr val="00287D"/>
                </a:solidFill>
              </a:rPr>
              <a:t>viď</a:t>
            </a:r>
            <a:r>
              <a:rPr lang="sk-SK" altLang="en-GB" sz="1300" dirty="0">
                <a:solidFill>
                  <a:srgbClr val="00287D"/>
                </a:solidFill>
              </a:rPr>
              <a:t>. arXiv:1810.09890</a:t>
            </a:r>
          </a:p>
        </p:txBody>
      </p:sp>
      <p:sp>
        <p:nvSpPr>
          <p:cNvPr id="16" name="BlokTextu 11"/>
          <p:cNvSpPr txBox="1">
            <a:spLocks noChangeArrowheads="1"/>
          </p:cNvSpPr>
          <p:nvPr/>
        </p:nvSpPr>
        <p:spPr bwMode="auto">
          <a:xfrm>
            <a:off x="0" y="33337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sz="1600" b="1" dirty="0" err="1" smtClean="0">
                <a:solidFill>
                  <a:srgbClr val="AA005A"/>
                </a:solidFill>
              </a:rPr>
              <a:t>Supratekutosť</a:t>
            </a:r>
            <a:endParaRPr lang="sk-SK" altLang="en-US" sz="1600" b="1" dirty="0">
              <a:solidFill>
                <a:srgbClr val="AA005A"/>
              </a:solidFill>
            </a:endParaRPr>
          </a:p>
        </p:txBody>
      </p:sp>
      <p:sp>
        <p:nvSpPr>
          <p:cNvPr id="17" name="Obdĺžnik 5"/>
          <p:cNvSpPr>
            <a:spLocks noChangeArrowheads="1"/>
          </p:cNvSpPr>
          <p:nvPr/>
        </p:nvSpPr>
        <p:spPr bwMode="auto">
          <a:xfrm>
            <a:off x="4643563" y="836613"/>
            <a:ext cx="43209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 algn="r"/>
            <a:r>
              <a:rPr lang="sk-SK" altLang="en-US" sz="1200" b="1" dirty="0" err="1" smtClean="0">
                <a:solidFill>
                  <a:srgbClr val="00287D"/>
                </a:solidFill>
              </a:rPr>
              <a:t>Človečko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M.,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Gažo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E., </a:t>
            </a:r>
            <a:r>
              <a:rPr lang="sk-SK" altLang="en-US" sz="1200" b="1" dirty="0" err="1" smtClean="0">
                <a:solidFill>
                  <a:srgbClr val="00287D"/>
                </a:solidFill>
              </a:rPr>
              <a:t>Skyba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P.</a:t>
            </a:r>
            <a:endParaRPr lang="sk-SK" altLang="en-US" sz="1200" b="1" dirty="0">
              <a:solidFill>
                <a:srgbClr val="00287D"/>
              </a:solidFill>
            </a:endParaRPr>
          </a:p>
        </p:txBody>
      </p:sp>
      <p:pic>
        <p:nvPicPr>
          <p:cNvPr id="18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9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20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18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0" y="1366936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400" b="1" dirty="0" smtClean="0">
                <a:solidFill>
                  <a:srgbClr val="7A0000"/>
                </a:solidFill>
              </a:rPr>
              <a:t>Zaslané publikácie:</a:t>
            </a:r>
            <a:endParaRPr lang="sk-SK" altLang="en-US" sz="1400" b="1" dirty="0">
              <a:solidFill>
                <a:srgbClr val="7A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kTextu 10"/>
          <p:cNvSpPr txBox="1"/>
          <p:nvPr/>
        </p:nvSpPr>
        <p:spPr>
          <a:xfrm>
            <a:off x="395536" y="2222862"/>
            <a:ext cx="87484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Výučba:</a:t>
            </a:r>
          </a:p>
          <a:p>
            <a:endParaRPr lang="sk-SK" dirty="0" smtClean="0"/>
          </a:p>
          <a:p>
            <a:r>
              <a:rPr lang="sk-SK" sz="1200" b="1" dirty="0" smtClean="0">
                <a:solidFill>
                  <a:srgbClr val="00287D"/>
                </a:solidFill>
              </a:rPr>
              <a:t>K. </a:t>
            </a:r>
            <a:r>
              <a:rPr lang="sk-SK" sz="1200" b="1" dirty="0" err="1" smtClean="0">
                <a:solidFill>
                  <a:srgbClr val="00287D"/>
                </a:solidFill>
              </a:rPr>
              <a:t>Flachbart</a:t>
            </a:r>
            <a:r>
              <a:rPr lang="sk-SK" sz="1200" dirty="0" smtClean="0">
                <a:solidFill>
                  <a:srgbClr val="00287D"/>
                </a:solidFill>
              </a:rPr>
              <a:t>: „Makroskopické kvantové </a:t>
            </a:r>
            <a:r>
              <a:rPr lang="en-US" sz="1200" dirty="0" smtClean="0">
                <a:solidFill>
                  <a:srgbClr val="00287D"/>
                </a:solidFill>
              </a:rPr>
              <a:t>s</a:t>
            </a:r>
            <a:r>
              <a:rPr lang="sk-SK" sz="1200" dirty="0" err="1" smtClean="0">
                <a:solidFill>
                  <a:srgbClr val="00287D"/>
                </a:solidFill>
              </a:rPr>
              <a:t>ystémy</a:t>
            </a:r>
            <a:r>
              <a:rPr lang="sk-SK" sz="1200" dirty="0" smtClean="0">
                <a:solidFill>
                  <a:srgbClr val="00287D"/>
                </a:solidFill>
              </a:rPr>
              <a:t> II“, prednášky, ZS 201</a:t>
            </a:r>
            <a:r>
              <a:rPr lang="en-US" sz="1200" dirty="0" smtClean="0">
                <a:solidFill>
                  <a:srgbClr val="00287D"/>
                </a:solidFill>
              </a:rPr>
              <a:t>8</a:t>
            </a:r>
            <a:r>
              <a:rPr lang="sk-SK" sz="1200" dirty="0" smtClean="0">
                <a:solidFill>
                  <a:srgbClr val="00287D"/>
                </a:solidFill>
              </a:rPr>
              <a:t>, PF UPJŠ Košice</a:t>
            </a:r>
          </a:p>
          <a:p>
            <a:endParaRPr lang="sk-SK" sz="1200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S. </a:t>
            </a:r>
            <a:r>
              <a:rPr lang="sk-SK" sz="1200" b="1" dirty="0" err="1" smtClean="0">
                <a:solidFill>
                  <a:srgbClr val="00287D"/>
                </a:solidFill>
              </a:rPr>
              <a:t>Gabáni</a:t>
            </a:r>
            <a:r>
              <a:rPr lang="sk-SK" sz="1200" dirty="0" smtClean="0">
                <a:solidFill>
                  <a:srgbClr val="00287D"/>
                </a:solidFill>
              </a:rPr>
              <a:t>: „Materiály v extrémnych podmienkach“, prednášky, ZS 2018, FEI TU Košice (</a:t>
            </a:r>
            <a:r>
              <a:rPr lang="sk-SK" sz="1200" b="1" u="sng" dirty="0" err="1" smtClean="0">
                <a:solidFill>
                  <a:srgbClr val="00287D"/>
                </a:solidFill>
              </a:rPr>
              <a:t>Gažo</a:t>
            </a:r>
            <a:r>
              <a:rPr lang="sk-SK" sz="1200" dirty="0" smtClean="0">
                <a:solidFill>
                  <a:srgbClr val="00287D"/>
                </a:solidFill>
              </a:rPr>
              <a:t> (1 </a:t>
            </a:r>
            <a:r>
              <a:rPr lang="en-US" sz="1200" dirty="0" smtClean="0">
                <a:solidFill>
                  <a:srgbClr val="00287D"/>
                </a:solidFill>
              </a:rPr>
              <a:t>pr.</a:t>
            </a:r>
            <a:r>
              <a:rPr lang="sk-SK" sz="1200" dirty="0" smtClean="0">
                <a:solidFill>
                  <a:srgbClr val="00287D"/>
                </a:solidFill>
              </a:rPr>
              <a:t>), </a:t>
            </a:r>
            <a:r>
              <a:rPr lang="sk-SK" sz="1200" b="1" u="sng" dirty="0" err="1" smtClean="0">
                <a:solidFill>
                  <a:srgbClr val="00287D"/>
                </a:solidFill>
              </a:rPr>
              <a:t>Pristáš</a:t>
            </a:r>
            <a:r>
              <a:rPr lang="sk-SK" sz="1200" dirty="0" smtClean="0">
                <a:solidFill>
                  <a:srgbClr val="00287D"/>
                </a:solidFill>
              </a:rPr>
              <a:t> (2 </a:t>
            </a:r>
            <a:r>
              <a:rPr lang="en-US" sz="1200" dirty="0" smtClean="0">
                <a:solidFill>
                  <a:srgbClr val="00287D"/>
                </a:solidFill>
              </a:rPr>
              <a:t>pr.</a:t>
            </a:r>
            <a:r>
              <a:rPr lang="sk-SK" sz="1200" dirty="0" smtClean="0">
                <a:solidFill>
                  <a:srgbClr val="00287D"/>
                </a:solidFill>
              </a:rPr>
              <a:t>))</a:t>
            </a:r>
          </a:p>
          <a:p>
            <a:endParaRPr lang="sk-SK" sz="1200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S. </a:t>
            </a:r>
            <a:r>
              <a:rPr lang="sk-SK" sz="1200" b="1" dirty="0" err="1" smtClean="0">
                <a:solidFill>
                  <a:srgbClr val="00287D"/>
                </a:solidFill>
              </a:rPr>
              <a:t>Gabáni</a:t>
            </a:r>
            <a:r>
              <a:rPr lang="sk-SK" sz="1200" dirty="0" smtClean="0">
                <a:solidFill>
                  <a:srgbClr val="00287D"/>
                </a:solidFill>
              </a:rPr>
              <a:t>: „Experimentálne metódy“, cvičenie, </a:t>
            </a:r>
            <a:r>
              <a:rPr lang="en-US" sz="1200" dirty="0" smtClean="0">
                <a:solidFill>
                  <a:srgbClr val="00287D"/>
                </a:solidFill>
              </a:rPr>
              <a:t>FEI </a:t>
            </a:r>
            <a:r>
              <a:rPr lang="sk-SK" sz="1200" dirty="0" smtClean="0">
                <a:solidFill>
                  <a:srgbClr val="00287D"/>
                </a:solidFill>
              </a:rPr>
              <a:t>TU Košice</a:t>
            </a:r>
          </a:p>
          <a:p>
            <a:endParaRPr lang="sk-SK" sz="1200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S. </a:t>
            </a:r>
            <a:r>
              <a:rPr lang="sk-SK" sz="1200" b="1" dirty="0" err="1" smtClean="0">
                <a:solidFill>
                  <a:srgbClr val="00287D"/>
                </a:solidFill>
              </a:rPr>
              <a:t>Gabáni</a:t>
            </a:r>
            <a:r>
              <a:rPr lang="sk-SK" sz="1200" dirty="0" smtClean="0">
                <a:solidFill>
                  <a:srgbClr val="00287D"/>
                </a:solidFill>
              </a:rPr>
              <a:t>: „</a:t>
            </a:r>
            <a:r>
              <a:rPr lang="sk-SK" sz="1200" dirty="0" err="1" smtClean="0">
                <a:solidFill>
                  <a:srgbClr val="00287D"/>
                </a:solidFill>
              </a:rPr>
              <a:t>Supravodivosť</a:t>
            </a:r>
            <a:r>
              <a:rPr lang="sk-SK" sz="1200" dirty="0" smtClean="0">
                <a:solidFill>
                  <a:srgbClr val="00287D"/>
                </a:solidFill>
              </a:rPr>
              <a:t> a iné kvantové javy“, cvičenie, </a:t>
            </a:r>
            <a:r>
              <a:rPr lang="en-US" sz="1200" dirty="0" err="1" smtClean="0">
                <a:solidFill>
                  <a:srgbClr val="00287D"/>
                </a:solidFill>
              </a:rPr>
              <a:t>FEI</a:t>
            </a:r>
            <a:r>
              <a:rPr lang="en-US" sz="1200" dirty="0" smtClean="0">
                <a:solidFill>
                  <a:srgbClr val="00287D"/>
                </a:solidFill>
              </a:rPr>
              <a:t> </a:t>
            </a:r>
            <a:r>
              <a:rPr lang="sk-SK" sz="1200" dirty="0" smtClean="0">
                <a:solidFill>
                  <a:srgbClr val="00287D"/>
                </a:solidFill>
              </a:rPr>
              <a:t>TU Košice</a:t>
            </a:r>
          </a:p>
          <a:p>
            <a:endParaRPr lang="sk-SK" altLang="en-US" sz="1200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P. </a:t>
            </a:r>
            <a:r>
              <a:rPr lang="sk-SK" sz="1200" b="1" dirty="0" err="1" smtClean="0">
                <a:solidFill>
                  <a:srgbClr val="00287D"/>
                </a:solidFill>
              </a:rPr>
              <a:t>Szabó</a:t>
            </a:r>
            <a:r>
              <a:rPr lang="sk-SK" sz="1200" dirty="0" smtClean="0">
                <a:solidFill>
                  <a:srgbClr val="00287D"/>
                </a:solidFill>
              </a:rPr>
              <a:t>: „Experimentálne metódy“, cvičenie,  </a:t>
            </a:r>
            <a:r>
              <a:rPr lang="en-US" sz="1200" dirty="0" smtClean="0">
                <a:solidFill>
                  <a:srgbClr val="00287D"/>
                </a:solidFill>
              </a:rPr>
              <a:t>FEI </a:t>
            </a:r>
            <a:r>
              <a:rPr lang="sk-SK" sz="1200" dirty="0" smtClean="0">
                <a:solidFill>
                  <a:srgbClr val="00287D"/>
                </a:solidFill>
              </a:rPr>
              <a:t>TU Košice</a:t>
            </a:r>
          </a:p>
          <a:p>
            <a:endParaRPr lang="sk-SK" altLang="en-US" sz="1200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P. </a:t>
            </a:r>
            <a:r>
              <a:rPr lang="sk-SK" sz="1200" b="1" dirty="0" err="1" smtClean="0">
                <a:solidFill>
                  <a:srgbClr val="00287D"/>
                </a:solidFill>
              </a:rPr>
              <a:t>Szabó</a:t>
            </a:r>
            <a:r>
              <a:rPr lang="sk-SK" sz="1200" dirty="0" smtClean="0">
                <a:solidFill>
                  <a:srgbClr val="00287D"/>
                </a:solidFill>
              </a:rPr>
              <a:t>: „Supravodivosť a iné kvantové javy“, cvičenie, </a:t>
            </a:r>
            <a:r>
              <a:rPr lang="en-US" sz="1200" dirty="0" smtClean="0">
                <a:solidFill>
                  <a:srgbClr val="00287D"/>
                </a:solidFill>
              </a:rPr>
              <a:t>FEI </a:t>
            </a:r>
            <a:r>
              <a:rPr lang="sk-SK" sz="1200" dirty="0" smtClean="0">
                <a:solidFill>
                  <a:srgbClr val="00287D"/>
                </a:solidFill>
              </a:rPr>
              <a:t>TU Košice</a:t>
            </a:r>
          </a:p>
          <a:p>
            <a:endParaRPr lang="sk-SK" sz="1200" dirty="0"/>
          </a:p>
        </p:txBody>
      </p:sp>
      <p:sp>
        <p:nvSpPr>
          <p:cNvPr id="13" name="BlokTextu 12"/>
          <p:cNvSpPr txBox="1"/>
          <p:nvPr/>
        </p:nvSpPr>
        <p:spPr>
          <a:xfrm>
            <a:off x="395536" y="1465620"/>
            <a:ext cx="6812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400" u="sng" dirty="0" smtClean="0"/>
              <a:t>P. </a:t>
            </a:r>
            <a:r>
              <a:rPr lang="sk-SK" sz="1400" u="sng" dirty="0" err="1" smtClean="0"/>
              <a:t>Samuely</a:t>
            </a:r>
            <a:r>
              <a:rPr lang="sk-SK" sz="1400" dirty="0" smtClean="0"/>
              <a:t>: garant </a:t>
            </a:r>
            <a:r>
              <a:rPr lang="sk-SK" sz="1400" dirty="0" err="1" smtClean="0"/>
              <a:t>DŠ</a:t>
            </a:r>
            <a:r>
              <a:rPr lang="sk-SK" sz="1400" dirty="0" smtClean="0"/>
              <a:t> – odbor Fyzika kondenzovaných látok a akustika s PF UPJŠ</a:t>
            </a:r>
          </a:p>
          <a:p>
            <a:r>
              <a:rPr lang="sk-SK" sz="1400" u="sng" dirty="0" smtClean="0"/>
              <a:t>K. </a:t>
            </a:r>
            <a:r>
              <a:rPr lang="sk-SK" sz="1400" u="sng" dirty="0" err="1" smtClean="0"/>
              <a:t>Flachbart</a:t>
            </a:r>
            <a:r>
              <a:rPr lang="sk-SK" sz="1400" dirty="0" smtClean="0"/>
              <a:t>: garant DŠ – odbor Fyzikálne inžinierstvo moderných materiálov</a:t>
            </a:r>
            <a:endParaRPr lang="sk-SK" sz="1400" dirty="0"/>
          </a:p>
        </p:txBody>
      </p:sp>
      <p:pic>
        <p:nvPicPr>
          <p:cNvPr id="8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5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smtClean="0">
                <a:solidFill>
                  <a:srgbClr val="7A0000"/>
                </a:solidFill>
              </a:rPr>
              <a:t>Pedagogická činnosť: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  <p:sp>
        <p:nvSpPr>
          <p:cNvPr id="18" name="Obdĺžnik 15"/>
          <p:cNvSpPr>
            <a:spLocks noChangeArrowheads="1"/>
          </p:cNvSpPr>
          <p:nvPr/>
        </p:nvSpPr>
        <p:spPr bwMode="auto">
          <a:xfrm>
            <a:off x="7668344" y="140439"/>
            <a:ext cx="1368152" cy="120032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sk-SK" altLang="sk-SK" sz="2400" b="1" dirty="0" err="1" smtClean="0">
                <a:solidFill>
                  <a:srgbClr val="AF0078"/>
                </a:solidFill>
                <a:latin typeface="Calibri" pitchFamily="34" charset="0"/>
              </a:rPr>
              <a:t>PhD</a:t>
            </a:r>
            <a:r>
              <a:rPr lang="sk-SK" altLang="sk-SK" sz="2400" b="1" dirty="0" smtClean="0">
                <a:solidFill>
                  <a:srgbClr val="AF0078"/>
                </a:solidFill>
                <a:latin typeface="Calibri" pitchFamily="34" charset="0"/>
              </a:rPr>
              <a:t> </a:t>
            </a:r>
            <a:r>
              <a:rPr lang="en-US" altLang="sk-SK" sz="2400" b="1" dirty="0" smtClean="0">
                <a:solidFill>
                  <a:srgbClr val="AF0078"/>
                </a:solidFill>
                <a:latin typeface="Calibri" pitchFamily="34" charset="0"/>
              </a:rPr>
              <a:t>–</a:t>
            </a:r>
            <a:r>
              <a:rPr lang="sk-SK" altLang="sk-SK" sz="2400" b="1" dirty="0" smtClean="0">
                <a:solidFill>
                  <a:srgbClr val="AF0078"/>
                </a:solidFill>
                <a:latin typeface="Calibri" pitchFamily="34" charset="0"/>
              </a:rPr>
              <a:t> </a:t>
            </a:r>
            <a:r>
              <a:rPr lang="en-US" altLang="sk-SK" sz="2400" b="1" dirty="0" smtClean="0">
                <a:solidFill>
                  <a:srgbClr val="AF0078"/>
                </a:solidFill>
                <a:latin typeface="Calibri" pitchFamily="34" charset="0"/>
              </a:rPr>
              <a:t> </a:t>
            </a:r>
            <a:r>
              <a:rPr lang="sk-SK" altLang="sk-SK" sz="2400" b="1" dirty="0" smtClean="0">
                <a:solidFill>
                  <a:srgbClr val="AF0078"/>
                </a:solidFill>
                <a:latin typeface="Calibri" pitchFamily="34" charset="0"/>
              </a:rPr>
              <a:t>4</a:t>
            </a:r>
            <a:endParaRPr lang="en-US" altLang="sk-SK" sz="2400" b="1" dirty="0" smtClean="0">
              <a:solidFill>
                <a:srgbClr val="AF0078"/>
              </a:solidFill>
              <a:latin typeface="Calibri" pitchFamily="34" charset="0"/>
            </a:endParaRPr>
          </a:p>
          <a:p>
            <a:pPr algn="l"/>
            <a:r>
              <a:rPr lang="sk-SK" altLang="sk-SK" sz="2400" b="1" dirty="0" err="1" smtClean="0">
                <a:solidFill>
                  <a:srgbClr val="AF0078"/>
                </a:solidFill>
                <a:latin typeface="Calibri" pitchFamily="34" charset="0"/>
              </a:rPr>
              <a:t>Dipl</a:t>
            </a:r>
            <a:r>
              <a:rPr lang="sk-SK" altLang="sk-SK" sz="2400" b="1" dirty="0" smtClean="0">
                <a:solidFill>
                  <a:srgbClr val="AF0078"/>
                </a:solidFill>
                <a:latin typeface="Calibri" pitchFamily="34" charset="0"/>
              </a:rPr>
              <a:t> –  3</a:t>
            </a:r>
            <a:endParaRPr lang="sk-SK" altLang="sk-SK" sz="2400" b="1" dirty="0">
              <a:solidFill>
                <a:srgbClr val="AF0078"/>
              </a:solidFill>
              <a:latin typeface="Calibri" pitchFamily="34" charset="0"/>
            </a:endParaRPr>
          </a:p>
          <a:p>
            <a:pPr algn="l"/>
            <a:r>
              <a:rPr lang="sk-SK" altLang="sk-SK" sz="2400" b="1" dirty="0" err="1" smtClean="0">
                <a:solidFill>
                  <a:srgbClr val="AF0078"/>
                </a:solidFill>
                <a:latin typeface="Calibri" pitchFamily="34" charset="0"/>
              </a:rPr>
              <a:t>Bc</a:t>
            </a:r>
            <a:r>
              <a:rPr lang="sk-SK" altLang="sk-SK" sz="2400" b="1" dirty="0" smtClean="0">
                <a:solidFill>
                  <a:srgbClr val="AF0078"/>
                </a:solidFill>
                <a:latin typeface="Calibri" pitchFamily="34" charset="0"/>
              </a:rPr>
              <a:t>    </a:t>
            </a:r>
            <a:r>
              <a:rPr lang="en-US" altLang="sk-SK" sz="2400" b="1" dirty="0" smtClean="0">
                <a:solidFill>
                  <a:srgbClr val="AF0078"/>
                </a:solidFill>
                <a:latin typeface="Calibri" pitchFamily="34" charset="0"/>
              </a:rPr>
              <a:t>– </a:t>
            </a:r>
            <a:r>
              <a:rPr lang="sk-SK" altLang="sk-SK" sz="2400" b="1" dirty="0" smtClean="0">
                <a:solidFill>
                  <a:srgbClr val="AF0078"/>
                </a:solidFill>
                <a:latin typeface="Calibri" pitchFamily="34" charset="0"/>
              </a:rPr>
              <a:t> 2</a:t>
            </a:r>
            <a:endParaRPr lang="sk-SK" altLang="sk-SK" sz="2400" b="1" dirty="0">
              <a:solidFill>
                <a:srgbClr val="AF0078"/>
              </a:solidFill>
              <a:latin typeface="Calibri" pitchFamily="34" charset="0"/>
            </a:endParaRPr>
          </a:p>
        </p:txBody>
      </p:sp>
      <p:sp>
        <p:nvSpPr>
          <p:cNvPr id="19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20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19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pic>
        <p:nvPicPr>
          <p:cNvPr id="10" name="Picture 5" descr="D:\Gaby\Foto\2018\12 Cvicenie Mat. v ext. podmienkach\20181206_112041.jpg"/>
          <p:cNvPicPr>
            <a:picLocks noChangeAspect="1" noChangeArrowheads="1"/>
          </p:cNvPicPr>
          <p:nvPr/>
        </p:nvPicPr>
        <p:blipFill>
          <a:blip r:embed="rId3" cstate="print"/>
          <a:srcRect l="6867"/>
          <a:stretch>
            <a:fillRect/>
          </a:stretch>
        </p:blipFill>
        <p:spPr bwMode="auto">
          <a:xfrm>
            <a:off x="7308304" y="1556792"/>
            <a:ext cx="1735963" cy="1397969"/>
          </a:xfrm>
          <a:prstGeom prst="rect">
            <a:avLst/>
          </a:prstGeom>
          <a:noFill/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3717032"/>
            <a:ext cx="3554823" cy="2369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BlokTextu 4"/>
          <p:cNvSpPr txBox="1">
            <a:spLocks noChangeArrowheads="1"/>
          </p:cNvSpPr>
          <p:nvPr/>
        </p:nvSpPr>
        <p:spPr bwMode="auto">
          <a:xfrm>
            <a:off x="1259632" y="1412776"/>
            <a:ext cx="2808312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ct val="25000"/>
              </a:spcAft>
            </a:pPr>
            <a:r>
              <a:rPr lang="sk-SK" altLang="sk-SK" sz="1600" b="1" u="sng" dirty="0">
                <a:solidFill>
                  <a:srgbClr val="C00000"/>
                </a:solidFill>
              </a:rPr>
              <a:t>Vedeckí </a:t>
            </a:r>
            <a:r>
              <a:rPr lang="sk-SK" altLang="sk-SK" sz="1600" b="1" u="sng" dirty="0" smtClean="0">
                <a:solidFill>
                  <a:srgbClr val="C00000"/>
                </a:solidFill>
              </a:rPr>
              <a:t>pracovníci:</a:t>
            </a:r>
            <a:r>
              <a:rPr lang="en-US" altLang="sk-SK" sz="1600" b="1" dirty="0" smtClean="0">
                <a:solidFill>
                  <a:srgbClr val="00287D"/>
                </a:solidFill>
              </a:rPr>
              <a:t> </a:t>
            </a:r>
            <a:endParaRPr lang="sk-SK" altLang="sk-SK" sz="1600" b="1" dirty="0">
              <a:solidFill>
                <a:srgbClr val="00287D"/>
              </a:solidFill>
            </a:endParaRPr>
          </a:p>
          <a:p>
            <a:r>
              <a:rPr lang="sk-SK" sz="1400" dirty="0" err="1"/>
              <a:t>Človečko</a:t>
            </a:r>
            <a:r>
              <a:rPr lang="sk-SK" sz="1400" dirty="0"/>
              <a:t> </a:t>
            </a:r>
            <a:r>
              <a:rPr lang="sk-SK" sz="1400" dirty="0" smtClean="0"/>
              <a:t>Marcel</a:t>
            </a:r>
            <a:r>
              <a:rPr lang="en-US" sz="1400" dirty="0" smtClean="0"/>
              <a:t>	</a:t>
            </a:r>
            <a:r>
              <a:rPr lang="sk-SK" sz="1400" dirty="0" smtClean="0"/>
              <a:t>1</a:t>
            </a:r>
            <a:r>
              <a:rPr lang="en-US" sz="1400" dirty="0" smtClean="0"/>
              <a:t>,0</a:t>
            </a:r>
            <a:endParaRPr lang="sk-SK" sz="1400" dirty="0"/>
          </a:p>
          <a:p>
            <a:r>
              <a:rPr lang="sk-SK" sz="1400" dirty="0" err="1" smtClean="0"/>
              <a:t>Flachbart</a:t>
            </a:r>
            <a:r>
              <a:rPr lang="sk-SK" sz="1400" dirty="0" smtClean="0"/>
              <a:t> Karol</a:t>
            </a:r>
            <a:r>
              <a:rPr lang="en-US" sz="1400" dirty="0" smtClean="0"/>
              <a:t>	</a:t>
            </a:r>
            <a:r>
              <a:rPr lang="sk-SK" sz="1400" dirty="0" smtClean="0"/>
              <a:t>1</a:t>
            </a:r>
            <a:r>
              <a:rPr lang="en-US" sz="1400" dirty="0" smtClean="0"/>
              <a:t>,0</a:t>
            </a:r>
            <a:endParaRPr lang="sk-SK" sz="1400" dirty="0"/>
          </a:p>
          <a:p>
            <a:r>
              <a:rPr lang="sk-SK" sz="1400" dirty="0" err="1"/>
              <a:t>Gabáni</a:t>
            </a:r>
            <a:r>
              <a:rPr lang="sk-SK" sz="1400" dirty="0"/>
              <a:t> </a:t>
            </a:r>
            <a:r>
              <a:rPr lang="sk-SK" sz="1400" dirty="0" smtClean="0"/>
              <a:t>Slavomír</a:t>
            </a:r>
            <a:r>
              <a:rPr lang="en-US" sz="1400" dirty="0" smtClean="0"/>
              <a:t>	</a:t>
            </a:r>
            <a:r>
              <a:rPr lang="sk-SK" sz="1400" dirty="0" smtClean="0"/>
              <a:t>1</a:t>
            </a:r>
            <a:r>
              <a:rPr lang="en-US" sz="1400" dirty="0" smtClean="0"/>
              <a:t>,0</a:t>
            </a:r>
            <a:endParaRPr lang="sk-SK" sz="1400" dirty="0"/>
          </a:p>
          <a:p>
            <a:r>
              <a:rPr lang="sk-SK" altLang="sk-SK" sz="1400" dirty="0" err="1" smtClean="0">
                <a:solidFill>
                  <a:srgbClr val="AA005A"/>
                </a:solidFill>
              </a:rPr>
              <a:t>Gažo</a:t>
            </a:r>
            <a:r>
              <a:rPr lang="sk-SK" altLang="sk-SK" sz="1400" dirty="0" smtClean="0">
                <a:solidFill>
                  <a:srgbClr val="AA005A"/>
                </a:solidFill>
              </a:rPr>
              <a:t> Emil</a:t>
            </a:r>
            <a:r>
              <a:rPr lang="en-US" altLang="sk-SK" sz="1400" dirty="0" smtClean="0">
                <a:solidFill>
                  <a:srgbClr val="AA005A"/>
                </a:solidFill>
              </a:rPr>
              <a:t>		</a:t>
            </a:r>
            <a:r>
              <a:rPr lang="sk-SK" altLang="sk-SK" sz="1400" dirty="0" smtClean="0">
                <a:solidFill>
                  <a:srgbClr val="AA005A"/>
                </a:solidFill>
              </a:rPr>
              <a:t>0,7</a:t>
            </a:r>
            <a:endParaRPr lang="sk-SK" altLang="sk-SK" sz="1200" dirty="0" smtClean="0">
              <a:solidFill>
                <a:srgbClr val="AA005A"/>
              </a:solidFill>
            </a:endParaRPr>
          </a:p>
          <a:p>
            <a:r>
              <a:rPr lang="sk-SK" sz="1400" dirty="0" err="1" smtClean="0"/>
              <a:t>Kačmarčík</a:t>
            </a:r>
            <a:r>
              <a:rPr lang="sk-SK" sz="1400" dirty="0" smtClean="0"/>
              <a:t> Jozef</a:t>
            </a:r>
            <a:r>
              <a:rPr lang="en-US" sz="1400" dirty="0" smtClean="0"/>
              <a:t>	</a:t>
            </a:r>
            <a:r>
              <a:rPr lang="sk-SK" sz="1400" dirty="0" smtClean="0"/>
              <a:t>1</a:t>
            </a:r>
            <a:r>
              <a:rPr lang="en-US" sz="1400" dirty="0" smtClean="0"/>
              <a:t>,0</a:t>
            </a:r>
            <a:endParaRPr lang="sk-SK" sz="1400" dirty="0"/>
          </a:p>
          <a:p>
            <a:r>
              <a:rPr lang="sk-SK" sz="1400" dirty="0" err="1" smtClean="0"/>
              <a:t>Pristáš</a:t>
            </a:r>
            <a:r>
              <a:rPr lang="sk-SK" sz="1400" dirty="0" smtClean="0"/>
              <a:t> Gabriel</a:t>
            </a:r>
            <a:r>
              <a:rPr lang="en-US" sz="1400" dirty="0" smtClean="0"/>
              <a:t>	</a:t>
            </a:r>
            <a:r>
              <a:rPr lang="sk-SK" sz="1400" dirty="0" smtClean="0"/>
              <a:t>1</a:t>
            </a:r>
            <a:r>
              <a:rPr lang="en-US" sz="1400" dirty="0" smtClean="0"/>
              <a:t>,0</a:t>
            </a:r>
            <a:endParaRPr lang="sk-SK" sz="1400" dirty="0"/>
          </a:p>
          <a:p>
            <a:r>
              <a:rPr lang="sk-SK" sz="1400" dirty="0" err="1"/>
              <a:t>Samuely</a:t>
            </a:r>
            <a:r>
              <a:rPr lang="sk-SK" sz="1400" dirty="0"/>
              <a:t> </a:t>
            </a:r>
            <a:r>
              <a:rPr lang="sk-SK" sz="1400" dirty="0" smtClean="0"/>
              <a:t>Peter</a:t>
            </a:r>
            <a:r>
              <a:rPr lang="en-US" sz="1400" dirty="0" smtClean="0"/>
              <a:t>	</a:t>
            </a:r>
            <a:r>
              <a:rPr lang="sk-SK" sz="1400" dirty="0" smtClean="0">
                <a:solidFill>
                  <a:srgbClr val="AA005A"/>
                </a:solidFill>
              </a:rPr>
              <a:t>0,5</a:t>
            </a:r>
            <a:r>
              <a:rPr lang="sk-SK" sz="1400" dirty="0" smtClean="0"/>
              <a:t> </a:t>
            </a:r>
            <a:endParaRPr lang="sk-SK" sz="1200" dirty="0"/>
          </a:p>
          <a:p>
            <a:r>
              <a:rPr lang="sk-SK" sz="1400" dirty="0" err="1" smtClean="0"/>
              <a:t>Skyba</a:t>
            </a:r>
            <a:r>
              <a:rPr lang="sk-SK" sz="1400" dirty="0" smtClean="0"/>
              <a:t> Peter</a:t>
            </a:r>
            <a:r>
              <a:rPr lang="en-US" sz="1400" dirty="0" smtClean="0"/>
              <a:t>	</a:t>
            </a:r>
            <a:r>
              <a:rPr lang="sk-SK" sz="1400" dirty="0" smtClean="0"/>
              <a:t>1</a:t>
            </a:r>
            <a:r>
              <a:rPr lang="en-US" sz="1400" dirty="0" smtClean="0"/>
              <a:t>,0</a:t>
            </a:r>
            <a:endParaRPr lang="sk-SK" sz="1400" dirty="0" smtClean="0"/>
          </a:p>
          <a:p>
            <a:r>
              <a:rPr lang="sk-SK" sz="1400" dirty="0" err="1" smtClean="0"/>
              <a:t>Szabó</a:t>
            </a:r>
            <a:r>
              <a:rPr lang="sk-SK" sz="1400" dirty="0" smtClean="0"/>
              <a:t> Pavol</a:t>
            </a:r>
            <a:r>
              <a:rPr lang="en-US" sz="1400" dirty="0" smtClean="0"/>
              <a:t>	</a:t>
            </a:r>
            <a:r>
              <a:rPr lang="sk-SK" sz="1400" dirty="0" smtClean="0"/>
              <a:t>1</a:t>
            </a:r>
            <a:r>
              <a:rPr lang="en-US" sz="1400" dirty="0" smtClean="0"/>
              <a:t>,0</a:t>
            </a:r>
            <a:endParaRPr lang="sk-SK" sz="1400" dirty="0"/>
          </a:p>
          <a:p>
            <a:r>
              <a:rPr lang="sk-SK" sz="1400" dirty="0" err="1" smtClean="0"/>
              <a:t>Vargaeštoková</a:t>
            </a:r>
            <a:r>
              <a:rPr lang="sk-SK" sz="1400" dirty="0" smtClean="0"/>
              <a:t> Zuzana</a:t>
            </a:r>
            <a:r>
              <a:rPr lang="en-US" sz="1400" dirty="0" smtClean="0"/>
              <a:t>	</a:t>
            </a:r>
            <a:r>
              <a:rPr lang="sk-SK" sz="1400" dirty="0" smtClean="0"/>
              <a:t>1</a:t>
            </a:r>
            <a:r>
              <a:rPr lang="en-US" sz="1400" dirty="0" smtClean="0"/>
              <a:t>,0</a:t>
            </a:r>
            <a:endParaRPr lang="sk-SK" sz="1400" dirty="0"/>
          </a:p>
          <a:p>
            <a:endParaRPr lang="en-GB" sz="1400" dirty="0" smtClean="0"/>
          </a:p>
          <a:p>
            <a:endParaRPr lang="sk-SK" altLang="sk-SK" sz="1400" dirty="0">
              <a:solidFill>
                <a:schemeClr val="accent2"/>
              </a:solidFill>
            </a:endParaRPr>
          </a:p>
        </p:txBody>
      </p:sp>
      <p:sp>
        <p:nvSpPr>
          <p:cNvPr id="3075" name="Obdĺžnik 6"/>
          <p:cNvSpPr>
            <a:spLocks noChangeArrowheads="1"/>
          </p:cNvSpPr>
          <p:nvPr/>
        </p:nvSpPr>
        <p:spPr bwMode="auto">
          <a:xfrm>
            <a:off x="2915444" y="4943372"/>
            <a:ext cx="3528764" cy="133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ct val="15000"/>
              </a:spcAft>
            </a:pPr>
            <a:r>
              <a:rPr lang="sk-SK" altLang="sk-SK" sz="1600" b="1" u="sng" dirty="0" smtClean="0">
                <a:solidFill>
                  <a:srgbClr val="C00000"/>
                </a:solidFill>
              </a:rPr>
              <a:t>vedecko-technickí pracovníci: </a:t>
            </a:r>
            <a:endParaRPr lang="sk-SK" altLang="sk-SK" sz="1600" b="1" u="sng" dirty="0">
              <a:solidFill>
                <a:srgbClr val="C00000"/>
              </a:solidFill>
            </a:endParaRPr>
          </a:p>
          <a:p>
            <a:pPr>
              <a:spcAft>
                <a:spcPct val="15000"/>
              </a:spcAft>
            </a:pPr>
            <a:r>
              <a:rPr lang="sk-SK" altLang="sk-SK" sz="1400" dirty="0" err="1" smtClean="0"/>
              <a:t>Gábor</a:t>
            </a:r>
            <a:r>
              <a:rPr lang="sk-SK" altLang="sk-SK" sz="1400" dirty="0" smtClean="0"/>
              <a:t> Dušan </a:t>
            </a:r>
            <a:r>
              <a:rPr lang="en-US" altLang="sk-SK" sz="1400" dirty="0" smtClean="0"/>
              <a:t>	  </a:t>
            </a:r>
            <a:r>
              <a:rPr lang="sk-SK" altLang="sk-SK" sz="1400" dirty="0" smtClean="0"/>
              <a:t>1</a:t>
            </a:r>
            <a:r>
              <a:rPr lang="en-US" altLang="sk-SK" sz="1400" dirty="0" smtClean="0"/>
              <a:t>,0</a:t>
            </a:r>
            <a:r>
              <a:rPr lang="sk-SK" altLang="sk-SK" sz="1400" dirty="0" smtClean="0"/>
              <a:t> (od 1.5.2018)</a:t>
            </a:r>
          </a:p>
          <a:p>
            <a:pPr>
              <a:spcAft>
                <a:spcPct val="15000"/>
              </a:spcAft>
            </a:pPr>
            <a:r>
              <a:rPr lang="sk-SK" altLang="sk-SK" sz="1400" dirty="0" err="1" smtClean="0"/>
              <a:t>Medeová</a:t>
            </a:r>
            <a:r>
              <a:rPr lang="sk-SK" altLang="sk-SK" sz="1400" dirty="0" smtClean="0"/>
              <a:t> Marcela</a:t>
            </a:r>
            <a:r>
              <a:rPr lang="en-US" altLang="sk-SK" sz="1400" dirty="0" smtClean="0"/>
              <a:t>	  </a:t>
            </a:r>
            <a:r>
              <a:rPr lang="sk-SK" altLang="sk-SK" sz="1400" dirty="0" smtClean="0"/>
              <a:t>1</a:t>
            </a:r>
            <a:r>
              <a:rPr lang="en-US" altLang="sk-SK" sz="1400" dirty="0" smtClean="0"/>
              <a:t>,0</a:t>
            </a:r>
            <a:endParaRPr lang="sk-SK" altLang="sk-SK" sz="1400" dirty="0" smtClean="0"/>
          </a:p>
          <a:p>
            <a:pPr>
              <a:spcAft>
                <a:spcPct val="15000"/>
              </a:spcAft>
            </a:pPr>
            <a:r>
              <a:rPr lang="sk-SK" altLang="sk-SK" sz="1400" dirty="0" err="1" smtClean="0"/>
              <a:t>Oleksander</a:t>
            </a:r>
            <a:r>
              <a:rPr lang="sk-SK" altLang="sk-SK" sz="1400" dirty="0" smtClean="0"/>
              <a:t> </a:t>
            </a:r>
            <a:r>
              <a:rPr lang="sk-SK" altLang="sk-SK" sz="1400" dirty="0" err="1" smtClean="0"/>
              <a:t>Onufriienko</a:t>
            </a:r>
            <a:r>
              <a:rPr lang="en-US" altLang="sk-SK" sz="1400" dirty="0" smtClean="0"/>
              <a:t> </a:t>
            </a:r>
            <a:r>
              <a:rPr lang="sk-SK" altLang="sk-SK" sz="1400" dirty="0" smtClean="0"/>
              <a:t>1</a:t>
            </a:r>
            <a:r>
              <a:rPr lang="en-US" altLang="sk-SK" sz="1400" dirty="0" smtClean="0"/>
              <a:t>,0</a:t>
            </a:r>
            <a:r>
              <a:rPr lang="sk-SK" altLang="sk-SK" sz="1400" dirty="0" smtClean="0"/>
              <a:t> (od 1.9.2018)</a:t>
            </a:r>
            <a:endParaRPr lang="sk-SK" altLang="sk-SK" sz="1400" dirty="0"/>
          </a:p>
          <a:p>
            <a:pPr>
              <a:spcAft>
                <a:spcPct val="15000"/>
              </a:spcAft>
            </a:pPr>
            <a:r>
              <a:rPr lang="sk-SK" altLang="sk-SK" sz="1400" dirty="0" err="1" smtClean="0">
                <a:solidFill>
                  <a:srgbClr val="AA005A"/>
                </a:solidFill>
              </a:rPr>
              <a:t>Gažo</a:t>
            </a:r>
            <a:r>
              <a:rPr lang="sk-SK" altLang="sk-SK" sz="1400" dirty="0" smtClean="0">
                <a:solidFill>
                  <a:srgbClr val="AA005A"/>
                </a:solidFill>
              </a:rPr>
              <a:t> Emil</a:t>
            </a:r>
            <a:r>
              <a:rPr lang="en-US" altLang="sk-SK" sz="1400" dirty="0" smtClean="0"/>
              <a:t>		  </a:t>
            </a:r>
            <a:r>
              <a:rPr lang="sk-SK" altLang="sk-SK" sz="1400" dirty="0" smtClean="0">
                <a:solidFill>
                  <a:srgbClr val="AA005A"/>
                </a:solidFill>
              </a:rPr>
              <a:t>0,3</a:t>
            </a:r>
            <a:endParaRPr lang="sk-SK" altLang="sk-SK" sz="1400" dirty="0"/>
          </a:p>
        </p:txBody>
      </p:sp>
      <p:sp>
        <p:nvSpPr>
          <p:cNvPr id="3079" name="Obdĺžnik 1"/>
          <p:cNvSpPr>
            <a:spLocks noChangeArrowheads="1"/>
          </p:cNvSpPr>
          <p:nvPr/>
        </p:nvSpPr>
        <p:spPr bwMode="auto">
          <a:xfrm>
            <a:off x="5364088" y="1412776"/>
            <a:ext cx="3168352" cy="3424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ct val="25000"/>
              </a:spcAft>
            </a:pPr>
            <a:r>
              <a:rPr lang="sk-SK" altLang="sk-SK" sz="1600" b="1" u="sng" dirty="0" smtClean="0">
                <a:solidFill>
                  <a:srgbClr val="C00000"/>
                </a:solidFill>
              </a:rPr>
              <a:t>doktorandi:</a:t>
            </a:r>
            <a:endParaRPr lang="sk-SK" altLang="sk-SK" sz="1400" b="1" dirty="0">
              <a:solidFill>
                <a:srgbClr val="00287D"/>
              </a:solidFill>
            </a:endParaRPr>
          </a:p>
          <a:p>
            <a:pPr>
              <a:lnSpc>
                <a:spcPct val="125000"/>
              </a:lnSpc>
            </a:pPr>
            <a:r>
              <a:rPr lang="sk-SK" altLang="sk-SK" sz="1400" dirty="0">
                <a:solidFill>
                  <a:srgbClr val="005800"/>
                </a:solidFill>
              </a:rPr>
              <a:t>SAV </a:t>
            </a:r>
            <a:r>
              <a:rPr lang="sk-SK" altLang="sk-SK" sz="1400" dirty="0" smtClean="0">
                <a:solidFill>
                  <a:srgbClr val="005800"/>
                </a:solidFill>
              </a:rPr>
              <a:t> </a:t>
            </a:r>
            <a:r>
              <a:rPr lang="sk-SK" altLang="sk-SK" sz="1400" dirty="0" err="1">
                <a:solidFill>
                  <a:srgbClr val="005800"/>
                </a:solidFill>
              </a:rPr>
              <a:t>Kopčík</a:t>
            </a:r>
            <a:r>
              <a:rPr lang="sk-SK" altLang="sk-SK" sz="1400" dirty="0">
                <a:solidFill>
                  <a:srgbClr val="005800"/>
                </a:solidFill>
              </a:rPr>
              <a:t> Michal </a:t>
            </a:r>
          </a:p>
          <a:p>
            <a:pPr>
              <a:lnSpc>
                <a:spcPct val="125000"/>
              </a:lnSpc>
            </a:pPr>
            <a:r>
              <a:rPr lang="sk-SK" altLang="sk-SK" sz="1400" dirty="0">
                <a:solidFill>
                  <a:srgbClr val="005800"/>
                </a:solidFill>
              </a:rPr>
              <a:t>SAV </a:t>
            </a:r>
            <a:r>
              <a:rPr lang="sk-SK" altLang="sk-SK" sz="1400" dirty="0" smtClean="0">
                <a:solidFill>
                  <a:srgbClr val="005800"/>
                </a:solidFill>
              </a:rPr>
              <a:t> </a:t>
            </a:r>
            <a:r>
              <a:rPr lang="sk-SK" altLang="sk-SK" sz="1400" dirty="0" err="1">
                <a:solidFill>
                  <a:srgbClr val="005800"/>
                </a:solidFill>
              </a:rPr>
              <a:t>Marcin</a:t>
            </a:r>
            <a:r>
              <a:rPr lang="sk-SK" altLang="sk-SK" sz="1400" dirty="0">
                <a:solidFill>
                  <a:srgbClr val="005800"/>
                </a:solidFill>
              </a:rPr>
              <a:t> Miroslav</a:t>
            </a:r>
          </a:p>
          <a:p>
            <a:pPr>
              <a:lnSpc>
                <a:spcPct val="125000"/>
              </a:lnSpc>
            </a:pPr>
            <a:r>
              <a:rPr lang="sk-SK" altLang="sk-SK" sz="1400" dirty="0">
                <a:solidFill>
                  <a:srgbClr val="005800"/>
                </a:solidFill>
              </a:rPr>
              <a:t>SAV </a:t>
            </a:r>
            <a:r>
              <a:rPr lang="sk-SK" altLang="sk-SK" sz="1400" dirty="0" smtClean="0">
                <a:solidFill>
                  <a:srgbClr val="005800"/>
                </a:solidFill>
              </a:rPr>
              <a:t> </a:t>
            </a:r>
            <a:r>
              <a:rPr lang="sk-SK" altLang="sk-SK" sz="1400" dirty="0" err="1">
                <a:solidFill>
                  <a:srgbClr val="005800"/>
                </a:solidFill>
              </a:rPr>
              <a:t>Orendáč</a:t>
            </a:r>
            <a:r>
              <a:rPr lang="sk-SK" altLang="sk-SK" sz="1400" dirty="0">
                <a:solidFill>
                  <a:srgbClr val="005800"/>
                </a:solidFill>
              </a:rPr>
              <a:t> Matúš</a:t>
            </a:r>
          </a:p>
          <a:p>
            <a:pPr>
              <a:lnSpc>
                <a:spcPct val="125000"/>
              </a:lnSpc>
            </a:pPr>
            <a:r>
              <a:rPr lang="sk-SK" altLang="sk-SK" sz="1400" dirty="0">
                <a:solidFill>
                  <a:srgbClr val="005800"/>
                </a:solidFill>
              </a:rPr>
              <a:t>SAV </a:t>
            </a:r>
            <a:r>
              <a:rPr lang="sk-SK" altLang="sk-SK" sz="1400" dirty="0" smtClean="0">
                <a:solidFill>
                  <a:srgbClr val="005800"/>
                </a:solidFill>
              </a:rPr>
              <a:t> </a:t>
            </a:r>
            <a:r>
              <a:rPr lang="sk-SK" altLang="sk-SK" sz="1400" dirty="0" err="1" smtClean="0">
                <a:solidFill>
                  <a:srgbClr val="005800"/>
                </a:solidFill>
              </a:rPr>
              <a:t>Šofranko</a:t>
            </a:r>
            <a:r>
              <a:rPr lang="sk-SK" altLang="sk-SK" sz="1400" dirty="0" smtClean="0">
                <a:solidFill>
                  <a:srgbClr val="005800"/>
                </a:solidFill>
              </a:rPr>
              <a:t> </a:t>
            </a:r>
            <a:r>
              <a:rPr lang="sk-SK" altLang="sk-SK" sz="1400" dirty="0">
                <a:solidFill>
                  <a:srgbClr val="005800"/>
                </a:solidFill>
              </a:rPr>
              <a:t>Ondrej</a:t>
            </a:r>
          </a:p>
          <a:p>
            <a:pPr>
              <a:lnSpc>
                <a:spcPct val="125000"/>
              </a:lnSpc>
              <a:spcAft>
                <a:spcPct val="25000"/>
              </a:spcAft>
            </a:pPr>
            <a:endParaRPr lang="sk-SK" altLang="sk-SK" sz="1400" dirty="0" smtClean="0">
              <a:solidFill>
                <a:srgbClr val="005800"/>
              </a:solidFill>
            </a:endParaRPr>
          </a:p>
          <a:p>
            <a:pPr>
              <a:lnSpc>
                <a:spcPct val="125000"/>
              </a:lnSpc>
              <a:spcAft>
                <a:spcPct val="25000"/>
              </a:spcAft>
            </a:pPr>
            <a:r>
              <a:rPr lang="sk-SK" altLang="sk-SK" sz="1400" dirty="0" err="1" smtClean="0">
                <a:solidFill>
                  <a:srgbClr val="005800"/>
                </a:solidFill>
              </a:rPr>
              <a:t>TUKE</a:t>
            </a:r>
            <a:r>
              <a:rPr lang="sk-SK" altLang="sk-SK" sz="1400" dirty="0" smtClean="0">
                <a:solidFill>
                  <a:srgbClr val="005800"/>
                </a:solidFill>
              </a:rPr>
              <a:t> Dipl. </a:t>
            </a:r>
            <a:r>
              <a:rPr lang="sk-SK" altLang="sk-SK" sz="1400" dirty="0" err="1" smtClean="0">
                <a:solidFill>
                  <a:srgbClr val="005800"/>
                </a:solidFill>
              </a:rPr>
              <a:t>Bačkai</a:t>
            </a:r>
            <a:r>
              <a:rPr lang="en-US" altLang="sk-SK" sz="1400" dirty="0" smtClean="0">
                <a:solidFill>
                  <a:srgbClr val="005800"/>
                </a:solidFill>
              </a:rPr>
              <a:t> </a:t>
            </a:r>
            <a:r>
              <a:rPr lang="sk-SK" altLang="sk-SK" sz="1400" dirty="0" smtClean="0">
                <a:solidFill>
                  <a:srgbClr val="005800"/>
                </a:solidFill>
              </a:rPr>
              <a:t>Július</a:t>
            </a:r>
            <a:endParaRPr lang="en-US" altLang="sk-SK" sz="1400" dirty="0" smtClean="0">
              <a:solidFill>
                <a:srgbClr val="005800"/>
              </a:solidFill>
            </a:endParaRPr>
          </a:p>
          <a:p>
            <a:pPr>
              <a:lnSpc>
                <a:spcPct val="125000"/>
              </a:lnSpc>
              <a:spcAft>
                <a:spcPct val="25000"/>
              </a:spcAft>
            </a:pPr>
            <a:r>
              <a:rPr lang="sk-SK" altLang="sk-SK" sz="1400" dirty="0" err="1" smtClean="0">
                <a:solidFill>
                  <a:srgbClr val="005800"/>
                </a:solidFill>
              </a:rPr>
              <a:t>TUKE</a:t>
            </a:r>
            <a:r>
              <a:rPr lang="sk-SK" altLang="sk-SK" sz="1400" dirty="0" smtClean="0">
                <a:solidFill>
                  <a:srgbClr val="005800"/>
                </a:solidFill>
              </a:rPr>
              <a:t> Dipl. </a:t>
            </a:r>
            <a:r>
              <a:rPr lang="sk-SK" altLang="sk-SK" sz="1400" dirty="0" err="1" smtClean="0">
                <a:solidFill>
                  <a:srgbClr val="005800"/>
                </a:solidFill>
              </a:rPr>
              <a:t>Kuzmiak</a:t>
            </a:r>
            <a:r>
              <a:rPr lang="sk-SK" altLang="sk-SK" sz="1400" dirty="0" smtClean="0">
                <a:solidFill>
                  <a:srgbClr val="005800"/>
                </a:solidFill>
              </a:rPr>
              <a:t> Marek</a:t>
            </a:r>
          </a:p>
          <a:p>
            <a:pPr>
              <a:lnSpc>
                <a:spcPct val="125000"/>
              </a:lnSpc>
              <a:spcAft>
                <a:spcPct val="25000"/>
              </a:spcAft>
            </a:pPr>
            <a:r>
              <a:rPr lang="sk-SK" altLang="sk-SK" sz="1400" dirty="0" err="1" smtClean="0">
                <a:solidFill>
                  <a:srgbClr val="005800"/>
                </a:solidFill>
              </a:rPr>
              <a:t>TUKE</a:t>
            </a:r>
            <a:r>
              <a:rPr lang="sk-SK" altLang="sk-SK" sz="1400" dirty="0" smtClean="0">
                <a:solidFill>
                  <a:srgbClr val="005800"/>
                </a:solidFill>
              </a:rPr>
              <a:t> Dipl. Vaňo Viliam</a:t>
            </a:r>
            <a:endParaRPr lang="sk-SK" altLang="sk-SK" sz="1400" dirty="0">
              <a:solidFill>
                <a:srgbClr val="005800"/>
              </a:solidFill>
            </a:endParaRPr>
          </a:p>
          <a:p>
            <a:pPr>
              <a:lnSpc>
                <a:spcPct val="125000"/>
              </a:lnSpc>
              <a:spcAft>
                <a:spcPct val="25000"/>
              </a:spcAft>
            </a:pPr>
            <a:r>
              <a:rPr lang="en-US" altLang="sk-SK" sz="1400" dirty="0" err="1" smtClean="0">
                <a:solidFill>
                  <a:srgbClr val="005800"/>
                </a:solidFill>
              </a:rPr>
              <a:t>TUKE</a:t>
            </a:r>
            <a:r>
              <a:rPr lang="en-US" altLang="sk-SK" sz="1400" dirty="0" smtClean="0">
                <a:solidFill>
                  <a:srgbClr val="005800"/>
                </a:solidFill>
              </a:rPr>
              <a:t> </a:t>
            </a:r>
            <a:r>
              <a:rPr lang="en-US" altLang="sk-SK" sz="1400" dirty="0" err="1" smtClean="0">
                <a:solidFill>
                  <a:srgbClr val="005800"/>
                </a:solidFill>
              </a:rPr>
              <a:t>Bak</a:t>
            </a:r>
            <a:r>
              <a:rPr lang="en-US" altLang="sk-SK" sz="1400" dirty="0" smtClean="0">
                <a:solidFill>
                  <a:srgbClr val="005800"/>
                </a:solidFill>
              </a:rPr>
              <a:t>. </a:t>
            </a:r>
            <a:r>
              <a:rPr lang="en-US" altLang="sk-SK" sz="1400" dirty="0" err="1" smtClean="0">
                <a:solidFill>
                  <a:srgbClr val="005800"/>
                </a:solidFill>
              </a:rPr>
              <a:t>Golia</a:t>
            </a:r>
            <a:r>
              <a:rPr lang="sk-SK" altLang="sk-SK" sz="1400" dirty="0" smtClean="0">
                <a:solidFill>
                  <a:srgbClr val="005800"/>
                </a:solidFill>
              </a:rPr>
              <a:t>š </a:t>
            </a:r>
            <a:r>
              <a:rPr lang="en-US" altLang="sk-SK" sz="1400" dirty="0" err="1" smtClean="0">
                <a:solidFill>
                  <a:srgbClr val="005800"/>
                </a:solidFill>
              </a:rPr>
              <a:t>Kamil</a:t>
            </a:r>
            <a:endParaRPr lang="en-US" altLang="sk-SK" sz="1400" dirty="0" smtClean="0">
              <a:solidFill>
                <a:srgbClr val="005800"/>
              </a:solidFill>
            </a:endParaRPr>
          </a:p>
          <a:p>
            <a:pPr>
              <a:lnSpc>
                <a:spcPct val="125000"/>
              </a:lnSpc>
              <a:spcAft>
                <a:spcPct val="25000"/>
              </a:spcAft>
            </a:pPr>
            <a:r>
              <a:rPr lang="sk-SK" altLang="sk-SK" sz="1400" dirty="0" smtClean="0">
                <a:solidFill>
                  <a:srgbClr val="005800"/>
                </a:solidFill>
              </a:rPr>
              <a:t>UPJŠ </a:t>
            </a:r>
            <a:r>
              <a:rPr lang="sk-SK" altLang="sk-SK" sz="1400" dirty="0" err="1" smtClean="0">
                <a:solidFill>
                  <a:srgbClr val="005800"/>
                </a:solidFill>
              </a:rPr>
              <a:t>Bak</a:t>
            </a:r>
            <a:r>
              <a:rPr lang="sk-SK" altLang="sk-SK" sz="1400" dirty="0" smtClean="0">
                <a:solidFill>
                  <a:srgbClr val="005800"/>
                </a:solidFill>
              </a:rPr>
              <a:t>. </a:t>
            </a:r>
            <a:r>
              <a:rPr lang="sk-SK" altLang="sk-SK" sz="1400" dirty="0" err="1" smtClean="0">
                <a:solidFill>
                  <a:srgbClr val="005800"/>
                </a:solidFill>
              </a:rPr>
              <a:t>Košut</a:t>
            </a:r>
            <a:r>
              <a:rPr lang="en-US" altLang="sk-SK" sz="1400" dirty="0" smtClean="0">
                <a:solidFill>
                  <a:srgbClr val="005800"/>
                </a:solidFill>
              </a:rPr>
              <a:t> </a:t>
            </a:r>
            <a:r>
              <a:rPr lang="sk-SK" altLang="sk-SK" sz="1400" dirty="0" smtClean="0">
                <a:solidFill>
                  <a:srgbClr val="005800"/>
                </a:solidFill>
              </a:rPr>
              <a:t>Filip </a:t>
            </a:r>
            <a:endParaRPr lang="sk-SK" altLang="sk-SK" sz="1400" dirty="0">
              <a:solidFill>
                <a:srgbClr val="005800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539552" y="270892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AA005A"/>
                </a:solidFill>
              </a:rPr>
              <a:t>10</a:t>
            </a:r>
            <a:endParaRPr lang="sk-SK" b="1" dirty="0">
              <a:solidFill>
                <a:srgbClr val="AA005A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7571461" y="21328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4</a:t>
            </a:r>
            <a:endParaRPr lang="sk-SK" dirty="0"/>
          </a:p>
        </p:txBody>
      </p:sp>
      <p:sp>
        <p:nvSpPr>
          <p:cNvPr id="14" name="BlokTextu 13"/>
          <p:cNvSpPr txBox="1"/>
          <p:nvPr/>
        </p:nvSpPr>
        <p:spPr>
          <a:xfrm>
            <a:off x="7859494" y="378904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sk-SK" dirty="0"/>
          </a:p>
        </p:txBody>
      </p:sp>
      <p:sp>
        <p:nvSpPr>
          <p:cNvPr id="20" name="Obdĺžnik 15"/>
          <p:cNvSpPr>
            <a:spLocks noChangeArrowheads="1"/>
          </p:cNvSpPr>
          <p:nvPr/>
        </p:nvSpPr>
        <p:spPr bwMode="auto">
          <a:xfrm>
            <a:off x="7596336" y="188640"/>
            <a:ext cx="1368152" cy="1200329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altLang="sk-SK" sz="2400" b="1" dirty="0" err="1" smtClean="0">
                <a:solidFill>
                  <a:srgbClr val="AF0078"/>
                </a:solidFill>
                <a:latin typeface="Calibri" pitchFamily="34" charset="0"/>
              </a:rPr>
              <a:t>KZ</a:t>
            </a:r>
            <a:r>
              <a:rPr lang="en-US" altLang="sk-SK" sz="2400" b="1" dirty="0" smtClean="0">
                <a:solidFill>
                  <a:srgbClr val="AF0078"/>
                </a:solidFill>
                <a:latin typeface="Calibri" pitchFamily="34" charset="0"/>
              </a:rPr>
              <a:t> – 13</a:t>
            </a:r>
          </a:p>
          <a:p>
            <a:pPr algn="l"/>
            <a:r>
              <a:rPr lang="sk-SK" altLang="sk-SK" sz="2400" b="1" dirty="0" err="1" smtClean="0">
                <a:solidFill>
                  <a:srgbClr val="AF0078"/>
                </a:solidFill>
                <a:latin typeface="Calibri" pitchFamily="34" charset="0"/>
              </a:rPr>
              <a:t>VP</a:t>
            </a:r>
            <a:r>
              <a:rPr lang="sk-SK" altLang="sk-SK" sz="2400" b="1" dirty="0" smtClean="0">
                <a:solidFill>
                  <a:srgbClr val="AF0078"/>
                </a:solidFill>
                <a:latin typeface="Calibri" pitchFamily="34" charset="0"/>
              </a:rPr>
              <a:t> </a:t>
            </a:r>
            <a:r>
              <a:rPr lang="sk-SK" altLang="sk-SK" sz="2400" b="1" dirty="0">
                <a:solidFill>
                  <a:srgbClr val="AF0078"/>
                </a:solidFill>
                <a:latin typeface="Calibri" pitchFamily="34" charset="0"/>
              </a:rPr>
              <a:t>– </a:t>
            </a:r>
            <a:r>
              <a:rPr lang="sk-SK" altLang="sk-SK" sz="2400" b="1" dirty="0" smtClean="0">
                <a:solidFill>
                  <a:srgbClr val="AF0078"/>
                </a:solidFill>
                <a:latin typeface="Calibri" pitchFamily="34" charset="0"/>
              </a:rPr>
              <a:t>10</a:t>
            </a:r>
            <a:endParaRPr lang="sk-SK" altLang="sk-SK" sz="2400" b="1" dirty="0">
              <a:solidFill>
                <a:srgbClr val="AF0078"/>
              </a:solidFill>
              <a:latin typeface="Calibri" pitchFamily="34" charset="0"/>
            </a:endParaRPr>
          </a:p>
          <a:p>
            <a:pPr algn="l"/>
            <a:r>
              <a:rPr lang="sk-SK" altLang="sk-SK" sz="2400" b="1" dirty="0" err="1" smtClean="0">
                <a:solidFill>
                  <a:srgbClr val="AF0078"/>
                </a:solidFill>
                <a:latin typeface="Calibri" pitchFamily="34" charset="0"/>
              </a:rPr>
              <a:t>FTE</a:t>
            </a:r>
            <a:r>
              <a:rPr lang="en-US" altLang="sk-SK" sz="2400" b="1" dirty="0" smtClean="0">
                <a:solidFill>
                  <a:srgbClr val="AF0078"/>
                </a:solidFill>
                <a:latin typeface="Calibri" pitchFamily="34" charset="0"/>
              </a:rPr>
              <a:t> – </a:t>
            </a:r>
            <a:r>
              <a:rPr lang="sk-SK" altLang="sk-SK" sz="2400" b="1" dirty="0" smtClean="0">
                <a:solidFill>
                  <a:srgbClr val="AF0078"/>
                </a:solidFill>
                <a:latin typeface="Calibri" pitchFamily="34" charset="0"/>
              </a:rPr>
              <a:t>9,2</a:t>
            </a:r>
            <a:endParaRPr lang="sk-SK" altLang="sk-SK" sz="2400" b="1" dirty="0">
              <a:solidFill>
                <a:srgbClr val="AF0078"/>
              </a:solidFill>
              <a:latin typeface="Calibri" pitchFamily="34" charset="0"/>
            </a:endParaRPr>
          </a:p>
        </p:txBody>
      </p:sp>
      <p:pic>
        <p:nvPicPr>
          <p:cNvPr id="15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6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21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2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22" name="Ľavá zložená zátvorka 21"/>
          <p:cNvSpPr/>
          <p:nvPr/>
        </p:nvSpPr>
        <p:spPr bwMode="auto">
          <a:xfrm>
            <a:off x="980698" y="1844824"/>
            <a:ext cx="288032" cy="2088232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Pravá zložená zátvorka 22"/>
          <p:cNvSpPr/>
          <p:nvPr/>
        </p:nvSpPr>
        <p:spPr bwMode="auto">
          <a:xfrm>
            <a:off x="7236295" y="1844824"/>
            <a:ext cx="288032" cy="1008112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Ľavá zložená zátvorka 23"/>
          <p:cNvSpPr/>
          <p:nvPr/>
        </p:nvSpPr>
        <p:spPr bwMode="auto">
          <a:xfrm>
            <a:off x="2627784" y="5303412"/>
            <a:ext cx="288032" cy="648072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BlokTextu 24"/>
          <p:cNvSpPr txBox="1"/>
          <p:nvPr/>
        </p:nvSpPr>
        <p:spPr>
          <a:xfrm>
            <a:off x="2314878" y="54474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AA005A"/>
                </a:solidFill>
              </a:rPr>
              <a:t>3</a:t>
            </a:r>
            <a:endParaRPr lang="sk-SK" b="1" dirty="0">
              <a:solidFill>
                <a:srgbClr val="AA005A"/>
              </a:solidFill>
            </a:endParaRPr>
          </a:p>
        </p:txBody>
      </p:sp>
      <p:sp>
        <p:nvSpPr>
          <p:cNvPr id="26" name="Pravá zložená zátvorka 25"/>
          <p:cNvSpPr/>
          <p:nvPr/>
        </p:nvSpPr>
        <p:spPr bwMode="auto">
          <a:xfrm>
            <a:off x="7524328" y="3212976"/>
            <a:ext cx="288032" cy="1584176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smtClean="0">
                <a:solidFill>
                  <a:srgbClr val="7A0000"/>
                </a:solidFill>
              </a:rPr>
              <a:t>Personálne zloženie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kTextu 10"/>
          <p:cNvSpPr txBox="1"/>
          <p:nvPr/>
        </p:nvSpPr>
        <p:spPr>
          <a:xfrm>
            <a:off x="395536" y="1988840"/>
            <a:ext cx="8748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Recenzie:</a:t>
            </a:r>
          </a:p>
          <a:p>
            <a:endParaRPr lang="sk-SK" dirty="0" smtClean="0"/>
          </a:p>
          <a:p>
            <a:r>
              <a:rPr lang="sk-SK" sz="1200" b="1" dirty="0" smtClean="0">
                <a:solidFill>
                  <a:srgbClr val="00287D"/>
                </a:solidFill>
              </a:rPr>
              <a:t>K. </a:t>
            </a:r>
            <a:r>
              <a:rPr lang="sk-SK" sz="1200" b="1" dirty="0" err="1" smtClean="0">
                <a:solidFill>
                  <a:srgbClr val="00287D"/>
                </a:solidFill>
              </a:rPr>
              <a:t>Flachbart</a:t>
            </a:r>
            <a:r>
              <a:rPr lang="sk-SK" sz="1200" dirty="0" smtClean="0">
                <a:solidFill>
                  <a:srgbClr val="00287D"/>
                </a:solidFill>
              </a:rPr>
              <a:t>: </a:t>
            </a:r>
            <a:r>
              <a:rPr lang="sk-SK" altLang="en-US" sz="1200" dirty="0" smtClean="0">
                <a:solidFill>
                  <a:srgbClr val="002864"/>
                </a:solidFill>
              </a:rPr>
              <a:t>1 x </a:t>
            </a:r>
            <a:r>
              <a:rPr lang="sk-SK" altLang="en-US" sz="1200" dirty="0" err="1" smtClean="0">
                <a:solidFill>
                  <a:srgbClr val="002864"/>
                </a:solidFill>
              </a:rPr>
              <a:t>Adv</a:t>
            </a:r>
            <a:r>
              <a:rPr lang="sk-SK" altLang="en-US" sz="1200" dirty="0" smtClean="0">
                <a:solidFill>
                  <a:srgbClr val="002864"/>
                </a:solidFill>
              </a:rPr>
              <a:t>. </a:t>
            </a:r>
            <a:r>
              <a:rPr lang="sk-SK" altLang="en-US" sz="1200" dirty="0" err="1" smtClean="0">
                <a:solidFill>
                  <a:srgbClr val="002864"/>
                </a:solidFill>
              </a:rPr>
              <a:t>Electr</a:t>
            </a:r>
            <a:r>
              <a:rPr lang="sk-SK" altLang="en-US" sz="1200" dirty="0" smtClean="0">
                <a:solidFill>
                  <a:srgbClr val="002864"/>
                </a:solidFill>
              </a:rPr>
              <a:t>. </a:t>
            </a:r>
            <a:r>
              <a:rPr lang="sk-SK" altLang="en-US" sz="1200" dirty="0" err="1" smtClean="0">
                <a:solidFill>
                  <a:srgbClr val="002864"/>
                </a:solidFill>
              </a:rPr>
              <a:t>Materials</a:t>
            </a:r>
            <a:r>
              <a:rPr lang="sk-SK" altLang="en-US" sz="1200" dirty="0" smtClean="0">
                <a:solidFill>
                  <a:srgbClr val="002864"/>
                </a:solidFill>
              </a:rPr>
              <a:t>, 2 x </a:t>
            </a:r>
            <a:r>
              <a:rPr lang="sk-SK" altLang="en-US" sz="1200" dirty="0" err="1" smtClean="0">
                <a:solidFill>
                  <a:srgbClr val="002864"/>
                </a:solidFill>
              </a:rPr>
              <a:t>PhD</a:t>
            </a:r>
            <a:r>
              <a:rPr lang="sk-SK" altLang="en-US" sz="1200" dirty="0" smtClean="0">
                <a:solidFill>
                  <a:srgbClr val="002864"/>
                </a:solidFill>
              </a:rPr>
              <a:t>, ...</a:t>
            </a:r>
            <a:endParaRPr lang="sk-SK" sz="1200" dirty="0" smtClean="0">
              <a:solidFill>
                <a:srgbClr val="00287D"/>
              </a:solidFill>
            </a:endParaRPr>
          </a:p>
          <a:p>
            <a:endParaRPr lang="sk-SK" sz="1200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S. </a:t>
            </a:r>
            <a:r>
              <a:rPr lang="sk-SK" sz="1200" b="1" dirty="0" err="1" smtClean="0">
                <a:solidFill>
                  <a:srgbClr val="00287D"/>
                </a:solidFill>
              </a:rPr>
              <a:t>Gabáni</a:t>
            </a:r>
            <a:r>
              <a:rPr lang="sk-SK" sz="1200" dirty="0" smtClean="0">
                <a:solidFill>
                  <a:srgbClr val="00287D"/>
                </a:solidFill>
              </a:rPr>
              <a:t>: 1 x Hab., 1 x </a:t>
            </a:r>
            <a:r>
              <a:rPr lang="sk-SK" sz="1200" dirty="0" err="1" smtClean="0">
                <a:solidFill>
                  <a:srgbClr val="00287D"/>
                </a:solidFill>
              </a:rPr>
              <a:t>minPhD</a:t>
            </a:r>
            <a:endParaRPr lang="sk-SK" sz="1200" dirty="0" smtClean="0">
              <a:solidFill>
                <a:srgbClr val="00287D"/>
              </a:solidFill>
            </a:endParaRPr>
          </a:p>
          <a:p>
            <a:endParaRPr lang="sk-SK" sz="1200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G. </a:t>
            </a:r>
            <a:r>
              <a:rPr lang="sk-SK" sz="1200" b="1" dirty="0" err="1" smtClean="0">
                <a:solidFill>
                  <a:srgbClr val="00287D"/>
                </a:solidFill>
              </a:rPr>
              <a:t>Pristáš</a:t>
            </a:r>
            <a:r>
              <a:rPr lang="sk-SK" sz="1200" dirty="0" smtClean="0">
                <a:solidFill>
                  <a:srgbClr val="00287D"/>
                </a:solidFill>
              </a:rPr>
              <a:t>: 1 x </a:t>
            </a:r>
            <a:r>
              <a:rPr lang="sk-SK" sz="1200" dirty="0" err="1" smtClean="0">
                <a:solidFill>
                  <a:srgbClr val="00287D"/>
                </a:solidFill>
              </a:rPr>
              <a:t>Proceedings</a:t>
            </a:r>
            <a:r>
              <a:rPr lang="sk-SK" sz="1200" dirty="0" smtClean="0">
                <a:solidFill>
                  <a:srgbClr val="00287D"/>
                </a:solidFill>
              </a:rPr>
              <a:t>, 1 x </a:t>
            </a:r>
            <a:r>
              <a:rPr lang="sk-SK" sz="1200" dirty="0" err="1" smtClean="0">
                <a:solidFill>
                  <a:srgbClr val="00287D"/>
                </a:solidFill>
              </a:rPr>
              <a:t>minPhD</a:t>
            </a:r>
            <a:endParaRPr lang="sk-SK" sz="1200" dirty="0" smtClean="0">
              <a:solidFill>
                <a:srgbClr val="00287D"/>
              </a:solidFill>
            </a:endParaRPr>
          </a:p>
          <a:p>
            <a:endParaRPr lang="sk-SK" sz="1200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P. </a:t>
            </a:r>
            <a:r>
              <a:rPr lang="sk-SK" sz="1200" b="1" dirty="0" err="1" smtClean="0">
                <a:solidFill>
                  <a:srgbClr val="00287D"/>
                </a:solidFill>
              </a:rPr>
              <a:t>Samuely</a:t>
            </a:r>
            <a:r>
              <a:rPr lang="sk-SK" sz="1200" dirty="0" smtClean="0">
                <a:solidFill>
                  <a:srgbClr val="00287D"/>
                </a:solidFill>
              </a:rPr>
              <a:t>: projekty, 2 x </a:t>
            </a:r>
            <a:r>
              <a:rPr lang="sk-SK" sz="1200" dirty="0" err="1" smtClean="0">
                <a:solidFill>
                  <a:srgbClr val="00287D"/>
                </a:solidFill>
              </a:rPr>
              <a:t>Phys</a:t>
            </a:r>
            <a:r>
              <a:rPr lang="sk-SK" sz="1200" dirty="0" smtClean="0">
                <a:solidFill>
                  <a:srgbClr val="00287D"/>
                </a:solidFill>
              </a:rPr>
              <a:t>. Rev., ...</a:t>
            </a:r>
          </a:p>
          <a:p>
            <a:endParaRPr lang="sk-SK" sz="1200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P. </a:t>
            </a:r>
            <a:r>
              <a:rPr lang="sk-SK" sz="1200" b="1" dirty="0" err="1" smtClean="0">
                <a:solidFill>
                  <a:srgbClr val="00287D"/>
                </a:solidFill>
              </a:rPr>
              <a:t>Skyba</a:t>
            </a:r>
            <a:r>
              <a:rPr lang="sk-SK" sz="1200" dirty="0" smtClean="0">
                <a:solidFill>
                  <a:srgbClr val="00287D"/>
                </a:solidFill>
              </a:rPr>
              <a:t>: 1 x Hab., 2 x </a:t>
            </a:r>
            <a:r>
              <a:rPr lang="sk-SK" sz="1200" dirty="0" err="1" smtClean="0">
                <a:solidFill>
                  <a:srgbClr val="00287D"/>
                </a:solidFill>
              </a:rPr>
              <a:t>PhD</a:t>
            </a:r>
            <a:endParaRPr lang="sk-SK" sz="1200" dirty="0" smtClean="0">
              <a:solidFill>
                <a:srgbClr val="00287D"/>
              </a:solidFill>
            </a:endParaRPr>
          </a:p>
          <a:p>
            <a:endParaRPr lang="sk-SK" altLang="en-US" sz="1200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P. </a:t>
            </a:r>
            <a:r>
              <a:rPr lang="sk-SK" sz="1200" b="1" dirty="0" err="1" smtClean="0">
                <a:solidFill>
                  <a:srgbClr val="00287D"/>
                </a:solidFill>
              </a:rPr>
              <a:t>Szabó</a:t>
            </a:r>
            <a:r>
              <a:rPr lang="sk-SK" sz="1200" dirty="0" smtClean="0">
                <a:solidFill>
                  <a:srgbClr val="00287D"/>
                </a:solidFill>
              </a:rPr>
              <a:t>: projekty, 2 x </a:t>
            </a:r>
            <a:r>
              <a:rPr lang="sk-SK" sz="1200" dirty="0" err="1" smtClean="0">
                <a:solidFill>
                  <a:srgbClr val="00287D"/>
                </a:solidFill>
              </a:rPr>
              <a:t>Phys</a:t>
            </a:r>
            <a:r>
              <a:rPr lang="sk-SK" sz="1200" dirty="0" smtClean="0">
                <a:solidFill>
                  <a:srgbClr val="00287D"/>
                </a:solidFill>
              </a:rPr>
              <a:t>. Rev., ...</a:t>
            </a:r>
          </a:p>
          <a:p>
            <a:endParaRPr lang="sk-SK" altLang="en-US" sz="1200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Z. </a:t>
            </a:r>
            <a:r>
              <a:rPr lang="sk-SK" sz="1200" b="1" dirty="0" err="1" smtClean="0">
                <a:solidFill>
                  <a:srgbClr val="00287D"/>
                </a:solidFill>
              </a:rPr>
              <a:t>Vargaeštoková</a:t>
            </a:r>
            <a:r>
              <a:rPr lang="sk-SK" sz="1200" dirty="0" smtClean="0">
                <a:solidFill>
                  <a:srgbClr val="00287D"/>
                </a:solidFill>
              </a:rPr>
              <a:t>: 3 x </a:t>
            </a:r>
            <a:r>
              <a:rPr lang="sk-SK" sz="1200" dirty="0" err="1" smtClean="0">
                <a:solidFill>
                  <a:srgbClr val="00287D"/>
                </a:solidFill>
              </a:rPr>
              <a:t>Phys</a:t>
            </a:r>
            <a:r>
              <a:rPr lang="sk-SK" sz="1200" dirty="0" smtClean="0">
                <a:solidFill>
                  <a:srgbClr val="00287D"/>
                </a:solidFill>
              </a:rPr>
              <a:t>. Rev. </a:t>
            </a:r>
            <a:r>
              <a:rPr lang="sk-SK" sz="1200" dirty="0" err="1" smtClean="0">
                <a:solidFill>
                  <a:srgbClr val="00287D"/>
                </a:solidFill>
              </a:rPr>
              <a:t>Lett</a:t>
            </a:r>
            <a:r>
              <a:rPr lang="sk-SK" sz="1200" dirty="0" smtClean="0">
                <a:solidFill>
                  <a:srgbClr val="00287D"/>
                </a:solidFill>
              </a:rPr>
              <a:t>.</a:t>
            </a:r>
            <a:endParaRPr lang="sk-SK" sz="1200" dirty="0"/>
          </a:p>
        </p:txBody>
      </p:sp>
      <p:sp>
        <p:nvSpPr>
          <p:cNvPr id="13" name="BlokTextu 12"/>
          <p:cNvSpPr txBox="1"/>
          <p:nvPr/>
        </p:nvSpPr>
        <p:spPr>
          <a:xfrm>
            <a:off x="395536" y="1465620"/>
            <a:ext cx="48978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813"/>
            <a:r>
              <a:rPr lang="sk-SK" sz="1400" u="sng" dirty="0" smtClean="0"/>
              <a:t>P. </a:t>
            </a:r>
            <a:r>
              <a:rPr lang="sk-SK" sz="1400" u="sng" dirty="0" err="1" smtClean="0"/>
              <a:t>Samuely</a:t>
            </a:r>
            <a:r>
              <a:rPr lang="sk-SK" sz="1400" dirty="0" smtClean="0"/>
              <a:t>: </a:t>
            </a:r>
            <a:r>
              <a:rPr lang="sk-SK" altLang="en-US" sz="1400" dirty="0" smtClean="0"/>
              <a:t>Podpredseda SAV pre vedu výskum a inovácie</a:t>
            </a:r>
          </a:p>
          <a:p>
            <a:pPr defTabSz="912813"/>
            <a:r>
              <a:rPr lang="sk-SK" altLang="en-US" sz="1400" dirty="0" smtClean="0"/>
              <a:t>                    Predseda Rady pre prírodné vedy </a:t>
            </a:r>
            <a:r>
              <a:rPr lang="sk-SK" altLang="en-US" sz="1400" dirty="0" err="1" smtClean="0"/>
              <a:t>APVV</a:t>
            </a:r>
            <a:endParaRPr lang="sk-SK" altLang="en-US" sz="1400" dirty="0" smtClean="0"/>
          </a:p>
        </p:txBody>
      </p:sp>
      <p:pic>
        <p:nvPicPr>
          <p:cNvPr id="8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5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smtClean="0">
                <a:solidFill>
                  <a:srgbClr val="7A0000"/>
                </a:solidFill>
              </a:rPr>
              <a:t>Vedecko-organizačná činnosť a iné: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  <p:sp>
        <p:nvSpPr>
          <p:cNvPr id="19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20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20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4211960" y="4221088"/>
            <a:ext cx="3600400" cy="7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sk-SK" altLang="en-US" sz="1100" i="1" u="sng" dirty="0" smtClean="0">
                <a:solidFill>
                  <a:srgbClr val="0000FF"/>
                </a:solidFill>
              </a:rPr>
              <a:t>Oponovanie habilitačných prác:</a:t>
            </a:r>
            <a:r>
              <a:rPr lang="sk-SK" altLang="en-US" sz="1100" b="1" dirty="0" smtClean="0">
                <a:solidFill>
                  <a:srgbClr val="FF0000"/>
                </a:solidFill>
              </a:rPr>
              <a:t>   </a:t>
            </a:r>
            <a:r>
              <a:rPr lang="en-US" altLang="en-US" sz="1100" b="1" dirty="0" smtClean="0">
                <a:solidFill>
                  <a:srgbClr val="FF0000"/>
                </a:solidFill>
              </a:rPr>
              <a:t>2</a:t>
            </a:r>
            <a:r>
              <a:rPr lang="sk-SK" altLang="en-US" sz="1100" dirty="0" smtClean="0">
                <a:solidFill>
                  <a:srgbClr val="0000FF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  <a:defRPr/>
            </a:pPr>
            <a:r>
              <a:rPr lang="sk-SK" altLang="en-US" sz="1100" i="1" u="sng" dirty="0" smtClean="0">
                <a:solidFill>
                  <a:srgbClr val="0000FF"/>
                </a:solidFill>
              </a:rPr>
              <a:t>Oponovanie </a:t>
            </a:r>
            <a:r>
              <a:rPr lang="en-US" altLang="en-US" sz="1100" i="1" u="sng" dirty="0" err="1" smtClean="0">
                <a:solidFill>
                  <a:srgbClr val="0000FF"/>
                </a:solidFill>
              </a:rPr>
              <a:t>di</a:t>
            </a:r>
            <a:r>
              <a:rPr lang="sk-SK" altLang="en-US" sz="1100" i="1" u="sng" dirty="0" err="1" smtClean="0">
                <a:solidFill>
                  <a:srgbClr val="0000FF"/>
                </a:solidFill>
              </a:rPr>
              <a:t>zertačných</a:t>
            </a:r>
            <a:r>
              <a:rPr lang="sk-SK" altLang="en-US" sz="1100" i="1" u="sng" dirty="0" smtClean="0">
                <a:solidFill>
                  <a:srgbClr val="0000FF"/>
                </a:solidFill>
              </a:rPr>
              <a:t> prác:</a:t>
            </a:r>
            <a:r>
              <a:rPr lang="sk-SK" altLang="en-US" sz="1100" i="1" dirty="0" smtClean="0">
                <a:solidFill>
                  <a:srgbClr val="0000FF"/>
                </a:solidFill>
              </a:rPr>
              <a:t>   </a:t>
            </a:r>
            <a:r>
              <a:rPr lang="sk-SK" altLang="en-US" sz="1100" b="1" dirty="0" smtClean="0">
                <a:solidFill>
                  <a:srgbClr val="FF0000"/>
                </a:solidFill>
              </a:rPr>
              <a:t>4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  <a:defRPr/>
            </a:pPr>
            <a:r>
              <a:rPr lang="sk-SK" altLang="en-US" sz="1100" i="1" u="sng" dirty="0" smtClean="0">
                <a:solidFill>
                  <a:srgbClr val="0000FF"/>
                </a:solidFill>
              </a:rPr>
              <a:t>Oponovanie rigoróznych prác:</a:t>
            </a:r>
            <a:r>
              <a:rPr lang="sk-SK" altLang="en-US" sz="1100" i="1" dirty="0" smtClean="0">
                <a:solidFill>
                  <a:srgbClr val="0000FF"/>
                </a:solidFill>
              </a:rPr>
              <a:t>     </a:t>
            </a:r>
            <a:r>
              <a:rPr lang="en-US" altLang="en-US" sz="1100" b="1" dirty="0" smtClean="0">
                <a:solidFill>
                  <a:srgbClr val="FF0000"/>
                </a:solidFill>
              </a:rPr>
              <a:t>2</a:t>
            </a:r>
            <a:endParaRPr lang="sk-SK" altLang="en-US" sz="1100" b="1" dirty="0" smtClean="0">
              <a:solidFill>
                <a:srgbClr val="FF0000"/>
              </a:solidFill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395536" y="5157192"/>
            <a:ext cx="8748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Ocenenia:</a:t>
            </a:r>
          </a:p>
          <a:p>
            <a:endParaRPr lang="sk-SK" dirty="0" smtClean="0"/>
          </a:p>
          <a:p>
            <a:r>
              <a:rPr lang="en-US" sz="1200" b="1" dirty="0" smtClean="0">
                <a:solidFill>
                  <a:srgbClr val="00287D"/>
                </a:solidFill>
              </a:rPr>
              <a:t>P</a:t>
            </a:r>
            <a:r>
              <a:rPr lang="sk-SK" sz="1200" b="1" dirty="0" smtClean="0">
                <a:solidFill>
                  <a:srgbClr val="00287D"/>
                </a:solidFill>
              </a:rPr>
              <a:t>. </a:t>
            </a:r>
            <a:r>
              <a:rPr lang="en-US" sz="1200" b="1" dirty="0" err="1" smtClean="0">
                <a:solidFill>
                  <a:srgbClr val="00287D"/>
                </a:solidFill>
              </a:rPr>
              <a:t>Skyba</a:t>
            </a:r>
            <a:r>
              <a:rPr lang="sk-SK" sz="1200" dirty="0" smtClean="0">
                <a:solidFill>
                  <a:srgbClr val="00287D"/>
                </a:solidFill>
              </a:rPr>
              <a:t>: </a:t>
            </a:r>
            <a:r>
              <a:rPr lang="en-US" altLang="en-US" sz="1200" dirty="0" err="1" smtClean="0">
                <a:solidFill>
                  <a:srgbClr val="002864"/>
                </a:solidFill>
              </a:rPr>
              <a:t>cena</a:t>
            </a:r>
            <a:r>
              <a:rPr lang="en-US" altLang="en-US" sz="1200" dirty="0" smtClean="0">
                <a:solidFill>
                  <a:srgbClr val="002864"/>
                </a:solidFill>
              </a:rPr>
              <a:t> </a:t>
            </a:r>
            <a:r>
              <a:rPr lang="en-US" altLang="en-US" sz="1200" dirty="0" err="1" smtClean="0">
                <a:solidFill>
                  <a:srgbClr val="002864"/>
                </a:solidFill>
              </a:rPr>
              <a:t>SFS</a:t>
            </a:r>
            <a:r>
              <a:rPr lang="en-US" altLang="en-US" sz="1200" dirty="0" smtClean="0">
                <a:solidFill>
                  <a:srgbClr val="002864"/>
                </a:solidFill>
              </a:rPr>
              <a:t> </a:t>
            </a:r>
            <a:r>
              <a:rPr lang="sk-SK" altLang="en-US" sz="1200" dirty="0" smtClean="0">
                <a:solidFill>
                  <a:srgbClr val="002864"/>
                </a:solidFill>
              </a:rPr>
              <a:t>k jubileu</a:t>
            </a:r>
          </a:p>
          <a:p>
            <a:endParaRPr lang="sk-SK" sz="1200" b="1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J. </a:t>
            </a:r>
            <a:r>
              <a:rPr lang="sk-SK" sz="1200" b="1" dirty="0" err="1" smtClean="0">
                <a:solidFill>
                  <a:srgbClr val="00287D"/>
                </a:solidFill>
              </a:rPr>
              <a:t>Bačkai</a:t>
            </a:r>
            <a:r>
              <a:rPr lang="sk-SK" sz="1200" dirty="0" smtClean="0">
                <a:solidFill>
                  <a:srgbClr val="00287D"/>
                </a:solidFill>
              </a:rPr>
              <a:t>: </a:t>
            </a:r>
            <a:r>
              <a:rPr lang="sk-SK" altLang="en-US" sz="1200" dirty="0" smtClean="0">
                <a:solidFill>
                  <a:srgbClr val="002864"/>
                </a:solidFill>
              </a:rPr>
              <a:t>1. </a:t>
            </a:r>
            <a:r>
              <a:rPr lang="en-US" altLang="en-US" sz="1200" dirty="0" err="1" smtClean="0">
                <a:solidFill>
                  <a:srgbClr val="002864"/>
                </a:solidFill>
              </a:rPr>
              <a:t>cena</a:t>
            </a:r>
            <a:r>
              <a:rPr lang="en-US" altLang="en-US" sz="1200" dirty="0" smtClean="0">
                <a:solidFill>
                  <a:srgbClr val="002864"/>
                </a:solidFill>
              </a:rPr>
              <a:t> </a:t>
            </a:r>
            <a:r>
              <a:rPr lang="sk-SK" altLang="en-US" sz="1200" dirty="0" smtClean="0">
                <a:solidFill>
                  <a:srgbClr val="002864"/>
                </a:solidFill>
              </a:rPr>
              <a:t>Štefana </a:t>
            </a:r>
            <a:r>
              <a:rPr lang="sk-SK" altLang="en-US" sz="1200" dirty="0" err="1" smtClean="0">
                <a:solidFill>
                  <a:srgbClr val="002864"/>
                </a:solidFill>
              </a:rPr>
              <a:t>Jedlíka</a:t>
            </a:r>
            <a:r>
              <a:rPr lang="sk-SK" altLang="en-US" sz="1200" dirty="0" smtClean="0">
                <a:solidFill>
                  <a:srgbClr val="002864"/>
                </a:solidFill>
              </a:rPr>
              <a:t> za </a:t>
            </a:r>
            <a:r>
              <a:rPr lang="sk-SK" altLang="en-US" sz="1200" dirty="0" err="1" smtClean="0">
                <a:solidFill>
                  <a:srgbClr val="002864"/>
                </a:solidFill>
              </a:rPr>
              <a:t>Bc</a:t>
            </a:r>
            <a:r>
              <a:rPr lang="sk-SK" altLang="en-US" sz="1200" dirty="0" smtClean="0">
                <a:solidFill>
                  <a:srgbClr val="002864"/>
                </a:solidFill>
              </a:rPr>
              <a:t> prácu </a:t>
            </a:r>
          </a:p>
          <a:p>
            <a:endParaRPr lang="sk-SK" sz="1200" dirty="0" smtClean="0">
              <a:solidFill>
                <a:srgbClr val="00287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ok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95"/>
          <a:stretch>
            <a:fillRect/>
          </a:stretch>
        </p:blipFill>
        <p:spPr>
          <a:xfrm rot="5400000">
            <a:off x="6917544" y="301936"/>
            <a:ext cx="2555680" cy="1970255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4193704"/>
            <a:ext cx="1944216" cy="1458162"/>
          </a:xfrm>
          <a:prstGeom prst="rect">
            <a:avLst/>
          </a:prstGeom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24736" y="5040560"/>
            <a:ext cx="2555776" cy="1916832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636581" y="2684916"/>
            <a:ext cx="4800536" cy="3600401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-36512" y="1209526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</a:rPr>
              <a:t>Oprava </a:t>
            </a:r>
            <a:r>
              <a:rPr lang="sk-SK" b="1" baseline="30000" dirty="0" err="1" smtClean="0">
                <a:solidFill>
                  <a:srgbClr val="FF0000"/>
                </a:solidFill>
              </a:rPr>
              <a:t>3</a:t>
            </a:r>
            <a:r>
              <a:rPr lang="sk-SK" b="1" dirty="0" err="1" smtClean="0">
                <a:solidFill>
                  <a:srgbClr val="FF0000"/>
                </a:solidFill>
              </a:rPr>
              <a:t>He</a:t>
            </a:r>
            <a:r>
              <a:rPr lang="sk-SK" b="1" dirty="0" smtClean="0">
                <a:solidFill>
                  <a:srgbClr val="FF0000"/>
                </a:solidFill>
              </a:rPr>
              <a:t> </a:t>
            </a:r>
            <a:r>
              <a:rPr lang="sk-SK" b="1" dirty="0" err="1" smtClean="0">
                <a:solidFill>
                  <a:srgbClr val="FF0000"/>
                </a:solidFill>
              </a:rPr>
              <a:t>insertu</a:t>
            </a:r>
            <a:r>
              <a:rPr lang="sk-SK" b="1" dirty="0" smtClean="0">
                <a:solidFill>
                  <a:srgbClr val="FF0000"/>
                </a:solidFill>
              </a:rPr>
              <a:t> do </a:t>
            </a:r>
            <a:r>
              <a:rPr lang="sk-SK" b="1" dirty="0" err="1" smtClean="0">
                <a:solidFill>
                  <a:srgbClr val="FF0000"/>
                </a:solidFill>
              </a:rPr>
              <a:t>PPMS</a:t>
            </a:r>
            <a:r>
              <a:rPr lang="sk-SK" b="1" dirty="0" smtClean="0">
                <a:solidFill>
                  <a:srgbClr val="FF0000"/>
                </a:solidFill>
              </a:rPr>
              <a:t>:</a:t>
            </a:r>
          </a:p>
          <a:p>
            <a:endParaRPr lang="sk-SK" sz="1200" dirty="0" smtClean="0">
              <a:solidFill>
                <a:srgbClr val="00287D"/>
              </a:solidFill>
            </a:endParaRPr>
          </a:p>
          <a:p>
            <a:r>
              <a:rPr lang="sk-SK" sz="1200" b="1" dirty="0" err="1" smtClean="0">
                <a:solidFill>
                  <a:srgbClr val="00287D"/>
                </a:solidFill>
              </a:rPr>
              <a:t>Gažo</a:t>
            </a:r>
            <a:r>
              <a:rPr lang="sk-SK" sz="1200" b="1" dirty="0" smtClean="0">
                <a:solidFill>
                  <a:srgbClr val="00287D"/>
                </a:solidFill>
              </a:rPr>
              <a:t> E., S. </a:t>
            </a:r>
            <a:r>
              <a:rPr lang="sk-SK" sz="1200" b="1" dirty="0" err="1" smtClean="0">
                <a:solidFill>
                  <a:srgbClr val="00287D"/>
                </a:solidFill>
              </a:rPr>
              <a:t>Gabáni</a:t>
            </a:r>
            <a:r>
              <a:rPr lang="sk-SK" sz="1200" b="1" dirty="0" smtClean="0">
                <a:solidFill>
                  <a:srgbClr val="00287D"/>
                </a:solidFill>
              </a:rPr>
              <a:t>, </a:t>
            </a:r>
            <a:r>
              <a:rPr lang="sk-SK" sz="1200" b="1" dirty="0" err="1" smtClean="0">
                <a:solidFill>
                  <a:srgbClr val="00287D"/>
                </a:solidFill>
              </a:rPr>
              <a:t>Pristáš</a:t>
            </a:r>
            <a:r>
              <a:rPr lang="sk-SK" sz="1200" b="1" dirty="0" smtClean="0">
                <a:solidFill>
                  <a:srgbClr val="00287D"/>
                </a:solidFill>
              </a:rPr>
              <a:t> G.</a:t>
            </a:r>
            <a:r>
              <a:rPr lang="sk-SK" sz="1200" dirty="0" smtClean="0">
                <a:solidFill>
                  <a:srgbClr val="00287D"/>
                </a:solidFill>
              </a:rPr>
              <a:t>: </a:t>
            </a:r>
          </a:p>
          <a:p>
            <a:endParaRPr lang="sk-SK" sz="1200" dirty="0" smtClean="0">
              <a:solidFill>
                <a:srgbClr val="00287D"/>
              </a:solidFill>
            </a:endParaRPr>
          </a:p>
        </p:txBody>
      </p:sp>
      <p:pic>
        <p:nvPicPr>
          <p:cNvPr id="8" name="Zástupný symbol obsahu 16" descr="LogoCFNT.gif"/>
          <p:cNvPicPr>
            <a:picLocks noChangeAspect="1"/>
          </p:cNvPicPr>
          <p:nvPr/>
        </p:nvPicPr>
        <p:blipFill>
          <a:blip r:embed="rId6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5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smtClean="0">
                <a:solidFill>
                  <a:srgbClr val="7A0000"/>
                </a:solidFill>
              </a:rPr>
              <a:t>Výstupy do spoločenskej praxe: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7924" y="5589240"/>
            <a:ext cx="972108" cy="1296144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7744" y="5580000"/>
            <a:ext cx="1720601" cy="1290451"/>
          </a:xfrm>
          <a:prstGeom prst="rect">
            <a:avLst/>
          </a:prstGeom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296" y="2541579"/>
            <a:ext cx="1907704" cy="2543605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811286"/>
            <a:ext cx="2376264" cy="3362130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6688" y="1268759"/>
            <a:ext cx="3939607" cy="2954705"/>
          </a:xfrm>
          <a:prstGeom prst="rect">
            <a:avLst/>
          </a:prstGeom>
        </p:spPr>
      </p:pic>
      <p:pic>
        <p:nvPicPr>
          <p:cNvPr id="25" name="Picture 3" descr="D:\USERS\GABCY_OFFICE\Seminare\18_Oddelenie\Photos\DSC_123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59632" y="181524"/>
            <a:ext cx="1162468" cy="871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5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smtClean="0">
                <a:solidFill>
                  <a:srgbClr val="7A0000"/>
                </a:solidFill>
              </a:rPr>
              <a:t>Popularizácia: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  <p:sp>
        <p:nvSpPr>
          <p:cNvPr id="19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20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22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79512" y="1556792"/>
            <a:ext cx="876432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k-SK" sz="1200" b="1" dirty="0" smtClean="0">
                <a:solidFill>
                  <a:srgbClr val="00287D"/>
                </a:solidFill>
              </a:rPr>
              <a:t>M. </a:t>
            </a:r>
            <a:r>
              <a:rPr lang="sk-SK" sz="1200" b="1" dirty="0" err="1" smtClean="0">
                <a:solidFill>
                  <a:srgbClr val="00287D"/>
                </a:solidFill>
              </a:rPr>
              <a:t>Človečko</a:t>
            </a:r>
            <a:r>
              <a:rPr lang="sk-SK" sz="1200" b="1" dirty="0" smtClean="0">
                <a:solidFill>
                  <a:srgbClr val="00287D"/>
                </a:solidFill>
              </a:rPr>
              <a:t>, S. </a:t>
            </a:r>
            <a:r>
              <a:rPr lang="sk-SK" sz="1200" b="1" dirty="0" err="1" smtClean="0">
                <a:solidFill>
                  <a:srgbClr val="00287D"/>
                </a:solidFill>
              </a:rPr>
              <a:t>Gabáni</a:t>
            </a:r>
            <a:r>
              <a:rPr lang="sk-SK" sz="1200" b="1" dirty="0" smtClean="0">
                <a:solidFill>
                  <a:srgbClr val="00287D"/>
                </a:solidFill>
              </a:rPr>
              <a:t>, M. </a:t>
            </a:r>
            <a:r>
              <a:rPr lang="sk-SK" sz="1200" b="1" dirty="0" err="1" smtClean="0">
                <a:solidFill>
                  <a:srgbClr val="00287D"/>
                </a:solidFill>
              </a:rPr>
              <a:t>Kopčík</a:t>
            </a:r>
            <a:r>
              <a:rPr lang="sk-SK" sz="1200" b="1" dirty="0" smtClean="0">
                <a:solidFill>
                  <a:srgbClr val="00287D"/>
                </a:solidFill>
              </a:rPr>
              <a:t>, M. </a:t>
            </a:r>
            <a:r>
              <a:rPr lang="sk-SK" sz="1200" b="1" dirty="0" err="1" smtClean="0">
                <a:solidFill>
                  <a:srgbClr val="00287D"/>
                </a:solidFill>
              </a:rPr>
              <a:t>Marcin</a:t>
            </a:r>
            <a:r>
              <a:rPr lang="sk-SK" sz="1200" b="1" dirty="0" smtClean="0">
                <a:solidFill>
                  <a:srgbClr val="00287D"/>
                </a:solidFill>
              </a:rPr>
              <a:t>, G. </a:t>
            </a:r>
            <a:r>
              <a:rPr lang="sk-SK" sz="1200" b="1" dirty="0" err="1" smtClean="0">
                <a:solidFill>
                  <a:srgbClr val="00287D"/>
                </a:solidFill>
              </a:rPr>
              <a:t>Pristáš</a:t>
            </a:r>
            <a:r>
              <a:rPr lang="sk-SK" sz="1200" b="1" dirty="0" smtClean="0">
                <a:solidFill>
                  <a:srgbClr val="00287D"/>
                </a:solidFill>
              </a:rPr>
              <a:t>, P. </a:t>
            </a:r>
            <a:r>
              <a:rPr lang="sk-SK" sz="1200" b="1" dirty="0" err="1" smtClean="0">
                <a:solidFill>
                  <a:srgbClr val="00287D"/>
                </a:solidFill>
              </a:rPr>
              <a:t>Szabó</a:t>
            </a:r>
            <a:r>
              <a:rPr lang="sk-SK" sz="1200" b="1" dirty="0" smtClean="0">
                <a:solidFill>
                  <a:srgbClr val="00287D"/>
                </a:solidFill>
              </a:rPr>
              <a:t>, Z. </a:t>
            </a:r>
            <a:r>
              <a:rPr lang="sk-SK" sz="1200" b="1" dirty="0" err="1" smtClean="0">
                <a:solidFill>
                  <a:srgbClr val="00287D"/>
                </a:solidFill>
              </a:rPr>
              <a:t>Vargaeštoková</a:t>
            </a:r>
            <a:r>
              <a:rPr lang="sk-SK" sz="1200" dirty="0" smtClean="0">
                <a:solidFill>
                  <a:srgbClr val="00287D"/>
                </a:solidFill>
              </a:rPr>
              <a:t>: </a:t>
            </a:r>
            <a:r>
              <a:rPr lang="sk-SK" sz="1200" dirty="0" smtClean="0">
                <a:solidFill>
                  <a:srgbClr val="FF0000"/>
                </a:solidFill>
              </a:rPr>
              <a:t>Noc výskumníkov</a:t>
            </a:r>
            <a:r>
              <a:rPr lang="sk-SK" sz="1200" dirty="0" smtClean="0">
                <a:solidFill>
                  <a:srgbClr val="00287D"/>
                </a:solidFill>
              </a:rPr>
              <a:t>, Optima, Košice</a:t>
            </a:r>
            <a:endParaRPr lang="sk-SK" sz="1200" b="1" dirty="0" smtClean="0">
              <a:solidFill>
                <a:srgbClr val="00287D"/>
              </a:solidFill>
            </a:endParaRPr>
          </a:p>
          <a:p>
            <a:endParaRPr lang="sk-SK" sz="1200" b="1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S. </a:t>
            </a:r>
            <a:r>
              <a:rPr lang="sk-SK" sz="1200" b="1" dirty="0" err="1" smtClean="0">
                <a:solidFill>
                  <a:srgbClr val="00287D"/>
                </a:solidFill>
              </a:rPr>
              <a:t>Gabáni</a:t>
            </a:r>
            <a:r>
              <a:rPr lang="sk-SK" sz="1200" b="1" dirty="0" smtClean="0">
                <a:solidFill>
                  <a:srgbClr val="00287D"/>
                </a:solidFill>
              </a:rPr>
              <a:t>, P. </a:t>
            </a:r>
            <a:r>
              <a:rPr lang="sk-SK" sz="1200" b="1" dirty="0" err="1" smtClean="0">
                <a:solidFill>
                  <a:srgbClr val="00287D"/>
                </a:solidFill>
              </a:rPr>
              <a:t>Szabó</a:t>
            </a:r>
            <a:r>
              <a:rPr lang="sk-SK" sz="1200" b="1" dirty="0" smtClean="0">
                <a:solidFill>
                  <a:srgbClr val="00287D"/>
                </a:solidFill>
              </a:rPr>
              <a:t>, Z. </a:t>
            </a:r>
            <a:r>
              <a:rPr lang="sk-SK" sz="1200" b="1" dirty="0" err="1" smtClean="0">
                <a:solidFill>
                  <a:srgbClr val="00287D"/>
                </a:solidFill>
              </a:rPr>
              <a:t>Vargaeštoková</a:t>
            </a:r>
            <a:r>
              <a:rPr lang="sk-SK" sz="1200" dirty="0" smtClean="0">
                <a:solidFill>
                  <a:srgbClr val="00287D"/>
                </a:solidFill>
              </a:rPr>
              <a:t>: </a:t>
            </a:r>
            <a:r>
              <a:rPr lang="sk-SK" sz="1200" dirty="0" smtClean="0">
                <a:solidFill>
                  <a:srgbClr val="FF0000"/>
                </a:solidFill>
              </a:rPr>
              <a:t>Víkend s SAV</a:t>
            </a:r>
            <a:r>
              <a:rPr lang="sk-SK" sz="1200" dirty="0" smtClean="0">
                <a:solidFill>
                  <a:srgbClr val="00287D"/>
                </a:solidFill>
              </a:rPr>
              <a:t>, 8.9.2018, Primaciálne námestie, Bratislava</a:t>
            </a:r>
          </a:p>
          <a:p>
            <a:endParaRPr lang="sk-SK" sz="1200" b="1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S. </a:t>
            </a:r>
            <a:r>
              <a:rPr lang="sk-SK" sz="1200" b="1" dirty="0" err="1" smtClean="0">
                <a:solidFill>
                  <a:srgbClr val="00287D"/>
                </a:solidFill>
              </a:rPr>
              <a:t>Gabáni</a:t>
            </a:r>
            <a:r>
              <a:rPr lang="sk-SK" sz="1200" b="1" dirty="0" smtClean="0">
                <a:solidFill>
                  <a:srgbClr val="00287D"/>
                </a:solidFill>
              </a:rPr>
              <a:t>, M. </a:t>
            </a:r>
            <a:r>
              <a:rPr lang="sk-SK" sz="1200" b="1" dirty="0" err="1" smtClean="0">
                <a:solidFill>
                  <a:srgbClr val="00287D"/>
                </a:solidFill>
              </a:rPr>
              <a:t>Marcin</a:t>
            </a:r>
            <a:r>
              <a:rPr lang="sk-SK" sz="1200" dirty="0" smtClean="0">
                <a:solidFill>
                  <a:srgbClr val="00287D"/>
                </a:solidFill>
              </a:rPr>
              <a:t>: </a:t>
            </a:r>
            <a:r>
              <a:rPr lang="sk-SK" sz="1200" dirty="0" smtClean="0">
                <a:solidFill>
                  <a:srgbClr val="FF0000"/>
                </a:solidFill>
              </a:rPr>
              <a:t>Vedecký brloh</a:t>
            </a:r>
            <a:r>
              <a:rPr lang="sk-SK" sz="1200" dirty="0" smtClean="0">
                <a:solidFill>
                  <a:srgbClr val="00287D"/>
                </a:solidFill>
              </a:rPr>
              <a:t>, 7.11.2018, Štátna vedecká knižnica, Prešov</a:t>
            </a:r>
          </a:p>
          <a:p>
            <a:endParaRPr lang="sk-SK" sz="1200" dirty="0" smtClean="0">
              <a:solidFill>
                <a:srgbClr val="00287D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J. </a:t>
            </a:r>
            <a:r>
              <a:rPr lang="sk-SK" sz="1200" b="1" dirty="0" err="1" smtClean="0">
                <a:solidFill>
                  <a:srgbClr val="00287D"/>
                </a:solidFill>
              </a:rPr>
              <a:t>Kačmarčík</a:t>
            </a:r>
            <a:r>
              <a:rPr lang="sk-SK" sz="1200" dirty="0" smtClean="0">
                <a:solidFill>
                  <a:srgbClr val="00287D"/>
                </a:solidFill>
              </a:rPr>
              <a:t>:</a:t>
            </a:r>
            <a:r>
              <a:rPr lang="sk-SK" sz="1200" b="1" dirty="0" smtClean="0">
                <a:solidFill>
                  <a:srgbClr val="002864"/>
                </a:solidFill>
              </a:rPr>
              <a:t> </a:t>
            </a:r>
            <a:r>
              <a:rPr lang="sk-SK" sz="1200" dirty="0" smtClean="0">
                <a:solidFill>
                  <a:srgbClr val="FF0000"/>
                </a:solidFill>
              </a:rPr>
              <a:t>„</a:t>
            </a:r>
            <a:r>
              <a:rPr lang="sk-SK" sz="1200" i="1" dirty="0" smtClean="0">
                <a:solidFill>
                  <a:srgbClr val="FF0000"/>
                </a:solidFill>
              </a:rPr>
              <a:t>Vákuum - prednáška o "ničom" a experimenty s "ničím "?“ </a:t>
            </a:r>
            <a:r>
              <a:rPr lang="sk-SK" sz="1200" dirty="0" smtClean="0">
                <a:solidFill>
                  <a:srgbClr val="003CA0"/>
                </a:solidFill>
              </a:rPr>
              <a:t>,</a:t>
            </a:r>
            <a:r>
              <a:rPr lang="sk-SK" sz="1200" i="1" dirty="0" smtClean="0">
                <a:solidFill>
                  <a:srgbClr val="003CA0"/>
                </a:solidFill>
              </a:rPr>
              <a:t> </a:t>
            </a:r>
            <a:r>
              <a:rPr lang="sk-SK" sz="1200" dirty="0" smtClean="0">
                <a:solidFill>
                  <a:srgbClr val="002864"/>
                </a:solidFill>
              </a:rPr>
              <a:t>konferencia - Kalibračný zväz SR, Púchov</a:t>
            </a:r>
            <a:endParaRPr lang="sk-SK" sz="1200" i="1" dirty="0" smtClean="0">
              <a:solidFill>
                <a:srgbClr val="FF0000"/>
              </a:solidFill>
            </a:endParaRPr>
          </a:p>
          <a:p>
            <a:endParaRPr lang="sk-SK" sz="1200" dirty="0" smtClean="0">
              <a:solidFill>
                <a:srgbClr val="002864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J. </a:t>
            </a:r>
            <a:r>
              <a:rPr lang="sk-SK" sz="1200" b="1" dirty="0" err="1" smtClean="0">
                <a:solidFill>
                  <a:srgbClr val="00287D"/>
                </a:solidFill>
              </a:rPr>
              <a:t>Kačmarčík</a:t>
            </a:r>
            <a:r>
              <a:rPr lang="sk-SK" sz="1200" dirty="0" smtClean="0">
                <a:solidFill>
                  <a:srgbClr val="00287D"/>
                </a:solidFill>
              </a:rPr>
              <a:t>: </a:t>
            </a:r>
            <a:r>
              <a:rPr lang="sk-SK" sz="1200" i="1" dirty="0" smtClean="0">
                <a:solidFill>
                  <a:srgbClr val="FF0000"/>
                </a:solidFill>
              </a:rPr>
              <a:t>„Fyzika nízkych teplôt“</a:t>
            </a:r>
            <a:r>
              <a:rPr lang="sk-SK" sz="1200" dirty="0" smtClean="0">
                <a:solidFill>
                  <a:srgbClr val="002864"/>
                </a:solidFill>
              </a:rPr>
              <a:t>, ZŠ Moldava nad Bodvou</a:t>
            </a:r>
          </a:p>
          <a:p>
            <a:endParaRPr lang="sk-SK" sz="1200" dirty="0" smtClean="0">
              <a:solidFill>
                <a:srgbClr val="002864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J. </a:t>
            </a:r>
            <a:r>
              <a:rPr lang="sk-SK" sz="1200" b="1" dirty="0" err="1" smtClean="0">
                <a:solidFill>
                  <a:srgbClr val="00287D"/>
                </a:solidFill>
              </a:rPr>
              <a:t>Kačmarčík</a:t>
            </a:r>
            <a:r>
              <a:rPr lang="sk-SK" sz="1200" dirty="0" smtClean="0">
                <a:solidFill>
                  <a:srgbClr val="002864"/>
                </a:solidFill>
              </a:rPr>
              <a:t>: </a:t>
            </a:r>
            <a:r>
              <a:rPr lang="sk-SK" sz="1200" i="1" dirty="0" smtClean="0">
                <a:solidFill>
                  <a:srgbClr val="FF0000"/>
                </a:solidFill>
              </a:rPr>
              <a:t>„Fyzika na scéne“</a:t>
            </a:r>
            <a:r>
              <a:rPr lang="sk-SK" sz="1200" dirty="0" smtClean="0">
                <a:solidFill>
                  <a:srgbClr val="002864"/>
                </a:solidFill>
              </a:rPr>
              <a:t>, Divadelný tábor, </a:t>
            </a:r>
            <a:r>
              <a:rPr lang="sk-SK" sz="1200" dirty="0" err="1" smtClean="0">
                <a:solidFill>
                  <a:srgbClr val="002864"/>
                </a:solidFill>
              </a:rPr>
              <a:t>Thália</a:t>
            </a:r>
            <a:r>
              <a:rPr lang="sk-SK" sz="1200" dirty="0" smtClean="0">
                <a:solidFill>
                  <a:srgbClr val="002864"/>
                </a:solidFill>
              </a:rPr>
              <a:t>, Košice</a:t>
            </a:r>
          </a:p>
          <a:p>
            <a:endParaRPr lang="sk-SK" sz="1200" b="1" dirty="0" smtClean="0">
              <a:solidFill>
                <a:srgbClr val="002864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P. </a:t>
            </a:r>
            <a:r>
              <a:rPr lang="sk-SK" sz="1200" b="1" dirty="0" err="1" smtClean="0">
                <a:solidFill>
                  <a:srgbClr val="00287D"/>
                </a:solidFill>
              </a:rPr>
              <a:t>Szabó</a:t>
            </a:r>
            <a:r>
              <a:rPr lang="sk-SK" sz="1200" dirty="0" smtClean="0">
                <a:solidFill>
                  <a:srgbClr val="002864"/>
                </a:solidFill>
              </a:rPr>
              <a:t>: </a:t>
            </a:r>
            <a:r>
              <a:rPr lang="sk-SK" sz="1200" i="1" dirty="0" smtClean="0">
                <a:solidFill>
                  <a:srgbClr val="FF0000"/>
                </a:solidFill>
              </a:rPr>
              <a:t>„Svet pri absolútnej nule“</a:t>
            </a:r>
            <a:r>
              <a:rPr lang="sk-SK" sz="1200" dirty="0" smtClean="0">
                <a:solidFill>
                  <a:srgbClr val="002864"/>
                </a:solidFill>
              </a:rPr>
              <a:t>, Festival </a:t>
            </a:r>
            <a:r>
              <a:rPr lang="sk-SK" sz="1200" dirty="0" err="1" smtClean="0">
                <a:solidFill>
                  <a:srgbClr val="002864"/>
                </a:solidFill>
              </a:rPr>
              <a:t>Gombasek</a:t>
            </a:r>
            <a:endParaRPr lang="sk-SK" sz="1200" dirty="0" smtClean="0">
              <a:solidFill>
                <a:srgbClr val="002864"/>
              </a:solidFill>
            </a:endParaRPr>
          </a:p>
          <a:p>
            <a:endParaRPr lang="sk-SK" sz="1200" dirty="0" smtClean="0">
              <a:solidFill>
                <a:srgbClr val="002864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P. </a:t>
            </a:r>
            <a:r>
              <a:rPr lang="sk-SK" sz="1200" b="1" dirty="0" err="1" smtClean="0">
                <a:solidFill>
                  <a:srgbClr val="00287D"/>
                </a:solidFill>
              </a:rPr>
              <a:t>Szabó</a:t>
            </a:r>
            <a:r>
              <a:rPr lang="sk-SK" sz="1200" dirty="0" smtClean="0">
                <a:solidFill>
                  <a:srgbClr val="00287D"/>
                </a:solidFill>
              </a:rPr>
              <a:t>:</a:t>
            </a:r>
            <a:r>
              <a:rPr lang="sk-SK" sz="1200" b="1" dirty="0" smtClean="0">
                <a:solidFill>
                  <a:srgbClr val="00287D"/>
                </a:solidFill>
              </a:rPr>
              <a:t> </a:t>
            </a:r>
            <a:r>
              <a:rPr lang="sk-SK" sz="1200" dirty="0" smtClean="0">
                <a:solidFill>
                  <a:srgbClr val="002864"/>
                </a:solidFill>
              </a:rPr>
              <a:t>v spolupráci s </a:t>
            </a:r>
            <a:r>
              <a:rPr lang="sk-SK" sz="1200" dirty="0" err="1" smtClean="0">
                <a:solidFill>
                  <a:srgbClr val="002864"/>
                </a:solidFill>
              </a:rPr>
              <a:t>o.z</a:t>
            </a:r>
            <a:r>
              <a:rPr lang="sk-SK" sz="1200" dirty="0" smtClean="0">
                <a:solidFill>
                  <a:srgbClr val="002864"/>
                </a:solidFill>
              </a:rPr>
              <a:t>. ROVÁS – organizovanie prednášok </a:t>
            </a:r>
            <a:r>
              <a:rPr lang="sk-SK" sz="1200" dirty="0" smtClean="0">
                <a:solidFill>
                  <a:srgbClr val="FF0000"/>
                </a:solidFill>
              </a:rPr>
              <a:t>Košickej univerzity </a:t>
            </a:r>
            <a:r>
              <a:rPr lang="sk-SK" sz="1200" dirty="0" err="1" smtClean="0">
                <a:solidFill>
                  <a:srgbClr val="FF0000"/>
                </a:solidFill>
              </a:rPr>
              <a:t>vševedy</a:t>
            </a:r>
            <a:endParaRPr lang="sk-SK" sz="1200" dirty="0" smtClean="0">
              <a:solidFill>
                <a:srgbClr val="FF0000"/>
              </a:solidFill>
            </a:endParaRPr>
          </a:p>
          <a:p>
            <a:endParaRPr lang="sk-SK" sz="1200" dirty="0" smtClean="0">
              <a:solidFill>
                <a:srgbClr val="002864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M. </a:t>
            </a:r>
            <a:r>
              <a:rPr lang="sk-SK" sz="1200" b="1" dirty="0" err="1" smtClean="0">
                <a:solidFill>
                  <a:srgbClr val="00287D"/>
                </a:solidFill>
              </a:rPr>
              <a:t>Marcin</a:t>
            </a:r>
            <a:r>
              <a:rPr lang="sk-SK" sz="1200" dirty="0" smtClean="0">
                <a:solidFill>
                  <a:srgbClr val="00287D"/>
                </a:solidFill>
              </a:rPr>
              <a:t>: </a:t>
            </a:r>
            <a:r>
              <a:rPr lang="sk-SK" sz="1200" i="1" dirty="0" smtClean="0">
                <a:solidFill>
                  <a:srgbClr val="FF0000"/>
                </a:solidFill>
              </a:rPr>
              <a:t>„Krotitelia myšlienok“</a:t>
            </a:r>
            <a:r>
              <a:rPr lang="sk-SK" sz="1200" dirty="0" smtClean="0">
                <a:solidFill>
                  <a:srgbClr val="002864"/>
                </a:solidFill>
              </a:rPr>
              <a:t>, Vedecká družina ZŠ Park </a:t>
            </a:r>
            <a:r>
              <a:rPr lang="sk-SK" sz="1200" dirty="0" err="1" smtClean="0">
                <a:solidFill>
                  <a:srgbClr val="002864"/>
                </a:solidFill>
              </a:rPr>
              <a:t>Angelinum</a:t>
            </a:r>
            <a:r>
              <a:rPr lang="sk-SK" sz="1200" dirty="0" smtClean="0">
                <a:solidFill>
                  <a:srgbClr val="002864"/>
                </a:solidFill>
              </a:rPr>
              <a:t>, Košice</a:t>
            </a:r>
          </a:p>
          <a:p>
            <a:endParaRPr lang="sk-SK" sz="1200" dirty="0" smtClean="0">
              <a:solidFill>
                <a:srgbClr val="002864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M. </a:t>
            </a:r>
            <a:r>
              <a:rPr lang="sk-SK" sz="1200" b="1" dirty="0" err="1" smtClean="0">
                <a:solidFill>
                  <a:srgbClr val="00287D"/>
                </a:solidFill>
              </a:rPr>
              <a:t>Marcin</a:t>
            </a:r>
            <a:r>
              <a:rPr lang="sk-SK" sz="1200" dirty="0" smtClean="0">
                <a:solidFill>
                  <a:srgbClr val="00287D"/>
                </a:solidFill>
              </a:rPr>
              <a:t>:</a:t>
            </a:r>
            <a:r>
              <a:rPr lang="sk-SK" sz="1200" b="1" dirty="0" smtClean="0">
                <a:solidFill>
                  <a:srgbClr val="002864"/>
                </a:solidFill>
              </a:rPr>
              <a:t> </a:t>
            </a:r>
            <a:r>
              <a:rPr lang="sk-SK" sz="1200" dirty="0" smtClean="0">
                <a:solidFill>
                  <a:srgbClr val="002864"/>
                </a:solidFill>
              </a:rPr>
              <a:t>Pravidelné prednášky o fyzike nízkych teplôt v </a:t>
            </a:r>
            <a:r>
              <a:rPr lang="sk-SK" sz="1200" b="1" dirty="0" err="1" smtClean="0">
                <a:solidFill>
                  <a:srgbClr val="FF0000"/>
                </a:solidFill>
              </a:rPr>
              <a:t>Steel</a:t>
            </a:r>
            <a:r>
              <a:rPr lang="sk-SK" sz="1200" b="1" dirty="0" smtClean="0">
                <a:solidFill>
                  <a:srgbClr val="FF0000"/>
                </a:solidFill>
              </a:rPr>
              <a:t> Park</a:t>
            </a:r>
            <a:r>
              <a:rPr lang="sk-SK" sz="1200" dirty="0" smtClean="0">
                <a:solidFill>
                  <a:srgbClr val="002864"/>
                </a:solidFill>
              </a:rPr>
              <a:t>u</a:t>
            </a:r>
          </a:p>
          <a:p>
            <a:endParaRPr lang="sk-SK" sz="1200" dirty="0" smtClean="0">
              <a:solidFill>
                <a:srgbClr val="002864"/>
              </a:solidFill>
            </a:endParaRPr>
          </a:p>
          <a:p>
            <a:r>
              <a:rPr lang="sk-SK" sz="1200" b="1" dirty="0" smtClean="0">
                <a:solidFill>
                  <a:srgbClr val="00287D"/>
                </a:solidFill>
              </a:rPr>
              <a:t>M. </a:t>
            </a:r>
            <a:r>
              <a:rPr lang="sk-SK" sz="1200" b="1" dirty="0" err="1" smtClean="0">
                <a:solidFill>
                  <a:srgbClr val="00287D"/>
                </a:solidFill>
              </a:rPr>
              <a:t>Orendáč</a:t>
            </a:r>
            <a:r>
              <a:rPr lang="sk-SK" sz="1200" dirty="0" smtClean="0">
                <a:solidFill>
                  <a:srgbClr val="00287D"/>
                </a:solidFill>
              </a:rPr>
              <a:t>:</a:t>
            </a:r>
            <a:r>
              <a:rPr lang="sk-SK" sz="1200" b="1" dirty="0" smtClean="0">
                <a:solidFill>
                  <a:srgbClr val="00287D"/>
                </a:solidFill>
              </a:rPr>
              <a:t> </a:t>
            </a:r>
            <a:r>
              <a:rPr lang="sk-SK" sz="1200" dirty="0" smtClean="0">
                <a:solidFill>
                  <a:srgbClr val="002864"/>
                </a:solidFill>
              </a:rPr>
              <a:t>rozhovor pre </a:t>
            </a:r>
            <a:r>
              <a:rPr lang="sk-SK" sz="1200" b="1" dirty="0" smtClean="0">
                <a:solidFill>
                  <a:srgbClr val="FF0000"/>
                </a:solidFill>
              </a:rPr>
              <a:t>TV Markíza </a:t>
            </a:r>
            <a:r>
              <a:rPr lang="sk-SK" sz="1200" dirty="0" smtClean="0">
                <a:solidFill>
                  <a:srgbClr val="002864"/>
                </a:solidFill>
              </a:rPr>
              <a:t>o bleskoch v správe </a:t>
            </a:r>
            <a:r>
              <a:rPr lang="sk-SK" sz="1200" i="1" dirty="0" smtClean="0">
                <a:solidFill>
                  <a:srgbClr val="FF0000"/>
                </a:solidFill>
              </a:rPr>
              <a:t>„Pani Teréziu takmer zabil blesk v dome, nemá totiž bleskozvod“</a:t>
            </a:r>
            <a:endParaRPr lang="sk-SK" altLang="sk-SK" sz="1400" b="1" i="1" dirty="0">
              <a:solidFill>
                <a:srgbClr val="AA005A"/>
              </a:solidFill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23" b="15112"/>
          <a:stretch>
            <a:fillRect/>
          </a:stretch>
        </p:blipFill>
        <p:spPr>
          <a:xfrm>
            <a:off x="7579129" y="16724"/>
            <a:ext cx="1564871" cy="1068254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1690" y="5589240"/>
            <a:ext cx="4930590" cy="1189396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 t="4196"/>
          <a:stretch>
            <a:fillRect/>
          </a:stretch>
        </p:blipFill>
        <p:spPr bwMode="auto">
          <a:xfrm>
            <a:off x="5220072" y="2996952"/>
            <a:ext cx="1440160" cy="1035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Výsledok vyh&amp;lcaron;adávania obrázkov pre dopyt steel park kosic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9097" y="2996952"/>
            <a:ext cx="1263303" cy="99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 descr="Obrázok, na ktorom je osoba, stena, vnútri, strop&#10;&#10;Popis sa automaticky vygeneroval">
            <a:extLst>
              <a:ext uri="{FF2B5EF4-FFF2-40B4-BE49-F238E27FC236}">
                <a16:creationId xmlns:a16="http://schemas.microsoft.com/office/drawing/2014/main" xmlns="" id="{B42F7D9D-53F9-470F-AA31-CA49E612330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3275856" cy="2542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ok 6" descr="LRM_EXPORT_20180614_16521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203848" cy="214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ok 12" descr="Obrázok, na ktorom je vnútri, osoba, stôl, muž&#10;&#10;Popis sa automaticky vygeneroval">
            <a:extLst>
              <a:ext uri="{FF2B5EF4-FFF2-40B4-BE49-F238E27FC236}">
                <a16:creationId xmlns:a16="http://schemas.microsoft.com/office/drawing/2014/main" xmlns="" id="{27D35EE8-A51C-4BAC-9B90-8CFC59D02E7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1795137"/>
            <a:ext cx="3635896" cy="2425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Image may contain: 1 person, sitting and table"/>
          <p:cNvPicPr>
            <a:picLocks noChangeAspect="1" noChangeArrowheads="1"/>
          </p:cNvPicPr>
          <p:nvPr/>
        </p:nvPicPr>
        <p:blipFill>
          <a:blip r:embed="rId5" cstate="print"/>
          <a:srcRect b="674"/>
          <a:stretch>
            <a:fillRect/>
          </a:stretch>
        </p:blipFill>
        <p:spPr bwMode="auto">
          <a:xfrm>
            <a:off x="5339299" y="0"/>
            <a:ext cx="3804702" cy="2132856"/>
          </a:xfrm>
          <a:prstGeom prst="rect">
            <a:avLst/>
          </a:prstGeom>
          <a:noFill/>
        </p:spPr>
      </p:pic>
      <p:pic>
        <p:nvPicPr>
          <p:cNvPr id="11" name="Picture 4" descr="D:\Gaby\Foto\2018\09 Noc vyskumnikov 2018\20180928_153523.jpg"/>
          <p:cNvPicPr>
            <a:picLocks noChangeAspect="1" noChangeArrowheads="1"/>
          </p:cNvPicPr>
          <p:nvPr/>
        </p:nvPicPr>
        <p:blipFill>
          <a:blip r:embed="rId6" cstate="print"/>
          <a:srcRect t="16873"/>
          <a:stretch>
            <a:fillRect/>
          </a:stretch>
        </p:blipFill>
        <p:spPr bwMode="auto">
          <a:xfrm>
            <a:off x="3203848" y="0"/>
            <a:ext cx="2160240" cy="2394316"/>
          </a:xfrm>
          <a:prstGeom prst="rect">
            <a:avLst/>
          </a:prstGeom>
          <a:noFill/>
        </p:spPr>
      </p:pic>
      <p:pic>
        <p:nvPicPr>
          <p:cNvPr id="1028" name="Picture 4" descr="Výsledok vyhľadávania obrázkov pre dopyt vikend so SAV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3710347"/>
            <a:ext cx="4716016" cy="3147654"/>
          </a:xfrm>
          <a:prstGeom prst="rect">
            <a:avLst/>
          </a:prstGeom>
          <a:noFill/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741373"/>
            <a:ext cx="4716016" cy="3144011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10" cstate="print"/>
          <a:srcRect l="17531" r="1169"/>
          <a:stretch>
            <a:fillRect/>
          </a:stretch>
        </p:blipFill>
        <p:spPr bwMode="auto">
          <a:xfrm>
            <a:off x="3199611" y="2132853"/>
            <a:ext cx="2985629" cy="206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1268760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sk-SK" sz="1600" b="1" dirty="0" smtClean="0">
                <a:solidFill>
                  <a:srgbClr val="00287D"/>
                </a:solidFill>
              </a:rPr>
              <a:t>Základný výskum</a:t>
            </a:r>
            <a:endParaRPr lang="sk-SK" sz="1600" b="1" dirty="0">
              <a:solidFill>
                <a:srgbClr val="00287D"/>
              </a:solidFill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39552" y="1844824"/>
            <a:ext cx="81369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u="sng" dirty="0" err="1" smtClean="0"/>
              <a:t>Topológia</a:t>
            </a:r>
            <a:r>
              <a:rPr lang="sk-SK" sz="1400" b="1" u="sng" dirty="0" smtClean="0"/>
              <a:t> povrchových stavov a vplyv vysokého tlaku na zmiešanú </a:t>
            </a:r>
            <a:r>
              <a:rPr lang="sk-SK" sz="1400" b="1" u="sng" dirty="0" err="1" smtClean="0"/>
              <a:t>valenčnosť</a:t>
            </a:r>
            <a:r>
              <a:rPr lang="sk-SK" sz="1400" b="1" u="sng" dirty="0" smtClean="0"/>
              <a:t> v SmB</a:t>
            </a:r>
            <a:r>
              <a:rPr lang="sk-SK" sz="1400" b="1" u="sng" baseline="-25000" dirty="0" smtClean="0"/>
              <a:t>6</a:t>
            </a:r>
            <a:endParaRPr lang="sk-SK" sz="1400" dirty="0" smtClean="0"/>
          </a:p>
          <a:p>
            <a:r>
              <a:rPr lang="sk-SK" sz="1200" b="1" dirty="0" smtClean="0"/>
              <a:t>Projekty</a:t>
            </a:r>
            <a:r>
              <a:rPr lang="sk-SK" sz="1200" dirty="0" smtClean="0"/>
              <a:t>: VEGA 2/0032/16, APVV-14-0605</a:t>
            </a:r>
          </a:p>
          <a:p>
            <a:r>
              <a:rPr lang="sk-SK" sz="1200" b="1" dirty="0" smtClean="0"/>
              <a:t>Riešitelia</a:t>
            </a:r>
            <a:r>
              <a:rPr lang="sk-SK" sz="1200" dirty="0" smtClean="0"/>
              <a:t>: </a:t>
            </a:r>
            <a:r>
              <a:rPr lang="sk-SK" sz="1200" b="1" dirty="0" smtClean="0">
                <a:solidFill>
                  <a:srgbClr val="AF0078"/>
                </a:solidFill>
              </a:rPr>
              <a:t>K. </a:t>
            </a:r>
            <a:r>
              <a:rPr lang="sk-SK" sz="1200" b="1" dirty="0" err="1" smtClean="0">
                <a:solidFill>
                  <a:srgbClr val="AF0078"/>
                </a:solidFill>
              </a:rPr>
              <a:t>Flachbart</a:t>
            </a:r>
            <a:r>
              <a:rPr lang="sk-SK" sz="1200" b="1" dirty="0" smtClean="0">
                <a:solidFill>
                  <a:srgbClr val="AF0078"/>
                </a:solidFill>
              </a:rPr>
              <a:t>, S. </a:t>
            </a:r>
            <a:r>
              <a:rPr lang="sk-SK" sz="1200" b="1" dirty="0" err="1" smtClean="0">
                <a:solidFill>
                  <a:srgbClr val="AF0078"/>
                </a:solidFill>
              </a:rPr>
              <a:t>Gabáni</a:t>
            </a:r>
            <a:r>
              <a:rPr lang="sk-SK" sz="1200" b="1" dirty="0" smtClean="0">
                <a:solidFill>
                  <a:srgbClr val="AF0078"/>
                </a:solidFill>
              </a:rPr>
              <a:t>, G. </a:t>
            </a:r>
            <a:r>
              <a:rPr lang="sk-SK" sz="1200" b="1" dirty="0" err="1" smtClean="0">
                <a:solidFill>
                  <a:srgbClr val="AF0078"/>
                </a:solidFill>
              </a:rPr>
              <a:t>Pristáš</a:t>
            </a:r>
            <a:endParaRPr lang="sk-SK" sz="1200" b="1" dirty="0" smtClean="0">
              <a:solidFill>
                <a:srgbClr val="AF0078"/>
              </a:solidFill>
            </a:endParaRPr>
          </a:p>
          <a:p>
            <a:endParaRPr lang="sk-SK" sz="1200" dirty="0" smtClean="0"/>
          </a:p>
          <a:p>
            <a:pPr algn="just"/>
            <a:r>
              <a:rPr lang="sk-SK" sz="1200" dirty="0" smtClean="0"/>
              <a:t>SmB</a:t>
            </a:r>
            <a:r>
              <a:rPr lang="sk-SK" sz="1200" baseline="-25000" dirty="0" smtClean="0"/>
              <a:t>6</a:t>
            </a:r>
            <a:r>
              <a:rPr lang="sk-SK" sz="1200" dirty="0" smtClean="0"/>
              <a:t> je </a:t>
            </a:r>
            <a:r>
              <a:rPr lang="sk-SK" sz="1200" dirty="0" err="1" smtClean="0"/>
              <a:t>ťažkofermiónový</a:t>
            </a:r>
            <a:r>
              <a:rPr lang="sk-SK" sz="1200" dirty="0" smtClean="0"/>
              <a:t> polovodič s úzkym zakázaným pásom v okolí </a:t>
            </a:r>
            <a:r>
              <a:rPr lang="sk-SK" sz="1200" dirty="0" err="1" smtClean="0"/>
              <a:t>Fermiho</a:t>
            </a:r>
            <a:r>
              <a:rPr lang="sk-SK" sz="1200" dirty="0" smtClean="0"/>
              <a:t> hladiny, ktorý je najnovšie označovaný ako prototyp 3D </a:t>
            </a:r>
            <a:r>
              <a:rPr lang="sk-SK" sz="1200" dirty="0" err="1" smtClean="0"/>
              <a:t>topologického</a:t>
            </a:r>
            <a:r>
              <a:rPr lang="sk-SK" sz="1200" dirty="0" smtClean="0"/>
              <a:t> </a:t>
            </a:r>
            <a:r>
              <a:rPr lang="sk-SK" sz="1200" dirty="0" err="1" smtClean="0"/>
              <a:t>Kondovho</a:t>
            </a:r>
            <a:r>
              <a:rPr lang="sk-SK" sz="1200" dirty="0" smtClean="0"/>
              <a:t> izolátora, teda za silne </a:t>
            </a:r>
            <a:r>
              <a:rPr lang="sk-SK" sz="1200" dirty="0" err="1" smtClean="0"/>
              <a:t>korelovaný</a:t>
            </a:r>
            <a:r>
              <a:rPr lang="sk-SK" sz="1200" dirty="0" smtClean="0"/>
              <a:t> elektrónový systém vykazujúci </a:t>
            </a:r>
            <a:r>
              <a:rPr lang="sk-SK" sz="1200" dirty="0" err="1" smtClean="0"/>
              <a:t>topologické</a:t>
            </a:r>
            <a:r>
              <a:rPr lang="sk-SK" sz="1200" dirty="0" smtClean="0"/>
              <a:t> povrchové </a:t>
            </a:r>
            <a:r>
              <a:rPr lang="sk-SK" sz="1200" dirty="0" err="1" smtClean="0"/>
              <a:t>vodivostné</a:t>
            </a:r>
            <a:r>
              <a:rPr lang="sk-SK" sz="1200" dirty="0" smtClean="0"/>
              <a:t> stavy zodpovedné za zvyškovú vodivosť. Avšak naše experimentálne výsledky na unikátnom zariadení ARPES v BESSY Berlín pri teplotách pod 1 K poukazujú, že ide naďalej len o </a:t>
            </a:r>
            <a:r>
              <a:rPr lang="sk-SK" sz="1200" dirty="0" err="1" smtClean="0"/>
              <a:t>Kondov</a:t>
            </a:r>
            <a:r>
              <a:rPr lang="sk-SK" sz="1200" dirty="0" smtClean="0"/>
              <a:t> izolátor s obyčajnou (triviálnou) povrchovou vodivosťou. SmB</a:t>
            </a:r>
            <a:r>
              <a:rPr lang="sk-SK" sz="1200" baseline="-25000" dirty="0" smtClean="0"/>
              <a:t>6</a:t>
            </a:r>
            <a:r>
              <a:rPr lang="sk-SK" sz="1200" dirty="0" smtClean="0"/>
              <a:t> je zároveň prototypom zlúčeniny vykazujúcej homogénnu zmiešanú </a:t>
            </a:r>
            <a:r>
              <a:rPr lang="sk-SK" sz="1200" dirty="0" err="1" smtClean="0"/>
              <a:t>valenčnosť</a:t>
            </a:r>
            <a:r>
              <a:rPr lang="sk-SK" sz="1200" dirty="0" smtClean="0"/>
              <a:t> (t.j. ióny </a:t>
            </a:r>
            <a:r>
              <a:rPr lang="sk-SK" sz="1200" dirty="0" err="1" smtClean="0"/>
              <a:t>samária</a:t>
            </a:r>
            <a:r>
              <a:rPr lang="sk-SK" sz="1200" dirty="0" smtClean="0"/>
              <a:t> sú v stave Sm</a:t>
            </a:r>
            <a:r>
              <a:rPr lang="sk-SK" sz="1200" baseline="30000" dirty="0" smtClean="0"/>
              <a:t>2,5+</a:t>
            </a:r>
            <a:r>
              <a:rPr lang="sk-SK" sz="1200" dirty="0" smtClean="0"/>
              <a:t>). Naše štúdium vplyvu vysokého hydrostatického tlaku (do 14 </a:t>
            </a:r>
            <a:r>
              <a:rPr lang="sk-SK" sz="1200" dirty="0" err="1" smtClean="0"/>
              <a:t>GPa</a:t>
            </a:r>
            <a:r>
              <a:rPr lang="sk-SK" sz="1200" dirty="0" smtClean="0"/>
              <a:t>) na elektrickú </a:t>
            </a:r>
            <a:r>
              <a:rPr lang="sk-SK" sz="1200" dirty="0" err="1" smtClean="0"/>
              <a:t>rezistivitu</a:t>
            </a:r>
            <a:r>
              <a:rPr lang="sk-SK" sz="1200" dirty="0" smtClean="0"/>
              <a:t> a zároveň na </a:t>
            </a:r>
            <a:r>
              <a:rPr lang="sk-SK" sz="1200" dirty="0" err="1" smtClean="0"/>
              <a:t>valenčnosť</a:t>
            </a:r>
            <a:r>
              <a:rPr lang="sk-SK" sz="1200" dirty="0" smtClean="0"/>
              <a:t> iónov </a:t>
            </a:r>
            <a:r>
              <a:rPr lang="sk-SK" sz="1200" dirty="0" err="1" smtClean="0"/>
              <a:t>samária</a:t>
            </a:r>
            <a:r>
              <a:rPr lang="sk-SK" sz="1200" dirty="0" smtClean="0"/>
              <a:t> meraním RTG absorpcie na unikátnom zariadení Spring-8 v Japonsku ukázalo, že tlakom indukovaný kovový magnetický prechod v SmB</a:t>
            </a:r>
            <a:r>
              <a:rPr lang="sk-SK" sz="1200" baseline="-25000" dirty="0" smtClean="0"/>
              <a:t>6</a:t>
            </a:r>
            <a:r>
              <a:rPr lang="sk-SK" sz="1200" dirty="0" smtClean="0"/>
              <a:t> pri cca 10 </a:t>
            </a:r>
            <a:r>
              <a:rPr lang="sk-SK" sz="1200" dirty="0" err="1" smtClean="0"/>
              <a:t>GPa</a:t>
            </a:r>
            <a:r>
              <a:rPr lang="sk-SK" sz="1200" dirty="0" smtClean="0"/>
              <a:t> je spôsobený výrazným zvýšením </a:t>
            </a:r>
            <a:r>
              <a:rPr lang="sk-SK" sz="1200" dirty="0" err="1" smtClean="0"/>
              <a:t>valenčnosti</a:t>
            </a:r>
            <a:r>
              <a:rPr lang="sk-SK" sz="1200" dirty="0" smtClean="0"/>
              <a:t> </a:t>
            </a:r>
            <a:r>
              <a:rPr lang="sk-SK" sz="1200" dirty="0" err="1" smtClean="0"/>
              <a:t>samáriových</a:t>
            </a:r>
            <a:r>
              <a:rPr lang="sk-SK" sz="1200" dirty="0" smtClean="0"/>
              <a:t> iónov t.j. prechodu zo stavu Sm</a:t>
            </a:r>
            <a:r>
              <a:rPr lang="sk-SK" sz="1200" baseline="30000" dirty="0" smtClean="0"/>
              <a:t>2,5+</a:t>
            </a:r>
            <a:r>
              <a:rPr lang="sk-SK" sz="1200" dirty="0" smtClean="0"/>
              <a:t> do stavu Sm</a:t>
            </a:r>
            <a:r>
              <a:rPr lang="sk-SK" sz="1200" baseline="30000" dirty="0" smtClean="0"/>
              <a:t>3+</a:t>
            </a:r>
            <a:r>
              <a:rPr lang="sk-SK" sz="1200" dirty="0" smtClean="0"/>
              <a:t>.</a:t>
            </a:r>
          </a:p>
          <a:p>
            <a:r>
              <a:rPr lang="en-US" sz="1200" dirty="0" smtClean="0"/>
              <a:t> </a:t>
            </a:r>
            <a:endParaRPr lang="sk-SK" sz="1200" dirty="0" smtClean="0"/>
          </a:p>
          <a:p>
            <a:r>
              <a:rPr lang="en-US" sz="1200" dirty="0" smtClean="0"/>
              <a:t> </a:t>
            </a:r>
            <a:endParaRPr lang="sk-SK" sz="1200" dirty="0" smtClean="0"/>
          </a:p>
          <a:p>
            <a:r>
              <a:rPr lang="en-US" sz="1200" dirty="0" smtClean="0"/>
              <a:t>P. </a:t>
            </a:r>
            <a:r>
              <a:rPr lang="en-US" sz="1200" dirty="0" err="1" smtClean="0"/>
              <a:t>Hlawenka</a:t>
            </a:r>
            <a:r>
              <a:rPr lang="en-US" sz="1200" dirty="0" smtClean="0"/>
              <a:t>, K. </a:t>
            </a:r>
            <a:r>
              <a:rPr lang="en-US" sz="1200" dirty="0" err="1" smtClean="0"/>
              <a:t>Siemensmeyer</a:t>
            </a:r>
            <a:r>
              <a:rPr lang="en-US" sz="1200" dirty="0" smtClean="0"/>
              <a:t>, E. </a:t>
            </a:r>
            <a:r>
              <a:rPr lang="en-US" sz="1200" dirty="0" err="1" smtClean="0"/>
              <a:t>Weschke</a:t>
            </a:r>
            <a:r>
              <a:rPr lang="en-US" sz="1200" dirty="0" smtClean="0"/>
              <a:t>, A. </a:t>
            </a:r>
            <a:r>
              <a:rPr lang="en-US" sz="1200" dirty="0" err="1" smtClean="0"/>
              <a:t>Varykhalov</a:t>
            </a:r>
            <a:r>
              <a:rPr lang="en-US" sz="1200" dirty="0" smtClean="0"/>
              <a:t>, J. S</a:t>
            </a:r>
            <a:r>
              <a:rPr lang="sk-SK" sz="1200" dirty="0" err="1" smtClean="0"/>
              <a:t>ánchez-Barriga</a:t>
            </a:r>
            <a:r>
              <a:rPr lang="sk-SK" sz="1200" dirty="0" smtClean="0"/>
              <a:t>, </a:t>
            </a:r>
            <a:r>
              <a:rPr lang="en-US" sz="1200" dirty="0" smtClean="0"/>
              <a:t>N.</a:t>
            </a:r>
            <a:r>
              <a:rPr lang="sk-SK" sz="1200" dirty="0" smtClean="0"/>
              <a:t>Y.</a:t>
            </a:r>
            <a:r>
              <a:rPr lang="en-US" sz="1200" dirty="0" smtClean="0"/>
              <a:t> </a:t>
            </a:r>
            <a:r>
              <a:rPr lang="en-US" sz="1200" dirty="0" err="1" smtClean="0"/>
              <a:t>Shitsevalova</a:t>
            </a:r>
            <a:r>
              <a:rPr lang="en-US" sz="1200" dirty="0" smtClean="0"/>
              <a:t>, </a:t>
            </a:r>
            <a:r>
              <a:rPr lang="sk-SK" sz="1200" dirty="0" smtClean="0"/>
              <a:t>A.</a:t>
            </a:r>
            <a:r>
              <a:rPr lang="en-US" sz="1200" dirty="0" smtClean="0"/>
              <a:t>V. </a:t>
            </a:r>
            <a:r>
              <a:rPr lang="sk-SK" sz="1200" dirty="0" err="1" smtClean="0"/>
              <a:t>Dukhnenko</a:t>
            </a:r>
            <a:r>
              <a:rPr lang="en-US" sz="1200" dirty="0" smtClean="0"/>
              <a:t>, </a:t>
            </a:r>
            <a:r>
              <a:rPr lang="sk-SK" sz="1200" dirty="0" smtClean="0"/>
              <a:t>V.B. Filipov, </a:t>
            </a:r>
            <a:r>
              <a:rPr lang="en-US" sz="1200" b="1" dirty="0" smtClean="0"/>
              <a:t>S. </a:t>
            </a:r>
            <a:r>
              <a:rPr lang="en-US" sz="1200" b="1" dirty="0" err="1" smtClean="0"/>
              <a:t>Gabáni</a:t>
            </a:r>
            <a:r>
              <a:rPr lang="en-US" sz="1200" dirty="0" smtClean="0"/>
              <a:t>, </a:t>
            </a:r>
            <a:r>
              <a:rPr lang="en-US" sz="1200" b="1" dirty="0" smtClean="0"/>
              <a:t>K. </a:t>
            </a:r>
            <a:r>
              <a:rPr lang="en-US" sz="1200" b="1" dirty="0" err="1" smtClean="0"/>
              <a:t>Flachbart</a:t>
            </a:r>
            <a:r>
              <a:rPr lang="sk-SK" sz="1200" dirty="0" smtClean="0"/>
              <a:t>, O. </a:t>
            </a:r>
            <a:r>
              <a:rPr lang="sk-SK" sz="1200" dirty="0" err="1" smtClean="0"/>
              <a:t>Rader</a:t>
            </a:r>
            <a:r>
              <a:rPr lang="sk-SK" sz="1200" dirty="0" smtClean="0"/>
              <a:t>, E.D.L. </a:t>
            </a:r>
            <a:r>
              <a:rPr lang="sk-SK" sz="1200" dirty="0" err="1" smtClean="0"/>
              <a:t>Rienks</a:t>
            </a:r>
            <a:r>
              <a:rPr lang="sk-SK" sz="1200" dirty="0" smtClean="0"/>
              <a:t>:</a:t>
            </a:r>
            <a:r>
              <a:rPr lang="en-US" sz="1200" dirty="0" smtClean="0"/>
              <a:t> „</a:t>
            </a:r>
            <a:r>
              <a:rPr lang="sk-SK" sz="1200" i="1" dirty="0" err="1" smtClean="0"/>
              <a:t>Samarium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hexaboride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is</a:t>
            </a:r>
            <a:r>
              <a:rPr lang="sk-SK" sz="1200" i="1" dirty="0" smtClean="0"/>
              <a:t> a </a:t>
            </a:r>
            <a:r>
              <a:rPr lang="sk-SK" sz="1200" i="1" dirty="0" err="1" smtClean="0"/>
              <a:t>trivial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surface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conductor</a:t>
            </a:r>
            <a:r>
              <a:rPr lang="en-US" sz="1200" dirty="0" smtClean="0"/>
              <a:t>“</a:t>
            </a:r>
            <a:endParaRPr lang="sk-SK" sz="1200" dirty="0" smtClean="0"/>
          </a:p>
          <a:p>
            <a:r>
              <a:rPr lang="sk-SK" sz="1200" b="1" dirty="0" err="1" smtClean="0"/>
              <a:t>Nature</a:t>
            </a:r>
            <a:r>
              <a:rPr lang="sk-SK" sz="1200" b="1" dirty="0" smtClean="0"/>
              <a:t> </a:t>
            </a:r>
            <a:r>
              <a:rPr lang="sk-SK" sz="1200" b="1" dirty="0" err="1" smtClean="0"/>
              <a:t>Communications</a:t>
            </a:r>
            <a:r>
              <a:rPr lang="sk-SK" sz="1200" b="1" dirty="0" smtClean="0"/>
              <a:t> </a:t>
            </a:r>
            <a:r>
              <a:rPr lang="en-US" sz="1200" b="1" dirty="0" smtClean="0"/>
              <a:t>9</a:t>
            </a:r>
            <a:r>
              <a:rPr lang="en-US" sz="1200" dirty="0" smtClean="0"/>
              <a:t>, </a:t>
            </a:r>
            <a:r>
              <a:rPr lang="sk-SK" sz="1200" dirty="0" smtClean="0"/>
              <a:t>517 </a:t>
            </a:r>
            <a:r>
              <a:rPr lang="en-US" sz="1200" dirty="0" smtClean="0"/>
              <a:t>(201</a:t>
            </a:r>
            <a:r>
              <a:rPr lang="sk-SK" sz="1200" dirty="0" smtClean="0"/>
              <a:t>8</a:t>
            </a:r>
            <a:r>
              <a:rPr lang="en-US" sz="1200" dirty="0" smtClean="0"/>
              <a:t>). </a:t>
            </a:r>
            <a:r>
              <a:rPr lang="en-US" sz="1200" dirty="0" smtClean="0">
                <a:solidFill>
                  <a:srgbClr val="FF0000"/>
                </a:solidFill>
              </a:rPr>
              <a:t>IF</a:t>
            </a:r>
            <a:r>
              <a:rPr lang="sk-SK" sz="1200" dirty="0" smtClean="0">
                <a:solidFill>
                  <a:srgbClr val="FF0000"/>
                </a:solidFill>
              </a:rPr>
              <a:t> = </a:t>
            </a:r>
            <a:r>
              <a:rPr lang="en-US" sz="1200" dirty="0" smtClean="0">
                <a:solidFill>
                  <a:srgbClr val="FF0000"/>
                </a:solidFill>
              </a:rPr>
              <a:t>12.13</a:t>
            </a:r>
            <a:endParaRPr lang="sk-SK" sz="1200" dirty="0" smtClean="0">
              <a:solidFill>
                <a:srgbClr val="FF0000"/>
              </a:solidFill>
            </a:endParaRPr>
          </a:p>
          <a:p>
            <a:r>
              <a:rPr lang="en-US" sz="1200" dirty="0" smtClean="0"/>
              <a:t> </a:t>
            </a:r>
            <a:endParaRPr lang="sk-SK" sz="1200" dirty="0" smtClean="0"/>
          </a:p>
          <a:p>
            <a:r>
              <a:rPr lang="sk-SK" sz="1200" dirty="0" smtClean="0"/>
              <a:t>N</a:t>
            </a:r>
            <a:r>
              <a:rPr lang="en-US" sz="1200" dirty="0" smtClean="0"/>
              <a:t>. </a:t>
            </a:r>
            <a:r>
              <a:rPr lang="sk-SK" sz="1200" dirty="0" err="1" smtClean="0"/>
              <a:t>Emi</a:t>
            </a:r>
            <a:r>
              <a:rPr lang="sk-SK" sz="1200" dirty="0" smtClean="0"/>
              <a:t>, N. </a:t>
            </a:r>
            <a:r>
              <a:rPr lang="sk-SK" sz="1200" dirty="0" err="1" smtClean="0"/>
              <a:t>Kawamura</a:t>
            </a:r>
            <a:r>
              <a:rPr lang="sk-SK" sz="1200" dirty="0" smtClean="0"/>
              <a:t>, M. </a:t>
            </a:r>
            <a:r>
              <a:rPr lang="sk-SK" sz="1200" dirty="0" err="1" smtClean="0"/>
              <a:t>Mizumaki</a:t>
            </a:r>
            <a:r>
              <a:rPr lang="sk-SK" sz="1200" dirty="0" smtClean="0"/>
              <a:t>, T. </a:t>
            </a:r>
            <a:r>
              <a:rPr lang="sk-SK" sz="1200" dirty="0" err="1" smtClean="0"/>
              <a:t>Koyama</a:t>
            </a:r>
            <a:r>
              <a:rPr lang="sk-SK" sz="1200" dirty="0" smtClean="0"/>
              <a:t>, N., </a:t>
            </a:r>
            <a:r>
              <a:rPr lang="sk-SK" sz="1200" dirty="0" err="1" smtClean="0"/>
              <a:t>Ishimatsu</a:t>
            </a:r>
            <a:r>
              <a:rPr lang="sk-SK" sz="1200" dirty="0" smtClean="0"/>
              <a:t>, </a:t>
            </a:r>
            <a:r>
              <a:rPr lang="en-US" sz="1200" b="1" dirty="0" smtClean="0"/>
              <a:t>G. </a:t>
            </a:r>
            <a:r>
              <a:rPr lang="en-US" sz="1200" b="1" dirty="0" err="1" smtClean="0"/>
              <a:t>Pristáš</a:t>
            </a:r>
            <a:r>
              <a:rPr lang="sk-SK" sz="1200" dirty="0" smtClean="0"/>
              <a:t>, T. </a:t>
            </a:r>
            <a:r>
              <a:rPr lang="sk-SK" sz="1200" dirty="0" err="1" smtClean="0"/>
              <a:t>Kagayama</a:t>
            </a:r>
            <a:r>
              <a:rPr lang="sk-SK" sz="1200" dirty="0" smtClean="0"/>
              <a:t>, K. </a:t>
            </a:r>
            <a:r>
              <a:rPr lang="sk-SK" sz="1200" dirty="0" err="1" smtClean="0"/>
              <a:t>Shimizu</a:t>
            </a:r>
            <a:r>
              <a:rPr lang="sk-SK" sz="1200" dirty="0" smtClean="0"/>
              <a:t>, Y. </a:t>
            </a:r>
            <a:r>
              <a:rPr lang="sk-SK" sz="1200" dirty="0" err="1" smtClean="0"/>
              <a:t>Osanai</a:t>
            </a:r>
            <a:r>
              <a:rPr lang="sk-SK" sz="1200" dirty="0" smtClean="0"/>
              <a:t>, F. </a:t>
            </a:r>
            <a:r>
              <a:rPr lang="sk-SK" sz="1200" dirty="0" err="1" smtClean="0"/>
              <a:t>Iga</a:t>
            </a:r>
            <a:r>
              <a:rPr lang="sk-SK" sz="1200" dirty="0" smtClean="0"/>
              <a:t>, T. </a:t>
            </a:r>
            <a:r>
              <a:rPr lang="sk-SK" sz="1200" dirty="0" err="1" smtClean="0"/>
              <a:t>Mito</a:t>
            </a:r>
            <a:r>
              <a:rPr lang="en-US" sz="1200" dirty="0" smtClean="0"/>
              <a:t>: „</a:t>
            </a:r>
            <a:r>
              <a:rPr lang="sk-SK" sz="1200" i="1" dirty="0" err="1" smtClean="0"/>
              <a:t>Kondo-like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behavior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near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the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magnetic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instability</a:t>
            </a:r>
            <a:r>
              <a:rPr lang="sk-SK" sz="1200" i="1" dirty="0" smtClean="0"/>
              <a:t> in SmB</a:t>
            </a:r>
            <a:r>
              <a:rPr lang="sk-SK" sz="1200" i="1" baseline="-25000" dirty="0" smtClean="0"/>
              <a:t>6</a:t>
            </a:r>
            <a:r>
              <a:rPr lang="sk-SK" sz="1200" i="1" dirty="0" smtClean="0"/>
              <a:t>: </a:t>
            </a:r>
            <a:r>
              <a:rPr lang="sk-SK" sz="1200" i="1" dirty="0" err="1" smtClean="0"/>
              <a:t>Temperature</a:t>
            </a:r>
            <a:r>
              <a:rPr lang="sk-SK" sz="1200" i="1" dirty="0" smtClean="0"/>
              <a:t> and </a:t>
            </a:r>
            <a:r>
              <a:rPr lang="sk-SK" sz="1200" i="1" dirty="0" err="1" smtClean="0"/>
              <a:t>pressure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dependences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of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the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Sm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valence</a:t>
            </a:r>
            <a:r>
              <a:rPr lang="en-US" sz="1200" dirty="0" smtClean="0"/>
              <a:t>“</a:t>
            </a:r>
            <a:r>
              <a:rPr lang="sk-SK" sz="1200" dirty="0" smtClean="0"/>
              <a:t>  </a:t>
            </a:r>
            <a:r>
              <a:rPr lang="en-US" sz="1200" b="1" dirty="0" smtClean="0"/>
              <a:t>Physical Review B 9</a:t>
            </a:r>
            <a:r>
              <a:rPr lang="sk-SK" sz="1200" b="1" dirty="0" smtClean="0"/>
              <a:t>7</a:t>
            </a:r>
            <a:r>
              <a:rPr lang="en-US" sz="1200" dirty="0" smtClean="0"/>
              <a:t>, 1</a:t>
            </a:r>
            <a:r>
              <a:rPr lang="sk-SK" sz="1200" dirty="0" smtClean="0"/>
              <a:t>61116 </a:t>
            </a:r>
            <a:r>
              <a:rPr lang="sk-SK" sz="1200" b="1" dirty="0" smtClean="0"/>
              <a:t>(R)</a:t>
            </a:r>
            <a:r>
              <a:rPr lang="sk-SK" sz="1200" dirty="0" smtClean="0"/>
              <a:t> </a:t>
            </a:r>
            <a:r>
              <a:rPr lang="en-US" sz="1200" dirty="0" smtClean="0"/>
              <a:t>(201</a:t>
            </a:r>
            <a:r>
              <a:rPr lang="sk-SK" sz="1200" dirty="0" smtClean="0"/>
              <a:t>8</a:t>
            </a:r>
            <a:r>
              <a:rPr lang="en-US" sz="1200" dirty="0" smtClean="0"/>
              <a:t>). </a:t>
            </a:r>
            <a:r>
              <a:rPr lang="en-US" sz="1200" dirty="0" smtClean="0">
                <a:solidFill>
                  <a:srgbClr val="FF0000"/>
                </a:solidFill>
              </a:rPr>
              <a:t>IF</a:t>
            </a:r>
            <a:r>
              <a:rPr lang="sk-SK" sz="1200" dirty="0" smtClean="0">
                <a:solidFill>
                  <a:srgbClr val="FF0000"/>
                </a:solidFill>
              </a:rPr>
              <a:t> = </a:t>
            </a:r>
            <a:r>
              <a:rPr lang="en-US" sz="1200" dirty="0" smtClean="0">
                <a:solidFill>
                  <a:srgbClr val="FF0000"/>
                </a:solidFill>
              </a:rPr>
              <a:t>3.61</a:t>
            </a:r>
            <a:endParaRPr lang="sk-SK" sz="1200" dirty="0" smtClean="0">
              <a:solidFill>
                <a:srgbClr val="FF0000"/>
              </a:solidFill>
            </a:endParaRPr>
          </a:p>
          <a:p>
            <a:endParaRPr lang="sk-SK" sz="1200" dirty="0"/>
          </a:p>
        </p:txBody>
      </p:sp>
      <p:sp>
        <p:nvSpPr>
          <p:cNvPr id="6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0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24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pic>
        <p:nvPicPr>
          <p:cNvPr id="13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4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smtClean="0">
                <a:solidFill>
                  <a:srgbClr val="7A0000"/>
                </a:solidFill>
              </a:rPr>
              <a:t>Nominácia na najvýznamnejší výsledok vedeckej práce 2018: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kTextu 10"/>
          <p:cNvSpPr txBox="1"/>
          <p:nvPr/>
        </p:nvSpPr>
        <p:spPr>
          <a:xfrm>
            <a:off x="539552" y="1844824"/>
            <a:ext cx="792088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b="1" u="sng" dirty="0" smtClean="0"/>
              <a:t>Neobvyklá interakcia medzi </a:t>
            </a:r>
            <a:r>
              <a:rPr lang="sk-SK" sz="1400" b="1" u="sng" dirty="0" err="1" smtClean="0"/>
              <a:t>supravodivosťou</a:t>
            </a:r>
            <a:r>
              <a:rPr lang="sk-SK" sz="1400" b="1" u="sng" dirty="0" smtClean="0"/>
              <a:t> a poľovo indukovaným usporiadaním náboja v YBa</a:t>
            </a:r>
            <a:r>
              <a:rPr lang="sk-SK" sz="1400" b="1" u="sng" baseline="-25000" dirty="0" smtClean="0"/>
              <a:t>2</a:t>
            </a:r>
            <a:r>
              <a:rPr lang="sk-SK" sz="1400" b="1" u="sng" dirty="0" smtClean="0"/>
              <a:t>Cu</a:t>
            </a:r>
            <a:r>
              <a:rPr lang="sk-SK" sz="1400" b="1" u="sng" baseline="-25000" dirty="0" smtClean="0"/>
              <a:t>3</a:t>
            </a:r>
            <a:r>
              <a:rPr lang="sk-SK" sz="1400" b="1" u="sng" dirty="0" smtClean="0"/>
              <a:t>O</a:t>
            </a:r>
            <a:r>
              <a:rPr lang="sk-SK" sz="1400" b="1" u="sng" baseline="-25000" dirty="0" smtClean="0"/>
              <a:t>y </a:t>
            </a:r>
          </a:p>
          <a:p>
            <a:r>
              <a:rPr lang="sk-SK" sz="1200" b="1" dirty="0" smtClean="0"/>
              <a:t>Projekty:</a:t>
            </a:r>
            <a:r>
              <a:rPr lang="sk-SK" sz="1200" dirty="0" smtClean="0"/>
              <a:t> APVV-16-0372</a:t>
            </a:r>
          </a:p>
          <a:p>
            <a:r>
              <a:rPr lang="sk-SK" sz="1200" b="1" dirty="0" smtClean="0"/>
              <a:t>Riešitelia</a:t>
            </a:r>
            <a:r>
              <a:rPr lang="sk-SK" sz="1200" dirty="0" smtClean="0"/>
              <a:t>: </a:t>
            </a:r>
            <a:r>
              <a:rPr lang="sk-SK" sz="1200" b="1" dirty="0" smtClean="0">
                <a:solidFill>
                  <a:srgbClr val="AF006E"/>
                </a:solidFill>
              </a:rPr>
              <a:t>J. </a:t>
            </a:r>
            <a:r>
              <a:rPr lang="sk-SK" sz="1200" b="1" dirty="0" err="1" smtClean="0">
                <a:solidFill>
                  <a:srgbClr val="AF006E"/>
                </a:solidFill>
              </a:rPr>
              <a:t>Kačmarčík</a:t>
            </a:r>
            <a:endParaRPr lang="sk-SK" sz="1200" b="1" dirty="0" smtClean="0">
              <a:solidFill>
                <a:srgbClr val="AF006E"/>
              </a:solidFill>
            </a:endParaRPr>
          </a:p>
          <a:p>
            <a:r>
              <a:rPr lang="sk-SK" sz="1200" b="1" dirty="0" err="1" smtClean="0"/>
              <a:t>Spoluráca</a:t>
            </a:r>
            <a:r>
              <a:rPr lang="sk-SK" sz="1200" b="1" dirty="0" smtClean="0"/>
              <a:t> s CNRS </a:t>
            </a:r>
            <a:r>
              <a:rPr lang="sk-SK" sz="1200" b="1" dirty="0" err="1" smtClean="0"/>
              <a:t>Grenoble</a:t>
            </a:r>
            <a:r>
              <a:rPr lang="sk-SK" sz="1200" b="1" dirty="0" smtClean="0"/>
              <a:t> </a:t>
            </a:r>
            <a:r>
              <a:rPr lang="sk-SK" sz="1200" b="1" dirty="0" err="1" smtClean="0"/>
              <a:t>France</a:t>
            </a:r>
            <a:r>
              <a:rPr lang="sk-SK" sz="1200" b="1" dirty="0" smtClean="0"/>
              <a:t>, </a:t>
            </a:r>
            <a:r>
              <a:rPr lang="sk-SK" sz="1200" b="1" dirty="0" err="1" smtClean="0"/>
              <a:t>Université</a:t>
            </a:r>
            <a:r>
              <a:rPr lang="sk-SK" sz="1200" b="1" dirty="0" smtClean="0"/>
              <a:t> </a:t>
            </a:r>
            <a:r>
              <a:rPr lang="sk-SK" sz="1200" b="1" dirty="0" err="1" smtClean="0"/>
              <a:t>de</a:t>
            </a:r>
            <a:r>
              <a:rPr lang="sk-SK" sz="1200" b="1" dirty="0" smtClean="0"/>
              <a:t> </a:t>
            </a:r>
            <a:r>
              <a:rPr lang="sk-SK" sz="1200" b="1" dirty="0" err="1" smtClean="0"/>
              <a:t>Sherbrooke</a:t>
            </a:r>
            <a:r>
              <a:rPr lang="sk-SK" sz="1200" b="1" dirty="0" smtClean="0"/>
              <a:t> </a:t>
            </a:r>
            <a:r>
              <a:rPr lang="sk-SK" sz="1200" b="1" dirty="0" err="1" smtClean="0"/>
              <a:t>Canada</a:t>
            </a:r>
            <a:r>
              <a:rPr lang="sk-SK" sz="1200" b="1" dirty="0" smtClean="0"/>
              <a:t>, </a:t>
            </a:r>
            <a:r>
              <a:rPr lang="sk-SK" sz="1200" b="1" dirty="0" err="1" smtClean="0"/>
              <a:t>Stockholm</a:t>
            </a:r>
            <a:r>
              <a:rPr lang="sk-SK" sz="1200" b="1" dirty="0" smtClean="0"/>
              <a:t> </a:t>
            </a:r>
            <a:r>
              <a:rPr lang="sk-SK" sz="1200" b="1" dirty="0" err="1" smtClean="0"/>
              <a:t>University</a:t>
            </a:r>
            <a:r>
              <a:rPr lang="sk-SK" sz="1200" b="1" dirty="0" smtClean="0"/>
              <a:t> </a:t>
            </a:r>
            <a:r>
              <a:rPr lang="sk-SK" sz="1200" b="1" dirty="0" err="1" smtClean="0"/>
              <a:t>Sweden</a:t>
            </a:r>
            <a:r>
              <a:rPr lang="sk-SK" sz="1200" b="1" dirty="0" smtClean="0"/>
              <a:t>.</a:t>
            </a:r>
          </a:p>
          <a:p>
            <a:endParaRPr lang="sk-SK" sz="1200" dirty="0" smtClean="0"/>
          </a:p>
          <a:p>
            <a:endParaRPr lang="sk-SK" sz="1200" dirty="0" smtClean="0"/>
          </a:p>
          <a:p>
            <a:pPr algn="just"/>
            <a:r>
              <a:rPr lang="sk-SK" sz="1200" dirty="0" smtClean="0"/>
              <a:t>V predkladanej práci uvádzame podrobnú štúdiu závislosti hustoty elektrónových stavov (DOS) </a:t>
            </a:r>
            <a:r>
              <a:rPr lang="sk-SK" sz="1200" dirty="0" err="1" smtClean="0"/>
              <a:t>poddopovaných</a:t>
            </a:r>
            <a:r>
              <a:rPr lang="sk-SK" sz="1200" dirty="0" smtClean="0"/>
              <a:t> </a:t>
            </a:r>
            <a:r>
              <a:rPr lang="sk-SK" sz="1200" dirty="0" err="1" smtClean="0"/>
              <a:t>kuprátov</a:t>
            </a:r>
            <a:r>
              <a:rPr lang="sk-SK" sz="1200" dirty="0" smtClean="0"/>
              <a:t> YBa</a:t>
            </a:r>
            <a:r>
              <a:rPr lang="sk-SK" sz="1200" baseline="-25000" dirty="0" smtClean="0"/>
              <a:t>2</a:t>
            </a:r>
            <a:r>
              <a:rPr lang="sk-SK" sz="1200" dirty="0" smtClean="0"/>
              <a:t>Cu</a:t>
            </a:r>
            <a:r>
              <a:rPr lang="sk-SK" sz="1200" baseline="-25000" dirty="0" smtClean="0"/>
              <a:t>3</a:t>
            </a:r>
            <a:r>
              <a:rPr lang="sk-SK" sz="1200" dirty="0" smtClean="0"/>
              <a:t>O</a:t>
            </a:r>
            <a:r>
              <a:rPr lang="sk-SK" sz="1200" baseline="-25000" dirty="0" smtClean="0"/>
              <a:t>y</a:t>
            </a:r>
            <a:r>
              <a:rPr lang="sk-SK" sz="1200" dirty="0" smtClean="0"/>
              <a:t> na teplote (</a:t>
            </a:r>
            <a:r>
              <a:rPr lang="sk-SK" sz="1200" i="1" dirty="0" smtClean="0"/>
              <a:t>T</a:t>
            </a:r>
            <a:r>
              <a:rPr lang="sk-SK" sz="1200" dirty="0" smtClean="0"/>
              <a:t>) a magnetickom poli (</a:t>
            </a:r>
            <a:r>
              <a:rPr lang="sk-SK" sz="1200" i="1" dirty="0" smtClean="0"/>
              <a:t>H</a:t>
            </a:r>
            <a:r>
              <a:rPr lang="sk-SK" sz="1200" dirty="0" smtClean="0"/>
              <a:t>), odvodené z meraní merného tepla a </a:t>
            </a:r>
            <a:r>
              <a:rPr lang="sk-SK" sz="1200" dirty="0" err="1" smtClean="0"/>
              <a:t>Knightovho</a:t>
            </a:r>
            <a:r>
              <a:rPr lang="sk-SK" sz="1200" dirty="0" smtClean="0"/>
              <a:t> posunu. Zistili sme, že DOS prestáva byť závislá od magnetického poľa nad charakteristickým poľom </a:t>
            </a:r>
            <a:r>
              <a:rPr lang="sk-SK" sz="1200" i="1" dirty="0" smtClean="0"/>
              <a:t>H</a:t>
            </a:r>
            <a:r>
              <a:rPr lang="sk-SK" sz="1200" baseline="-25000" dirty="0" smtClean="0"/>
              <a:t>DOS</a:t>
            </a:r>
            <a:r>
              <a:rPr lang="sk-SK" sz="1200" dirty="0" smtClean="0"/>
              <a:t>. Teplotná závislosť </a:t>
            </a:r>
            <a:r>
              <a:rPr lang="sk-SK" sz="1200" i="1" dirty="0" smtClean="0"/>
              <a:t>H</a:t>
            </a:r>
            <a:r>
              <a:rPr lang="sk-SK" sz="1200" baseline="-25000" dirty="0" smtClean="0"/>
              <a:t>DOS</a:t>
            </a:r>
            <a:r>
              <a:rPr lang="sk-SK" sz="1200" dirty="0" smtClean="0"/>
              <a:t>(</a:t>
            </a:r>
            <a:r>
              <a:rPr lang="sk-SK" sz="1200" i="1" dirty="0" smtClean="0"/>
              <a:t>T</a:t>
            </a:r>
            <a:r>
              <a:rPr lang="sk-SK" sz="1200" dirty="0" smtClean="0"/>
              <a:t>) má nezvyčajný ohyb v oblasti, kde sa objavuje 3D usporiadanie vĺn nábojovej hustoty s dlhým dosahom. Neobvyklý S tvar </a:t>
            </a:r>
            <a:r>
              <a:rPr lang="sk-SK" sz="1200" i="1" dirty="0" smtClean="0"/>
              <a:t>H</a:t>
            </a:r>
            <a:r>
              <a:rPr lang="sk-SK" sz="1200" baseline="-25000" dirty="0" smtClean="0"/>
              <a:t>DOS</a:t>
            </a:r>
            <a:r>
              <a:rPr lang="sk-SK" sz="1200" dirty="0" smtClean="0"/>
              <a:t>(</a:t>
            </a:r>
            <a:r>
              <a:rPr lang="sk-SK" sz="1200" i="1" dirty="0" smtClean="0"/>
              <a:t>T</a:t>
            </a:r>
            <a:r>
              <a:rPr lang="sk-SK" sz="1200" dirty="0" smtClean="0"/>
              <a:t>) naznačuje, že dve vzájomne sa vylučujúce usporiadania nakoniec vytvoria určitú formu kooperácie, aby mohli koexistovať pri nízkej teplote. Z teoretického pohľadu by taká kooperácia mohla byť dôsledkom stabilizácie stavu vĺn hustoty elektrónových párov (PDW - </a:t>
            </a:r>
            <a:r>
              <a:rPr lang="sk-SK" sz="1200" dirty="0" err="1" smtClean="0"/>
              <a:t>pair</a:t>
            </a:r>
            <a:r>
              <a:rPr lang="sk-SK" sz="1200" dirty="0" smtClean="0"/>
              <a:t> </a:t>
            </a:r>
            <a:r>
              <a:rPr lang="sk-SK" sz="1200" dirty="0" err="1" smtClean="0"/>
              <a:t>density</a:t>
            </a:r>
            <a:r>
              <a:rPr lang="sk-SK" sz="1200" dirty="0" smtClean="0"/>
              <a:t> </a:t>
            </a:r>
            <a:r>
              <a:rPr lang="sk-SK" sz="1200" dirty="0" err="1" smtClean="0"/>
              <a:t>wave</a:t>
            </a:r>
            <a:r>
              <a:rPr lang="sk-SK" sz="1200" dirty="0" smtClean="0"/>
              <a:t>).</a:t>
            </a:r>
          </a:p>
          <a:p>
            <a:r>
              <a:rPr lang="sk-SK" sz="1200" dirty="0" smtClean="0"/>
              <a:t> </a:t>
            </a:r>
          </a:p>
          <a:p>
            <a:r>
              <a:rPr lang="sk-SK" sz="1200" dirty="0" smtClean="0"/>
              <a:t>  </a:t>
            </a:r>
          </a:p>
          <a:p>
            <a:r>
              <a:rPr lang="sk-SK" sz="1200" b="1" dirty="0" smtClean="0"/>
              <a:t>J. </a:t>
            </a:r>
            <a:r>
              <a:rPr lang="sk-SK" sz="1200" b="1" dirty="0" err="1" smtClean="0"/>
              <a:t>Kačmarčík</a:t>
            </a:r>
            <a:r>
              <a:rPr lang="sk-SK" sz="1200" dirty="0" smtClean="0"/>
              <a:t>, I. </a:t>
            </a:r>
            <a:r>
              <a:rPr lang="sk-SK" sz="1200" dirty="0" err="1" smtClean="0"/>
              <a:t>Vinograd</a:t>
            </a:r>
            <a:r>
              <a:rPr lang="sk-SK" sz="1200" dirty="0" smtClean="0"/>
              <a:t>, B. </a:t>
            </a:r>
            <a:r>
              <a:rPr lang="sk-SK" sz="1200" dirty="0" err="1" smtClean="0"/>
              <a:t>Michon</a:t>
            </a:r>
            <a:r>
              <a:rPr lang="sk-SK" sz="1200" dirty="0" smtClean="0"/>
              <a:t>, A. </a:t>
            </a:r>
            <a:r>
              <a:rPr lang="sk-SK" sz="1200" dirty="0" err="1" smtClean="0"/>
              <a:t>Rydh</a:t>
            </a:r>
            <a:r>
              <a:rPr lang="sk-SK" sz="1200" dirty="0" smtClean="0"/>
              <a:t>, A. </a:t>
            </a:r>
            <a:r>
              <a:rPr lang="sk-SK" sz="1200" dirty="0" err="1" smtClean="0"/>
              <a:t>Demuer</a:t>
            </a:r>
            <a:r>
              <a:rPr lang="sk-SK" sz="1200" dirty="0" smtClean="0"/>
              <a:t>, R. </a:t>
            </a:r>
            <a:r>
              <a:rPr lang="sk-SK" sz="1200" dirty="0" err="1" smtClean="0"/>
              <a:t>Zhou</a:t>
            </a:r>
            <a:r>
              <a:rPr lang="sk-SK" sz="1200" dirty="0" smtClean="0"/>
              <a:t>, H. </a:t>
            </a:r>
            <a:r>
              <a:rPr lang="sk-SK" sz="1200" dirty="0" err="1" smtClean="0"/>
              <a:t>Mayaffre</a:t>
            </a:r>
            <a:r>
              <a:rPr lang="sk-SK" sz="1200" dirty="0" smtClean="0"/>
              <a:t>, R. </a:t>
            </a:r>
            <a:r>
              <a:rPr lang="sk-SK" sz="1200" dirty="0" err="1" smtClean="0"/>
              <a:t>Liang</a:t>
            </a:r>
            <a:r>
              <a:rPr lang="sk-SK" sz="1200" dirty="0" smtClean="0"/>
              <a:t>, W. </a:t>
            </a:r>
            <a:r>
              <a:rPr lang="sk-SK" sz="1200" dirty="0" err="1" smtClean="0"/>
              <a:t>Hardy</a:t>
            </a:r>
            <a:r>
              <a:rPr lang="sk-SK" sz="1200" dirty="0" smtClean="0"/>
              <a:t>, D.A. Bonn, N. </a:t>
            </a:r>
            <a:r>
              <a:rPr lang="sk-SK" sz="1200" dirty="0" err="1" smtClean="0"/>
              <a:t>Doiron-Leyraud</a:t>
            </a:r>
            <a:r>
              <a:rPr lang="sk-SK" sz="1200" dirty="0" smtClean="0"/>
              <a:t>, L. </a:t>
            </a:r>
            <a:r>
              <a:rPr lang="sk-SK" sz="1200" dirty="0" err="1" smtClean="0"/>
              <a:t>Taillefer</a:t>
            </a:r>
            <a:r>
              <a:rPr lang="sk-SK" sz="1200" dirty="0" smtClean="0"/>
              <a:t>, M.-H. </a:t>
            </a:r>
            <a:r>
              <a:rPr lang="sk-SK" sz="1200" dirty="0" err="1" smtClean="0"/>
              <a:t>Julien</a:t>
            </a:r>
            <a:r>
              <a:rPr lang="sk-SK" sz="1200" dirty="0" smtClean="0"/>
              <a:t>, C. </a:t>
            </a:r>
            <a:r>
              <a:rPr lang="sk-SK" sz="1200" dirty="0" err="1" smtClean="0"/>
              <a:t>Marcenat</a:t>
            </a:r>
            <a:r>
              <a:rPr lang="sk-SK" sz="1200" dirty="0" smtClean="0"/>
              <a:t> and T. Klein: </a:t>
            </a:r>
          </a:p>
          <a:p>
            <a:r>
              <a:rPr lang="sk-SK" sz="1200" i="1" dirty="0" smtClean="0"/>
              <a:t>„</a:t>
            </a:r>
            <a:r>
              <a:rPr lang="sk-SK" sz="1200" i="1" dirty="0" err="1" smtClean="0"/>
              <a:t>Unusual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interplay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between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superconductivity</a:t>
            </a:r>
            <a:r>
              <a:rPr lang="sk-SK" sz="1200" i="1" dirty="0" smtClean="0"/>
              <a:t> and </a:t>
            </a:r>
            <a:r>
              <a:rPr lang="sk-SK" sz="1200" i="1" dirty="0" err="1" smtClean="0"/>
              <a:t>field-induced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charge</a:t>
            </a:r>
            <a:r>
              <a:rPr lang="sk-SK" sz="1200" i="1" dirty="0" smtClean="0"/>
              <a:t> </a:t>
            </a:r>
            <a:r>
              <a:rPr lang="sk-SK" sz="1200" i="1" dirty="0" err="1" smtClean="0"/>
              <a:t>order</a:t>
            </a:r>
            <a:r>
              <a:rPr lang="sk-SK" sz="1200" i="1" dirty="0" smtClean="0"/>
              <a:t> in </a:t>
            </a:r>
            <a:r>
              <a:rPr lang="sk-SK" sz="1200" i="1" dirty="0" err="1" smtClean="0"/>
              <a:t>YBa</a:t>
            </a:r>
            <a:r>
              <a:rPr lang="sk-SK" sz="1200" i="1" baseline="-25000" dirty="0" err="1" smtClean="0"/>
              <a:t>2</a:t>
            </a:r>
            <a:r>
              <a:rPr lang="sk-SK" sz="1200" i="1" dirty="0" err="1" smtClean="0"/>
              <a:t>Cu</a:t>
            </a:r>
            <a:r>
              <a:rPr lang="sk-SK" sz="1200" i="1" baseline="-25000" dirty="0" err="1" smtClean="0"/>
              <a:t>3</a:t>
            </a:r>
            <a:r>
              <a:rPr lang="sk-SK" sz="1200" i="1" dirty="0" err="1" smtClean="0"/>
              <a:t>O</a:t>
            </a:r>
            <a:r>
              <a:rPr lang="sk-SK" sz="1200" i="1" baseline="-25000" dirty="0" err="1" smtClean="0"/>
              <a:t>y</a:t>
            </a:r>
            <a:r>
              <a:rPr lang="sk-SK" sz="1200" dirty="0" smtClean="0"/>
              <a:t>“</a:t>
            </a:r>
          </a:p>
          <a:p>
            <a:r>
              <a:rPr lang="sk-SK" sz="1200" b="1" dirty="0" err="1" smtClean="0"/>
              <a:t>Physical</a:t>
            </a:r>
            <a:r>
              <a:rPr lang="sk-SK" sz="1200" b="1" dirty="0" smtClean="0"/>
              <a:t> </a:t>
            </a:r>
            <a:r>
              <a:rPr lang="sk-SK" sz="1200" b="1" dirty="0" err="1" smtClean="0"/>
              <a:t>Review</a:t>
            </a:r>
            <a:r>
              <a:rPr lang="sk-SK" sz="1200" b="1" dirty="0" smtClean="0"/>
              <a:t> </a:t>
            </a:r>
            <a:r>
              <a:rPr lang="sk-SK" sz="1200" b="1" dirty="0" err="1" smtClean="0"/>
              <a:t>Letters</a:t>
            </a:r>
            <a:r>
              <a:rPr lang="sk-SK" sz="1200" b="1" dirty="0" smtClean="0"/>
              <a:t> 121</a:t>
            </a:r>
            <a:r>
              <a:rPr lang="sk-SK" sz="1200" dirty="0" smtClean="0"/>
              <a:t>, 167002 (2018). </a:t>
            </a:r>
            <a:r>
              <a:rPr lang="sk-SK" sz="1200" dirty="0" err="1" smtClean="0">
                <a:solidFill>
                  <a:srgbClr val="FF0000"/>
                </a:solidFill>
              </a:rPr>
              <a:t>IF</a:t>
            </a:r>
            <a:r>
              <a:rPr lang="sk-SK" sz="1200" dirty="0" smtClean="0">
                <a:solidFill>
                  <a:srgbClr val="FF0000"/>
                </a:solidFill>
              </a:rPr>
              <a:t> = 8.84</a:t>
            </a:r>
          </a:p>
          <a:p>
            <a:endParaRPr lang="sk-SK" dirty="0"/>
          </a:p>
        </p:txBody>
      </p:sp>
      <p:sp>
        <p:nvSpPr>
          <p:cNvPr id="9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2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25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0" y="1268760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sk-SK" sz="1600" b="1" dirty="0" smtClean="0">
                <a:solidFill>
                  <a:srgbClr val="00287D"/>
                </a:solidFill>
              </a:rPr>
              <a:t>Medzinárodná spolupráca, medzinárodné vedecké projekty</a:t>
            </a:r>
            <a:endParaRPr lang="sk-SK" sz="1600" dirty="0">
              <a:solidFill>
                <a:srgbClr val="00287D"/>
              </a:solidFill>
            </a:endParaRPr>
          </a:p>
        </p:txBody>
      </p:sp>
      <p:pic>
        <p:nvPicPr>
          <p:cNvPr id="14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5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smtClean="0">
                <a:solidFill>
                  <a:srgbClr val="7A0000"/>
                </a:solidFill>
              </a:rPr>
              <a:t>Nominácia na najvýznamnejší výsledok vedeckej práce 2018: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5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smtClean="0">
                <a:solidFill>
                  <a:srgbClr val="7A0000"/>
                </a:solidFill>
              </a:rPr>
              <a:t>Vďaka za </a:t>
            </a:r>
            <a:r>
              <a:rPr lang="sk-SK" altLang="en-US" sz="1500" b="1" dirty="0" smtClean="0">
                <a:solidFill>
                  <a:srgbClr val="7A0000"/>
                </a:solidFill>
              </a:rPr>
              <a:t>spoluprácu</a:t>
            </a:r>
            <a:r>
              <a:rPr lang="en-US" altLang="en-US" sz="1500" b="1" dirty="0" smtClean="0">
                <a:solidFill>
                  <a:srgbClr val="7A0000"/>
                </a:solidFill>
              </a:rPr>
              <a:t> a v</a:t>
            </a:r>
            <a:r>
              <a:rPr lang="sk-SK" altLang="en-US" sz="1500" b="1" dirty="0" err="1" smtClean="0">
                <a:solidFill>
                  <a:srgbClr val="7A0000"/>
                </a:solidFill>
              </a:rPr>
              <a:t>ám</a:t>
            </a:r>
            <a:r>
              <a:rPr lang="sk-SK" altLang="en-US" sz="1500" b="1" dirty="0" smtClean="0">
                <a:solidFill>
                  <a:srgbClr val="7A0000"/>
                </a:solidFill>
              </a:rPr>
              <a:t> za pozornosť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/>
          <a:srcRect r="8749"/>
          <a:stretch>
            <a:fillRect/>
          </a:stretch>
        </p:blipFill>
        <p:spPr bwMode="auto">
          <a:xfrm>
            <a:off x="806979" y="1182960"/>
            <a:ext cx="7509437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/>
          <p:cNvSpPr txBox="1"/>
          <p:nvPr/>
        </p:nvSpPr>
        <p:spPr>
          <a:xfrm>
            <a:off x="0" y="1166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2788" algn="ctr" fontAlgn="auto">
              <a:spcBef>
                <a:spcPts val="0"/>
              </a:spcBef>
              <a:spcAft>
                <a:spcPts val="0"/>
              </a:spcAft>
            </a:pPr>
            <a:r>
              <a:rPr lang="sk-SK" sz="2000" b="1" dirty="0" err="1" smtClean="0">
                <a:solidFill>
                  <a:srgbClr val="3333CC"/>
                </a:solidFill>
                <a:latin typeface="Calibri"/>
              </a:rPr>
              <a:t>Topológia</a:t>
            </a:r>
            <a:r>
              <a:rPr lang="sk-SK" sz="2000" b="1" dirty="0" smtClean="0">
                <a:solidFill>
                  <a:srgbClr val="3333CC"/>
                </a:solidFill>
                <a:latin typeface="Calibri"/>
              </a:rPr>
              <a:t> povrchových stavov v </a:t>
            </a:r>
            <a:r>
              <a:rPr lang="sk-SK" sz="2000" b="1" dirty="0" err="1" smtClean="0">
                <a:solidFill>
                  <a:srgbClr val="3333CC"/>
                </a:solidFill>
                <a:latin typeface="Calibri"/>
              </a:rPr>
              <a:t>SmB</a:t>
            </a:r>
            <a:r>
              <a:rPr lang="sk-SK" sz="2000" b="1" baseline="-25000" dirty="0" err="1" smtClean="0">
                <a:solidFill>
                  <a:srgbClr val="3333CC"/>
                </a:solidFill>
                <a:latin typeface="Calibri"/>
              </a:rPr>
              <a:t>6</a:t>
            </a:r>
            <a:endParaRPr lang="sk-SK" sz="2000" b="1" dirty="0">
              <a:solidFill>
                <a:srgbClr val="3333CC"/>
              </a:solidFill>
              <a:latin typeface="Calibri"/>
            </a:endParaRPr>
          </a:p>
        </p:txBody>
      </p:sp>
      <p:pic>
        <p:nvPicPr>
          <p:cNvPr id="17" name="Zástupný symbol obsahu 16" descr="LogoCFNT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718" t="5718" r="5718" b="5718"/>
          <a:stretch>
            <a:fillRect/>
          </a:stretch>
        </p:blipFill>
        <p:spPr>
          <a:xfrm>
            <a:off x="35496" y="44624"/>
            <a:ext cx="1211695" cy="1211695"/>
          </a:xfrm>
        </p:spPr>
      </p:pic>
      <p:cxnSp>
        <p:nvCxnSpPr>
          <p:cNvPr id="14" name="Rovná spojnica 13"/>
          <p:cNvCxnSpPr/>
          <p:nvPr/>
        </p:nvCxnSpPr>
        <p:spPr>
          <a:xfrm>
            <a:off x="1331640" y="620688"/>
            <a:ext cx="7488832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nica 22"/>
          <p:cNvCxnSpPr/>
          <p:nvPr/>
        </p:nvCxnSpPr>
        <p:spPr>
          <a:xfrm>
            <a:off x="179512" y="6381328"/>
            <a:ext cx="8784976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ástupný symbol dátumu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F5AC-DDEC-4C70-8893-10A5299AA7EB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32" name="Zástupný symbol čísla snímky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1/10</a:t>
            </a:r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19" name="Zástupný symbol päty 3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nominácia </a:t>
            </a:r>
            <a:r>
              <a:rPr lang="sk-SK" dirty="0" err="1" smtClean="0">
                <a:solidFill>
                  <a:prstClr val="black"/>
                </a:solidFill>
              </a:rPr>
              <a:t>ÚEF</a:t>
            </a:r>
            <a:r>
              <a:rPr lang="sk-SK" dirty="0" smtClean="0">
                <a:solidFill>
                  <a:prstClr val="black"/>
                </a:solidFill>
              </a:rPr>
              <a:t> SAV</a:t>
            </a:r>
            <a:endParaRPr lang="sk-SK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764704"/>
            <a:ext cx="6984776" cy="553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33446"/>
            <a:ext cx="8086700" cy="544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lokTextu 9"/>
          <p:cNvSpPr txBox="1"/>
          <p:nvPr/>
        </p:nvSpPr>
        <p:spPr>
          <a:xfrm>
            <a:off x="0" y="1166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2788" algn="ctr" fontAlgn="auto">
              <a:spcBef>
                <a:spcPts val="0"/>
              </a:spcBef>
              <a:spcAft>
                <a:spcPts val="0"/>
              </a:spcAft>
            </a:pPr>
            <a:r>
              <a:rPr lang="sk-SK" sz="2000" b="1" dirty="0" smtClean="0">
                <a:solidFill>
                  <a:srgbClr val="3333CC"/>
                </a:solidFill>
                <a:latin typeface="Calibri"/>
              </a:rPr>
              <a:t>Vplyv vysokého tlaku na zmiešanú </a:t>
            </a:r>
            <a:r>
              <a:rPr lang="sk-SK" sz="2000" b="1" dirty="0" err="1" smtClean="0">
                <a:solidFill>
                  <a:srgbClr val="3333CC"/>
                </a:solidFill>
                <a:latin typeface="Calibri"/>
              </a:rPr>
              <a:t>valenčnosť</a:t>
            </a:r>
            <a:r>
              <a:rPr lang="sk-SK" sz="2000" b="1" dirty="0" smtClean="0">
                <a:solidFill>
                  <a:srgbClr val="3333CC"/>
                </a:solidFill>
                <a:latin typeface="Calibri"/>
              </a:rPr>
              <a:t> v </a:t>
            </a:r>
            <a:r>
              <a:rPr lang="sk-SK" sz="2000" b="1" dirty="0" err="1" smtClean="0">
                <a:solidFill>
                  <a:srgbClr val="3333CC"/>
                </a:solidFill>
                <a:latin typeface="Calibri"/>
              </a:rPr>
              <a:t>SmB</a:t>
            </a:r>
            <a:r>
              <a:rPr lang="sk-SK" sz="2000" b="1" baseline="-25000" dirty="0" err="1" smtClean="0">
                <a:solidFill>
                  <a:srgbClr val="3333CC"/>
                </a:solidFill>
                <a:latin typeface="Calibri"/>
              </a:rPr>
              <a:t>6</a:t>
            </a:r>
            <a:endParaRPr lang="sk-SK" sz="2000" b="1" dirty="0">
              <a:solidFill>
                <a:srgbClr val="3333CC"/>
              </a:solidFill>
              <a:latin typeface="Calibri"/>
            </a:endParaRPr>
          </a:p>
        </p:txBody>
      </p:sp>
      <p:pic>
        <p:nvPicPr>
          <p:cNvPr id="17" name="Zástupný symbol obsahu 16" descr="LogoCFNT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5718" t="5718" r="5718" b="5718"/>
          <a:stretch>
            <a:fillRect/>
          </a:stretch>
        </p:blipFill>
        <p:spPr>
          <a:xfrm>
            <a:off x="35496" y="44624"/>
            <a:ext cx="1211695" cy="1211695"/>
          </a:xfrm>
        </p:spPr>
      </p:pic>
      <p:cxnSp>
        <p:nvCxnSpPr>
          <p:cNvPr id="14" name="Rovná spojnica 13"/>
          <p:cNvCxnSpPr/>
          <p:nvPr/>
        </p:nvCxnSpPr>
        <p:spPr>
          <a:xfrm>
            <a:off x="1331640" y="620688"/>
            <a:ext cx="7488832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ovná spojnica 22"/>
          <p:cNvCxnSpPr/>
          <p:nvPr/>
        </p:nvCxnSpPr>
        <p:spPr>
          <a:xfrm>
            <a:off x="179512" y="6381328"/>
            <a:ext cx="8784976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ástupný symbol dátumu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F5AC-DDEC-4C70-8893-10A5299AA7EB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32" name="Zástupný symbol čísla snímky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2/10</a:t>
            </a:r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19" name="Zástupný symbol päty 3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nominácia </a:t>
            </a:r>
            <a:r>
              <a:rPr lang="sk-SK" dirty="0" err="1" smtClean="0">
                <a:solidFill>
                  <a:prstClr val="black"/>
                </a:solidFill>
              </a:rPr>
              <a:t>ÚEF</a:t>
            </a:r>
            <a:r>
              <a:rPr lang="sk-SK" dirty="0" smtClean="0">
                <a:solidFill>
                  <a:prstClr val="black"/>
                </a:solidFill>
              </a:rPr>
              <a:t> SAV</a:t>
            </a:r>
            <a:endParaRPr lang="sk-SK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28534"/>
            <a:ext cx="3704506" cy="232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lokTextu 9"/>
          <p:cNvSpPr txBox="1"/>
          <p:nvPr/>
        </p:nvSpPr>
        <p:spPr>
          <a:xfrm>
            <a:off x="0" y="1166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algn="ctr" fontAlgn="auto">
              <a:spcBef>
                <a:spcPts val="0"/>
              </a:spcBef>
              <a:spcAft>
                <a:spcPts val="0"/>
              </a:spcAft>
            </a:pPr>
            <a:r>
              <a:rPr lang="sk-SK" sz="2000" b="1" dirty="0" smtClean="0">
                <a:solidFill>
                  <a:srgbClr val="3333CC"/>
                </a:solidFill>
                <a:latin typeface="Calibri"/>
                <a:cs typeface="+mn-cs"/>
              </a:rPr>
              <a:t>SmB</a:t>
            </a:r>
            <a:r>
              <a:rPr lang="sk-SK" sz="2000" b="1" baseline="-25000" dirty="0" smtClean="0">
                <a:solidFill>
                  <a:srgbClr val="3333CC"/>
                </a:solidFill>
                <a:latin typeface="Calibri"/>
                <a:cs typeface="+mn-cs"/>
              </a:rPr>
              <a:t>6</a:t>
            </a:r>
            <a:endParaRPr lang="sk-SK" sz="2000" b="1" dirty="0">
              <a:solidFill>
                <a:srgbClr val="3333CC"/>
              </a:solidFill>
              <a:latin typeface="Calibri"/>
              <a:cs typeface="+mn-cs"/>
            </a:endParaRPr>
          </a:p>
        </p:txBody>
      </p:sp>
      <p:cxnSp>
        <p:nvCxnSpPr>
          <p:cNvPr id="23" name="Rovná spojnica 22"/>
          <p:cNvCxnSpPr/>
          <p:nvPr/>
        </p:nvCxnSpPr>
        <p:spPr>
          <a:xfrm>
            <a:off x="179512" y="6381328"/>
            <a:ext cx="8784976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ástupný symbol dátumu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F5AC-DDEC-4C70-8893-10A5299AA7EB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0" y="692696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sk-SK" altLang="sk-SK" b="1" dirty="0" smtClean="0">
                <a:solidFill>
                  <a:srgbClr val="FF0000"/>
                </a:solidFill>
                <a:latin typeface="Comic Sans MS" pitchFamily="66" charset="0"/>
              </a:rPr>
              <a:t>SmB</a:t>
            </a:r>
            <a:r>
              <a:rPr lang="sk-SK" altLang="sk-SK" b="1" baseline="-25000" dirty="0" smtClean="0">
                <a:solidFill>
                  <a:srgbClr val="FF0000"/>
                </a:solidFill>
                <a:latin typeface="Comic Sans MS" pitchFamily="66" charset="0"/>
              </a:rPr>
              <a:t>6</a:t>
            </a:r>
            <a:r>
              <a:rPr lang="sk-SK" altLang="sk-SK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sk-SK" altLang="sk-SK" b="1" dirty="0" smtClean="0">
                <a:solidFill>
                  <a:prstClr val="black"/>
                </a:solidFill>
                <a:latin typeface="Comic Sans MS" pitchFamily="66" charset="0"/>
              </a:rPr>
              <a:t>– </a:t>
            </a:r>
            <a:r>
              <a:rPr lang="sk-SK" altLang="sk-SK" b="1" dirty="0" err="1" smtClean="0">
                <a:solidFill>
                  <a:prstClr val="black"/>
                </a:solidFill>
                <a:latin typeface="Comic Sans MS" pitchFamily="66" charset="0"/>
              </a:rPr>
              <a:t>zmiešanovalenčný</a:t>
            </a:r>
            <a:r>
              <a:rPr lang="sk-SK" altLang="sk-SK" b="1" dirty="0" smtClean="0">
                <a:solidFill>
                  <a:prstClr val="black"/>
                </a:solidFill>
                <a:latin typeface="Comic Sans MS" pitchFamily="66" charset="0"/>
              </a:rPr>
              <a:t> systém s úzkym zakázaným pásom – </a:t>
            </a:r>
            <a:r>
              <a:rPr lang="sk-SK" altLang="sk-SK" b="1" dirty="0" err="1" smtClean="0">
                <a:solidFill>
                  <a:srgbClr val="3333CC"/>
                </a:solidFill>
                <a:latin typeface="Comic Sans MS" pitchFamily="66" charset="0"/>
              </a:rPr>
              <a:t>Kondov</a:t>
            </a:r>
            <a:r>
              <a:rPr lang="sk-SK" altLang="sk-SK" b="1" dirty="0" smtClean="0">
                <a:solidFill>
                  <a:srgbClr val="3333CC"/>
                </a:solidFill>
                <a:latin typeface="Comic Sans MS" pitchFamily="66" charset="0"/>
              </a:rPr>
              <a:t> </a:t>
            </a:r>
            <a:r>
              <a:rPr lang="sk-SK" altLang="sk-SK" b="1" dirty="0" smtClean="0">
                <a:solidFill>
                  <a:srgbClr val="0000FF"/>
                </a:solidFill>
                <a:latin typeface="Comic Sans MS" pitchFamily="66" charset="0"/>
              </a:rPr>
              <a:t>izolátor</a:t>
            </a:r>
          </a:p>
        </p:txBody>
      </p:sp>
      <p:pic>
        <p:nvPicPr>
          <p:cNvPr id="19" name="Picture 6" descr="noir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340768"/>
            <a:ext cx="2657475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 Box 7" descr="noir)"/>
          <p:cNvSpPr txBox="1">
            <a:spLocks noChangeArrowheads="1"/>
          </p:cNvSpPr>
          <p:nvPr/>
        </p:nvSpPr>
        <p:spPr bwMode="auto">
          <a:xfrm>
            <a:off x="757064" y="3284984"/>
            <a:ext cx="2590800" cy="159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80000" tIns="180000" rIns="180000" bIns="18000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sk-SK" sz="2000" b="1" dirty="0">
                <a:solidFill>
                  <a:prstClr val="black"/>
                </a:solidFill>
                <a:latin typeface="Calibri"/>
                <a:cs typeface="+mn-cs"/>
              </a:rPr>
              <a:t>Sm</a:t>
            </a:r>
            <a:r>
              <a:rPr lang="sk-SK" sz="2000" b="1" baseline="30000" dirty="0">
                <a:solidFill>
                  <a:srgbClr val="FF0000"/>
                </a:solidFill>
                <a:latin typeface="Calibri"/>
                <a:cs typeface="+mn-cs"/>
              </a:rPr>
              <a:t>2+</a:t>
            </a:r>
            <a:r>
              <a:rPr lang="sk-SK" sz="2000" dirty="0">
                <a:solidFill>
                  <a:prstClr val="black"/>
                </a:solidFill>
                <a:latin typeface="Calibri"/>
                <a:cs typeface="+mn-cs"/>
              </a:rPr>
              <a:t>   </a:t>
            </a:r>
            <a:r>
              <a:rPr lang="sk-SK" sz="2000" dirty="0" smtClean="0">
                <a:solidFill>
                  <a:prstClr val="black"/>
                </a:solidFill>
                <a:latin typeface="Calibri"/>
                <a:cs typeface="+mn-cs"/>
              </a:rPr>
              <a:t>  </a:t>
            </a:r>
            <a:r>
              <a:rPr lang="sk-SK" sz="2000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  </a:t>
            </a:r>
            <a:r>
              <a:rPr lang="sk-SK" sz="2000" b="1" dirty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Sm</a:t>
            </a:r>
            <a:r>
              <a:rPr lang="sk-SK" sz="2000" b="1" baseline="30000" dirty="0">
                <a:solidFill>
                  <a:srgbClr val="FF0000"/>
                </a:solidFill>
                <a:latin typeface="Calibri"/>
                <a:cs typeface="+mn-cs"/>
                <a:sym typeface="Symbol" pitchFamily="18" charset="2"/>
              </a:rPr>
              <a:t>3</a:t>
            </a:r>
            <a:r>
              <a:rPr lang="sk-SK" sz="2000" baseline="30000" dirty="0">
                <a:solidFill>
                  <a:srgbClr val="FF0000"/>
                </a:solidFill>
                <a:latin typeface="Calibri"/>
                <a:cs typeface="+mn-cs"/>
                <a:sym typeface="Symbol" pitchFamily="18" charset="2"/>
              </a:rPr>
              <a:t>+</a:t>
            </a:r>
            <a:r>
              <a:rPr lang="sk-SK" sz="2000" baseline="30000" dirty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 </a:t>
            </a:r>
            <a:r>
              <a:rPr lang="sk-SK" sz="2000" dirty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+ </a:t>
            </a:r>
            <a:r>
              <a:rPr lang="sk-SK" sz="2000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e</a:t>
            </a:r>
            <a:r>
              <a:rPr lang="sk-SK" sz="2000" baseline="30000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-</a:t>
            </a:r>
            <a:endParaRPr lang="sk-SK" sz="2000" dirty="0" smtClean="0">
              <a:solidFill>
                <a:prstClr val="black"/>
              </a:solidFill>
              <a:latin typeface="Calibri"/>
              <a:cs typeface="+mn-cs"/>
              <a:sym typeface="Symbol" pitchFamily="18" charset="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sk-SK" sz="2000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4</a:t>
            </a:r>
            <a:r>
              <a:rPr lang="sk-SK" sz="2000" i="1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f</a:t>
            </a:r>
            <a:r>
              <a:rPr lang="sk-SK" sz="2000" baseline="30000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6</a:t>
            </a:r>
            <a:r>
              <a:rPr lang="sk-SK" sz="2000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 5</a:t>
            </a:r>
            <a:r>
              <a:rPr lang="sk-SK" sz="2000" i="1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d</a:t>
            </a:r>
            <a:r>
              <a:rPr lang="sk-SK" sz="2000" baseline="30000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0</a:t>
            </a:r>
            <a:r>
              <a:rPr lang="sk-SK" sz="2000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   4</a:t>
            </a:r>
            <a:r>
              <a:rPr lang="sk-SK" sz="2000" i="1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f</a:t>
            </a:r>
            <a:r>
              <a:rPr lang="sk-SK" sz="2000" baseline="30000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5</a:t>
            </a:r>
            <a:r>
              <a:rPr lang="sk-SK" sz="2000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 5</a:t>
            </a:r>
            <a:r>
              <a:rPr lang="sk-SK" sz="2000" i="1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d</a:t>
            </a:r>
            <a:r>
              <a:rPr lang="sk-SK" sz="2000" baseline="30000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1</a:t>
            </a:r>
            <a:endParaRPr lang="sk-SK" sz="2000" baseline="30000" dirty="0">
              <a:solidFill>
                <a:prstClr val="black"/>
              </a:solidFill>
              <a:latin typeface="Calibri"/>
              <a:cs typeface="+mn-cs"/>
              <a:sym typeface="Symbol" pitchFamily="18" charset="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sk-SK" sz="2000" dirty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(1-n</a:t>
            </a:r>
            <a:r>
              <a:rPr lang="sk-SK" sz="2000" baseline="-25000" dirty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f</a:t>
            </a:r>
            <a:r>
              <a:rPr lang="sk-SK" sz="2000" dirty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)          </a:t>
            </a:r>
            <a:r>
              <a:rPr lang="sk-SK" sz="2000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 </a:t>
            </a:r>
            <a:r>
              <a:rPr lang="sk-SK" sz="2000" dirty="0" err="1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n</a:t>
            </a:r>
            <a:r>
              <a:rPr lang="sk-SK" sz="2000" baseline="-25000" dirty="0" err="1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f</a:t>
            </a:r>
            <a:endParaRPr lang="sk-SK" sz="2000" baseline="-25000" dirty="0">
              <a:solidFill>
                <a:prstClr val="black"/>
              </a:solidFill>
              <a:latin typeface="Calibri"/>
              <a:cs typeface="+mn-cs"/>
              <a:sym typeface="Symbol" pitchFamily="18" charset="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sk-SK" sz="2000" dirty="0">
                <a:solidFill>
                  <a:srgbClr val="FF0000"/>
                </a:solidFill>
                <a:latin typeface="Calibri"/>
                <a:cs typeface="+mn-cs"/>
                <a:sym typeface="Symbol" pitchFamily="18" charset="2"/>
              </a:rPr>
              <a:t>J=0</a:t>
            </a:r>
            <a:r>
              <a:rPr lang="sk-SK" sz="2000" dirty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            </a:t>
            </a:r>
            <a:r>
              <a:rPr lang="sk-SK" sz="2000" dirty="0" smtClean="0">
                <a:solidFill>
                  <a:prstClr val="black"/>
                </a:solidFill>
                <a:latin typeface="Calibri"/>
                <a:cs typeface="+mn-cs"/>
                <a:sym typeface="Symbol" pitchFamily="18" charset="2"/>
              </a:rPr>
              <a:t>   </a:t>
            </a:r>
            <a:r>
              <a:rPr lang="sk-SK" sz="2000" dirty="0" smtClean="0">
                <a:solidFill>
                  <a:srgbClr val="FF0000"/>
                </a:solidFill>
                <a:latin typeface="Calibri"/>
                <a:cs typeface="+mn-cs"/>
                <a:sym typeface="Symbol" pitchFamily="18" charset="2"/>
              </a:rPr>
              <a:t>J=5/2</a:t>
            </a:r>
            <a:endParaRPr lang="cs-CZ" sz="2000" dirty="0">
              <a:solidFill>
                <a:srgbClr val="FF0000"/>
              </a:solidFill>
              <a:latin typeface="Calibri"/>
              <a:cs typeface="+mn-cs"/>
              <a:sym typeface="Symbol" pitchFamily="18" charset="2"/>
            </a:endParaRPr>
          </a:p>
        </p:txBody>
      </p:sp>
      <p:sp>
        <p:nvSpPr>
          <p:cNvPr id="27" name="Rectangle 8" descr="noir)"/>
          <p:cNvSpPr>
            <a:spLocks noChangeArrowheads="1"/>
          </p:cNvSpPr>
          <p:nvPr/>
        </p:nvSpPr>
        <p:spPr bwMode="auto">
          <a:xfrm>
            <a:off x="251520" y="5085184"/>
            <a:ext cx="311507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</a:pPr>
            <a:r>
              <a:rPr lang="sk-SK" sz="2000" b="1" dirty="0">
                <a:solidFill>
                  <a:srgbClr val="3333CC"/>
                </a:solidFill>
                <a:latin typeface="Calibri"/>
                <a:cs typeface="+mn-cs"/>
              </a:rPr>
              <a:t>2 </a:t>
            </a:r>
            <a:r>
              <a:rPr lang="sk-SK" sz="2000" b="1" dirty="0" smtClean="0">
                <a:solidFill>
                  <a:srgbClr val="3333CC"/>
                </a:solidFill>
                <a:latin typeface="Calibri"/>
                <a:cs typeface="+mn-cs"/>
              </a:rPr>
              <a:t>rôzne základné stavy</a:t>
            </a:r>
            <a:endParaRPr lang="cs-CZ" sz="2000" b="1" dirty="0">
              <a:solidFill>
                <a:srgbClr val="3333CC"/>
              </a:solidFill>
              <a:latin typeface="Calibri"/>
              <a:cs typeface="+mn-cs"/>
            </a:endParaRPr>
          </a:p>
        </p:txBody>
      </p:sp>
      <p:sp>
        <p:nvSpPr>
          <p:cNvPr id="39" name="Rectangle 8" descr="noir)"/>
          <p:cNvSpPr>
            <a:spLocks noChangeArrowheads="1"/>
          </p:cNvSpPr>
          <p:nvPr/>
        </p:nvSpPr>
        <p:spPr bwMode="auto">
          <a:xfrm>
            <a:off x="4499992" y="3140968"/>
            <a:ext cx="3456384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</a:pPr>
            <a:r>
              <a:rPr lang="sk-SK" sz="2000" b="1" dirty="0">
                <a:solidFill>
                  <a:srgbClr val="3333CC"/>
                </a:solidFill>
                <a:latin typeface="Calibri"/>
                <a:cs typeface="+mn-cs"/>
              </a:rPr>
              <a:t>2 </a:t>
            </a:r>
            <a:r>
              <a:rPr lang="sk-SK" sz="2000" b="1" dirty="0" smtClean="0">
                <a:solidFill>
                  <a:srgbClr val="3333CC"/>
                </a:solidFill>
                <a:latin typeface="Calibri"/>
                <a:cs typeface="+mn-cs"/>
              </a:rPr>
              <a:t>rôzne energetické medzery</a:t>
            </a:r>
            <a:endParaRPr lang="cs-CZ" sz="2000" b="1" dirty="0">
              <a:solidFill>
                <a:srgbClr val="3333CC"/>
              </a:solidFill>
              <a:latin typeface="Calibri"/>
              <a:cs typeface="+mn-cs"/>
            </a:endParaRPr>
          </a:p>
        </p:txBody>
      </p:sp>
      <p:graphicFrame>
        <p:nvGraphicFramePr>
          <p:cNvPr id="162817" name="Object 1"/>
          <p:cNvGraphicFramePr>
            <a:graphicFrameLocks noChangeAspect="1"/>
          </p:cNvGraphicFramePr>
          <p:nvPr/>
        </p:nvGraphicFramePr>
        <p:xfrm>
          <a:off x="4951155" y="1124744"/>
          <a:ext cx="3941325" cy="1944781"/>
        </p:xfrm>
        <a:graphic>
          <a:graphicData uri="http://schemas.openxmlformats.org/presentationml/2006/ole">
            <p:oleObj spid="_x0000_s5122" name="Bitmap Image" r:id="rId6" imgW="5076190" imgH="2505425" progId="PBrush">
              <p:embed/>
            </p:oleObj>
          </a:graphicData>
        </a:graphic>
      </p:graphicFrame>
      <p:sp>
        <p:nvSpPr>
          <p:cNvPr id="29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3/10</a:t>
            </a:r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30" name="Zástupný symbol päty 3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nominácia </a:t>
            </a:r>
            <a:r>
              <a:rPr lang="sk-SK" dirty="0" err="1" smtClean="0">
                <a:solidFill>
                  <a:prstClr val="black"/>
                </a:solidFill>
              </a:rPr>
              <a:t>ÚEF</a:t>
            </a:r>
            <a:r>
              <a:rPr lang="sk-SK" dirty="0" smtClean="0">
                <a:solidFill>
                  <a:prstClr val="black"/>
                </a:solidFill>
              </a:rPr>
              <a:t> SAV</a:t>
            </a:r>
            <a:endParaRPr lang="sk-SK" dirty="0">
              <a:solidFill>
                <a:prstClr val="black"/>
              </a:solidFill>
            </a:endParaRPr>
          </a:p>
        </p:txBody>
      </p:sp>
      <p:cxnSp>
        <p:nvCxnSpPr>
          <p:cNvPr id="33" name="Rovná spojnica 32"/>
          <p:cNvCxnSpPr/>
          <p:nvPr/>
        </p:nvCxnSpPr>
        <p:spPr>
          <a:xfrm>
            <a:off x="179512" y="548680"/>
            <a:ext cx="8784976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8" descr="noir)"/>
          <p:cNvSpPr>
            <a:spLocks noChangeArrowheads="1"/>
          </p:cNvSpPr>
          <p:nvPr/>
        </p:nvSpPr>
        <p:spPr bwMode="auto">
          <a:xfrm>
            <a:off x="3635896" y="5847928"/>
            <a:ext cx="504056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 anchor="ctr"/>
          <a:lstStyle/>
          <a:p>
            <a:pPr algn="ctr" fontAlgn="auto">
              <a:lnSpc>
                <a:spcPct val="90000"/>
              </a:lnSpc>
              <a:spcAft>
                <a:spcPts val="0"/>
              </a:spcAft>
            </a:pPr>
            <a:r>
              <a:rPr lang="sk-SK" sz="2000" b="1" dirty="0" smtClean="0">
                <a:solidFill>
                  <a:srgbClr val="3333CC"/>
                </a:solidFill>
                <a:latin typeface="Calibri"/>
                <a:cs typeface="+mn-cs"/>
              </a:rPr>
              <a:t>tlakom indukovaný prechod </a:t>
            </a:r>
            <a:r>
              <a:rPr lang="sk-SK" sz="2000" b="1" dirty="0" err="1" smtClean="0">
                <a:solidFill>
                  <a:srgbClr val="3333CC"/>
                </a:solidFill>
                <a:latin typeface="Calibri"/>
                <a:cs typeface="+mn-cs"/>
              </a:rPr>
              <a:t>izolátor-kov</a:t>
            </a:r>
            <a:endParaRPr lang="cs-CZ" sz="2000" b="1" dirty="0">
              <a:solidFill>
                <a:srgbClr val="3333CC"/>
              </a:solidFill>
              <a:latin typeface="Calibri"/>
              <a:cs typeface="+mn-cs"/>
            </a:endParaRPr>
          </a:p>
        </p:txBody>
      </p:sp>
      <p:sp>
        <p:nvSpPr>
          <p:cNvPr id="36" name="Obdĺžnik 13"/>
          <p:cNvSpPr>
            <a:spLocks noChangeArrowheads="1"/>
          </p:cNvSpPr>
          <p:nvPr/>
        </p:nvSpPr>
        <p:spPr bwMode="auto">
          <a:xfrm>
            <a:off x="539552" y="5877272"/>
            <a:ext cx="2448271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sz="1800" dirty="0" smtClean="0">
                <a:solidFill>
                  <a:srgbClr val="FF0000"/>
                </a:solidFill>
              </a:rPr>
              <a:t>Aký je vplyv tlaku???</a:t>
            </a:r>
            <a:endParaRPr lang="sk-SK" sz="1800" dirty="0">
              <a:solidFill>
                <a:srgbClr val="FF0000"/>
              </a:solidFill>
            </a:endParaRPr>
          </a:p>
        </p:txBody>
      </p:sp>
      <p:sp>
        <p:nvSpPr>
          <p:cNvPr id="37" name="Obdĺžnik 13"/>
          <p:cNvSpPr>
            <a:spLocks noChangeArrowheads="1"/>
          </p:cNvSpPr>
          <p:nvPr/>
        </p:nvSpPr>
        <p:spPr bwMode="auto">
          <a:xfrm>
            <a:off x="7812361" y="5075892"/>
            <a:ext cx="1224135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sz="1800" dirty="0" smtClean="0">
                <a:solidFill>
                  <a:srgbClr val="FF0000"/>
                </a:solidFill>
              </a:rPr>
              <a:t>prečo???</a:t>
            </a:r>
            <a:endParaRPr lang="sk-SK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smtClean="0">
                <a:solidFill>
                  <a:srgbClr val="7A0000"/>
                </a:solidFill>
              </a:rPr>
              <a:t>Účasť </a:t>
            </a:r>
            <a:r>
              <a:rPr lang="sk-SK" altLang="en-US" sz="1500" b="1" dirty="0">
                <a:solidFill>
                  <a:srgbClr val="7A0000"/>
                </a:solidFill>
              </a:rPr>
              <a:t>na výskumných projektoch</a:t>
            </a:r>
            <a:r>
              <a:rPr lang="sk-SK" altLang="en-US" sz="1500" b="1" dirty="0" smtClean="0">
                <a:solidFill>
                  <a:srgbClr val="7A0000"/>
                </a:solidFill>
              </a:rPr>
              <a:t>: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  <p:sp>
        <p:nvSpPr>
          <p:cNvPr id="16" name="Obdĺžnik 15"/>
          <p:cNvSpPr/>
          <p:nvPr/>
        </p:nvSpPr>
        <p:spPr>
          <a:xfrm>
            <a:off x="4572000" y="4581128"/>
            <a:ext cx="3740126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/>
            <a:r>
              <a:rPr lang="sk-SK" altLang="en-US" sz="1100" b="1" u="sng" dirty="0" smtClean="0">
                <a:solidFill>
                  <a:srgbClr val="C00000"/>
                </a:solidFill>
              </a:rPr>
              <a:t>Podané projekty:</a:t>
            </a:r>
          </a:p>
          <a:p>
            <a:pPr eaLnBrk="0" hangingPunct="0"/>
            <a:endParaRPr lang="sk-SK" altLang="en-US" sz="1100" dirty="0" smtClean="0">
              <a:cs typeface="Times New Roman" pitchFamily="18" charset="0"/>
            </a:endParaRPr>
          </a:p>
          <a:p>
            <a:pPr eaLnBrk="0" hangingPunct="0"/>
            <a:r>
              <a:rPr lang="sk-SK" altLang="en-US" sz="1200" b="1" dirty="0" smtClean="0">
                <a:cs typeface="Times New Roman" pitchFamily="18" charset="0"/>
              </a:rPr>
              <a:t>H2020 – </a:t>
            </a:r>
            <a:r>
              <a:rPr lang="sk-SK" altLang="en-US" sz="1200" b="1" dirty="0" err="1" smtClean="0">
                <a:cs typeface="Times New Roman" pitchFamily="18" charset="0"/>
              </a:rPr>
              <a:t>European</a:t>
            </a:r>
            <a:r>
              <a:rPr lang="sk-SK" altLang="en-US" sz="1200" b="1" dirty="0" smtClean="0">
                <a:cs typeface="Times New Roman" pitchFamily="18" charset="0"/>
              </a:rPr>
              <a:t> </a:t>
            </a:r>
            <a:r>
              <a:rPr lang="sk-SK" altLang="en-US" sz="1200" b="1" dirty="0" err="1" smtClean="0">
                <a:cs typeface="Times New Roman" pitchFamily="18" charset="0"/>
              </a:rPr>
              <a:t>Microkelvin</a:t>
            </a:r>
            <a:r>
              <a:rPr lang="sk-SK" altLang="en-US" sz="1200" b="1" dirty="0" smtClean="0">
                <a:cs typeface="Times New Roman" pitchFamily="18" charset="0"/>
              </a:rPr>
              <a:t> </a:t>
            </a:r>
            <a:r>
              <a:rPr lang="sk-SK" altLang="en-US" sz="1200" b="1" dirty="0" err="1" smtClean="0">
                <a:cs typeface="Times New Roman" pitchFamily="18" charset="0"/>
              </a:rPr>
              <a:t>Platform</a:t>
            </a:r>
            <a:r>
              <a:rPr lang="sk-SK" altLang="en-US" sz="1200" b="1" dirty="0" smtClean="0">
                <a:cs typeface="Times New Roman" pitchFamily="18" charset="0"/>
              </a:rPr>
              <a:t> – </a:t>
            </a:r>
            <a:r>
              <a:rPr lang="sk-SK" altLang="en-US" sz="1200" b="1" dirty="0" err="1" smtClean="0">
                <a:cs typeface="Times New Roman" pitchFamily="18" charset="0"/>
              </a:rPr>
              <a:t>Skyba</a:t>
            </a:r>
            <a:r>
              <a:rPr lang="sk-SK" altLang="en-US" sz="1200" b="1" dirty="0" smtClean="0">
                <a:cs typeface="Times New Roman" pitchFamily="18" charset="0"/>
              </a:rPr>
              <a:t> </a:t>
            </a:r>
          </a:p>
          <a:p>
            <a:pPr eaLnBrk="0" hangingPunct="0"/>
            <a:r>
              <a:rPr lang="sk-SK" altLang="en-US" sz="1100" dirty="0" err="1" smtClean="0">
                <a:cs typeface="Times New Roman" pitchFamily="18" charset="0"/>
              </a:rPr>
              <a:t>APVV-18-0358</a:t>
            </a:r>
            <a:r>
              <a:rPr lang="sk-SK" altLang="en-US" sz="1100" dirty="0" smtClean="0">
                <a:cs typeface="Times New Roman" pitchFamily="18" charset="0"/>
              </a:rPr>
              <a:t>, </a:t>
            </a:r>
            <a:r>
              <a:rPr lang="sk-SK" altLang="en-US" sz="1100" dirty="0" err="1" smtClean="0">
                <a:cs typeface="Times New Roman" pitchFamily="18" charset="0"/>
              </a:rPr>
              <a:t>Szabó</a:t>
            </a:r>
            <a:endParaRPr lang="sk-SK" altLang="en-US" sz="1100" dirty="0" smtClean="0">
              <a:cs typeface="Times New Roman" pitchFamily="18" charset="0"/>
            </a:endParaRPr>
          </a:p>
          <a:p>
            <a:pPr eaLnBrk="0" hangingPunct="0"/>
            <a:r>
              <a:rPr lang="sk-SK" altLang="en-US" sz="1100" dirty="0" err="1" smtClean="0">
                <a:cs typeface="Times New Roman" pitchFamily="18" charset="0"/>
              </a:rPr>
              <a:t>APVV</a:t>
            </a:r>
            <a:r>
              <a:rPr lang="sk-SK" altLang="en-US" sz="1100" dirty="0" smtClean="0">
                <a:cs typeface="Times New Roman" pitchFamily="18" charset="0"/>
              </a:rPr>
              <a:t> S</a:t>
            </a:r>
            <a:r>
              <a:rPr lang="en-US" altLang="en-US" sz="1100" dirty="0" smtClean="0">
                <a:cs typeface="Times New Roman" pitchFamily="18" charset="0"/>
              </a:rPr>
              <a:t>AS</a:t>
            </a:r>
            <a:r>
              <a:rPr lang="sk-SK" altLang="en-US" sz="1100" dirty="0" smtClean="0">
                <a:cs typeface="Times New Roman" pitchFamily="18" charset="0"/>
              </a:rPr>
              <a:t>-D</a:t>
            </a:r>
            <a:r>
              <a:rPr lang="en-US" altLang="en-US" sz="1100" dirty="0" err="1" smtClean="0">
                <a:cs typeface="Times New Roman" pitchFamily="18" charset="0"/>
              </a:rPr>
              <a:t>AAD</a:t>
            </a:r>
            <a:r>
              <a:rPr lang="sk-SK" altLang="en-US" sz="1100" dirty="0" smtClean="0">
                <a:cs typeface="Times New Roman" pitchFamily="18" charset="0"/>
              </a:rPr>
              <a:t> </a:t>
            </a:r>
            <a:r>
              <a:rPr lang="sk-SK" altLang="en-US" sz="1100" dirty="0" err="1" smtClean="0">
                <a:cs typeface="Times New Roman" pitchFamily="18" charset="0"/>
              </a:rPr>
              <a:t>bilateral</a:t>
            </a:r>
            <a:r>
              <a:rPr lang="sk-SK" altLang="en-US" sz="1100" dirty="0" smtClean="0">
                <a:cs typeface="Times New Roman" pitchFamily="18" charset="0"/>
              </a:rPr>
              <a:t>, </a:t>
            </a:r>
            <a:r>
              <a:rPr lang="sk-SK" altLang="en-US" sz="1100" dirty="0" err="1" smtClean="0">
                <a:cs typeface="Times New Roman" pitchFamily="18" charset="0"/>
              </a:rPr>
              <a:t>Gabáni</a:t>
            </a:r>
            <a:endParaRPr lang="sk-SK" altLang="en-US" sz="1100" dirty="0" smtClean="0">
              <a:cs typeface="Times New Roman" pitchFamily="18" charset="0"/>
            </a:endParaRPr>
          </a:p>
          <a:p>
            <a:pPr eaLnBrk="0" hangingPunct="0"/>
            <a:r>
              <a:rPr lang="sk-SK" altLang="en-US" sz="1100" dirty="0" err="1" smtClean="0">
                <a:cs typeface="Times New Roman" pitchFamily="18" charset="0"/>
              </a:rPr>
              <a:t>M-ERA.NET</a:t>
            </a:r>
            <a:r>
              <a:rPr lang="sk-SK" altLang="en-US" sz="1100" dirty="0" smtClean="0">
                <a:cs typeface="Times New Roman" pitchFamily="18" charset="0"/>
              </a:rPr>
              <a:t> </a:t>
            </a:r>
            <a:r>
              <a:rPr lang="sk-SK" altLang="en-US" sz="1100" dirty="0" err="1" smtClean="0">
                <a:cs typeface="Times New Roman" pitchFamily="18" charset="0"/>
              </a:rPr>
              <a:t>SK-D-Nr</a:t>
            </a:r>
            <a:r>
              <a:rPr lang="sk-SK" altLang="en-US" sz="1100" dirty="0" smtClean="0">
                <a:cs typeface="Times New Roman" pitchFamily="18" charset="0"/>
              </a:rPr>
              <a:t>, </a:t>
            </a:r>
            <a:r>
              <a:rPr lang="sk-SK" altLang="en-US" sz="1100" dirty="0" err="1" smtClean="0">
                <a:cs typeface="Times New Roman" pitchFamily="18" charset="0"/>
              </a:rPr>
              <a:t>Flachbart</a:t>
            </a:r>
            <a:endParaRPr lang="sk-SK" altLang="en-US" sz="1100" dirty="0" smtClean="0">
              <a:cs typeface="Times New Roman" pitchFamily="18" charset="0"/>
            </a:endParaRPr>
          </a:p>
          <a:p>
            <a:pPr eaLnBrk="0" hangingPunct="0"/>
            <a:r>
              <a:rPr lang="sk-SK" altLang="en-US" sz="1100" dirty="0" smtClean="0">
                <a:cs typeface="Times New Roman" pitchFamily="18" charset="0"/>
              </a:rPr>
              <a:t>MAD </a:t>
            </a:r>
            <a:r>
              <a:rPr lang="sk-SK" altLang="en-US" sz="1100" dirty="0" err="1" smtClean="0">
                <a:cs typeface="Times New Roman" pitchFamily="18" charset="0"/>
              </a:rPr>
              <a:t>SK-Hu</a:t>
            </a:r>
            <a:r>
              <a:rPr lang="sk-SK" altLang="en-US" sz="1100" dirty="0" smtClean="0">
                <a:cs typeface="Times New Roman" pitchFamily="18" charset="0"/>
              </a:rPr>
              <a:t>, </a:t>
            </a:r>
            <a:r>
              <a:rPr lang="sk-SK" altLang="en-US" sz="1100" dirty="0" err="1" smtClean="0">
                <a:cs typeface="Times New Roman" pitchFamily="18" charset="0"/>
              </a:rPr>
              <a:t>Szabó</a:t>
            </a:r>
            <a:endParaRPr lang="sk-SK" altLang="en-US" sz="1100" dirty="0" smtClean="0">
              <a:cs typeface="Times New Roman" pitchFamily="18" charset="0"/>
            </a:endParaRPr>
          </a:p>
          <a:p>
            <a:pPr eaLnBrk="0" hangingPunct="0"/>
            <a:r>
              <a:rPr lang="sk-SK" altLang="en-US" sz="1100" dirty="0" err="1" smtClean="0">
                <a:cs typeface="Times New Roman" pitchFamily="18" charset="0"/>
              </a:rPr>
              <a:t>SAS-ERC</a:t>
            </a:r>
            <a:r>
              <a:rPr lang="sk-SK" altLang="en-US" sz="1100" dirty="0" smtClean="0">
                <a:cs typeface="Times New Roman" pitchFamily="18" charset="0"/>
              </a:rPr>
              <a:t> </a:t>
            </a:r>
            <a:r>
              <a:rPr lang="sk-SK" altLang="en-US" sz="1100" dirty="0" err="1" smtClean="0">
                <a:cs typeface="Times New Roman" pitchFamily="18" charset="0"/>
              </a:rPr>
              <a:t>Visiting</a:t>
            </a:r>
            <a:r>
              <a:rPr lang="sk-SK" altLang="en-US" sz="1100" dirty="0" smtClean="0">
                <a:cs typeface="Times New Roman" pitchFamily="18" charset="0"/>
              </a:rPr>
              <a:t> grant, </a:t>
            </a:r>
            <a:r>
              <a:rPr lang="sk-SK" altLang="en-US" sz="1100" dirty="0" err="1" smtClean="0">
                <a:cs typeface="Times New Roman" pitchFamily="18" charset="0"/>
              </a:rPr>
              <a:t>Pristáš</a:t>
            </a:r>
            <a:endParaRPr lang="en-US" altLang="en-US" sz="1100" dirty="0" smtClean="0">
              <a:cs typeface="Times New Roman" pitchFamily="18" charset="0"/>
            </a:endParaRPr>
          </a:p>
          <a:p>
            <a:pPr eaLnBrk="0" hangingPunct="0"/>
            <a:r>
              <a:rPr lang="en-US" altLang="en-US" sz="1100" dirty="0" smtClean="0">
                <a:cs typeface="Times New Roman" pitchFamily="18" charset="0"/>
              </a:rPr>
              <a:t>EU-</a:t>
            </a:r>
            <a:r>
              <a:rPr lang="en-US" altLang="en-US" sz="1100" dirty="0" err="1" smtClean="0">
                <a:cs typeface="Times New Roman" pitchFamily="18" charset="0"/>
              </a:rPr>
              <a:t>Ultima</a:t>
            </a:r>
            <a:r>
              <a:rPr lang="en-US" altLang="en-US" sz="1100" dirty="0" smtClean="0">
                <a:cs typeface="Times New Roman" pitchFamily="18" charset="0"/>
              </a:rPr>
              <a:t>, </a:t>
            </a:r>
            <a:r>
              <a:rPr lang="sk-SK" altLang="en-US" sz="1100" dirty="0" err="1" smtClean="0">
                <a:cs typeface="Times New Roman" pitchFamily="18" charset="0"/>
              </a:rPr>
              <a:t>ERA</a:t>
            </a:r>
            <a:r>
              <a:rPr lang="sk-SK" altLang="en-US" sz="1100" dirty="0" smtClean="0">
                <a:cs typeface="Times New Roman" pitchFamily="18" charset="0"/>
              </a:rPr>
              <a:t> </a:t>
            </a:r>
            <a:r>
              <a:rPr lang="sk-SK" altLang="en-US" sz="1100" dirty="0" err="1" smtClean="0">
                <a:cs typeface="Times New Roman" pitchFamily="18" charset="0"/>
              </a:rPr>
              <a:t>Chair</a:t>
            </a:r>
            <a:r>
              <a:rPr lang="sk-SK" altLang="en-US" sz="1100" dirty="0" smtClean="0">
                <a:cs typeface="Times New Roman" pitchFamily="18" charset="0"/>
              </a:rPr>
              <a:t>, </a:t>
            </a:r>
            <a:r>
              <a:rPr lang="en-US" altLang="en-US" sz="1100" dirty="0" err="1" smtClean="0">
                <a:cs typeface="Times New Roman" pitchFamily="18" charset="0"/>
              </a:rPr>
              <a:t>Varg</a:t>
            </a:r>
            <a:r>
              <a:rPr lang="sk-SK" altLang="en-US" sz="1100" dirty="0" err="1" smtClean="0">
                <a:cs typeface="Times New Roman" pitchFamily="18" charset="0"/>
              </a:rPr>
              <a:t>aeštoková</a:t>
            </a:r>
            <a:r>
              <a:rPr lang="sk-SK" altLang="en-US" sz="1100" dirty="0" smtClean="0">
                <a:cs typeface="Times New Roman" pitchFamily="18" charset="0"/>
              </a:rPr>
              <a:t> (UPJŠ)</a:t>
            </a: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23528" y="1313661"/>
            <a:ext cx="432048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/>
            <a:r>
              <a:rPr lang="sk-SK" altLang="en-US" sz="1200" b="1" i="0" u="sng" dirty="0" smtClean="0">
                <a:solidFill>
                  <a:srgbClr val="FF0000"/>
                </a:solidFill>
              </a:rPr>
              <a:t>DOMÁCE:</a:t>
            </a:r>
          </a:p>
          <a:p>
            <a:pPr algn="l"/>
            <a:endParaRPr lang="sk-SK" altLang="en-US" sz="1200" u="sng" dirty="0" smtClean="0">
              <a:solidFill>
                <a:srgbClr val="005800"/>
              </a:solidFill>
            </a:endParaRPr>
          </a:p>
          <a:p>
            <a:pPr algn="l"/>
            <a:r>
              <a:rPr lang="sk-SK" altLang="en-US" sz="1200" b="1" i="0" u="sng" dirty="0" smtClean="0">
                <a:solidFill>
                  <a:srgbClr val="005800"/>
                </a:solidFill>
              </a:rPr>
              <a:t>APVV</a:t>
            </a:r>
            <a:endParaRPr lang="sk-SK" altLang="en-US" sz="1200" b="1" i="0" u="sng" dirty="0" smtClean="0"/>
          </a:p>
          <a:p>
            <a:pPr algn="l"/>
            <a:r>
              <a:rPr lang="sk-SK" altLang="en-US" sz="1200" i="0" dirty="0" smtClean="0">
                <a:cs typeface="Times New Roman" pitchFamily="18" charset="0"/>
              </a:rPr>
              <a:t>„</a:t>
            </a:r>
            <a:r>
              <a:rPr lang="sk-SK" sz="1200" i="0" dirty="0" smtClean="0"/>
              <a:t>Prechod supravodič - izolant</a:t>
            </a:r>
            <a:r>
              <a:rPr lang="sk-SK" altLang="en-US" sz="1200" i="0" dirty="0" smtClean="0">
                <a:cs typeface="Times New Roman" pitchFamily="18" charset="0"/>
              </a:rPr>
              <a:t>“ </a:t>
            </a:r>
          </a:p>
          <a:p>
            <a:pPr algn="l"/>
            <a:r>
              <a:rPr lang="sk-SK" altLang="en-US" sz="1200" dirty="0" smtClean="0">
                <a:solidFill>
                  <a:srgbClr val="00287D"/>
                </a:solidFill>
                <a:cs typeface="Times New Roman" pitchFamily="18" charset="0"/>
              </a:rPr>
              <a:t>z</a:t>
            </a:r>
            <a:r>
              <a:rPr lang="sk-SK" altLang="en-US" sz="1200" i="0" dirty="0" smtClean="0">
                <a:solidFill>
                  <a:srgbClr val="00287D"/>
                </a:solidFill>
              </a:rPr>
              <a:t>odpovedný riešiteľ</a:t>
            </a:r>
            <a:r>
              <a:rPr lang="sk-SK" altLang="en-US" sz="1200" i="0" dirty="0" smtClean="0">
                <a:solidFill>
                  <a:srgbClr val="00287D"/>
                </a:solidFill>
                <a:cs typeface="Times New Roman" pitchFamily="18" charset="0"/>
              </a:rPr>
              <a:t>: </a:t>
            </a:r>
            <a:r>
              <a:rPr lang="sk-SK" altLang="en-US" sz="1200" i="0" u="sng" dirty="0" err="1" smtClean="0">
                <a:solidFill>
                  <a:srgbClr val="00287D"/>
                </a:solidFill>
              </a:rPr>
              <a:t>Szabó</a:t>
            </a:r>
            <a:r>
              <a:rPr lang="sk-SK" altLang="en-US" sz="1200" i="0" u="sng" dirty="0" smtClean="0">
                <a:solidFill>
                  <a:srgbClr val="00287D"/>
                </a:solidFill>
              </a:rPr>
              <a:t> P.</a:t>
            </a:r>
          </a:p>
          <a:p>
            <a:pPr algn="l"/>
            <a:endParaRPr lang="sk-SK" altLang="en-US" sz="1200" i="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l"/>
            <a:r>
              <a:rPr lang="sk-SK" altLang="en-US" sz="1200" b="0" i="0" dirty="0" smtClean="0">
                <a:cs typeface="Times New Roman" pitchFamily="18" charset="0"/>
              </a:rPr>
              <a:t>„Frustrované kovové magnetické systémy“ </a:t>
            </a:r>
          </a:p>
          <a:p>
            <a:pPr algn="l"/>
            <a:r>
              <a:rPr lang="sk-SK" altLang="en-US" sz="1200" dirty="0" smtClean="0">
                <a:solidFill>
                  <a:srgbClr val="00287D"/>
                </a:solidFill>
                <a:cs typeface="Times New Roman" pitchFamily="18" charset="0"/>
              </a:rPr>
              <a:t>z</a:t>
            </a:r>
            <a:r>
              <a:rPr lang="sk-SK" altLang="en-US" sz="1200" b="0" i="0" dirty="0" smtClean="0">
                <a:solidFill>
                  <a:srgbClr val="00287D"/>
                </a:solidFill>
                <a:cs typeface="Times New Roman" pitchFamily="18" charset="0"/>
              </a:rPr>
              <a:t>odpovedný riešiteľ: </a:t>
            </a:r>
            <a:r>
              <a:rPr lang="sk-SK" altLang="en-US" sz="1200" b="0" i="0" u="sng" dirty="0" err="1" smtClean="0">
                <a:solidFill>
                  <a:srgbClr val="00287D"/>
                </a:solidFill>
              </a:rPr>
              <a:t>Gabáni</a:t>
            </a:r>
            <a:r>
              <a:rPr lang="sk-SK" altLang="en-US" sz="1200" b="0" i="0" u="sng" dirty="0" smtClean="0">
                <a:solidFill>
                  <a:srgbClr val="00287D"/>
                </a:solidFill>
              </a:rPr>
              <a:t> S.</a:t>
            </a:r>
          </a:p>
          <a:p>
            <a:pPr algn="l"/>
            <a:endParaRPr lang="sk-SK" altLang="en-US" sz="1200" i="0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algn="l"/>
            <a:r>
              <a:rPr lang="sk-SK" altLang="en-US" sz="1200" i="0" dirty="0" smtClean="0">
                <a:cs typeface="Times New Roman" pitchFamily="18" charset="0"/>
              </a:rPr>
              <a:t>„</a:t>
            </a:r>
            <a:r>
              <a:rPr lang="sk-SK" sz="1200" i="0" dirty="0" smtClean="0"/>
              <a:t>Kvantové technológie, materiály a zariadenia</a:t>
            </a:r>
            <a:r>
              <a:rPr lang="sk-SK" altLang="en-US" sz="1200" i="0" dirty="0" smtClean="0">
                <a:cs typeface="Times New Roman" pitchFamily="18" charset="0"/>
              </a:rPr>
              <a:t>“ </a:t>
            </a:r>
          </a:p>
          <a:p>
            <a:pPr algn="l"/>
            <a:r>
              <a:rPr lang="sk-SK" altLang="en-US" sz="1200" dirty="0" smtClean="0">
                <a:solidFill>
                  <a:srgbClr val="00287D"/>
                </a:solidFill>
                <a:cs typeface="Times New Roman" pitchFamily="18" charset="0"/>
              </a:rPr>
              <a:t>k</a:t>
            </a:r>
            <a:r>
              <a:rPr lang="sk-SK" altLang="en-US" sz="1200" i="0" dirty="0" smtClean="0">
                <a:solidFill>
                  <a:srgbClr val="00287D"/>
                </a:solidFill>
                <a:cs typeface="Times New Roman" pitchFamily="18" charset="0"/>
              </a:rPr>
              <a:t>oordinátor za ÚEF: </a:t>
            </a:r>
            <a:r>
              <a:rPr lang="sk-SK" altLang="en-US" sz="1200" i="0" u="sng" dirty="0" err="1" smtClean="0">
                <a:solidFill>
                  <a:srgbClr val="00287D"/>
                </a:solidFill>
              </a:rPr>
              <a:t>Samuely</a:t>
            </a:r>
            <a:r>
              <a:rPr lang="sk-SK" altLang="en-US" sz="1200" i="0" u="sng" dirty="0" smtClean="0">
                <a:solidFill>
                  <a:srgbClr val="00287D"/>
                </a:solidFill>
              </a:rPr>
              <a:t> P.</a:t>
            </a:r>
          </a:p>
          <a:p>
            <a:pPr algn="l"/>
            <a:endParaRPr lang="sk-SK" altLang="en-US" sz="1200" i="0" dirty="0" smtClean="0">
              <a:solidFill>
                <a:srgbClr val="00287D"/>
              </a:solidFill>
            </a:endParaRPr>
          </a:p>
          <a:p>
            <a:pPr algn="l">
              <a:defRPr/>
            </a:pPr>
            <a:r>
              <a:rPr lang="sk-SK" altLang="en-US" sz="1200" b="1" i="0" u="sng" dirty="0" smtClean="0">
                <a:solidFill>
                  <a:srgbClr val="005800"/>
                </a:solidFill>
                <a:cs typeface="Times New Roman" pitchFamily="18" charset="0"/>
              </a:rPr>
              <a:t>VEGA</a:t>
            </a:r>
            <a:endParaRPr lang="sk-SK" altLang="en-US" sz="1200" b="1" i="0" u="sng" dirty="0" smtClean="0">
              <a:cs typeface="Times New Roman" pitchFamily="18" charset="0"/>
            </a:endParaRPr>
          </a:p>
          <a:p>
            <a:pPr eaLnBrk="0" hangingPunct="0">
              <a:spcAft>
                <a:spcPts val="0"/>
              </a:spcAft>
            </a:pPr>
            <a:r>
              <a:rPr lang="sk-SK" altLang="en-GB" sz="1200" dirty="0" smtClean="0"/>
              <a:t>„Klasicko-kvantový prechod v mechanických </a:t>
            </a:r>
            <a:r>
              <a:rPr lang="sk-SK" altLang="en-GB" sz="1200" dirty="0" err="1" smtClean="0"/>
              <a:t>rezonátoroch</a:t>
            </a:r>
            <a:r>
              <a:rPr lang="sk-SK" altLang="en-GB" sz="1200" dirty="0" smtClean="0"/>
              <a:t>“                                                                                         </a:t>
            </a:r>
            <a:r>
              <a:rPr lang="sk-SK" altLang="en-US" sz="1200" dirty="0" smtClean="0">
                <a:solidFill>
                  <a:srgbClr val="00287D"/>
                </a:solidFill>
              </a:rPr>
              <a:t>zodpovedný riešiteľ</a:t>
            </a:r>
            <a:r>
              <a:rPr lang="sk-SK" altLang="en-US" sz="1200" dirty="0" smtClean="0">
                <a:solidFill>
                  <a:srgbClr val="00287D"/>
                </a:solidFill>
                <a:cs typeface="Times New Roman" pitchFamily="18" charset="0"/>
              </a:rPr>
              <a:t>: </a:t>
            </a:r>
            <a:r>
              <a:rPr lang="sk-SK" altLang="en-GB" sz="1200" u="sng" dirty="0" err="1" smtClean="0">
                <a:solidFill>
                  <a:srgbClr val="002864"/>
                </a:solidFill>
              </a:rPr>
              <a:t>Človečko</a:t>
            </a:r>
            <a:r>
              <a:rPr lang="sk-SK" altLang="en-GB" sz="1200" u="sng" dirty="0" smtClean="0">
                <a:solidFill>
                  <a:srgbClr val="002864"/>
                </a:solidFill>
              </a:rPr>
              <a:t> M.</a:t>
            </a:r>
          </a:p>
          <a:p>
            <a:pPr eaLnBrk="0" hangingPunct="0">
              <a:spcAft>
                <a:spcPts val="0"/>
              </a:spcAft>
            </a:pPr>
            <a:endParaRPr lang="en-US" altLang="en-US" sz="1200" dirty="0" smtClean="0">
              <a:ea typeface="Calibri" pitchFamily="34" charset="0"/>
              <a:cs typeface="Times New Roman" pitchFamily="18" charset="0"/>
            </a:endParaRPr>
          </a:p>
          <a:p>
            <a:pPr eaLnBrk="0" hangingPunct="0">
              <a:spcAft>
                <a:spcPts val="0"/>
              </a:spcAft>
            </a:pPr>
            <a:r>
              <a:rPr lang="sk-SK" altLang="en-US" sz="1200" dirty="0" smtClean="0">
                <a:ea typeface="Calibri" pitchFamily="34" charset="0"/>
                <a:cs typeface="Times New Roman" pitchFamily="18" charset="0"/>
              </a:rPr>
              <a:t>„Vplyv extrémnych podmienok na silne </a:t>
            </a:r>
            <a:r>
              <a:rPr lang="sk-SK" altLang="en-US" sz="1200" dirty="0" err="1" smtClean="0">
                <a:ea typeface="Calibri" pitchFamily="34" charset="0"/>
                <a:cs typeface="Times New Roman" pitchFamily="18" charset="0"/>
              </a:rPr>
              <a:t>korelované</a:t>
            </a:r>
            <a:r>
              <a:rPr lang="sk-SK" altLang="en-US" sz="1200" dirty="0" smtClean="0">
                <a:ea typeface="Calibri" pitchFamily="34" charset="0"/>
                <a:cs typeface="Times New Roman" pitchFamily="18" charset="0"/>
              </a:rPr>
              <a:t> </a:t>
            </a:r>
          </a:p>
          <a:p>
            <a:pPr eaLnBrk="0" hangingPunct="0">
              <a:spcAft>
                <a:spcPts val="0"/>
              </a:spcAft>
            </a:pPr>
            <a:r>
              <a:rPr lang="sk-SK" altLang="en-US" sz="1200" dirty="0" smtClean="0">
                <a:ea typeface="Calibri" pitchFamily="34" charset="0"/>
                <a:cs typeface="Times New Roman" pitchFamily="18" charset="0"/>
              </a:rPr>
              <a:t>elektrónové systémy“ </a:t>
            </a:r>
          </a:p>
          <a:p>
            <a:pPr eaLnBrk="0" hangingPunct="0">
              <a:spcAft>
                <a:spcPts val="0"/>
              </a:spcAft>
            </a:pPr>
            <a:r>
              <a:rPr lang="sk-SK" altLang="en-US" sz="1200" dirty="0" smtClean="0">
                <a:solidFill>
                  <a:srgbClr val="00287D"/>
                </a:solidFill>
                <a:cs typeface="Times New Roman" pitchFamily="18" charset="0"/>
              </a:rPr>
              <a:t>z</a:t>
            </a:r>
            <a:r>
              <a:rPr lang="sk-SK" altLang="en-US" sz="1200" dirty="0" smtClean="0">
                <a:solidFill>
                  <a:srgbClr val="00287D"/>
                </a:solidFill>
              </a:rPr>
              <a:t>odpovedný riešiteľ</a:t>
            </a:r>
            <a:r>
              <a:rPr lang="sk-SK" altLang="en-US" sz="1200" dirty="0" smtClean="0">
                <a:solidFill>
                  <a:srgbClr val="00287D"/>
                </a:solidFill>
                <a:cs typeface="Times New Roman" pitchFamily="18" charset="0"/>
              </a:rPr>
              <a:t>: </a:t>
            </a:r>
            <a:r>
              <a:rPr lang="sk-SK" altLang="en-US" sz="1200" u="sng" dirty="0" err="1" smtClean="0">
                <a:solidFill>
                  <a:srgbClr val="00287D"/>
                </a:solidFill>
                <a:cs typeface="Times New Roman" pitchFamily="18" charset="0"/>
              </a:rPr>
              <a:t>Gabáni</a:t>
            </a:r>
            <a:r>
              <a:rPr lang="sk-SK" altLang="en-US" sz="1200" u="sng" dirty="0" smtClean="0">
                <a:solidFill>
                  <a:srgbClr val="00287D"/>
                </a:solidFill>
                <a:cs typeface="Times New Roman" pitchFamily="18" charset="0"/>
              </a:rPr>
              <a:t> S.</a:t>
            </a:r>
          </a:p>
          <a:p>
            <a:pPr algn="l"/>
            <a:endParaRPr lang="sk-SK" altLang="en-US" sz="1200" i="0" dirty="0" smtClean="0">
              <a:ea typeface="Calibri" pitchFamily="34" charset="0"/>
              <a:cs typeface="Times New Roman" pitchFamily="18" charset="0"/>
            </a:endParaRPr>
          </a:p>
          <a:p>
            <a:pPr algn="l"/>
            <a:r>
              <a:rPr lang="sk-SK" altLang="en-US" sz="1200" i="0" dirty="0" smtClean="0">
                <a:ea typeface="Calibri" pitchFamily="34" charset="0"/>
                <a:cs typeface="Times New Roman" pitchFamily="18" charset="0"/>
              </a:rPr>
              <a:t>„</a:t>
            </a:r>
            <a:r>
              <a:rPr lang="sk-SK" sz="1200" i="0" dirty="0" smtClean="0"/>
              <a:t>Komplementárne štúdium </a:t>
            </a:r>
            <a:r>
              <a:rPr lang="sk-SK" sz="1200" i="0" dirty="0" err="1" smtClean="0"/>
              <a:t>supravodivosti</a:t>
            </a:r>
            <a:r>
              <a:rPr lang="sk-SK" sz="1200" i="0" dirty="0" smtClean="0"/>
              <a:t> vybraných </a:t>
            </a:r>
          </a:p>
          <a:p>
            <a:pPr algn="l"/>
            <a:r>
              <a:rPr lang="sk-SK" sz="1200" i="0" dirty="0" smtClean="0"/>
              <a:t>materiálov</a:t>
            </a:r>
            <a:r>
              <a:rPr lang="sk-SK" altLang="en-US" sz="1200" i="0" dirty="0" smtClean="0">
                <a:cs typeface="Calibri" pitchFamily="34" charset="0"/>
              </a:rPr>
              <a:t>” </a:t>
            </a:r>
          </a:p>
          <a:p>
            <a:pPr algn="l"/>
            <a:r>
              <a:rPr lang="sk-SK" altLang="en-US" sz="1200" dirty="0" smtClean="0">
                <a:solidFill>
                  <a:srgbClr val="00287D"/>
                </a:solidFill>
                <a:cs typeface="Times New Roman" pitchFamily="18" charset="0"/>
              </a:rPr>
              <a:t>z</a:t>
            </a:r>
            <a:r>
              <a:rPr lang="sk-SK" altLang="en-US" sz="1200" i="0" dirty="0" smtClean="0">
                <a:solidFill>
                  <a:srgbClr val="00287D"/>
                </a:solidFill>
              </a:rPr>
              <a:t>odpovedný riešiteľ</a:t>
            </a:r>
            <a:r>
              <a:rPr lang="sk-SK" altLang="en-US" sz="1200" i="0" dirty="0" smtClean="0">
                <a:solidFill>
                  <a:srgbClr val="00287D"/>
                </a:solidFill>
                <a:cs typeface="Times New Roman" pitchFamily="18" charset="0"/>
              </a:rPr>
              <a:t>: </a:t>
            </a:r>
            <a:r>
              <a:rPr lang="sk-SK" altLang="en-US" sz="1200" i="0" u="sng" dirty="0" err="1" smtClean="0">
                <a:solidFill>
                  <a:srgbClr val="00287D"/>
                </a:solidFill>
                <a:cs typeface="Times New Roman" pitchFamily="18" charset="0"/>
              </a:rPr>
              <a:t>Kačmarčík</a:t>
            </a:r>
            <a:r>
              <a:rPr lang="sk-SK" altLang="en-US" sz="1200" i="0" u="sng" dirty="0" smtClean="0">
                <a:solidFill>
                  <a:srgbClr val="00287D"/>
                </a:solidFill>
                <a:cs typeface="Times New Roman" pitchFamily="18" charset="0"/>
              </a:rPr>
              <a:t> J.</a:t>
            </a:r>
          </a:p>
          <a:p>
            <a:pPr algn="l"/>
            <a:endParaRPr lang="sk-SK" sz="1200" i="0" dirty="0" smtClean="0"/>
          </a:p>
          <a:p>
            <a:r>
              <a:rPr lang="sk-SK" sz="1200" dirty="0" smtClean="0"/>
              <a:t>„Štúdium supravodivých </a:t>
            </a:r>
            <a:r>
              <a:rPr lang="sk-SK" sz="1200" dirty="0" err="1" smtClean="0"/>
              <a:t>nanoštruktúr</a:t>
            </a:r>
            <a:r>
              <a:rPr lang="sk-SK" sz="1200" dirty="0" smtClean="0"/>
              <a:t> a </a:t>
            </a:r>
            <a:r>
              <a:rPr lang="sk-SK" sz="1200" dirty="0" err="1" smtClean="0"/>
              <a:t>nanovrstiev</a:t>
            </a:r>
            <a:r>
              <a:rPr lang="sk-SK" sz="1200" dirty="0" smtClean="0"/>
              <a:t>“ </a:t>
            </a:r>
          </a:p>
          <a:p>
            <a:r>
              <a:rPr lang="sk-SK" altLang="en-US" sz="1200" dirty="0" smtClean="0">
                <a:solidFill>
                  <a:srgbClr val="00287D"/>
                </a:solidFill>
                <a:cs typeface="Times New Roman" pitchFamily="18" charset="0"/>
              </a:rPr>
              <a:t>z</a:t>
            </a:r>
            <a:r>
              <a:rPr lang="sk-SK" altLang="en-US" sz="1200" dirty="0" smtClean="0">
                <a:solidFill>
                  <a:srgbClr val="00287D"/>
                </a:solidFill>
              </a:rPr>
              <a:t>odpovedný riešiteľ</a:t>
            </a:r>
            <a:r>
              <a:rPr lang="sk-SK" altLang="en-US" sz="1200" dirty="0" smtClean="0">
                <a:solidFill>
                  <a:srgbClr val="00287D"/>
                </a:solidFill>
                <a:cs typeface="Times New Roman" pitchFamily="18" charset="0"/>
              </a:rPr>
              <a:t>: </a:t>
            </a:r>
            <a:r>
              <a:rPr lang="sk-SK" altLang="en-US" sz="1200" u="sng" dirty="0" err="1" smtClean="0">
                <a:solidFill>
                  <a:srgbClr val="00287D"/>
                </a:solidFill>
                <a:cs typeface="Times New Roman" pitchFamily="18" charset="0"/>
              </a:rPr>
              <a:t>Samuely</a:t>
            </a:r>
            <a:r>
              <a:rPr lang="sk-SK" altLang="en-US" sz="1200" u="sng" dirty="0" smtClean="0">
                <a:solidFill>
                  <a:srgbClr val="00287D"/>
                </a:solidFill>
                <a:cs typeface="Times New Roman" pitchFamily="18" charset="0"/>
              </a:rPr>
              <a:t> P.</a:t>
            </a:r>
            <a:endParaRPr lang="cs-CZ" sz="1200" i="0" u="sng" dirty="0"/>
          </a:p>
        </p:txBody>
      </p:sp>
      <p:sp>
        <p:nvSpPr>
          <p:cNvPr id="19" name="BlokTextu 18"/>
          <p:cNvSpPr txBox="1"/>
          <p:nvPr/>
        </p:nvSpPr>
        <p:spPr>
          <a:xfrm>
            <a:off x="4510473" y="1256174"/>
            <a:ext cx="4693914" cy="29649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spcAft>
                <a:spcPts val="200"/>
              </a:spcAft>
            </a:pPr>
            <a:r>
              <a:rPr lang="sk-SK" altLang="en-US" sz="1200" b="1" u="sng" dirty="0" smtClean="0">
                <a:solidFill>
                  <a:srgbClr val="FF0000"/>
                </a:solidFill>
                <a:cs typeface="Times New Roman" pitchFamily="18" charset="0"/>
              </a:rPr>
              <a:t>ZAHRANIČNÉ:</a:t>
            </a:r>
          </a:p>
          <a:p>
            <a:pPr eaLnBrk="0" hangingPunct="0">
              <a:spcAft>
                <a:spcPts val="0"/>
              </a:spcAft>
            </a:pPr>
            <a:endParaRPr lang="sk-SK" altLang="en-US" sz="1200" u="sng" dirty="0" smtClean="0">
              <a:solidFill>
                <a:srgbClr val="005800"/>
              </a:solidFill>
              <a:cs typeface="Times New Roman" pitchFamily="18" charset="0"/>
            </a:endParaRPr>
          </a:p>
          <a:p>
            <a:pPr eaLnBrk="0" hangingPunct="0">
              <a:spcAft>
                <a:spcPts val="200"/>
              </a:spcAft>
            </a:pPr>
            <a:r>
              <a:rPr lang="sk-SK" altLang="en-US" sz="1200" u="sng" dirty="0" smtClean="0">
                <a:solidFill>
                  <a:srgbClr val="005800"/>
                </a:solidFill>
                <a:cs typeface="Times New Roman" pitchFamily="18" charset="0"/>
              </a:rPr>
              <a:t>APVV </a:t>
            </a:r>
            <a:r>
              <a:rPr lang="sk-SK" altLang="en-US" sz="1200" u="sng" dirty="0" err="1" smtClean="0">
                <a:solidFill>
                  <a:srgbClr val="005800"/>
                </a:solidFill>
                <a:cs typeface="Times New Roman" pitchFamily="18" charset="0"/>
              </a:rPr>
              <a:t>bilateral</a:t>
            </a:r>
            <a:r>
              <a:rPr lang="sk-SK" altLang="en-US" sz="1200" u="sng" dirty="0" smtClean="0">
                <a:solidFill>
                  <a:srgbClr val="005800"/>
                </a:solidFill>
                <a:cs typeface="Times New Roman" pitchFamily="18" charset="0"/>
              </a:rPr>
              <a:t>: </a:t>
            </a:r>
          </a:p>
          <a:p>
            <a:pPr eaLnBrk="0" hangingPunct="0">
              <a:spcAft>
                <a:spcPts val="200"/>
              </a:spcAft>
            </a:pPr>
            <a:r>
              <a:rPr lang="sk-SK" altLang="en-US" sz="1200" dirty="0" err="1" smtClean="0">
                <a:cs typeface="Times New Roman" pitchFamily="18" charset="0"/>
              </a:rPr>
              <a:t>SK-A</a:t>
            </a:r>
            <a:r>
              <a:rPr lang="sk-SK" altLang="en-US" sz="1200" dirty="0" smtClean="0">
                <a:cs typeface="Times New Roman" pitchFamily="18" charset="0"/>
              </a:rPr>
              <a:t>: „</a:t>
            </a:r>
            <a:r>
              <a:rPr lang="sk-SK" altLang="en-US" sz="1200" dirty="0" err="1" smtClean="0">
                <a:cs typeface="Times New Roman" pitchFamily="18" charset="0"/>
              </a:rPr>
              <a:t>Supravodivosť</a:t>
            </a:r>
            <a:r>
              <a:rPr lang="sk-SK" altLang="en-US" sz="1200" dirty="0" smtClean="0">
                <a:cs typeface="Times New Roman" pitchFamily="18" charset="0"/>
              </a:rPr>
              <a:t> tenkých vrstiev </a:t>
            </a:r>
            <a:r>
              <a:rPr lang="sk-SK" altLang="en-US" sz="1200" dirty="0" err="1" smtClean="0">
                <a:cs typeface="Times New Roman" pitchFamily="18" charset="0"/>
              </a:rPr>
              <a:t>boridov</a:t>
            </a:r>
            <a:r>
              <a:rPr lang="sk-SK" altLang="en-US" sz="1200" dirty="0" smtClean="0">
                <a:cs typeface="Times New Roman" pitchFamily="18" charset="0"/>
              </a:rPr>
              <a:t> (</a:t>
            </a:r>
            <a:r>
              <a:rPr lang="sk-SK" altLang="en-US" sz="1200" dirty="0" err="1" smtClean="0">
                <a:cs typeface="Times New Roman" pitchFamily="18" charset="0"/>
              </a:rPr>
              <a:t>2D-BORIDY</a:t>
            </a:r>
            <a:r>
              <a:rPr lang="sk-SK" altLang="en-US" sz="1200" dirty="0" smtClean="0">
                <a:cs typeface="Times New Roman" pitchFamily="18" charset="0"/>
              </a:rPr>
              <a:t>)“</a:t>
            </a:r>
            <a:r>
              <a:rPr lang="sk-SK" altLang="en-US" sz="1200" b="1" dirty="0" smtClean="0">
                <a:solidFill>
                  <a:srgbClr val="00287D"/>
                </a:solidFill>
                <a:cs typeface="Times New Roman" pitchFamily="18" charset="0"/>
              </a:rPr>
              <a:t/>
            </a:r>
            <a:br>
              <a:rPr lang="sk-SK" altLang="en-US" sz="1200" b="1" dirty="0" smtClean="0">
                <a:solidFill>
                  <a:srgbClr val="00287D"/>
                </a:solidFill>
                <a:cs typeface="Times New Roman" pitchFamily="18" charset="0"/>
              </a:rPr>
            </a:br>
            <a:r>
              <a:rPr lang="sk-SK" altLang="en-US" sz="1200" dirty="0" smtClean="0">
                <a:solidFill>
                  <a:srgbClr val="00287D"/>
                </a:solidFill>
                <a:cs typeface="Times New Roman" pitchFamily="18" charset="0"/>
              </a:rPr>
              <a:t>zodpovedný riešiteľ: </a:t>
            </a:r>
            <a:r>
              <a:rPr lang="sk-SK" altLang="en-US" sz="1200" u="sng" dirty="0" err="1" smtClean="0">
                <a:solidFill>
                  <a:srgbClr val="00287D"/>
                </a:solidFill>
                <a:cs typeface="Times New Roman" pitchFamily="18" charset="0"/>
              </a:rPr>
              <a:t>Flachbart</a:t>
            </a:r>
            <a:r>
              <a:rPr lang="sk-SK" altLang="en-US" sz="1200" u="sng" dirty="0" smtClean="0">
                <a:solidFill>
                  <a:srgbClr val="00287D"/>
                </a:solidFill>
                <a:cs typeface="Times New Roman" pitchFamily="18" charset="0"/>
              </a:rPr>
              <a:t> K.</a:t>
            </a:r>
          </a:p>
          <a:p>
            <a:endParaRPr lang="sk-SK" altLang="en-US" sz="1200" u="sng" dirty="0" smtClean="0">
              <a:solidFill>
                <a:srgbClr val="005800"/>
              </a:solidFill>
            </a:endParaRPr>
          </a:p>
          <a:p>
            <a:r>
              <a:rPr lang="sk-SK" altLang="en-US" sz="1200" u="sng" dirty="0" smtClean="0">
                <a:solidFill>
                  <a:srgbClr val="005800"/>
                </a:solidFill>
              </a:rPr>
              <a:t>MAD</a:t>
            </a:r>
          </a:p>
          <a:p>
            <a:r>
              <a:rPr lang="sk-SK" altLang="en-US" sz="1200" dirty="0" err="1" smtClean="0"/>
              <a:t>SK-UA</a:t>
            </a:r>
            <a:r>
              <a:rPr lang="sk-SK" altLang="en-US" sz="1200" dirty="0" smtClean="0"/>
              <a:t>: „</a:t>
            </a:r>
            <a:r>
              <a:rPr lang="en-US" altLang="en-US" sz="1200" dirty="0" smtClean="0"/>
              <a:t>Point-contact and tunneling spectroscopy of emergent </a:t>
            </a:r>
            <a:endParaRPr lang="sk-SK" altLang="en-US" sz="1200" dirty="0" smtClean="0"/>
          </a:p>
          <a:p>
            <a:r>
              <a:rPr lang="en-US" altLang="en-US" sz="1200" dirty="0" smtClean="0"/>
              <a:t>iron-based superconductors</a:t>
            </a:r>
            <a:r>
              <a:rPr lang="sk-SK" altLang="en-US" sz="1200" dirty="0" smtClean="0"/>
              <a:t>“ </a:t>
            </a:r>
          </a:p>
          <a:p>
            <a:r>
              <a:rPr lang="sk-SK" altLang="en-US" sz="1200" dirty="0" smtClean="0">
                <a:solidFill>
                  <a:srgbClr val="00287D"/>
                </a:solidFill>
                <a:cs typeface="Times New Roman" pitchFamily="18" charset="0"/>
              </a:rPr>
              <a:t>zodpovedný riešiteľ: </a:t>
            </a:r>
            <a:r>
              <a:rPr lang="sk-SK" altLang="en-US" sz="1200" u="sng" dirty="0" err="1" smtClean="0">
                <a:solidFill>
                  <a:srgbClr val="00287D"/>
                </a:solidFill>
                <a:cs typeface="Times New Roman" pitchFamily="18" charset="0"/>
              </a:rPr>
              <a:t>Samuely</a:t>
            </a:r>
            <a:r>
              <a:rPr lang="sk-SK" altLang="en-US" sz="1200" u="sng" dirty="0" smtClean="0">
                <a:solidFill>
                  <a:srgbClr val="00287D"/>
                </a:solidFill>
                <a:cs typeface="Times New Roman" pitchFamily="18" charset="0"/>
              </a:rPr>
              <a:t> P.</a:t>
            </a:r>
          </a:p>
          <a:p>
            <a:endParaRPr lang="sk-SK" altLang="en-US" sz="1200" u="sng" dirty="0" smtClean="0">
              <a:solidFill>
                <a:srgbClr val="005800"/>
              </a:solidFill>
            </a:endParaRPr>
          </a:p>
          <a:p>
            <a:r>
              <a:rPr lang="sk-SK" altLang="en-US" sz="1200" u="sng" dirty="0" smtClean="0">
                <a:solidFill>
                  <a:srgbClr val="005800"/>
                </a:solidFill>
              </a:rPr>
              <a:t>COST</a:t>
            </a:r>
          </a:p>
          <a:p>
            <a:r>
              <a:rPr lang="sk-SK" sz="1200" dirty="0" smtClean="0"/>
              <a:t>„</a:t>
            </a:r>
            <a:r>
              <a:rPr lang="sk-SK" sz="1200" dirty="0" err="1" smtClean="0"/>
              <a:t>Nanoscale</a:t>
            </a:r>
            <a:r>
              <a:rPr lang="sk-SK" sz="1200" dirty="0" smtClean="0"/>
              <a:t> </a:t>
            </a:r>
            <a:r>
              <a:rPr lang="sk-SK" sz="1200" dirty="0" err="1" smtClean="0"/>
              <a:t>coherent</a:t>
            </a:r>
            <a:r>
              <a:rPr lang="sk-SK" sz="1200" dirty="0" smtClean="0"/>
              <a:t> hybrid </a:t>
            </a:r>
            <a:r>
              <a:rPr lang="sk-SK" sz="1200" dirty="0" err="1" smtClean="0"/>
              <a:t>devices</a:t>
            </a:r>
            <a:r>
              <a:rPr lang="sk-SK" sz="1200" dirty="0" smtClean="0"/>
              <a:t> </a:t>
            </a:r>
            <a:r>
              <a:rPr lang="sk-SK" sz="1200" dirty="0" err="1" smtClean="0"/>
              <a:t>for</a:t>
            </a:r>
            <a:r>
              <a:rPr lang="sk-SK" sz="1200" dirty="0" smtClean="0"/>
              <a:t> </a:t>
            </a:r>
            <a:r>
              <a:rPr lang="sk-SK" sz="1200" dirty="0" err="1" smtClean="0"/>
              <a:t>superconducting</a:t>
            </a:r>
            <a:r>
              <a:rPr lang="sk-SK" sz="1200" dirty="0" smtClean="0"/>
              <a:t> </a:t>
            </a:r>
            <a:r>
              <a:rPr lang="sk-SK" sz="1200" dirty="0" err="1" smtClean="0"/>
              <a:t>quantum</a:t>
            </a:r>
            <a:r>
              <a:rPr lang="sk-SK" sz="1200" dirty="0" smtClean="0"/>
              <a:t> </a:t>
            </a:r>
          </a:p>
          <a:p>
            <a:r>
              <a:rPr lang="sk-SK" sz="1200" dirty="0" err="1" smtClean="0"/>
              <a:t>technologies</a:t>
            </a:r>
            <a:r>
              <a:rPr lang="sk-SK" sz="1200" dirty="0" smtClean="0"/>
              <a:t>“ </a:t>
            </a:r>
            <a:endParaRPr lang="sk-SK" altLang="en-US" sz="1200" dirty="0" smtClean="0">
              <a:solidFill>
                <a:srgbClr val="00287D"/>
              </a:solidFill>
              <a:cs typeface="Times New Roman" pitchFamily="18" charset="0"/>
            </a:endParaRPr>
          </a:p>
          <a:p>
            <a:r>
              <a:rPr lang="sk-SK" altLang="en-US" sz="1200" dirty="0" smtClean="0">
                <a:solidFill>
                  <a:srgbClr val="00287D"/>
                </a:solidFill>
                <a:cs typeface="Times New Roman" pitchFamily="18" charset="0"/>
              </a:rPr>
              <a:t>z</a:t>
            </a:r>
            <a:r>
              <a:rPr lang="sk-SK" altLang="en-US" sz="1200" dirty="0" smtClean="0">
                <a:solidFill>
                  <a:srgbClr val="00287D"/>
                </a:solidFill>
              </a:rPr>
              <a:t>odpovedný riešiteľ</a:t>
            </a:r>
            <a:r>
              <a:rPr lang="sk-SK" altLang="en-US" sz="1200" dirty="0" smtClean="0">
                <a:solidFill>
                  <a:srgbClr val="00287D"/>
                </a:solidFill>
                <a:cs typeface="Times New Roman" pitchFamily="18" charset="0"/>
              </a:rPr>
              <a:t>: </a:t>
            </a:r>
            <a:r>
              <a:rPr lang="sk-SK" altLang="en-US" sz="1200" u="sng" dirty="0" err="1" smtClean="0">
                <a:solidFill>
                  <a:srgbClr val="00287D"/>
                </a:solidFill>
                <a:cs typeface="Times New Roman" pitchFamily="18" charset="0"/>
              </a:rPr>
              <a:t>Samuely</a:t>
            </a:r>
            <a:r>
              <a:rPr lang="sk-SK" altLang="en-US" sz="1200" u="sng" dirty="0" smtClean="0">
                <a:solidFill>
                  <a:srgbClr val="00287D"/>
                </a:solidFill>
                <a:cs typeface="Times New Roman" pitchFamily="18" charset="0"/>
              </a:rPr>
              <a:t> P.</a:t>
            </a:r>
            <a:endParaRPr lang="sk-SK" sz="1200" u="sng" dirty="0"/>
          </a:p>
        </p:txBody>
      </p:sp>
      <p:pic>
        <p:nvPicPr>
          <p:cNvPr id="11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2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3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3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pic>
        <p:nvPicPr>
          <p:cNvPr id="23554" name="Picture 2" descr="Výsledok vyhľadávania obrázkov pre dopyt apvv logo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4252" y="0"/>
            <a:ext cx="1848228" cy="764704"/>
          </a:xfrm>
          <a:prstGeom prst="rect">
            <a:avLst/>
          </a:prstGeom>
          <a:noFill/>
        </p:spPr>
      </p:pic>
      <p:pic>
        <p:nvPicPr>
          <p:cNvPr id="23556" name="Picture 4" descr="Výsledok vyhľadávania obrázkov pre dopyt vedecka grantova 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t="17998"/>
          <a:stretch>
            <a:fillRect/>
          </a:stretch>
        </p:blipFill>
        <p:spPr bwMode="auto">
          <a:xfrm>
            <a:off x="7244449" y="620688"/>
            <a:ext cx="2008071" cy="864096"/>
          </a:xfrm>
          <a:prstGeom prst="rect">
            <a:avLst/>
          </a:prstGeom>
          <a:noFill/>
        </p:spPr>
      </p:pic>
      <p:sp>
        <p:nvSpPr>
          <p:cNvPr id="14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Obrázok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5157192"/>
            <a:ext cx="1728192" cy="781309"/>
          </a:xfrm>
          <a:prstGeom prst="rect">
            <a:avLst/>
          </a:prstGeom>
        </p:spPr>
      </p:pic>
      <p:sp>
        <p:nvSpPr>
          <p:cNvPr id="17" name="Usmiata tvár 16"/>
          <p:cNvSpPr/>
          <p:nvPr/>
        </p:nvSpPr>
        <p:spPr bwMode="auto">
          <a:xfrm>
            <a:off x="4427984" y="4986000"/>
            <a:ext cx="144016" cy="144016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Usmiata tvár 22"/>
          <p:cNvSpPr/>
          <p:nvPr/>
        </p:nvSpPr>
        <p:spPr bwMode="auto">
          <a:xfrm>
            <a:off x="4427984" y="5328000"/>
            <a:ext cx="144016" cy="144016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4" name="Usmiata tvár 23"/>
          <p:cNvSpPr/>
          <p:nvPr/>
        </p:nvSpPr>
        <p:spPr bwMode="auto">
          <a:xfrm>
            <a:off x="4427984" y="5508000"/>
            <a:ext cx="144016" cy="144016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Usmiata tvár 24"/>
          <p:cNvSpPr/>
          <p:nvPr/>
        </p:nvSpPr>
        <p:spPr bwMode="auto">
          <a:xfrm>
            <a:off x="4427984" y="5832000"/>
            <a:ext cx="144016" cy="144016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/>
          <p:cNvSpPr txBox="1"/>
          <p:nvPr/>
        </p:nvSpPr>
        <p:spPr>
          <a:xfrm>
            <a:off x="0" y="1166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algn="ctr" fontAlgn="auto">
              <a:spcBef>
                <a:spcPts val="0"/>
              </a:spcBef>
              <a:spcAft>
                <a:spcPts val="0"/>
              </a:spcAft>
            </a:pPr>
            <a:r>
              <a:rPr lang="sk-SK" sz="2000" b="1" dirty="0" smtClean="0">
                <a:solidFill>
                  <a:srgbClr val="3333CC"/>
                </a:solidFill>
                <a:latin typeface="Calibri"/>
                <a:cs typeface="+mn-cs"/>
              </a:rPr>
              <a:t>SmB</a:t>
            </a:r>
            <a:r>
              <a:rPr lang="sk-SK" sz="2000" b="1" baseline="-25000" dirty="0" smtClean="0">
                <a:solidFill>
                  <a:srgbClr val="3333CC"/>
                </a:solidFill>
                <a:latin typeface="Calibri"/>
                <a:cs typeface="+mn-cs"/>
              </a:rPr>
              <a:t>6</a:t>
            </a:r>
            <a:endParaRPr lang="sk-SK" sz="2000" b="1" dirty="0">
              <a:solidFill>
                <a:srgbClr val="3333CC"/>
              </a:solidFill>
              <a:latin typeface="Calibri"/>
              <a:cs typeface="+mn-cs"/>
            </a:endParaRPr>
          </a:p>
        </p:txBody>
      </p:sp>
      <p:cxnSp>
        <p:nvCxnSpPr>
          <p:cNvPr id="23" name="Rovná spojnica 22"/>
          <p:cNvCxnSpPr/>
          <p:nvPr/>
        </p:nvCxnSpPr>
        <p:spPr>
          <a:xfrm>
            <a:off x="179512" y="6381328"/>
            <a:ext cx="8784976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ástupný symbol dátumu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F5AC-DDEC-4C70-8893-10A5299AA7EB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29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4/10</a:t>
            </a:r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30" name="Zástupný symbol päty 3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nominácia </a:t>
            </a:r>
            <a:r>
              <a:rPr lang="sk-SK" dirty="0" err="1" smtClean="0">
                <a:solidFill>
                  <a:prstClr val="black"/>
                </a:solidFill>
              </a:rPr>
              <a:t>ÚEF</a:t>
            </a:r>
            <a:r>
              <a:rPr lang="sk-SK" dirty="0" smtClean="0">
                <a:solidFill>
                  <a:prstClr val="black"/>
                </a:solidFill>
              </a:rPr>
              <a:t> SAV</a:t>
            </a:r>
            <a:endParaRPr lang="sk-SK" dirty="0">
              <a:solidFill>
                <a:prstClr val="black"/>
              </a:solidFill>
            </a:endParaRPr>
          </a:p>
        </p:txBody>
      </p:sp>
      <p:cxnSp>
        <p:nvCxnSpPr>
          <p:cNvPr id="33" name="Rovná spojnica 32"/>
          <p:cNvCxnSpPr/>
          <p:nvPr/>
        </p:nvCxnSpPr>
        <p:spPr>
          <a:xfrm>
            <a:off x="179512" y="548680"/>
            <a:ext cx="8784976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9"/>
          <p:cNvSpPr txBox="1">
            <a:spLocks noChangeArrowheads="1"/>
          </p:cNvSpPr>
          <p:nvPr/>
        </p:nvSpPr>
        <p:spPr bwMode="auto">
          <a:xfrm>
            <a:off x="179512" y="5651956"/>
            <a:ext cx="47525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dirty="0" err="1" smtClean="0">
                <a:solidFill>
                  <a:srgbClr val="FF0000"/>
                </a:solidFill>
                <a:latin typeface="+mn-lt"/>
              </a:rPr>
              <a:t>Dzero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sk-SK" altLang="sk-SK" dirty="0" err="1" smtClean="0">
                <a:solidFill>
                  <a:srgbClr val="FF0000"/>
                </a:solidFill>
                <a:latin typeface="+mn-lt"/>
              </a:rPr>
              <a:t>et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 al., </a:t>
            </a:r>
            <a:r>
              <a:rPr lang="sk-SK" altLang="sk-SK" i="1" dirty="0" err="1" smtClean="0">
                <a:solidFill>
                  <a:srgbClr val="FF0000"/>
                </a:solidFill>
                <a:latin typeface="+mn-lt"/>
              </a:rPr>
              <a:t>Phys</a:t>
            </a:r>
            <a:r>
              <a:rPr lang="sk-SK" altLang="sk-SK" i="1" dirty="0" smtClean="0">
                <a:solidFill>
                  <a:srgbClr val="FF0000"/>
                </a:solidFill>
                <a:latin typeface="+mn-lt"/>
              </a:rPr>
              <a:t>. Rev. </a:t>
            </a:r>
            <a:r>
              <a:rPr lang="sk-SK" altLang="sk-SK" i="1" dirty="0" err="1" smtClean="0">
                <a:solidFill>
                  <a:srgbClr val="FF0000"/>
                </a:solidFill>
                <a:latin typeface="+mn-lt"/>
              </a:rPr>
              <a:t>Lett</a:t>
            </a:r>
            <a:r>
              <a:rPr lang="sk-SK" altLang="sk-SK" i="1" dirty="0" smtClean="0">
                <a:solidFill>
                  <a:srgbClr val="FF0000"/>
                </a:solidFill>
                <a:latin typeface="+mn-lt"/>
              </a:rPr>
              <a:t>.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sk-SK" altLang="sk-SK" b="1" dirty="0" smtClean="0">
                <a:solidFill>
                  <a:srgbClr val="FF0000"/>
                </a:solidFill>
                <a:latin typeface="+mn-lt"/>
              </a:rPr>
              <a:t>104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 (</a:t>
            </a:r>
            <a:r>
              <a:rPr lang="sk-SK" altLang="sk-SK" dirty="0" smtClean="0">
                <a:solidFill>
                  <a:srgbClr val="3333CC"/>
                </a:solidFill>
                <a:latin typeface="+mn-lt"/>
              </a:rPr>
              <a:t>2010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) – teória</a:t>
            </a:r>
          </a:p>
          <a:p>
            <a:pPr eaLnBrk="1" hangingPunct="1"/>
            <a:r>
              <a:rPr lang="sk-SK" altLang="sk-SK" dirty="0" err="1" smtClean="0">
                <a:solidFill>
                  <a:srgbClr val="FF0000"/>
                </a:solidFill>
                <a:latin typeface="+mn-lt"/>
              </a:rPr>
              <a:t>ARPES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, transport, ... – experiment</a:t>
            </a:r>
            <a:endParaRPr lang="sk-SK" altLang="sk-SK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6" name="BlokTextu 18"/>
          <p:cNvSpPr txBox="1">
            <a:spLocks noChangeArrowheads="1"/>
          </p:cNvSpPr>
          <p:nvPr/>
        </p:nvSpPr>
        <p:spPr bwMode="auto">
          <a:xfrm>
            <a:off x="611560" y="692696"/>
            <a:ext cx="2520280" cy="646331"/>
          </a:xfrm>
          <a:prstGeom prst="rect">
            <a:avLst/>
          </a:prstGeom>
          <a:noFill/>
          <a:ln w="25400">
            <a:solidFill>
              <a:srgbClr val="33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b="1" dirty="0" smtClean="0">
                <a:solidFill>
                  <a:srgbClr val="FF0000"/>
                </a:solidFill>
                <a:cs typeface="Arial" charset="0"/>
              </a:rPr>
              <a:t>povrchová</a:t>
            </a:r>
          </a:p>
          <a:p>
            <a:pPr algn="ctr"/>
            <a:r>
              <a:rPr lang="sk-SK" b="1" dirty="0" smtClean="0">
                <a:solidFill>
                  <a:srgbClr val="FF0000"/>
                </a:solidFill>
                <a:cs typeface="Arial" charset="0"/>
              </a:rPr>
              <a:t>zvyšková vodivosť</a:t>
            </a:r>
            <a:endParaRPr lang="sk-SK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7" name="BlokTextu 18"/>
          <p:cNvSpPr txBox="1">
            <a:spLocks noChangeArrowheads="1"/>
          </p:cNvSpPr>
          <p:nvPr/>
        </p:nvSpPr>
        <p:spPr bwMode="auto">
          <a:xfrm>
            <a:off x="6732240" y="692696"/>
            <a:ext cx="2016224" cy="646331"/>
          </a:xfrm>
          <a:prstGeom prst="rect">
            <a:avLst/>
          </a:prstGeom>
          <a:noFill/>
          <a:ln w="25400">
            <a:solidFill>
              <a:srgbClr val="3333CC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b="1" dirty="0" err="1" smtClean="0">
                <a:solidFill>
                  <a:srgbClr val="FF0000"/>
                </a:solidFill>
                <a:cs typeface="Arial" charset="0"/>
              </a:rPr>
              <a:t>Topologický</a:t>
            </a:r>
            <a:endParaRPr lang="sk-SK" b="1" dirty="0" smtClean="0">
              <a:solidFill>
                <a:srgbClr val="FF0000"/>
              </a:solidFill>
              <a:cs typeface="Arial" charset="0"/>
            </a:endParaRPr>
          </a:p>
          <a:p>
            <a:pPr algn="ctr"/>
            <a:r>
              <a:rPr lang="sk-SK" b="1" dirty="0" err="1" smtClean="0">
                <a:solidFill>
                  <a:srgbClr val="FF0000"/>
                </a:solidFill>
                <a:cs typeface="Arial" charset="0"/>
              </a:rPr>
              <a:t>Kondov</a:t>
            </a:r>
            <a:r>
              <a:rPr lang="sk-SK" b="1" dirty="0" smtClean="0">
                <a:solidFill>
                  <a:srgbClr val="FF0000"/>
                </a:solidFill>
                <a:cs typeface="Arial" charset="0"/>
              </a:rPr>
              <a:t> Izolátor</a:t>
            </a:r>
            <a:endParaRPr lang="sk-SK" b="1" dirty="0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40" name="Šípka doprava 39"/>
          <p:cNvSpPr/>
          <p:nvPr/>
        </p:nvSpPr>
        <p:spPr>
          <a:xfrm>
            <a:off x="4239328" y="908720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endParaRPr lang="sk-SK" dirty="0"/>
          </a:p>
        </p:txBody>
      </p:sp>
      <p:sp>
        <p:nvSpPr>
          <p:cNvPr id="41" name="Obdĺžnik 13"/>
          <p:cNvSpPr>
            <a:spLocks noChangeArrowheads="1"/>
          </p:cNvSpPr>
          <p:nvPr/>
        </p:nvSpPr>
        <p:spPr bwMode="auto">
          <a:xfrm>
            <a:off x="4139952" y="1340768"/>
            <a:ext cx="819456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sk-SK" sz="1800" i="1" dirty="0" smtClean="0"/>
              <a:t>T </a:t>
            </a:r>
            <a:r>
              <a:rPr lang="sk-SK" sz="1800" dirty="0" smtClean="0">
                <a:sym typeface="Symbol"/>
              </a:rPr>
              <a:t> </a:t>
            </a:r>
            <a:r>
              <a:rPr lang="sk-SK" dirty="0" smtClean="0">
                <a:sym typeface="Symbol"/>
              </a:rPr>
              <a:t>5 K</a:t>
            </a:r>
            <a:endParaRPr lang="sk-SK" sz="1800" dirty="0"/>
          </a:p>
        </p:txBody>
      </p:sp>
      <p:pic>
        <p:nvPicPr>
          <p:cNvPr id="42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118" y="1874167"/>
            <a:ext cx="2594722" cy="349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9" descr="noir)"/>
          <p:cNvPicPr>
            <a:picLocks noChangeAspect="1" noChangeArrowheads="1"/>
          </p:cNvPicPr>
          <p:nvPr/>
        </p:nvPicPr>
        <p:blipFill>
          <a:blip r:embed="rId4" cstate="print"/>
          <a:srcRect l="38723"/>
          <a:stretch>
            <a:fillRect/>
          </a:stretch>
        </p:blipFill>
        <p:spPr bwMode="auto">
          <a:xfrm>
            <a:off x="3275856" y="3092216"/>
            <a:ext cx="1164344" cy="120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Obdĺžnik 13"/>
          <p:cNvSpPr>
            <a:spLocks noChangeArrowheads="1"/>
          </p:cNvSpPr>
          <p:nvPr/>
        </p:nvSpPr>
        <p:spPr bwMode="auto">
          <a:xfrm>
            <a:off x="5508104" y="5877272"/>
            <a:ext cx="3240359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i="1" dirty="0" err="1" smtClean="0">
                <a:solidFill>
                  <a:srgbClr val="FF0000"/>
                </a:solidFill>
              </a:rPr>
              <a:t>prvotn</a:t>
            </a:r>
            <a:r>
              <a:rPr lang="sk-SK" sz="1800" i="1" dirty="0" smtClean="0">
                <a:solidFill>
                  <a:srgbClr val="FF0000"/>
                </a:solidFill>
              </a:rPr>
              <a:t>ý príklad </a:t>
            </a:r>
            <a:r>
              <a:rPr lang="en-US" sz="1800" i="1" dirty="0" err="1" smtClean="0">
                <a:solidFill>
                  <a:srgbClr val="FF0000"/>
                </a:solidFill>
              </a:rPr>
              <a:t>SCES</a:t>
            </a:r>
            <a:r>
              <a:rPr lang="sk-SK" sz="1800" i="1" dirty="0" smtClean="0">
                <a:solidFill>
                  <a:srgbClr val="FF0000"/>
                </a:solidFill>
              </a:rPr>
              <a:t> + </a:t>
            </a:r>
            <a:r>
              <a:rPr lang="en-US" i="1" dirty="0" err="1" smtClean="0">
                <a:solidFill>
                  <a:srgbClr val="FF0000"/>
                </a:solidFill>
              </a:rPr>
              <a:t>3D</a:t>
            </a:r>
            <a:r>
              <a:rPr lang="en-US" i="1" dirty="0" smtClean="0">
                <a:solidFill>
                  <a:srgbClr val="FF0000"/>
                </a:solidFill>
              </a:rPr>
              <a:t>-</a:t>
            </a:r>
            <a:r>
              <a:rPr lang="sk-SK" sz="1800" i="1" dirty="0" smtClean="0">
                <a:solidFill>
                  <a:srgbClr val="FF0000"/>
                </a:solidFill>
              </a:rPr>
              <a:t>TI</a:t>
            </a:r>
            <a:endParaRPr lang="sk-SK" sz="1800" dirty="0">
              <a:solidFill>
                <a:srgbClr val="FF0000"/>
              </a:solidFill>
            </a:endParaRPr>
          </a:p>
        </p:txBody>
      </p:sp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1868" y="2132856"/>
            <a:ext cx="315659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3528393" cy="221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BlokTextu 9"/>
          <p:cNvSpPr txBox="1"/>
          <p:nvPr/>
        </p:nvSpPr>
        <p:spPr>
          <a:xfrm>
            <a:off x="0" y="1166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2788" algn="ctr"/>
            <a:r>
              <a:rPr lang="sk-SK" sz="2000" b="1" dirty="0" err="1" smtClean="0">
                <a:solidFill>
                  <a:srgbClr val="3333CC"/>
                </a:solidFill>
              </a:rPr>
              <a:t>ARPES</a:t>
            </a:r>
            <a:r>
              <a:rPr lang="sk-SK" sz="2000" b="1" dirty="0" smtClean="0">
                <a:solidFill>
                  <a:srgbClr val="3333CC"/>
                </a:solidFill>
              </a:rPr>
              <a:t>  </a:t>
            </a:r>
            <a:r>
              <a:rPr lang="sk-SK" sz="2000" b="1" dirty="0" err="1" smtClean="0">
                <a:solidFill>
                  <a:srgbClr val="3333CC"/>
                </a:solidFill>
              </a:rPr>
              <a:t>BESSY</a:t>
            </a:r>
            <a:r>
              <a:rPr lang="sk-SK" sz="2000" b="1" dirty="0" smtClean="0">
                <a:solidFill>
                  <a:srgbClr val="3333CC"/>
                </a:solidFill>
              </a:rPr>
              <a:t> </a:t>
            </a:r>
            <a:r>
              <a:rPr lang="sk-SK" sz="2000" b="1" dirty="0" err="1" smtClean="0">
                <a:solidFill>
                  <a:srgbClr val="3333CC"/>
                </a:solidFill>
              </a:rPr>
              <a:t>II</a:t>
            </a:r>
            <a:r>
              <a:rPr lang="sk-SK" sz="2000" b="1" dirty="0" smtClean="0">
                <a:solidFill>
                  <a:srgbClr val="3333CC"/>
                </a:solidFill>
              </a:rPr>
              <a:t> – 1</a:t>
            </a:r>
            <a:r>
              <a:rPr lang="sk-SK" sz="2000" b="1" baseline="30000" dirty="0" smtClean="0">
                <a:solidFill>
                  <a:srgbClr val="3333CC"/>
                </a:solidFill>
              </a:rPr>
              <a:t>3</a:t>
            </a:r>
            <a:r>
              <a:rPr lang="sk-SK" sz="2000" b="1" dirty="0" smtClean="0">
                <a:solidFill>
                  <a:srgbClr val="3333CC"/>
                </a:solidFill>
              </a:rPr>
              <a:t> </a:t>
            </a:r>
            <a:r>
              <a:rPr lang="sk-SK" sz="2000" b="1" dirty="0" err="1" smtClean="0">
                <a:solidFill>
                  <a:srgbClr val="3333CC"/>
                </a:solidFill>
              </a:rPr>
              <a:t>station</a:t>
            </a:r>
            <a:r>
              <a:rPr lang="sk-SK" sz="2000" b="1" dirty="0" smtClean="0">
                <a:solidFill>
                  <a:srgbClr val="3333CC"/>
                </a:solidFill>
              </a:rPr>
              <a:t> </a:t>
            </a:r>
            <a:endParaRPr lang="sk-SK" sz="2000" b="1" dirty="0">
              <a:solidFill>
                <a:srgbClr val="3333CC"/>
              </a:solidFill>
            </a:endParaRPr>
          </a:p>
        </p:txBody>
      </p:sp>
      <p:cxnSp>
        <p:nvCxnSpPr>
          <p:cNvPr id="23" name="Rovná spojnica 22"/>
          <p:cNvCxnSpPr/>
          <p:nvPr/>
        </p:nvCxnSpPr>
        <p:spPr>
          <a:xfrm>
            <a:off x="179512" y="6381328"/>
            <a:ext cx="8784976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ástupný symbol dátumu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F5AC-DDEC-4C70-8893-10A5299AA7EB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29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5/10</a:t>
            </a:r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30" name="Zástupný symbol päty 3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nominácia </a:t>
            </a:r>
            <a:r>
              <a:rPr lang="sk-SK" dirty="0" err="1" smtClean="0">
                <a:solidFill>
                  <a:prstClr val="black"/>
                </a:solidFill>
              </a:rPr>
              <a:t>ÚEF</a:t>
            </a:r>
            <a:r>
              <a:rPr lang="sk-SK" dirty="0" smtClean="0">
                <a:solidFill>
                  <a:prstClr val="black"/>
                </a:solidFill>
              </a:rPr>
              <a:t> SAV</a:t>
            </a:r>
            <a:endParaRPr lang="sk-SK" dirty="0">
              <a:solidFill>
                <a:prstClr val="black"/>
              </a:solidFill>
            </a:endParaRPr>
          </a:p>
        </p:txBody>
      </p:sp>
      <p:cxnSp>
        <p:nvCxnSpPr>
          <p:cNvPr id="33" name="Rovná spojnica 32"/>
          <p:cNvCxnSpPr/>
          <p:nvPr/>
        </p:nvCxnSpPr>
        <p:spPr>
          <a:xfrm>
            <a:off x="179512" y="548680"/>
            <a:ext cx="8784976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708920"/>
            <a:ext cx="419422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9" descr="C:\Users\gabani\Downloads\F1.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599236"/>
            <a:ext cx="4121895" cy="4494060"/>
          </a:xfrm>
          <a:prstGeom prst="rect">
            <a:avLst/>
          </a:prstGeom>
          <a:noFill/>
        </p:spPr>
      </p:pic>
      <p:sp>
        <p:nvSpPr>
          <p:cNvPr id="25" name="Obdĺžnik 13"/>
          <p:cNvSpPr>
            <a:spLocks noChangeArrowheads="1"/>
          </p:cNvSpPr>
          <p:nvPr/>
        </p:nvSpPr>
        <p:spPr bwMode="auto">
          <a:xfrm>
            <a:off x="5796136" y="764704"/>
            <a:ext cx="2160240" cy="36933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sk-SK" sz="1800" dirty="0" err="1" smtClean="0">
                <a:solidFill>
                  <a:srgbClr val="FF0000"/>
                </a:solidFill>
              </a:rPr>
              <a:t>ARPES</a:t>
            </a:r>
            <a:r>
              <a:rPr lang="sk-SK" sz="1800" dirty="0" smtClean="0">
                <a:solidFill>
                  <a:srgbClr val="FF0000"/>
                </a:solidFill>
              </a:rPr>
              <a:t> príklad TI</a:t>
            </a:r>
            <a:endParaRPr lang="sk-SK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539552" y="44624"/>
            <a:ext cx="7992888" cy="120032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Hexaborid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samária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-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SmB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  <a:cs typeface="+mn-cs"/>
              </a:rPr>
              <a:t>6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-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je v </a:t>
            </a: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posledn</a:t>
            </a: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ých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rokoch považovaný za prototyp 3D silne </a:t>
            </a: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korelovaného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Kondovho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topologického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izolátora. Avšak naše experimentálne výsledky na unikátnom zariadení </a:t>
            </a:r>
            <a:r>
              <a:rPr lang="sk-SK" b="1" dirty="0" err="1" smtClean="0">
                <a:solidFill>
                  <a:prstClr val="black"/>
                </a:solidFill>
                <a:latin typeface="Calibri"/>
                <a:cs typeface="+mn-cs"/>
              </a:rPr>
              <a:t>ARPES</a:t>
            </a:r>
            <a:r>
              <a:rPr lang="sk-SK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v</a:t>
            </a:r>
            <a:r>
              <a:rPr lang="sk-SK" b="1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sk-SK" b="1" dirty="0" err="1" smtClean="0">
                <a:solidFill>
                  <a:prstClr val="black"/>
                </a:solidFill>
                <a:latin typeface="Calibri"/>
                <a:cs typeface="+mn-cs"/>
              </a:rPr>
              <a:t>BESSY</a:t>
            </a:r>
            <a:r>
              <a:rPr lang="sk-SK" b="1" dirty="0" smtClean="0">
                <a:solidFill>
                  <a:prstClr val="black"/>
                </a:solidFill>
                <a:latin typeface="Calibri"/>
                <a:cs typeface="+mn-cs"/>
              </a:rPr>
              <a:t> Berlín 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pri teplotách</a:t>
            </a:r>
            <a:r>
              <a:rPr lang="sk-SK" b="1" dirty="0" smtClean="0">
                <a:solidFill>
                  <a:prstClr val="black"/>
                </a:solidFill>
                <a:latin typeface="Calibri"/>
                <a:cs typeface="+mn-cs"/>
              </a:rPr>
              <a:t> 1 K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poukazujú, že ide stále len o </a:t>
            </a: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Kondov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izolátor s obyčajnou (triviálnou) povrchovou vodivosťou!</a:t>
            </a:r>
            <a:endParaRPr lang="en-US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2" y="1360574"/>
            <a:ext cx="4996576" cy="5524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 descr="noir)"/>
          <p:cNvSpPr>
            <a:spLocks noChangeArrowheads="1"/>
          </p:cNvSpPr>
          <p:nvPr/>
        </p:nvSpPr>
        <p:spPr bwMode="auto">
          <a:xfrm>
            <a:off x="5148064" y="4293096"/>
            <a:ext cx="3707904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80000" tIns="180000" rIns="180000" bIns="180000" anchor="t"/>
          <a:lstStyle/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pozorovanie povrchových        (len) triviálnych stavov pri 1 K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sk-SK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nepozorovali sa žiadne </a:t>
            </a: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Diracove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kužele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sk-SK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pozorovalo sa naopak </a:t>
            </a: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Rashbovo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štiepenie 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  <a:sym typeface="Symbol"/>
              </a:rPr>
              <a:t> stavov</a:t>
            </a:r>
            <a:endParaRPr lang="cs-CZ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556792"/>
            <a:ext cx="3240360" cy="274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619672" y="116632"/>
            <a:ext cx="5904656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Calibri"/>
                <a:cs typeface="+mn-cs"/>
              </a:rPr>
              <a:t>SmB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  <a:cs typeface="+mn-cs"/>
              </a:rPr>
              <a:t>6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 je </a:t>
            </a: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Kondov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izolátor s obyčajnou povrchovou vodivosťou!</a:t>
            </a:r>
            <a:endParaRPr lang="en-US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357206"/>
            <a:ext cx="3060775" cy="202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272" y="692696"/>
            <a:ext cx="4609744" cy="390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2075" y="1196752"/>
            <a:ext cx="364040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653136"/>
            <a:ext cx="506839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 cstate="print"/>
          <a:srcRect r="6573"/>
          <a:stretch>
            <a:fillRect/>
          </a:stretch>
        </p:blipFill>
        <p:spPr bwMode="auto">
          <a:xfrm>
            <a:off x="4824535" y="2678115"/>
            <a:ext cx="4155961" cy="1614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Rovná spojnica 22"/>
          <p:cNvCxnSpPr/>
          <p:nvPr/>
        </p:nvCxnSpPr>
        <p:spPr>
          <a:xfrm>
            <a:off x="179512" y="6381328"/>
            <a:ext cx="8784976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ástupný symbol dátumu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F5AC-DDEC-4C70-8893-10A5299AA7EB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29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8/10</a:t>
            </a:r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30" name="Zástupný symbol päty 3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nominácia </a:t>
            </a:r>
            <a:r>
              <a:rPr lang="sk-SK" dirty="0" err="1" smtClean="0">
                <a:solidFill>
                  <a:prstClr val="black"/>
                </a:solidFill>
              </a:rPr>
              <a:t>ÚEF</a:t>
            </a:r>
            <a:r>
              <a:rPr lang="sk-SK" dirty="0" smtClean="0">
                <a:solidFill>
                  <a:prstClr val="black"/>
                </a:solidFill>
              </a:rPr>
              <a:t> SAV</a:t>
            </a:r>
            <a:endParaRPr lang="sk-SK" dirty="0">
              <a:solidFill>
                <a:prstClr val="black"/>
              </a:solidFill>
            </a:endParaRPr>
          </a:p>
        </p:txBody>
      </p:sp>
      <p:cxnSp>
        <p:nvCxnSpPr>
          <p:cNvPr id="33" name="Rovná spojnica 32"/>
          <p:cNvCxnSpPr/>
          <p:nvPr/>
        </p:nvCxnSpPr>
        <p:spPr>
          <a:xfrm>
            <a:off x="179512" y="548680"/>
            <a:ext cx="8784976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8"/>
          <p:cNvSpPr txBox="1"/>
          <p:nvPr/>
        </p:nvSpPr>
        <p:spPr>
          <a:xfrm>
            <a:off x="0" y="1166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2788" algn="ctr"/>
            <a:r>
              <a:rPr lang="sk-SK" sz="2000" b="1" dirty="0" err="1" smtClean="0">
                <a:solidFill>
                  <a:srgbClr val="3333CC"/>
                </a:solidFill>
              </a:rPr>
              <a:t>XAS</a:t>
            </a:r>
            <a:r>
              <a:rPr lang="sk-SK" sz="2000" b="1" dirty="0" smtClean="0">
                <a:solidFill>
                  <a:srgbClr val="3333CC"/>
                </a:solidFill>
              </a:rPr>
              <a:t> </a:t>
            </a:r>
            <a:r>
              <a:rPr lang="sk-SK" sz="2000" b="1" dirty="0" err="1" smtClean="0">
                <a:solidFill>
                  <a:srgbClr val="3333CC"/>
                </a:solidFill>
              </a:rPr>
              <a:t>under</a:t>
            </a:r>
            <a:r>
              <a:rPr lang="sk-SK" sz="2000" b="1" dirty="0" smtClean="0">
                <a:solidFill>
                  <a:srgbClr val="3333CC"/>
                </a:solidFill>
              </a:rPr>
              <a:t> </a:t>
            </a:r>
            <a:r>
              <a:rPr lang="sk-SK" sz="2000" b="1" dirty="0" err="1" smtClean="0">
                <a:solidFill>
                  <a:srgbClr val="3333CC"/>
                </a:solidFill>
              </a:rPr>
              <a:t>pressure</a:t>
            </a:r>
            <a:r>
              <a:rPr lang="sk-SK" sz="2000" b="1" dirty="0" smtClean="0">
                <a:solidFill>
                  <a:srgbClr val="3333CC"/>
                </a:solidFill>
              </a:rPr>
              <a:t>, </a:t>
            </a:r>
            <a:r>
              <a:rPr lang="sk-SK" sz="2000" b="1" dirty="0" err="1" smtClean="0">
                <a:solidFill>
                  <a:srgbClr val="3333CC"/>
                </a:solidFill>
              </a:rPr>
              <a:t>SPring-8</a:t>
            </a:r>
            <a:r>
              <a:rPr lang="sk-SK" sz="2000" b="1" dirty="0" smtClean="0">
                <a:solidFill>
                  <a:srgbClr val="3333CC"/>
                </a:solidFill>
              </a:rPr>
              <a:t> Japan</a:t>
            </a:r>
            <a:endParaRPr lang="sk-SK" sz="2000" b="1" dirty="0">
              <a:solidFill>
                <a:srgbClr val="3333CC"/>
              </a:solidFill>
            </a:endParaRPr>
          </a:p>
        </p:txBody>
      </p:sp>
      <p:pic>
        <p:nvPicPr>
          <p:cNvPr id="11" name="Picture 2" descr="D:\Gaby\Foto\2014\05 Japonsko PhysNet\CIMG98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136" y="3429000"/>
            <a:ext cx="3352800" cy="2514600"/>
          </a:xfrm>
          <a:prstGeom prst="rect">
            <a:avLst/>
          </a:prstGeom>
          <a:noFill/>
        </p:spPr>
      </p:pic>
      <p:pic>
        <p:nvPicPr>
          <p:cNvPr id="12" name="Picture 4" descr="D:\Gaby\Foto\2014\05 Japonsko PhysNet\CIMG98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276872"/>
            <a:ext cx="2800351" cy="3733800"/>
          </a:xfrm>
          <a:prstGeom prst="rect">
            <a:avLst/>
          </a:prstGeom>
          <a:noFill/>
        </p:spPr>
      </p:pic>
      <p:pic>
        <p:nvPicPr>
          <p:cNvPr id="13" name="Picture 6" descr="VÃ½sledok vyhÄ¾adÃ¡vania obrÃ¡zkov pre dopyt spring8 japa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764704"/>
            <a:ext cx="3591303" cy="191704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36866" name="Picture 2" descr="Výsledok vyhľadávania obrázkov pre dopyt spring-8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19843" b="18898"/>
          <a:stretch>
            <a:fillRect/>
          </a:stretch>
        </p:blipFill>
        <p:spPr bwMode="auto">
          <a:xfrm>
            <a:off x="5580112" y="836712"/>
            <a:ext cx="2060848" cy="1262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/>
          <p:cNvSpPr txBox="1"/>
          <p:nvPr/>
        </p:nvSpPr>
        <p:spPr>
          <a:xfrm>
            <a:off x="0" y="1166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algn="ctr" fontAlgn="auto">
              <a:spcBef>
                <a:spcPts val="0"/>
              </a:spcBef>
              <a:spcAft>
                <a:spcPts val="0"/>
              </a:spcAft>
            </a:pPr>
            <a:r>
              <a:rPr lang="sk-SK" sz="2000" b="1" dirty="0" smtClean="0">
                <a:solidFill>
                  <a:srgbClr val="3333CC"/>
                </a:solidFill>
                <a:latin typeface="Calibri"/>
              </a:rPr>
              <a:t>Vplyv tlaku na prechod izolátor- magnetický kov a zmiešanú </a:t>
            </a:r>
            <a:r>
              <a:rPr lang="sk-SK" sz="2000" b="1" dirty="0" err="1" smtClean="0">
                <a:solidFill>
                  <a:srgbClr val="3333CC"/>
                </a:solidFill>
                <a:latin typeface="Calibri"/>
              </a:rPr>
              <a:t>valenčnosť</a:t>
            </a:r>
            <a:r>
              <a:rPr lang="sk-SK" sz="2000" b="1" dirty="0" smtClean="0">
                <a:solidFill>
                  <a:srgbClr val="3333CC"/>
                </a:solidFill>
                <a:latin typeface="Calibri"/>
              </a:rPr>
              <a:t> v </a:t>
            </a:r>
            <a:r>
              <a:rPr lang="sk-SK" sz="2000" b="1" dirty="0" err="1" smtClean="0">
                <a:solidFill>
                  <a:srgbClr val="3333CC"/>
                </a:solidFill>
                <a:latin typeface="Calibri"/>
              </a:rPr>
              <a:t>SmB</a:t>
            </a:r>
            <a:r>
              <a:rPr lang="sk-SK" sz="2000" b="1" baseline="-25000" dirty="0" err="1" smtClean="0">
                <a:solidFill>
                  <a:srgbClr val="3333CC"/>
                </a:solidFill>
                <a:latin typeface="Calibri"/>
              </a:rPr>
              <a:t>6</a:t>
            </a:r>
            <a:endParaRPr lang="sk-SK" sz="2000" b="1" dirty="0">
              <a:solidFill>
                <a:srgbClr val="3333CC"/>
              </a:solidFill>
              <a:latin typeface="Calibri"/>
            </a:endParaRPr>
          </a:p>
        </p:txBody>
      </p:sp>
      <p:cxnSp>
        <p:nvCxnSpPr>
          <p:cNvPr id="23" name="Rovná spojnica 22"/>
          <p:cNvCxnSpPr/>
          <p:nvPr/>
        </p:nvCxnSpPr>
        <p:spPr>
          <a:xfrm>
            <a:off x="179512" y="6381328"/>
            <a:ext cx="8784976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ástupný symbol dátumu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F5AC-DDEC-4C70-8893-10A5299AA7EB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32" name="Zástupný symbol čísla snímky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9/10</a:t>
            </a:r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19" name="Zástupný symbol päty 3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nominácia </a:t>
            </a:r>
            <a:r>
              <a:rPr lang="sk-SK" dirty="0" err="1" smtClean="0">
                <a:solidFill>
                  <a:prstClr val="black"/>
                </a:solidFill>
              </a:rPr>
              <a:t>ÚEF</a:t>
            </a:r>
            <a:r>
              <a:rPr lang="sk-SK" dirty="0" smtClean="0">
                <a:solidFill>
                  <a:prstClr val="black"/>
                </a:solidFill>
              </a:rPr>
              <a:t> SAV</a:t>
            </a:r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79512" y="6021288"/>
            <a:ext cx="46085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dirty="0" err="1" smtClean="0">
                <a:solidFill>
                  <a:srgbClr val="FF0000"/>
                </a:solidFill>
                <a:latin typeface="+mn-lt"/>
              </a:rPr>
              <a:t>Emi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sk-SK" altLang="sk-SK" dirty="0" err="1" smtClean="0">
                <a:solidFill>
                  <a:srgbClr val="FF0000"/>
                </a:solidFill>
                <a:latin typeface="+mn-lt"/>
              </a:rPr>
              <a:t>et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 al., </a:t>
            </a:r>
            <a:r>
              <a:rPr lang="sk-SK" altLang="sk-SK" i="1" dirty="0" err="1" smtClean="0">
                <a:solidFill>
                  <a:srgbClr val="FF0000"/>
                </a:solidFill>
                <a:latin typeface="+mn-lt"/>
              </a:rPr>
              <a:t>Phys</a:t>
            </a:r>
            <a:r>
              <a:rPr lang="sk-SK" altLang="sk-SK" i="1" dirty="0" smtClean="0">
                <a:solidFill>
                  <a:srgbClr val="FF0000"/>
                </a:solidFill>
                <a:latin typeface="+mn-lt"/>
              </a:rPr>
              <a:t>. Rev. 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B </a:t>
            </a:r>
            <a:r>
              <a:rPr lang="sk-SK" altLang="sk-SK" b="1" dirty="0" smtClean="0">
                <a:solidFill>
                  <a:srgbClr val="FF0000"/>
                </a:solidFill>
                <a:latin typeface="+mn-lt"/>
              </a:rPr>
              <a:t>97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, 161116</a:t>
            </a:r>
            <a:r>
              <a:rPr lang="sk-SK" altLang="sk-SK" b="1" dirty="0" smtClean="0">
                <a:solidFill>
                  <a:srgbClr val="FF0000"/>
                </a:solidFill>
                <a:latin typeface="+mn-lt"/>
              </a:rPr>
              <a:t>(R)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sk-SK" altLang="sk-SK" dirty="0" smtClean="0">
                <a:solidFill>
                  <a:srgbClr val="3333CC"/>
                </a:solidFill>
                <a:latin typeface="+mn-lt"/>
              </a:rPr>
              <a:t>2018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)</a:t>
            </a:r>
            <a:endParaRPr lang="sk-SK" altLang="sk-SK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055" y="692696"/>
            <a:ext cx="53054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678669"/>
            <a:ext cx="3059831" cy="275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01008"/>
            <a:ext cx="42633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Rovná spojnica 14"/>
          <p:cNvCxnSpPr/>
          <p:nvPr/>
        </p:nvCxnSpPr>
        <p:spPr>
          <a:xfrm>
            <a:off x="179512" y="548680"/>
            <a:ext cx="8784976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212975"/>
            <a:ext cx="3816424" cy="239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BlokTextu 19"/>
          <p:cNvSpPr txBox="1"/>
          <p:nvPr/>
        </p:nvSpPr>
        <p:spPr>
          <a:xfrm>
            <a:off x="4499992" y="5662989"/>
            <a:ext cx="4464496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za tlakom indukovaným prechodom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izolátor-magnetický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kov je nárast </a:t>
            </a: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valenčnosti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!</a:t>
            </a:r>
            <a:endParaRPr lang="en-US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/>
          <p:cNvSpPr txBox="1"/>
          <p:nvPr/>
        </p:nvSpPr>
        <p:spPr>
          <a:xfrm>
            <a:off x="0" y="1166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88" algn="ctr" fontAlgn="auto">
              <a:spcBef>
                <a:spcPts val="0"/>
              </a:spcBef>
              <a:spcAft>
                <a:spcPts val="0"/>
              </a:spcAft>
            </a:pPr>
            <a:r>
              <a:rPr lang="sk-SK" sz="2000" b="1" dirty="0" smtClean="0">
                <a:solidFill>
                  <a:srgbClr val="3333CC"/>
                </a:solidFill>
                <a:latin typeface="Calibri"/>
              </a:rPr>
              <a:t>Porovnanie </a:t>
            </a:r>
            <a:r>
              <a:rPr lang="sk-SK" sz="2000" b="1" dirty="0" err="1" smtClean="0">
                <a:solidFill>
                  <a:srgbClr val="3333CC"/>
                </a:solidFill>
                <a:latin typeface="Calibri"/>
              </a:rPr>
              <a:t>ARPES</a:t>
            </a:r>
            <a:r>
              <a:rPr lang="sk-SK" sz="2000" b="1" dirty="0" smtClean="0">
                <a:solidFill>
                  <a:srgbClr val="3333CC"/>
                </a:solidFill>
                <a:latin typeface="Calibri"/>
              </a:rPr>
              <a:t> a </a:t>
            </a:r>
            <a:r>
              <a:rPr lang="sk-SK" sz="2000" b="1" dirty="0" err="1" smtClean="0">
                <a:solidFill>
                  <a:srgbClr val="3333CC"/>
                </a:solidFill>
                <a:latin typeface="Calibri"/>
              </a:rPr>
              <a:t>STM</a:t>
            </a:r>
            <a:r>
              <a:rPr lang="sk-SK" sz="2000" b="1" dirty="0" smtClean="0">
                <a:solidFill>
                  <a:srgbClr val="3333CC"/>
                </a:solidFill>
                <a:latin typeface="Calibri"/>
              </a:rPr>
              <a:t> meraní na </a:t>
            </a:r>
            <a:r>
              <a:rPr lang="sk-SK" sz="2000" b="1" dirty="0" err="1" smtClean="0">
                <a:solidFill>
                  <a:srgbClr val="3333CC"/>
                </a:solidFill>
                <a:latin typeface="Calibri"/>
              </a:rPr>
              <a:t>SmB</a:t>
            </a:r>
            <a:r>
              <a:rPr lang="sk-SK" sz="2000" b="1" baseline="-25000" dirty="0" err="1" smtClean="0">
                <a:solidFill>
                  <a:srgbClr val="3333CC"/>
                </a:solidFill>
                <a:latin typeface="Calibri"/>
              </a:rPr>
              <a:t>6</a:t>
            </a:r>
            <a:endParaRPr lang="sk-SK" sz="2000" b="1" dirty="0">
              <a:solidFill>
                <a:srgbClr val="3333CC"/>
              </a:solidFill>
              <a:latin typeface="Calibri"/>
            </a:endParaRPr>
          </a:p>
        </p:txBody>
      </p:sp>
      <p:cxnSp>
        <p:nvCxnSpPr>
          <p:cNvPr id="23" name="Rovná spojnica 22"/>
          <p:cNvCxnSpPr/>
          <p:nvPr/>
        </p:nvCxnSpPr>
        <p:spPr>
          <a:xfrm>
            <a:off x="179512" y="6381328"/>
            <a:ext cx="8784976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ástupný symbol dátumu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F5AC-DDEC-4C70-8893-10A5299AA7EB}" type="datetime1">
              <a:rPr lang="sk-SK" smtClean="0">
                <a:solidFill>
                  <a:prstClr val="black"/>
                </a:solidFill>
              </a:rPr>
              <a:pPr/>
              <a:t>12. 12. 2018</a:t>
            </a:fld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32" name="Zástupný symbol čísla snímky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10/10</a:t>
            </a:r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19" name="Zástupný symbol päty 3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sk-SK" dirty="0" smtClean="0">
                <a:solidFill>
                  <a:prstClr val="black"/>
                </a:solidFill>
              </a:rPr>
              <a:t>nominácia </a:t>
            </a:r>
            <a:r>
              <a:rPr lang="sk-SK" dirty="0" err="1" smtClean="0">
                <a:solidFill>
                  <a:prstClr val="black"/>
                </a:solidFill>
              </a:rPr>
              <a:t>ÚEF</a:t>
            </a:r>
            <a:r>
              <a:rPr lang="sk-SK" dirty="0" smtClean="0">
                <a:solidFill>
                  <a:prstClr val="black"/>
                </a:solidFill>
              </a:rPr>
              <a:t> SAV</a:t>
            </a:r>
            <a:endParaRPr lang="sk-SK" dirty="0">
              <a:solidFill>
                <a:prstClr val="black"/>
              </a:solidFill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79512" y="6021288"/>
            <a:ext cx="5688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k-SK" altLang="sk-SK" dirty="0" err="1" smtClean="0">
                <a:solidFill>
                  <a:srgbClr val="FF0000"/>
                </a:solidFill>
                <a:latin typeface="+mn-lt"/>
              </a:rPr>
              <a:t>Herrmann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sk-SK" altLang="sk-SK" dirty="0" err="1" smtClean="0">
                <a:solidFill>
                  <a:srgbClr val="FF0000"/>
                </a:solidFill>
                <a:latin typeface="+mn-lt"/>
              </a:rPr>
              <a:t>et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 al., </a:t>
            </a:r>
            <a:r>
              <a:rPr lang="sk-SK" altLang="sk-SK" i="1" dirty="0" err="1" smtClean="0">
                <a:solidFill>
                  <a:srgbClr val="FF0000"/>
                </a:solidFill>
                <a:latin typeface="+mn-lt"/>
              </a:rPr>
              <a:t>arXiv</a:t>
            </a:r>
            <a:r>
              <a:rPr lang="sk-SK" altLang="sk-SK" i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 1810.13380v1 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(</a:t>
            </a:r>
            <a:r>
              <a:rPr lang="sk-SK" altLang="sk-SK" dirty="0" smtClean="0">
                <a:solidFill>
                  <a:srgbClr val="3333CC"/>
                </a:solidFill>
                <a:latin typeface="+mn-lt"/>
              </a:rPr>
              <a:t>2018</a:t>
            </a:r>
            <a:r>
              <a:rPr lang="sk-SK" altLang="sk-SK" dirty="0" smtClean="0">
                <a:solidFill>
                  <a:srgbClr val="FF0000"/>
                </a:solidFill>
                <a:latin typeface="+mn-lt"/>
              </a:rPr>
              <a:t>)</a:t>
            </a:r>
            <a:endParaRPr lang="sk-SK" altLang="sk-SK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5" name="Rovná spojnica 14"/>
          <p:cNvCxnSpPr/>
          <p:nvPr/>
        </p:nvCxnSpPr>
        <p:spPr>
          <a:xfrm>
            <a:off x="179512" y="548680"/>
            <a:ext cx="8784976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21" y="1196752"/>
            <a:ext cx="7591003" cy="4859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BlokTextu 13"/>
          <p:cNvSpPr txBox="1"/>
          <p:nvPr/>
        </p:nvSpPr>
        <p:spPr>
          <a:xfrm>
            <a:off x="3131840" y="692696"/>
            <a:ext cx="2880320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„ ... </a:t>
            </a: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the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show </a:t>
            </a: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must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sk-SK" dirty="0" err="1" smtClean="0">
                <a:solidFill>
                  <a:prstClr val="black"/>
                </a:solidFill>
                <a:latin typeface="Calibri"/>
                <a:cs typeface="+mn-cs"/>
              </a:rPr>
              <a:t>go</a:t>
            </a:r>
            <a:r>
              <a:rPr lang="sk-SK" dirty="0" smtClean="0">
                <a:solidFill>
                  <a:prstClr val="black"/>
                </a:solidFill>
                <a:latin typeface="Calibri"/>
                <a:cs typeface="+mn-cs"/>
              </a:rPr>
              <a:t> on ...“</a:t>
            </a:r>
            <a:endParaRPr lang="en-US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/>
          <p:cNvSpPr txBox="1"/>
          <p:nvPr/>
        </p:nvSpPr>
        <p:spPr>
          <a:xfrm>
            <a:off x="251520" y="116632"/>
            <a:ext cx="889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2788" algn="ctr" fontAlgn="auto">
              <a:spcBef>
                <a:spcPts val="0"/>
              </a:spcBef>
              <a:spcAft>
                <a:spcPts val="0"/>
              </a:spcAft>
            </a:pPr>
            <a:r>
              <a:rPr lang="sk-SK" sz="2000" b="1" dirty="0" smtClean="0">
                <a:solidFill>
                  <a:srgbClr val="3333CC"/>
                </a:solidFill>
                <a:latin typeface="Calibri"/>
                <a:cs typeface="+mn-cs"/>
              </a:rPr>
              <a:t>Vďaka za </a:t>
            </a:r>
            <a:r>
              <a:rPr lang="en-US" sz="2000" b="1" dirty="0" err="1" smtClean="0">
                <a:solidFill>
                  <a:srgbClr val="3333CC"/>
                </a:solidFill>
                <a:latin typeface="Calibri"/>
                <a:cs typeface="+mn-cs"/>
              </a:rPr>
              <a:t>spolupr</a:t>
            </a:r>
            <a:r>
              <a:rPr lang="sk-SK" sz="2000" b="1" dirty="0" err="1" smtClean="0">
                <a:solidFill>
                  <a:srgbClr val="3333CC"/>
                </a:solidFill>
                <a:latin typeface="Calibri"/>
                <a:cs typeface="+mn-cs"/>
              </a:rPr>
              <a:t>ácu</a:t>
            </a:r>
            <a:r>
              <a:rPr lang="sk-SK" sz="2000" b="1" dirty="0" smtClean="0">
                <a:solidFill>
                  <a:srgbClr val="3333CC"/>
                </a:solidFill>
                <a:latin typeface="Calibri"/>
                <a:cs typeface="+mn-cs"/>
              </a:rPr>
              <a:t> a vám za pozornosť!</a:t>
            </a:r>
            <a:endParaRPr lang="sk-SK" sz="2000" b="1" dirty="0">
              <a:solidFill>
                <a:srgbClr val="3333CC"/>
              </a:solidFill>
              <a:latin typeface="Calibri"/>
              <a:cs typeface="+mn-cs"/>
            </a:endParaRPr>
          </a:p>
        </p:txBody>
      </p:sp>
      <p:pic>
        <p:nvPicPr>
          <p:cNvPr id="17" name="Zástupný symbol obsahu 16" descr="LogoCFNT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718" t="5718" r="5718" b="5718"/>
          <a:stretch>
            <a:fillRect/>
          </a:stretch>
        </p:blipFill>
        <p:spPr>
          <a:xfrm>
            <a:off x="35496" y="44624"/>
            <a:ext cx="1211695" cy="1211695"/>
          </a:xfrm>
        </p:spPr>
      </p:pic>
      <p:cxnSp>
        <p:nvCxnSpPr>
          <p:cNvPr id="14" name="Rovná spojnica 13"/>
          <p:cNvCxnSpPr/>
          <p:nvPr/>
        </p:nvCxnSpPr>
        <p:spPr>
          <a:xfrm>
            <a:off x="1331640" y="620688"/>
            <a:ext cx="7488832" cy="0"/>
          </a:xfrm>
          <a:prstGeom prst="line">
            <a:avLst/>
          </a:prstGeom>
          <a:ln w="4445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1905" name="Picture 1" descr="D:\USERS\GABCY_OFFICE\Seminare\16_oddelenie\Photos and Pictures\HMI Berlin\20161019_134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160240"/>
            <a:ext cx="5724128" cy="4293096"/>
          </a:xfrm>
          <a:prstGeom prst="rect">
            <a:avLst/>
          </a:prstGeom>
          <a:noFill/>
        </p:spPr>
      </p:pic>
      <p:pic>
        <p:nvPicPr>
          <p:cNvPr id="251906" name="Picture 2" descr="D:\USERS\GABCY_OFFICE\Seminare\16_oddelenie\Photos and Pictures\HMI Berlin\20161019_1433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1539552"/>
            <a:ext cx="2764004" cy="4913784"/>
          </a:xfrm>
          <a:prstGeom prst="rect">
            <a:avLst/>
          </a:prstGeom>
          <a:noFill/>
        </p:spPr>
      </p:pic>
      <p:pic>
        <p:nvPicPr>
          <p:cNvPr id="11" name="Picture 2" descr="http://ofnt.saske.sk/sav/staff/obr/flachbar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764704"/>
            <a:ext cx="877824" cy="1170432"/>
          </a:xfrm>
          <a:prstGeom prst="rect">
            <a:avLst/>
          </a:prstGeom>
          <a:noFill/>
        </p:spPr>
      </p:pic>
      <p:pic>
        <p:nvPicPr>
          <p:cNvPr id="12" name="Picture 6" descr="http://ofnt.saske.sk/sav/staff/obr/gaz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764704"/>
            <a:ext cx="877824" cy="1170432"/>
          </a:xfrm>
          <a:prstGeom prst="rect">
            <a:avLst/>
          </a:prstGeom>
          <a:noFill/>
        </p:spPr>
      </p:pic>
      <p:pic>
        <p:nvPicPr>
          <p:cNvPr id="13" name="Picture 7" descr="D:\USERS\Photos_and_pictures\15_Nastenka\Gabi  jr.JPG"/>
          <p:cNvPicPr>
            <a:picLocks noChangeAspect="1" noChangeArrowheads="1"/>
          </p:cNvPicPr>
          <p:nvPr/>
        </p:nvPicPr>
        <p:blipFill>
          <a:blip r:embed="rId8" cstate="print"/>
          <a:srcRect t="5468" b="4648"/>
          <a:stretch>
            <a:fillRect/>
          </a:stretch>
        </p:blipFill>
        <p:spPr bwMode="auto">
          <a:xfrm>
            <a:off x="3491452" y="764704"/>
            <a:ext cx="864524" cy="1165602"/>
          </a:xfrm>
          <a:prstGeom prst="rect">
            <a:avLst/>
          </a:prstGeom>
          <a:noFill/>
        </p:spPr>
      </p:pic>
      <p:pic>
        <p:nvPicPr>
          <p:cNvPr id="15" name="Picture 2" descr="D:\USERS\GABCY_OFFICE\Seminare\17_Teoria_vs_Exp_UEF SAV\Mgr. Matúš Orendáč-page-001.jpg"/>
          <p:cNvPicPr>
            <a:picLocks noChangeAspect="1" noChangeArrowheads="1"/>
          </p:cNvPicPr>
          <p:nvPr/>
        </p:nvPicPr>
        <p:blipFill>
          <a:blip r:embed="rId9" cstate="print"/>
          <a:srcRect t="2931" b="1698"/>
          <a:stretch>
            <a:fillRect/>
          </a:stretch>
        </p:blipFill>
        <p:spPr bwMode="auto">
          <a:xfrm>
            <a:off x="4572000" y="764705"/>
            <a:ext cx="920883" cy="1172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ĺžnik 18"/>
          <p:cNvSpPr/>
          <p:nvPr/>
        </p:nvSpPr>
        <p:spPr>
          <a:xfrm>
            <a:off x="324266" y="1341252"/>
            <a:ext cx="6279539" cy="307706"/>
          </a:xfrm>
          <a:prstGeom prst="rect">
            <a:avLst/>
          </a:prstGeom>
        </p:spPr>
        <p:txBody>
          <a:bodyPr wrap="none" lIns="91422" tIns="45711" rIns="91422" bIns="45711">
            <a:spAutoFit/>
          </a:bodyPr>
          <a:lstStyle/>
          <a:p>
            <a:pPr marL="342831" indent="-342831" defTabSz="912630">
              <a:defRPr/>
            </a:pPr>
            <a:r>
              <a:rPr lang="sk-SK" sz="14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SUP</a:t>
            </a:r>
            <a:r>
              <a:rPr lang="en-GB" sz="14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ERFLUID 3He</a:t>
            </a:r>
            <a:r>
              <a:rPr lang="sk-SK" sz="14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GB" sz="1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M. </a:t>
            </a:r>
            <a:r>
              <a:rPr lang="sk-SK" sz="1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Č</a:t>
            </a:r>
            <a:r>
              <a:rPr lang="en-GB" sz="1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love</a:t>
            </a:r>
            <a:r>
              <a:rPr lang="sk-SK" sz="1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č</a:t>
            </a:r>
            <a:r>
              <a:rPr lang="en-GB" sz="1400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ko</a:t>
            </a:r>
            <a:r>
              <a:rPr lang="sk-SK" sz="1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, F. </a:t>
            </a:r>
            <a:r>
              <a:rPr lang="sk-SK" sz="1400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Vavrek</a:t>
            </a:r>
            <a:r>
              <a:rPr lang="sk-SK" sz="1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sk-SK" sz="1400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PhD</a:t>
            </a:r>
            <a:r>
              <a:rPr lang="sk-SK" sz="1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student</a:t>
            </a:r>
            <a:r>
              <a:rPr lang="sk-SK" sz="1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sk-SK" sz="1400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head</a:t>
            </a:r>
            <a:r>
              <a:rPr lang="sk-SK" sz="1400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k-SK" sz="14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sk-SK" sz="1400" b="1" dirty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sk-SK" sz="1400" b="1" dirty="0" err="1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Skyba</a:t>
            </a:r>
            <a:r>
              <a:rPr lang="sk-SK" sz="1400" b="1" dirty="0" smtClean="0">
                <a:solidFill>
                  <a:srgbClr val="FFFFCC"/>
                </a:solidFill>
                <a:latin typeface="Arial" pitchFamily="34" charset="0"/>
                <a:cs typeface="Arial" pitchFamily="34" charset="0"/>
              </a:rPr>
              <a:t>): </a:t>
            </a:r>
            <a:endParaRPr lang="sk-SK" sz="1400" b="1" dirty="0">
              <a:solidFill>
                <a:srgbClr val="FFFF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539552" y="3477794"/>
            <a:ext cx="8064896" cy="2831526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n-US" sz="1600" b="1" u="sng" dirty="0" smtClean="0">
                <a:solidFill>
                  <a:srgbClr val="AA005A"/>
                </a:solidFill>
                <a:latin typeface="Arial" pitchFamily="34" charset="0"/>
                <a:cs typeface="Arial" pitchFamily="34" charset="0"/>
              </a:rPr>
              <a:t>P. </a:t>
            </a:r>
            <a:r>
              <a:rPr lang="en-US" sz="1600" b="1" u="sng" dirty="0" err="1" smtClean="0">
                <a:solidFill>
                  <a:srgbClr val="AA005A"/>
                </a:solidFill>
                <a:latin typeface="Arial" pitchFamily="34" charset="0"/>
                <a:cs typeface="Arial" pitchFamily="34" charset="0"/>
              </a:rPr>
              <a:t>Skyba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sk-SK" sz="1600" b="1" dirty="0" err="1" smtClean="0">
                <a:latin typeface="Arial" pitchFamily="34" charset="0"/>
                <a:cs typeface="Arial" pitchFamily="34" charset="0"/>
              </a:rPr>
              <a:t>coordinator</a:t>
            </a:r>
            <a:r>
              <a:rPr lang="sk-SK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k-SK" sz="1600" b="1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sk-SK" sz="1600" b="1" dirty="0" smtClean="0">
                <a:latin typeface="Arial" pitchFamily="34" charset="0"/>
                <a:cs typeface="Arial" pitchFamily="34" charset="0"/>
              </a:rPr>
              <a:t> IEP SAS -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1 million € /4 years  (total budget 10 million €)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Transnational Access to EMP – open infrastructure of DLTP for EU users 48 months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Joint research activities – 40 work packages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Networking  activities – standardization of experimental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technics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, dissemination and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ToK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,...</a:t>
            </a:r>
          </a:p>
          <a:p>
            <a:endParaRPr lang="en-US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DLTP  responsible  e.g. -  development of new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submilikelvin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thermometry (noise thermometry, Pt NMR)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                                       -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milikelvin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thermometry in high magnetic fields 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                                       - development of nuclear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demag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stages for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commercional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dry refrigerators 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                                          (in collaboration with Oxford Instruments)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                                       - development of PC spectroscopy in high pressure cells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                                       - </a:t>
            </a:r>
            <a:r>
              <a:rPr lang="en-GB" sz="1200" b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GB" sz="1200" b="1" dirty="0" smtClean="0">
                <a:latin typeface="Arial" pitchFamily="34" charset="0"/>
                <a:cs typeface="Arial" pitchFamily="34" charset="0"/>
              </a:rPr>
              <a:t>He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as a model system for cosmology,  HEP, and so on</a:t>
            </a:r>
            <a:r>
              <a:rPr lang="en-US" sz="1200" b="1" dirty="0" smtClean="0"/>
              <a:t>         </a:t>
            </a:r>
          </a:p>
          <a:p>
            <a:endParaRPr lang="sk-SK" sz="1200" b="1" dirty="0" smtClean="0"/>
          </a:p>
          <a:p>
            <a:endParaRPr lang="sk-SK" dirty="0"/>
          </a:p>
        </p:txBody>
      </p:sp>
      <p:pic>
        <p:nvPicPr>
          <p:cNvPr id="2050" name="Picture 2" descr="http://emplatform.eu/emp/images/front-87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63559"/>
            <a:ext cx="7775514" cy="1921425"/>
          </a:xfrm>
          <a:prstGeom prst="rect">
            <a:avLst/>
          </a:prstGeom>
          <a:noFill/>
        </p:spPr>
      </p:pic>
      <p:sp>
        <p:nvSpPr>
          <p:cNvPr id="5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6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4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pic>
        <p:nvPicPr>
          <p:cNvPr id="9" name="Zástupný symbol obsahu 16" descr="LogoCFNT.gif"/>
          <p:cNvPicPr>
            <a:picLocks noChangeAspect="1"/>
          </p:cNvPicPr>
          <p:nvPr/>
        </p:nvPicPr>
        <p:blipFill>
          <a:blip r:embed="rId3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smtClean="0">
                <a:solidFill>
                  <a:srgbClr val="7A0000"/>
                </a:solidFill>
              </a:rPr>
              <a:t>Účasť </a:t>
            </a:r>
            <a:r>
              <a:rPr lang="sk-SK" altLang="en-US" sz="1500" b="1" dirty="0">
                <a:solidFill>
                  <a:srgbClr val="7A0000"/>
                </a:solidFill>
              </a:rPr>
              <a:t>na výskumných projektoch</a:t>
            </a:r>
            <a:r>
              <a:rPr lang="sk-SK" altLang="en-US" sz="1500" b="1" dirty="0" smtClean="0">
                <a:solidFill>
                  <a:srgbClr val="7A0000"/>
                </a:solidFill>
              </a:rPr>
              <a:t>: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  <p:sp>
        <p:nvSpPr>
          <p:cNvPr id="13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l="10499" r="4846" b="16724"/>
          <a:stretch>
            <a:fillRect/>
          </a:stretch>
        </p:blipFill>
        <p:spPr bwMode="auto">
          <a:xfrm>
            <a:off x="6983700" y="33332"/>
            <a:ext cx="2145992" cy="101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82CAB63-ACBA-480B-9878-20EE80CE0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1931409"/>
            <a:ext cx="7957392" cy="4926592"/>
          </a:xfrm>
          <a:prstGeom prst="rect">
            <a:avLst/>
          </a:prstGeom>
        </p:spPr>
      </p:pic>
      <p:pic>
        <p:nvPicPr>
          <p:cNvPr id="7" name="Zástupný symbol obsahu 16" descr="LogoCFNT.gif"/>
          <p:cNvPicPr>
            <a:picLocks noChangeAspect="1"/>
          </p:cNvPicPr>
          <p:nvPr/>
        </p:nvPicPr>
        <p:blipFill>
          <a:blip r:embed="rId4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err="1" smtClean="0">
                <a:solidFill>
                  <a:srgbClr val="7A0000"/>
                </a:solidFill>
              </a:rPr>
              <a:t>Skvapalňovač</a:t>
            </a:r>
            <a:r>
              <a:rPr lang="sk-SK" altLang="en-US" sz="1500" b="1" dirty="0" smtClean="0">
                <a:solidFill>
                  <a:srgbClr val="7A0000"/>
                </a:solidFill>
              </a:rPr>
              <a:t> hélia a héliové hospodárstvo: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  <p:sp>
        <p:nvSpPr>
          <p:cNvPr id="10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1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5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pic>
        <p:nvPicPr>
          <p:cNvPr id="9" name="Picture 2" descr="D:\USERS\GABCY_OFFICE\Seminare\18_Oddelenie\Photos\Emil Oleks Dusan.JPG"/>
          <p:cNvPicPr>
            <a:picLocks noChangeAspect="1" noChangeArrowheads="1"/>
          </p:cNvPicPr>
          <p:nvPr/>
        </p:nvPicPr>
        <p:blipFill>
          <a:blip r:embed="rId5" cstate="print"/>
          <a:srcRect r="1554"/>
          <a:stretch>
            <a:fillRect/>
          </a:stretch>
        </p:blipFill>
        <p:spPr bwMode="auto">
          <a:xfrm>
            <a:off x="179512" y="1348187"/>
            <a:ext cx="3203848" cy="2440853"/>
          </a:xfrm>
          <a:prstGeom prst="rect">
            <a:avLst/>
          </a:prstGeom>
          <a:noFill/>
        </p:spPr>
      </p:pic>
      <p:pic>
        <p:nvPicPr>
          <p:cNvPr id="22532" name="Picture 4" descr="Súvisiaci obrázok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9154" y="0"/>
            <a:ext cx="2394846" cy="864096"/>
          </a:xfrm>
          <a:prstGeom prst="rect">
            <a:avLst/>
          </a:prstGeom>
          <a:noFill/>
        </p:spPr>
      </p:pic>
      <p:sp>
        <p:nvSpPr>
          <p:cNvPr id="12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BlokTextu 5">
            <a:extLst>
              <a:ext uri="{FF2B5EF4-FFF2-40B4-BE49-F238E27FC236}">
                <a16:creationId xmlns:a16="http://schemas.microsoft.com/office/drawing/2014/main" xmlns="" id="{60D2B097-CC41-4A45-AC66-ED4B870EC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2500313"/>
            <a:ext cx="8072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xmlns="" id="{E292EB09-F6CA-4884-A2B0-4F4B0F101A60}"/>
              </a:ext>
            </a:extLst>
          </p:cNvPr>
          <p:cNvGraphicFramePr/>
          <p:nvPr/>
        </p:nvGraphicFramePr>
        <p:xfrm>
          <a:off x="7596336" y="5871179"/>
          <a:ext cx="432048" cy="45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D4C34A86-DD9C-4FA7-A6FC-017078853F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3730573"/>
              </p:ext>
            </p:extLst>
          </p:nvPr>
        </p:nvGraphicFramePr>
        <p:xfrm>
          <a:off x="467544" y="1124744"/>
          <a:ext cx="820891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" name="Zástupný symbol obsahu 16" descr="LogoCFNT.gif"/>
          <p:cNvPicPr>
            <a:picLocks noChangeAspect="1"/>
          </p:cNvPicPr>
          <p:nvPr/>
        </p:nvPicPr>
        <p:blipFill>
          <a:blip r:embed="rId5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smtClean="0">
                <a:solidFill>
                  <a:srgbClr val="7A0000"/>
                </a:solidFill>
              </a:rPr>
              <a:t>Spotreba </a:t>
            </a:r>
            <a:r>
              <a:rPr lang="sk-SK" altLang="en-US" sz="1500" b="1" dirty="0" err="1" smtClean="0">
                <a:solidFill>
                  <a:srgbClr val="7A0000"/>
                </a:solidFill>
              </a:rPr>
              <a:t>kryokvapalín</a:t>
            </a:r>
            <a:r>
              <a:rPr lang="sk-SK" altLang="en-US" sz="1500" b="1" dirty="0" smtClean="0">
                <a:solidFill>
                  <a:srgbClr val="7A0000"/>
                </a:solidFill>
              </a:rPr>
              <a:t>: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  <p:sp>
        <p:nvSpPr>
          <p:cNvPr id="12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5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6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pic>
        <p:nvPicPr>
          <p:cNvPr id="14" name="Picture 4" descr="Súvisiaci obrázok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49154" y="0"/>
            <a:ext cx="2394846" cy="864096"/>
          </a:xfrm>
          <a:prstGeom prst="rect">
            <a:avLst/>
          </a:prstGeom>
          <a:noFill/>
        </p:spPr>
      </p:pic>
      <p:sp>
        <p:nvSpPr>
          <p:cNvPr id="16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BlokTextu 5">
            <a:extLst>
              <a:ext uri="{FF2B5EF4-FFF2-40B4-BE49-F238E27FC236}">
                <a16:creationId xmlns:a16="http://schemas.microsoft.com/office/drawing/2014/main" xmlns="" id="{CE1A0C7C-7E7F-405B-ABC8-FAAB03700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15" y="2500313"/>
            <a:ext cx="8072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xmlns="" id="{529B3730-93BA-4C3F-8516-0EA56864B168}"/>
              </a:ext>
            </a:extLst>
          </p:cNvPr>
          <p:cNvGraphicFramePr/>
          <p:nvPr/>
        </p:nvGraphicFramePr>
        <p:xfrm>
          <a:off x="7564388" y="5871179"/>
          <a:ext cx="432048" cy="45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DF4F7CA9-B468-4262-9CAF-934FD76FC1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14652122"/>
              </p:ext>
            </p:extLst>
          </p:nvPr>
        </p:nvGraphicFramePr>
        <p:xfrm>
          <a:off x="1" y="4436187"/>
          <a:ext cx="9143998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7953">
                  <a:extLst>
                    <a:ext uri="{9D8B030D-6E8A-4147-A177-3AD203B41FA5}">
                      <a16:colId xmlns:a16="http://schemas.microsoft.com/office/drawing/2014/main" xmlns="" val="4285318452"/>
                    </a:ext>
                  </a:extLst>
                </a:gridCol>
                <a:gridCol w="486956">
                  <a:extLst>
                    <a:ext uri="{9D8B030D-6E8A-4147-A177-3AD203B41FA5}">
                      <a16:colId xmlns:a16="http://schemas.microsoft.com/office/drawing/2014/main" xmlns="" val="2320930632"/>
                    </a:ext>
                  </a:extLst>
                </a:gridCol>
                <a:gridCol w="1542028">
                  <a:extLst>
                    <a:ext uri="{9D8B030D-6E8A-4147-A177-3AD203B41FA5}">
                      <a16:colId xmlns:a16="http://schemas.microsoft.com/office/drawing/2014/main" xmlns="" val="1902476606"/>
                    </a:ext>
                  </a:extLst>
                </a:gridCol>
                <a:gridCol w="1298550">
                  <a:extLst>
                    <a:ext uri="{9D8B030D-6E8A-4147-A177-3AD203B41FA5}">
                      <a16:colId xmlns:a16="http://schemas.microsoft.com/office/drawing/2014/main" xmlns="" val="1047398416"/>
                    </a:ext>
                  </a:extLst>
                </a:gridCol>
                <a:gridCol w="2146326">
                  <a:extLst>
                    <a:ext uri="{9D8B030D-6E8A-4147-A177-3AD203B41FA5}">
                      <a16:colId xmlns:a16="http://schemas.microsoft.com/office/drawing/2014/main" xmlns="" val="4042892800"/>
                    </a:ext>
                  </a:extLst>
                </a:gridCol>
                <a:gridCol w="1512185">
                  <a:extLst>
                    <a:ext uri="{9D8B030D-6E8A-4147-A177-3AD203B41FA5}">
                      <a16:colId xmlns:a16="http://schemas.microsoft.com/office/drawing/2014/main" xmlns="" val="63495066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/>
                        </a:rPr>
                        <a:t></a:t>
                      </a:r>
                      <a:r>
                        <a:rPr lang="en-US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b="1" u="none" strike="noStrike" dirty="0" smtClean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11064,0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1800" b="1" u="none" strike="noStrike" dirty="0" smtClean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16503,0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ru-RU" sz="1800" b="1" u="none" strike="noStrike" dirty="0" smtClean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23880,00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  <a:r>
                        <a:rPr lang="en-US" sz="18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37449630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071867372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269AC007-679E-4637-88FC-B8BD5FAFF7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88159456"/>
              </p:ext>
            </p:extLst>
          </p:nvPr>
        </p:nvGraphicFramePr>
        <p:xfrm>
          <a:off x="0" y="2024035"/>
          <a:ext cx="9143999" cy="615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15663">
                  <a:extLst>
                    <a:ext uri="{9D8B030D-6E8A-4147-A177-3AD203B41FA5}">
                      <a16:colId xmlns:a16="http://schemas.microsoft.com/office/drawing/2014/main" xmlns="" val="3404200679"/>
                    </a:ext>
                  </a:extLst>
                </a:gridCol>
                <a:gridCol w="270217">
                  <a:extLst>
                    <a:ext uri="{9D8B030D-6E8A-4147-A177-3AD203B41FA5}">
                      <a16:colId xmlns:a16="http://schemas.microsoft.com/office/drawing/2014/main" xmlns="" val="3132279072"/>
                    </a:ext>
                  </a:extLst>
                </a:gridCol>
                <a:gridCol w="1889852">
                  <a:extLst>
                    <a:ext uri="{9D8B030D-6E8A-4147-A177-3AD203B41FA5}">
                      <a16:colId xmlns:a16="http://schemas.microsoft.com/office/drawing/2014/main" xmlns="" val="565628383"/>
                    </a:ext>
                  </a:extLst>
                </a:gridCol>
                <a:gridCol w="1273164">
                  <a:extLst>
                    <a:ext uri="{9D8B030D-6E8A-4147-A177-3AD203B41FA5}">
                      <a16:colId xmlns:a16="http://schemas.microsoft.com/office/drawing/2014/main" xmlns="" val="1303092299"/>
                    </a:ext>
                  </a:extLst>
                </a:gridCol>
                <a:gridCol w="1856697">
                  <a:extLst>
                    <a:ext uri="{9D8B030D-6E8A-4147-A177-3AD203B41FA5}">
                      <a16:colId xmlns:a16="http://schemas.microsoft.com/office/drawing/2014/main" xmlns="" val="130971624"/>
                    </a:ext>
                  </a:extLst>
                </a:gridCol>
                <a:gridCol w="1538406">
                  <a:extLst>
                    <a:ext uri="{9D8B030D-6E8A-4147-A177-3AD203B41FA5}">
                      <a16:colId xmlns:a16="http://schemas.microsoft.com/office/drawing/2014/main" xmlns="" val="3993099719"/>
                    </a:ext>
                  </a:extLst>
                </a:gridCol>
              </a:tblGrid>
              <a:tr h="61569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SAV</a:t>
                      </a:r>
                      <a:endParaRPr lang="sk-SK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7888,0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2575,0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ru-RU" sz="1800" b="1" u="none" strike="noStrike" dirty="0" smtClean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14090,71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US" sz="1800" b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660851273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F5E51E86-1FD4-4040-A372-65E369D0A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28018106"/>
              </p:ext>
            </p:extLst>
          </p:nvPr>
        </p:nvGraphicFramePr>
        <p:xfrm>
          <a:off x="2" y="2923001"/>
          <a:ext cx="9143997" cy="4530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2861">
                  <a:extLst>
                    <a:ext uri="{9D8B030D-6E8A-4147-A177-3AD203B41FA5}">
                      <a16:colId xmlns:a16="http://schemas.microsoft.com/office/drawing/2014/main" xmlns="" val="1637806140"/>
                    </a:ext>
                  </a:extLst>
                </a:gridCol>
                <a:gridCol w="78486">
                  <a:extLst>
                    <a:ext uri="{9D8B030D-6E8A-4147-A177-3AD203B41FA5}">
                      <a16:colId xmlns:a16="http://schemas.microsoft.com/office/drawing/2014/main" xmlns="" val="4064058414"/>
                    </a:ext>
                  </a:extLst>
                </a:gridCol>
                <a:gridCol w="2040651">
                  <a:extLst>
                    <a:ext uri="{9D8B030D-6E8A-4147-A177-3AD203B41FA5}">
                      <a16:colId xmlns:a16="http://schemas.microsoft.com/office/drawing/2014/main" xmlns="" val="4238562213"/>
                    </a:ext>
                  </a:extLst>
                </a:gridCol>
                <a:gridCol w="1098812">
                  <a:extLst>
                    <a:ext uri="{9D8B030D-6E8A-4147-A177-3AD203B41FA5}">
                      <a16:colId xmlns:a16="http://schemas.microsoft.com/office/drawing/2014/main" xmlns="" val="598862717"/>
                    </a:ext>
                  </a:extLst>
                </a:gridCol>
                <a:gridCol w="1949188">
                  <a:extLst>
                    <a:ext uri="{9D8B030D-6E8A-4147-A177-3AD203B41FA5}">
                      <a16:colId xmlns:a16="http://schemas.microsoft.com/office/drawing/2014/main" xmlns="" val="798544804"/>
                    </a:ext>
                  </a:extLst>
                </a:gridCol>
                <a:gridCol w="1523999">
                  <a:extLst>
                    <a:ext uri="{9D8B030D-6E8A-4147-A177-3AD203B41FA5}">
                      <a16:colId xmlns:a16="http://schemas.microsoft.com/office/drawing/2014/main" xmlns="" val="309947914"/>
                    </a:ext>
                  </a:extLst>
                </a:gridCol>
              </a:tblGrid>
              <a:tr h="453018">
                <a:tc>
                  <a:txBody>
                    <a:bodyPr/>
                    <a:lstStyle/>
                    <a:p>
                      <a:pPr algn="ctr" fontAlgn="b"/>
                      <a:r>
                        <a:rPr lang="sk-SK" sz="1800" b="1" u="none" strike="noStrike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UPJŠ</a:t>
                      </a:r>
                      <a:endParaRPr lang="sk-SK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2786,0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2841,0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ru-RU" sz="1800" b="1" u="none" strike="noStrike" dirty="0" smtClean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4257,65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4087208107"/>
                  </a:ext>
                </a:extLst>
              </a:tr>
            </a:tbl>
          </a:graphicData>
        </a:graphic>
      </p:graphicFrame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C89B4BA9-BB97-4BA1-A0C9-9B220581C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41034177"/>
              </p:ext>
            </p:extLst>
          </p:nvPr>
        </p:nvGraphicFramePr>
        <p:xfrm>
          <a:off x="0" y="3537956"/>
          <a:ext cx="9144001" cy="5581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88018">
                  <a:extLst>
                    <a:ext uri="{9D8B030D-6E8A-4147-A177-3AD203B41FA5}">
                      <a16:colId xmlns:a16="http://schemas.microsoft.com/office/drawing/2014/main" xmlns="" val="2424345777"/>
                    </a:ext>
                  </a:extLst>
                </a:gridCol>
                <a:gridCol w="156974">
                  <a:extLst>
                    <a:ext uri="{9D8B030D-6E8A-4147-A177-3AD203B41FA5}">
                      <a16:colId xmlns:a16="http://schemas.microsoft.com/office/drawing/2014/main" xmlns="" val="1429881885"/>
                    </a:ext>
                  </a:extLst>
                </a:gridCol>
                <a:gridCol w="2027008">
                  <a:extLst>
                    <a:ext uri="{9D8B030D-6E8A-4147-A177-3AD203B41FA5}">
                      <a16:colId xmlns:a16="http://schemas.microsoft.com/office/drawing/2014/main" xmlns="" val="4284179958"/>
                    </a:ext>
                  </a:extLst>
                </a:gridCol>
                <a:gridCol w="1033971">
                  <a:extLst>
                    <a:ext uri="{9D8B030D-6E8A-4147-A177-3AD203B41FA5}">
                      <a16:colId xmlns:a16="http://schemas.microsoft.com/office/drawing/2014/main" xmlns="" val="3347751375"/>
                    </a:ext>
                  </a:extLst>
                </a:gridCol>
                <a:gridCol w="1491245">
                  <a:extLst>
                    <a:ext uri="{9D8B030D-6E8A-4147-A177-3AD203B41FA5}">
                      <a16:colId xmlns:a16="http://schemas.microsoft.com/office/drawing/2014/main" xmlns="" val="2900182445"/>
                    </a:ext>
                  </a:extLst>
                </a:gridCol>
                <a:gridCol w="2046785">
                  <a:extLst>
                    <a:ext uri="{9D8B030D-6E8A-4147-A177-3AD203B41FA5}">
                      <a16:colId xmlns:a16="http://schemas.microsoft.com/office/drawing/2014/main" xmlns="" val="340425699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noProof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Externisti</a:t>
                      </a:r>
                      <a:endParaRPr lang="sk-SK" sz="1800" b="1" i="0" u="none" strike="noStrike" noProof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u="none" strike="noStrike" baseline="0" dirty="0" smtClean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u="none" strike="noStrike" dirty="0" smtClean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11038,0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 smtClean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</a:t>
                      </a:r>
                      <a:r>
                        <a:rPr lang="ru-RU" sz="1800" b="1" u="none" strike="noStrike" dirty="0" smtClean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5519,00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23,2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73544284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984E60A9-FA2C-42F2-B43A-F6CD2D350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38201972"/>
              </p:ext>
            </p:extLst>
          </p:nvPr>
        </p:nvGraphicFramePr>
        <p:xfrm>
          <a:off x="0" y="1522873"/>
          <a:ext cx="9144000" cy="4201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20716">
                  <a:extLst>
                    <a:ext uri="{9D8B030D-6E8A-4147-A177-3AD203B41FA5}">
                      <a16:colId xmlns:a16="http://schemas.microsoft.com/office/drawing/2014/main" xmlns="" val="3525101191"/>
                    </a:ext>
                  </a:extLst>
                </a:gridCol>
                <a:gridCol w="314416">
                  <a:extLst>
                    <a:ext uri="{9D8B030D-6E8A-4147-A177-3AD203B41FA5}">
                      <a16:colId xmlns:a16="http://schemas.microsoft.com/office/drawing/2014/main" xmlns="" val="319470033"/>
                    </a:ext>
                  </a:extLst>
                </a:gridCol>
                <a:gridCol w="1965097">
                  <a:extLst>
                    <a:ext uri="{9D8B030D-6E8A-4147-A177-3AD203B41FA5}">
                      <a16:colId xmlns:a16="http://schemas.microsoft.com/office/drawing/2014/main" xmlns="" val="3075349062"/>
                    </a:ext>
                  </a:extLst>
                </a:gridCol>
                <a:gridCol w="1257662">
                  <a:extLst>
                    <a:ext uri="{9D8B030D-6E8A-4147-A177-3AD203B41FA5}">
                      <a16:colId xmlns:a16="http://schemas.microsoft.com/office/drawing/2014/main" xmlns="" val="712105969"/>
                    </a:ext>
                  </a:extLst>
                </a:gridCol>
                <a:gridCol w="1862109">
                  <a:extLst>
                    <a:ext uri="{9D8B030D-6E8A-4147-A177-3AD203B41FA5}">
                      <a16:colId xmlns:a16="http://schemas.microsoft.com/office/drawing/2014/main" xmlns="" val="302578607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xmlns="" val="2661932537"/>
                    </a:ext>
                  </a:extLst>
                </a:gridCol>
              </a:tblGrid>
              <a:tr h="4201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L</a:t>
                      </a:r>
                      <a:r>
                        <a:rPr lang="sk-SK" sz="1800" b="1" u="none" strike="noStrike" baseline="30000" dirty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b="1" u="none" strike="noStrike" dirty="0" smtClean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sk-SK" sz="1800" b="1" u="none" strike="noStrike" dirty="0" smtClean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sz="1800" b="1" u="none" strike="noStrike" baseline="0" dirty="0" smtClean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u="none" strike="noStrike" dirty="0" smtClean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sk-SK" sz="1800" b="1" u="none" strike="noStrike" dirty="0" smtClean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800" b="1" u="none" strike="noStrike" dirty="0" err="1" smtClean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iter</a:t>
                      </a:r>
                      <a:r>
                        <a:rPr lang="en-US" sz="1800" b="1" u="none" strike="noStrike" dirty="0" smtClean="0"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800" b="1" u="none" strike="noStrike" dirty="0" err="1" smtClean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LN</a:t>
                      </a:r>
                      <a:r>
                        <a:rPr lang="en-US" sz="1800" b="1" u="none" strike="noStrike" baseline="-25000" dirty="0" err="1" smtClean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sk-SK" sz="1800" b="1" u="none" strike="noStrike" baseline="0" dirty="0" smtClean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u="none" strike="noStrike" baseline="0" dirty="0" smtClean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</a:t>
                      </a:r>
                      <a:r>
                        <a:rPr lang="sk-SK" sz="1800" b="1" u="none" strike="noStrike" baseline="0" dirty="0" smtClean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US" sz="1800" b="1" u="none" strike="noStrike" baseline="0" dirty="0" err="1" smtClean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iter</a:t>
                      </a:r>
                      <a:r>
                        <a:rPr lang="en-US" sz="1800" b="1" u="none" strike="noStrike" baseline="0" dirty="0" smtClean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]</a:t>
                      </a:r>
                      <a:endParaRPr lang="en-US" sz="1800" b="1" i="1" u="none" strike="noStrike" baseline="-25000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 smtClean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Náklady</a:t>
                      </a:r>
                      <a:r>
                        <a:rPr lang="en-US" sz="1800" b="1" u="none" strike="noStrike" dirty="0" smtClean="0">
                          <a:effectLst/>
                          <a:highlight>
                            <a:srgbClr val="00FFFF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[€]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FF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xmlns="" val="2340202232"/>
                  </a:ext>
                </a:extLst>
              </a:tr>
            </a:tbl>
          </a:graphicData>
        </a:graphic>
      </p:graphicFrame>
      <p:pic>
        <p:nvPicPr>
          <p:cNvPr id="12" name="Zástupný symbol obsahu 16" descr="LogoCFNT.gif"/>
          <p:cNvPicPr>
            <a:picLocks noChangeAspect="1"/>
          </p:cNvPicPr>
          <p:nvPr/>
        </p:nvPicPr>
        <p:blipFill>
          <a:blip r:embed="rId4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pic>
        <p:nvPicPr>
          <p:cNvPr id="13" name="Picture 4" descr="Súvisiaci obrázok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49154" y="0"/>
            <a:ext cx="2394846" cy="864096"/>
          </a:xfrm>
          <a:prstGeom prst="rect">
            <a:avLst/>
          </a:prstGeom>
          <a:noFill/>
        </p:spPr>
      </p:pic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smtClean="0">
                <a:solidFill>
                  <a:srgbClr val="7A0000"/>
                </a:solidFill>
              </a:rPr>
              <a:t>Spotreba </a:t>
            </a:r>
            <a:r>
              <a:rPr lang="sk-SK" altLang="en-US" sz="1500" b="1" dirty="0" err="1" smtClean="0">
                <a:solidFill>
                  <a:srgbClr val="7A0000"/>
                </a:solidFill>
              </a:rPr>
              <a:t>kryokvapalín</a:t>
            </a:r>
            <a:r>
              <a:rPr lang="sk-SK" altLang="en-US" sz="1500" b="1" dirty="0" smtClean="0">
                <a:solidFill>
                  <a:srgbClr val="7A0000"/>
                </a:solidFill>
              </a:rPr>
              <a:t>: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  <p:sp>
        <p:nvSpPr>
          <p:cNvPr id="16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7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7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20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93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31" name="Group 111"/>
          <p:cNvGraphicFramePr>
            <a:graphicFrameLocks noGrp="1"/>
          </p:cNvGraphicFramePr>
          <p:nvPr/>
        </p:nvGraphicFramePr>
        <p:xfrm>
          <a:off x="250825" y="1125538"/>
          <a:ext cx="8555038" cy="2736850"/>
        </p:xfrm>
        <a:graphic>
          <a:graphicData uri="http://schemas.openxmlformats.org/drawingml/2006/table">
            <a:tbl>
              <a:tblPr/>
              <a:tblGrid>
                <a:gridCol w="1149290"/>
                <a:gridCol w="503973"/>
                <a:gridCol w="503973"/>
                <a:gridCol w="365106"/>
                <a:gridCol w="327008"/>
                <a:gridCol w="503973"/>
                <a:gridCol w="503973"/>
                <a:gridCol w="611968"/>
                <a:gridCol w="611968"/>
                <a:gridCol w="666715"/>
                <a:gridCol w="575970"/>
                <a:gridCol w="611968"/>
                <a:gridCol w="503212"/>
                <a:gridCol w="503973"/>
                <a:gridCol w="611968"/>
              </a:tblGrid>
              <a:tr h="489007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</a:t>
                      </a:r>
                      <a:endParaRPr kumimoji="0" lang="sk-SK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</a:t>
                      </a:r>
                      <a:endParaRPr kumimoji="0" lang="sk-SK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</a:t>
                      </a:r>
                      <a:endParaRPr kumimoji="0" lang="sk-SK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</a:t>
                      </a:r>
                      <a:endParaRPr kumimoji="0" lang="sk-SK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</a:t>
                      </a:r>
                      <a:endParaRPr kumimoji="0" lang="sk-SK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</a:t>
                      </a:r>
                      <a:endParaRPr kumimoji="0" lang="sk-SK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G</a:t>
                      </a:r>
                      <a:endParaRPr kumimoji="0" lang="sk-SK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</a:t>
                      </a:r>
                      <a:endParaRPr kumimoji="0" lang="sk-SK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</a:t>
                      </a:r>
                      <a:endParaRPr kumimoji="0" lang="sk-SK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</a:t>
                      </a:r>
                      <a:endParaRPr kumimoji="0" lang="sk-SK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09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Počet </a:t>
                      </a:r>
                      <a:r>
                        <a:rPr kumimoji="0" lang="sk-SK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WOS</a:t>
                      </a:r>
                      <a:r>
                        <a:rPr kumimoji="0" lang="sk-SK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publikácií </a:t>
                      </a:r>
                      <a:r>
                        <a:rPr kumimoji="0" lang="sk-SK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2018</a:t>
                      </a:r>
                      <a:r>
                        <a:rPr kumimoji="0" lang="sk-SK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klasifikácia podľa </a:t>
                      </a:r>
                      <a:r>
                        <a:rPr kumimoji="0" lang="sk-SK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SCIMAGO</a:t>
                      </a:r>
                      <a:endParaRPr kumimoji="0" lang="sk-SK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Počet APVV</a:t>
                      </a: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A/B</a:t>
                      </a: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Bilateral</a:t>
                      </a:r>
                      <a:endParaRPr kumimoji="0" lang="sk-SK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BAPVV/MAD</a:t>
                      </a:r>
                      <a:endParaRPr kumimoji="0" lang="sk-SK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Počet COST, ...iné</a:t>
                      </a:r>
                      <a:endParaRPr kumimoji="0" lang="sk-SK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Počet  EU 2020</a:t>
                      </a: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R/P</a:t>
                      </a:r>
                      <a:endParaRPr kumimoji="0" lang="sk-SK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Počet PhD</a:t>
                      </a:r>
                      <a:endParaRPr kumimoji="0" lang="sk-SK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Počet VŠ</a:t>
                      </a: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V/T</a:t>
                      </a:r>
                      <a:endParaRPr kumimoji="0" lang="sk-SK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Počet SŠ</a:t>
                      </a:r>
                      <a:endParaRPr kumimoji="0" lang="sk-SK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FTE</a:t>
                      </a:r>
                      <a:endParaRPr kumimoji="0" lang="sk-SK" altLang="en-U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0712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Q1</a:t>
                      </a:r>
                      <a:endParaRPr kumimoji="0" lang="sk-SK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Q2</a:t>
                      </a:r>
                      <a:endParaRPr kumimoji="0" lang="sk-SK" alt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Q3</a:t>
                      </a:r>
                      <a:endParaRPr kumimoji="0" lang="sk-SK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Q4</a:t>
                      </a:r>
                      <a:endParaRPr kumimoji="0" lang="sk-SK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Σ</a:t>
                      </a:r>
                      <a:endParaRPr kumimoji="0" lang="sk-SK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  <a:cs typeface="Arial" charset="0"/>
                        </a:rPr>
                        <a:t>Q1P</a:t>
                      </a:r>
                      <a:endParaRPr kumimoji="0" lang="sk-SK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731605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Oddelenie  CELKOVO</a:t>
                      </a:r>
                      <a:endParaRPr kumimoji="0" lang="sk-SK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F006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F006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alt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AF006E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AF006E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F006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F006E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2/1</a:t>
                      </a: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1/1</a:t>
                      </a: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F006E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(1)</a:t>
                      </a: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13/3</a:t>
                      </a: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9,2</a:t>
                      </a: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460428"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AF006E"/>
                          </a:solidFill>
                          <a:effectLst/>
                          <a:latin typeface="Arial" charset="0"/>
                          <a:cs typeface="Arial" charset="0"/>
                        </a:rPr>
                        <a:t>FTE = 9,2</a:t>
                      </a: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oddelenie / FTE </a:t>
                      </a:r>
                      <a:endParaRPr kumimoji="0" lang="sk-SK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0,76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0,54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1,3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Calibri" pitchFamily="34" charset="0"/>
                          <a:cs typeface="Times New Roman" pitchFamily="18" charset="0"/>
                        </a:rPr>
                        <a:t>0,43</a:t>
                      </a:r>
                      <a:endParaRPr kumimoji="0" lang="en-US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>
                      <a:lvl1pPr algn="l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algn="l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algn="l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algn="l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alt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sk-SK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2872" marR="62872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5214" name="Rectangle 101"/>
          <p:cNvSpPr>
            <a:spLocks noChangeArrowheads="1"/>
          </p:cNvSpPr>
          <p:nvPr/>
        </p:nvSpPr>
        <p:spPr bwMode="auto">
          <a:xfrm>
            <a:off x="323850" y="4115428"/>
            <a:ext cx="6984454" cy="59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lnSpc>
                <a:spcPct val="125000"/>
              </a:lnSpc>
            </a:pPr>
            <a:r>
              <a:rPr lang="sk-SK" altLang="en-US" sz="1300" b="1" dirty="0">
                <a:solidFill>
                  <a:srgbClr val="00287D"/>
                </a:solidFill>
              </a:rPr>
              <a:t>Najcitovanejší autor </a:t>
            </a:r>
            <a:r>
              <a:rPr lang="sk-SK" altLang="en-US" sz="1300" b="1" dirty="0" smtClean="0">
                <a:solidFill>
                  <a:srgbClr val="00287D"/>
                </a:solidFill>
              </a:rPr>
              <a:t>oddelenia</a:t>
            </a:r>
            <a:r>
              <a:rPr lang="en-US" altLang="en-US" sz="1300" b="1" dirty="0" smtClean="0">
                <a:solidFill>
                  <a:srgbClr val="00287D"/>
                </a:solidFill>
              </a:rPr>
              <a:t> (Scopus) </a:t>
            </a:r>
            <a:r>
              <a:rPr lang="sk-SK" altLang="en-US" sz="1300" b="1" dirty="0" smtClean="0">
                <a:solidFill>
                  <a:srgbClr val="00287D"/>
                </a:solidFill>
              </a:rPr>
              <a:t>v r. </a:t>
            </a:r>
            <a:r>
              <a:rPr lang="en-US" altLang="en-US" sz="1300" b="1" dirty="0" smtClean="0">
                <a:solidFill>
                  <a:srgbClr val="00287D"/>
                </a:solidFill>
              </a:rPr>
              <a:t>2018:	</a:t>
            </a:r>
            <a:r>
              <a:rPr lang="sk-SK" altLang="en-US" sz="1300" b="1" dirty="0" err="1" smtClean="0">
                <a:solidFill>
                  <a:srgbClr val="C00000"/>
                </a:solidFill>
              </a:rPr>
              <a:t>Kačmarčík</a:t>
            </a:r>
            <a:r>
              <a:rPr lang="sk-SK" altLang="en-US" sz="1300" b="1" dirty="0" smtClean="0">
                <a:solidFill>
                  <a:srgbClr val="C00000"/>
                </a:solidFill>
              </a:rPr>
              <a:t>	 –   </a:t>
            </a:r>
            <a:r>
              <a:rPr lang="en-US" altLang="en-US" sz="1300" b="1" dirty="0" smtClean="0">
                <a:solidFill>
                  <a:srgbClr val="C00000"/>
                </a:solidFill>
              </a:rPr>
              <a:t>82</a:t>
            </a:r>
            <a:r>
              <a:rPr lang="sk-SK" altLang="en-US" sz="1300" b="1" dirty="0" smtClean="0">
                <a:solidFill>
                  <a:srgbClr val="C00000"/>
                </a:solidFill>
              </a:rPr>
              <a:t> citácií</a:t>
            </a:r>
            <a:endParaRPr lang="sk-SK" altLang="en-US" sz="1300" b="1" dirty="0">
              <a:solidFill>
                <a:srgbClr val="C00000"/>
              </a:solidFill>
            </a:endParaRPr>
          </a:p>
          <a:p>
            <a:pPr algn="just" eaLnBrk="0" hangingPunct="0">
              <a:lnSpc>
                <a:spcPct val="125000"/>
              </a:lnSpc>
            </a:pPr>
            <a:r>
              <a:rPr lang="sk-SK" altLang="en-US" sz="1300" b="1" dirty="0">
                <a:solidFill>
                  <a:srgbClr val="00287D"/>
                </a:solidFill>
              </a:rPr>
              <a:t>Autor s najväčším počtom </a:t>
            </a:r>
            <a:r>
              <a:rPr lang="sk-SK" altLang="en-US" sz="1300" b="1" dirty="0" smtClean="0">
                <a:solidFill>
                  <a:srgbClr val="00287D"/>
                </a:solidFill>
              </a:rPr>
              <a:t>publikácií</a:t>
            </a:r>
            <a:r>
              <a:rPr lang="en-US" altLang="en-US" sz="1300" b="1" dirty="0" smtClean="0">
                <a:solidFill>
                  <a:srgbClr val="00287D"/>
                </a:solidFill>
              </a:rPr>
              <a:t> </a:t>
            </a:r>
            <a:r>
              <a:rPr lang="sk-SK" altLang="en-US" sz="1300" b="1" dirty="0" smtClean="0">
                <a:solidFill>
                  <a:srgbClr val="00287D"/>
                </a:solidFill>
              </a:rPr>
              <a:t>v r. </a:t>
            </a:r>
            <a:r>
              <a:rPr lang="en-US" altLang="en-US" sz="1300" b="1" dirty="0" smtClean="0">
                <a:solidFill>
                  <a:srgbClr val="00287D"/>
                </a:solidFill>
              </a:rPr>
              <a:t>2018:	</a:t>
            </a:r>
            <a:r>
              <a:rPr lang="sk-SK" altLang="en-US" sz="1300" b="1" dirty="0" smtClean="0">
                <a:solidFill>
                  <a:srgbClr val="00287D"/>
                </a:solidFill>
              </a:rPr>
              <a:t>	</a:t>
            </a:r>
            <a:r>
              <a:rPr lang="sk-SK" altLang="en-US" sz="1300" b="1" dirty="0" err="1" smtClean="0">
                <a:solidFill>
                  <a:srgbClr val="C00000"/>
                </a:solidFill>
              </a:rPr>
              <a:t>Gabáni</a:t>
            </a:r>
            <a:r>
              <a:rPr lang="sk-SK" altLang="en-US" sz="1300" b="1" dirty="0" smtClean="0">
                <a:solidFill>
                  <a:srgbClr val="C00000"/>
                </a:solidFill>
              </a:rPr>
              <a:t>	 –     6 publikácií</a:t>
            </a:r>
            <a:endParaRPr lang="sk-SK" altLang="en-US" sz="1300" b="1" dirty="0">
              <a:solidFill>
                <a:srgbClr val="00287D"/>
              </a:solidFill>
            </a:endParaRPr>
          </a:p>
        </p:txBody>
      </p:sp>
      <p:sp>
        <p:nvSpPr>
          <p:cNvPr id="5215" name="Rectangle 101"/>
          <p:cNvSpPr>
            <a:spLocks noChangeArrowheads="1"/>
          </p:cNvSpPr>
          <p:nvPr/>
        </p:nvSpPr>
        <p:spPr bwMode="auto">
          <a:xfrm>
            <a:off x="323850" y="4810865"/>
            <a:ext cx="8820150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lnSpc>
                <a:spcPct val="125000"/>
              </a:lnSpc>
            </a:pPr>
            <a:r>
              <a:rPr lang="sk-SK" altLang="en-US" sz="1400" b="1" dirty="0">
                <a:solidFill>
                  <a:srgbClr val="00287D"/>
                </a:solidFill>
              </a:rPr>
              <a:t>Publikácie s počtom citácii:</a:t>
            </a:r>
          </a:p>
          <a:p>
            <a:pPr eaLnBrk="0" hangingPunct="0">
              <a:lnSpc>
                <a:spcPct val="125000"/>
              </a:lnSpc>
              <a:defRPr/>
            </a:pPr>
            <a:r>
              <a:rPr lang="sk-SK" altLang="en-US" sz="1200" b="1" dirty="0">
                <a:solidFill>
                  <a:srgbClr val="FF0000"/>
                </a:solidFill>
              </a:rPr>
              <a:t>100</a:t>
            </a:r>
            <a:r>
              <a:rPr lang="sk-SK" altLang="en-US" sz="1200" b="1" dirty="0" smtClean="0">
                <a:solidFill>
                  <a:srgbClr val="FF0000"/>
                </a:solidFill>
              </a:rPr>
              <a:t>+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  </a:t>
            </a:r>
            <a:r>
              <a:rPr lang="sk-SK" altLang="en-US" sz="1200" b="1" u="sng" dirty="0" smtClean="0">
                <a:solidFill>
                  <a:srgbClr val="00287D"/>
                </a:solidFill>
              </a:rPr>
              <a:t>5 publikácií</a:t>
            </a:r>
          </a:p>
          <a:p>
            <a:pPr eaLnBrk="0" hangingPunct="0">
              <a:lnSpc>
                <a:spcPct val="125000"/>
              </a:lnSpc>
              <a:defRPr/>
            </a:pPr>
            <a:r>
              <a:rPr lang="sk-SK" altLang="en-US" sz="1200" b="1" dirty="0" smtClean="0">
                <a:solidFill>
                  <a:srgbClr val="00287D"/>
                </a:solidFill>
              </a:rPr>
              <a:t> Najcitovanejšia:  </a:t>
            </a:r>
            <a:r>
              <a:rPr lang="sk-SK" sz="1200" dirty="0" smtClean="0"/>
              <a:t>P. </a:t>
            </a:r>
            <a:r>
              <a:rPr lang="sk-SK" sz="1200" dirty="0" err="1" smtClean="0"/>
              <a:t>Szabó</a:t>
            </a:r>
            <a:r>
              <a:rPr lang="sk-SK" sz="1200" dirty="0" smtClean="0"/>
              <a:t>, P. </a:t>
            </a:r>
            <a:r>
              <a:rPr lang="sk-SK" sz="1200" dirty="0" err="1" smtClean="0"/>
              <a:t>Samuely</a:t>
            </a:r>
            <a:r>
              <a:rPr lang="sk-SK" sz="1200" dirty="0" smtClean="0"/>
              <a:t>, J. </a:t>
            </a:r>
            <a:r>
              <a:rPr lang="sk-SK" sz="1200" dirty="0" err="1" smtClean="0"/>
              <a:t>Kačmarčík</a:t>
            </a:r>
            <a:r>
              <a:rPr lang="sk-SK" sz="1200" dirty="0" smtClean="0"/>
              <a:t>, </a:t>
            </a:r>
            <a:r>
              <a:rPr lang="sk-SK" sz="1200" dirty="0" err="1" smtClean="0"/>
              <a:t>et</a:t>
            </a:r>
            <a:r>
              <a:rPr lang="sk-SK" sz="1200" dirty="0" smtClean="0"/>
              <a:t> al., </a:t>
            </a:r>
            <a:r>
              <a:rPr lang="sk-SK" sz="1200" dirty="0" err="1" smtClean="0"/>
              <a:t>Phys</a:t>
            </a:r>
            <a:r>
              <a:rPr lang="sk-SK" sz="1200" dirty="0" smtClean="0"/>
              <a:t>. Rev. </a:t>
            </a:r>
            <a:r>
              <a:rPr lang="sk-SK" sz="1200" dirty="0" err="1" smtClean="0"/>
              <a:t>Lett</a:t>
            </a:r>
            <a:r>
              <a:rPr lang="sk-SK" sz="1200" dirty="0" smtClean="0"/>
              <a:t>. 87, 137005 </a:t>
            </a:r>
            <a:r>
              <a:rPr lang="sk-SK" sz="1200" b="1" dirty="0" smtClean="0"/>
              <a:t>- počet citácií 420</a:t>
            </a:r>
          </a:p>
          <a:p>
            <a:pPr algn="just" eaLnBrk="0" hangingPunct="0">
              <a:lnSpc>
                <a:spcPct val="125000"/>
              </a:lnSpc>
            </a:pPr>
            <a:endParaRPr lang="sk-SK" altLang="en-US" sz="1200" b="1" dirty="0">
              <a:solidFill>
                <a:srgbClr val="00287D"/>
              </a:solidFill>
            </a:endParaRPr>
          </a:p>
          <a:p>
            <a:pPr algn="just" eaLnBrk="0" hangingPunct="0">
              <a:lnSpc>
                <a:spcPct val="125000"/>
              </a:lnSpc>
            </a:pPr>
            <a:r>
              <a:rPr lang="sk-SK" altLang="en-US" sz="1200" b="1" dirty="0">
                <a:solidFill>
                  <a:srgbClr val="FF0000"/>
                </a:solidFill>
              </a:rPr>
              <a:t>50</a:t>
            </a:r>
            <a:r>
              <a:rPr lang="sk-SK" altLang="en-US" sz="1200" b="1" dirty="0" smtClean="0">
                <a:solidFill>
                  <a:srgbClr val="FF0000"/>
                </a:solidFill>
              </a:rPr>
              <a:t>+</a:t>
            </a:r>
            <a:r>
              <a:rPr lang="sk-SK" altLang="en-US" sz="1200" b="1" dirty="0" smtClean="0">
                <a:solidFill>
                  <a:srgbClr val="00287D"/>
                </a:solidFill>
              </a:rPr>
              <a:t>     </a:t>
            </a:r>
            <a:r>
              <a:rPr lang="sk-SK" altLang="en-US" sz="1200" b="1" u="sng" dirty="0" smtClean="0">
                <a:solidFill>
                  <a:srgbClr val="00287D"/>
                </a:solidFill>
              </a:rPr>
              <a:t>6 publikácií</a:t>
            </a:r>
            <a:endParaRPr lang="sk-SK" altLang="en-US" sz="1200" b="1" u="sng" dirty="0">
              <a:solidFill>
                <a:srgbClr val="00287D"/>
              </a:solidFill>
            </a:endParaRPr>
          </a:p>
          <a:p>
            <a:pPr algn="just" eaLnBrk="0" hangingPunct="0">
              <a:lnSpc>
                <a:spcPct val="125000"/>
              </a:lnSpc>
            </a:pPr>
            <a:endParaRPr lang="sk-SK" altLang="en-US" sz="1400" b="1" dirty="0">
              <a:solidFill>
                <a:srgbClr val="00287D"/>
              </a:solidFill>
            </a:endParaRPr>
          </a:p>
        </p:txBody>
      </p:sp>
      <p:pic>
        <p:nvPicPr>
          <p:cNvPr id="8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smtClean="0">
                <a:solidFill>
                  <a:srgbClr val="7A0000"/>
                </a:solidFill>
              </a:rPr>
              <a:t>Publikačná činnosť: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  <p:sp>
        <p:nvSpPr>
          <p:cNvPr id="12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3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8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4" name="Obdĺžnik 13"/>
          <p:cNvSpPr/>
          <p:nvPr/>
        </p:nvSpPr>
        <p:spPr bwMode="auto">
          <a:xfrm>
            <a:off x="3096000" y="2664000"/>
            <a:ext cx="504056" cy="738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5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okTextu 8"/>
          <p:cNvSpPr txBox="1"/>
          <p:nvPr/>
        </p:nvSpPr>
        <p:spPr>
          <a:xfrm>
            <a:off x="971600" y="1886486"/>
            <a:ext cx="7704856" cy="30546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sk-SK" sz="1600" b="1" dirty="0" err="1" smtClean="0">
                <a:solidFill>
                  <a:srgbClr val="AA005A"/>
                </a:solidFill>
                <a:latin typeface="+mn-lt"/>
              </a:rPr>
              <a:t>Supravodivosť</a:t>
            </a:r>
            <a:r>
              <a:rPr lang="sk-SK" sz="1600" b="1" dirty="0" smtClean="0">
                <a:solidFill>
                  <a:srgbClr val="AA005A"/>
                </a:solidFill>
                <a:latin typeface="+mn-lt"/>
              </a:rPr>
              <a:t> </a:t>
            </a:r>
            <a:r>
              <a:rPr lang="sk-SK" sz="1200" dirty="0" smtClean="0">
                <a:latin typeface="+mn-lt"/>
              </a:rPr>
              <a:t>(</a:t>
            </a:r>
            <a:r>
              <a:rPr lang="sk-SK" sz="1200" dirty="0" err="1" smtClean="0">
                <a:latin typeface="+mn-lt"/>
              </a:rPr>
              <a:t>FTE</a:t>
            </a:r>
            <a:r>
              <a:rPr lang="sk-SK" sz="1200" dirty="0" smtClean="0">
                <a:latin typeface="+mn-lt"/>
              </a:rPr>
              <a:t> = 3,7)</a:t>
            </a:r>
            <a:r>
              <a:rPr lang="sk-SK" sz="1600" b="1" dirty="0" smtClean="0">
                <a:solidFill>
                  <a:srgbClr val="AA005A"/>
                </a:solidFill>
                <a:latin typeface="+mn-lt"/>
              </a:rPr>
              <a:t>                                                                	</a:t>
            </a:r>
            <a:r>
              <a:rPr lang="sk-SK" altLang="en-US" sz="1600" b="1" dirty="0" smtClean="0">
                <a:solidFill>
                  <a:srgbClr val="00287D"/>
                </a:solidFill>
              </a:rPr>
              <a:t>P. </a:t>
            </a:r>
            <a:r>
              <a:rPr lang="sk-SK" altLang="en-US" sz="1600" b="1" dirty="0" err="1" smtClean="0">
                <a:solidFill>
                  <a:srgbClr val="00287D"/>
                </a:solidFill>
              </a:rPr>
              <a:t>Samuely</a:t>
            </a:r>
            <a:endParaRPr lang="sk-SK" altLang="en-US" sz="1600" b="1" dirty="0" smtClean="0">
              <a:solidFill>
                <a:srgbClr val="00287D"/>
              </a:solidFill>
            </a:endParaRP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sk-SK" altLang="en-US" sz="1400" b="1" dirty="0" smtClean="0"/>
              <a:t> konkurenčné usporiadanie, neusporiadanosť, </a:t>
            </a:r>
            <a:r>
              <a:rPr lang="sk-SK" altLang="en-US" sz="1400" b="1" dirty="0" err="1" smtClean="0"/>
              <a:t>nízkorozmerná</a:t>
            </a:r>
            <a:r>
              <a:rPr lang="sk-SK" altLang="en-US" sz="1400" b="1" dirty="0" smtClean="0"/>
              <a:t> </a:t>
            </a:r>
            <a:r>
              <a:rPr lang="sk-SK" altLang="en-US" sz="1400" b="1" dirty="0" err="1" smtClean="0"/>
              <a:t>supravodivosť</a:t>
            </a:r>
            <a:endParaRPr lang="sk-SK" altLang="en-US" sz="1400" b="1" dirty="0" smtClean="0"/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sk-SK" sz="1600" b="1" dirty="0">
              <a:solidFill>
                <a:srgbClr val="AA005A"/>
              </a:solidFill>
              <a:latin typeface="+mn-lt"/>
            </a:endParaRP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sk-SK" sz="1600" b="1" dirty="0" smtClean="0">
                <a:solidFill>
                  <a:srgbClr val="AA005A"/>
                </a:solidFill>
                <a:latin typeface="+mn-lt"/>
              </a:rPr>
              <a:t>Silne </a:t>
            </a:r>
            <a:r>
              <a:rPr lang="sk-SK" sz="1600" b="1" dirty="0" err="1" smtClean="0">
                <a:solidFill>
                  <a:srgbClr val="AA005A"/>
                </a:solidFill>
                <a:latin typeface="+mn-lt"/>
              </a:rPr>
              <a:t>korelované</a:t>
            </a:r>
            <a:r>
              <a:rPr lang="sk-SK" sz="1600" b="1" dirty="0" smtClean="0">
                <a:solidFill>
                  <a:srgbClr val="AA005A"/>
                </a:solidFill>
                <a:latin typeface="+mn-lt"/>
              </a:rPr>
              <a:t> systémy v extrémnych podmienkach</a:t>
            </a:r>
            <a:r>
              <a:rPr lang="sk-SK" sz="1600" dirty="0" smtClean="0"/>
              <a:t> </a:t>
            </a:r>
            <a:r>
              <a:rPr lang="sk-SK" sz="1200" dirty="0" smtClean="0"/>
              <a:t>(</a:t>
            </a:r>
            <a:r>
              <a:rPr lang="sk-SK" sz="1200" dirty="0" err="1" smtClean="0"/>
              <a:t>FTE</a:t>
            </a:r>
            <a:r>
              <a:rPr lang="sk-SK" sz="1200" dirty="0" smtClean="0"/>
              <a:t> = 3,5)</a:t>
            </a:r>
            <a:r>
              <a:rPr lang="sk-SK" sz="1600" dirty="0" smtClean="0"/>
              <a:t> </a:t>
            </a:r>
            <a:r>
              <a:rPr lang="sk-SK" sz="1600" b="1" dirty="0" smtClean="0">
                <a:solidFill>
                  <a:srgbClr val="AA005A"/>
                </a:solidFill>
                <a:latin typeface="+mn-lt"/>
              </a:rPr>
              <a:t>	</a:t>
            </a:r>
            <a:r>
              <a:rPr lang="sk-SK" altLang="en-US" sz="1600" b="1" dirty="0" smtClean="0">
                <a:solidFill>
                  <a:srgbClr val="00287D"/>
                </a:solidFill>
              </a:rPr>
              <a:t>S. </a:t>
            </a:r>
            <a:r>
              <a:rPr lang="sk-SK" altLang="en-US" sz="1600" b="1" dirty="0" err="1" smtClean="0">
                <a:solidFill>
                  <a:srgbClr val="00287D"/>
                </a:solidFill>
              </a:rPr>
              <a:t>Gabáni</a:t>
            </a:r>
            <a:endParaRPr lang="sk-SK" altLang="en-US" sz="1600" b="1" dirty="0" smtClean="0">
              <a:solidFill>
                <a:srgbClr val="00287D"/>
              </a:solidFill>
            </a:endParaRP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sk-SK" altLang="en-US" sz="1600" b="1" dirty="0" smtClean="0"/>
              <a:t>- </a:t>
            </a:r>
            <a:r>
              <a:rPr lang="sk-SK" altLang="en-US" sz="1600" b="1" dirty="0" err="1" smtClean="0"/>
              <a:t>boridy</a:t>
            </a:r>
            <a:r>
              <a:rPr lang="sk-SK" altLang="en-US" sz="1600" b="1" dirty="0" smtClean="0"/>
              <a:t>, </a:t>
            </a:r>
            <a:r>
              <a:rPr lang="sk-SK" altLang="en-US" sz="1600" b="1" dirty="0" err="1" smtClean="0"/>
              <a:t>topologické</a:t>
            </a:r>
            <a:r>
              <a:rPr lang="sk-SK" altLang="en-US" sz="1600" b="1" dirty="0" smtClean="0"/>
              <a:t> izolátory</a:t>
            </a:r>
            <a:r>
              <a:rPr lang="en-US" altLang="en-US" sz="1600" b="1" dirty="0" smtClean="0"/>
              <a:t>, v</a:t>
            </a:r>
            <a:r>
              <a:rPr lang="sk-SK" altLang="en-US" sz="1600" b="1" dirty="0" err="1" smtClean="0"/>
              <a:t>ysoké</a:t>
            </a:r>
            <a:r>
              <a:rPr lang="sk-SK" altLang="en-US" sz="1600" b="1" dirty="0" smtClean="0"/>
              <a:t> tlaky</a:t>
            </a: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sk-SK" sz="1600" b="1" dirty="0">
              <a:solidFill>
                <a:srgbClr val="AA005A"/>
              </a:solidFill>
              <a:latin typeface="+mn-lt"/>
            </a:endParaRP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sk-SK" sz="1600" b="1" dirty="0" err="1" smtClean="0">
                <a:solidFill>
                  <a:srgbClr val="AA005A"/>
                </a:solidFill>
                <a:latin typeface="+mn-lt"/>
              </a:rPr>
              <a:t>Supratekutosť</a:t>
            </a:r>
            <a:r>
              <a:rPr lang="sk-SK" sz="1600" b="1" dirty="0" smtClean="0">
                <a:solidFill>
                  <a:srgbClr val="AA005A"/>
                </a:solidFill>
                <a:latin typeface="+mn-lt"/>
              </a:rPr>
              <a:t> </a:t>
            </a:r>
            <a:r>
              <a:rPr lang="sk-SK" sz="1200" dirty="0" smtClean="0"/>
              <a:t>(</a:t>
            </a:r>
            <a:r>
              <a:rPr lang="sk-SK" sz="1200" dirty="0" err="1" smtClean="0"/>
              <a:t>FTE</a:t>
            </a:r>
            <a:r>
              <a:rPr lang="sk-SK" sz="1200" dirty="0" smtClean="0"/>
              <a:t> = 2,1)</a:t>
            </a:r>
            <a:r>
              <a:rPr lang="sk-SK" sz="1600" b="1" dirty="0" smtClean="0">
                <a:solidFill>
                  <a:srgbClr val="AA005A"/>
                </a:solidFill>
                <a:latin typeface="+mn-lt"/>
              </a:rPr>
              <a:t>                                                                   	</a:t>
            </a:r>
            <a:r>
              <a:rPr lang="sk-SK" altLang="en-US" sz="1600" b="1" dirty="0" smtClean="0">
                <a:solidFill>
                  <a:srgbClr val="00287D"/>
                </a:solidFill>
              </a:rPr>
              <a:t>P. </a:t>
            </a:r>
            <a:r>
              <a:rPr lang="sk-SK" altLang="en-US" sz="1600" b="1" dirty="0" err="1" smtClean="0">
                <a:solidFill>
                  <a:srgbClr val="00287D"/>
                </a:solidFill>
              </a:rPr>
              <a:t>Skyba</a:t>
            </a:r>
            <a:endParaRPr lang="sk-SK" altLang="en-US" sz="1600" b="1" dirty="0" smtClean="0">
              <a:solidFill>
                <a:srgbClr val="00287D"/>
              </a:solidFill>
            </a:endParaRPr>
          </a:p>
          <a:p>
            <a:pPr fontAlgn="auto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sk-SK" altLang="en-US" sz="1600" b="1" dirty="0" smtClean="0"/>
              <a:t>-  </a:t>
            </a:r>
            <a:r>
              <a:rPr lang="sk-SK" altLang="en-US" sz="1600" b="1" dirty="0" err="1" smtClean="0"/>
              <a:t>supratekuté</a:t>
            </a:r>
            <a:r>
              <a:rPr lang="sk-SK" altLang="en-US" sz="1600" b="1" dirty="0" smtClean="0"/>
              <a:t> </a:t>
            </a:r>
            <a:r>
              <a:rPr lang="sk-SK" altLang="en-US" sz="1600" b="1" baseline="30000" dirty="0" smtClean="0"/>
              <a:t>3</a:t>
            </a:r>
            <a:r>
              <a:rPr lang="sk-SK" altLang="en-US" sz="1600" b="1" dirty="0" smtClean="0"/>
              <a:t>He, kozmológia v laboratóriu, kvantové </a:t>
            </a:r>
            <a:r>
              <a:rPr lang="sk-SK" altLang="en-US" sz="1600" b="1" dirty="0" err="1" smtClean="0"/>
              <a:t>rezonátory</a:t>
            </a:r>
            <a:endParaRPr lang="sk-SK" altLang="en-US" sz="1600" b="1" dirty="0" smtClean="0"/>
          </a:p>
        </p:txBody>
      </p:sp>
      <p:sp>
        <p:nvSpPr>
          <p:cNvPr id="4102" name="BlokTextu 18"/>
          <p:cNvSpPr txBox="1">
            <a:spLocks noChangeArrowheads="1"/>
          </p:cNvSpPr>
          <p:nvPr/>
        </p:nvSpPr>
        <p:spPr bwMode="auto">
          <a:xfrm>
            <a:off x="7524328" y="1700808"/>
            <a:ext cx="1944688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endParaRPr lang="sk-SK" altLang="en-US" sz="1600" b="1" dirty="0">
              <a:solidFill>
                <a:srgbClr val="00287D"/>
              </a:solidFill>
            </a:endParaRPr>
          </a:p>
          <a:p>
            <a:pPr>
              <a:lnSpc>
                <a:spcPct val="125000"/>
              </a:lnSpc>
              <a:spcAft>
                <a:spcPts val="600"/>
              </a:spcAft>
            </a:pPr>
            <a:endParaRPr lang="sk-SK" altLang="en-US" sz="1600" b="1" dirty="0">
              <a:solidFill>
                <a:srgbClr val="00287D"/>
              </a:solidFill>
            </a:endParaRPr>
          </a:p>
          <a:p>
            <a:pPr>
              <a:lnSpc>
                <a:spcPct val="125000"/>
              </a:lnSpc>
              <a:spcAft>
                <a:spcPts val="600"/>
              </a:spcAft>
            </a:pPr>
            <a:endParaRPr lang="sk-SK" altLang="en-US" sz="1600" b="1" dirty="0">
              <a:solidFill>
                <a:srgbClr val="00287D"/>
              </a:solidFill>
            </a:endParaRPr>
          </a:p>
          <a:p>
            <a:pPr>
              <a:lnSpc>
                <a:spcPct val="125000"/>
              </a:lnSpc>
              <a:spcAft>
                <a:spcPts val="600"/>
              </a:spcAft>
            </a:pPr>
            <a:endParaRPr lang="sk-SK" altLang="en-US" sz="1600" b="1" dirty="0">
              <a:solidFill>
                <a:srgbClr val="00287D"/>
              </a:solidFill>
            </a:endParaRPr>
          </a:p>
        </p:txBody>
      </p:sp>
      <p:pic>
        <p:nvPicPr>
          <p:cNvPr id="7" name="Zástupný symbol obsahu 16" descr="LogoCFNT.gif"/>
          <p:cNvPicPr>
            <a:picLocks noChangeAspect="1"/>
          </p:cNvPicPr>
          <p:nvPr/>
        </p:nvPicPr>
        <p:blipFill>
          <a:blip r:embed="rId2" cstate="print"/>
          <a:srcRect l="5718" t="5718" r="5718" b="5718"/>
          <a:stretch>
            <a:fillRect/>
          </a:stretch>
        </p:blipFill>
        <p:spPr>
          <a:xfrm>
            <a:off x="0" y="0"/>
            <a:ext cx="1124744" cy="1124744"/>
          </a:xfrm>
          <a:prstGeom prst="rect">
            <a:avLst/>
          </a:prstGeom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764704"/>
            <a:ext cx="914400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sk-SK" altLang="en-US" sz="1500" b="1" dirty="0" smtClean="0">
                <a:solidFill>
                  <a:srgbClr val="7A0000"/>
                </a:solidFill>
              </a:rPr>
              <a:t>Výskumné skupiny:</a:t>
            </a:r>
            <a:endParaRPr lang="sk-SK" altLang="en-US" sz="1500" b="1" dirty="0">
              <a:solidFill>
                <a:srgbClr val="7A0000"/>
              </a:solidFill>
            </a:endParaRPr>
          </a:p>
        </p:txBody>
      </p:sp>
      <p:sp>
        <p:nvSpPr>
          <p:cNvPr id="12" name="Zástupný symbol dátumu 30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anchor="ctr"/>
          <a:lstStyle/>
          <a:p>
            <a:fld id="{FF77F5AC-DDEC-4C70-8893-10A5299AA7EB}" type="datetime1">
              <a:rPr lang="sk-SK" sz="1200" smtClean="0">
                <a:solidFill>
                  <a:prstClr val="black"/>
                </a:solidFill>
              </a:rPr>
              <a:pPr/>
              <a:t>12. 12. 2018</a:t>
            </a:fld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3" name="Zástupný symbol čísla snímky 3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/>
          <a:lstStyle/>
          <a:p>
            <a:fld id="{E80A814F-09B9-48B6-A4ED-EB8FE6157756}" type="slidenum">
              <a:rPr lang="sk-SK" sz="1200" smtClean="0">
                <a:solidFill>
                  <a:prstClr val="black"/>
                </a:solidFill>
              </a:rPr>
              <a:pPr/>
              <a:t>9</a:t>
            </a:fld>
            <a:r>
              <a:rPr lang="sk-SK" sz="1200" dirty="0" smtClean="0">
                <a:solidFill>
                  <a:prstClr val="black"/>
                </a:solidFill>
              </a:rPr>
              <a:t>/25</a:t>
            </a:r>
            <a:endParaRPr lang="sk-SK" sz="1200" dirty="0">
              <a:solidFill>
                <a:prstClr val="black"/>
              </a:solidFill>
            </a:endParaRPr>
          </a:p>
        </p:txBody>
      </p:sp>
      <p:sp>
        <p:nvSpPr>
          <p:cNvPr id="14" name="BlokTextu 11"/>
          <p:cNvSpPr txBox="1">
            <a:spLocks noChangeArrowheads="1"/>
          </p:cNvSpPr>
          <p:nvPr/>
        </p:nvSpPr>
        <p:spPr bwMode="auto">
          <a:xfrm>
            <a:off x="1" y="33265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175" algn="ctr"/>
            <a:r>
              <a:rPr lang="sk-SK" altLang="en-US" b="1" dirty="0" smtClean="0">
                <a:solidFill>
                  <a:srgbClr val="AF00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Oddelenie fyziky nízkych teplôt</a:t>
            </a:r>
            <a:endParaRPr lang="sk-SK" altLang="en-US" b="1" dirty="0">
              <a:solidFill>
                <a:srgbClr val="AF006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Modul">
    <a:maj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Modul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  <a:fontScheme name="Modul">
    <a:maj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Modul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7500"/>
              <a:satMod val="137000"/>
            </a:schemeClr>
          </a:gs>
          <a:gs pos="55000">
            <a:schemeClr val="phClr">
              <a:shade val="69000"/>
              <a:satMod val="137000"/>
            </a:schemeClr>
          </a:gs>
          <a:gs pos="100000">
            <a:schemeClr val="phClr">
              <a:shade val="98000"/>
              <a:satMod val="137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48000" cap="flat" cmpd="thickThin" algn="ctr">
        <a:solidFill>
          <a:schemeClr val="phClr"/>
        </a:solidFill>
        <a:prstDash val="solid"/>
      </a:ln>
      <a:ln w="48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45000" dist="25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8000"/>
              <a:satMod val="300000"/>
            </a:schemeClr>
          </a:gs>
          <a:gs pos="12000">
            <a:schemeClr val="phClr">
              <a:tint val="48000"/>
              <a:satMod val="300000"/>
            </a:schemeClr>
          </a:gs>
          <a:gs pos="20000">
            <a:schemeClr val="phClr">
              <a:tint val="49000"/>
              <a:satMod val="300000"/>
            </a:schemeClr>
          </a:gs>
          <a:gs pos="100000">
            <a:schemeClr val="phClr">
              <a:shade val="30000"/>
            </a:schemeClr>
          </a:gs>
        </a:gsLst>
        <a:path path="circle">
          <a:fillToRect l="10000" t="-25000" r="10000" b="125000"/>
        </a:path>
      </a:gradFill>
      <a:blipFill>
        <a:blip xmlns:r="http://schemas.openxmlformats.org/officeDocument/2006/relationships" r:embed="rId1">
          <a:duotone>
            <a:schemeClr val="phClr">
              <a:shade val="75000"/>
              <a:satMod val="105000"/>
            </a:schemeClr>
            <a:schemeClr val="phClr">
              <a:tint val="95000"/>
              <a:satMod val="105000"/>
            </a:schemeClr>
          </a:duotone>
        </a:blip>
        <a:tile tx="0" ty="0" sx="38000" sy="38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9942</TotalTime>
  <Words>3552</Words>
  <Application>Microsoft Office PowerPoint</Application>
  <PresentationFormat>Prezentácia na obrazovke (4:3)</PresentationFormat>
  <Paragraphs>910</Paragraphs>
  <Slides>37</Slides>
  <Notes>12</Notes>
  <HiddenSlides>0</HiddenSlides>
  <MMClips>0</MMClips>
  <ScaleCrop>false</ScaleCrop>
  <HeadingPairs>
    <vt:vector size="6" baseType="variant">
      <vt:variant>
        <vt:lpstr>Motív</vt:lpstr>
      </vt:variant>
      <vt:variant>
        <vt:i4>6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37</vt:i4>
      </vt:variant>
    </vt:vector>
  </HeadingPairs>
  <TitlesOfParts>
    <vt:vector size="44" baseType="lpstr">
      <vt:lpstr>Predvolený návrh</vt:lpstr>
      <vt:lpstr>Motív Office</vt:lpstr>
      <vt:lpstr>1_Motív Office</vt:lpstr>
      <vt:lpstr>2_Motív Office</vt:lpstr>
      <vt:lpstr>3_Motív Office</vt:lpstr>
      <vt:lpstr>4_Motív Office</vt:lpstr>
      <vt:lpstr>Bitmap Image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</vt:vector>
  </TitlesOfParts>
  <Company>OBF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katka</dc:creator>
  <cp:lastModifiedBy>gabani</cp:lastModifiedBy>
  <cp:revision>776</cp:revision>
  <dcterms:created xsi:type="dcterms:W3CDTF">2015-11-30T09:22:29Z</dcterms:created>
  <dcterms:modified xsi:type="dcterms:W3CDTF">2018-12-12T18:12:07Z</dcterms:modified>
</cp:coreProperties>
</file>