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86" r:id="rId2"/>
    <p:sldId id="296" r:id="rId3"/>
    <p:sldId id="309" r:id="rId4"/>
    <p:sldId id="311" r:id="rId5"/>
    <p:sldId id="293" r:id="rId6"/>
    <p:sldId id="312" r:id="rId7"/>
    <p:sldId id="314" r:id="rId8"/>
    <p:sldId id="315" r:id="rId9"/>
    <p:sldId id="303" r:id="rId10"/>
    <p:sldId id="317" r:id="rId11"/>
    <p:sldId id="320" r:id="rId12"/>
    <p:sldId id="280" r:id="rId13"/>
    <p:sldId id="282" r:id="rId14"/>
    <p:sldId id="323" r:id="rId15"/>
    <p:sldId id="324" r:id="rId16"/>
    <p:sldId id="318" r:id="rId17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71" d="100"/>
          <a:sy n="71" d="100"/>
        </p:scale>
        <p:origin x="398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128466-0971-4531-8EC7-D67468B2518C}" type="datetimeFigureOut">
              <a:rPr lang="sk-SK" smtClean="0"/>
              <a:t>12. 12. 2018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1BA605-C6C1-4998-B9BB-DDDA8ABE42C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60096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07CBA4-90E6-47E8-9582-5A18140CAC1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615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92C79-044E-48E5-A959-CC5C06382781}" type="datetimeFigureOut">
              <a:rPr lang="en-GB" smtClean="0"/>
              <a:t>12/12/2018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9513B-D338-4987-962B-AC4A3C4548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1315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92C79-044E-48E5-A959-CC5C06382781}" type="datetimeFigureOut">
              <a:rPr lang="en-GB" smtClean="0"/>
              <a:t>12/12/2018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9513B-D338-4987-962B-AC4A3C4548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9043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92C79-044E-48E5-A959-CC5C06382781}" type="datetimeFigureOut">
              <a:rPr lang="en-GB" smtClean="0"/>
              <a:t>12/12/2018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9513B-D338-4987-962B-AC4A3C4548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8016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92C79-044E-48E5-A959-CC5C06382781}" type="datetimeFigureOut">
              <a:rPr lang="en-GB" smtClean="0"/>
              <a:t>12/12/2018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9513B-D338-4987-962B-AC4A3C4548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9545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92C79-044E-48E5-A959-CC5C06382781}" type="datetimeFigureOut">
              <a:rPr lang="en-GB" smtClean="0"/>
              <a:t>12/12/2018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9513B-D338-4987-962B-AC4A3C4548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2942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92C79-044E-48E5-A959-CC5C06382781}" type="datetimeFigureOut">
              <a:rPr lang="en-GB" smtClean="0"/>
              <a:t>12/12/2018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9513B-D338-4987-962B-AC4A3C4548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8433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92C79-044E-48E5-A959-CC5C06382781}" type="datetimeFigureOut">
              <a:rPr lang="en-GB" smtClean="0"/>
              <a:t>12/12/2018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9513B-D338-4987-962B-AC4A3C4548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5288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92C79-044E-48E5-A959-CC5C06382781}" type="datetimeFigureOut">
              <a:rPr lang="en-GB" smtClean="0"/>
              <a:t>12/12/2018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9513B-D338-4987-962B-AC4A3C4548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443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92C79-044E-48E5-A959-CC5C06382781}" type="datetimeFigureOut">
              <a:rPr lang="en-GB" smtClean="0"/>
              <a:t>12/12/2018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9513B-D338-4987-962B-AC4A3C4548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3938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92C79-044E-48E5-A959-CC5C06382781}" type="datetimeFigureOut">
              <a:rPr lang="en-GB" smtClean="0"/>
              <a:t>12/12/2018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9513B-D338-4987-962B-AC4A3C4548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4134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92C79-044E-48E5-A959-CC5C06382781}" type="datetimeFigureOut">
              <a:rPr lang="en-GB" smtClean="0"/>
              <a:t>12/12/2018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9513B-D338-4987-962B-AC4A3C4548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707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92C79-044E-48E5-A959-CC5C06382781}" type="datetimeFigureOut">
              <a:rPr lang="en-GB" smtClean="0"/>
              <a:t>12/12/2018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09513B-D338-4987-962B-AC4A3C4548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4050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emf"/><Relationship Id="rId9" Type="http://schemas.openxmlformats.org/officeDocument/2006/relationships/image" Target="../media/image7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emf"/><Relationship Id="rId5" Type="http://schemas.openxmlformats.org/officeDocument/2006/relationships/image" Target="../media/image76.png"/><Relationship Id="rId4" Type="http://schemas.openxmlformats.org/officeDocument/2006/relationships/image" Target="../media/image7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90.png"/><Relationship Id="rId3" Type="http://schemas.openxmlformats.org/officeDocument/2006/relationships/image" Target="../media/image83.png"/><Relationship Id="rId7" Type="http://schemas.openxmlformats.org/officeDocument/2006/relationships/image" Target="../media/image86.png"/><Relationship Id="rId12" Type="http://schemas.openxmlformats.org/officeDocument/2006/relationships/image" Target="../media/image89.png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emf"/><Relationship Id="rId11" Type="http://schemas.openxmlformats.org/officeDocument/2006/relationships/image" Target="../media/image88.png"/><Relationship Id="rId5" Type="http://schemas.openxmlformats.org/officeDocument/2006/relationships/image" Target="../media/image84.emf"/><Relationship Id="rId15" Type="http://schemas.openxmlformats.org/officeDocument/2006/relationships/image" Target="../media/image81.png"/><Relationship Id="rId10" Type="http://schemas.openxmlformats.org/officeDocument/2006/relationships/image" Target="../media/image87.png"/><Relationship Id="rId4" Type="http://schemas.openxmlformats.org/officeDocument/2006/relationships/image" Target="../media/image79.png"/><Relationship Id="rId9" Type="http://schemas.openxmlformats.org/officeDocument/2006/relationships/image" Target="../media/image64.gif"/><Relationship Id="rId14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jpe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hyperlink" Target="http://pubs.rsc.org/en/content/articlelanding/2010/cp/c000755m" TargetMode="External"/><Relationship Id="rId18" Type="http://schemas.openxmlformats.org/officeDocument/2006/relationships/image" Target="../media/image28.jpe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5.emf"/><Relationship Id="rId17" Type="http://schemas.openxmlformats.org/officeDocument/2006/relationships/hyperlink" Target="https://www.sciencedirect.com/science/article/pii/S0006349511003250" TargetMode="External"/><Relationship Id="rId2" Type="http://schemas.openxmlformats.org/officeDocument/2006/relationships/image" Target="../media/image18.png"/><Relationship Id="rId16" Type="http://schemas.openxmlformats.org/officeDocument/2006/relationships/image" Target="../media/image27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16.png"/><Relationship Id="rId5" Type="http://schemas.openxmlformats.org/officeDocument/2006/relationships/image" Target="../media/image21.png"/><Relationship Id="rId15" Type="http://schemas.openxmlformats.org/officeDocument/2006/relationships/hyperlink" Target="https://journals.plos.org/plosone/article?id=10.1371/journal.pone.0019129" TargetMode="External"/><Relationship Id="rId10" Type="http://schemas.openxmlformats.org/officeDocument/2006/relationships/image" Target="../media/image15.png"/><Relationship Id="rId19" Type="http://schemas.openxmlformats.org/officeDocument/2006/relationships/image" Target="../media/image29.emf"/><Relationship Id="rId4" Type="http://schemas.openxmlformats.org/officeDocument/2006/relationships/image" Target="../media/image20.png"/><Relationship Id="rId9" Type="http://schemas.openxmlformats.org/officeDocument/2006/relationships/image" Target="../media/image13.png"/><Relationship Id="rId14" Type="http://schemas.openxmlformats.org/officeDocument/2006/relationships/image" Target="../media/image2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emf"/><Relationship Id="rId5" Type="http://schemas.openxmlformats.org/officeDocument/2006/relationships/image" Target="../media/image34.png"/><Relationship Id="rId4" Type="http://schemas.openxmlformats.org/officeDocument/2006/relationships/image" Target="../media/image3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emf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emf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gif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>
            <a:spLocks noChangeArrowheads="1"/>
          </p:cNvSpPr>
          <p:nvPr/>
        </p:nvSpPr>
        <p:spPr bwMode="auto">
          <a:xfrm>
            <a:off x="314709" y="0"/>
            <a:ext cx="86860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tabLst>
                <a:tab pos="180975" algn="l"/>
              </a:tabLst>
            </a:pPr>
            <a:r>
              <a:rPr lang="sk-SK" altLang="sk-SK" b="1" u="sng" dirty="0" smtClean="0"/>
              <a:t>nominácia OBF –  výsk. skupina: </a:t>
            </a:r>
            <a:r>
              <a:rPr lang="sk-SK" altLang="sk-SK" b="1" u="sng" dirty="0" err="1" smtClean="0">
                <a:solidFill>
                  <a:srgbClr val="C00000"/>
                </a:solidFill>
              </a:rPr>
              <a:t>Amyloidná</a:t>
            </a:r>
            <a:r>
              <a:rPr lang="sk-SK" altLang="sk-SK" b="1" u="sng" dirty="0" smtClean="0">
                <a:solidFill>
                  <a:srgbClr val="C00000"/>
                </a:solidFill>
              </a:rPr>
              <a:t> </a:t>
            </a:r>
            <a:r>
              <a:rPr lang="sk-SK" altLang="sk-SK" b="1" u="sng" dirty="0" err="1" smtClean="0">
                <a:solidFill>
                  <a:srgbClr val="C00000"/>
                </a:solidFill>
              </a:rPr>
              <a:t>agregácia</a:t>
            </a:r>
            <a:r>
              <a:rPr lang="sk-SK" altLang="sk-SK" b="1" u="sng" dirty="0" smtClean="0">
                <a:solidFill>
                  <a:srgbClr val="C00000"/>
                </a:solidFill>
              </a:rPr>
              <a:t> proteínov</a:t>
            </a:r>
            <a:r>
              <a:rPr lang="sk-SK" altLang="sk-SK" b="1" dirty="0" smtClean="0"/>
              <a:t>  - základný výskum</a:t>
            </a:r>
            <a:endParaRPr lang="sk-SK" altLang="sk-SK" u="sng" dirty="0"/>
          </a:p>
        </p:txBody>
      </p:sp>
      <p:grpSp>
        <p:nvGrpSpPr>
          <p:cNvPr id="26" name="Skupina 25"/>
          <p:cNvGrpSpPr/>
          <p:nvPr/>
        </p:nvGrpSpPr>
        <p:grpSpPr>
          <a:xfrm>
            <a:off x="162692" y="796224"/>
            <a:ext cx="3908146" cy="1728437"/>
            <a:chOff x="162692" y="482951"/>
            <a:chExt cx="3908146" cy="1728437"/>
          </a:xfrm>
        </p:grpSpPr>
        <p:pic>
          <p:nvPicPr>
            <p:cNvPr id="5" name="Obrázok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6356" y="482951"/>
              <a:ext cx="3904482" cy="1387112"/>
            </a:xfrm>
            <a:prstGeom prst="rect">
              <a:avLst/>
            </a:prstGeom>
          </p:spPr>
        </p:pic>
        <p:sp>
          <p:nvSpPr>
            <p:cNvPr id="6" name="BlokTextu 5"/>
            <p:cNvSpPr txBox="1"/>
            <p:nvPr/>
          </p:nvSpPr>
          <p:spPr>
            <a:xfrm>
              <a:off x="162692" y="1872834"/>
              <a:ext cx="27233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1600" b="1" dirty="0" smtClean="0">
                  <a:solidFill>
                    <a:srgbClr val="C00000"/>
                  </a:solidFill>
                </a:rPr>
                <a:t>IF 4.211</a:t>
              </a:r>
              <a:r>
                <a:rPr lang="sk-SK" sz="1600" b="1" dirty="0">
                  <a:solidFill>
                    <a:srgbClr val="C00000"/>
                  </a:solidFill>
                </a:rPr>
                <a:t>, Q1, 85 </a:t>
              </a:r>
              <a:r>
                <a:rPr lang="sk-SK" sz="1600" b="1" dirty="0" smtClean="0">
                  <a:solidFill>
                    <a:srgbClr val="C00000"/>
                  </a:solidFill>
                </a:rPr>
                <a:t>%</a:t>
              </a:r>
              <a:endParaRPr lang="en-GB" sz="1600" b="1" baseline="-25000" dirty="0">
                <a:solidFill>
                  <a:srgbClr val="C00000"/>
                </a:solidFill>
                <a:latin typeface="Garamond" panose="02020404030301010803" pitchFamily="18" charset="0"/>
              </a:endParaRPr>
            </a:p>
          </p:txBody>
        </p:sp>
      </p:grpSp>
      <p:grpSp>
        <p:nvGrpSpPr>
          <p:cNvPr id="12" name="Skupina 11"/>
          <p:cNvGrpSpPr/>
          <p:nvPr/>
        </p:nvGrpSpPr>
        <p:grpSpPr>
          <a:xfrm>
            <a:off x="166356" y="4776157"/>
            <a:ext cx="3904482" cy="1980118"/>
            <a:chOff x="162693" y="2267578"/>
            <a:chExt cx="3904482" cy="1980118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2693" y="2267578"/>
              <a:ext cx="3904482" cy="15894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Obdĺžnik 7"/>
            <p:cNvSpPr/>
            <p:nvPr/>
          </p:nvSpPr>
          <p:spPr>
            <a:xfrm>
              <a:off x="162693" y="3909142"/>
              <a:ext cx="165301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k-SK" sz="1600" b="1" dirty="0">
                  <a:solidFill>
                    <a:srgbClr val="C00000"/>
                  </a:solidFill>
                </a:rPr>
                <a:t>IF 3.909, Q1, 84</a:t>
              </a:r>
              <a:r>
                <a:rPr lang="sk-SK" sz="1600" b="1" dirty="0" smtClean="0">
                  <a:solidFill>
                    <a:srgbClr val="C00000"/>
                  </a:solidFill>
                </a:rPr>
                <a:t>%</a:t>
              </a:r>
              <a:endParaRPr lang="sk-SK" sz="16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279172" y="2579014"/>
            <a:ext cx="3590157" cy="2197143"/>
            <a:chOff x="275509" y="4278474"/>
            <a:chExt cx="3590157" cy="2197143"/>
          </a:xfrm>
        </p:grpSpPr>
        <p:pic>
          <p:nvPicPr>
            <p:cNvPr id="9" name="Obrázok 8"/>
            <p:cNvPicPr>
              <a:picLocks noChangeAspect="1"/>
            </p:cNvPicPr>
            <p:nvPr/>
          </p:nvPicPr>
          <p:blipFill rotWithShape="1">
            <a:blip r:embed="rId4"/>
            <a:srcRect l="5245" t="24136" r="9464" b="18749"/>
            <a:stretch/>
          </p:blipFill>
          <p:spPr>
            <a:xfrm>
              <a:off x="275509" y="4278474"/>
              <a:ext cx="3590157" cy="1766388"/>
            </a:xfrm>
            <a:prstGeom prst="rect">
              <a:avLst/>
            </a:prstGeom>
          </p:spPr>
        </p:pic>
        <p:sp>
          <p:nvSpPr>
            <p:cNvPr id="11" name="Obdĺžnik 10"/>
            <p:cNvSpPr/>
            <p:nvPr/>
          </p:nvSpPr>
          <p:spPr>
            <a:xfrm>
              <a:off x="275509" y="6137063"/>
              <a:ext cx="165301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k-SK" sz="1600" b="1" dirty="0">
                  <a:solidFill>
                    <a:srgbClr val="C00000"/>
                  </a:solidFill>
                </a:rPr>
                <a:t>IF 3.997, Q1, 88%</a:t>
              </a:r>
              <a:endParaRPr lang="sk-SK" sz="16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4286749" y="1987362"/>
            <a:ext cx="4665967" cy="1365055"/>
            <a:chOff x="4276724" y="533191"/>
            <a:chExt cx="4665967" cy="1365055"/>
          </a:xfrm>
        </p:grpSpPr>
        <p:grpSp>
          <p:nvGrpSpPr>
            <p:cNvPr id="14" name="Skupina 13"/>
            <p:cNvGrpSpPr/>
            <p:nvPr/>
          </p:nvGrpSpPr>
          <p:grpSpPr>
            <a:xfrm>
              <a:off x="4276724" y="533191"/>
              <a:ext cx="3403235" cy="1365055"/>
              <a:chOff x="-2" y="0"/>
              <a:chExt cx="6558261" cy="2066925"/>
            </a:xfrm>
          </p:grpSpPr>
          <p:pic>
            <p:nvPicPr>
              <p:cNvPr id="15" name="Obrázok 14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" y="1038225"/>
                <a:ext cx="6558261" cy="10287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" name="Obrázok 15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" y="0"/>
                <a:ext cx="6558261" cy="9906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7" name="Obdĺžnik 16"/>
            <p:cNvSpPr/>
            <p:nvPr/>
          </p:nvSpPr>
          <p:spPr>
            <a:xfrm>
              <a:off x="7679960" y="567600"/>
              <a:ext cx="126273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dirty="0">
                  <a:solidFill>
                    <a:srgbClr val="C00000"/>
                  </a:solidFill>
                </a:rPr>
                <a:t>IF 3.997, Q1, 88%</a:t>
              </a:r>
              <a:endParaRPr lang="sk-SK" sz="16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4" name="Skupina 23"/>
          <p:cNvGrpSpPr/>
          <p:nvPr/>
        </p:nvGrpSpPr>
        <p:grpSpPr>
          <a:xfrm>
            <a:off x="4286749" y="3518997"/>
            <a:ext cx="4665967" cy="1257160"/>
            <a:chOff x="4276724" y="1898246"/>
            <a:chExt cx="4665967" cy="125716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6724" y="1898246"/>
              <a:ext cx="3524251" cy="1257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Obdĺžnik 18"/>
            <p:cNvSpPr/>
            <p:nvPr/>
          </p:nvSpPr>
          <p:spPr>
            <a:xfrm>
              <a:off x="7892012" y="2065174"/>
              <a:ext cx="105067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dirty="0">
                  <a:solidFill>
                    <a:srgbClr val="C00000"/>
                  </a:solidFill>
                </a:rPr>
                <a:t>IF 3.997, Q1, </a:t>
              </a:r>
              <a:r>
                <a:rPr lang="en-US" sz="1600" b="1" dirty="0" smtClean="0">
                  <a:solidFill>
                    <a:srgbClr val="C00000"/>
                  </a:solidFill>
                </a:rPr>
                <a:t>88%</a:t>
              </a:r>
              <a:endParaRPr lang="sk-SK" sz="16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3" name="Skupina 22"/>
          <p:cNvGrpSpPr/>
          <p:nvPr/>
        </p:nvGrpSpPr>
        <p:grpSpPr>
          <a:xfrm>
            <a:off x="4308492" y="4776157"/>
            <a:ext cx="4665583" cy="1535113"/>
            <a:chOff x="4277108" y="3189286"/>
            <a:chExt cx="4665583" cy="1535113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7108" y="3189286"/>
              <a:ext cx="3614903" cy="1535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Obdĺžnik 19"/>
            <p:cNvSpPr/>
            <p:nvPr/>
          </p:nvSpPr>
          <p:spPr>
            <a:xfrm>
              <a:off x="7913992" y="3335892"/>
              <a:ext cx="102869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k-SK" sz="1600" b="1" dirty="0" smtClean="0">
                  <a:solidFill>
                    <a:srgbClr val="C00000"/>
                  </a:solidFill>
                </a:rPr>
                <a:t>IF 2.881, Q1,81%</a:t>
              </a:r>
              <a:endParaRPr lang="sk-SK" sz="16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2" name="Skupina 21"/>
          <p:cNvGrpSpPr/>
          <p:nvPr/>
        </p:nvGrpSpPr>
        <p:grpSpPr>
          <a:xfrm>
            <a:off x="4308492" y="509781"/>
            <a:ext cx="4675297" cy="1433886"/>
            <a:chOff x="4277107" y="4819921"/>
            <a:chExt cx="4675297" cy="1433886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7107" y="4819921"/>
              <a:ext cx="3523867" cy="1433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Obdĺžnik 20"/>
            <p:cNvSpPr/>
            <p:nvPr/>
          </p:nvSpPr>
          <p:spPr>
            <a:xfrm>
              <a:off x="7782308" y="4915417"/>
              <a:ext cx="117009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k-SK" sz="1600" b="1" dirty="0">
                  <a:solidFill>
                    <a:srgbClr val="C00000"/>
                  </a:solidFill>
                </a:rPr>
                <a:t>IF 3.906, Q1, 92 </a:t>
              </a:r>
              <a:r>
                <a:rPr lang="sk-SK" sz="1600" b="1" dirty="0" smtClean="0">
                  <a:solidFill>
                    <a:srgbClr val="C00000"/>
                  </a:solidFill>
                </a:rPr>
                <a:t>%</a:t>
              </a:r>
              <a:endParaRPr lang="sk-SK" sz="1600" dirty="0">
                <a:solidFill>
                  <a:srgbClr val="C00000"/>
                </a:solidFill>
              </a:endParaRPr>
            </a:p>
          </p:txBody>
        </p:sp>
      </p:grpSp>
      <p:sp>
        <p:nvSpPr>
          <p:cNvPr id="25" name="Obdĺžnik 24"/>
          <p:cNvSpPr/>
          <p:nvPr/>
        </p:nvSpPr>
        <p:spPr>
          <a:xfrm>
            <a:off x="129850" y="355892"/>
            <a:ext cx="8191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Autori:</a:t>
            </a:r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Z. </a:t>
            </a:r>
            <a:r>
              <a:rPr lang="sk-SK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Gažová</a:t>
            </a:r>
            <a:r>
              <a:rPr lang="sk-SK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Z. </a:t>
            </a:r>
            <a:r>
              <a:rPr lang="sk-SK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Bednáriková</a:t>
            </a:r>
            <a:r>
              <a:rPr lang="sk-SK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M. </a:t>
            </a:r>
            <a:r>
              <a:rPr lang="sk-SK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Gančár</a:t>
            </a:r>
            <a:r>
              <a:rPr lang="sk-SK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K. Uličná, A. </a:t>
            </a:r>
            <a:r>
              <a:rPr lang="sk-SK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Antošová</a:t>
            </a:r>
            <a:r>
              <a:rPr lang="sk-SK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D. </a:t>
            </a:r>
            <a:r>
              <a:rPr lang="sk-SK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Fedunová</a:t>
            </a:r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bdĺžnik 26"/>
          <p:cNvSpPr/>
          <p:nvPr/>
        </p:nvSpPr>
        <p:spPr>
          <a:xfrm>
            <a:off x="2222709" y="6394866"/>
            <a:ext cx="65528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400" b="1" dirty="0">
                <a:solidFill>
                  <a:srgbClr val="C00000"/>
                </a:solidFill>
              </a:rPr>
              <a:t>V 6-tich</a:t>
            </a:r>
            <a:r>
              <a:rPr lang="sk-SK" sz="1400" dirty="0">
                <a:solidFill>
                  <a:srgbClr val="C00000"/>
                </a:solidFill>
              </a:rPr>
              <a:t> prácach je niekto z autorov </a:t>
            </a:r>
            <a:r>
              <a:rPr lang="sk-SK" sz="1400" b="1" dirty="0">
                <a:solidFill>
                  <a:srgbClr val="C00000"/>
                </a:solidFill>
              </a:rPr>
              <a:t>prvým a/alebo korešpondenčným autorom.</a:t>
            </a:r>
            <a:endParaRPr lang="sk-SK" sz="1400" dirty="0">
              <a:solidFill>
                <a:srgbClr val="C00000"/>
              </a:solidFill>
            </a:endParaRPr>
          </a:p>
        </p:txBody>
      </p:sp>
      <p:sp>
        <p:nvSpPr>
          <p:cNvPr id="28" name="Obdĺžnik 27"/>
          <p:cNvSpPr/>
          <p:nvPr/>
        </p:nvSpPr>
        <p:spPr>
          <a:xfrm>
            <a:off x="2467801" y="627715"/>
            <a:ext cx="8365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Q1</a:t>
            </a:r>
            <a:endParaRPr lang="sk-SK" sz="1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22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ĺžnik 5"/>
          <p:cNvSpPr/>
          <p:nvPr/>
        </p:nvSpPr>
        <p:spPr>
          <a:xfrm>
            <a:off x="-230188" y="-36513"/>
            <a:ext cx="9144001" cy="306388"/>
          </a:xfrm>
          <a:prstGeom prst="rect">
            <a:avLst/>
          </a:prstGeom>
        </p:spPr>
        <p:txBody>
          <a:bodyPr lIns="89245" tIns="44623" rIns="89245" bIns="44623">
            <a:spAutoFit/>
          </a:bodyPr>
          <a:lstStyle/>
          <a:p>
            <a:pPr algn="ctr">
              <a:tabLst>
                <a:tab pos="3054350" algn="l"/>
              </a:tabLst>
              <a:defRPr/>
            </a:pPr>
            <a:r>
              <a:rPr lang="sk-SK" sz="1400" b="1" u="dbl" dirty="0">
                <a:solidFill>
                  <a:srgbClr val="C00000"/>
                </a:solidFill>
                <a:uFill>
                  <a:solidFill>
                    <a:srgbClr val="6188C7"/>
                  </a:solidFill>
                </a:uFill>
                <a:latin typeface="+mn-lt"/>
                <a:cs typeface="Arial" panose="020B0604020202020204" pitchFamily="34" charset="0"/>
              </a:rPr>
              <a:t>CID 9998128 </a:t>
            </a:r>
            <a:r>
              <a:rPr lang="en-US" sz="1400" b="1" u="dbl" dirty="0">
                <a:solidFill>
                  <a:srgbClr val="C00000"/>
                </a:solidFill>
                <a:uFill>
                  <a:solidFill>
                    <a:srgbClr val="6188C7"/>
                  </a:solidFill>
                </a:uFill>
                <a:latin typeface="+mn-lt"/>
                <a:cs typeface="Arial" panose="020B0604020202020204" pitchFamily="34" charset="0"/>
              </a:rPr>
              <a:t>hybrid molecule</a:t>
            </a:r>
            <a:endParaRPr lang="en-US" sz="1400" u="dbl" dirty="0">
              <a:solidFill>
                <a:srgbClr val="C00000"/>
              </a:solidFill>
              <a:uFill>
                <a:solidFill>
                  <a:srgbClr val="6188C7"/>
                </a:solidFill>
              </a:uFill>
              <a:latin typeface="+mn-lt"/>
            </a:endParaRPr>
          </a:p>
        </p:txBody>
      </p:sp>
      <p:grpSp>
        <p:nvGrpSpPr>
          <p:cNvPr id="26627" name="Skupina 16"/>
          <p:cNvGrpSpPr>
            <a:grpSpLocks/>
          </p:cNvGrpSpPr>
          <p:nvPr/>
        </p:nvGrpSpPr>
        <p:grpSpPr bwMode="auto">
          <a:xfrm>
            <a:off x="327025" y="169863"/>
            <a:ext cx="2520950" cy="1860550"/>
            <a:chOff x="107504" y="476672"/>
            <a:chExt cx="2808312" cy="2133818"/>
          </a:xfrm>
        </p:grpSpPr>
        <p:pic>
          <p:nvPicPr>
            <p:cNvPr id="26645" name="Picture 1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90" t="39474" r="10526"/>
            <a:stretch>
              <a:fillRect/>
            </a:stretch>
          </p:blipFill>
          <p:spPr bwMode="auto">
            <a:xfrm>
              <a:off x="899592" y="764704"/>
              <a:ext cx="2016224" cy="1656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46" name="Picture 1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263" b="60526"/>
            <a:stretch>
              <a:fillRect/>
            </a:stretch>
          </p:blipFill>
          <p:spPr bwMode="auto">
            <a:xfrm>
              <a:off x="107504" y="476672"/>
              <a:ext cx="1224136" cy="1080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47" name="BlokTextu 9"/>
            <p:cNvSpPr txBox="1">
              <a:spLocks noChangeArrowheads="1"/>
            </p:cNvSpPr>
            <p:nvPr/>
          </p:nvSpPr>
          <p:spPr bwMode="auto">
            <a:xfrm>
              <a:off x="805993" y="2348880"/>
              <a:ext cx="117371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sk-SK" sz="1100" b="1">
                  <a:solidFill>
                    <a:srgbClr val="00B050"/>
                  </a:solidFill>
                  <a:latin typeface="Comic Sans MS" pitchFamily="66" charset="0"/>
                </a:rPr>
                <a:t>methylpyridine</a:t>
              </a:r>
            </a:p>
          </p:txBody>
        </p:sp>
        <p:sp>
          <p:nvSpPr>
            <p:cNvPr id="12" name="BlokTextu 11"/>
            <p:cNvSpPr txBox="1"/>
            <p:nvPr/>
          </p:nvSpPr>
          <p:spPr>
            <a:xfrm>
              <a:off x="2051040" y="1989643"/>
              <a:ext cx="726836" cy="26035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sk-SK" sz="1100" b="1" dirty="0">
                  <a:solidFill>
                    <a:schemeClr val="accent6">
                      <a:lumMod val="75000"/>
                    </a:schemeClr>
                  </a:solidFill>
                  <a:latin typeface="Comic Sans MS" pitchFamily="66" charset="0"/>
                </a:rPr>
                <a:t>indazole</a:t>
              </a:r>
              <a:endParaRPr lang="en-US" sz="1100" b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endParaRPr>
            </a:p>
          </p:txBody>
        </p:sp>
        <p:sp>
          <p:nvSpPr>
            <p:cNvPr id="26649" name="BlokTextu 10"/>
            <p:cNvSpPr txBox="1">
              <a:spLocks noChangeArrowheads="1"/>
            </p:cNvSpPr>
            <p:nvPr/>
          </p:nvSpPr>
          <p:spPr bwMode="auto">
            <a:xfrm>
              <a:off x="1547664" y="575102"/>
              <a:ext cx="904415" cy="261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sk-SK" altLang="sk-SK" sz="1100" b="1">
                  <a:solidFill>
                    <a:srgbClr val="FF0000"/>
                  </a:solidFill>
                  <a:latin typeface="Comic Sans MS" pitchFamily="66" charset="0"/>
                </a:rPr>
                <a:t>quinazoline</a:t>
              </a:r>
              <a:endParaRPr lang="en-US" altLang="sk-SK" sz="1100" b="1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</p:grpSp>
      <p:sp>
        <p:nvSpPr>
          <p:cNvPr id="18" name="BlokTextu 23"/>
          <p:cNvSpPr txBox="1">
            <a:spLocks noChangeArrowheads="1"/>
          </p:cNvSpPr>
          <p:nvPr/>
        </p:nvSpPr>
        <p:spPr bwMode="auto">
          <a:xfrm>
            <a:off x="2997200" y="454025"/>
            <a:ext cx="5905500" cy="3079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sk-SK" altLang="sk-SK" sz="1400" b="1" dirty="0">
                <a:solidFill>
                  <a:srgbClr val="0070C0"/>
                </a:solidFill>
                <a:latin typeface="+mn-lt"/>
              </a:rPr>
              <a:t>Effect of CID 9998128 on A</a:t>
            </a:r>
            <a:r>
              <a:rPr lang="el-GR" altLang="sk-SK" sz="1400" b="1" dirty="0">
                <a:solidFill>
                  <a:srgbClr val="0070C0"/>
                </a:solidFill>
                <a:latin typeface="+mn-lt"/>
              </a:rPr>
              <a:t>β</a:t>
            </a:r>
            <a:r>
              <a:rPr lang="sk-SK" altLang="sk-SK" sz="1400" b="1" dirty="0">
                <a:solidFill>
                  <a:srgbClr val="0070C0"/>
                </a:solidFill>
                <a:latin typeface="+mn-lt"/>
              </a:rPr>
              <a:t>42 </a:t>
            </a:r>
            <a:r>
              <a:rPr lang="sk-SK" altLang="sk-SK" sz="1400" b="1" dirty="0" err="1">
                <a:solidFill>
                  <a:srgbClr val="0070C0"/>
                </a:solidFill>
                <a:latin typeface="+mn-lt"/>
              </a:rPr>
              <a:t>amyloid</a:t>
            </a:r>
            <a:r>
              <a:rPr lang="sk-SK" altLang="sk-SK" sz="14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sk-SK" altLang="sk-SK" sz="1400" b="1" dirty="0" err="1">
                <a:solidFill>
                  <a:srgbClr val="0070C0"/>
                </a:solidFill>
                <a:latin typeface="+mn-lt"/>
              </a:rPr>
              <a:t>aggregation</a:t>
            </a:r>
            <a:r>
              <a:rPr lang="en-US" altLang="sk-SK" sz="1400" b="1" dirty="0">
                <a:solidFill>
                  <a:srgbClr val="0070C0"/>
                </a:solidFill>
                <a:latin typeface="+mn-lt"/>
              </a:rPr>
              <a:t>, </a:t>
            </a:r>
            <a:r>
              <a:rPr lang="sk-SK" altLang="sk-SK" sz="1400" b="1" dirty="0">
                <a:solidFill>
                  <a:srgbClr val="0070C0"/>
                </a:solidFill>
                <a:latin typeface="+mn-lt"/>
              </a:rPr>
              <a:t>BACE</a:t>
            </a:r>
            <a:r>
              <a:rPr lang="en-US" altLang="sk-SK" sz="1400" b="1" dirty="0">
                <a:solidFill>
                  <a:srgbClr val="0070C0"/>
                </a:solidFill>
                <a:latin typeface="+mn-lt"/>
              </a:rPr>
              <a:t>1</a:t>
            </a:r>
            <a:endParaRPr lang="sk-SK" altLang="sk-SK" sz="14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8" r="6361" b="4576"/>
          <a:stretch>
            <a:fillRect/>
          </a:stretch>
        </p:blipFill>
        <p:spPr bwMode="auto">
          <a:xfrm>
            <a:off x="7118350" y="939800"/>
            <a:ext cx="1795463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3" name="Skupina 52"/>
          <p:cNvGrpSpPr>
            <a:grpSpLocks/>
          </p:cNvGrpSpPr>
          <p:nvPr/>
        </p:nvGrpSpPr>
        <p:grpSpPr bwMode="auto">
          <a:xfrm>
            <a:off x="3117850" y="923925"/>
            <a:ext cx="1223963" cy="1295400"/>
            <a:chOff x="323528" y="5373216"/>
            <a:chExt cx="1224136" cy="1296144"/>
          </a:xfrm>
        </p:grpSpPr>
        <p:pic>
          <p:nvPicPr>
            <p:cNvPr id="26642" name="Picture 15" descr="C:\Users\PC\Desktop\UEF_Zuzka B_ dec2017\EXPERIMENTS\Li\Ab42 + Li128 AFM z DC\fAB42_10x10_14-7-2017.bmp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9" t="3677" r="7990" b="11732"/>
            <a:stretch>
              <a:fillRect/>
            </a:stretch>
          </p:blipFill>
          <p:spPr bwMode="auto">
            <a:xfrm>
              <a:off x="323664" y="5389720"/>
              <a:ext cx="1224000" cy="1279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43" name="Obdĺžnik 33"/>
            <p:cNvSpPr>
              <a:spLocks noChangeArrowheads="1"/>
            </p:cNvSpPr>
            <p:nvPr/>
          </p:nvSpPr>
          <p:spPr bwMode="auto">
            <a:xfrm>
              <a:off x="323528" y="5373216"/>
              <a:ext cx="99738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sk-SK" sz="1200" b="1">
                  <a:solidFill>
                    <a:schemeClr val="bg1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Aβ</a:t>
              </a:r>
              <a:r>
                <a:rPr lang="en-US" altLang="sk-SK" sz="1200" b="1" baseline="-25000">
                  <a:solidFill>
                    <a:schemeClr val="bg1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1-42</a:t>
              </a:r>
              <a:r>
                <a:rPr lang="en-US" altLang="sk-SK" sz="1200" b="1">
                  <a:solidFill>
                    <a:schemeClr val="bg1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fibrils</a:t>
              </a:r>
              <a:endParaRPr lang="sk-SK" altLang="sk-SK" sz="1200">
                <a:solidFill>
                  <a:schemeClr val="bg1"/>
                </a:solidFill>
                <a:ea typeface="Calibri" pitchFamily="34" charset="0"/>
                <a:cs typeface="Times New Roman" pitchFamily="18" charset="0"/>
              </a:endParaRPr>
            </a:p>
          </p:txBody>
        </p:sp>
        <p:cxnSp>
          <p:nvCxnSpPr>
            <p:cNvPr id="47" name="Rovná spojnica 46"/>
            <p:cNvCxnSpPr/>
            <p:nvPr/>
          </p:nvCxnSpPr>
          <p:spPr>
            <a:xfrm>
              <a:off x="1331733" y="6597882"/>
              <a:ext cx="144482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Skupina 53"/>
          <p:cNvGrpSpPr>
            <a:grpSpLocks/>
          </p:cNvGrpSpPr>
          <p:nvPr/>
        </p:nvGrpSpPr>
        <p:grpSpPr bwMode="auto">
          <a:xfrm>
            <a:off x="4413250" y="923925"/>
            <a:ext cx="1223963" cy="1295400"/>
            <a:chOff x="1619672" y="5373216"/>
            <a:chExt cx="1224000" cy="1296144"/>
          </a:xfrm>
        </p:grpSpPr>
        <p:pic>
          <p:nvPicPr>
            <p:cNvPr id="26639" name="Picture 12" descr="C:\Users\PC\Desktop\UEF_Zuzka B_ dec2017\EXPERIMENTS\Li\Ab42 + Li128 AFM z DC\fAB42+100uM Li128_10x10_14-7-2017.bmp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9" t="3677" r="7990" b="11732"/>
            <a:stretch>
              <a:fillRect/>
            </a:stretch>
          </p:blipFill>
          <p:spPr bwMode="auto">
            <a:xfrm>
              <a:off x="1619672" y="5389720"/>
              <a:ext cx="1224000" cy="1279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40" name="Obdĺžnik 40"/>
            <p:cNvSpPr>
              <a:spLocks noChangeArrowheads="1"/>
            </p:cNvSpPr>
            <p:nvPr/>
          </p:nvSpPr>
          <p:spPr bwMode="auto">
            <a:xfrm>
              <a:off x="1619672" y="5373216"/>
              <a:ext cx="84189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sk-SK" altLang="sk-SK" sz="1200" b="1">
                  <a:solidFill>
                    <a:schemeClr val="bg1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Inhibition</a:t>
              </a:r>
              <a:endParaRPr lang="sk-SK" altLang="sk-SK" sz="1200">
                <a:solidFill>
                  <a:schemeClr val="bg1"/>
                </a:solidFill>
                <a:ea typeface="Calibri" pitchFamily="34" charset="0"/>
                <a:cs typeface="Times New Roman" pitchFamily="18" charset="0"/>
              </a:endParaRPr>
            </a:p>
          </p:txBody>
        </p:sp>
        <p:cxnSp>
          <p:nvCxnSpPr>
            <p:cNvPr id="48" name="Rovná spojnica 47"/>
            <p:cNvCxnSpPr/>
            <p:nvPr/>
          </p:nvCxnSpPr>
          <p:spPr>
            <a:xfrm>
              <a:off x="2627765" y="6597882"/>
              <a:ext cx="144466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Skupina 54"/>
          <p:cNvGrpSpPr>
            <a:grpSpLocks/>
          </p:cNvGrpSpPr>
          <p:nvPr/>
        </p:nvGrpSpPr>
        <p:grpSpPr bwMode="auto">
          <a:xfrm>
            <a:off x="5705475" y="939800"/>
            <a:ext cx="1223963" cy="1296988"/>
            <a:chOff x="2915816" y="5373216"/>
            <a:chExt cx="1224000" cy="1296144"/>
          </a:xfrm>
        </p:grpSpPr>
        <p:pic>
          <p:nvPicPr>
            <p:cNvPr id="26636" name="Picture 13" descr="C:\Users\PC\Desktop\UEF_Zuzka B_ dec2017\EXPERIMENTS\Li\Ab42 + Li128 AFM z DC\fAB42+100uM Li128_10x10B_14-7-2017.bmp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9" t="3677" r="8000" b="11732"/>
            <a:stretch>
              <a:fillRect/>
            </a:stretch>
          </p:blipFill>
          <p:spPr bwMode="auto">
            <a:xfrm>
              <a:off x="2915816" y="5389720"/>
              <a:ext cx="1224000" cy="1279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37" name="Obdĺžnik 41"/>
            <p:cNvSpPr>
              <a:spLocks noChangeArrowheads="1"/>
            </p:cNvSpPr>
            <p:nvPr/>
          </p:nvSpPr>
          <p:spPr bwMode="auto">
            <a:xfrm>
              <a:off x="2915816" y="5373216"/>
              <a:ext cx="95410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sk-SK" sz="1200" b="1">
                  <a:solidFill>
                    <a:schemeClr val="bg1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Destruction</a:t>
              </a:r>
              <a:endParaRPr lang="sk-SK" altLang="sk-SK" sz="1200">
                <a:solidFill>
                  <a:schemeClr val="bg1"/>
                </a:solidFill>
                <a:ea typeface="Calibri" pitchFamily="34" charset="0"/>
                <a:cs typeface="Times New Roman" pitchFamily="18" charset="0"/>
              </a:endParaRPr>
            </a:p>
          </p:txBody>
        </p:sp>
        <p:cxnSp>
          <p:nvCxnSpPr>
            <p:cNvPr id="49" name="Rovná spojnica 48"/>
            <p:cNvCxnSpPr/>
            <p:nvPr/>
          </p:nvCxnSpPr>
          <p:spPr>
            <a:xfrm>
              <a:off x="3923909" y="6597968"/>
              <a:ext cx="144466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Obdĺžnik 58"/>
          <p:cNvSpPr/>
          <p:nvPr/>
        </p:nvSpPr>
        <p:spPr>
          <a:xfrm>
            <a:off x="3616325" y="6594475"/>
            <a:ext cx="5980113" cy="2476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sk-SK" sz="1000" dirty="0" err="1">
                <a:latin typeface="+mn-lt"/>
              </a:rPr>
              <a:t>Thai</a:t>
            </a:r>
            <a:r>
              <a:rPr lang="sk-SK" sz="1000" dirty="0">
                <a:latin typeface="+mn-lt"/>
              </a:rPr>
              <a:t>, N. Q., Bednarikova, Z., </a:t>
            </a:r>
            <a:r>
              <a:rPr lang="sk-SK" sz="1000" dirty="0" err="1">
                <a:latin typeface="+mn-lt"/>
              </a:rPr>
              <a:t>Gancar</a:t>
            </a:r>
            <a:r>
              <a:rPr lang="sk-SK" sz="1000" dirty="0">
                <a:latin typeface="+mn-lt"/>
              </a:rPr>
              <a:t>, M., </a:t>
            </a:r>
            <a:r>
              <a:rPr lang="sk-SK" sz="1000" dirty="0" err="1">
                <a:latin typeface="+mn-lt"/>
              </a:rPr>
              <a:t>Linh</a:t>
            </a:r>
            <a:r>
              <a:rPr lang="sk-SK" sz="1000" dirty="0">
                <a:latin typeface="+mn-lt"/>
              </a:rPr>
              <a:t>, H. Q., Hu, C.-K., </a:t>
            </a:r>
            <a:r>
              <a:rPr lang="sk-SK" sz="1000" dirty="0" err="1">
                <a:latin typeface="+mn-lt"/>
              </a:rPr>
              <a:t>Li</a:t>
            </a:r>
            <a:r>
              <a:rPr lang="sk-SK" sz="1000" dirty="0">
                <a:latin typeface="+mn-lt"/>
              </a:rPr>
              <a:t>, M. S., Gazova, Z., </a:t>
            </a:r>
            <a:r>
              <a:rPr lang="en-US" sz="1000" i="1" dirty="0">
                <a:latin typeface="+mn-lt"/>
              </a:rPr>
              <a:t>2018</a:t>
            </a:r>
            <a:endParaRPr lang="sk-SK" sz="1000" i="1" dirty="0">
              <a:latin typeface="+mn-lt"/>
            </a:endParaRPr>
          </a:p>
        </p:txBody>
      </p:sp>
      <p:pic>
        <p:nvPicPr>
          <p:cNvPr id="32778" name="Obrázok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99" y="2286401"/>
            <a:ext cx="7921625" cy="349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ĺžnik 3"/>
          <p:cNvSpPr/>
          <p:nvPr/>
        </p:nvSpPr>
        <p:spPr>
          <a:xfrm>
            <a:off x="212725" y="5770563"/>
            <a:ext cx="8931275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en-US" sz="1400" dirty="0">
                <a:latin typeface="+mn-lt"/>
              </a:rPr>
              <a:t>CID 9998128 is a good candidate for AD treatment through preventing production of Aβ peptides and degrading </a:t>
            </a:r>
            <a:r>
              <a:rPr lang="sk-SK" sz="1400" dirty="0" err="1">
                <a:latin typeface="+mn-lt"/>
              </a:rPr>
              <a:t>their</a:t>
            </a:r>
            <a:r>
              <a:rPr lang="sk-SK" sz="1400" dirty="0">
                <a:latin typeface="+mn-lt"/>
              </a:rPr>
              <a:t> </a:t>
            </a:r>
            <a:r>
              <a:rPr lang="sk-SK" sz="1400" dirty="0" err="1">
                <a:latin typeface="+mn-lt"/>
              </a:rPr>
              <a:t>aggregates</a:t>
            </a:r>
            <a:endParaRPr lang="sk-SK" sz="1400" dirty="0">
              <a:latin typeface="+mn-lt"/>
            </a:endParaRPr>
          </a:p>
          <a:p>
            <a:pPr marL="285750" indent="-285750">
              <a:buFontTx/>
              <a:buChar char="-"/>
              <a:defRPr/>
            </a:pPr>
            <a:r>
              <a:rPr lang="sk-SK" sz="1400" dirty="0" err="1">
                <a:latin typeface="+mn-lt"/>
              </a:rPr>
              <a:t>for</a:t>
            </a:r>
            <a:r>
              <a:rPr lang="sk-SK" sz="1400" dirty="0">
                <a:latin typeface="+mn-lt"/>
              </a:rPr>
              <a:t> </a:t>
            </a:r>
            <a:r>
              <a:rPr lang="en-US" sz="1400" dirty="0">
                <a:latin typeface="+mj-lt"/>
              </a:rPr>
              <a:t>drug design, we predict that the chemical structure of potent AD </a:t>
            </a:r>
            <a:r>
              <a:rPr lang="en-US" sz="1400" dirty="0" err="1">
                <a:latin typeface="+mj-lt"/>
              </a:rPr>
              <a:t>multitarget</a:t>
            </a:r>
            <a:r>
              <a:rPr lang="en-US" sz="1400" dirty="0">
                <a:latin typeface="+mj-lt"/>
              </a:rPr>
              <a:t> inhibitors should </a:t>
            </a:r>
            <a:r>
              <a:rPr lang="en-US" sz="1400" b="1" dirty="0">
                <a:solidFill>
                  <a:srgbClr val="C00000"/>
                </a:solidFill>
                <a:latin typeface="+mj-lt"/>
              </a:rPr>
              <a:t>not contain </a:t>
            </a:r>
            <a:r>
              <a:rPr lang="sk-SK" sz="1400" b="1" dirty="0" err="1">
                <a:solidFill>
                  <a:srgbClr val="C00000"/>
                </a:solidFill>
                <a:latin typeface="+mj-lt"/>
              </a:rPr>
              <a:t>indazole</a:t>
            </a:r>
            <a:endParaRPr lang="sk-SK" sz="1400" b="1" dirty="0">
              <a:solidFill>
                <a:srgbClr val="C00000"/>
              </a:solidFill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9" cstate="print"/>
          <a:srcRect l="19941" r="13358"/>
          <a:stretch/>
        </p:blipFill>
        <p:spPr bwMode="auto">
          <a:xfrm>
            <a:off x="4580440" y="3489956"/>
            <a:ext cx="985335" cy="58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25042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magine 151" descr="beta1_MD.tga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t="10000" r="13518" b="5740"/>
          <a:stretch/>
        </p:blipFill>
        <p:spPr>
          <a:xfrm>
            <a:off x="5868144" y="2852936"/>
            <a:ext cx="1601433" cy="1739027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/>
          <a:srcRect t="9177" r="3251"/>
          <a:stretch>
            <a:fillRect/>
          </a:stretch>
        </p:blipFill>
        <p:spPr bwMode="auto">
          <a:xfrm>
            <a:off x="179512" y="2852936"/>
            <a:ext cx="3096343" cy="2379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Zaoblený obdĺžnik 16"/>
          <p:cNvSpPr/>
          <p:nvPr/>
        </p:nvSpPr>
        <p:spPr>
          <a:xfrm>
            <a:off x="251520" y="5355213"/>
            <a:ext cx="4859968" cy="1098123"/>
          </a:xfrm>
          <a:prstGeom prst="roundRect">
            <a:avLst/>
          </a:prstGeom>
          <a:gradFill>
            <a:gsLst>
              <a:gs pos="0">
                <a:srgbClr val="D1E1FF"/>
              </a:gs>
              <a:gs pos="35000">
                <a:srgbClr val="D9E6FF"/>
              </a:gs>
              <a:gs pos="100000">
                <a:srgbClr val="EFF5FF"/>
              </a:gs>
            </a:gsLst>
          </a:gra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88807" tIns="44403" rIns="88807" bIns="44403" rtlCol="0" anchor="ctr"/>
          <a:lstStyle/>
          <a:p>
            <a:pPr algn="ctr"/>
            <a:endParaRPr lang="sk-SK" sz="800" dirty="0"/>
          </a:p>
        </p:txBody>
      </p:sp>
      <p:sp>
        <p:nvSpPr>
          <p:cNvPr id="12" name="Obdĺžnik 11"/>
          <p:cNvSpPr/>
          <p:nvPr/>
        </p:nvSpPr>
        <p:spPr>
          <a:xfrm>
            <a:off x="3347865" y="2564904"/>
            <a:ext cx="2304256" cy="274339"/>
          </a:xfrm>
          <a:prstGeom prst="rect">
            <a:avLst/>
          </a:prstGeom>
        </p:spPr>
        <p:txBody>
          <a:bodyPr wrap="square" lIns="88807" tIns="44403" rIns="88807" bIns="44403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Atomic Force Microscopy</a:t>
            </a:r>
            <a:r>
              <a:rPr lang="sk-SK" sz="1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2852936"/>
            <a:ext cx="2473339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Obdĺžnik 13"/>
          <p:cNvSpPr/>
          <p:nvPr/>
        </p:nvSpPr>
        <p:spPr>
          <a:xfrm>
            <a:off x="395536" y="2492896"/>
            <a:ext cx="2880320" cy="305117"/>
          </a:xfrm>
          <a:prstGeom prst="rect">
            <a:avLst/>
          </a:prstGeom>
        </p:spPr>
        <p:txBody>
          <a:bodyPr wrap="square" lIns="88807" tIns="44403" rIns="88807" bIns="44403">
            <a:spAutoFit/>
          </a:bodyPr>
          <a:lstStyle/>
          <a:p>
            <a:pPr algn="ctr"/>
            <a:r>
              <a:rPr lang="sk-SK" sz="1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</a:t>
            </a:r>
            <a:r>
              <a:rPr lang="el-GR" sz="1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β</a:t>
            </a:r>
            <a:r>
              <a:rPr lang="sk-SK" sz="1400" b="1" u="sng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40</a:t>
            </a:r>
            <a:r>
              <a:rPr lang="sk-SK" sz="1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fibrils + </a:t>
            </a:r>
            <a:r>
              <a:rPr lang="sk-SK" sz="1400" b="1" u="sng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curcuminoids</a:t>
            </a:r>
            <a:r>
              <a:rPr lang="sk-SK" sz="1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9" name="BlokTextu 8"/>
          <p:cNvSpPr txBox="1"/>
          <p:nvPr/>
        </p:nvSpPr>
        <p:spPr>
          <a:xfrm>
            <a:off x="323528" y="5373216"/>
            <a:ext cx="4680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chemeClr val="tx1"/>
              </a:buClr>
            </a:pPr>
            <a:r>
              <a:rPr lang="sk-SK" sz="1600" b="1" dirty="0" smtClean="0">
                <a:latin typeface="Arial" pitchFamily="34" charset="0"/>
                <a:cs typeface="Arial" pitchFamily="34" charset="0"/>
              </a:rPr>
              <a:t>Important for activity: </a:t>
            </a:r>
          </a:p>
          <a:p>
            <a:pPr algn="just">
              <a:buClr>
                <a:schemeClr val="tx1"/>
              </a:buClr>
            </a:pPr>
            <a:r>
              <a:rPr lang="sk-SK" sz="1600" b="1" i="1" dirty="0" smtClean="0">
                <a:solidFill>
                  <a:srgbClr val="B48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</a:t>
            </a:r>
            <a:r>
              <a:rPr lang="sk-SK" sz="1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sk-SK" sz="1600" b="1" dirty="0" smtClean="0">
                <a:solidFill>
                  <a:srgbClr val="6188C7"/>
                </a:solidFill>
                <a:latin typeface="Arial" pitchFamily="34" charset="0"/>
                <a:cs typeface="Arial" pitchFamily="34" charset="0"/>
              </a:rPr>
              <a:t>both </a:t>
            </a:r>
            <a:r>
              <a:rPr lang="sk-SK" sz="1600" b="1" dirty="0">
                <a:solidFill>
                  <a:srgbClr val="6188C7"/>
                </a:solidFill>
                <a:latin typeface="Arial" pitchFamily="34" charset="0"/>
                <a:cs typeface="Arial" pitchFamily="34" charset="0"/>
              </a:rPr>
              <a:t>aromatic </a:t>
            </a:r>
            <a:r>
              <a:rPr lang="sk-SK" sz="1600" b="1" dirty="0" smtClean="0">
                <a:solidFill>
                  <a:srgbClr val="6188C7"/>
                </a:solidFill>
                <a:latin typeface="Arial" pitchFamily="34" charset="0"/>
                <a:cs typeface="Arial" pitchFamily="34" charset="0"/>
              </a:rPr>
              <a:t>rings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23528" y="5890046"/>
            <a:ext cx="5256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chemeClr val="tx1"/>
              </a:buClr>
            </a:pPr>
            <a:r>
              <a:rPr lang="sk-SK" sz="1600" b="1" i="1" dirty="0" smtClean="0">
                <a:solidFill>
                  <a:srgbClr val="B485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sk-SK" sz="16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k-SK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methoxy-acetate/hydroxy substitution patern </a:t>
            </a:r>
          </a:p>
          <a:p>
            <a:pPr algn="just">
              <a:buClr>
                <a:schemeClr val="tx1"/>
              </a:buClr>
            </a:pPr>
            <a:r>
              <a:rPr lang="sk-SK" sz="1600" b="1" dirty="0" smtClean="0">
                <a:solidFill>
                  <a:srgbClr val="B485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sk-SK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k-SK" sz="1600" b="1" dirty="0" smtClean="0">
                <a:solidFill>
                  <a:srgbClr val="329664"/>
                </a:solidFill>
                <a:latin typeface="Arial" pitchFamily="34" charset="0"/>
                <a:cs typeface="Arial" pitchFamily="34" charset="0"/>
              </a:rPr>
              <a:t>rigidity and length of linker</a:t>
            </a:r>
            <a:endParaRPr lang="en-US" sz="1600" dirty="0">
              <a:solidFill>
                <a:srgbClr val="329664"/>
              </a:solidFill>
            </a:endParaRPr>
          </a:p>
        </p:txBody>
      </p:sp>
      <p:pic>
        <p:nvPicPr>
          <p:cNvPr id="26" name="Immagine 149" descr="Curcumina_top_top.jpg.tga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3" t="29259" b="30556"/>
          <a:stretch/>
        </p:blipFill>
        <p:spPr>
          <a:xfrm>
            <a:off x="7448161" y="2929990"/>
            <a:ext cx="1524471" cy="665614"/>
          </a:xfrm>
          <a:prstGeom prst="rect">
            <a:avLst/>
          </a:prstGeom>
        </p:spPr>
      </p:pic>
      <p:sp>
        <p:nvSpPr>
          <p:cNvPr id="32" name="Obdĺžnik 31"/>
          <p:cNvSpPr/>
          <p:nvPr/>
        </p:nvSpPr>
        <p:spPr>
          <a:xfrm>
            <a:off x="6084168" y="2564904"/>
            <a:ext cx="2304256" cy="274339"/>
          </a:xfrm>
          <a:prstGeom prst="rect">
            <a:avLst/>
          </a:prstGeom>
        </p:spPr>
        <p:txBody>
          <a:bodyPr wrap="square" lIns="88807" tIns="44403" rIns="88807" bIns="44403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 silico calculation</a:t>
            </a:r>
            <a:endParaRPr lang="sk-SK" sz="1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Obdĺžnik 32"/>
          <p:cNvSpPr/>
          <p:nvPr/>
        </p:nvSpPr>
        <p:spPr>
          <a:xfrm>
            <a:off x="0" y="6453336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01613" algn="l"/>
              </a:tabLst>
            </a:pPr>
            <a:r>
              <a:rPr kumimoji="0" lang="en-US" altLang="zh-CN" sz="90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Orteca</a:t>
            </a:r>
            <a:r>
              <a:rPr kumimoji="0" lang="en-US" altLang="zh-CN" sz="90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G., </a:t>
            </a:r>
            <a:r>
              <a:rPr kumimoji="0" lang="en-US" altLang="zh-CN" sz="90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Tavanti</a:t>
            </a:r>
            <a:r>
              <a:rPr kumimoji="0" lang="en-US" altLang="zh-CN" sz="90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F., Bednarikova Z., Gazova Z., </a:t>
            </a:r>
            <a:r>
              <a:rPr kumimoji="0" lang="en-US" altLang="zh-CN" sz="90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Rigillo</a:t>
            </a:r>
            <a:r>
              <a:rPr kumimoji="0" lang="en-US" altLang="zh-CN" sz="90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G., </a:t>
            </a:r>
            <a:r>
              <a:rPr kumimoji="0" lang="en-US" altLang="zh-CN" sz="90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Imbriano</a:t>
            </a:r>
            <a:r>
              <a:rPr kumimoji="0" lang="en-US" altLang="zh-CN" sz="90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C., </a:t>
            </a:r>
            <a:r>
              <a:rPr kumimoji="0" lang="en-US" altLang="zh-CN" sz="90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Basile</a:t>
            </a:r>
            <a:r>
              <a:rPr kumimoji="0" lang="en-US" altLang="zh-CN" sz="90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V., Asti M., </a:t>
            </a:r>
            <a:r>
              <a:rPr kumimoji="0" lang="en-US" altLang="zh-CN" sz="90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Rigamonti</a:t>
            </a:r>
            <a:r>
              <a:rPr kumimoji="0" lang="en-US" altLang="zh-CN" sz="90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L., </a:t>
            </a:r>
            <a:r>
              <a:rPr kumimoji="0" lang="en-US" altLang="zh-CN" sz="90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Saladini</a:t>
            </a:r>
            <a:r>
              <a:rPr kumimoji="0" lang="en-US" altLang="zh-CN" sz="90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M., Ferrari E.,</a:t>
            </a:r>
            <a:r>
              <a:rPr kumimoji="0" lang="sk-SK" altLang="zh-CN" sz="90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M</a:t>
            </a:r>
            <a:r>
              <a:rPr kumimoji="0" lang="en-US" altLang="zh-CN" sz="90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enziani</a:t>
            </a:r>
            <a:r>
              <a:rPr kumimoji="0" lang="en-US" altLang="zh-CN" sz="90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M.C. </a:t>
            </a:r>
            <a:r>
              <a:rPr kumimoji="0" lang="en-US" altLang="zh-CN" sz="900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Bioorganic and Medicinal Chemistry</a:t>
            </a:r>
            <a:r>
              <a:rPr kumimoji="0" lang="en-US" altLang="zh-CN" sz="90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, 2018, 26 (14), 4288-4300</a:t>
            </a:r>
            <a:endParaRPr kumimoji="0" lang="sk-SK" altLang="zh-CN" sz="900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Zahnutá šípka doľava 38"/>
          <p:cNvSpPr/>
          <p:nvPr/>
        </p:nvSpPr>
        <p:spPr>
          <a:xfrm>
            <a:off x="7865820" y="3686351"/>
            <a:ext cx="359543" cy="864096"/>
          </a:xfrm>
          <a:prstGeom prst="curved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sk-SK">
              <a:solidFill>
                <a:schemeClr val="tx1"/>
              </a:solidFill>
            </a:endParaRPr>
          </a:p>
        </p:txBody>
      </p:sp>
      <p:sp>
        <p:nvSpPr>
          <p:cNvPr id="42" name="Obdĺžnik 2"/>
          <p:cNvSpPr>
            <a:spLocks noChangeArrowheads="1"/>
          </p:cNvSpPr>
          <p:nvPr/>
        </p:nvSpPr>
        <p:spPr bwMode="auto">
          <a:xfrm>
            <a:off x="1285057" y="146258"/>
            <a:ext cx="2792894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sk-SK" sz="1800" b="1" u="sng" dirty="0" smtClean="0">
                <a:solidFill>
                  <a:srgbClr val="C00000"/>
                </a:solidFill>
                <a:cs typeface="Arial" pitchFamily="34" charset="0"/>
              </a:rPr>
              <a:t>Curcumin </a:t>
            </a:r>
            <a:r>
              <a:rPr lang="en-US" altLang="sk-SK" sz="1800" b="1" u="sng" dirty="0">
                <a:solidFill>
                  <a:srgbClr val="C00000"/>
                </a:solidFill>
                <a:cs typeface="Arial" pitchFamily="34" charset="0"/>
              </a:rPr>
              <a:t>derivatives</a:t>
            </a:r>
            <a:r>
              <a:rPr lang="sk-SK" altLang="sk-SK" sz="1800" b="1" u="sng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sk-SK" sz="1800" b="1" u="sng" dirty="0">
                <a:solidFill>
                  <a:srgbClr val="C00000"/>
                </a:solidFill>
                <a:cs typeface="Arial" pitchFamily="34" charset="0"/>
              </a:rPr>
              <a:t> </a:t>
            </a:r>
            <a:endParaRPr lang="sk-SK" altLang="sk-SK" sz="1800" u="sng" dirty="0"/>
          </a:p>
        </p:txBody>
      </p:sp>
      <p:sp>
        <p:nvSpPr>
          <p:cNvPr id="43" name="Obdĺžnik 14"/>
          <p:cNvSpPr>
            <a:spLocks noChangeArrowheads="1"/>
          </p:cNvSpPr>
          <p:nvPr/>
        </p:nvSpPr>
        <p:spPr bwMode="auto">
          <a:xfrm>
            <a:off x="5952399" y="4716094"/>
            <a:ext cx="308359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sk-SK" altLang="sk-SK" sz="1400" dirty="0" err="1">
                <a:solidFill>
                  <a:srgbClr val="C00000"/>
                </a:solidFill>
                <a:cs typeface="Arial" pitchFamily="34" charset="0"/>
              </a:rPr>
              <a:t>high</a:t>
            </a:r>
            <a:r>
              <a:rPr lang="sk-SK" altLang="sk-SK" sz="1400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sk-SK" altLang="sk-SK" sz="1400" dirty="0" err="1">
                <a:solidFill>
                  <a:srgbClr val="C00000"/>
                </a:solidFill>
                <a:cs typeface="Arial" pitchFamily="34" charset="0"/>
              </a:rPr>
              <a:t>binding</a:t>
            </a:r>
            <a:r>
              <a:rPr lang="sk-SK" altLang="sk-SK" sz="1400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sk-SK" altLang="sk-SK" sz="1400" dirty="0" err="1">
                <a:solidFill>
                  <a:srgbClr val="C00000"/>
                </a:solidFill>
                <a:cs typeface="Arial" pitchFamily="34" charset="0"/>
              </a:rPr>
              <a:t>affinity</a:t>
            </a:r>
            <a:r>
              <a:rPr lang="sk-SK" altLang="sk-SK" sz="1400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sk-SK" sz="1400" dirty="0">
                <a:cs typeface="Arial" pitchFamily="34" charset="0"/>
              </a:rPr>
              <a:t>– </a:t>
            </a:r>
            <a:r>
              <a:rPr lang="en-US" altLang="sk-SK" sz="1400" dirty="0">
                <a:solidFill>
                  <a:srgbClr val="002060"/>
                </a:solidFill>
                <a:cs typeface="Arial" pitchFamily="34" charset="0"/>
              </a:rPr>
              <a:t>substituents on R, R</a:t>
            </a:r>
            <a:r>
              <a:rPr lang="en-US" altLang="sk-SK" sz="1400" baseline="30000" dirty="0">
                <a:solidFill>
                  <a:srgbClr val="002060"/>
                </a:solidFill>
                <a:cs typeface="Arial" pitchFamily="34" charset="0"/>
              </a:rPr>
              <a:t>1</a:t>
            </a:r>
            <a:r>
              <a:rPr lang="en-US" altLang="sk-SK" sz="1400" dirty="0">
                <a:solidFill>
                  <a:srgbClr val="002060"/>
                </a:solidFill>
                <a:cs typeface="Arial" pitchFamily="34" charset="0"/>
              </a:rPr>
              <a:t> and R</a:t>
            </a:r>
            <a:r>
              <a:rPr lang="en-US" altLang="sk-SK" sz="1400" baseline="30000" dirty="0">
                <a:solidFill>
                  <a:srgbClr val="002060"/>
                </a:solidFill>
                <a:cs typeface="Arial" pitchFamily="34" charset="0"/>
              </a:rPr>
              <a:t>2</a:t>
            </a:r>
            <a:r>
              <a:rPr lang="en-US" altLang="sk-SK" sz="1400" dirty="0">
                <a:solidFill>
                  <a:srgbClr val="002060"/>
                </a:solidFill>
                <a:cs typeface="Arial" pitchFamily="34" charset="0"/>
              </a:rPr>
              <a:t> positions</a:t>
            </a:r>
            <a:r>
              <a:rPr lang="sk-SK" altLang="sk-SK" sz="1400" dirty="0">
                <a:solidFill>
                  <a:srgbClr val="002060"/>
                </a:solidFill>
                <a:cs typeface="Arial" pitchFamily="34" charset="0"/>
              </a:rPr>
              <a:t> </a:t>
            </a:r>
            <a:endParaRPr lang="sk-SK" altLang="sk-SK" sz="1400" dirty="0" smtClean="0">
              <a:solidFill>
                <a:srgbClr val="002060"/>
              </a:solidFill>
              <a:cs typeface="Arial" pitchFamily="34" charset="0"/>
            </a:endParaRPr>
          </a:p>
          <a:p>
            <a:pPr algn="just"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sk-SK" sz="1400" dirty="0" smtClean="0">
                <a:cs typeface="Arial" pitchFamily="34" charset="0"/>
              </a:rPr>
              <a:t>→ </a:t>
            </a:r>
            <a:r>
              <a:rPr lang="en-US" altLang="sk-SK" sz="1400" dirty="0">
                <a:solidFill>
                  <a:srgbClr val="C00000"/>
                </a:solidFill>
                <a:cs typeface="Arial" pitchFamily="34" charset="0"/>
              </a:rPr>
              <a:t>DC</a:t>
            </a:r>
            <a:r>
              <a:rPr lang="en-US" altLang="sk-SK" sz="1400" baseline="-25000" dirty="0">
                <a:solidFill>
                  <a:srgbClr val="C00000"/>
                </a:solidFill>
                <a:cs typeface="Arial" pitchFamily="34" charset="0"/>
              </a:rPr>
              <a:t>50</a:t>
            </a:r>
            <a:r>
              <a:rPr lang="en-US" altLang="sk-SK" sz="1400" dirty="0">
                <a:solidFill>
                  <a:srgbClr val="C00000"/>
                </a:solidFill>
                <a:cs typeface="Arial" pitchFamily="34" charset="0"/>
              </a:rPr>
              <a:t> ~ 0.3 - 2 µM</a:t>
            </a:r>
            <a:r>
              <a:rPr lang="en-US" altLang="sk-SK" sz="1400" i="1" dirty="0">
                <a:cs typeface="Arial" pitchFamily="34" charset="0"/>
              </a:rPr>
              <a:t> </a:t>
            </a:r>
          </a:p>
        </p:txBody>
      </p:sp>
      <p:sp>
        <p:nvSpPr>
          <p:cNvPr id="44" name="Obdĺžnik 1"/>
          <p:cNvSpPr>
            <a:spLocks noChangeArrowheads="1"/>
          </p:cNvSpPr>
          <p:nvPr/>
        </p:nvSpPr>
        <p:spPr bwMode="auto">
          <a:xfrm>
            <a:off x="5224323" y="5632502"/>
            <a:ext cx="36188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sk-SK" sz="1400" dirty="0">
                <a:solidFill>
                  <a:srgbClr val="002060"/>
                </a:solidFill>
                <a:cs typeface="Arial" pitchFamily="34" charset="0"/>
              </a:rPr>
              <a:t>no substituents </a:t>
            </a:r>
            <a:r>
              <a:rPr lang="en-US" altLang="sk-SK" sz="1400" dirty="0">
                <a:cs typeface="Arial" pitchFamily="34" charset="0"/>
              </a:rPr>
              <a:t>-</a:t>
            </a:r>
            <a:r>
              <a:rPr lang="en-US" altLang="sk-SK" sz="1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sk-SK" sz="1400" dirty="0">
                <a:cs typeface="Arial" pitchFamily="34" charset="0"/>
              </a:rPr>
              <a:t>very </a:t>
            </a:r>
            <a:r>
              <a:rPr lang="en-US" altLang="sk-SK" sz="1400" dirty="0">
                <a:solidFill>
                  <a:srgbClr val="C00000"/>
                </a:solidFill>
                <a:cs typeface="Arial" pitchFamily="34" charset="0"/>
              </a:rPr>
              <a:t>low </a:t>
            </a:r>
            <a:r>
              <a:rPr lang="sk-SK" altLang="sk-SK" sz="1400" dirty="0" err="1">
                <a:solidFill>
                  <a:srgbClr val="C00000"/>
                </a:solidFill>
                <a:cs typeface="Arial" pitchFamily="34" charset="0"/>
              </a:rPr>
              <a:t>intereference</a:t>
            </a:r>
            <a:r>
              <a:rPr lang="sk-SK" altLang="sk-SK" sz="1400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sk-SK" altLang="sk-SK" sz="1400" dirty="0" err="1">
                <a:solidFill>
                  <a:srgbClr val="C00000"/>
                </a:solidFill>
                <a:cs typeface="Arial" pitchFamily="34" charset="0"/>
              </a:rPr>
              <a:t>between</a:t>
            </a:r>
            <a:r>
              <a:rPr lang="sk-SK" altLang="sk-SK" sz="1400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sk-SK" altLang="sk-SK" sz="1400" dirty="0" err="1">
                <a:solidFill>
                  <a:srgbClr val="C00000"/>
                </a:solidFill>
                <a:cs typeface="Arial" pitchFamily="34" charset="0"/>
              </a:rPr>
              <a:t>amyloid</a:t>
            </a:r>
            <a:r>
              <a:rPr lang="sk-SK" altLang="sk-SK" sz="1400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sk-SK" altLang="sk-SK" sz="1400" dirty="0" err="1">
                <a:solidFill>
                  <a:srgbClr val="C00000"/>
                </a:solidFill>
                <a:cs typeface="Arial" pitchFamily="34" charset="0"/>
              </a:rPr>
              <a:t>fibrils</a:t>
            </a:r>
            <a:r>
              <a:rPr lang="sk-SK" altLang="sk-SK" sz="1400" dirty="0">
                <a:solidFill>
                  <a:srgbClr val="C00000"/>
                </a:solidFill>
                <a:cs typeface="Arial" pitchFamily="34" charset="0"/>
              </a:rPr>
              <a:t> and </a:t>
            </a:r>
            <a:r>
              <a:rPr lang="sk-SK" altLang="sk-SK" sz="1400" dirty="0" err="1">
                <a:solidFill>
                  <a:srgbClr val="C00000"/>
                </a:solidFill>
                <a:cs typeface="Arial" pitchFamily="34" charset="0"/>
              </a:rPr>
              <a:t>compounds</a:t>
            </a:r>
            <a:endParaRPr lang="en-US" altLang="sk-SK" sz="1400" dirty="0"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34" name="Picture 2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48"/>
          <a:stretch/>
        </p:blipFill>
        <p:spPr bwMode="auto">
          <a:xfrm>
            <a:off x="3787114" y="88246"/>
            <a:ext cx="2034090" cy="560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ĺžnik 6"/>
          <p:cNvSpPr/>
          <p:nvPr/>
        </p:nvSpPr>
        <p:spPr>
          <a:xfrm>
            <a:off x="109341" y="962236"/>
            <a:ext cx="258315" cy="3268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0" name="Obrázok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703" y="753715"/>
            <a:ext cx="6854251" cy="183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50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0" y="207152"/>
            <a:ext cx="9143999" cy="459449"/>
          </a:xfrm>
          <a:prstGeom prst="rect">
            <a:avLst/>
          </a:prstGeom>
        </p:spPr>
        <p:txBody>
          <a:bodyPr wrap="square" lIns="89245" tIns="44623" rIns="89245" bIns="44623">
            <a:spAutoFit/>
          </a:bodyPr>
          <a:lstStyle/>
          <a:p>
            <a:pPr algn="ctr">
              <a:tabLst>
                <a:tab pos="3054350" algn="l"/>
              </a:tabLst>
            </a:pPr>
            <a:r>
              <a:rPr lang="sk-SK" sz="2400" b="1" dirty="0" smtClean="0">
                <a:solidFill>
                  <a:srgbClr val="C00000"/>
                </a:solidFill>
                <a:uFill>
                  <a:solidFill>
                    <a:srgbClr val="6188C7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Bexarotene  </a:t>
            </a:r>
            <a:endParaRPr lang="en-US" sz="2400" dirty="0">
              <a:solidFill>
                <a:srgbClr val="C00000"/>
              </a:solidFill>
              <a:uFill>
                <a:solidFill>
                  <a:srgbClr val="6188C7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https://upload.wikimedia.org/wikipedia/commons/thumb/a/aa/Bexarotene2DACS.svg/1200px-Bexarotene2DACS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93628"/>
            <a:ext cx="217487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bdĺžnik 8"/>
          <p:cNvSpPr>
            <a:spLocks noChangeArrowheads="1"/>
          </p:cNvSpPr>
          <p:nvPr/>
        </p:nvSpPr>
        <p:spPr bwMode="auto">
          <a:xfrm>
            <a:off x="2915816" y="765016"/>
            <a:ext cx="5184576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altLang="sk-SK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Cramer</a:t>
            </a:r>
            <a:r>
              <a:rPr lang="sk-SK" alt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et al. 2012 : BEXAROTENE </a:t>
            </a:r>
            <a:r>
              <a:rPr lang="en-US" alt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reduce</a:t>
            </a:r>
            <a:r>
              <a:rPr lang="sk-SK" alt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sk-SK" sz="1400" b="1" dirty="0">
                <a:latin typeface="Arial" panose="020B0604020202020204" pitchFamily="34" charset="0"/>
                <a:cs typeface="Arial" panose="020B0604020202020204" pitchFamily="34" charset="0"/>
              </a:rPr>
              <a:t>Aβ plaques </a:t>
            </a:r>
            <a:r>
              <a:rPr lang="sk-SK" altLang="sk-SK" sz="1400" b="1" dirty="0">
                <a:latin typeface="Arial" panose="020B0604020202020204" pitchFamily="34" charset="0"/>
                <a:cs typeface="Arial" panose="020B0604020202020204" pitchFamily="34" charset="0"/>
              </a:rPr>
              <a:t>in AD </a:t>
            </a:r>
            <a:r>
              <a:rPr lang="en-US" altLang="sk-SK" sz="1400" b="1" dirty="0">
                <a:latin typeface="Arial" panose="020B0604020202020204" pitchFamily="34" charset="0"/>
                <a:cs typeface="Arial" panose="020B0604020202020204" pitchFamily="34" charset="0"/>
              </a:rPr>
              <a:t>mice</a:t>
            </a:r>
            <a:r>
              <a:rPr lang="sk-SK" altLang="sk-SK" sz="1400" b="1" dirty="0"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en-US" altLang="sk-SK" sz="1400" b="1" dirty="0">
                <a:latin typeface="Arial" panose="020B0604020202020204" pitchFamily="34" charset="0"/>
                <a:cs typeface="Arial" panose="020B0604020202020204" pitchFamily="34" charset="0"/>
              </a:rPr>
              <a:t>y ~ 50% within just</a:t>
            </a:r>
            <a:r>
              <a:rPr lang="sk-SK" altLang="sk-SK" sz="1400" b="1" dirty="0">
                <a:latin typeface="Arial" panose="020B0604020202020204" pitchFamily="34" charset="0"/>
                <a:cs typeface="Arial" panose="020B0604020202020204" pitchFamily="34" charset="0"/>
              </a:rPr>
              <a:t> 72 </a:t>
            </a:r>
            <a:r>
              <a:rPr lang="sk-SK" alt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  <a:p>
            <a:endParaRPr lang="sk-SK" altLang="sk-SK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k-SK" altLang="sk-SK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MECHANISM ?</a:t>
            </a:r>
            <a:endParaRPr lang="sk-SK" altLang="sk-SK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24944"/>
            <a:ext cx="4693357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192857" y="6513666"/>
            <a:ext cx="900100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201613" algn="l"/>
              </a:tabLst>
            </a:pPr>
            <a:r>
              <a:rPr kumimoji="0" lang="sk-SK" sz="1050" b="0" i="0" u="none" strike="noStrike" cap="none" normalizeH="0" baseline="0" dirty="0" err="1" smtClean="0">
                <a:ln>
                  <a:noFill/>
                </a:ln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Pham</a:t>
            </a:r>
            <a:r>
              <a:rPr kumimoji="0" lang="sk-SK" sz="1050" b="0" i="0" u="none" strike="noStrike" cap="none" normalizeH="0" baseline="0" dirty="0" smtClean="0">
                <a:ln>
                  <a:noFill/>
                </a:ln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H.D.Q., </a:t>
            </a:r>
            <a:r>
              <a:rPr kumimoji="0" lang="sk-SK" sz="1050" b="0" i="0" u="none" strike="noStrike" cap="none" normalizeH="0" baseline="0" dirty="0" err="1" smtClean="0">
                <a:ln>
                  <a:noFill/>
                </a:ln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Thai</a:t>
            </a:r>
            <a:r>
              <a:rPr kumimoji="0" lang="sk-SK" sz="1050" b="0" i="0" u="none" strike="noStrike" cap="none" normalizeH="0" baseline="0" dirty="0" smtClean="0">
                <a:ln>
                  <a:noFill/>
                </a:ln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N.Q., </a:t>
            </a:r>
            <a:r>
              <a:rPr kumimoji="0" lang="sk-SK" sz="1050" b="1" i="0" u="none" strike="noStrike" cap="none" normalizeH="0" baseline="0" dirty="0" smtClean="0">
                <a:ln>
                  <a:noFill/>
                </a:ln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Bednarikova Z</a:t>
            </a:r>
            <a:r>
              <a:rPr kumimoji="0" lang="sk-SK" sz="1050" b="0" i="0" u="none" strike="noStrike" cap="none" normalizeH="0" baseline="0" dirty="0" smtClean="0">
                <a:ln>
                  <a:noFill/>
                </a:ln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., </a:t>
            </a:r>
            <a:r>
              <a:rPr kumimoji="0" lang="sk-SK" sz="1050" b="0" i="0" u="none" strike="noStrike" cap="none" normalizeH="0" baseline="0" dirty="0" err="1" smtClean="0">
                <a:ln>
                  <a:noFill/>
                </a:ln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Linh</a:t>
            </a:r>
            <a:r>
              <a:rPr kumimoji="0" lang="sk-SK" sz="1050" b="0" i="0" u="none" strike="noStrike" cap="none" normalizeH="0" baseline="0" dirty="0" smtClean="0">
                <a:ln>
                  <a:noFill/>
                </a:ln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H.Q., Gazova Z., </a:t>
            </a:r>
            <a:r>
              <a:rPr kumimoji="0" lang="sk-SK" sz="1050" b="0" i="0" u="none" strike="noStrike" cap="none" normalizeH="0" baseline="0" dirty="0" err="1" smtClean="0">
                <a:ln>
                  <a:noFill/>
                </a:ln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Li</a:t>
            </a:r>
            <a:r>
              <a:rPr kumimoji="0" lang="sk-SK" sz="1050" b="0" i="0" u="none" strike="noStrike" cap="none" normalizeH="0" baseline="0" dirty="0" smtClean="0">
                <a:ln>
                  <a:noFill/>
                </a:ln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M.S. </a:t>
            </a:r>
            <a:r>
              <a:rPr kumimoji="0" lang="sk-SK" sz="1050" b="0" i="1" u="none" strike="noStrike" cap="none" normalizeH="0" baseline="0" dirty="0" err="1" smtClean="0">
                <a:ln>
                  <a:noFill/>
                </a:ln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Physical</a:t>
            </a:r>
            <a:r>
              <a:rPr kumimoji="0" lang="sk-SK" sz="1050" b="0" i="1" u="none" strike="noStrike" cap="none" normalizeH="0" baseline="0" dirty="0" smtClean="0">
                <a:ln>
                  <a:noFill/>
                </a:ln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</a:t>
            </a:r>
            <a:r>
              <a:rPr kumimoji="0" lang="sk-SK" sz="1050" b="0" i="1" u="none" strike="noStrike" cap="none" normalizeH="0" baseline="0" dirty="0" err="1" smtClean="0">
                <a:ln>
                  <a:noFill/>
                </a:ln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Chemistry</a:t>
            </a:r>
            <a:r>
              <a:rPr kumimoji="0" lang="sk-SK" sz="1050" b="0" i="1" u="none" strike="noStrike" cap="none" normalizeH="0" baseline="0" dirty="0" smtClean="0">
                <a:ln>
                  <a:noFill/>
                </a:ln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</a:t>
            </a:r>
            <a:r>
              <a:rPr kumimoji="0" lang="sk-SK" sz="1050" b="0" i="1" u="none" strike="noStrike" cap="none" normalizeH="0" baseline="0" dirty="0" err="1" smtClean="0">
                <a:ln>
                  <a:noFill/>
                </a:ln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Chemical</a:t>
            </a:r>
            <a:r>
              <a:rPr kumimoji="0" lang="sk-SK" sz="1050" b="0" i="1" u="none" strike="noStrike" cap="none" normalizeH="0" baseline="0" dirty="0" smtClean="0">
                <a:ln>
                  <a:noFill/>
                </a:ln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</a:t>
            </a:r>
            <a:r>
              <a:rPr kumimoji="0" lang="sk-SK" sz="1050" b="0" i="1" u="none" strike="noStrike" cap="none" normalizeH="0" baseline="0" dirty="0" err="1" smtClean="0">
                <a:ln>
                  <a:noFill/>
                </a:ln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Physics</a:t>
            </a:r>
            <a:r>
              <a:rPr kumimoji="0" lang="sk-SK" sz="1050" b="0" i="0" u="none" strike="noStrike" cap="none" normalizeH="0" baseline="0" dirty="0" smtClean="0">
                <a:ln>
                  <a:noFill/>
                </a:ln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, 2018, 20, </a:t>
            </a:r>
            <a:r>
              <a:rPr kumimoji="0" lang="sk-SK" sz="1050" b="0" i="0" u="none" strike="noStrike" cap="none" normalizeH="0" baseline="0" dirty="0" smtClean="0">
                <a:ln>
                  <a:noFill/>
                </a:ln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24329-24338</a:t>
            </a:r>
            <a:endParaRPr kumimoji="0" lang="sk-SK" sz="1050" b="0" i="0" u="none" strike="noStrike" cap="none" normalizeH="0" baseline="0" dirty="0" smtClean="0">
              <a:ln>
                <a:noFill/>
              </a:ln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80058">
            <a:off x="5926383" y="1982621"/>
            <a:ext cx="936000" cy="174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9473581">
            <a:off x="3562358" y="1942831"/>
            <a:ext cx="936000" cy="174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Obdĺžnik 24"/>
          <p:cNvSpPr/>
          <p:nvPr/>
        </p:nvSpPr>
        <p:spPr>
          <a:xfrm>
            <a:off x="251520" y="2420888"/>
            <a:ext cx="417646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sk-SK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 on </a:t>
            </a:r>
            <a:r>
              <a:rPr lang="en-US" altLang="sk-SK" b="1" u="sng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proccesing</a:t>
            </a:r>
            <a:r>
              <a:rPr lang="en-US" altLang="sk-SK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Aβ peptide 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bdĺžnik 25"/>
          <p:cNvSpPr/>
          <p:nvPr/>
        </p:nvSpPr>
        <p:spPr>
          <a:xfrm>
            <a:off x="4932040" y="2420888"/>
            <a:ext cx="410445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sk-SK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 on </a:t>
            </a:r>
            <a:r>
              <a:rPr lang="en-US" altLang="sk-SK" b="1" u="sng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clearence</a:t>
            </a:r>
            <a:r>
              <a:rPr lang="en-US" altLang="sk-SK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Aβ peptide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bdĺžnik 26"/>
          <p:cNvSpPr/>
          <p:nvPr/>
        </p:nvSpPr>
        <p:spPr>
          <a:xfrm>
            <a:off x="2577063" y="5733256"/>
            <a:ext cx="4083169" cy="461665"/>
          </a:xfrm>
          <a:prstGeom prst="rect">
            <a:avLst/>
          </a:prstGeom>
          <a:ln w="38100">
            <a:solidFill>
              <a:srgbClr val="329664"/>
            </a:solidFill>
          </a:ln>
        </p:spPr>
        <p:txBody>
          <a:bodyPr wrap="none">
            <a:spAutoFit/>
          </a:bodyPr>
          <a:lstStyle/>
          <a:p>
            <a:r>
              <a:rPr lang="en-US" altLang="sk-SK" sz="24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vitro </a:t>
            </a:r>
            <a:r>
              <a:rPr lang="en-US" altLang="sk-SK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altLang="sk-SK" sz="24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silico </a:t>
            </a:r>
            <a:r>
              <a:rPr lang="en-US" altLang="sk-SK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endParaRPr lang="sk-SK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Zahnutá šípka doľava 27"/>
          <p:cNvSpPr/>
          <p:nvPr/>
        </p:nvSpPr>
        <p:spPr>
          <a:xfrm rot="20995428" flipH="1">
            <a:off x="2025106" y="4901483"/>
            <a:ext cx="449262" cy="904875"/>
          </a:xfrm>
          <a:prstGeom prst="curvedLeft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sk-SK">
              <a:solidFill>
                <a:schemeClr val="tx1"/>
              </a:solidFill>
            </a:endParaRPr>
          </a:p>
        </p:txBody>
      </p:sp>
      <p:pic>
        <p:nvPicPr>
          <p:cNvPr id="30" name="Obrázok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9715" y="2915574"/>
            <a:ext cx="3709283" cy="2498937"/>
          </a:xfrm>
          <a:prstGeom prst="rect">
            <a:avLst/>
          </a:prstGeom>
        </p:spPr>
      </p:pic>
      <p:sp>
        <p:nvSpPr>
          <p:cNvPr id="29" name="Zahnutá šípka doľava 28"/>
          <p:cNvSpPr/>
          <p:nvPr/>
        </p:nvSpPr>
        <p:spPr>
          <a:xfrm rot="1006342">
            <a:off x="7619982" y="5043681"/>
            <a:ext cx="664882" cy="1166561"/>
          </a:xfrm>
          <a:prstGeom prst="curvedLeft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sk-SK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28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Skupina 26"/>
          <p:cNvGrpSpPr/>
          <p:nvPr/>
        </p:nvGrpSpPr>
        <p:grpSpPr>
          <a:xfrm>
            <a:off x="205743" y="125425"/>
            <a:ext cx="4235383" cy="2376264"/>
            <a:chOff x="48584" y="116632"/>
            <a:chExt cx="4638084" cy="2700064"/>
          </a:xfrm>
        </p:grpSpPr>
        <p:pic>
          <p:nvPicPr>
            <p:cNvPr id="7170" name="Obrázok 2"/>
            <p:cNvPicPr>
              <a:picLocks noChangeAspect="1"/>
            </p:cNvPicPr>
            <p:nvPr/>
          </p:nvPicPr>
          <p:blipFill>
            <a:blip r:embed="rId2" cstate="print"/>
            <a:srcRect t="6483" r="3809"/>
            <a:stretch>
              <a:fillRect/>
            </a:stretch>
          </p:blipFill>
          <p:spPr bwMode="auto">
            <a:xfrm>
              <a:off x="48584" y="692696"/>
              <a:ext cx="2723216" cy="21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Ovál 14"/>
            <p:cNvSpPr/>
            <p:nvPr/>
          </p:nvSpPr>
          <p:spPr>
            <a:xfrm>
              <a:off x="2411760" y="1088760"/>
              <a:ext cx="144000" cy="144000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sk-SK" b="1">
                <a:solidFill>
                  <a:schemeClr val="tx1"/>
                </a:solidFill>
              </a:endParaRPr>
            </a:p>
          </p:txBody>
        </p:sp>
        <p:grpSp>
          <p:nvGrpSpPr>
            <p:cNvPr id="2" name="Skupina 17"/>
            <p:cNvGrpSpPr>
              <a:grpSpLocks/>
            </p:cNvGrpSpPr>
            <p:nvPr/>
          </p:nvGrpSpPr>
          <p:grpSpPr bwMode="auto">
            <a:xfrm>
              <a:off x="2843808" y="800621"/>
              <a:ext cx="1620000" cy="1620000"/>
              <a:chOff x="3203848" y="4509120"/>
              <a:chExt cx="2016224" cy="2016224"/>
            </a:xfrm>
          </p:grpSpPr>
          <p:grpSp>
            <p:nvGrpSpPr>
              <p:cNvPr id="3" name="Skupina 7"/>
              <p:cNvGrpSpPr>
                <a:grpSpLocks/>
              </p:cNvGrpSpPr>
              <p:nvPr/>
            </p:nvGrpSpPr>
            <p:grpSpPr bwMode="auto">
              <a:xfrm>
                <a:off x="3203848" y="4509120"/>
                <a:ext cx="2016000" cy="2016000"/>
                <a:chOff x="4788024" y="1052736"/>
                <a:chExt cx="2016000" cy="2016000"/>
              </a:xfrm>
            </p:grpSpPr>
            <p:pic>
              <p:nvPicPr>
                <p:cNvPr id="7191" name="Obrázok 8" descr="10uM Ab42+bex2_10x10B.bmp"/>
                <p:cNvPicPr>
                  <a:picLocks/>
                </p:cNvPicPr>
                <p:nvPr/>
              </p:nvPicPr>
              <p:blipFill>
                <a:blip r:embed="rId3" cstate="print"/>
                <a:srcRect l="3114" t="2856" r="6577" b="11420"/>
                <a:stretch>
                  <a:fillRect/>
                </a:stretch>
              </p:blipFill>
              <p:spPr bwMode="auto">
                <a:xfrm>
                  <a:off x="4788024" y="1052736"/>
                  <a:ext cx="2016000" cy="2016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cxnSp>
              <p:nvCxnSpPr>
                <p:cNvPr id="10" name="Rovná spojnica 9"/>
                <p:cNvCxnSpPr/>
                <p:nvPr/>
              </p:nvCxnSpPr>
              <p:spPr>
                <a:xfrm>
                  <a:off x="6516756" y="2997087"/>
                  <a:ext cx="202378" cy="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" name="Obdĺžnik 16"/>
              <p:cNvSpPr/>
              <p:nvPr/>
            </p:nvSpPr>
            <p:spPr>
              <a:xfrm>
                <a:off x="3203848" y="4509120"/>
                <a:ext cx="2016224" cy="2016224"/>
              </a:xfrm>
              <a:prstGeom prst="rect">
                <a:avLst/>
              </a:prstGeom>
              <a:noFill/>
              <a:ln w="381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sk-SK" b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9228" name="BlokTextu 23"/>
            <p:cNvSpPr txBox="1">
              <a:spLocks noChangeArrowheads="1"/>
            </p:cNvSpPr>
            <p:nvPr/>
          </p:nvSpPr>
          <p:spPr bwMode="auto">
            <a:xfrm>
              <a:off x="2636449" y="476672"/>
              <a:ext cx="2050219" cy="2972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sk-SK" sz="1100" b="1" dirty="0" smtClean="0">
                  <a:latin typeface="Comic Sans MS" pitchFamily="66" charset="0"/>
                </a:rPr>
                <a:t>Atomic force microscopy</a:t>
              </a:r>
              <a:endParaRPr lang="en-US" altLang="sk-SK" sz="1100" b="1" dirty="0">
                <a:latin typeface="Comic Sans MS" pitchFamily="66" charset="0"/>
              </a:endParaRPr>
            </a:p>
          </p:txBody>
        </p:sp>
        <p:sp>
          <p:nvSpPr>
            <p:cNvPr id="28" name="Obdĺžnik 27"/>
            <p:cNvSpPr/>
            <p:nvPr/>
          </p:nvSpPr>
          <p:spPr>
            <a:xfrm>
              <a:off x="670876" y="116632"/>
              <a:ext cx="3091640" cy="314744"/>
            </a:xfrm>
            <a:prstGeom prst="rect">
              <a:avLst/>
            </a:prstGeom>
            <a:ln w="19050">
              <a:solidFill>
                <a:srgbClr val="329664"/>
              </a:solidFill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200" b="1" dirty="0">
                  <a:solidFill>
                    <a:srgbClr val="C00000"/>
                  </a:solidFill>
                  <a:latin typeface="Comic Sans MS" pitchFamily="66" charset="0"/>
                </a:rPr>
                <a:t>Binding of bexarotene to monomer </a:t>
              </a:r>
              <a:endParaRPr lang="sk-SK" sz="1200" b="1" dirty="0">
                <a:solidFill>
                  <a:srgbClr val="C00000"/>
                </a:solidFill>
                <a:latin typeface="Comic Sans MS" pitchFamily="66" charset="0"/>
              </a:endParaRPr>
            </a:p>
          </p:txBody>
        </p:sp>
        <p:sp>
          <p:nvSpPr>
            <p:cNvPr id="7173" name="BlokTextu 23"/>
            <p:cNvSpPr txBox="1">
              <a:spLocks noChangeArrowheads="1"/>
            </p:cNvSpPr>
            <p:nvPr/>
          </p:nvSpPr>
          <p:spPr bwMode="auto">
            <a:xfrm>
              <a:off x="824720" y="476672"/>
              <a:ext cx="1580227" cy="2972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sk-SK" altLang="sk-SK" sz="1100" b="1" dirty="0">
                  <a:latin typeface="Comic Sans MS" pitchFamily="66" charset="0"/>
                </a:rPr>
                <a:t>Thioflavin T assay</a:t>
              </a:r>
            </a:p>
          </p:txBody>
        </p:sp>
      </p:grpSp>
      <p:pic>
        <p:nvPicPr>
          <p:cNvPr id="29" name="Picture 2" descr="https://upload.wikimedia.org/wikipedia/commons/thumb/a/aa/Bexarotene2DACS.svg/1200px-Bexarotene2DACS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53693" y="2678695"/>
            <a:ext cx="217487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0" name="Skupina 39"/>
          <p:cNvGrpSpPr/>
          <p:nvPr/>
        </p:nvGrpSpPr>
        <p:grpSpPr>
          <a:xfrm>
            <a:off x="179512" y="2492896"/>
            <a:ext cx="2463491" cy="2240794"/>
            <a:chOff x="179512" y="2852936"/>
            <a:chExt cx="2463491" cy="2240794"/>
          </a:xfrm>
        </p:grpSpPr>
        <p:pic>
          <p:nvPicPr>
            <p:cNvPr id="35" name="Obrázok 5"/>
            <p:cNvPicPr>
              <a:picLocks noChangeAspect="1" noChangeArrowheads="1"/>
            </p:cNvPicPr>
            <p:nvPr/>
          </p:nvPicPr>
          <p:blipFill>
            <a:blip r:embed="rId5" cstate="print"/>
            <a:srcRect t="7219" r="3578"/>
            <a:stretch>
              <a:fillRect/>
            </a:stretch>
          </p:blipFill>
          <p:spPr bwMode="auto">
            <a:xfrm>
              <a:off x="179512" y="3140968"/>
              <a:ext cx="2463491" cy="1952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" name="Text Box 2"/>
            <p:cNvSpPr txBox="1">
              <a:spLocks noChangeArrowheads="1"/>
            </p:cNvSpPr>
            <p:nvPr/>
          </p:nvSpPr>
          <p:spPr bwMode="auto">
            <a:xfrm>
              <a:off x="245733" y="2852936"/>
              <a:ext cx="2367956" cy="276999"/>
            </a:xfrm>
            <a:prstGeom prst="rect">
              <a:avLst/>
            </a:prstGeom>
            <a:noFill/>
            <a:ln w="19050">
              <a:solidFill>
                <a:srgbClr val="329664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1200" b="1" dirty="0" smtClean="0">
                  <a:solidFill>
                    <a:srgbClr val="C00000"/>
                  </a:solidFill>
                  <a:uFill>
                    <a:solidFill>
                      <a:srgbClr val="6188C7"/>
                    </a:solidFill>
                  </a:uFill>
                  <a:latin typeface="Comic Sans MS" pitchFamily="66" charset="0"/>
                  <a:cs typeface="Arial" charset="0"/>
                </a:rPr>
                <a:t>Interaction with β-secretase</a:t>
              </a:r>
              <a:endParaRPr lang="en-US" sz="1200" b="1" dirty="0">
                <a:solidFill>
                  <a:srgbClr val="C00000"/>
                </a:solidFill>
                <a:uFill>
                  <a:solidFill>
                    <a:srgbClr val="6188C7"/>
                  </a:solidFill>
                </a:uFill>
                <a:latin typeface="Comic Sans MS" pitchFamily="66" charset="0"/>
                <a:cs typeface="Arial" charset="0"/>
              </a:endParaRPr>
            </a:p>
          </p:txBody>
        </p:sp>
      </p:grp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5588498" y="44624"/>
            <a:ext cx="2655910" cy="276999"/>
          </a:xfrm>
          <a:prstGeom prst="rect">
            <a:avLst/>
          </a:prstGeom>
          <a:noFill/>
          <a:ln w="19050">
            <a:solidFill>
              <a:srgbClr val="329664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1200" b="1" dirty="0" smtClean="0">
                <a:solidFill>
                  <a:srgbClr val="C00000"/>
                </a:solidFill>
                <a:latin typeface="Comic Sans MS" pitchFamily="66" charset="0"/>
                <a:cs typeface="Arial" charset="0"/>
              </a:rPr>
              <a:t>Interaction with β amyloid fibrils</a:t>
            </a:r>
            <a:endParaRPr lang="en-US" sz="1200" b="1" dirty="0">
              <a:solidFill>
                <a:srgbClr val="C00000"/>
              </a:solidFill>
              <a:latin typeface="Comic Sans MS" pitchFamily="66" charset="0"/>
              <a:cs typeface="Arial" charset="0"/>
            </a:endParaRPr>
          </a:p>
        </p:txBody>
      </p:sp>
      <p:pic>
        <p:nvPicPr>
          <p:cNvPr id="20" name="Obrázok 2"/>
          <p:cNvPicPr>
            <a:picLocks noChangeAspect="1"/>
          </p:cNvPicPr>
          <p:nvPr/>
        </p:nvPicPr>
        <p:blipFill>
          <a:blip r:embed="rId6" cstate="print"/>
          <a:srcRect t="5833" r="3204"/>
          <a:stretch>
            <a:fillRect/>
          </a:stretch>
        </p:blipFill>
        <p:spPr bwMode="auto">
          <a:xfrm>
            <a:off x="4696506" y="502491"/>
            <a:ext cx="2607742" cy="1946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Skupina 3"/>
          <p:cNvGrpSpPr>
            <a:grpSpLocks/>
          </p:cNvGrpSpPr>
          <p:nvPr/>
        </p:nvGrpSpPr>
        <p:grpSpPr bwMode="auto">
          <a:xfrm>
            <a:off x="7348113" y="628813"/>
            <a:ext cx="1536361" cy="1484835"/>
            <a:chOff x="7004513" y="4652963"/>
            <a:chExt cx="2016125" cy="2016125"/>
          </a:xfrm>
        </p:grpSpPr>
        <p:grpSp>
          <p:nvGrpSpPr>
            <p:cNvPr id="24" name="Skupina 29"/>
            <p:cNvGrpSpPr>
              <a:grpSpLocks/>
            </p:cNvGrpSpPr>
            <p:nvPr/>
          </p:nvGrpSpPr>
          <p:grpSpPr bwMode="auto">
            <a:xfrm>
              <a:off x="7004513" y="4652963"/>
              <a:ext cx="2016125" cy="2016125"/>
              <a:chOff x="4845640" y="3140968"/>
              <a:chExt cx="2016224" cy="2016224"/>
            </a:xfrm>
          </p:grpSpPr>
          <p:pic>
            <p:nvPicPr>
              <p:cNvPr id="31" name="Obrázok 27" descr="10uM Ab42F+10uM bexarotene_5x5A.bmp"/>
              <p:cNvPicPr>
                <a:picLocks noChangeAspect="1"/>
              </p:cNvPicPr>
              <p:nvPr/>
            </p:nvPicPr>
            <p:blipFill>
              <a:blip r:embed="rId7" cstate="print"/>
              <a:srcRect t="3078" r="6277" b="10759"/>
              <a:stretch>
                <a:fillRect/>
              </a:stretch>
            </p:blipFill>
            <p:spPr bwMode="auto">
              <a:xfrm>
                <a:off x="4845640" y="3140968"/>
                <a:ext cx="2016224" cy="20162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32" name="Rovná spojnica 31"/>
              <p:cNvCxnSpPr/>
              <p:nvPr/>
            </p:nvCxnSpPr>
            <p:spPr>
              <a:xfrm>
                <a:off x="6372427" y="5085750"/>
                <a:ext cx="323866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Obdĺžnik 25"/>
            <p:cNvSpPr/>
            <p:nvPr/>
          </p:nvSpPr>
          <p:spPr>
            <a:xfrm>
              <a:off x="7004513" y="4652963"/>
              <a:ext cx="2016125" cy="2016125"/>
            </a:xfrm>
            <a:prstGeom prst="rec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sk-SK"/>
            </a:p>
          </p:txBody>
        </p:sp>
      </p:grpSp>
      <p:sp>
        <p:nvSpPr>
          <p:cNvPr id="33" name="BlokTextu 23"/>
          <p:cNvSpPr txBox="1">
            <a:spLocks noChangeArrowheads="1"/>
          </p:cNvSpPr>
          <p:nvPr/>
        </p:nvSpPr>
        <p:spPr bwMode="auto">
          <a:xfrm>
            <a:off x="7107472" y="319283"/>
            <a:ext cx="193250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altLang="sk-SK" sz="1100" b="1" dirty="0" smtClean="0">
                <a:latin typeface="Comic Sans MS" pitchFamily="66" charset="0"/>
              </a:rPr>
              <a:t>Atomic force microscopy</a:t>
            </a:r>
            <a:endParaRPr lang="en-US" altLang="sk-SK" sz="1100" b="1" dirty="0">
              <a:latin typeface="Comic Sans MS" pitchFamily="66" charset="0"/>
            </a:endParaRPr>
          </a:p>
        </p:txBody>
      </p:sp>
      <p:sp>
        <p:nvSpPr>
          <p:cNvPr id="34" name="BlokTextu 23"/>
          <p:cNvSpPr txBox="1">
            <a:spLocks noChangeArrowheads="1"/>
          </p:cNvSpPr>
          <p:nvPr/>
        </p:nvSpPr>
        <p:spPr bwMode="auto">
          <a:xfrm>
            <a:off x="5519332" y="389425"/>
            <a:ext cx="144302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altLang="sk-SK" sz="1100" b="1" dirty="0">
                <a:latin typeface="Comic Sans MS" pitchFamily="66" charset="0"/>
              </a:rPr>
              <a:t>Thioflavin T assay</a:t>
            </a:r>
          </a:p>
        </p:txBody>
      </p:sp>
      <p:sp>
        <p:nvSpPr>
          <p:cNvPr id="38" name="Ovál 37"/>
          <p:cNvSpPr/>
          <p:nvPr/>
        </p:nvSpPr>
        <p:spPr>
          <a:xfrm>
            <a:off x="6970799" y="902624"/>
            <a:ext cx="136673" cy="131985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pic>
        <p:nvPicPr>
          <p:cNvPr id="41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0800000">
            <a:off x="2699793" y="3429000"/>
            <a:ext cx="756000" cy="141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52120" y="3212976"/>
            <a:ext cx="556114" cy="103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8461963">
            <a:off x="5015379" y="2529996"/>
            <a:ext cx="504000" cy="94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3330137">
            <a:off x="3153379" y="2512368"/>
            <a:ext cx="756000" cy="141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BlokTextu 52"/>
          <p:cNvSpPr txBox="1"/>
          <p:nvPr/>
        </p:nvSpPr>
        <p:spPr>
          <a:xfrm>
            <a:off x="2915816" y="3204265"/>
            <a:ext cx="504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9"/>
              </a:buBlip>
            </a:pPr>
            <a:r>
              <a:rPr lang="sk-SK" sz="3200" dirty="0" smtClean="0"/>
              <a:t> </a:t>
            </a:r>
            <a:endParaRPr lang="sk-SK" sz="3200" dirty="0"/>
          </a:p>
        </p:txBody>
      </p:sp>
      <p:sp>
        <p:nvSpPr>
          <p:cNvPr id="54" name="BlokTextu 53"/>
          <p:cNvSpPr txBox="1"/>
          <p:nvPr/>
        </p:nvSpPr>
        <p:spPr>
          <a:xfrm>
            <a:off x="3275856" y="2276872"/>
            <a:ext cx="504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9"/>
              </a:buBlip>
            </a:pPr>
            <a:r>
              <a:rPr lang="sk-SK" sz="3200" dirty="0" smtClean="0"/>
              <a:t> </a:t>
            </a:r>
            <a:endParaRPr lang="sk-SK" sz="3200" dirty="0"/>
          </a:p>
        </p:txBody>
      </p:sp>
      <p:sp>
        <p:nvSpPr>
          <p:cNvPr id="55" name="BlokTextu 54"/>
          <p:cNvSpPr txBox="1"/>
          <p:nvPr/>
        </p:nvSpPr>
        <p:spPr>
          <a:xfrm rot="19235073">
            <a:off x="4988360" y="2298387"/>
            <a:ext cx="504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9"/>
              </a:buBlip>
            </a:pPr>
            <a:r>
              <a:rPr lang="sk-SK" sz="3200" dirty="0" smtClean="0"/>
              <a:t> </a:t>
            </a:r>
            <a:endParaRPr lang="sk-SK" sz="3200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4410" y="1267675"/>
            <a:ext cx="942975" cy="762000"/>
          </a:xfrm>
          <a:prstGeom prst="rect">
            <a:avLst/>
          </a:prstGeom>
        </p:spPr>
      </p:pic>
      <p:grpSp>
        <p:nvGrpSpPr>
          <p:cNvPr id="64" name="Skupina 63"/>
          <p:cNvGrpSpPr/>
          <p:nvPr/>
        </p:nvGrpSpPr>
        <p:grpSpPr>
          <a:xfrm>
            <a:off x="861999" y="3284611"/>
            <a:ext cx="1011291" cy="945396"/>
            <a:chOff x="4211960" y="188640"/>
            <a:chExt cx="2448272" cy="1872208"/>
          </a:xfrm>
        </p:grpSpPr>
        <p:pic>
          <p:nvPicPr>
            <p:cNvPr id="66" name="Picture 6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211960" y="252353"/>
              <a:ext cx="2448272" cy="1736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" name="Obdĺžnik 66"/>
            <p:cNvSpPr/>
            <p:nvPr/>
          </p:nvSpPr>
          <p:spPr>
            <a:xfrm>
              <a:off x="4211960" y="188640"/>
              <a:ext cx="2448272" cy="1872208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pic>
        <p:nvPicPr>
          <p:cNvPr id="68" name="Obrázok 67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330540" y="1098440"/>
            <a:ext cx="1401234" cy="86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BlokTextu 73"/>
          <p:cNvSpPr txBox="1"/>
          <p:nvPr/>
        </p:nvSpPr>
        <p:spPr>
          <a:xfrm>
            <a:off x="2823373" y="3842145"/>
            <a:ext cx="6129406" cy="954107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Blip>
                <a:blip r:embed="rId9"/>
              </a:buBlip>
              <a:defRPr/>
            </a:pPr>
            <a:r>
              <a:rPr lang="sk-SK" altLang="sk-SK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sk-SK" sz="1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exarotene</a:t>
            </a:r>
            <a:r>
              <a:rPr lang="en-US" altLang="sk-SK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weakly binds</a:t>
            </a:r>
            <a:r>
              <a:rPr lang="sk-SK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BACE1, A</a:t>
            </a:r>
            <a:r>
              <a:rPr lang="el-GR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sk-SK" sz="1400" b="1" baseline="-25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1-42</a:t>
            </a:r>
            <a:r>
              <a:rPr lang="sk-SK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peptide and amyloid fibrils</a:t>
            </a:r>
            <a:endParaRPr lang="sk-SK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9"/>
              </a:buBlip>
            </a:pPr>
            <a:r>
              <a:rPr lang="sk-SK" altLang="sk-SK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sk-SK" sz="1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exarotene</a:t>
            </a:r>
            <a:r>
              <a:rPr lang="en-US" altLang="sk-SK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tightly binds to </a:t>
            </a:r>
            <a:r>
              <a:rPr lang="en-US" altLang="sk-SK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RXR-α </a:t>
            </a:r>
            <a:r>
              <a:rPr lang="en-US" altLang="sk-SK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PPAR-γ </a:t>
            </a:r>
            <a:endParaRPr lang="en-U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Blip>
                <a:blip r:embed="rId9"/>
              </a:buBlip>
              <a:defRPr/>
            </a:pP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role in binding plays van der Waals interactions</a:t>
            </a: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52888" y="2466831"/>
            <a:ext cx="2795665" cy="1288384"/>
          </a:xfrm>
          <a:prstGeom prst="rect">
            <a:avLst/>
          </a:prstGeom>
        </p:spPr>
      </p:pic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99076" y="5330245"/>
            <a:ext cx="3407164" cy="1461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" name="Obdĺžnik 82"/>
          <p:cNvSpPr/>
          <p:nvPr/>
        </p:nvSpPr>
        <p:spPr>
          <a:xfrm>
            <a:off x="107504" y="4904374"/>
            <a:ext cx="417646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sk-SK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 on </a:t>
            </a:r>
            <a:r>
              <a:rPr lang="en-US" altLang="sk-SK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processing </a:t>
            </a:r>
            <a:r>
              <a:rPr lang="en-US" altLang="sk-SK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Aβ peptide 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Obdĺžnik 83"/>
          <p:cNvSpPr/>
          <p:nvPr/>
        </p:nvSpPr>
        <p:spPr>
          <a:xfrm>
            <a:off x="4679546" y="4920937"/>
            <a:ext cx="410445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sk-SK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 on </a:t>
            </a:r>
            <a:r>
              <a:rPr lang="en-US" altLang="sk-SK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clearance </a:t>
            </a:r>
            <a:r>
              <a:rPr lang="en-US" altLang="sk-SK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Aβ peptide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5" name="Obrázok 8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59545" y="5334809"/>
            <a:ext cx="2218398" cy="1457184"/>
          </a:xfrm>
          <a:prstGeom prst="rect">
            <a:avLst/>
          </a:prstGeom>
        </p:spPr>
      </p:pic>
      <p:cxnSp>
        <p:nvCxnSpPr>
          <p:cNvPr id="86" name="Rovná spojnica 29"/>
          <p:cNvCxnSpPr>
            <a:cxnSpLocks noChangeShapeType="1"/>
          </p:cNvCxnSpPr>
          <p:nvPr/>
        </p:nvCxnSpPr>
        <p:spPr bwMode="auto">
          <a:xfrm flipH="1">
            <a:off x="1636003" y="4939375"/>
            <a:ext cx="1039012" cy="1494754"/>
          </a:xfrm>
          <a:prstGeom prst="lin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" name="Rovná spojnica 30"/>
          <p:cNvCxnSpPr>
            <a:cxnSpLocks noChangeShapeType="1"/>
          </p:cNvCxnSpPr>
          <p:nvPr/>
        </p:nvCxnSpPr>
        <p:spPr bwMode="auto">
          <a:xfrm>
            <a:off x="1597585" y="5013602"/>
            <a:ext cx="1386464" cy="1459753"/>
          </a:xfrm>
          <a:prstGeom prst="lin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43187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49800">
            <a:off x="4082517" y="1438679"/>
            <a:ext cx="1625029" cy="1769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BlokTextu 5"/>
          <p:cNvSpPr txBox="1"/>
          <p:nvPr/>
        </p:nvSpPr>
        <p:spPr>
          <a:xfrm>
            <a:off x="189186" y="6524394"/>
            <a:ext cx="87616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Lu</a:t>
            </a:r>
            <a:r>
              <a:rPr lang="sk-SK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Bednarikova</a:t>
            </a:r>
            <a:r>
              <a:rPr lang="sk-SK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Gazova</a:t>
            </a:r>
            <a:r>
              <a:rPr lang="sk-SK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et al. 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Colloids 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Surf B </a:t>
            </a:r>
            <a:r>
              <a:rPr lang="en-US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Biointerfaces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. 172 (2018) 674-683  </a:t>
            </a:r>
          </a:p>
        </p:txBody>
      </p:sp>
      <p:sp>
        <p:nvSpPr>
          <p:cNvPr id="4" name="Obdĺžnik 3"/>
          <p:cNvSpPr/>
          <p:nvPr/>
        </p:nvSpPr>
        <p:spPr>
          <a:xfrm>
            <a:off x="367850" y="28734"/>
            <a:ext cx="90543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extran-based </a:t>
            </a: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polymer-coated </a:t>
            </a:r>
            <a:r>
              <a:rPr lang="en-GB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en-GB" b="1" baseline="-25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b="1" baseline="-25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sk-SK" b="1" baseline="-25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nanoparticles </a:t>
            </a:r>
            <a:r>
              <a:rPr lang="sk-SK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amyloid </a:t>
            </a:r>
            <a:r>
              <a:rPr lang="en-US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fibrillogenesis</a:t>
            </a: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human </a:t>
            </a: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insulin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7" name="Zástupný symbol obsahu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6" t="27018" r="45305" b="17886"/>
          <a:stretch/>
        </p:blipFill>
        <p:spPr>
          <a:xfrm>
            <a:off x="188225" y="763412"/>
            <a:ext cx="1061481" cy="1356962"/>
          </a:xfrm>
          <a:prstGeom prst="rect">
            <a:avLst/>
          </a:prstGeom>
        </p:spPr>
      </p:pic>
      <p:sp>
        <p:nvSpPr>
          <p:cNvPr id="8" name="BlokTextu 7"/>
          <p:cNvSpPr txBox="1"/>
          <p:nvPr/>
        </p:nvSpPr>
        <p:spPr>
          <a:xfrm>
            <a:off x="250838" y="1993786"/>
            <a:ext cx="13541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uman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insulin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圖片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199" y="872150"/>
            <a:ext cx="2420933" cy="82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圖片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050" y="1202209"/>
            <a:ext cx="1626621" cy="1246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BlokTextu 11"/>
          <p:cNvSpPr txBox="1"/>
          <p:nvPr/>
        </p:nvSpPr>
        <p:spPr>
          <a:xfrm>
            <a:off x="1678542" y="1103888"/>
            <a:ext cx="2803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carboxymethyl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-dextran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CM-</a:t>
            </a:r>
            <a:r>
              <a:rPr lang="en-US" sz="1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Dex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lokTextu 13"/>
          <p:cNvSpPr txBox="1"/>
          <p:nvPr/>
        </p:nvSpPr>
        <p:spPr>
          <a:xfrm>
            <a:off x="1678542" y="1789593"/>
            <a:ext cx="21177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diethylaminoethyl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-dextran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DEAE-</a:t>
            </a:r>
            <a:r>
              <a:rPr lang="en-US" sz="1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Dex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lokTextu 14"/>
          <p:cNvSpPr txBox="1"/>
          <p:nvPr/>
        </p:nvSpPr>
        <p:spPr>
          <a:xfrm>
            <a:off x="7540581" y="588434"/>
            <a:ext cx="1239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dextran </a:t>
            </a:r>
            <a:r>
              <a:rPr lang="en-US" sz="1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Dex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lokTextu 15"/>
          <p:cNvSpPr txBox="1"/>
          <p:nvPr/>
        </p:nvSpPr>
        <p:spPr>
          <a:xfrm>
            <a:off x="927916" y="440246"/>
            <a:ext cx="3845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80975" algn="l"/>
              </a:tabLst>
            </a:pPr>
            <a:r>
              <a:rPr lang="en-GB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insulin </a:t>
            </a:r>
            <a:r>
              <a:rPr lang="en-GB" sz="1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fibrillization</a:t>
            </a:r>
            <a:endParaRPr lang="en-GB" sz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>
              <a:buFont typeface="Arial" pitchFamily="34" charset="0"/>
              <a:buChar char="•"/>
              <a:tabLst>
                <a:tab pos="180975" algn="l"/>
              </a:tabLst>
            </a:pPr>
            <a:r>
              <a:rPr lang="en-GB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Injection-localized amyloidosis</a:t>
            </a:r>
          </a:p>
          <a:p>
            <a:pPr marL="180975" indent="-180975">
              <a:buFont typeface="Arial" pitchFamily="34" charset="0"/>
              <a:buChar char="•"/>
              <a:tabLst>
                <a:tab pos="180975" algn="l"/>
              </a:tabLst>
            </a:pPr>
            <a:r>
              <a:rPr lang="en-GB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Long-term storage and shipping</a:t>
            </a:r>
            <a:endParaRPr lang="en-GB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Skupina 16"/>
          <p:cNvGrpSpPr/>
          <p:nvPr/>
        </p:nvGrpSpPr>
        <p:grpSpPr>
          <a:xfrm>
            <a:off x="378546" y="2712923"/>
            <a:ext cx="4717771" cy="2353805"/>
            <a:chOff x="5714246" y="3568156"/>
            <a:chExt cx="6290361" cy="2353805"/>
          </a:xfrm>
        </p:grpSpPr>
        <p:pic>
          <p:nvPicPr>
            <p:cNvPr id="18" name="Picture 2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85345" y="3585619"/>
              <a:ext cx="1719262" cy="1674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9983" y="3585619"/>
              <a:ext cx="1730375" cy="1671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6314" y="3568156"/>
              <a:ext cx="1743075" cy="168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" name="Skupina 20"/>
            <p:cNvGrpSpPr/>
            <p:nvPr/>
          </p:nvGrpSpPr>
          <p:grpSpPr>
            <a:xfrm>
              <a:off x="5714246" y="5037328"/>
              <a:ext cx="6216726" cy="884633"/>
              <a:chOff x="5602449" y="5045505"/>
              <a:chExt cx="6216726" cy="884633"/>
            </a:xfrm>
          </p:grpSpPr>
          <p:sp>
            <p:nvSpPr>
              <p:cNvPr id="22" name="BlokTextu 21"/>
              <p:cNvSpPr txBox="1"/>
              <p:nvPr/>
            </p:nvSpPr>
            <p:spPr>
              <a:xfrm>
                <a:off x="10380232" y="5283806"/>
                <a:ext cx="143894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CM-</a:t>
                </a:r>
                <a:r>
                  <a:rPr lang="en-US" sz="12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Dex</a:t>
                </a:r>
                <a:endParaRPr lang="en-US" sz="12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21.4 </a:t>
                </a: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± </a:t>
                </a:r>
                <a:r>
                  <a:rPr lang="en-US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0.3</a:t>
                </a:r>
              </a:p>
              <a:p>
                <a:r>
                  <a:rPr lang="en-US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207.2 </a:t>
                </a: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± </a:t>
                </a:r>
                <a:r>
                  <a:rPr lang="en-US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10.6</a:t>
                </a:r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BlokTextu 22"/>
              <p:cNvSpPr txBox="1"/>
              <p:nvPr/>
            </p:nvSpPr>
            <p:spPr>
              <a:xfrm>
                <a:off x="6612124" y="5265433"/>
                <a:ext cx="142751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DEAE-</a:t>
                </a:r>
                <a:r>
                  <a:rPr lang="en-US" sz="12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Dex</a:t>
                </a:r>
                <a:endParaRPr lang="en-US" sz="12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42.8 </a:t>
                </a: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± </a:t>
                </a:r>
                <a:r>
                  <a:rPr lang="en-US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1.4</a:t>
                </a:r>
              </a:p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309.1 ± 5.6</a:t>
                </a:r>
              </a:p>
            </p:txBody>
          </p:sp>
          <p:sp>
            <p:nvSpPr>
              <p:cNvPr id="24" name="BlokTextu 23"/>
              <p:cNvSpPr txBox="1"/>
              <p:nvPr/>
            </p:nvSpPr>
            <p:spPr>
              <a:xfrm>
                <a:off x="8560015" y="5283807"/>
                <a:ext cx="137587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Dex</a:t>
                </a:r>
                <a:endParaRPr lang="en-US" sz="12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6.7 </a:t>
                </a: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± </a:t>
                </a:r>
                <a:r>
                  <a:rPr lang="en-US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0.1</a:t>
                </a:r>
              </a:p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246.0 ± 14.4</a:t>
                </a:r>
              </a:p>
            </p:txBody>
          </p:sp>
          <p:sp>
            <p:nvSpPr>
              <p:cNvPr id="25" name="BlokTextu 24"/>
              <p:cNvSpPr txBox="1"/>
              <p:nvPr/>
            </p:nvSpPr>
            <p:spPr>
              <a:xfrm>
                <a:off x="5602449" y="5045505"/>
                <a:ext cx="115773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sk-SK" sz="12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12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DLS</a:t>
                </a:r>
                <a:endParaRPr lang="en-US" sz="12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l-GR" sz="12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ζ</a:t>
                </a:r>
                <a:r>
                  <a:rPr lang="en-US" sz="12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2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(mV)</a:t>
                </a:r>
              </a:p>
              <a:p>
                <a:r>
                  <a:rPr lang="en-US" sz="12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</a:t>
                </a:r>
                <a:r>
                  <a:rPr lang="en-US" sz="1200" baseline="-250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HYD</a:t>
                </a:r>
                <a:r>
                  <a:rPr lang="en-US" sz="1200" baseline="-25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2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(nm)</a:t>
                </a:r>
                <a:endParaRPr lang="en-US" sz="1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8" name="BlokTextu 27"/>
          <p:cNvSpPr txBox="1"/>
          <p:nvPr/>
        </p:nvSpPr>
        <p:spPr>
          <a:xfrm>
            <a:off x="359172" y="5023707"/>
            <a:ext cx="28205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pH 2.0:  </a:t>
            </a:r>
            <a:r>
              <a:rPr lang="en-US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charge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9"/>
          <a:srcRect r="49313"/>
          <a:stretch/>
        </p:blipFill>
        <p:spPr>
          <a:xfrm>
            <a:off x="5992331" y="2417037"/>
            <a:ext cx="2476958" cy="2620768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99053" y="5051700"/>
            <a:ext cx="1772951" cy="1591262"/>
          </a:xfrm>
          <a:prstGeom prst="rect">
            <a:avLst/>
          </a:prstGeom>
        </p:spPr>
      </p:pic>
      <p:pic>
        <p:nvPicPr>
          <p:cNvPr id="34" name="Obrázok 33"/>
          <p:cNvPicPr>
            <a:picLocks noChangeAspect="1"/>
          </p:cNvPicPr>
          <p:nvPr/>
        </p:nvPicPr>
        <p:blipFill rotWithShape="1">
          <a:blip r:embed="rId11"/>
          <a:srcRect l="48614" t="28636" r="13092" b="19834"/>
          <a:stretch/>
        </p:blipFill>
        <p:spPr>
          <a:xfrm>
            <a:off x="3539015" y="5123749"/>
            <a:ext cx="1404594" cy="1416869"/>
          </a:xfrm>
          <a:prstGeom prst="rect">
            <a:avLst/>
          </a:prstGeom>
        </p:spPr>
      </p:pic>
      <p:pic>
        <p:nvPicPr>
          <p:cNvPr id="35" name="Obrázok 34"/>
          <p:cNvPicPr>
            <a:picLocks noChangeAspect="1"/>
          </p:cNvPicPr>
          <p:nvPr/>
        </p:nvPicPr>
        <p:blipFill rotWithShape="1">
          <a:blip r:embed="rId12"/>
          <a:srcRect l="49157" t="17458" r="11956" b="31375"/>
          <a:stretch/>
        </p:blipFill>
        <p:spPr>
          <a:xfrm>
            <a:off x="5096317" y="5120606"/>
            <a:ext cx="1496849" cy="1476410"/>
          </a:xfrm>
          <a:prstGeom prst="rect">
            <a:avLst/>
          </a:prstGeom>
        </p:spPr>
      </p:pic>
      <p:grpSp>
        <p:nvGrpSpPr>
          <p:cNvPr id="36" name="Group 21"/>
          <p:cNvGrpSpPr/>
          <p:nvPr/>
        </p:nvGrpSpPr>
        <p:grpSpPr>
          <a:xfrm>
            <a:off x="1861969" y="5146162"/>
            <a:ext cx="1623509" cy="1402339"/>
            <a:chOff x="3991603" y="524621"/>
            <a:chExt cx="2977174" cy="2110476"/>
          </a:xfrm>
        </p:grpSpPr>
        <p:pic>
          <p:nvPicPr>
            <p:cNvPr id="37" name="Obrázok 36"/>
            <p:cNvPicPr>
              <a:picLocks noChangeAspect="1"/>
            </p:cNvPicPr>
            <p:nvPr/>
          </p:nvPicPr>
          <p:blipFill rotWithShape="1">
            <a:blip r:embed="rId11"/>
            <a:srcRect l="6447" t="28636" r="54111" b="19069"/>
            <a:stretch/>
          </p:blipFill>
          <p:spPr>
            <a:xfrm>
              <a:off x="3991603" y="524621"/>
              <a:ext cx="2831127" cy="2110476"/>
            </a:xfrm>
            <a:prstGeom prst="rect">
              <a:avLst/>
            </a:prstGeom>
          </p:spPr>
        </p:pic>
        <p:sp>
          <p:nvSpPr>
            <p:cNvPr id="38" name="Oval 2"/>
            <p:cNvSpPr/>
            <p:nvPr/>
          </p:nvSpPr>
          <p:spPr>
            <a:xfrm>
              <a:off x="5580743" y="524621"/>
              <a:ext cx="1388034" cy="92197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5059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lokTextu 15"/>
          <p:cNvSpPr txBox="1"/>
          <p:nvPr/>
        </p:nvSpPr>
        <p:spPr>
          <a:xfrm>
            <a:off x="189186" y="6524394"/>
            <a:ext cx="87616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Lu</a:t>
            </a:r>
            <a:r>
              <a:rPr lang="sk-SK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Bednarikova</a:t>
            </a:r>
            <a:r>
              <a:rPr lang="sk-SK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Gazova</a:t>
            </a:r>
            <a:r>
              <a:rPr lang="sk-SK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et al. 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Colloids 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Surf B </a:t>
            </a:r>
            <a:r>
              <a:rPr lang="en-US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Biointerfaces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. 172 (2018) 674-683  </a:t>
            </a:r>
          </a:p>
        </p:txBody>
      </p:sp>
      <p:pic>
        <p:nvPicPr>
          <p:cNvPr id="17" name="Picture 3" descr="https://ars.els-cdn.com/content/image/1-s2.0-S0927776518306404-ga1_lr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623" y="213467"/>
            <a:ext cx="5470877" cy="438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bdĺžnik 18"/>
          <p:cNvSpPr/>
          <p:nvPr/>
        </p:nvSpPr>
        <p:spPr>
          <a:xfrm>
            <a:off x="335287" y="5421185"/>
            <a:ext cx="3352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</a:t>
            </a:r>
            <a:r>
              <a:rPr lang="en-GB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DEX </a:t>
            </a:r>
            <a:r>
              <a:rPr lang="en-GB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polymers</a:t>
            </a:r>
            <a:r>
              <a:rPr lang="sk-SK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no </a:t>
            </a:r>
            <a:r>
              <a:rPr lang="sk-SK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en-GB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sk-SK" dirty="0"/>
          </a:p>
        </p:txBody>
      </p:sp>
      <p:sp>
        <p:nvSpPr>
          <p:cNvPr id="22" name="Obdĺžnik 21"/>
          <p:cNvSpPr/>
          <p:nvPr/>
        </p:nvSpPr>
        <p:spPr>
          <a:xfrm>
            <a:off x="335287" y="4758387"/>
            <a:ext cx="84694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dvOT596495f2"/>
              </a:rPr>
              <a:t>The best inhibitory potency was detected for the largest DEAE-</a:t>
            </a:r>
            <a:r>
              <a:rPr lang="en-US" dirty="0" err="1">
                <a:latin typeface="AdvOT596495f2"/>
              </a:rPr>
              <a:t>Dex</a:t>
            </a:r>
            <a:endParaRPr lang="en-US" dirty="0">
              <a:latin typeface="AdvOT596495f2"/>
            </a:endParaRPr>
          </a:p>
          <a:p>
            <a:r>
              <a:rPr lang="sk-SK" dirty="0" err="1">
                <a:latin typeface="AdvOT596495f2"/>
              </a:rPr>
              <a:t>nanoparticles</a:t>
            </a:r>
            <a:r>
              <a:rPr lang="sk-SK" dirty="0">
                <a:latin typeface="AdvOT596495f2"/>
              </a:rPr>
              <a:t> (309.1 ± 15.6 nm).</a:t>
            </a:r>
            <a:endParaRPr lang="sk-SK" dirty="0"/>
          </a:p>
        </p:txBody>
      </p:sp>
      <p:sp>
        <p:nvSpPr>
          <p:cNvPr id="2" name="Obdĺžnik 1"/>
          <p:cNvSpPr/>
          <p:nvPr/>
        </p:nvSpPr>
        <p:spPr>
          <a:xfrm>
            <a:off x="335287" y="5790517"/>
            <a:ext cx="84238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dvOT596495f2"/>
              </a:rPr>
              <a:t>only complexation of </a:t>
            </a:r>
            <a:r>
              <a:rPr lang="en-US" dirty="0" err="1">
                <a:latin typeface="AdvOT596495f2"/>
              </a:rPr>
              <a:t>dextrans</a:t>
            </a:r>
            <a:r>
              <a:rPr lang="en-US" dirty="0">
                <a:latin typeface="AdvOT596495f2"/>
              </a:rPr>
              <a:t> with </a:t>
            </a:r>
            <a:r>
              <a:rPr lang="en-US" dirty="0" err="1" smtClean="0">
                <a:latin typeface="AdvOT596495f2"/>
              </a:rPr>
              <a:t>maghemite</a:t>
            </a:r>
            <a:r>
              <a:rPr lang="sk-SK" dirty="0" smtClean="0">
                <a:latin typeface="AdvOT596495f2"/>
              </a:rPr>
              <a:t> </a:t>
            </a:r>
            <a:r>
              <a:rPr lang="en-US" dirty="0" smtClean="0">
                <a:latin typeface="AdvOT596495f2"/>
              </a:rPr>
              <a:t>core </a:t>
            </a:r>
            <a:r>
              <a:rPr lang="en-US" dirty="0">
                <a:latin typeface="AdvOT596495f2"/>
              </a:rPr>
              <a:t>would possess inhibitory activity toward insulin </a:t>
            </a:r>
            <a:r>
              <a:rPr lang="en-US" dirty="0" smtClean="0">
                <a:latin typeface="AdvOT596495f2+fb"/>
              </a:rPr>
              <a:t>fi</a:t>
            </a:r>
            <a:r>
              <a:rPr lang="en-US" dirty="0" smtClean="0">
                <a:latin typeface="AdvOT596495f2"/>
              </a:rPr>
              <a:t>bril</a:t>
            </a:r>
            <a:r>
              <a:rPr lang="sk-SK" dirty="0" smtClean="0">
                <a:latin typeface="AdvOT596495f2"/>
              </a:rPr>
              <a:t> – van de </a:t>
            </a:r>
            <a:r>
              <a:rPr lang="sk-SK" dirty="0" err="1" smtClean="0">
                <a:latin typeface="AdvOT596495f2"/>
              </a:rPr>
              <a:t>Waals</a:t>
            </a:r>
            <a:r>
              <a:rPr lang="sk-SK" dirty="0" smtClean="0">
                <a:latin typeface="AdvOT596495f2"/>
              </a:rPr>
              <a:t>, H-</a:t>
            </a:r>
            <a:r>
              <a:rPr lang="sk-SK" dirty="0" err="1" smtClean="0">
                <a:latin typeface="AdvOT596495f2"/>
              </a:rPr>
              <a:t>bonds</a:t>
            </a:r>
            <a:endParaRPr lang="en-US" dirty="0">
              <a:latin typeface="AdvOT596495f2"/>
            </a:endParaRPr>
          </a:p>
        </p:txBody>
      </p:sp>
    </p:spTree>
    <p:extLst>
      <p:ext uri="{BB962C8B-B14F-4D97-AF65-F5344CB8AC3E}">
        <p14:creationId xmlns:p14="http://schemas.microsoft.com/office/powerpoint/2010/main" val="274559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6"/>
          <p:cNvSpPr>
            <a:spLocks noChangeArrowheads="1"/>
          </p:cNvSpPr>
          <p:nvPr/>
        </p:nvSpPr>
        <p:spPr bwMode="auto">
          <a:xfrm>
            <a:off x="5718175" y="1776413"/>
            <a:ext cx="35290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it-IT" altLang="ja-JP" sz="1400" b="1">
                <a:ea typeface="MS PGothic" pitchFamily="34" charset="-128"/>
                <a:cs typeface="Arial" pitchFamily="34" charset="0"/>
              </a:rPr>
              <a:t>CNR-Instituto per lo Studio dei Materiali Nanostrutturati</a:t>
            </a:r>
            <a:r>
              <a:rPr lang="sk-SK" altLang="ja-JP" sz="1400" b="1">
                <a:ea typeface="MS PGothic" pitchFamily="34" charset="-128"/>
                <a:cs typeface="Arial" pitchFamily="34" charset="0"/>
              </a:rPr>
              <a:t>,</a:t>
            </a:r>
            <a:r>
              <a:rPr lang="it-IT" altLang="ja-JP" sz="1400" b="1">
                <a:ea typeface="MS PGothic" pitchFamily="34" charset="-128"/>
                <a:cs typeface="Arial" pitchFamily="34" charset="0"/>
              </a:rPr>
              <a:t> Bologna</a:t>
            </a:r>
            <a:endParaRPr lang="sk-SK" altLang="ja-JP" sz="1400" b="1">
              <a:ea typeface="MS PGothic" pitchFamily="34" charset="-128"/>
              <a:cs typeface="Arial" pitchFamily="34" charset="0"/>
            </a:endParaRPr>
          </a:p>
        </p:txBody>
      </p:sp>
      <p:pic>
        <p:nvPicPr>
          <p:cNvPr id="39940" name="Picture 48" descr="Logo ICT/CN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2" r="48964" b="7822"/>
          <a:stretch>
            <a:fillRect/>
          </a:stretch>
        </p:blipFill>
        <p:spPr bwMode="auto">
          <a:xfrm>
            <a:off x="5016500" y="1770063"/>
            <a:ext cx="50482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118334" y="759223"/>
            <a:ext cx="8353426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 dirty="0" smtClean="0">
                <a:solidFill>
                  <a:srgbClr val="C00000"/>
                </a:solidFill>
                <a:cs typeface="Arial" pitchFamily="34" charset="0"/>
              </a:rPr>
              <a:t>Acknowledgements</a:t>
            </a:r>
            <a:endParaRPr lang="en-US" sz="2800" b="1" dirty="0">
              <a:solidFill>
                <a:srgbClr val="C00000"/>
              </a:solidFill>
              <a:cs typeface="Arial" pitchFamily="34" charset="0"/>
            </a:endParaRPr>
          </a:p>
        </p:txBody>
      </p:sp>
      <p:pic>
        <p:nvPicPr>
          <p:cNvPr id="39942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8" t="5054" r="4848" b="5054"/>
          <a:stretch>
            <a:fillRect/>
          </a:stretch>
        </p:blipFill>
        <p:spPr bwMode="auto">
          <a:xfrm>
            <a:off x="4981575" y="2436813"/>
            <a:ext cx="576263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Obdĺžnik 29"/>
          <p:cNvSpPr>
            <a:spLocks noChangeArrowheads="1"/>
          </p:cNvSpPr>
          <p:nvPr/>
        </p:nvSpPr>
        <p:spPr bwMode="auto">
          <a:xfrm>
            <a:off x="5645150" y="2414588"/>
            <a:ext cx="37084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k-SK" altLang="sk-SK" sz="1400" b="1">
                <a:cs typeface="Arial" pitchFamily="34" charset="0"/>
              </a:rPr>
              <a:t>Biophysics Department</a:t>
            </a:r>
            <a:r>
              <a:rPr lang="en-US" altLang="sk-SK" sz="1400" b="1">
                <a:cs typeface="Arial" pitchFamily="34" charset="0"/>
              </a:rPr>
              <a:t>, </a:t>
            </a:r>
            <a:r>
              <a:rPr lang="sk-SK" altLang="sk-SK" sz="1400" b="1">
                <a:cs typeface="Arial" pitchFamily="34" charset="0"/>
              </a:rPr>
              <a:t>Faculty of Medicine,</a:t>
            </a:r>
            <a:r>
              <a:rPr lang="en-US" altLang="sk-SK" sz="1400" b="1">
                <a:cs typeface="Arial" pitchFamily="34" charset="0"/>
              </a:rPr>
              <a:t> </a:t>
            </a:r>
            <a:r>
              <a:rPr lang="sk-SK" altLang="sk-SK" sz="1400" b="1">
                <a:cs typeface="Arial" pitchFamily="34" charset="0"/>
              </a:rPr>
              <a:t>UMF "Carol Davila" </a:t>
            </a:r>
            <a:endParaRPr lang="en-US" altLang="sk-SK" sz="1400" b="1"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k-SK" altLang="sk-SK" sz="1400" b="1">
                <a:cs typeface="Arial" pitchFamily="34" charset="0"/>
              </a:rPr>
              <a:t>Bucharest, Romania</a:t>
            </a:r>
          </a:p>
        </p:txBody>
      </p:sp>
      <p:sp>
        <p:nvSpPr>
          <p:cNvPr id="39945" name="Obdĺžnik 31"/>
          <p:cNvSpPr>
            <a:spLocks noChangeArrowheads="1"/>
          </p:cNvSpPr>
          <p:nvPr/>
        </p:nvSpPr>
        <p:spPr bwMode="auto">
          <a:xfrm>
            <a:off x="5734050" y="3326020"/>
            <a:ext cx="31321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k-SK" altLang="sk-SK" sz="1400" b="1">
                <a:cs typeface="Arial" pitchFamily="34" charset="0"/>
              </a:rPr>
              <a:t>Academy of Science, Poland</a:t>
            </a:r>
            <a:endParaRPr lang="it-IT" altLang="sk-SK" sz="1400" b="1">
              <a:cs typeface="Arial" pitchFamily="34" charset="0"/>
            </a:endParaRPr>
          </a:p>
        </p:txBody>
      </p:sp>
      <p:pic>
        <p:nvPicPr>
          <p:cNvPr id="39946" name="Picture 24" descr="if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3267282"/>
            <a:ext cx="461962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9" name="Immagine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" r="2341"/>
          <a:stretch>
            <a:fillRect/>
          </a:stretch>
        </p:blipFill>
        <p:spPr bwMode="auto">
          <a:xfrm>
            <a:off x="5734050" y="4143582"/>
            <a:ext cx="1196975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0" name="Immagine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787" y="4186445"/>
            <a:ext cx="51752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53" name="Obdĺžnik 3"/>
          <p:cNvSpPr>
            <a:spLocks noChangeArrowheads="1"/>
          </p:cNvSpPr>
          <p:nvPr/>
        </p:nvSpPr>
        <p:spPr bwMode="auto">
          <a:xfrm>
            <a:off x="1549400" y="1726406"/>
            <a:ext cx="18732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k-SK" altLang="sk-SK" sz="1400" dirty="0">
                <a:solidFill>
                  <a:srgbClr val="002060"/>
                </a:solidFill>
                <a:cs typeface="Arial" pitchFamily="34" charset="0"/>
              </a:rPr>
              <a:t>Zuzana </a:t>
            </a:r>
            <a:r>
              <a:rPr lang="sk-SK" altLang="sk-SK" sz="1400" dirty="0" err="1">
                <a:solidFill>
                  <a:srgbClr val="002060"/>
                </a:solidFill>
                <a:cs typeface="Arial" pitchFamily="34" charset="0"/>
              </a:rPr>
              <a:t>Bednáriková</a:t>
            </a:r>
            <a:endParaRPr lang="sk-SK" altLang="sk-SK" sz="1400" dirty="0">
              <a:solidFill>
                <a:srgbClr val="002060"/>
              </a:solidFill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k-SK" altLang="sk-SK" sz="1400" dirty="0">
                <a:solidFill>
                  <a:srgbClr val="002060"/>
                </a:solidFill>
                <a:cs typeface="Arial" pitchFamily="34" charset="0"/>
              </a:rPr>
              <a:t>Andrea </a:t>
            </a:r>
            <a:r>
              <a:rPr lang="sk-SK" altLang="sk-SK" sz="1400" dirty="0" err="1">
                <a:solidFill>
                  <a:srgbClr val="002060"/>
                </a:solidFill>
                <a:cs typeface="Arial" pitchFamily="34" charset="0"/>
              </a:rPr>
              <a:t>Antošová</a:t>
            </a:r>
            <a:endParaRPr lang="sk-SK" altLang="sk-SK" sz="1400" dirty="0">
              <a:solidFill>
                <a:srgbClr val="002060"/>
              </a:solidFill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k-SK" altLang="sk-SK" sz="1400" dirty="0">
                <a:solidFill>
                  <a:srgbClr val="002060"/>
                </a:solidFill>
                <a:cs typeface="Arial" pitchFamily="34" charset="0"/>
              </a:rPr>
              <a:t>Diana </a:t>
            </a:r>
            <a:r>
              <a:rPr lang="sk-SK" altLang="sk-SK" sz="1400" dirty="0" err="1">
                <a:solidFill>
                  <a:srgbClr val="002060"/>
                </a:solidFill>
                <a:cs typeface="Arial" pitchFamily="34" charset="0"/>
              </a:rPr>
              <a:t>Fedunová</a:t>
            </a:r>
            <a:endParaRPr lang="sk-SK" altLang="sk-SK" sz="1400" dirty="0">
              <a:solidFill>
                <a:srgbClr val="002060"/>
              </a:solidFill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k-SK" altLang="sk-SK" sz="1400" dirty="0">
                <a:solidFill>
                  <a:srgbClr val="002060"/>
                </a:solidFill>
                <a:cs typeface="Arial" pitchFamily="34" charset="0"/>
              </a:rPr>
              <a:t>Jozef Marek</a:t>
            </a:r>
            <a:endParaRPr lang="en-US" altLang="sk-SK" sz="1400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39954" name="Obdĺžnik 1"/>
          <p:cNvSpPr>
            <a:spLocks noChangeArrowheads="1"/>
          </p:cNvSpPr>
          <p:nvPr/>
        </p:nvSpPr>
        <p:spPr bwMode="auto">
          <a:xfrm>
            <a:off x="1549400" y="2743407"/>
            <a:ext cx="1739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k-SK" altLang="sk-SK" sz="1400">
                <a:solidFill>
                  <a:srgbClr val="002060"/>
                </a:solidFill>
                <a:cs typeface="Arial" pitchFamily="34" charset="0"/>
              </a:rPr>
              <a:t>Katarína Uličná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k-SK" altLang="sk-SK" sz="1400">
                <a:solidFill>
                  <a:srgbClr val="002060"/>
                </a:solidFill>
                <a:cs typeface="Arial" pitchFamily="34" charset="0"/>
              </a:rPr>
              <a:t>Miroslav Gančár</a:t>
            </a:r>
          </a:p>
        </p:txBody>
      </p:sp>
      <p:pic>
        <p:nvPicPr>
          <p:cNvPr id="39955" name="Picture 7" descr="Výsledok vyh&amp;lcaron;adávania obrázkov pre dopyt uef sav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1490663"/>
            <a:ext cx="963612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118334" y="5305840"/>
            <a:ext cx="8353426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GB" sz="2800" b="1" dirty="0" smtClean="0">
                <a:solidFill>
                  <a:srgbClr val="C00000"/>
                </a:solidFill>
                <a:cs typeface="Arial" pitchFamily="34" charset="0"/>
              </a:rPr>
              <a:t>Thank you for your attention</a:t>
            </a:r>
            <a:endParaRPr lang="en-GB" sz="2800" b="1" dirty="0">
              <a:solidFill>
                <a:srgbClr val="C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92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Obdĺžnik 4"/>
          <p:cNvSpPr>
            <a:spLocks noChangeArrowheads="1"/>
          </p:cNvSpPr>
          <p:nvPr/>
        </p:nvSpPr>
        <p:spPr bwMode="auto">
          <a:xfrm>
            <a:off x="6119813" y="1047750"/>
            <a:ext cx="32146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1600" b="1" u="sng">
                <a:solidFill>
                  <a:srgbClr val="990000"/>
                </a:solidFill>
                <a:latin typeface="Arial" panose="020B0604020202020204" pitchFamily="34" charset="0"/>
              </a:rPr>
              <a:t>AMYLOID AGGREGATES</a:t>
            </a:r>
            <a:endParaRPr lang="sk-SK" altLang="sk-SK" sz="1600" b="1" u="sng">
              <a:solidFill>
                <a:srgbClr val="990000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k-SK" altLang="sk-SK" sz="1600" b="1">
                <a:solidFill>
                  <a:srgbClr val="990000"/>
                </a:solidFill>
                <a:latin typeface="Arial" panose="020B0604020202020204" pitchFamily="34" charset="0"/>
              </a:rPr>
              <a:t>amyloid fibrils</a:t>
            </a:r>
            <a:endParaRPr lang="en-US" altLang="sk-SK" sz="1600" b="1">
              <a:solidFill>
                <a:srgbClr val="990000"/>
              </a:solidFill>
              <a:latin typeface="Arial" panose="020B0604020202020204" pitchFamily="34" charset="0"/>
            </a:endParaRPr>
          </a:p>
        </p:txBody>
      </p:sp>
      <p:sp>
        <p:nvSpPr>
          <p:cNvPr id="5123" name="Obdĺžnik 4"/>
          <p:cNvSpPr>
            <a:spLocks noChangeArrowheads="1"/>
          </p:cNvSpPr>
          <p:nvPr/>
        </p:nvSpPr>
        <p:spPr bwMode="auto">
          <a:xfrm>
            <a:off x="422275" y="873125"/>
            <a:ext cx="23749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1600" b="1" u="sng">
                <a:solidFill>
                  <a:srgbClr val="990000"/>
                </a:solidFill>
                <a:latin typeface="Arial" panose="020B0604020202020204" pitchFamily="34" charset="0"/>
              </a:rPr>
              <a:t>NATIVE PROTEINS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1400" b="1">
                <a:latin typeface="Arial" panose="020B0604020202020204" pitchFamily="34" charset="0"/>
              </a:rPr>
              <a:t>no smilarity in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1400">
                <a:latin typeface="Arial" panose="020B0604020202020204" pitchFamily="34" charset="0"/>
              </a:rPr>
              <a:t>sequence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1400">
                <a:latin typeface="Arial" panose="020B0604020202020204" pitchFamily="34" charset="0"/>
              </a:rPr>
              <a:t>structure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1400">
                <a:latin typeface="Arial" panose="020B0604020202020204" pitchFamily="34" charset="0"/>
              </a:rPr>
              <a:t>function</a:t>
            </a:r>
            <a:endParaRPr lang="sk-SK" altLang="sk-SK" sz="1400">
              <a:latin typeface="Arial" panose="020B0604020202020204" pitchFamily="34" charset="0"/>
            </a:endParaRPr>
          </a:p>
        </p:txBody>
      </p:sp>
      <p:pic>
        <p:nvPicPr>
          <p:cNvPr id="512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434975"/>
            <a:ext cx="2916237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9" name="Obdĺžnik 29"/>
          <p:cNvSpPr>
            <a:spLocks noChangeArrowheads="1"/>
          </p:cNvSpPr>
          <p:nvPr/>
        </p:nvSpPr>
        <p:spPr bwMode="auto">
          <a:xfrm>
            <a:off x="6800953" y="1641252"/>
            <a:ext cx="17129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sk-SK" sz="1400" dirty="0">
                <a:latin typeface="Arial" panose="020B0604020202020204" pitchFamily="34" charset="0"/>
              </a:rPr>
              <a:t> </a:t>
            </a:r>
            <a:r>
              <a:rPr lang="en-GB" altLang="sk-SK" sz="1400" b="1" dirty="0">
                <a:latin typeface="Arial" panose="020B0604020202020204" pitchFamily="34" charset="0"/>
              </a:rPr>
              <a:t>similar structure</a:t>
            </a:r>
            <a:endParaRPr lang="sk-SK" altLang="sk-SK" sz="1400" b="1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1400" b="1" dirty="0">
                <a:latin typeface="Arial" panose="020B0604020202020204" pitchFamily="34" charset="0"/>
              </a:rPr>
              <a:t>highly organized</a:t>
            </a:r>
          </a:p>
        </p:txBody>
      </p:sp>
      <p:sp>
        <p:nvSpPr>
          <p:cNvPr id="5130" name="Obdĺžnik 4"/>
          <p:cNvSpPr>
            <a:spLocks noChangeArrowheads="1"/>
          </p:cNvSpPr>
          <p:nvPr/>
        </p:nvSpPr>
        <p:spPr bwMode="auto">
          <a:xfrm>
            <a:off x="2970213" y="2205038"/>
            <a:ext cx="313055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k-SK" altLang="sk-SK" sz="1600" b="1">
                <a:solidFill>
                  <a:srgbClr val="990000"/>
                </a:solidFill>
                <a:latin typeface="Arial" panose="020B0604020202020204" pitchFamily="34" charset="0"/>
              </a:rPr>
              <a:t>SELF-ASSEMBLY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k-SK" altLang="sk-SK" sz="1400" b="1">
                <a:latin typeface="Arial" panose="020B0604020202020204" pitchFamily="34" charset="0"/>
              </a:rPr>
              <a:t>determined by the peptide bond</a:t>
            </a:r>
            <a:endParaRPr lang="en-US" altLang="sk-SK" sz="1400" b="1">
              <a:latin typeface="Arial" panose="020B0604020202020204" pitchFamily="34" charset="0"/>
            </a:endParaRPr>
          </a:p>
        </p:txBody>
      </p:sp>
      <p:pic>
        <p:nvPicPr>
          <p:cNvPr id="5131" name="Picture 26" descr="http://upload.wikimedia.org/wikipedia/commons/8/80/CaMKI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1411288"/>
            <a:ext cx="684212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27" descr="http://mcb.berkeley.edu/labs/berger/Structure%20images/Topoisomerase/t2nfrnewgray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3" t="3362" r="13026"/>
          <a:stretch>
            <a:fillRect/>
          </a:stretch>
        </p:blipFill>
        <p:spPr bwMode="auto">
          <a:xfrm>
            <a:off x="2195513" y="1447800"/>
            <a:ext cx="687387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4" name="Text Box 3"/>
          <p:cNvSpPr txBox="1">
            <a:spLocks noChangeArrowheads="1"/>
          </p:cNvSpPr>
          <p:nvPr/>
        </p:nvSpPr>
        <p:spPr bwMode="auto">
          <a:xfrm>
            <a:off x="55563" y="131763"/>
            <a:ext cx="9144000" cy="30797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Tx/>
              <a:buNone/>
            </a:pPr>
            <a:r>
              <a:rPr lang="en-GB" altLang="sk-SK" sz="1400" b="1">
                <a:solidFill>
                  <a:srgbClr val="002060"/>
                </a:solidFill>
                <a:latin typeface="Arial" panose="020B0604020202020204" pitchFamily="34" charset="0"/>
              </a:rPr>
              <a:t>amyloid fibril-forming proteins/peptides</a:t>
            </a:r>
            <a:endParaRPr lang="sk-SK" altLang="sk-SK" sz="140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pic>
        <p:nvPicPr>
          <p:cNvPr id="5136" name="Picture 9" descr="A proposed model for the formation of an amyloid fibril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41"/>
          <a:stretch>
            <a:fillRect/>
          </a:stretch>
        </p:blipFill>
        <p:spPr bwMode="auto">
          <a:xfrm>
            <a:off x="5905920" y="718218"/>
            <a:ext cx="581399" cy="172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91"/>
          <a:stretch>
            <a:fillRect/>
          </a:stretch>
        </p:blipFill>
        <p:spPr bwMode="auto">
          <a:xfrm>
            <a:off x="6708812" y="3001739"/>
            <a:ext cx="1382713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6540537" y="3004914"/>
            <a:ext cx="1260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k-SK" altLang="sk-SK" sz="1400" b="1">
                <a:solidFill>
                  <a:schemeClr val="bg1"/>
                </a:solidFill>
              </a:rPr>
              <a:t>fibrils</a:t>
            </a:r>
            <a:endParaRPr lang="de-DE" altLang="sk-SK" sz="1400" b="1">
              <a:solidFill>
                <a:schemeClr val="bg1"/>
              </a:solidFill>
            </a:endParaRPr>
          </a:p>
        </p:txBody>
      </p:sp>
      <p:pic>
        <p:nvPicPr>
          <p:cNvPr id="26" name="Obrázok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53" y="2911475"/>
            <a:ext cx="4906322" cy="3509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Skupina 13"/>
          <p:cNvGrpSpPr>
            <a:grpSpLocks noChangeAspect="1"/>
          </p:cNvGrpSpPr>
          <p:nvPr/>
        </p:nvGrpSpPr>
        <p:grpSpPr bwMode="auto">
          <a:xfrm>
            <a:off x="6067462" y="4052664"/>
            <a:ext cx="1474788" cy="1473200"/>
            <a:chOff x="6137054" y="3216863"/>
            <a:chExt cx="2186667" cy="2160000"/>
          </a:xfrm>
        </p:grpSpPr>
        <p:pic>
          <p:nvPicPr>
            <p:cNvPr id="28" name="Obrázok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0" t="3799" r="5458" b="11150"/>
            <a:stretch>
              <a:fillRect/>
            </a:stretch>
          </p:blipFill>
          <p:spPr bwMode="auto">
            <a:xfrm>
              <a:off x="6137054" y="3216863"/>
              <a:ext cx="2186667" cy="21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9" name="Rovná spojnica 28"/>
            <p:cNvCxnSpPr/>
            <p:nvPr/>
          </p:nvCxnSpPr>
          <p:spPr>
            <a:xfrm>
              <a:off x="8027144" y="5300053"/>
              <a:ext cx="218901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 Box 19"/>
          <p:cNvSpPr txBox="1">
            <a:spLocks noChangeArrowheads="1"/>
          </p:cNvSpPr>
          <p:nvPr/>
        </p:nvSpPr>
        <p:spPr bwMode="auto">
          <a:xfrm>
            <a:off x="6107150" y="4033614"/>
            <a:ext cx="1130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k-SK" altLang="sk-SK" sz="1400" b="1">
                <a:solidFill>
                  <a:schemeClr val="bg1"/>
                </a:solidFill>
              </a:rPr>
              <a:t>protofibrils</a:t>
            </a:r>
            <a:endParaRPr lang="sk-SK" altLang="sk-SK" sz="1400" b="1" i="1">
              <a:solidFill>
                <a:schemeClr val="bg1"/>
              </a:solidFill>
            </a:endParaRPr>
          </a:p>
        </p:txBody>
      </p:sp>
      <p:grpSp>
        <p:nvGrpSpPr>
          <p:cNvPr id="32" name="Skupina 16"/>
          <p:cNvGrpSpPr>
            <a:grpSpLocks noChangeAspect="1"/>
          </p:cNvGrpSpPr>
          <p:nvPr/>
        </p:nvGrpSpPr>
        <p:grpSpPr bwMode="auto">
          <a:xfrm>
            <a:off x="5379280" y="4828952"/>
            <a:ext cx="1376363" cy="1374775"/>
            <a:chOff x="6159177" y="4536683"/>
            <a:chExt cx="1620000" cy="1620000"/>
          </a:xfrm>
        </p:grpSpPr>
        <p:pic>
          <p:nvPicPr>
            <p:cNvPr id="33" name="Obrázok 1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7" t="3799" r="5373" b="11150"/>
            <a:stretch>
              <a:fillRect/>
            </a:stretch>
          </p:blipFill>
          <p:spPr bwMode="auto">
            <a:xfrm>
              <a:off x="6159177" y="4536683"/>
              <a:ext cx="1620000" cy="16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5" name="Rovná spojnica 34"/>
            <p:cNvCxnSpPr/>
            <p:nvPr/>
          </p:nvCxnSpPr>
          <p:spPr>
            <a:xfrm>
              <a:off x="7525059" y="6093080"/>
              <a:ext cx="15695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 Box 19"/>
          <p:cNvSpPr txBox="1">
            <a:spLocks noChangeArrowheads="1"/>
          </p:cNvSpPr>
          <p:nvPr/>
        </p:nvSpPr>
        <p:spPr bwMode="auto">
          <a:xfrm>
            <a:off x="5476912" y="4828952"/>
            <a:ext cx="1041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k-SK" altLang="sk-SK" sz="1400" b="1">
                <a:solidFill>
                  <a:schemeClr val="bg1"/>
                </a:solidFill>
              </a:rPr>
              <a:t>nucleus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k-SK" altLang="sk-SK" sz="1400" b="1">
                <a:solidFill>
                  <a:schemeClr val="bg1"/>
                </a:solidFill>
              </a:rPr>
              <a:t>oligomers</a:t>
            </a:r>
            <a:endParaRPr lang="sk-SK" altLang="sk-SK" sz="1400" b="1" i="1">
              <a:solidFill>
                <a:schemeClr val="bg1"/>
              </a:solidFill>
            </a:endParaRPr>
          </a:p>
        </p:txBody>
      </p:sp>
      <p:pic>
        <p:nvPicPr>
          <p:cNvPr id="52" name="Obrázok 21" descr="image2.jpe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738" y="2102707"/>
            <a:ext cx="708062" cy="1210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087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lokTextu 19"/>
          <p:cNvSpPr txBox="1">
            <a:spLocks noChangeArrowheads="1"/>
          </p:cNvSpPr>
          <p:nvPr/>
        </p:nvSpPr>
        <p:spPr bwMode="auto">
          <a:xfrm>
            <a:off x="8387464" y="5200795"/>
            <a:ext cx="503237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sk-SK" altLang="sk-SK" sz="5400" b="1" dirty="0">
                <a:solidFill>
                  <a:srgbClr val="C00000"/>
                </a:solidFill>
              </a:rPr>
              <a:t>?</a:t>
            </a:r>
          </a:p>
        </p:txBody>
      </p:sp>
      <p:pic>
        <p:nvPicPr>
          <p:cNvPr id="1024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8"/>
          <a:stretch>
            <a:fillRect/>
          </a:stretch>
        </p:blipFill>
        <p:spPr bwMode="auto">
          <a:xfrm>
            <a:off x="2735124" y="4074101"/>
            <a:ext cx="36322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Obrázok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748" y="170256"/>
            <a:ext cx="1809578" cy="1874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Obrázok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13" y="140275"/>
            <a:ext cx="1888835" cy="1879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0" name="Obdĺžnik 3"/>
          <p:cNvSpPr>
            <a:spLocks noChangeArrowheads="1"/>
          </p:cNvSpPr>
          <p:nvPr/>
        </p:nvSpPr>
        <p:spPr bwMode="auto">
          <a:xfrm>
            <a:off x="6400870" y="4299400"/>
            <a:ext cx="265979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k-SK" altLang="sk-SK" sz="2400" b="1" dirty="0" err="1">
                <a:solidFill>
                  <a:srgbClr val="800000"/>
                </a:solidFill>
              </a:rPr>
              <a:t>polymorphism</a:t>
            </a:r>
            <a:r>
              <a:rPr lang="sk-SK" altLang="sk-SK" sz="2400" b="1" dirty="0">
                <a:solidFill>
                  <a:srgbClr val="800000"/>
                </a:solidFill>
              </a:rPr>
              <a:t> of </a:t>
            </a:r>
            <a:r>
              <a:rPr lang="sk-SK" altLang="sk-SK" sz="2400" b="1" dirty="0" err="1">
                <a:solidFill>
                  <a:srgbClr val="800000"/>
                </a:solidFill>
              </a:rPr>
              <a:t>aggregates</a:t>
            </a:r>
            <a:r>
              <a:rPr lang="sk-SK" altLang="sk-SK" sz="2400" b="1" dirty="0">
                <a:solidFill>
                  <a:srgbClr val="800000"/>
                </a:solidFill>
              </a:rPr>
              <a:t> </a:t>
            </a:r>
            <a:r>
              <a:rPr lang="sk-SK" altLang="sk-SK" sz="2400" b="1" i="1" dirty="0" err="1">
                <a:solidFill>
                  <a:srgbClr val="800000"/>
                </a:solidFill>
              </a:rPr>
              <a:t>vs</a:t>
            </a:r>
            <a:r>
              <a:rPr lang="sk-SK" altLang="sk-SK" sz="2400" b="1" i="1" dirty="0">
                <a:solidFill>
                  <a:srgbClr val="800000"/>
                </a:solidFill>
              </a:rPr>
              <a:t>.</a:t>
            </a:r>
            <a:r>
              <a:rPr lang="sk-SK" altLang="sk-SK" sz="2400" b="1" dirty="0">
                <a:solidFill>
                  <a:srgbClr val="800000"/>
                </a:solidFill>
              </a:rPr>
              <a:t> </a:t>
            </a:r>
            <a:r>
              <a:rPr lang="sk-SK" altLang="sk-SK" sz="2400" b="1" dirty="0" err="1">
                <a:solidFill>
                  <a:srgbClr val="800000"/>
                </a:solidFill>
              </a:rPr>
              <a:t>cytotoxicity</a:t>
            </a:r>
            <a:r>
              <a:rPr lang="sk-SK" altLang="sk-SK" sz="2400" b="1" dirty="0">
                <a:solidFill>
                  <a:srgbClr val="800000"/>
                </a:solidFill>
              </a:rPr>
              <a:t> </a:t>
            </a:r>
          </a:p>
        </p:txBody>
      </p:sp>
      <p:pic>
        <p:nvPicPr>
          <p:cNvPr id="10249" name="Obrázo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366" y="140276"/>
            <a:ext cx="1756330" cy="1911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Obrázo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124" y="2105023"/>
            <a:ext cx="1761572" cy="1864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Obrázok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696" y="2094518"/>
            <a:ext cx="1891052" cy="18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Obrázok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807" y="2119135"/>
            <a:ext cx="1735519" cy="1817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91"/>
          <a:stretch>
            <a:fillRect/>
          </a:stretch>
        </p:blipFill>
        <p:spPr bwMode="auto">
          <a:xfrm>
            <a:off x="180376" y="4074101"/>
            <a:ext cx="2219786" cy="2049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34259" y="4145512"/>
            <a:ext cx="202354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k-SK" altLang="sk-SK" sz="1400" b="1" dirty="0" err="1">
                <a:solidFill>
                  <a:schemeClr val="bg1"/>
                </a:solidFill>
              </a:rPr>
              <a:t>fibrils</a:t>
            </a:r>
            <a:endParaRPr lang="de-DE" altLang="sk-SK" sz="1400" b="1" dirty="0">
              <a:solidFill>
                <a:schemeClr val="bg1"/>
              </a:solidFill>
            </a:endParaRPr>
          </a:p>
        </p:txBody>
      </p:sp>
      <p:grpSp>
        <p:nvGrpSpPr>
          <p:cNvPr id="16" name="Skupina 13"/>
          <p:cNvGrpSpPr>
            <a:grpSpLocks noChangeAspect="1"/>
          </p:cNvGrpSpPr>
          <p:nvPr/>
        </p:nvGrpSpPr>
        <p:grpSpPr bwMode="auto">
          <a:xfrm>
            <a:off x="231942" y="2019907"/>
            <a:ext cx="2168219" cy="1924787"/>
            <a:chOff x="6137054" y="3216863"/>
            <a:chExt cx="2186667" cy="2160000"/>
          </a:xfrm>
        </p:grpSpPr>
        <p:pic>
          <p:nvPicPr>
            <p:cNvPr id="17" name="Obrázok 1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0" t="3799" r="5458" b="11150"/>
            <a:stretch>
              <a:fillRect/>
            </a:stretch>
          </p:blipFill>
          <p:spPr bwMode="auto">
            <a:xfrm>
              <a:off x="6137054" y="3216863"/>
              <a:ext cx="2186667" cy="21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8" name="Rovná spojnica 17"/>
            <p:cNvCxnSpPr/>
            <p:nvPr/>
          </p:nvCxnSpPr>
          <p:spPr>
            <a:xfrm>
              <a:off x="8027144" y="5300053"/>
              <a:ext cx="218901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566905" y="2109544"/>
            <a:ext cx="1130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k-SK" altLang="sk-SK" sz="1400" b="1" dirty="0" err="1">
                <a:solidFill>
                  <a:schemeClr val="bg1"/>
                </a:solidFill>
              </a:rPr>
              <a:t>protofibrils</a:t>
            </a:r>
            <a:endParaRPr lang="sk-SK" altLang="sk-SK" sz="1400" b="1" i="1" dirty="0">
              <a:solidFill>
                <a:schemeClr val="bg1"/>
              </a:solidFill>
            </a:endParaRPr>
          </a:p>
        </p:txBody>
      </p:sp>
      <p:grpSp>
        <p:nvGrpSpPr>
          <p:cNvPr id="20" name="Skupina 16"/>
          <p:cNvGrpSpPr>
            <a:grpSpLocks noChangeAspect="1"/>
          </p:cNvGrpSpPr>
          <p:nvPr/>
        </p:nvGrpSpPr>
        <p:grpSpPr bwMode="auto">
          <a:xfrm>
            <a:off x="247917" y="140276"/>
            <a:ext cx="2152244" cy="1807801"/>
            <a:chOff x="6159177" y="4536683"/>
            <a:chExt cx="1620000" cy="1620000"/>
          </a:xfrm>
        </p:grpSpPr>
        <p:pic>
          <p:nvPicPr>
            <p:cNvPr id="21" name="Obrázok 1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7" t="3799" r="5373" b="11150"/>
            <a:stretch>
              <a:fillRect/>
            </a:stretch>
          </p:blipFill>
          <p:spPr bwMode="auto">
            <a:xfrm>
              <a:off x="6159177" y="4536683"/>
              <a:ext cx="1620000" cy="16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2" name="Rovná spojnica 21"/>
            <p:cNvCxnSpPr/>
            <p:nvPr/>
          </p:nvCxnSpPr>
          <p:spPr>
            <a:xfrm>
              <a:off x="7525059" y="6093080"/>
              <a:ext cx="15695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 Box 19"/>
          <p:cNvSpPr txBox="1">
            <a:spLocks noChangeArrowheads="1"/>
          </p:cNvSpPr>
          <p:nvPr/>
        </p:nvSpPr>
        <p:spPr bwMode="auto">
          <a:xfrm>
            <a:off x="769569" y="229575"/>
            <a:ext cx="1041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k-SK" altLang="sk-SK" sz="1400" b="1" dirty="0" err="1">
                <a:solidFill>
                  <a:schemeClr val="bg1"/>
                </a:solidFill>
              </a:rPr>
              <a:t>nucleus</a:t>
            </a:r>
            <a:endParaRPr lang="sk-SK" altLang="sk-SK" sz="1400" b="1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k-SK" altLang="sk-SK" sz="1400" b="1" dirty="0" err="1">
                <a:solidFill>
                  <a:schemeClr val="bg1"/>
                </a:solidFill>
              </a:rPr>
              <a:t>oligomers</a:t>
            </a:r>
            <a:endParaRPr lang="sk-SK" altLang="sk-SK" sz="1400" b="1" i="1" dirty="0">
              <a:solidFill>
                <a:schemeClr val="bg1"/>
              </a:solidFill>
            </a:endParaRPr>
          </a:p>
        </p:txBody>
      </p:sp>
      <p:pic>
        <p:nvPicPr>
          <p:cNvPr id="24" name="Obrázok 23"/>
          <p:cNvPicPr>
            <a:picLocks noChangeAspect="1"/>
          </p:cNvPicPr>
          <p:nvPr/>
        </p:nvPicPr>
        <p:blipFill rotWithShape="1">
          <a:blip r:embed="rId12"/>
          <a:srcRect l="13650" t="275" r="18734" b="49766"/>
          <a:stretch/>
        </p:blipFill>
        <p:spPr>
          <a:xfrm>
            <a:off x="3560781" y="4220405"/>
            <a:ext cx="2506532" cy="1520187"/>
          </a:xfrm>
          <a:prstGeom prst="rect">
            <a:avLst/>
          </a:prstGeom>
        </p:spPr>
      </p:pic>
      <p:pic>
        <p:nvPicPr>
          <p:cNvPr id="25" name="Picture 2" descr="Výsledok vyhľadávania obrázkov pre dopyt amyloid polymorphology">
            <a:hlinkClick r:id="rId13"/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62"/>
          <a:stretch/>
        </p:blipFill>
        <p:spPr bwMode="auto">
          <a:xfrm>
            <a:off x="4193747" y="170255"/>
            <a:ext cx="2470102" cy="705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Súvisiaci obrázok">
            <a:hlinkClick r:id="rId15"/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02"/>
          <a:stretch/>
        </p:blipFill>
        <p:spPr bwMode="auto">
          <a:xfrm>
            <a:off x="3560781" y="1005164"/>
            <a:ext cx="4219594" cy="85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Výsledok vyhľadávania obrázkov pre dopyt amyloid polymorphology">
            <a:hlinkClick r:id="rId17"/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24" t="17957" r="32914" b="3551"/>
          <a:stretch/>
        </p:blipFill>
        <p:spPr bwMode="auto">
          <a:xfrm rot="5400000">
            <a:off x="5217456" y="51053"/>
            <a:ext cx="903644" cy="505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Obrázok 27"/>
          <p:cNvPicPr>
            <a:picLocks noChangeAspect="1"/>
          </p:cNvPicPr>
          <p:nvPr/>
        </p:nvPicPr>
        <p:blipFill rotWithShape="1">
          <a:blip r:embed="rId19"/>
          <a:srcRect l="11235" t="30603" r="10822" b="50192"/>
          <a:stretch/>
        </p:blipFill>
        <p:spPr>
          <a:xfrm>
            <a:off x="3709619" y="3113678"/>
            <a:ext cx="3539265" cy="806824"/>
          </a:xfrm>
          <a:prstGeom prst="rect">
            <a:avLst/>
          </a:prstGeom>
        </p:spPr>
      </p:pic>
      <p:sp>
        <p:nvSpPr>
          <p:cNvPr id="2" name="Obdĺžnik 1"/>
          <p:cNvSpPr/>
          <p:nvPr/>
        </p:nvSpPr>
        <p:spPr>
          <a:xfrm>
            <a:off x="180376" y="6262749"/>
            <a:ext cx="95768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000" b="1" dirty="0" err="1">
                <a:solidFill>
                  <a:srgbClr val="C0000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Polymorphism</a:t>
            </a:r>
            <a:r>
              <a:rPr lang="sk-SK" sz="2000" b="1" dirty="0">
                <a:solidFill>
                  <a:srgbClr val="C0000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 of </a:t>
            </a:r>
            <a:r>
              <a:rPr lang="sk-SK" sz="2000" b="1" dirty="0" err="1">
                <a:solidFill>
                  <a:srgbClr val="C0000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amyloid</a:t>
            </a:r>
            <a:r>
              <a:rPr lang="sk-SK" sz="2000" b="1" dirty="0">
                <a:solidFill>
                  <a:srgbClr val="C0000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sk-SK" sz="2000" b="1" dirty="0" err="1">
                <a:solidFill>
                  <a:srgbClr val="C0000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aggregates</a:t>
            </a:r>
            <a:r>
              <a:rPr lang="sk-SK" sz="2000" b="1" dirty="0">
                <a:solidFill>
                  <a:srgbClr val="C0000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 and </a:t>
            </a:r>
            <a:r>
              <a:rPr lang="sk-SK" sz="2000" b="1" dirty="0" err="1">
                <a:solidFill>
                  <a:srgbClr val="C0000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their</a:t>
            </a:r>
            <a:r>
              <a:rPr lang="sk-SK" sz="2000" b="1" dirty="0">
                <a:solidFill>
                  <a:srgbClr val="C0000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sk-SK" sz="2000" b="1" dirty="0" err="1">
                <a:solidFill>
                  <a:srgbClr val="C0000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distribution</a:t>
            </a:r>
            <a:r>
              <a:rPr lang="sk-SK" sz="2000" b="1" dirty="0">
                <a:solidFill>
                  <a:srgbClr val="C0000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 – </a:t>
            </a:r>
            <a:r>
              <a:rPr lang="sk-SK" sz="2000" b="1" dirty="0" err="1">
                <a:solidFill>
                  <a:srgbClr val="C0000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modulate</a:t>
            </a:r>
            <a:r>
              <a:rPr lang="sk-SK" sz="2000" b="1" dirty="0">
                <a:solidFill>
                  <a:srgbClr val="C0000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sk-SK" sz="2000" b="1" dirty="0" err="1">
                <a:solidFill>
                  <a:srgbClr val="C0000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the</a:t>
            </a:r>
            <a:r>
              <a:rPr lang="sk-SK" sz="2000" b="1" dirty="0">
                <a:solidFill>
                  <a:srgbClr val="C0000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sk-SK" sz="2000" b="1" dirty="0" err="1">
                <a:solidFill>
                  <a:srgbClr val="C0000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amyloidosis</a:t>
            </a:r>
            <a:endParaRPr lang="sk-SK" sz="2000" b="1" dirty="0">
              <a:solidFill>
                <a:srgbClr val="C00000"/>
              </a:solidFill>
              <a:latin typeface="Arial Narrow" panose="020B0606020202030204" pitchFamily="34" charset="0"/>
              <a:ea typeface="Calibri" panose="020F0502020204030204" pitchFamily="34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11334" y="430026"/>
            <a:ext cx="781861" cy="324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39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370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870"/>
          <a:stretch/>
        </p:blipFill>
        <p:spPr bwMode="auto">
          <a:xfrm>
            <a:off x="3012386" y="1108642"/>
            <a:ext cx="6051362" cy="2126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o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7" r="52956" b="47837"/>
          <a:stretch/>
        </p:blipFill>
        <p:spPr bwMode="auto">
          <a:xfrm>
            <a:off x="186840" y="1252702"/>
            <a:ext cx="2749998" cy="195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38559" y="567057"/>
            <a:ext cx="9143999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sk-SK" b="1" dirty="0" err="1">
                <a:solidFill>
                  <a:srgbClr val="C00000"/>
                </a:solidFill>
                <a:cs typeface="Arial" pitchFamily="34" charset="0"/>
              </a:rPr>
              <a:t>Effect</a:t>
            </a:r>
            <a:r>
              <a:rPr lang="sk-SK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sk-SK" b="1" dirty="0" err="1">
                <a:solidFill>
                  <a:srgbClr val="C00000"/>
                </a:solidFill>
                <a:cs typeface="Arial" pitchFamily="34" charset="0"/>
              </a:rPr>
              <a:t>of</a:t>
            </a:r>
            <a:r>
              <a:rPr lang="sk-SK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sk-SK" b="1" dirty="0" err="1" smtClean="0">
                <a:solidFill>
                  <a:srgbClr val="C00000"/>
                </a:solidFill>
                <a:cs typeface="Arial" pitchFamily="34" charset="0"/>
              </a:rPr>
              <a:t>structurally</a:t>
            </a:r>
            <a:r>
              <a:rPr lang="sk-SK" b="1" dirty="0" smtClean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sk-SK" b="1" dirty="0" err="1" smtClean="0">
                <a:solidFill>
                  <a:srgbClr val="C00000"/>
                </a:solidFill>
                <a:cs typeface="Arial" pitchFamily="34" charset="0"/>
              </a:rPr>
              <a:t>different</a:t>
            </a:r>
            <a:r>
              <a:rPr lang="sk-SK" b="1" dirty="0" smtClean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sk-SK" b="1" dirty="0" err="1" smtClean="0">
                <a:solidFill>
                  <a:srgbClr val="C00000"/>
                </a:solidFill>
                <a:cs typeface="Arial" pitchFamily="34" charset="0"/>
              </a:rPr>
              <a:t>amyloid</a:t>
            </a:r>
            <a:r>
              <a:rPr lang="sk-SK" b="1" dirty="0" smtClean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sk-SK" b="1" dirty="0" err="1" smtClean="0">
                <a:solidFill>
                  <a:srgbClr val="C00000"/>
                </a:solidFill>
                <a:cs typeface="Arial" pitchFamily="34" charset="0"/>
              </a:rPr>
              <a:t>assemblies</a:t>
            </a:r>
            <a:r>
              <a:rPr lang="sk-SK" b="1" dirty="0" smtClean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sk-SK" b="1" dirty="0">
                <a:solidFill>
                  <a:srgbClr val="C00000"/>
                </a:solidFill>
                <a:cs typeface="Arial" pitchFamily="34" charset="0"/>
              </a:rPr>
              <a:t>on </a:t>
            </a:r>
            <a:r>
              <a:rPr lang="sk-SK" b="1" dirty="0" err="1" smtClean="0">
                <a:solidFill>
                  <a:srgbClr val="C00000"/>
                </a:solidFill>
                <a:cs typeface="Arial" pitchFamily="34" charset="0"/>
              </a:rPr>
              <a:t>neural</a:t>
            </a:r>
            <a:r>
              <a:rPr lang="sk-SK" b="1" dirty="0" smtClean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sk-SK" b="1" dirty="0" err="1">
                <a:solidFill>
                  <a:srgbClr val="C00000"/>
                </a:solidFill>
                <a:cs typeface="Arial" pitchFamily="34" charset="0"/>
              </a:rPr>
              <a:t>cells</a:t>
            </a:r>
            <a:endParaRPr lang="en-US" b="1" dirty="0">
              <a:solidFill>
                <a:srgbClr val="C00000"/>
              </a:solidFill>
              <a:cs typeface="Arial" pitchFamily="34" charset="0"/>
            </a:endParaRPr>
          </a:p>
        </p:txBody>
      </p:sp>
      <p:pic>
        <p:nvPicPr>
          <p:cNvPr id="11" name="Obrázo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840" y="3417121"/>
            <a:ext cx="3933339" cy="3138938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387"/>
          <a:stretch/>
        </p:blipFill>
        <p:spPr bwMode="auto">
          <a:xfrm>
            <a:off x="3012386" y="1036886"/>
            <a:ext cx="6051362" cy="267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5392" y="3417121"/>
            <a:ext cx="4252392" cy="3171143"/>
          </a:xfrm>
          <a:prstGeom prst="rect">
            <a:avLst/>
          </a:prstGeom>
        </p:spPr>
      </p:pic>
      <p:sp>
        <p:nvSpPr>
          <p:cNvPr id="2" name="Obdĺžnik 1"/>
          <p:cNvSpPr/>
          <p:nvPr/>
        </p:nvSpPr>
        <p:spPr>
          <a:xfrm>
            <a:off x="0" y="136170"/>
            <a:ext cx="92211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Important to understand the interactions of different amyloid forms with cells</a:t>
            </a:r>
            <a:endParaRPr lang="en-US" sz="22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Obdĺžnik 13"/>
          <p:cNvSpPr/>
          <p:nvPr/>
        </p:nvSpPr>
        <p:spPr>
          <a:xfrm>
            <a:off x="186840" y="6556059"/>
            <a:ext cx="830094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sk-SK" altLang="sk-SK" sz="900" b="1" dirty="0" err="1" smtClean="0">
                <a:latin typeface="Arial" panose="020B0604020202020204" pitchFamily="34" charset="0"/>
              </a:rPr>
              <a:t>Bystrenova</a:t>
            </a:r>
            <a:r>
              <a:rPr lang="sk-SK" altLang="sk-SK" sz="900" b="1" dirty="0" smtClean="0">
                <a:latin typeface="Arial" panose="020B0604020202020204" pitchFamily="34" charset="0"/>
              </a:rPr>
              <a:t>, </a:t>
            </a:r>
            <a:r>
              <a:rPr lang="sk-SK" altLang="sk-SK" sz="900" b="1" dirty="0" err="1" smtClean="0">
                <a:latin typeface="Arial" panose="020B0604020202020204" pitchFamily="34" charset="0"/>
              </a:rPr>
              <a:t>Bednarikova</a:t>
            </a:r>
            <a:r>
              <a:rPr lang="sk-SK" altLang="sk-SK" sz="900" b="1" dirty="0" smtClean="0">
                <a:latin typeface="Arial" panose="020B0604020202020204" pitchFamily="34" charset="0"/>
              </a:rPr>
              <a:t>, </a:t>
            </a:r>
            <a:r>
              <a:rPr lang="sk-SK" altLang="sk-SK" sz="900" b="1" dirty="0" err="1" smtClean="0">
                <a:latin typeface="Arial" panose="020B0604020202020204" pitchFamily="34" charset="0"/>
              </a:rPr>
              <a:t>Gazova</a:t>
            </a:r>
            <a:r>
              <a:rPr lang="sk-SK" altLang="sk-SK" sz="900" b="1" dirty="0" smtClean="0">
                <a:latin typeface="Arial" panose="020B0604020202020204" pitchFamily="34" charset="0"/>
              </a:rPr>
              <a:t> et al. 2018,</a:t>
            </a:r>
            <a:r>
              <a:rPr lang="sk-SK" altLang="sk-SK" sz="900" dirty="0" smtClean="0">
                <a:latin typeface="Arial" panose="020B0604020202020204" pitchFamily="34" charset="0"/>
              </a:rPr>
              <a:t>, 2018</a:t>
            </a:r>
            <a:endParaRPr lang="sk-SK" altLang="sk-SK" sz="9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68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7371" y="83748"/>
            <a:ext cx="5229753" cy="3216369"/>
          </a:xfrm>
          <a:prstGeom prst="rect">
            <a:avLst/>
          </a:prstGeom>
        </p:spPr>
      </p:pic>
      <p:sp>
        <p:nvSpPr>
          <p:cNvPr id="9" name="BlokTextu 8"/>
          <p:cNvSpPr txBox="1"/>
          <p:nvPr/>
        </p:nvSpPr>
        <p:spPr>
          <a:xfrm>
            <a:off x="3787371" y="285064"/>
            <a:ext cx="5405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24h</a:t>
            </a:r>
          </a:p>
          <a:p>
            <a:r>
              <a:rPr lang="sk-SK" dirty="0" smtClean="0"/>
              <a:t>48h</a:t>
            </a:r>
            <a:endParaRPr lang="sk-SK" dirty="0"/>
          </a:p>
        </p:txBody>
      </p:sp>
      <p:pic>
        <p:nvPicPr>
          <p:cNvPr id="10" name="Obrázok 9"/>
          <p:cNvPicPr>
            <a:picLocks noChangeAspect="1"/>
          </p:cNvPicPr>
          <p:nvPr/>
        </p:nvPicPr>
        <p:blipFill rotWithShape="1">
          <a:blip r:embed="rId3"/>
          <a:srcRect l="28840" t="-201" b="13089"/>
          <a:stretch/>
        </p:blipFill>
        <p:spPr>
          <a:xfrm>
            <a:off x="87109" y="-22240"/>
            <a:ext cx="3581076" cy="3303509"/>
          </a:xfrm>
          <a:prstGeom prst="rect">
            <a:avLst/>
          </a:prstGeom>
        </p:spPr>
      </p:pic>
      <p:sp>
        <p:nvSpPr>
          <p:cNvPr id="12" name="Obdĺžnik 11"/>
          <p:cNvSpPr/>
          <p:nvPr/>
        </p:nvSpPr>
        <p:spPr>
          <a:xfrm>
            <a:off x="150963" y="3419566"/>
            <a:ext cx="91715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400" b="1" dirty="0" err="1">
                <a:solidFill>
                  <a:srgbClr val="C00000"/>
                </a:solidFill>
                <a:latin typeface="Arial Narrow" panose="020B0606020202030204" pitchFamily="34" charset="0"/>
              </a:rPr>
              <a:t>c</a:t>
            </a:r>
            <a:r>
              <a:rPr lang="sk-SK" sz="2400" b="1" dirty="0" err="1" smtClean="0">
                <a:solidFill>
                  <a:srgbClr val="C00000"/>
                </a:solidFill>
                <a:latin typeface="Arial Narrow" panose="020B0606020202030204" pitchFamily="34" charset="0"/>
              </a:rPr>
              <a:t>orrelation</a:t>
            </a:r>
            <a:r>
              <a:rPr lang="sk-SK" sz="2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 - </a:t>
            </a:r>
            <a:r>
              <a:rPr lang="sk-SK" sz="2400" b="1" dirty="0" err="1" smtClean="0">
                <a:solidFill>
                  <a:srgbClr val="C00000"/>
                </a:solidFill>
                <a:latin typeface="Arial Narrow" panose="020B0606020202030204" pitchFamily="34" charset="0"/>
              </a:rPr>
              <a:t>number</a:t>
            </a:r>
            <a:r>
              <a:rPr lang="sk-SK" sz="2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sk-SK" sz="2400" b="1" dirty="0" err="1" smtClean="0">
                <a:solidFill>
                  <a:srgbClr val="C00000"/>
                </a:solidFill>
                <a:latin typeface="Arial Narrow" panose="020B0606020202030204" pitchFamily="34" charset="0"/>
              </a:rPr>
              <a:t>of</a:t>
            </a:r>
            <a:r>
              <a:rPr lang="sk-SK" sz="2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sk-SK" sz="2400" b="1" dirty="0" err="1" smtClean="0">
                <a:solidFill>
                  <a:srgbClr val="C00000"/>
                </a:solidFill>
                <a:latin typeface="Arial Narrow" panose="020B0606020202030204" pitchFamily="34" charset="0"/>
              </a:rPr>
              <a:t>cells</a:t>
            </a:r>
            <a:r>
              <a:rPr lang="sk-SK" sz="2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 (</a:t>
            </a:r>
            <a:r>
              <a:rPr lang="sk-SK" sz="2400" b="1" dirty="0" err="1" smtClean="0">
                <a:solidFill>
                  <a:srgbClr val="C00000"/>
                </a:solidFill>
                <a:latin typeface="Arial Narrow" panose="020B0606020202030204" pitchFamily="34" charset="0"/>
              </a:rPr>
              <a:t>viability</a:t>
            </a:r>
            <a:r>
              <a:rPr lang="sk-SK" sz="2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) </a:t>
            </a:r>
            <a:r>
              <a:rPr lang="sk-SK" sz="2400" b="1" i="1" dirty="0" err="1" smtClean="0">
                <a:solidFill>
                  <a:srgbClr val="C00000"/>
                </a:solidFill>
                <a:latin typeface="Arial Narrow" panose="020B0606020202030204" pitchFamily="34" charset="0"/>
              </a:rPr>
              <a:t>vs</a:t>
            </a:r>
            <a:r>
              <a:rPr lang="sk-SK" sz="2400" b="1" i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.</a:t>
            </a:r>
            <a:r>
              <a:rPr lang="sk-SK" sz="2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sk-SK" sz="2400" b="1" dirty="0" err="1" smtClean="0">
                <a:solidFill>
                  <a:srgbClr val="C00000"/>
                </a:solidFill>
                <a:latin typeface="Arial Narrow" panose="020B0606020202030204" pitchFamily="34" charset="0"/>
              </a:rPr>
              <a:t>amyloid</a:t>
            </a:r>
            <a:r>
              <a:rPr lang="sk-SK" sz="2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sk-SK" sz="2400" b="1" dirty="0" err="1" smtClean="0">
                <a:solidFill>
                  <a:srgbClr val="C00000"/>
                </a:solidFill>
                <a:latin typeface="Arial Narrow" panose="020B0606020202030204" pitchFamily="34" charset="0"/>
              </a:rPr>
              <a:t>morphology</a:t>
            </a:r>
            <a:r>
              <a:rPr lang="sk-SK" sz="2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/</a:t>
            </a:r>
            <a:r>
              <a:rPr lang="sk-SK" sz="2400" b="1" dirty="0" err="1" smtClean="0">
                <a:solidFill>
                  <a:srgbClr val="C00000"/>
                </a:solidFill>
                <a:latin typeface="Arial Narrow" panose="020B0606020202030204" pitchFamily="34" charset="0"/>
              </a:rPr>
              <a:t>deposition</a:t>
            </a:r>
            <a:endParaRPr lang="sk-SK" sz="24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Obdĺžnik 12"/>
          <p:cNvSpPr/>
          <p:nvPr/>
        </p:nvSpPr>
        <p:spPr>
          <a:xfrm>
            <a:off x="5651653" y="4019528"/>
            <a:ext cx="3492347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sk-SK" sz="1400" dirty="0" err="1" smtClean="0">
                <a:latin typeface="Arial Narrow" panose="020B0606020202030204" pitchFamily="34" charset="0"/>
              </a:rPr>
              <a:t>Deposition</a:t>
            </a:r>
            <a:r>
              <a:rPr lang="sk-SK" sz="1400" dirty="0" smtClean="0">
                <a:latin typeface="Arial Narrow" panose="020B0606020202030204" pitchFamily="34" charset="0"/>
              </a:rPr>
              <a:t> of </a:t>
            </a:r>
            <a:r>
              <a:rPr lang="sk-SK" sz="1400" dirty="0" err="1" smtClean="0">
                <a:latin typeface="Arial Narrow" panose="020B0606020202030204" pitchFamily="34" charset="0"/>
              </a:rPr>
              <a:t>amyloid</a:t>
            </a:r>
            <a:r>
              <a:rPr lang="sk-SK" sz="1400" dirty="0" smtClean="0">
                <a:latin typeface="Arial Narrow" panose="020B0606020202030204" pitchFamily="34" charset="0"/>
              </a:rPr>
              <a:t> </a:t>
            </a:r>
            <a:r>
              <a:rPr lang="sk-SK" sz="1400" dirty="0" err="1" smtClean="0">
                <a:latin typeface="Arial Narrow" panose="020B0606020202030204" pitchFamily="34" charset="0"/>
              </a:rPr>
              <a:t>aggregates</a:t>
            </a:r>
            <a:r>
              <a:rPr lang="sk-SK" sz="1400" dirty="0" smtClean="0">
                <a:latin typeface="Arial Narrow" panose="020B0606020202030204" pitchFamily="34" charset="0"/>
              </a:rPr>
              <a:t> on </a:t>
            </a:r>
            <a:r>
              <a:rPr lang="sk-SK" sz="1400" dirty="0" err="1" smtClean="0">
                <a:latin typeface="Arial Narrow" panose="020B0606020202030204" pitchFamily="34" charset="0"/>
              </a:rPr>
              <a:t>neuroblastoma</a:t>
            </a:r>
            <a:r>
              <a:rPr lang="sk-SK" sz="1400" dirty="0" smtClean="0">
                <a:latin typeface="Arial Narrow" panose="020B0606020202030204" pitchFamily="34" charset="0"/>
              </a:rPr>
              <a:t> </a:t>
            </a:r>
            <a:r>
              <a:rPr lang="sk-SK" sz="1400" dirty="0" err="1" smtClean="0">
                <a:latin typeface="Arial Narrow" panose="020B0606020202030204" pitchFamily="34" charset="0"/>
              </a:rPr>
              <a:t>cells</a:t>
            </a:r>
            <a:r>
              <a:rPr lang="sk-SK" sz="1400" dirty="0" smtClean="0">
                <a:latin typeface="Arial Narrow" panose="020B0606020202030204" pitchFamily="34" charset="0"/>
              </a:rPr>
              <a:t> – </a:t>
            </a:r>
            <a:r>
              <a:rPr lang="sk-SK" sz="1400" dirty="0" err="1" smtClean="0">
                <a:latin typeface="Arial Narrow" panose="020B0606020202030204" pitchFamily="34" charset="0"/>
              </a:rPr>
              <a:t>progressive</a:t>
            </a:r>
            <a:r>
              <a:rPr lang="sk-SK" sz="1400" dirty="0" smtClean="0">
                <a:latin typeface="Arial Narrow" panose="020B0606020202030204" pitchFamily="34" charset="0"/>
              </a:rPr>
              <a:t> </a:t>
            </a:r>
            <a:r>
              <a:rPr lang="sk-SK" sz="1400" dirty="0" err="1" smtClean="0">
                <a:latin typeface="Arial Narrow" panose="020B0606020202030204" pitchFamily="34" charset="0"/>
              </a:rPr>
              <a:t>modification</a:t>
            </a:r>
            <a:r>
              <a:rPr lang="sk-SK" sz="1400" dirty="0" smtClean="0">
                <a:latin typeface="Arial Narrow" panose="020B0606020202030204" pitchFamily="34" charset="0"/>
              </a:rPr>
              <a:t> and </a:t>
            </a:r>
            <a:r>
              <a:rPr lang="sk-SK" sz="1400" dirty="0" err="1" smtClean="0">
                <a:latin typeface="Arial Narrow" panose="020B0606020202030204" pitchFamily="34" charset="0"/>
              </a:rPr>
              <a:t>decrease</a:t>
            </a:r>
            <a:r>
              <a:rPr lang="sk-SK" sz="1400" dirty="0" smtClean="0">
                <a:latin typeface="Arial Narrow" panose="020B0606020202030204" pitchFamily="34" charset="0"/>
              </a:rPr>
              <a:t> of </a:t>
            </a:r>
            <a:r>
              <a:rPr lang="sk-SK" sz="1400" dirty="0" err="1" smtClean="0">
                <a:latin typeface="Arial Narrow" panose="020B0606020202030204" pitchFamily="34" charset="0"/>
              </a:rPr>
              <a:t>the</a:t>
            </a:r>
            <a:r>
              <a:rPr lang="sk-SK" sz="1400" dirty="0" smtClean="0">
                <a:latin typeface="Arial Narrow" panose="020B0606020202030204" pitchFamily="34" charset="0"/>
              </a:rPr>
              <a:t> </a:t>
            </a:r>
            <a:r>
              <a:rPr lang="sk-SK" sz="1400" dirty="0" err="1" smtClean="0">
                <a:latin typeface="Arial Narrow" panose="020B0606020202030204" pitchFamily="34" charset="0"/>
              </a:rPr>
              <a:t>cell</a:t>
            </a:r>
            <a:r>
              <a:rPr lang="sk-SK" sz="1400" dirty="0" smtClean="0">
                <a:latin typeface="Arial Narrow" panose="020B0606020202030204" pitchFamily="34" charset="0"/>
              </a:rPr>
              <a:t> </a:t>
            </a:r>
            <a:r>
              <a:rPr lang="sk-SK" sz="1400" dirty="0" err="1" smtClean="0">
                <a:latin typeface="Arial Narrow" panose="020B0606020202030204" pitchFamily="34" charset="0"/>
              </a:rPr>
              <a:t>number</a:t>
            </a:r>
            <a:r>
              <a:rPr lang="sk-SK" sz="1400" dirty="0" smtClean="0">
                <a:latin typeface="Arial Narrow" panose="020B0606020202030204" pitchFamily="34" charset="0"/>
              </a:rPr>
              <a:t> </a:t>
            </a:r>
            <a:r>
              <a:rPr lang="sk-SK" sz="1400" dirty="0" err="1" smtClean="0">
                <a:latin typeface="Arial Narrow" panose="020B0606020202030204" pitchFamily="34" charset="0"/>
              </a:rPr>
              <a:t>correlate</a:t>
            </a:r>
            <a:r>
              <a:rPr lang="sk-SK" sz="1400" dirty="0" smtClean="0">
                <a:latin typeface="Arial Narrow" panose="020B0606020202030204" pitchFamily="34" charset="0"/>
              </a:rPr>
              <a:t> </a:t>
            </a:r>
            <a:r>
              <a:rPr lang="sk-SK" sz="1400" dirty="0" err="1" smtClean="0">
                <a:latin typeface="Arial Narrow" panose="020B0606020202030204" pitchFamily="34" charset="0"/>
              </a:rPr>
              <a:t>with</a:t>
            </a:r>
            <a:r>
              <a:rPr lang="sk-SK" sz="1400" dirty="0" smtClean="0">
                <a:latin typeface="Arial Narrow" panose="020B0606020202030204" pitchFamily="34" charset="0"/>
              </a:rPr>
              <a:t> </a:t>
            </a:r>
            <a:r>
              <a:rPr lang="sk-SK" sz="1400" dirty="0" err="1" smtClean="0">
                <a:latin typeface="Arial Narrow" panose="020B0606020202030204" pitchFamily="34" charset="0"/>
              </a:rPr>
              <a:t>the</a:t>
            </a:r>
            <a:r>
              <a:rPr lang="sk-SK" sz="1400" dirty="0" smtClean="0">
                <a:latin typeface="Arial Narrow" panose="020B0606020202030204" pitchFamily="34" charset="0"/>
              </a:rPr>
              <a:t> </a:t>
            </a:r>
            <a:r>
              <a:rPr lang="sk-SK" sz="1400" dirty="0" err="1" smtClean="0">
                <a:latin typeface="Arial Narrow" panose="020B0606020202030204" pitchFamily="34" charset="0"/>
              </a:rPr>
              <a:t>degree</a:t>
            </a:r>
            <a:r>
              <a:rPr lang="sk-SK" sz="1400" dirty="0" smtClean="0">
                <a:latin typeface="Arial Narrow" panose="020B0606020202030204" pitchFamily="34" charset="0"/>
              </a:rPr>
              <a:t> of </a:t>
            </a:r>
            <a:r>
              <a:rPr lang="sk-SK" sz="1400" dirty="0" err="1" smtClean="0">
                <a:latin typeface="Arial Narrow" panose="020B0606020202030204" pitchFamily="34" charset="0"/>
              </a:rPr>
              <a:t>fibrillization</a:t>
            </a:r>
            <a:endParaRPr lang="sk-SK" sz="1400" dirty="0" smtClean="0">
              <a:latin typeface="Arial Narrow" panose="020B0606020202030204" pitchFamily="34" charset="0"/>
            </a:endParaRPr>
          </a:p>
          <a:p>
            <a:endParaRPr lang="sk-SK" sz="1400" dirty="0" smtClean="0">
              <a:latin typeface="Arial Narrow" panose="020B0606020202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sk-SK" sz="1400" dirty="0" err="1" smtClean="0">
                <a:latin typeface="Arial Narrow" panose="020B0606020202030204" pitchFamily="34" charset="0"/>
              </a:rPr>
              <a:t>Scanning</a:t>
            </a:r>
            <a:r>
              <a:rPr lang="sk-SK" sz="1400" dirty="0" smtClean="0">
                <a:latin typeface="Arial Narrow" panose="020B0606020202030204" pitchFamily="34" charset="0"/>
              </a:rPr>
              <a:t> </a:t>
            </a:r>
            <a:r>
              <a:rPr lang="sk-SK" sz="1400" dirty="0" err="1" smtClean="0">
                <a:latin typeface="Arial Narrow" panose="020B0606020202030204" pitchFamily="34" charset="0"/>
              </a:rPr>
              <a:t>probe</a:t>
            </a:r>
            <a:r>
              <a:rPr lang="sk-SK" sz="1400" dirty="0" smtClean="0">
                <a:latin typeface="Arial Narrow" panose="020B0606020202030204" pitchFamily="34" charset="0"/>
              </a:rPr>
              <a:t> </a:t>
            </a:r>
            <a:r>
              <a:rPr lang="sk-SK" sz="1400" dirty="0" err="1" smtClean="0">
                <a:latin typeface="Arial Narrow" panose="020B0606020202030204" pitchFamily="34" charset="0"/>
              </a:rPr>
              <a:t>microscopy</a:t>
            </a:r>
            <a:r>
              <a:rPr lang="sk-SK" sz="1400" dirty="0" smtClean="0">
                <a:latin typeface="Arial Narrow" panose="020B0606020202030204" pitchFamily="34" charset="0"/>
              </a:rPr>
              <a:t> -  </a:t>
            </a:r>
            <a:r>
              <a:rPr lang="sk-SK" sz="1400" dirty="0" err="1" smtClean="0">
                <a:latin typeface="Arial Narrow" panose="020B0606020202030204" pitchFamily="34" charset="0"/>
              </a:rPr>
              <a:t>aggregates</a:t>
            </a:r>
            <a:r>
              <a:rPr lang="sk-SK" sz="1400" dirty="0" smtClean="0">
                <a:latin typeface="Arial Narrow" panose="020B0606020202030204" pitchFamily="34" charset="0"/>
              </a:rPr>
              <a:t> </a:t>
            </a:r>
            <a:r>
              <a:rPr lang="sk-SK" sz="1400" dirty="0" err="1" smtClean="0">
                <a:latin typeface="Arial Narrow" panose="020B0606020202030204" pitchFamily="34" charset="0"/>
              </a:rPr>
              <a:t>strongly</a:t>
            </a:r>
            <a:r>
              <a:rPr lang="sk-SK" sz="1400" dirty="0" smtClean="0">
                <a:latin typeface="Arial Narrow" panose="020B0606020202030204" pitchFamily="34" charset="0"/>
              </a:rPr>
              <a:t> </a:t>
            </a:r>
            <a:r>
              <a:rPr lang="sk-SK" sz="1400" dirty="0" err="1" smtClean="0">
                <a:latin typeface="Arial Narrow" panose="020B0606020202030204" pitchFamily="34" charset="0"/>
              </a:rPr>
              <a:t>interact</a:t>
            </a:r>
            <a:r>
              <a:rPr lang="sk-SK" sz="1400" dirty="0" smtClean="0">
                <a:latin typeface="Arial Narrow" panose="020B0606020202030204" pitchFamily="34" charset="0"/>
              </a:rPr>
              <a:t> </a:t>
            </a:r>
            <a:r>
              <a:rPr lang="sk-SK" sz="1400" dirty="0" err="1" smtClean="0">
                <a:latin typeface="Arial Narrow" panose="020B0606020202030204" pitchFamily="34" charset="0"/>
              </a:rPr>
              <a:t>with</a:t>
            </a:r>
            <a:r>
              <a:rPr lang="sk-SK" sz="1400" dirty="0" smtClean="0">
                <a:latin typeface="Arial Narrow" panose="020B0606020202030204" pitchFamily="34" charset="0"/>
              </a:rPr>
              <a:t> </a:t>
            </a:r>
            <a:r>
              <a:rPr lang="sk-SK" sz="1400" dirty="0" err="1" smtClean="0">
                <a:latin typeface="Arial Narrow" panose="020B0606020202030204" pitchFamily="34" charset="0"/>
              </a:rPr>
              <a:t>the</a:t>
            </a:r>
            <a:r>
              <a:rPr lang="sk-SK" sz="1400" dirty="0" smtClean="0">
                <a:latin typeface="Arial Narrow" panose="020B0606020202030204" pitchFamily="34" charset="0"/>
              </a:rPr>
              <a:t> </a:t>
            </a:r>
            <a:r>
              <a:rPr lang="sk-SK" sz="1400" dirty="0" err="1" smtClean="0">
                <a:latin typeface="Arial Narrow" panose="020B0606020202030204" pitchFamily="34" charset="0"/>
              </a:rPr>
              <a:t>cell</a:t>
            </a:r>
            <a:r>
              <a:rPr lang="sk-SK" sz="1400" dirty="0" smtClean="0">
                <a:latin typeface="Arial Narrow" panose="020B0606020202030204" pitchFamily="34" charset="0"/>
              </a:rPr>
              <a:t> </a:t>
            </a:r>
            <a:r>
              <a:rPr lang="sk-SK" sz="1400" dirty="0" err="1" smtClean="0">
                <a:latin typeface="Arial Narrow" panose="020B0606020202030204" pitchFamily="34" charset="0"/>
              </a:rPr>
              <a:t>membrane</a:t>
            </a:r>
            <a:r>
              <a:rPr lang="sk-SK" sz="1400" dirty="0" smtClean="0">
                <a:latin typeface="Arial Narrow" panose="020B0606020202030204" pitchFamily="34" charset="0"/>
              </a:rPr>
              <a:t>, </a:t>
            </a:r>
            <a:r>
              <a:rPr lang="sk-SK" sz="1400" dirty="0" err="1" smtClean="0">
                <a:latin typeface="Arial Narrow" panose="020B0606020202030204" pitchFamily="34" charset="0"/>
              </a:rPr>
              <a:t>forming</a:t>
            </a:r>
            <a:r>
              <a:rPr lang="sk-SK" sz="1400" dirty="0" smtClean="0">
                <a:latin typeface="Arial Narrow" panose="020B0606020202030204" pitchFamily="34" charset="0"/>
              </a:rPr>
              <a:t> a </a:t>
            </a:r>
            <a:r>
              <a:rPr lang="sk-SK" sz="1400" dirty="0" err="1" smtClean="0">
                <a:latin typeface="Arial Narrow" panose="020B0606020202030204" pitchFamily="34" charset="0"/>
              </a:rPr>
              <a:t>stiff</a:t>
            </a:r>
            <a:r>
              <a:rPr lang="sk-SK" sz="1400" dirty="0" smtClean="0">
                <a:latin typeface="Arial Narrow" panose="020B0606020202030204" pitchFamily="34" charset="0"/>
              </a:rPr>
              <a:t> </a:t>
            </a:r>
            <a:r>
              <a:rPr lang="sk-SK" sz="1400" dirty="0" err="1" smtClean="0">
                <a:latin typeface="Arial Narrow" panose="020B0606020202030204" pitchFamily="34" charset="0"/>
              </a:rPr>
              <a:t>encase</a:t>
            </a:r>
            <a:r>
              <a:rPr lang="sk-SK" sz="1400" dirty="0" smtClean="0">
                <a:latin typeface="Arial Narrow" panose="020B0606020202030204" pitchFamily="34" charset="0"/>
              </a:rPr>
              <a:t> → </a:t>
            </a:r>
            <a:r>
              <a:rPr lang="sk-SK" sz="1400" dirty="0" err="1" smtClean="0">
                <a:latin typeface="Arial Narrow" panose="020B0606020202030204" pitchFamily="34" charset="0"/>
              </a:rPr>
              <a:t>increased</a:t>
            </a:r>
            <a:r>
              <a:rPr lang="sk-SK" sz="1400" dirty="0" smtClean="0">
                <a:latin typeface="Arial Narrow" panose="020B0606020202030204" pitchFamily="34" charset="0"/>
              </a:rPr>
              <a:t> </a:t>
            </a:r>
            <a:r>
              <a:rPr lang="sk-SK" sz="1400" dirty="0" err="1" smtClean="0">
                <a:latin typeface="Arial Narrow" panose="020B0606020202030204" pitchFamily="34" charset="0"/>
              </a:rPr>
              <a:t>cell</a:t>
            </a:r>
            <a:r>
              <a:rPr lang="sk-SK" sz="1400" dirty="0" smtClean="0">
                <a:latin typeface="Arial Narrow" panose="020B0606020202030204" pitchFamily="34" charset="0"/>
              </a:rPr>
              <a:t> </a:t>
            </a:r>
            <a:r>
              <a:rPr lang="sk-SK" sz="1400" dirty="0" err="1" smtClean="0">
                <a:latin typeface="Arial Narrow" panose="020B0606020202030204" pitchFamily="34" charset="0"/>
              </a:rPr>
              <a:t>membrane</a:t>
            </a:r>
            <a:r>
              <a:rPr lang="sk-SK" sz="1400" dirty="0">
                <a:latin typeface="Arial Narrow" panose="020B0606020202030204" pitchFamily="34" charset="0"/>
              </a:rPr>
              <a:t> </a:t>
            </a:r>
            <a:r>
              <a:rPr lang="sk-SK" sz="1400" dirty="0" err="1">
                <a:latin typeface="Arial Narrow" panose="020B0606020202030204" pitchFamily="34" charset="0"/>
              </a:rPr>
              <a:t>stiffness</a:t>
            </a:r>
            <a:r>
              <a:rPr lang="sk-SK" sz="1400" dirty="0">
                <a:latin typeface="Arial Narrow" panose="020B0606020202030204" pitchFamily="34" charset="0"/>
              </a:rPr>
              <a:t> </a:t>
            </a:r>
            <a:r>
              <a:rPr lang="sk-SK" sz="1400" dirty="0" err="1" smtClean="0">
                <a:latin typeface="Arial Narrow" panose="020B0606020202030204" pitchFamily="34" charset="0"/>
              </a:rPr>
              <a:t>→</a:t>
            </a:r>
            <a:r>
              <a:rPr lang="sk-SK" sz="1400" dirty="0" smtClean="0">
                <a:latin typeface="Arial Narrow" panose="020B0606020202030204" pitchFamily="34" charset="0"/>
              </a:rPr>
              <a:t> deficit in </a:t>
            </a:r>
            <a:r>
              <a:rPr lang="sk-SK" sz="1400" dirty="0" err="1" smtClean="0">
                <a:latin typeface="Arial Narrow" panose="020B0606020202030204" pitchFamily="34" charset="0"/>
              </a:rPr>
              <a:t>the</a:t>
            </a:r>
            <a:r>
              <a:rPr lang="sk-SK" sz="1400" dirty="0" smtClean="0">
                <a:latin typeface="Arial Narrow" panose="020B0606020202030204" pitchFamily="34" charset="0"/>
              </a:rPr>
              <a:t> </a:t>
            </a:r>
            <a:r>
              <a:rPr lang="sk-SK" sz="1400" dirty="0" err="1" smtClean="0">
                <a:latin typeface="Arial Narrow" panose="020B0606020202030204" pitchFamily="34" charset="0"/>
              </a:rPr>
              <a:t>metabolic</a:t>
            </a:r>
            <a:r>
              <a:rPr lang="sk-SK" sz="1400" dirty="0" smtClean="0">
                <a:latin typeface="Arial Narrow" panose="020B0606020202030204" pitchFamily="34" charset="0"/>
              </a:rPr>
              <a:t> </a:t>
            </a:r>
            <a:r>
              <a:rPr lang="sk-SK" sz="1400" dirty="0" err="1" smtClean="0">
                <a:latin typeface="Arial Narrow" panose="020B0606020202030204" pitchFamily="34" charset="0"/>
              </a:rPr>
              <a:t>exchanges</a:t>
            </a:r>
            <a:r>
              <a:rPr lang="sk-SK" sz="1400" dirty="0" smtClean="0">
                <a:latin typeface="Arial Narrow" panose="020B0606020202030204" pitchFamily="34" charset="0"/>
              </a:rPr>
              <a:t> </a:t>
            </a:r>
            <a:r>
              <a:rPr lang="sk-SK" sz="1400" dirty="0" err="1" smtClean="0">
                <a:latin typeface="Arial Narrow" panose="020B0606020202030204" pitchFamily="34" charset="0"/>
              </a:rPr>
              <a:t>between</a:t>
            </a:r>
            <a:r>
              <a:rPr lang="sk-SK" sz="1400" dirty="0" smtClean="0">
                <a:latin typeface="Arial Narrow" panose="020B0606020202030204" pitchFamily="34" charset="0"/>
              </a:rPr>
              <a:t> </a:t>
            </a:r>
            <a:r>
              <a:rPr lang="sk-SK" sz="1400" dirty="0" err="1" smtClean="0">
                <a:latin typeface="Arial Narrow" panose="020B0606020202030204" pitchFamily="34" charset="0"/>
              </a:rPr>
              <a:t>the</a:t>
            </a:r>
            <a:r>
              <a:rPr lang="sk-SK" sz="1400" dirty="0" smtClean="0">
                <a:latin typeface="Arial Narrow" panose="020B0606020202030204" pitchFamily="34" charset="0"/>
              </a:rPr>
              <a:t> </a:t>
            </a:r>
            <a:r>
              <a:rPr lang="sk-SK" sz="1400" dirty="0" err="1" smtClean="0">
                <a:latin typeface="Arial Narrow" panose="020B0606020202030204" pitchFamily="34" charset="0"/>
              </a:rPr>
              <a:t>cells</a:t>
            </a:r>
            <a:r>
              <a:rPr lang="sk-SK" sz="1400" dirty="0" smtClean="0">
                <a:latin typeface="Arial Narrow" panose="020B0606020202030204" pitchFamily="34" charset="0"/>
              </a:rPr>
              <a:t> and </a:t>
            </a:r>
            <a:r>
              <a:rPr lang="sk-SK" sz="1400" dirty="0" err="1" smtClean="0">
                <a:latin typeface="Arial Narrow" panose="020B0606020202030204" pitchFamily="34" charset="0"/>
              </a:rPr>
              <a:t>the</a:t>
            </a:r>
            <a:r>
              <a:rPr lang="sk-SK" sz="1400" dirty="0" smtClean="0">
                <a:latin typeface="Arial Narrow" panose="020B0606020202030204" pitchFamily="34" charset="0"/>
              </a:rPr>
              <a:t> </a:t>
            </a:r>
            <a:r>
              <a:rPr lang="sk-SK" sz="1400" dirty="0" err="1" smtClean="0">
                <a:latin typeface="Arial Narrow" panose="020B0606020202030204" pitchFamily="34" charset="0"/>
              </a:rPr>
              <a:t>environment</a:t>
            </a:r>
            <a:r>
              <a:rPr lang="sk-SK" sz="1400" dirty="0" smtClean="0">
                <a:latin typeface="Arial Narrow" panose="020B0606020202030204" pitchFamily="34" charset="0"/>
              </a:rPr>
              <a:t> </a:t>
            </a:r>
            <a:endParaRPr lang="sk-SK" sz="1400" dirty="0">
              <a:latin typeface="Arial Narrow" panose="020B0606020202030204" pitchFamily="34" charset="0"/>
            </a:endParaRPr>
          </a:p>
        </p:txBody>
      </p:sp>
      <p:graphicFrame>
        <p:nvGraphicFramePr>
          <p:cNvPr id="2" name="Tabuľ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4125630"/>
              </p:ext>
            </p:extLst>
          </p:nvPr>
        </p:nvGraphicFramePr>
        <p:xfrm>
          <a:off x="279828" y="4019528"/>
          <a:ext cx="5272673" cy="23974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54306"/>
                <a:gridCol w="968002"/>
                <a:gridCol w="957431"/>
                <a:gridCol w="1161826"/>
                <a:gridCol w="1131108"/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sk-SK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100" dirty="0">
                          <a:effectLst/>
                        </a:rPr>
                        <a:t>Control </a:t>
                      </a:r>
                      <a:endParaRPr lang="sk-SK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100">
                          <a:effectLst/>
                        </a:rPr>
                        <a:t>Pre-fibrillar aggregates</a:t>
                      </a:r>
                      <a:endParaRPr lang="sk-SK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100" dirty="0" err="1">
                          <a:effectLst/>
                        </a:rPr>
                        <a:t>Protofilaments</a:t>
                      </a:r>
                      <a:endParaRPr lang="sk-SK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100" dirty="0">
                          <a:effectLst/>
                        </a:rPr>
                        <a:t>Mature fibrils </a:t>
                      </a:r>
                      <a:endParaRPr lang="sk-SK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>
                          <a:effectLst/>
                        </a:rPr>
                        <a:t>Area  [</a:t>
                      </a:r>
                      <a:r>
                        <a:rPr lang="sk-SK" sz="1000">
                          <a:effectLst/>
                        </a:rPr>
                        <a:t>µm² </a:t>
                      </a:r>
                      <a:r>
                        <a:rPr lang="en-US" sz="1000">
                          <a:effectLst/>
                        </a:rPr>
                        <a:t>] </a:t>
                      </a:r>
                      <a:endParaRPr lang="sk-SK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sk-SK" sz="1100">
                          <a:effectLst/>
                        </a:rPr>
                        <a:t>260 (± 187) </a:t>
                      </a:r>
                      <a:endParaRPr lang="sk-SK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sk-SK" sz="1100" dirty="0">
                          <a:effectLst/>
                        </a:rPr>
                        <a:t>410 (± 168) </a:t>
                      </a:r>
                      <a:endParaRPr lang="sk-SK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sk-SK" sz="1100">
                          <a:effectLst/>
                        </a:rPr>
                        <a:t>351(± 198) </a:t>
                      </a:r>
                      <a:endParaRPr lang="sk-SK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sk-SK" sz="1100">
                          <a:effectLst/>
                        </a:rPr>
                        <a:t>337 (± 159)</a:t>
                      </a:r>
                      <a:endParaRPr lang="sk-SK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/>
                </a:tc>
              </a:tr>
              <a:tr h="34158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>
                          <a:effectLst/>
                        </a:rPr>
                        <a:t>Perimeter [</a:t>
                      </a:r>
                      <a:r>
                        <a:rPr lang="sk-SK" sz="1000">
                          <a:effectLst/>
                        </a:rPr>
                        <a:t>µm</a:t>
                      </a:r>
                      <a:r>
                        <a:rPr lang="en-US" sz="1000">
                          <a:effectLst/>
                        </a:rPr>
                        <a:t>] </a:t>
                      </a:r>
                      <a:endParaRPr lang="sk-SK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sk-SK" sz="1100">
                          <a:effectLst/>
                        </a:rPr>
                        <a:t>134 (± 55) </a:t>
                      </a:r>
                      <a:endParaRPr lang="sk-SK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sk-SK" sz="1100" dirty="0">
                          <a:effectLst/>
                        </a:rPr>
                        <a:t>168 (±73)</a:t>
                      </a:r>
                      <a:endParaRPr lang="sk-SK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sk-SK" sz="1100" dirty="0">
                          <a:effectLst/>
                        </a:rPr>
                        <a:t>184 (± 61) </a:t>
                      </a:r>
                      <a:endParaRPr lang="sk-SK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sk-SK" sz="1100">
                          <a:effectLst/>
                        </a:rPr>
                        <a:t>167 (± 69) </a:t>
                      </a:r>
                      <a:endParaRPr lang="sk-SK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>
                          <a:effectLst/>
                        </a:rPr>
                        <a:t>Circularity </a:t>
                      </a:r>
                      <a:endParaRPr lang="sk-SK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100">
                          <a:effectLst/>
                        </a:rPr>
                        <a:t>0.18 </a:t>
                      </a:r>
                      <a:r>
                        <a:rPr lang="sk-SK" sz="1100">
                          <a:effectLst/>
                        </a:rPr>
                        <a:t>(± 0.06) </a:t>
                      </a:r>
                      <a:endParaRPr lang="sk-SK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100">
                          <a:effectLst/>
                        </a:rPr>
                        <a:t>0.17 </a:t>
                      </a:r>
                      <a:r>
                        <a:rPr lang="sk-SK" sz="1100">
                          <a:effectLst/>
                        </a:rPr>
                        <a:t>(± 0.05</a:t>
                      </a:r>
                      <a:r>
                        <a:rPr lang="en-US" sz="1100">
                          <a:effectLst/>
                        </a:rPr>
                        <a:t>)</a:t>
                      </a:r>
                      <a:endParaRPr lang="sk-SK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100" dirty="0">
                          <a:effectLst/>
                        </a:rPr>
                        <a:t>0.14 </a:t>
                      </a:r>
                      <a:r>
                        <a:rPr lang="sk-SK" sz="1100" dirty="0">
                          <a:effectLst/>
                        </a:rPr>
                        <a:t>(± 0.06) </a:t>
                      </a:r>
                      <a:endParaRPr lang="sk-SK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100" dirty="0">
                          <a:effectLst/>
                        </a:rPr>
                        <a:t>0.17 </a:t>
                      </a:r>
                      <a:r>
                        <a:rPr lang="sk-SK" sz="1100" dirty="0">
                          <a:effectLst/>
                        </a:rPr>
                        <a:t>(± 0.07) </a:t>
                      </a:r>
                      <a:endParaRPr lang="sk-SK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>
                          <a:effectLst/>
                        </a:rPr>
                        <a:t>AR (Aspect ratio) </a:t>
                      </a:r>
                      <a:endParaRPr lang="sk-SK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sk-SK" sz="1100">
                          <a:effectLst/>
                        </a:rPr>
                        <a:t>2.1 (± 0.8) </a:t>
                      </a:r>
                      <a:endParaRPr lang="sk-SK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sk-SK" sz="1100">
                          <a:effectLst/>
                        </a:rPr>
                        <a:t>1.7(± 0.5) </a:t>
                      </a:r>
                      <a:endParaRPr lang="sk-SK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sk-SK" sz="1100">
                          <a:effectLst/>
                        </a:rPr>
                        <a:t>2.4 (± 1.0</a:t>
                      </a:r>
                      <a:r>
                        <a:rPr lang="en-US" sz="1100">
                          <a:effectLst/>
                        </a:rPr>
                        <a:t>)</a:t>
                      </a:r>
                      <a:endParaRPr lang="sk-SK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sk-SK" sz="1100" dirty="0">
                          <a:effectLst/>
                        </a:rPr>
                        <a:t>2.11 (± 0.65) </a:t>
                      </a:r>
                      <a:endParaRPr lang="sk-SK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>
                          <a:effectLst/>
                        </a:rPr>
                        <a:t>Round </a:t>
                      </a:r>
                      <a:endParaRPr lang="sk-SK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100">
                          <a:effectLst/>
                        </a:rPr>
                        <a:t>0.55 </a:t>
                      </a:r>
                      <a:r>
                        <a:rPr lang="sk-SK" sz="1100">
                          <a:effectLst/>
                        </a:rPr>
                        <a:t>(± 0.18) </a:t>
                      </a:r>
                      <a:endParaRPr lang="sk-SK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100">
                          <a:effectLst/>
                        </a:rPr>
                        <a:t>0.60 </a:t>
                      </a:r>
                      <a:r>
                        <a:rPr lang="sk-SK" sz="1100">
                          <a:effectLst/>
                        </a:rPr>
                        <a:t>(± 0.15</a:t>
                      </a:r>
                      <a:r>
                        <a:rPr lang="en-US" sz="1100">
                          <a:effectLst/>
                        </a:rPr>
                        <a:t>)</a:t>
                      </a:r>
                      <a:endParaRPr lang="sk-SK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100">
                          <a:effectLst/>
                        </a:rPr>
                        <a:t>0.49 </a:t>
                      </a:r>
                      <a:r>
                        <a:rPr lang="sk-SK" sz="1100">
                          <a:effectLst/>
                        </a:rPr>
                        <a:t>(± 0.20</a:t>
                      </a:r>
                      <a:r>
                        <a:rPr lang="en-US" sz="1100">
                          <a:effectLst/>
                        </a:rPr>
                        <a:t>)</a:t>
                      </a:r>
                      <a:endParaRPr lang="sk-SK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100" dirty="0">
                          <a:effectLst/>
                        </a:rPr>
                        <a:t>0.52 </a:t>
                      </a:r>
                      <a:r>
                        <a:rPr lang="sk-SK" sz="1100" dirty="0">
                          <a:effectLst/>
                        </a:rPr>
                        <a:t>(± 0.16) </a:t>
                      </a:r>
                      <a:endParaRPr lang="sk-SK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>
                          <a:effectLst/>
                        </a:rPr>
                        <a:t>Solidity </a:t>
                      </a:r>
                      <a:endParaRPr lang="sk-SK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100">
                          <a:effectLst/>
                        </a:rPr>
                        <a:t>0.78 </a:t>
                      </a:r>
                      <a:r>
                        <a:rPr lang="sk-SK" sz="1100">
                          <a:effectLst/>
                        </a:rPr>
                        <a:t>(± 0.06) </a:t>
                      </a:r>
                      <a:endParaRPr lang="sk-SK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100">
                          <a:effectLst/>
                        </a:rPr>
                        <a:t>0.77 </a:t>
                      </a:r>
                      <a:r>
                        <a:rPr lang="sk-SK" sz="1100">
                          <a:effectLst/>
                        </a:rPr>
                        <a:t>(± 0.02</a:t>
                      </a:r>
                      <a:r>
                        <a:rPr lang="en-US" sz="1100">
                          <a:effectLst/>
                        </a:rPr>
                        <a:t>)</a:t>
                      </a:r>
                      <a:endParaRPr lang="sk-SK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100">
                          <a:effectLst/>
                        </a:rPr>
                        <a:t>0.74 </a:t>
                      </a:r>
                      <a:r>
                        <a:rPr lang="sk-SK" sz="1100">
                          <a:effectLst/>
                        </a:rPr>
                        <a:t>(± 0.09</a:t>
                      </a:r>
                      <a:r>
                        <a:rPr lang="en-US" sz="1100">
                          <a:effectLst/>
                        </a:rPr>
                        <a:t>)</a:t>
                      </a:r>
                      <a:endParaRPr lang="sk-SK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100" dirty="0">
                          <a:effectLst/>
                        </a:rPr>
                        <a:t>0.76 </a:t>
                      </a:r>
                      <a:r>
                        <a:rPr lang="sk-SK" sz="1100" dirty="0">
                          <a:effectLst/>
                        </a:rPr>
                        <a:t>(± 0.07</a:t>
                      </a:r>
                      <a:r>
                        <a:rPr lang="en-US" sz="1100" dirty="0">
                          <a:effectLst/>
                        </a:rPr>
                        <a:t>)</a:t>
                      </a:r>
                      <a:endParaRPr lang="sk-SK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Obdĺžnik 3"/>
          <p:cNvSpPr/>
          <p:nvPr/>
        </p:nvSpPr>
        <p:spPr>
          <a:xfrm>
            <a:off x="180675" y="6475616"/>
            <a:ext cx="5729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amyloid </a:t>
            </a:r>
            <a:r>
              <a:rPr lang="en-US" dirty="0"/>
              <a:t>fibrils as a </a:t>
            </a:r>
            <a:r>
              <a:rPr lang="en-US" dirty="0" smtClean="0"/>
              <a:t>substrate</a:t>
            </a:r>
            <a:r>
              <a:rPr lang="sk-SK" dirty="0" smtClean="0"/>
              <a:t> </a:t>
            </a:r>
            <a:r>
              <a:rPr lang="en-US" dirty="0" smtClean="0"/>
              <a:t>alter </a:t>
            </a:r>
            <a:r>
              <a:rPr lang="en-US" dirty="0"/>
              <a:t>neural cells growth. 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11720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1466850"/>
            <a:ext cx="5300662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Obdĺžnik 10"/>
          <p:cNvSpPr>
            <a:spLocks noChangeArrowheads="1"/>
          </p:cNvSpPr>
          <p:nvPr/>
        </p:nvSpPr>
        <p:spPr bwMode="auto">
          <a:xfrm>
            <a:off x="2705100" y="542925"/>
            <a:ext cx="3673475" cy="92392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1800" b="1" dirty="0">
                <a:solidFill>
                  <a:srgbClr val="C00000"/>
                </a:solidFill>
              </a:rPr>
              <a:t>reduction of protein amyloid aggregates</a:t>
            </a:r>
            <a:r>
              <a:rPr lang="sk-SK" altLang="sk-SK" sz="1800" b="1" dirty="0">
                <a:solidFill>
                  <a:srgbClr val="C00000"/>
                </a:solidFill>
              </a:rPr>
              <a:t> </a:t>
            </a:r>
            <a:r>
              <a:rPr lang="sk-SK" altLang="sk-SK" sz="1800" b="1" dirty="0" err="1">
                <a:solidFill>
                  <a:srgbClr val="C00000"/>
                </a:solidFill>
              </a:rPr>
              <a:t>is</a:t>
            </a:r>
            <a:r>
              <a:rPr lang="sk-SK" altLang="sk-SK" sz="1800" b="1" dirty="0">
                <a:solidFill>
                  <a:srgbClr val="C00000"/>
                </a:solidFill>
              </a:rPr>
              <a:t> </a:t>
            </a:r>
            <a:r>
              <a:rPr lang="sk-SK" altLang="sk-SK" sz="1800" b="1" dirty="0" err="1">
                <a:solidFill>
                  <a:srgbClr val="C00000"/>
                </a:solidFill>
              </a:rPr>
              <a:t>beneficial</a:t>
            </a:r>
            <a:endParaRPr lang="sk-SK" altLang="sk-SK" sz="1800" b="1" dirty="0">
              <a:solidFill>
                <a:srgbClr val="C0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1800" dirty="0">
                <a:solidFill>
                  <a:srgbClr val="002060"/>
                </a:solidFill>
              </a:rPr>
              <a:t> </a:t>
            </a:r>
            <a:r>
              <a:rPr lang="sk-SK" altLang="sk-SK" sz="1800" dirty="0">
                <a:solidFill>
                  <a:srgbClr val="002060"/>
                </a:solidFill>
              </a:rPr>
              <a:t>(</a:t>
            </a:r>
            <a:r>
              <a:rPr lang="sk-SK" altLang="sk-SK" sz="1800" dirty="0" err="1">
                <a:solidFill>
                  <a:srgbClr val="002060"/>
                </a:solidFill>
              </a:rPr>
              <a:t>cell</a:t>
            </a:r>
            <a:r>
              <a:rPr lang="sk-SK" altLang="sk-SK" sz="1800" dirty="0">
                <a:solidFill>
                  <a:srgbClr val="002060"/>
                </a:solidFill>
              </a:rPr>
              <a:t> and </a:t>
            </a:r>
            <a:r>
              <a:rPr lang="sk-SK" altLang="sk-SK" sz="1800" dirty="0" err="1">
                <a:solidFill>
                  <a:srgbClr val="002060"/>
                </a:solidFill>
              </a:rPr>
              <a:t>animal</a:t>
            </a:r>
            <a:r>
              <a:rPr lang="sk-SK" altLang="sk-SK" sz="1800" dirty="0">
                <a:solidFill>
                  <a:srgbClr val="002060"/>
                </a:solidFill>
              </a:rPr>
              <a:t> </a:t>
            </a:r>
            <a:r>
              <a:rPr lang="sk-SK" altLang="sk-SK" sz="1800" dirty="0" err="1">
                <a:solidFill>
                  <a:srgbClr val="002060"/>
                </a:solidFill>
              </a:rPr>
              <a:t>models</a:t>
            </a:r>
            <a:r>
              <a:rPr lang="sk-SK" altLang="sk-SK" sz="1800" dirty="0">
                <a:solidFill>
                  <a:srgbClr val="002060"/>
                </a:solidFill>
              </a:rPr>
              <a:t>)</a:t>
            </a:r>
          </a:p>
        </p:txBody>
      </p:sp>
      <p:cxnSp>
        <p:nvCxnSpPr>
          <p:cNvPr id="19460" name="Rovná spojnica 29"/>
          <p:cNvCxnSpPr>
            <a:cxnSpLocks noChangeShapeType="1"/>
          </p:cNvCxnSpPr>
          <p:nvPr/>
        </p:nvCxnSpPr>
        <p:spPr bwMode="auto">
          <a:xfrm flipH="1">
            <a:off x="4071938" y="1647825"/>
            <a:ext cx="635000" cy="1219200"/>
          </a:xfrm>
          <a:prstGeom prst="lin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61" name="Rovná spojnica 30"/>
          <p:cNvCxnSpPr>
            <a:cxnSpLocks noChangeShapeType="1"/>
          </p:cNvCxnSpPr>
          <p:nvPr/>
        </p:nvCxnSpPr>
        <p:spPr bwMode="auto">
          <a:xfrm>
            <a:off x="4275138" y="1628775"/>
            <a:ext cx="266700" cy="1238250"/>
          </a:xfrm>
          <a:prstGeom prst="lin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" name="Rectangle 232"/>
          <p:cNvSpPr>
            <a:spLocks noChangeArrowheads="1"/>
          </p:cNvSpPr>
          <p:nvPr/>
        </p:nvSpPr>
        <p:spPr bwMode="auto">
          <a:xfrm>
            <a:off x="2137568" y="4234663"/>
            <a:ext cx="319459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k-SK" altLang="sk-SK" sz="2000" b="1" dirty="0" err="1">
                <a:solidFill>
                  <a:srgbClr val="C00000"/>
                </a:solidFill>
              </a:rPr>
              <a:t>small</a:t>
            </a:r>
            <a:r>
              <a:rPr lang="sk-SK" altLang="sk-SK" sz="2000" b="1" dirty="0">
                <a:solidFill>
                  <a:srgbClr val="C00000"/>
                </a:solidFill>
              </a:rPr>
              <a:t> </a:t>
            </a:r>
            <a:r>
              <a:rPr lang="sk-SK" altLang="sk-SK" sz="2000" b="1" dirty="0" err="1" smtClean="0">
                <a:solidFill>
                  <a:srgbClr val="C00000"/>
                </a:solidFill>
              </a:rPr>
              <a:t>molecules</a:t>
            </a:r>
            <a:r>
              <a:rPr lang="sk-SK" altLang="sk-SK" sz="2000" b="1" dirty="0" smtClean="0">
                <a:solidFill>
                  <a:srgbClr val="C00000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k-SK" altLang="sk-SK" sz="2000" b="1" dirty="0" err="1" smtClean="0">
                <a:solidFill>
                  <a:srgbClr val="C00000"/>
                </a:solidFill>
              </a:rPr>
              <a:t>heterodimers</a:t>
            </a:r>
            <a:endParaRPr lang="sk-SK" altLang="sk-SK" sz="2000" b="1" dirty="0" smtClean="0">
              <a:solidFill>
                <a:srgbClr val="C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k-SK" altLang="sk-SK" sz="2000" b="1" dirty="0" err="1" smtClean="0">
                <a:solidFill>
                  <a:srgbClr val="C00000"/>
                </a:solidFill>
              </a:rPr>
              <a:t>nanoparticles</a:t>
            </a:r>
            <a:endParaRPr lang="en-US" altLang="sk-SK" sz="2000" b="1" dirty="0">
              <a:solidFill>
                <a:srgbClr val="C00000"/>
              </a:solidFill>
            </a:endParaRPr>
          </a:p>
        </p:txBody>
      </p:sp>
      <p:sp>
        <p:nvSpPr>
          <p:cNvPr id="10" name="Obdĺžnik 9"/>
          <p:cNvSpPr>
            <a:spLocks noChangeArrowheads="1"/>
          </p:cNvSpPr>
          <p:nvPr/>
        </p:nvSpPr>
        <p:spPr bwMode="auto">
          <a:xfrm>
            <a:off x="469107" y="4189349"/>
            <a:ext cx="16684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400" b="1" dirty="0">
                <a:solidFill>
                  <a:srgbClr val="C00000"/>
                </a:solidFill>
                <a:cs typeface="Arial" pitchFamily="34" charset="0"/>
              </a:rPr>
              <a:t>inhibit</a:t>
            </a:r>
            <a:r>
              <a:rPr lang="sk-SK" altLang="sk-SK" sz="2400" b="1" dirty="0" err="1">
                <a:solidFill>
                  <a:srgbClr val="C00000"/>
                </a:solidFill>
                <a:cs typeface="Arial" pitchFamily="34" charset="0"/>
              </a:rPr>
              <a:t>ors</a:t>
            </a:r>
            <a:r>
              <a:rPr lang="en-US" altLang="sk-SK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endParaRPr lang="sk-SK" altLang="sk-SK" sz="24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19464" name="Text Box 12"/>
          <p:cNvSpPr txBox="1">
            <a:spLocks noChangeArrowheads="1"/>
          </p:cNvSpPr>
          <p:nvPr/>
        </p:nvSpPr>
        <p:spPr bwMode="auto">
          <a:xfrm>
            <a:off x="190500" y="173038"/>
            <a:ext cx="8397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k-SK" altLang="sk-SK" sz="1800" b="1">
                <a:solidFill>
                  <a:srgbClr val="C00000"/>
                </a:solidFill>
              </a:rPr>
              <a:t>Amyloid-related diseases – no treatment </a:t>
            </a:r>
          </a:p>
        </p:txBody>
      </p:sp>
      <p:sp>
        <p:nvSpPr>
          <p:cNvPr id="32" name="Obdĺžnik 31"/>
          <p:cNvSpPr>
            <a:spLocks noChangeArrowheads="1"/>
          </p:cNvSpPr>
          <p:nvPr/>
        </p:nvSpPr>
        <p:spPr bwMode="auto">
          <a:xfrm>
            <a:off x="247649" y="3454856"/>
            <a:ext cx="85883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b="1" dirty="0" smtClean="0">
                <a:solidFill>
                  <a:srgbClr val="C00000"/>
                </a:solidFill>
              </a:rPr>
              <a:t>Identification </a:t>
            </a:r>
            <a:r>
              <a:rPr lang="en-US" altLang="sk-SK" sz="2000" b="1" dirty="0">
                <a:solidFill>
                  <a:srgbClr val="C00000"/>
                </a:solidFill>
              </a:rPr>
              <a:t>of the </a:t>
            </a:r>
            <a:r>
              <a:rPr lang="sk-SK" altLang="sk-SK" sz="2000" b="1" dirty="0" err="1">
                <a:solidFill>
                  <a:srgbClr val="C00000"/>
                </a:solidFill>
              </a:rPr>
              <a:t>inhibitors</a:t>
            </a:r>
            <a:r>
              <a:rPr lang="sk-SK" altLang="sk-SK" sz="2000" b="1" dirty="0">
                <a:solidFill>
                  <a:srgbClr val="C00000"/>
                </a:solidFill>
              </a:rPr>
              <a:t> </a:t>
            </a:r>
            <a:r>
              <a:rPr lang="sk-SK" altLang="sk-SK" sz="2000" b="1" dirty="0" err="1">
                <a:solidFill>
                  <a:srgbClr val="C00000"/>
                </a:solidFill>
              </a:rPr>
              <a:t>of</a:t>
            </a:r>
            <a:r>
              <a:rPr lang="sk-SK" altLang="sk-SK" sz="2000" b="1" dirty="0">
                <a:solidFill>
                  <a:srgbClr val="C00000"/>
                </a:solidFill>
              </a:rPr>
              <a:t> </a:t>
            </a:r>
            <a:r>
              <a:rPr lang="en-US" altLang="sk-SK" sz="2000" b="1" dirty="0">
                <a:solidFill>
                  <a:srgbClr val="C00000"/>
                </a:solidFill>
              </a:rPr>
              <a:t>amyloid </a:t>
            </a:r>
            <a:r>
              <a:rPr lang="sk-SK" altLang="sk-SK" sz="2000" b="1" dirty="0" err="1" smtClean="0">
                <a:solidFill>
                  <a:srgbClr val="C00000"/>
                </a:solidFill>
              </a:rPr>
              <a:t>self-assembly</a:t>
            </a:r>
            <a:endParaRPr lang="sk-SK" altLang="sk-SK" sz="2000" b="1" dirty="0">
              <a:solidFill>
                <a:srgbClr val="C00000"/>
              </a:solidFill>
            </a:endParaRPr>
          </a:p>
        </p:txBody>
      </p:sp>
      <p:pic>
        <p:nvPicPr>
          <p:cNvPr id="19466" name="Picture 18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26" y="1455738"/>
            <a:ext cx="1522412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467" name="Rovná spojnica 35"/>
          <p:cNvCxnSpPr>
            <a:cxnSpLocks noChangeShapeType="1"/>
          </p:cNvCxnSpPr>
          <p:nvPr/>
        </p:nvCxnSpPr>
        <p:spPr bwMode="auto">
          <a:xfrm flipH="1">
            <a:off x="2620963" y="1617663"/>
            <a:ext cx="633413" cy="1217612"/>
          </a:xfrm>
          <a:prstGeom prst="lin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68" name="Rovná spojnica 36"/>
          <p:cNvCxnSpPr>
            <a:cxnSpLocks noChangeShapeType="1"/>
          </p:cNvCxnSpPr>
          <p:nvPr/>
        </p:nvCxnSpPr>
        <p:spPr bwMode="auto">
          <a:xfrm>
            <a:off x="2824163" y="1598613"/>
            <a:ext cx="266700" cy="1236662"/>
          </a:xfrm>
          <a:prstGeom prst="lin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69" name="Rovná spojnica 37"/>
          <p:cNvCxnSpPr>
            <a:cxnSpLocks noChangeShapeType="1"/>
          </p:cNvCxnSpPr>
          <p:nvPr/>
        </p:nvCxnSpPr>
        <p:spPr bwMode="auto">
          <a:xfrm flipH="1">
            <a:off x="5989638" y="1614488"/>
            <a:ext cx="635000" cy="1217612"/>
          </a:xfrm>
          <a:prstGeom prst="lin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0" name="Rovná spojnica 38"/>
          <p:cNvCxnSpPr>
            <a:cxnSpLocks noChangeShapeType="1"/>
          </p:cNvCxnSpPr>
          <p:nvPr/>
        </p:nvCxnSpPr>
        <p:spPr bwMode="auto">
          <a:xfrm>
            <a:off x="6194426" y="1593850"/>
            <a:ext cx="265112" cy="1238250"/>
          </a:xfrm>
          <a:prstGeom prst="lin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471" name="Obdĺžnik 10"/>
          <p:cNvSpPr>
            <a:spLocks noChangeArrowheads="1"/>
          </p:cNvSpPr>
          <p:nvPr/>
        </p:nvSpPr>
        <p:spPr bwMode="auto">
          <a:xfrm>
            <a:off x="368300" y="5466218"/>
            <a:ext cx="60912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k-SK" altLang="sk-SK" sz="1600" dirty="0" err="1">
                <a:solidFill>
                  <a:srgbClr val="002060"/>
                </a:solidFill>
              </a:rPr>
              <a:t>characterize</a:t>
            </a:r>
            <a:r>
              <a:rPr lang="sk-SK" altLang="sk-SK" sz="1600" dirty="0">
                <a:solidFill>
                  <a:srgbClr val="002060"/>
                </a:solidFill>
              </a:rPr>
              <a:t> </a:t>
            </a:r>
            <a:r>
              <a:rPr lang="sk-SK" altLang="sk-SK" sz="1600" dirty="0" err="1">
                <a:solidFill>
                  <a:srgbClr val="002060"/>
                </a:solidFill>
              </a:rPr>
              <a:t>the</a:t>
            </a:r>
            <a:r>
              <a:rPr lang="sk-SK" altLang="sk-SK" sz="1600" dirty="0">
                <a:solidFill>
                  <a:srgbClr val="002060"/>
                </a:solidFill>
              </a:rPr>
              <a:t> </a:t>
            </a:r>
            <a:r>
              <a:rPr lang="sk-SK" altLang="sk-SK" sz="1600" dirty="0" err="1">
                <a:solidFill>
                  <a:srgbClr val="002060"/>
                </a:solidFill>
              </a:rPr>
              <a:t>relationship</a:t>
            </a:r>
            <a:r>
              <a:rPr lang="sk-SK" altLang="sk-SK" sz="1600" dirty="0">
                <a:solidFill>
                  <a:srgbClr val="002060"/>
                </a:solidFill>
              </a:rPr>
              <a:t> </a:t>
            </a:r>
            <a:r>
              <a:rPr lang="sk-SK" altLang="sk-SK" sz="1600" dirty="0" err="1">
                <a:solidFill>
                  <a:srgbClr val="002060"/>
                </a:solidFill>
              </a:rPr>
              <a:t>between</a:t>
            </a:r>
            <a:r>
              <a:rPr lang="sk-SK" altLang="sk-SK" sz="1600" dirty="0">
                <a:solidFill>
                  <a:srgbClr val="002060"/>
                </a:solidFill>
              </a:rPr>
              <a:t> </a:t>
            </a:r>
            <a:r>
              <a:rPr lang="sk-SK" altLang="sk-SK" sz="1600" dirty="0" err="1">
                <a:solidFill>
                  <a:srgbClr val="002060"/>
                </a:solidFill>
              </a:rPr>
              <a:t>the</a:t>
            </a:r>
            <a:r>
              <a:rPr lang="sk-SK" altLang="sk-SK" sz="1600" dirty="0">
                <a:solidFill>
                  <a:srgbClr val="002060"/>
                </a:solidFill>
              </a:rPr>
              <a:t> </a:t>
            </a:r>
            <a:r>
              <a:rPr lang="sk-SK" altLang="sk-SK" sz="1600" dirty="0" err="1">
                <a:solidFill>
                  <a:srgbClr val="002060"/>
                </a:solidFill>
              </a:rPr>
              <a:t>physico-chemical</a:t>
            </a:r>
            <a:r>
              <a:rPr lang="sk-SK" altLang="sk-SK" sz="1600" dirty="0">
                <a:solidFill>
                  <a:srgbClr val="002060"/>
                </a:solidFill>
              </a:rPr>
              <a:t> </a:t>
            </a:r>
            <a:r>
              <a:rPr lang="sk-SK" altLang="sk-SK" sz="1600" dirty="0" err="1">
                <a:solidFill>
                  <a:srgbClr val="002060"/>
                </a:solidFill>
              </a:rPr>
              <a:t>properties</a:t>
            </a:r>
            <a:r>
              <a:rPr lang="sk-SK" altLang="sk-SK" sz="1600" dirty="0">
                <a:solidFill>
                  <a:srgbClr val="002060"/>
                </a:solidFill>
              </a:rPr>
              <a:t> </a:t>
            </a:r>
            <a:r>
              <a:rPr lang="sk-SK" altLang="sk-SK" sz="1600" dirty="0" err="1">
                <a:solidFill>
                  <a:srgbClr val="002060"/>
                </a:solidFill>
              </a:rPr>
              <a:t>of</a:t>
            </a:r>
            <a:r>
              <a:rPr lang="sk-SK" altLang="sk-SK" sz="1600" dirty="0">
                <a:solidFill>
                  <a:srgbClr val="002060"/>
                </a:solidFill>
              </a:rPr>
              <a:t> </a:t>
            </a:r>
            <a:r>
              <a:rPr lang="sk-SK" altLang="sk-SK" sz="1600" dirty="0" err="1">
                <a:solidFill>
                  <a:srgbClr val="002060"/>
                </a:solidFill>
              </a:rPr>
              <a:t>inhibitors</a:t>
            </a:r>
            <a:r>
              <a:rPr lang="en-US" altLang="sk-SK" sz="1600" dirty="0">
                <a:solidFill>
                  <a:srgbClr val="002060"/>
                </a:solidFill>
              </a:rPr>
              <a:t> and their anti-amyloid properties</a:t>
            </a:r>
            <a:r>
              <a:rPr lang="sk-SK" altLang="sk-SK" sz="1600" dirty="0">
                <a:solidFill>
                  <a:srgbClr val="002060"/>
                </a:solidFill>
              </a:rPr>
              <a:t>, </a:t>
            </a:r>
            <a:r>
              <a:rPr lang="sk-SK" altLang="sk-SK" sz="1600" dirty="0" err="1">
                <a:solidFill>
                  <a:srgbClr val="002060"/>
                </a:solidFill>
              </a:rPr>
              <a:t>determination</a:t>
            </a:r>
            <a:r>
              <a:rPr lang="sk-SK" altLang="sk-SK" sz="1600" dirty="0">
                <a:solidFill>
                  <a:srgbClr val="002060"/>
                </a:solidFill>
              </a:rPr>
              <a:t> </a:t>
            </a:r>
            <a:r>
              <a:rPr lang="sk-SK" altLang="sk-SK" sz="1600" dirty="0" err="1">
                <a:solidFill>
                  <a:srgbClr val="002060"/>
                </a:solidFill>
              </a:rPr>
              <a:t>of</a:t>
            </a:r>
            <a:r>
              <a:rPr lang="sk-SK" altLang="sk-SK" sz="1600" dirty="0">
                <a:solidFill>
                  <a:srgbClr val="002060"/>
                </a:solidFill>
              </a:rPr>
              <a:t> </a:t>
            </a:r>
            <a:r>
              <a:rPr lang="sk-SK" altLang="sk-SK" sz="1600" dirty="0" err="1">
                <a:solidFill>
                  <a:srgbClr val="002060"/>
                </a:solidFill>
              </a:rPr>
              <a:t>the</a:t>
            </a:r>
            <a:r>
              <a:rPr lang="sk-SK" altLang="sk-SK" sz="1600" dirty="0">
                <a:solidFill>
                  <a:srgbClr val="002060"/>
                </a:solidFill>
              </a:rPr>
              <a:t> </a:t>
            </a:r>
            <a:r>
              <a:rPr lang="sk-SK" altLang="sk-SK" sz="1600" dirty="0" err="1">
                <a:solidFill>
                  <a:srgbClr val="002060"/>
                </a:solidFill>
              </a:rPr>
              <a:t>inhibitor</a:t>
            </a:r>
            <a:r>
              <a:rPr lang="sk-SK" altLang="sk-SK" sz="1600" dirty="0">
                <a:solidFill>
                  <a:srgbClr val="002060"/>
                </a:solidFill>
              </a:rPr>
              <a:t> </a:t>
            </a:r>
            <a:r>
              <a:rPr lang="sk-SK" altLang="sk-SK" sz="1600" dirty="0" err="1">
                <a:solidFill>
                  <a:srgbClr val="002060"/>
                </a:solidFill>
              </a:rPr>
              <a:t>binding</a:t>
            </a:r>
            <a:r>
              <a:rPr lang="sk-SK" altLang="sk-SK" sz="1600" dirty="0">
                <a:solidFill>
                  <a:srgbClr val="002060"/>
                </a:solidFill>
              </a:rPr>
              <a:t> </a:t>
            </a:r>
            <a:r>
              <a:rPr lang="sk-SK" altLang="sk-SK" sz="1600" dirty="0" err="1">
                <a:solidFill>
                  <a:srgbClr val="002060"/>
                </a:solidFill>
              </a:rPr>
              <a:t>sites</a:t>
            </a:r>
            <a:endParaRPr lang="sk-SK" altLang="sk-SK" sz="1600" dirty="0">
              <a:solidFill>
                <a:srgbClr val="002060"/>
              </a:solidFill>
            </a:endParaRPr>
          </a:p>
        </p:txBody>
      </p:sp>
      <p:pic>
        <p:nvPicPr>
          <p:cNvPr id="1947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06"/>
          <a:stretch>
            <a:fillRect/>
          </a:stretch>
        </p:blipFill>
        <p:spPr bwMode="auto">
          <a:xfrm>
            <a:off x="6075363" y="4189350"/>
            <a:ext cx="2719794" cy="2310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725033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Skupina 26"/>
          <p:cNvGrpSpPr/>
          <p:nvPr/>
        </p:nvGrpSpPr>
        <p:grpSpPr>
          <a:xfrm>
            <a:off x="2915817" y="1196753"/>
            <a:ext cx="3816424" cy="3600400"/>
            <a:chOff x="2915816" y="1447163"/>
            <a:chExt cx="3930969" cy="3926053"/>
          </a:xfrm>
        </p:grpSpPr>
        <p:grpSp>
          <p:nvGrpSpPr>
            <p:cNvPr id="25" name="Skupina 24"/>
            <p:cNvGrpSpPr/>
            <p:nvPr/>
          </p:nvGrpSpPr>
          <p:grpSpPr>
            <a:xfrm>
              <a:off x="2915816" y="1520643"/>
              <a:ext cx="1944216" cy="3691393"/>
              <a:chOff x="2915816" y="1520643"/>
              <a:chExt cx="1944216" cy="3691393"/>
            </a:xfrm>
          </p:grpSpPr>
          <p:pic>
            <p:nvPicPr>
              <p:cNvPr id="14343" name="Picture 7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b="53780"/>
              <a:stretch>
                <a:fillRect/>
              </a:stretch>
            </p:blipFill>
            <p:spPr bwMode="auto">
              <a:xfrm>
                <a:off x="2915816" y="1556792"/>
                <a:ext cx="1944216" cy="1656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" name="Picture 7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t="46220"/>
              <a:stretch>
                <a:fillRect/>
              </a:stretch>
            </p:blipFill>
            <p:spPr bwMode="auto">
              <a:xfrm>
                <a:off x="2915816" y="3284984"/>
                <a:ext cx="1944216" cy="19270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" name="Šípka nahor 16"/>
              <p:cNvSpPr/>
              <p:nvPr/>
            </p:nvSpPr>
            <p:spPr>
              <a:xfrm rot="8845228">
                <a:off x="3527650" y="1520643"/>
                <a:ext cx="273529" cy="480242"/>
              </a:xfrm>
              <a:prstGeom prst="up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BlokTextu 21"/>
              <p:cNvSpPr txBox="1"/>
              <p:nvPr/>
            </p:nvSpPr>
            <p:spPr>
              <a:xfrm>
                <a:off x="3203848" y="1988840"/>
                <a:ext cx="7745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k-SK" dirty="0" smtClean="0">
                    <a:solidFill>
                      <a:srgbClr val="7030A0"/>
                    </a:solidFill>
                  </a:rPr>
                  <a:t>0 </a:t>
                </a:r>
                <a:r>
                  <a:rPr lang="sk-SK" dirty="0" err="1" smtClean="0">
                    <a:solidFill>
                      <a:srgbClr val="7030A0"/>
                    </a:solidFill>
                  </a:rPr>
                  <a:t>days</a:t>
                </a:r>
                <a:endParaRPr lang="en-GB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23" name="BlokTextu 22"/>
              <p:cNvSpPr txBox="1"/>
              <p:nvPr/>
            </p:nvSpPr>
            <p:spPr>
              <a:xfrm>
                <a:off x="3491880" y="3645024"/>
                <a:ext cx="129614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k-SK" dirty="0">
                    <a:solidFill>
                      <a:srgbClr val="7030A0"/>
                    </a:solidFill>
                  </a:rPr>
                  <a:t>7</a:t>
                </a:r>
                <a:r>
                  <a:rPr lang="sk-SK" dirty="0" smtClean="0">
                    <a:solidFill>
                      <a:srgbClr val="7030A0"/>
                    </a:solidFill>
                  </a:rPr>
                  <a:t> </a:t>
                </a:r>
                <a:r>
                  <a:rPr lang="sk-SK" dirty="0" err="1" smtClean="0">
                    <a:solidFill>
                      <a:srgbClr val="7030A0"/>
                    </a:solidFill>
                  </a:rPr>
                  <a:t>days</a:t>
                </a:r>
                <a:endParaRPr lang="en-GB" dirty="0">
                  <a:solidFill>
                    <a:srgbClr val="7030A0"/>
                  </a:solidFill>
                </a:endParaRPr>
              </a:p>
            </p:txBody>
          </p:sp>
        </p:grpSp>
        <p:grpSp>
          <p:nvGrpSpPr>
            <p:cNvPr id="26" name="Skupina 25"/>
            <p:cNvGrpSpPr/>
            <p:nvPr/>
          </p:nvGrpSpPr>
          <p:grpSpPr>
            <a:xfrm>
              <a:off x="4788024" y="1447163"/>
              <a:ext cx="2058761" cy="3926053"/>
              <a:chOff x="4788024" y="1447163"/>
              <a:chExt cx="2058761" cy="3926053"/>
            </a:xfrm>
          </p:grpSpPr>
          <p:pic>
            <p:nvPicPr>
              <p:cNvPr id="21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788024" y="1556792"/>
                <a:ext cx="2058761" cy="38164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4" name="Šípka nahor 23"/>
              <p:cNvSpPr/>
              <p:nvPr/>
            </p:nvSpPr>
            <p:spPr>
              <a:xfrm rot="12975718">
                <a:off x="6343721" y="1447163"/>
                <a:ext cx="273529" cy="480242"/>
              </a:xfrm>
              <a:prstGeom prst="up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2" name="Obdĺžnik 1"/>
          <p:cNvSpPr/>
          <p:nvPr/>
        </p:nvSpPr>
        <p:spPr>
          <a:xfrm>
            <a:off x="5692806" y="4457343"/>
            <a:ext cx="1622628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85725" indent="-85725"/>
            <a:r>
              <a:rPr lang="sk-SK" sz="1200" dirty="0" smtClean="0"/>
              <a:t>- </a:t>
            </a:r>
            <a:r>
              <a:rPr lang="sk-SK" sz="1200" dirty="0" err="1" smtClean="0"/>
              <a:t>binding</a:t>
            </a:r>
            <a:r>
              <a:rPr lang="sk-SK" sz="1200" dirty="0" smtClean="0"/>
              <a:t> </a:t>
            </a:r>
            <a:r>
              <a:rPr lang="sk-SK" sz="1200" dirty="0" smtClean="0"/>
              <a:t>to </a:t>
            </a:r>
            <a:r>
              <a:rPr lang="sk-SK" sz="1200" dirty="0" err="1" smtClean="0"/>
              <a:t>amyloidogenic</a:t>
            </a:r>
            <a:r>
              <a:rPr lang="sk-SK" sz="1200" dirty="0" smtClean="0"/>
              <a:t> </a:t>
            </a:r>
            <a:r>
              <a:rPr lang="sk-SK" sz="1200" dirty="0" err="1"/>
              <a:t>sequence</a:t>
            </a:r>
            <a:r>
              <a:rPr lang="sk-SK" sz="1200" dirty="0"/>
              <a:t> of </a:t>
            </a:r>
            <a:r>
              <a:rPr lang="sk-SK" sz="1200" dirty="0" err="1"/>
              <a:t>lysozyme</a:t>
            </a:r>
            <a:r>
              <a:rPr lang="sk-SK" sz="1200" dirty="0"/>
              <a:t> (</a:t>
            </a:r>
            <a:r>
              <a:rPr lang="sk-SK" sz="1200" dirty="0" err="1"/>
              <a:t>residues</a:t>
            </a:r>
            <a:r>
              <a:rPr lang="sk-SK" sz="1200" dirty="0"/>
              <a:t> 48-50 and 106-108</a:t>
            </a:r>
            <a:r>
              <a:rPr lang="sk-SK" sz="1200" dirty="0" smtClean="0"/>
              <a:t>)</a:t>
            </a:r>
          </a:p>
          <a:p>
            <a:r>
              <a:rPr lang="sk-SK" sz="1200" dirty="0" smtClean="0"/>
              <a:t>              </a:t>
            </a:r>
            <a:endParaRPr lang="sk-SK" sz="1200" dirty="0" smtClean="0"/>
          </a:p>
          <a:p>
            <a:pPr marL="171450" indent="-171450">
              <a:buFontTx/>
              <a:buChar char="-"/>
            </a:pPr>
            <a:r>
              <a:rPr lang="sk-SK" sz="1200" dirty="0" err="1" smtClean="0"/>
              <a:t>stabilization</a:t>
            </a:r>
            <a:r>
              <a:rPr lang="sk-SK" sz="1200" dirty="0" smtClean="0"/>
              <a:t> </a:t>
            </a:r>
            <a:r>
              <a:rPr lang="sk-SK" sz="1200" dirty="0" err="1"/>
              <a:t>of</a:t>
            </a:r>
            <a:r>
              <a:rPr lang="sk-SK" sz="1200" dirty="0"/>
              <a:t> </a:t>
            </a:r>
            <a:r>
              <a:rPr lang="sk-SK" sz="1200" dirty="0" err="1"/>
              <a:t>the</a:t>
            </a:r>
            <a:r>
              <a:rPr lang="sk-SK" sz="1200" dirty="0"/>
              <a:t> </a:t>
            </a:r>
            <a:r>
              <a:rPr lang="sk-SK" sz="1200" dirty="0" err="1"/>
              <a:t>native</a:t>
            </a:r>
            <a:r>
              <a:rPr lang="sk-SK" sz="1200" dirty="0"/>
              <a:t> state </a:t>
            </a:r>
            <a:r>
              <a:rPr lang="sk-SK" sz="1200" dirty="0" err="1"/>
              <a:t>of</a:t>
            </a:r>
            <a:r>
              <a:rPr lang="sk-SK" sz="1200" dirty="0"/>
              <a:t> HEWL </a:t>
            </a:r>
            <a:r>
              <a:rPr lang="sk-SK" sz="1200" dirty="0" err="1"/>
              <a:t>leading</a:t>
            </a:r>
            <a:r>
              <a:rPr lang="sk-SK" sz="1200" dirty="0"/>
              <a:t> to </a:t>
            </a:r>
            <a:r>
              <a:rPr lang="sk-SK" sz="1200" dirty="0" err="1" smtClean="0"/>
              <a:t>inhibition</a:t>
            </a:r>
            <a:endParaRPr lang="sk-SK" sz="1200" dirty="0" smtClean="0"/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 cstate="print"/>
          <a:srcRect b="24852"/>
          <a:stretch>
            <a:fillRect/>
          </a:stretch>
        </p:blipFill>
        <p:spPr bwMode="auto">
          <a:xfrm>
            <a:off x="107504" y="3789040"/>
            <a:ext cx="3031785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BlokTextu 8"/>
          <p:cNvSpPr txBox="1"/>
          <p:nvPr/>
        </p:nvSpPr>
        <p:spPr>
          <a:xfrm>
            <a:off x="0" y="3533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 err="1" smtClean="0">
                <a:solidFill>
                  <a:srgbClr val="C00000"/>
                </a:solidFill>
              </a:rPr>
              <a:t>Inhibition</a:t>
            </a:r>
            <a:r>
              <a:rPr lang="sk-SK" b="1" dirty="0" smtClean="0">
                <a:solidFill>
                  <a:srgbClr val="C00000"/>
                </a:solidFill>
              </a:rPr>
              <a:t>/</a:t>
            </a:r>
            <a:r>
              <a:rPr lang="sk-SK" b="1" dirty="0" err="1" smtClean="0">
                <a:solidFill>
                  <a:srgbClr val="C00000"/>
                </a:solidFill>
              </a:rPr>
              <a:t>depolymerization</a:t>
            </a:r>
            <a:r>
              <a:rPr lang="sk-SK" b="1" dirty="0" smtClean="0">
                <a:solidFill>
                  <a:srgbClr val="C00000"/>
                </a:solidFill>
              </a:rPr>
              <a:t> </a:t>
            </a:r>
            <a:r>
              <a:rPr lang="sk-SK" b="1" dirty="0" err="1" smtClean="0">
                <a:solidFill>
                  <a:srgbClr val="C00000"/>
                </a:solidFill>
              </a:rPr>
              <a:t>of</a:t>
            </a:r>
            <a:r>
              <a:rPr lang="sk-SK" b="1" dirty="0" smtClean="0">
                <a:solidFill>
                  <a:srgbClr val="C00000"/>
                </a:solidFill>
              </a:rPr>
              <a:t> lysozyme </a:t>
            </a:r>
            <a:r>
              <a:rPr lang="sk-SK" b="1" dirty="0" err="1" smtClean="0">
                <a:solidFill>
                  <a:srgbClr val="C00000"/>
                </a:solidFill>
              </a:rPr>
              <a:t>fibrillization</a:t>
            </a:r>
            <a:r>
              <a:rPr lang="sk-SK" b="1" dirty="0" smtClean="0">
                <a:solidFill>
                  <a:srgbClr val="C00000"/>
                </a:solidFill>
              </a:rPr>
              <a:t> - </a:t>
            </a:r>
            <a:r>
              <a:rPr lang="sk-SK" b="1" dirty="0" err="1" smtClean="0">
                <a:solidFill>
                  <a:srgbClr val="C00000"/>
                </a:solidFill>
              </a:rPr>
              <a:t>methylene</a:t>
            </a:r>
            <a:r>
              <a:rPr lang="sk-SK" b="1" dirty="0" smtClean="0">
                <a:solidFill>
                  <a:srgbClr val="C00000"/>
                </a:solidFill>
              </a:rPr>
              <a:t> </a:t>
            </a:r>
            <a:r>
              <a:rPr lang="sk-SK" b="1" dirty="0" err="1" smtClean="0">
                <a:solidFill>
                  <a:srgbClr val="C00000"/>
                </a:solidFill>
              </a:rPr>
              <a:t>blue</a:t>
            </a:r>
            <a:r>
              <a:rPr lang="sk-SK" b="1" dirty="0" smtClean="0">
                <a:solidFill>
                  <a:srgbClr val="C00000"/>
                </a:solidFill>
              </a:rPr>
              <a:t> (MB) 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12" name="BlokTextu 11"/>
          <p:cNvSpPr txBox="1"/>
          <p:nvPr/>
        </p:nvSpPr>
        <p:spPr>
          <a:xfrm>
            <a:off x="354689" y="2901879"/>
            <a:ext cx="261950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sk-SK" dirty="0" err="1" smtClean="0">
                <a:solidFill>
                  <a:srgbClr val="7030A0"/>
                </a:solidFill>
              </a:rPr>
              <a:t>Spectroscopic</a:t>
            </a:r>
            <a:r>
              <a:rPr lang="sk-SK" dirty="0" smtClean="0">
                <a:solidFill>
                  <a:srgbClr val="7030A0"/>
                </a:solidFill>
              </a:rPr>
              <a:t> </a:t>
            </a:r>
            <a:r>
              <a:rPr lang="sk-SK" dirty="0" err="1" smtClean="0">
                <a:solidFill>
                  <a:srgbClr val="7030A0"/>
                </a:solidFill>
              </a:rPr>
              <a:t>techniques</a:t>
            </a:r>
            <a:r>
              <a:rPr lang="sk-SK" dirty="0" smtClean="0">
                <a:solidFill>
                  <a:srgbClr val="7030A0"/>
                </a:solidFill>
              </a:rPr>
              <a:t> 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13" name="BlokTextu 12"/>
          <p:cNvSpPr txBox="1"/>
          <p:nvPr/>
        </p:nvSpPr>
        <p:spPr>
          <a:xfrm>
            <a:off x="323528" y="3573016"/>
            <a:ext cx="14807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sk-SK" sz="1400" dirty="0" err="1" smtClean="0"/>
              <a:t>ThT</a:t>
            </a:r>
            <a:r>
              <a:rPr lang="sk-SK" sz="1400" dirty="0" smtClean="0"/>
              <a:t> </a:t>
            </a:r>
            <a:r>
              <a:rPr lang="sk-SK" sz="1400" dirty="0" err="1" smtClean="0"/>
              <a:t>fluorescence</a:t>
            </a:r>
            <a:endParaRPr lang="en-GB" sz="1400" dirty="0"/>
          </a:p>
        </p:txBody>
      </p:sp>
      <p:sp>
        <p:nvSpPr>
          <p:cNvPr id="14" name="Šípka dolu 13"/>
          <p:cNvSpPr/>
          <p:nvPr/>
        </p:nvSpPr>
        <p:spPr>
          <a:xfrm>
            <a:off x="1187624" y="5301208"/>
            <a:ext cx="144016" cy="50405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15" name="Šípka nahor 14"/>
          <p:cNvSpPr/>
          <p:nvPr/>
        </p:nvSpPr>
        <p:spPr>
          <a:xfrm rot="1613395">
            <a:off x="868393" y="6030222"/>
            <a:ext cx="140952" cy="282892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BlokTextu 18"/>
          <p:cNvSpPr txBox="1"/>
          <p:nvPr/>
        </p:nvSpPr>
        <p:spPr>
          <a:xfrm>
            <a:off x="2843808" y="692696"/>
            <a:ext cx="554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/>
              <a:t>E</a:t>
            </a:r>
            <a:r>
              <a:rPr lang="sk-SK" dirty="0" err="1" smtClean="0"/>
              <a:t>ffect</a:t>
            </a:r>
            <a:r>
              <a:rPr lang="sk-SK" dirty="0" smtClean="0"/>
              <a:t>  </a:t>
            </a:r>
            <a:r>
              <a:rPr lang="sk-SK" dirty="0" err="1" smtClean="0"/>
              <a:t>of</a:t>
            </a:r>
            <a:r>
              <a:rPr lang="sk-SK" dirty="0" smtClean="0"/>
              <a:t> </a:t>
            </a:r>
            <a:r>
              <a:rPr lang="sk-SK" dirty="0" err="1" smtClean="0"/>
              <a:t>methylene</a:t>
            </a:r>
            <a:r>
              <a:rPr lang="sk-SK" dirty="0" smtClean="0"/>
              <a:t> </a:t>
            </a:r>
            <a:r>
              <a:rPr lang="sk-SK" dirty="0" err="1" smtClean="0"/>
              <a:t>blue</a:t>
            </a:r>
            <a:r>
              <a:rPr lang="sk-SK" dirty="0" smtClean="0"/>
              <a:t> </a:t>
            </a:r>
          </a:p>
          <a:p>
            <a:r>
              <a:rPr lang="sk-SK" dirty="0" smtClean="0"/>
              <a:t>on </a:t>
            </a:r>
            <a:r>
              <a:rPr lang="sk-SK" dirty="0" err="1" smtClean="0"/>
              <a:t>secondary</a:t>
            </a:r>
            <a:r>
              <a:rPr lang="sk-SK" dirty="0" smtClean="0"/>
              <a:t> </a:t>
            </a:r>
            <a:r>
              <a:rPr lang="sk-SK" dirty="0" err="1" smtClean="0"/>
              <a:t>structure</a:t>
            </a:r>
            <a:r>
              <a:rPr lang="sk-SK" dirty="0" smtClean="0"/>
              <a:t> and </a:t>
            </a:r>
            <a:r>
              <a:rPr lang="sk-SK" dirty="0" err="1" smtClean="0"/>
              <a:t>surface</a:t>
            </a:r>
            <a:r>
              <a:rPr lang="sk-SK" dirty="0" smtClean="0"/>
              <a:t> </a:t>
            </a:r>
            <a:r>
              <a:rPr lang="sk-SK" dirty="0" err="1" smtClean="0"/>
              <a:t>hydrophobicity</a:t>
            </a:r>
            <a:r>
              <a:rPr lang="sk-SK" dirty="0" smtClean="0"/>
              <a:t> (ANS) </a:t>
            </a:r>
            <a:endParaRPr lang="en-GB" dirty="0"/>
          </a:p>
        </p:txBody>
      </p:sp>
      <p:sp>
        <p:nvSpPr>
          <p:cNvPr id="16" name="BlokTextu 15"/>
          <p:cNvSpPr txBox="1"/>
          <p:nvPr/>
        </p:nvSpPr>
        <p:spPr>
          <a:xfrm>
            <a:off x="0" y="6211669"/>
            <a:ext cx="288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 smtClean="0">
                <a:solidFill>
                  <a:srgbClr val="C00000"/>
                </a:solidFill>
              </a:rPr>
              <a:t>-</a:t>
            </a:r>
            <a:r>
              <a:rPr lang="sk-SK" sz="1600" b="1" dirty="0" err="1" smtClean="0">
                <a:solidFill>
                  <a:srgbClr val="C00000"/>
                </a:solidFill>
              </a:rPr>
              <a:t>methylene</a:t>
            </a:r>
            <a:r>
              <a:rPr lang="sk-SK" sz="1600" b="1" dirty="0" smtClean="0">
                <a:solidFill>
                  <a:srgbClr val="C00000"/>
                </a:solidFill>
              </a:rPr>
              <a:t> </a:t>
            </a:r>
            <a:r>
              <a:rPr lang="sk-SK" sz="1600" b="1" dirty="0" err="1" smtClean="0">
                <a:solidFill>
                  <a:srgbClr val="C00000"/>
                </a:solidFill>
              </a:rPr>
              <a:t>blue</a:t>
            </a:r>
            <a:r>
              <a:rPr lang="sk-SK" sz="1600" b="1" dirty="0" smtClean="0">
                <a:solidFill>
                  <a:srgbClr val="C00000"/>
                </a:solidFill>
              </a:rPr>
              <a:t>  </a:t>
            </a:r>
            <a:r>
              <a:rPr lang="sk-SK" sz="1600" b="1" dirty="0" err="1" smtClean="0">
                <a:solidFill>
                  <a:srgbClr val="C00000"/>
                </a:solidFill>
              </a:rPr>
              <a:t>decrease</a:t>
            </a:r>
            <a:r>
              <a:rPr lang="sk-SK" sz="1600" b="1" dirty="0" smtClean="0">
                <a:solidFill>
                  <a:srgbClr val="C00000"/>
                </a:solidFill>
              </a:rPr>
              <a:t> lysozyme </a:t>
            </a:r>
            <a:r>
              <a:rPr lang="sk-SK" sz="1600" b="1" dirty="0" err="1" smtClean="0">
                <a:solidFill>
                  <a:srgbClr val="C00000"/>
                </a:solidFill>
              </a:rPr>
              <a:t>fibrils</a:t>
            </a:r>
            <a:r>
              <a:rPr lang="sk-SK" sz="1600" b="1" dirty="0" smtClean="0">
                <a:solidFill>
                  <a:srgbClr val="C00000"/>
                </a:solidFill>
              </a:rPr>
              <a:t> </a:t>
            </a:r>
            <a:r>
              <a:rPr lang="sk-SK" sz="1600" b="1" dirty="0" err="1" smtClean="0">
                <a:solidFill>
                  <a:srgbClr val="C00000"/>
                </a:solidFill>
              </a:rPr>
              <a:t>formation</a:t>
            </a:r>
            <a:endParaRPr lang="en-GB" sz="1600" b="1" dirty="0"/>
          </a:p>
        </p:txBody>
      </p:sp>
      <p:sp>
        <p:nvSpPr>
          <p:cNvPr id="28" name="BlokTextu 27"/>
          <p:cNvSpPr txBox="1"/>
          <p:nvPr/>
        </p:nvSpPr>
        <p:spPr>
          <a:xfrm>
            <a:off x="2967392" y="4163856"/>
            <a:ext cx="304391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sk-SK" dirty="0" err="1" smtClean="0">
                <a:solidFill>
                  <a:srgbClr val="7030A0"/>
                </a:solidFill>
              </a:rPr>
              <a:t>Molecular</a:t>
            </a:r>
            <a:r>
              <a:rPr lang="sk-SK" dirty="0" smtClean="0">
                <a:solidFill>
                  <a:srgbClr val="7030A0"/>
                </a:solidFill>
              </a:rPr>
              <a:t> </a:t>
            </a:r>
            <a:r>
              <a:rPr lang="sk-SK" dirty="0" err="1" smtClean="0">
                <a:solidFill>
                  <a:srgbClr val="7030A0"/>
                </a:solidFill>
              </a:rPr>
              <a:t>docking</a:t>
            </a:r>
            <a:r>
              <a:rPr lang="sk-SK" dirty="0" smtClean="0">
                <a:solidFill>
                  <a:srgbClr val="7030A0"/>
                </a:solidFill>
              </a:rPr>
              <a:t> </a:t>
            </a:r>
            <a:r>
              <a:rPr lang="sk-SK" dirty="0" err="1" smtClean="0">
                <a:solidFill>
                  <a:srgbClr val="7030A0"/>
                </a:solidFill>
              </a:rPr>
              <a:t>simulations</a:t>
            </a:r>
            <a:endParaRPr lang="en-GB" dirty="0">
              <a:solidFill>
                <a:srgbClr val="7030A0"/>
              </a:solidFill>
            </a:endParaRPr>
          </a:p>
        </p:txBody>
      </p:sp>
      <p:pic>
        <p:nvPicPr>
          <p:cNvPr id="30" name="圖片 8" descr="LM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442" y="4572873"/>
            <a:ext cx="2688811" cy="2289602"/>
          </a:xfrm>
          <a:prstGeom prst="rect">
            <a:avLst/>
          </a:prstGeom>
          <a:noFill/>
          <a:ln>
            <a:noFill/>
          </a:ln>
        </p:spPr>
      </p:pic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3139289" y="6375835"/>
            <a:ext cx="19087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PMingLiU" pitchFamily="18" charset="-120"/>
                <a:cs typeface="Times New Roman" pitchFamily="18" charset="0"/>
              </a:rPr>
              <a:t>three docking poses of </a:t>
            </a:r>
            <a:r>
              <a:rPr kumimoji="0" lang="sk-SK" altLang="zh-TW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PMingLiU" pitchFamily="18" charset="-120"/>
                <a:cs typeface="Times New Roman" pitchFamily="18" charset="0"/>
              </a:rPr>
              <a:t> MB </a:t>
            </a:r>
            <a:r>
              <a:rPr kumimoji="0" lang="en-US" altLang="zh-TW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PMingLiU" pitchFamily="18" charset="-120"/>
                <a:cs typeface="Times New Roman" pitchFamily="18" charset="0"/>
              </a:rPr>
              <a:t>on lysozyme.</a:t>
            </a:r>
            <a:endParaRPr kumimoji="0" lang="en-US" altLang="zh-TW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BlokTextu 31"/>
          <p:cNvSpPr txBox="1"/>
          <p:nvPr/>
        </p:nvSpPr>
        <p:spPr>
          <a:xfrm>
            <a:off x="7092280" y="1556792"/>
            <a:ext cx="1263103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sk-SK" dirty="0" err="1" smtClean="0">
                <a:solidFill>
                  <a:srgbClr val="7030A0"/>
                </a:solidFill>
              </a:rPr>
              <a:t>Microscopy</a:t>
            </a:r>
            <a:endParaRPr lang="en-GB" dirty="0">
              <a:solidFill>
                <a:srgbClr val="7030A0"/>
              </a:solidFill>
            </a:endParaRPr>
          </a:p>
        </p:txBody>
      </p:sp>
      <p:grpSp>
        <p:nvGrpSpPr>
          <p:cNvPr id="37" name="Skupina 36"/>
          <p:cNvGrpSpPr/>
          <p:nvPr/>
        </p:nvGrpSpPr>
        <p:grpSpPr>
          <a:xfrm>
            <a:off x="7164288" y="1988840"/>
            <a:ext cx="1979712" cy="4752528"/>
            <a:chOff x="7164288" y="1988840"/>
            <a:chExt cx="1979712" cy="4752528"/>
          </a:xfrm>
        </p:grpSpPr>
        <p:pic>
          <p:nvPicPr>
            <p:cNvPr id="14342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 l="20407" t="1351" r="8170" b="9381"/>
            <a:stretch>
              <a:fillRect/>
            </a:stretch>
          </p:blipFill>
          <p:spPr bwMode="auto">
            <a:xfrm>
              <a:off x="7164288" y="1988840"/>
              <a:ext cx="1790105" cy="4752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BlokTextu 33"/>
            <p:cNvSpPr txBox="1"/>
            <p:nvPr/>
          </p:nvSpPr>
          <p:spPr>
            <a:xfrm>
              <a:off x="7164288" y="1988840"/>
              <a:ext cx="180020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sk-SK" sz="1200" dirty="0" smtClean="0">
                  <a:solidFill>
                    <a:srgbClr val="7030A0"/>
                  </a:solidFill>
                </a:rPr>
                <a:t>A) LF </a:t>
              </a:r>
              <a:r>
                <a:rPr lang="sk-SK" sz="1200" dirty="0" err="1" smtClean="0">
                  <a:solidFill>
                    <a:srgbClr val="7030A0"/>
                  </a:solidFill>
                </a:rPr>
                <a:t>without</a:t>
              </a:r>
              <a:r>
                <a:rPr lang="sk-SK" sz="1200" dirty="0" smtClean="0">
                  <a:solidFill>
                    <a:srgbClr val="7030A0"/>
                  </a:solidFill>
                </a:rPr>
                <a:t> MB</a:t>
              </a:r>
              <a:endParaRPr lang="en-GB" sz="1200" dirty="0">
                <a:solidFill>
                  <a:srgbClr val="7030A0"/>
                </a:solidFill>
              </a:endParaRPr>
            </a:p>
          </p:txBody>
        </p:sp>
        <p:sp>
          <p:nvSpPr>
            <p:cNvPr id="35" name="BlokTextu 34"/>
            <p:cNvSpPr txBox="1"/>
            <p:nvPr/>
          </p:nvSpPr>
          <p:spPr>
            <a:xfrm>
              <a:off x="7164288" y="3573016"/>
              <a:ext cx="197971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sk-SK" sz="1200" dirty="0">
                  <a:solidFill>
                    <a:srgbClr val="7030A0"/>
                  </a:solidFill>
                </a:rPr>
                <a:t>B</a:t>
              </a:r>
              <a:r>
                <a:rPr lang="sk-SK" sz="1200" dirty="0" smtClean="0">
                  <a:solidFill>
                    <a:srgbClr val="7030A0"/>
                  </a:solidFill>
                </a:rPr>
                <a:t>) Lysozyme to MB = 1:1.11</a:t>
              </a:r>
              <a:endParaRPr lang="en-GB" sz="1200" dirty="0">
                <a:solidFill>
                  <a:srgbClr val="7030A0"/>
                </a:solidFill>
              </a:endParaRPr>
            </a:p>
          </p:txBody>
        </p:sp>
        <p:sp>
          <p:nvSpPr>
            <p:cNvPr id="36" name="BlokTextu 35"/>
            <p:cNvSpPr txBox="1"/>
            <p:nvPr/>
          </p:nvSpPr>
          <p:spPr>
            <a:xfrm>
              <a:off x="7164288" y="5157192"/>
              <a:ext cx="197971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sk-SK" sz="1200" dirty="0" smtClean="0">
                  <a:solidFill>
                    <a:srgbClr val="7030A0"/>
                  </a:solidFill>
                </a:rPr>
                <a:t>C) Lysozyme to MB = 1:3.33</a:t>
              </a:r>
              <a:endParaRPr lang="en-GB" sz="1200" dirty="0">
                <a:solidFill>
                  <a:srgbClr val="7030A0"/>
                </a:solidFill>
              </a:endParaRPr>
            </a:p>
          </p:txBody>
        </p:sp>
      </p:grpSp>
      <p:pic>
        <p:nvPicPr>
          <p:cNvPr id="33" name="Picture 19" descr="Výsledok vyhľadávania obrázkov pre dopyt methylene blue"/>
          <p:cNvPicPr>
            <a:picLocks noChangeAspect="1" noChangeArrowheads="1"/>
          </p:cNvPicPr>
          <p:nvPr/>
        </p:nvPicPr>
        <p:blipFill>
          <a:blip r:embed="rId7" cstate="print"/>
          <a:srcRect r="35896" b="45078"/>
          <a:stretch>
            <a:fillRect/>
          </a:stretch>
        </p:blipFill>
        <p:spPr bwMode="auto">
          <a:xfrm>
            <a:off x="221770" y="537902"/>
            <a:ext cx="2398374" cy="1547338"/>
          </a:xfrm>
          <a:prstGeom prst="rect">
            <a:avLst/>
          </a:prstGeom>
          <a:noFill/>
        </p:spPr>
      </p:pic>
      <p:pic>
        <p:nvPicPr>
          <p:cNvPr id="38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" t="18444" r="81036" b="22862"/>
          <a:stretch/>
        </p:blipFill>
        <p:spPr bwMode="auto">
          <a:xfrm>
            <a:off x="147374" y="1526459"/>
            <a:ext cx="993943" cy="1182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394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66" y="664121"/>
            <a:ext cx="5166312" cy="2742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uľ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2069594"/>
              </p:ext>
            </p:extLst>
          </p:nvPr>
        </p:nvGraphicFramePr>
        <p:xfrm>
          <a:off x="6187244" y="473541"/>
          <a:ext cx="2294330" cy="254568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47165"/>
                <a:gridCol w="1147165"/>
              </a:tblGrid>
              <a:tr h="4409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100" b="1" dirty="0" err="1" smtClean="0">
                          <a:latin typeface="Times New Roman"/>
                          <a:ea typeface="Calibri"/>
                          <a:cs typeface="Times New Roman"/>
                        </a:rPr>
                        <a:t>Name</a:t>
                      </a:r>
                      <a:endParaRPr lang="sk-SK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100" b="1" dirty="0">
                          <a:latin typeface="Times New Roman"/>
                          <a:ea typeface="Calibri"/>
                          <a:cs typeface="Times New Roman"/>
                        </a:rPr>
                        <a:t>IC</a:t>
                      </a:r>
                      <a:r>
                        <a:rPr lang="sk-SK" sz="1100" b="1" baseline="-25000" dirty="0">
                          <a:latin typeface="Times New Roman"/>
                          <a:ea typeface="Calibri"/>
                          <a:cs typeface="Times New Roman"/>
                        </a:rPr>
                        <a:t>50</a:t>
                      </a:r>
                      <a:r>
                        <a:rPr lang="sk-SK" sz="1100" b="1" dirty="0">
                          <a:latin typeface="Times New Roman"/>
                          <a:ea typeface="Calibri"/>
                          <a:cs typeface="Times New Roman"/>
                        </a:rPr>
                        <a:t> (µmol.dm</a:t>
                      </a:r>
                      <a:r>
                        <a:rPr lang="sk-SK" sz="1100" b="1" baseline="30000" dirty="0">
                          <a:latin typeface="Times New Roman"/>
                          <a:ea typeface="Calibri"/>
                          <a:cs typeface="Times New Roman"/>
                        </a:rPr>
                        <a:t>-3</a:t>
                      </a:r>
                      <a:r>
                        <a:rPr lang="sk-SK" sz="1100" b="1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sk-SK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  <a:tr h="2104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05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1A</a:t>
                      </a:r>
                      <a:endParaRPr lang="sk-SK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05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26,2</a:t>
                      </a:r>
                      <a:endParaRPr lang="sk-SK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104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05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1B</a:t>
                      </a:r>
                      <a:endParaRPr lang="sk-SK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05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105,4</a:t>
                      </a:r>
                      <a:endParaRPr lang="sk-SK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104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05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1C</a:t>
                      </a:r>
                      <a:endParaRPr lang="sk-SK" sz="1000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05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19,2</a:t>
                      </a:r>
                      <a:endParaRPr lang="sk-SK" sz="1000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104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05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1D</a:t>
                      </a:r>
                      <a:endParaRPr lang="sk-SK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05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23,1</a:t>
                      </a:r>
                      <a:endParaRPr lang="sk-SK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104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05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2A</a:t>
                      </a:r>
                      <a:endParaRPr lang="sk-SK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05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396,8</a:t>
                      </a:r>
                      <a:endParaRPr lang="sk-SK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104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050" b="1" dirty="0">
                          <a:solidFill>
                            <a:srgbClr val="2218A8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2B</a:t>
                      </a:r>
                      <a:endParaRPr lang="sk-SK" sz="1000" dirty="0">
                        <a:solidFill>
                          <a:srgbClr val="2218A8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050" b="1" dirty="0">
                          <a:solidFill>
                            <a:srgbClr val="2218A8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322,2</a:t>
                      </a:r>
                      <a:endParaRPr lang="sk-SK" sz="1000" dirty="0">
                        <a:solidFill>
                          <a:srgbClr val="2218A8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104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05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2C</a:t>
                      </a:r>
                      <a:endParaRPr lang="sk-SK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05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   </a:t>
                      </a:r>
                      <a:r>
                        <a:rPr lang="sk-SK" sz="1050" b="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   </a:t>
                      </a:r>
                      <a:r>
                        <a:rPr lang="sk-SK" sz="1050" b="1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sk-SK" sz="1050" b="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N/A</a:t>
                      </a:r>
                      <a:endParaRPr lang="sk-SK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104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05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3A</a:t>
                      </a:r>
                      <a:endParaRPr lang="sk-SK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05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N/A</a:t>
                      </a:r>
                      <a:endParaRPr lang="sk-SK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104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050" b="1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3B</a:t>
                      </a:r>
                      <a:endParaRPr lang="sk-SK" sz="1000" dirty="0">
                        <a:solidFill>
                          <a:srgbClr val="00B05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050" b="1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N/A</a:t>
                      </a:r>
                      <a:endParaRPr lang="sk-SK" sz="1000" dirty="0">
                        <a:solidFill>
                          <a:srgbClr val="00B05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104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05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3C</a:t>
                      </a:r>
                      <a:endParaRPr lang="sk-SK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05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N/A</a:t>
                      </a:r>
                      <a:endParaRPr lang="sk-SK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BlokTextu 5"/>
          <p:cNvSpPr txBox="1"/>
          <p:nvPr/>
        </p:nvSpPr>
        <p:spPr>
          <a:xfrm>
            <a:off x="5810761" y="764970"/>
            <a:ext cx="356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</a:p>
        </p:txBody>
      </p:sp>
      <p:sp>
        <p:nvSpPr>
          <p:cNvPr id="7" name="BlokTextu 6"/>
          <p:cNvSpPr txBox="1"/>
          <p:nvPr/>
        </p:nvSpPr>
        <p:spPr>
          <a:xfrm>
            <a:off x="5810761" y="1597997"/>
            <a:ext cx="356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>
                <a:solidFill>
                  <a:srgbClr val="2218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</a:p>
        </p:txBody>
      </p:sp>
      <p:sp>
        <p:nvSpPr>
          <p:cNvPr id="8" name="BlokTextu 7"/>
          <p:cNvSpPr txBox="1"/>
          <p:nvPr/>
        </p:nvSpPr>
        <p:spPr>
          <a:xfrm>
            <a:off x="5750580" y="2210248"/>
            <a:ext cx="4163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</a:p>
        </p:txBody>
      </p:sp>
      <p:pic>
        <p:nvPicPr>
          <p:cNvPr id="14" name="Obrázok 1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4" r="10880" b="37815"/>
          <a:stretch/>
        </p:blipFill>
        <p:spPr bwMode="auto">
          <a:xfrm>
            <a:off x="3544415" y="3568347"/>
            <a:ext cx="1855963" cy="12553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6" name="Skupina 15"/>
          <p:cNvGrpSpPr/>
          <p:nvPr/>
        </p:nvGrpSpPr>
        <p:grpSpPr>
          <a:xfrm>
            <a:off x="103595" y="3472692"/>
            <a:ext cx="3380776" cy="3396287"/>
            <a:chOff x="0" y="0"/>
            <a:chExt cx="4841587" cy="5112288"/>
          </a:xfrm>
        </p:grpSpPr>
        <p:grpSp>
          <p:nvGrpSpPr>
            <p:cNvPr id="17" name="Skupina 16"/>
            <p:cNvGrpSpPr/>
            <p:nvPr/>
          </p:nvGrpSpPr>
          <p:grpSpPr>
            <a:xfrm>
              <a:off x="0" y="0"/>
              <a:ext cx="4841587" cy="5112288"/>
              <a:chOff x="0" y="0"/>
              <a:chExt cx="4841587" cy="5112288"/>
            </a:xfrm>
          </p:grpSpPr>
          <p:pic>
            <p:nvPicPr>
              <p:cNvPr id="19" name="Obrázok 18" descr="lys.png"/>
              <p:cNvPicPr>
                <a:picLocks noChangeAspect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>
              <a:xfrm>
                <a:off x="0" y="0"/>
                <a:ext cx="2381129" cy="2520000"/>
              </a:xfrm>
              <a:prstGeom prst="rect">
                <a:avLst/>
              </a:prstGeom>
            </p:spPr>
          </p:pic>
          <p:pic>
            <p:nvPicPr>
              <p:cNvPr id="20" name="Obrázok 19" descr="lys+1B.pn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448272" y="0"/>
                <a:ext cx="2390244" cy="2520000"/>
              </a:xfrm>
              <a:prstGeom prst="rect">
                <a:avLst/>
              </a:prstGeom>
            </p:spPr>
          </p:pic>
          <p:pic>
            <p:nvPicPr>
              <p:cNvPr id="21" name="Obrázok 20" descr="lys+2B.pn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0" y="2592288"/>
                <a:ext cx="2400163" cy="2520000"/>
              </a:xfrm>
              <a:prstGeom prst="rect">
                <a:avLst/>
              </a:prstGeom>
            </p:spPr>
          </p:pic>
          <p:pic>
            <p:nvPicPr>
              <p:cNvPr id="22" name="Obrázok 21" descr="Lys+3B.png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448272" y="2592288"/>
                <a:ext cx="2393315" cy="2520000"/>
              </a:xfrm>
              <a:prstGeom prst="rect">
                <a:avLst/>
              </a:prstGeom>
            </p:spPr>
          </p:pic>
          <p:sp>
            <p:nvSpPr>
              <p:cNvPr id="23" name="BlokTextu 8"/>
              <p:cNvSpPr txBox="1"/>
              <p:nvPr/>
            </p:nvSpPr>
            <p:spPr>
              <a:xfrm>
                <a:off x="0" y="143986"/>
                <a:ext cx="321945" cy="37020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sk-SK" b="1">
                    <a:solidFill>
                      <a:srgbClr val="FFFFFF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endParaRPr lang="sk-SK" sz="120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4" name="BlokTextu 9"/>
              <p:cNvSpPr txBox="1"/>
              <p:nvPr/>
            </p:nvSpPr>
            <p:spPr>
              <a:xfrm>
                <a:off x="2448097" y="2736016"/>
                <a:ext cx="311150" cy="33972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sk-SK" sz="1600" b="1">
                    <a:solidFill>
                      <a:srgbClr val="FFFFFF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endParaRPr lang="sk-SK" sz="120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5" name="BlokTextu 10"/>
              <p:cNvSpPr txBox="1"/>
              <p:nvPr/>
            </p:nvSpPr>
            <p:spPr>
              <a:xfrm>
                <a:off x="0" y="2736016"/>
                <a:ext cx="290830" cy="33972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sk-SK" sz="1600" b="1">
                    <a:solidFill>
                      <a:srgbClr val="FFFFFF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endParaRPr lang="sk-SK" sz="120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6" name="BlokTextu 11"/>
              <p:cNvSpPr txBox="1"/>
              <p:nvPr/>
            </p:nvSpPr>
            <p:spPr>
              <a:xfrm>
                <a:off x="2448097" y="144001"/>
                <a:ext cx="297180" cy="33972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sk-SK" sz="1600" b="1">
                    <a:solidFill>
                      <a:srgbClr val="FFFFFF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endParaRPr lang="sk-SK" sz="120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  <p:sp>
          <p:nvSpPr>
            <p:cNvPr id="18" name="BlokTextu 3"/>
            <p:cNvSpPr txBox="1"/>
            <p:nvPr/>
          </p:nvSpPr>
          <p:spPr>
            <a:xfrm>
              <a:off x="4132938" y="4601012"/>
              <a:ext cx="592395" cy="25590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sk-SK" sz="9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1 </a:t>
              </a:r>
              <a:r>
                <a:rPr lang="sk-SK" sz="800" b="1" dirty="0">
                  <a:solidFill>
                    <a:srgbClr val="FFFFFF"/>
                  </a:solidFill>
                  <a:latin typeface="Symbol" panose="05050102010706020507" pitchFamily="18" charset="2"/>
                  <a:ea typeface="Times New Roman" panose="02020603050405020304" pitchFamily="18" charset="0"/>
                </a:rPr>
                <a:t>m</a:t>
              </a:r>
              <a:r>
                <a:rPr lang="sk-SK" sz="9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m</a:t>
              </a:r>
              <a:endParaRPr lang="sk-SK" sz="1000" b="1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29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5" t="60327"/>
          <a:stretch/>
        </p:blipFill>
        <p:spPr bwMode="auto">
          <a:xfrm>
            <a:off x="7334409" y="3598104"/>
            <a:ext cx="1397918" cy="72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430" y="4611365"/>
            <a:ext cx="2382520" cy="1615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Obdĺžnik 31"/>
          <p:cNvSpPr/>
          <p:nvPr/>
        </p:nvSpPr>
        <p:spPr>
          <a:xfrm>
            <a:off x="3531173" y="6427762"/>
            <a:ext cx="60100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sk-SK" altLang="sk-SK" sz="900" b="1" dirty="0" err="1">
                <a:latin typeface="Arial" panose="020B0604020202020204" pitchFamily="34" charset="0"/>
              </a:rPr>
              <a:t>Ulicna</a:t>
            </a:r>
            <a:r>
              <a:rPr lang="sk-SK" altLang="sk-SK" sz="900" b="1" dirty="0">
                <a:latin typeface="Arial" panose="020B0604020202020204" pitchFamily="34" charset="0"/>
              </a:rPr>
              <a:t> K., </a:t>
            </a:r>
            <a:r>
              <a:rPr lang="sk-SK" altLang="sk-SK" sz="900" b="1" dirty="0" err="1" smtClean="0">
                <a:latin typeface="Arial" panose="020B0604020202020204" pitchFamily="34" charset="0"/>
              </a:rPr>
              <a:t>et</a:t>
            </a:r>
            <a:r>
              <a:rPr lang="sk-SK" altLang="sk-SK" sz="900" b="1" dirty="0" smtClean="0">
                <a:latin typeface="Arial" panose="020B0604020202020204" pitchFamily="34" charset="0"/>
              </a:rPr>
              <a:t> al., </a:t>
            </a:r>
            <a:r>
              <a:rPr lang="sk-SK" altLang="sk-SK" sz="900" dirty="0" err="1" smtClean="0">
                <a:latin typeface="Arial" panose="020B0604020202020204" pitchFamily="34" charset="0"/>
              </a:rPr>
              <a:t>Lysozyme</a:t>
            </a:r>
            <a:r>
              <a:rPr lang="sk-SK" altLang="sk-SK" sz="900" dirty="0" smtClean="0">
                <a:latin typeface="Arial" panose="020B0604020202020204" pitchFamily="34" charset="0"/>
              </a:rPr>
              <a:t> </a:t>
            </a:r>
            <a:r>
              <a:rPr lang="sk-SK" altLang="sk-SK" sz="900" dirty="0" err="1">
                <a:latin typeface="Arial" panose="020B0604020202020204" pitchFamily="34" charset="0"/>
              </a:rPr>
              <a:t>amyloid</a:t>
            </a:r>
            <a:r>
              <a:rPr lang="sk-SK" altLang="sk-SK" sz="900" dirty="0">
                <a:latin typeface="Arial" panose="020B0604020202020204" pitchFamily="34" charset="0"/>
              </a:rPr>
              <a:t> </a:t>
            </a:r>
            <a:r>
              <a:rPr lang="sk-SK" altLang="sk-SK" sz="900" dirty="0" err="1">
                <a:latin typeface="Arial" panose="020B0604020202020204" pitchFamily="34" charset="0"/>
              </a:rPr>
              <a:t>fibrillization</a:t>
            </a:r>
            <a:r>
              <a:rPr lang="sk-SK" altLang="sk-SK" sz="900" dirty="0">
                <a:latin typeface="Arial" panose="020B0604020202020204" pitchFamily="34" charset="0"/>
              </a:rPr>
              <a:t> in </a:t>
            </a:r>
            <a:r>
              <a:rPr lang="sk-SK" altLang="sk-SK" sz="900" dirty="0" err="1">
                <a:latin typeface="Arial" panose="020B0604020202020204" pitchFamily="34" charset="0"/>
              </a:rPr>
              <a:t>presence</a:t>
            </a:r>
            <a:r>
              <a:rPr lang="sk-SK" altLang="sk-SK" sz="900" dirty="0">
                <a:latin typeface="Arial" panose="020B0604020202020204" pitchFamily="34" charset="0"/>
              </a:rPr>
              <a:t> </a:t>
            </a:r>
            <a:r>
              <a:rPr lang="sk-SK" altLang="sk-SK" sz="900" dirty="0" err="1">
                <a:latin typeface="Arial" panose="020B0604020202020204" pitchFamily="34" charset="0"/>
              </a:rPr>
              <a:t>of</a:t>
            </a:r>
            <a:r>
              <a:rPr lang="sk-SK" altLang="sk-SK" sz="900" dirty="0">
                <a:latin typeface="Arial" panose="020B0604020202020204" pitchFamily="34" charset="0"/>
              </a:rPr>
              <a:t> </a:t>
            </a:r>
            <a:r>
              <a:rPr lang="sk-SK" altLang="sk-SK" sz="900" dirty="0" err="1">
                <a:latin typeface="Arial" panose="020B0604020202020204" pitchFamily="34" charset="0"/>
              </a:rPr>
              <a:t>tacrine</a:t>
            </a:r>
            <a:r>
              <a:rPr lang="sk-SK" altLang="sk-SK" sz="900" dirty="0">
                <a:latin typeface="Arial" panose="020B0604020202020204" pitchFamily="34" charset="0"/>
              </a:rPr>
              <a:t>/</a:t>
            </a:r>
            <a:r>
              <a:rPr lang="sk-SK" altLang="sk-SK" sz="900" dirty="0" err="1">
                <a:latin typeface="Arial" panose="020B0604020202020204" pitchFamily="34" charset="0"/>
              </a:rPr>
              <a:t>acridone-coumarin</a:t>
            </a:r>
            <a:r>
              <a:rPr lang="sk-SK" altLang="sk-SK" sz="900" dirty="0">
                <a:latin typeface="Arial" panose="020B0604020202020204" pitchFamily="34" charset="0"/>
              </a:rPr>
              <a:t> </a:t>
            </a:r>
            <a:r>
              <a:rPr lang="sk-SK" altLang="sk-SK" sz="900" dirty="0" err="1">
                <a:latin typeface="Arial" panose="020B0604020202020204" pitchFamily="34" charset="0"/>
              </a:rPr>
              <a:t>heterodimers</a:t>
            </a:r>
            <a:r>
              <a:rPr lang="sk-SK" altLang="sk-SK" sz="900" dirty="0">
                <a:latin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</a:pPr>
            <a:r>
              <a:rPr lang="en-US" altLang="sk-SK" sz="900" dirty="0">
                <a:latin typeface="Arial" panose="020B0604020202020204" pitchFamily="34" charset="0"/>
              </a:rPr>
              <a:t>Colloids and Surfaces B: </a:t>
            </a:r>
            <a:r>
              <a:rPr lang="en-US" altLang="sk-SK" sz="900" dirty="0" err="1">
                <a:latin typeface="Arial" panose="020B0604020202020204" pitchFamily="34" charset="0"/>
              </a:rPr>
              <a:t>Biointerfaces</a:t>
            </a:r>
            <a:r>
              <a:rPr lang="sk-SK" altLang="sk-SK" sz="900" dirty="0">
                <a:latin typeface="Arial" panose="020B0604020202020204" pitchFamily="34" charset="0"/>
              </a:rPr>
              <a:t>, 2018, 166, 108-118</a:t>
            </a:r>
          </a:p>
        </p:txBody>
      </p:sp>
      <p:pic>
        <p:nvPicPr>
          <p:cNvPr id="35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892" y="3087636"/>
            <a:ext cx="1633868" cy="1902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Obrázok 35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198" y="4990530"/>
            <a:ext cx="1698344" cy="1361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Obdĺžnik 26"/>
          <p:cNvSpPr/>
          <p:nvPr/>
        </p:nvSpPr>
        <p:spPr>
          <a:xfrm>
            <a:off x="1318661" y="26942"/>
            <a:ext cx="4673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sk-SK" altLang="sk-SK" b="1" dirty="0" err="1">
                <a:solidFill>
                  <a:srgbClr val="C00000"/>
                </a:solidFill>
                <a:latin typeface="Arial" panose="020B0604020202020204" pitchFamily="34" charset="0"/>
              </a:rPr>
              <a:t>tacrine</a:t>
            </a:r>
            <a:r>
              <a:rPr lang="sk-SK" altLang="sk-SK" b="1" dirty="0">
                <a:solidFill>
                  <a:srgbClr val="C00000"/>
                </a:solidFill>
                <a:latin typeface="Arial" panose="020B0604020202020204" pitchFamily="34" charset="0"/>
              </a:rPr>
              <a:t>/</a:t>
            </a:r>
            <a:r>
              <a:rPr lang="sk-SK" altLang="sk-SK" b="1" dirty="0" err="1">
                <a:solidFill>
                  <a:srgbClr val="C00000"/>
                </a:solidFill>
                <a:latin typeface="Arial" panose="020B0604020202020204" pitchFamily="34" charset="0"/>
              </a:rPr>
              <a:t>acridone-coumarin</a:t>
            </a:r>
            <a:r>
              <a:rPr lang="sk-SK" altLang="sk-SK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sk-SK" altLang="sk-SK" b="1" dirty="0" err="1">
                <a:solidFill>
                  <a:srgbClr val="C00000"/>
                </a:solidFill>
                <a:latin typeface="Arial" panose="020B0604020202020204" pitchFamily="34" charset="0"/>
              </a:rPr>
              <a:t>heterodimers</a:t>
            </a:r>
            <a:r>
              <a:rPr lang="sk-SK" altLang="sk-SK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" name="Obdĺžnik 1"/>
          <p:cNvSpPr/>
          <p:nvPr/>
        </p:nvSpPr>
        <p:spPr>
          <a:xfrm>
            <a:off x="968098" y="3594979"/>
            <a:ext cx="671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LAF </a:t>
            </a:r>
            <a:endParaRPr lang="sk-SK" dirty="0">
              <a:solidFill>
                <a:schemeClr val="bg1"/>
              </a:solidFill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2489814" y="3568347"/>
            <a:ext cx="479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1C</a:t>
            </a:r>
            <a:endParaRPr lang="sk-SK" dirty="0"/>
          </a:p>
        </p:txBody>
      </p:sp>
      <p:sp>
        <p:nvSpPr>
          <p:cNvPr id="4" name="Obdĺžnik 3"/>
          <p:cNvSpPr/>
          <p:nvPr/>
        </p:nvSpPr>
        <p:spPr>
          <a:xfrm>
            <a:off x="702640" y="5250777"/>
            <a:ext cx="530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2B </a:t>
            </a:r>
            <a:endParaRPr lang="sk-SK" dirty="0"/>
          </a:p>
        </p:txBody>
      </p:sp>
      <p:sp>
        <p:nvSpPr>
          <p:cNvPr id="9" name="Obdĺžnik 8"/>
          <p:cNvSpPr/>
          <p:nvPr/>
        </p:nvSpPr>
        <p:spPr>
          <a:xfrm>
            <a:off x="2378622" y="5250777"/>
            <a:ext cx="466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3B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01831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1844" t="8168" b="14240"/>
          <a:stretch>
            <a:fillRect/>
          </a:stretch>
        </p:blipFill>
        <p:spPr bwMode="auto">
          <a:xfrm>
            <a:off x="1019831" y="653695"/>
            <a:ext cx="2656466" cy="948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794638" y="2073472"/>
            <a:ext cx="1106853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ok 3" descr="complexity of A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3236" y="2842352"/>
            <a:ext cx="4464669" cy="2944177"/>
          </a:xfrm>
          <a:prstGeom prst="rect">
            <a:avLst/>
          </a:prstGeom>
        </p:spPr>
      </p:pic>
      <p:sp>
        <p:nvSpPr>
          <p:cNvPr id="8" name="BlokTextu 24"/>
          <p:cNvSpPr txBox="1"/>
          <p:nvPr/>
        </p:nvSpPr>
        <p:spPr>
          <a:xfrm>
            <a:off x="331824" y="8502451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Non-effective</a:t>
            </a:r>
            <a:r>
              <a:rPr lang="sk-SK" sz="1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sk-SK" sz="1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for</a:t>
            </a:r>
            <a:r>
              <a:rPr lang="sk-SK" sz="1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AD</a:t>
            </a:r>
            <a:endParaRPr lang="en-US" sz="1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9" name="BlokTextu 25"/>
          <p:cNvSpPr txBox="1"/>
          <p:nvPr/>
        </p:nvSpPr>
        <p:spPr>
          <a:xfrm>
            <a:off x="2996120" y="8502451"/>
            <a:ext cx="16001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↑ </a:t>
            </a:r>
            <a:r>
              <a:rPr lang="en-US" sz="1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body burden</a:t>
            </a:r>
          </a:p>
          <a:p>
            <a:r>
              <a:rPr lang="en-US" sz="1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/>
              </a:rPr>
              <a:t>↑ side effects</a:t>
            </a:r>
            <a:endParaRPr lang="en-US" sz="1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0" name="BlokTextu 26"/>
          <p:cNvSpPr txBox="1"/>
          <p:nvPr/>
        </p:nvSpPr>
        <p:spPr>
          <a:xfrm>
            <a:off x="5516400" y="8502451"/>
            <a:ext cx="25202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/>
              </a:rPr>
              <a:t>multi-target-directed ligands</a:t>
            </a:r>
            <a:r>
              <a:rPr lang="sk-SK" sz="1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/>
              </a:rPr>
              <a:t> (1 drug </a:t>
            </a:r>
            <a:r>
              <a:rPr lang="sk-SK" sz="1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/>
              </a:rPr>
              <a:t>for</a:t>
            </a:r>
            <a:r>
              <a:rPr lang="sk-SK" sz="1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/>
              </a:rPr>
              <a:t> </a:t>
            </a:r>
            <a:r>
              <a:rPr lang="sk-SK" sz="1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/>
              </a:rPr>
              <a:t>all</a:t>
            </a:r>
            <a:r>
              <a:rPr lang="sk-SK" sz="1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/>
              </a:rPr>
              <a:t>)</a:t>
            </a:r>
            <a:endParaRPr lang="en-US" sz="1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1" name="BlokTextu 27"/>
          <p:cNvSpPr txBox="1"/>
          <p:nvPr/>
        </p:nvSpPr>
        <p:spPr>
          <a:xfrm>
            <a:off x="115800" y="9324736"/>
            <a:ext cx="4752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u="dbl" cap="all" dirty="0" smtClean="0">
                <a:solidFill>
                  <a:srgbClr val="3296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329664"/>
                  </a:solidFill>
                </a:uFill>
                <a:latin typeface="Comic Sans MS" pitchFamily="66" charset="0"/>
                <a:cs typeface="Times New Roman"/>
              </a:rPr>
              <a:t>multi-target-directed ligands</a:t>
            </a:r>
            <a:endParaRPr lang="en-US" sz="1600" b="1" u="dbl" cap="all" dirty="0">
              <a:solidFill>
                <a:srgbClr val="32966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329664"/>
                </a:solidFill>
              </a:uFill>
              <a:latin typeface="Comic Sans MS" pitchFamily="66" charset="0"/>
            </a:endParaRPr>
          </a:p>
        </p:txBody>
      </p:sp>
      <p:sp>
        <p:nvSpPr>
          <p:cNvPr id="32" name="Obdĺžnik 31"/>
          <p:cNvSpPr/>
          <p:nvPr/>
        </p:nvSpPr>
        <p:spPr>
          <a:xfrm>
            <a:off x="287345" y="125107"/>
            <a:ext cx="63811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b="1" dirty="0" err="1" smtClean="0">
                <a:solidFill>
                  <a:srgbClr val="C00000"/>
                </a:solidFill>
              </a:rPr>
              <a:t>Alzheimer´s</a:t>
            </a:r>
            <a:r>
              <a:rPr lang="sk-SK" b="1" dirty="0" smtClean="0">
                <a:solidFill>
                  <a:srgbClr val="C00000"/>
                </a:solidFill>
              </a:rPr>
              <a:t> </a:t>
            </a:r>
            <a:r>
              <a:rPr lang="sk-SK" b="1" dirty="0" err="1" smtClean="0">
                <a:solidFill>
                  <a:srgbClr val="C00000"/>
                </a:solidFill>
              </a:rPr>
              <a:t>disease</a:t>
            </a:r>
            <a:r>
              <a:rPr lang="sk-SK" b="1" dirty="0" smtClean="0">
                <a:solidFill>
                  <a:srgbClr val="C00000"/>
                </a:solidFill>
              </a:rPr>
              <a:t> – </a:t>
            </a:r>
            <a:r>
              <a:rPr lang="sk-SK" b="1" dirty="0" err="1" smtClean="0">
                <a:solidFill>
                  <a:srgbClr val="C00000"/>
                </a:solidFill>
              </a:rPr>
              <a:t>multifactiorial</a:t>
            </a:r>
            <a:r>
              <a:rPr lang="sk-SK" b="1" dirty="0" smtClean="0">
                <a:solidFill>
                  <a:srgbClr val="C00000"/>
                </a:solidFill>
              </a:rPr>
              <a:t> </a:t>
            </a:r>
            <a:r>
              <a:rPr lang="sk-SK" b="1" dirty="0" err="1" smtClean="0">
                <a:solidFill>
                  <a:srgbClr val="C00000"/>
                </a:solidFill>
              </a:rPr>
              <a:t>diseases</a:t>
            </a:r>
            <a:endParaRPr lang="sk-SK" b="1" dirty="0"/>
          </a:p>
        </p:txBody>
      </p:sp>
      <p:pic>
        <p:nvPicPr>
          <p:cNvPr id="33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61508" y="1579471"/>
            <a:ext cx="1894446" cy="1216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740" y="579313"/>
            <a:ext cx="3960609" cy="1677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bdĺžnik 34"/>
          <p:cNvSpPr/>
          <p:nvPr/>
        </p:nvSpPr>
        <p:spPr>
          <a:xfrm>
            <a:off x="4868328" y="140704"/>
            <a:ext cx="4321435" cy="338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284091">
              <a:spcBef>
                <a:spcPct val="50000"/>
              </a:spcBef>
              <a:defRPr/>
            </a:pPr>
            <a:r>
              <a:rPr lang="sk-SK" sz="1600" b="1" cap="all" dirty="0" err="1">
                <a:solidFill>
                  <a:srgbClr val="C00000"/>
                </a:solidFill>
                <a:cs typeface="Arial" panose="020B0604020202020204" pitchFamily="34" charset="0"/>
              </a:rPr>
              <a:t>Multi-target-directed</a:t>
            </a:r>
            <a:r>
              <a:rPr lang="sk-SK" sz="1600" b="1" cap="all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sk-SK" sz="1600" b="1" cap="all" dirty="0" err="1">
                <a:solidFill>
                  <a:srgbClr val="C00000"/>
                </a:solidFill>
                <a:cs typeface="Arial" panose="020B0604020202020204" pitchFamily="34" charset="0"/>
              </a:rPr>
              <a:t>ligands</a:t>
            </a:r>
            <a:r>
              <a:rPr lang="sk-SK" sz="1600" b="1" cap="all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sk-SK" sz="1600" b="1" cap="all" dirty="0" err="1">
                <a:solidFill>
                  <a:srgbClr val="C00000"/>
                </a:solidFill>
                <a:cs typeface="Arial" panose="020B0604020202020204" pitchFamily="34" charset="0"/>
              </a:rPr>
              <a:t>strategy</a:t>
            </a:r>
            <a:endParaRPr lang="sk-SK" sz="1600" b="1" cap="all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493" y="2242302"/>
            <a:ext cx="4096070" cy="343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Obdĺžnik 18"/>
          <p:cNvSpPr>
            <a:spLocks noChangeArrowheads="1"/>
          </p:cNvSpPr>
          <p:nvPr/>
        </p:nvSpPr>
        <p:spPr bwMode="auto">
          <a:xfrm>
            <a:off x="5862370" y="2472464"/>
            <a:ext cx="13795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k-SK" altLang="sk-SK" sz="1800" b="1" dirty="0">
                <a:solidFill>
                  <a:srgbClr val="C00000"/>
                </a:solidFill>
                <a:cs typeface="Arial" pitchFamily="34" charset="0"/>
              </a:rPr>
              <a:t>AD </a:t>
            </a:r>
            <a:r>
              <a:rPr lang="sk-SK" altLang="sk-SK" sz="1800" b="1" dirty="0" err="1">
                <a:solidFill>
                  <a:srgbClr val="C00000"/>
                </a:solidFill>
                <a:cs typeface="Arial" pitchFamily="34" charset="0"/>
              </a:rPr>
              <a:t>targets</a:t>
            </a:r>
            <a:endParaRPr lang="sk-SK" altLang="sk-SK" sz="1800" b="1" dirty="0">
              <a:solidFill>
                <a:srgbClr val="C00000"/>
              </a:solidFill>
            </a:endParaRPr>
          </a:p>
        </p:txBody>
      </p:sp>
      <p:sp>
        <p:nvSpPr>
          <p:cNvPr id="38" name="Obdĺžnik 18"/>
          <p:cNvSpPr>
            <a:spLocks noChangeArrowheads="1"/>
          </p:cNvSpPr>
          <p:nvPr/>
        </p:nvSpPr>
        <p:spPr bwMode="auto">
          <a:xfrm>
            <a:off x="5707163" y="3592831"/>
            <a:ext cx="1922729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sk-SK" altLang="sk-SK" sz="1400" b="1" dirty="0" err="1" smtClean="0">
                <a:solidFill>
                  <a:srgbClr val="C00000"/>
                </a:solidFill>
                <a:cs typeface="Arial" pitchFamily="34" charset="0"/>
              </a:rPr>
              <a:t>searching</a:t>
            </a:r>
            <a:r>
              <a:rPr lang="sk-SK" altLang="sk-SK" sz="1400" b="1" dirty="0" smtClean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sk-SK" altLang="sk-SK" sz="1400" b="1" dirty="0" err="1" smtClean="0">
                <a:solidFill>
                  <a:srgbClr val="C00000"/>
                </a:solidFill>
                <a:cs typeface="Arial" pitchFamily="34" charset="0"/>
              </a:rPr>
              <a:t>for</a:t>
            </a:r>
            <a:endParaRPr lang="sk-SK" altLang="sk-SK" sz="1400" b="1" dirty="0" smtClean="0">
              <a:solidFill>
                <a:srgbClr val="C00000"/>
              </a:solidFill>
              <a:cs typeface="Arial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sk-SK" sz="1800" b="1" dirty="0" err="1" smtClean="0">
                <a:solidFill>
                  <a:srgbClr val="C00000"/>
                </a:solidFill>
                <a:cs typeface="Arial" pitchFamily="34" charset="0"/>
              </a:rPr>
              <a:t>multitarget</a:t>
            </a:r>
            <a:r>
              <a:rPr lang="en-US" altLang="sk-SK" sz="1800" b="1" dirty="0" smtClean="0">
                <a:solidFill>
                  <a:srgbClr val="C00000"/>
                </a:solidFill>
                <a:cs typeface="Arial" pitchFamily="34" charset="0"/>
              </a:rPr>
              <a:t> compound</a:t>
            </a:r>
            <a:endParaRPr lang="sk-SK" altLang="sk-SK" sz="1800" b="1" dirty="0" smtClean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39" name="BlokTextu 38"/>
          <p:cNvSpPr txBox="1"/>
          <p:nvPr/>
        </p:nvSpPr>
        <p:spPr>
          <a:xfrm>
            <a:off x="383770" y="5823363"/>
            <a:ext cx="842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8"/>
              </a:buBlip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screening the large </a:t>
            </a:r>
            <a:r>
              <a:rPr lang="en-US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PubChem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database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for potential MTDLs candidates</a:t>
            </a:r>
          </a:p>
          <a:p>
            <a:pPr marL="265113" indent="-265113">
              <a:buBlip>
                <a:blip r:embed="rId8"/>
              </a:buBlip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rational design → combination of scaffolds with known beneficial activity against one of the AD targets (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coumarin, tacrine, curcumin, quinazoline scaffolds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91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theme/theme1.xml><?xml version="1.0" encoding="utf-8"?>
<a:theme xmlns:a="http://schemas.openxmlformats.org/drawingml/2006/main" name="Motív Office">
  <a:themeElements>
    <a:clrScheme name="Motí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í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í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669</TotalTime>
  <Words>1198</Words>
  <Application>Microsoft Office PowerPoint</Application>
  <PresentationFormat>Prezentácia na obrazovke (4:3)</PresentationFormat>
  <Paragraphs>241</Paragraphs>
  <Slides>16</Slides>
  <Notes>1</Notes>
  <HiddenSlides>0</HiddenSlides>
  <MMClips>0</MMClips>
  <ScaleCrop>false</ScaleCrop>
  <HeadingPairs>
    <vt:vector size="6" baseType="variant">
      <vt:variant>
        <vt:lpstr>Použité písma</vt:lpstr>
      </vt:variant>
      <vt:variant>
        <vt:i4>16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16</vt:i4>
      </vt:variant>
    </vt:vector>
  </HeadingPairs>
  <TitlesOfParts>
    <vt:vector size="33" baseType="lpstr">
      <vt:lpstr>MS PGothic</vt:lpstr>
      <vt:lpstr>SimSun</vt:lpstr>
      <vt:lpstr>SimSun</vt:lpstr>
      <vt:lpstr>AdvOT596495f2</vt:lpstr>
      <vt:lpstr>AdvOT596495f2+fb</vt:lpstr>
      <vt:lpstr>Arial</vt:lpstr>
      <vt:lpstr>Arial Narrow</vt:lpstr>
      <vt:lpstr>Calibri</vt:lpstr>
      <vt:lpstr>Calibri Light</vt:lpstr>
      <vt:lpstr>Comic Sans MS</vt:lpstr>
      <vt:lpstr>Garamond</vt:lpstr>
      <vt:lpstr>PMingLiU</vt:lpstr>
      <vt:lpstr>PMingLiU</vt:lpstr>
      <vt:lpstr>Symbol</vt:lpstr>
      <vt:lpstr>Times New Roman</vt:lpstr>
      <vt:lpstr>Wingdings</vt:lpstr>
      <vt:lpstr>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Miroslav Gancar</dc:creator>
  <cp:lastModifiedBy>Zuzka</cp:lastModifiedBy>
  <cp:revision>60</cp:revision>
  <dcterms:created xsi:type="dcterms:W3CDTF">2018-12-07T12:00:12Z</dcterms:created>
  <dcterms:modified xsi:type="dcterms:W3CDTF">2018-12-12T20:42:53Z</dcterms:modified>
</cp:coreProperties>
</file>