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sk-SK" sz="4400">
                <a:solidFill>
                  <a:srgbClr val="000000"/>
                </a:solidFill>
                <a:latin typeface="Calibri"/>
              </a:rPr>
              <a:t>Click to edit the title text formatKliknite sem a upravte štýl predlohy nadpisov.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sk-SK">
                <a:solidFill>
                  <a:srgbClr val="000000"/>
                </a:solidFill>
                <a:latin typeface="Calibri"/>
              </a:rPr>
              <a:t>23.6.15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51A121-A131-4141-9181-C1F1C1518181}" type="slidenum">
              <a:rPr lang="sk-SK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sk-SK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sk-SK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sk-SK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sk-SK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sk-SK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sk-SK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sk-SK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2010240"/>
            <a:ext cx="9143640" cy="5763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Arial Narrow"/>
              </a:rPr>
              <a:t>Moderné vzdelávanie pre vedomostnú spoločnosť/Projekt je spolufinancovaný zo zdrojov EÚ</a:t>
            </a:r>
            <a:endParaRPr/>
          </a:p>
        </p:txBody>
      </p:sp>
      <p:sp>
        <p:nvSpPr>
          <p:cNvPr id="38" name="CustomShape 2"/>
          <p:cNvSpPr/>
          <p:nvPr/>
        </p:nvSpPr>
        <p:spPr>
          <a:xfrm>
            <a:off x="0" y="2442240"/>
            <a:ext cx="9143640" cy="3337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1600">
                <a:solidFill>
                  <a:srgbClr val="808080"/>
                </a:solidFill>
                <a:latin typeface="Arial Narrow"/>
              </a:rPr>
              <a:t>Dopytovo - orientovaný projekt , ITMS: 26110230097</a:t>
            </a:r>
            <a:endParaRPr/>
          </a:p>
        </p:txBody>
      </p:sp>
      <p:sp>
        <p:nvSpPr>
          <p:cNvPr id="39" name="CustomShape 3"/>
          <p:cNvSpPr/>
          <p:nvPr/>
        </p:nvSpPr>
        <p:spPr>
          <a:xfrm>
            <a:off x="0" y="2709000"/>
            <a:ext cx="9143640" cy="8823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 sz="2600">
                <a:solidFill>
                  <a:srgbClr val="003399"/>
                </a:solidFill>
                <a:latin typeface="Arial Narrow"/>
              </a:rPr>
              <a:t>Medzinárodné virtuálne laboratórium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2600">
                <a:solidFill>
                  <a:srgbClr val="003399"/>
                </a:solidFill>
                <a:latin typeface="Arial Narrow"/>
              </a:rPr>
              <a:t>fyziky progresívnych materiálov - PhysNet</a:t>
            </a:r>
            <a:endParaRPr/>
          </a:p>
        </p:txBody>
      </p:sp>
      <p:sp>
        <p:nvSpPr>
          <p:cNvPr id="40" name="CustomShape 4"/>
          <p:cNvSpPr/>
          <p:nvPr/>
        </p:nvSpPr>
        <p:spPr>
          <a:xfrm>
            <a:off x="2935800" y="3645000"/>
            <a:ext cx="324756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Pozvánka na prednášku</a:t>
            </a:r>
            <a:endParaRPr/>
          </a:p>
        </p:txBody>
      </p:sp>
      <p:sp>
        <p:nvSpPr>
          <p:cNvPr id="41" name="CustomShape 5"/>
          <p:cNvSpPr/>
          <p:nvPr/>
        </p:nvSpPr>
        <p:spPr>
          <a:xfrm>
            <a:off x="928080" y="4080600"/>
            <a:ext cx="7287480" cy="823320"/>
          </a:xfrm>
          <a:prstGeom prst="rect">
            <a:avLst/>
          </a:prstGeom>
        </p:spPr>
        <p:txBody>
          <a:bodyPr anchor="ctr" wrap="none"/>
          <a:p>
            <a:pPr algn="ctr">
              <a:lnSpc>
                <a:spcPct val="100000"/>
              </a:lnSpc>
            </a:pPr>
            <a:r>
              <a:rPr b="1" lang="sk-SK" sz="2400">
                <a:solidFill>
                  <a:srgbClr val="cc0000"/>
                </a:solidFill>
                <a:latin typeface="Arial Narrow"/>
              </a:rPr>
              <a:t>Dr. Alexey Bogach</a:t>
            </a:r>
            <a:r>
              <a:rPr lang="sk-SK" sz="1000">
                <a:solidFill>
                  <a:srgbClr val="000000"/>
                </a:solidFill>
                <a:latin typeface="Arial Unicode MS"/>
              </a:rPr>
              <a:t>
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 sz="1400">
                <a:solidFill>
                  <a:srgbClr val="000000"/>
                </a:solidFill>
                <a:latin typeface="Arial Narrow"/>
              </a:rPr>
              <a:t>General Physics Institute RAS 38 Vavilova st., 119991, Moscow, Russia</a:t>
            </a:r>
            <a:endParaRPr/>
          </a:p>
        </p:txBody>
      </p:sp>
      <p:sp>
        <p:nvSpPr>
          <p:cNvPr id="42" name="CustomShape 6"/>
          <p:cNvSpPr/>
          <p:nvPr/>
        </p:nvSpPr>
        <p:spPr>
          <a:xfrm>
            <a:off x="0" y="4782240"/>
            <a:ext cx="9143640" cy="10054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sk-SK" sz="2000">
                <a:solidFill>
                  <a:srgbClr val="cc0000"/>
                </a:solidFill>
                <a:latin typeface="Arial Narrow"/>
              </a:rPr>
              <a:t>Experimental study of Strongly Correlated Electron Systems by Hall effect, heat capacity and magnetization measurements.</a:t>
            </a:r>
            <a:endParaRPr/>
          </a:p>
        </p:txBody>
      </p:sp>
      <p:sp>
        <p:nvSpPr>
          <p:cNvPr id="43" name="CustomShape 7"/>
          <p:cNvSpPr/>
          <p:nvPr/>
        </p:nvSpPr>
        <p:spPr>
          <a:xfrm>
            <a:off x="0" y="6023160"/>
            <a:ext cx="9143640" cy="639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Termín</a:t>
            </a:r>
            <a:r>
              <a:rPr lang="sk-SK">
                <a:solidFill>
                  <a:srgbClr val="000000"/>
                </a:solidFill>
                <a:latin typeface="Arial Narrow"/>
              </a:rPr>
              <a:t> | </a:t>
            </a:r>
            <a:r>
              <a:rPr b="1" lang="sk-SK">
                <a:solidFill>
                  <a:srgbClr val="000000"/>
                </a:solidFill>
                <a:latin typeface="Arial Narrow"/>
              </a:rPr>
              <a:t>24.6. 2015 o 11:00 – 12:00 hod.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sk-SK">
                <a:solidFill>
                  <a:srgbClr val="808080"/>
                </a:solidFill>
                <a:latin typeface="Arial Narrow"/>
              </a:rPr>
              <a:t>Miesto</a:t>
            </a:r>
            <a:r>
              <a:rPr lang="sk-SK">
                <a:solidFill>
                  <a:srgbClr val="000000"/>
                </a:solidFill>
                <a:latin typeface="Arial Narrow"/>
              </a:rPr>
              <a:t> | </a:t>
            </a:r>
            <a:r>
              <a:rPr b="1" lang="sk-SK">
                <a:solidFill>
                  <a:srgbClr val="000000"/>
                </a:solidFill>
                <a:latin typeface="Arial Narrow"/>
              </a:rPr>
              <a:t>miestnosť, CFNT ÚEF SAV, Park Angelinum 9, Košice</a:t>
            </a:r>
            <a:endParaRPr/>
          </a:p>
        </p:txBody>
      </p:sp>
      <p:pic>
        <p:nvPicPr>
          <p:cNvPr descr="" id="44" name="Obrázok 11"/>
          <p:cNvPicPr/>
          <p:nvPr/>
        </p:nvPicPr>
        <p:blipFill>
          <a:blip r:embed="rId1"/>
          <a:stretch>
            <a:fillRect/>
          </a:stretch>
        </p:blipFill>
        <p:spPr>
          <a:xfrm>
            <a:off x="251640" y="117000"/>
            <a:ext cx="2020320" cy="1871640"/>
          </a:xfrm>
          <a:prstGeom prst="rect">
            <a:avLst/>
          </a:prstGeom>
        </p:spPr>
      </p:pic>
      <p:pic>
        <p:nvPicPr>
          <p:cNvPr descr="" id="45" name="Obrázok 12"/>
          <p:cNvPicPr/>
          <p:nvPr/>
        </p:nvPicPr>
        <p:blipFill>
          <a:blip r:embed="rId2"/>
          <a:stretch>
            <a:fillRect/>
          </a:stretch>
        </p:blipFill>
        <p:spPr>
          <a:xfrm>
            <a:off x="2983320" y="548640"/>
            <a:ext cx="3604680" cy="827640"/>
          </a:xfrm>
          <a:prstGeom prst="rect">
            <a:avLst/>
          </a:prstGeom>
        </p:spPr>
      </p:pic>
      <p:pic>
        <p:nvPicPr>
          <p:cNvPr descr="" id="46" name="Obrázok 13"/>
          <p:cNvPicPr/>
          <p:nvPr/>
        </p:nvPicPr>
        <p:blipFill>
          <a:blip r:embed="rId3"/>
          <a:stretch>
            <a:fillRect/>
          </a:stretch>
        </p:blipFill>
        <p:spPr>
          <a:xfrm>
            <a:off x="7236360" y="147600"/>
            <a:ext cx="1583640" cy="158364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