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77" r:id="rId2"/>
    <p:sldId id="280" r:id="rId3"/>
    <p:sldId id="282" r:id="rId4"/>
    <p:sldId id="295" r:id="rId5"/>
    <p:sldId id="299" r:id="rId6"/>
    <p:sldId id="298" r:id="rId7"/>
    <p:sldId id="296" r:id="rId8"/>
    <p:sldId id="271" r:id="rId9"/>
    <p:sldId id="272" r:id="rId10"/>
    <p:sldId id="273" r:id="rId11"/>
    <p:sldId id="274" r:id="rId12"/>
    <p:sldId id="275" r:id="rId13"/>
    <p:sldId id="262" r:id="rId14"/>
    <p:sldId id="284" r:id="rId15"/>
    <p:sldId id="290" r:id="rId16"/>
    <p:sldId id="291" r:id="rId17"/>
    <p:sldId id="292" r:id="rId18"/>
    <p:sldId id="265" r:id="rId19"/>
    <p:sldId id="283" r:id="rId20"/>
    <p:sldId id="288" r:id="rId21"/>
    <p:sldId id="287" r:id="rId22"/>
    <p:sldId id="286" r:id="rId23"/>
    <p:sldId id="293" r:id="rId24"/>
    <p:sldId id="289" r:id="rId25"/>
    <p:sldId id="294" r:id="rId26"/>
    <p:sldId id="285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4660"/>
  </p:normalViewPr>
  <p:slideViewPr>
    <p:cSldViewPr>
      <p:cViewPr>
        <p:scale>
          <a:sx n="80" d="100"/>
          <a:sy n="80" d="100"/>
        </p:scale>
        <p:origin x="-1517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283E6-BEF1-40A6-A986-D7B68199D206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D7C29-E0E3-46ED-8B1D-AA28E6791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D7C29-E0E3-46ED-8B1D-AA28E6791AE2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868555-EF53-4578-BE90-8CEC69ECC2C1}" type="datetimeFigureOut">
              <a:rPr lang="sk-SK" smtClean="0"/>
              <a:pPr/>
              <a:t>2. 6. 2016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5DB9E64-6DFE-4409-83AD-0F554404823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352928" cy="1224136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Transport </a:t>
            </a:r>
            <a:r>
              <a:rPr lang="cs-CZ" sz="3600" dirty="0" err="1" smtClean="0"/>
              <a:t>elEKTRICKÉHO</a:t>
            </a:r>
            <a:r>
              <a:rPr lang="cs-CZ" sz="3600" dirty="0" smtClean="0"/>
              <a:t> </a:t>
            </a:r>
            <a:r>
              <a:rPr lang="cs-CZ" sz="3600" dirty="0" err="1" smtClean="0"/>
              <a:t>náboja</a:t>
            </a:r>
            <a:r>
              <a:rPr lang="cs-CZ" sz="3600" dirty="0" smtClean="0"/>
              <a:t> a tunelové </a:t>
            </a:r>
            <a:r>
              <a:rPr lang="cs-CZ" sz="3600" dirty="0" err="1" smtClean="0"/>
              <a:t>javy</a:t>
            </a:r>
            <a:r>
              <a:rPr lang="cs-CZ" sz="3600" dirty="0" smtClean="0"/>
              <a:t> v tuhých </a:t>
            </a:r>
            <a:r>
              <a:rPr lang="cs-CZ" sz="3600" dirty="0" err="1" smtClean="0"/>
              <a:t>látkach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4536504" cy="3456384"/>
          </a:xfrm>
        </p:spPr>
        <p:txBody>
          <a:bodyPr>
            <a:normAutofit lnSpcReduction="10000"/>
          </a:bodyPr>
          <a:lstStyle/>
          <a:p>
            <a:pPr marL="571500" indent="-571500"/>
            <a:endParaRPr lang="sk-SK" dirty="0" smtClean="0"/>
          </a:p>
          <a:p>
            <a:r>
              <a:rPr lang="sk-SK" sz="2400" dirty="0" smtClean="0"/>
              <a:t>3. akreditačný seminár vedeckých útvarov a  smerov k akreditácii ÚEF za roky 2012-2015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1900" b="1" dirty="0" smtClean="0"/>
              <a:t>2. 6. 2016, Aula SAV na </a:t>
            </a:r>
            <a:r>
              <a:rPr lang="sk-SK" sz="1900" b="1" dirty="0" err="1" smtClean="0"/>
              <a:t>Watsonovej</a:t>
            </a:r>
            <a:r>
              <a:rPr lang="sk-SK" sz="1900" b="1" dirty="0" smtClean="0"/>
              <a:t> ul. v Košiciach</a:t>
            </a:r>
            <a:endParaRPr lang="sk-SK" sz="1900" dirty="0" smtClean="0"/>
          </a:p>
          <a:p>
            <a:endParaRPr lang="sk-SK" sz="2400" dirty="0"/>
          </a:p>
        </p:txBody>
      </p:sp>
      <p:pic>
        <p:nvPicPr>
          <p:cNvPr id="4" name="Obrázok 3" descr="Potent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460" y="2216244"/>
            <a:ext cx="3589020" cy="358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920880" cy="692696"/>
          </a:xfrm>
        </p:spPr>
        <p:txBody>
          <a:bodyPr/>
          <a:lstStyle/>
          <a:p>
            <a:pPr algn="ctr"/>
            <a:r>
              <a:rPr lang="en-US" dirty="0" smtClean="0"/>
              <a:t>KPFM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k-SK" dirty="0" smtClean="0"/>
              <a:t>Ti/</a:t>
            </a:r>
            <a:r>
              <a:rPr lang="sk-SK" dirty="0" err="1" smtClean="0"/>
              <a:t>TiO</a:t>
            </a:r>
            <a:r>
              <a:rPr lang="sk-SK" baseline="-25000" dirty="0" err="1" smtClean="0"/>
              <a:t>x</a:t>
            </a:r>
            <a:r>
              <a:rPr lang="sk-SK" dirty="0" smtClean="0"/>
              <a:t>/Ti štruktúr</a:t>
            </a:r>
            <a:r>
              <a:rPr lang="en-US" dirty="0" smtClean="0"/>
              <a:t>e</a:t>
            </a:r>
            <a:endParaRPr lang="sk-SK" sz="2800" dirty="0"/>
          </a:p>
        </p:txBody>
      </p:sp>
      <p:sp>
        <p:nvSpPr>
          <p:cNvPr id="8" name="BlokTextu 7"/>
          <p:cNvSpPr txBox="1"/>
          <p:nvPr/>
        </p:nvSpPr>
        <p:spPr>
          <a:xfrm>
            <a:off x="539552" y="615011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I. </a:t>
            </a:r>
            <a:r>
              <a:rPr lang="sk-SK" sz="2000" dirty="0" err="1" smtClean="0"/>
              <a:t>Batko</a:t>
            </a:r>
            <a:r>
              <a:rPr lang="sk-SK" sz="2000" dirty="0" smtClean="0"/>
              <a:t> and M. </a:t>
            </a:r>
            <a:r>
              <a:rPr lang="sk-SK" sz="2000" dirty="0" err="1" smtClean="0"/>
              <a:t>Batkova</a:t>
            </a:r>
            <a:r>
              <a:rPr lang="sk-SK" sz="2000" dirty="0" smtClean="0"/>
              <a:t>, EPJAP 58 (2012)  20102</a:t>
            </a:r>
            <a:endParaRPr lang="sk-SK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3114675" cy="347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38576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539552" y="90872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KPFM </a:t>
            </a:r>
            <a:r>
              <a:rPr lang="sk-SK" sz="2000" dirty="0" smtClean="0"/>
              <a:t>-</a:t>
            </a:r>
            <a:r>
              <a:rPr lang="en-US" sz="2000" dirty="0" smtClean="0"/>
              <a:t> </a:t>
            </a:r>
            <a:r>
              <a:rPr lang="sk-SK" sz="2000" dirty="0" smtClean="0">
                <a:solidFill>
                  <a:srgbClr val="FFFF00"/>
                </a:solidFill>
              </a:rPr>
              <a:t>mapuje zmeny výstupnej práce</a:t>
            </a:r>
            <a:r>
              <a:rPr lang="en-US" sz="2000" dirty="0" smtClean="0">
                <a:solidFill>
                  <a:srgbClr val="FFFF00"/>
                </a:solidFill>
              </a:rPr>
              <a:t> (chem. </a:t>
            </a:r>
            <a:r>
              <a:rPr lang="sk-SK" sz="2000" dirty="0" err="1" smtClean="0">
                <a:solidFill>
                  <a:srgbClr val="FFFF00"/>
                </a:solidFill>
              </a:rPr>
              <a:t>z</a:t>
            </a:r>
            <a:r>
              <a:rPr lang="en-US" sz="2000" dirty="0" smtClean="0">
                <a:solidFill>
                  <a:srgbClr val="FFFF00"/>
                </a:solidFill>
              </a:rPr>
              <a:t>lo</a:t>
            </a:r>
            <a:r>
              <a:rPr lang="sk-SK" sz="2000" dirty="0" smtClean="0">
                <a:solidFill>
                  <a:srgbClr val="FFFF00"/>
                </a:solidFill>
              </a:rPr>
              <a:t>ž</a:t>
            </a:r>
            <a:r>
              <a:rPr lang="en-US" sz="2000" dirty="0" err="1" smtClean="0">
                <a:solidFill>
                  <a:srgbClr val="FFFF00"/>
                </a:solidFill>
              </a:rPr>
              <a:t>enia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r>
              <a:rPr lang="sk-SK" sz="2000" dirty="0" smtClean="0">
                <a:solidFill>
                  <a:srgbClr val="FFFF00"/>
                </a:solidFill>
              </a:rPr>
              <a:t>, zmeny v dopovaní polovodičov, rozloženie elektrických nábojov na povrchoch...</a:t>
            </a:r>
            <a:r>
              <a:rPr lang="en-US" sz="2000" dirty="0" smtClean="0"/>
              <a:t> </a:t>
            </a:r>
            <a:endParaRPr lang="sk-SK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920880" cy="1124744"/>
          </a:xfrm>
        </p:spPr>
        <p:txBody>
          <a:bodyPr/>
          <a:lstStyle/>
          <a:p>
            <a:pPr algn="ctr"/>
            <a:r>
              <a:rPr lang="sk-SK" dirty="0" smtClean="0"/>
              <a:t>Ti/</a:t>
            </a:r>
            <a:r>
              <a:rPr lang="sk-SK" dirty="0" err="1" smtClean="0"/>
              <a:t>TiOx</a:t>
            </a:r>
            <a:r>
              <a:rPr lang="sk-SK" dirty="0" smtClean="0"/>
              <a:t>/Ti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memristor</a:t>
            </a:r>
            <a:endParaRPr lang="sk-SK" sz="2800" dirty="0"/>
          </a:p>
        </p:txBody>
      </p:sp>
      <p:sp>
        <p:nvSpPr>
          <p:cNvPr id="8" name="BlokTextu 7"/>
          <p:cNvSpPr txBox="1"/>
          <p:nvPr/>
        </p:nvSpPr>
        <p:spPr>
          <a:xfrm>
            <a:off x="539552" y="626925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I. </a:t>
            </a:r>
            <a:r>
              <a:rPr lang="sk-SK" sz="2000" dirty="0" err="1" smtClean="0"/>
              <a:t>Batko</a:t>
            </a:r>
            <a:r>
              <a:rPr lang="sk-SK" sz="2000" dirty="0" smtClean="0"/>
              <a:t> and M. </a:t>
            </a:r>
            <a:r>
              <a:rPr lang="sk-SK" sz="2000" dirty="0" err="1" smtClean="0"/>
              <a:t>Batkova</a:t>
            </a:r>
            <a:r>
              <a:rPr lang="sk-SK" sz="2000" dirty="0" smtClean="0"/>
              <a:t>, EPJAP 58 (2012)  20102</a:t>
            </a:r>
            <a:endParaRPr lang="sk-SK" sz="2000" dirty="0"/>
          </a:p>
        </p:txBody>
      </p:sp>
      <p:sp>
        <p:nvSpPr>
          <p:cNvPr id="12" name="BlokTextu 11"/>
          <p:cNvSpPr txBox="1"/>
          <p:nvPr/>
        </p:nvSpPr>
        <p:spPr>
          <a:xfrm>
            <a:off x="467544" y="4082296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Aplik</a:t>
            </a:r>
            <a:r>
              <a:rPr lang="sk-SK" sz="2400" dirty="0" err="1" smtClean="0">
                <a:solidFill>
                  <a:srgbClr val="FFFF00"/>
                </a:solidFill>
              </a:rPr>
              <a:t>ácia</a:t>
            </a:r>
            <a:r>
              <a:rPr lang="sk-SK" sz="2400" dirty="0" smtClean="0">
                <a:solidFill>
                  <a:srgbClr val="FFFF00"/>
                </a:solidFill>
              </a:rPr>
              <a:t> DC </a:t>
            </a:r>
            <a:r>
              <a:rPr lang="sk-SK" sz="2400" dirty="0" err="1" smtClean="0">
                <a:solidFill>
                  <a:srgbClr val="FFFF00"/>
                </a:solidFill>
              </a:rPr>
              <a:t>offsetu</a:t>
            </a:r>
            <a:r>
              <a:rPr lang="sk-SK" sz="2400" dirty="0" smtClean="0">
                <a:solidFill>
                  <a:srgbClr val="FFFF00"/>
                </a:solidFill>
              </a:rPr>
              <a:t> umožňuje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eliminovať  negatívny vplyv difúznych procesov a udržať stabilné </a:t>
            </a:r>
            <a:r>
              <a:rPr lang="sk-SK" sz="2400" dirty="0" err="1" smtClean="0">
                <a:solidFill>
                  <a:srgbClr val="FFFF00"/>
                </a:solidFill>
              </a:rPr>
              <a:t>memristivné</a:t>
            </a:r>
            <a:r>
              <a:rPr lang="sk-SK" sz="2400" dirty="0" smtClean="0">
                <a:solidFill>
                  <a:srgbClr val="FFFF00"/>
                </a:solidFill>
              </a:rPr>
              <a:t> správanie 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&gt;</a:t>
            </a:r>
            <a:r>
              <a:rPr lang="sk-SK" sz="2400" dirty="0" smtClean="0">
                <a:solidFill>
                  <a:srgbClr val="FFFF00"/>
                </a:solidFill>
              </a:rPr>
              <a:t> 20 hodín, </a:t>
            </a:r>
            <a:r>
              <a:rPr lang="en-US" sz="2400" dirty="0" smtClean="0">
                <a:solidFill>
                  <a:srgbClr val="FFFF00"/>
                </a:solidFill>
              </a:rPr>
              <a:t>&gt; </a:t>
            </a:r>
            <a:r>
              <a:rPr lang="sk-SK" sz="2400" dirty="0" smtClean="0">
                <a:solidFill>
                  <a:srgbClr val="FFFF00"/>
                </a:solidFill>
              </a:rPr>
              <a:t>1500 cyklov)</a:t>
            </a:r>
            <a:endParaRPr lang="sk-SK" sz="2400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2736"/>
            <a:ext cx="3718560" cy="497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32" y="1052736"/>
            <a:ext cx="4533424" cy="291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920880" cy="908720"/>
          </a:xfrm>
        </p:spPr>
        <p:txBody>
          <a:bodyPr/>
          <a:lstStyle/>
          <a:p>
            <a:pPr algn="ctr"/>
            <a:r>
              <a:rPr lang="sk-SK" dirty="0" smtClean="0"/>
              <a:t>Zhrnutie - závery</a:t>
            </a:r>
            <a:endParaRPr lang="sk-SK" sz="2800" dirty="0"/>
          </a:p>
        </p:txBody>
      </p:sp>
      <p:sp>
        <p:nvSpPr>
          <p:cNvPr id="12" name="BlokTextu 11"/>
          <p:cNvSpPr txBox="1"/>
          <p:nvPr/>
        </p:nvSpPr>
        <p:spPr>
          <a:xfrm>
            <a:off x="539552" y="98072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FFFF00"/>
                </a:solidFill>
              </a:rPr>
              <a:t>Na príklade Ti/</a:t>
            </a:r>
            <a:r>
              <a:rPr lang="sk-SK" sz="2400" dirty="0" err="1" smtClean="0">
                <a:solidFill>
                  <a:srgbClr val="FFFF00"/>
                </a:solidFill>
              </a:rPr>
              <a:t>TiOx</a:t>
            </a:r>
            <a:r>
              <a:rPr lang="sk-SK" sz="2400" dirty="0" smtClean="0">
                <a:solidFill>
                  <a:srgbClr val="FFFF00"/>
                </a:solidFill>
              </a:rPr>
              <a:t>/Ti štruktúr bola demonštrovaná možnosť prípravy el. </a:t>
            </a:r>
            <a:r>
              <a:rPr lang="sk-SK" sz="2400" dirty="0" err="1" smtClean="0">
                <a:solidFill>
                  <a:srgbClr val="FFFF00"/>
                </a:solidFill>
              </a:rPr>
              <a:t>dvojpólov</a:t>
            </a:r>
            <a:r>
              <a:rPr lang="sk-SK" sz="2400" dirty="0" smtClean="0">
                <a:solidFill>
                  <a:srgbClr val="FFFF00"/>
                </a:solidFill>
              </a:rPr>
              <a:t> vykazujúcich </a:t>
            </a:r>
            <a:r>
              <a:rPr lang="sk-SK" sz="2400" dirty="0" err="1" smtClean="0">
                <a:solidFill>
                  <a:srgbClr val="FFFF00"/>
                </a:solidFill>
              </a:rPr>
              <a:t>memristívne</a:t>
            </a:r>
            <a:r>
              <a:rPr lang="sk-SK" sz="2400" dirty="0" smtClean="0">
                <a:solidFill>
                  <a:srgbClr val="FFFF00"/>
                </a:solidFill>
              </a:rPr>
              <a:t> správanie (</a:t>
            </a:r>
            <a:r>
              <a:rPr lang="en-US" sz="2400" dirty="0" smtClean="0">
                <a:solidFill>
                  <a:srgbClr val="FFFF00"/>
                </a:solidFill>
              </a:rPr>
              <a:t>&gt;</a:t>
            </a:r>
            <a:r>
              <a:rPr lang="sk-SK" sz="2400" dirty="0" smtClean="0">
                <a:solidFill>
                  <a:srgbClr val="FFFF00"/>
                </a:solidFill>
              </a:rPr>
              <a:t>20 hodín, </a:t>
            </a:r>
            <a:r>
              <a:rPr lang="en-US" sz="2400" dirty="0" smtClean="0">
                <a:solidFill>
                  <a:srgbClr val="FFFF00"/>
                </a:solidFill>
              </a:rPr>
              <a:t>&gt;</a:t>
            </a:r>
            <a:r>
              <a:rPr lang="sk-SK" sz="2400" dirty="0" smtClean="0">
                <a:solidFill>
                  <a:srgbClr val="FFFF00"/>
                </a:solidFill>
              </a:rPr>
              <a:t>1500 cyklov)</a:t>
            </a:r>
          </a:p>
          <a:p>
            <a:pPr marL="457200" indent="-457200">
              <a:buFont typeface="Arial" pitchFamily="34" charset="0"/>
              <a:buChar char="•"/>
            </a:pPr>
            <a:endParaRPr lang="sk-SK" sz="1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2400" dirty="0" smtClean="0"/>
              <a:t>Demonštrovaná možnosť detekcie </a:t>
            </a:r>
            <a:r>
              <a:rPr lang="sk-SK" sz="2400" dirty="0" err="1" smtClean="0"/>
              <a:t>driftových</a:t>
            </a:r>
            <a:r>
              <a:rPr lang="sk-SK" sz="2400" dirty="0" smtClean="0"/>
              <a:t> a difúznych procesov v aktívnej oblasti Ti/</a:t>
            </a:r>
            <a:r>
              <a:rPr lang="sk-SK" sz="2400" dirty="0" err="1" smtClean="0"/>
              <a:t>TiOx</a:t>
            </a:r>
            <a:r>
              <a:rPr lang="sk-SK" sz="2400" dirty="0" smtClean="0"/>
              <a:t>/Ti štruktúr využitím KPFM</a:t>
            </a:r>
          </a:p>
          <a:p>
            <a:pPr marL="457200" indent="-457200">
              <a:buFont typeface="Arial" pitchFamily="34" charset="0"/>
              <a:buChar char="•"/>
            </a:pPr>
            <a:endParaRPr lang="sk-SK" sz="1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2400" dirty="0" smtClean="0">
                <a:solidFill>
                  <a:srgbClr val="FFFF00"/>
                </a:solidFill>
              </a:rPr>
              <a:t>Použitý prístup je mimoriadne vhodný na </a:t>
            </a: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vyhľadávanie nových </a:t>
            </a:r>
            <a:r>
              <a:rPr lang="sk-SK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oxidických</a:t>
            </a: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materiálov pre </a:t>
            </a:r>
            <a:r>
              <a:rPr lang="sk-SK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memristívne</a:t>
            </a: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aplikácie </a:t>
            </a:r>
            <a:endParaRPr lang="sk-SK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Šípka dolu 9"/>
          <p:cNvSpPr/>
          <p:nvPr/>
        </p:nvSpPr>
        <p:spPr>
          <a:xfrm>
            <a:off x="4139952" y="4221088"/>
            <a:ext cx="1440160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611560" y="494116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400" dirty="0" smtClean="0">
                <a:solidFill>
                  <a:srgbClr val="FFC000"/>
                </a:solidFill>
              </a:rPr>
              <a:t>Príprava tenkej </a:t>
            </a:r>
            <a:r>
              <a:rPr lang="sk-SK" sz="2400" dirty="0" err="1" smtClean="0">
                <a:solidFill>
                  <a:srgbClr val="FFC000"/>
                </a:solidFill>
              </a:rPr>
              <a:t>oxidovateľnej</a:t>
            </a:r>
            <a:r>
              <a:rPr lang="sk-SK" sz="2400" dirty="0" smtClean="0">
                <a:solidFill>
                  <a:srgbClr val="FFC000"/>
                </a:solidFill>
              </a:rPr>
              <a:t> </a:t>
            </a:r>
            <a:r>
              <a:rPr lang="sk-SK" sz="2400" dirty="0" err="1" smtClean="0">
                <a:solidFill>
                  <a:srgbClr val="FFC000"/>
                </a:solidFill>
              </a:rPr>
              <a:t>tenkej</a:t>
            </a:r>
            <a:r>
              <a:rPr lang="sk-SK" sz="2400" dirty="0" smtClean="0">
                <a:solidFill>
                  <a:srgbClr val="FFC000"/>
                </a:solidFill>
              </a:rPr>
              <a:t> vrstvy (</a:t>
            </a:r>
            <a:r>
              <a:rPr lang="sk-SK" sz="2400" dirty="0" err="1" smtClean="0">
                <a:solidFill>
                  <a:srgbClr val="FFC000"/>
                </a:solidFill>
              </a:rPr>
              <a:t>ľubov</a:t>
            </a:r>
            <a:r>
              <a:rPr lang="sk-SK" sz="2400" dirty="0" smtClean="0">
                <a:solidFill>
                  <a:srgbClr val="FFC000"/>
                </a:solidFill>
              </a:rPr>
              <a:t>. technika) 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>
                <a:solidFill>
                  <a:srgbClr val="FFFF00"/>
                </a:solidFill>
              </a:rPr>
              <a:t>LAO pomocou AFM   (vytvorenie MIM štruktúry)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>
                <a:solidFill>
                  <a:srgbClr val="FFFF00"/>
                </a:solidFill>
              </a:rPr>
              <a:t>KPFM  pomocou AFM   (detekcia/vizualizácia pohybu iónov)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>
                <a:solidFill>
                  <a:srgbClr val="FFC000"/>
                </a:solidFill>
              </a:rPr>
              <a:t>Realizácia elektrických meraní</a:t>
            </a:r>
            <a:endParaRPr lang="sk-SK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192688" cy="914400"/>
          </a:xfrm>
        </p:spPr>
        <p:txBody>
          <a:bodyPr/>
          <a:lstStyle/>
          <a:p>
            <a:r>
              <a:rPr lang="sk-SK" sz="3200" dirty="0" smtClean="0"/>
              <a:t>Najvýznamnejšie výsledky: II</a:t>
            </a:r>
            <a:endParaRPr lang="sk-SK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96752"/>
            <a:ext cx="2526030" cy="53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5059680" cy="37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88" y="5373216"/>
            <a:ext cx="5097399" cy="13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Šípka dolu 15"/>
          <p:cNvSpPr/>
          <p:nvPr/>
        </p:nvSpPr>
        <p:spPr>
          <a:xfrm rot="10800000">
            <a:off x="2987825" y="5013176"/>
            <a:ext cx="576064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1247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5328592" cy="914400"/>
          </a:xfrm>
        </p:spPr>
        <p:txBody>
          <a:bodyPr/>
          <a:lstStyle/>
          <a:p>
            <a:pPr algn="ctr"/>
            <a:r>
              <a:rPr lang="sk-SK" sz="3200" dirty="0" smtClean="0"/>
              <a:t>Najvýznamnejší výsledok</a:t>
            </a:r>
            <a:br>
              <a:rPr lang="sk-SK" sz="3200" dirty="0" smtClean="0"/>
            </a:br>
            <a:r>
              <a:rPr lang="sk-SK" sz="2000" dirty="0" smtClean="0"/>
              <a:t>(pozvanie do COST v r. 2015, M. </a:t>
            </a:r>
            <a:r>
              <a:rPr lang="sk-SK" sz="2000" dirty="0" err="1" smtClean="0"/>
              <a:t>Baťková</a:t>
            </a:r>
            <a:r>
              <a:rPr lang="sk-SK" sz="2000" dirty="0" smtClean="0"/>
              <a:t>) 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12064"/>
            <a:ext cx="8676456" cy="914400"/>
          </a:xfrm>
        </p:spPr>
        <p:txBody>
          <a:bodyPr/>
          <a:lstStyle/>
          <a:p>
            <a:r>
              <a:rPr lang="sk-SK" sz="3200" b="1" i="1" dirty="0" smtClean="0"/>
              <a:t>Vízia</a:t>
            </a:r>
            <a:r>
              <a:rPr lang="sk-SK" sz="3200" dirty="0" smtClean="0"/>
              <a:t> = </a:t>
            </a:r>
            <a:r>
              <a:rPr lang="sk-SK" sz="3200" i="1" dirty="0" smtClean="0"/>
              <a:t>f(témy, kolektív, </a:t>
            </a:r>
            <a:r>
              <a:rPr lang="sk-SK" sz="3200" i="1" dirty="0" err="1" smtClean="0"/>
              <a:t>infraštr</a:t>
            </a:r>
            <a:r>
              <a:rPr lang="sk-SK" sz="3200" i="1" dirty="0" smtClean="0"/>
              <a:t>.</a:t>
            </a:r>
            <a:r>
              <a:rPr lang="en-US" sz="3200" i="1" dirty="0" smtClean="0"/>
              <a:t>, </a:t>
            </a:r>
            <a:r>
              <a:rPr lang="el-GR" sz="3200" i="1" dirty="0" smtClean="0"/>
              <a:t>Ψ</a:t>
            </a:r>
            <a:r>
              <a:rPr lang="sk-SK" sz="3200" i="1" dirty="0" smtClean="0"/>
              <a:t>)</a:t>
            </a:r>
            <a:endParaRPr lang="sk-SK" sz="32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8" cy="345638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sk-SK" sz="2800" dirty="0" smtClean="0"/>
              <a:t>Riešiteľský kolektív: I. Baťko, M. </a:t>
            </a:r>
            <a:r>
              <a:rPr lang="sk-SK" sz="2800" dirty="0" err="1" smtClean="0"/>
              <a:t>Baťková</a:t>
            </a:r>
            <a:endParaRPr lang="sk-SK" sz="2800" dirty="0" smtClean="0"/>
          </a:p>
          <a:p>
            <a:pPr lvl="1">
              <a:buNone/>
              <a:defRPr/>
            </a:pPr>
            <a:endParaRPr lang="en-US" sz="2800" dirty="0" smtClean="0"/>
          </a:p>
          <a:p>
            <a:pPr lvl="0">
              <a:defRPr/>
            </a:pPr>
            <a:r>
              <a:rPr lang="sk-SK" sz="2800" dirty="0" smtClean="0"/>
              <a:t>Výskumné témy (po aktualizácii v r. 2016):</a:t>
            </a:r>
          </a:p>
          <a:p>
            <a:pPr lvl="1">
              <a:defRPr/>
            </a:pPr>
            <a:r>
              <a:rPr lang="sk-SK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Tunelová </a:t>
            </a:r>
            <a:r>
              <a:rPr lang="sk-SK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spektroskopia</a:t>
            </a:r>
            <a:r>
              <a:rPr lang="sk-SK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kovov a polovodičov</a:t>
            </a:r>
          </a:p>
          <a:p>
            <a:pPr lvl="1">
              <a:defRPr/>
            </a:pPr>
            <a:r>
              <a:rPr lang="sk-SK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Elektrická vodivosť kovov a polovodičov</a:t>
            </a:r>
          </a:p>
          <a:p>
            <a:pPr lvl="1">
              <a:defRPr/>
            </a:pPr>
            <a:r>
              <a:rPr lang="sk-SK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Charakterizácia materiálov technikami SPM/AFM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12064"/>
            <a:ext cx="8676456" cy="914400"/>
          </a:xfrm>
        </p:spPr>
        <p:txBody>
          <a:bodyPr/>
          <a:lstStyle/>
          <a:p>
            <a:r>
              <a:rPr lang="sk-SK" sz="3200" b="1" i="1" dirty="0" smtClean="0">
                <a:solidFill>
                  <a:srgbClr val="FF0000"/>
                </a:solidFill>
              </a:rPr>
              <a:t>Vízia</a:t>
            </a:r>
            <a:r>
              <a:rPr lang="sk-SK" sz="3200" dirty="0" smtClean="0"/>
              <a:t> = </a:t>
            </a:r>
            <a:r>
              <a:rPr lang="sk-SK" sz="3200" i="1" dirty="0" smtClean="0"/>
              <a:t>f(</a:t>
            </a:r>
            <a:r>
              <a:rPr lang="sk-SK" sz="3200" i="1" dirty="0" smtClean="0">
                <a:solidFill>
                  <a:srgbClr val="92D050"/>
                </a:solidFill>
              </a:rPr>
              <a:t>témy</a:t>
            </a:r>
            <a:r>
              <a:rPr lang="sk-SK" sz="3200" i="1" dirty="0" smtClean="0"/>
              <a:t>, </a:t>
            </a:r>
            <a:r>
              <a:rPr lang="sk-SK" sz="3200" i="1" dirty="0" smtClean="0">
                <a:solidFill>
                  <a:srgbClr val="92D050"/>
                </a:solidFill>
              </a:rPr>
              <a:t>kolektív</a:t>
            </a:r>
            <a:r>
              <a:rPr lang="sk-SK" sz="3200" i="1" dirty="0" smtClean="0"/>
              <a:t>, </a:t>
            </a:r>
            <a:r>
              <a:rPr lang="sk-SK" sz="3200" i="1" dirty="0" err="1" smtClean="0">
                <a:solidFill>
                  <a:srgbClr val="FFFF00"/>
                </a:solidFill>
              </a:rPr>
              <a:t>infraštr</a:t>
            </a:r>
            <a:r>
              <a:rPr lang="sk-SK" sz="3200" i="1" dirty="0" smtClean="0"/>
              <a:t>.</a:t>
            </a:r>
            <a:r>
              <a:rPr lang="en-US" sz="3200" i="1" dirty="0" smtClean="0"/>
              <a:t>, </a:t>
            </a:r>
            <a:r>
              <a:rPr lang="el-GR" sz="3200" i="1" dirty="0" smtClean="0">
                <a:solidFill>
                  <a:srgbClr val="FF0000"/>
                </a:solidFill>
              </a:rPr>
              <a:t>Ψ</a:t>
            </a:r>
            <a:r>
              <a:rPr lang="sk-SK" sz="3200" i="1" dirty="0" smtClean="0"/>
              <a:t>)</a:t>
            </a:r>
            <a:endParaRPr lang="sk-SK" sz="32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100811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sk-SK" sz="2400" dirty="0" smtClean="0">
                <a:solidFill>
                  <a:srgbClr val="FF0000"/>
                </a:solidFill>
              </a:rPr>
              <a:t>Príprava </a:t>
            </a:r>
            <a:r>
              <a:rPr lang="sk-SK" sz="2400" dirty="0" err="1" smtClean="0">
                <a:solidFill>
                  <a:srgbClr val="FF0000"/>
                </a:solidFill>
              </a:rPr>
              <a:t>tenkovrstvových</a:t>
            </a:r>
            <a:r>
              <a:rPr lang="sk-SK" sz="2400" dirty="0" smtClean="0">
                <a:solidFill>
                  <a:srgbClr val="FF0000"/>
                </a:solidFill>
              </a:rPr>
              <a:t> MIM štruktúr (</a:t>
            </a:r>
            <a:r>
              <a:rPr lang="sk-SK" sz="2400" dirty="0" err="1" smtClean="0">
                <a:solidFill>
                  <a:srgbClr val="FF0000"/>
                </a:solidFill>
              </a:rPr>
              <a:t>magnetrónové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naprašovanie</a:t>
            </a:r>
            <a:r>
              <a:rPr lang="sk-SK" sz="2400" dirty="0" smtClean="0">
                <a:solidFill>
                  <a:srgbClr val="FF0000"/>
                </a:solidFill>
              </a:rPr>
              <a:t>,</a:t>
            </a:r>
            <a:r>
              <a:rPr lang="sk-SK" sz="2400" dirty="0" smtClean="0">
                <a:solidFill>
                  <a:srgbClr val="FFFF00"/>
                </a:solidFill>
              </a:rPr>
              <a:t> LAO pomocou AFM) </a:t>
            </a:r>
            <a:r>
              <a:rPr lang="sk-SK" sz="2400" dirty="0" smtClean="0">
                <a:solidFill>
                  <a:srgbClr val="92D050"/>
                </a:solidFill>
              </a:rPr>
              <a:t>a štúdium ich el. </a:t>
            </a:r>
            <a:r>
              <a:rPr lang="sk-SK" sz="2400" dirty="0" err="1" smtClean="0">
                <a:solidFill>
                  <a:srgbClr val="92D050"/>
                </a:solidFill>
              </a:rPr>
              <a:t>vl</a:t>
            </a:r>
            <a:r>
              <a:rPr lang="sk-SK" sz="2400" dirty="0" smtClean="0">
                <a:solidFill>
                  <a:srgbClr val="92D050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56" y="2636912"/>
            <a:ext cx="4175760" cy="135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5496" y="4437112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sk-SK" sz="2000" dirty="0" smtClean="0"/>
              <a:t>VEGA 2/0184/13 (2013-201</a:t>
            </a:r>
            <a:r>
              <a:rPr lang="en-US" sz="2000" dirty="0" smtClean="0"/>
              <a:t>6, M</a:t>
            </a:r>
            <a:r>
              <a:rPr lang="sk-SK" sz="2000" dirty="0" smtClean="0"/>
              <a:t>. Baťko</a:t>
            </a:r>
            <a:r>
              <a:rPr lang="en-US" sz="2000" dirty="0" smtClean="0"/>
              <a:t>v</a:t>
            </a:r>
            <a:r>
              <a:rPr lang="sk-SK" sz="2000" dirty="0" smtClean="0"/>
              <a:t>á)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Tenk</a:t>
            </a:r>
            <a:r>
              <a:rPr lang="sk-SK" sz="2000" dirty="0" smtClean="0">
                <a:solidFill>
                  <a:srgbClr val="FFFF00"/>
                </a:solidFill>
              </a:rPr>
              <a:t>é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vrstvy</a:t>
            </a:r>
            <a:r>
              <a:rPr lang="en-US" sz="2000" dirty="0" smtClean="0">
                <a:solidFill>
                  <a:srgbClr val="FFFF00"/>
                </a:solidFill>
              </a:rPr>
              <a:t> a </a:t>
            </a:r>
            <a:r>
              <a:rPr lang="en-US" sz="2000" dirty="0" err="1" smtClean="0">
                <a:solidFill>
                  <a:srgbClr val="FFFF00"/>
                </a:solidFill>
              </a:rPr>
              <a:t>tenkovrstvov</a:t>
            </a:r>
            <a:r>
              <a:rPr lang="sk-SK" sz="2000" dirty="0" smtClean="0">
                <a:solidFill>
                  <a:srgbClr val="FFFF00"/>
                </a:solidFill>
              </a:rPr>
              <a:t>é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sk-SK" sz="2000" dirty="0" smtClean="0">
                <a:solidFill>
                  <a:srgbClr val="FFFF00"/>
                </a:solidFill>
              </a:rPr>
              <a:t>š</a:t>
            </a:r>
            <a:r>
              <a:rPr lang="en-US" sz="2000" dirty="0" err="1" smtClean="0">
                <a:solidFill>
                  <a:srgbClr val="FFFF00"/>
                </a:solidFill>
              </a:rPr>
              <a:t>trukt</a:t>
            </a:r>
            <a:r>
              <a:rPr lang="sk-SK" sz="2000" dirty="0" smtClean="0">
                <a:solidFill>
                  <a:srgbClr val="FFFF00"/>
                </a:solidFill>
              </a:rPr>
              <a:t>ú</a:t>
            </a:r>
            <a:r>
              <a:rPr lang="en-US" sz="2000" dirty="0" err="1" smtClean="0">
                <a:solidFill>
                  <a:srgbClr val="FFFF00"/>
                </a:solidFill>
              </a:rPr>
              <a:t>ry</a:t>
            </a:r>
            <a:r>
              <a:rPr lang="sk-SK" sz="2000" dirty="0" smtClean="0">
                <a:solidFill>
                  <a:srgbClr val="FFFF00"/>
                </a:solidFill>
              </a:rPr>
              <a:t> pre </a:t>
            </a:r>
            <a:r>
              <a:rPr lang="sk-SK" sz="2000" dirty="0" err="1" smtClean="0">
                <a:solidFill>
                  <a:srgbClr val="FFFF00"/>
                </a:solidFill>
              </a:rPr>
              <a:t>memristívne</a:t>
            </a:r>
            <a:r>
              <a:rPr lang="sk-SK" sz="2000" dirty="0" smtClean="0">
                <a:solidFill>
                  <a:srgbClr val="FFFF00"/>
                </a:solidFill>
              </a:rPr>
              <a:t> a senzorické aplikácie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>
              <a:defRPr/>
            </a:pPr>
            <a:endParaRPr lang="sk-SK" dirty="0" smtClean="0"/>
          </a:p>
        </p:txBody>
      </p:sp>
      <p:sp>
        <p:nvSpPr>
          <p:cNvPr id="8" name="Šípka doľava 7"/>
          <p:cNvSpPr/>
          <p:nvPr/>
        </p:nvSpPr>
        <p:spPr>
          <a:xfrm rot="16200000">
            <a:off x="2375756" y="3969060"/>
            <a:ext cx="432048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Zahnutá šípka hore 12"/>
          <p:cNvSpPr/>
          <p:nvPr/>
        </p:nvSpPr>
        <p:spPr>
          <a:xfrm rot="10633583">
            <a:off x="7213625" y="187742"/>
            <a:ext cx="1310493" cy="375682"/>
          </a:xfrm>
          <a:prstGeom prst="curvedUpArrow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967098" y="2132856"/>
            <a:ext cx="1487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2012-2015</a:t>
            </a:r>
            <a:endParaRPr lang="sk-SK" sz="2400" dirty="0"/>
          </a:p>
        </p:txBody>
      </p:sp>
      <p:sp>
        <p:nvSpPr>
          <p:cNvPr id="15" name="BlokTextu 14"/>
          <p:cNvSpPr txBox="1"/>
          <p:nvPr/>
        </p:nvSpPr>
        <p:spPr>
          <a:xfrm>
            <a:off x="6442104" y="2204864"/>
            <a:ext cx="7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2016</a:t>
            </a:r>
            <a:endParaRPr lang="sk-SK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2636912"/>
            <a:ext cx="3960000" cy="185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25144"/>
            <a:ext cx="3960000" cy="159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20160601_141432-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5482162"/>
            <a:ext cx="1574292" cy="1331214"/>
          </a:xfrm>
          <a:prstGeom prst="rect">
            <a:avLst/>
          </a:prstGeom>
        </p:spPr>
      </p:pic>
      <p:sp>
        <p:nvSpPr>
          <p:cNvPr id="16" name="Šípka doľava 15"/>
          <p:cNvSpPr/>
          <p:nvPr/>
        </p:nvSpPr>
        <p:spPr>
          <a:xfrm rot="10800000">
            <a:off x="2699792" y="5949280"/>
            <a:ext cx="360040" cy="43204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363320" y="5733256"/>
            <a:ext cx="2408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Cr</a:t>
            </a:r>
            <a:r>
              <a:rPr lang="sk-SK" dirty="0" smtClean="0"/>
              <a:t> - terč na </a:t>
            </a:r>
            <a:r>
              <a:rPr lang="sk-SK" dirty="0" err="1" smtClean="0"/>
              <a:t>magn</a:t>
            </a:r>
            <a:r>
              <a:rPr lang="sk-SK" dirty="0" smtClean="0"/>
              <a:t>. napr.</a:t>
            </a:r>
          </a:p>
          <a:p>
            <a:pPr algn="ctr"/>
            <a:r>
              <a:rPr lang="sk-SK" dirty="0" smtClean="0"/>
              <a:t>(odpočíva v pokoji)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12064"/>
            <a:ext cx="8496944" cy="914400"/>
          </a:xfrm>
        </p:spPr>
        <p:txBody>
          <a:bodyPr/>
          <a:lstStyle/>
          <a:p>
            <a:r>
              <a:rPr lang="sk-SK" sz="3200" b="1" i="1" dirty="0" smtClean="0">
                <a:solidFill>
                  <a:srgbClr val="92D050"/>
                </a:solidFill>
              </a:rPr>
              <a:t>Vízia</a:t>
            </a:r>
            <a:r>
              <a:rPr lang="sk-SK" sz="3200" dirty="0" smtClean="0"/>
              <a:t> = </a:t>
            </a:r>
            <a:r>
              <a:rPr lang="sk-SK" sz="3200" i="1" dirty="0" smtClean="0"/>
              <a:t>f(</a:t>
            </a:r>
            <a:r>
              <a:rPr lang="sk-SK" sz="3200" i="1" dirty="0" smtClean="0">
                <a:solidFill>
                  <a:srgbClr val="92D050"/>
                </a:solidFill>
              </a:rPr>
              <a:t>témy</a:t>
            </a:r>
            <a:r>
              <a:rPr lang="sk-SK" sz="3200" i="1" dirty="0" smtClean="0"/>
              <a:t>, </a:t>
            </a:r>
            <a:r>
              <a:rPr lang="sk-SK" sz="3200" i="1" dirty="0" smtClean="0">
                <a:solidFill>
                  <a:srgbClr val="92D050"/>
                </a:solidFill>
              </a:rPr>
              <a:t>kolektív</a:t>
            </a:r>
            <a:r>
              <a:rPr lang="sk-SK" sz="3200" i="1" dirty="0" smtClean="0"/>
              <a:t>, </a:t>
            </a:r>
            <a:r>
              <a:rPr lang="sk-SK" sz="3200" i="1" dirty="0" err="1" smtClean="0">
                <a:solidFill>
                  <a:srgbClr val="92D050"/>
                </a:solidFill>
              </a:rPr>
              <a:t>infraštr</a:t>
            </a:r>
            <a:r>
              <a:rPr lang="sk-SK" sz="3200" i="1" dirty="0" smtClean="0">
                <a:solidFill>
                  <a:srgbClr val="92D050"/>
                </a:solidFill>
              </a:rPr>
              <a:t>.</a:t>
            </a:r>
            <a:r>
              <a:rPr lang="en-US" sz="3200" i="1" dirty="0" smtClean="0"/>
              <a:t>, </a:t>
            </a:r>
            <a:r>
              <a:rPr lang="el-GR" sz="3200" i="1" dirty="0" smtClean="0">
                <a:solidFill>
                  <a:srgbClr val="92D050"/>
                </a:solidFill>
              </a:rPr>
              <a:t>Ψ</a:t>
            </a:r>
            <a:r>
              <a:rPr lang="sk-SK" sz="3200" i="1" dirty="0" smtClean="0"/>
              <a:t>)</a:t>
            </a:r>
            <a:endParaRPr lang="sk-SK" sz="32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24744"/>
            <a:ext cx="8352928" cy="64807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sk-SK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Charakterizácia materiálov technikami SPM/AFM</a:t>
            </a:r>
            <a:endParaRPr lang="sk-SK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Šípka doľava 5"/>
          <p:cNvSpPr/>
          <p:nvPr/>
        </p:nvSpPr>
        <p:spPr>
          <a:xfrm rot="10800000">
            <a:off x="4211961" y="5373216"/>
            <a:ext cx="288031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ľava 6"/>
          <p:cNvSpPr/>
          <p:nvPr/>
        </p:nvSpPr>
        <p:spPr>
          <a:xfrm rot="13869529">
            <a:off x="4428967" y="4108597"/>
            <a:ext cx="576064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ľava 8"/>
          <p:cNvSpPr/>
          <p:nvPr/>
        </p:nvSpPr>
        <p:spPr>
          <a:xfrm rot="16200000">
            <a:off x="6480212" y="4041068"/>
            <a:ext cx="576064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629150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97004"/>
            <a:ext cx="3600000" cy="18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3600000" cy="169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752672"/>
            <a:ext cx="3598164" cy="106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lokTextu 16"/>
          <p:cNvSpPr txBox="1"/>
          <p:nvPr/>
        </p:nvSpPr>
        <p:spPr>
          <a:xfrm>
            <a:off x="4067944" y="4725144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Spoluúčasť na financovanom APVV projekte: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sk-SK" b="1" dirty="0" smtClean="0">
                <a:solidFill>
                  <a:srgbClr val="FFFF00"/>
                </a:solidFill>
              </a:rPr>
              <a:t>MACOMA - Dizajn štruktúry a funkčných vlastností magneticky mäkkých kompozitných materiálov na báze 3-d prechodných kovov.</a:t>
            </a:r>
          </a:p>
          <a:p>
            <a:pPr lvl="1">
              <a:defRPr/>
            </a:pPr>
            <a:r>
              <a:rPr lang="sk-SK" b="1" dirty="0" err="1" smtClean="0"/>
              <a:t>Zodp</a:t>
            </a:r>
            <a:r>
              <a:rPr lang="sk-SK" b="1" dirty="0" smtClean="0"/>
              <a:t>. Rieš.: prof. RNDr. P. Kollár, DrSc.</a:t>
            </a:r>
            <a:endParaRPr lang="sk-SK" dirty="0" smtClean="0"/>
          </a:p>
          <a:p>
            <a:pPr lvl="1">
              <a:defRPr/>
            </a:pPr>
            <a:r>
              <a:rPr lang="sk-SK" dirty="0" smtClean="0">
                <a:solidFill>
                  <a:srgbClr val="FFFF00"/>
                </a:solidFill>
              </a:rPr>
              <a:t>Predpokladaný začiatok riešenia: </a:t>
            </a:r>
            <a:r>
              <a:rPr lang="sk-SK" b="1" dirty="0" smtClean="0">
                <a:solidFill>
                  <a:srgbClr val="FFFF00"/>
                </a:solidFill>
              </a:rPr>
              <a:t>1. 7. 2016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lvl="1">
              <a:defRPr/>
            </a:pPr>
            <a:endParaRPr lang="sk-SK" dirty="0" smtClean="0"/>
          </a:p>
        </p:txBody>
      </p:sp>
      <p:sp>
        <p:nvSpPr>
          <p:cNvPr id="18" name="BlokTextu 17"/>
          <p:cNvSpPr txBox="1"/>
          <p:nvPr/>
        </p:nvSpPr>
        <p:spPr>
          <a:xfrm>
            <a:off x="1763688" y="1599183"/>
            <a:ext cx="1487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2012-2015</a:t>
            </a:r>
            <a:endParaRPr lang="sk-SK" sz="2400" dirty="0"/>
          </a:p>
        </p:txBody>
      </p:sp>
      <p:sp>
        <p:nvSpPr>
          <p:cNvPr id="19" name="BlokTextu 18"/>
          <p:cNvSpPr txBox="1"/>
          <p:nvPr/>
        </p:nvSpPr>
        <p:spPr>
          <a:xfrm>
            <a:off x="6298088" y="1599183"/>
            <a:ext cx="7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2016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892480" cy="576064"/>
          </a:xfrm>
        </p:spPr>
        <p:txBody>
          <a:bodyPr/>
          <a:lstStyle/>
          <a:p>
            <a:pPr algn="ctr"/>
            <a:r>
              <a:rPr lang="sk-SK" sz="2200" dirty="0" smtClean="0"/>
              <a:t>Nepochopená „</a:t>
            </a:r>
            <a:r>
              <a:rPr lang="sk-SK" sz="2200" dirty="0" err="1" smtClean="0"/>
              <a:t>metallic-like</a:t>
            </a:r>
            <a:r>
              <a:rPr lang="sk-SK" sz="2200" dirty="0" smtClean="0"/>
              <a:t>“</a:t>
            </a:r>
            <a:r>
              <a:rPr lang="en-US" sz="2200" dirty="0" smtClean="0"/>
              <a:t> </a:t>
            </a:r>
            <a:r>
              <a:rPr lang="sk-SK" sz="2200" dirty="0" smtClean="0"/>
              <a:t>vodivosť SmB</a:t>
            </a:r>
            <a:r>
              <a:rPr lang="sk-SK" sz="2200" baseline="-25000" dirty="0" smtClean="0"/>
              <a:t>6</a:t>
            </a:r>
            <a:r>
              <a:rPr lang="sk-SK" sz="2200" dirty="0" smtClean="0"/>
              <a:t>:</a:t>
            </a:r>
            <a:r>
              <a:rPr lang="sk-SK" sz="2200" baseline="-25000" dirty="0" smtClean="0"/>
              <a:t> </a:t>
            </a:r>
            <a:r>
              <a:rPr lang="el-GR" sz="2200" dirty="0" smtClean="0">
                <a:solidFill>
                  <a:srgbClr val="FFC000"/>
                </a:solidFill>
              </a:rPr>
              <a:t>σ</a:t>
            </a:r>
            <a:r>
              <a:rPr lang="en-US" sz="2200" baseline="-25000" dirty="0" smtClean="0">
                <a:solidFill>
                  <a:srgbClr val="FFC000"/>
                </a:solidFill>
              </a:rPr>
              <a:t> </a:t>
            </a:r>
            <a:r>
              <a:rPr lang="en-US" sz="2200" dirty="0" smtClean="0">
                <a:solidFill>
                  <a:srgbClr val="FFC000"/>
                </a:solidFill>
                <a:latin typeface="Calibri"/>
              </a:rPr>
              <a:t>&lt; </a:t>
            </a:r>
            <a:r>
              <a:rPr lang="el-GR" sz="2200" dirty="0" smtClean="0">
                <a:solidFill>
                  <a:srgbClr val="FFC000"/>
                </a:solidFill>
              </a:rPr>
              <a:t>σ</a:t>
            </a:r>
            <a:r>
              <a:rPr lang="en-US" sz="2200" baseline="-25000" dirty="0" smtClean="0">
                <a:solidFill>
                  <a:srgbClr val="FFC000"/>
                </a:solidFill>
              </a:rPr>
              <a:t>min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sk-SK" sz="2200" dirty="0" smtClean="0">
                <a:solidFill>
                  <a:srgbClr val="FFC000"/>
                </a:solidFill>
              </a:rPr>
              <a:t>pre </a:t>
            </a:r>
            <a:r>
              <a:rPr lang="en-US" sz="2200" dirty="0" smtClean="0">
                <a:solidFill>
                  <a:srgbClr val="FFC000"/>
                </a:solidFill>
              </a:rPr>
              <a:t>T</a:t>
            </a:r>
            <a:r>
              <a:rPr lang="el-GR" sz="2200" dirty="0" smtClean="0">
                <a:solidFill>
                  <a:srgbClr val="FFC000"/>
                </a:solidFill>
                <a:latin typeface="Calibri"/>
              </a:rPr>
              <a:t>→</a:t>
            </a:r>
            <a:r>
              <a:rPr lang="en-US" sz="2200" dirty="0" smtClean="0">
                <a:solidFill>
                  <a:srgbClr val="FFC000"/>
                </a:solidFill>
                <a:latin typeface="Calibri"/>
              </a:rPr>
              <a:t> 0</a:t>
            </a:r>
            <a:r>
              <a:rPr lang="en-US" sz="2200" dirty="0" smtClean="0">
                <a:solidFill>
                  <a:srgbClr val="FFC000"/>
                </a:solidFill>
              </a:rPr>
              <a:t> K</a:t>
            </a:r>
            <a:endParaRPr lang="sk-SK" sz="2200" baseline="-25000" dirty="0"/>
          </a:p>
        </p:txBody>
      </p:sp>
      <p:sp>
        <p:nvSpPr>
          <p:cNvPr id="8" name="Šípka dolu 7"/>
          <p:cNvSpPr/>
          <p:nvPr/>
        </p:nvSpPr>
        <p:spPr>
          <a:xfrm>
            <a:off x="3275856" y="6021288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1043608" y="6187370"/>
            <a:ext cx="75889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dirty="0" smtClean="0">
                <a:solidFill>
                  <a:srgbClr val="FFFF00"/>
                </a:solidFill>
              </a:rPr>
              <a:t>„</a:t>
            </a:r>
            <a:r>
              <a:rPr lang="sk-SK" sz="3000" dirty="0" err="1" smtClean="0">
                <a:solidFill>
                  <a:srgbClr val="FFFF00"/>
                </a:solidFill>
              </a:rPr>
              <a:t>Superunitary</a:t>
            </a:r>
            <a:r>
              <a:rPr lang="sk-SK" sz="3000" dirty="0" smtClean="0">
                <a:solidFill>
                  <a:srgbClr val="FFFF00"/>
                </a:solidFill>
              </a:rPr>
              <a:t> </a:t>
            </a:r>
            <a:r>
              <a:rPr lang="sk-SK" sz="3000" dirty="0" err="1" smtClean="0">
                <a:solidFill>
                  <a:srgbClr val="FFFF00"/>
                </a:solidFill>
              </a:rPr>
              <a:t>scattering</a:t>
            </a:r>
            <a:r>
              <a:rPr lang="sk-SK" sz="3000" dirty="0" smtClean="0">
                <a:solidFill>
                  <a:srgbClr val="FFFF00"/>
                </a:solidFill>
              </a:rPr>
              <a:t>“  </a:t>
            </a:r>
            <a:r>
              <a:rPr lang="en-US" sz="3000" dirty="0" smtClean="0">
                <a:solidFill>
                  <a:srgbClr val="FFFF00"/>
                </a:solidFill>
              </a:rPr>
              <a:t>( &gt; 80 scatters / </a:t>
            </a:r>
            <a:r>
              <a:rPr lang="en-US" sz="3000" dirty="0" err="1" smtClean="0">
                <a:solidFill>
                  <a:srgbClr val="FFFF00"/>
                </a:solidFill>
              </a:rPr>
              <a:t>u.c</a:t>
            </a:r>
            <a:r>
              <a:rPr lang="en-US" sz="3000" dirty="0" smtClean="0">
                <a:solidFill>
                  <a:srgbClr val="FFFF00"/>
                </a:solidFill>
              </a:rPr>
              <a:t>. )</a:t>
            </a:r>
            <a:endParaRPr lang="sk-SK" sz="3000" dirty="0">
              <a:solidFill>
                <a:srgbClr val="FFFF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64152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67544" y="512064"/>
            <a:ext cx="8676456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Vízia</a:t>
            </a:r>
            <a:r>
              <a:rPr kumimoji="0" lang="sk-SK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f(</a:t>
            </a:r>
            <a:r>
              <a:rPr kumimoji="0" lang="sk-SK" sz="3200" i="1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témy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kolektív, </a:t>
            </a:r>
            <a:r>
              <a:rPr kumimoji="0" lang="sk-SK" sz="3200" b="0" i="1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infraštr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Ψ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sk-SK" sz="3200" b="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12807" y="5589240"/>
            <a:ext cx="3771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J.C. Cooley, M.C. Aronson, Z. Fisk,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PRL 74 (1995) 1629.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33318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Zaoblená spojnica 14"/>
          <p:cNvCxnSpPr/>
          <p:nvPr/>
        </p:nvCxnSpPr>
        <p:spPr>
          <a:xfrm>
            <a:off x="3995936" y="2780928"/>
            <a:ext cx="3672408" cy="504056"/>
          </a:xfrm>
          <a:prstGeom prst="curvedConnector3">
            <a:avLst>
              <a:gd name="adj1" fmla="val 50000"/>
            </a:avLst>
          </a:prstGeom>
          <a:ln w="158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4401239" y="5589240"/>
            <a:ext cx="450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Arial" pitchFamily="34" charset="0"/>
                <a:cs typeface="Arial" pitchFamily="34" charset="0"/>
              </a:rPr>
              <a:t>Nevill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MOTT,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Nobel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Lecture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Dec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1977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864096"/>
          </a:xfrm>
        </p:spPr>
        <p:txBody>
          <a:bodyPr/>
          <a:lstStyle/>
          <a:p>
            <a:pPr algn="ctr"/>
            <a:r>
              <a:rPr lang="en-US" dirty="0" err="1" smtClean="0"/>
              <a:t>Absencia</a:t>
            </a:r>
            <a:r>
              <a:rPr lang="sk-SK" dirty="0" smtClean="0"/>
              <a:t> </a:t>
            </a:r>
            <a:r>
              <a:rPr lang="en-US" dirty="0" err="1" smtClean="0"/>
              <a:t>vysvetlenia</a:t>
            </a:r>
            <a:r>
              <a:rPr lang="en-US" dirty="0" smtClean="0"/>
              <a:t> ( &gt;50 r.)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11560" y="1196752"/>
            <a:ext cx="820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rgbClr val="FFFF00"/>
                </a:solidFill>
              </a:rPr>
              <a:t>„Super</a:t>
            </a:r>
            <a:r>
              <a:rPr lang="en-US" sz="3200" dirty="0" smtClean="0">
                <a:solidFill>
                  <a:srgbClr val="FFFF00"/>
                </a:solidFill>
              </a:rPr>
              <a:t>-</a:t>
            </a:r>
            <a:r>
              <a:rPr lang="sk-SK" sz="3200" dirty="0" err="1" smtClean="0">
                <a:solidFill>
                  <a:srgbClr val="FFFF00"/>
                </a:solidFill>
              </a:rPr>
              <a:t>unitary</a:t>
            </a:r>
            <a:r>
              <a:rPr lang="sk-SK" sz="3200" dirty="0" smtClean="0">
                <a:solidFill>
                  <a:srgbClr val="FFFF00"/>
                </a:solidFill>
              </a:rPr>
              <a:t> </a:t>
            </a:r>
            <a:r>
              <a:rPr lang="sk-SK" sz="3200" dirty="0" err="1" smtClean="0">
                <a:solidFill>
                  <a:srgbClr val="FFFF00"/>
                </a:solidFill>
              </a:rPr>
              <a:t>scattering</a:t>
            </a:r>
            <a:r>
              <a:rPr lang="sk-SK" sz="3200" dirty="0" smtClean="0">
                <a:solidFill>
                  <a:srgbClr val="FFFF00"/>
                </a:solidFill>
              </a:rPr>
              <a:t>“  </a:t>
            </a:r>
            <a:r>
              <a:rPr lang="en-US" sz="3200" dirty="0" smtClean="0">
                <a:solidFill>
                  <a:srgbClr val="FFFF00"/>
                </a:solidFill>
              </a:rPr>
              <a:t>( &gt; 80 scatters / </a:t>
            </a:r>
            <a:r>
              <a:rPr lang="en-US" sz="3200" dirty="0" err="1" smtClean="0">
                <a:solidFill>
                  <a:srgbClr val="FFFF00"/>
                </a:solidFill>
              </a:rPr>
              <a:t>u.c</a:t>
            </a:r>
            <a:r>
              <a:rPr lang="en-US" sz="3200" dirty="0" smtClean="0">
                <a:solidFill>
                  <a:srgbClr val="FFFF00"/>
                </a:solidFill>
              </a:rPr>
              <a:t>. )</a:t>
            </a:r>
            <a:endParaRPr lang="sk-SK" sz="3200" dirty="0">
              <a:solidFill>
                <a:srgbClr val="FFFF00"/>
              </a:solidFill>
            </a:endParaRPr>
          </a:p>
        </p:txBody>
      </p:sp>
      <p:sp>
        <p:nvSpPr>
          <p:cNvPr id="7" name="Šípka dolu 6"/>
          <p:cNvSpPr/>
          <p:nvPr/>
        </p:nvSpPr>
        <p:spPr>
          <a:xfrm>
            <a:off x="2483768" y="1844824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755576" y="2780928"/>
            <a:ext cx="398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mB</a:t>
            </a:r>
            <a:r>
              <a:rPr lang="en-US" sz="32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nem</a:t>
            </a:r>
            <a:r>
              <a:rPr lang="sk-SK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ôže</a:t>
            </a:r>
            <a:r>
              <a:rPr lang="sk-SK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byť kov</a:t>
            </a:r>
            <a:endParaRPr lang="sk-SK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Šípka dolu 8"/>
          <p:cNvSpPr/>
          <p:nvPr/>
        </p:nvSpPr>
        <p:spPr>
          <a:xfrm>
            <a:off x="5076056" y="1988840"/>
            <a:ext cx="432048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755576" y="3717032"/>
            <a:ext cx="7892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FFFF00"/>
                </a:solidFill>
              </a:rPr>
              <a:t>S.U.S.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sk-SK" sz="3200" dirty="0" smtClean="0">
                <a:solidFill>
                  <a:srgbClr val="FFFF00"/>
                </a:solidFill>
              </a:rPr>
              <a:t>indikuje </a:t>
            </a:r>
            <a:r>
              <a:rPr lang="sk-SK" sz="3200" dirty="0" err="1" smtClean="0">
                <a:solidFill>
                  <a:srgbClr val="FFFF00"/>
                </a:solidFill>
              </a:rPr>
              <a:t>preskokový</a:t>
            </a:r>
            <a:r>
              <a:rPr lang="sk-SK" sz="3200" dirty="0" smtClean="0">
                <a:solidFill>
                  <a:srgbClr val="FFFF00"/>
                </a:solidFill>
              </a:rPr>
              <a:t> typ el. vodivosti,</a:t>
            </a:r>
          </a:p>
          <a:p>
            <a:r>
              <a:rPr lang="sk-SK" sz="3200" dirty="0" smtClean="0">
                <a:solidFill>
                  <a:srgbClr val="FFFF00"/>
                </a:solidFill>
              </a:rPr>
              <a:t>			</a:t>
            </a:r>
            <a:r>
              <a:rPr lang="sk-SK" sz="3200" dirty="0" smtClean="0">
                <a:solidFill>
                  <a:srgbClr val="FF0000"/>
                </a:solidFill>
              </a:rPr>
              <a:t>AVŠAK</a:t>
            </a:r>
          </a:p>
          <a:p>
            <a:r>
              <a:rPr lang="sk-SK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preskoková</a:t>
            </a:r>
            <a:r>
              <a:rPr lang="sk-SK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vo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divos</a:t>
            </a:r>
            <a:r>
              <a:rPr lang="sk-SK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ť to by to tiež </a:t>
            </a:r>
            <a:r>
              <a:rPr lang="sk-SK" sz="3200" dirty="0" smtClean="0">
                <a:solidFill>
                  <a:srgbClr val="FF0000"/>
                </a:solidFill>
              </a:rPr>
              <a:t>nemala</a:t>
            </a:r>
            <a:r>
              <a:rPr lang="sk-SK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byť</a:t>
            </a:r>
            <a:r>
              <a:rPr lang="sk-SK" sz="3200" dirty="0" smtClean="0">
                <a:solidFill>
                  <a:srgbClr val="FFFF00"/>
                </a:solidFill>
              </a:rPr>
              <a:t>, pretože všetky modely (známe do roku 2014) striktne vyžadujú </a:t>
            </a:r>
            <a:r>
              <a:rPr lang="el-GR" sz="3200" dirty="0" smtClean="0">
                <a:solidFill>
                  <a:srgbClr val="FFC000"/>
                </a:solidFill>
              </a:rPr>
              <a:t>σ</a:t>
            </a:r>
            <a:r>
              <a:rPr lang="el-GR" sz="3200" dirty="0" smtClean="0">
                <a:solidFill>
                  <a:srgbClr val="FFC000"/>
                </a:solidFill>
                <a:latin typeface="Calibri"/>
              </a:rPr>
              <a:t>→</a:t>
            </a:r>
            <a:r>
              <a:rPr lang="en-US" sz="3200" dirty="0" smtClean="0">
                <a:solidFill>
                  <a:srgbClr val="FFC000"/>
                </a:solidFill>
                <a:latin typeface="Calibri"/>
              </a:rPr>
              <a:t> 0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sk-SK" sz="3200" dirty="0" smtClean="0">
                <a:solidFill>
                  <a:srgbClr val="FFC000"/>
                </a:solidFill>
              </a:rPr>
              <a:t>pre </a:t>
            </a:r>
            <a:r>
              <a:rPr lang="en-US" sz="3200" dirty="0" smtClean="0">
                <a:solidFill>
                  <a:srgbClr val="FFC000"/>
                </a:solidFill>
              </a:rPr>
              <a:t>T</a:t>
            </a:r>
            <a:r>
              <a:rPr lang="el-GR" sz="3200" dirty="0" smtClean="0">
                <a:solidFill>
                  <a:srgbClr val="FFC000"/>
                </a:solidFill>
                <a:latin typeface="Calibri"/>
              </a:rPr>
              <a:t>→</a:t>
            </a:r>
            <a:r>
              <a:rPr lang="en-US" sz="3200" dirty="0" smtClean="0">
                <a:solidFill>
                  <a:srgbClr val="FFC000"/>
                </a:solidFill>
                <a:latin typeface="Calibri"/>
              </a:rPr>
              <a:t> 0</a:t>
            </a:r>
            <a:r>
              <a:rPr lang="en-US" sz="3200" dirty="0" smtClean="0">
                <a:solidFill>
                  <a:srgbClr val="FFC000"/>
                </a:solidFill>
              </a:rPr>
              <a:t> K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r>
              <a:rPr lang="sk-SK" sz="3200" dirty="0" smtClean="0">
                <a:solidFill>
                  <a:srgbClr val="FFFF00"/>
                </a:solidFill>
              </a:rPr>
              <a:t> </a:t>
            </a:r>
            <a:endParaRPr lang="sk-SK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Riešiteľský kolektív a riešené témy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752528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sk-SK" sz="3600" dirty="0" smtClean="0"/>
              <a:t>Riešiteľský kolektív (2012-2015): I. Baťko, M. </a:t>
            </a:r>
            <a:r>
              <a:rPr lang="sk-SK" sz="3600" dirty="0" err="1" smtClean="0"/>
              <a:t>Baťková</a:t>
            </a:r>
            <a:endParaRPr lang="sk-SK" sz="3600" dirty="0" smtClean="0"/>
          </a:p>
          <a:p>
            <a:pPr lvl="1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sk-SK" sz="3600" dirty="0" smtClean="0"/>
              <a:t>Výskumné témy:</a:t>
            </a:r>
          </a:p>
          <a:p>
            <a:pPr lvl="1">
              <a:defRPr/>
            </a:pPr>
            <a:r>
              <a:rPr lang="sk-SK" sz="3100" dirty="0" smtClean="0"/>
              <a:t>Štúdium generovania tepla v tunelových štruktúrach</a:t>
            </a:r>
          </a:p>
          <a:p>
            <a:pPr lvl="1">
              <a:defRPr/>
            </a:pPr>
            <a:r>
              <a:rPr lang="sk-SK" sz="3100" dirty="0" smtClean="0"/>
              <a:t>Tunelová </a:t>
            </a:r>
            <a:r>
              <a:rPr lang="sk-SK" sz="3100" dirty="0" err="1" smtClean="0"/>
              <a:t>spektroskopia</a:t>
            </a:r>
            <a:r>
              <a:rPr lang="sk-SK" sz="3100" dirty="0" smtClean="0"/>
              <a:t> kovov a polovodičov</a:t>
            </a:r>
          </a:p>
          <a:p>
            <a:pPr lvl="1">
              <a:defRPr/>
            </a:pPr>
            <a:r>
              <a:rPr lang="sk-SK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Elektrická vodivosť kovov a polovodičov</a:t>
            </a:r>
          </a:p>
          <a:p>
            <a:pPr lvl="1">
              <a:buNone/>
              <a:defRPr/>
            </a:pPr>
            <a:endParaRPr lang="sk-SK" sz="2800" dirty="0" smtClean="0"/>
          </a:p>
          <a:p>
            <a:pPr lvl="0">
              <a:buClr>
                <a:srgbClr val="D6ECFF"/>
              </a:buClr>
              <a:defRPr/>
            </a:pPr>
            <a:r>
              <a:rPr lang="sk-SK" sz="3600" dirty="0" smtClean="0">
                <a:solidFill>
                  <a:prstClr val="white"/>
                </a:solidFill>
              </a:rPr>
              <a:t>Spolusúvisiace aktivity (nová infraštruktúra):</a:t>
            </a:r>
          </a:p>
          <a:p>
            <a:pPr lvl="1">
              <a:defRPr/>
            </a:pPr>
            <a:r>
              <a:rPr lang="sk-SK" sz="3100" dirty="0" smtClean="0">
                <a:solidFill>
                  <a:srgbClr val="FFFF00"/>
                </a:solidFill>
              </a:rPr>
              <a:t>Príprava </a:t>
            </a:r>
            <a:r>
              <a:rPr lang="sk-SK" sz="3100" dirty="0" err="1" smtClean="0">
                <a:solidFill>
                  <a:srgbClr val="FFFF00"/>
                </a:solidFill>
              </a:rPr>
              <a:t>tenkovrstvových</a:t>
            </a:r>
            <a:r>
              <a:rPr lang="sk-SK" sz="3100" dirty="0" smtClean="0">
                <a:solidFill>
                  <a:srgbClr val="FFFF00"/>
                </a:solidFill>
              </a:rPr>
              <a:t> MIM štruktúr (</a:t>
            </a:r>
            <a:r>
              <a:rPr lang="sk-SK" sz="3100" dirty="0" err="1" smtClean="0">
                <a:solidFill>
                  <a:srgbClr val="FFFF00"/>
                </a:solidFill>
              </a:rPr>
              <a:t>magnetrónové</a:t>
            </a:r>
            <a:r>
              <a:rPr lang="sk-SK" sz="3100" dirty="0" smtClean="0">
                <a:solidFill>
                  <a:srgbClr val="FFFF00"/>
                </a:solidFill>
              </a:rPr>
              <a:t> </a:t>
            </a:r>
            <a:r>
              <a:rPr lang="sk-SK" sz="3100" dirty="0" err="1" smtClean="0">
                <a:solidFill>
                  <a:srgbClr val="FFFF00"/>
                </a:solidFill>
              </a:rPr>
              <a:t>naprašovanie</a:t>
            </a:r>
            <a:r>
              <a:rPr lang="sk-SK" sz="3100" dirty="0" smtClean="0">
                <a:solidFill>
                  <a:srgbClr val="FFFF00"/>
                </a:solidFill>
              </a:rPr>
              <a:t>, LAO pomocou AFM) </a:t>
            </a:r>
            <a:r>
              <a:rPr lang="sk-SK" sz="3100" dirty="0" smtClean="0">
                <a:solidFill>
                  <a:srgbClr val="92D050"/>
                </a:solidFill>
              </a:rPr>
              <a:t>a štúdium ich elektrických vlastností</a:t>
            </a:r>
          </a:p>
          <a:p>
            <a:pPr lvl="1">
              <a:defRPr/>
            </a:pPr>
            <a:r>
              <a:rPr lang="sk-SK" sz="3100" dirty="0" smtClean="0">
                <a:solidFill>
                  <a:srgbClr val="92D050"/>
                </a:solidFill>
              </a:rPr>
              <a:t>Podporné AFM/SPM merania pre iné skupiny</a:t>
            </a:r>
            <a:endParaRPr lang="sk-SK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920880" cy="908720"/>
          </a:xfrm>
        </p:spPr>
        <p:txBody>
          <a:bodyPr/>
          <a:lstStyle/>
          <a:p>
            <a:pPr algn="ctr"/>
            <a:r>
              <a:rPr lang="en-US" dirty="0" smtClean="0"/>
              <a:t>Mo</a:t>
            </a:r>
            <a:r>
              <a:rPr lang="sk-SK" dirty="0" smtClean="0"/>
              <a:t>ž</a:t>
            </a:r>
            <a:r>
              <a:rPr lang="en-US" dirty="0" smtClean="0"/>
              <a:t>n</a:t>
            </a:r>
            <a:r>
              <a:rPr lang="sk-SK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rie</a:t>
            </a:r>
            <a:r>
              <a:rPr lang="sk-SK" dirty="0" smtClean="0"/>
              <a:t>š</a:t>
            </a:r>
            <a:r>
              <a:rPr lang="en-US" dirty="0" err="1" smtClean="0"/>
              <a:t>enia</a:t>
            </a:r>
            <a:r>
              <a:rPr lang="sk-SK" dirty="0" smtClean="0"/>
              <a:t>:</a:t>
            </a: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908720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sk-SK" sz="3200" dirty="0" smtClean="0">
                <a:solidFill>
                  <a:srgbClr val="FFFF00"/>
                </a:solidFill>
              </a:rPr>
              <a:t>SmB</a:t>
            </a:r>
            <a:r>
              <a:rPr lang="sk-SK" sz="3200" baseline="-25000" dirty="0" smtClean="0">
                <a:solidFill>
                  <a:srgbClr val="FFFF00"/>
                </a:solidFill>
              </a:rPr>
              <a:t>6</a:t>
            </a:r>
            <a:r>
              <a:rPr lang="sk-SK" sz="3200" dirty="0" smtClean="0">
                <a:solidFill>
                  <a:srgbClr val="FFFF00"/>
                </a:solidFill>
              </a:rPr>
              <a:t> je tzv. (</a:t>
            </a:r>
            <a:r>
              <a:rPr lang="sk-SK" sz="3200" dirty="0" err="1" smtClean="0">
                <a:solidFill>
                  <a:srgbClr val="FFFF00"/>
                </a:solidFill>
              </a:rPr>
              <a:t>Kondo</a:t>
            </a:r>
            <a:r>
              <a:rPr lang="sk-SK" sz="3200" dirty="0" smtClean="0">
                <a:solidFill>
                  <a:srgbClr val="FFFF00"/>
                </a:solidFill>
              </a:rPr>
              <a:t>) </a:t>
            </a:r>
            <a:r>
              <a:rPr lang="sk-SK" sz="3200" dirty="0" err="1" smtClean="0">
                <a:solidFill>
                  <a:srgbClr val="FFFF00"/>
                </a:solidFill>
              </a:rPr>
              <a:t>topologický</a:t>
            </a:r>
            <a:r>
              <a:rPr lang="sk-SK" sz="3200" dirty="0" smtClean="0">
                <a:solidFill>
                  <a:srgbClr val="FFFF00"/>
                </a:solidFill>
              </a:rPr>
              <a:t> izolátor:</a:t>
            </a:r>
          </a:p>
          <a:p>
            <a:pPr marL="457200" indent="-457200"/>
            <a:r>
              <a:rPr lang="sk-SK" sz="2400" dirty="0" smtClean="0">
                <a:solidFill>
                  <a:srgbClr val="FFFF00"/>
                </a:solidFill>
              </a:rPr>
              <a:t>	</a:t>
            </a:r>
            <a:r>
              <a:rPr lang="sk-SK" sz="2400" dirty="0" smtClean="0">
                <a:solidFill>
                  <a:schemeClr val="tx2"/>
                </a:solidFill>
              </a:rPr>
              <a:t>Povrch materiálu je vodivý, zatiaľ čo vnútro materiálu je izolátor</a:t>
            </a:r>
            <a:endParaRPr lang="sk-SK" sz="1200" dirty="0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75681"/>
            <a:ext cx="6934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6581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636912"/>
            <a:ext cx="6124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83568" y="32129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FFFF00"/>
                </a:solidFill>
              </a:rPr>
              <a:t>			ALEBO</a:t>
            </a:r>
          </a:p>
          <a:p>
            <a:endParaRPr lang="sk-SK" sz="3200" dirty="0" smtClean="0">
              <a:solidFill>
                <a:srgbClr val="FFFF00"/>
              </a:solidFill>
            </a:endParaRPr>
          </a:p>
          <a:p>
            <a:r>
              <a:rPr lang="sk-SK" sz="3200" dirty="0" smtClean="0">
                <a:solidFill>
                  <a:srgbClr val="FFFF00"/>
                </a:solidFill>
              </a:rPr>
              <a:t>Existuje zatiaľ neobjavený mechanizmus </a:t>
            </a:r>
            <a:r>
              <a:rPr lang="sk-SK" sz="3200" dirty="0" err="1" smtClean="0">
                <a:solidFill>
                  <a:srgbClr val="FFFF00"/>
                </a:solidFill>
              </a:rPr>
              <a:t>preskokovej</a:t>
            </a:r>
            <a:r>
              <a:rPr lang="sk-SK" sz="3200" dirty="0" smtClean="0">
                <a:solidFill>
                  <a:srgbClr val="FFFF00"/>
                </a:solidFill>
              </a:rPr>
              <a:t> vodivosti pripomínajúci kovovú vodivosť 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=&gt; </a:t>
            </a:r>
            <a:r>
              <a:rPr lang="sk-SK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„základný stav“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nie</a:t>
            </a:r>
            <a:r>
              <a:rPr lang="sk-SK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je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nevyhnutne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IZOLÁTOR 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doned</a:t>
            </a:r>
            <a:r>
              <a:rPr lang="sk-SK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á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vna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nepripúšťaná možnosť). </a:t>
            </a:r>
            <a:endParaRPr lang="sk-SK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605111" cy="50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45243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151734"/>
            <a:ext cx="3028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6021288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37312"/>
            <a:ext cx="1266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475656" y="1196752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„Klasický“ polovodič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156176" y="1124744"/>
            <a:ext cx="17604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Polovodič s VF</a:t>
            </a:r>
            <a:endParaRPr lang="sk-SK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628" y="2045965"/>
            <a:ext cx="42433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566763"/>
            <a:ext cx="4257675" cy="215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861048"/>
            <a:ext cx="424338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6067003"/>
            <a:ext cx="1323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6503243"/>
            <a:ext cx="990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Šípka dolu 13"/>
          <p:cNvSpPr/>
          <p:nvPr/>
        </p:nvSpPr>
        <p:spPr>
          <a:xfrm>
            <a:off x="2483768" y="5301208"/>
            <a:ext cx="484632" cy="6183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5" name="Šípka doprava 14"/>
          <p:cNvSpPr/>
          <p:nvPr/>
        </p:nvSpPr>
        <p:spPr>
          <a:xfrm>
            <a:off x="6732240" y="6165304"/>
            <a:ext cx="720080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39552" y="980728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FFFF00"/>
                </a:solidFill>
              </a:rPr>
              <a:t>Navrhnutý mechanizmus valenčnými fluktuáciami indukovanej </a:t>
            </a:r>
            <a:r>
              <a:rPr lang="sk-SK" sz="2000" dirty="0" err="1" smtClean="0">
                <a:solidFill>
                  <a:srgbClr val="FFFF00"/>
                </a:solidFill>
              </a:rPr>
              <a:t>preskokovej</a:t>
            </a:r>
            <a:r>
              <a:rPr lang="sk-SK" sz="2000" dirty="0" smtClean="0">
                <a:solidFill>
                  <a:srgbClr val="FFFF00"/>
                </a:solidFill>
              </a:rPr>
              <a:t> vodivosti  </a:t>
            </a:r>
            <a:r>
              <a:rPr lang="sk-SK" sz="2000" dirty="0" err="1" smtClean="0">
                <a:solidFill>
                  <a:srgbClr val="FFFF00"/>
                </a:solidFill>
              </a:rPr>
              <a:t>vysvetľ</a:t>
            </a:r>
            <a:r>
              <a:rPr lang="en-US" sz="2000" dirty="0" err="1" smtClean="0">
                <a:solidFill>
                  <a:srgbClr val="FFFF00"/>
                </a:solidFill>
              </a:rPr>
              <a:t>uje</a:t>
            </a:r>
            <a:r>
              <a:rPr lang="sk-SK" sz="2000" dirty="0" smtClean="0">
                <a:solidFill>
                  <a:srgbClr val="FFFF00"/>
                </a:solidFill>
              </a:rPr>
              <a:t>  </a:t>
            </a:r>
            <a:r>
              <a:rPr lang="sk-SK" sz="2000" dirty="0" smtClean="0"/>
              <a:t>absenciu divergencie odporu pre </a:t>
            </a:r>
            <a:r>
              <a:rPr lang="en-US" sz="2000" dirty="0" smtClean="0"/>
              <a:t>T</a:t>
            </a:r>
            <a:r>
              <a:rPr lang="el-GR" sz="2000" dirty="0" smtClean="0">
                <a:latin typeface="Calibri"/>
              </a:rPr>
              <a:t>→</a:t>
            </a:r>
            <a:r>
              <a:rPr lang="en-US" sz="2000" dirty="0" smtClean="0">
                <a:latin typeface="Calibri"/>
              </a:rPr>
              <a:t> 0</a:t>
            </a:r>
            <a:r>
              <a:rPr lang="en-US" sz="2000" dirty="0" smtClean="0"/>
              <a:t> K </a:t>
            </a:r>
            <a:r>
              <a:rPr lang="sk-SK" sz="2000" dirty="0" smtClean="0">
                <a:solidFill>
                  <a:srgbClr val="FFFF00"/>
                </a:solidFill>
              </a:rPr>
              <a:t>vo valenčno-fluktuačných polovodičoch ako </a:t>
            </a:r>
            <a:r>
              <a:rPr lang="sk-SK" sz="2000" dirty="0" smtClean="0"/>
              <a:t>dôsledok  VF</a:t>
            </a:r>
            <a:r>
              <a:rPr lang="sk-SK" sz="2000" dirty="0" smtClean="0">
                <a:solidFill>
                  <a:srgbClr val="FFFF00"/>
                </a:solidFill>
              </a:rPr>
              <a:t>. </a:t>
            </a:r>
          </a:p>
          <a:p>
            <a:pPr marL="457200" indent="-457200"/>
            <a:r>
              <a:rPr lang="sk-SK" sz="2000" b="1" dirty="0" smtClean="0">
                <a:solidFill>
                  <a:srgbClr val="FFFF00"/>
                </a:solidFill>
              </a:rPr>
              <a:t>         		</a:t>
            </a:r>
          </a:p>
          <a:p>
            <a:pPr marL="457200" indent="-457200"/>
            <a:r>
              <a:rPr lang="sk-SK" sz="2000" b="1" dirty="0" smtClean="0">
                <a:solidFill>
                  <a:srgbClr val="92D050"/>
                </a:solidFill>
              </a:rPr>
              <a:t> 	</a:t>
            </a:r>
            <a:r>
              <a:rPr lang="sk-SK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Fundamentálny poznatok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 </a:t>
            </a:r>
            <a:r>
              <a:rPr lang="sk-SK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priestor pre f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undament</a:t>
            </a:r>
            <a:r>
              <a:rPr lang="sk-SK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á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lny</a:t>
            </a:r>
            <a:r>
              <a:rPr lang="sk-SK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výskum </a:t>
            </a:r>
          </a:p>
          <a:p>
            <a:pPr marL="457200" indent="-457200"/>
            <a:r>
              <a:rPr lang="sk-SK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             –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</a:t>
            </a:r>
            <a:r>
              <a:rPr lang="sk-SK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(základný stav nie je izolátor , ani kov!)</a:t>
            </a:r>
            <a:endParaRPr lang="sk-SK" sz="2000" b="1" dirty="0" smtClean="0">
              <a:solidFill>
                <a:srgbClr val="92D050"/>
              </a:solidFill>
            </a:endParaRPr>
          </a:p>
          <a:p>
            <a:pPr marL="457200" indent="-457200"/>
            <a:r>
              <a:rPr lang="sk-SK" sz="2000" b="1" dirty="0" smtClean="0">
                <a:solidFill>
                  <a:srgbClr val="92D050"/>
                </a:solidFill>
              </a:rPr>
              <a:t>		</a:t>
            </a:r>
          </a:p>
          <a:p>
            <a:pPr marL="457200" indent="-457200">
              <a:buFont typeface="Arial" pitchFamily="34" charset="0"/>
              <a:buChar char="•"/>
            </a:pPr>
            <a:endParaRPr lang="sk-SK" sz="20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FFFF00"/>
                </a:solidFill>
              </a:rPr>
              <a:t>Navrhnutý mechanizmus indikuje zvýšenú povrchovú vodivosť  </a:t>
            </a:r>
            <a:r>
              <a:rPr lang="sk-SK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pripomínajúc tak charakteristickú vlastnosť </a:t>
            </a:r>
            <a:r>
              <a:rPr lang="sk-SK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topologických</a:t>
            </a:r>
            <a:r>
              <a:rPr lang="sk-SK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izolátorov.</a:t>
            </a:r>
          </a:p>
          <a:p>
            <a:pPr marL="457200" indent="-457200"/>
            <a:endParaRPr lang="sk-SK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sk-SK" sz="2000" b="1" dirty="0" smtClean="0">
                <a:solidFill>
                  <a:srgbClr val="92D050"/>
                </a:solidFill>
              </a:rPr>
              <a:t>	Je SmB</a:t>
            </a:r>
            <a:r>
              <a:rPr lang="sk-SK" sz="2000" b="1" baseline="-25000" dirty="0" smtClean="0">
                <a:solidFill>
                  <a:srgbClr val="92D050"/>
                </a:solidFill>
              </a:rPr>
              <a:t>6</a:t>
            </a:r>
            <a:r>
              <a:rPr lang="sk-SK" sz="2000" b="1" dirty="0" smtClean="0">
                <a:solidFill>
                  <a:srgbClr val="92D050"/>
                </a:solidFill>
              </a:rPr>
              <a:t> </a:t>
            </a:r>
            <a:r>
              <a:rPr lang="sk-SK" sz="2000" b="1" dirty="0" err="1" smtClean="0">
                <a:solidFill>
                  <a:srgbClr val="92D050"/>
                </a:solidFill>
              </a:rPr>
              <a:t>topologický</a:t>
            </a:r>
            <a:r>
              <a:rPr lang="sk-SK" sz="2000" b="1" dirty="0" smtClean="0">
                <a:solidFill>
                  <a:srgbClr val="92D050"/>
                </a:solidFill>
              </a:rPr>
              <a:t> izolátor?	</a:t>
            </a:r>
            <a:r>
              <a:rPr lang="sk-SK" sz="2000" b="1" dirty="0" smtClean="0">
                <a:solidFill>
                  <a:srgbClr val="FFFF00"/>
                </a:solidFill>
              </a:rPr>
              <a:t>ÁNO (iba)</a:t>
            </a:r>
          </a:p>
          <a:p>
            <a:pPr marL="457200" indent="-457200"/>
            <a:r>
              <a:rPr lang="sk-SK" sz="2000" b="1" dirty="0" smtClean="0">
                <a:solidFill>
                  <a:srgbClr val="92D050"/>
                </a:solidFill>
              </a:rPr>
              <a:t>						</a:t>
            </a:r>
            <a:r>
              <a:rPr lang="sk-SK" sz="2000" b="1" dirty="0" smtClean="0">
                <a:solidFill>
                  <a:srgbClr val="FFFF00"/>
                </a:solidFill>
              </a:rPr>
              <a:t>ÁNO (aj)</a:t>
            </a:r>
          </a:p>
          <a:p>
            <a:pPr marL="457200" indent="-457200"/>
            <a:r>
              <a:rPr lang="sk-SK" sz="2000" b="1" dirty="0" smtClean="0">
                <a:solidFill>
                  <a:srgbClr val="92D050"/>
                </a:solidFill>
              </a:rPr>
              <a:t>						</a:t>
            </a:r>
            <a:r>
              <a:rPr lang="sk-SK" sz="2000" b="1" dirty="0" smtClean="0">
                <a:solidFill>
                  <a:srgbClr val="FFFF00"/>
                </a:solidFill>
              </a:rPr>
              <a:t>NIE</a:t>
            </a:r>
          </a:p>
          <a:p>
            <a:pPr marL="457200" indent="-457200"/>
            <a:endParaRPr lang="sk-SK" sz="2000" b="1" dirty="0" smtClean="0">
              <a:solidFill>
                <a:srgbClr val="FFFF00"/>
              </a:solidFill>
            </a:endParaRPr>
          </a:p>
          <a:p>
            <a:pPr marL="457200" indent="-457200"/>
            <a:r>
              <a:rPr lang="sk-SK" sz="2400" dirty="0" smtClean="0">
                <a:solidFill>
                  <a:srgbClr val="FFFF00"/>
                </a:solidFill>
              </a:rPr>
              <a:t>Potreba experimentálnej verifikácie povahy povrchovej vodivosti v SmB</a:t>
            </a:r>
            <a:r>
              <a:rPr lang="sk-SK" sz="2400" baseline="-25000" dirty="0" smtClean="0">
                <a:solidFill>
                  <a:srgbClr val="FFFF00"/>
                </a:solidFill>
              </a:rPr>
              <a:t>6</a:t>
            </a:r>
            <a:r>
              <a:rPr lang="sk-SK" sz="2400" dirty="0" smtClean="0">
                <a:solidFill>
                  <a:srgbClr val="FFFF00"/>
                </a:solidFill>
              </a:rPr>
              <a:t>: požiadavka na štúdium tenkých vrstiev SmB</a:t>
            </a:r>
            <a:r>
              <a:rPr lang="sk-SK" sz="2400" baseline="-25000" dirty="0" smtClean="0">
                <a:solidFill>
                  <a:srgbClr val="FFFF00"/>
                </a:solidFill>
              </a:rPr>
              <a:t>6</a:t>
            </a:r>
            <a:endParaRPr lang="sk-SK" sz="2000" dirty="0" smtClean="0">
              <a:solidFill>
                <a:srgbClr val="FFFF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568952" cy="72008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sk-SK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ôsledky</a:t>
            </a:r>
            <a:r>
              <a:rPr kumimoji="0" lang="sk-SK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navrhnutého modelu -</a:t>
            </a:r>
            <a:r>
              <a:rPr kumimoji="0" lang="sk-SK" sz="32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</a:t>
            </a:r>
            <a:r>
              <a:rPr kumimoji="0" lang="sk-SK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sk-SK" sz="3200" b="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860032" y="4437112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4860032" y="4725144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4860032" y="5013176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lu 11"/>
          <p:cNvSpPr/>
          <p:nvPr/>
        </p:nvSpPr>
        <p:spPr>
          <a:xfrm>
            <a:off x="3923928" y="4898864"/>
            <a:ext cx="484632" cy="6183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4932040" y="2996952"/>
            <a:ext cx="484632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467544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400" dirty="0" err="1" smtClean="0">
                <a:solidFill>
                  <a:srgbClr val="92D050"/>
                </a:solidFill>
              </a:rPr>
              <a:t>PhysNet</a:t>
            </a:r>
            <a:r>
              <a:rPr lang="sk-SK" sz="2400" dirty="0" smtClean="0">
                <a:solidFill>
                  <a:srgbClr val="92D050"/>
                </a:solidFill>
              </a:rPr>
              <a:t>: 	</a:t>
            </a: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odladená technológia prípravy tenkých vrstiev SmB</a:t>
            </a:r>
            <a:r>
              <a:rPr lang="sk-SK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</a:p>
          <a:p>
            <a:pPr marL="457200" indent="-457200"/>
            <a:r>
              <a:rPr lang="sk-SK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			</a:t>
            </a: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 spolupráci s F. </a:t>
            </a:r>
            <a:r>
              <a:rPr lang="sk-SK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Stobiecki</a:t>
            </a: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B. </a:t>
            </a:r>
            <a:r>
              <a:rPr lang="sk-SK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Szymanski</a:t>
            </a: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P. </a:t>
            </a:r>
            <a:r>
              <a:rPr lang="sk-SK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Kuswik</a:t>
            </a: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		(IMP Poznaň) - pripravuje sa 1. publikácia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568952" cy="72008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sk-SK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ôsledky</a:t>
            </a:r>
            <a:r>
              <a:rPr kumimoji="0" lang="sk-SK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navrhnutého modelu -</a:t>
            </a:r>
            <a:r>
              <a:rPr kumimoji="0" lang="sk-SK" sz="32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</a:t>
            </a:r>
            <a:r>
              <a:rPr kumimoji="0" lang="sk-SK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sk-SK" sz="3200" b="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80736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273" y="2348879"/>
            <a:ext cx="375272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60040" y="5445224"/>
            <a:ext cx="8028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200" dirty="0" smtClean="0">
                <a:solidFill>
                  <a:srgbClr val="FFFF00"/>
                </a:solidFill>
              </a:rPr>
              <a:t>Pripravené tenké </a:t>
            </a:r>
            <a:r>
              <a:rPr lang="sk-SK" sz="2200" dirty="0" err="1" smtClean="0">
                <a:solidFill>
                  <a:srgbClr val="FFFF00"/>
                </a:solidFill>
              </a:rPr>
              <a:t>vrstievy</a:t>
            </a:r>
            <a:r>
              <a:rPr lang="sk-SK" sz="2200" dirty="0" smtClean="0">
                <a:solidFill>
                  <a:srgbClr val="FFFF00"/>
                </a:solidFill>
              </a:rPr>
              <a:t> SmB</a:t>
            </a:r>
            <a:r>
              <a:rPr lang="sk-SK" sz="2200" baseline="-25000" dirty="0" smtClean="0">
                <a:solidFill>
                  <a:srgbClr val="FFFF00"/>
                </a:solidFill>
              </a:rPr>
              <a:t>6  </a:t>
            </a:r>
            <a:r>
              <a:rPr lang="sk-SK" sz="2200" dirty="0" smtClean="0">
                <a:solidFill>
                  <a:srgbClr val="FFFF00"/>
                </a:solidFill>
              </a:rPr>
              <a:t>sú </a:t>
            </a:r>
            <a:r>
              <a:rPr lang="sk-SK" sz="2200" dirty="0" err="1" smtClean="0">
                <a:solidFill>
                  <a:srgbClr val="FFFF00"/>
                </a:solidFill>
              </a:rPr>
              <a:t>stochiometrické</a:t>
            </a:r>
            <a:r>
              <a:rPr lang="sk-SK" sz="2200" dirty="0" smtClean="0">
                <a:solidFill>
                  <a:srgbClr val="FFFF00"/>
                </a:solidFill>
              </a:rPr>
              <a:t> a vykazujú očakávané vlastnosti, </a:t>
            </a:r>
            <a:r>
              <a:rPr lang="sk-SK" sz="2200" dirty="0" smtClean="0"/>
              <a:t>deponované zo </a:t>
            </a:r>
            <a:r>
              <a:rPr lang="sk-SK" sz="2200" dirty="0" err="1" smtClean="0"/>
              <a:t>stochiometrického</a:t>
            </a:r>
            <a:r>
              <a:rPr lang="sk-SK" sz="2200" dirty="0" smtClean="0"/>
              <a:t> terča!!!</a:t>
            </a:r>
            <a:r>
              <a:rPr lang="sk-SK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      - </a:t>
            </a:r>
            <a:r>
              <a:rPr lang="sk-SK" sz="2200" dirty="0" smtClean="0">
                <a:solidFill>
                  <a:srgbClr val="FFFF00"/>
                </a:solidFill>
              </a:rPr>
              <a:t>vynikajúca štartovacia pozícia pre ďalší výskum (VEGA, COST</a:t>
            </a:r>
            <a:r>
              <a:rPr lang="en-US" sz="2200" dirty="0" smtClean="0">
                <a:solidFill>
                  <a:srgbClr val="FFFF00"/>
                </a:solidFill>
              </a:rPr>
              <a:t>?</a:t>
            </a:r>
            <a:r>
              <a:rPr lang="sk-SK" sz="2200" dirty="0" smtClean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64096" y="2348880"/>
            <a:ext cx="7772400" cy="4392488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D6ECFF"/>
              </a:buClr>
              <a:defRPr/>
            </a:pPr>
            <a:r>
              <a:rPr lang="sk-SK" dirty="0" smtClean="0">
                <a:solidFill>
                  <a:prstClr val="white"/>
                </a:solidFill>
              </a:rPr>
              <a:t>2016: Podaný VEGA projekt:</a:t>
            </a:r>
          </a:p>
          <a:p>
            <a:pPr lvl="1">
              <a:buClr>
                <a:srgbClr val="D6ECFF"/>
              </a:buClr>
              <a:buNone/>
              <a:defRPr/>
            </a:pPr>
            <a:r>
              <a:rPr lang="cs-CZ" sz="2800" dirty="0" smtClean="0">
                <a:solidFill>
                  <a:srgbClr val="92D050"/>
                </a:solidFill>
              </a:rPr>
              <a:t>Úloha povrchových </a:t>
            </a:r>
            <a:r>
              <a:rPr lang="cs-CZ" sz="2800" dirty="0" err="1" smtClean="0">
                <a:solidFill>
                  <a:srgbClr val="92D050"/>
                </a:solidFill>
              </a:rPr>
              <a:t>stavov</a:t>
            </a:r>
            <a:r>
              <a:rPr lang="cs-CZ" sz="2800" dirty="0" smtClean="0">
                <a:solidFill>
                  <a:srgbClr val="92D050"/>
                </a:solidFill>
              </a:rPr>
              <a:t> v </a:t>
            </a:r>
            <a:r>
              <a:rPr lang="cs-CZ" sz="2800" dirty="0" err="1" smtClean="0">
                <a:solidFill>
                  <a:srgbClr val="92D050"/>
                </a:solidFill>
              </a:rPr>
              <a:t>hexaboride</a:t>
            </a:r>
            <a:r>
              <a:rPr lang="cs-CZ" sz="2800" dirty="0" smtClean="0">
                <a:solidFill>
                  <a:srgbClr val="92D050"/>
                </a:solidFill>
              </a:rPr>
              <a:t> </a:t>
            </a:r>
            <a:r>
              <a:rPr lang="cs-CZ" sz="2800" dirty="0" err="1" smtClean="0">
                <a:solidFill>
                  <a:srgbClr val="92D050"/>
                </a:solidFill>
              </a:rPr>
              <a:t>samária</a:t>
            </a:r>
            <a:r>
              <a:rPr lang="cs-CZ" sz="2800" dirty="0" smtClean="0">
                <a:solidFill>
                  <a:srgbClr val="92D050"/>
                </a:solidFill>
              </a:rPr>
              <a:t> a </a:t>
            </a:r>
            <a:r>
              <a:rPr lang="cs-CZ" sz="2800" dirty="0" err="1" smtClean="0">
                <a:solidFill>
                  <a:srgbClr val="92D050"/>
                </a:solidFill>
              </a:rPr>
              <a:t>iných</a:t>
            </a:r>
            <a:r>
              <a:rPr lang="cs-CZ" sz="2800" dirty="0" smtClean="0">
                <a:solidFill>
                  <a:srgbClr val="92D050"/>
                </a:solidFill>
              </a:rPr>
              <a:t> </a:t>
            </a:r>
            <a:r>
              <a:rPr lang="cs-CZ" sz="2800" dirty="0" err="1" smtClean="0">
                <a:solidFill>
                  <a:srgbClr val="92D050"/>
                </a:solidFill>
              </a:rPr>
              <a:t>zmiešanovalenčných</a:t>
            </a:r>
            <a:r>
              <a:rPr lang="cs-CZ" sz="2800" dirty="0" smtClean="0">
                <a:solidFill>
                  <a:srgbClr val="92D050"/>
                </a:solidFill>
              </a:rPr>
              <a:t> </a:t>
            </a:r>
            <a:r>
              <a:rPr lang="cs-CZ" sz="2800" dirty="0" err="1" smtClean="0">
                <a:solidFill>
                  <a:srgbClr val="92D050"/>
                </a:solidFill>
              </a:rPr>
              <a:t>systémoch</a:t>
            </a:r>
            <a:r>
              <a:rPr lang="cs-CZ" sz="2800" dirty="0" smtClean="0">
                <a:solidFill>
                  <a:srgbClr val="92D050"/>
                </a:solidFill>
              </a:rPr>
              <a:t> </a:t>
            </a:r>
            <a:r>
              <a:rPr lang="cs-CZ" sz="2800" dirty="0" err="1" smtClean="0">
                <a:solidFill>
                  <a:srgbClr val="92D050"/>
                </a:solidFill>
              </a:rPr>
              <a:t>vykazujúcich</a:t>
            </a:r>
            <a:r>
              <a:rPr lang="cs-CZ" sz="2800" dirty="0" smtClean="0">
                <a:solidFill>
                  <a:srgbClr val="92D050"/>
                </a:solidFill>
              </a:rPr>
              <a:t> </a:t>
            </a:r>
            <a:r>
              <a:rPr lang="cs-CZ" sz="2800" dirty="0" err="1" smtClean="0">
                <a:solidFill>
                  <a:srgbClr val="92D050"/>
                </a:solidFill>
              </a:rPr>
              <a:t>prechod</a:t>
            </a:r>
            <a:r>
              <a:rPr lang="cs-CZ" sz="2800" dirty="0" smtClean="0">
                <a:solidFill>
                  <a:srgbClr val="92D050"/>
                </a:solidFill>
              </a:rPr>
              <a:t> kov-izolátor</a:t>
            </a:r>
            <a:r>
              <a:rPr lang="cs-CZ" sz="2800" dirty="0" smtClean="0"/>
              <a:t>, zaregistrovaný v e-VEGA pod </a:t>
            </a:r>
            <a:r>
              <a:rPr lang="cs-CZ" sz="2800" dirty="0" err="1" smtClean="0"/>
              <a:t>číslom</a:t>
            </a:r>
            <a:r>
              <a:rPr lang="cs-CZ" sz="2800" dirty="0" smtClean="0"/>
              <a:t> 2/0015/17</a:t>
            </a:r>
            <a:endParaRPr lang="sk-SK" sz="3600" dirty="0" smtClean="0">
              <a:solidFill>
                <a:prstClr val="white"/>
              </a:solidFill>
            </a:endParaRPr>
          </a:p>
          <a:p>
            <a:pPr lvl="0">
              <a:buClr>
                <a:srgbClr val="D6ECFF"/>
              </a:buClr>
              <a:buNone/>
              <a:defRPr/>
            </a:pPr>
            <a:r>
              <a:rPr lang="sk-SK" sz="2600" dirty="0" smtClean="0">
                <a:solidFill>
                  <a:prstClr val="white"/>
                </a:solidFill>
              </a:rPr>
              <a:t>  </a:t>
            </a:r>
          </a:p>
          <a:p>
            <a:pPr lvl="0">
              <a:buClr>
                <a:srgbClr val="D6ECFF"/>
              </a:buClr>
              <a:defRPr/>
            </a:pPr>
            <a:r>
              <a:rPr lang="sk-SK" dirty="0" smtClean="0">
                <a:solidFill>
                  <a:prstClr val="white"/>
                </a:solidFill>
              </a:rPr>
              <a:t>2015: pozvánka do projektu COST (M. </a:t>
            </a:r>
            <a:r>
              <a:rPr lang="sk-SK" dirty="0" err="1" smtClean="0">
                <a:solidFill>
                  <a:prstClr val="white"/>
                </a:solidFill>
              </a:rPr>
              <a:t>Baťková</a:t>
            </a:r>
            <a:r>
              <a:rPr lang="sk-SK" dirty="0" smtClean="0">
                <a:solidFill>
                  <a:prstClr val="white"/>
                </a:solidFill>
              </a:rPr>
              <a:t>)</a:t>
            </a:r>
          </a:p>
          <a:p>
            <a:pPr lvl="1">
              <a:buNone/>
              <a:defRPr/>
            </a:pPr>
            <a:r>
              <a:rPr lang="sk-SK" sz="2800" dirty="0" smtClean="0"/>
              <a:t>	</a:t>
            </a:r>
            <a:r>
              <a:rPr lang="sk-SK" sz="2800" dirty="0" err="1" smtClean="0"/>
              <a:t>The</a:t>
            </a:r>
            <a:r>
              <a:rPr lang="sk-SK" sz="2800" dirty="0" smtClean="0"/>
              <a:t> COST </a:t>
            </a:r>
            <a:r>
              <a:rPr lang="sk-SK" sz="2800" dirty="0" err="1" smtClean="0"/>
              <a:t>Action</a:t>
            </a:r>
            <a:r>
              <a:rPr lang="sk-SK" sz="2800" dirty="0" smtClean="0"/>
              <a:t> </a:t>
            </a:r>
            <a:r>
              <a:rPr lang="sk-SK" sz="2800" dirty="0" err="1" smtClean="0"/>
              <a:t>Proposal</a:t>
            </a:r>
            <a:r>
              <a:rPr lang="sk-SK" sz="2800" dirty="0" smtClean="0"/>
              <a:t> OC-2015-1-19343 </a:t>
            </a:r>
          </a:p>
          <a:p>
            <a:pPr lvl="1">
              <a:buNone/>
              <a:defRPr/>
            </a:pPr>
            <a:r>
              <a:rPr lang="sk-SK" sz="2800" dirty="0" smtClean="0">
                <a:solidFill>
                  <a:srgbClr val="FFFF00"/>
                </a:solidFill>
              </a:rPr>
              <a:t>	" </a:t>
            </a:r>
            <a:r>
              <a:rPr lang="sk-SK" sz="2800" dirty="0" err="1" smtClean="0">
                <a:solidFill>
                  <a:srgbClr val="FFFF00"/>
                </a:solidFill>
              </a:rPr>
              <a:t>An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</a:rPr>
              <a:t>European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</a:rPr>
              <a:t>network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</a:rPr>
              <a:t>for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</a:rPr>
              <a:t>topological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</a:rPr>
              <a:t>insulators</a:t>
            </a:r>
            <a:r>
              <a:rPr lang="sk-SK" sz="2800" dirty="0" smtClean="0">
                <a:solidFill>
                  <a:srgbClr val="FFFF00"/>
                </a:solidFill>
              </a:rPr>
              <a:t>: </a:t>
            </a:r>
            <a:r>
              <a:rPr lang="sk-SK" sz="2800" dirty="0" err="1" smtClean="0">
                <a:solidFill>
                  <a:srgbClr val="FFFF00"/>
                </a:solidFill>
              </a:rPr>
              <a:t>from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</a:rPr>
              <a:t>basic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</a:rPr>
              <a:t>research</a:t>
            </a:r>
            <a:r>
              <a:rPr lang="sk-SK" sz="2800" dirty="0" smtClean="0">
                <a:solidFill>
                  <a:srgbClr val="FFFF00"/>
                </a:solidFill>
              </a:rPr>
              <a:t> to </a:t>
            </a:r>
            <a:r>
              <a:rPr lang="sk-SK" sz="2800" dirty="0" err="1" smtClean="0">
                <a:solidFill>
                  <a:srgbClr val="FFFF00"/>
                </a:solidFill>
              </a:rPr>
              <a:t>technological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</a:rPr>
              <a:t>applications</a:t>
            </a:r>
            <a:r>
              <a:rPr lang="sk-SK" sz="2800" dirty="0" smtClean="0">
                <a:solidFill>
                  <a:srgbClr val="FFFF00"/>
                </a:solidFill>
              </a:rPr>
              <a:t>“</a:t>
            </a:r>
          </a:p>
          <a:p>
            <a:endParaRPr lang="sk-SK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512064"/>
            <a:ext cx="8496944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Vízia</a:t>
            </a:r>
            <a:r>
              <a:rPr kumimoji="0" lang="sk-SK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f(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témy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kolektív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sk-SK" sz="3200" b="0" i="1" u="none" strike="noStrike" kern="1200" cap="none" spc="-10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infraštr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3200" b="0" i="1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Ψ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sk-SK" sz="3200" b="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95536" y="1124744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sk-SK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Tunelová </a:t>
            </a:r>
            <a:r>
              <a:rPr lang="sk-SK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spektroskopia</a:t>
            </a:r>
            <a:r>
              <a:rPr lang="sk-SK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kovov a polovodičov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(TV SmB6)</a:t>
            </a:r>
            <a:endParaRPr lang="sk-SK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sk-SK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Elektrická vodivosť kovov a polovodičov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(TV SmB6)</a:t>
            </a:r>
            <a:endParaRPr 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5013176"/>
            <a:ext cx="7772400" cy="1645440"/>
          </a:xfrm>
        </p:spPr>
        <p:txBody>
          <a:bodyPr>
            <a:normAutofit fontScale="85000" lnSpcReduction="10000"/>
          </a:bodyPr>
          <a:lstStyle/>
          <a:p>
            <a:r>
              <a:rPr lang="sk-SK" sz="3200" dirty="0" smtClean="0">
                <a:solidFill>
                  <a:srgbClr val="FFFF00"/>
                </a:solidFill>
              </a:rPr>
              <a:t>2016, apríl – upravený projekt nanovo podaný:</a:t>
            </a:r>
          </a:p>
          <a:p>
            <a:pPr lvl="1">
              <a:buNone/>
            </a:pPr>
            <a:r>
              <a:rPr lang="sk-SK" sz="2800" dirty="0" smtClean="0"/>
              <a:t>     </a:t>
            </a:r>
            <a:r>
              <a:rPr lang="sk-SK" sz="2800" dirty="0" err="1" smtClean="0"/>
              <a:t>Action</a:t>
            </a:r>
            <a:r>
              <a:rPr lang="sk-SK" sz="2800" dirty="0" smtClean="0"/>
              <a:t> </a:t>
            </a:r>
            <a:r>
              <a:rPr lang="sk-SK" sz="2800" dirty="0" err="1" smtClean="0"/>
              <a:t>Proposal</a:t>
            </a:r>
            <a:r>
              <a:rPr lang="sk-SK" sz="2800" dirty="0" smtClean="0"/>
              <a:t> OC-2016-1-20395 " </a:t>
            </a:r>
            <a:r>
              <a:rPr lang="sk-SK" sz="2800" dirty="0" err="1" smtClean="0"/>
              <a:t>An</a:t>
            </a:r>
            <a:r>
              <a:rPr lang="sk-SK" sz="2800" dirty="0" smtClean="0"/>
              <a:t> </a:t>
            </a:r>
            <a:r>
              <a:rPr lang="sk-SK" sz="2800" dirty="0" err="1" smtClean="0"/>
              <a:t>European</a:t>
            </a:r>
            <a:r>
              <a:rPr lang="sk-SK" sz="2800" dirty="0" smtClean="0"/>
              <a:t> </a:t>
            </a:r>
            <a:r>
              <a:rPr lang="sk-SK" sz="2800" dirty="0" err="1" smtClean="0"/>
              <a:t>network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dirty="0" err="1" smtClean="0"/>
              <a:t>topological</a:t>
            </a:r>
            <a:r>
              <a:rPr lang="sk-SK" sz="2800" dirty="0" smtClean="0"/>
              <a:t> </a:t>
            </a:r>
            <a:r>
              <a:rPr lang="sk-SK" sz="2800" dirty="0" err="1" smtClean="0"/>
              <a:t>insulators</a:t>
            </a:r>
            <a:r>
              <a:rPr lang="sk-SK" sz="2800" dirty="0" smtClean="0"/>
              <a:t>: </a:t>
            </a:r>
            <a:r>
              <a:rPr lang="sk-SK" sz="2800" dirty="0" err="1" smtClean="0"/>
              <a:t>from</a:t>
            </a:r>
            <a:r>
              <a:rPr lang="sk-SK" sz="2800" dirty="0" smtClean="0"/>
              <a:t> </a:t>
            </a:r>
            <a:r>
              <a:rPr lang="sk-SK" sz="2800" dirty="0" err="1" smtClean="0"/>
              <a:t>basic</a:t>
            </a:r>
            <a:r>
              <a:rPr lang="sk-SK" sz="2800" dirty="0" smtClean="0"/>
              <a:t> </a:t>
            </a:r>
            <a:r>
              <a:rPr lang="sk-SK" sz="2800" dirty="0" err="1" smtClean="0"/>
              <a:t>research</a:t>
            </a:r>
            <a:r>
              <a:rPr lang="sk-SK" sz="2800" dirty="0" smtClean="0"/>
              <a:t> to </a:t>
            </a:r>
            <a:r>
              <a:rPr lang="sk-SK" sz="2800" dirty="0" err="1" smtClean="0"/>
              <a:t>technological</a:t>
            </a:r>
            <a:r>
              <a:rPr lang="sk-SK" sz="2800" dirty="0" smtClean="0"/>
              <a:t> </a:t>
            </a:r>
            <a:r>
              <a:rPr lang="sk-SK" sz="2800" dirty="0" err="1" smtClean="0"/>
              <a:t>applications</a:t>
            </a:r>
            <a:r>
              <a:rPr lang="sk-SK" sz="2800" dirty="0" smtClean="0"/>
              <a:t>" </a:t>
            </a:r>
          </a:p>
          <a:p>
            <a:endParaRPr lang="sk-SK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188640"/>
            <a:ext cx="8496944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Vízia</a:t>
            </a:r>
            <a:r>
              <a:rPr kumimoji="0" lang="sk-SK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f(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témy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kolektív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sk-SK" sz="3200" b="0" i="1" u="none" strike="noStrike" kern="1200" cap="none" spc="-10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infraštr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3200" b="0" i="1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Ψ</a:t>
            </a:r>
            <a:r>
              <a:rPr kumimoji="0" lang="sk-SK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sk-SK" sz="3200" b="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0961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7956376" y="4293096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&lt;45</a:t>
            </a:r>
            <a:endParaRPr lang="sk-SK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79712" y="2708920"/>
            <a:ext cx="5169768" cy="99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000" dirty="0" smtClean="0"/>
              <a:t>Ďakujem za pozornosť</a:t>
            </a:r>
            <a:r>
              <a:rPr lang="en-US" sz="4000" dirty="0" smtClean="0"/>
              <a:t>!</a:t>
            </a:r>
            <a:endParaRPr lang="sk-SK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Riešené projekty 2012-2015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556792"/>
            <a:ext cx="8424936" cy="5112568"/>
          </a:xfrm>
        </p:spPr>
        <p:txBody>
          <a:bodyPr>
            <a:normAutofit fontScale="70000" lnSpcReduction="20000"/>
          </a:bodyPr>
          <a:lstStyle/>
          <a:p>
            <a:pPr lvl="1">
              <a:defRPr/>
            </a:pPr>
            <a:r>
              <a:rPr lang="sk-SK" sz="3400" dirty="0" smtClean="0"/>
              <a:t>2009-2012:   VEGA  2/0133/09 (</a:t>
            </a:r>
            <a:r>
              <a:rPr lang="sk-SK" sz="3400" dirty="0" err="1" smtClean="0"/>
              <a:t>zodp</a:t>
            </a:r>
            <a:r>
              <a:rPr lang="sk-SK" sz="3400" dirty="0" smtClean="0"/>
              <a:t>. rieš. I. Baťko): </a:t>
            </a:r>
            <a:r>
              <a:rPr lang="sk-SK" sz="2900" dirty="0" smtClean="0">
                <a:solidFill>
                  <a:srgbClr val="FFFF00"/>
                </a:solidFill>
              </a:rPr>
              <a:t>„Anomálne vlastnosti silne </a:t>
            </a:r>
            <a:r>
              <a:rPr lang="sk-SK" sz="2900" dirty="0" err="1" smtClean="0">
                <a:solidFill>
                  <a:srgbClr val="FFFF00"/>
                </a:solidFill>
              </a:rPr>
              <a:t>korelovaných</a:t>
            </a:r>
            <a:r>
              <a:rPr lang="sk-SK" sz="2900" dirty="0" smtClean="0">
                <a:solidFill>
                  <a:srgbClr val="FFFF00"/>
                </a:solidFill>
              </a:rPr>
              <a:t> elektrónových systémov“ </a:t>
            </a:r>
          </a:p>
          <a:p>
            <a:pPr lvl="1">
              <a:defRPr/>
            </a:pPr>
            <a:r>
              <a:rPr lang="sk-SK" sz="3600" dirty="0" smtClean="0"/>
              <a:t>2013-2016: </a:t>
            </a:r>
            <a:r>
              <a:rPr lang="sk-SK" sz="3400" dirty="0" smtClean="0"/>
              <a:t>VEGA 2/0184/13 (</a:t>
            </a:r>
            <a:r>
              <a:rPr lang="sk-SK" sz="3400" dirty="0" err="1" smtClean="0"/>
              <a:t>zodp</a:t>
            </a:r>
            <a:r>
              <a:rPr lang="sk-SK" sz="3400" dirty="0" smtClean="0"/>
              <a:t>. rieš. </a:t>
            </a:r>
            <a:r>
              <a:rPr lang="en-US" sz="3400" dirty="0" smtClean="0"/>
              <a:t>M</a:t>
            </a:r>
            <a:r>
              <a:rPr lang="sk-SK" sz="3400" dirty="0" smtClean="0"/>
              <a:t>. Baťko</a:t>
            </a:r>
            <a:r>
              <a:rPr lang="en-US" sz="3400" dirty="0" smtClean="0"/>
              <a:t>v</a:t>
            </a:r>
            <a:r>
              <a:rPr lang="sk-SK" sz="3400" dirty="0" smtClean="0"/>
              <a:t>á):    </a:t>
            </a:r>
            <a:r>
              <a:rPr lang="sk-SK" sz="2900" dirty="0" smtClean="0">
                <a:solidFill>
                  <a:srgbClr val="FFFF00"/>
                </a:solidFill>
              </a:rPr>
              <a:t>“</a:t>
            </a:r>
            <a:r>
              <a:rPr lang="en-US" sz="2900" dirty="0" err="1" smtClean="0">
                <a:solidFill>
                  <a:srgbClr val="FFFF00"/>
                </a:solidFill>
              </a:rPr>
              <a:t>Tenk</a:t>
            </a:r>
            <a:r>
              <a:rPr lang="sk-SK" sz="2900" dirty="0" smtClean="0">
                <a:solidFill>
                  <a:srgbClr val="FFFF00"/>
                </a:solidFill>
              </a:rPr>
              <a:t>é</a:t>
            </a:r>
            <a:r>
              <a:rPr lang="en-US" sz="2900" dirty="0" smtClean="0">
                <a:solidFill>
                  <a:srgbClr val="FFFF00"/>
                </a:solidFill>
              </a:rPr>
              <a:t> </a:t>
            </a:r>
            <a:r>
              <a:rPr lang="en-US" sz="2900" dirty="0" err="1" smtClean="0">
                <a:solidFill>
                  <a:srgbClr val="FFFF00"/>
                </a:solidFill>
              </a:rPr>
              <a:t>vrstvy</a:t>
            </a:r>
            <a:r>
              <a:rPr lang="en-US" sz="2900" dirty="0" smtClean="0">
                <a:solidFill>
                  <a:srgbClr val="FFFF00"/>
                </a:solidFill>
              </a:rPr>
              <a:t> a </a:t>
            </a:r>
            <a:r>
              <a:rPr lang="en-US" sz="2900" dirty="0" err="1" smtClean="0">
                <a:solidFill>
                  <a:srgbClr val="FFFF00"/>
                </a:solidFill>
              </a:rPr>
              <a:t>tenkovrstvov</a:t>
            </a:r>
            <a:r>
              <a:rPr lang="sk-SK" sz="2900" dirty="0" smtClean="0">
                <a:solidFill>
                  <a:srgbClr val="FFFF00"/>
                </a:solidFill>
              </a:rPr>
              <a:t>é</a:t>
            </a:r>
            <a:r>
              <a:rPr lang="en-US" sz="2900" dirty="0" smtClean="0">
                <a:solidFill>
                  <a:srgbClr val="FFFF00"/>
                </a:solidFill>
              </a:rPr>
              <a:t> </a:t>
            </a:r>
            <a:r>
              <a:rPr lang="sk-SK" sz="2900" dirty="0" smtClean="0">
                <a:solidFill>
                  <a:srgbClr val="FFFF00"/>
                </a:solidFill>
              </a:rPr>
              <a:t>š</a:t>
            </a:r>
            <a:r>
              <a:rPr lang="en-US" sz="2900" dirty="0" err="1" smtClean="0">
                <a:solidFill>
                  <a:srgbClr val="FFFF00"/>
                </a:solidFill>
              </a:rPr>
              <a:t>trukt</a:t>
            </a:r>
            <a:r>
              <a:rPr lang="sk-SK" sz="2900" dirty="0" smtClean="0">
                <a:solidFill>
                  <a:srgbClr val="FFFF00"/>
                </a:solidFill>
              </a:rPr>
              <a:t>ú</a:t>
            </a:r>
            <a:r>
              <a:rPr lang="en-US" sz="2900" dirty="0" err="1" smtClean="0">
                <a:solidFill>
                  <a:srgbClr val="FFFF00"/>
                </a:solidFill>
              </a:rPr>
              <a:t>ry</a:t>
            </a:r>
            <a:r>
              <a:rPr lang="sk-SK" sz="2900" dirty="0" smtClean="0">
                <a:solidFill>
                  <a:srgbClr val="FFFF00"/>
                </a:solidFill>
              </a:rPr>
              <a:t> pre </a:t>
            </a:r>
            <a:r>
              <a:rPr lang="sk-SK" sz="2900" dirty="0" err="1" smtClean="0">
                <a:solidFill>
                  <a:srgbClr val="FFFF00"/>
                </a:solidFill>
              </a:rPr>
              <a:t>memristívne</a:t>
            </a:r>
            <a:r>
              <a:rPr lang="sk-SK" sz="2900" dirty="0" smtClean="0">
                <a:solidFill>
                  <a:srgbClr val="FFFF00"/>
                </a:solidFill>
              </a:rPr>
              <a:t> a senzorické aplikácie“</a:t>
            </a:r>
            <a:r>
              <a:rPr lang="en-US" sz="2900" dirty="0" smtClean="0">
                <a:solidFill>
                  <a:srgbClr val="FFFF00"/>
                </a:solidFill>
              </a:rPr>
              <a:t> </a:t>
            </a:r>
            <a:endParaRPr lang="sk-SK" sz="2900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sk-SK" sz="3600" dirty="0" smtClean="0"/>
              <a:t>2013-2014: </a:t>
            </a:r>
            <a:r>
              <a:rPr lang="sk-SK" sz="3400" dirty="0" smtClean="0"/>
              <a:t>VEGA 2/0106/13 (</a:t>
            </a:r>
            <a:r>
              <a:rPr lang="sk-SK" sz="3400" dirty="0" err="1" smtClean="0"/>
              <a:t>zodp</a:t>
            </a:r>
            <a:r>
              <a:rPr lang="sk-SK" sz="3400" dirty="0" smtClean="0"/>
              <a:t>. rieš. S. </a:t>
            </a:r>
            <a:r>
              <a:rPr lang="sk-SK" sz="3400" dirty="0" err="1" smtClean="0"/>
              <a:t>Gabáni</a:t>
            </a:r>
            <a:r>
              <a:rPr lang="sk-SK" sz="3400" dirty="0" smtClean="0"/>
              <a:t>):  </a:t>
            </a:r>
            <a:r>
              <a:rPr lang="sk-SK" sz="2800" dirty="0" smtClean="0">
                <a:solidFill>
                  <a:srgbClr val="FFFF00"/>
                </a:solidFill>
              </a:rPr>
              <a:t>"Kvantové fázové prechody. Vplyv chemického a hydrostatického tlaku na vybrané </a:t>
            </a:r>
            <a:r>
              <a:rPr lang="sk-SK" sz="2800" dirty="0" err="1" smtClean="0">
                <a:solidFill>
                  <a:srgbClr val="FFFF00"/>
                </a:solidFill>
              </a:rPr>
              <a:t>boridy</a:t>
            </a:r>
            <a:r>
              <a:rPr lang="sk-SK" sz="2800" dirty="0" smtClean="0">
                <a:solidFill>
                  <a:srgbClr val="FFFF00"/>
                </a:solidFill>
              </a:rPr>
              <a:t> vzácnych zemín."</a:t>
            </a:r>
            <a:endParaRPr lang="sk-SK" sz="3400" dirty="0" smtClean="0">
              <a:solidFill>
                <a:srgbClr val="FFFF00"/>
              </a:solidFill>
            </a:endParaRPr>
          </a:p>
          <a:p>
            <a:pPr lvl="1">
              <a:buNone/>
              <a:defRPr/>
            </a:pPr>
            <a:endParaRPr lang="sk-SK" sz="3200" dirty="0" smtClean="0"/>
          </a:p>
          <a:p>
            <a:pPr lvl="0">
              <a:defRPr/>
            </a:pPr>
            <a:r>
              <a:rPr lang="sk-SK" sz="3600" dirty="0" smtClean="0"/>
              <a:t>Projekty ŠF:</a:t>
            </a:r>
          </a:p>
          <a:p>
            <a:pPr lvl="1">
              <a:defRPr/>
            </a:pPr>
            <a:r>
              <a:rPr lang="sk-SK" sz="3100" dirty="0" smtClean="0"/>
              <a:t>EXTREM II (P. </a:t>
            </a:r>
            <a:r>
              <a:rPr lang="sk-SK" sz="3100" dirty="0" err="1" smtClean="0"/>
              <a:t>Skyba</a:t>
            </a:r>
            <a:r>
              <a:rPr lang="sk-SK" sz="3100" dirty="0" smtClean="0"/>
              <a:t>)</a:t>
            </a:r>
          </a:p>
          <a:p>
            <a:pPr lvl="1">
              <a:defRPr/>
            </a:pPr>
            <a:r>
              <a:rPr lang="sk-SK" sz="3100" dirty="0" err="1" smtClean="0"/>
              <a:t>NanoKop</a:t>
            </a:r>
            <a:r>
              <a:rPr lang="sk-SK" sz="3100" dirty="0" smtClean="0"/>
              <a:t> (P. </a:t>
            </a:r>
            <a:r>
              <a:rPr lang="sk-SK" sz="3100" dirty="0" err="1" smtClean="0"/>
              <a:t>Kopčanský</a:t>
            </a:r>
            <a:r>
              <a:rPr lang="sk-SK" sz="3100" dirty="0" smtClean="0"/>
              <a:t>) </a:t>
            </a:r>
          </a:p>
          <a:p>
            <a:pPr lvl="1">
              <a:defRPr/>
            </a:pPr>
            <a:r>
              <a:rPr lang="sk-SK" sz="3100" dirty="0" smtClean="0"/>
              <a:t>Rozšírenie </a:t>
            </a:r>
            <a:r>
              <a:rPr lang="sk-SK" sz="3100" dirty="0" err="1" smtClean="0"/>
              <a:t>prístr</a:t>
            </a:r>
            <a:r>
              <a:rPr lang="sk-SK" sz="3100" dirty="0" smtClean="0"/>
              <a:t>. </a:t>
            </a:r>
            <a:r>
              <a:rPr lang="sk-SK" sz="3100" dirty="0" err="1" smtClean="0"/>
              <a:t>Infraštr</a:t>
            </a:r>
            <a:r>
              <a:rPr lang="sk-SK" sz="3100" dirty="0" smtClean="0"/>
              <a:t>. (P. </a:t>
            </a:r>
            <a:r>
              <a:rPr lang="sk-SK" sz="3100" dirty="0" err="1" smtClean="0"/>
              <a:t>Kopčanský</a:t>
            </a:r>
            <a:r>
              <a:rPr lang="sk-SK" sz="3100" dirty="0" smtClean="0"/>
              <a:t>)</a:t>
            </a:r>
          </a:p>
          <a:p>
            <a:pPr lvl="1"/>
            <a:r>
              <a:rPr lang="sk-SK" sz="3200" dirty="0" err="1" smtClean="0"/>
              <a:t>PhysNet</a:t>
            </a:r>
            <a:r>
              <a:rPr lang="sk-SK" sz="3200" dirty="0" smtClean="0"/>
              <a:t> (A. Juríková)</a:t>
            </a:r>
          </a:p>
          <a:p>
            <a:pPr lvl="1"/>
            <a:r>
              <a:rPr lang="sk-SK" sz="3200" dirty="0" err="1" smtClean="0"/>
              <a:t>EduFyce</a:t>
            </a:r>
            <a:r>
              <a:rPr lang="sk-SK" sz="3200" dirty="0" smtClean="0"/>
              <a:t> (M. </a:t>
            </a:r>
            <a:r>
              <a:rPr lang="sk-SK" sz="3200" dirty="0" err="1" smtClean="0"/>
              <a:t>Zentková</a:t>
            </a:r>
            <a:r>
              <a:rPr lang="sk-SK" sz="3200" dirty="0" smtClean="0"/>
              <a:t>) </a:t>
            </a:r>
            <a:endParaRPr lang="en-US" sz="3200" dirty="0" smtClean="0"/>
          </a:p>
          <a:p>
            <a:pPr lvl="1">
              <a:buNone/>
              <a:defRPr/>
            </a:pPr>
            <a:endParaRPr lang="sk-SK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662473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sk-SK" sz="1300" b="1" dirty="0" smtClean="0"/>
              <a:t>SmB6: </a:t>
            </a:r>
            <a:r>
              <a:rPr lang="sk-SK" sz="1300" b="1" dirty="0" err="1" smtClean="0"/>
              <a:t>Topological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insulator</a:t>
            </a:r>
            <a:r>
              <a:rPr lang="sk-SK" sz="1300" b="1" dirty="0" smtClean="0"/>
              <a:t> or </a:t>
            </a:r>
            <a:r>
              <a:rPr lang="sk-SK" sz="1300" b="1" dirty="0" err="1" smtClean="0"/>
              <a:t>semiconductor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with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valence-fluctuation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induced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hopping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ransport</a:t>
            </a:r>
            <a:r>
              <a:rPr lang="sk-SK" sz="1300" b="1" dirty="0" smtClean="0"/>
              <a:t>	,                           </a:t>
            </a:r>
            <a:r>
              <a:rPr lang="sk-SK" sz="1300" dirty="0" err="1" smtClean="0">
                <a:solidFill>
                  <a:srgbClr val="FFFF00"/>
                </a:solidFill>
              </a:rPr>
              <a:t>I.Batko</a:t>
            </a:r>
            <a:r>
              <a:rPr lang="sk-SK" sz="1300" dirty="0" smtClean="0">
                <a:solidFill>
                  <a:srgbClr val="FFFF00"/>
                </a:solidFill>
              </a:rPr>
              <a:t>, </a:t>
            </a:r>
            <a:r>
              <a:rPr lang="sk-SK" sz="1300" dirty="0" err="1" smtClean="0">
                <a:solidFill>
                  <a:srgbClr val="FFFF00"/>
                </a:solidFill>
              </a:rPr>
              <a:t>M.Batkova</a:t>
            </a:r>
            <a:r>
              <a:rPr lang="sk-SK" sz="1300" dirty="0" smtClean="0"/>
              <a:t>, </a:t>
            </a:r>
            <a:r>
              <a:rPr lang="sk-SK" sz="1300" dirty="0" err="1" smtClean="0"/>
              <a:t>Solid</a:t>
            </a:r>
            <a:r>
              <a:rPr lang="sk-SK" sz="1300" dirty="0" smtClean="0"/>
              <a:t> State Communications196(2014)18–23, </a:t>
            </a:r>
            <a:r>
              <a:rPr lang="sk-SK" sz="1300" dirty="0" err="1" smtClean="0"/>
              <a:t>Impact</a:t>
            </a:r>
            <a:r>
              <a:rPr lang="sk-SK" sz="1300" dirty="0" smtClean="0"/>
              <a:t> </a:t>
            </a:r>
            <a:r>
              <a:rPr lang="sk-SK" sz="1300" dirty="0" err="1" smtClean="0"/>
              <a:t>Factor</a:t>
            </a:r>
            <a:r>
              <a:rPr lang="sk-SK" sz="1300" dirty="0" smtClean="0"/>
              <a:t>: </a:t>
            </a:r>
            <a:r>
              <a:rPr lang="sk-SK" sz="1300" dirty="0" smtClean="0">
                <a:solidFill>
                  <a:schemeClr val="accent1"/>
                </a:solidFill>
              </a:rPr>
              <a:t>1.897</a:t>
            </a:r>
          </a:p>
          <a:p>
            <a:pPr>
              <a:buFont typeface="+mj-lt"/>
              <a:buAutoNum type="arabicPeriod"/>
            </a:pPr>
            <a:r>
              <a:rPr lang="sk-SK" sz="1300" b="1" dirty="0" err="1" smtClean="0"/>
              <a:t>Evidence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for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magnetic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phase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separation</a:t>
            </a:r>
            <a:r>
              <a:rPr lang="sk-SK" sz="1300" b="1" dirty="0" smtClean="0"/>
              <a:t> in </a:t>
            </a:r>
            <a:r>
              <a:rPr lang="sk-SK" sz="1300" b="1" dirty="0" err="1" smtClean="0"/>
              <a:t>colossal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magnetoresistance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compound</a:t>
            </a:r>
            <a:r>
              <a:rPr lang="sk-SK" sz="1300" b="1" dirty="0" smtClean="0"/>
              <a:t> EuB5.99C0.01, </a:t>
            </a:r>
            <a:r>
              <a:rPr lang="sk-SK" sz="1300" dirty="0" smtClean="0">
                <a:solidFill>
                  <a:srgbClr val="FFFF00"/>
                </a:solidFill>
              </a:rPr>
              <a:t>I. </a:t>
            </a:r>
            <a:r>
              <a:rPr lang="sk-SK" sz="1300" dirty="0" err="1" smtClean="0">
                <a:solidFill>
                  <a:srgbClr val="FFFF00"/>
                </a:solidFill>
              </a:rPr>
              <a:t>Batko</a:t>
            </a:r>
            <a:r>
              <a:rPr lang="sk-SK" sz="1300" dirty="0" smtClean="0">
                <a:solidFill>
                  <a:srgbClr val="FFFF00"/>
                </a:solidFill>
              </a:rPr>
              <a:t>, </a:t>
            </a:r>
            <a:r>
              <a:rPr lang="sk-SK" sz="1300" dirty="0" err="1" smtClean="0">
                <a:solidFill>
                  <a:srgbClr val="FFFF00"/>
                </a:solidFill>
              </a:rPr>
              <a:t>M.Batkova</a:t>
            </a:r>
            <a:r>
              <a:rPr lang="sk-SK" sz="1300" dirty="0" smtClean="0">
                <a:solidFill>
                  <a:srgbClr val="FFFF00"/>
                </a:solidFill>
              </a:rPr>
              <a:t>, </a:t>
            </a:r>
            <a:r>
              <a:rPr lang="sk-SK" sz="1300" dirty="0" err="1" smtClean="0"/>
              <a:t>V.H.Tran</a:t>
            </a:r>
            <a:r>
              <a:rPr lang="sk-SK" sz="1300" dirty="0" smtClean="0"/>
              <a:t>, </a:t>
            </a:r>
            <a:r>
              <a:rPr lang="sk-SK" sz="1300" dirty="0" err="1" smtClean="0"/>
              <a:t>U.Keiderling</a:t>
            </a:r>
            <a:r>
              <a:rPr lang="sk-SK" sz="1300" dirty="0" smtClean="0"/>
              <a:t>, </a:t>
            </a:r>
            <a:r>
              <a:rPr lang="sk-SK" sz="1300" dirty="0" err="1" smtClean="0"/>
              <a:t>V.B.Filipov</a:t>
            </a:r>
            <a:r>
              <a:rPr lang="sk-SK" sz="1300" dirty="0" smtClean="0"/>
              <a:t>, </a:t>
            </a:r>
            <a:r>
              <a:rPr lang="sk-SK" sz="1300" dirty="0" err="1" smtClean="0"/>
              <a:t>Solid</a:t>
            </a:r>
            <a:r>
              <a:rPr lang="sk-SK" sz="1300" dirty="0" smtClean="0"/>
              <a:t> State Communications190 (2014) 23–27, </a:t>
            </a:r>
            <a:r>
              <a:rPr lang="sk-SK" sz="1300" dirty="0" err="1" smtClean="0"/>
              <a:t>Impact</a:t>
            </a:r>
            <a:r>
              <a:rPr lang="sk-SK" sz="1300" dirty="0" smtClean="0"/>
              <a:t> </a:t>
            </a:r>
            <a:r>
              <a:rPr lang="sk-SK" sz="1300" dirty="0" err="1" smtClean="0"/>
              <a:t>Factor</a:t>
            </a:r>
            <a:r>
              <a:rPr lang="sk-SK" sz="1300" dirty="0" smtClean="0"/>
              <a:t>: </a:t>
            </a:r>
            <a:r>
              <a:rPr lang="sk-SK" sz="1300" dirty="0" smtClean="0">
                <a:solidFill>
                  <a:schemeClr val="accent1"/>
                </a:solidFill>
              </a:rPr>
              <a:t>1.897</a:t>
            </a:r>
          </a:p>
          <a:p>
            <a:pPr>
              <a:buFont typeface="+mj-lt"/>
              <a:buAutoNum type="arabicPeriod"/>
            </a:pPr>
            <a:r>
              <a:rPr lang="sk-SK" sz="1300" b="1" dirty="0" smtClean="0"/>
              <a:t>A </a:t>
            </a:r>
            <a:r>
              <a:rPr lang="sk-SK" sz="1300" b="1" dirty="0" err="1" smtClean="0"/>
              <a:t>comprehensive</a:t>
            </a:r>
            <a:r>
              <a:rPr lang="sk-SK" sz="1300" b="1" dirty="0" smtClean="0"/>
              <a:t> study </a:t>
            </a:r>
            <a:r>
              <a:rPr lang="sk-SK" sz="1300" b="1" dirty="0" err="1" smtClean="0"/>
              <a:t>of</a:t>
            </a:r>
            <a:r>
              <a:rPr lang="sk-SK" sz="1300" b="1" dirty="0" smtClean="0"/>
              <a:t> soft </a:t>
            </a:r>
            <a:r>
              <a:rPr lang="sk-SK" sz="1300" b="1" dirty="0" err="1" smtClean="0"/>
              <a:t>magnetic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materials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based</a:t>
            </a:r>
            <a:r>
              <a:rPr lang="sk-SK" sz="1300" b="1" dirty="0" smtClean="0"/>
              <a:t> on </a:t>
            </a:r>
            <a:r>
              <a:rPr lang="sk-SK" sz="1300" b="1" dirty="0" err="1" smtClean="0"/>
              <a:t>FeSi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spheres</a:t>
            </a:r>
            <a:r>
              <a:rPr lang="sk-SK" sz="1300" b="1" dirty="0" smtClean="0"/>
              <a:t> and </a:t>
            </a:r>
            <a:r>
              <a:rPr lang="sk-SK" sz="1300" b="1" dirty="0" err="1" smtClean="0"/>
              <a:t>polymeric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resin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modified</a:t>
            </a:r>
            <a:r>
              <a:rPr lang="sk-SK" sz="1300" b="1" dirty="0" smtClean="0"/>
              <a:t> by silica </a:t>
            </a:r>
            <a:r>
              <a:rPr lang="sk-SK" sz="1300" b="1" dirty="0" err="1" smtClean="0"/>
              <a:t>nanorods</a:t>
            </a:r>
            <a:r>
              <a:rPr lang="sk-SK" sz="1300" b="1" dirty="0" smtClean="0"/>
              <a:t>, </a:t>
            </a:r>
            <a:r>
              <a:rPr lang="sk-SK" sz="1300" dirty="0" smtClean="0"/>
              <a:t>M. </a:t>
            </a:r>
            <a:r>
              <a:rPr lang="sk-SK" sz="1300" dirty="0" err="1" smtClean="0"/>
              <a:t>Strečková</a:t>
            </a:r>
            <a:r>
              <a:rPr lang="sk-SK" sz="1300" dirty="0" smtClean="0"/>
              <a:t>, J. </a:t>
            </a:r>
            <a:r>
              <a:rPr lang="sk-SK" sz="1300" dirty="0" err="1" smtClean="0"/>
              <a:t>Füzer</a:t>
            </a:r>
            <a:r>
              <a:rPr lang="sk-SK" sz="1300" dirty="0" smtClean="0"/>
              <a:t>, L. </a:t>
            </a:r>
            <a:r>
              <a:rPr lang="sk-SK" sz="1300" dirty="0" err="1" smtClean="0"/>
              <a:t>Kobera</a:t>
            </a:r>
            <a:r>
              <a:rPr lang="sk-SK" sz="1300" dirty="0" smtClean="0"/>
              <a:t>, J. </a:t>
            </a:r>
            <a:r>
              <a:rPr lang="sk-SK" sz="1300" dirty="0" err="1" smtClean="0"/>
              <a:t>Brus</a:t>
            </a:r>
            <a:r>
              <a:rPr lang="sk-SK" sz="1300" dirty="0" smtClean="0"/>
              <a:t>, M. </a:t>
            </a:r>
            <a:r>
              <a:rPr lang="sk-SK" sz="1300" dirty="0" err="1" smtClean="0"/>
              <a:t>Fáberová</a:t>
            </a:r>
            <a:r>
              <a:rPr lang="sk-SK" sz="1300" dirty="0" smtClean="0"/>
              <a:t>, R. </a:t>
            </a:r>
            <a:r>
              <a:rPr lang="sk-SK" sz="1300" dirty="0" err="1" smtClean="0"/>
              <a:t>Bureš</a:t>
            </a:r>
            <a:r>
              <a:rPr lang="sk-SK" sz="1300" dirty="0" smtClean="0"/>
              <a:t>, P. Kollár, M. </a:t>
            </a:r>
            <a:r>
              <a:rPr lang="sk-SK" sz="1300" dirty="0" err="1" smtClean="0"/>
              <a:t>Lauda</a:t>
            </a:r>
            <a:r>
              <a:rPr lang="sk-SK" sz="1300" dirty="0" smtClean="0"/>
              <a:t>,  L. Medvecký, V. </a:t>
            </a:r>
            <a:r>
              <a:rPr lang="sk-SK" sz="1300" dirty="0" err="1" smtClean="0"/>
              <a:t>Girman</a:t>
            </a:r>
            <a:r>
              <a:rPr lang="sk-SK" sz="1300" dirty="0" smtClean="0"/>
              <a:t>, H. </a:t>
            </a:r>
            <a:r>
              <a:rPr lang="sk-SK" sz="1300" dirty="0" err="1" smtClean="0"/>
              <a:t>Hadraba</a:t>
            </a:r>
            <a:r>
              <a:rPr lang="sk-SK" sz="1300" dirty="0" smtClean="0"/>
              <a:t>, </a:t>
            </a:r>
            <a:r>
              <a:rPr lang="sk-SK" sz="1300" dirty="0" smtClean="0">
                <a:solidFill>
                  <a:srgbClr val="FFFF00"/>
                </a:solidFill>
              </a:rPr>
              <a:t>M. </a:t>
            </a:r>
            <a:r>
              <a:rPr lang="sk-SK" sz="1300" dirty="0" err="1" smtClean="0">
                <a:solidFill>
                  <a:srgbClr val="FFFF00"/>
                </a:solidFill>
              </a:rPr>
              <a:t>Bat'ková</a:t>
            </a:r>
            <a:r>
              <a:rPr lang="sk-SK" sz="1300" dirty="0" smtClean="0">
                <a:solidFill>
                  <a:srgbClr val="FFFF00"/>
                </a:solidFill>
              </a:rPr>
              <a:t>, I. </a:t>
            </a:r>
            <a:r>
              <a:rPr lang="sk-SK" sz="1300" dirty="0" err="1" smtClean="0">
                <a:solidFill>
                  <a:srgbClr val="FFFF00"/>
                </a:solidFill>
              </a:rPr>
              <a:t>Bat'ko</a:t>
            </a:r>
            <a:r>
              <a:rPr lang="sk-SK" sz="1300" dirty="0" smtClean="0"/>
              <a:t>, </a:t>
            </a:r>
            <a:r>
              <a:rPr lang="sk-SK" sz="1300" dirty="0" err="1" smtClean="0"/>
              <a:t>Materials</a:t>
            </a:r>
            <a:r>
              <a:rPr lang="sk-SK" sz="1300" dirty="0" smtClean="0"/>
              <a:t> </a:t>
            </a:r>
            <a:r>
              <a:rPr lang="sk-SK" sz="1300" dirty="0" err="1" smtClean="0"/>
              <a:t>Chemistry</a:t>
            </a:r>
            <a:r>
              <a:rPr lang="sk-SK" sz="1300" dirty="0" smtClean="0"/>
              <a:t> and </a:t>
            </a:r>
            <a:r>
              <a:rPr lang="sk-SK" sz="1300" dirty="0" err="1" smtClean="0"/>
              <a:t>Physics</a:t>
            </a:r>
            <a:r>
              <a:rPr lang="sk-SK" sz="1300" dirty="0" smtClean="0"/>
              <a:t> 147 (2014) 649e660, </a:t>
            </a:r>
            <a:r>
              <a:rPr lang="sk-SK" sz="1300" dirty="0" err="1" smtClean="0"/>
              <a:t>Impact</a:t>
            </a:r>
            <a:r>
              <a:rPr lang="sk-SK" sz="1300" dirty="0" smtClean="0"/>
              <a:t> </a:t>
            </a:r>
            <a:r>
              <a:rPr lang="sk-SK" sz="1300" dirty="0" err="1" smtClean="0"/>
              <a:t>Factor</a:t>
            </a:r>
            <a:r>
              <a:rPr lang="sk-SK" sz="1300" dirty="0" smtClean="0"/>
              <a:t>:</a:t>
            </a:r>
            <a:r>
              <a:rPr lang="sk-SK" sz="1300" dirty="0" smtClean="0">
                <a:solidFill>
                  <a:schemeClr val="accent1"/>
                </a:solidFill>
              </a:rPr>
              <a:t> 2.259</a:t>
            </a:r>
          </a:p>
          <a:p>
            <a:pPr>
              <a:buFont typeface="+mj-lt"/>
              <a:buAutoNum type="arabicPeriod"/>
            </a:pPr>
            <a:r>
              <a:rPr lang="sk-SK" sz="1300" b="1" dirty="0" err="1" smtClean="0"/>
              <a:t>Electrical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Resistivity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of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CrN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Thin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Films</a:t>
            </a:r>
            <a:r>
              <a:rPr lang="sk-SK" sz="1300" b="1" dirty="0" smtClean="0"/>
              <a:t>, </a:t>
            </a:r>
            <a:r>
              <a:rPr lang="sk-SK" sz="1300" dirty="0" smtClean="0">
                <a:solidFill>
                  <a:srgbClr val="FFFF00"/>
                </a:solidFill>
              </a:rPr>
              <a:t>I. </a:t>
            </a:r>
            <a:r>
              <a:rPr lang="sk-SK" sz="1300" dirty="0" err="1" smtClean="0">
                <a:solidFill>
                  <a:srgbClr val="FFFF00"/>
                </a:solidFill>
              </a:rPr>
              <a:t>Batko</a:t>
            </a:r>
            <a:r>
              <a:rPr lang="sk-SK" sz="1300" dirty="0" smtClean="0">
                <a:solidFill>
                  <a:srgbClr val="FFFF00"/>
                </a:solidFill>
              </a:rPr>
              <a:t>, M. </a:t>
            </a:r>
            <a:r>
              <a:rPr lang="sk-SK" sz="1300" dirty="0" err="1" smtClean="0">
                <a:solidFill>
                  <a:srgbClr val="FFFF00"/>
                </a:solidFill>
              </a:rPr>
              <a:t>Batkova</a:t>
            </a:r>
            <a:r>
              <a:rPr lang="sk-SK" sz="1300" dirty="0" smtClean="0"/>
              <a:t>, F. </a:t>
            </a:r>
            <a:r>
              <a:rPr lang="sk-SK" sz="1300" dirty="0" err="1" smtClean="0"/>
              <a:t>Lofaj</a:t>
            </a:r>
            <a:r>
              <a:rPr lang="sk-SK" sz="1300" dirty="0" smtClean="0"/>
              <a:t> , Acta </a:t>
            </a:r>
            <a:r>
              <a:rPr lang="sk-SK" sz="1300" dirty="0" err="1" smtClean="0"/>
              <a:t>Physica</a:t>
            </a:r>
            <a:r>
              <a:rPr lang="sk-SK" sz="1300" dirty="0" smtClean="0"/>
              <a:t> </a:t>
            </a:r>
            <a:r>
              <a:rPr lang="sk-SK" sz="1300" dirty="0" err="1" smtClean="0"/>
              <a:t>polonica</a:t>
            </a:r>
            <a:r>
              <a:rPr lang="sk-SK" sz="1300" dirty="0" smtClean="0"/>
              <a:t> A, </a:t>
            </a:r>
            <a:r>
              <a:rPr lang="sk-SK" sz="1300" dirty="0" err="1" smtClean="0"/>
              <a:t>Vol</a:t>
            </a:r>
            <a:r>
              <a:rPr lang="sk-SK" sz="1300" dirty="0" smtClean="0"/>
              <a:t>. 126 (2014) No. 1  , 415-416, </a:t>
            </a:r>
            <a:r>
              <a:rPr lang="sk-SK" sz="1300" dirty="0" err="1" smtClean="0"/>
              <a:t>Impact</a:t>
            </a:r>
            <a:r>
              <a:rPr lang="sk-SK" sz="1300" dirty="0" smtClean="0"/>
              <a:t> </a:t>
            </a:r>
            <a:r>
              <a:rPr lang="sk-SK" sz="1300" dirty="0" err="1" smtClean="0"/>
              <a:t>Factor</a:t>
            </a:r>
            <a:r>
              <a:rPr lang="sk-SK" sz="1300" dirty="0" smtClean="0"/>
              <a:t>:  0.530</a:t>
            </a:r>
          </a:p>
          <a:p>
            <a:pPr>
              <a:buFont typeface="+mj-lt"/>
              <a:buAutoNum type="arabicPeriod"/>
            </a:pPr>
            <a:r>
              <a:rPr lang="sk-SK" sz="1300" b="1" dirty="0" err="1" smtClean="0"/>
              <a:t>Imaging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of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magnetic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domains</a:t>
            </a:r>
            <a:r>
              <a:rPr lang="sk-SK" sz="1300" b="1" dirty="0" smtClean="0"/>
              <a:t> and </a:t>
            </a:r>
            <a:r>
              <a:rPr lang="sk-SK" sz="1300" b="1" dirty="0" err="1" smtClean="0"/>
              <a:t>domain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walls</a:t>
            </a:r>
            <a:r>
              <a:rPr lang="sk-SK" sz="1300" b="1" dirty="0" smtClean="0"/>
              <a:t> in </a:t>
            </a:r>
            <a:r>
              <a:rPr lang="sk-SK" sz="1300" b="1" dirty="0" err="1" smtClean="0"/>
              <a:t>spherical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Fe-Si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powder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using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magnetic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force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microscopy</a:t>
            </a:r>
            <a:r>
              <a:rPr lang="sk-SK" sz="1300" b="1" dirty="0" smtClean="0"/>
              <a:t/>
            </a:r>
            <a:br>
              <a:rPr lang="sk-SK" sz="1300" b="1" dirty="0" smtClean="0"/>
            </a:br>
            <a:r>
              <a:rPr lang="sk-SK" sz="1300" dirty="0" smtClean="0"/>
              <a:t>M. </a:t>
            </a:r>
            <a:r>
              <a:rPr lang="sk-SK" sz="1300" dirty="0" err="1" smtClean="0"/>
              <a:t>Strečková</a:t>
            </a:r>
            <a:r>
              <a:rPr lang="sk-SK" sz="1300" dirty="0" smtClean="0"/>
              <a:t>, </a:t>
            </a:r>
            <a:r>
              <a:rPr lang="sk-SK" sz="1300" dirty="0" smtClean="0">
                <a:solidFill>
                  <a:srgbClr val="FFFF00"/>
                </a:solidFill>
              </a:rPr>
              <a:t>M. </a:t>
            </a:r>
            <a:r>
              <a:rPr lang="sk-SK" sz="1300" dirty="0" err="1" smtClean="0">
                <a:solidFill>
                  <a:srgbClr val="FFFF00"/>
                </a:solidFill>
              </a:rPr>
              <a:t>Baťková</a:t>
            </a:r>
            <a:r>
              <a:rPr lang="sk-SK" sz="1300" dirty="0" smtClean="0">
                <a:solidFill>
                  <a:srgbClr val="FFFF00"/>
                </a:solidFill>
              </a:rPr>
              <a:t>, I. Baťko, </a:t>
            </a:r>
            <a:r>
              <a:rPr lang="sk-SK" sz="1300" dirty="0" smtClean="0"/>
              <a:t>H. </a:t>
            </a:r>
            <a:r>
              <a:rPr lang="sk-SK" sz="1300" dirty="0" err="1" smtClean="0"/>
              <a:t>Hadraba</a:t>
            </a:r>
            <a:r>
              <a:rPr lang="sk-SK" sz="1300" dirty="0" smtClean="0"/>
              <a:t>, R. </a:t>
            </a:r>
            <a:r>
              <a:rPr lang="sk-SK" sz="1300" dirty="0" err="1" smtClean="0"/>
              <a:t>Bureš</a:t>
            </a:r>
            <a:r>
              <a:rPr lang="sk-SK" sz="1300" dirty="0" smtClean="0"/>
              <a:t> , Acta </a:t>
            </a:r>
            <a:r>
              <a:rPr lang="sk-SK" sz="1300" dirty="0" err="1" smtClean="0"/>
              <a:t>Physica</a:t>
            </a:r>
            <a:r>
              <a:rPr lang="sk-SK" sz="1300" dirty="0" smtClean="0"/>
              <a:t> </a:t>
            </a:r>
            <a:r>
              <a:rPr lang="sk-SK" sz="1300" dirty="0" err="1" smtClean="0"/>
              <a:t>polonica</a:t>
            </a:r>
            <a:r>
              <a:rPr lang="sk-SK" sz="1300" dirty="0" smtClean="0"/>
              <a:t> A, </a:t>
            </a:r>
            <a:r>
              <a:rPr lang="sk-SK" sz="1300" dirty="0" err="1" smtClean="0"/>
              <a:t>Vol</a:t>
            </a:r>
            <a:r>
              <a:rPr lang="sk-SK" sz="1300" dirty="0" smtClean="0"/>
              <a:t>. 126 (2014) No. 1  , 92-93, </a:t>
            </a:r>
            <a:r>
              <a:rPr lang="sk-SK" sz="1300" dirty="0" err="1" smtClean="0"/>
              <a:t>Impact</a:t>
            </a:r>
            <a:r>
              <a:rPr lang="sk-SK" sz="1300" dirty="0" smtClean="0"/>
              <a:t> </a:t>
            </a:r>
            <a:r>
              <a:rPr lang="sk-SK" sz="1300" dirty="0" err="1" smtClean="0"/>
              <a:t>Factor</a:t>
            </a:r>
            <a:r>
              <a:rPr lang="sk-SK" sz="1300" dirty="0" smtClean="0"/>
              <a:t>:  0.530</a:t>
            </a:r>
          </a:p>
          <a:p>
            <a:pPr>
              <a:buFont typeface="+mj-lt"/>
              <a:buAutoNum type="arabicPeriod"/>
            </a:pPr>
            <a:r>
              <a:rPr lang="sk-SK" sz="1300" b="1" dirty="0" smtClean="0"/>
              <a:t>Transport </a:t>
            </a:r>
            <a:r>
              <a:rPr lang="sk-SK" sz="1300" b="1" dirty="0" err="1" smtClean="0"/>
              <a:t>properties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of</a:t>
            </a:r>
            <a:r>
              <a:rPr lang="sk-SK" sz="1300" b="1" dirty="0" smtClean="0"/>
              <a:t> Ho(1-X)</a:t>
            </a:r>
            <a:r>
              <a:rPr lang="sk-SK" sz="1300" b="1" dirty="0" err="1" smtClean="0"/>
              <a:t>Lu</a:t>
            </a:r>
            <a:r>
              <a:rPr lang="sk-SK" sz="1300" b="1" dirty="0" smtClean="0"/>
              <a:t>(X)B(12) </a:t>
            </a:r>
            <a:r>
              <a:rPr lang="sk-SK" sz="1300" b="1" dirty="0" err="1" smtClean="0"/>
              <a:t>solid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solutions</a:t>
            </a:r>
            <a:r>
              <a:rPr lang="sk-SK" sz="1300" b="1" dirty="0" smtClean="0"/>
              <a:t>, </a:t>
            </a:r>
            <a:r>
              <a:rPr lang="sk-SK" sz="1300" dirty="0" smtClean="0"/>
              <a:t>S. </a:t>
            </a:r>
            <a:r>
              <a:rPr lang="sk-SK" sz="1300" dirty="0" err="1" smtClean="0"/>
              <a:t>Gabáni</a:t>
            </a:r>
            <a:r>
              <a:rPr lang="sk-SK" sz="1300" dirty="0" smtClean="0"/>
              <a:t>, </a:t>
            </a:r>
            <a:r>
              <a:rPr lang="sk-SK" sz="1300" dirty="0" smtClean="0">
                <a:solidFill>
                  <a:srgbClr val="FFFF00"/>
                </a:solidFill>
              </a:rPr>
              <a:t>I. Baťko, M. </a:t>
            </a:r>
            <a:r>
              <a:rPr lang="sk-SK" sz="1300" dirty="0" err="1" smtClean="0">
                <a:solidFill>
                  <a:srgbClr val="FFFF00"/>
                </a:solidFill>
              </a:rPr>
              <a:t>Baťková</a:t>
            </a:r>
            <a:r>
              <a:rPr lang="sk-SK" sz="1300" dirty="0" smtClean="0"/>
              <a:t>, K. </a:t>
            </a:r>
            <a:r>
              <a:rPr lang="sk-SK" sz="1300" dirty="0" err="1" smtClean="0"/>
              <a:t>Flachbart</a:t>
            </a:r>
            <a:r>
              <a:rPr lang="sk-SK" sz="1300" dirty="0" smtClean="0"/>
              <a:t>, E. </a:t>
            </a:r>
            <a:r>
              <a:rPr lang="sk-SK" sz="1300" dirty="0" err="1" smtClean="0"/>
              <a:t>Gažo</a:t>
            </a:r>
            <a:r>
              <a:rPr lang="sk-SK" sz="1300" dirty="0" smtClean="0"/>
              <a:t>, G. </a:t>
            </a:r>
            <a:r>
              <a:rPr lang="sk-SK" sz="1300" dirty="0" err="1" smtClean="0"/>
              <a:t>Pristáš</a:t>
            </a:r>
            <a:r>
              <a:rPr lang="sk-SK" sz="1300" dirty="0" smtClean="0"/>
              <a:t>, I. Takáčová, A. </a:t>
            </a:r>
            <a:r>
              <a:rPr lang="sk-SK" sz="1300" dirty="0" err="1" smtClean="0"/>
              <a:t>Bogach</a:t>
            </a:r>
            <a:r>
              <a:rPr lang="sk-SK" sz="1300" dirty="0" smtClean="0"/>
              <a:t>,  N. </a:t>
            </a:r>
            <a:r>
              <a:rPr lang="sk-SK" sz="1300" dirty="0" err="1" smtClean="0"/>
              <a:t>Sluchanko</a:t>
            </a:r>
            <a:r>
              <a:rPr lang="sk-SK" sz="1300" dirty="0" smtClean="0"/>
              <a:t>, N. </a:t>
            </a:r>
            <a:r>
              <a:rPr lang="sk-SK" sz="1300" dirty="0" err="1" smtClean="0"/>
              <a:t>Shitsevalova</a:t>
            </a:r>
            <a:r>
              <a:rPr lang="sk-SK" sz="1300" dirty="0" smtClean="0"/>
              <a:t> , </a:t>
            </a:r>
            <a:r>
              <a:rPr lang="sk-SK" sz="1300" dirty="0" err="1" smtClean="0"/>
              <a:t>Journal</a:t>
            </a:r>
            <a:r>
              <a:rPr lang="sk-SK" sz="1300" dirty="0" smtClean="0"/>
              <a:t> </a:t>
            </a:r>
            <a:r>
              <a:rPr lang="sk-SK" sz="1300" dirty="0" err="1" smtClean="0"/>
              <a:t>of</a:t>
            </a:r>
            <a:r>
              <a:rPr lang="sk-SK" sz="1300" dirty="0" smtClean="0"/>
              <a:t> </a:t>
            </a:r>
            <a:r>
              <a:rPr lang="sk-SK" sz="1300" dirty="0" err="1" smtClean="0"/>
              <a:t>the</a:t>
            </a:r>
            <a:r>
              <a:rPr lang="sk-SK" sz="1300" dirty="0" smtClean="0"/>
              <a:t> </a:t>
            </a:r>
            <a:r>
              <a:rPr lang="sk-SK" sz="1300" dirty="0" err="1" smtClean="0"/>
              <a:t>Korean</a:t>
            </a:r>
            <a:r>
              <a:rPr lang="sk-SK" sz="1300" dirty="0" smtClean="0"/>
              <a:t> </a:t>
            </a:r>
            <a:r>
              <a:rPr lang="sk-SK" sz="1300" dirty="0" err="1" smtClean="0"/>
              <a:t>Physical</a:t>
            </a:r>
            <a:r>
              <a:rPr lang="sk-SK" sz="1300" dirty="0" smtClean="0"/>
              <a:t> </a:t>
            </a:r>
            <a:r>
              <a:rPr lang="sk-SK" sz="1300" dirty="0" err="1" smtClean="0"/>
              <a:t>Soinéety</a:t>
            </a:r>
            <a:r>
              <a:rPr lang="sk-SK" sz="1300" dirty="0" smtClean="0"/>
              <a:t>, </a:t>
            </a:r>
            <a:r>
              <a:rPr lang="sk-SK" sz="1300" dirty="0" err="1" smtClean="0"/>
              <a:t>May</a:t>
            </a:r>
            <a:r>
              <a:rPr lang="sk-SK" sz="1300" dirty="0" smtClean="0"/>
              <a:t> 2013, </a:t>
            </a:r>
            <a:r>
              <a:rPr lang="sk-SK" sz="1300" dirty="0" err="1" smtClean="0"/>
              <a:t>Volume</a:t>
            </a:r>
            <a:r>
              <a:rPr lang="sk-SK" sz="1300" dirty="0" smtClean="0"/>
              <a:t> 62, </a:t>
            </a:r>
            <a:r>
              <a:rPr lang="sk-SK" sz="1300" dirty="0" err="1" smtClean="0"/>
              <a:t>Issue</a:t>
            </a:r>
            <a:r>
              <a:rPr lang="sk-SK" sz="1300" dirty="0" smtClean="0"/>
              <a:t> 10, </a:t>
            </a:r>
            <a:r>
              <a:rPr lang="sk-SK" sz="1300" dirty="0" err="1" smtClean="0"/>
              <a:t>pp</a:t>
            </a:r>
            <a:r>
              <a:rPr lang="sk-SK" sz="1300" dirty="0" smtClean="0"/>
              <a:t> 1547-1549, </a:t>
            </a:r>
            <a:r>
              <a:rPr lang="sk-SK" sz="1300" dirty="0" err="1" smtClean="0"/>
              <a:t>Impact</a:t>
            </a:r>
            <a:r>
              <a:rPr lang="sk-SK" sz="1300" dirty="0" smtClean="0"/>
              <a:t> </a:t>
            </a:r>
            <a:r>
              <a:rPr lang="sk-SK" sz="1300" dirty="0" err="1" smtClean="0"/>
              <a:t>Factor</a:t>
            </a:r>
            <a:r>
              <a:rPr lang="sk-SK" sz="1300" dirty="0" smtClean="0"/>
              <a:t>: 0.418</a:t>
            </a:r>
          </a:p>
          <a:p>
            <a:pPr>
              <a:buFont typeface="+mj-lt"/>
              <a:buAutoNum type="arabicPeriod"/>
            </a:pPr>
            <a:r>
              <a:rPr lang="sk-SK" sz="1300" b="1" dirty="0" err="1" smtClean="0"/>
              <a:t>Influence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of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Lu</a:t>
            </a:r>
            <a:r>
              <a:rPr lang="sk-SK" sz="1300" b="1" dirty="0" smtClean="0"/>
              <a:t> - </a:t>
            </a:r>
            <a:r>
              <a:rPr lang="sk-SK" sz="1300" b="1" dirty="0" err="1" smtClean="0"/>
              <a:t>Substitution</a:t>
            </a:r>
            <a:r>
              <a:rPr lang="sk-SK" sz="1300" b="1" dirty="0" smtClean="0"/>
              <a:t> on </a:t>
            </a:r>
            <a:r>
              <a:rPr lang="sk-SK" sz="1300" b="1" dirty="0" err="1" smtClean="0"/>
              <a:t>the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frustrated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antiferromagnetic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system</a:t>
            </a:r>
            <a:r>
              <a:rPr lang="sk-SK" sz="1300" b="1" dirty="0" smtClean="0"/>
              <a:t> HoB12, </a:t>
            </a:r>
            <a:r>
              <a:rPr lang="sk-SK" sz="1300" dirty="0" err="1" smtClean="0"/>
              <a:t>Gabáni</a:t>
            </a:r>
            <a:r>
              <a:rPr lang="sk-SK" sz="1300" dirty="0" smtClean="0"/>
              <a:t>, S., </a:t>
            </a:r>
            <a:r>
              <a:rPr lang="sk-SK" sz="1300" dirty="0" smtClean="0">
                <a:solidFill>
                  <a:srgbClr val="FFFF00"/>
                </a:solidFill>
              </a:rPr>
              <a:t>Baťko, I., </a:t>
            </a:r>
            <a:r>
              <a:rPr lang="sk-SK" sz="1300" dirty="0" err="1" smtClean="0">
                <a:solidFill>
                  <a:srgbClr val="FFFF00"/>
                </a:solidFill>
              </a:rPr>
              <a:t>Baťková</a:t>
            </a:r>
            <a:r>
              <a:rPr lang="sk-SK" sz="1300" dirty="0" smtClean="0">
                <a:solidFill>
                  <a:srgbClr val="FFFF00"/>
                </a:solidFill>
              </a:rPr>
              <a:t>, M., </a:t>
            </a:r>
            <a:r>
              <a:rPr lang="sk-SK" sz="1300" dirty="0" err="1" smtClean="0"/>
              <a:t>Flachbart</a:t>
            </a:r>
            <a:r>
              <a:rPr lang="sk-SK" sz="1300" dirty="0" smtClean="0"/>
              <a:t>, K., </a:t>
            </a:r>
            <a:r>
              <a:rPr lang="sk-SK" sz="1300" dirty="0" err="1" smtClean="0"/>
              <a:t>Gažo</a:t>
            </a:r>
            <a:r>
              <a:rPr lang="sk-SK" sz="1300" dirty="0" smtClean="0"/>
              <a:t>, E., </a:t>
            </a:r>
            <a:r>
              <a:rPr lang="sk-SK" sz="1300" dirty="0" err="1" smtClean="0"/>
              <a:t>Reiffers</a:t>
            </a:r>
            <a:r>
              <a:rPr lang="sk-SK" sz="1300" dirty="0" smtClean="0"/>
              <a:t>, M., </a:t>
            </a:r>
            <a:r>
              <a:rPr lang="sk-SK" sz="1300" dirty="0" err="1" smtClean="0"/>
              <a:t>Shitsevalova</a:t>
            </a:r>
            <a:r>
              <a:rPr lang="sk-SK" sz="1300" dirty="0" smtClean="0"/>
              <a:t>, N., </a:t>
            </a:r>
            <a:r>
              <a:rPr lang="sk-SK" sz="1300" dirty="0" err="1" smtClean="0"/>
              <a:t>Siemensmeyer</a:t>
            </a:r>
            <a:r>
              <a:rPr lang="sk-SK" sz="1300" dirty="0" smtClean="0"/>
              <a:t>, K., </a:t>
            </a:r>
            <a:r>
              <a:rPr lang="sk-SK" sz="1300" dirty="0" err="1" smtClean="0"/>
              <a:t>Sluchanko</a:t>
            </a:r>
            <a:r>
              <a:rPr lang="sk-SK" sz="1300" dirty="0" smtClean="0"/>
              <a:t>, N.,  </a:t>
            </a:r>
            <a:r>
              <a:rPr lang="sk-SK" sz="1300" dirty="0" err="1" smtClean="0"/>
              <a:t>Solid</a:t>
            </a:r>
            <a:r>
              <a:rPr lang="sk-SK" sz="1300" dirty="0" smtClean="0"/>
              <a:t> State </a:t>
            </a:r>
            <a:r>
              <a:rPr lang="sk-SK" sz="1300" dirty="0" err="1" smtClean="0"/>
              <a:t>Sciences</a:t>
            </a:r>
            <a:r>
              <a:rPr lang="sk-SK" sz="1300" dirty="0" smtClean="0"/>
              <a:t> </a:t>
            </a:r>
            <a:r>
              <a:rPr lang="sk-SK" sz="1300" dirty="0" err="1" smtClean="0"/>
              <a:t>Volume</a:t>
            </a:r>
            <a:r>
              <a:rPr lang="sk-SK" sz="1300" dirty="0" smtClean="0"/>
              <a:t> 14, </a:t>
            </a:r>
            <a:r>
              <a:rPr lang="sk-SK" sz="1300" dirty="0" err="1" smtClean="0"/>
              <a:t>Issues</a:t>
            </a:r>
            <a:r>
              <a:rPr lang="sk-SK" sz="1300" dirty="0" smtClean="0"/>
              <a:t> 11–12, November 2012, </a:t>
            </a:r>
            <a:r>
              <a:rPr lang="sk-SK" sz="1300" dirty="0" err="1" smtClean="0"/>
              <a:t>Pages</a:t>
            </a:r>
            <a:r>
              <a:rPr lang="sk-SK" sz="1300" dirty="0" smtClean="0"/>
              <a:t> 1722–1724, </a:t>
            </a:r>
            <a:r>
              <a:rPr lang="sk-SK" sz="1300" dirty="0" err="1" smtClean="0"/>
              <a:t>Impact</a:t>
            </a:r>
            <a:r>
              <a:rPr lang="sk-SK" sz="1300" dirty="0" smtClean="0"/>
              <a:t> </a:t>
            </a:r>
            <a:r>
              <a:rPr lang="sk-SK" sz="1300" dirty="0" err="1" smtClean="0"/>
              <a:t>Factor</a:t>
            </a:r>
            <a:r>
              <a:rPr lang="sk-SK" sz="1300" dirty="0" smtClean="0"/>
              <a:t>:</a:t>
            </a:r>
            <a:r>
              <a:rPr lang="sk-SK" sz="1300" dirty="0" smtClean="0">
                <a:solidFill>
                  <a:schemeClr val="accent1"/>
                </a:solidFill>
              </a:rPr>
              <a:t> 1.839</a:t>
            </a:r>
          </a:p>
          <a:p>
            <a:pPr>
              <a:buFont typeface="+mj-lt"/>
              <a:buAutoNum type="arabicPeriod"/>
            </a:pPr>
            <a:r>
              <a:rPr lang="sk-SK" sz="1300" b="1" dirty="0" smtClean="0"/>
              <a:t> </a:t>
            </a:r>
            <a:r>
              <a:rPr lang="sk-SK" sz="1300" b="1" dirty="0" err="1" smtClean="0"/>
              <a:t>AFM-utilizing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approach</a:t>
            </a:r>
            <a:r>
              <a:rPr lang="sk-SK" sz="1300" b="1" dirty="0" smtClean="0"/>
              <a:t> to </a:t>
            </a:r>
            <a:r>
              <a:rPr lang="sk-SK" sz="1300" b="1" dirty="0" err="1" smtClean="0"/>
              <a:t>search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for</a:t>
            </a:r>
            <a:r>
              <a:rPr lang="sk-SK" sz="1300" b="1" dirty="0" smtClean="0"/>
              <a:t> new oxide </a:t>
            </a:r>
            <a:r>
              <a:rPr lang="sk-SK" sz="1300" b="1" dirty="0" err="1" smtClean="0"/>
              <a:t>materials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for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perspective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applications</a:t>
            </a:r>
            <a:r>
              <a:rPr lang="sk-SK" sz="1300" b="1" dirty="0" smtClean="0"/>
              <a:t> in </a:t>
            </a:r>
            <a:r>
              <a:rPr lang="sk-SK" sz="1300" b="1" dirty="0" err="1" smtClean="0"/>
              <a:t>memristive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devices</a:t>
            </a:r>
            <a:r>
              <a:rPr lang="sk-SK" sz="1300" b="1" dirty="0" smtClean="0"/>
              <a:t>, </a:t>
            </a:r>
            <a:r>
              <a:rPr lang="sk-SK" sz="1300" dirty="0" err="1" smtClean="0">
                <a:solidFill>
                  <a:srgbClr val="FFFF00"/>
                </a:solidFill>
              </a:rPr>
              <a:t>Batko,I</a:t>
            </a:r>
            <a:r>
              <a:rPr lang="sk-SK" sz="1300" dirty="0" smtClean="0">
                <a:solidFill>
                  <a:srgbClr val="FFFF00"/>
                </a:solidFill>
              </a:rPr>
              <a:t>., </a:t>
            </a:r>
            <a:r>
              <a:rPr lang="sk-SK" sz="1300" dirty="0" err="1" smtClean="0">
                <a:solidFill>
                  <a:srgbClr val="FFFF00"/>
                </a:solidFill>
              </a:rPr>
              <a:t>Batkova</a:t>
            </a:r>
            <a:r>
              <a:rPr lang="sk-SK" sz="1300" dirty="0" smtClean="0">
                <a:solidFill>
                  <a:srgbClr val="FFFF00"/>
                </a:solidFill>
              </a:rPr>
              <a:t>, M</a:t>
            </a:r>
            <a:r>
              <a:rPr lang="sk-SK" sz="1300" dirty="0" smtClean="0"/>
              <a:t>.,  </a:t>
            </a:r>
            <a:r>
              <a:rPr lang="sk-SK" sz="1300" dirty="0" err="1" smtClean="0"/>
              <a:t>The</a:t>
            </a:r>
            <a:r>
              <a:rPr lang="sk-SK" sz="1300" dirty="0" smtClean="0"/>
              <a:t> </a:t>
            </a:r>
            <a:r>
              <a:rPr lang="sk-SK" sz="1300" dirty="0" err="1" smtClean="0"/>
              <a:t>European</a:t>
            </a:r>
            <a:r>
              <a:rPr lang="sk-SK" sz="1300" dirty="0" smtClean="0"/>
              <a:t> </a:t>
            </a:r>
            <a:r>
              <a:rPr lang="sk-SK" sz="1300" dirty="0" err="1" smtClean="0"/>
              <a:t>Physical</a:t>
            </a:r>
            <a:r>
              <a:rPr lang="sk-SK" sz="1300" dirty="0" smtClean="0"/>
              <a:t> </a:t>
            </a:r>
            <a:r>
              <a:rPr lang="sk-SK" sz="1300" dirty="0" err="1" smtClean="0"/>
              <a:t>Journal</a:t>
            </a:r>
            <a:r>
              <a:rPr lang="sk-SK" sz="1300" dirty="0" smtClean="0"/>
              <a:t> </a:t>
            </a:r>
            <a:r>
              <a:rPr lang="sk-SK" sz="1300" dirty="0" err="1" smtClean="0"/>
              <a:t>Applied</a:t>
            </a:r>
            <a:r>
              <a:rPr lang="sk-SK" sz="1300" dirty="0" smtClean="0"/>
              <a:t> </a:t>
            </a:r>
            <a:r>
              <a:rPr lang="sk-SK" sz="1300" dirty="0" err="1" smtClean="0"/>
              <a:t>Physics</a:t>
            </a:r>
            <a:r>
              <a:rPr lang="sk-SK" sz="1300" dirty="0" smtClean="0"/>
              <a:t>, 2012, </a:t>
            </a:r>
            <a:r>
              <a:rPr lang="sk-SK" sz="1300" dirty="0" err="1" smtClean="0"/>
              <a:t>vol</a:t>
            </a:r>
            <a:r>
              <a:rPr lang="sk-SK" sz="1300" dirty="0" smtClean="0"/>
              <a:t>. 58, no. 2, art. no. 20102, </a:t>
            </a:r>
            <a:r>
              <a:rPr lang="sk-SK" sz="1300" dirty="0" err="1" smtClean="0"/>
              <a:t>Impact</a:t>
            </a:r>
            <a:r>
              <a:rPr lang="sk-SK" sz="1300" dirty="0" smtClean="0"/>
              <a:t> </a:t>
            </a:r>
            <a:r>
              <a:rPr lang="sk-SK" sz="1300" dirty="0" err="1" smtClean="0"/>
              <a:t>Factor</a:t>
            </a:r>
            <a:r>
              <a:rPr lang="sk-SK" sz="1300" dirty="0" smtClean="0"/>
              <a:t>: 0.774</a:t>
            </a:r>
          </a:p>
          <a:p>
            <a:pPr>
              <a:buFont typeface="+mj-lt"/>
              <a:buAutoNum type="arabicPeriod"/>
            </a:pPr>
            <a:r>
              <a:rPr lang="sk-SK" sz="1300" b="1" dirty="0" err="1" smtClean="0"/>
              <a:t>Preparation</a:t>
            </a:r>
            <a:r>
              <a:rPr lang="sk-SK" sz="1300" b="1" dirty="0" smtClean="0"/>
              <a:t>, </a:t>
            </a:r>
            <a:r>
              <a:rPr lang="sk-SK" sz="1300" b="1" dirty="0" err="1" smtClean="0"/>
              <a:t>chemical</a:t>
            </a:r>
            <a:r>
              <a:rPr lang="sk-SK" sz="1300" b="1" dirty="0" smtClean="0"/>
              <a:t> and </a:t>
            </a:r>
            <a:r>
              <a:rPr lang="sk-SK" sz="1300" b="1" dirty="0" err="1" smtClean="0"/>
              <a:t>mechanical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properties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of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microcomposite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materials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based</a:t>
            </a:r>
            <a:r>
              <a:rPr lang="sk-SK" sz="1300" b="1" dirty="0" smtClean="0"/>
              <a:t> on </a:t>
            </a:r>
            <a:r>
              <a:rPr lang="sk-SK" sz="1300" b="1" dirty="0" err="1" smtClean="0"/>
              <a:t>Fe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powder</a:t>
            </a:r>
            <a:r>
              <a:rPr lang="sk-SK" sz="1300" b="1" dirty="0" smtClean="0"/>
              <a:t> and </a:t>
            </a:r>
            <a:r>
              <a:rPr lang="sk-SK" sz="1300" b="1" dirty="0" err="1" smtClean="0"/>
              <a:t>phenol-formaldehyde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resin</a:t>
            </a:r>
            <a:r>
              <a:rPr lang="sk-SK" sz="1300" b="1" dirty="0" smtClean="0"/>
              <a:t>, </a:t>
            </a:r>
            <a:r>
              <a:rPr lang="sk-SK" sz="1300" dirty="0" err="1" smtClean="0"/>
              <a:t>Strečková</a:t>
            </a:r>
            <a:r>
              <a:rPr lang="sk-SK" sz="1300" dirty="0" smtClean="0"/>
              <a:t>, M., </a:t>
            </a:r>
            <a:r>
              <a:rPr lang="sk-SK" sz="1300" dirty="0" err="1" smtClean="0"/>
              <a:t>Sopčák</a:t>
            </a:r>
            <a:r>
              <a:rPr lang="sk-SK" sz="1300" dirty="0" smtClean="0"/>
              <a:t>, T., Medvecký, Ľ., </a:t>
            </a:r>
            <a:r>
              <a:rPr lang="sk-SK" sz="1300" dirty="0" err="1" smtClean="0"/>
              <a:t>Bureš</a:t>
            </a:r>
            <a:r>
              <a:rPr lang="sk-SK" sz="1300" dirty="0" smtClean="0"/>
              <a:t>, R., </a:t>
            </a:r>
            <a:r>
              <a:rPr lang="sk-SK" sz="1300" dirty="0" err="1" smtClean="0"/>
              <a:t>Fáberová</a:t>
            </a:r>
            <a:r>
              <a:rPr lang="sk-SK" sz="1300" dirty="0" smtClean="0"/>
              <a:t>, M., </a:t>
            </a:r>
            <a:r>
              <a:rPr lang="sk-SK" sz="1300" dirty="0" err="1" smtClean="0">
                <a:solidFill>
                  <a:srgbClr val="FFFF00"/>
                </a:solidFill>
              </a:rPr>
              <a:t>Batko</a:t>
            </a:r>
            <a:r>
              <a:rPr lang="sk-SK" sz="1300" dirty="0" smtClean="0">
                <a:solidFill>
                  <a:srgbClr val="FFFF00"/>
                </a:solidFill>
              </a:rPr>
              <a:t>, I., </a:t>
            </a:r>
            <a:r>
              <a:rPr lang="sk-SK" sz="1300" dirty="0" err="1" smtClean="0"/>
              <a:t>Briančin</a:t>
            </a:r>
            <a:r>
              <a:rPr lang="sk-SK" sz="1300" dirty="0" smtClean="0"/>
              <a:t>, J., </a:t>
            </a:r>
            <a:r>
              <a:rPr lang="sk-SK" sz="1300" dirty="0" err="1" smtClean="0"/>
              <a:t>Chemical</a:t>
            </a:r>
            <a:r>
              <a:rPr lang="sk-SK" sz="1300" dirty="0" smtClean="0"/>
              <a:t> </a:t>
            </a:r>
            <a:r>
              <a:rPr lang="sk-SK" sz="1300" dirty="0" err="1" smtClean="0"/>
              <a:t>Engineering</a:t>
            </a:r>
            <a:r>
              <a:rPr lang="sk-SK" sz="1300" dirty="0" smtClean="0"/>
              <a:t> </a:t>
            </a:r>
            <a:r>
              <a:rPr lang="sk-SK" sz="1300" dirty="0" err="1" smtClean="0"/>
              <a:t>Journal</a:t>
            </a:r>
            <a:r>
              <a:rPr lang="sk-SK" sz="1300" dirty="0" smtClean="0"/>
              <a:t>, </a:t>
            </a:r>
            <a:r>
              <a:rPr lang="sk-SK" sz="1300" dirty="0" err="1" smtClean="0"/>
              <a:t>Volume</a:t>
            </a:r>
            <a:r>
              <a:rPr lang="sk-SK" sz="1300" dirty="0" smtClean="0"/>
              <a:t> 180, 15 </a:t>
            </a:r>
            <a:r>
              <a:rPr lang="sk-SK" sz="1300" dirty="0" err="1" smtClean="0"/>
              <a:t>January</a:t>
            </a:r>
            <a:r>
              <a:rPr lang="sk-SK" sz="1300" dirty="0" smtClean="0"/>
              <a:t> 2012, </a:t>
            </a:r>
            <a:r>
              <a:rPr lang="sk-SK" sz="1300" dirty="0" err="1" smtClean="0"/>
              <a:t>Pages</a:t>
            </a:r>
            <a:r>
              <a:rPr lang="sk-SK" sz="1300" dirty="0" smtClean="0"/>
              <a:t> 343-353, </a:t>
            </a:r>
            <a:r>
              <a:rPr lang="sk-SK" sz="1300" dirty="0" err="1" smtClean="0">
                <a:solidFill>
                  <a:srgbClr val="92D050"/>
                </a:solidFill>
              </a:rPr>
              <a:t>Impact</a:t>
            </a:r>
            <a:r>
              <a:rPr lang="sk-SK" sz="1300" dirty="0" smtClean="0">
                <a:solidFill>
                  <a:srgbClr val="92D050"/>
                </a:solidFill>
              </a:rPr>
              <a:t> </a:t>
            </a:r>
            <a:r>
              <a:rPr lang="sk-SK" sz="1300" dirty="0" err="1" smtClean="0">
                <a:solidFill>
                  <a:srgbClr val="92D050"/>
                </a:solidFill>
              </a:rPr>
              <a:t>Factor</a:t>
            </a:r>
            <a:r>
              <a:rPr lang="sk-SK" sz="1300" dirty="0" smtClean="0">
                <a:solidFill>
                  <a:srgbClr val="92D050"/>
                </a:solidFill>
              </a:rPr>
              <a:t>: 4.321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14400" y="260648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Publikácie 2012-2015</a:t>
            </a:r>
            <a:endParaRPr kumimoji="0" lang="sk-SK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662473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sk-SK" sz="1400" b="1" dirty="0" err="1" smtClean="0"/>
              <a:t>Magnetic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properties</a:t>
            </a:r>
            <a:r>
              <a:rPr lang="sk-SK" sz="1400" b="1" dirty="0" smtClean="0"/>
              <a:t> and </a:t>
            </a:r>
            <a:r>
              <a:rPr lang="sk-SK" sz="1400" b="1" dirty="0" err="1" smtClean="0"/>
              <a:t>loss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separation</a:t>
            </a:r>
            <a:r>
              <a:rPr lang="sk-SK" sz="1400" b="1" dirty="0" smtClean="0"/>
              <a:t> in FeSi/MnZnFe2O4 soft </a:t>
            </a:r>
            <a:r>
              <a:rPr lang="sk-SK" sz="1400" b="1" dirty="0" err="1" smtClean="0"/>
              <a:t>magnetic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composites</a:t>
            </a:r>
            <a:r>
              <a:rPr lang="sk-SK" sz="1400" b="1" dirty="0" smtClean="0"/>
              <a:t>, M. </a:t>
            </a:r>
            <a:r>
              <a:rPr lang="sk-SK" sz="1400" b="1" dirty="0" err="1" smtClean="0"/>
              <a:t>Lauda</a:t>
            </a:r>
            <a:r>
              <a:rPr lang="sk-SK" sz="1400" b="1" dirty="0" smtClean="0"/>
              <a:t>, J. </a:t>
            </a:r>
            <a:r>
              <a:rPr lang="sk-SK" sz="1400" b="1" dirty="0" err="1" smtClean="0"/>
              <a:t>Füzer</a:t>
            </a:r>
            <a:r>
              <a:rPr lang="sk-SK" sz="1400" b="1" dirty="0" smtClean="0"/>
              <a:t>, P. Kollár, M. </a:t>
            </a:r>
            <a:r>
              <a:rPr lang="sk-SK" sz="1400" b="1" dirty="0" err="1" smtClean="0"/>
              <a:t>Strečková</a:t>
            </a:r>
            <a:r>
              <a:rPr lang="sk-SK" sz="1400" b="1" dirty="0" smtClean="0"/>
              <a:t>, R. </a:t>
            </a:r>
            <a:r>
              <a:rPr lang="sk-SK" sz="1400" b="1" dirty="0" err="1" smtClean="0"/>
              <a:t>Bureš</a:t>
            </a:r>
            <a:r>
              <a:rPr lang="sk-SK" sz="1400" b="1" dirty="0" smtClean="0"/>
              <a:t>, J. Kováč, </a:t>
            </a:r>
            <a:r>
              <a:rPr lang="sk-SK" sz="1400" b="1" dirty="0" smtClean="0">
                <a:solidFill>
                  <a:srgbClr val="FFFF00"/>
                </a:solidFill>
              </a:rPr>
              <a:t>M. </a:t>
            </a:r>
            <a:r>
              <a:rPr lang="sk-SK" sz="1400" b="1" dirty="0" err="1" smtClean="0">
                <a:solidFill>
                  <a:srgbClr val="FFFF00"/>
                </a:solidFill>
              </a:rPr>
              <a:t>Baťková</a:t>
            </a:r>
            <a:r>
              <a:rPr lang="sk-SK" sz="1400" b="1" dirty="0" smtClean="0">
                <a:solidFill>
                  <a:srgbClr val="FFFF00"/>
                </a:solidFill>
              </a:rPr>
              <a:t>, I. Baťko</a:t>
            </a:r>
            <a:r>
              <a:rPr lang="sk-SK" sz="1400" b="1" dirty="0" smtClean="0"/>
              <a:t>, </a:t>
            </a:r>
            <a:r>
              <a:rPr lang="sk-SK" sz="1400" b="1" dirty="0" err="1" smtClean="0"/>
              <a:t>Journal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of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Magnetism</a:t>
            </a:r>
            <a:r>
              <a:rPr lang="sk-SK" sz="1400" b="1" dirty="0" smtClean="0"/>
              <a:t> and </a:t>
            </a:r>
            <a:r>
              <a:rPr lang="sk-SK" sz="1400" b="1" dirty="0" err="1" smtClean="0"/>
              <a:t>Magnetic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Materials</a:t>
            </a:r>
            <a:r>
              <a:rPr lang="sk-SK" sz="1400" b="1" dirty="0" smtClean="0"/>
              <a:t> 411 (2016) 12-17 </a:t>
            </a:r>
          </a:p>
          <a:p>
            <a:pPr>
              <a:buFont typeface="+mj-lt"/>
              <a:buAutoNum type="arabicPeriod"/>
            </a:pPr>
            <a:r>
              <a:rPr lang="en-US" sz="1400" b="1" dirty="0" smtClean="0"/>
              <a:t>Electrical Conduction of Ti/</a:t>
            </a:r>
            <a:r>
              <a:rPr lang="en-US" sz="1400" b="1" dirty="0" err="1" smtClean="0"/>
              <a:t>TiOx</a:t>
            </a:r>
            <a:r>
              <a:rPr lang="en-US" sz="1400" b="1" dirty="0" smtClean="0"/>
              <a:t>/Ti Structures at Low Temperatures and High Magnetic Fields</a:t>
            </a:r>
            <a:r>
              <a:rPr lang="sk-SK" sz="1400" b="1" dirty="0" smtClean="0"/>
              <a:t>,                               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FFFF00"/>
                </a:solidFill>
              </a:rPr>
              <a:t>I. </a:t>
            </a:r>
            <a:r>
              <a:rPr lang="en-US" sz="1400" b="1" dirty="0" err="1" smtClean="0">
                <a:solidFill>
                  <a:srgbClr val="FFFF00"/>
                </a:solidFill>
              </a:rPr>
              <a:t>Batko</a:t>
            </a:r>
            <a:r>
              <a:rPr lang="en-US" sz="1400" b="1" dirty="0" smtClean="0">
                <a:solidFill>
                  <a:srgbClr val="FFFF00"/>
                </a:solidFill>
              </a:rPr>
              <a:t>, </a:t>
            </a:r>
            <a:r>
              <a:rPr lang="en-US" sz="1400" b="1" dirty="0" err="1" smtClean="0">
                <a:solidFill>
                  <a:srgbClr val="FFFF00"/>
                </a:solidFill>
              </a:rPr>
              <a:t>M.Batkova</a:t>
            </a:r>
            <a:r>
              <a:rPr lang="sk-SK" sz="1400" b="1" dirty="0" smtClean="0">
                <a:solidFill>
                  <a:srgbClr val="FFFF00"/>
                </a:solidFill>
              </a:rPr>
              <a:t>, </a:t>
            </a:r>
            <a:r>
              <a:rPr lang="en-US" sz="1400" b="1" dirty="0" smtClean="0"/>
              <a:t>EPJ-AP</a:t>
            </a:r>
            <a:r>
              <a:rPr lang="sk-SK" sz="1400" b="1" dirty="0" smtClean="0"/>
              <a:t> 73 (2016) </a:t>
            </a:r>
            <a:r>
              <a:rPr lang="en-US" sz="1400" b="1" dirty="0" smtClean="0"/>
              <a:t> </a:t>
            </a:r>
            <a:r>
              <a:rPr lang="sk-SK" sz="1400" b="1" dirty="0" smtClean="0"/>
              <a:t>30301</a:t>
            </a:r>
          </a:p>
          <a:p>
            <a:pPr>
              <a:buFont typeface="+mj-lt"/>
              <a:buAutoNum type="arabicPeriod"/>
            </a:pPr>
            <a:r>
              <a:rPr lang="sk-SK" sz="1400" b="1" dirty="0" err="1" smtClean="0"/>
              <a:t>Memristive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behavior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of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Nb</a:t>
            </a:r>
            <a:r>
              <a:rPr lang="sk-SK" sz="1400" b="1" dirty="0" smtClean="0"/>
              <a:t>/</a:t>
            </a:r>
            <a:r>
              <a:rPr lang="sk-SK" sz="1400" b="1" dirty="0" err="1" smtClean="0"/>
              <a:t>NbOx</a:t>
            </a:r>
            <a:r>
              <a:rPr lang="sk-SK" sz="1400" b="1" dirty="0" smtClean="0"/>
              <a:t>/</a:t>
            </a:r>
            <a:r>
              <a:rPr lang="sk-SK" sz="1400" b="1" dirty="0" err="1" smtClean="0"/>
              <a:t>Nb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structures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prepared</a:t>
            </a:r>
            <a:r>
              <a:rPr lang="sk-SK" sz="1400" b="1" dirty="0" smtClean="0"/>
              <a:t> by </a:t>
            </a:r>
            <a:r>
              <a:rPr lang="sk-SK" sz="1400" b="1" dirty="0" err="1" smtClean="0"/>
              <a:t>local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anodic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oxidation</a:t>
            </a:r>
            <a:r>
              <a:rPr lang="sk-SK" sz="1400" b="1" dirty="0" smtClean="0"/>
              <a:t>,                                                      </a:t>
            </a:r>
            <a:r>
              <a:rPr lang="sk-SK" sz="1400" b="1" dirty="0" smtClean="0">
                <a:solidFill>
                  <a:srgbClr val="FFFF00"/>
                </a:solidFill>
              </a:rPr>
              <a:t>I. </a:t>
            </a:r>
            <a:r>
              <a:rPr lang="sk-SK" sz="1400" b="1" dirty="0" err="1" smtClean="0">
                <a:solidFill>
                  <a:srgbClr val="FFFF00"/>
                </a:solidFill>
              </a:rPr>
              <a:t>Batko</a:t>
            </a:r>
            <a:r>
              <a:rPr lang="sk-SK" sz="1400" b="1" dirty="0" smtClean="0">
                <a:solidFill>
                  <a:srgbClr val="FFFF00"/>
                </a:solidFill>
              </a:rPr>
              <a:t>, </a:t>
            </a:r>
            <a:r>
              <a:rPr lang="sk-SK" sz="1400" b="1" dirty="0" err="1" smtClean="0">
                <a:solidFill>
                  <a:srgbClr val="FFFF00"/>
                </a:solidFill>
              </a:rPr>
              <a:t>M.Batkova</a:t>
            </a:r>
            <a:r>
              <a:rPr lang="sk-SK" sz="1400" b="1" dirty="0" smtClean="0">
                <a:solidFill>
                  <a:srgbClr val="FFFF00"/>
                </a:solidFill>
              </a:rPr>
              <a:t>,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Materials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Today</a:t>
            </a:r>
            <a:r>
              <a:rPr lang="sk-SK" sz="1400" b="1" dirty="0" smtClean="0"/>
              <a:t>: </a:t>
            </a:r>
            <a:r>
              <a:rPr lang="sk-SK" sz="1400" b="1" dirty="0" err="1" smtClean="0"/>
              <a:t>Proceedings</a:t>
            </a:r>
            <a:r>
              <a:rPr lang="sk-SK" sz="1400" b="1" dirty="0" smtClean="0"/>
              <a:t> 3 (2016) 803-809</a:t>
            </a:r>
            <a:endParaRPr lang="sk-SK" sz="1400" dirty="0" smtClean="0">
              <a:solidFill>
                <a:schemeClr val="accent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14400" y="260648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Publikácie 2012-2015, 2016</a:t>
            </a:r>
            <a:endParaRPr kumimoji="0" lang="sk-SK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755576" y="6165304"/>
            <a:ext cx="626469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Obdobie 2012-2016: 4 práce v konfigurácii autorov „B</a:t>
            </a:r>
            <a:r>
              <a:rPr lang="en-US" altLang="sk-SK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&amp;B</a:t>
            </a:r>
            <a:r>
              <a:rPr lang="sk-SK" altLang="sk-SK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sk-SK" altLang="sk-SK" sz="2000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2189994"/>
              </p:ext>
            </p:extLst>
          </p:nvPr>
        </p:nvGraphicFramePr>
        <p:xfrm>
          <a:off x="755525" y="2852937"/>
          <a:ext cx="8208963" cy="2990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  <a:gridCol w="1247752"/>
                <a:gridCol w="881000"/>
                <a:gridCol w="915578"/>
                <a:gridCol w="1069610"/>
                <a:gridCol w="1070687"/>
              </a:tblGrid>
              <a:tr h="53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2015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2014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2013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2012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 SUMA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3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Počet publikácií CC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Počet A publikácií CC, IF </a:t>
                      </a:r>
                      <a:r>
                        <a:rPr lang="en-US" sz="1800" dirty="0">
                          <a:effectLst/>
                        </a:rPr>
                        <a:t>&gt; 1.25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00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Počet A publikácií, IF </a:t>
                      </a:r>
                      <a:r>
                        <a:rPr lang="en-US" sz="1800" dirty="0">
                          <a:effectLst/>
                        </a:rPr>
                        <a:t>&gt; 1.25</a:t>
                      </a:r>
                      <a:r>
                        <a:rPr lang="sk-SK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kde prvý autor je z ÚEF/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korešpondujúci autor je z ÚEF SAV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0</a:t>
                      </a:r>
                      <a:endParaRPr lang="sk-SK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0</a:t>
                      </a:r>
                      <a:endParaRPr lang="sk-SK" sz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sk-SK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3224" y="260648"/>
            <a:ext cx="807524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Citácie 2011-2014</a:t>
            </a:r>
            <a:r>
              <a:rPr lang="en-US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sk-SK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201</a:t>
            </a:r>
            <a:r>
              <a:rPr lang="en-US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r>
              <a:rPr lang="sk-SK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-201</a:t>
            </a:r>
            <a:r>
              <a:rPr lang="en-US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endParaRPr kumimoji="0" lang="sk-SK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9311047"/>
              </p:ext>
            </p:extLst>
          </p:nvPr>
        </p:nvGraphicFramePr>
        <p:xfrm>
          <a:off x="683568" y="908050"/>
          <a:ext cx="7272808" cy="3789362"/>
        </p:xfrm>
        <a:graphic>
          <a:graphicData uri="http://schemas.openxmlformats.org/drawingml/2006/table">
            <a:tbl>
              <a:tblPr/>
              <a:tblGrid>
                <a:gridCol w="2520280"/>
                <a:gridCol w="1080170"/>
                <a:gridCol w="936625"/>
                <a:gridCol w="792162"/>
                <a:gridCol w="792163"/>
                <a:gridCol w="1151408"/>
              </a:tblGrid>
              <a:tr h="476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2014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SUMA</a:t>
                      </a: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3270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elkový počet citácií WOS</a:t>
                      </a: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00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Iné databázy- SCOPUS </a:t>
                      </a:r>
                      <a:endParaRPr kumimoji="0" lang="sk-SK" altLang="sk-S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Iné databázy - SPIRES</a:t>
                      </a:r>
                      <a:endParaRPr kumimoji="0" lang="sk-SK" alt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07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Celkový počet citácií WOS/FTE</a:t>
                      </a:r>
                      <a:endParaRPr kumimoji="0" lang="sk-SK" altLang="sk-S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Iné databázy- SCOPUS/FTE</a:t>
                      </a:r>
                      <a:endParaRPr kumimoji="0" lang="sk-SK" altLang="sk-S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Iné databázy – SPIRES/FTE</a:t>
                      </a:r>
                      <a:endParaRPr kumimoji="0" lang="sk-SK" altLang="sk-S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8"/>
          <p:cNvSpPr>
            <a:spLocks noChangeArrowheads="1"/>
          </p:cNvSpPr>
          <p:nvPr/>
        </p:nvSpPr>
        <p:spPr bwMode="auto">
          <a:xfrm>
            <a:off x="683568" y="4869160"/>
            <a:ext cx="727280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Cit</a:t>
            </a:r>
            <a:r>
              <a:rPr lang="sk-SK" altLang="sk-SK" sz="2000" dirty="0" smtClean="0">
                <a:cs typeface="Times New Roman" panose="02020603050405020304" pitchFamily="18" charset="0"/>
              </a:rPr>
              <a:t>á</a:t>
            </a:r>
            <a:r>
              <a:rPr lang="sk-SK" altLang="sk-SK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cie pr</a:t>
            </a:r>
            <a:r>
              <a:rPr lang="sk-SK" altLang="sk-SK" sz="2000" dirty="0" smtClean="0">
                <a:cs typeface="Times New Roman" panose="02020603050405020304" pitchFamily="18" charset="0"/>
              </a:rPr>
              <a:t>á</a:t>
            </a:r>
            <a:r>
              <a:rPr lang="sk-SK" altLang="sk-SK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c, publikovan</a:t>
            </a:r>
            <a:r>
              <a:rPr lang="sk-SK" altLang="sk-SK" sz="2000" dirty="0" smtClean="0">
                <a:cs typeface="Times New Roman" panose="02020603050405020304" pitchFamily="18" charset="0"/>
              </a:rPr>
              <a:t>é</a:t>
            </a:r>
            <a:r>
              <a:rPr lang="sk-SK" altLang="sk-SK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altLang="sk-SK" sz="2000" dirty="0" smtClean="0">
                <a:cs typeface="Times New Roman" panose="02020603050405020304" pitchFamily="18" charset="0"/>
              </a:rPr>
              <a:t> </a:t>
            </a:r>
            <a:r>
              <a:rPr lang="sk-SK" altLang="sk-SK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atestačnom obdob</a:t>
            </a:r>
            <a:r>
              <a:rPr lang="sk-SK" altLang="sk-SK" sz="2000" dirty="0" smtClean="0">
                <a:cs typeface="Times New Roman" panose="02020603050405020304" pitchFamily="18" charset="0"/>
              </a:rPr>
              <a:t>í</a:t>
            </a:r>
            <a:r>
              <a:rPr lang="sk-SK" altLang="sk-SK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2012-2015 (</a:t>
            </a:r>
            <a:r>
              <a:rPr lang="sk-SK" altLang="sk-SK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WoS</a:t>
            </a:r>
            <a:r>
              <a:rPr lang="sk-SK" altLang="sk-SK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): 11</a:t>
            </a:r>
            <a:endParaRPr lang="sk-SK" altLang="sk-SK" sz="2000" dirty="0"/>
          </a:p>
        </p:txBody>
      </p:sp>
      <p:sp>
        <p:nvSpPr>
          <p:cNvPr id="9" name="Rectangle 78"/>
          <p:cNvSpPr>
            <a:spLocks noChangeArrowheads="1"/>
          </p:cNvSpPr>
          <p:nvPr/>
        </p:nvSpPr>
        <p:spPr bwMode="auto">
          <a:xfrm>
            <a:off x="683568" y="5661248"/>
            <a:ext cx="208823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2000" u="sng" dirty="0" smtClean="0"/>
              <a:t>2015</a:t>
            </a:r>
            <a:r>
              <a:rPr lang="sk-SK" sz="2000" dirty="0" smtClean="0"/>
              <a:t> (</a:t>
            </a:r>
            <a:r>
              <a:rPr lang="sk-SK" sz="2000" dirty="0" err="1" smtClean="0"/>
              <a:t>WoS</a:t>
            </a:r>
            <a:r>
              <a:rPr lang="sk-SK" sz="2000" dirty="0" smtClean="0"/>
              <a:t>): 10</a:t>
            </a:r>
            <a:endParaRPr lang="sk-SK" sz="2000" dirty="0"/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683568" y="6165304"/>
            <a:ext cx="208823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2000" u="sng" dirty="0" smtClean="0"/>
              <a:t>2016</a:t>
            </a:r>
            <a:r>
              <a:rPr lang="sk-SK" sz="2000" dirty="0" smtClean="0"/>
              <a:t> (</a:t>
            </a:r>
            <a:r>
              <a:rPr lang="sk-SK" sz="2000" dirty="0" err="1" smtClean="0"/>
              <a:t>WoS</a:t>
            </a:r>
            <a:r>
              <a:rPr lang="sk-SK" sz="2000" dirty="0" smtClean="0"/>
              <a:t>): 5</a:t>
            </a:r>
            <a:endParaRPr lang="sk-SK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3224" y="260648"/>
            <a:ext cx="807524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Iné činnosti</a:t>
            </a:r>
            <a:endParaRPr kumimoji="0" lang="sk-SK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971600" y="1916832"/>
            <a:ext cx="59783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Oponentská činnosť pre EPJ-AP (M. </a:t>
            </a:r>
            <a:r>
              <a:rPr lang="sk-SK" sz="2400" dirty="0" err="1" smtClean="0"/>
              <a:t>Baťková</a:t>
            </a:r>
            <a:r>
              <a:rPr lang="sk-SK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sk-SK" sz="2400" dirty="0" smtClean="0"/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Oponentská činnosť pre APP (I. Baťko)</a:t>
            </a:r>
          </a:p>
          <a:p>
            <a:pPr>
              <a:buFont typeface="Arial" pitchFamily="34" charset="0"/>
              <a:buChar char="•"/>
            </a:pPr>
            <a:endParaRPr lang="sk-SK" sz="2400" dirty="0" smtClean="0"/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Posudzovanie projektov VEGA</a:t>
            </a:r>
          </a:p>
          <a:p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42444"/>
            <a:ext cx="8277606" cy="51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50088" cy="914400"/>
          </a:xfrm>
        </p:spPr>
        <p:txBody>
          <a:bodyPr/>
          <a:lstStyle/>
          <a:p>
            <a:r>
              <a:rPr lang="sk-SK" sz="3200" dirty="0" smtClean="0"/>
              <a:t>Najvýznamnejšie výsledky: III</a:t>
            </a:r>
            <a:br>
              <a:rPr lang="sk-SK" sz="3200" dirty="0" smtClean="0"/>
            </a:br>
            <a:r>
              <a:rPr lang="sk-SK" sz="2000" dirty="0" smtClean="0"/>
              <a:t>(2. najvýznamnejší výsledok ÚEF SAV v aplikáciách za 2012 r.) 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920880" cy="1124744"/>
          </a:xfrm>
        </p:spPr>
        <p:txBody>
          <a:bodyPr/>
          <a:lstStyle/>
          <a:p>
            <a:pPr algn="ctr"/>
            <a:r>
              <a:rPr lang="sk-SK" dirty="0" smtClean="0"/>
              <a:t>Ti/</a:t>
            </a:r>
            <a:r>
              <a:rPr lang="sk-SK" dirty="0" err="1" smtClean="0"/>
              <a:t>TiOx</a:t>
            </a:r>
            <a:r>
              <a:rPr lang="sk-SK" dirty="0" smtClean="0"/>
              <a:t>/Ti štruktúry</a:t>
            </a:r>
            <a:endParaRPr lang="sk-SK" sz="2800" dirty="0"/>
          </a:p>
        </p:txBody>
      </p:sp>
      <p:sp>
        <p:nvSpPr>
          <p:cNvPr id="8" name="BlokTextu 7"/>
          <p:cNvSpPr txBox="1"/>
          <p:nvPr/>
        </p:nvSpPr>
        <p:spPr>
          <a:xfrm>
            <a:off x="467544" y="400506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I. </a:t>
            </a:r>
            <a:r>
              <a:rPr lang="sk-SK" sz="2000" dirty="0" err="1" smtClean="0"/>
              <a:t>Batko</a:t>
            </a:r>
            <a:r>
              <a:rPr lang="sk-SK" sz="2000" dirty="0" smtClean="0"/>
              <a:t> and M. </a:t>
            </a:r>
            <a:r>
              <a:rPr lang="sk-SK" sz="2000" dirty="0" err="1" smtClean="0"/>
              <a:t>Batkova</a:t>
            </a:r>
            <a:r>
              <a:rPr lang="sk-SK" sz="2000" dirty="0" smtClean="0"/>
              <a:t>, EPJAP </a:t>
            </a:r>
            <a:r>
              <a:rPr lang="sk-SK" sz="2000" b="1" dirty="0" smtClean="0"/>
              <a:t>58</a:t>
            </a:r>
            <a:r>
              <a:rPr lang="sk-SK" sz="2000" dirty="0" smtClean="0"/>
              <a:t> (2012)  20102</a:t>
            </a:r>
            <a:endParaRPr lang="sk-SK" sz="2000" dirty="0"/>
          </a:p>
        </p:txBody>
      </p:sp>
      <p:sp>
        <p:nvSpPr>
          <p:cNvPr id="10" name="Šípka doľava 9"/>
          <p:cNvSpPr/>
          <p:nvPr/>
        </p:nvSpPr>
        <p:spPr>
          <a:xfrm rot="18738878">
            <a:off x="5068245" y="4709214"/>
            <a:ext cx="632843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467544" y="5013176"/>
            <a:ext cx="52493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>
                <a:solidFill>
                  <a:srgbClr val="FFFF00"/>
                </a:solidFill>
              </a:rPr>
              <a:t>Prekryv</a:t>
            </a:r>
            <a:r>
              <a:rPr lang="sk-SK" sz="2400" dirty="0" smtClean="0">
                <a:solidFill>
                  <a:srgbClr val="FFFF00"/>
                </a:solidFill>
              </a:rPr>
              <a:t> slučiek </a:t>
            </a:r>
            <a:r>
              <a:rPr lang="sk-SK" sz="2400" i="1" dirty="0" smtClean="0">
                <a:solidFill>
                  <a:srgbClr val="FFFF00"/>
                </a:solidFill>
              </a:rPr>
              <a:t>I-V</a:t>
            </a:r>
            <a:r>
              <a:rPr lang="sk-SK" sz="2400" dirty="0" smtClean="0">
                <a:solidFill>
                  <a:srgbClr val="FFFF00"/>
                </a:solidFill>
              </a:rPr>
              <a:t> charakteristík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naznačuje </a:t>
            </a:r>
            <a:r>
              <a:rPr lang="en-US" sz="2400" dirty="0" smtClean="0">
                <a:solidFill>
                  <a:srgbClr val="FFFF00"/>
                </a:solidFill>
              </a:rPr>
              <a:t>p</a:t>
            </a:r>
            <a:r>
              <a:rPr lang="sk-SK" sz="2400" dirty="0" err="1" smtClean="0">
                <a:solidFill>
                  <a:srgbClr val="FFFF00"/>
                </a:solidFill>
              </a:rPr>
              <a:t>rítomnosť</a:t>
            </a:r>
            <a:r>
              <a:rPr lang="sk-SK" sz="2400" dirty="0" smtClean="0">
                <a:solidFill>
                  <a:srgbClr val="FFFF00"/>
                </a:solidFill>
              </a:rPr>
              <a:t> difúznych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procesov v aktívnej oblasti</a:t>
            </a:r>
            <a:r>
              <a:rPr lang="en-US" sz="2400" dirty="0" smtClean="0">
                <a:solidFill>
                  <a:srgbClr val="FFFF00"/>
                </a:solidFill>
              </a:rPr>
              <a:t> s</a:t>
            </a:r>
            <a:r>
              <a:rPr lang="sk-SK" sz="2400" dirty="0" err="1" smtClean="0">
                <a:solidFill>
                  <a:srgbClr val="FFFF00"/>
                </a:solidFill>
              </a:rPr>
              <a:t>úč</a:t>
            </a:r>
            <a:r>
              <a:rPr lang="en-US" sz="2400" dirty="0" err="1" smtClean="0">
                <a:solidFill>
                  <a:srgbClr val="FFFF00"/>
                </a:solidFill>
              </a:rPr>
              <a:t>iastky</a:t>
            </a:r>
            <a:endParaRPr lang="sk-SK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[T. Chang</a:t>
            </a:r>
            <a:r>
              <a:rPr lang="sk-SK" sz="2400" dirty="0" smtClean="0"/>
              <a:t>, </a:t>
            </a:r>
            <a:r>
              <a:rPr lang="sk-SK" sz="2400" dirty="0" err="1" smtClean="0"/>
              <a:t>et</a:t>
            </a:r>
            <a:r>
              <a:rPr lang="sk-SK" sz="2400" dirty="0" smtClean="0"/>
              <a:t> al.,</a:t>
            </a:r>
            <a:r>
              <a:rPr lang="en-US" sz="2400" dirty="0" smtClean="0"/>
              <a:t> Phys. A 102, 857 (2011)]</a:t>
            </a:r>
            <a:endParaRPr lang="sk-SK" sz="2400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836712"/>
            <a:ext cx="2880360" cy="586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4290536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2945</TotalTime>
  <Words>1147</Words>
  <Application>Microsoft Office PowerPoint</Application>
  <PresentationFormat>Prezentácia na obrazovke (4:3)</PresentationFormat>
  <Paragraphs>200</Paragraphs>
  <Slides>26</Slides>
  <Notes>1</Notes>
  <HiddenSlides>5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Metro</vt:lpstr>
      <vt:lpstr>Transport elEKTRICKÉHO náboja a tunelové javy v tuhých látkach</vt:lpstr>
      <vt:lpstr>Riešiteľský kolektív a riešené témy</vt:lpstr>
      <vt:lpstr>Riešené projekty 2012-2015</vt:lpstr>
      <vt:lpstr>Snímka 4</vt:lpstr>
      <vt:lpstr>Snímka 5</vt:lpstr>
      <vt:lpstr>Snímka 6</vt:lpstr>
      <vt:lpstr>Snímka 7</vt:lpstr>
      <vt:lpstr>Najvýznamnejšie výsledky: III (2. najvýznamnejší výsledok ÚEF SAV v aplikáciách za 2012 r.) </vt:lpstr>
      <vt:lpstr>Ti/TiOx/Ti štruktúry</vt:lpstr>
      <vt:lpstr>KPFM na Ti/TiOx/Ti štruktúre</vt:lpstr>
      <vt:lpstr>Ti/TiOx/Ti ako memristor</vt:lpstr>
      <vt:lpstr>Zhrnutie - závery</vt:lpstr>
      <vt:lpstr>Najvýznamnejšie výsledky: II</vt:lpstr>
      <vt:lpstr>Najvýznamnejší výsledok (pozvanie do COST v r. 2015, M. Baťková) </vt:lpstr>
      <vt:lpstr>Vízia = f(témy, kolektív, infraštr., Ψ)</vt:lpstr>
      <vt:lpstr>Vízia = f(témy, kolektív, infraštr., Ψ)</vt:lpstr>
      <vt:lpstr>Vízia = f(témy, kolektív, infraštr., Ψ)</vt:lpstr>
      <vt:lpstr>Nepochopená „metallic-like“ vodivosť SmB6: σ &lt; σmin pre T→ 0 K</vt:lpstr>
      <vt:lpstr>Absencia vysvetlenia ( &gt;50 r.) </vt:lpstr>
      <vt:lpstr>Možné riešenia:</vt:lpstr>
      <vt:lpstr>Snímka 21</vt:lpstr>
      <vt:lpstr>Snímka 22</vt:lpstr>
      <vt:lpstr>Snímka 23</vt:lpstr>
      <vt:lpstr>Snímka 24</vt:lpstr>
      <vt:lpstr>Snímka 25</vt:lpstr>
      <vt:lpstr>Snímka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Kelvinova silová mikroskopia a lokálna anodická oxidácia pomocou AFM</dc:title>
  <dc:creator>Ivan</dc:creator>
  <cp:lastModifiedBy>Ivan</cp:lastModifiedBy>
  <cp:revision>234</cp:revision>
  <dcterms:created xsi:type="dcterms:W3CDTF">2010-12-08T08:38:26Z</dcterms:created>
  <dcterms:modified xsi:type="dcterms:W3CDTF">2016-06-02T06:37:18Z</dcterms:modified>
</cp:coreProperties>
</file>