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8" r:id="rId21"/>
    <p:sldId id="274" r:id="rId2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7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</a:p>
        </p:txBody>
      </p:sp>
      <p:sp>
        <p:nvSpPr>
          <p:cNvPr id="80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81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82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09AF8EA6-B256-4616-9CBD-50A2F1F8D79F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
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B68234C2-682A-4933-ABBA-3C313D0AEE06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15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2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8C75C6B1-AC05-466B-9292-7680335FCA5C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16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Obrázok 36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38" name="Obrázok 37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Obrázok 75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77" name="Obrázok 76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Upravte štýly predlohy textu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LevelUpraviť štýly predlohy textu</a:t>
            </a:r>
          </a:p>
          <a:p>
            <a:pPr marL="685800" lvl="1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Druhá úroveň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Tretia úroveň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00200" lvl="3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Štvrtá úroveň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057400" lvl="4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Piata úroveň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5/31/16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4B0C004A-69E9-4538-9862-831F5E73D00F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5/31/16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B11F8C75-CDCA-4754-A642-9F23D6F2D38B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title text format</a:t>
            </a: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hyperlink" Target="http://apps.webofknowledge.com/full_record.do?product=UA&amp;search_mode=GeneralSearch&amp;qid=16&amp;SID=N1DnN2ZmUyTIf2jjjm5&amp;page=1&amp;doc=3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wmf"/><Relationship Id="rId4" Type="http://schemas.openxmlformats.org/officeDocument/2006/relationships/image" Target="../media/image10.t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"/><Relationship Id="rId3" Type="http://schemas.openxmlformats.org/officeDocument/2006/relationships/image" Target="../media/image13.tif"/><Relationship Id="rId7" Type="http://schemas.openxmlformats.org/officeDocument/2006/relationships/image" Target="../media/image17.tif"/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tif"/><Relationship Id="rId5" Type="http://schemas.openxmlformats.org/officeDocument/2006/relationships/image" Target="../media/image15.tif"/><Relationship Id="rId4" Type="http://schemas.openxmlformats.org/officeDocument/2006/relationships/image" Target="../media/image14.tif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tif"/><Relationship Id="rId3" Type="http://schemas.openxmlformats.org/officeDocument/2006/relationships/image" Target="../media/image21.tif"/><Relationship Id="rId7" Type="http://schemas.openxmlformats.org/officeDocument/2006/relationships/image" Target="../media/image25.tif"/><Relationship Id="rId2" Type="http://schemas.openxmlformats.org/officeDocument/2006/relationships/image" Target="../media/image20.t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tif"/><Relationship Id="rId5" Type="http://schemas.openxmlformats.org/officeDocument/2006/relationships/image" Target="../media/image23.tif"/><Relationship Id="rId10" Type="http://schemas.openxmlformats.org/officeDocument/2006/relationships/image" Target="../media/image28.tif"/><Relationship Id="rId4" Type="http://schemas.openxmlformats.org/officeDocument/2006/relationships/image" Target="../media/image22.tif"/><Relationship Id="rId9" Type="http://schemas.openxmlformats.org/officeDocument/2006/relationships/image" Target="../media/image27.t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png"/><Relationship Id="rId7" Type="http://schemas.openxmlformats.org/officeDocument/2006/relationships/image" Target="../media/image3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0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wm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764640" y="1700280"/>
            <a:ext cx="9704880" cy="3015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2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Akreditačný seminár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8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vedecký smer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44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Príprava, charakterizácia a bioaplikácie magnetických nanočastíc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44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2012 - 2015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Line 2"/>
          <p:cNvSpPr/>
          <p:nvPr/>
        </p:nvSpPr>
        <p:spPr>
          <a:xfrm>
            <a:off x="1523880" y="6597360"/>
            <a:ext cx="914400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5" name="CustomShape 3"/>
          <p:cNvSpPr/>
          <p:nvPr/>
        </p:nvSpPr>
        <p:spPr>
          <a:xfrm>
            <a:off x="7175520" y="6611760"/>
            <a:ext cx="3422520" cy="2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0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  Akreditačný seminár ÚEF -OFMJ 02-06-2016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6" name="Picture 4"/>
          <p:cNvPicPr/>
          <p:nvPr/>
        </p:nvPicPr>
        <p:blipFill>
          <a:blip r:embed="rId2"/>
          <a:stretch/>
        </p:blipFill>
        <p:spPr>
          <a:xfrm>
            <a:off x="7229520" y="6597720"/>
            <a:ext cx="223560" cy="259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230040" y="309960"/>
            <a:ext cx="11820240" cy="627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buClr>
                <a:srgbClr val="FF0000"/>
              </a:buClr>
              <a:buFont typeface="StarSymbol"/>
              <a:buAutoNum type="arabicPeriod"/>
            </a:pPr>
            <a:r>
              <a:rPr lang="en-US" sz="1800" b="1" u="sng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Magnetické</a:t>
            </a:r>
            <a:r>
              <a:rPr lang="en-US" sz="1800" b="1" u="sng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800" b="1" u="sng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kvapaliny</a:t>
            </a:r>
            <a:r>
              <a:rPr lang="en-US" sz="18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800" b="1" u="sng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 </a:t>
            </a:r>
            <a:r>
              <a:rPr lang="en-US" sz="1800" b="1" u="sng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bioaplikácie</a:t>
            </a:r>
            <a:r>
              <a:rPr lang="en-US" sz="1800" b="1" u="sng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Publikácie</a:t>
            </a:r>
            <a:r>
              <a:rPr lang="en-US" sz="20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2015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KUBOVČÍKOVÁ, Martina - ANTAL, </a:t>
            </a:r>
            <a:r>
              <a:rPr lang="en-US" sz="14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Iryna</a:t>
            </a:r>
            <a:r>
              <a:rPr lang="en-US" sz="14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KOVÁČ, </a:t>
            </a:r>
            <a:r>
              <a:rPr lang="en-US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Jozef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- </a:t>
            </a:r>
            <a:r>
              <a:rPr lang="en-US" sz="14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ZÁVIŠOVÁ, </a:t>
            </a:r>
            <a:r>
              <a:rPr lang="en-US" sz="14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Vlasta</a:t>
            </a:r>
            <a:r>
              <a:rPr lang="en-US" sz="14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</a:t>
            </a:r>
            <a:r>
              <a:rPr lang="en-US" sz="14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KONERACKÁ, Martina 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</a:t>
            </a:r>
            <a:r>
              <a:rPr lang="en-US" sz="14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KOPČANSKÝ, Peter</a:t>
            </a:r>
            <a:r>
              <a:rPr lang="en-US" sz="1400" b="0" u="sng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</a:t>
            </a:r>
            <a:r>
              <a:rPr lang="en-US" sz="14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Preparation and Complex Characterization of Magnetic Nanoparticles in Magnetic Fluid.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</a:t>
            </a:r>
            <a:r>
              <a:rPr lang="en-US" sz="14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Acta</a:t>
            </a:r>
            <a:r>
              <a:rPr lang="en-US" sz="1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4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Physica</a:t>
            </a:r>
            <a:r>
              <a:rPr lang="en-US" sz="1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4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Polonica</a:t>
            </a:r>
            <a:r>
              <a:rPr lang="en-US" sz="1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A, 2014, vol. 126, no. 1, p. 268-269. (</a:t>
            </a:r>
            <a:r>
              <a:rPr lang="en-US" sz="1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0.604</a:t>
            </a:r>
            <a:r>
              <a:rPr lang="en-US" sz="1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- IF2013). (2014 - Current Contents, WOS, SCOPUS). ISSN 1898-794X.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TOMAŠOVIČOVÁ, </a:t>
            </a:r>
            <a:r>
              <a:rPr lang="en-US" sz="14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Natália</a:t>
            </a:r>
            <a:r>
              <a:rPr lang="en-US" sz="14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HAYSAK, Ivan - KOVÁČ, </a:t>
            </a:r>
            <a:r>
              <a:rPr lang="en-US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Jozef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- </a:t>
            </a:r>
            <a:r>
              <a:rPr lang="en-US" sz="14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KUBOVČÍKOVÁ, Martina 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</a:t>
            </a:r>
            <a:r>
              <a:rPr lang="en-US" sz="14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ZÁVIŠOVÁ, </a:t>
            </a:r>
            <a:r>
              <a:rPr lang="en-US" sz="14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Vlasta</a:t>
            </a:r>
            <a:r>
              <a:rPr lang="en-US" sz="14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</a:t>
            </a:r>
            <a:r>
              <a:rPr lang="en-US" sz="14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TIMKO, Milan 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OKUNEV, Alexander - ZORKOVSKÁ, Anna - </a:t>
            </a:r>
            <a:r>
              <a:rPr lang="en-US" sz="14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KOPČANSKÝ, Peter.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Radiation Stability of the BSA Modified Biocompatible Magnetic Fluid.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</a:t>
            </a:r>
            <a:r>
              <a:rPr lang="en-US" sz="14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Acta</a:t>
            </a:r>
            <a:r>
              <a:rPr lang="en-US" sz="1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4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Physica</a:t>
            </a:r>
            <a:r>
              <a:rPr lang="en-US" sz="1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4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Polonica</a:t>
            </a:r>
            <a:r>
              <a:rPr lang="en-US" sz="1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A, 2014, vol. 126, no. 1, p. 262-263. (</a:t>
            </a:r>
            <a:r>
              <a:rPr lang="en-US" sz="1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0.604</a:t>
            </a:r>
            <a:r>
              <a:rPr lang="en-US" sz="1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- IF2013). (2014 - Current Contents, WOS, SCOPUS). ISSN 1898-794X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Vlasta</a:t>
            </a:r>
            <a:r>
              <a:rPr lang="en-US" sz="14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ZAVISOVA, Martina KONERACKA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en-US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Jozef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KOVAC, </a:t>
            </a:r>
            <a:r>
              <a:rPr lang="en-US" sz="14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Martina KUBOVCIKOVA, </a:t>
            </a:r>
            <a:r>
              <a:rPr lang="en-US" sz="14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Iryna</a:t>
            </a:r>
            <a:r>
              <a:rPr lang="en-US" sz="14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ANTAL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en-US" sz="14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Peter KOPCANSKY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Monika BEDNARIKOVA, Marta MUCKOVA.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The cytotoxicity of iron oxide nanoparticles with different modifications evaluated in vitro.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Journal of Magnetism and Magnetic Materials 380 (2015) 85–89, (</a:t>
            </a:r>
            <a:r>
              <a:rPr lang="en-US" sz="1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1.970</a:t>
            </a:r>
            <a:r>
              <a:rPr lang="en-US" sz="1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- IF2014).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Iryna</a:t>
            </a:r>
            <a:r>
              <a:rPr lang="en-US" sz="14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ANTAL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en-US" sz="14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Martina KUBOVCIKOVA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en-US" sz="14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Vlasta</a:t>
            </a:r>
            <a:r>
              <a:rPr lang="en-US" sz="14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ZAVISOVA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en-US" sz="14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Martina KONERACKA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Olga PECHANOVA, Andrej BARTA, Martina CEBOVA, </a:t>
            </a:r>
            <a:r>
              <a:rPr lang="en-US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Vitaliy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ANTAL, Pavel DIKO, Martina  ZDURIENCIKOVA, Michal PUDLAK, </a:t>
            </a:r>
            <a:r>
              <a:rPr lang="en-US" sz="14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PETER KOPCANSKY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Magnetic poly(D,L-</a:t>
            </a:r>
            <a:r>
              <a:rPr lang="en-US" sz="14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lactide</a:t>
            </a:r>
            <a:r>
              <a:rPr lang="en-US" sz="14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 nanoparticles loaded with </a:t>
            </a:r>
            <a:r>
              <a:rPr lang="en-US" sz="14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aliskiren</a:t>
            </a:r>
            <a:r>
              <a:rPr lang="en-US" sz="14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A promising tool for hypertension treatment.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Journal of Magnetism and Magnetic Materials 380 (2015) 280–284, (</a:t>
            </a:r>
            <a:r>
              <a:rPr lang="en-US" sz="1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1.970</a:t>
            </a:r>
            <a:r>
              <a:rPr lang="en-US" sz="1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- IF2014). </a:t>
            </a:r>
            <a:r>
              <a:rPr lang="en-US" sz="1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ANTAL, </a:t>
            </a:r>
            <a:r>
              <a:rPr lang="en-US" sz="10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Iryna</a:t>
            </a:r>
            <a:r>
              <a:rPr lang="en-US" sz="1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- KUBOVČÍKOVÁ, Martina - ZÁVIŠOVÁ, </a:t>
            </a:r>
            <a:r>
              <a:rPr lang="en-US" sz="10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Vlasta</a:t>
            </a:r>
            <a:r>
              <a:rPr lang="en-US" sz="1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- KONERACKÁ, Martina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Times New Roman"/>
              </a:rPr>
              <a:t>A</a:t>
            </a:r>
            <a:r>
              <a:rPr lang="en-US" sz="1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VDEEV, M.V.,  PETRENKO, V.I.,  GAPON, I.V., BULAVIN, L.A., VOROBIEV, A.A., SOLTWEDEL, O., BALASOIU, M., VÉKÁS, L., ZÁVIŠOVÁ, V. , KOPČANSKÝ, P..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Comparative structure analysis of magnetic fluids at interface with silicon by neutron reflectometry. In Applied Surface Science, 2015, vol. 352, p. 49-53. (2.711 – IF2014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Petrenko</a:t>
            </a:r>
            <a:r>
              <a:rPr lang="en-US" sz="1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V. I.; </a:t>
            </a:r>
            <a:r>
              <a:rPr lang="en-US" sz="14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Avdeev</a:t>
            </a:r>
            <a:r>
              <a:rPr lang="en-US" sz="1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M. V.; </a:t>
            </a:r>
            <a:r>
              <a:rPr lang="en-US" sz="14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Garamus</a:t>
            </a:r>
            <a:r>
              <a:rPr lang="en-US" sz="1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V. M.; et al.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Times New Roman"/>
            </a:endParaRPr>
          </a:p>
          <a:p>
            <a:pPr>
              <a:lnSpc>
                <a:spcPct val="100000"/>
              </a:lnSpc>
            </a:pPr>
            <a:r>
              <a:rPr lang="en-US" sz="1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Impact of polyethylene glycol on aqueous micellar solutions of sodium </a:t>
            </a:r>
            <a:r>
              <a:rPr lang="en-US" sz="14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oleate</a:t>
            </a:r>
            <a:r>
              <a:rPr lang="en-US" sz="1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 studied by small-angle neutron scattering 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Times New Roman"/>
            </a:endParaRPr>
          </a:p>
          <a:p>
            <a:pPr>
              <a:lnSpc>
                <a:spcPct val="100000"/>
              </a:lnSpc>
            </a:pPr>
            <a:r>
              <a:rPr lang="en-US" sz="1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COLLOIDS AND SURFACES A-PHYSICOCHEMICAL AND ENGINEERING ASPECTS 480 191-196 2015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4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Kapitola</a:t>
            </a:r>
            <a:r>
              <a:rPr lang="en-US" sz="1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v </a:t>
            </a:r>
            <a:r>
              <a:rPr lang="en-US" sz="14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knihe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PETRENKO, Viktor I. - BULAVIN, Leonid A. - AVDEEV, Mikhail V. - KOPČANSKÝ, Peter. </a:t>
            </a:r>
            <a:r>
              <a:rPr lang="en-US" sz="1400" b="0" i="1" strike="noStrike" spc="-1" dirty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Structure diagnostics of </a:t>
            </a:r>
            <a:r>
              <a:rPr lang="en-US" sz="1400" b="0" i="1" strike="noStrike" spc="-1" dirty="0" err="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biorelevant</a:t>
            </a:r>
            <a:r>
              <a:rPr lang="en-US" sz="1400" b="0" i="1" strike="noStrike" spc="-1" dirty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associates and complexes in liquid </a:t>
            </a:r>
            <a:r>
              <a:rPr lang="en-US" sz="1400" b="0" i="1" strike="noStrike" spc="-1" dirty="0" err="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nanosystems</a:t>
            </a:r>
            <a:r>
              <a:rPr lang="en-US" sz="1400" b="0" i="1" strike="noStrike" spc="-1" dirty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by small-angle scattering. In </a:t>
            </a:r>
            <a:r>
              <a:rPr lang="en-US" sz="1400" b="0" i="1" strike="noStrike" spc="-1" dirty="0" err="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Nanobiophysics</a:t>
            </a:r>
            <a:r>
              <a:rPr lang="en-US" sz="1400" b="0" i="1" strike="noStrike" spc="-1" dirty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: Fundamentals and Applications. - Singapore : Pan Stanford, 2015, chapter 5, p. 129-161. ISBN 9789814613965.</a:t>
            </a:r>
            <a:endParaRPr lang="en-US" sz="18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Line 2"/>
          <p:cNvSpPr/>
          <p:nvPr/>
        </p:nvSpPr>
        <p:spPr>
          <a:xfrm>
            <a:off x="1523880" y="6597360"/>
            <a:ext cx="914400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3"/>
          <p:cNvSpPr/>
          <p:nvPr/>
        </p:nvSpPr>
        <p:spPr>
          <a:xfrm>
            <a:off x="7175520" y="6611760"/>
            <a:ext cx="3422520" cy="2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0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  Akreditačný seminár ÚEF -OFMJ 02-06-2016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3" name="Picture 4"/>
          <p:cNvPicPr/>
          <p:nvPr/>
        </p:nvPicPr>
        <p:blipFill>
          <a:blip r:embed="rId3"/>
          <a:stretch/>
        </p:blipFill>
        <p:spPr>
          <a:xfrm>
            <a:off x="7229520" y="6597720"/>
            <a:ext cx="223560" cy="259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159480" y="258840"/>
            <a:ext cx="11631600" cy="10378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050" b="1" u="sng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lang="en-US" sz="2400" b="1" u="sng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1. Magnetické kvapaliny pre bioaplikácie
</a:t>
            </a:r>
            <a:r>
              <a:rPr lang="en-US" sz="2400" b="1" u="sng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lang="en-US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Cieľ:   Využitie magnetických nanočastíc pre cielený transport liečiv na diagnostiku a liečbu chorôb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5" name="CustomShape 2"/>
          <p:cNvSpPr/>
          <p:nvPr/>
        </p:nvSpPr>
        <p:spPr>
          <a:xfrm>
            <a:off x="159480" y="1472040"/>
            <a:ext cx="12032280" cy="525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Na magnetické nanočastice naviazané liečivá:
</a:t>
            </a:r>
            <a:r>
              <a:rPr lang="en-US" sz="20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Paclitaxel</a:t>
            </a:r>
            <a:r>
              <a:rPr lang="en-US" sz="20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– protirakovinové liečivo
</a:t>
            </a:r>
            <a:r>
              <a:rPr lang="en-US" sz="20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Kyselina betulínová </a:t>
            </a: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– prírodná látka s protirakovinovými účinkami, účinná proti viacerým druhom rakoviny
</a:t>
            </a:r>
            <a:r>
              <a:rPr lang="en-US" sz="20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Aliskirén</a:t>
            </a:r>
            <a:r>
              <a:rPr lang="en-U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– liečivo na znižovanie krvného tlaku
</a:t>
            </a:r>
            <a:r>
              <a:rPr lang="en-US" sz="20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Simvastatín</a:t>
            </a: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– liečivo na znižovanie cholesterolu v krvi 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lang="en-US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Čo sme dosiahli:
</a:t>
            </a: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- Deštrukcia nádorového tkaniva po aplikácie nanočastíc s liečivom (paclitaxel) -</a:t>
            </a:r>
            <a:r>
              <a:rPr lang="en-US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in vivo. </a:t>
            </a: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- Zníženie rastovej aktivity nádorových buniek už pri 100-krát nižšej koncentácii liečiva - </a:t>
            </a:r>
            <a:r>
              <a:rPr lang="en-US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in vitro. 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- </a:t>
            </a: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Nanočastice majú spolu s liečivom majú synergický efekt – liečivo účinné pri omnoho nižších - koncentráciách.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- </a:t>
            </a: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Výraznejšie a trvalejšie zníženie krvného tlaku po aplikáciách liečiva v nanočasticach -</a:t>
            </a:r>
            <a:r>
              <a:rPr lang="en-US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in vivo .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lang="en-US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Čo chceme robiť ďalej a prečo ?  - Vizia</a:t>
            </a:r>
            <a:r>
              <a:rPr lang="en-US" sz="2000" b="1" u="sng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- Štúdium mechanizmu inhibície rastovej aktivity buniek.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- Naviazanie nanočastíc na špecifické protilátky, pre vyhľadanie a deštukciu nádorových buniek.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- Spolupôsobenie liečiva a hypertermie na deštrukciu nádorových buniek.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Line 3"/>
          <p:cNvSpPr/>
          <p:nvPr/>
        </p:nvSpPr>
        <p:spPr>
          <a:xfrm>
            <a:off x="1523880" y="6597360"/>
            <a:ext cx="914400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CustomShape 4"/>
          <p:cNvSpPr/>
          <p:nvPr/>
        </p:nvSpPr>
        <p:spPr>
          <a:xfrm>
            <a:off x="7175520" y="6611760"/>
            <a:ext cx="3422520" cy="2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0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  Akreditačný seminár ÚEF -OFMJ 02-06-2016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8" name="Picture 4"/>
          <p:cNvPicPr/>
          <p:nvPr/>
        </p:nvPicPr>
        <p:blipFill>
          <a:blip r:embed="rId2"/>
          <a:stretch/>
        </p:blipFill>
        <p:spPr>
          <a:xfrm>
            <a:off x="7229520" y="6597720"/>
            <a:ext cx="223560" cy="259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104760" y="221040"/>
            <a:ext cx="11653200" cy="1341360"/>
          </a:xfrm>
          <a:prstGeom prst="rect">
            <a:avLst/>
          </a:prstGeom>
          <a:noFill/>
          <a:ln w="28440">
            <a:solidFill>
              <a:srgbClr val="0070C0"/>
            </a:solidFill>
            <a:round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000" b="1" u="sng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I. Antal, M. Kubovcikova, V. Zavisova, M. Koneracka</a:t>
            </a:r>
            <a:r>
              <a:rPr lang="en-US" sz="20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O. Pechanova, A. Barta, M. Cebova, V. Antal, P. Diko, 
M. Zduriencikova, M. Pudlak, </a:t>
            </a:r>
            <a:r>
              <a:rPr lang="en-US" sz="2000" b="1" u="sng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P. Kopcansky</a:t>
            </a:r>
            <a:r>
              <a:rPr lang="en-U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en-US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Magnetic poly(D,L-lactide) nanoparticles loaded with aliskiren: A promising tool for hypertension treatment
</a:t>
            </a:r>
            <a:r>
              <a:rPr lang="en-US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Journal of Magnetism and Magnetic Materials 380 (2015) 280–284 (1.970 - IF2014).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172800" y="4841640"/>
            <a:ext cx="432000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DDKA J+ Adv O T 863180fb"/>
              </a:rPr>
              <a:t>Particle size distributions of aliskiren-NP(a),MNP(b) and aliskiren MNP (c) measured by DLS (dashedline), DCS (solidline) and NTA (dotline).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1" name="Obrázok 6"/>
          <p:cNvPicPr/>
          <p:nvPr/>
        </p:nvPicPr>
        <p:blipFill>
          <a:blip r:embed="rId2"/>
          <a:stretch/>
        </p:blipFill>
        <p:spPr>
          <a:xfrm>
            <a:off x="172800" y="2228400"/>
            <a:ext cx="4551120" cy="1122480"/>
          </a:xfrm>
          <a:prstGeom prst="rect">
            <a:avLst/>
          </a:prstGeom>
          <a:ln>
            <a:noFill/>
          </a:ln>
        </p:spPr>
      </p:pic>
      <p:sp>
        <p:nvSpPr>
          <p:cNvPr id="142" name="CustomShape 3"/>
          <p:cNvSpPr/>
          <p:nvPr/>
        </p:nvSpPr>
        <p:spPr>
          <a:xfrm>
            <a:off x="-84240" y="3381480"/>
            <a:ext cx="491616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DDKA J+ Adv O T 863180fb"/>
              </a:rPr>
              <a:t>SEM images of aliskiren-NP (a),MNP (b) and aliskiren-MNP (c).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3" name="Obrázok 8"/>
          <p:cNvPicPr/>
          <p:nvPr/>
        </p:nvPicPr>
        <p:blipFill>
          <a:blip r:embed="rId3"/>
          <a:stretch/>
        </p:blipFill>
        <p:spPr>
          <a:xfrm>
            <a:off x="8570160" y="2650320"/>
            <a:ext cx="3243600" cy="2422800"/>
          </a:xfrm>
          <a:prstGeom prst="rect">
            <a:avLst/>
          </a:prstGeom>
          <a:ln>
            <a:noFill/>
          </a:ln>
        </p:spPr>
      </p:pic>
      <p:sp>
        <p:nvSpPr>
          <p:cNvPr id="144" name="CustomShape 4"/>
          <p:cNvSpPr/>
          <p:nvPr/>
        </p:nvSpPr>
        <p:spPr>
          <a:xfrm>
            <a:off x="5101920" y="2134800"/>
            <a:ext cx="6912360" cy="307404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DDKA J+ Adv O T 863180fb"/>
              </a:rPr>
              <a:t>Blood pressure development of spontaneously hypertensive rats for 3 weeks of aliskiren treatment</a:t>
            </a: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DDKA J+ Adv O T 863180fb"/>
              </a:rPr>
              <a:t>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70C0"/>
              </a:buClr>
              <a:buFont typeface="StarSymbol"/>
              <a:buChar char="-"/>
            </a:pPr>
            <a:r>
              <a:rPr lang="en-US" sz="14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NDDKA J+ Adv O T 863180fb"/>
              </a:rPr>
              <a:t>control group treated with no drug,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548235"/>
              </a:buClr>
              <a:buFont typeface="StarSymbol"/>
              <a:buChar char="-"/>
            </a:pPr>
            <a:r>
              <a:rPr lang="en-US" sz="1400" b="0" strike="noStrike" spc="-1">
                <a:solidFill>
                  <a:srgbClr val="548235"/>
                </a:solidFill>
                <a:uFill>
                  <a:solidFill>
                    <a:srgbClr val="FFFFFF"/>
                  </a:solidFill>
                </a:uFill>
                <a:latin typeface="NDDKA J+ Adv O T 863180fb"/>
              </a:rPr>
              <a:t>aliskiren treated group,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0000"/>
              </a:buClr>
              <a:buFont typeface="StarSymbol"/>
              <a:buChar char="-"/>
            </a:pPr>
            <a:r>
              <a:rPr lang="en-US" sz="14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NDDKA J+ Adv O T 863180fb"/>
              </a:rPr>
              <a:t>group treated with aliskiren-NP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DDKA J+ Adv O T 863180fb"/>
              </a:rPr>
              <a:t>and group treated with PLA-NP.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CustomShape 5"/>
          <p:cNvSpPr/>
          <p:nvPr/>
        </p:nvSpPr>
        <p:spPr>
          <a:xfrm>
            <a:off x="172800" y="1933560"/>
            <a:ext cx="12086640" cy="82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000" b="1" i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CustomShape 6"/>
          <p:cNvSpPr/>
          <p:nvPr/>
        </p:nvSpPr>
        <p:spPr>
          <a:xfrm>
            <a:off x="538560" y="5762160"/>
            <a:ext cx="11219760" cy="133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</a:t>
            </a:r>
            <a:r>
              <a:rPr lang="en-US" sz="2000" b="1" i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 vivo </a:t>
            </a:r>
            <a:r>
              <a:rPr lang="en-US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experiments indicated that encapsulated aliskiren </a:t>
            </a:r>
            <a:r>
              <a:rPr lang="en-US" sz="2000" b="1" u="sng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decreased blood pressure</a:t>
            </a:r>
            <a:r>
              <a:rPr lang="en-US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of the studied male spontaneously hypertensive rat even more significantly than common administered drug.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7" name="Obrázok 13"/>
          <p:cNvPicPr/>
          <p:nvPr/>
        </p:nvPicPr>
        <p:blipFill>
          <a:blip r:embed="rId4"/>
          <a:stretch/>
        </p:blipFill>
        <p:spPr>
          <a:xfrm>
            <a:off x="231840" y="3688920"/>
            <a:ext cx="4869720" cy="1045800"/>
          </a:xfrm>
          <a:prstGeom prst="rect">
            <a:avLst/>
          </a:prstGeom>
          <a:ln>
            <a:noFill/>
          </a:ln>
        </p:spPr>
      </p:pic>
      <p:pic>
        <p:nvPicPr>
          <p:cNvPr id="148" name="Obrázok 16"/>
          <p:cNvPicPr/>
          <p:nvPr/>
        </p:nvPicPr>
        <p:blipFill>
          <a:blip r:embed="rId5"/>
          <a:stretch/>
        </p:blipFill>
        <p:spPr>
          <a:xfrm>
            <a:off x="5337720" y="3584880"/>
            <a:ext cx="2409480" cy="1683000"/>
          </a:xfrm>
          <a:prstGeom prst="rect">
            <a:avLst/>
          </a:prstGeom>
          <a:ln>
            <a:noFill/>
          </a:ln>
        </p:spPr>
      </p:pic>
      <p:sp>
        <p:nvSpPr>
          <p:cNvPr id="149" name="CustomShape 7"/>
          <p:cNvSpPr/>
          <p:nvPr/>
        </p:nvSpPr>
        <p:spPr>
          <a:xfrm>
            <a:off x="4665960" y="6430320"/>
            <a:ext cx="3314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Počet citácií/Citation number: 0/0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Zástupný objekt pre obsah 4"/>
          <p:cNvPicPr/>
          <p:nvPr/>
        </p:nvPicPr>
        <p:blipFill>
          <a:blip r:embed="rId2"/>
          <a:stretch/>
        </p:blipFill>
        <p:spPr>
          <a:xfrm>
            <a:off x="445680" y="4568760"/>
            <a:ext cx="1823400" cy="2024640"/>
          </a:xfrm>
          <a:prstGeom prst="rect">
            <a:avLst/>
          </a:prstGeom>
          <a:ln>
            <a:noFill/>
          </a:ln>
        </p:spPr>
      </p:pic>
      <p:pic>
        <p:nvPicPr>
          <p:cNvPr id="151" name="Obrázok 5"/>
          <p:cNvPicPr/>
          <p:nvPr/>
        </p:nvPicPr>
        <p:blipFill>
          <a:blip r:embed="rId3"/>
          <a:srcRect r="772395"/>
          <a:stretch/>
        </p:blipFill>
        <p:spPr>
          <a:xfrm>
            <a:off x="2419200" y="4584240"/>
            <a:ext cx="2260440" cy="2009160"/>
          </a:xfrm>
          <a:prstGeom prst="rect">
            <a:avLst/>
          </a:prstGeom>
          <a:ln>
            <a:noFill/>
          </a:ln>
        </p:spPr>
      </p:pic>
      <p:pic>
        <p:nvPicPr>
          <p:cNvPr id="152" name="Obrázok 6"/>
          <p:cNvPicPr/>
          <p:nvPr/>
        </p:nvPicPr>
        <p:blipFill>
          <a:blip r:embed="rId4"/>
          <a:stretch/>
        </p:blipFill>
        <p:spPr>
          <a:xfrm>
            <a:off x="9127440" y="1782720"/>
            <a:ext cx="3027600" cy="2113200"/>
          </a:xfrm>
          <a:prstGeom prst="rect">
            <a:avLst/>
          </a:prstGeom>
          <a:ln>
            <a:noFill/>
          </a:ln>
        </p:spPr>
      </p:pic>
      <p:pic>
        <p:nvPicPr>
          <p:cNvPr id="153" name="Obrázok 7"/>
          <p:cNvPicPr/>
          <p:nvPr/>
        </p:nvPicPr>
        <p:blipFill>
          <a:blip r:embed="rId5"/>
          <a:stretch/>
        </p:blipFill>
        <p:spPr>
          <a:xfrm>
            <a:off x="6294960" y="1847520"/>
            <a:ext cx="3027600" cy="2113200"/>
          </a:xfrm>
          <a:prstGeom prst="rect">
            <a:avLst/>
          </a:prstGeom>
          <a:ln>
            <a:noFill/>
          </a:ln>
        </p:spPr>
      </p:pic>
      <p:pic>
        <p:nvPicPr>
          <p:cNvPr id="154" name="Obrázok 8"/>
          <p:cNvPicPr/>
          <p:nvPr/>
        </p:nvPicPr>
        <p:blipFill>
          <a:blip r:embed="rId6"/>
          <a:stretch/>
        </p:blipFill>
        <p:spPr>
          <a:xfrm>
            <a:off x="3267000" y="1828440"/>
            <a:ext cx="3027600" cy="2113200"/>
          </a:xfrm>
          <a:prstGeom prst="rect">
            <a:avLst/>
          </a:prstGeom>
          <a:ln>
            <a:noFill/>
          </a:ln>
        </p:spPr>
      </p:pic>
      <p:pic>
        <p:nvPicPr>
          <p:cNvPr id="155" name="Obrázok 9"/>
          <p:cNvPicPr/>
          <p:nvPr/>
        </p:nvPicPr>
        <p:blipFill>
          <a:blip r:embed="rId7"/>
          <a:stretch/>
        </p:blipFill>
        <p:spPr>
          <a:xfrm>
            <a:off x="9027000" y="4818240"/>
            <a:ext cx="3228120" cy="2253240"/>
          </a:xfrm>
          <a:prstGeom prst="rect">
            <a:avLst/>
          </a:prstGeom>
          <a:ln>
            <a:noFill/>
          </a:ln>
        </p:spPr>
      </p:pic>
      <p:pic>
        <p:nvPicPr>
          <p:cNvPr id="156" name="Obrázok 10"/>
          <p:cNvPicPr/>
          <p:nvPr/>
        </p:nvPicPr>
        <p:blipFill>
          <a:blip r:embed="rId8"/>
          <a:stretch/>
        </p:blipFill>
        <p:spPr>
          <a:xfrm>
            <a:off x="163080" y="1828440"/>
            <a:ext cx="3027600" cy="2113200"/>
          </a:xfrm>
          <a:prstGeom prst="rect">
            <a:avLst/>
          </a:prstGeom>
          <a:ln>
            <a:noFill/>
          </a:ln>
        </p:spPr>
      </p:pic>
      <p:sp>
        <p:nvSpPr>
          <p:cNvPr id="157" name="CustomShape 1"/>
          <p:cNvSpPr/>
          <p:nvPr/>
        </p:nvSpPr>
        <p:spPr>
          <a:xfrm>
            <a:off x="386280" y="398160"/>
            <a:ext cx="9339120" cy="913320"/>
          </a:xfrm>
          <a:prstGeom prst="rect">
            <a:avLst/>
          </a:prstGeom>
          <a:noFill/>
          <a:ln w="28440">
            <a:solidFill>
              <a:srgbClr val="0070C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V. Zavisova, M. Koneracka, J. Kovac, M. Kubovcikova, P. Kopcansky, M. Bednarikova, M. Muckova</a:t>
            </a:r>
            <a:r>
              <a:rPr lang="en-U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en-US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Cytotoxicity of iron oxide nanoparticles with different modifications evaluated </a:t>
            </a:r>
            <a:r>
              <a:rPr lang="en-US" sz="1800" b="1" i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 vivo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Journal of Magnetism and Magnetic Materials 380 (2015) 85–89 </a:t>
            </a: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(1.970 - IF2014).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8" name="Obrázok 3"/>
          <p:cNvPicPr/>
          <p:nvPr/>
        </p:nvPicPr>
        <p:blipFill>
          <a:blip r:embed="rId9"/>
          <a:srcRect l="71140" t="22582" r="17614" b="56478"/>
          <a:stretch/>
        </p:blipFill>
        <p:spPr>
          <a:xfrm>
            <a:off x="10199880" y="72000"/>
            <a:ext cx="1296360" cy="1306800"/>
          </a:xfrm>
          <a:prstGeom prst="rect">
            <a:avLst/>
          </a:prstGeom>
          <a:ln>
            <a:noFill/>
          </a:ln>
        </p:spPr>
      </p:pic>
      <p:sp>
        <p:nvSpPr>
          <p:cNvPr id="159" name="CustomShape 2"/>
          <p:cNvSpPr/>
          <p:nvPr/>
        </p:nvSpPr>
        <p:spPr>
          <a:xfrm>
            <a:off x="5206320" y="6409080"/>
            <a:ext cx="3314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Počet citácií/Citation number: 3/3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CustomShape 3"/>
          <p:cNvSpPr/>
          <p:nvPr/>
        </p:nvSpPr>
        <p:spPr>
          <a:xfrm>
            <a:off x="4896360" y="4584239"/>
            <a:ext cx="4704480" cy="16846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Cytotoxicity of iron oxide based nanoparticles with different modifications was tested in mouse melanoma B16 cells and Chinese hamster lung fibroblast V79 cells by MTT test </a:t>
            </a:r>
            <a:r>
              <a:rPr lang="en-US" sz="1400" b="0" i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vitro</a:t>
            </a:r>
            <a:r>
              <a:rPr lang="en-US" sz="1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BSA modification of magnetite nanoparticles increased cell viability in both tested cell lines more than10-fold.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Obrázok 12"/>
          <p:cNvPicPr/>
          <p:nvPr/>
        </p:nvPicPr>
        <p:blipFill>
          <a:blip r:embed="rId2"/>
          <a:stretch/>
        </p:blipFill>
        <p:spPr>
          <a:xfrm>
            <a:off x="181080" y="4968720"/>
            <a:ext cx="2706120" cy="1888920"/>
          </a:xfrm>
          <a:prstGeom prst="rect">
            <a:avLst/>
          </a:prstGeom>
          <a:ln>
            <a:noFill/>
          </a:ln>
        </p:spPr>
      </p:pic>
      <p:sp>
        <p:nvSpPr>
          <p:cNvPr id="162" name="TextShape 1"/>
          <p:cNvSpPr txBox="1"/>
          <p:nvPr/>
        </p:nvSpPr>
        <p:spPr>
          <a:xfrm>
            <a:off x="492480" y="356400"/>
            <a:ext cx="10515240" cy="997920"/>
          </a:xfrm>
          <a:prstGeom prst="rect">
            <a:avLst/>
          </a:prstGeom>
          <a:noFill/>
          <a:ln w="28440">
            <a:solidFill>
              <a:srgbClr val="0070C0"/>
            </a:solidFill>
            <a:rou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1800" b="1" u="sng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M. Kubovčíková, M. Koneracká, V. Závišová</a:t>
            </a:r>
            <a:r>
              <a:rPr lang="en-US" sz="18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M. Múčková, </a:t>
            </a:r>
            <a:r>
              <a:rPr lang="en-US" sz="1800" b="1" u="sng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M. Timko</a:t>
            </a:r>
            <a:r>
              <a:rPr lang="en-US" sz="18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L’. Schmidtová, P. Bartoš, </a:t>
            </a:r>
            <a:r>
              <a:rPr lang="en-US" sz="1800" b="1" u="sng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P. Kopčanský </a:t>
            </a: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en-US" sz="1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Biodistribution and </a:t>
            </a:r>
            <a:r>
              <a:rPr lang="en-US" sz="1800" b="0" i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 Vivo</a:t>
            </a:r>
            <a:r>
              <a:rPr lang="en-US" sz="1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Anticancer Effects of Taxol Loaded Magnetic Nanospheres
</a:t>
            </a:r>
            <a:r>
              <a:rPr lang="en-US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IEEE TRANSACTIONS ON MAGNETICS, VOL. 49, NO. 1, 2013, 353 (1.422 - IF2012).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63" name="Zástupný objekt pre obsah 4"/>
          <p:cNvPicPr/>
          <p:nvPr/>
        </p:nvPicPr>
        <p:blipFill>
          <a:blip r:embed="rId3"/>
          <a:stretch/>
        </p:blipFill>
        <p:spPr>
          <a:xfrm>
            <a:off x="3093120" y="1517400"/>
            <a:ext cx="1897920" cy="1569240"/>
          </a:xfrm>
          <a:prstGeom prst="rect">
            <a:avLst/>
          </a:prstGeom>
          <a:ln>
            <a:noFill/>
          </a:ln>
        </p:spPr>
      </p:pic>
      <p:sp>
        <p:nvSpPr>
          <p:cNvPr id="164" name="CustomShape 2"/>
          <p:cNvSpPr/>
          <p:nvPr/>
        </p:nvSpPr>
        <p:spPr>
          <a:xfrm>
            <a:off x="6225840" y="6478200"/>
            <a:ext cx="3314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Počet citácií/Citation number: 1/1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5" name="Obrázok 5"/>
          <p:cNvPicPr/>
          <p:nvPr/>
        </p:nvPicPr>
        <p:blipFill>
          <a:blip r:embed="rId4"/>
          <a:stretch/>
        </p:blipFill>
        <p:spPr>
          <a:xfrm>
            <a:off x="9062640" y="3223080"/>
            <a:ext cx="3038760" cy="2121120"/>
          </a:xfrm>
          <a:prstGeom prst="rect">
            <a:avLst/>
          </a:prstGeom>
          <a:ln>
            <a:noFill/>
          </a:ln>
        </p:spPr>
      </p:pic>
      <p:pic>
        <p:nvPicPr>
          <p:cNvPr id="166" name="Obrázok 6"/>
          <p:cNvPicPr/>
          <p:nvPr/>
        </p:nvPicPr>
        <p:blipFill>
          <a:blip r:embed="rId5"/>
          <a:stretch/>
        </p:blipFill>
        <p:spPr>
          <a:xfrm>
            <a:off x="0" y="3223080"/>
            <a:ext cx="2890800" cy="2017800"/>
          </a:xfrm>
          <a:prstGeom prst="rect">
            <a:avLst/>
          </a:prstGeom>
          <a:ln>
            <a:noFill/>
          </a:ln>
        </p:spPr>
      </p:pic>
      <p:pic>
        <p:nvPicPr>
          <p:cNvPr id="167" name="Obrázok 7"/>
          <p:cNvPicPr/>
          <p:nvPr/>
        </p:nvPicPr>
        <p:blipFill>
          <a:blip r:embed="rId6"/>
          <a:stretch/>
        </p:blipFill>
        <p:spPr>
          <a:xfrm>
            <a:off x="9062640" y="1517400"/>
            <a:ext cx="2574720" cy="1797120"/>
          </a:xfrm>
          <a:prstGeom prst="rect">
            <a:avLst/>
          </a:prstGeom>
          <a:ln>
            <a:noFill/>
          </a:ln>
        </p:spPr>
      </p:pic>
      <p:pic>
        <p:nvPicPr>
          <p:cNvPr id="168" name="Obrázok 8"/>
          <p:cNvPicPr/>
          <p:nvPr/>
        </p:nvPicPr>
        <p:blipFill>
          <a:blip r:embed="rId7"/>
          <a:stretch/>
        </p:blipFill>
        <p:spPr>
          <a:xfrm>
            <a:off x="5992560" y="3223080"/>
            <a:ext cx="3038760" cy="2121120"/>
          </a:xfrm>
          <a:prstGeom prst="rect">
            <a:avLst/>
          </a:prstGeom>
          <a:ln>
            <a:noFill/>
          </a:ln>
        </p:spPr>
      </p:pic>
      <p:pic>
        <p:nvPicPr>
          <p:cNvPr id="169" name="Obrázok 9"/>
          <p:cNvPicPr/>
          <p:nvPr/>
        </p:nvPicPr>
        <p:blipFill>
          <a:blip r:embed="rId8"/>
          <a:stretch/>
        </p:blipFill>
        <p:spPr>
          <a:xfrm>
            <a:off x="477000" y="1443960"/>
            <a:ext cx="2294280" cy="1715760"/>
          </a:xfrm>
          <a:prstGeom prst="rect">
            <a:avLst/>
          </a:prstGeom>
          <a:ln>
            <a:noFill/>
          </a:ln>
        </p:spPr>
      </p:pic>
      <p:pic>
        <p:nvPicPr>
          <p:cNvPr id="170" name="Obrázok 10"/>
          <p:cNvPicPr/>
          <p:nvPr/>
        </p:nvPicPr>
        <p:blipFill>
          <a:blip r:embed="rId9"/>
          <a:stretch/>
        </p:blipFill>
        <p:spPr>
          <a:xfrm>
            <a:off x="2922480" y="3198600"/>
            <a:ext cx="3038760" cy="2121120"/>
          </a:xfrm>
          <a:prstGeom prst="rect">
            <a:avLst/>
          </a:prstGeom>
          <a:ln>
            <a:noFill/>
          </a:ln>
        </p:spPr>
      </p:pic>
      <p:pic>
        <p:nvPicPr>
          <p:cNvPr id="171" name="Obrázok 11"/>
          <p:cNvPicPr/>
          <p:nvPr/>
        </p:nvPicPr>
        <p:blipFill>
          <a:blip r:embed="rId10"/>
          <a:stretch/>
        </p:blipFill>
        <p:spPr>
          <a:xfrm>
            <a:off x="5628600" y="1379520"/>
            <a:ext cx="3031560" cy="2019960"/>
          </a:xfrm>
          <a:prstGeom prst="rect">
            <a:avLst/>
          </a:prstGeom>
          <a:ln>
            <a:noFill/>
          </a:ln>
        </p:spPr>
      </p:pic>
      <p:sp>
        <p:nvSpPr>
          <p:cNvPr id="172" name="CustomShape 3"/>
          <p:cNvSpPr/>
          <p:nvPr/>
        </p:nvSpPr>
        <p:spPr>
          <a:xfrm>
            <a:off x="3093120" y="5400720"/>
            <a:ext cx="8959680" cy="10638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Significant 51% reduction in weight of tumor in comparison with Control I was observed in mice inoculated with tumor that were kept in magnetic field for 30 min after i.v. application of taxol-loadedMNPs (TMNPs 5) using the dose 5 mg/kg. In case of taxol injection form 5 only 40% tumor weight reduction was achieved.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Obrázok 5"/>
          <p:cNvPicPr/>
          <p:nvPr/>
        </p:nvPicPr>
        <p:blipFill>
          <a:blip r:embed="rId3"/>
          <a:srcRect l="1918" r="9631"/>
          <a:stretch/>
        </p:blipFill>
        <p:spPr>
          <a:xfrm>
            <a:off x="6829920" y="1156320"/>
            <a:ext cx="3773520" cy="2632320"/>
          </a:xfrm>
          <a:prstGeom prst="rect">
            <a:avLst/>
          </a:prstGeom>
          <a:ln>
            <a:noFill/>
          </a:ln>
        </p:spPr>
      </p:pic>
      <p:pic>
        <p:nvPicPr>
          <p:cNvPr id="174" name="Obrázok 13"/>
          <p:cNvPicPr/>
          <p:nvPr/>
        </p:nvPicPr>
        <p:blipFill>
          <a:blip r:embed="rId4"/>
          <a:srcRect l="4107" t="-5360" r="55574"/>
          <a:stretch/>
        </p:blipFill>
        <p:spPr>
          <a:xfrm>
            <a:off x="2351520" y="1358640"/>
            <a:ext cx="2221920" cy="2430000"/>
          </a:xfrm>
          <a:prstGeom prst="rect">
            <a:avLst/>
          </a:prstGeom>
          <a:ln>
            <a:noFill/>
          </a:ln>
        </p:spPr>
      </p:pic>
      <p:sp>
        <p:nvSpPr>
          <p:cNvPr id="175" name="CustomShape 1"/>
          <p:cNvSpPr/>
          <p:nvPr/>
        </p:nvSpPr>
        <p:spPr>
          <a:xfrm>
            <a:off x="7946640" y="3781800"/>
            <a:ext cx="153288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MAGNETOFERITÍN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2925360" y="3781800"/>
            <a:ext cx="107424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APOFERITÍN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CustomShape 3"/>
          <p:cNvSpPr/>
          <p:nvPr/>
        </p:nvSpPr>
        <p:spPr>
          <a:xfrm>
            <a:off x="4970880" y="2020680"/>
            <a:ext cx="177516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i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 vitro </a:t>
            </a:r>
            <a:r>
              <a:rPr lang="en-US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syntéza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CustomShape 4"/>
          <p:cNvSpPr/>
          <p:nvPr/>
        </p:nvSpPr>
        <p:spPr>
          <a:xfrm>
            <a:off x="5316120" y="3135600"/>
            <a:ext cx="1220760" cy="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9" name="TextShape 5"/>
          <p:cNvSpPr txBox="1"/>
          <p:nvPr/>
        </p:nvSpPr>
        <p:spPr>
          <a:xfrm>
            <a:off x="3467520" y="425520"/>
            <a:ext cx="6724440" cy="621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– syntetický derivát feritínu, zásobného proteínu železa živých organizmov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0" name="CustomShape 6"/>
          <p:cNvSpPr/>
          <p:nvPr/>
        </p:nvSpPr>
        <p:spPr>
          <a:xfrm>
            <a:off x="5010840" y="3265920"/>
            <a:ext cx="180720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65°C, pH 8.6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anaeróbne podmienky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CustomShape 7"/>
          <p:cNvSpPr/>
          <p:nvPr/>
        </p:nvSpPr>
        <p:spPr>
          <a:xfrm>
            <a:off x="5058360" y="2689200"/>
            <a:ext cx="163368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+ Fe</a:t>
            </a:r>
            <a:r>
              <a:rPr lang="en-US" sz="1400" b="1" strike="noStrik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2+ </a:t>
            </a:r>
            <a:r>
              <a:rPr lang="en-US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ióny / oxidant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TextShape 8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5/31/16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3" name="TextShape 9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A49BBB04-6C9C-4060-AFCF-0786957AF83A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15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4" name="CustomShape 10"/>
          <p:cNvSpPr/>
          <p:nvPr/>
        </p:nvSpPr>
        <p:spPr>
          <a:xfrm>
            <a:off x="2146320" y="4411440"/>
            <a:ext cx="7981920" cy="191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US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ZÁMER A MOTIVÁCIA VÝSKUMU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just">
              <a:lnSpc>
                <a:spcPct val="15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Vhodný modelový systém na </a:t>
            </a:r>
            <a:r>
              <a:rPr lang="en-US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pochopenie mechanizmov ochorení</a:t>
            </a: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spojených s akumuláciou Fe a tvorbou magnetitu v patologických tkanivách organizmu (neurodegeneratívne, nádorové ochorenia)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just">
              <a:lnSpc>
                <a:spcPct val="15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Detailné štúdium fyzikálno-chemických vlastností magnetoferitínu a jeho interakcie s inými látkami pre </a:t>
            </a:r>
            <a:r>
              <a:rPr lang="en-US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bio-aplikačný výskum </a:t>
            </a: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(MRI, cielený transport liečiv, biosenzor)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CustomShape 11"/>
          <p:cNvSpPr/>
          <p:nvPr/>
        </p:nvSpPr>
        <p:spPr>
          <a:xfrm>
            <a:off x="587520" y="307440"/>
            <a:ext cx="275976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1" u="sng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 Magnetoferitín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Picture 2"/>
          <p:cNvPicPr/>
          <p:nvPr/>
        </p:nvPicPr>
        <p:blipFill>
          <a:blip r:embed="rId3"/>
          <a:stretch/>
        </p:blipFill>
        <p:spPr>
          <a:xfrm>
            <a:off x="1525320" y="1148040"/>
            <a:ext cx="2952000" cy="2127960"/>
          </a:xfrm>
          <a:prstGeom prst="rect">
            <a:avLst/>
          </a:prstGeom>
          <a:ln>
            <a:noFill/>
          </a:ln>
        </p:spPr>
      </p:pic>
      <p:pic>
        <p:nvPicPr>
          <p:cNvPr id="187" name="Picture 3"/>
          <p:cNvPicPr/>
          <p:nvPr/>
        </p:nvPicPr>
        <p:blipFill>
          <a:blip r:embed="rId4"/>
          <a:stretch/>
        </p:blipFill>
        <p:spPr>
          <a:xfrm>
            <a:off x="4974480" y="1555200"/>
            <a:ext cx="2588760" cy="1185120"/>
          </a:xfrm>
          <a:prstGeom prst="rect">
            <a:avLst/>
          </a:prstGeom>
          <a:ln>
            <a:noFill/>
          </a:ln>
        </p:spPr>
      </p:pic>
      <p:sp>
        <p:nvSpPr>
          <p:cNvPr id="188" name="CustomShape 1"/>
          <p:cNvSpPr/>
          <p:nvPr/>
        </p:nvSpPr>
        <p:spPr>
          <a:xfrm>
            <a:off x="1523880" y="-184680"/>
            <a:ext cx="184320" cy="36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CustomShape 2"/>
          <p:cNvSpPr/>
          <p:nvPr/>
        </p:nvSpPr>
        <p:spPr>
          <a:xfrm>
            <a:off x="1523880" y="-184680"/>
            <a:ext cx="184320" cy="36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3"/>
          <p:cNvSpPr/>
          <p:nvPr/>
        </p:nvSpPr>
        <p:spPr>
          <a:xfrm>
            <a:off x="1523880" y="-184680"/>
            <a:ext cx="184320" cy="36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CustomShape 4"/>
          <p:cNvSpPr/>
          <p:nvPr/>
        </p:nvSpPr>
        <p:spPr>
          <a:xfrm>
            <a:off x="1523880" y="-184680"/>
            <a:ext cx="184320" cy="36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CustomShape 5"/>
          <p:cNvSpPr/>
          <p:nvPr/>
        </p:nvSpPr>
        <p:spPr>
          <a:xfrm>
            <a:off x="1828800" y="216720"/>
            <a:ext cx="8534160" cy="62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Štúdium štruktúry a veľkosti magnetoferitínu a deštrukčná aktivita magnetoferitínu na lyzozýmové amyloidné fibrily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CustomShape 6"/>
          <p:cNvSpPr/>
          <p:nvPr/>
        </p:nvSpPr>
        <p:spPr>
          <a:xfrm>
            <a:off x="5228640" y="1149840"/>
            <a:ext cx="2080080" cy="27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Ab initio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(program DAMMIF)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CustomShape 7"/>
          <p:cNvSpPr/>
          <p:nvPr/>
        </p:nvSpPr>
        <p:spPr>
          <a:xfrm>
            <a:off x="2266920" y="5715000"/>
            <a:ext cx="7657560" cy="8517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000" b="1" i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L. Melníková</a:t>
            </a:r>
            <a:r>
              <a:rPr lang="en-US" sz="1000" b="0" i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V. I. Petrenko, M. V. Avdeev, V. M. Garamus, L. Almásy, O.I. Ivankov, L. A. Bulavin, Z. Mitróová, P. Kopčanský, Colloids and Surfaces B: Biointerfaces, 123 (2014) 82.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000" b="0" i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P. Kopcansky, K. Siposova, </a:t>
            </a:r>
            <a:r>
              <a:rPr lang="en-US" sz="1000" b="1" i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L. Melnikova,</a:t>
            </a:r>
            <a:r>
              <a:rPr lang="en-US" sz="1000" b="0" i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Z. Bednarikova, M. Timko, Z. Mitroova, A. Antosova, V. M. Garamus, V. I. Petrenko, M. V. Avdeev, Z. Gazova, Journal of Magnetism and Magnetic Materials. 377 (2015) 267.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CustomShape 8"/>
          <p:cNvSpPr/>
          <p:nvPr/>
        </p:nvSpPr>
        <p:spPr>
          <a:xfrm>
            <a:off x="5471640" y="2741040"/>
            <a:ext cx="177048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Apof	              MFer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TextShape 9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5/31/16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7" name="TextShape 10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5A082AC9-2063-4F86-B9C2-58D498793377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16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98" name="Picture 36"/>
          <p:cNvPicPr/>
          <p:nvPr/>
        </p:nvPicPr>
        <p:blipFill>
          <a:blip r:embed="rId5"/>
          <a:stretch/>
        </p:blipFill>
        <p:spPr>
          <a:xfrm>
            <a:off x="7625160" y="3645000"/>
            <a:ext cx="2704680" cy="1842840"/>
          </a:xfrm>
          <a:prstGeom prst="rect">
            <a:avLst/>
          </a:prstGeom>
          <a:ln>
            <a:noFill/>
          </a:ln>
        </p:spPr>
      </p:pic>
      <p:sp>
        <p:nvSpPr>
          <p:cNvPr id="199" name="CustomShape 11"/>
          <p:cNvSpPr/>
          <p:nvPr/>
        </p:nvSpPr>
        <p:spPr>
          <a:xfrm>
            <a:off x="4569840" y="3276720"/>
            <a:ext cx="949320" cy="272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SAXS dáta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CustomShape 12"/>
          <p:cNvSpPr/>
          <p:nvPr/>
        </p:nvSpPr>
        <p:spPr>
          <a:xfrm>
            <a:off x="7813800" y="3276720"/>
            <a:ext cx="2599560" cy="272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Fluorescenčná spektrofotometria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1" name="Picture 6"/>
          <p:cNvPicPr/>
          <p:nvPr/>
        </p:nvPicPr>
        <p:blipFill>
          <a:blip r:embed="rId6"/>
          <a:stretch/>
        </p:blipFill>
        <p:spPr>
          <a:xfrm>
            <a:off x="7649280" y="1215000"/>
            <a:ext cx="2774160" cy="2000880"/>
          </a:xfrm>
          <a:prstGeom prst="rect">
            <a:avLst/>
          </a:prstGeom>
          <a:ln>
            <a:noFill/>
          </a:ln>
        </p:spPr>
      </p:pic>
      <p:pic>
        <p:nvPicPr>
          <p:cNvPr id="202" name="Obrázok 201"/>
          <p:cNvPicPr/>
          <p:nvPr/>
        </p:nvPicPr>
        <p:blipFill>
          <a:blip r:embed="rId7"/>
          <a:stretch/>
        </p:blipFill>
        <p:spPr>
          <a:xfrm>
            <a:off x="1917720" y="3505320"/>
            <a:ext cx="2921040" cy="2070000"/>
          </a:xfrm>
          <a:prstGeom prst="rect">
            <a:avLst/>
          </a:prstGeom>
          <a:ln>
            <a:noFill/>
          </a:ln>
        </p:spPr>
      </p:pic>
      <p:pic>
        <p:nvPicPr>
          <p:cNvPr id="203" name="Obrázok 202"/>
          <p:cNvPicPr/>
          <p:nvPr/>
        </p:nvPicPr>
        <p:blipFill>
          <a:blip r:embed="rId8"/>
          <a:stretch/>
        </p:blipFill>
        <p:spPr>
          <a:xfrm>
            <a:off x="4788000" y="3505320"/>
            <a:ext cx="2933640" cy="207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5/31/16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5" name="TextShape 2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FD4884DD-EBF1-432E-BC5B-BE413E566067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17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06" name="Picture 2"/>
          <p:cNvPicPr/>
          <p:nvPr/>
        </p:nvPicPr>
        <p:blipFill>
          <a:blip r:embed="rId2"/>
          <a:stretch/>
        </p:blipFill>
        <p:spPr>
          <a:xfrm>
            <a:off x="1900800" y="-11880"/>
            <a:ext cx="5203080" cy="255600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pic>
        <p:nvPicPr>
          <p:cNvPr id="207" name="Picture 3"/>
          <p:cNvPicPr/>
          <p:nvPr/>
        </p:nvPicPr>
        <p:blipFill>
          <a:blip r:embed="rId3"/>
          <a:stretch/>
        </p:blipFill>
        <p:spPr>
          <a:xfrm>
            <a:off x="1900800" y="2587680"/>
            <a:ext cx="5203080" cy="255348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pic>
        <p:nvPicPr>
          <p:cNvPr id="208" name="Picture 4"/>
          <p:cNvPicPr/>
          <p:nvPr/>
        </p:nvPicPr>
        <p:blipFill>
          <a:blip r:embed="rId4"/>
          <a:stretch/>
        </p:blipFill>
        <p:spPr>
          <a:xfrm>
            <a:off x="1900800" y="5168160"/>
            <a:ext cx="5203080" cy="142524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pic>
        <p:nvPicPr>
          <p:cNvPr id="209" name="Picture 2"/>
          <p:cNvPicPr/>
          <p:nvPr/>
        </p:nvPicPr>
        <p:blipFill>
          <a:blip r:embed="rId5"/>
          <a:stretch/>
        </p:blipFill>
        <p:spPr>
          <a:xfrm>
            <a:off x="7248240" y="215640"/>
            <a:ext cx="3135600" cy="2260440"/>
          </a:xfrm>
          <a:prstGeom prst="rect">
            <a:avLst/>
          </a:prstGeom>
          <a:ln>
            <a:noFill/>
          </a:ln>
        </p:spPr>
      </p:pic>
      <p:pic>
        <p:nvPicPr>
          <p:cNvPr id="210" name="Picture 6"/>
          <p:cNvPicPr/>
          <p:nvPr/>
        </p:nvPicPr>
        <p:blipFill>
          <a:blip r:embed="rId6"/>
          <a:stretch/>
        </p:blipFill>
        <p:spPr>
          <a:xfrm>
            <a:off x="7248240" y="4663800"/>
            <a:ext cx="3135600" cy="2008080"/>
          </a:xfrm>
          <a:prstGeom prst="rect">
            <a:avLst/>
          </a:prstGeom>
          <a:ln>
            <a:noFill/>
          </a:ln>
        </p:spPr>
      </p:pic>
      <p:pic>
        <p:nvPicPr>
          <p:cNvPr id="211" name="Picture 7"/>
          <p:cNvPicPr/>
          <p:nvPr/>
        </p:nvPicPr>
        <p:blipFill>
          <a:blip r:embed="rId7"/>
          <a:stretch/>
        </p:blipFill>
        <p:spPr>
          <a:xfrm>
            <a:off x="7248240" y="2466720"/>
            <a:ext cx="3135600" cy="2281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1981080" y="140400"/>
            <a:ext cx="8229240" cy="62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Publikačná činnosť 2012 – 2015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CustomShape 2"/>
          <p:cNvSpPr/>
          <p:nvPr/>
        </p:nvSpPr>
        <p:spPr>
          <a:xfrm>
            <a:off x="2971800" y="106668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9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5/31/16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0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168DF25F-1CF8-43EC-8616-1BFE9DF37ADC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18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1" name="CustomShape 5"/>
          <p:cNvSpPr/>
          <p:nvPr/>
        </p:nvSpPr>
        <p:spPr>
          <a:xfrm>
            <a:off x="1981080" y="908640"/>
            <a:ext cx="8146800" cy="565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US" sz="1200" b="0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ADCA – Vedecké práce v zahraničných karentovaných časopisoch impaktovaných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Koralewski, M. - Klos, J.W. - Baranowski, M. - Mitróová, Z. - Kopčanský, P. - Melníková, L. - Okuda, M. - Schwarzacher, W. The Faraday effect of natural and artificial ferritins. In </a:t>
            </a:r>
            <a:r>
              <a:rPr lang="en-US" sz="1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Nanotechnology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2012, vol. 23, p. 355704. (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3.979 - IF2011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 </a:t>
            </a:r>
            <a:r>
              <a:rPr lang="en-US" sz="12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ohlasov - 9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Koralewski, M. - Pochylski, M. - Mitróová, Z. - Melníková, L. - Kováč, J. - Timko, M. - Kopčanský, P. Magnetic Birefringence Study of the Magnetic Core Structure of Ferritin. In </a:t>
            </a:r>
            <a:r>
              <a:rPr lang="en-US" sz="1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Acta Physica Polonica A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2012, vol. 121, no. 5-6, p. 1237-1239 (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0.444 - IF2011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 </a:t>
            </a:r>
            <a:r>
              <a:rPr lang="en-US" sz="12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ohlasov - 2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Mitróová, Z. - Melníková, L. - Kováč, J. - Timko, M. - Kopčanský, P. Synthesis and Characterization of Magnetoferritin. In </a:t>
            </a:r>
            <a:r>
              <a:rPr lang="en-US" sz="1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Acta Physica Polonica A,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2012, vol. 121, no. 5-6, p. 1318-1320 (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0.444 - IF2011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 </a:t>
            </a:r>
            <a:r>
              <a:rPr lang="en-US" sz="12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ohlasov - 2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Melníková, L. - Pospiskova, K. - Mitróová, Z. - Kopčanský, P. - Šafařík, I. Peroxidase-like activity of magnetoferritin. In </a:t>
            </a:r>
            <a:r>
              <a:rPr lang="en-US" sz="1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Microchimica Acta,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2014, vol. 181, no. 3-4, p. 295-301. (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3.719 - IF2013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 </a:t>
            </a:r>
            <a:r>
              <a:rPr lang="en-US" sz="12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ohlasov - 2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Melníková, L. - Mitróová, Z. - Timko, M. - Kováč, J. - Avdeev, M. V. - Petrenko, V. I. - Garamus, V. M. - Almásy, L. - Kopčanský, P. Structural characterization of magnetoferritin. In </a:t>
            </a:r>
            <a:r>
              <a:rPr lang="en-US" sz="1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Mendeleev communications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2014, vol. 24, no. 2, p. 80-81 (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1.154 - IF2013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 </a:t>
            </a:r>
            <a:r>
              <a:rPr lang="en-US" sz="12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ohlasov - 1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Melníková, L. - Petrenko, V. I. - Avdeev, M. V. - Garamus, V. M. - Almásy, L. - Ivankov, O.I. - Bulavin, L. A. - Mitróová, Z. - Kopčanský, P. Effect of iron oxide loading on magnetoferritin structure in solution as revealed by SAXS and SANS. In </a:t>
            </a:r>
            <a:r>
              <a:rPr lang="en-US" sz="1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Colloids and Surfaces B - Biointerfaces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2014, vol. 123, p. 82-88 (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4.287 - IF2013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 </a:t>
            </a:r>
            <a:r>
              <a:rPr lang="en-US" sz="12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ohlasov - 1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Melnikova, L. - Petrenko, V. I. - Avdeev, M. V. - Ivankov, O. I. - Bulavin, L. A. - Garamus, V. M. - Almásy, L. - Mitroova, Z. – Kopcansky, P. SANS contrast variation study of magnetoferritin structure at various iron loading. In </a:t>
            </a:r>
            <a:r>
              <a:rPr lang="en-US" sz="1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Journal of Magnetism and Magnetic Materials,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2015, vol. 377, p. 77-80 (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1.970 - IF2014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Kopcansky, P. - Siposova, K. - Melnikova, L. - Bednarikova, Z. - Timko, M. - Mitroova,  Z. - Antosova, A. - Garamus, V. M. - Petrenko, V. I. - Avdeev, M. V. – Gazova, Z. Destroying activity of magnetoferritin on lysozyme amyloid fibrils. In </a:t>
            </a:r>
            <a:r>
              <a:rPr lang="en-US" sz="1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Journal of Magnetism and Magnetic Materials,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2015, vol. 377, p. 267-271 (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1.970 - IF2014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Szybowicz, M. - Koralewski, M. - Karo J. - Melnikova, L. Micro-Raman Spectroscopy of Natural and Synthetic Ferritins and Their Mimetics. In </a:t>
            </a:r>
            <a:r>
              <a:rPr lang="en-US" sz="1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Acta Physica Polonica A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2015, vol. 127, p. 534-536 (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0.6530 - IF2014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 </a:t>
            </a:r>
            <a:r>
              <a:rPr lang="en-US" sz="12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ohlasov - 1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Melnikova, L. - Šafařík, I. - Pospíšková, K. - Koralewski, M. - Mitróová, Z. -Kopčanský, P. Magnetoferitín a jeho potenciálne bioaplikácie. In </a:t>
            </a:r>
            <a:r>
              <a:rPr lang="en-US" sz="1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Chemické listy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2015, vol. 109, p. 673-678 (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0.272 - IF 2014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1981080" y="140400"/>
            <a:ext cx="8229240" cy="62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Realizované</a:t>
            </a:r>
            <a:r>
              <a:rPr lang="en-US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8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zahraničné</a:t>
            </a:r>
            <a:r>
              <a:rPr lang="en-US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8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projekty</a:t>
            </a:r>
            <a:r>
              <a:rPr lang="sk-SK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SANS SAXS</a:t>
            </a:r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CustomShape 2"/>
          <p:cNvSpPr/>
          <p:nvPr/>
        </p:nvSpPr>
        <p:spPr>
          <a:xfrm>
            <a:off x="2971800" y="106668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4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5/31/16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5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570E170A-9C22-4F98-96D1-392AFF25FD09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19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6" name="CustomShape 5"/>
          <p:cNvSpPr/>
          <p:nvPr/>
        </p:nvSpPr>
        <p:spPr>
          <a:xfrm>
            <a:off x="1981080" y="1251360"/>
            <a:ext cx="8074800" cy="428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Effect of pH on the magnetoferritin structure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(3. – 4. 11. 2015) z</a:t>
            </a:r>
            <a:r>
              <a:rPr lang="en-US" sz="1200" b="0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odpovedný riešiteľ: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RNDr. Lucia Balejčíková, PhD. DESY, Hamburg, Nemecko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Effect of pH on the magnetoferritin structure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(10. – 11. 09. 2015) z</a:t>
            </a:r>
            <a:r>
              <a:rPr lang="en-US" sz="1200" b="0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odpovedný riešiteľ: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RNDr. Lucia Balejčíková, PhD. ILL, Grenoble, Francúzsko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SANS study of magnetoferritin structure at various pH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(22. – 25. 6. 2015) z</a:t>
            </a:r>
            <a:r>
              <a:rPr lang="en-US" sz="1200" b="0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odpovedný riešiteľ: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Doc. RNDr. Peter Kopčanský, CSc. PSI, Villigen, Švajčiarsko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SANS study of magnetoferritin structure at high iron content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(19. 10. 2013) z</a:t>
            </a:r>
            <a:r>
              <a:rPr lang="en-US" sz="1200" b="0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odpovedný riešiteľ: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Doc. RNDr. Peter Kopčanský, CSc. JINR, Dubna,RF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SAXS study of magnetoferritin effect on lysozyme amyloid aggregates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(15. 8. 2013) z</a:t>
            </a:r>
            <a:r>
              <a:rPr lang="en-US" sz="1200" b="0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odpovedný riešiteľ: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Doc. RNDr. Peter Kopčanský, CSc. DESY, Hamburg, Nemecko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SANS study of magnetoferritin using contrast variation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(25. – 26. 10. 2012) z</a:t>
            </a:r>
            <a:r>
              <a:rPr lang="en-US" sz="1200" b="0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odpovedný riešiteľ: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Doc. RNDr. Peter Kopčanský, CSc. JINR, Dubna, Ruská Federácia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SANS study of magnetoferritin suspension with different loading of iron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(29. 11. 2012) z</a:t>
            </a:r>
            <a:r>
              <a:rPr lang="en-US" sz="1200" b="0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odpovedný riešiteľ: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Doc. RNDr. Peter Kopčanský, CSc. PSI, Villigen, Švajčiarsko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Study of synthetic ferritin with different amounts of iron using SAXS technique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(29. 5. 2012) z</a:t>
            </a:r>
            <a:r>
              <a:rPr lang="en-US" sz="1200" b="0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odpovedný riešiteľ: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Doc. RNDr. Peter Kopčanský, CSc. DESY, Hamburg, Nemecko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2222640" y="334800"/>
            <a:ext cx="74422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VÝSKUMNÉ TÉMY SMERU, riešitelia tém, vedúci jednotlivých tém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                                   2012-2015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1119600" y="1303560"/>
            <a:ext cx="9952560" cy="56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u="sng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Príprava a charakterizácia nanočastíc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en-US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1. Magnetické kvapaliny</a:t>
            </a:r>
            <a:r>
              <a:rPr lang="en-U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 bioaplikácie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48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Koneracká M.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48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Závišová V.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48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Kubovčíková M.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en-US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 Magnetoferitín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48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Mitróová Z. 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48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Balejčíková L.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en-US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 Magnetozómy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0280" lvl="1" indent="-34272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Molčan M.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1" u="sng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Hypertermia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0280" lvl="1" indent="-34272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Molčan M.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9" name="Obrázok 1"/>
          <p:cNvPicPr/>
          <p:nvPr/>
        </p:nvPicPr>
        <p:blipFill>
          <a:blip r:embed="rId2"/>
          <a:stretch/>
        </p:blipFill>
        <p:spPr>
          <a:xfrm>
            <a:off x="6654600" y="1744200"/>
            <a:ext cx="1741320" cy="1721880"/>
          </a:xfrm>
          <a:prstGeom prst="rect">
            <a:avLst/>
          </a:prstGeom>
          <a:ln>
            <a:noFill/>
          </a:ln>
        </p:spPr>
      </p:pic>
      <p:pic>
        <p:nvPicPr>
          <p:cNvPr id="90" name="Obrázok 2"/>
          <p:cNvPicPr/>
          <p:nvPr/>
        </p:nvPicPr>
        <p:blipFill>
          <a:blip r:embed="rId3"/>
          <a:stretch/>
        </p:blipFill>
        <p:spPr>
          <a:xfrm>
            <a:off x="8571240" y="1744200"/>
            <a:ext cx="2152440" cy="1721880"/>
          </a:xfrm>
          <a:prstGeom prst="rect">
            <a:avLst/>
          </a:prstGeom>
          <a:ln>
            <a:noFill/>
          </a:ln>
        </p:spPr>
      </p:pic>
      <p:pic>
        <p:nvPicPr>
          <p:cNvPr id="91" name="Obrázok 8"/>
          <p:cNvPicPr/>
          <p:nvPr/>
        </p:nvPicPr>
        <p:blipFill>
          <a:blip r:embed="rId4"/>
          <a:srcRect l="1918" r="9631"/>
          <a:stretch/>
        </p:blipFill>
        <p:spPr>
          <a:xfrm>
            <a:off x="3828960" y="2926800"/>
            <a:ext cx="2394000" cy="1656720"/>
          </a:xfrm>
          <a:prstGeom prst="rect">
            <a:avLst/>
          </a:prstGeom>
          <a:ln>
            <a:noFill/>
          </a:ln>
        </p:spPr>
      </p:pic>
      <p:pic>
        <p:nvPicPr>
          <p:cNvPr id="92" name="Picture 102"/>
          <p:cNvPicPr/>
          <p:nvPr/>
        </p:nvPicPr>
        <p:blipFill>
          <a:blip r:embed="rId5"/>
          <a:srcRect l="6439" r="15296"/>
          <a:stretch/>
        </p:blipFill>
        <p:spPr>
          <a:xfrm rot="16200000">
            <a:off x="5692680" y="4437360"/>
            <a:ext cx="1307160" cy="1600920"/>
          </a:xfrm>
          <a:prstGeom prst="rect">
            <a:avLst/>
          </a:prstGeom>
          <a:ln>
            <a:noFill/>
          </a:ln>
        </p:spPr>
      </p:pic>
      <p:sp>
        <p:nvSpPr>
          <p:cNvPr id="93" name="Line 3"/>
          <p:cNvSpPr/>
          <p:nvPr/>
        </p:nvSpPr>
        <p:spPr>
          <a:xfrm>
            <a:off x="1523880" y="6597360"/>
            <a:ext cx="914400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" name="CustomShape 4"/>
          <p:cNvSpPr/>
          <p:nvPr/>
        </p:nvSpPr>
        <p:spPr>
          <a:xfrm>
            <a:off x="7175520" y="6611760"/>
            <a:ext cx="3422520" cy="2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0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  Akreditačný seminár ÚEF -OFMJ 02-06-2016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5" name="Picture 4"/>
          <p:cNvPicPr/>
          <p:nvPr/>
        </p:nvPicPr>
        <p:blipFill>
          <a:blip r:embed="rId6"/>
          <a:stretch/>
        </p:blipFill>
        <p:spPr>
          <a:xfrm>
            <a:off x="7229520" y="6597720"/>
            <a:ext cx="223560" cy="259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1981080" y="140400"/>
            <a:ext cx="8229240" cy="62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Konkrétne ciele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CustomShape 2"/>
          <p:cNvSpPr/>
          <p:nvPr/>
        </p:nvSpPr>
        <p:spPr>
          <a:xfrm>
            <a:off x="2971800" y="106668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5/31/16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5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2F03498E-0506-4122-8B01-754AD8BFD834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6" name="CustomShape 5"/>
          <p:cNvSpPr/>
          <p:nvPr/>
        </p:nvSpPr>
        <p:spPr>
          <a:xfrm>
            <a:off x="2207520" y="1251360"/>
            <a:ext cx="7866360" cy="435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en-US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Vývoj technológie prípravy syntetických derivátov feritínu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en-US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Základná fyzikálno-chemická charakterizácia pripravených vzoriek (UV-VIS, TEM, AFM, DLS, DCS, SQUID, LDV)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en-US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Magneto-optické štúdium syntetických derivátov feritínu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en-US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Využitie SANS/SAXS na stanovenie štruktúrnych vlastností vzoriek (vplyv pH, vplyv teploty syntézy)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en-US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Interakcia MFer s rôznymi biopolymérmi (lyzozým, A</a:t>
            </a:r>
            <a:r>
              <a:rPr lang="en-US" sz="14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β</a:t>
            </a:r>
            <a:r>
              <a:rPr lang="en-US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peptid, inzulín a ich fibrilárne štruktúry, liečivá)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en-US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Zobrazovanie syntetických derivátov feritínu magnetickou rezonanciou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en-US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Interakcia MFer s kvapalnými kryštálmi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en-US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Efekt elektromagnetického poľa na štruktúru vzoriek, hypertermia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875160" y="159480"/>
            <a:ext cx="10515240" cy="65811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Projekty so zameraním na bioaplikácie magnetických nanočastíc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3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A1. Domáce projekty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38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APVV-</a:t>
            </a:r>
            <a:r>
              <a:rPr lang="en-US" sz="3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38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general call 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7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APVV-14-0932   NANOSIMKA </a:t>
            </a:r>
            <a:r>
              <a:rPr lang="en-US" sz="2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Účinok nanoenkapsulovaného simvastatínu na kardiovaskulárny systém pri experimentálnom metabolickom syndróme, 01.07.2015 - 30.06.2019; </a:t>
            </a:r>
            <a:r>
              <a:rPr lang="en-US" sz="27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</a:t>
            </a:r>
            <a:r>
              <a:rPr lang="en-US" sz="2700" b="0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V. Závišová, </a:t>
            </a:r>
            <a:r>
              <a:rPr lang="en-US" sz="27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M. Koneracká, M. Kubovčíková)</a:t>
            </a:r>
            <a:r>
              <a:rPr lang="en-US" sz="2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 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7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APVV-14-0120 GONanoplatform </a:t>
            </a:r>
            <a:r>
              <a:rPr lang="en-US" sz="2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Grafénová nanoplatforma na detekciu rakoviny, 01.07.2015 - 30.06.2019; </a:t>
            </a:r>
            <a:r>
              <a:rPr lang="en-US" sz="27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</a:t>
            </a:r>
            <a:r>
              <a:rPr lang="en-US" sz="2700" b="0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M. Koneracká</a:t>
            </a:r>
            <a:r>
              <a:rPr lang="en-US" sz="27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P. Kopčanský, M. Timko, V. Závišová, M. Kubovčíková)
 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7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APVV 0171-10  Metamylc  </a:t>
            </a:r>
            <a:r>
              <a:rPr lang="en-US" sz="2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Vplyv nanočastíc na štrukturalizačné javy a ich dôsledky v rôznych systémoch,  2011-2014;  </a:t>
            </a:r>
            <a:r>
              <a:rPr lang="en-US" sz="27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</a:t>
            </a:r>
            <a:r>
              <a:rPr lang="en-US" sz="2700" b="0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P. Kopčanský</a:t>
            </a:r>
            <a:r>
              <a:rPr lang="en-US" sz="27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M. Timko, N. Tomašovičová, M. Koneracká V. Závišová,  Z. Mitróová, A. Hashim, I. Antal)
 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7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APVV 0742-10  NANOALIS </a:t>
            </a:r>
            <a:r>
              <a:rPr lang="en-US" sz="2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Účinok aliskirénu viazaného na nanočastice pri experimentálnej hypertenzii,   2011-2014; </a:t>
            </a:r>
            <a:r>
              <a:rPr lang="en-US" sz="27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</a:t>
            </a:r>
            <a:r>
              <a:rPr lang="en-US" sz="2700" b="0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M. Koneracká, </a:t>
            </a:r>
            <a:r>
              <a:rPr lang="en-US" sz="27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V. Závišová, M. Kubovčíková) 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38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VEGA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VEGA 2/0041/12     Štrukturalizačné javy v samousporiadajúcich štruktúrach proteínov ovplyvňované  nanočasticami</a:t>
            </a: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01/2012-12/2015 ; </a:t>
            </a:r>
            <a:r>
              <a:rPr lang="en-US" sz="28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</a:t>
            </a:r>
            <a:r>
              <a:rPr lang="en-US" sz="2800" b="0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M. Koneracká</a:t>
            </a:r>
            <a:r>
              <a:rPr lang="en-US" sz="28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V. Závišová, Z. Mtróová, M. Kubovčíková, P. Kopčanský, I. Antal , J. Kováč)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VEGA 2/0045/13</a:t>
            </a: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Citlivosť kvapalných kryštálov s nanočasticami na vonkajšie magnetické pole, 2013-2016; </a:t>
            </a:r>
            <a:r>
              <a:rPr lang="en-US" sz="28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</a:t>
            </a:r>
            <a:r>
              <a:rPr lang="en-US" sz="2800" b="0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P. Kopčanský</a:t>
            </a:r>
            <a:r>
              <a:rPr lang="en-US" sz="28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N. Tomašovičová, M. Timko, Z. Mitróová, V. Závišová, M. Koneracká, M. Kubovčíková, L. Melníková, M. Rajňak, A Hashim, I. Antal, J. Majorošová, V. Gdovinová, K Paulovičová)
 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7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VEGA 2/0077/09</a:t>
            </a:r>
            <a:r>
              <a:rPr lang="en-US" sz="2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Vplyv rôznych nanočastíc na štruktúrne prechody vo feronematikách a na dielektrické vlastnosti magnetických kvapalín, 2009 -2012; </a:t>
            </a:r>
            <a:r>
              <a:rPr lang="en-US" sz="24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</a:t>
            </a:r>
            <a:r>
              <a:rPr lang="en-US" sz="2400" b="0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P. Kopčanský</a:t>
            </a:r>
            <a:r>
              <a:rPr lang="en-US" sz="24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N. Tomašovičová, M. Timko......</a:t>
            </a:r>
            <a:r>
              <a:rPr lang="en-US" sz="2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7" name="Line 2"/>
          <p:cNvSpPr/>
          <p:nvPr/>
        </p:nvSpPr>
        <p:spPr>
          <a:xfrm>
            <a:off x="1523880" y="6597360"/>
            <a:ext cx="914400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CustomShape 3"/>
          <p:cNvSpPr/>
          <p:nvPr/>
        </p:nvSpPr>
        <p:spPr>
          <a:xfrm>
            <a:off x="7175520" y="6611760"/>
            <a:ext cx="3422520" cy="2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0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  Akreditačný seminár ÚEF -OFMJ 02-06-2016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9" name="Picture 4"/>
          <p:cNvPicPr/>
          <p:nvPr/>
        </p:nvPicPr>
        <p:blipFill>
          <a:blip r:embed="rId2"/>
          <a:stretch/>
        </p:blipFill>
        <p:spPr>
          <a:xfrm>
            <a:off x="7229520" y="6597720"/>
            <a:ext cx="223560" cy="259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324360" y="408960"/>
            <a:ext cx="11131920" cy="62942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6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CEX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16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Centrum </a:t>
            </a:r>
            <a:r>
              <a:rPr lang="en-US" sz="1600" b="1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excelentnosti</a:t>
            </a:r>
            <a:r>
              <a:rPr lang="en-US" sz="16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SAV </a:t>
            </a: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– NANOKVAPALINY,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2009-2012; </a:t>
            </a: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</a:t>
            </a:r>
            <a:r>
              <a:rPr lang="en-US" sz="16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Kopčanský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...)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16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ASFEÚ </a:t>
            </a:r>
            <a:r>
              <a:rPr lang="en-US" sz="1600" b="1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projekty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1600" b="1" u="sng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Operačný</a:t>
            </a:r>
            <a:r>
              <a:rPr lang="en-US" sz="1600" b="1" u="sng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program: </a:t>
            </a:r>
            <a:r>
              <a:rPr lang="en-US" sz="1600" b="1" u="sng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Výskum</a:t>
            </a:r>
            <a:r>
              <a:rPr lang="en-US" sz="1600" b="1" u="sng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 </a:t>
            </a:r>
            <a:r>
              <a:rPr lang="en-US" sz="1600" b="1" u="sng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vývoj</a:t>
            </a:r>
            <a:r>
              <a:rPr lang="en-US" sz="1600" b="1" u="sng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ITMS 26220220005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Vývoj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technologických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postupov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magnetických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kvapalín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pre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biomedicínske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aplikácie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2010-2012; 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(P. </a:t>
            </a:r>
            <a:r>
              <a:rPr lang="en-US" sz="16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Kopčanský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ITMS 26220120033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Dobudovanie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centra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pre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kooperatívne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javy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fázové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prechody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v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nanosystémoch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perspektívou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využitia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v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nano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a 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biotechnológiách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 2010 – 2013; 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(P. </a:t>
            </a:r>
            <a:r>
              <a:rPr lang="en-US" sz="16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Kopčanský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ITMS 26210120012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Dobudovanie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infraštruktúry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pre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výskum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nanosystémov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perspektivou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využitia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v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technickej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medicínskej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praxi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2012-2014; 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(P. </a:t>
            </a:r>
            <a:r>
              <a:rPr lang="en-US" sz="16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Kopčanský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1600" b="1" u="sng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Operačný</a:t>
            </a:r>
            <a:r>
              <a:rPr lang="en-US" sz="1600" b="1" u="sng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program: </a:t>
            </a:r>
            <a:r>
              <a:rPr lang="en-US" sz="1600" b="1" u="sng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Vzdelávanie</a:t>
            </a:r>
            <a:r>
              <a:rPr lang="en-US" sz="1600" b="1" u="sng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ITMS 26110230061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Edukačné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centrum pre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výskum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vývoj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komplexných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nanosystémov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– NANOKOP, 2012 – 2013; 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(P. </a:t>
            </a:r>
            <a:r>
              <a:rPr lang="en-US" sz="16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Kopčanský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ITMS 26110230097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Medzinárodné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virtuálne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laboratórium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fyziky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progresívnych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materiálov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–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PhysNet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2013-2015. 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(A. </a:t>
            </a:r>
            <a:r>
              <a:rPr lang="en-US" sz="16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Juríková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A2 </a:t>
            </a:r>
            <a:r>
              <a:rPr lang="en-US" sz="16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Medzinárodné</a:t>
            </a:r>
            <a:r>
              <a:rPr lang="en-US" sz="16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projekty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FP7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MNT-ERA.NET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projekt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MACOSYS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Magneticky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aktívne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anizotropné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kompozitné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systémy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2013-2016; 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(P. </a:t>
            </a:r>
            <a:r>
              <a:rPr lang="en-US" sz="16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Kopčanský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...)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COST - TD 1402 RADIOMAG 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Multifunkcionalizované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nanočastice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pre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magnetickú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hypertermiu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 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nepriamu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radiačnú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terapiu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2014-2018; 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</a:t>
            </a:r>
            <a:r>
              <a:rPr lang="en-US" sz="1600" b="0" u="sng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P. </a:t>
            </a:r>
            <a:r>
              <a:rPr lang="en-US" sz="1600" b="0" u="sng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Kopčanský</a:t>
            </a:r>
            <a:r>
              <a:rPr lang="en-US" sz="1600" b="0" u="sng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V. </a:t>
            </a:r>
            <a:r>
              <a:rPr lang="en-US" sz="1600" b="0" u="sng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Závišová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M </a:t>
            </a:r>
            <a:r>
              <a:rPr lang="en-US" sz="16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Timko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M. </a:t>
            </a:r>
            <a:r>
              <a:rPr lang="en-US" sz="16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Koneracká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M. </a:t>
            </a:r>
            <a:r>
              <a:rPr lang="en-US" sz="16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Kubovčíková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M. </a:t>
            </a:r>
            <a:r>
              <a:rPr lang="en-US" sz="16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Molčan</a:t>
            </a:r>
            <a:r>
              <a:rPr lang="en-US" sz="16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1" name="Line 2"/>
          <p:cNvSpPr/>
          <p:nvPr/>
        </p:nvSpPr>
        <p:spPr>
          <a:xfrm>
            <a:off x="1523880" y="6597360"/>
            <a:ext cx="914400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2" name="CustomShape 3"/>
          <p:cNvSpPr/>
          <p:nvPr/>
        </p:nvSpPr>
        <p:spPr>
          <a:xfrm>
            <a:off x="7175520" y="6611760"/>
            <a:ext cx="3422520" cy="2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0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  Akreditačný seminár ÚEF -OFMJ 02-06-2016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3" name="Picture 4"/>
          <p:cNvPicPr/>
          <p:nvPr/>
        </p:nvPicPr>
        <p:blipFill>
          <a:blip r:embed="rId2"/>
          <a:stretch/>
        </p:blipFill>
        <p:spPr>
          <a:xfrm>
            <a:off x="7229520" y="6597720"/>
            <a:ext cx="223560" cy="259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838080" y="365040"/>
            <a:ext cx="10515240" cy="7981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Ocenenia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TextShape 2"/>
          <p:cNvSpPr txBox="1"/>
          <p:nvPr/>
        </p:nvSpPr>
        <p:spPr>
          <a:xfrm>
            <a:off x="838080" y="1008720"/>
            <a:ext cx="10515240" cy="22816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6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Cena</a:t>
            </a:r>
            <a:r>
              <a:rPr lang="en-US" sz="16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SAV  - </a:t>
            </a:r>
            <a:r>
              <a:rPr lang="en-US" sz="16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rok</a:t>
            </a:r>
            <a:r>
              <a:rPr lang="en-US" sz="16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2013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A.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Antošová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Z.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Gažová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M.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Koneracká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P.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Kopčanský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K.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Šipošová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V.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Závišová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Za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významné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výsledky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dosiahnuté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v 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oblasti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štúdia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magnetických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nanočastíc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ako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terapeutika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amyloidných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ochorení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</a:p>
          <a:p>
            <a:pPr>
              <a:lnSpc>
                <a:spcPct val="100000"/>
              </a:lnSpc>
            </a:pP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CustomShape 3"/>
          <p:cNvSpPr/>
          <p:nvPr/>
        </p:nvSpPr>
        <p:spPr>
          <a:xfrm>
            <a:off x="838080" y="3303720"/>
            <a:ext cx="10515240" cy="329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2" name="Obrázok 5"/>
          <p:cNvPicPr/>
          <p:nvPr/>
        </p:nvPicPr>
        <p:blipFill>
          <a:blip r:embed="rId2"/>
          <a:srcRect t="10196" r="4516" b="6295"/>
          <a:stretch/>
        </p:blipFill>
        <p:spPr>
          <a:xfrm>
            <a:off x="3094893" y="2365019"/>
            <a:ext cx="5838092" cy="321809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13" name="Line 4"/>
          <p:cNvSpPr/>
          <p:nvPr/>
        </p:nvSpPr>
        <p:spPr>
          <a:xfrm>
            <a:off x="1523880" y="6597360"/>
            <a:ext cx="914400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4" name="CustomShape 5"/>
          <p:cNvSpPr/>
          <p:nvPr/>
        </p:nvSpPr>
        <p:spPr>
          <a:xfrm>
            <a:off x="7175520" y="6611760"/>
            <a:ext cx="3422520" cy="2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0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  Akreditačný seminár ÚEF -OFMJ 02-06-2016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5" name="Picture 4"/>
          <p:cNvPicPr/>
          <p:nvPr/>
        </p:nvPicPr>
        <p:blipFill>
          <a:blip r:embed="rId3"/>
          <a:stretch/>
        </p:blipFill>
        <p:spPr>
          <a:xfrm>
            <a:off x="7229520" y="6597720"/>
            <a:ext cx="223560" cy="259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838080" y="365040"/>
            <a:ext cx="10515240" cy="740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2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Najúspešnejšie resp. najcitovanejšie práce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838080" y="1504080"/>
            <a:ext cx="10515240" cy="36403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M. Koneracka, </a:t>
            </a:r>
            <a:r>
              <a:rPr lang="en-US" sz="1800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P. Kopcansky</a:t>
            </a:r>
            <a:r>
              <a:rPr lang="en-U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M. Antalik, </a:t>
            </a:r>
            <a:r>
              <a:rPr lang="en-US" sz="1800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M. Timko</a:t>
            </a:r>
            <a:r>
              <a:rPr lang="en-U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C.N. Ramchand, D. Lobo, R.V. Mehta, R.V. Upadhyay: 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Immobilization of proteins and enzymes to fine magnetic particles. 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18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JOURNAL OF MAGNETISM AND MAGNETIC MATERIALS, Volume: 201, Pages: 427-430, (1999) 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18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DOI: 10.1016/S0304-8853(99)00005-0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18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</a:t>
            </a:r>
            <a:r>
              <a:rPr lang="en-US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Počet citácií:  124/49 (2011-2014)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M. Koneracka, </a:t>
            </a:r>
            <a:r>
              <a:rPr lang="en-US" sz="1800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P. Kopcansky, M. Timko</a:t>
            </a:r>
            <a:r>
              <a:rPr lang="en-U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C.N. Ramchand, A. de Sequeira, M. Trevan: 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Direct binding procedure of proteins and enzymes to fine magnetic particles.
   </a:t>
            </a:r>
            <a:r>
              <a:rPr lang="en-US" sz="18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JOURNAL OF MOLECULAR CATALYSIS B-ENZYMATIC 18, p 13-18,   AN PII S1381-1177(02)00016-4, 13 (2002)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18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DOI: 10.1016/S1381-1177(02)00016-4</a:t>
            </a:r>
            <a:r>
              <a:rPr lang="en-US" sz="1800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en-U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</a:t>
            </a:r>
            <a:r>
              <a:rPr lang="en-US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Počet citácií: 62/14 (2011-2014)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8" name="Line 3"/>
          <p:cNvSpPr/>
          <p:nvPr/>
        </p:nvSpPr>
        <p:spPr>
          <a:xfrm>
            <a:off x="1523880" y="6597360"/>
            <a:ext cx="914400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9" name="CustomShape 4"/>
          <p:cNvSpPr/>
          <p:nvPr/>
        </p:nvSpPr>
        <p:spPr>
          <a:xfrm>
            <a:off x="7175520" y="6611760"/>
            <a:ext cx="3422520" cy="2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0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  Akreditačný seminár ÚEF -OFMJ 02-06-2016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0" name="Picture 4"/>
          <p:cNvPicPr/>
          <p:nvPr/>
        </p:nvPicPr>
        <p:blipFill>
          <a:blip r:embed="rId2"/>
          <a:stretch/>
        </p:blipFill>
        <p:spPr>
          <a:xfrm>
            <a:off x="7229520" y="6597720"/>
            <a:ext cx="223560" cy="259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353160" y="227880"/>
            <a:ext cx="11543760" cy="5911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400" b="1" u="sng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1. </a:t>
            </a:r>
            <a:r>
              <a:rPr lang="en-US" sz="1400" b="1" u="sng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Magnetické</a:t>
            </a:r>
            <a:r>
              <a:rPr lang="en-US" sz="1400" b="1" u="sng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400" b="1" u="sng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kvapaliny</a:t>
            </a:r>
            <a:r>
              <a:rPr lang="en-US" sz="14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400" b="1" u="sng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 </a:t>
            </a:r>
            <a:r>
              <a:rPr lang="en-US" sz="1400" b="1" u="sng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bioaplikácie</a:t>
            </a:r>
            <a:r>
              <a:rPr lang="en-US" sz="1400" b="1" u="sng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Publikácie</a:t>
            </a:r>
            <a:r>
              <a:rPr lang="en-US" sz="14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2012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2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A.Józefczak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T.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Hornowski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A.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Skumiel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</a:t>
            </a:r>
            <a:r>
              <a:rPr lang="en-US" sz="12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V. </a:t>
            </a:r>
            <a:r>
              <a:rPr lang="en-US" sz="12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Závišová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</a:t>
            </a:r>
            <a:r>
              <a:rPr lang="en-US" sz="12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M. </a:t>
            </a:r>
            <a:r>
              <a:rPr lang="en-US" sz="12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Koneracká</a:t>
            </a:r>
            <a:r>
              <a:rPr lang="en-US" sz="12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N. </a:t>
            </a:r>
            <a:r>
              <a:rPr lang="en-US" sz="12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Tomašovičová</a:t>
            </a:r>
            <a:r>
              <a:rPr lang="en-US" sz="12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M. </a:t>
            </a:r>
            <a:r>
              <a:rPr lang="en-US" sz="12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Timko</a:t>
            </a:r>
            <a:r>
              <a:rPr lang="en-US" sz="12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P.  </a:t>
            </a:r>
            <a:r>
              <a:rPr lang="en-US" sz="12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Kopčanský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H. N.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Kelani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2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     </a:t>
            </a:r>
            <a:r>
              <a:rPr lang="en-US" sz="1200" b="0" u="sng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Effect of the Molecular Weight of Poly(ethylene glycol) on the Properties of Biocompatible Magnetic Fluids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     Int. J. </a:t>
            </a:r>
            <a:r>
              <a:rPr lang="en-US" sz="1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Thermophys</a:t>
            </a:r>
            <a:r>
              <a:rPr lang="en-US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Volume: 33   Issue: 4   Special Issue: SI   Pages: 640-652  DOI 10.1007/s10765-011-1061-4, 2012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Siposova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K., </a:t>
            </a:r>
            <a:r>
              <a:rPr lang="en-US" sz="12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Kubovcikova</a:t>
            </a:r>
            <a:r>
              <a:rPr lang="en-US" sz="12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M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Bednarikova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Z, </a:t>
            </a:r>
            <a:r>
              <a:rPr lang="en-US" sz="12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Koneracka</a:t>
            </a:r>
            <a:r>
              <a:rPr lang="en-US" sz="12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M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</a:t>
            </a:r>
            <a:r>
              <a:rPr lang="en-US" sz="12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Zavisova</a:t>
            </a:r>
            <a:r>
              <a:rPr lang="en-US" sz="12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V,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Antosova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A, </a:t>
            </a:r>
            <a:r>
              <a:rPr lang="en-US" sz="12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Kopcansky</a:t>
            </a:r>
            <a:r>
              <a:rPr lang="en-US" sz="12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P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Daxnerova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Z,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Gazova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Z., 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2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     </a:t>
            </a:r>
            <a:r>
              <a:rPr lang="en-US" sz="1200" b="0" u="sng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Depolymerization</a:t>
            </a:r>
            <a:r>
              <a:rPr lang="en-US" sz="1200" b="0" u="sng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 of insulin amyloid fibrils by albumin-modified magnetic fluid.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     Nanotechnology 23 (2012) 055101 (10pp) (</a:t>
            </a:r>
            <a:r>
              <a:rPr lang="en-US" sz="12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3.979</a:t>
            </a:r>
            <a:r>
              <a:rPr lang="en-US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 - IF2011). 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Z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.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Gazova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K.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Siposova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</a:t>
            </a:r>
            <a:r>
              <a:rPr lang="en-US" sz="12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M. </a:t>
            </a:r>
            <a:r>
              <a:rPr lang="en-US" sz="12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Koneracka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A.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Antosova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</a:t>
            </a:r>
            <a:r>
              <a:rPr lang="en-US" sz="12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V. </a:t>
            </a:r>
            <a:r>
              <a:rPr lang="en-US" sz="12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Zavisova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</a:t>
            </a:r>
            <a:r>
              <a:rPr lang="en-US" sz="12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M. </a:t>
            </a:r>
            <a:r>
              <a:rPr lang="en-US" sz="12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Kubovcikova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 D.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Fedunova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J.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Bagelova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</a:t>
            </a:r>
            <a:r>
              <a:rPr lang="en-US" sz="12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N. </a:t>
            </a:r>
            <a:r>
              <a:rPr lang="en-US" sz="12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Tomasovicova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Z.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Daxnerova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</a:t>
            </a:r>
            <a:r>
              <a:rPr lang="en-US" sz="12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P. </a:t>
            </a:r>
            <a:r>
              <a:rPr lang="en-US" sz="12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Kopcansky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2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     </a:t>
            </a:r>
            <a:r>
              <a:rPr lang="en-US" sz="1200" b="0" u="sng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Presence of magnetic fluids leads to the inhibition of insulin amyloid aggregation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. 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     </a:t>
            </a:r>
            <a:r>
              <a:rPr lang="en-US" sz="1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Acta</a:t>
            </a:r>
            <a:r>
              <a:rPr lang="en-US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  </a:t>
            </a:r>
            <a:r>
              <a:rPr lang="en-US" sz="1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Physica</a:t>
            </a:r>
            <a:r>
              <a:rPr lang="en-US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 </a:t>
            </a:r>
            <a:r>
              <a:rPr lang="en-US" sz="1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Polonica</a:t>
            </a:r>
            <a:r>
              <a:rPr lang="en-US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 A  121   </a:t>
            </a:r>
            <a:r>
              <a:rPr lang="en-US" sz="1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Iss</a:t>
            </a:r>
            <a:r>
              <a:rPr lang="en-US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. 5-6 (2012)  1305-1307 (</a:t>
            </a:r>
            <a:r>
              <a:rPr lang="en-US" sz="12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0.444 </a:t>
            </a:r>
            <a:r>
              <a:rPr lang="en-US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- IF2011). 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sng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N</a:t>
            </a:r>
            <a:r>
              <a:rPr lang="en-US" sz="12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. </a:t>
            </a:r>
            <a:r>
              <a:rPr lang="en-US" sz="12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Tomašovičová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I.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Haysak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</a:t>
            </a:r>
            <a:r>
              <a:rPr lang="en-US" sz="12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M. </a:t>
            </a:r>
            <a:r>
              <a:rPr lang="en-US" sz="12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Koneracká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J.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Kováč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</a:t>
            </a:r>
            <a:r>
              <a:rPr lang="en-US" sz="12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M. </a:t>
            </a:r>
            <a:r>
              <a:rPr lang="en-US" sz="12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Timko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</a:t>
            </a:r>
            <a:r>
              <a:rPr lang="en-US" sz="12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V. </a:t>
            </a:r>
            <a:r>
              <a:rPr lang="en-US" sz="12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Závišová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A.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Okunev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A.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Parlag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A.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Fradkin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V.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Sakhno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P.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Kopčanský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Magnetic Properties of Biocompatible Magnetic Fluid after Electron Irradiation, 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     </a:t>
            </a:r>
            <a:r>
              <a:rPr lang="en-US" sz="1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Acta</a:t>
            </a:r>
            <a:r>
              <a:rPr lang="en-US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 </a:t>
            </a:r>
            <a:r>
              <a:rPr lang="en-US" sz="1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Physica</a:t>
            </a:r>
            <a:r>
              <a:rPr lang="en-US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 </a:t>
            </a:r>
            <a:r>
              <a:rPr lang="en-US" sz="1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Polonica</a:t>
            </a:r>
            <a:r>
              <a:rPr lang="en-US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 A No. 5_6 Vol. 121 (2012) 1302 – 1304 (</a:t>
            </a:r>
            <a:r>
              <a:rPr lang="en-US" sz="12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0.444</a:t>
            </a:r>
            <a:r>
              <a:rPr lang="en-US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 - IF2011). 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K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.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Csach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A.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Juríková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J.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Miškuf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</a:t>
            </a:r>
            <a:r>
              <a:rPr lang="en-US" sz="12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M. </a:t>
            </a:r>
            <a:r>
              <a:rPr lang="en-US" sz="12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Koneracká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</a:t>
            </a:r>
            <a:r>
              <a:rPr lang="en-US" sz="12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V. </a:t>
            </a:r>
            <a:r>
              <a:rPr lang="en-US" sz="12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Závišová</a:t>
            </a:r>
            <a:r>
              <a:rPr lang="en-US" sz="12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 </a:t>
            </a:r>
            <a:r>
              <a:rPr lang="en-US" sz="12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M. </a:t>
            </a:r>
            <a:r>
              <a:rPr lang="en-US" sz="12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Kubovčíková</a:t>
            </a:r>
            <a:r>
              <a:rPr lang="en-US" sz="12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 and P. </a:t>
            </a:r>
            <a:r>
              <a:rPr lang="en-US" sz="12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Kopčanský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2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     </a:t>
            </a:r>
            <a:r>
              <a:rPr lang="en-US" sz="1200" b="0" u="sng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Thermogravimetric</a:t>
            </a:r>
            <a:r>
              <a:rPr lang="en-US" sz="1200" b="0" u="sng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 Study of the Decomposition of BSA-Coated Magnetic Nanoparticles,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     </a:t>
            </a:r>
            <a:r>
              <a:rPr lang="en-US" sz="1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Acta</a:t>
            </a:r>
            <a:r>
              <a:rPr lang="en-US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 </a:t>
            </a:r>
            <a:r>
              <a:rPr lang="en-US" sz="1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Physica</a:t>
            </a:r>
            <a:r>
              <a:rPr lang="en-US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 </a:t>
            </a:r>
            <a:r>
              <a:rPr lang="en-US" sz="1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Polonica</a:t>
            </a:r>
            <a:r>
              <a:rPr lang="en-US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 A No. 5_6 Vol. 121 (2012) 1293 – 1295 (</a:t>
            </a:r>
            <a:r>
              <a:rPr lang="en-US" sz="12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0.444</a:t>
            </a:r>
            <a:r>
              <a:rPr lang="en-US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 - IF2011). 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Juríková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A., 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Csach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K.,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Miškuf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J</a:t>
            </a:r>
            <a:r>
              <a:rPr lang="en-US" sz="12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., </a:t>
            </a:r>
            <a:r>
              <a:rPr lang="en-US" sz="12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Koneracká</a:t>
            </a:r>
            <a:r>
              <a:rPr lang="en-US" sz="12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M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., </a:t>
            </a:r>
            <a:r>
              <a:rPr lang="en-US" sz="12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Závišová</a:t>
            </a:r>
            <a:r>
              <a:rPr lang="en-US" sz="12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V., 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 </a:t>
            </a:r>
            <a:r>
              <a:rPr lang="en-US" sz="12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Kubovčíková</a:t>
            </a:r>
            <a:r>
              <a:rPr lang="en-US" sz="12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M., </a:t>
            </a:r>
            <a:r>
              <a:rPr lang="en-US" sz="12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Kopčanský</a:t>
            </a:r>
            <a:r>
              <a:rPr lang="en-US" sz="12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P., 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2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     </a:t>
            </a:r>
            <a:r>
              <a:rPr lang="en-US" sz="1200" b="0" u="sng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Thermal Analysis of Magnetic Nanoparticles Modified with Dextran. 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     </a:t>
            </a:r>
            <a:r>
              <a:rPr lang="en-US" sz="1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Acta</a:t>
            </a:r>
            <a:r>
              <a:rPr lang="en-US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 </a:t>
            </a:r>
            <a:r>
              <a:rPr lang="en-US" sz="1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Physica</a:t>
            </a:r>
            <a:r>
              <a:rPr lang="en-US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 </a:t>
            </a:r>
            <a:r>
              <a:rPr lang="en-US" sz="1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Polonica</a:t>
            </a:r>
            <a:r>
              <a:rPr lang="en-US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 A, (2012)  vol. 121, no. 5-6, p. 1296-1298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. ISSN 0587-4246. (</a:t>
            </a:r>
            <a:r>
              <a:rPr lang="en-US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0.444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 - IF2011).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M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.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Mesárošová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F.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Čiampor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 </a:t>
            </a:r>
            <a:r>
              <a:rPr lang="en-US" sz="12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V. </a:t>
            </a:r>
            <a:r>
              <a:rPr lang="en-US" sz="12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Závišová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</a:t>
            </a:r>
            <a:r>
              <a:rPr lang="en-US" sz="12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M. </a:t>
            </a:r>
            <a:r>
              <a:rPr lang="en-US" sz="12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Koneracká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M.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Ursínyová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K.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Kozics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N. </a:t>
            </a:r>
            <a:r>
              <a:rPr lang="en-US" sz="12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Tomašovičová</a:t>
            </a:r>
            <a:r>
              <a:rPr lang="en-US" sz="12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A.  </a:t>
            </a:r>
            <a:r>
              <a:rPr lang="en-US" sz="12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Hashim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I.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Vávra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Z.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Križanová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Z.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Hušeková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M. </a:t>
            </a:r>
            <a:r>
              <a:rPr lang="en-US" sz="12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Kubovčíková</a:t>
            </a:r>
            <a:r>
              <a:rPr lang="en-US" sz="12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P. </a:t>
            </a:r>
            <a:r>
              <a:rPr lang="en-US" sz="12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Kopčanský</a:t>
            </a:r>
            <a:r>
              <a:rPr lang="en-US" sz="12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M.  </a:t>
            </a:r>
            <a:r>
              <a:rPr lang="en-US" sz="12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Timko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A.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Gábelová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, 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2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     Differences between human lung tumor cells and human lung diploid cells in the uptake and cytotoxicity of surface-modified magnetite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2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     nanoparticles, </a:t>
            </a:r>
            <a:r>
              <a:rPr lang="en-US" sz="1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Neoplazma</a:t>
            </a:r>
            <a:r>
              <a:rPr lang="en-US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 59, 5, (2012)  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 </a:t>
            </a:r>
            <a:r>
              <a:rPr lang="en-US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doi:10.4149/neo_2012_075 (</a:t>
            </a:r>
            <a:r>
              <a:rPr lang="en-US" sz="12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1.440</a:t>
            </a:r>
            <a:r>
              <a:rPr lang="en-US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 - IF2011). 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2" name="Line 2"/>
          <p:cNvSpPr/>
          <p:nvPr/>
        </p:nvSpPr>
        <p:spPr>
          <a:xfrm>
            <a:off x="1523880" y="6597360"/>
            <a:ext cx="914400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3" name="CustomShape 3"/>
          <p:cNvSpPr/>
          <p:nvPr/>
        </p:nvSpPr>
        <p:spPr>
          <a:xfrm>
            <a:off x="7175520" y="6611760"/>
            <a:ext cx="3422520" cy="2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0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  Akreditačný seminár ÚEF -OFMJ 02-06-2016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4" name="Picture 4"/>
          <p:cNvPicPr/>
          <p:nvPr/>
        </p:nvPicPr>
        <p:blipFill>
          <a:blip r:embed="rId2"/>
          <a:stretch/>
        </p:blipFill>
        <p:spPr>
          <a:xfrm>
            <a:off x="7229520" y="6597720"/>
            <a:ext cx="223560" cy="259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343440" y="84960"/>
            <a:ext cx="11161440" cy="58633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u="sng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1. </a:t>
            </a:r>
            <a:r>
              <a:rPr lang="en-US" sz="2000" b="1" u="sng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Magnetické</a:t>
            </a:r>
            <a:r>
              <a:rPr lang="en-US" sz="2000" b="1" u="sng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b="1" u="sng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kvapaliny</a:t>
            </a:r>
            <a:r>
              <a:rPr lang="en-US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b="1" u="sng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 </a:t>
            </a:r>
            <a:r>
              <a:rPr lang="en-US" sz="2000" b="1" u="sng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bioaplikácie</a:t>
            </a:r>
            <a:r>
              <a:rPr lang="en-US" sz="2000" b="1" u="sng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Publikácie</a:t>
            </a:r>
            <a:r>
              <a:rPr lang="en-US" sz="12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2013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2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M. </a:t>
            </a:r>
            <a:r>
              <a:rPr lang="en-US" sz="12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Kubovčíková</a:t>
            </a:r>
            <a:r>
              <a:rPr lang="en-US" sz="12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, M. </a:t>
            </a:r>
            <a:r>
              <a:rPr lang="en-US" sz="12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Koneracká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</a:t>
            </a:r>
            <a:r>
              <a:rPr lang="en-US" sz="12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V. </a:t>
            </a:r>
            <a:r>
              <a:rPr lang="en-US" sz="12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Závišová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M.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Múčková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</a:t>
            </a:r>
            <a:r>
              <a:rPr lang="en-US" sz="12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M.  </a:t>
            </a:r>
            <a:r>
              <a:rPr lang="en-US" sz="12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Timko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Ľ.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Schmidtová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P.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Bartoš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</a:t>
            </a:r>
            <a:r>
              <a:rPr lang="en-US" sz="12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P. </a:t>
            </a:r>
            <a:r>
              <a:rPr lang="en-US" sz="12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Kopčanský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</a:t>
            </a:r>
          </a:p>
          <a:p>
            <a:pPr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    </a:t>
            </a:r>
            <a:r>
              <a:rPr lang="en-US" sz="1200" b="0" u="sng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Biodistribution</a:t>
            </a:r>
            <a:r>
              <a:rPr lang="en-US" sz="1200" b="0" u="sng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and In Vivo Anticancer Effects of Taxol Loaded Magnetic, </a:t>
            </a:r>
            <a:r>
              <a:rPr lang="en-US" sz="1200" b="0" u="sng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Nanospheres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</a:t>
            </a:r>
          </a:p>
          <a:p>
            <a:pPr>
              <a:lnSpc>
                <a:spcPct val="100000"/>
              </a:lnSpc>
            </a:pPr>
            <a:r>
              <a:rPr lang="en-US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    IEEE TRANSACTIONS ON MAGNETICS,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</a:t>
            </a:r>
            <a:r>
              <a:rPr lang="en-US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VOL. 49, 1, (2013)  1  353-358 (</a:t>
            </a:r>
            <a:r>
              <a:rPr lang="en-US" sz="12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1.422</a:t>
            </a:r>
            <a:r>
              <a:rPr lang="en-US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- IF2012). 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Jurikova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A.,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Csach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K.,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Miskuf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J.; </a:t>
            </a:r>
            <a:r>
              <a:rPr lang="en-US" sz="12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Koneracka</a:t>
            </a:r>
            <a:r>
              <a:rPr lang="en-US" sz="12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M.</a:t>
            </a:r>
            <a:r>
              <a:rPr lang="en-US" sz="1200" b="0" u="sng" strike="noStrike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; </a:t>
            </a:r>
            <a:r>
              <a:rPr lang="en-US" sz="12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Zavisova</a:t>
            </a:r>
            <a:r>
              <a:rPr lang="en-US" sz="12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V.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; </a:t>
            </a:r>
            <a:r>
              <a:rPr lang="en-US" sz="12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Kubovcikova</a:t>
            </a:r>
            <a:r>
              <a:rPr lang="en-US" sz="12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M. ; </a:t>
            </a:r>
            <a:r>
              <a:rPr lang="en-US" sz="12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Kopcansky</a:t>
            </a:r>
            <a:r>
              <a:rPr lang="en-US" sz="12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P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.;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Muckova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M., </a:t>
            </a:r>
          </a:p>
          <a:p>
            <a:pPr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   </a:t>
            </a:r>
            <a:r>
              <a:rPr lang="en-US" sz="12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Thermal </a:t>
            </a:r>
            <a:r>
              <a:rPr lang="en-US" sz="1200" b="0" u="sng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Properties of Magnetic Nanoparticles Modified With Polyethylene Glycol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 </a:t>
            </a:r>
          </a:p>
          <a:p>
            <a:pPr>
              <a:lnSpc>
                <a:spcPct val="100000"/>
              </a:lnSpc>
            </a:pPr>
            <a:r>
              <a:rPr lang="en-US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    IEEE TRANSACTIONS ON MAGNETICS  Vol. 49   No: 1, 236-239   DOI: 10.1109/TMAG.2012.2224322   Part 2,  2013 (</a:t>
            </a:r>
            <a:r>
              <a:rPr lang="en-US" sz="12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1.422</a:t>
            </a:r>
            <a:r>
              <a:rPr lang="en-US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- IF2012). 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K.Siposova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E.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Bystrenova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A.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Antosova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</a:t>
            </a:r>
            <a:r>
              <a:rPr lang="en-US" sz="12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M. </a:t>
            </a:r>
            <a:r>
              <a:rPr lang="en-US" sz="12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Koneracka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</a:t>
            </a:r>
            <a:r>
              <a:rPr lang="en-US" sz="12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V. </a:t>
            </a:r>
            <a:r>
              <a:rPr lang="en-US" sz="12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Zavisova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</a:t>
            </a:r>
            <a:r>
              <a:rPr lang="en-US" sz="12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P. </a:t>
            </a:r>
            <a:r>
              <a:rPr lang="en-US" sz="12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Kopcansky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Z.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Gazova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</a:t>
            </a:r>
          </a:p>
          <a:p>
            <a:pPr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    </a:t>
            </a:r>
            <a:r>
              <a:rPr lang="en-US" sz="1200" b="0" u="sng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Attenuation of the Insulin Amyloid Aggregation in presence of Fe3O4-based Magnetic Fluids,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    An International Journal: General Physiology and Biophysics, 32 (2013) 209 (</a:t>
            </a:r>
            <a:r>
              <a:rPr lang="en-US" sz="12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0.852</a:t>
            </a:r>
            <a:r>
              <a:rPr lang="en-US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- IF2012). 	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K.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Siposova</a:t>
            </a:r>
            <a:r>
              <a:rPr lang="en-US" sz="12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</a:t>
            </a:r>
            <a:r>
              <a:rPr lang="en-US" sz="12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M.Kubovčikova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Z.Bednarikova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</a:t>
            </a:r>
            <a:r>
              <a:rPr lang="en-US" sz="12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M.Koneracka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</a:t>
            </a:r>
            <a:r>
              <a:rPr lang="en-US" sz="12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V. </a:t>
            </a:r>
            <a:r>
              <a:rPr lang="en-US" sz="12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Zavisova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</a:t>
            </a:r>
            <a:r>
              <a:rPr lang="en-US" sz="12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P. </a:t>
            </a:r>
            <a:r>
              <a:rPr lang="en-US" sz="12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Kopcansky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Z.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Gazova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</a:t>
            </a:r>
          </a:p>
          <a:p>
            <a:pPr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    </a:t>
            </a:r>
            <a:r>
              <a:rPr lang="en-US" sz="1200" b="0" u="sng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MFBSAs as therapeutic agents targeting insulin amyloidosis,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    MAGNETOHYDRODYNAMICS Vol. 49 (2013), No. 3-4, pp. 560–563 (</a:t>
            </a:r>
            <a:r>
              <a:rPr lang="en-US" sz="12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0.550</a:t>
            </a:r>
            <a:r>
              <a:rPr lang="en-US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- IF2012). 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M.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Kubovčikova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I.Antal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M.Koneracka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</a:t>
            </a:r>
            <a:r>
              <a:rPr lang="en-US" sz="12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V.Zavisova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A.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Jurikova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K.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Siposova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Z.Gazova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J.Kovač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M.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Kovarik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,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D.Kupka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P.Kopčansky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</a:t>
            </a:r>
          </a:p>
          <a:p>
            <a:pPr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    </a:t>
            </a:r>
            <a:r>
              <a:rPr lang="en-US" sz="1200" b="0" u="sng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Magnetic nanoparticles modified with polyethylene glycol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</a:t>
            </a:r>
          </a:p>
          <a:p>
            <a:pPr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   </a:t>
            </a:r>
            <a:r>
              <a:rPr lang="en-US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MAGNETOHYDRODYNAMICS Vol. 49 (2013), No. 3-4, pp. 282–286 (</a:t>
            </a:r>
            <a:r>
              <a:rPr lang="en-US" sz="12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0.550</a:t>
            </a:r>
            <a:r>
              <a:rPr lang="en-US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- IF2012). 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Times New Roman"/>
              </a:rPr>
              <a:t>AVDEEV, Mikhail V., AKSENOV, Victor L., GAŽOVÁ, Zuzana, ALMÁSY, </a:t>
            </a:r>
            <a:r>
              <a:rPr lang="en-US" sz="1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Times New Roman"/>
              </a:rPr>
              <a:t>László</a:t>
            </a:r>
            <a:r>
              <a:rPr lang="en-US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Times New Roman"/>
              </a:rPr>
              <a:t>, PETRENKO, Viktor I., OJZEWSKI, Hubert, FEOKTYSOV, A., ŠIPOŠOVÁ, </a:t>
            </a:r>
            <a:r>
              <a:rPr lang="en-US" sz="1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Times New Roman"/>
              </a:rPr>
              <a:t>Katarína</a:t>
            </a:r>
            <a:r>
              <a:rPr lang="en-US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Times New Roman"/>
              </a:rPr>
              <a:t>, ANTOŠOVÁ, Andrea, TIMKO, Milan , KOPČANSKÝ, Peter. 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r>
              <a:rPr lang="en-US" sz="1200" b="0" i="1" strike="noStrike" spc="-1" dirty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Times New Roman"/>
              </a:rPr>
              <a:t>On the determination of the helical structure parameters of amyloid </a:t>
            </a:r>
            <a:r>
              <a:rPr lang="en-US" sz="1200" b="0" i="1" strike="noStrike" spc="-1" dirty="0" err="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Times New Roman"/>
              </a:rPr>
              <a:t>protofilaments</a:t>
            </a:r>
            <a:r>
              <a:rPr lang="en-US" sz="1200" b="0" i="1" strike="noStrike" spc="-1" dirty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Times New Roman"/>
              </a:rPr>
              <a:t> by small-angle neutron scattering and atomic force microscopy. </a:t>
            </a:r>
            <a:endParaRPr lang="en-US" sz="12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r>
              <a:rPr lang="en-US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Times New Roman"/>
              </a:rPr>
              <a:t>In Journal of Applied Crystallography, 2013, vol. 46, no. 1, p. 224-233. </a:t>
            </a:r>
            <a:r>
              <a:rPr lang="en-US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(3.343 - IF2012).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</p:txBody>
      </p:sp>
      <p:sp>
        <p:nvSpPr>
          <p:cNvPr id="126" name="Line 2"/>
          <p:cNvSpPr/>
          <p:nvPr/>
        </p:nvSpPr>
        <p:spPr>
          <a:xfrm>
            <a:off x="1523880" y="6597360"/>
            <a:ext cx="914400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3"/>
          <p:cNvSpPr/>
          <p:nvPr/>
        </p:nvSpPr>
        <p:spPr>
          <a:xfrm>
            <a:off x="7175520" y="6611760"/>
            <a:ext cx="3422520" cy="2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0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  Akreditačný seminár ÚEF -OFMJ 02-06-2016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8" name="Picture 4"/>
          <p:cNvPicPr/>
          <p:nvPr/>
        </p:nvPicPr>
        <p:blipFill>
          <a:blip r:embed="rId2"/>
          <a:stretch/>
        </p:blipFill>
        <p:spPr>
          <a:xfrm>
            <a:off x="7229520" y="6597720"/>
            <a:ext cx="223560" cy="259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230040" y="237240"/>
            <a:ext cx="11820240" cy="663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buClr>
                <a:srgbClr val="FF0000"/>
              </a:buClr>
              <a:buFont typeface="StarSymbol"/>
              <a:buAutoNum type="arabicPeriod"/>
            </a:pPr>
            <a:r>
              <a:rPr lang="en-US" sz="1800" b="1" u="sng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Magnetické</a:t>
            </a:r>
            <a:r>
              <a:rPr lang="en-US" sz="1800" b="1" u="sng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800" b="1" u="sng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kvapaliny</a:t>
            </a:r>
            <a:r>
              <a:rPr lang="en-US" sz="18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800" b="1" u="sng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 </a:t>
            </a:r>
            <a:r>
              <a:rPr lang="en-US" sz="1800" b="1" u="sng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bioaplikácie</a:t>
            </a:r>
            <a:r>
              <a:rPr lang="en-US" sz="1800" b="1" u="sng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Publikácie</a:t>
            </a:r>
            <a:r>
              <a:rPr lang="en-US" sz="20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2014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Jozefczak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A.;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Hornowski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T.;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Zavisova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V.; 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Skumiel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A  ;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Kubovcikova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M  ;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Timko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M </a:t>
            </a:r>
          </a:p>
          <a:p>
            <a:pPr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        Acoustic wave in a suspension of magnetic nanoparticle with sodium </a:t>
            </a:r>
            <a:r>
              <a:rPr lang="en-US" sz="12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oleate</a:t>
            </a:r>
            <a:r>
              <a:rPr lang="en-US" sz="12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coating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        Journal of Nanoparticle Research  Volume: 16 Issue: 3, Article Number:  2271  (2014)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 </a:t>
            </a:r>
          </a:p>
          <a:p>
            <a:pPr>
              <a:lnSpc>
                <a:spcPct val="100000"/>
              </a:lnSpc>
            </a:pP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Tomasovicova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N.;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Haysak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I.;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Kovac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J.,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Kubovcikova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M.,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Zavisova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V.,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Timko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M.,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Okunev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A.,</a:t>
            </a:r>
            <a:r>
              <a:rPr lang="en-US" sz="1200" b="1" strike="noStrike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Zorkovska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A.,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Kopcansky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P. </a:t>
            </a:r>
          </a:p>
          <a:p>
            <a:pPr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 </a:t>
            </a:r>
            <a:r>
              <a:rPr lang="en-US" sz="12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      Radiation Stability of the BSA Modified Biocompatible Magnetic Fluid, 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        ACTA PHYSICA POLONICA A  Volume: 126   Issue: 1   Pages: 262-263, (2014) (</a:t>
            </a:r>
            <a:r>
              <a:rPr lang="en-US" sz="12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0.604</a:t>
            </a:r>
            <a:r>
              <a:rPr lang="en-US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- IF2013). 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Kubovcikova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M.;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Antal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I.;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Kovac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J.;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Zavisova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V.,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Koneracka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M.,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Kopcansky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P. </a:t>
            </a:r>
          </a:p>
          <a:p>
            <a:pPr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       Preparation and Complex Characterization of Magnetic Nanoparticles in Magnetic Fluid 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       ACTA PHYSICA POLONICA A  Volume: 126   Issue: 1   Pages: 268-269 (2014) (</a:t>
            </a:r>
            <a:r>
              <a:rPr lang="en-US" sz="12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0.604 </a:t>
            </a:r>
            <a:r>
              <a:rPr lang="en-US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- IF2013). 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Csach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K.;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Jurikova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A.;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Miskuf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J.;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Koneracka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M. ;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Zavisova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V.,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Kubovcikova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M. ;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Kopcansky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P.,</a:t>
            </a:r>
            <a:r>
              <a:rPr lang="en-US" sz="1200" b="1" strike="noStrike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       Degradation of BSA Coating on Magnetite Nanoparticles, 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        METALLOGRAPHY XV  Book Series: Materials Science Forum   Volume: 782   Pages: 607-610 (2014)  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Jurikova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A.;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Csach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K.;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Miskuf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J.;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Koneracka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M. ;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Zavisova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V.,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Kubovcikova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M.;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Antal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I.;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Kopcansky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P., </a:t>
            </a:r>
          </a:p>
          <a:p>
            <a:pPr>
              <a:lnSpc>
                <a:spcPct val="100000"/>
              </a:lnSpc>
            </a:pPr>
            <a:r>
              <a:rPr lang="en-US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       </a:t>
            </a:r>
            <a:r>
              <a:rPr lang="en-US" sz="1200" b="0" i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DSC Study of Biocompatible Magnetite Nanoparticles Coated with Polymer, 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       METALLOGRAPHY XV  Book Series: Materials Science Forum   Volume: 782   Pages: 611-614 (2014)  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PETRENKO, V., AVDEEV, M. V., GARAMUS, V.M., KUBOVČÍKOVÁ, M. GAŽOVÁ, Z. ŠIPOŠOVÁ, K. BULAVIN, L.A., ALMÁSY, L. AKSENOV, V.L., KOPČANSKÝ, P. </a:t>
            </a:r>
          </a:p>
          <a:p>
            <a:pPr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       Structure of Amyloid Aggregates of Lysozyme from Small-Angle X-Ray Scattering Data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. </a:t>
            </a:r>
          </a:p>
          <a:p>
            <a:pPr>
              <a:lnSpc>
                <a:spcPct val="100000"/>
              </a:lnSpc>
            </a:pPr>
            <a:r>
              <a:rPr lang="en-US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       Physics of the Solid State, 2014, vol. 56, no. 1, p. 129-133. (</a:t>
            </a:r>
            <a:r>
              <a:rPr lang="en-US" sz="12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0.782</a:t>
            </a:r>
            <a:r>
              <a:rPr lang="en-US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- IF2013). ISSN 1063-7834. 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ŠTRBÁK, Oliver - KRAFČÍK, Andrej - TEPLAN, Michal - GOGOLA, Daniel - KOPČANSKÝ, Peter - FROLLO, Ivan</a:t>
            </a:r>
            <a:r>
              <a:rPr lang="en-US" sz="12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. 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        Biogenic magnetite nanoparticle ensemble use in MRI diagnostics.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       </a:t>
            </a:r>
            <a:r>
              <a:rPr lang="en-US" sz="1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Acta</a:t>
            </a:r>
            <a:r>
              <a:rPr lang="en-US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</a:t>
            </a:r>
            <a:r>
              <a:rPr lang="en-US" sz="1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Physica</a:t>
            </a:r>
            <a:r>
              <a:rPr lang="en-US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</a:t>
            </a:r>
            <a:r>
              <a:rPr lang="en-US" sz="1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Polonica</a:t>
            </a:r>
            <a:r>
              <a:rPr lang="en-US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A, 2014, vol. 126, no. 1, p. 388-389. (</a:t>
            </a:r>
            <a:r>
              <a:rPr lang="en-US" sz="12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0.604 </a:t>
            </a:r>
            <a:r>
              <a:rPr lang="en-US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- IF2013). ISSN 1898-794X.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TÓTHOVÁ, Jana - TIMKO, Milan - KOPČANSKÝ, Peter - LISÝ,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Vladimír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. </a:t>
            </a:r>
          </a:p>
          <a:p>
            <a:pPr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        Search for Anomalous Temperature Behavior of the Viscosity of Polyethylene Glycol Solutions.</a:t>
            </a:r>
            <a:r>
              <a:rPr lang="en-US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        International Journal of </a:t>
            </a:r>
            <a:r>
              <a:rPr lang="en-US" sz="1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Thermophysics</a:t>
            </a:r>
            <a:r>
              <a:rPr lang="en-US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2014, vol. 35, no. 11, p. 2150-2157. (</a:t>
            </a:r>
            <a:r>
              <a:rPr lang="en-US" sz="12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0.623</a:t>
            </a:r>
            <a:r>
              <a:rPr lang="en-US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- IF2013). ISSN 0195-928X.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2911</Words>
  <Application>Microsoft Office PowerPoint</Application>
  <PresentationFormat>Širokouhlá</PresentationFormat>
  <Paragraphs>290</Paragraphs>
  <Slides>20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11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20</vt:i4>
      </vt:variant>
    </vt:vector>
  </HeadingPairs>
  <TitlesOfParts>
    <vt:vector size="33" baseType="lpstr">
      <vt:lpstr>Arial</vt:lpstr>
      <vt:lpstr>Calibri</vt:lpstr>
      <vt:lpstr>Calibri Light</vt:lpstr>
      <vt:lpstr>Comic Sans MS</vt:lpstr>
      <vt:lpstr>DejaVu Sans</vt:lpstr>
      <vt:lpstr>NDDKA J+ Adv O T 863180fb</vt:lpstr>
      <vt:lpstr>StarSymbol</vt:lpstr>
      <vt:lpstr>Symbol</vt:lpstr>
      <vt:lpstr>Tahoma</vt:lpstr>
      <vt:lpstr>Times New Roman</vt:lpstr>
      <vt:lpstr>Wingdings</vt:lpstr>
      <vt:lpstr>Office Theme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Admin</dc:creator>
  <cp:lastModifiedBy>Peter</cp:lastModifiedBy>
  <cp:revision>60</cp:revision>
  <dcterms:created xsi:type="dcterms:W3CDTF">2016-05-23T09:10:26Z</dcterms:created>
  <dcterms:modified xsi:type="dcterms:W3CDTF">2016-06-01T13:09:30Z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7</vt:i4>
  </property>
  <property fmtid="{D5CDD505-2E9C-101B-9397-08002B2CF9AE}" pid="8" name="PresentationFormat">
    <vt:lpwstr>Širokouhlá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35</vt:i4>
  </property>
</Properties>
</file>