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0" r:id="rId2"/>
    <p:sldId id="354" r:id="rId3"/>
    <p:sldId id="379" r:id="rId4"/>
    <p:sldId id="380" r:id="rId5"/>
    <p:sldId id="273" r:id="rId6"/>
    <p:sldId id="396" r:id="rId7"/>
    <p:sldId id="381" r:id="rId8"/>
    <p:sldId id="319" r:id="rId9"/>
    <p:sldId id="311" r:id="rId10"/>
    <p:sldId id="410" r:id="rId11"/>
    <p:sldId id="411" r:id="rId12"/>
    <p:sldId id="384" r:id="rId13"/>
    <p:sldId id="409" r:id="rId14"/>
    <p:sldId id="413" r:id="rId15"/>
    <p:sldId id="397" r:id="rId16"/>
    <p:sldId id="398" r:id="rId17"/>
    <p:sldId id="401" r:id="rId18"/>
    <p:sldId id="415" r:id="rId19"/>
    <p:sldId id="403" r:id="rId20"/>
    <p:sldId id="406" r:id="rId21"/>
    <p:sldId id="407" r:id="rId22"/>
    <p:sldId id="400" r:id="rId23"/>
    <p:sldId id="408" r:id="rId24"/>
    <p:sldId id="395" r:id="rId25"/>
    <p:sldId id="412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0C03BD"/>
    <a:srgbClr val="CC0000"/>
    <a:srgbClr val="00181A"/>
    <a:srgbClr val="21EAFF"/>
    <a:srgbClr val="996633"/>
    <a:srgbClr val="FF66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748" autoAdjust="0"/>
    <p:restoredTop sz="95667" autoAdjust="0"/>
  </p:normalViewPr>
  <p:slideViewPr>
    <p:cSldViewPr>
      <p:cViewPr>
        <p:scale>
          <a:sx n="110" d="100"/>
          <a:sy n="110" d="100"/>
        </p:scale>
        <p:origin x="-17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af%20v%20programe%20Microsoft%20Office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fnt\Desktop\Graf%20v%20programe%20Microsoft%20Office%20PowerPoin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130882261401145"/>
          <c:y val="8.7905202715616568E-2"/>
          <c:w val="0.89138268847453361"/>
          <c:h val="0.75170134661003374"/>
        </c:manualLayout>
      </c:layout>
      <c:barChart>
        <c:barDir val="col"/>
        <c:grouping val="clustered"/>
        <c:ser>
          <c:idx val="0"/>
          <c:order val="0"/>
          <c:tx>
            <c:strRef>
              <c:f>'[Graf v programe Microsoft Office PowerPoint]Sheet1'!$A$4</c:f>
              <c:strCache>
                <c:ptCount val="1"/>
                <c:pt idx="0">
                  <c:v>Dusík</c:v>
                </c:pt>
              </c:strCache>
            </c:strRef>
          </c:tx>
          <c:cat>
            <c:strRef>
              <c:f>'[Graf v programe Microsoft Office PowerPoint]Sheet1'!$F$2:$W$3</c:f>
              <c:strCach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strCache>
            </c:strRef>
          </c:cat>
          <c:val>
            <c:numRef>
              <c:f>'[Graf v programe Microsoft Office PowerPoint]Sheet1'!$F$4:$W$4</c:f>
              <c:numCache>
                <c:formatCode>General</c:formatCode>
                <c:ptCount val="18"/>
                <c:pt idx="0">
                  <c:v>75000</c:v>
                </c:pt>
                <c:pt idx="1">
                  <c:v>50000</c:v>
                </c:pt>
                <c:pt idx="2">
                  <c:v>65000</c:v>
                </c:pt>
                <c:pt idx="3">
                  <c:v>65000</c:v>
                </c:pt>
                <c:pt idx="4">
                  <c:v>50000</c:v>
                </c:pt>
                <c:pt idx="5">
                  <c:v>65000</c:v>
                </c:pt>
                <c:pt idx="6">
                  <c:v>45000</c:v>
                </c:pt>
                <c:pt idx="7">
                  <c:v>65000</c:v>
                </c:pt>
                <c:pt idx="8">
                  <c:v>90400</c:v>
                </c:pt>
                <c:pt idx="9">
                  <c:v>91295</c:v>
                </c:pt>
                <c:pt idx="10">
                  <c:v>86350</c:v>
                </c:pt>
                <c:pt idx="11">
                  <c:v>95294</c:v>
                </c:pt>
                <c:pt idx="12">
                  <c:v>112706</c:v>
                </c:pt>
                <c:pt idx="13">
                  <c:v>95207</c:v>
                </c:pt>
                <c:pt idx="14">
                  <c:v>96000</c:v>
                </c:pt>
                <c:pt idx="15">
                  <c:v>92438</c:v>
                </c:pt>
                <c:pt idx="16">
                  <c:v>92000</c:v>
                </c:pt>
                <c:pt idx="17">
                  <c:v>85000</c:v>
                </c:pt>
              </c:numCache>
            </c:numRef>
          </c:val>
        </c:ser>
        <c:ser>
          <c:idx val="1"/>
          <c:order val="1"/>
          <c:tx>
            <c:strRef>
              <c:f>'[Graf v programe Microsoft Office PowerPoint]Sheet1'!$A$5</c:f>
              <c:strCache>
                <c:ptCount val="1"/>
                <c:pt idx="0">
                  <c:v>Hélium</c:v>
                </c:pt>
              </c:strCache>
            </c:strRef>
          </c:tx>
          <c:cat>
            <c:strRef>
              <c:f>'[Graf v programe Microsoft Office PowerPoint]Sheet1'!$F$2:$W$3</c:f>
              <c:strCach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strCache>
            </c:strRef>
          </c:cat>
          <c:val>
            <c:numRef>
              <c:f>'[Graf v programe Microsoft Office PowerPoint]Sheet1'!$F$5:$W$5</c:f>
              <c:numCache>
                <c:formatCode>General</c:formatCode>
                <c:ptCount val="18"/>
                <c:pt idx="0">
                  <c:v>10500</c:v>
                </c:pt>
                <c:pt idx="1">
                  <c:v>11130</c:v>
                </c:pt>
                <c:pt idx="2">
                  <c:v>11362</c:v>
                </c:pt>
                <c:pt idx="3">
                  <c:v>14000</c:v>
                </c:pt>
                <c:pt idx="4">
                  <c:v>6135</c:v>
                </c:pt>
                <c:pt idx="5">
                  <c:v>11335</c:v>
                </c:pt>
                <c:pt idx="6">
                  <c:v>7295</c:v>
                </c:pt>
                <c:pt idx="7">
                  <c:v>9192</c:v>
                </c:pt>
                <c:pt idx="8">
                  <c:v>16641</c:v>
                </c:pt>
                <c:pt idx="9">
                  <c:v>16586</c:v>
                </c:pt>
                <c:pt idx="10">
                  <c:v>26159</c:v>
                </c:pt>
                <c:pt idx="11">
                  <c:v>22860</c:v>
                </c:pt>
                <c:pt idx="12">
                  <c:v>29955</c:v>
                </c:pt>
                <c:pt idx="13">
                  <c:v>32805</c:v>
                </c:pt>
                <c:pt idx="14">
                  <c:v>33000</c:v>
                </c:pt>
                <c:pt idx="15">
                  <c:v>31500</c:v>
                </c:pt>
                <c:pt idx="16">
                  <c:v>32920</c:v>
                </c:pt>
                <c:pt idx="17">
                  <c:v>30500</c:v>
                </c:pt>
              </c:numCache>
            </c:numRef>
          </c:val>
        </c:ser>
        <c:axId val="82754944"/>
        <c:axId val="91779072"/>
      </c:barChart>
      <c:catAx>
        <c:axId val="82754944"/>
        <c:scaling>
          <c:orientation val="minMax"/>
        </c:scaling>
        <c:axPos val="b"/>
        <c:tickLblPos val="nextTo"/>
        <c:crossAx val="91779072"/>
        <c:crosses val="autoZero"/>
        <c:auto val="1"/>
        <c:lblAlgn val="ctr"/>
        <c:lblOffset val="100"/>
      </c:catAx>
      <c:valAx>
        <c:axId val="91779072"/>
        <c:scaling>
          <c:orientation val="minMax"/>
        </c:scaling>
        <c:axPos val="l"/>
        <c:majorGridlines/>
        <c:numFmt formatCode="General" sourceLinked="1"/>
        <c:tickLblPos val="nextTo"/>
        <c:crossAx val="8275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46501929628662"/>
          <c:y val="0"/>
          <c:w val="0.11017232361215172"/>
          <c:h val="0.20694536894228688"/>
        </c:manualLayout>
      </c:layout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460468903251819"/>
          <c:y val="9.0805106180789755E-2"/>
          <c:w val="0.80599357033033592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Sheet1!$A$4</c:f>
              <c:strCache>
                <c:ptCount val="1"/>
                <c:pt idx="0">
                  <c:v>Dusík</c:v>
                </c:pt>
              </c:strCache>
            </c:strRef>
          </c:tx>
          <c:cat>
            <c:strRef>
              <c:f>Sheet1!$H$2:$Y$3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Sheet1!$H$4:$Y$4</c:f>
              <c:numCache>
                <c:formatCode>General</c:formatCode>
                <c:ptCount val="18"/>
                <c:pt idx="0">
                  <c:v>65000</c:v>
                </c:pt>
                <c:pt idx="1">
                  <c:v>65000</c:v>
                </c:pt>
                <c:pt idx="2">
                  <c:v>50000</c:v>
                </c:pt>
                <c:pt idx="3">
                  <c:v>65000</c:v>
                </c:pt>
                <c:pt idx="4">
                  <c:v>45000</c:v>
                </c:pt>
                <c:pt idx="5">
                  <c:v>65000</c:v>
                </c:pt>
                <c:pt idx="6">
                  <c:v>90400</c:v>
                </c:pt>
                <c:pt idx="7">
                  <c:v>91295</c:v>
                </c:pt>
                <c:pt idx="8">
                  <c:v>86350</c:v>
                </c:pt>
                <c:pt idx="9">
                  <c:v>95294</c:v>
                </c:pt>
                <c:pt idx="10">
                  <c:v>112706</c:v>
                </c:pt>
                <c:pt idx="11">
                  <c:v>95207</c:v>
                </c:pt>
                <c:pt idx="12">
                  <c:v>96000</c:v>
                </c:pt>
                <c:pt idx="13">
                  <c:v>92438</c:v>
                </c:pt>
                <c:pt idx="14">
                  <c:v>92000</c:v>
                </c:pt>
                <c:pt idx="15">
                  <c:v>85000</c:v>
                </c:pt>
                <c:pt idx="16">
                  <c:v>82500</c:v>
                </c:pt>
                <c:pt idx="17">
                  <c:v>83337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Hélium</c:v>
                </c:pt>
              </c:strCache>
            </c:strRef>
          </c:tx>
          <c:cat>
            <c:strRef>
              <c:f>Sheet1!$H$2:$Y$3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Sheet1!$H$5:$Y$5</c:f>
              <c:numCache>
                <c:formatCode>General</c:formatCode>
                <c:ptCount val="18"/>
                <c:pt idx="0">
                  <c:v>11362</c:v>
                </c:pt>
                <c:pt idx="1">
                  <c:v>14000</c:v>
                </c:pt>
                <c:pt idx="2">
                  <c:v>6135</c:v>
                </c:pt>
                <c:pt idx="3">
                  <c:v>11335</c:v>
                </c:pt>
                <c:pt idx="4">
                  <c:v>7295</c:v>
                </c:pt>
                <c:pt idx="5">
                  <c:v>9192</c:v>
                </c:pt>
                <c:pt idx="6">
                  <c:v>16641</c:v>
                </c:pt>
                <c:pt idx="7">
                  <c:v>16586</c:v>
                </c:pt>
                <c:pt idx="8">
                  <c:v>26159</c:v>
                </c:pt>
                <c:pt idx="9">
                  <c:v>22860</c:v>
                </c:pt>
                <c:pt idx="10">
                  <c:v>29955</c:v>
                </c:pt>
                <c:pt idx="11">
                  <c:v>32805</c:v>
                </c:pt>
                <c:pt idx="12">
                  <c:v>33000</c:v>
                </c:pt>
                <c:pt idx="13">
                  <c:v>31500</c:v>
                </c:pt>
                <c:pt idx="14">
                  <c:v>32920</c:v>
                </c:pt>
                <c:pt idx="15">
                  <c:v>30000</c:v>
                </c:pt>
                <c:pt idx="16">
                  <c:v>29000</c:v>
                </c:pt>
                <c:pt idx="17">
                  <c:v>27200</c:v>
                </c:pt>
              </c:numCache>
            </c:numRef>
          </c:val>
        </c:ser>
        <c:axId val="89003136"/>
        <c:axId val="89004672"/>
      </c:barChart>
      <c:catAx>
        <c:axId val="89003136"/>
        <c:scaling>
          <c:orientation val="minMax"/>
        </c:scaling>
        <c:axPos val="b"/>
        <c:majorGridlines/>
        <c:tickLblPos val="nextTo"/>
        <c:crossAx val="89004672"/>
        <c:crosses val="autoZero"/>
        <c:auto val="1"/>
        <c:lblAlgn val="ctr"/>
        <c:lblOffset val="100"/>
      </c:catAx>
      <c:valAx>
        <c:axId val="89004672"/>
        <c:scaling>
          <c:orientation val="minMax"/>
        </c:scaling>
        <c:axPos val="l"/>
        <c:majorGridlines/>
        <c:numFmt formatCode="General" sourceLinked="1"/>
        <c:tickLblPos val="nextTo"/>
        <c:crossAx val="8900313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baseline="0"/>
            </a:pPr>
            <a:endParaRPr lang="sk-SK"/>
          </a:p>
        </c:txPr>
      </c:legendEntry>
      <c:layout>
        <c:manualLayout>
          <c:xMode val="edge"/>
          <c:yMode val="edge"/>
          <c:x val="0.82555987978774237"/>
          <c:y val="0"/>
          <c:w val="0.14410774463697409"/>
          <c:h val="7.3643273919606123E-2"/>
        </c:manualLayout>
      </c:layout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E0AD8E-872D-4E94-B160-AF812BE2048B}" type="datetimeFigureOut">
              <a:rPr lang="sk-SK"/>
              <a:pPr>
                <a:defRPr/>
              </a:pPr>
              <a:t>14. 12. 2016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D934FF2-29A3-4A0D-B306-519864584B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33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CCD10-29B3-4EF9-A401-4D5FBAAF859C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83B4-934A-42B1-9227-974515CD4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082F-855D-4FA9-AC3F-B35FC21817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4BA9-E70B-466B-900C-A220D50473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F8B4-02B3-413F-AD71-A4F5EC60D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518B-D502-46A3-A357-5715A2917D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693D-6F42-48E3-B54A-268ABD84EF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FE0B-3C68-4837-BCF2-C24C68307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3552-5D10-4463-86C6-91D3BE6874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779A-B43E-4C8D-A327-499879A027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FBBD-5CBC-4756-86E4-5AD458C4C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9B542-91A0-4BBC-8557-E7BB4F9EA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0FEF9-FF45-4244-88BB-6034A104D5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030B-D30B-4671-999B-87963A8B7D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text styles</a:t>
            </a:r>
          </a:p>
          <a:p>
            <a:pPr lvl="1"/>
            <a:r>
              <a:rPr lang="cs-CZ" altLang="en-US" smtClean="0"/>
              <a:t>Second level</a:t>
            </a:r>
          </a:p>
          <a:p>
            <a:pPr lvl="2"/>
            <a:r>
              <a:rPr lang="cs-CZ" altLang="en-US" smtClean="0"/>
              <a:t>Third level</a:t>
            </a:r>
          </a:p>
          <a:p>
            <a:pPr lvl="3"/>
            <a:r>
              <a:rPr lang="cs-CZ" altLang="en-US" smtClean="0"/>
              <a:t>Fourth level</a:t>
            </a:r>
          </a:p>
          <a:p>
            <a:pPr lvl="4"/>
            <a:r>
              <a:rPr lang="cs-CZ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382E98C-6C7D-48CA-9057-F6D0C85B0E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sk/url?sa=i&amp;rct=j&amp;q=&amp;esrc=s&amp;source=images&amp;cd=&amp;ved=0ahUKEwit35_w2t_QAhVFVxQKHRLHD2gQjRwIBw&amp;url=http://www.ucn.sk/spravy/noc-vyskumnikov-prinesie-na-slovensko-nadrozmerne-3d-hologramy/&amp;psig=AFQjCNEI7jcVHkJDFO8ZHemQrczhKQGN4A&amp;ust=14811185782150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71663" y="188913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de-DE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Preh</a:t>
            </a:r>
            <a:r>
              <a:rPr lang="sk-SK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ľad</a:t>
            </a:r>
            <a:r>
              <a:rPr lang="de-D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sk-SK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činnosti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ctr" defTabSz="912813"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CFNT</a:t>
            </a:r>
            <a:r>
              <a:rPr lang="sk-SK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 </a:t>
            </a:r>
            <a:r>
              <a:rPr lang="sk-SK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2016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051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708275"/>
            <a:ext cx="2447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500063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4400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Spotreba  </a:t>
            </a:r>
            <a:r>
              <a:rPr lang="sk-SK" sz="4400" dirty="0" err="1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kryokvapalín</a:t>
            </a:r>
            <a:endParaRPr lang="cs-CZ" sz="4400" dirty="0">
              <a:solidFill>
                <a:srgbClr val="0070C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243" name="BlokTextu 4"/>
          <p:cNvSpPr txBox="1">
            <a:spLocks noChangeArrowheads="1"/>
          </p:cNvSpPr>
          <p:nvPr/>
        </p:nvSpPr>
        <p:spPr bwMode="auto">
          <a:xfrm>
            <a:off x="7429500" y="6357938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>
                <a:latin typeface="Corbel" pitchFamily="34" charset="0"/>
              </a:rPr>
              <a:t>Ing. Vladimír Pavlík</a:t>
            </a:r>
          </a:p>
          <a:p>
            <a:r>
              <a:rPr lang="sk-SK" sz="1200">
                <a:latin typeface="Corbel" pitchFamily="34" charset="0"/>
              </a:rPr>
              <a:t>12. 12.2016</a:t>
            </a:r>
          </a:p>
        </p:txBody>
      </p:sp>
      <p:sp>
        <p:nvSpPr>
          <p:cNvPr id="10244" name="BlokTextu 5"/>
          <p:cNvSpPr txBox="1">
            <a:spLocks noChangeArrowheads="1"/>
          </p:cNvSpPr>
          <p:nvPr/>
        </p:nvSpPr>
        <p:spPr bwMode="auto">
          <a:xfrm>
            <a:off x="500063" y="2500313"/>
            <a:ext cx="807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graphicFrame>
        <p:nvGraphicFramePr>
          <p:cNvPr id="7" name="Graf 6"/>
          <p:cNvGraphicFramePr/>
          <p:nvPr/>
        </p:nvGraphicFramePr>
        <p:xfrm>
          <a:off x="7596336" y="5871179"/>
          <a:ext cx="432048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1259632" y="1700808"/>
          <a:ext cx="6362080" cy="390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65089"/>
            <a:ext cx="3970020" cy="2977515"/>
          </a:xfrm>
          <a:prstGeom prst="rect">
            <a:avLst/>
          </a:prstGeom>
        </p:spPr>
      </p:pic>
      <p:sp>
        <p:nvSpPr>
          <p:cNvPr id="16386" name="Rectangle 9"/>
          <p:cNvSpPr>
            <a:spLocks noGrp="1" noChangeArrowheads="1"/>
          </p:cNvSpPr>
          <p:nvPr>
            <p:ph idx="1"/>
          </p:nvPr>
        </p:nvSpPr>
        <p:spPr>
          <a:xfrm>
            <a:off x="899592" y="1124744"/>
            <a:ext cx="6984776" cy="47525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Oprava </a:t>
            </a:r>
            <a:r>
              <a:rPr lang="sk-SK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insertu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– opravený, tesný , otestovaný a funkčný, ušetrené nemalé finančné prostriedky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sz="2800" dirty="0" smtClean="0">
                <a:solidFill>
                  <a:srgbClr val="0070C0"/>
                </a:solidFill>
                <a:latin typeface="Book Antiqua" pitchFamily="18" charset="0"/>
              </a:rPr>
              <a:t> Konštrukčné práce, napr. PPMS</a:t>
            </a:r>
            <a:endParaRPr lang="en-GB" sz="2800" dirty="0" smtClean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539750" y="6165850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42938" y="6357938"/>
            <a:ext cx="802335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sk-SK" sz="1600" b="1" dirty="0"/>
              <a:t>Emil Gažo      </a:t>
            </a:r>
            <a:r>
              <a:rPr lang="de-DE" sz="1600" b="1" dirty="0"/>
              <a:t>                            </a:t>
            </a:r>
            <a:r>
              <a:rPr lang="sk-SK" sz="1600" b="1" dirty="0"/>
              <a:t>                                                    </a:t>
            </a:r>
            <a:r>
              <a:rPr lang="sk-SK" sz="1600" b="1" dirty="0" smtClean="0"/>
              <a:t>12. </a:t>
            </a:r>
            <a:r>
              <a:rPr lang="sk-SK" sz="1600" b="1" dirty="0"/>
              <a:t>december </a:t>
            </a:r>
            <a:r>
              <a:rPr lang="de-DE" sz="1600" b="1" dirty="0"/>
              <a:t> </a:t>
            </a:r>
            <a:r>
              <a:rPr lang="sk-SK" sz="1600" b="1" dirty="0" smtClean="0"/>
              <a:t>2016</a:t>
            </a:r>
            <a:endParaRPr lang="de-DE" sz="1600" b="1" dirty="0"/>
          </a:p>
        </p:txBody>
      </p:sp>
      <p:pic>
        <p:nvPicPr>
          <p:cNvPr id="16390" name="Obrázok 6" descr="cfnt sk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6215063"/>
            <a:ext cx="6381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754"/>
            <a:ext cx="2516505" cy="3355975"/>
          </a:xfrm>
          <a:prstGeom prst="rect">
            <a:avLst/>
          </a:prstGeom>
        </p:spPr>
      </p:pic>
      <p:pic>
        <p:nvPicPr>
          <p:cNvPr id="13" name="Obrázok 12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65069"/>
            <a:ext cx="4032488" cy="3415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0329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6"/>
          <p:cNvSpPr>
            <a:spLocks noChangeArrowheads="1"/>
          </p:cNvSpPr>
          <p:nvPr/>
        </p:nvSpPr>
        <p:spPr bwMode="auto">
          <a:xfrm>
            <a:off x="3131840" y="0"/>
            <a:ext cx="32515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Predlo</a:t>
            </a:r>
            <a:r>
              <a:rPr lang="sk-SK" altLang="en-US" sz="2800" b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žené</a:t>
            </a:r>
            <a:r>
              <a:rPr lang="sk-SK" altLang="en-US" sz="28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projekty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pic>
        <p:nvPicPr>
          <p:cNvPr id="9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7" y="41276"/>
            <a:ext cx="864667" cy="8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323528" y="112474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sk-SK" b="1" dirty="0" smtClean="0">
                <a:solidFill>
                  <a:srgbClr val="FF0000"/>
                </a:solidFill>
              </a:rPr>
              <a:t>H2020:  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1907108" cy="42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2736"/>
            <a:ext cx="4878883" cy="5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28800"/>
            <a:ext cx="3553966" cy="2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4572000" y="1628800"/>
            <a:ext cx="417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(TUKE, </a:t>
            </a:r>
            <a:r>
              <a:rPr lang="sk-SK" sz="1400" b="1" dirty="0" smtClean="0">
                <a:solidFill>
                  <a:srgbClr val="0070C0"/>
                </a:solidFill>
              </a:rPr>
              <a:t>UPJŠ, ÚEF, </a:t>
            </a:r>
            <a:r>
              <a:rPr lang="sk-SK" sz="1400" b="1" dirty="0" err="1" smtClean="0">
                <a:solidFill>
                  <a:srgbClr val="0070C0"/>
                </a:solidFill>
              </a:rPr>
              <a:t>Fraunhofer</a:t>
            </a:r>
            <a:r>
              <a:rPr lang="sk-SK" sz="1400" b="1" dirty="0" smtClean="0">
                <a:solidFill>
                  <a:srgbClr val="0070C0"/>
                </a:solidFill>
              </a:rPr>
              <a:t> FIT, ISMB Turín</a:t>
            </a:r>
            <a:r>
              <a:rPr lang="en-US" sz="1400" b="1" dirty="0" smtClean="0">
                <a:solidFill>
                  <a:srgbClr val="0070C0"/>
                </a:solidFill>
              </a:rPr>
              <a:t>)</a:t>
            </a:r>
            <a:endParaRPr lang="sk-SK" sz="1400" b="1" dirty="0">
              <a:solidFill>
                <a:srgbClr val="0070C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1520" y="292494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COST </a:t>
            </a:r>
            <a:r>
              <a:rPr lang="sk-SK" b="1" dirty="0" err="1" smtClean="0">
                <a:solidFill>
                  <a:srgbClr val="FF0000"/>
                </a:solidFill>
              </a:rPr>
              <a:t>under</a:t>
            </a:r>
            <a:r>
              <a:rPr lang="sk-SK" b="1" dirty="0" smtClean="0">
                <a:solidFill>
                  <a:srgbClr val="FF0000"/>
                </a:solidFill>
              </a:rPr>
              <a:t> H2020:  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924944"/>
            <a:ext cx="6181312" cy="3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5364088" y="3140968"/>
            <a:ext cx="182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(</a:t>
            </a:r>
            <a:r>
              <a:rPr lang="sk-SK" sz="1400" b="1" dirty="0" smtClean="0">
                <a:solidFill>
                  <a:srgbClr val="0070C0"/>
                </a:solidFill>
              </a:rPr>
              <a:t>ÚEF, 18 EU krajín)</a:t>
            </a:r>
            <a:endParaRPr lang="sk-SK" sz="1400" b="1" dirty="0">
              <a:solidFill>
                <a:srgbClr val="0070C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07504" y="4725144"/>
            <a:ext cx="852015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sk-SK" b="1" dirty="0" smtClean="0">
                <a:solidFill>
                  <a:srgbClr val="FF0000"/>
                </a:solidFill>
              </a:rPr>
              <a:t>APVV:  </a:t>
            </a:r>
            <a:r>
              <a:rPr lang="sk-SK" b="1" dirty="0" smtClean="0"/>
              <a:t> </a:t>
            </a:r>
            <a:r>
              <a:rPr lang="sk-SK" sz="1600" dirty="0" smtClean="0"/>
              <a:t>1.</a:t>
            </a:r>
            <a:r>
              <a:rPr lang="sk-SK" sz="1600" b="1" dirty="0" smtClean="0"/>
              <a:t> </a:t>
            </a:r>
            <a:r>
              <a:rPr lang="sk-SK" sz="1600" dirty="0" smtClean="0"/>
              <a:t>Frustrované kovové magnetické systémy, </a:t>
            </a:r>
            <a:r>
              <a:rPr lang="sk-SK" sz="1600" dirty="0" err="1" smtClean="0">
                <a:solidFill>
                  <a:srgbClr val="0070C0"/>
                </a:solidFill>
              </a:rPr>
              <a:t>Gabáni</a:t>
            </a:r>
            <a:endParaRPr lang="sk-SK" sz="1600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sk-SK" sz="1600" dirty="0" smtClean="0"/>
              <a:t>		2. Kvantové technológie, materiály a zariadenia, </a:t>
            </a:r>
            <a:r>
              <a:rPr lang="sk-SK" sz="1600" dirty="0" err="1" smtClean="0">
                <a:solidFill>
                  <a:srgbClr val="0070C0"/>
                </a:solidFill>
              </a:rPr>
              <a:t>Grajcar</a:t>
            </a:r>
            <a:r>
              <a:rPr lang="sk-SK" sz="1600" dirty="0" smtClean="0"/>
              <a:t>, UK Bratislava / </a:t>
            </a:r>
            <a:r>
              <a:rPr lang="sk-SK" sz="1600" dirty="0" err="1" smtClean="0"/>
              <a:t>Samuely</a:t>
            </a:r>
            <a:endParaRPr lang="sk-SK" sz="1600" dirty="0" smtClean="0"/>
          </a:p>
          <a:p>
            <a:pPr marL="342900" indent="-342900"/>
            <a:endParaRPr lang="sk-SK" sz="1600" dirty="0" smtClean="0"/>
          </a:p>
          <a:p>
            <a:pPr marL="342900" indent="-342900"/>
            <a:endParaRPr lang="sk-SK" dirty="0" smtClean="0"/>
          </a:p>
          <a:p>
            <a:pPr marL="342900" indent="-342900"/>
            <a:r>
              <a:rPr lang="sk-SK" b="1" dirty="0" smtClean="0">
                <a:solidFill>
                  <a:srgbClr val="FF0000"/>
                </a:solidFill>
              </a:rPr>
              <a:t>Štrukturálne fondy EU:  </a:t>
            </a:r>
            <a:r>
              <a:rPr lang="sk-SK" dirty="0" err="1" smtClean="0"/>
              <a:t>Promatech</a:t>
            </a:r>
            <a:r>
              <a:rPr lang="sk-SK" dirty="0" smtClean="0"/>
              <a:t> 2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logo noc vyskumnikov 20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703" y="-27384"/>
            <a:ext cx="3059809" cy="1772815"/>
          </a:xfrm>
          <a:prstGeom prst="rect">
            <a:avLst/>
          </a:prstGeom>
          <a:noFill/>
        </p:spPr>
      </p:pic>
      <p:sp>
        <p:nvSpPr>
          <p:cNvPr id="56322" name="Text Box 2" descr="noir)"/>
          <p:cNvSpPr txBox="1">
            <a:spLocks noChangeArrowheads="1"/>
          </p:cNvSpPr>
          <p:nvPr/>
        </p:nvSpPr>
        <p:spPr bwMode="auto">
          <a:xfrm>
            <a:off x="2590800" y="0"/>
            <a:ext cx="4114800" cy="7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>
              <a:buFontTx/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Popularizácia</a:t>
            </a:r>
            <a:r>
              <a:rPr lang="en-US" sz="2800" b="1" dirty="0" smtClean="0">
                <a:solidFill>
                  <a:srgbClr val="0070C0"/>
                </a:solidFill>
              </a:rPr>
              <a:t>’</a:t>
            </a:r>
            <a:r>
              <a:rPr lang="sk-SK" sz="2800" b="1" dirty="0" smtClean="0">
                <a:solidFill>
                  <a:srgbClr val="0070C0"/>
                </a:solidFill>
              </a:rPr>
              <a:t>16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34851" name="Text Box 3" descr="noir)"/>
          <p:cNvSpPr txBox="1">
            <a:spLocks noChangeArrowheads="1"/>
          </p:cNvSpPr>
          <p:nvPr/>
        </p:nvSpPr>
        <p:spPr bwMode="auto">
          <a:xfrm>
            <a:off x="0" y="774700"/>
            <a:ext cx="9144000" cy="17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sk-SK" sz="2000" b="0" dirty="0">
                <a:solidFill>
                  <a:schemeClr val="tx1"/>
                </a:solidFill>
              </a:rPr>
              <a:t> </a:t>
            </a:r>
            <a:r>
              <a:rPr lang="sk-SK" sz="2000" b="0" dirty="0" smtClean="0">
                <a:solidFill>
                  <a:schemeClr val="tx1"/>
                </a:solidFill>
              </a:rPr>
              <a:t>SOŠ Polytechnická, Humenné</a:t>
            </a:r>
            <a:endParaRPr lang="sk-SK" sz="2000" b="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sk-SK" sz="2000" b="0" dirty="0">
                <a:solidFill>
                  <a:schemeClr val="tx1"/>
                </a:solidFill>
              </a:rPr>
              <a:t> </a:t>
            </a:r>
            <a:r>
              <a:rPr lang="sk-SK" sz="2000" b="0" dirty="0" smtClean="0"/>
              <a:t>Noc výskumníka, experimenty, prednáška</a:t>
            </a:r>
            <a:endParaRPr lang="sk-SK" sz="2000" b="0" dirty="0"/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sk-SK" sz="2000" b="0" dirty="0">
                <a:solidFill>
                  <a:schemeClr val="tx1"/>
                </a:solidFill>
              </a:rPr>
              <a:t> </a:t>
            </a:r>
            <a:r>
              <a:rPr lang="sk-SK" sz="2000" b="0" dirty="0" smtClean="0">
                <a:solidFill>
                  <a:schemeClr val="tx1"/>
                </a:solidFill>
              </a:rPr>
              <a:t>Vedecká kaviareň v Prešove: „Vesmírne vákuum v laboratóriu“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sk-SK" sz="2000" dirty="0" smtClean="0"/>
              <a:t> Klub košickej priemyslovka </a:t>
            </a:r>
            <a:r>
              <a:rPr lang="sk-SK" sz="2000" dirty="0" err="1" smtClean="0"/>
              <a:t>Szakkayho</a:t>
            </a:r>
            <a:r>
              <a:rPr lang="sk-SK" sz="2000" dirty="0" smtClean="0"/>
              <a:t> „Nízke teploty“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sk-SK" sz="2000" b="0" dirty="0" smtClean="0">
                <a:solidFill>
                  <a:schemeClr val="tx1"/>
                </a:solidFill>
              </a:rPr>
              <a:t> STV, TV Regina, ...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 l="3336" r="6338"/>
          <a:stretch>
            <a:fillRect/>
          </a:stretch>
        </p:blipFill>
        <p:spPr bwMode="auto">
          <a:xfrm>
            <a:off x="4788024" y="3645024"/>
            <a:ext cx="411070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eskoslovenský casopis pro fyzi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140968"/>
            <a:ext cx="3305175" cy="704850"/>
          </a:xfrm>
          <a:prstGeom prst="rect">
            <a:avLst/>
          </a:prstGeom>
          <a:noFill/>
        </p:spPr>
      </p:pic>
      <p:pic>
        <p:nvPicPr>
          <p:cNvPr id="9" name="Obrázok 6" descr="1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84984"/>
            <a:ext cx="42164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84831" y="332656"/>
            <a:ext cx="415581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i="1" dirty="0" smtClean="0">
                <a:solidFill>
                  <a:srgbClr val="FF0000"/>
                </a:solidFill>
              </a:rPr>
              <a:t>Výsledok základného výskumu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r>
              <a:rPr lang="sk-SK" b="1" dirty="0" err="1" smtClean="0">
                <a:solidFill>
                  <a:srgbClr val="0070C0"/>
                </a:solidFill>
              </a:rPr>
              <a:t>Topologické</a:t>
            </a:r>
            <a:r>
              <a:rPr lang="sk-SK" b="1" dirty="0" smtClean="0">
                <a:solidFill>
                  <a:srgbClr val="0070C0"/>
                </a:solidFill>
              </a:rPr>
              <a:t> efekty v </a:t>
            </a:r>
            <a:r>
              <a:rPr lang="sk-SK" b="1" dirty="0" err="1" smtClean="0">
                <a:solidFill>
                  <a:srgbClr val="0070C0"/>
                </a:solidFill>
              </a:rPr>
              <a:t>supravodičoch</a:t>
            </a:r>
            <a:endParaRPr lang="sk-SK" b="1" dirty="0" smtClean="0">
              <a:solidFill>
                <a:srgbClr val="0070C0"/>
              </a:solidFill>
            </a:endParaRPr>
          </a:p>
          <a:p>
            <a:pPr algn="ctr"/>
            <a:endParaRPr lang="sk-SK" dirty="0" smtClean="0">
              <a:solidFill>
                <a:srgbClr val="0070C0"/>
              </a:solidFill>
            </a:endParaRPr>
          </a:p>
          <a:p>
            <a:pPr algn="ctr"/>
            <a:endParaRPr lang="sk-SK" dirty="0" smtClean="0">
              <a:solidFill>
                <a:srgbClr val="0070C0"/>
              </a:solidFill>
            </a:endParaRPr>
          </a:p>
          <a:p>
            <a:pPr algn="ctr"/>
            <a:endParaRPr lang="sk-SK" dirty="0" smtClean="0">
              <a:solidFill>
                <a:srgbClr val="0070C0"/>
              </a:solidFill>
            </a:endParaRPr>
          </a:p>
          <a:p>
            <a:pPr algn="ctr"/>
            <a:endParaRPr lang="sk-SK" dirty="0" smtClean="0">
              <a:solidFill>
                <a:srgbClr val="0070C0"/>
              </a:solidFill>
            </a:endParaRPr>
          </a:p>
          <a:p>
            <a:pPr algn="ctr"/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79512" y="2132856"/>
          <a:ext cx="8816975" cy="3217863"/>
        </p:xfrm>
        <a:graphic>
          <a:graphicData uri="http://schemas.openxmlformats.org/presentationml/2006/ole">
            <p:oleObj spid="_x0000_s64515" name="Dokument" r:id="rId3" imgW="8866580" imgH="324227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99392"/>
            <a:ext cx="7092280" cy="12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408712" cy="49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611560" y="1196752"/>
            <a:ext cx="7401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i="1" dirty="0" smtClean="0">
                <a:solidFill>
                  <a:srgbClr val="FF0000"/>
                </a:solidFill>
              </a:rPr>
              <a:t>Prvýkrát sme </a:t>
            </a:r>
            <a:r>
              <a:rPr lang="sk-SK" sz="1200" i="1" dirty="0" err="1" smtClean="0">
                <a:solidFill>
                  <a:srgbClr val="FF0000"/>
                </a:solidFill>
              </a:rPr>
              <a:t>spektroskopicky</a:t>
            </a:r>
            <a:r>
              <a:rPr lang="sk-SK" sz="1200" i="1" dirty="0" smtClean="0">
                <a:solidFill>
                  <a:srgbClr val="FF0000"/>
                </a:solidFill>
              </a:rPr>
              <a:t> ukázali na možnosť prechodu </a:t>
            </a:r>
            <a:r>
              <a:rPr lang="sk-SK" sz="1200" i="1" dirty="0" err="1" smtClean="0">
                <a:solidFill>
                  <a:srgbClr val="FF0000"/>
                </a:solidFill>
              </a:rPr>
              <a:t>supravodič-izolant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vplyvom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neusporiadanosti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k-SK" sz="1200" i="1" dirty="0" smtClean="0">
                <a:solidFill>
                  <a:srgbClr val="FF0000"/>
                </a:solidFill>
              </a:rPr>
              <a:t> tzv. </a:t>
            </a:r>
            <a:r>
              <a:rPr lang="sk-SK" sz="1200" i="1" dirty="0" err="1" smtClean="0">
                <a:solidFill>
                  <a:srgbClr val="FF0000"/>
                </a:solidFill>
              </a:rPr>
              <a:t>fermiónovou</a:t>
            </a:r>
            <a:r>
              <a:rPr lang="sk-SK" sz="1200" i="1" dirty="0" smtClean="0">
                <a:solidFill>
                  <a:srgbClr val="FF0000"/>
                </a:solidFill>
              </a:rPr>
              <a:t> cestou </a:t>
            </a:r>
            <a:endParaRPr lang="sk-SK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5413" y="1340768"/>
            <a:ext cx="479858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2729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7092280" cy="12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0" y="450912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Resumé: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Potláčanie </a:t>
            </a:r>
            <a:r>
              <a:rPr lang="sk-SK" dirty="0" err="1" smtClean="0">
                <a:solidFill>
                  <a:srgbClr val="FF0000"/>
                </a:solidFill>
              </a:rPr>
              <a:t>supravodivosti</a:t>
            </a:r>
            <a:r>
              <a:rPr lang="sk-SK" dirty="0" smtClean="0">
                <a:solidFill>
                  <a:srgbClr val="FF0000"/>
                </a:solidFill>
              </a:rPr>
              <a:t>  a prechod do izolačného stavu v </a:t>
            </a:r>
            <a:r>
              <a:rPr lang="sk-SK" dirty="0" err="1" smtClean="0">
                <a:solidFill>
                  <a:srgbClr val="FF0000"/>
                </a:solidFill>
              </a:rPr>
              <a:t>utratenkých</a:t>
            </a:r>
            <a:r>
              <a:rPr lang="sk-SK" dirty="0" smtClean="0">
                <a:solidFill>
                  <a:srgbClr val="FF0000"/>
                </a:solidFill>
              </a:rPr>
              <a:t>  filmoch </a:t>
            </a:r>
            <a:r>
              <a:rPr lang="sk-SK" dirty="0" err="1" smtClean="0">
                <a:solidFill>
                  <a:srgbClr val="FF0000"/>
                </a:solidFill>
              </a:rPr>
              <a:t>MoC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prebieha podľa </a:t>
            </a:r>
            <a:r>
              <a:rPr lang="sk-SK" dirty="0" err="1" smtClean="0">
                <a:solidFill>
                  <a:srgbClr val="FF0000"/>
                </a:solidFill>
              </a:rPr>
              <a:t>fermiónového</a:t>
            </a:r>
            <a:r>
              <a:rPr lang="sk-SK" dirty="0" smtClean="0">
                <a:solidFill>
                  <a:srgbClr val="FF0000"/>
                </a:solidFill>
              </a:rPr>
              <a:t> scenára, alternatíve ku </a:t>
            </a:r>
            <a:r>
              <a:rPr lang="sk-SK" dirty="0" err="1" smtClean="0">
                <a:solidFill>
                  <a:srgbClr val="FF0000"/>
                </a:solidFill>
              </a:rPr>
              <a:t>bozónovému</a:t>
            </a:r>
            <a:r>
              <a:rPr lang="sk-SK" dirty="0" smtClean="0">
                <a:solidFill>
                  <a:srgbClr val="FF0000"/>
                </a:solidFill>
              </a:rPr>
              <a:t> mechanizmu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(žiadne priestorové variácie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 </a:t>
            </a:r>
            <a:r>
              <a:rPr lang="sk-SK" dirty="0" smtClean="0">
                <a:solidFill>
                  <a:srgbClr val="FF0000"/>
                </a:solidFill>
                <a:latin typeface="Symbol" pitchFamily="18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a </a:t>
            </a:r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</a:rPr>
              <a:t>klesajú spoločne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 0)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Rozhranie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indukuje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 “in-gap”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stavy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 do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hustoty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stavov</a:t>
            </a:r>
            <a:endParaRPr lang="sk-SK" dirty="0" smtClean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endParaRPr lang="en-US" sz="1600" dirty="0" smtClean="0"/>
          </a:p>
          <a:p>
            <a:r>
              <a:rPr lang="sk-SK" sz="1600" dirty="0" smtClean="0"/>
              <a:t>Práca vyvolala dve teoretické odozvy, </a:t>
            </a:r>
            <a:r>
              <a:rPr lang="sk-SK" sz="1600" dirty="0" err="1" smtClean="0"/>
              <a:t>Burmistrov</a:t>
            </a:r>
            <a:r>
              <a:rPr lang="sk-SK" sz="1600" dirty="0" smtClean="0"/>
              <a:t> PRB2016, </a:t>
            </a:r>
            <a:r>
              <a:rPr lang="sk-SK" sz="1600" dirty="0" err="1" smtClean="0"/>
              <a:t>Herman</a:t>
            </a:r>
            <a:r>
              <a:rPr lang="en-US" sz="1600" dirty="0" smtClean="0"/>
              <a:t>&amp;</a:t>
            </a:r>
            <a:r>
              <a:rPr lang="en-US" sz="1600" dirty="0" err="1" smtClean="0"/>
              <a:t>Hlubina</a:t>
            </a:r>
            <a:r>
              <a:rPr lang="en-US" sz="1600" dirty="0" smtClean="0"/>
              <a:t>, PRB2016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auto">
          <a:xfrm>
            <a:off x="5791200" y="1981200"/>
            <a:ext cx="1143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css10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100392" cy="12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3163046"/>
            <a:ext cx="3749026" cy="22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683568" y="1628800"/>
            <a:ext cx="3675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/>
              <a:t>Theory, :</a:t>
            </a:r>
          </a:p>
          <a:p>
            <a:r>
              <a:rPr lang="en-US" sz="1400" b="0" i="0" dirty="0" smtClean="0"/>
              <a:t>Pd 4</a:t>
            </a:r>
            <a:r>
              <a:rPr lang="en-US" sz="1400" b="0" dirty="0" smtClean="0"/>
              <a:t>d </a:t>
            </a:r>
            <a:r>
              <a:rPr lang="en-US" sz="1400" b="0" i="0" dirty="0" smtClean="0"/>
              <a:t>and Bi 6</a:t>
            </a:r>
            <a:r>
              <a:rPr lang="en-US" sz="1400" b="0" dirty="0" smtClean="0"/>
              <a:t>p </a:t>
            </a:r>
            <a:r>
              <a:rPr lang="en-US" sz="1400" b="0" i="0" dirty="0" smtClean="0"/>
              <a:t>determine multiple sheet of FS  with hole and electron pockets with</a:t>
            </a:r>
          </a:p>
          <a:p>
            <a:endParaRPr lang="en-US" sz="1400" b="0" i="0" dirty="0" smtClean="0">
              <a:solidFill>
                <a:srgbClr val="FF0000"/>
              </a:solidFill>
            </a:endParaRPr>
          </a:p>
          <a:p>
            <a:r>
              <a:rPr lang="en-US" sz="1400" b="0" i="0" dirty="0" smtClean="0">
                <a:solidFill>
                  <a:srgbClr val="FF0000"/>
                </a:solidFill>
              </a:rPr>
              <a:t>different gaps on different FS sheets</a:t>
            </a:r>
          </a:p>
          <a:p>
            <a:r>
              <a:rPr lang="en-US" sz="1400" b="0" i="0" dirty="0" smtClean="0">
                <a:solidFill>
                  <a:srgbClr val="FF0000"/>
                </a:solidFill>
              </a:rPr>
              <a:t>should be assumed</a:t>
            </a:r>
            <a:endParaRPr lang="sk-SK" sz="1400" b="0" dirty="0">
              <a:solidFill>
                <a:srgbClr val="FF0000"/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4275584" cy="39380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2" name="BlokTextu 11"/>
          <p:cNvSpPr txBox="1"/>
          <p:nvPr/>
        </p:nvSpPr>
        <p:spPr>
          <a:xfrm>
            <a:off x="5868144" y="1916832"/>
            <a:ext cx="265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i="0" dirty="0" smtClean="0"/>
              <a:t>Maeda et al., JPSJ </a:t>
            </a:r>
            <a:r>
              <a:rPr lang="en-US" sz="1400" b="0" i="0" dirty="0" err="1" smtClean="0"/>
              <a:t>Lett</a:t>
            </a:r>
            <a:r>
              <a:rPr lang="en-US" sz="1400" b="0" i="0" dirty="0" smtClean="0"/>
              <a:t>. 2012 </a:t>
            </a:r>
            <a:endParaRPr lang="sk-SK" sz="1400" b="0" i="0" dirty="0"/>
          </a:p>
        </p:txBody>
      </p:sp>
      <p:sp>
        <p:nvSpPr>
          <p:cNvPr id="13" name="BlokTextu 12"/>
          <p:cNvSpPr txBox="1"/>
          <p:nvPr/>
        </p:nvSpPr>
        <p:spPr>
          <a:xfrm>
            <a:off x="5220072" y="594928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0" dirty="0" smtClean="0">
                <a:solidFill>
                  <a:srgbClr val="FF0000"/>
                </a:solidFill>
              </a:rPr>
              <a:t>=</a:t>
            </a:r>
            <a:r>
              <a:rPr lang="en-US" sz="2400" i="0" dirty="0" smtClean="0">
                <a:solidFill>
                  <a:srgbClr val="FF0000"/>
                </a:solidFill>
              </a:rPr>
              <a:t>&gt; two gaps</a:t>
            </a:r>
            <a:endParaRPr lang="sk-SK" sz="2400" i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148064" y="1844824"/>
          <a:ext cx="3312368" cy="3297209"/>
        </p:xfrm>
        <a:graphic>
          <a:graphicData uri="http://schemas.openxmlformats.org/presentationml/2006/ole">
            <p:oleObj spid="_x0000_s75778" name="KGPlot" r:id="rId3" imgW="5549760" imgH="5524560" progId="KGraph_Plot">
              <p:embed/>
            </p:oleObj>
          </a:graphicData>
        </a:graphic>
      </p:graphicFrame>
      <p:sp>
        <p:nvSpPr>
          <p:cNvPr id="7" name="Obdĺžnik 6"/>
          <p:cNvSpPr/>
          <p:nvPr/>
        </p:nvSpPr>
        <p:spPr bwMode="auto">
          <a:xfrm>
            <a:off x="5791200" y="1981200"/>
            <a:ext cx="1143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css10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8100392" cy="12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13"/>
          <p:cNvSpPr txBox="1"/>
          <p:nvPr/>
        </p:nvSpPr>
        <p:spPr>
          <a:xfrm>
            <a:off x="2771800" y="1340768"/>
            <a:ext cx="3764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i="1" dirty="0" smtClean="0">
                <a:solidFill>
                  <a:srgbClr val="0070C0"/>
                </a:solidFill>
              </a:rPr>
              <a:t>m</a:t>
            </a:r>
            <a:r>
              <a:rPr lang="en-US" sz="1200" i="1" dirty="0" err="1" smtClean="0">
                <a:solidFill>
                  <a:srgbClr val="0070C0"/>
                </a:solidFill>
              </a:rPr>
              <a:t>ern</a:t>
            </a:r>
            <a:r>
              <a:rPr lang="sk-SK" sz="1200" i="1" dirty="0" smtClean="0">
                <a:solidFill>
                  <a:srgbClr val="0070C0"/>
                </a:solidFill>
              </a:rPr>
              <a:t>é teplo, </a:t>
            </a:r>
            <a:r>
              <a:rPr lang="sk-SK" sz="1200" i="1" dirty="0" err="1" smtClean="0">
                <a:solidFill>
                  <a:srgbClr val="0070C0"/>
                </a:solidFill>
              </a:rPr>
              <a:t>magnetometria</a:t>
            </a:r>
            <a:r>
              <a:rPr lang="sk-SK" sz="1200" i="1" dirty="0" smtClean="0">
                <a:solidFill>
                  <a:srgbClr val="0070C0"/>
                </a:solidFill>
              </a:rPr>
              <a:t>, STM/STS a transport</a:t>
            </a:r>
            <a:endParaRPr lang="sk-SK" sz="1200" i="1" dirty="0">
              <a:solidFill>
                <a:srgbClr val="0070C0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323528" y="1772816"/>
          <a:ext cx="3505199" cy="3497159"/>
        </p:xfrm>
        <a:graphic>
          <a:graphicData uri="http://schemas.openxmlformats.org/presentationml/2006/ole">
            <p:oleObj spid="_x0000_s75779" name="KGPlot" r:id="rId5" imgW="5537160" imgH="5524560" progId="KGraph_Plot">
              <p:embed/>
            </p:oleObj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5536" y="5373216"/>
            <a:ext cx="413995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eaLnBrk="0" hangingPunct="0">
              <a:tabLst>
                <a:tab pos="114300" algn="l"/>
              </a:tabLst>
              <a:defRPr/>
            </a:pPr>
            <a:r>
              <a:rPr lang="en-US" sz="1400" b="0" i="0" dirty="0" smtClean="0">
                <a:solidFill>
                  <a:srgbClr val="FF0000"/>
                </a:solidFill>
                <a:latin typeface="dcss10"/>
                <a:cs typeface="Times New Roman" pitchFamily="18" charset="0"/>
              </a:rPr>
              <a:t>SC </a:t>
            </a:r>
            <a:r>
              <a:rPr lang="en-US" sz="1400" b="0" i="0" dirty="0">
                <a:solidFill>
                  <a:srgbClr val="FF0000"/>
                </a:solidFill>
                <a:latin typeface="dcss10"/>
                <a:cs typeface="Times New Roman" pitchFamily="18" charset="0"/>
              </a:rPr>
              <a:t>electronic specific </a:t>
            </a:r>
            <a:r>
              <a:rPr lang="en-US" sz="1400" b="0" i="0" dirty="0" smtClean="0">
                <a:solidFill>
                  <a:srgbClr val="FF0000"/>
                </a:solidFill>
                <a:latin typeface="dcss10"/>
                <a:cs typeface="Times New Roman" pitchFamily="18" charset="0"/>
              </a:rPr>
              <a:t>heat</a:t>
            </a:r>
            <a:endParaRPr lang="en-US" sz="1400" b="0" i="0" dirty="0">
              <a:solidFill>
                <a:srgbClr val="FF0000"/>
              </a:solidFill>
              <a:latin typeface="dcss1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</a:tabLst>
              <a:defRPr/>
            </a:pPr>
            <a:r>
              <a:rPr lang="en-US" sz="1400" b="0" i="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 b="0" dirty="0" smtClean="0">
                <a:solidFill>
                  <a:schemeClr val="tx1"/>
                </a:solidFill>
                <a:latin typeface="dcss10"/>
                <a:cs typeface="Times New Roman" pitchFamily="18" charset="0"/>
              </a:rPr>
              <a:t>C</a:t>
            </a:r>
            <a:r>
              <a:rPr lang="en-US" sz="1400" b="0" i="0" dirty="0" smtClean="0">
                <a:solidFill>
                  <a:schemeClr val="tx1"/>
                </a:solidFill>
                <a:latin typeface="dcss10"/>
                <a:cs typeface="Times New Roman" pitchFamily="18" charset="0"/>
              </a:rPr>
              <a:t>(</a:t>
            </a:r>
            <a:r>
              <a:rPr lang="en-US" sz="1400" b="0" dirty="0" smtClean="0">
                <a:solidFill>
                  <a:schemeClr val="tx1"/>
                </a:solidFill>
                <a:latin typeface="dcss10"/>
                <a:cs typeface="Times New Roman" pitchFamily="18" charset="0"/>
              </a:rPr>
              <a:t>T</a:t>
            </a:r>
            <a:r>
              <a:rPr lang="en-US" sz="1400" b="0" i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)/</a:t>
            </a:r>
            <a:r>
              <a:rPr lang="en-US" sz="1400" b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T</a:t>
            </a:r>
            <a:r>
              <a:rPr lang="en-US" sz="1400" b="0" i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 = </a:t>
            </a:r>
            <a:r>
              <a:rPr lang="en-US" sz="1400" b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C</a:t>
            </a:r>
            <a:r>
              <a:rPr lang="en-US" sz="1400" b="0" i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(</a:t>
            </a:r>
            <a:r>
              <a:rPr lang="en-US" sz="1400" b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T</a:t>
            </a:r>
            <a:r>
              <a:rPr lang="en-US" sz="1400" b="0" i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)/</a:t>
            </a:r>
            <a:r>
              <a:rPr lang="en-US" sz="1400" b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T</a:t>
            </a:r>
            <a:r>
              <a:rPr lang="en-US" sz="1400" b="0" i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 - </a:t>
            </a:r>
            <a:r>
              <a:rPr lang="en-US" sz="1400" b="0" dirty="0" err="1">
                <a:solidFill>
                  <a:schemeClr val="tx1"/>
                </a:solidFill>
                <a:latin typeface="dcss10"/>
                <a:cs typeface="Times New Roman" pitchFamily="18" charset="0"/>
              </a:rPr>
              <a:t>C</a:t>
            </a:r>
            <a:r>
              <a:rPr lang="en-US" sz="1400" b="0" i="0" baseline="-30000" dirty="0" err="1">
                <a:solidFill>
                  <a:schemeClr val="tx1"/>
                </a:solidFill>
                <a:latin typeface="dcss10"/>
                <a:cs typeface="Times New Roman" pitchFamily="18" charset="0"/>
              </a:rPr>
              <a:t>n</a:t>
            </a:r>
            <a:r>
              <a:rPr lang="en-US" sz="1400" b="0" i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(</a:t>
            </a:r>
            <a:r>
              <a:rPr lang="en-US" sz="1400" b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T</a:t>
            </a:r>
            <a:r>
              <a:rPr lang="en-US" sz="1400" b="0" i="0" dirty="0">
                <a:solidFill>
                  <a:schemeClr val="tx1"/>
                </a:solidFill>
                <a:latin typeface="dcss10"/>
                <a:cs typeface="Times New Roman" pitchFamily="18" charset="0"/>
              </a:rPr>
              <a:t>)/</a:t>
            </a:r>
            <a:r>
              <a:rPr lang="en-US" sz="1400" b="0" dirty="0" smtClean="0">
                <a:solidFill>
                  <a:schemeClr val="tx1"/>
                </a:solidFill>
                <a:latin typeface="dcss10"/>
                <a:cs typeface="Times New Roman" pitchFamily="18" charset="0"/>
              </a:rPr>
              <a:t>T</a:t>
            </a:r>
            <a:endParaRPr lang="en-US" sz="1400" b="0" dirty="0">
              <a:solidFill>
                <a:schemeClr val="tx1"/>
              </a:solidFill>
              <a:latin typeface="dcss10"/>
              <a:cs typeface="Times New Roman" pitchFamily="18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220072" y="594928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0" dirty="0" smtClean="0">
                <a:solidFill>
                  <a:srgbClr val="FF0000"/>
                </a:solidFill>
              </a:rPr>
              <a:t>=</a:t>
            </a:r>
            <a:r>
              <a:rPr lang="en-US" sz="2400" i="0" dirty="0" smtClean="0">
                <a:solidFill>
                  <a:srgbClr val="FF0000"/>
                </a:solidFill>
              </a:rPr>
              <a:t>&gt; </a:t>
            </a:r>
            <a:r>
              <a:rPr lang="sk-SK" sz="2400" i="0" dirty="0" smtClean="0">
                <a:solidFill>
                  <a:srgbClr val="FF0000"/>
                </a:solidFill>
              </a:rPr>
              <a:t>single </a:t>
            </a:r>
            <a:r>
              <a:rPr lang="sk-SK" sz="2400" i="1" dirty="0" err="1" smtClean="0">
                <a:solidFill>
                  <a:srgbClr val="FF0000"/>
                </a:solidFill>
              </a:rPr>
              <a:t>s</a:t>
            </a:r>
            <a:r>
              <a:rPr lang="sk-SK" sz="2400" i="0" dirty="0" err="1" smtClean="0">
                <a:solidFill>
                  <a:srgbClr val="FF0000"/>
                </a:solidFill>
              </a:rPr>
              <a:t>-wave</a:t>
            </a:r>
            <a:r>
              <a:rPr lang="en-US" sz="2400" i="0" dirty="0" smtClean="0">
                <a:solidFill>
                  <a:srgbClr val="FF0000"/>
                </a:solidFill>
              </a:rPr>
              <a:t> gap</a:t>
            </a:r>
            <a:endParaRPr lang="sk-SK" sz="2400" i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81000" y="762000"/>
          <a:ext cx="3016250" cy="2897188"/>
        </p:xfrm>
        <a:graphic>
          <a:graphicData uri="http://schemas.openxmlformats.org/presentationml/2006/ole">
            <p:oleObj spid="_x0000_s59394" name="KGPlot" r:id="rId3" imgW="5816520" imgH="5587920" progId="KGraph_Plot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191000" y="990600"/>
          <a:ext cx="4083050" cy="3358784"/>
        </p:xfrm>
        <a:graphic>
          <a:graphicData uri="http://schemas.openxmlformats.org/presentationml/2006/ole">
            <p:oleObj spid="_x0000_s59395" name="KGPlot" r:id="rId4" imgW="5727600" imgH="4711680" progId="KGraph_Plot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3200" dirty="0" smtClean="0">
                <a:solidFill>
                  <a:schemeClr val="bg1"/>
                </a:solidFill>
                <a:latin typeface="dcss10"/>
              </a:rPr>
              <a:t>C</a:t>
            </a:r>
            <a:r>
              <a:rPr kumimoji="1" lang="en-US" sz="3200" i="0" baseline="-25000" dirty="0" smtClean="0">
                <a:solidFill>
                  <a:schemeClr val="bg1"/>
                </a:solidFill>
                <a:latin typeface="dcss10"/>
              </a:rPr>
              <a:t>p </a:t>
            </a:r>
            <a:r>
              <a:rPr kumimoji="1" lang="en-US" sz="3200" i="0" dirty="0" smtClean="0">
                <a:solidFill>
                  <a:schemeClr val="bg1"/>
                </a:solidFill>
                <a:latin typeface="dcss10"/>
              </a:rPr>
              <a:t>of </a:t>
            </a:r>
            <a:r>
              <a:rPr lang="en-US" sz="3200" i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3200" i="0" dirty="0" smtClean="0">
                <a:solidFill>
                  <a:schemeClr val="bg1"/>
                </a:solidFill>
                <a:latin typeface="dcss10"/>
              </a:rPr>
              <a:t>-Bi</a:t>
            </a:r>
            <a:r>
              <a:rPr lang="en-US" sz="3200" i="0" baseline="-25000" dirty="0" smtClean="0">
                <a:solidFill>
                  <a:schemeClr val="bg1"/>
                </a:solidFill>
                <a:latin typeface="dcss10"/>
              </a:rPr>
              <a:t>2</a:t>
            </a:r>
            <a:r>
              <a:rPr lang="en-US" sz="3200" i="0" dirty="0" smtClean="0">
                <a:solidFill>
                  <a:schemeClr val="bg1"/>
                </a:solidFill>
                <a:latin typeface="dcss10"/>
              </a:rPr>
              <a:t>Pd. Upper critical field</a:t>
            </a:r>
            <a:r>
              <a:rPr kumimoji="1" lang="en-US" sz="3200" i="0" dirty="0" smtClean="0">
                <a:solidFill>
                  <a:schemeClr val="bg1"/>
                </a:solidFill>
                <a:latin typeface="dcss10"/>
              </a:rPr>
              <a:t> </a:t>
            </a:r>
            <a:endParaRPr kumimoji="1" lang="sk-SK" sz="3200" i="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81000" y="3733800"/>
          <a:ext cx="2968625" cy="2882900"/>
        </p:xfrm>
        <a:graphic>
          <a:graphicData uri="http://schemas.openxmlformats.org/presentationml/2006/ole">
            <p:oleObj spid="_x0000_s59396" name="KGPlot" r:id="rId5" imgW="5765760" imgH="5600520" progId="KGraph_Plot">
              <p:embed/>
            </p:oleObj>
          </a:graphicData>
        </a:graphic>
      </p:graphicFrame>
      <p:cxnSp>
        <p:nvCxnSpPr>
          <p:cNvPr id="9" name="Rovná spojovacia šípka 8"/>
          <p:cNvCxnSpPr/>
          <p:nvPr/>
        </p:nvCxnSpPr>
        <p:spPr bwMode="auto">
          <a:xfrm>
            <a:off x="7543800" y="3429000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BlokTextu 6"/>
          <p:cNvSpPr txBox="1"/>
          <p:nvPr/>
        </p:nvSpPr>
        <p:spPr>
          <a:xfrm>
            <a:off x="3998525" y="5943600"/>
            <a:ext cx="4758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No indication of any </a:t>
            </a:r>
            <a:r>
              <a:rPr lang="en-US" sz="1600" i="0" dirty="0" err="1" smtClean="0">
                <a:solidFill>
                  <a:srgbClr val="FF0000"/>
                </a:solidFill>
              </a:rPr>
              <a:t>multigap</a:t>
            </a:r>
            <a:r>
              <a:rPr lang="en-US" sz="1600" i="0" dirty="0" smtClean="0">
                <a:solidFill>
                  <a:srgbClr val="FF0000"/>
                </a:solidFill>
              </a:rPr>
              <a:t>/band </a:t>
            </a:r>
            <a:r>
              <a:rPr lang="en-US" sz="1600" i="0" dirty="0" err="1" smtClean="0">
                <a:solidFill>
                  <a:srgbClr val="FF0000"/>
                </a:solidFill>
              </a:rPr>
              <a:t>behaviour</a:t>
            </a:r>
            <a:endParaRPr lang="sk-SK" sz="1600" i="0" dirty="0">
              <a:solidFill>
                <a:srgbClr val="FF00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607553" y="4648200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Symbol" pitchFamily="18" charset="2"/>
              </a:rPr>
              <a:t>G =</a:t>
            </a:r>
            <a:r>
              <a:rPr lang="en-US" b="0" dirty="0" smtClean="0"/>
              <a:t> H</a:t>
            </a:r>
            <a:r>
              <a:rPr lang="en-US" b="0" baseline="-25000" dirty="0" smtClean="0"/>
              <a:t>c2 </a:t>
            </a:r>
            <a:r>
              <a:rPr lang="en-US" b="0" baseline="30000" dirty="0" smtClean="0"/>
              <a:t>H//</a:t>
            </a:r>
            <a:r>
              <a:rPr lang="en-US" b="0" baseline="30000" dirty="0" err="1" smtClean="0"/>
              <a:t>ab</a:t>
            </a:r>
            <a:r>
              <a:rPr lang="en-US" b="0" baseline="30000" dirty="0" smtClean="0"/>
              <a:t> </a:t>
            </a:r>
            <a:r>
              <a:rPr lang="en-US" b="0" dirty="0" smtClean="0"/>
              <a:t>/H</a:t>
            </a:r>
            <a:r>
              <a:rPr lang="en-US" b="0" baseline="-25000" dirty="0" smtClean="0"/>
              <a:t>c2 </a:t>
            </a:r>
            <a:r>
              <a:rPr lang="en-US" b="0" baseline="30000" dirty="0" smtClean="0"/>
              <a:t>H//c </a:t>
            </a:r>
            <a:r>
              <a:rPr lang="en-US" b="0" dirty="0" smtClean="0"/>
              <a:t>= </a:t>
            </a:r>
            <a:r>
              <a:rPr lang="en-US" b="0" i="0" dirty="0" smtClean="0"/>
              <a:t>1.25</a:t>
            </a:r>
            <a:r>
              <a:rPr lang="en-US" b="0" i="0" baseline="30000" dirty="0" smtClean="0"/>
              <a:t> </a:t>
            </a:r>
            <a:endParaRPr lang="sk-SK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lokTextu 6"/>
          <p:cNvSpPr txBox="1">
            <a:spLocks noChangeArrowheads="1"/>
          </p:cNvSpPr>
          <p:nvPr/>
        </p:nvSpPr>
        <p:spPr bwMode="auto">
          <a:xfrm>
            <a:off x="2051720" y="116632"/>
            <a:ext cx="5259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</a:rPr>
              <a:t>C</a:t>
            </a:r>
            <a:r>
              <a:rPr lang="sk-SK" altLang="en-US" sz="2800" b="1" dirty="0" err="1" smtClean="0">
                <a:solidFill>
                  <a:srgbClr val="0070C0"/>
                </a:solidFill>
              </a:rPr>
              <a:t>entrum</a:t>
            </a:r>
            <a:r>
              <a:rPr lang="sk-SK" altLang="en-US" sz="2800" b="1" dirty="0" smtClean="0">
                <a:solidFill>
                  <a:srgbClr val="0070C0"/>
                </a:solidFill>
              </a:rPr>
              <a:t> fyziky nízkych teplôt</a:t>
            </a:r>
            <a:endParaRPr lang="en-GB" alt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67544" y="1412776"/>
            <a:ext cx="83529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Supravodivos</a:t>
            </a:r>
            <a:r>
              <a:rPr lang="sk-SK" b="1" dirty="0">
                <a:latin typeface="Arial" pitchFamily="34" charset="0"/>
                <a:cs typeface="Arial" pitchFamily="34" charset="0"/>
              </a:rPr>
              <a:t>ť</a:t>
            </a:r>
            <a:r>
              <a:rPr lang="sk-SK" dirty="0">
                <a:latin typeface="Arial" pitchFamily="34" charset="0"/>
                <a:cs typeface="Arial" pitchFamily="34" charset="0"/>
              </a:rPr>
              <a:t>: P. </a:t>
            </a:r>
            <a:r>
              <a:rPr lang="sk-SK" dirty="0" err="1">
                <a:latin typeface="Arial" pitchFamily="34" charset="0"/>
                <a:cs typeface="Arial" pitchFamily="34" charset="0"/>
              </a:rPr>
              <a:t>Samuely</a:t>
            </a:r>
            <a:r>
              <a:rPr lang="sk-SK" dirty="0">
                <a:latin typeface="Arial" pitchFamily="34" charset="0"/>
                <a:cs typeface="Arial" pitchFamily="34" charset="0"/>
              </a:rPr>
              <a:t>, P. </a:t>
            </a:r>
            <a:r>
              <a:rPr lang="sk-SK" dirty="0" err="1">
                <a:latin typeface="Arial" pitchFamily="34" charset="0"/>
                <a:cs typeface="Arial" pitchFamily="34" charset="0"/>
              </a:rPr>
              <a:t>Szabó</a:t>
            </a:r>
            <a:r>
              <a:rPr lang="sk-SK" dirty="0">
                <a:latin typeface="Arial" pitchFamily="34" charset="0"/>
                <a:cs typeface="Arial" pitchFamily="34" charset="0"/>
              </a:rPr>
              <a:t>, J. </a:t>
            </a:r>
            <a:r>
              <a:rPr lang="sk-SK" dirty="0" err="1">
                <a:latin typeface="Arial" pitchFamily="34" charset="0"/>
                <a:cs typeface="Arial" pitchFamily="34" charset="0"/>
              </a:rPr>
              <a:t>Kačmarčík</a:t>
            </a:r>
            <a:r>
              <a:rPr lang="sk-SK" dirty="0">
                <a:latin typeface="Arial" pitchFamily="34" charset="0"/>
                <a:cs typeface="Arial" pitchFamily="34" charset="0"/>
              </a:rPr>
              <a:t>, Z.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argaeštóková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sk-SK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sk-SK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M. Žemlička 0,2</a:t>
            </a:r>
            <a:endParaRPr lang="sk-SK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sk-SK" dirty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doktorandi</a:t>
            </a:r>
            <a:r>
              <a:rPr lang="sk-SK" i="1" dirty="0">
                <a:latin typeface="Arial" pitchFamily="34" charset="0"/>
                <a:cs typeface="Arial" pitchFamily="34" charset="0"/>
              </a:rPr>
              <a:t>: </a:t>
            </a:r>
            <a:r>
              <a:rPr lang="sk-SK" i="1" dirty="0" err="1">
                <a:latin typeface="Arial" pitchFamily="34" charset="0"/>
                <a:cs typeface="Arial" pitchFamily="34" charset="0"/>
              </a:rPr>
              <a:t>Z.Medvecká</a:t>
            </a:r>
            <a:r>
              <a:rPr lang="sk-SK" i="1" dirty="0">
                <a:latin typeface="Arial" pitchFamily="34" charset="0"/>
                <a:cs typeface="Arial" pitchFamily="34" charset="0"/>
              </a:rPr>
              <a:t>,</a:t>
            </a:r>
            <a:r>
              <a:rPr lang="sk-SK" i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i="1" dirty="0">
                <a:latin typeface="Arial" pitchFamily="34" charset="0"/>
                <a:cs typeface="Arial" pitchFamily="34" charset="0"/>
              </a:rPr>
              <a:t>. </a:t>
            </a:r>
            <a:r>
              <a:rPr lang="sk-SK" i="1" dirty="0" err="1" smtClean="0">
                <a:latin typeface="Arial" pitchFamily="34" charset="0"/>
                <a:cs typeface="Arial" pitchFamily="34" charset="0"/>
              </a:rPr>
              <a:t>Hašková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i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en-US" i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Marcin</a:t>
            </a:r>
            <a:r>
              <a:rPr lang="en-US" i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, M. Kop</a:t>
            </a:r>
            <a:r>
              <a:rPr lang="sk-SK" i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čík</a:t>
            </a:r>
            <a:endParaRPr lang="en-US" i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sk-SK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Silnokorelované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>
                <a:latin typeface="Arial" pitchFamily="34" charset="0"/>
                <a:cs typeface="Arial" pitchFamily="34" charset="0"/>
              </a:rPr>
              <a:t>el. systémy</a:t>
            </a:r>
            <a:r>
              <a:rPr lang="sk-SK" dirty="0">
                <a:latin typeface="Arial" pitchFamily="34" charset="0"/>
                <a:cs typeface="Arial" pitchFamily="34" charset="0"/>
              </a:rPr>
              <a:t>: K. </a:t>
            </a:r>
            <a:r>
              <a:rPr lang="sk-SK" dirty="0" err="1">
                <a:latin typeface="Arial" pitchFamily="34" charset="0"/>
                <a:cs typeface="Arial" pitchFamily="34" charset="0"/>
              </a:rPr>
              <a:t>Flachbart</a:t>
            </a:r>
            <a:r>
              <a:rPr lang="sk-SK" dirty="0">
                <a:latin typeface="Arial" pitchFamily="34" charset="0"/>
                <a:cs typeface="Arial" pitchFamily="34" charset="0"/>
              </a:rPr>
              <a:t>, S. </a:t>
            </a:r>
            <a:r>
              <a:rPr lang="sk-SK" dirty="0" err="1">
                <a:latin typeface="Arial" pitchFamily="34" charset="0"/>
                <a:cs typeface="Arial" pitchFamily="34" charset="0"/>
              </a:rPr>
              <a:t>Gabáni</a:t>
            </a:r>
            <a:r>
              <a:rPr lang="sk-SK" dirty="0">
                <a:latin typeface="Arial" pitchFamily="34" charset="0"/>
                <a:cs typeface="Arial" pitchFamily="34" charset="0"/>
              </a:rPr>
              <a:t>, G. </a:t>
            </a:r>
            <a:r>
              <a:rPr lang="sk-SK" dirty="0" err="1">
                <a:latin typeface="Arial" pitchFamily="34" charset="0"/>
                <a:cs typeface="Arial" pitchFamily="34" charset="0"/>
              </a:rPr>
              <a:t>Pristaš</a:t>
            </a:r>
            <a:r>
              <a:rPr lang="sk-SK" dirty="0">
                <a:latin typeface="Arial" pitchFamily="34" charset="0"/>
                <a:cs typeface="Arial" pitchFamily="34" charset="0"/>
              </a:rPr>
              <a:t>, E.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Gažo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endParaRPr lang="sk-SK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sk-SK" dirty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doktorand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Orend</a:t>
            </a:r>
            <a:r>
              <a:rPr lang="sk-SK" i="1" dirty="0" err="1" smtClean="0">
                <a:latin typeface="Arial" pitchFamily="34" charset="0"/>
                <a:cs typeface="Arial" pitchFamily="34" charset="0"/>
              </a:rPr>
              <a:t>áč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endParaRPr lang="sk-SK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endParaRPr lang="sk-SK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Supratekuté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hélium-3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P.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Skyba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Človečko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doktorand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: F. </a:t>
            </a:r>
            <a:r>
              <a:rPr lang="sk-SK" i="1" dirty="0" err="1" smtClean="0">
                <a:latin typeface="Arial" pitchFamily="34" charset="0"/>
                <a:cs typeface="Arial" pitchFamily="34" charset="0"/>
              </a:rPr>
              <a:t>Vavrek</a:t>
            </a:r>
            <a:endParaRPr lang="sk-SK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sk-SK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sk-SK" b="1" dirty="0" err="1">
                <a:latin typeface="Arial" pitchFamily="34" charset="0"/>
                <a:cs typeface="Arial" pitchFamily="34" charset="0"/>
              </a:rPr>
              <a:t>Skvapalňovač</a:t>
            </a:r>
            <a:r>
              <a:rPr lang="sk-SK" b="1" dirty="0">
                <a:latin typeface="Arial" pitchFamily="34" charset="0"/>
                <a:cs typeface="Arial" pitchFamily="34" charset="0"/>
              </a:rPr>
              <a:t> hélia</a:t>
            </a:r>
            <a:r>
              <a:rPr lang="sk-SK" dirty="0">
                <a:latin typeface="Arial" pitchFamily="34" charset="0"/>
                <a:cs typeface="Arial" pitchFamily="34" charset="0"/>
              </a:rPr>
              <a:t>: V. Pavlík, </a:t>
            </a:r>
            <a:r>
              <a:rPr lang="sk-SK" strike="sngStrike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sk-SK" strike="sngStrike" dirty="0" err="1" smtClean="0">
                <a:latin typeface="Arial" pitchFamily="34" charset="0"/>
                <a:cs typeface="Arial" pitchFamily="34" charset="0"/>
              </a:rPr>
              <a:t>Feher</a:t>
            </a:r>
            <a:endParaRPr lang="en-GB" strike="sngStrik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BlokTextu 9"/>
          <p:cNvSpPr txBox="1">
            <a:spLocks noChangeArrowheads="1"/>
          </p:cNvSpPr>
          <p:nvPr/>
        </p:nvSpPr>
        <p:spPr bwMode="auto">
          <a:xfrm>
            <a:off x="2771800" y="5157192"/>
            <a:ext cx="3312368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altLang="en-US" b="1" dirty="0" smtClean="0">
                <a:solidFill>
                  <a:srgbClr val="FF0000"/>
                </a:solidFill>
              </a:rPr>
              <a:t>TP FTE </a:t>
            </a:r>
            <a:r>
              <a:rPr lang="en-US" altLang="en-US" b="1" dirty="0" smtClean="0">
                <a:solidFill>
                  <a:srgbClr val="FF0000"/>
                </a:solidFill>
              </a:rPr>
              <a:t>~ 10 </a:t>
            </a:r>
            <a:endParaRPr lang="sk-SK" altLang="en-US" b="1" dirty="0">
              <a:solidFill>
                <a:srgbClr val="FF0000"/>
              </a:solidFill>
            </a:endParaRPr>
          </a:p>
          <a:p>
            <a:pPr algn="ctr"/>
            <a:r>
              <a:rPr lang="sk-SK" altLang="en-US" dirty="0" smtClean="0"/>
              <a:t>6 doktorandi (priemerne </a:t>
            </a:r>
            <a:r>
              <a:rPr lang="en-US" altLang="en-US" dirty="0" smtClean="0"/>
              <a:t>~ </a:t>
            </a:r>
            <a:r>
              <a:rPr lang="sk-SK" altLang="en-US" dirty="0" smtClean="0"/>
              <a:t>4,6)</a:t>
            </a:r>
            <a:endParaRPr lang="sk-SK" altLang="en-US" dirty="0"/>
          </a:p>
          <a:p>
            <a:pPr algn="ctr"/>
            <a:r>
              <a:rPr lang="sk-SK" altLang="en-US" dirty="0" smtClean="0"/>
              <a:t>2 – 3 študenti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Bc</a:t>
            </a:r>
            <a:r>
              <a:rPr lang="en-US" altLang="en-US" dirty="0" smtClean="0"/>
              <a:t>. &amp; Mgr.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76400" y="1628440"/>
          <a:ext cx="4800600" cy="4537410"/>
        </p:xfrm>
        <a:graphic>
          <a:graphicData uri="http://schemas.openxmlformats.org/presentationml/2006/ole">
            <p:oleObj spid="_x0000_s61443" name="KGPlot" r:id="rId3" imgW="5791320" imgH="5473800" progId="KGraph_Plot">
              <p:embed/>
            </p:oleObj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676400" y="1622090"/>
          <a:ext cx="4800600" cy="4537409"/>
        </p:xfrm>
        <a:graphic>
          <a:graphicData uri="http://schemas.openxmlformats.org/presentationml/2006/ole">
            <p:oleObj spid="_x0000_s61442" name="KGPlot" r:id="rId4" imgW="5791320" imgH="5473800" progId="KGraph_Plot">
              <p:embed/>
            </p:oleObj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sk-SK" sz="3000" i="0" dirty="0" err="1" smtClean="0">
                <a:solidFill>
                  <a:schemeClr val="bg1"/>
                </a:solidFill>
                <a:latin typeface="dcss10"/>
              </a:rPr>
              <a:t>Lower</a:t>
            </a:r>
            <a:r>
              <a:rPr kumimoji="1" lang="sk-SK" sz="3000" i="0" dirty="0" smtClean="0">
                <a:solidFill>
                  <a:schemeClr val="bg1"/>
                </a:solidFill>
                <a:latin typeface="dcss10"/>
              </a:rPr>
              <a:t> </a:t>
            </a:r>
            <a:r>
              <a:rPr kumimoji="1" lang="sk-SK" sz="3000" i="0" dirty="0" err="1" smtClean="0">
                <a:solidFill>
                  <a:schemeClr val="bg1"/>
                </a:solidFill>
                <a:latin typeface="dcss10"/>
              </a:rPr>
              <a:t>critical</a:t>
            </a:r>
            <a:r>
              <a:rPr kumimoji="1" lang="sk-SK" sz="3000" i="0" dirty="0" smtClean="0">
                <a:solidFill>
                  <a:schemeClr val="bg1"/>
                </a:solidFill>
                <a:latin typeface="dcss10"/>
              </a:rPr>
              <a:t> </a:t>
            </a:r>
            <a:r>
              <a:rPr kumimoji="1" lang="sk-SK" sz="3000" i="0" dirty="0" err="1" smtClean="0">
                <a:solidFill>
                  <a:schemeClr val="bg1"/>
                </a:solidFill>
                <a:latin typeface="dcss10"/>
              </a:rPr>
              <a:t>field</a:t>
            </a:r>
            <a:r>
              <a:rPr kumimoji="1" lang="sk-SK" sz="3000" i="0" dirty="0" smtClean="0">
                <a:solidFill>
                  <a:schemeClr val="bg1"/>
                </a:solidFill>
                <a:latin typeface="dcss10"/>
              </a:rPr>
              <a:t> o</a:t>
            </a:r>
            <a:r>
              <a:rPr kumimoji="1" lang="en-US" sz="3000" i="0" dirty="0" smtClean="0">
                <a:solidFill>
                  <a:schemeClr val="bg1"/>
                </a:solidFill>
                <a:latin typeface="dcss10"/>
              </a:rPr>
              <a:t>f </a:t>
            </a:r>
            <a:r>
              <a:rPr lang="en-US" sz="3000" i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3000" i="0" dirty="0" smtClean="0">
                <a:solidFill>
                  <a:schemeClr val="bg1"/>
                </a:solidFill>
                <a:latin typeface="dcss10"/>
              </a:rPr>
              <a:t>-Bi</a:t>
            </a:r>
            <a:r>
              <a:rPr lang="en-US" sz="3000" i="0" baseline="-25000" dirty="0" smtClean="0">
                <a:solidFill>
                  <a:schemeClr val="bg1"/>
                </a:solidFill>
                <a:latin typeface="dcss10"/>
              </a:rPr>
              <a:t>2</a:t>
            </a:r>
            <a:r>
              <a:rPr lang="en-US" sz="3000" i="0" dirty="0" smtClean="0">
                <a:solidFill>
                  <a:schemeClr val="bg1"/>
                </a:solidFill>
                <a:latin typeface="dcss10"/>
              </a:rPr>
              <a:t>Pd</a:t>
            </a:r>
            <a:r>
              <a:rPr kumimoji="1" lang="en-US" sz="3000" i="0" dirty="0" smtClean="0">
                <a:solidFill>
                  <a:schemeClr val="bg1"/>
                </a:solidFill>
                <a:latin typeface="dcss10"/>
              </a:rPr>
              <a:t> </a:t>
            </a:r>
            <a:endParaRPr kumimoji="1" lang="sk-SK" sz="3000" i="0" baseline="-25000" dirty="0" smtClean="0">
              <a:solidFill>
                <a:schemeClr val="bg1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838200"/>
            <a:ext cx="4138868" cy="663575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2815398" y="6248400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>
                <a:solidFill>
                  <a:srgbClr val="0000FF"/>
                </a:solidFill>
              </a:rPr>
              <a:t>Single s-wave gap: 2</a:t>
            </a:r>
            <a:r>
              <a:rPr lang="en-US" i="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i="0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kT</a:t>
            </a:r>
            <a:r>
              <a:rPr lang="en-US" i="0" baseline="-25000" dirty="0" err="1" smtClean="0">
                <a:solidFill>
                  <a:srgbClr val="0000FF"/>
                </a:solidFill>
              </a:rPr>
              <a:t>c</a:t>
            </a:r>
            <a:r>
              <a:rPr lang="en-US" i="0" baseline="-25000" dirty="0" smtClean="0">
                <a:solidFill>
                  <a:srgbClr val="0000FF"/>
                </a:solidFill>
              </a:rPr>
              <a:t> </a:t>
            </a:r>
            <a:r>
              <a:rPr lang="en-US" i="0" dirty="0" smtClean="0">
                <a:solidFill>
                  <a:srgbClr val="0000FF"/>
                </a:solidFill>
              </a:rPr>
              <a:t>= 4</a:t>
            </a:r>
            <a:endParaRPr lang="sk-SK" i="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PUBLIKACIE\Konferencie a pobyty\2015\05 SC Hybrides Arcachon\obrazky\Bi2Pd 150224 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86200"/>
            <a:ext cx="5316932" cy="2819400"/>
          </a:xfrm>
          <a:prstGeom prst="rect">
            <a:avLst/>
          </a:prstGeom>
          <a:noFill/>
        </p:spPr>
      </p:pic>
      <p:sp>
        <p:nvSpPr>
          <p:cNvPr id="40" name="17 CuadroTexto"/>
          <p:cNvSpPr txBox="1">
            <a:spLocks noChangeArrowheads="1"/>
          </p:cNvSpPr>
          <p:nvPr/>
        </p:nvSpPr>
        <p:spPr bwMode="auto">
          <a:xfrm>
            <a:off x="2097088" y="0"/>
            <a:ext cx="4313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i="0" dirty="0">
                <a:solidFill>
                  <a:srgbClr val="FF0000"/>
                </a:solidFill>
              </a:rPr>
              <a:t>Tunneling spectroscopy</a:t>
            </a:r>
          </a:p>
        </p:txBody>
      </p:sp>
      <p:pic>
        <p:nvPicPr>
          <p:cNvPr id="50178" name="Picture 2" descr="C:\PUBLIKACIE\Konferencie a pobyty\2015\05 SC Hybrides Arcachon\obrazky\3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3400"/>
            <a:ext cx="7391401" cy="3515686"/>
          </a:xfrm>
          <a:prstGeom prst="rect">
            <a:avLst/>
          </a:prstGeom>
          <a:noFill/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sz="3200" i="0" dirty="0" err="1" smtClean="0">
                <a:solidFill>
                  <a:schemeClr val="bg1"/>
                </a:solidFill>
                <a:latin typeface="dcss10"/>
              </a:rPr>
              <a:t>Tunnelling</a:t>
            </a:r>
            <a:r>
              <a:rPr kumimoji="1" lang="en-US" sz="3200" i="0" dirty="0" smtClean="0">
                <a:solidFill>
                  <a:schemeClr val="bg1"/>
                </a:solidFill>
                <a:latin typeface="dcss10"/>
              </a:rPr>
              <a:t> spectra of </a:t>
            </a:r>
            <a:r>
              <a:rPr lang="en-US" sz="3200" i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3200" i="0" dirty="0" smtClean="0">
                <a:solidFill>
                  <a:schemeClr val="bg1"/>
                </a:solidFill>
                <a:latin typeface="dcss10"/>
              </a:rPr>
              <a:t>-Bi</a:t>
            </a:r>
            <a:r>
              <a:rPr lang="en-US" sz="3200" i="0" baseline="-25000" dirty="0" smtClean="0">
                <a:solidFill>
                  <a:schemeClr val="bg1"/>
                </a:solidFill>
                <a:latin typeface="dcss10"/>
              </a:rPr>
              <a:t>2</a:t>
            </a:r>
            <a:r>
              <a:rPr lang="en-US" sz="3200" i="0" dirty="0" smtClean="0">
                <a:solidFill>
                  <a:schemeClr val="bg1"/>
                </a:solidFill>
                <a:latin typeface="dcss10"/>
              </a:rPr>
              <a:t>Pd</a:t>
            </a:r>
            <a:r>
              <a:rPr kumimoji="1" lang="en-US" sz="3200" i="0" dirty="0" smtClean="0">
                <a:solidFill>
                  <a:schemeClr val="bg1"/>
                </a:solidFill>
                <a:latin typeface="dcss10"/>
              </a:rPr>
              <a:t> </a:t>
            </a:r>
            <a:endParaRPr kumimoji="1" lang="sk-SK" sz="3200" i="0" baseline="-25000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66017" y="5257800"/>
            <a:ext cx="3309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>
                <a:solidFill>
                  <a:srgbClr val="0000FF"/>
                </a:solidFill>
              </a:rPr>
              <a:t>Definitely, single s-wave gap</a:t>
            </a:r>
          </a:p>
          <a:p>
            <a:r>
              <a:rPr lang="en-US" i="0" dirty="0" smtClean="0">
                <a:solidFill>
                  <a:srgbClr val="0000FF"/>
                </a:solidFill>
              </a:rPr>
              <a:t>but 2</a:t>
            </a:r>
            <a:r>
              <a:rPr lang="en-US" i="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i="0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kT</a:t>
            </a:r>
            <a:r>
              <a:rPr lang="en-US" i="0" baseline="-25000" dirty="0" err="1" smtClean="0">
                <a:solidFill>
                  <a:srgbClr val="0000FF"/>
                </a:solidFill>
              </a:rPr>
              <a:t>c</a:t>
            </a:r>
            <a:r>
              <a:rPr lang="en-US" i="0" baseline="-25000" dirty="0" smtClean="0">
                <a:solidFill>
                  <a:srgbClr val="0000FF"/>
                </a:solidFill>
              </a:rPr>
              <a:t> </a:t>
            </a:r>
            <a:r>
              <a:rPr lang="en-US" i="0" dirty="0" smtClean="0">
                <a:solidFill>
                  <a:srgbClr val="0000FF"/>
                </a:solidFill>
              </a:rPr>
              <a:t>= 3.6</a:t>
            </a:r>
            <a:endParaRPr lang="sk-SK" i="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100392" cy="12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3737595" cy="45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4932040" y="2060848"/>
            <a:ext cx="41515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Transport aj STM (povrchové techniky)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dávajú odlišné výsledky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=&gt;&gt;</a:t>
            </a:r>
            <a:endParaRPr lang="sk-SK" dirty="0" smtClean="0">
              <a:solidFill>
                <a:srgbClr val="FF0000"/>
              </a:solidFill>
            </a:endParaRPr>
          </a:p>
          <a:p>
            <a:pPr algn="ctr"/>
            <a:endParaRPr lang="sk-SK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topologically protected surface states recently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detected by angle-resolved photoemission </a:t>
            </a:r>
            <a:endParaRPr lang="sk-SK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 err="1" smtClean="0">
                <a:solidFill>
                  <a:srgbClr val="0070C0"/>
                </a:solidFill>
              </a:rPr>
              <a:t>Sakano</a:t>
            </a:r>
            <a:r>
              <a:rPr lang="en-US" sz="1400" dirty="0" smtClean="0">
                <a:solidFill>
                  <a:srgbClr val="0070C0"/>
                </a:solidFill>
              </a:rPr>
              <a:t> et al., Nat. </a:t>
            </a:r>
            <a:r>
              <a:rPr lang="en-US" sz="1400" dirty="0" err="1" smtClean="0">
                <a:solidFill>
                  <a:srgbClr val="0070C0"/>
                </a:solidFill>
              </a:rPr>
              <a:t>Commun</a:t>
            </a:r>
            <a:r>
              <a:rPr lang="en-US" sz="1400" dirty="0" smtClean="0">
                <a:solidFill>
                  <a:srgbClr val="0070C0"/>
                </a:solidFill>
              </a:rPr>
              <a:t>) </a:t>
            </a:r>
            <a:endParaRPr lang="sk-SK" sz="1400" dirty="0" smtClean="0">
              <a:solidFill>
                <a:srgbClr val="0070C0"/>
              </a:solidFill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2411760" y="2276872"/>
            <a:ext cx="2448272" cy="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2195736" y="2276872"/>
            <a:ext cx="2664296" cy="7284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72808" cy="125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259632" y="3356992"/>
            <a:ext cx="672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0070C0"/>
                </a:solidFill>
                <a:latin typeface="Segoe Script" pitchFamily="34" charset="0"/>
              </a:rPr>
              <a:t>Medvecká </a:t>
            </a:r>
            <a:r>
              <a:rPr lang="en-US" b="1" dirty="0" smtClean="0">
                <a:solidFill>
                  <a:srgbClr val="0070C0"/>
                </a:solidFill>
                <a:latin typeface="Segoe Script" pitchFamily="34" charset="0"/>
              </a:rPr>
              <a:t>@ </a:t>
            </a:r>
            <a:r>
              <a:rPr lang="sk-SK" b="1" dirty="0" smtClean="0">
                <a:solidFill>
                  <a:srgbClr val="0070C0"/>
                </a:solidFill>
                <a:latin typeface="Segoe Script" pitchFamily="34" charset="0"/>
              </a:rPr>
              <a:t>Súťaž mladých vedeckých pracovníkov </a:t>
            </a:r>
            <a:endParaRPr lang="sk-SK" b="1" dirty="0">
              <a:solidFill>
                <a:srgbClr val="0070C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l="26775" t="31417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3635896" y="332656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  <a:latin typeface="Monotype Corsiva" pitchFamily="66" charset="0"/>
              </a:rPr>
              <a:t>Ďakujem</a:t>
            </a:r>
            <a:endParaRPr lang="sk-SK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46050" y="768350"/>
          <a:ext cx="8955088" cy="5632450"/>
        </p:xfrm>
        <a:graphic>
          <a:graphicData uri="http://schemas.openxmlformats.org/presentationml/2006/ole">
            <p:oleObj spid="_x0000_s63490" name="Dokument" r:id="rId3" imgW="9000654" imgH="5669558" progId="Word.Document.12">
              <p:embed/>
            </p:oleObj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1187624" y="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0070C0"/>
                </a:solidFill>
              </a:rPr>
              <a:t>Výskumná skupina  </a:t>
            </a:r>
            <a:r>
              <a:rPr lang="sk-SK" sz="2800" b="1" dirty="0" err="1" smtClean="0">
                <a:solidFill>
                  <a:srgbClr val="0070C0"/>
                </a:solidFill>
              </a:rPr>
              <a:t>Supravodivosť</a:t>
            </a:r>
            <a:endParaRPr lang="sk-SK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755576" y="1268760"/>
          <a:ext cx="7442441" cy="3591975"/>
        </p:xfrm>
        <a:graphic>
          <a:graphicData uri="http://schemas.openxmlformats.org/drawingml/2006/table">
            <a:tbl>
              <a:tblPr/>
              <a:tblGrid>
                <a:gridCol w="1022631"/>
                <a:gridCol w="482225"/>
                <a:gridCol w="483796"/>
                <a:gridCol w="459620"/>
                <a:gridCol w="288032"/>
                <a:gridCol w="442708"/>
                <a:gridCol w="371627"/>
                <a:gridCol w="507426"/>
                <a:gridCol w="483689"/>
                <a:gridCol w="520489"/>
                <a:gridCol w="597539"/>
                <a:gridCol w="445534"/>
                <a:gridCol w="519964"/>
                <a:gridCol w="371627"/>
                <a:gridCol w="445534"/>
              </a:tblGrid>
              <a:tr h="64807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4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Calibri"/>
                          <a:cs typeface="Times New Roman"/>
                        </a:rPr>
                        <a:t>Počet WOS publikácií 2016, klasifikácia podľa SCIMAGO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latin typeface="Times New Roman"/>
                          <a:ea typeface="Calibri"/>
                          <a:cs typeface="Times New Roman"/>
                        </a:rPr>
                        <a:t>APVV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latin typeface="Times New Roman"/>
                          <a:ea typeface="Calibri"/>
                          <a:cs typeface="Times New Roman"/>
                        </a:rPr>
                        <a:t>A/B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bilat</a:t>
                      </a:r>
                      <a:r>
                        <a:rPr lang="sk-SK" sz="11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latin typeface="Times New Roman"/>
                          <a:ea typeface="Calibri"/>
                          <a:cs typeface="Times New Roman"/>
                        </a:rPr>
                        <a:t>APVV/MAD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COST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H2020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Calibri"/>
                          <a:cs typeface="Times New Roman"/>
                        </a:rPr>
                        <a:t>R/P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Št.</a:t>
                      </a: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PhD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Calibri"/>
                          <a:cs typeface="Times New Roman"/>
                        </a:rPr>
                        <a:t>VŠ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Calibri"/>
                          <a:cs typeface="Times New Roman"/>
                        </a:rPr>
                        <a:t>V/T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SŠ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Calibri"/>
                          <a:cs typeface="Times New Roman"/>
                        </a:rPr>
                        <a:t>FTE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68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Q1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Q2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Q3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Q4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  <a:cs typeface="Times New Roman"/>
                        </a:rPr>
                        <a:t>Q1P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133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  <a:cs typeface="Times New Roman"/>
                        </a:rPr>
                        <a:t>oddelenie</a:t>
                      </a:r>
                      <a:endParaRPr lang="sk-SK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sk-SK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sk-SK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sk-SK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1/0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0/2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12/1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sk-SK" sz="1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286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Calibri"/>
                          <a:cs typeface="Times New Roman"/>
                        </a:rPr>
                        <a:t>      odd /FTE </a:t>
                      </a:r>
                      <a:endParaRPr lang="sk-SK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Calibri"/>
                          <a:cs typeface="Times New Roman"/>
                        </a:rPr>
                        <a:t>0.8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Calibri"/>
                          <a:cs typeface="Times New Roman"/>
                        </a:rPr>
                        <a:t>0.3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Calibri"/>
                          <a:cs typeface="Times New Roman"/>
                        </a:rPr>
                        <a:t>0.4</a:t>
                      </a:r>
                      <a:endParaRPr lang="sk-SK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544" marR="46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3059832" y="188640"/>
            <a:ext cx="2842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en-US" sz="2800" b="1" dirty="0" smtClean="0">
                <a:solidFill>
                  <a:srgbClr val="0070C0"/>
                </a:solidFill>
              </a:rPr>
              <a:t>Štatistika CFNT</a:t>
            </a:r>
            <a:endParaRPr lang="en-GB" alt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86059" y="5772254"/>
            <a:ext cx="6171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Najcitovanejší autor oddelenia: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K.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Flachbart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68 citácií / 2015,</a:t>
            </a:r>
            <a:endParaRPr kumimoji="0" lang="sk-S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Autor s najväčším počtom publikácií: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K.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Flachbart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5 CC publikácií / 2016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620688"/>
          <a:ext cx="8850313" cy="5883275"/>
        </p:xfrm>
        <a:graphic>
          <a:graphicData uri="http://schemas.openxmlformats.org/presentationml/2006/ole">
            <p:oleObj spid="_x0000_s11266" name="Dokument" r:id="rId3" imgW="8902621" imgH="5925479" progId="Word.Document.12">
              <p:embed/>
            </p:oleObj>
          </a:graphicData>
        </a:graphic>
      </p:graphicFrame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3131840" y="0"/>
            <a:ext cx="2863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en-US" sz="2800" b="1" dirty="0" smtClean="0">
                <a:solidFill>
                  <a:srgbClr val="0070C0"/>
                </a:solidFill>
              </a:rPr>
              <a:t>Publikácie 2016</a:t>
            </a:r>
            <a:endParaRPr lang="en-GB" alt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79512" y="548680"/>
            <a:ext cx="8856984" cy="1800200"/>
          </a:xfrm>
          <a:prstGeom prst="rect">
            <a:avLst/>
          </a:prstGeom>
          <a:noFill/>
          <a:ln>
            <a:solidFill>
              <a:srgbClr val="0C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79512" y="2348880"/>
            <a:ext cx="8856984" cy="3168352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79512" y="5517232"/>
            <a:ext cx="885698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2713" y="836613"/>
          <a:ext cx="8850312" cy="5365750"/>
        </p:xfrm>
        <a:graphic>
          <a:graphicData uri="http://schemas.openxmlformats.org/presentationml/2006/ole">
            <p:oleObj spid="_x0000_s10242" name="Dokument" r:id="rId3" imgW="8902621" imgH="5393091" progId="Word.Document.12">
              <p:embed/>
            </p:oleObj>
          </a:graphicData>
        </a:graphic>
      </p:graphicFrame>
      <p:sp>
        <p:nvSpPr>
          <p:cNvPr id="8" name="BlokTextu 7"/>
          <p:cNvSpPr txBox="1">
            <a:spLocks noChangeArrowheads="1"/>
          </p:cNvSpPr>
          <p:nvPr/>
        </p:nvSpPr>
        <p:spPr bwMode="auto">
          <a:xfrm>
            <a:off x="2555776" y="0"/>
            <a:ext cx="4350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en-US" sz="2800" b="1" dirty="0" smtClean="0">
                <a:solidFill>
                  <a:srgbClr val="0070C0"/>
                </a:solidFill>
              </a:rPr>
              <a:t>Prijaté publikácie 2016 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+</a:t>
            </a:r>
            <a:endParaRPr lang="en-GB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12713" y="258763"/>
          <a:ext cx="9307512" cy="6021387"/>
        </p:xfrm>
        <a:graphic>
          <a:graphicData uri="http://schemas.openxmlformats.org/presentationml/2006/ole">
            <p:oleObj spid="_x0000_s45058" name="Dokument" r:id="rId3" imgW="8950556" imgH="5790670" progId="Word.Document.12">
              <p:embed/>
            </p:oleObj>
          </a:graphicData>
        </a:graphic>
      </p:graphicFrame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3923928" y="0"/>
            <a:ext cx="1603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en-US" sz="2800" b="1" dirty="0" err="1" smtClean="0">
                <a:solidFill>
                  <a:srgbClr val="0070C0"/>
                </a:solidFill>
              </a:rPr>
              <a:t>Pr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ojekty</a:t>
            </a:r>
            <a:endParaRPr lang="en-GB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771775" y="5492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4648200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endParaRPr lang="en-US" altLang="en-US" b="1"/>
          </a:p>
        </p:txBody>
      </p:sp>
      <p:pic>
        <p:nvPicPr>
          <p:cNvPr id="6148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8689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Obdĺžnik 6"/>
          <p:cNvSpPr>
            <a:spLocks noChangeArrowheads="1"/>
          </p:cNvSpPr>
          <p:nvPr/>
        </p:nvSpPr>
        <p:spPr bwMode="auto">
          <a:xfrm>
            <a:off x="323528" y="548680"/>
            <a:ext cx="88204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en-US" sz="1400" b="1" dirty="0" smtClean="0"/>
              <a:t>P</a:t>
            </a:r>
            <a:r>
              <a:rPr lang="sk-SK" sz="1400" b="1" dirty="0" err="1" smtClean="0"/>
              <a:t>robing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superconductivity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at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nanoscale</a:t>
            </a:r>
            <a:r>
              <a:rPr lang="sk-SK" sz="1400" b="1" dirty="0" smtClean="0"/>
              <a:t>, </a:t>
            </a:r>
            <a:r>
              <a:rPr lang="en-US" sz="1400" dirty="0" err="1" smtClean="0"/>
              <a:t>Saas</a:t>
            </a:r>
            <a:r>
              <a:rPr lang="en-US" sz="1400" dirty="0" smtClean="0"/>
              <a:t> Fee, </a:t>
            </a:r>
            <a:r>
              <a:rPr lang="sk-SK" sz="1400" dirty="0" smtClean="0"/>
              <a:t>Švajčiarsko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70C0"/>
                </a:solidFill>
              </a:rPr>
              <a:t>Samuely</a:t>
            </a:r>
            <a:r>
              <a:rPr lang="en-US" sz="1400" dirty="0" smtClean="0">
                <a:solidFill>
                  <a:srgbClr val="0070C0"/>
                </a:solidFill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</a:rPr>
              <a:t>Szab</a:t>
            </a:r>
            <a:r>
              <a:rPr lang="sk-SK" sz="1400" dirty="0" smtClean="0">
                <a:solidFill>
                  <a:srgbClr val="0070C0"/>
                </a:solidFill>
              </a:rPr>
              <a:t>ó</a:t>
            </a:r>
            <a:endParaRPr lang="sk-SK" sz="1400" baseline="-25000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endParaRPr lang="sk-SK" sz="1400" dirty="0" smtClean="0"/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en-US" sz="1400" b="1" dirty="0" smtClean="0"/>
              <a:t>I</a:t>
            </a:r>
            <a:r>
              <a:rPr lang="sk-SK" sz="1400" b="1" dirty="0" err="1" smtClean="0"/>
              <a:t>nt</a:t>
            </a:r>
            <a:r>
              <a:rPr lang="sk-SK" sz="1400" b="1" dirty="0" smtClean="0"/>
              <a:t>. </a:t>
            </a:r>
            <a:r>
              <a:rPr lang="sk-SK" sz="1400" b="1" dirty="0" err="1" smtClean="0"/>
              <a:t>Conference</a:t>
            </a:r>
            <a:r>
              <a:rPr lang="sk-SK" sz="1400" b="1" dirty="0" smtClean="0"/>
              <a:t> on </a:t>
            </a:r>
            <a:r>
              <a:rPr lang="sk-SK" sz="1400" b="1" dirty="0" err="1" smtClean="0"/>
              <a:t>Superconductivity</a:t>
            </a:r>
            <a:r>
              <a:rPr lang="sk-SK" sz="1400" b="1" dirty="0" smtClean="0"/>
              <a:t> and </a:t>
            </a:r>
            <a:r>
              <a:rPr lang="sk-SK" sz="1400" b="1" dirty="0" err="1" smtClean="0"/>
              <a:t>Magnetism</a:t>
            </a:r>
            <a:r>
              <a:rPr lang="sk-SK" sz="1400" b="1" dirty="0" smtClean="0"/>
              <a:t> 2</a:t>
            </a:r>
            <a:r>
              <a:rPr lang="en-US" sz="1400" b="1" dirty="0" smtClean="0"/>
              <a:t>016, </a:t>
            </a:r>
            <a:r>
              <a:rPr lang="sk-SK" sz="1400" dirty="0" err="1" smtClean="0"/>
              <a:t>Fe</a:t>
            </a:r>
            <a:r>
              <a:rPr lang="en-US" sz="1400" dirty="0" err="1" smtClean="0"/>
              <a:t>thi</a:t>
            </a:r>
            <a:r>
              <a:rPr lang="sk-SK" sz="1400" dirty="0" err="1" smtClean="0"/>
              <a:t>ye</a:t>
            </a:r>
            <a:r>
              <a:rPr lang="sk-SK" sz="1400" dirty="0" smtClean="0"/>
              <a:t>, </a:t>
            </a:r>
            <a:r>
              <a:rPr lang="en-US" sz="1400" dirty="0" err="1" smtClean="0"/>
              <a:t>Turecko</a:t>
            </a:r>
            <a:r>
              <a:rPr lang="sk-SK" sz="1400" dirty="0" smtClean="0"/>
              <a:t>, </a:t>
            </a:r>
            <a:r>
              <a:rPr lang="sk-SK" sz="1400" dirty="0" err="1" smtClean="0">
                <a:solidFill>
                  <a:srgbClr val="0070C0"/>
                </a:solidFill>
              </a:rPr>
              <a:t>Samuely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endParaRPr lang="sk-SK" sz="1400" b="1" dirty="0" smtClean="0"/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sk-SK" sz="1400" dirty="0" err="1" smtClean="0"/>
              <a:t>Intnl</a:t>
            </a:r>
            <a:r>
              <a:rPr lang="sk-SK" sz="1400" dirty="0" smtClean="0"/>
              <a:t>.  </a:t>
            </a:r>
            <a:r>
              <a:rPr lang="sk-SK" sz="1400" dirty="0" err="1" smtClean="0"/>
              <a:t>workshop</a:t>
            </a:r>
            <a:r>
              <a:rPr lang="sk-SK" sz="1400" dirty="0" smtClean="0"/>
              <a:t> </a:t>
            </a:r>
            <a:r>
              <a:rPr lang="en-US" sz="1400" b="1" dirty="0" smtClean="0"/>
              <a:t>Advances in preparation and investigation of emergent iron-based superconductors</a:t>
            </a:r>
            <a:r>
              <a:rPr lang="sk-SK" sz="1400" b="1" dirty="0" smtClean="0"/>
              <a:t>, </a:t>
            </a:r>
            <a:r>
              <a:rPr lang="en-US" sz="1400" dirty="0" smtClean="0"/>
              <a:t>Dr</a:t>
            </a:r>
            <a:r>
              <a:rPr lang="sk-SK" sz="1400" dirty="0" err="1" smtClean="0"/>
              <a:t>ážďany</a:t>
            </a:r>
            <a:r>
              <a:rPr lang="sk-SK" sz="1400" dirty="0" smtClean="0"/>
              <a:t>, Nemecko, </a:t>
            </a:r>
            <a:r>
              <a:rPr lang="sk-SK" sz="1400" dirty="0" err="1" smtClean="0">
                <a:solidFill>
                  <a:srgbClr val="0070C0"/>
                </a:solidFill>
              </a:rPr>
              <a:t>Samuely</a:t>
            </a:r>
            <a:r>
              <a:rPr lang="sk-SK" sz="1400" dirty="0" smtClean="0">
                <a:solidFill>
                  <a:srgbClr val="0070C0"/>
                </a:solidFill>
              </a:rPr>
              <a:t>, </a:t>
            </a:r>
            <a:r>
              <a:rPr lang="sk-SK" sz="1400" dirty="0" err="1" smtClean="0">
                <a:solidFill>
                  <a:srgbClr val="0070C0"/>
                </a:solidFill>
              </a:rPr>
              <a:t>Szabó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endParaRPr lang="sk-SK" sz="1400" b="1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endParaRPr lang="sk-SK" sz="1400" b="1" dirty="0" smtClean="0"/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sk-SK" sz="1400" b="1" dirty="0" err="1" smtClean="0"/>
              <a:t>Superstripes</a:t>
            </a:r>
            <a:r>
              <a:rPr lang="sk-SK" sz="1400" b="1" dirty="0" smtClean="0"/>
              <a:t> 2016</a:t>
            </a:r>
            <a:r>
              <a:rPr lang="sk-SK" sz="1400" dirty="0" smtClean="0"/>
              <a:t> na </a:t>
            </a:r>
            <a:r>
              <a:rPr lang="sk-SK" sz="1400" dirty="0" err="1" smtClean="0"/>
              <a:t>Ischii</a:t>
            </a:r>
            <a:r>
              <a:rPr lang="sk-SK" sz="1400" dirty="0" smtClean="0"/>
              <a:t> , Taliansko, </a:t>
            </a:r>
            <a:r>
              <a:rPr lang="sk-SK" sz="1400" dirty="0" err="1" smtClean="0">
                <a:solidFill>
                  <a:srgbClr val="0070C0"/>
                </a:solidFill>
              </a:rPr>
              <a:t>Samuely</a:t>
            </a:r>
            <a:r>
              <a:rPr lang="sk-SK" sz="1400" dirty="0" smtClean="0">
                <a:solidFill>
                  <a:srgbClr val="0070C0"/>
                </a:solidFill>
              </a:rPr>
              <a:t>, </a:t>
            </a:r>
            <a:r>
              <a:rPr lang="sk-SK" sz="1400" dirty="0" err="1" smtClean="0">
                <a:solidFill>
                  <a:srgbClr val="0070C0"/>
                </a:solidFill>
              </a:rPr>
              <a:t>Szabó</a:t>
            </a:r>
            <a:endParaRPr lang="sk-SK" sz="1400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endParaRPr lang="sk-SK" sz="1400" b="1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sk-SK" sz="1400" b="1" dirty="0" smtClean="0"/>
              <a:t>N</a:t>
            </a:r>
            <a:r>
              <a:rPr lang="en-US" sz="1400" b="1" dirty="0" err="1" smtClean="0"/>
              <a:t>anoconfined</a:t>
            </a:r>
            <a:r>
              <a:rPr lang="en-US" sz="1400" b="1" dirty="0" smtClean="0"/>
              <a:t> superconductors</a:t>
            </a:r>
            <a:r>
              <a:rPr lang="en-US" sz="1400" dirty="0" smtClean="0"/>
              <a:t>, Garmisch-Partenkirchen, </a:t>
            </a:r>
            <a:r>
              <a:rPr lang="sk-SK" sz="1400" dirty="0" smtClean="0"/>
              <a:t>Nemecko, </a:t>
            </a:r>
            <a:r>
              <a:rPr lang="sk-SK" sz="1400" dirty="0" err="1" smtClean="0">
                <a:solidFill>
                  <a:srgbClr val="0070C0"/>
                </a:solidFill>
              </a:rPr>
              <a:t>Samuely</a:t>
            </a:r>
            <a:endParaRPr lang="sk-SK" sz="1400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endParaRPr lang="sk-SK" sz="1400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hu-HU" sz="1400" b="1" dirty="0" smtClean="0"/>
              <a:t>Konferencia </a:t>
            </a:r>
            <a:r>
              <a:rPr lang="hu-HU" sz="1400" b="1" dirty="0" err="1" smtClean="0"/>
              <a:t>maďarskej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fyzikálnej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spoločnosti</a:t>
            </a:r>
            <a:r>
              <a:rPr lang="hu-HU" sz="1400" dirty="0" smtClean="0"/>
              <a:t>, Szeged, </a:t>
            </a:r>
            <a:r>
              <a:rPr lang="sk-SK" sz="1400" dirty="0" err="1" smtClean="0">
                <a:solidFill>
                  <a:srgbClr val="0070C0"/>
                </a:solidFill>
              </a:rPr>
              <a:t>Szabó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sk-SK" sz="1400" b="1" dirty="0" smtClean="0"/>
              <a:t>„</a:t>
            </a:r>
            <a:r>
              <a:rPr lang="hu-HU" sz="1400" dirty="0" smtClean="0"/>
              <a:t>Szupravezető-szigetelő átmenet</a:t>
            </a:r>
            <a:r>
              <a:rPr lang="sk-SK" sz="1400" b="1" dirty="0" smtClean="0"/>
              <a:t>“</a:t>
            </a:r>
            <a:endParaRPr lang="sk-SK" sz="1400" dirty="0" smtClean="0"/>
          </a:p>
          <a:p>
            <a:pPr marL="228600" indent="-228600"/>
            <a:endParaRPr lang="sk-SK" sz="1400" dirty="0" smtClean="0"/>
          </a:p>
        </p:txBody>
      </p:sp>
      <p:sp>
        <p:nvSpPr>
          <p:cNvPr id="6151" name="BlokTextu 9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en-US" b="1" i="1" dirty="0">
                <a:solidFill>
                  <a:schemeClr val="bg1"/>
                </a:solidFill>
              </a:rPr>
              <a:t>       </a:t>
            </a:r>
            <a:r>
              <a:rPr lang="sk-SK" altLang="en-US" sz="2400" b="1" dirty="0" smtClean="0">
                <a:solidFill>
                  <a:schemeClr val="bg1"/>
                </a:solidFill>
              </a:rPr>
              <a:t>Konferencie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:</a:t>
            </a:r>
            <a:r>
              <a:rPr lang="sk-SK" altLang="en-US" sz="2400" b="1" dirty="0" smtClean="0">
                <a:solidFill>
                  <a:schemeClr val="bg1"/>
                </a:solidFill>
              </a:rPr>
              <a:t> 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pozvan</a:t>
            </a:r>
            <a:r>
              <a:rPr lang="sk-SK" altLang="en-US" sz="2400" b="1" dirty="0" smtClean="0">
                <a:solidFill>
                  <a:schemeClr val="bg1"/>
                </a:solidFill>
              </a:rPr>
              <a:t>é prednášky</a:t>
            </a:r>
            <a:endParaRPr lang="sk-SK" altLang="en-US" dirty="0"/>
          </a:p>
        </p:txBody>
      </p:sp>
      <p:sp>
        <p:nvSpPr>
          <p:cNvPr id="7" name="BlokTextu 9"/>
          <p:cNvSpPr txBox="1">
            <a:spLocks noChangeArrowheads="1"/>
          </p:cNvSpPr>
          <p:nvPr/>
        </p:nvSpPr>
        <p:spPr bwMode="auto">
          <a:xfrm>
            <a:off x="0" y="3789040"/>
            <a:ext cx="9144000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sk-SK" altLang="en-US" b="1" i="1" dirty="0">
                <a:solidFill>
                  <a:schemeClr val="bg1"/>
                </a:solidFill>
              </a:rPr>
              <a:t>       </a:t>
            </a:r>
            <a:r>
              <a:rPr lang="sk-SK" sz="2400" b="1" dirty="0" smtClean="0">
                <a:solidFill>
                  <a:schemeClr val="bg1"/>
                </a:solidFill>
              </a:rPr>
              <a:t>Organizácia konferencii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Obdĺžnik 6"/>
          <p:cNvSpPr>
            <a:spLocks noChangeArrowheads="1"/>
          </p:cNvSpPr>
          <p:nvPr/>
        </p:nvSpPr>
        <p:spPr bwMode="auto">
          <a:xfrm>
            <a:off x="179512" y="4581128"/>
            <a:ext cx="84645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sk-SK" sz="1400" b="1" dirty="0" err="1" smtClean="0"/>
              <a:t>Quantum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Fluids</a:t>
            </a:r>
            <a:r>
              <a:rPr lang="sk-SK" sz="1400" b="1" dirty="0" smtClean="0"/>
              <a:t> </a:t>
            </a:r>
            <a:r>
              <a:rPr lang="en-US" sz="1400" b="1" dirty="0" smtClean="0"/>
              <a:t>&amp; Solids</a:t>
            </a:r>
            <a:r>
              <a:rPr lang="sk-SK" sz="1400" b="1" dirty="0" smtClean="0"/>
              <a:t> </a:t>
            </a:r>
            <a:r>
              <a:rPr lang="en-US" sz="1400" b="1" dirty="0" smtClean="0"/>
              <a:t>2016</a:t>
            </a:r>
            <a:r>
              <a:rPr lang="en-US" sz="1400" dirty="0" smtClean="0"/>
              <a:t>, </a:t>
            </a:r>
            <a:r>
              <a:rPr lang="en-US" sz="1400" dirty="0" err="1" smtClean="0"/>
              <a:t>Praha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70C0"/>
                </a:solidFill>
              </a:rPr>
              <a:t>Skyba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- pr</a:t>
            </a:r>
            <a:r>
              <a:rPr lang="sk-SK" sz="1400" dirty="0" smtClean="0"/>
              <a:t>e</a:t>
            </a:r>
            <a:r>
              <a:rPr lang="en-US" sz="1400" dirty="0" err="1" smtClean="0"/>
              <a:t>dseda</a:t>
            </a:r>
            <a:r>
              <a:rPr lang="en-US" sz="1400" dirty="0" smtClean="0"/>
              <a:t> </a:t>
            </a:r>
            <a:r>
              <a:rPr lang="sk-SK" sz="1400" dirty="0" smtClean="0"/>
              <a:t>programového výboru a editor zborníka</a:t>
            </a:r>
            <a:r>
              <a:rPr lang="en-US" sz="1400" dirty="0" smtClean="0"/>
              <a:t> J. Low Temp. Phys.</a:t>
            </a:r>
          </a:p>
          <a:p>
            <a:pPr marL="228600" indent="-228600"/>
            <a:endParaRPr lang="en-US" sz="1400" dirty="0" smtClean="0"/>
          </a:p>
          <a:p>
            <a:pPr marL="228600" indent="-228600"/>
            <a:r>
              <a:rPr lang="en-US" sz="1400" dirty="0" smtClean="0"/>
              <a:t>2 </a:t>
            </a:r>
            <a:r>
              <a:rPr lang="en-US" sz="1400" dirty="0" err="1" smtClean="0"/>
              <a:t>konferencie</a:t>
            </a:r>
            <a:r>
              <a:rPr lang="en-US" sz="1400" dirty="0" smtClean="0"/>
              <a:t> </a:t>
            </a:r>
            <a:r>
              <a:rPr lang="en-US" sz="1400" b="1" dirty="0" smtClean="0"/>
              <a:t>COST MP1201</a:t>
            </a:r>
            <a:r>
              <a:rPr lang="en-US" sz="1400" dirty="0" smtClean="0"/>
              <a:t>, </a:t>
            </a:r>
            <a:r>
              <a:rPr lang="en-US" sz="1400" dirty="0" err="1" smtClean="0">
                <a:solidFill>
                  <a:srgbClr val="0070C0"/>
                </a:solidFill>
              </a:rPr>
              <a:t>Samuely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– </a:t>
            </a:r>
            <a:r>
              <a:rPr lang="sk-SK" sz="1400" dirty="0" smtClean="0"/>
              <a:t>č</a:t>
            </a:r>
            <a:r>
              <a:rPr lang="en-US" sz="1400" dirty="0" err="1" smtClean="0"/>
              <a:t>len</a:t>
            </a:r>
            <a:r>
              <a:rPr lang="en-US" sz="1400" dirty="0" smtClean="0"/>
              <a:t> </a:t>
            </a:r>
            <a:r>
              <a:rPr lang="en-US" sz="1400" dirty="0" err="1" smtClean="0"/>
              <a:t>organiza</a:t>
            </a:r>
            <a:r>
              <a:rPr lang="sk-SK" sz="1400" dirty="0" smtClean="0"/>
              <a:t>č</a:t>
            </a:r>
            <a:r>
              <a:rPr lang="en-US" sz="1400" dirty="0" smtClean="0"/>
              <a:t>n</a:t>
            </a:r>
            <a:r>
              <a:rPr lang="sk-SK" sz="1400" dirty="0" smtClean="0"/>
              <a:t>é</a:t>
            </a:r>
            <a:r>
              <a:rPr lang="en-US" sz="1400" dirty="0" smtClean="0"/>
              <a:t>ho v</a:t>
            </a:r>
            <a:r>
              <a:rPr lang="sk-SK" sz="1400" dirty="0" smtClean="0"/>
              <a:t>ý</a:t>
            </a:r>
            <a:r>
              <a:rPr lang="en-US" sz="1400" dirty="0" err="1" smtClean="0"/>
              <a:t>boru</a:t>
            </a:r>
            <a:endParaRPr lang="sk-SK" sz="1400" dirty="0" smtClean="0"/>
          </a:p>
          <a:p>
            <a:pPr marL="228600" indent="-228600"/>
            <a:endParaRPr lang="sk-SK" sz="1400" b="1" dirty="0" smtClean="0"/>
          </a:p>
          <a:p>
            <a:pPr marL="228600" indent="-228600"/>
            <a:r>
              <a:rPr lang="sk-SK" sz="1400" b="1" dirty="0" smtClean="0"/>
              <a:t>Sympózium </a:t>
            </a:r>
            <a:r>
              <a:rPr lang="sk-SK" sz="1400" b="1" dirty="0" smtClean="0">
                <a:latin typeface="Symbol" pitchFamily="18" charset="2"/>
              </a:rPr>
              <a:t>Y</a:t>
            </a:r>
            <a:r>
              <a:rPr lang="sk-SK" sz="1400" b="1" dirty="0" smtClean="0"/>
              <a:t>1</a:t>
            </a:r>
            <a:r>
              <a:rPr lang="sk-SK" sz="1400" dirty="0" smtClean="0"/>
              <a:t>, Prechod </a:t>
            </a:r>
            <a:r>
              <a:rPr lang="sk-SK" sz="1400" dirty="0" err="1" smtClean="0"/>
              <a:t>supravodič-izolant</a:t>
            </a:r>
            <a:r>
              <a:rPr lang="en-US" sz="1400" dirty="0" smtClean="0"/>
              <a:t>, 2.-</a:t>
            </a:r>
            <a:r>
              <a:rPr lang="sk-SK" sz="1400" dirty="0" smtClean="0"/>
              <a:t> </a:t>
            </a:r>
            <a:r>
              <a:rPr lang="en-US" sz="1400" dirty="0" smtClean="0"/>
              <a:t>4.3.2016 Star</a:t>
            </a:r>
            <a:r>
              <a:rPr lang="sk-SK" sz="1400" dirty="0" smtClean="0"/>
              <a:t>á Lesná</a:t>
            </a:r>
          </a:p>
          <a:p>
            <a:pPr marL="228600" indent="-228600"/>
            <a:endParaRPr lang="sk-SK" sz="1400" b="1" dirty="0" smtClean="0"/>
          </a:p>
          <a:p>
            <a:pPr marL="228600" indent="-228600"/>
            <a:r>
              <a:rPr lang="sk-SK" sz="1400" b="1" dirty="0" smtClean="0"/>
              <a:t>CSMAG </a:t>
            </a:r>
            <a:r>
              <a:rPr lang="en-US" sz="1400" b="1" dirty="0" smtClean="0"/>
              <a:t>’</a:t>
            </a:r>
            <a:r>
              <a:rPr lang="sk-SK" sz="1400" b="1" dirty="0" smtClean="0"/>
              <a:t>16</a:t>
            </a:r>
            <a:r>
              <a:rPr lang="en-US" sz="1400" b="1" dirty="0" smtClean="0"/>
              <a:t>, </a:t>
            </a:r>
            <a:r>
              <a:rPr lang="en-US" sz="1400" dirty="0" err="1" smtClean="0"/>
              <a:t>Ko</a:t>
            </a:r>
            <a:r>
              <a:rPr lang="sk-SK" sz="1400" dirty="0" err="1" smtClean="0"/>
              <a:t>šice</a:t>
            </a:r>
            <a:r>
              <a:rPr lang="sk-SK" sz="1400" dirty="0" smtClean="0"/>
              <a:t>, </a:t>
            </a:r>
            <a:r>
              <a:rPr lang="sk-SK" sz="1400" dirty="0" err="1" smtClean="0">
                <a:solidFill>
                  <a:srgbClr val="0070C0"/>
                </a:solidFill>
              </a:rPr>
              <a:t>Flachbart</a:t>
            </a:r>
            <a:endParaRPr lang="en-US" sz="1400" b="1" dirty="0" smtClean="0"/>
          </a:p>
          <a:p>
            <a:pPr marL="228600" indent="-228600">
              <a:buFont typeface="+mj-lt"/>
              <a:buAutoNum type="arabicPeriod"/>
            </a:pPr>
            <a:endParaRPr lang="sk-SK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771775" y="5492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4648200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endParaRPr lang="en-US" altLang="en-US" b="1"/>
          </a:p>
        </p:txBody>
      </p:sp>
      <p:sp>
        <p:nvSpPr>
          <p:cNvPr id="8197" name="BlokTextu 9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altLang="en-US" b="1" i="1" dirty="0">
                <a:solidFill>
                  <a:schemeClr val="bg1"/>
                </a:solidFill>
              </a:rPr>
              <a:t>       </a:t>
            </a:r>
          </a:p>
          <a:p>
            <a:pPr algn="ctr"/>
            <a:r>
              <a:rPr lang="sk-SK" altLang="en-US" sz="2400" b="1" dirty="0" err="1">
                <a:solidFill>
                  <a:schemeClr val="bg1"/>
                </a:solidFill>
              </a:rPr>
              <a:t>Re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cenzie</a:t>
            </a:r>
            <a:endParaRPr lang="sk-SK" altLang="en-US" sz="2400" b="1" dirty="0">
              <a:solidFill>
                <a:schemeClr val="bg1"/>
              </a:solidFill>
            </a:endParaRPr>
          </a:p>
          <a:p>
            <a:endParaRPr lang="sk-SK" altLang="en-US" dirty="0"/>
          </a:p>
        </p:txBody>
      </p:sp>
      <p:pic>
        <p:nvPicPr>
          <p:cNvPr id="8198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00113" y="1125538"/>
            <a:ext cx="73580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sk-SK" b="1" dirty="0" err="1" smtClean="0"/>
              <a:t>Recencie</a:t>
            </a:r>
            <a:endParaRPr lang="sk-SK" dirty="0" smtClean="0"/>
          </a:p>
          <a:p>
            <a:pPr algn="ctr" defTabSz="912813"/>
            <a:r>
              <a:rPr lang="sk-SK" dirty="0" err="1" smtClean="0"/>
              <a:t>Nature</a:t>
            </a:r>
            <a:r>
              <a:rPr lang="sk-SK" dirty="0" smtClean="0"/>
              <a:t> </a:t>
            </a:r>
            <a:r>
              <a:rPr lang="sk-SK" dirty="0" err="1" smtClean="0"/>
              <a:t>Comm</a:t>
            </a:r>
            <a:r>
              <a:rPr lang="sk-SK" dirty="0" smtClean="0"/>
              <a:t>., </a:t>
            </a:r>
            <a:r>
              <a:rPr lang="sk-SK" dirty="0" err="1" smtClean="0"/>
              <a:t>Phys</a:t>
            </a:r>
            <a:r>
              <a:rPr lang="sk-SK" dirty="0" smtClean="0"/>
              <a:t>. Rev. </a:t>
            </a:r>
            <a:r>
              <a:rPr lang="sk-SK" dirty="0" err="1" smtClean="0"/>
              <a:t>Lett</a:t>
            </a:r>
            <a:r>
              <a:rPr lang="sk-SK" dirty="0" smtClean="0"/>
              <a:t>., </a:t>
            </a:r>
            <a:r>
              <a:rPr lang="sk-SK" dirty="0" err="1" smtClean="0"/>
              <a:t>Phys</a:t>
            </a:r>
            <a:r>
              <a:rPr lang="sk-SK" dirty="0" smtClean="0"/>
              <a:t>. Rev. B, J. </a:t>
            </a:r>
            <a:r>
              <a:rPr lang="sk-SK" dirty="0" err="1" smtClean="0"/>
              <a:t>Phys</a:t>
            </a:r>
            <a:r>
              <a:rPr lang="sk-SK" dirty="0" smtClean="0"/>
              <a:t>. </a:t>
            </a:r>
            <a:r>
              <a:rPr lang="sk-SK" dirty="0" err="1" smtClean="0"/>
              <a:t>Cond</a:t>
            </a:r>
            <a:r>
              <a:rPr lang="sk-SK" dirty="0" smtClean="0"/>
              <a:t>. Mat.,    J </a:t>
            </a:r>
            <a:r>
              <a:rPr lang="sk-SK" dirty="0" err="1" smtClean="0"/>
              <a:t>Supercond</a:t>
            </a:r>
            <a:r>
              <a:rPr lang="sk-SK" dirty="0" smtClean="0"/>
              <a:t>. </a:t>
            </a:r>
            <a:r>
              <a:rPr lang="sk-SK" dirty="0" err="1" smtClean="0"/>
              <a:t>Novel</a:t>
            </a:r>
            <a:r>
              <a:rPr lang="sk-SK" dirty="0" smtClean="0"/>
              <a:t> </a:t>
            </a:r>
            <a:r>
              <a:rPr lang="sk-SK" dirty="0" err="1" smtClean="0"/>
              <a:t>Mag</a:t>
            </a:r>
            <a:r>
              <a:rPr lang="sk-SK" dirty="0" smtClean="0"/>
              <a:t>., </a:t>
            </a:r>
            <a:r>
              <a:rPr lang="sk-SK" dirty="0" err="1" smtClean="0"/>
              <a:t>Thin</a:t>
            </a:r>
            <a:r>
              <a:rPr lang="sk-SK" dirty="0" smtClean="0"/>
              <a:t> </a:t>
            </a:r>
            <a:r>
              <a:rPr lang="sk-SK" dirty="0" err="1" smtClean="0"/>
              <a:t>Solid</a:t>
            </a:r>
            <a:r>
              <a:rPr lang="sk-SK" dirty="0" smtClean="0"/>
              <a:t> </a:t>
            </a:r>
            <a:r>
              <a:rPr lang="sk-SK" dirty="0" err="1" smtClean="0"/>
              <a:t>Films</a:t>
            </a:r>
            <a:r>
              <a:rPr lang="sk-SK" dirty="0" smtClean="0"/>
              <a:t>, </a:t>
            </a:r>
            <a:r>
              <a:rPr lang="sk-SK" dirty="0" err="1" smtClean="0"/>
              <a:t>Physica</a:t>
            </a:r>
            <a:r>
              <a:rPr lang="sk-SK" dirty="0" smtClean="0"/>
              <a:t> C, APP</a:t>
            </a:r>
          </a:p>
          <a:p>
            <a:pPr algn="ctr" defTabSz="912813"/>
            <a:endParaRPr lang="sk-SK" altLang="en-US" b="1" dirty="0" smtClean="0"/>
          </a:p>
          <a:p>
            <a:pPr algn="ctr" defTabSz="912813"/>
            <a:endParaRPr lang="sk-SK" altLang="en-US" b="1" dirty="0"/>
          </a:p>
          <a:p>
            <a:pPr algn="ctr" defTabSz="912813"/>
            <a:r>
              <a:rPr lang="sk-SK" altLang="en-US" b="1" dirty="0" err="1" smtClean="0"/>
              <a:t>Posud</a:t>
            </a:r>
            <a:r>
              <a:rPr lang="en-US" altLang="en-US" b="1" dirty="0" err="1" smtClean="0"/>
              <a:t>ky</a:t>
            </a:r>
            <a:r>
              <a:rPr lang="en-US" altLang="en-US" b="1" dirty="0" smtClean="0"/>
              <a:t> pre </a:t>
            </a:r>
            <a:r>
              <a:rPr lang="en-US" altLang="en-US" b="1" dirty="0" err="1" smtClean="0"/>
              <a:t>grantov</a:t>
            </a:r>
            <a:r>
              <a:rPr lang="sk-SK" altLang="en-US" b="1" dirty="0" smtClean="0"/>
              <a:t>é agentúry</a:t>
            </a:r>
          </a:p>
          <a:p>
            <a:pPr algn="ctr" defTabSz="912813"/>
            <a:r>
              <a:rPr lang="sk-SK" altLang="en-US" dirty="0" smtClean="0"/>
              <a:t>H2020 Brusel, COST Brusel, APVV, VEGA, MAD</a:t>
            </a:r>
          </a:p>
        </p:txBody>
      </p:sp>
      <p:sp>
        <p:nvSpPr>
          <p:cNvPr id="11" name="BlokTextu 9"/>
          <p:cNvSpPr txBox="1">
            <a:spLocks noChangeArrowheads="1"/>
          </p:cNvSpPr>
          <p:nvPr/>
        </p:nvSpPr>
        <p:spPr bwMode="auto">
          <a:xfrm>
            <a:off x="0" y="3284984"/>
            <a:ext cx="9144000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altLang="en-US" sz="2400" b="1" dirty="0" err="1" smtClean="0">
                <a:solidFill>
                  <a:schemeClr val="bg1"/>
                </a:solidFill>
              </a:rPr>
              <a:t>Kryokurz</a:t>
            </a:r>
            <a:r>
              <a:rPr lang="sk-SK" altLang="en-US" sz="2400" b="1" dirty="0" smtClean="0">
                <a:solidFill>
                  <a:schemeClr val="bg1"/>
                </a:solidFill>
              </a:rPr>
              <a:t>, univerzita </a:t>
            </a:r>
            <a:r>
              <a:rPr lang="sk-SK" altLang="en-US" sz="2400" b="1" dirty="0" err="1" smtClean="0">
                <a:solidFill>
                  <a:schemeClr val="bg1"/>
                </a:solidFill>
              </a:rPr>
              <a:t>Aalto</a:t>
            </a:r>
            <a:r>
              <a:rPr lang="sk-SK" altLang="en-US" sz="2400" b="1" dirty="0" smtClean="0">
                <a:solidFill>
                  <a:schemeClr val="bg1"/>
                </a:solidFill>
              </a:rPr>
              <a:t>, </a:t>
            </a:r>
            <a:r>
              <a:rPr lang="sk-SK" altLang="en-US" sz="2400" b="1" dirty="0" err="1" smtClean="0">
                <a:solidFill>
                  <a:schemeClr val="bg1"/>
                </a:solidFill>
              </a:rPr>
              <a:t>Espoo</a:t>
            </a:r>
            <a:r>
              <a:rPr lang="sk-SK" altLang="en-US" sz="2400" b="1" dirty="0" smtClean="0">
                <a:solidFill>
                  <a:schemeClr val="bg1"/>
                </a:solidFill>
              </a:rPr>
              <a:t>, Fínsko</a:t>
            </a:r>
            <a:endParaRPr lang="sk-SK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Zástupný symbol obsahu 3" descr="group_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3672408" cy="2460513"/>
          </a:xfrm>
        </p:spPr>
      </p:pic>
      <p:sp>
        <p:nvSpPr>
          <p:cNvPr id="9" name="Zástupný symbol obsahu 2"/>
          <p:cNvSpPr txBox="1">
            <a:spLocks/>
          </p:cNvSpPr>
          <p:nvPr/>
        </p:nvSpPr>
        <p:spPr bwMode="auto">
          <a:xfrm>
            <a:off x="4499992" y="4437112"/>
            <a:ext cx="42129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SQUIDy</a:t>
            </a:r>
            <a:r>
              <a:rPr kumimoji="0" lang="sk-SK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, </a:t>
            </a:r>
            <a:r>
              <a:rPr kumimoji="0" lang="sk-SK" sz="1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nanodrôty</a:t>
            </a:r>
            <a:r>
              <a:rPr kumimoji="0" lang="sk-SK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, kvantové inžinierstvo, 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optické vlákna, zmiešavacie refrigerátory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600" kern="0" dirty="0" smtClean="0">
              <a:latin typeface="Malgun Gothic" pitchFamily="34" charset="-127"/>
              <a:ea typeface="Malgun Gothic" pitchFamily="34" charset="-127"/>
              <a:cs typeface="+mn-cs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Medvecká, </a:t>
            </a:r>
            <a:r>
              <a:rPr kumimoji="0" lang="sk-SK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Kopčík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, </a:t>
            </a:r>
            <a:r>
              <a:rPr kumimoji="0" lang="sk-SK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Orendáč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n-cs"/>
              </a:rPr>
              <a:t> </a:t>
            </a:r>
            <a:endParaRPr kumimoji="0" lang="sk-SK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algun Gothic" pitchFamily="34" charset="-127"/>
              <a:ea typeface="Malgun Gothic" pitchFamily="34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BlokTextu 1"/>
          <p:cNvSpPr txBox="1"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en-US" sz="2400" b="1">
                <a:solidFill>
                  <a:schemeClr val="bg1"/>
                </a:solidFill>
              </a:rPr>
              <a:t>Výučba a výchova doktorandov</a:t>
            </a:r>
          </a:p>
          <a:p>
            <a:endParaRPr lang="sk-SK" altLang="en-US"/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827584" y="980728"/>
            <a:ext cx="72723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defRPr/>
            </a:pPr>
            <a:r>
              <a:rPr lang="en-US" sz="1600" b="1" dirty="0" err="1" smtClean="0">
                <a:latin typeface="Arial" pitchFamily="34" charset="0"/>
                <a:cs typeface="+mn-cs"/>
              </a:rPr>
              <a:t>Fyzik</a:t>
            </a:r>
            <a:r>
              <a:rPr lang="sk-SK" sz="1600" b="1" dirty="0" err="1" smtClean="0">
                <a:latin typeface="Arial" pitchFamily="34" charset="0"/>
                <a:cs typeface="+mn-cs"/>
              </a:rPr>
              <a:t>álne</a:t>
            </a:r>
            <a:r>
              <a:rPr lang="sk-SK" sz="1600" b="1" dirty="0" smtClean="0">
                <a:latin typeface="Arial" pitchFamily="34" charset="0"/>
                <a:cs typeface="+mn-cs"/>
              </a:rPr>
              <a:t> inžinierstvo </a:t>
            </a:r>
            <a:r>
              <a:rPr lang="sk-SK" sz="1600" b="1" dirty="0" err="1" smtClean="0">
                <a:latin typeface="Arial" pitchFamily="34" charset="0"/>
                <a:cs typeface="+mn-cs"/>
              </a:rPr>
              <a:t>progr</a:t>
            </a:r>
            <a:r>
              <a:rPr lang="sk-SK" sz="1600" b="1" dirty="0" smtClean="0">
                <a:latin typeface="Arial" pitchFamily="34" charset="0"/>
                <a:cs typeface="+mn-cs"/>
              </a:rPr>
              <a:t>. materiálov</a:t>
            </a:r>
            <a:r>
              <a:rPr lang="sk-SK" sz="1600" dirty="0" smtClean="0">
                <a:latin typeface="Arial" pitchFamily="34" charset="0"/>
                <a:cs typeface="+mn-cs"/>
              </a:rPr>
              <a:t>, nový odbor </a:t>
            </a:r>
            <a:r>
              <a:rPr lang="sk-SK" sz="1600" dirty="0" err="1" smtClean="0">
                <a:latin typeface="Arial" pitchFamily="34" charset="0"/>
                <a:cs typeface="+mn-cs"/>
              </a:rPr>
              <a:t>PhD</a:t>
            </a:r>
            <a:r>
              <a:rPr lang="sk-SK" sz="1600" dirty="0" smtClean="0">
                <a:latin typeface="Arial" pitchFamily="34" charset="0"/>
                <a:cs typeface="+mn-cs"/>
              </a:rPr>
              <a:t> na ÚEF, </a:t>
            </a:r>
            <a:r>
              <a:rPr lang="sk-SK" sz="1600" dirty="0" err="1" smtClean="0">
                <a:solidFill>
                  <a:srgbClr val="0070C0"/>
                </a:solidFill>
                <a:latin typeface="Arial" pitchFamily="34" charset="0"/>
                <a:cs typeface="+mn-cs"/>
              </a:rPr>
              <a:t>Flachbart</a:t>
            </a:r>
            <a:endParaRPr lang="sk-SK" sz="1600" b="1" dirty="0" smtClean="0">
              <a:latin typeface="Arial" pitchFamily="34" charset="0"/>
              <a:cs typeface="+mn-cs"/>
            </a:endParaRPr>
          </a:p>
          <a:p>
            <a:pPr defTabSz="912813">
              <a:defRPr/>
            </a:pPr>
            <a:r>
              <a:rPr lang="sk-SK" sz="1600" b="1" dirty="0" smtClean="0">
                <a:latin typeface="Arial" pitchFamily="34" charset="0"/>
                <a:cs typeface="+mn-cs"/>
              </a:rPr>
              <a:t>FKL</a:t>
            </a:r>
            <a:r>
              <a:rPr lang="sk-SK" sz="1600" b="1" dirty="0">
                <a:latin typeface="Arial" pitchFamily="34" charset="0"/>
                <a:cs typeface="+mn-cs"/>
              </a:rPr>
              <a:t>: </a:t>
            </a:r>
            <a:r>
              <a:rPr lang="sk-SK" sz="1600" dirty="0" err="1">
                <a:latin typeface="Arial" pitchFamily="34" charset="0"/>
                <a:cs typeface="+mn-cs"/>
              </a:rPr>
              <a:t>prijímačky</a:t>
            </a:r>
            <a:r>
              <a:rPr lang="sk-SK" sz="1600" dirty="0">
                <a:latin typeface="Arial" pitchFamily="34" charset="0"/>
                <a:cs typeface="+mn-cs"/>
              </a:rPr>
              <a:t>, študijné plány, </a:t>
            </a:r>
            <a:r>
              <a:rPr lang="sk-SK" sz="1600" dirty="0" err="1">
                <a:latin typeface="Arial" pitchFamily="34" charset="0"/>
                <a:cs typeface="+mn-cs"/>
              </a:rPr>
              <a:t>minimovky</a:t>
            </a:r>
            <a:r>
              <a:rPr lang="sk-SK" sz="1600" dirty="0">
                <a:latin typeface="Arial" pitchFamily="34" charset="0"/>
                <a:cs typeface="+mn-cs"/>
              </a:rPr>
              <a:t>, </a:t>
            </a:r>
            <a:r>
              <a:rPr lang="sk-SK" sz="1600" dirty="0" smtClean="0">
                <a:latin typeface="Arial" pitchFamily="34" charset="0"/>
                <a:cs typeface="+mn-cs"/>
              </a:rPr>
              <a:t>obhajoby, </a:t>
            </a:r>
            <a:r>
              <a:rPr lang="sk-SK" sz="1600" dirty="0" err="1" smtClean="0">
                <a:solidFill>
                  <a:srgbClr val="0070C0"/>
                </a:solidFill>
                <a:latin typeface="Arial" pitchFamily="34" charset="0"/>
              </a:rPr>
              <a:t>Samuely</a:t>
            </a:r>
            <a:endParaRPr lang="sk-SK" sz="1600" dirty="0">
              <a:latin typeface="Arial" pitchFamily="34" charset="0"/>
              <a:cs typeface="+mn-cs"/>
            </a:endParaRPr>
          </a:p>
          <a:p>
            <a:pPr defTabSz="912813">
              <a:defRPr/>
            </a:pPr>
            <a:endParaRPr lang="sk-SK" sz="1600" b="1" dirty="0">
              <a:latin typeface="Arial" pitchFamily="34" charset="0"/>
              <a:cs typeface="+mn-cs"/>
            </a:endParaRPr>
          </a:p>
          <a:p>
            <a:pPr defTabSz="912813">
              <a:defRPr/>
            </a:pPr>
            <a:r>
              <a:rPr lang="sk-SK" sz="1600" b="1" dirty="0" smtClean="0">
                <a:latin typeface="Arial" pitchFamily="34" charset="0"/>
                <a:cs typeface="+mn-cs"/>
              </a:rPr>
              <a:t>Prednášky pre </a:t>
            </a:r>
            <a:r>
              <a:rPr lang="sk-SK" sz="1600" b="1" dirty="0" err="1" smtClean="0">
                <a:latin typeface="Arial" pitchFamily="34" charset="0"/>
                <a:cs typeface="+mn-cs"/>
              </a:rPr>
              <a:t>PhD</a:t>
            </a:r>
            <a:r>
              <a:rPr lang="sk-SK" sz="1600" b="1" dirty="0" smtClean="0">
                <a:latin typeface="Arial" pitchFamily="34" charset="0"/>
                <a:cs typeface="+mn-cs"/>
              </a:rPr>
              <a:t> ÚEF aj UPJŠ</a:t>
            </a:r>
            <a:r>
              <a:rPr lang="sk-SK" sz="1600" dirty="0" smtClean="0">
                <a:latin typeface="Arial" pitchFamily="34" charset="0"/>
                <a:cs typeface="+mn-cs"/>
              </a:rPr>
              <a:t>: </a:t>
            </a:r>
            <a:r>
              <a:rPr lang="sk-SK" sz="1600" dirty="0" err="1">
                <a:latin typeface="Arial" pitchFamily="34" charset="0"/>
                <a:cs typeface="+mn-cs"/>
              </a:rPr>
              <a:t>PhD</a:t>
            </a:r>
            <a:r>
              <a:rPr lang="sk-SK" sz="1600" dirty="0">
                <a:latin typeface="Arial" pitchFamily="34" charset="0"/>
                <a:cs typeface="+mn-cs"/>
              </a:rPr>
              <a:t> Vybrané  kapitoly FKL (</a:t>
            </a:r>
            <a:r>
              <a:rPr lang="sk-SK" sz="1600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Samuely</a:t>
            </a:r>
            <a:r>
              <a:rPr lang="sk-SK" sz="1600" dirty="0">
                <a:latin typeface="Arial" pitchFamily="34" charset="0"/>
                <a:cs typeface="+mn-cs"/>
              </a:rPr>
              <a:t>), Makroskopické kvantové javy (</a:t>
            </a:r>
            <a:r>
              <a:rPr lang="sk-SK" sz="1600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Flachbart</a:t>
            </a:r>
            <a:r>
              <a:rPr lang="sk-SK" sz="1600" dirty="0">
                <a:latin typeface="Arial" pitchFamily="34" charset="0"/>
                <a:cs typeface="+mn-cs"/>
              </a:rPr>
              <a:t>), Fyzika vysokých tlakov (</a:t>
            </a:r>
            <a:r>
              <a:rPr lang="sk-SK" sz="1600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Gabáni</a:t>
            </a:r>
            <a:r>
              <a:rPr lang="sk-SK" sz="1600" dirty="0">
                <a:latin typeface="Arial" pitchFamily="34" charset="0"/>
                <a:cs typeface="+mn-cs"/>
              </a:rPr>
              <a:t>), kalorimetria (</a:t>
            </a:r>
            <a:r>
              <a:rPr lang="sk-SK" sz="1600" dirty="0" err="1">
                <a:solidFill>
                  <a:srgbClr val="0070C0"/>
                </a:solidFill>
                <a:latin typeface="Arial" pitchFamily="34" charset="0"/>
                <a:cs typeface="+mn-cs"/>
              </a:rPr>
              <a:t>Kačmarčík</a:t>
            </a:r>
            <a:r>
              <a:rPr lang="sk-SK" sz="1600" dirty="0">
                <a:latin typeface="Arial" pitchFamily="34" charset="0"/>
                <a:cs typeface="+mn-cs"/>
              </a:rPr>
              <a:t>) atď</a:t>
            </a:r>
            <a:r>
              <a:rPr lang="sk-SK" sz="1600" dirty="0" smtClean="0">
                <a:latin typeface="Arial" pitchFamily="34" charset="0"/>
                <a:cs typeface="+mn-cs"/>
              </a:rPr>
              <a:t>.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</a:p>
          <a:p>
            <a:pPr defTabSz="912813">
              <a:defRPr/>
            </a:pPr>
            <a:endParaRPr lang="sk-SK" sz="1600" dirty="0" smtClean="0"/>
          </a:p>
          <a:p>
            <a:pPr defTabSz="912813">
              <a:defRPr/>
            </a:pPr>
            <a:r>
              <a:rPr lang="sk-SK" sz="1600" b="1" dirty="0" smtClean="0"/>
              <a:t>Výučba aj na FEI TU / Fyzikálne inžinierstvo </a:t>
            </a:r>
            <a:r>
              <a:rPr lang="sk-SK" sz="1600" dirty="0" err="1" smtClean="0">
                <a:solidFill>
                  <a:srgbClr val="0070C0"/>
                </a:solidFill>
              </a:rPr>
              <a:t>Gabáni</a:t>
            </a:r>
            <a:r>
              <a:rPr lang="sk-SK" sz="1600" dirty="0" smtClean="0">
                <a:solidFill>
                  <a:srgbClr val="0070C0"/>
                </a:solidFill>
              </a:rPr>
              <a:t>, </a:t>
            </a:r>
            <a:r>
              <a:rPr lang="sk-SK" sz="1600" dirty="0" err="1" smtClean="0">
                <a:solidFill>
                  <a:srgbClr val="0070C0"/>
                </a:solidFill>
              </a:rPr>
              <a:t>Szabó</a:t>
            </a:r>
            <a:endParaRPr lang="sk-SK" sz="1600" dirty="0" smtClean="0">
              <a:solidFill>
                <a:srgbClr val="0070C0"/>
              </a:solidFill>
            </a:endParaRPr>
          </a:p>
          <a:p>
            <a:pPr defTabSz="912813">
              <a:defRPr/>
            </a:pPr>
            <a:endParaRPr lang="sk-SK" sz="1600" dirty="0" smtClean="0"/>
          </a:p>
          <a:p>
            <a:pPr defTabSz="912813">
              <a:defRPr/>
            </a:pPr>
            <a:r>
              <a:rPr lang="sk-SK" sz="1600" b="1" dirty="0" smtClean="0"/>
              <a:t>Skriptá</a:t>
            </a:r>
            <a:r>
              <a:rPr lang="sk-SK" sz="1600" dirty="0" smtClean="0"/>
              <a:t> : Fyzika a technika vysokých tlakov, </a:t>
            </a:r>
            <a:r>
              <a:rPr lang="sk-SK" sz="1600" dirty="0" err="1" smtClean="0">
                <a:solidFill>
                  <a:srgbClr val="0070C0"/>
                </a:solidFill>
                <a:latin typeface="Arial" pitchFamily="34" charset="0"/>
              </a:rPr>
              <a:t>Gabáni</a:t>
            </a:r>
            <a:endParaRPr lang="sk-SK" sz="1600" b="1" dirty="0" smtClean="0">
              <a:latin typeface="Arial" pitchFamily="34" charset="0"/>
              <a:cs typeface="+mn-cs"/>
            </a:endParaRPr>
          </a:p>
        </p:txBody>
      </p:sp>
      <p:sp>
        <p:nvSpPr>
          <p:cNvPr id="9220" name="BlokTextu 3"/>
          <p:cNvSpPr txBox="1">
            <a:spLocks noChangeArrowheads="1"/>
          </p:cNvSpPr>
          <p:nvPr/>
        </p:nvSpPr>
        <p:spPr bwMode="auto">
          <a:xfrm>
            <a:off x="0" y="3717032"/>
            <a:ext cx="9144000" cy="83099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en-US" sz="2400" b="1" dirty="0" smtClean="0">
                <a:solidFill>
                  <a:schemeClr val="bg1"/>
                </a:solidFill>
              </a:rPr>
              <a:t>Organizačná </a:t>
            </a:r>
            <a:r>
              <a:rPr lang="sk-SK" altLang="en-US" sz="2400" b="1" dirty="0">
                <a:solidFill>
                  <a:schemeClr val="bg1"/>
                </a:solidFill>
              </a:rPr>
              <a:t>činnosť</a:t>
            </a:r>
          </a:p>
          <a:p>
            <a:pPr algn="ctr"/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0" y="4383088"/>
            <a:ext cx="88924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endParaRPr lang="en-US" altLang="en-US" sz="1600" dirty="0" smtClean="0"/>
          </a:p>
          <a:p>
            <a:pPr algn="ctr" defTabSz="912813"/>
            <a:r>
              <a:rPr lang="sk-SK" altLang="en-US" sz="1600" dirty="0" err="1" smtClean="0"/>
              <a:t>Advisory</a:t>
            </a:r>
            <a:r>
              <a:rPr lang="sk-SK" altLang="en-US" sz="1600" dirty="0" smtClean="0"/>
              <a:t> </a:t>
            </a:r>
            <a:r>
              <a:rPr lang="sk-SK" altLang="en-US" sz="1600" dirty="0" err="1"/>
              <a:t>board</a:t>
            </a:r>
            <a:r>
              <a:rPr lang="sk-SK" altLang="en-US" sz="1600" dirty="0"/>
              <a:t> </a:t>
            </a:r>
            <a:r>
              <a:rPr lang="sk-SK" altLang="en-US" sz="1600" dirty="0" err="1"/>
              <a:t>Physica</a:t>
            </a:r>
            <a:r>
              <a:rPr lang="sk-SK" altLang="en-US" sz="1600" dirty="0"/>
              <a:t> C / </a:t>
            </a:r>
            <a:r>
              <a:rPr lang="sk-SK" altLang="en-US" sz="1600" dirty="0" err="1" smtClean="0"/>
              <a:t>Samuely</a:t>
            </a:r>
            <a:endParaRPr lang="sk-SK" altLang="en-US" sz="1600" dirty="0" smtClean="0"/>
          </a:p>
          <a:p>
            <a:pPr algn="ctr" defTabSz="912813"/>
            <a:endParaRPr lang="sk-SK" altLang="en-US" sz="1600" dirty="0" smtClean="0"/>
          </a:p>
          <a:p>
            <a:pPr algn="ctr" defTabSz="912813"/>
            <a:r>
              <a:rPr lang="en-US" altLang="en-US" sz="1600" dirty="0" smtClean="0"/>
              <a:t>STSM </a:t>
            </a:r>
            <a:r>
              <a:rPr lang="en-US" altLang="en-US" sz="1600" dirty="0" err="1"/>
              <a:t>koordin</a:t>
            </a:r>
            <a:r>
              <a:rPr lang="sk-SK" altLang="en-US" sz="1600" dirty="0"/>
              <a:t>á</a:t>
            </a:r>
            <a:r>
              <a:rPr lang="en-US" altLang="en-US" sz="1600" dirty="0" smtClean="0"/>
              <a:t>tor</a:t>
            </a:r>
            <a:r>
              <a:rPr lang="sk-SK" altLang="en-US" sz="1600" dirty="0" smtClean="0"/>
              <a:t> </a:t>
            </a:r>
            <a:r>
              <a:rPr lang="sk-SK" altLang="en-US" sz="1600" dirty="0" err="1" smtClean="0"/>
              <a:t>nanoSC</a:t>
            </a:r>
            <a:r>
              <a:rPr lang="sk-SK" altLang="en-US" sz="1600" dirty="0" smtClean="0"/>
              <a:t> </a:t>
            </a:r>
            <a:r>
              <a:rPr lang="sk-SK" altLang="en-US" sz="1600" dirty="0"/>
              <a:t>COST </a:t>
            </a:r>
            <a:r>
              <a:rPr lang="sk-SK" altLang="en-US" sz="1600" dirty="0" smtClean="0"/>
              <a:t>MP1201/Samuely</a:t>
            </a:r>
          </a:p>
          <a:p>
            <a:pPr algn="ctr" defTabSz="912813"/>
            <a:endParaRPr lang="sk-SK" altLang="en-US" sz="1600" dirty="0" smtClean="0"/>
          </a:p>
          <a:p>
            <a:pPr algn="ctr" defTabSz="912813"/>
            <a:r>
              <a:rPr lang="sk-SK" altLang="en-US" sz="1600" dirty="0" smtClean="0"/>
              <a:t>HK MŠVVŠ/</a:t>
            </a:r>
            <a:r>
              <a:rPr lang="sk-SK" altLang="en-US" sz="1600" dirty="0" err="1" smtClean="0"/>
              <a:t>Samuely</a:t>
            </a:r>
            <a:endParaRPr lang="sk-SK" altLang="en-US" sz="1600" dirty="0" smtClean="0"/>
          </a:p>
          <a:p>
            <a:pPr algn="ctr" defTabSz="912813"/>
            <a:endParaRPr lang="sk-SK" altLang="en-US" sz="1600" dirty="0" smtClean="0"/>
          </a:p>
          <a:p>
            <a:pPr algn="ctr" defTabSz="912813"/>
            <a:r>
              <a:rPr lang="sk-SK" altLang="en-US" sz="1600" dirty="0" smtClean="0"/>
              <a:t>Predseda </a:t>
            </a:r>
            <a:r>
              <a:rPr lang="sk-SK" altLang="en-US" sz="1600" dirty="0"/>
              <a:t>Rady APVV pre prírodné vedy </a:t>
            </a:r>
            <a:r>
              <a:rPr lang="sk-SK" altLang="en-US" sz="1600" dirty="0" smtClean="0"/>
              <a:t>/ </a:t>
            </a:r>
            <a:r>
              <a:rPr lang="sk-SK" altLang="en-US" sz="1600" dirty="0" err="1" smtClean="0">
                <a:solidFill>
                  <a:srgbClr val="0070C0"/>
                </a:solidFill>
              </a:rPr>
              <a:t>Samuely</a:t>
            </a:r>
            <a:endParaRPr lang="sk-SK" altLang="en-US" sz="1600" dirty="0" smtClean="0">
              <a:solidFill>
                <a:srgbClr val="0070C0"/>
              </a:solidFill>
            </a:endParaRPr>
          </a:p>
          <a:p>
            <a:pPr algn="ctr" defTabSz="912813"/>
            <a:endParaRPr lang="sk-SK" sz="1600" dirty="0" smtClean="0"/>
          </a:p>
          <a:p>
            <a:pPr algn="ctr" defTabSz="912813"/>
            <a:endParaRPr lang="sk-SK" altLang="en-US" sz="1600" dirty="0"/>
          </a:p>
        </p:txBody>
      </p:sp>
      <p:pic>
        <p:nvPicPr>
          <p:cNvPr id="9222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849</Words>
  <Application>Microsoft Office PowerPoint</Application>
  <PresentationFormat>Prezentácia na obrazovke (4:3)</PresentationFormat>
  <Paragraphs>210</Paragraphs>
  <Slides>25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25</vt:i4>
      </vt:variant>
    </vt:vector>
  </HeadingPairs>
  <TitlesOfParts>
    <vt:vector size="28" baseType="lpstr">
      <vt:lpstr>Default Design</vt:lpstr>
      <vt:lpstr>Dokument</vt:lpstr>
      <vt:lpstr>KGPlot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 Konštrukčné práce, napr. PPMS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</vt:vector>
  </TitlesOfParts>
  <Company>Skybos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skybos</dc:creator>
  <cp:lastModifiedBy>samuelz</cp:lastModifiedBy>
  <cp:revision>348</cp:revision>
  <dcterms:created xsi:type="dcterms:W3CDTF">2008-12-07T11:04:28Z</dcterms:created>
  <dcterms:modified xsi:type="dcterms:W3CDTF">2016-12-14T19:59:40Z</dcterms:modified>
</cp:coreProperties>
</file>