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322" r:id="rId4"/>
    <p:sldId id="319" r:id="rId5"/>
    <p:sldId id="318" r:id="rId6"/>
    <p:sldId id="301" r:id="rId7"/>
    <p:sldId id="327" r:id="rId8"/>
    <p:sldId id="323" r:id="rId9"/>
    <p:sldId id="302" r:id="rId10"/>
    <p:sldId id="324" r:id="rId11"/>
    <p:sldId id="300" r:id="rId12"/>
    <p:sldId id="279" r:id="rId13"/>
    <p:sldId id="267" r:id="rId14"/>
    <p:sldId id="305" r:id="rId15"/>
    <p:sldId id="347" r:id="rId16"/>
    <p:sldId id="351" r:id="rId17"/>
    <p:sldId id="350" r:id="rId18"/>
    <p:sldId id="326" r:id="rId19"/>
    <p:sldId id="325" r:id="rId20"/>
    <p:sldId id="337" r:id="rId21"/>
    <p:sldId id="338" r:id="rId22"/>
    <p:sldId id="340" r:id="rId23"/>
    <p:sldId id="352" r:id="rId24"/>
    <p:sldId id="342" r:id="rId25"/>
    <p:sldId id="343" r:id="rId26"/>
    <p:sldId id="344" r:id="rId27"/>
    <p:sldId id="345" r:id="rId28"/>
    <p:sldId id="307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181A"/>
    <a:srgbClr val="00B451"/>
    <a:srgbClr val="00CC00"/>
    <a:srgbClr val="21EAFF"/>
    <a:srgbClr val="996633"/>
    <a:srgbClr val="CC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2" autoAdjust="0"/>
    <p:restoredTop sz="95657" autoAdjust="0"/>
  </p:normalViewPr>
  <p:slideViewPr>
    <p:cSldViewPr>
      <p:cViewPr>
        <p:scale>
          <a:sx n="64" d="100"/>
          <a:sy n="64" d="100"/>
        </p:scale>
        <p:origin x="-2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f%20v%20programe%20Microsoft%20Office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fnt\Desktop\Graf%20v%20programe%20Microsoft%20Office%20PowerPoin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130882261401145"/>
          <c:y val="8.7905202715616568E-2"/>
          <c:w val="0.89138268847453361"/>
          <c:h val="0.75170134661003041"/>
        </c:manualLayout>
      </c:layout>
      <c:barChart>
        <c:barDir val="col"/>
        <c:grouping val="clustered"/>
        <c:ser>
          <c:idx val="0"/>
          <c:order val="0"/>
          <c:tx>
            <c:strRef>
              <c:f>'[Graf v programe Microsoft Office PowerPoint]Sheet1'!$A$4</c:f>
              <c:strCache>
                <c:ptCount val="1"/>
                <c:pt idx="0">
                  <c:v>Dusík</c:v>
                </c:pt>
              </c:strCache>
            </c:strRef>
          </c:tx>
          <c:cat>
            <c:strRef>
              <c:f>'[Graf v programe Microsoft Office PowerPoint]Sheet1'!$F$2:$W$3</c:f>
              <c:strCach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strCache>
            </c:strRef>
          </c:cat>
          <c:val>
            <c:numRef>
              <c:f>'[Graf v programe Microsoft Office PowerPoint]Sheet1'!$F$4:$W$4</c:f>
              <c:numCache>
                <c:formatCode>General</c:formatCode>
                <c:ptCount val="18"/>
                <c:pt idx="0">
                  <c:v>75000</c:v>
                </c:pt>
                <c:pt idx="1">
                  <c:v>50000</c:v>
                </c:pt>
                <c:pt idx="2">
                  <c:v>65000</c:v>
                </c:pt>
                <c:pt idx="3">
                  <c:v>65000</c:v>
                </c:pt>
                <c:pt idx="4">
                  <c:v>50000</c:v>
                </c:pt>
                <c:pt idx="5">
                  <c:v>65000</c:v>
                </c:pt>
                <c:pt idx="6">
                  <c:v>45000</c:v>
                </c:pt>
                <c:pt idx="7">
                  <c:v>65000</c:v>
                </c:pt>
                <c:pt idx="8">
                  <c:v>90400</c:v>
                </c:pt>
                <c:pt idx="9">
                  <c:v>91295</c:v>
                </c:pt>
                <c:pt idx="10">
                  <c:v>86350</c:v>
                </c:pt>
                <c:pt idx="11">
                  <c:v>95294</c:v>
                </c:pt>
                <c:pt idx="12">
                  <c:v>112706</c:v>
                </c:pt>
                <c:pt idx="13">
                  <c:v>95207</c:v>
                </c:pt>
                <c:pt idx="14">
                  <c:v>96000</c:v>
                </c:pt>
                <c:pt idx="15">
                  <c:v>92438</c:v>
                </c:pt>
                <c:pt idx="16">
                  <c:v>92000</c:v>
                </c:pt>
                <c:pt idx="17">
                  <c:v>85000</c:v>
                </c:pt>
              </c:numCache>
            </c:numRef>
          </c:val>
        </c:ser>
        <c:ser>
          <c:idx val="1"/>
          <c:order val="1"/>
          <c:tx>
            <c:strRef>
              <c:f>'[Graf v programe Microsoft Office PowerPoint]Sheet1'!$A$5</c:f>
              <c:strCache>
                <c:ptCount val="1"/>
                <c:pt idx="0">
                  <c:v>Hélium</c:v>
                </c:pt>
              </c:strCache>
            </c:strRef>
          </c:tx>
          <c:cat>
            <c:strRef>
              <c:f>'[Graf v programe Microsoft Office PowerPoint]Sheet1'!$F$2:$W$3</c:f>
              <c:strCach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strCache>
            </c:strRef>
          </c:cat>
          <c:val>
            <c:numRef>
              <c:f>'[Graf v programe Microsoft Office PowerPoint]Sheet1'!$F$5:$W$5</c:f>
              <c:numCache>
                <c:formatCode>General</c:formatCode>
                <c:ptCount val="18"/>
                <c:pt idx="0">
                  <c:v>10500</c:v>
                </c:pt>
                <c:pt idx="1">
                  <c:v>11130</c:v>
                </c:pt>
                <c:pt idx="2">
                  <c:v>11362</c:v>
                </c:pt>
                <c:pt idx="3">
                  <c:v>14000</c:v>
                </c:pt>
                <c:pt idx="4">
                  <c:v>6135</c:v>
                </c:pt>
                <c:pt idx="5">
                  <c:v>11335</c:v>
                </c:pt>
                <c:pt idx="6">
                  <c:v>7295</c:v>
                </c:pt>
                <c:pt idx="7">
                  <c:v>9192</c:v>
                </c:pt>
                <c:pt idx="8">
                  <c:v>16641</c:v>
                </c:pt>
                <c:pt idx="9">
                  <c:v>16586</c:v>
                </c:pt>
                <c:pt idx="10">
                  <c:v>26159</c:v>
                </c:pt>
                <c:pt idx="11">
                  <c:v>22860</c:v>
                </c:pt>
                <c:pt idx="12">
                  <c:v>29955</c:v>
                </c:pt>
                <c:pt idx="13">
                  <c:v>32805</c:v>
                </c:pt>
                <c:pt idx="14">
                  <c:v>33000</c:v>
                </c:pt>
                <c:pt idx="15">
                  <c:v>31500</c:v>
                </c:pt>
                <c:pt idx="16">
                  <c:v>32920</c:v>
                </c:pt>
                <c:pt idx="17">
                  <c:v>30500</c:v>
                </c:pt>
              </c:numCache>
            </c:numRef>
          </c:val>
        </c:ser>
        <c:axId val="24946176"/>
        <c:axId val="48228608"/>
      </c:barChart>
      <c:catAx>
        <c:axId val="24946176"/>
        <c:scaling>
          <c:orientation val="minMax"/>
        </c:scaling>
        <c:axPos val="b"/>
        <c:tickLblPos val="nextTo"/>
        <c:crossAx val="48228608"/>
        <c:crosses val="autoZero"/>
        <c:auto val="1"/>
        <c:lblAlgn val="ctr"/>
        <c:lblOffset val="100"/>
      </c:catAx>
      <c:valAx>
        <c:axId val="48228608"/>
        <c:scaling>
          <c:orientation val="minMax"/>
        </c:scaling>
        <c:axPos val="l"/>
        <c:majorGridlines/>
        <c:numFmt formatCode="General" sourceLinked="1"/>
        <c:tickLblPos val="nextTo"/>
        <c:crossAx val="2494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46501929628662"/>
          <c:y val="0"/>
          <c:w val="0.11017232361215172"/>
          <c:h val="0.20694536894228596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8466673992744887E-2"/>
          <c:y val="5.2982503721928524E-2"/>
          <c:w val="0.80599357033033592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Dusík</c:v>
                </c:pt>
              </c:strCache>
            </c:strRef>
          </c:tx>
          <c:cat>
            <c:strRef>
              <c:f>Sheet1!$G$2:$X$3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strCache>
            </c:strRef>
          </c:cat>
          <c:val>
            <c:numRef>
              <c:f>Sheet1!$G$4:$X$4</c:f>
              <c:numCache>
                <c:formatCode>General</c:formatCode>
                <c:ptCount val="18"/>
                <c:pt idx="0">
                  <c:v>50000</c:v>
                </c:pt>
                <c:pt idx="1">
                  <c:v>65000</c:v>
                </c:pt>
                <c:pt idx="2">
                  <c:v>65000</c:v>
                </c:pt>
                <c:pt idx="3">
                  <c:v>50000</c:v>
                </c:pt>
                <c:pt idx="4">
                  <c:v>65000</c:v>
                </c:pt>
                <c:pt idx="5">
                  <c:v>45000</c:v>
                </c:pt>
                <c:pt idx="6">
                  <c:v>65000</c:v>
                </c:pt>
                <c:pt idx="7">
                  <c:v>90400</c:v>
                </c:pt>
                <c:pt idx="8">
                  <c:v>91295</c:v>
                </c:pt>
                <c:pt idx="9">
                  <c:v>86350</c:v>
                </c:pt>
                <c:pt idx="10">
                  <c:v>95294</c:v>
                </c:pt>
                <c:pt idx="11">
                  <c:v>112706</c:v>
                </c:pt>
                <c:pt idx="12">
                  <c:v>95207</c:v>
                </c:pt>
                <c:pt idx="13">
                  <c:v>96000</c:v>
                </c:pt>
                <c:pt idx="14">
                  <c:v>92438</c:v>
                </c:pt>
                <c:pt idx="15">
                  <c:v>92000</c:v>
                </c:pt>
                <c:pt idx="16">
                  <c:v>85000</c:v>
                </c:pt>
                <c:pt idx="17">
                  <c:v>82500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Hélium</c:v>
                </c:pt>
              </c:strCache>
            </c:strRef>
          </c:tx>
          <c:cat>
            <c:strRef>
              <c:f>Sheet1!$G$2:$X$3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strCache>
            </c:strRef>
          </c:cat>
          <c:val>
            <c:numRef>
              <c:f>Sheet1!$G$5:$X$5</c:f>
              <c:numCache>
                <c:formatCode>General</c:formatCode>
                <c:ptCount val="18"/>
                <c:pt idx="0">
                  <c:v>11130</c:v>
                </c:pt>
                <c:pt idx="1">
                  <c:v>11362</c:v>
                </c:pt>
                <c:pt idx="2">
                  <c:v>14000</c:v>
                </c:pt>
                <c:pt idx="3">
                  <c:v>6135</c:v>
                </c:pt>
                <c:pt idx="4">
                  <c:v>11335</c:v>
                </c:pt>
                <c:pt idx="5">
                  <c:v>7295</c:v>
                </c:pt>
                <c:pt idx="6">
                  <c:v>9192</c:v>
                </c:pt>
                <c:pt idx="7">
                  <c:v>16641</c:v>
                </c:pt>
                <c:pt idx="8">
                  <c:v>16586</c:v>
                </c:pt>
                <c:pt idx="9">
                  <c:v>26159</c:v>
                </c:pt>
                <c:pt idx="10">
                  <c:v>22860</c:v>
                </c:pt>
                <c:pt idx="11">
                  <c:v>29955</c:v>
                </c:pt>
                <c:pt idx="12">
                  <c:v>32805</c:v>
                </c:pt>
                <c:pt idx="13">
                  <c:v>33000</c:v>
                </c:pt>
                <c:pt idx="14">
                  <c:v>31500</c:v>
                </c:pt>
                <c:pt idx="15">
                  <c:v>32920</c:v>
                </c:pt>
                <c:pt idx="16">
                  <c:v>30000</c:v>
                </c:pt>
                <c:pt idx="17">
                  <c:v>29000</c:v>
                </c:pt>
              </c:numCache>
            </c:numRef>
          </c:val>
        </c:ser>
        <c:axId val="49284224"/>
        <c:axId val="49285760"/>
      </c:barChart>
      <c:catAx>
        <c:axId val="49284224"/>
        <c:scaling>
          <c:orientation val="minMax"/>
        </c:scaling>
        <c:axPos val="b"/>
        <c:tickLblPos val="nextTo"/>
        <c:crossAx val="49285760"/>
        <c:crosses val="autoZero"/>
        <c:auto val="1"/>
        <c:lblAlgn val="ctr"/>
        <c:lblOffset val="100"/>
      </c:catAx>
      <c:valAx>
        <c:axId val="49285760"/>
        <c:scaling>
          <c:orientation val="minMax"/>
        </c:scaling>
        <c:axPos val="l"/>
        <c:majorGridlines/>
        <c:numFmt formatCode="General" sourceLinked="1"/>
        <c:tickLblPos val="nextTo"/>
        <c:crossAx val="4928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46501929628662"/>
          <c:y val="0"/>
          <c:w val="0.11017232361215171"/>
          <c:h val="0.20694536894228524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3E74-334F-45CE-B881-861A469D4832}" type="datetimeFigureOut">
              <a:rPr lang="sk-SK" smtClean="0"/>
              <a:pPr/>
              <a:t>9. 6. 2016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427B-610E-4321-91B4-DF7A86AD53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9427B-610E-4321-91B4-DF7A86AD53E3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C10C5D-D151-444D-99DC-BF68FF81F58F}" type="slidenum">
              <a:rPr lang="sk-SK" smtClean="0"/>
              <a:pPr>
                <a:defRPr/>
              </a:pPr>
              <a:t>23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B4192-4542-4E06-9E4E-6FBE8A0E1D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B4192-4542-4E06-9E4E-6FBE8A0E1DD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89ED-E280-4C94-8785-5B7925E6E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AEE9-730D-4653-9D70-1ADDB7C3E7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E471-5A4E-4B01-AFA2-0A12D510EA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6EE0-2090-4F9E-A3FD-3EA141D4EC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C72A-451C-4DE7-A795-3DE5B478D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590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590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CB13-9815-44E4-88DD-73BBD3E057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1A1B-811D-49B1-8CCF-B89FBF30B8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2A99-9694-43FB-AF69-AE378952F6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5EB6-304A-4560-8BC3-F24F6810A5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DC06-E8B1-4FF9-A139-E244CD01ED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9944-B616-42C8-8CCC-D6DE18E6F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19AF-BB79-407B-9CEF-DD8ED307EB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5233-9E05-4180-9934-DF01C703B1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D54738-ED5F-45E7-9787-2B7A795BC4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acovn__h_rok_programu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racovn__h_rok_programu_Microsoft_Office_Excel_97-20032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0ahUKEwin96_2qsjMAhVIWhoKHbGWBNQQjRwIBw&amp;url=https://www.princeton.edu/~npo/SurveyTopics/CDW/ChargeDensityWave.html&amp;psig=AFQjCNHe7q-EaSjcIscos9kr-elRCXsW1Q&amp;ust=14627232114618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1225402" cy="12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483768" y="1988840"/>
            <a:ext cx="554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de-DE" sz="3600" b="1" dirty="0" err="1">
                <a:solidFill>
                  <a:srgbClr val="FF0000"/>
                </a:solidFill>
              </a:rPr>
              <a:t>Preh</a:t>
            </a:r>
            <a:r>
              <a:rPr lang="sk-SK" sz="3600" b="1" dirty="0">
                <a:solidFill>
                  <a:srgbClr val="FF0000"/>
                </a:solidFill>
              </a:rPr>
              <a:t>ľad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činnosti C</a:t>
            </a:r>
            <a:r>
              <a:rPr lang="en-US" sz="3600" b="1" dirty="0">
                <a:solidFill>
                  <a:srgbClr val="FF0000"/>
                </a:solidFill>
              </a:rPr>
              <a:t>FNT </a:t>
            </a:r>
            <a:r>
              <a:rPr lang="de-DE" sz="3600" b="1" dirty="0">
                <a:solidFill>
                  <a:srgbClr val="FF0000"/>
                </a:solidFill>
              </a:rPr>
              <a:t/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za roky </a:t>
            </a:r>
            <a:r>
              <a:rPr lang="sk-SK" sz="3600" b="1" dirty="0" smtClean="0">
                <a:solidFill>
                  <a:srgbClr val="FF0000"/>
                </a:solidFill>
              </a:rPr>
              <a:t>20</a:t>
            </a:r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r>
              <a:rPr lang="sk-SK" sz="3600" b="1" dirty="0" smtClean="0">
                <a:solidFill>
                  <a:srgbClr val="FF0000"/>
                </a:solidFill>
              </a:rPr>
              <a:t>-201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895600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/>
          </a:p>
        </p:txBody>
      </p:sp>
      <p:pic>
        <p:nvPicPr>
          <p:cNvPr id="7176" name="Obrázok 5" descr="logo UE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334001" cy="151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Obrázok 10" descr="APV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493965" cy="107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Obrázok 7" descr="samolepkaEXTREM1 UE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5013325"/>
            <a:ext cx="24257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Obrázok 11" descr="ASFE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5834333"/>
            <a:ext cx="2663750" cy="72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Obrázok 9" descr="7F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301208"/>
            <a:ext cx="1296392" cy="11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2" name="Group 14"/>
          <p:cNvGrpSpPr>
            <a:grpSpLocks noChangeAspect="1"/>
          </p:cNvGrpSpPr>
          <p:nvPr/>
        </p:nvGrpSpPr>
        <p:grpSpPr bwMode="auto">
          <a:xfrm>
            <a:off x="5580112" y="4005064"/>
            <a:ext cx="1985962" cy="611187"/>
            <a:chOff x="3748" y="3312"/>
            <a:chExt cx="1436" cy="495"/>
          </a:xfrm>
        </p:grpSpPr>
        <p:pic>
          <p:nvPicPr>
            <p:cNvPr id="7186" name="Picture 15" descr="symbCNRSmed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48" y="3312"/>
              <a:ext cx="47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4" y="3312"/>
              <a:ext cx="96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5" name="Picture 1" descr="C:\Users\samuelz\Pictures\front-87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260648"/>
            <a:ext cx="4020864" cy="994084"/>
          </a:xfrm>
          <a:prstGeom prst="rect">
            <a:avLst/>
          </a:prstGeom>
          <a:noFill/>
        </p:spPr>
      </p:pic>
      <p:pic>
        <p:nvPicPr>
          <p:cNvPr id="24578" name="Picture 2" descr="http://www.sav.sk/img/layout/header/logo_s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116632"/>
            <a:ext cx="133394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49280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95536" y="1556792"/>
            <a:ext cx="84604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S.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Holt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and P.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Skyba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Rev.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Sci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Instr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83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064703 (2012)</a:t>
            </a:r>
            <a:r>
              <a:rPr kumimoji="0" lang="sk-S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11 citácií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T. K.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Kim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V. B.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Zabolotnyy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A. A.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Kordyuk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D. V.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Evtushinsky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T.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Samuely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Szabó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Samuely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B.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Büchner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and S. V.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Borisenko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k-SK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Rev. B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85 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014520 (2012)</a:t>
            </a:r>
            <a:r>
              <a:rPr kumimoji="0" lang="sk-S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10 citácií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J.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Kačmarčík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Z.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Pribulová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V.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Paľuchová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Szabó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P.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Husaníková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G.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Karapetrov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and P.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Samuely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Rev. B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88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020507(R) (2013)</a:t>
            </a:r>
            <a:r>
              <a:rPr kumimoji="0" lang="sk-S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 citácií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k-SK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A.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Grockowiak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T. Klein, H.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Cercellier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F.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Lévy-Bertrand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X.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Blase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J.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Kačmarčík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k-SK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Rev. B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88</a:t>
            </a:r>
            <a:r>
              <a:rPr kumimoji="0" lang="sk-S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064508 (2013)  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citácií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39552" y="620688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Najcitovanejšie práce publikované v období 2012-2015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85220" y="-92362"/>
            <a:ext cx="5532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Ohlasy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na vedecké výstupy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658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9761" y="-92362"/>
            <a:ext cx="4076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Vedecké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postavenie</a:t>
            </a:r>
          </a:p>
        </p:txBody>
      </p:sp>
      <p:sp>
        <p:nvSpPr>
          <p:cNvPr id="12295" name="Obdĺžnik 1"/>
          <p:cNvSpPr>
            <a:spLocks noChangeArrowheads="1"/>
          </p:cNvSpPr>
          <p:nvPr/>
        </p:nvSpPr>
        <p:spPr bwMode="auto">
          <a:xfrm>
            <a:off x="107950" y="620713"/>
            <a:ext cx="89281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 err="1"/>
              <a:t>Zoznam</a:t>
            </a:r>
            <a:r>
              <a:rPr lang="en-US" b="1" dirty="0"/>
              <a:t> </a:t>
            </a:r>
            <a:r>
              <a:rPr lang="en-US" b="1" dirty="0" err="1"/>
              <a:t>medzinárodných</a:t>
            </a:r>
            <a:r>
              <a:rPr lang="en-US" b="1" dirty="0"/>
              <a:t> </a:t>
            </a:r>
            <a:r>
              <a:rPr lang="en-US" b="1" dirty="0" err="1"/>
              <a:t>konferencií</a:t>
            </a:r>
            <a:r>
              <a:rPr lang="en-US" b="1" dirty="0"/>
              <a:t> </a:t>
            </a:r>
            <a:r>
              <a:rPr lang="en-US" b="1" dirty="0" err="1"/>
              <a:t>organizovaných</a:t>
            </a:r>
            <a:r>
              <a:rPr lang="en-US" b="1" dirty="0"/>
              <a:t> </a:t>
            </a:r>
            <a:r>
              <a:rPr lang="en-US" b="1" dirty="0" err="1"/>
              <a:t>alebo</a:t>
            </a:r>
            <a:r>
              <a:rPr lang="en-US" b="1" dirty="0"/>
              <a:t> </a:t>
            </a:r>
            <a:r>
              <a:rPr lang="en-US" b="1" dirty="0" err="1"/>
              <a:t>spoluorganizova-ných</a:t>
            </a:r>
            <a:r>
              <a:rPr lang="en-US" b="1" dirty="0"/>
              <a:t> </a:t>
            </a:r>
            <a:r>
              <a:rPr lang="en-US" b="1" dirty="0" err="1"/>
              <a:t>organizáciou</a:t>
            </a:r>
            <a:r>
              <a:rPr lang="en-US" b="1" dirty="0"/>
              <a:t> </a:t>
            </a:r>
            <a:endParaRPr lang="sk-SK" b="1" dirty="0"/>
          </a:p>
          <a:p>
            <a:endParaRPr lang="en-US" b="1" dirty="0" smtClean="0"/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Microkelvin</a:t>
            </a:r>
            <a:r>
              <a:rPr lang="sk-SK" dirty="0" smtClean="0">
                <a:solidFill>
                  <a:srgbClr val="000000"/>
                </a:solidFill>
              </a:rPr>
              <a:t> 2012  –  </a:t>
            </a:r>
            <a:r>
              <a:rPr lang="sk-SK" dirty="0" err="1" smtClean="0">
                <a:solidFill>
                  <a:srgbClr val="000000"/>
                </a:solidFill>
              </a:rPr>
              <a:t>mid</a:t>
            </a:r>
            <a:r>
              <a:rPr lang="sk-SK" dirty="0" smtClean="0">
                <a:solidFill>
                  <a:srgbClr val="000000"/>
                </a:solidFill>
              </a:rPr>
              <a:t> term </a:t>
            </a:r>
            <a:r>
              <a:rPr lang="sk-SK" dirty="0" err="1" smtClean="0">
                <a:solidFill>
                  <a:srgbClr val="000000"/>
                </a:solidFill>
              </a:rPr>
              <a:t>evaluation</a:t>
            </a:r>
            <a:r>
              <a:rPr lang="sk-SK" dirty="0" smtClean="0">
                <a:solidFill>
                  <a:srgbClr val="000000"/>
                </a:solidFill>
              </a:rPr>
              <a:t> and </a:t>
            </a:r>
            <a:r>
              <a:rPr lang="sk-SK" dirty="0" err="1" smtClean="0">
                <a:solidFill>
                  <a:srgbClr val="000000"/>
                </a:solidFill>
              </a:rPr>
              <a:t>review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meeting</a:t>
            </a:r>
            <a:r>
              <a:rPr lang="sk-SK" dirty="0" smtClean="0">
                <a:solidFill>
                  <a:srgbClr val="000000"/>
                </a:solidFill>
              </a:rPr>
              <a:t> Smolenice, marec 2012, 88 účastníkov. </a:t>
            </a:r>
            <a:r>
              <a:rPr lang="sk-SK" dirty="0" err="1" smtClean="0">
                <a:solidFill>
                  <a:srgbClr val="000000"/>
                </a:solidFill>
              </a:rPr>
              <a:t>Skyba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i="1" dirty="0" err="1" smtClean="0">
                <a:solidFill>
                  <a:srgbClr val="000000"/>
                </a:solidFill>
              </a:rPr>
              <a:t>et</a:t>
            </a:r>
            <a:r>
              <a:rPr lang="sk-SK" i="1" dirty="0" smtClean="0">
                <a:solidFill>
                  <a:srgbClr val="000000"/>
                </a:solidFill>
              </a:rPr>
              <a:t> al</a:t>
            </a:r>
            <a:r>
              <a:rPr lang="sk-SK" dirty="0" smtClean="0">
                <a:solidFill>
                  <a:srgbClr val="000000"/>
                </a:solidFill>
              </a:rPr>
              <a:t>. 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altLang="en-US" dirty="0" smtClean="0">
                <a:solidFill>
                  <a:srgbClr val="000000"/>
                </a:solidFill>
              </a:rPr>
              <a:t> Organizačný výbor konferencie ULT 2014 / </a:t>
            </a:r>
            <a:r>
              <a:rPr lang="sk-SK" altLang="en-US" dirty="0" err="1" smtClean="0">
                <a:solidFill>
                  <a:srgbClr val="000000"/>
                </a:solidFill>
              </a:rPr>
              <a:t>Skyba</a:t>
            </a:r>
            <a:endParaRPr lang="sk-SK" altLang="en-US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dirty="0" smtClean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 smtClean="0"/>
              <a:t> </a:t>
            </a:r>
            <a:r>
              <a:rPr lang="en-US" dirty="0" smtClean="0"/>
              <a:t>15</a:t>
            </a:r>
            <a:r>
              <a:rPr lang="cs-CZ" dirty="0" err="1" smtClean="0"/>
              <a:t>th</a:t>
            </a:r>
            <a:r>
              <a:rPr lang="en-US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on </a:t>
            </a:r>
            <a:r>
              <a:rPr lang="cs-CZ" dirty="0" err="1"/>
              <a:t>Magnetism</a:t>
            </a:r>
            <a:r>
              <a:rPr lang="cs-CZ" dirty="0"/>
              <a:t>, Košice </a:t>
            </a:r>
            <a:r>
              <a:rPr lang="cs-CZ" dirty="0" smtClean="0"/>
              <a:t>20</a:t>
            </a:r>
            <a:r>
              <a:rPr lang="en-US" dirty="0" smtClean="0"/>
              <a:t>13</a:t>
            </a:r>
            <a:r>
              <a:rPr lang="cs-CZ" dirty="0" smtClean="0"/>
              <a:t> (</a:t>
            </a:r>
            <a:r>
              <a:rPr lang="en-US" dirty="0" err="1" smtClean="0"/>
              <a:t>Flachbart</a:t>
            </a:r>
            <a:r>
              <a:rPr lang="en-US" dirty="0" smtClean="0"/>
              <a:t>, </a:t>
            </a:r>
            <a:r>
              <a:rPr lang="cs-CZ" dirty="0" err="1" smtClean="0"/>
              <a:t>Reiffers</a:t>
            </a:r>
            <a:r>
              <a:rPr lang="cs-CZ" dirty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sk-SK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en-US" dirty="0" smtClean="0"/>
              <a:t>COST </a:t>
            </a:r>
            <a:r>
              <a:rPr lang="en-US" dirty="0" err="1" smtClean="0"/>
              <a:t>nanoSC</a:t>
            </a:r>
            <a:r>
              <a:rPr lang="en-US" dirty="0" smtClean="0"/>
              <a:t> </a:t>
            </a:r>
            <a:r>
              <a:rPr lang="en-US" dirty="0" err="1" smtClean="0"/>
              <a:t>konferencie</a:t>
            </a:r>
            <a:r>
              <a:rPr lang="en-US" dirty="0" smtClean="0"/>
              <a:t>/</a:t>
            </a:r>
            <a:r>
              <a:rPr lang="sk-SK" dirty="0" err="1" smtClean="0"/>
              <a:t>workshop</a:t>
            </a:r>
            <a:r>
              <a:rPr lang="en-US" dirty="0" smtClean="0"/>
              <a:t>y</a:t>
            </a:r>
            <a:r>
              <a:rPr lang="sk-SK" dirty="0" smtClean="0"/>
              <a:t>, </a:t>
            </a:r>
            <a:r>
              <a:rPr lang="sk-SK" dirty="0"/>
              <a:t>cca 8 akcií, </a:t>
            </a:r>
            <a:r>
              <a:rPr lang="sk-SK" dirty="0" err="1" smtClean="0"/>
              <a:t>Samuely</a:t>
            </a:r>
            <a:endParaRPr lang="sk-SK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sk-SK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k-SK" altLang="en-US" dirty="0" smtClean="0"/>
              <a:t> </a:t>
            </a:r>
            <a:r>
              <a:rPr lang="sk-SK" altLang="en-US" dirty="0" err="1" smtClean="0"/>
              <a:t>Quantum</a:t>
            </a:r>
            <a:r>
              <a:rPr lang="sk-SK" altLang="en-US" dirty="0" smtClean="0"/>
              <a:t> </a:t>
            </a:r>
            <a:r>
              <a:rPr lang="sk-SK" altLang="en-US" dirty="0" err="1" smtClean="0"/>
              <a:t>Fluids</a:t>
            </a:r>
            <a:r>
              <a:rPr lang="sk-SK" altLang="en-US" dirty="0" smtClean="0"/>
              <a:t> and </a:t>
            </a:r>
            <a:r>
              <a:rPr lang="sk-SK" altLang="en-US" dirty="0" err="1" smtClean="0"/>
              <a:t>Solids</a:t>
            </a:r>
            <a:r>
              <a:rPr lang="sk-SK" altLang="en-US" dirty="0" smtClean="0"/>
              <a:t> 2013 </a:t>
            </a:r>
            <a:r>
              <a:rPr lang="sk-SK" altLang="en-US" dirty="0" err="1" smtClean="0"/>
              <a:t>Matsue</a:t>
            </a:r>
            <a:r>
              <a:rPr lang="sk-SK" altLang="en-US" dirty="0" smtClean="0"/>
              <a:t>, Japan, august 2013, </a:t>
            </a:r>
            <a:r>
              <a:rPr lang="sk-SK" altLang="en-US" dirty="0" err="1" smtClean="0"/>
              <a:t>Skyba</a:t>
            </a:r>
            <a:endParaRPr lang="en-US" altLang="en-US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sk-SK" dirty="0"/>
          </a:p>
          <a:p>
            <a:pPr algn="just"/>
            <a:endParaRPr lang="sk-SK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0" y="1484784"/>
            <a:ext cx="91440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949280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694238" y="76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en-US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251520" y="0"/>
            <a:ext cx="842962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/>
              <a:t>Zoznam </a:t>
            </a:r>
            <a:r>
              <a:rPr lang="pl-PL" sz="2400" b="1" dirty="0" smtClean="0"/>
              <a:t>ocenení </a:t>
            </a:r>
            <a:r>
              <a:rPr lang="pl-PL" sz="2400" b="1" dirty="0"/>
              <a:t>a vyznamenaní </a:t>
            </a:r>
            <a:endParaRPr lang="pl-PL" sz="2400" dirty="0"/>
          </a:p>
          <a:p>
            <a:pPr algn="ctr"/>
            <a:endParaRPr lang="sk-SK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k-SK" sz="1600" dirty="0" err="1" smtClean="0">
                <a:cs typeface="Arial" pitchFamily="34" charset="0"/>
              </a:rPr>
              <a:t>Samuely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Szabó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Kačmarčík</a:t>
            </a:r>
            <a:r>
              <a:rPr lang="sk-SK" sz="1600" dirty="0" smtClean="0">
                <a:cs typeface="Arial" pitchFamily="34" charset="0"/>
              </a:rPr>
              <a:t> a </a:t>
            </a:r>
            <a:r>
              <a:rPr lang="sk-SK" sz="1600" dirty="0" err="1" smtClean="0">
                <a:cs typeface="Arial" pitchFamily="34" charset="0"/>
              </a:rPr>
              <a:t>Pribulová</a:t>
            </a:r>
            <a:r>
              <a:rPr lang="sk-SK" sz="1600" dirty="0" smtClean="0">
                <a:cs typeface="Arial" pitchFamily="34" charset="0"/>
              </a:rPr>
              <a:t>: cena ministra školstva „</a:t>
            </a:r>
            <a:r>
              <a:rPr lang="en-US" sz="1600" dirty="0" err="1" smtClean="0">
                <a:cs typeface="Arial" pitchFamily="34" charset="0"/>
              </a:rPr>
              <a:t>Vedeck</a:t>
            </a:r>
            <a:r>
              <a:rPr lang="sk-SK" sz="1600" dirty="0" smtClean="0">
                <a:cs typeface="Arial" pitchFamily="34" charset="0"/>
              </a:rPr>
              <a:t>ý</a:t>
            </a:r>
            <a:r>
              <a:rPr lang="en-US" sz="1600" dirty="0" smtClean="0">
                <a:cs typeface="Arial" pitchFamily="34" charset="0"/>
              </a:rPr>
              <a:t> t</a:t>
            </a:r>
            <a:r>
              <a:rPr lang="sk-SK" sz="1600" dirty="0" smtClean="0">
                <a:cs typeface="Arial" pitchFamily="34" charset="0"/>
              </a:rPr>
              <a:t>í</a:t>
            </a:r>
            <a:r>
              <a:rPr lang="en-US" sz="1600" dirty="0" smtClean="0">
                <a:cs typeface="Arial" pitchFamily="34" charset="0"/>
              </a:rPr>
              <a:t>m </a:t>
            </a:r>
            <a:r>
              <a:rPr lang="en-US" sz="1600" dirty="0" err="1" smtClean="0">
                <a:cs typeface="Arial" pitchFamily="34" charset="0"/>
              </a:rPr>
              <a:t>roka</a:t>
            </a:r>
            <a:r>
              <a:rPr lang="sk-SK" sz="1600" dirty="0" smtClean="0">
                <a:cs typeface="Arial" pitchFamily="34" charset="0"/>
              </a:rPr>
              <a:t>“  / nominácia ARRA,</a:t>
            </a:r>
            <a:r>
              <a:rPr lang="de-DE" sz="1600" dirty="0" smtClean="0"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2012</a:t>
            </a:r>
            <a:r>
              <a:rPr lang="sk-SK" sz="1600" dirty="0" smtClean="0">
                <a:cs typeface="Arial" pitchFamily="34" charset="0"/>
              </a:rPr>
              <a:t> + medaila SAV 2013</a:t>
            </a:r>
          </a:p>
          <a:p>
            <a:pPr marL="285750" indent="-285750">
              <a:buFont typeface="Wingdings" pitchFamily="2" charset="2"/>
              <a:buChar char="ü"/>
            </a:pPr>
            <a:endParaRPr lang="sk-SK" sz="16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k-SK" sz="1600" dirty="0" err="1" smtClean="0">
                <a:cs typeface="Arial" pitchFamily="34" charset="0"/>
              </a:rPr>
              <a:t>Skyba</a:t>
            </a:r>
            <a:r>
              <a:rPr lang="sk-SK" sz="1600" dirty="0" smtClean="0">
                <a:cs typeface="Arial" pitchFamily="34" charset="0"/>
              </a:rPr>
              <a:t> zvolený za člena IUPAP C5, 2014</a:t>
            </a:r>
          </a:p>
          <a:p>
            <a:pPr marL="285750" indent="-285750">
              <a:buFont typeface="Wingdings" pitchFamily="2" charset="2"/>
              <a:buChar char="ü"/>
            </a:pPr>
            <a:endParaRPr lang="sk-SK" sz="1600" dirty="0" smtClean="0"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sk-SK" sz="1600" dirty="0" err="1" smtClean="0"/>
              <a:t>Szabó</a:t>
            </a:r>
            <a:r>
              <a:rPr lang="sk-SK" sz="1600" dirty="0" smtClean="0"/>
              <a:t>: Cena MTA  „</a:t>
            </a:r>
            <a:r>
              <a:rPr lang="sk-SK" sz="1600" dirty="0" err="1" smtClean="0"/>
              <a:t>Arany</a:t>
            </a:r>
            <a:r>
              <a:rPr lang="sk-SK" sz="1600" dirty="0" smtClean="0"/>
              <a:t> </a:t>
            </a:r>
            <a:r>
              <a:rPr lang="sk-SK" sz="1600" dirty="0" err="1" smtClean="0"/>
              <a:t>János</a:t>
            </a:r>
            <a:r>
              <a:rPr lang="sk-SK" sz="1600" dirty="0" smtClean="0"/>
              <a:t> </a:t>
            </a:r>
            <a:r>
              <a:rPr lang="sk-SK" sz="1600" dirty="0" err="1" smtClean="0"/>
              <a:t>díj</a:t>
            </a:r>
            <a:r>
              <a:rPr lang="sk-SK" sz="1600" dirty="0" smtClean="0"/>
              <a:t>“ – za vedecké výsledky a popularizáciu</a:t>
            </a:r>
            <a:r>
              <a:rPr lang="en-US" sz="1600" dirty="0" smtClean="0"/>
              <a:t>, 2012</a:t>
            </a:r>
            <a:endParaRPr lang="sk-SK" sz="1600" dirty="0" smtClean="0"/>
          </a:p>
          <a:p>
            <a:pPr marL="285750" indent="-285750">
              <a:buFont typeface="Wingdings" pitchFamily="2" charset="2"/>
              <a:buChar char="ü"/>
            </a:pPr>
            <a:endParaRPr lang="sk-SK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sk-SK" sz="1600" dirty="0" err="1" smtClean="0"/>
              <a:t>Samuely</a:t>
            </a:r>
            <a:r>
              <a:rPr lang="sk-SK" sz="1600" dirty="0" smtClean="0"/>
              <a:t>, člen </a:t>
            </a:r>
            <a:r>
              <a:rPr lang="sk-SK" sz="1600" dirty="0" err="1" smtClean="0"/>
              <a:t>Advisory</a:t>
            </a:r>
            <a:r>
              <a:rPr lang="sk-SK" sz="1600" dirty="0" smtClean="0"/>
              <a:t> </a:t>
            </a:r>
            <a:r>
              <a:rPr lang="sk-SK" sz="1600" dirty="0" err="1" smtClean="0"/>
              <a:t>board</a:t>
            </a:r>
            <a:r>
              <a:rPr lang="sk-SK" sz="1600" dirty="0" smtClean="0"/>
              <a:t> </a:t>
            </a:r>
            <a:r>
              <a:rPr lang="sk-SK" sz="1600" dirty="0" err="1" smtClean="0"/>
              <a:t>Physica</a:t>
            </a:r>
            <a:r>
              <a:rPr lang="sk-SK" sz="1600" dirty="0" smtClean="0"/>
              <a:t> C</a:t>
            </a:r>
            <a:r>
              <a:rPr lang="en-US" sz="1600" dirty="0" smtClean="0"/>
              <a:t>, 2012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en-US" sz="1600" dirty="0" err="1" smtClean="0"/>
              <a:t>Pribulov</a:t>
            </a:r>
            <a:r>
              <a:rPr lang="sk-SK" altLang="en-US" sz="1600" dirty="0" smtClean="0"/>
              <a:t>á: Cena min</a:t>
            </a:r>
            <a:r>
              <a:rPr lang="en-US" altLang="en-US" sz="1600" dirty="0" smtClean="0"/>
              <a:t>. </a:t>
            </a:r>
            <a:r>
              <a:rPr lang="sk-SK" altLang="en-US" sz="1600" dirty="0" smtClean="0"/>
              <a:t>školstva „O</a:t>
            </a:r>
            <a:r>
              <a:rPr lang="pl-PL" altLang="en-US" sz="1600" dirty="0" smtClean="0"/>
              <a:t>sobnosť vedy a techniky do 35 rokov”</a:t>
            </a:r>
            <a:r>
              <a:rPr lang="en-US" altLang="en-US" sz="1600" dirty="0" smtClean="0"/>
              <a:t>, 2013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sk-SK" sz="1600" dirty="0" smtClean="0">
                <a:cs typeface="Arial" charset="0"/>
              </a:rPr>
              <a:t>Peter </a:t>
            </a:r>
            <a:r>
              <a:rPr lang="sk-SK" sz="1600" dirty="0" err="1" smtClean="0">
                <a:cs typeface="Arial" charset="0"/>
              </a:rPr>
              <a:t>Skyba</a:t>
            </a:r>
            <a:r>
              <a:rPr lang="sk-SK" sz="1600" dirty="0" smtClean="0">
                <a:cs typeface="Arial" charset="0"/>
              </a:rPr>
              <a:t>: Doktor vied, UPJŠ, 2014</a:t>
            </a:r>
            <a:endParaRPr lang="sk-SK" sz="1600" dirty="0" smtClean="0"/>
          </a:p>
          <a:p>
            <a:pPr marL="285750" indent="-285750">
              <a:buFont typeface="Wingdings" pitchFamily="2" charset="2"/>
              <a:buChar char="ü"/>
            </a:pPr>
            <a:endParaRPr lang="pl-PL" alt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dirty="0" smtClean="0">
                <a:cs typeface="Arial" charset="0"/>
              </a:rPr>
              <a:t>P. Szabó, P. Samuely, J. Kačmarčík: Prémia Lit. fondu za výnimočný ohlas na jedno dielo (PRL 2001 390 citácií)</a:t>
            </a:r>
          </a:p>
          <a:p>
            <a:pPr marL="285750" indent="-285750">
              <a:buFont typeface="Wingdings" pitchFamily="2" charset="2"/>
              <a:buChar char="ü"/>
            </a:pPr>
            <a:endParaRPr lang="sk-SK" sz="1600" b="1" dirty="0"/>
          </a:p>
          <a:p>
            <a:r>
              <a:rPr lang="sk-SK" sz="1600" b="1" dirty="0" smtClean="0"/>
              <a:t>Recenzie</a:t>
            </a:r>
            <a:endParaRPr lang="sk-SK" sz="1600" b="1" dirty="0"/>
          </a:p>
          <a:p>
            <a:endParaRPr lang="sk-SK" sz="1600" b="1" dirty="0"/>
          </a:p>
          <a:p>
            <a:r>
              <a:rPr lang="sk-SK" sz="1600" dirty="0" err="1"/>
              <a:t>Phys</a:t>
            </a:r>
            <a:r>
              <a:rPr lang="sk-SK" sz="1600" dirty="0"/>
              <a:t>. Rev. </a:t>
            </a:r>
            <a:r>
              <a:rPr lang="sk-SK" sz="1600" dirty="0" err="1"/>
              <a:t>Lett</a:t>
            </a:r>
            <a:r>
              <a:rPr lang="sk-SK" sz="1600" dirty="0"/>
              <a:t>. , </a:t>
            </a:r>
            <a:r>
              <a:rPr lang="sk-SK" sz="1600" dirty="0" err="1"/>
              <a:t>Phys</a:t>
            </a:r>
            <a:r>
              <a:rPr lang="sk-SK" sz="1600" dirty="0"/>
              <a:t>. </a:t>
            </a:r>
            <a:r>
              <a:rPr lang="sk-SK" sz="1600" dirty="0" err="1"/>
              <a:t>Review</a:t>
            </a:r>
            <a:r>
              <a:rPr lang="sk-SK" sz="1600" dirty="0"/>
              <a:t> B, J. </a:t>
            </a:r>
            <a:r>
              <a:rPr lang="sk-SK" sz="1600" dirty="0" err="1"/>
              <a:t>Low</a:t>
            </a:r>
            <a:r>
              <a:rPr lang="sk-SK" sz="1600" dirty="0"/>
              <a:t> Temp. </a:t>
            </a:r>
            <a:r>
              <a:rPr lang="sk-SK" sz="1600" dirty="0" err="1"/>
              <a:t>Phys</a:t>
            </a:r>
            <a:r>
              <a:rPr lang="sk-SK" sz="1600" dirty="0"/>
              <a:t>., SST, </a:t>
            </a:r>
            <a:r>
              <a:rPr lang="sk-SK" sz="1600" dirty="0" err="1"/>
              <a:t>Physica</a:t>
            </a:r>
            <a:r>
              <a:rPr lang="sk-SK" sz="1600" dirty="0"/>
              <a:t> C, ...</a:t>
            </a:r>
          </a:p>
          <a:p>
            <a:r>
              <a:rPr lang="sk-SK" sz="1600" dirty="0" smtClean="0"/>
              <a:t>projekty </a:t>
            </a:r>
            <a:r>
              <a:rPr lang="sk-SK" sz="1600" dirty="0"/>
              <a:t>RP, </a:t>
            </a:r>
            <a:r>
              <a:rPr lang="sk-SK" sz="1600" dirty="0" smtClean="0"/>
              <a:t> národné </a:t>
            </a:r>
            <a:r>
              <a:rPr lang="sk-SK" sz="1600" dirty="0"/>
              <a:t>atd</a:t>
            </a:r>
            <a:r>
              <a:rPr lang="sk-SK" sz="1600" dirty="0" smtClean="0"/>
              <a:t>.</a:t>
            </a:r>
          </a:p>
          <a:p>
            <a:endParaRPr lang="sk-SK" sz="1600" dirty="0" smtClean="0"/>
          </a:p>
          <a:p>
            <a:r>
              <a:rPr lang="sk-SK" sz="1600" b="1" dirty="0" smtClean="0"/>
              <a:t>Oponenti, členovia komisii </a:t>
            </a:r>
            <a:r>
              <a:rPr lang="sk-SK" sz="1600" b="1" dirty="0" err="1" smtClean="0"/>
              <a:t>PhD</a:t>
            </a:r>
            <a:r>
              <a:rPr lang="sk-SK" sz="1600" b="1" dirty="0" smtClean="0"/>
              <a:t> prác v zahraničí:</a:t>
            </a:r>
            <a:r>
              <a:rPr lang="sk-SK" sz="1600" dirty="0" smtClean="0"/>
              <a:t> </a:t>
            </a:r>
            <a:r>
              <a:rPr lang="sk-SK" sz="1600" dirty="0" err="1" smtClean="0"/>
              <a:t>Skyba</a:t>
            </a:r>
            <a:r>
              <a:rPr lang="sk-SK" sz="1600" dirty="0" smtClean="0"/>
              <a:t>, Helsinki a </a:t>
            </a:r>
            <a:r>
              <a:rPr lang="sk-SK" sz="1600" dirty="0" err="1" smtClean="0"/>
              <a:t>Samuely</a:t>
            </a:r>
            <a:r>
              <a:rPr lang="sk-SK" sz="1600" dirty="0" smtClean="0"/>
              <a:t>, </a:t>
            </a:r>
            <a:r>
              <a:rPr lang="sk-SK" sz="1600" dirty="0" err="1" smtClean="0"/>
              <a:t>Grenoble</a:t>
            </a:r>
            <a:r>
              <a:rPr lang="sk-SK" sz="1600" dirty="0" smtClean="0"/>
              <a:t> a </a:t>
            </a:r>
            <a:r>
              <a:rPr lang="sk-SK" sz="1600" dirty="0" err="1" smtClean="0"/>
              <a:t>Leuven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2588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694238" y="76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en-US"/>
          </a:p>
        </p:txBody>
      </p:sp>
      <p:pic>
        <p:nvPicPr>
          <p:cNvPr id="20489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55509" y="-92362"/>
            <a:ext cx="46233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Doktorandské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štúdium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259632" y="1196752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dirty="0" smtClean="0"/>
              <a:t>Fyzika kondenzovaných látok, ÚEF/PF UPJŠ </a:t>
            </a:r>
          </a:p>
          <a:p>
            <a:pPr>
              <a:defRPr/>
            </a:pPr>
            <a:r>
              <a:rPr lang="sk-SK" dirty="0" smtClean="0"/>
              <a:t>Garantovanie   </a:t>
            </a:r>
            <a:r>
              <a:rPr lang="sk-SK" dirty="0" err="1" smtClean="0"/>
              <a:t>Samuely</a:t>
            </a:r>
            <a:endParaRPr lang="sk-SK" dirty="0" smtClean="0"/>
          </a:p>
          <a:p>
            <a:pPr>
              <a:defRPr/>
            </a:pPr>
            <a:r>
              <a:rPr lang="sk-SK" dirty="0" smtClean="0"/>
              <a:t>Prednášky: </a:t>
            </a:r>
            <a:r>
              <a:rPr lang="sk-SK" dirty="0" err="1" smtClean="0"/>
              <a:t>Samuely</a:t>
            </a:r>
            <a:r>
              <a:rPr lang="sk-SK" dirty="0" smtClean="0"/>
              <a:t>, </a:t>
            </a:r>
            <a:r>
              <a:rPr lang="sk-SK" dirty="0" err="1" smtClean="0"/>
              <a:t>Flachbart</a:t>
            </a:r>
            <a:r>
              <a:rPr lang="sk-SK" dirty="0" smtClean="0"/>
              <a:t>, </a:t>
            </a:r>
            <a:r>
              <a:rPr lang="sk-SK" dirty="0" err="1" smtClean="0"/>
              <a:t>Gabáni</a:t>
            </a:r>
            <a:r>
              <a:rPr lang="sk-SK" dirty="0" smtClean="0"/>
              <a:t>, </a:t>
            </a:r>
            <a:r>
              <a:rPr lang="sk-SK" dirty="0" err="1" smtClean="0"/>
              <a:t>Pristaš</a:t>
            </a:r>
            <a:r>
              <a:rPr lang="sk-SK" dirty="0" smtClean="0"/>
              <a:t>, </a:t>
            </a:r>
            <a:r>
              <a:rPr lang="sk-SK" dirty="0" err="1" smtClean="0"/>
              <a:t>Pribulová</a:t>
            </a:r>
            <a:r>
              <a:rPr lang="sk-SK" dirty="0" smtClean="0"/>
              <a:t>, ...</a:t>
            </a:r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r>
              <a:rPr lang="sk-SK" dirty="0" smtClean="0">
                <a:solidFill>
                  <a:srgbClr val="00B451"/>
                </a:solidFill>
              </a:rPr>
              <a:t>Fyzikálne inžinierstvo progresívnych materiálov, ÚEF/TUKE</a:t>
            </a:r>
          </a:p>
          <a:p>
            <a:pPr>
              <a:defRPr/>
            </a:pPr>
            <a:r>
              <a:rPr lang="sk-SK" dirty="0" smtClean="0">
                <a:solidFill>
                  <a:srgbClr val="00B451"/>
                </a:solidFill>
              </a:rPr>
              <a:t>Garantovanie   </a:t>
            </a:r>
            <a:r>
              <a:rPr lang="sk-SK" dirty="0" err="1" smtClean="0">
                <a:solidFill>
                  <a:srgbClr val="00B451"/>
                </a:solidFill>
              </a:rPr>
              <a:t>Flachbart</a:t>
            </a:r>
            <a:r>
              <a:rPr lang="sk-SK" dirty="0" smtClean="0">
                <a:solidFill>
                  <a:srgbClr val="00B451"/>
                </a:solidFill>
              </a:rPr>
              <a:t>, od 2016</a:t>
            </a:r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 smtClean="0"/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9461" y="692696"/>
            <a:ext cx="719261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Výstupy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do spoločenskej praxe</a:t>
            </a:r>
          </a:p>
          <a:p>
            <a:pPr algn="ctr" eaLnBrk="0" hangingPunct="0">
              <a:defRPr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sk-SK" sz="2000" dirty="0" err="1">
                <a:solidFill>
                  <a:schemeClr val="accent6">
                    <a:lumMod val="75000"/>
                  </a:schemeClr>
                </a:solidFill>
              </a:rPr>
              <a:t>Pavlik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 dodávky </a:t>
            </a:r>
            <a:r>
              <a:rPr lang="sk-SK" sz="2000" dirty="0" err="1">
                <a:solidFill>
                  <a:schemeClr val="accent6">
                    <a:lumMod val="75000"/>
                  </a:schemeClr>
                </a:solidFill>
              </a:rPr>
              <a:t>LHe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 pre NMR spektrometre a 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tomografy</a:t>
            </a:r>
          </a:p>
          <a:p>
            <a:pPr algn="ctr" eaLnBrk="0" hangingPunct="0">
              <a:defRPr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dodávky LN2 pre </a:t>
            </a:r>
            <a:r>
              <a:rPr lang="sk-SK" sz="2000" dirty="0" err="1" smtClean="0">
                <a:solidFill>
                  <a:schemeClr val="accent6">
                    <a:lumMod val="75000"/>
                  </a:schemeClr>
                </a:solidFill>
              </a:rPr>
              <a:t>Steel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 park</a:t>
            </a:r>
          </a:p>
          <a:p>
            <a:pPr algn="ctr" eaLnBrk="0" hangingPunct="0">
              <a:defRPr/>
            </a:pPr>
            <a:endParaRPr lang="sk-SK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P. </a:t>
            </a:r>
            <a:r>
              <a:rPr lang="sk-SK" sz="2000" dirty="0" err="1" smtClean="0">
                <a:solidFill>
                  <a:schemeClr val="accent6">
                    <a:lumMod val="75000"/>
                  </a:schemeClr>
                </a:solidFill>
              </a:rPr>
              <a:t>Skyba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, člen pracovnej skupiny APVV pre MFI, do 2014</a:t>
            </a: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P. </a:t>
            </a:r>
            <a:r>
              <a:rPr lang="sk-SK" sz="2000" dirty="0" err="1">
                <a:solidFill>
                  <a:schemeClr val="accent6">
                    <a:lumMod val="75000"/>
                  </a:schemeClr>
                </a:solidFill>
              </a:rPr>
              <a:t>Samuely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predseda Rady APVV pre prírodné vedy, od 2014</a:t>
            </a:r>
          </a:p>
          <a:p>
            <a:pPr algn="ctr" eaLnBrk="0" hangingPunct="0">
              <a:defRPr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člen 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Komisie pre hodnotenie organizácie uchádzajúcich sa </a:t>
            </a:r>
          </a:p>
          <a:p>
            <a:pPr algn="ctr" eaLnBrk="0" hangingPunct="0">
              <a:defRPr/>
            </a:pP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o projekty </a:t>
            </a:r>
            <a:r>
              <a:rPr lang="sk-SK" sz="2000" dirty="0" err="1">
                <a:solidFill>
                  <a:schemeClr val="accent6">
                    <a:lumMod val="75000"/>
                  </a:schemeClr>
                </a:solidFill>
              </a:rPr>
              <a:t>VaV</a:t>
            </a: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771775" y="5492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648200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en-US" altLang="en-US" b="1"/>
          </a:p>
        </p:txBody>
      </p:sp>
      <p:sp>
        <p:nvSpPr>
          <p:cNvPr id="14340" name="BlokTextu 9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en-US" b="1" i="1">
                <a:solidFill>
                  <a:schemeClr val="bg1"/>
                </a:solidFill>
              </a:rPr>
              <a:t>       </a:t>
            </a:r>
            <a:r>
              <a:rPr lang="sk-SK" altLang="en-US" sz="2400" b="1">
                <a:solidFill>
                  <a:schemeClr val="bg1"/>
                </a:solidFill>
              </a:rPr>
              <a:t>Popularizácia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857250" y="6143625"/>
            <a:ext cx="7429500" cy="369888"/>
            <a:chOff x="857224" y="6143647"/>
            <a:chExt cx="7429552" cy="368777"/>
          </a:xfrm>
        </p:grpSpPr>
        <p:sp>
          <p:nvSpPr>
            <p:cNvPr id="14349" name="Line 5"/>
            <p:cNvSpPr>
              <a:spLocks noChangeShapeType="1"/>
            </p:cNvSpPr>
            <p:nvPr/>
          </p:nvSpPr>
          <p:spPr bwMode="auto">
            <a:xfrm flipV="1">
              <a:off x="2500298" y="6286520"/>
              <a:ext cx="5786478" cy="45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350" name="Text Box 2"/>
            <p:cNvSpPr txBox="1">
              <a:spLocks noChangeArrowheads="1"/>
            </p:cNvSpPr>
            <p:nvPr/>
          </p:nvSpPr>
          <p:spPr bwMode="auto">
            <a:xfrm>
              <a:off x="857224" y="6143647"/>
              <a:ext cx="1377375" cy="3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/>
              <a:r>
                <a:rPr lang="en-US" altLang="en-US" b="1">
                  <a:solidFill>
                    <a:schemeClr val="bg1"/>
                  </a:solidFill>
                </a:rPr>
                <a:t>OFNT 20</a:t>
              </a:r>
              <a:r>
                <a:rPr lang="sk-SK" altLang="en-US" b="1">
                  <a:solidFill>
                    <a:schemeClr val="bg1"/>
                  </a:solidFill>
                </a:rPr>
                <a:t>11</a:t>
              </a:r>
              <a:endParaRPr lang="cs-CZ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461963"/>
            <a:ext cx="8939213" cy="17272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700" b="1" dirty="0" err="1" smtClean="0">
                <a:solidFill>
                  <a:srgbClr val="FF0000"/>
                </a:solidFill>
              </a:rPr>
              <a:t>Steel</a:t>
            </a:r>
            <a:r>
              <a:rPr lang="sk-SK" sz="2700" b="1" dirty="0" smtClean="0">
                <a:solidFill>
                  <a:srgbClr val="FF0000"/>
                </a:solidFill>
              </a:rPr>
              <a:t> Park – kreatívna fabrika</a:t>
            </a:r>
            <a:r>
              <a:rPr lang="sk-SK" sz="1800" b="1" dirty="0" smtClean="0">
                <a:solidFill>
                  <a:srgbClr val="FF0000"/>
                </a:solidFill>
              </a:rPr>
              <a:t/>
            </a:r>
            <a:br>
              <a:rPr lang="sk-SK" sz="1800" b="1" dirty="0" smtClean="0">
                <a:solidFill>
                  <a:srgbClr val="FF0000"/>
                </a:solidFill>
              </a:rPr>
            </a:br>
            <a:r>
              <a:rPr lang="sk-SK" sz="1800" dirty="0" smtClean="0"/>
              <a:t> - príprava projektu </a:t>
            </a:r>
            <a:r>
              <a:rPr lang="sk-SK" sz="1800" dirty="0" err="1" smtClean="0"/>
              <a:t>Steel</a:t>
            </a:r>
            <a:r>
              <a:rPr lang="sk-SK" sz="1800" dirty="0" smtClean="0"/>
              <a:t> Park – kreatívna fabrika (</a:t>
            </a:r>
            <a:r>
              <a:rPr lang="sk-SK" sz="1800" dirty="0" err="1" smtClean="0"/>
              <a:t>Szabó</a:t>
            </a:r>
            <a:r>
              <a:rPr lang="sk-SK" sz="1800" dirty="0" smtClean="0"/>
              <a:t>, </a:t>
            </a:r>
            <a:r>
              <a:rPr lang="sk-SK" sz="1800" dirty="0" err="1" smtClean="0"/>
              <a:t>Gažo</a:t>
            </a:r>
            <a:r>
              <a:rPr lang="sk-SK" sz="1800" dirty="0" smtClean="0"/>
              <a:t>)</a:t>
            </a:r>
            <a:br>
              <a:rPr lang="sk-SK" sz="1800" dirty="0" smtClean="0"/>
            </a:br>
            <a:r>
              <a:rPr lang="sk-SK" sz="1800" dirty="0" smtClean="0"/>
              <a:t> - zhotovené exponáty vláčik, vákuum, magnetické topánky</a:t>
            </a:r>
            <a:br>
              <a:rPr lang="sk-SK" sz="1800" dirty="0" smtClean="0"/>
            </a:br>
            <a:r>
              <a:rPr lang="sk-SK" sz="1800" dirty="0" smtClean="0"/>
              <a:t> - slávnostné otvorenie </a:t>
            </a:r>
            <a:r>
              <a:rPr lang="sk-SK" sz="1800" dirty="0" err="1" smtClean="0"/>
              <a:t>Steel</a:t>
            </a:r>
            <a:r>
              <a:rPr lang="sk-SK" sz="1800" dirty="0" smtClean="0"/>
              <a:t> Parku a uvedenie do prevádzky</a:t>
            </a:r>
            <a:br>
              <a:rPr lang="sk-SK" sz="1800" dirty="0" smtClean="0"/>
            </a:br>
            <a:r>
              <a:rPr lang="sk-SK" sz="1800" dirty="0" smtClean="0"/>
              <a:t> - slávnostné odovzdanie </a:t>
            </a:r>
            <a:r>
              <a:rPr lang="sk-SK" sz="1800" dirty="0" err="1" smtClean="0"/>
              <a:t>Steel</a:t>
            </a:r>
            <a:r>
              <a:rPr lang="sk-SK" sz="1800" dirty="0" smtClean="0"/>
              <a:t> Parku mestu Košice</a:t>
            </a:r>
            <a:br>
              <a:rPr lang="sk-SK" sz="1800" dirty="0" smtClean="0"/>
            </a:br>
            <a:r>
              <a:rPr lang="sk-SK" sz="1800" dirty="0" smtClean="0"/>
              <a:t> - pravidelné prednášky</a:t>
            </a:r>
            <a:br>
              <a:rPr lang="sk-SK" sz="1800" dirty="0" smtClean="0"/>
            </a:br>
            <a:r>
              <a:rPr lang="sk-SK" sz="1800" dirty="0" smtClean="0"/>
              <a:t/>
            </a:r>
            <a:br>
              <a:rPr lang="sk-SK" sz="1800" dirty="0" smtClean="0"/>
            </a:br>
            <a:endParaRPr lang="de-DE" sz="1800" dirty="0" smtClean="0"/>
          </a:p>
        </p:txBody>
      </p:sp>
      <p:pic>
        <p:nvPicPr>
          <p:cNvPr id="14343" name="Picture 2" descr="E:\foto\Praca\2013\2013_09_02_ Steel park VIP\IMG_7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36639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E:\foto\Praca\2013\2013_10_10_USS SP odovzdanie\IMG_8813_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4549775"/>
            <a:ext cx="32416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E:\foto\Praca\2013\2013_10_04_Steel Park odovzdavanie mestu\IMG_8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00263"/>
            <a:ext cx="35639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 descr="E:\foto\Praca\2013\2013_10_10_USS SP odovzdanie\dak list ra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2" y="3986213"/>
            <a:ext cx="22685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u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3347864" y="5661248"/>
            <a:ext cx="355308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/>
              <a:t>Cena SAV za popularizáciu 2014</a:t>
            </a:r>
          </a:p>
          <a:p>
            <a:r>
              <a:rPr lang="sk-SK" dirty="0" err="1" smtClean="0"/>
              <a:t>Szabó</a:t>
            </a:r>
            <a:r>
              <a:rPr lang="sk-SK" dirty="0" smtClean="0"/>
              <a:t>, </a:t>
            </a:r>
            <a:r>
              <a:rPr lang="sk-SK" dirty="0" err="1" smtClean="0"/>
              <a:t>Gažo</a:t>
            </a:r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6948264" y="4005064"/>
            <a:ext cx="2088232" cy="27363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771775" y="5492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4648200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endParaRPr lang="en-US" altLang="en-US" b="1"/>
          </a:p>
        </p:txBody>
      </p:sp>
      <p:sp>
        <p:nvSpPr>
          <p:cNvPr id="23556" name="BlokTextu 9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altLang="en-US" b="1" i="1">
                <a:solidFill>
                  <a:schemeClr val="bg1"/>
                </a:solidFill>
              </a:rPr>
              <a:t>       </a:t>
            </a:r>
            <a:r>
              <a:rPr lang="sk-SK" altLang="en-US" sz="2400" b="1">
                <a:solidFill>
                  <a:schemeClr val="bg1"/>
                </a:solidFill>
              </a:rPr>
              <a:t>Popularizácia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857250" y="6143625"/>
            <a:ext cx="7429500" cy="369888"/>
            <a:chOff x="857224" y="6143647"/>
            <a:chExt cx="7429552" cy="368777"/>
          </a:xfrm>
        </p:grpSpPr>
        <p:sp>
          <p:nvSpPr>
            <p:cNvPr id="23561" name="Line 5"/>
            <p:cNvSpPr>
              <a:spLocks noChangeShapeType="1"/>
            </p:cNvSpPr>
            <p:nvPr/>
          </p:nvSpPr>
          <p:spPr bwMode="auto">
            <a:xfrm flipV="1">
              <a:off x="2500298" y="6286520"/>
              <a:ext cx="5786478" cy="45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562" name="Text Box 2"/>
            <p:cNvSpPr txBox="1">
              <a:spLocks noChangeArrowheads="1"/>
            </p:cNvSpPr>
            <p:nvPr/>
          </p:nvSpPr>
          <p:spPr bwMode="auto">
            <a:xfrm>
              <a:off x="857224" y="6143647"/>
              <a:ext cx="1377375" cy="3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2813"/>
              <a:r>
                <a:rPr lang="en-US" altLang="en-US" b="1">
                  <a:solidFill>
                    <a:schemeClr val="bg1"/>
                  </a:solidFill>
                </a:rPr>
                <a:t>OFNT 20</a:t>
              </a:r>
              <a:r>
                <a:rPr lang="sk-SK" altLang="en-US" b="1">
                  <a:solidFill>
                    <a:schemeClr val="bg1"/>
                  </a:solidFill>
                </a:rPr>
                <a:t>11</a:t>
              </a:r>
              <a:endParaRPr lang="cs-CZ" alt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939213" cy="2087637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1800" b="1" dirty="0" smtClean="0">
                <a:solidFill>
                  <a:srgbClr val="FF0000"/>
                </a:solidFill>
              </a:rPr>
              <a:t/>
            </a:r>
            <a:br>
              <a:rPr lang="sk-SK" sz="1800" b="1" dirty="0" smtClean="0">
                <a:solidFill>
                  <a:srgbClr val="FF0000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sk-SK" sz="1800" dirty="0" err="1" smtClean="0"/>
              <a:t>Steel</a:t>
            </a:r>
            <a:r>
              <a:rPr lang="sk-SK" sz="1800" dirty="0" smtClean="0"/>
              <a:t> park – kreatívna fabrika</a:t>
            </a:r>
            <a:br>
              <a:rPr lang="sk-SK" sz="1800" dirty="0" smtClean="0"/>
            </a:br>
            <a:r>
              <a:rPr lang="sk-SK" sz="1800" dirty="0" smtClean="0"/>
              <a:t>- </a:t>
            </a:r>
            <a:r>
              <a:rPr lang="en-US" sz="1800" dirty="0" smtClean="0"/>
              <a:t>DOD v Steel Park</a:t>
            </a:r>
            <a:r>
              <a:rPr lang="sk-SK" sz="1800" dirty="0" smtClean="0"/>
              <a:t>u každoročne, hl. </a:t>
            </a:r>
            <a:r>
              <a:rPr lang="sk-SK" sz="1800" dirty="0" err="1" smtClean="0"/>
              <a:t>org</a:t>
            </a:r>
            <a:r>
              <a:rPr lang="sk-SK" sz="1800" dirty="0" smtClean="0"/>
              <a:t>. </a:t>
            </a:r>
            <a:r>
              <a:rPr lang="sk-SK" sz="1800" dirty="0" err="1" smtClean="0"/>
              <a:t>Szabó</a:t>
            </a:r>
            <a:r>
              <a:rPr lang="sk-SK" sz="1800" dirty="0" smtClean="0"/>
              <a:t> (pred 2013 v ÚEF)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 err="1" smtClean="0"/>
              <a:t>Noc</a:t>
            </a:r>
            <a:r>
              <a:rPr lang="en-US" sz="1800" dirty="0" smtClean="0"/>
              <a:t> v</a:t>
            </a:r>
            <a:r>
              <a:rPr lang="sk-SK" sz="1800" dirty="0" smtClean="0"/>
              <a:t>ý</a:t>
            </a:r>
            <a:r>
              <a:rPr lang="en-US" sz="1800" dirty="0" err="1" smtClean="0"/>
              <a:t>skumn</a:t>
            </a:r>
            <a:r>
              <a:rPr lang="sk-SK" sz="1800" dirty="0" smtClean="0"/>
              <a:t>í</a:t>
            </a:r>
            <a:r>
              <a:rPr lang="en-US" sz="1800" dirty="0" smtClean="0"/>
              <a:t>ka</a:t>
            </a:r>
            <a:r>
              <a:rPr lang="sk-SK" sz="1800" dirty="0" smtClean="0"/>
              <a:t> každoročne, hl. </a:t>
            </a:r>
            <a:r>
              <a:rPr lang="sk-SK" sz="1800" dirty="0" err="1" smtClean="0"/>
              <a:t>org</a:t>
            </a:r>
            <a:r>
              <a:rPr lang="sk-SK" sz="1800" dirty="0" smtClean="0"/>
              <a:t>. </a:t>
            </a:r>
            <a:r>
              <a:rPr lang="sk-SK" sz="1800" dirty="0" err="1" smtClean="0"/>
              <a:t>Szabó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- </a:t>
            </a:r>
            <a:r>
              <a:rPr lang="sk-SK" sz="1800" dirty="0" err="1" smtClean="0"/>
              <a:t>talk</a:t>
            </a:r>
            <a:r>
              <a:rPr lang="sk-SK" sz="1800" dirty="0" smtClean="0"/>
              <a:t> show M. </a:t>
            </a:r>
            <a:r>
              <a:rPr lang="sk-SK" sz="1800" dirty="0" err="1" smtClean="0"/>
              <a:t>Čekovského</a:t>
            </a:r>
            <a:r>
              <a:rPr lang="sk-SK" sz="1800" dirty="0" smtClean="0"/>
              <a:t> (</a:t>
            </a:r>
            <a:r>
              <a:rPr lang="sk-SK" sz="1800" dirty="0" err="1" smtClean="0"/>
              <a:t>Szabó</a:t>
            </a:r>
            <a:r>
              <a:rPr lang="sk-SK" sz="1800" dirty="0" smtClean="0"/>
              <a:t>)</a:t>
            </a:r>
            <a:br>
              <a:rPr lang="sk-SK" sz="1800" dirty="0" smtClean="0"/>
            </a:br>
            <a:r>
              <a:rPr lang="sk-SK" sz="1800" dirty="0" smtClean="0"/>
              <a:t>- S</a:t>
            </a:r>
            <a:r>
              <a:rPr lang="en-US" sz="1800" dirty="0" smtClean="0"/>
              <a:t>R</a:t>
            </a:r>
            <a:r>
              <a:rPr lang="sk-SK" sz="1800" dirty="0" smtClean="0"/>
              <a:t>o (</a:t>
            </a:r>
            <a:r>
              <a:rPr lang="sk-SK" sz="1800" dirty="0" err="1" smtClean="0"/>
              <a:t>Samuely</a:t>
            </a:r>
            <a:r>
              <a:rPr lang="sk-SK" sz="1800" dirty="0" smtClean="0"/>
              <a:t>, </a:t>
            </a:r>
            <a:r>
              <a:rPr lang="sk-SK" sz="1800" dirty="0" err="1" smtClean="0"/>
              <a:t>Szabó</a:t>
            </a:r>
            <a:r>
              <a:rPr lang="en-US" sz="1800" dirty="0" smtClean="0"/>
              <a:t>)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- TA3 film o Centre FNT</a:t>
            </a:r>
            <a:br>
              <a:rPr lang="sk-SK" sz="1800" dirty="0" smtClean="0"/>
            </a:br>
            <a:r>
              <a:rPr lang="sk-SK" sz="1800" dirty="0" smtClean="0"/>
              <a:t>- </a:t>
            </a:r>
            <a:r>
              <a:rPr lang="sk-SK" sz="1800" dirty="0" err="1" smtClean="0"/>
              <a:t>etc</a:t>
            </a:r>
            <a:r>
              <a:rPr lang="sk-SK" sz="1800" dirty="0" smtClean="0"/>
              <a:t>.</a:t>
            </a:r>
            <a:br>
              <a:rPr lang="sk-SK" sz="1800" dirty="0" smtClean="0"/>
            </a:br>
            <a:r>
              <a:rPr lang="sk-SK" sz="1800" dirty="0" smtClean="0"/>
              <a:t>- protesty</a:t>
            </a:r>
            <a:br>
              <a:rPr lang="sk-SK" sz="1800" dirty="0" smtClean="0"/>
            </a:br>
            <a:endParaRPr lang="de-DE" sz="1800" dirty="0" smtClean="0"/>
          </a:p>
        </p:txBody>
      </p:sp>
      <p:pic>
        <p:nvPicPr>
          <p:cNvPr id="23559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9144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400600" cy="624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3419872" y="11663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Košice -  EHMK 2013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956376" y="616530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Sci-fi?</a:t>
            </a:r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627448" y="-92362"/>
            <a:ext cx="3714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Personálny rozvoj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1520" y="112474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Personálne: </a:t>
            </a:r>
          </a:p>
          <a:p>
            <a:r>
              <a:rPr lang="sk-SK" dirty="0" smtClean="0"/>
              <a:t>Žiadny prírastok  CFNT</a:t>
            </a:r>
          </a:p>
          <a:p>
            <a:endParaRPr lang="sk-SK" dirty="0" smtClean="0"/>
          </a:p>
          <a:p>
            <a:r>
              <a:rPr lang="sk-SK" dirty="0" smtClean="0"/>
              <a:t>Ústav nemá progresívnu personálnu politiku zameranú na získanie potenciálnych lídrov (</a:t>
            </a:r>
            <a:r>
              <a:rPr lang="sk-SK" dirty="0" err="1" smtClean="0"/>
              <a:t>Komanický</a:t>
            </a:r>
            <a:r>
              <a:rPr lang="sk-SK" dirty="0" smtClean="0"/>
              <a:t>, T. </a:t>
            </a:r>
            <a:r>
              <a:rPr lang="sk-SK" dirty="0" err="1" smtClean="0"/>
              <a:t>Samuely</a:t>
            </a:r>
            <a:r>
              <a:rPr lang="sk-SK" dirty="0" smtClean="0"/>
              <a:t> nemali šancu)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Potenciál na ERC </a:t>
            </a:r>
            <a:r>
              <a:rPr lang="sk-SK" b="1" strike="sngStrike" dirty="0" err="1" smtClean="0"/>
              <a:t>starting</a:t>
            </a:r>
            <a:r>
              <a:rPr lang="sk-SK" b="1" dirty="0" smtClean="0"/>
              <a:t>/</a:t>
            </a:r>
            <a:r>
              <a:rPr lang="sk-SK" b="1" dirty="0" err="1" smtClean="0"/>
              <a:t>consolidator</a:t>
            </a:r>
            <a:r>
              <a:rPr lang="sk-SK" b="1" dirty="0" smtClean="0"/>
              <a:t> grant:</a:t>
            </a:r>
          </a:p>
          <a:p>
            <a:endParaRPr lang="sk-SK" dirty="0" smtClean="0"/>
          </a:p>
          <a:p>
            <a:r>
              <a:rPr lang="sk-SK" dirty="0" smtClean="0"/>
              <a:t>M. </a:t>
            </a:r>
            <a:r>
              <a:rPr lang="sk-SK" dirty="0" err="1" smtClean="0"/>
              <a:t>Človečko</a:t>
            </a:r>
            <a:r>
              <a:rPr lang="sk-SK" dirty="0" smtClean="0"/>
              <a:t>, 1981,</a:t>
            </a:r>
            <a:r>
              <a:rPr lang="en-US" dirty="0" smtClean="0"/>
              <a:t> 16 CC, 202 cit, h=6, 1 x PRL (IF=8)</a:t>
            </a:r>
            <a:endParaRPr lang="sk-SK" dirty="0" smtClean="0"/>
          </a:p>
          <a:p>
            <a:r>
              <a:rPr lang="sk-SK" dirty="0" smtClean="0"/>
              <a:t>Z. </a:t>
            </a:r>
            <a:r>
              <a:rPr lang="sk-SK" dirty="0" err="1" smtClean="0"/>
              <a:t>Pribulová</a:t>
            </a:r>
            <a:r>
              <a:rPr lang="sk-SK" dirty="0" smtClean="0"/>
              <a:t>, 1978, 3</a:t>
            </a:r>
            <a:r>
              <a:rPr lang="en-US" dirty="0" smtClean="0"/>
              <a:t>8 CC, 432 cit, h=11,  1 x PRL (IF=8)</a:t>
            </a:r>
            <a:endParaRPr lang="sk-SK" dirty="0" smtClean="0"/>
          </a:p>
          <a:p>
            <a:r>
              <a:rPr lang="sk-SK" dirty="0" smtClean="0"/>
              <a:t>G. </a:t>
            </a:r>
            <a:r>
              <a:rPr lang="sk-SK" dirty="0" err="1" smtClean="0"/>
              <a:t>Pristáš</a:t>
            </a:r>
            <a:r>
              <a:rPr lang="sk-SK" dirty="0" smtClean="0"/>
              <a:t>, 1981, 33 CC, 166 cit, h=4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74787" y="-92362"/>
            <a:ext cx="44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Rozvoj infraštruktúry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1052736"/>
            <a:ext cx="86288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Značný pokrok vedeckej infraštruktúry a budovy Park </a:t>
            </a:r>
            <a:r>
              <a:rPr lang="sk-SK" dirty="0" err="1" smtClean="0"/>
              <a:t>Angelinum</a:t>
            </a:r>
            <a:r>
              <a:rPr lang="sk-SK" dirty="0" smtClean="0"/>
              <a:t>.</a:t>
            </a:r>
          </a:p>
          <a:p>
            <a:r>
              <a:rPr lang="sk-SK" dirty="0" smtClean="0"/>
              <a:t>Zrenovované priestory niekoľko sto štvorcových metrov</a:t>
            </a:r>
          </a:p>
          <a:p>
            <a:r>
              <a:rPr lang="sk-SK" dirty="0" smtClean="0"/>
              <a:t>špeciálne „kotolňa“</a:t>
            </a:r>
          </a:p>
          <a:p>
            <a:endParaRPr lang="sk-SK" dirty="0" smtClean="0"/>
          </a:p>
          <a:p>
            <a:r>
              <a:rPr lang="sk-SK" b="1" dirty="0" smtClean="0"/>
              <a:t>Máme k dispozícii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</a:t>
            </a:r>
            <a:r>
              <a:rPr lang="sk-SK" dirty="0" err="1" smtClean="0"/>
              <a:t>ultranízke</a:t>
            </a:r>
            <a:r>
              <a:rPr lang="sk-SK" dirty="0" smtClean="0"/>
              <a:t> teploty, </a:t>
            </a:r>
            <a:r>
              <a:rPr lang="sk-SK" dirty="0" err="1" smtClean="0"/>
              <a:t>mK</a:t>
            </a: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vysoké magnetické polia, 18 T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vysoké tlaky, 12 </a:t>
            </a:r>
            <a:r>
              <a:rPr lang="sk-SK" dirty="0" err="1" smtClean="0"/>
              <a:t>GPa</a:t>
            </a: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</a:t>
            </a:r>
            <a:r>
              <a:rPr lang="sk-SK" dirty="0" err="1" smtClean="0"/>
              <a:t>nanosondy</a:t>
            </a:r>
            <a:r>
              <a:rPr lang="sk-SK" dirty="0" smtClean="0"/>
              <a:t>: ULT STM (280 </a:t>
            </a:r>
            <a:r>
              <a:rPr lang="sk-SK" dirty="0" err="1" smtClean="0"/>
              <a:t>mK</a:t>
            </a:r>
            <a:r>
              <a:rPr lang="sk-SK" dirty="0" smtClean="0"/>
              <a:t>, 8T), UHV STM/AFM (1K, 3T), SHPM (1,5 K, 8T)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technológiu pre (</a:t>
            </a:r>
            <a:r>
              <a:rPr lang="sk-SK" dirty="0" err="1" smtClean="0"/>
              <a:t>ultra</a:t>
            </a:r>
            <a:r>
              <a:rPr lang="sk-SK" dirty="0" smtClean="0"/>
              <a:t>)tenké filmy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</a:t>
            </a:r>
            <a:r>
              <a:rPr lang="sk-SK" dirty="0" err="1" smtClean="0"/>
              <a:t>nanotechnológie</a:t>
            </a:r>
            <a:r>
              <a:rPr lang="sk-SK" dirty="0" smtClean="0"/>
              <a:t>: optická a elektrónová litografia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metódy: merné teplo, transport, magnetizácia, </a:t>
            </a:r>
            <a:r>
              <a:rPr lang="sk-SK" dirty="0" err="1" smtClean="0"/>
              <a:t>susceptibilita</a:t>
            </a:r>
            <a:r>
              <a:rPr lang="sk-SK" dirty="0" smtClean="0"/>
              <a:t>, STS </a:t>
            </a:r>
            <a:r>
              <a:rPr lang="sk-SK" dirty="0" err="1" smtClean="0"/>
              <a:t>etc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8196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76550" y="-9207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Základné údaje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23528" y="836712"/>
            <a:ext cx="29306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2813"/>
            <a:r>
              <a:rPr lang="sk-SK" sz="1600" b="1" dirty="0" smtClean="0"/>
              <a:t>Súčasné personálne </a:t>
            </a:r>
            <a:r>
              <a:rPr lang="sk-SK" sz="1600" b="1" dirty="0"/>
              <a:t>zloženie </a:t>
            </a:r>
          </a:p>
          <a:p>
            <a:pPr defTabSz="912813"/>
            <a:endParaRPr lang="sk-SK" sz="1600" dirty="0"/>
          </a:p>
          <a:p>
            <a:pPr defTabSz="912813"/>
            <a:r>
              <a:rPr lang="sk-SK" sz="1600" dirty="0" smtClean="0"/>
              <a:t>9 </a:t>
            </a:r>
            <a:r>
              <a:rPr lang="sk-SK" sz="1600" dirty="0"/>
              <a:t>vedeckí pracovníci</a:t>
            </a:r>
          </a:p>
          <a:p>
            <a:pPr defTabSz="912813"/>
            <a:r>
              <a:rPr lang="sk-SK" sz="1600" dirty="0" smtClean="0"/>
              <a:t>4 </a:t>
            </a:r>
            <a:r>
              <a:rPr lang="sk-SK" sz="1600" dirty="0" err="1"/>
              <a:t>PhD</a:t>
            </a:r>
            <a:r>
              <a:rPr lang="sk-SK" sz="1600" dirty="0"/>
              <a:t> študenti</a:t>
            </a:r>
          </a:p>
          <a:p>
            <a:pPr defTabSz="912813"/>
            <a:r>
              <a:rPr lang="sk-SK" sz="1600" dirty="0" smtClean="0"/>
              <a:t>2 </a:t>
            </a:r>
            <a:r>
              <a:rPr lang="sk-SK" sz="1600" dirty="0" err="1"/>
              <a:t>kryoinžinieri</a:t>
            </a:r>
            <a:endParaRPr lang="sk-SK" sz="1600" dirty="0"/>
          </a:p>
          <a:p>
            <a:pPr defTabSz="912813"/>
            <a:r>
              <a:rPr lang="sk-SK" sz="1600" dirty="0" smtClean="0"/>
              <a:t>2 </a:t>
            </a:r>
            <a:r>
              <a:rPr lang="sk-SK" sz="1600" dirty="0"/>
              <a:t>technici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103" name="Rectangle 8"/>
          <p:cNvSpPr>
            <a:spLocks noChangeArrowheads="1"/>
          </p:cNvSpPr>
          <p:nvPr/>
        </p:nvSpPr>
        <p:spPr bwMode="auto">
          <a:xfrm>
            <a:off x="4067944" y="446476"/>
            <a:ext cx="4214812" cy="550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2813">
              <a:defRPr/>
            </a:pPr>
            <a:r>
              <a:rPr lang="sk-SK" sz="1600" b="1" dirty="0"/>
              <a:t>Výskumné </a:t>
            </a:r>
            <a:r>
              <a:rPr lang="sk-SK" sz="1600" b="1" dirty="0" smtClean="0"/>
              <a:t>skupiny</a:t>
            </a:r>
            <a:endParaRPr lang="sk-SK" sz="1600" b="1" dirty="0"/>
          </a:p>
          <a:p>
            <a:pPr marL="342900" indent="-342900" defTabSz="912813">
              <a:defRPr/>
            </a:pPr>
            <a:endParaRPr lang="sk-SK" sz="1600" b="1" i="1" dirty="0" smtClean="0">
              <a:cs typeface="Arial" pitchFamily="34" charset="0"/>
            </a:endParaRPr>
          </a:p>
          <a:p>
            <a:pPr marL="342900" indent="-342900" defTabSz="912813">
              <a:buFont typeface="+mj-lt"/>
              <a:buAutoNum type="arabicPeriod"/>
              <a:defRPr/>
            </a:pPr>
            <a:endParaRPr lang="sk-SK" sz="1600" dirty="0" smtClean="0">
              <a:cs typeface="Arial" pitchFamily="34" charset="0"/>
            </a:endParaRPr>
          </a:p>
          <a:p>
            <a:pPr marL="342900" indent="-342900" defTabSz="912813">
              <a:buFont typeface="+mj-lt"/>
              <a:buAutoNum type="arabicPeriod"/>
              <a:defRPr/>
            </a:pPr>
            <a:r>
              <a:rPr lang="sk-SK" sz="1600" b="1" i="1" dirty="0" err="1" smtClean="0">
                <a:cs typeface="Arial" pitchFamily="34" charset="0"/>
              </a:rPr>
              <a:t>Supravodivosť</a:t>
            </a:r>
            <a:r>
              <a:rPr lang="sk-SK" sz="1600" b="1" i="1" dirty="0" smtClean="0">
                <a:cs typeface="Arial" pitchFamily="34" charset="0"/>
              </a:rPr>
              <a:t>:</a:t>
            </a:r>
          </a:p>
          <a:p>
            <a:pPr marL="342900" indent="-342900" defTabSz="912813">
              <a:defRPr/>
            </a:pPr>
            <a:r>
              <a:rPr lang="sk-SK" sz="1600" dirty="0" smtClean="0">
                <a:cs typeface="Arial" pitchFamily="34" charset="0"/>
              </a:rPr>
              <a:t>      </a:t>
            </a:r>
            <a:r>
              <a:rPr lang="sk-SK" sz="1600" dirty="0" err="1" smtClean="0">
                <a:cs typeface="Arial" pitchFamily="34" charset="0"/>
              </a:rPr>
              <a:t>Samuely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Szabó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Kačmarčík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Pribulová</a:t>
            </a:r>
            <a:endParaRPr lang="sk-SK" sz="1600" dirty="0" smtClean="0">
              <a:cs typeface="Arial" pitchFamily="34" charset="0"/>
            </a:endParaRPr>
          </a:p>
          <a:p>
            <a:pPr marL="342900" indent="-342900" defTabSz="912813">
              <a:defRPr/>
            </a:pPr>
            <a:r>
              <a:rPr lang="sk-SK" sz="1600" dirty="0" smtClean="0">
                <a:cs typeface="Arial" pitchFamily="34" charset="0"/>
              </a:rPr>
              <a:t>      (</a:t>
            </a:r>
            <a:r>
              <a:rPr lang="sk-SK" sz="1600" dirty="0" err="1" smtClean="0">
                <a:cs typeface="Arial" pitchFamily="34" charset="0"/>
              </a:rPr>
              <a:t>PhD</a:t>
            </a:r>
            <a:r>
              <a:rPr lang="sk-SK" sz="1600" dirty="0" smtClean="0">
                <a:cs typeface="Arial" pitchFamily="34" charset="0"/>
              </a:rPr>
              <a:t> študenti  </a:t>
            </a: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Šoltésová</a:t>
            </a:r>
            <a:r>
              <a:rPr lang="sk-SK" sz="1600" dirty="0" smtClean="0">
                <a:cs typeface="Arial" pitchFamily="34" charset="0"/>
              </a:rPr>
              <a:t>, Medvecká, </a:t>
            </a:r>
            <a:r>
              <a:rPr lang="sk-SK" sz="1600" dirty="0" err="1" smtClean="0">
                <a:cs typeface="Arial" pitchFamily="34" charset="0"/>
              </a:rPr>
              <a:t>Hašková</a:t>
            </a:r>
            <a:r>
              <a:rPr lang="sk-SK" sz="1600" dirty="0" smtClean="0">
                <a:cs typeface="Arial" pitchFamily="34" charset="0"/>
              </a:rPr>
              <a:t>)</a:t>
            </a:r>
          </a:p>
          <a:p>
            <a:pPr marL="342900" indent="-342900" defTabSz="912813">
              <a:buFont typeface="+mj-lt"/>
              <a:buAutoNum type="arabicPeriod"/>
              <a:defRPr/>
            </a:pPr>
            <a:endParaRPr lang="sk-SK" sz="1600" dirty="0" smtClean="0">
              <a:cs typeface="Arial" pitchFamily="34" charset="0"/>
            </a:endParaRPr>
          </a:p>
          <a:p>
            <a:pPr marL="342900" indent="-342900" defTabSz="912813">
              <a:buFont typeface="+mj-lt"/>
              <a:buAutoNum type="arabicPeriod" startAt="2"/>
              <a:defRPr/>
            </a:pPr>
            <a:r>
              <a:rPr lang="sk-SK" sz="1600" b="1" i="1" dirty="0" err="1" smtClean="0">
                <a:cs typeface="Arial" pitchFamily="34" charset="0"/>
              </a:rPr>
              <a:t>Ultranízke</a:t>
            </a:r>
            <a:r>
              <a:rPr lang="sk-SK" sz="1600" b="1" i="1" dirty="0" smtClean="0">
                <a:cs typeface="Arial" pitchFamily="34" charset="0"/>
              </a:rPr>
              <a:t> teploty: </a:t>
            </a:r>
            <a:r>
              <a:rPr lang="sk-SK" sz="1600" dirty="0" err="1" smtClean="0">
                <a:cs typeface="Arial" pitchFamily="34" charset="0"/>
              </a:rPr>
              <a:t>Skyba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Človečko</a:t>
            </a:r>
            <a:r>
              <a:rPr lang="sk-SK" sz="1600" dirty="0" smtClean="0">
                <a:cs typeface="Arial" pitchFamily="34" charset="0"/>
              </a:rPr>
              <a:t> (</a:t>
            </a:r>
            <a:r>
              <a:rPr lang="sk-SK" sz="1600" dirty="0" err="1" smtClean="0">
                <a:cs typeface="Arial" pitchFamily="34" charset="0"/>
              </a:rPr>
              <a:t>PhD</a:t>
            </a:r>
            <a:r>
              <a:rPr lang="sk-SK" sz="1600" dirty="0" smtClean="0">
                <a:cs typeface="Arial" pitchFamily="34" charset="0"/>
              </a:rPr>
              <a:t> študent </a:t>
            </a:r>
            <a:r>
              <a:rPr lang="sk-SK" sz="1600" dirty="0" err="1" smtClean="0">
                <a:cs typeface="Arial" pitchFamily="34" charset="0"/>
              </a:rPr>
              <a:t>Vavrek</a:t>
            </a:r>
            <a:r>
              <a:rPr lang="sk-SK" sz="1600" dirty="0" smtClean="0">
                <a:cs typeface="Arial" pitchFamily="34" charset="0"/>
              </a:rPr>
              <a:t>)</a:t>
            </a:r>
          </a:p>
          <a:p>
            <a:pPr marL="342900" indent="-342900" defTabSz="912813">
              <a:buFont typeface="+mj-lt"/>
              <a:buAutoNum type="arabicPeriod" startAt="2"/>
              <a:defRPr/>
            </a:pPr>
            <a:endParaRPr lang="sk-SK" sz="1600" dirty="0">
              <a:cs typeface="Arial" pitchFamily="34" charset="0"/>
            </a:endParaRPr>
          </a:p>
          <a:p>
            <a:pPr marL="342900" indent="-342900" defTabSz="912813">
              <a:buFont typeface="+mj-lt"/>
              <a:buAutoNum type="arabicPeriod" startAt="2"/>
              <a:defRPr/>
            </a:pPr>
            <a:endParaRPr lang="en-US" sz="1600" dirty="0">
              <a:cs typeface="Arial" pitchFamily="34" charset="0"/>
            </a:endParaRPr>
          </a:p>
          <a:p>
            <a:pPr marL="342900" indent="-342900" defTabSz="912813">
              <a:buFont typeface="+mj-lt"/>
              <a:buAutoNum type="arabicPeriod" startAt="2"/>
              <a:defRPr/>
            </a:pPr>
            <a:r>
              <a:rPr lang="sk-SK" sz="1600" b="1" i="1" dirty="0" err="1" smtClean="0">
                <a:cs typeface="Arial" pitchFamily="34" charset="0"/>
              </a:rPr>
              <a:t>Silnokorelované</a:t>
            </a:r>
            <a:r>
              <a:rPr lang="sk-SK" sz="1600" b="1" i="1" dirty="0" smtClean="0">
                <a:cs typeface="Arial" pitchFamily="34" charset="0"/>
              </a:rPr>
              <a:t> elektrónové systémy</a:t>
            </a:r>
            <a:r>
              <a:rPr lang="sk-SK" sz="1600" b="1" dirty="0" smtClean="0">
                <a:cs typeface="Arial" pitchFamily="34" charset="0"/>
              </a:rPr>
              <a:t>:</a:t>
            </a:r>
            <a:endParaRPr lang="sk-SK" sz="1600" b="1" dirty="0">
              <a:cs typeface="Arial" pitchFamily="34" charset="0"/>
            </a:endParaRPr>
          </a:p>
          <a:p>
            <a:pPr marL="342900" indent="-342900" defTabSz="912813">
              <a:defRPr/>
            </a:pPr>
            <a:r>
              <a:rPr lang="sk-SK" sz="1600" dirty="0">
                <a:cs typeface="Arial" pitchFamily="34" charset="0"/>
              </a:rPr>
              <a:t>      </a:t>
            </a:r>
            <a:r>
              <a:rPr lang="sk-SK" sz="1600" dirty="0" err="1">
                <a:cs typeface="Arial" pitchFamily="34" charset="0"/>
              </a:rPr>
              <a:t>Flachbart</a:t>
            </a:r>
            <a:r>
              <a:rPr lang="sk-SK" sz="1600" dirty="0">
                <a:cs typeface="Arial" pitchFamily="34" charset="0"/>
              </a:rPr>
              <a:t>, </a:t>
            </a:r>
            <a:r>
              <a:rPr lang="sk-SK" sz="1600" dirty="0" err="1">
                <a:cs typeface="Arial" pitchFamily="34" charset="0"/>
              </a:rPr>
              <a:t>Gabáni</a:t>
            </a:r>
            <a:r>
              <a:rPr lang="sk-SK" sz="1600" dirty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Pristáš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Gažo</a:t>
            </a:r>
            <a:endParaRPr lang="sk-SK" sz="1600" dirty="0" smtClean="0">
              <a:cs typeface="Arial" pitchFamily="34" charset="0"/>
            </a:endParaRPr>
          </a:p>
          <a:p>
            <a:pPr marL="342900" indent="-342900" defTabSz="912813">
              <a:defRPr/>
            </a:pPr>
            <a:r>
              <a:rPr lang="sk-SK" sz="1600" dirty="0" smtClean="0">
                <a:cs typeface="Arial" pitchFamily="34" charset="0"/>
              </a:rPr>
              <a:t>      (</a:t>
            </a:r>
            <a:r>
              <a:rPr lang="sk-SK" sz="1600" dirty="0" err="1" smtClean="0">
                <a:cs typeface="Arial" pitchFamily="34" charset="0"/>
              </a:rPr>
              <a:t>PhD</a:t>
            </a:r>
            <a:r>
              <a:rPr lang="sk-SK" sz="1600" dirty="0" smtClean="0">
                <a:cs typeface="Arial" pitchFamily="34" charset="0"/>
              </a:rPr>
              <a:t> študenti </a:t>
            </a: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Takáčová</a:t>
            </a:r>
            <a:r>
              <a:rPr lang="sk-SK" sz="1600" dirty="0" smtClean="0">
                <a:cs typeface="Arial" pitchFamily="34" charset="0"/>
              </a:rPr>
              <a:t>, </a:t>
            </a:r>
            <a:r>
              <a:rPr lang="sk-SK" sz="1600" dirty="0" err="1" smtClean="0">
                <a:cs typeface="Arial" pitchFamily="34" charset="0"/>
              </a:rPr>
              <a:t>Orendáč</a:t>
            </a:r>
            <a:r>
              <a:rPr lang="sk-SK" sz="1600" dirty="0" smtClean="0">
                <a:cs typeface="Arial" pitchFamily="34" charset="0"/>
              </a:rPr>
              <a:t>)</a:t>
            </a:r>
          </a:p>
          <a:p>
            <a:pPr marL="342900" indent="-342900" defTabSz="912813">
              <a:defRPr/>
            </a:pP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      </a:t>
            </a:r>
            <a:r>
              <a:rPr lang="sk-SK" sz="1600" dirty="0" err="1" smtClean="0">
                <a:solidFill>
                  <a:srgbClr val="00B0F0"/>
                </a:solidFill>
                <a:cs typeface="Arial" pitchFamily="34" charset="0"/>
              </a:rPr>
              <a:t>Reiffers</a:t>
            </a: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 (</a:t>
            </a:r>
            <a:r>
              <a:rPr lang="sk-SK" sz="1600" dirty="0" err="1" smtClean="0">
                <a:solidFill>
                  <a:srgbClr val="00B0F0"/>
                </a:solidFill>
                <a:cs typeface="Arial" pitchFamily="34" charset="0"/>
              </a:rPr>
              <a:t>PhD</a:t>
            </a: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 št. </a:t>
            </a:r>
            <a:r>
              <a:rPr lang="sk-SK" sz="1600" dirty="0" err="1" smtClean="0">
                <a:solidFill>
                  <a:srgbClr val="00B0F0"/>
                </a:solidFill>
                <a:cs typeface="Arial" pitchFamily="34" charset="0"/>
              </a:rPr>
              <a:t>Zapotoková</a:t>
            </a: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, </a:t>
            </a:r>
            <a:r>
              <a:rPr lang="sk-SK" sz="1600" dirty="0" err="1" smtClean="0">
                <a:solidFill>
                  <a:srgbClr val="00B0F0"/>
                </a:solidFill>
                <a:cs typeface="Arial" pitchFamily="34" charset="0"/>
              </a:rPr>
              <a:t>Čurlík</a:t>
            </a:r>
            <a:r>
              <a:rPr lang="sk-SK" sz="1600" dirty="0" smtClean="0">
                <a:solidFill>
                  <a:srgbClr val="00B0F0"/>
                </a:solidFill>
                <a:cs typeface="Arial" pitchFamily="34" charset="0"/>
              </a:rPr>
              <a:t>)</a:t>
            </a:r>
            <a:endParaRPr lang="sk-SK" sz="1600" dirty="0">
              <a:cs typeface="Arial" pitchFamily="34" charset="0"/>
            </a:endParaRPr>
          </a:p>
          <a:p>
            <a:pPr marL="342900" indent="-342900" defTabSz="912813">
              <a:defRPr/>
            </a:pPr>
            <a:endParaRPr lang="en-US" sz="1600" dirty="0">
              <a:cs typeface="Arial" pitchFamily="34" charset="0"/>
            </a:endParaRPr>
          </a:p>
          <a:p>
            <a:pPr marL="342900" indent="-342900" defTabSz="912813">
              <a:defRPr/>
            </a:pPr>
            <a:r>
              <a:rPr lang="sk-SK" sz="1600" b="1" dirty="0" err="1" smtClean="0">
                <a:cs typeface="Arial" pitchFamily="34" charset="0"/>
              </a:rPr>
              <a:t>Skvapalňovač</a:t>
            </a:r>
            <a:r>
              <a:rPr lang="sk-SK" sz="1600" b="1" dirty="0" smtClean="0">
                <a:cs typeface="Arial" pitchFamily="34" charset="0"/>
              </a:rPr>
              <a:t> hélia:</a:t>
            </a:r>
            <a:r>
              <a:rPr lang="sk-SK" sz="1600" dirty="0" smtClean="0">
                <a:cs typeface="Arial" pitchFamily="34" charset="0"/>
              </a:rPr>
              <a:t> </a:t>
            </a:r>
            <a:r>
              <a:rPr lang="sk-SK" sz="1600" dirty="0">
                <a:cs typeface="Arial" pitchFamily="34" charset="0"/>
              </a:rPr>
              <a:t>Pavlík, </a:t>
            </a:r>
            <a:r>
              <a:rPr lang="sk-SK" sz="1600" dirty="0" smtClean="0">
                <a:cs typeface="Arial" pitchFamily="34" charset="0"/>
              </a:rPr>
              <a:t>T. </a:t>
            </a:r>
            <a:r>
              <a:rPr lang="sk-SK" sz="1600" dirty="0" err="1" smtClean="0">
                <a:cs typeface="Arial" pitchFamily="34" charset="0"/>
              </a:rPr>
              <a:t>Feher</a:t>
            </a:r>
            <a:r>
              <a:rPr lang="sk-SK" sz="1600" dirty="0" smtClean="0">
                <a:cs typeface="Arial" pitchFamily="34" charset="0"/>
              </a:rPr>
              <a:t> (</a:t>
            </a:r>
            <a:r>
              <a:rPr lang="sk-SK" sz="1600" dirty="0" err="1" smtClean="0">
                <a:solidFill>
                  <a:srgbClr val="00B0F0"/>
                </a:solidFill>
                <a:cs typeface="Arial" pitchFamily="34" charset="0"/>
              </a:rPr>
              <a:t>Bicák</a:t>
            </a:r>
            <a:r>
              <a:rPr lang="sk-SK" sz="1600" dirty="0">
                <a:solidFill>
                  <a:srgbClr val="00B0F0"/>
                </a:solidFill>
                <a:cs typeface="Arial" pitchFamily="34" charset="0"/>
              </a:rPr>
              <a:t>, </a:t>
            </a:r>
            <a:r>
              <a:rPr lang="sk-SK" sz="1600" dirty="0" err="1" smtClean="0">
                <a:solidFill>
                  <a:srgbClr val="00B0F0"/>
                </a:solidFill>
                <a:cs typeface="Arial" pitchFamily="34" charset="0"/>
              </a:rPr>
              <a:t>Pristaš</a:t>
            </a:r>
            <a:r>
              <a:rPr lang="sk-SK" sz="1600" dirty="0" smtClean="0">
                <a:cs typeface="Arial" pitchFamily="34" charset="0"/>
              </a:rPr>
              <a:t>)</a:t>
            </a:r>
          </a:p>
          <a:p>
            <a:pPr marL="342900" indent="-342900" defTabSz="912813">
              <a:defRPr/>
            </a:pPr>
            <a:endParaRPr lang="sk-SK" sz="1600" dirty="0" smtClean="0">
              <a:cs typeface="Arial" pitchFamily="34" charset="0"/>
            </a:endParaRPr>
          </a:p>
          <a:p>
            <a:pPr marL="342900" indent="-342900" defTabSz="912813">
              <a:defRPr/>
            </a:pPr>
            <a:r>
              <a:rPr lang="sk-SK" sz="1600" dirty="0" smtClean="0">
                <a:cs typeface="Arial" pitchFamily="34" charset="0"/>
              </a:rPr>
              <a:t>	</a:t>
            </a:r>
            <a:r>
              <a:rPr lang="sk-SK" sz="1600" dirty="0" err="1" smtClean="0">
                <a:cs typeface="Arial" pitchFamily="34" charset="0"/>
              </a:rPr>
              <a:t>Medeová</a:t>
            </a:r>
            <a:endParaRPr lang="sk-SK" sz="1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k-SK" sz="2800" smtClean="0">
                <a:latin typeface="Book Antiqua" pitchFamily="18" charset="0"/>
              </a:rPr>
              <a:t>PROMATECH – stavebné práce</a:t>
            </a:r>
            <a:endParaRPr lang="en-GB" sz="2800" smtClean="0">
              <a:latin typeface="Book Antiqua" pitchFamily="18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6165850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0" name="Obrázok 6" descr="cfnt sk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215063"/>
            <a:ext cx="6381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14375" y="6357938"/>
            <a:ext cx="7851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sk-SK" sz="1600" b="1"/>
              <a:t>Emil Gažo      </a:t>
            </a:r>
            <a:r>
              <a:rPr lang="de-DE" sz="1600" b="1"/>
              <a:t>                            </a:t>
            </a:r>
            <a:r>
              <a:rPr lang="sk-SK" sz="1600" b="1"/>
              <a:t>                                                  8. december 2014</a:t>
            </a:r>
            <a:endParaRPr lang="de-DE" sz="1600" b="1"/>
          </a:p>
        </p:txBody>
      </p:sp>
      <p:pic>
        <p:nvPicPr>
          <p:cNvPr id="14342" name="Obrázo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908050"/>
            <a:ext cx="43211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Obrázo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263" y="908050"/>
            <a:ext cx="43243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Obrázok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548063"/>
            <a:ext cx="392588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Obrázok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0263" y="3549650"/>
            <a:ext cx="39608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sk-SK" sz="2800" smtClean="0">
                <a:latin typeface="Book Antiqua" pitchFamily="18" charset="0"/>
              </a:rPr>
              <a:t>PROMATECH – stavebné práce</a:t>
            </a:r>
            <a:endParaRPr lang="en-GB" sz="2800" smtClean="0">
              <a:latin typeface="Book Antiqua" pitchFamily="18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539750" y="6165850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5364" name="Obrázok 6" descr="cfnt sk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215063"/>
            <a:ext cx="6381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14375" y="6357938"/>
            <a:ext cx="78517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sk-SK" sz="1600" b="1"/>
              <a:t>Emil Gažo      </a:t>
            </a:r>
            <a:r>
              <a:rPr lang="de-DE" sz="1600" b="1"/>
              <a:t>                            </a:t>
            </a:r>
            <a:r>
              <a:rPr lang="sk-SK" sz="1600" b="1"/>
              <a:t>                                                  8. december 2014</a:t>
            </a:r>
            <a:endParaRPr lang="de-DE" sz="1600" b="1"/>
          </a:p>
        </p:txBody>
      </p:sp>
      <p:pic>
        <p:nvPicPr>
          <p:cNvPr id="15366" name="Obrázo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052513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Obrázok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052513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Obrázok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00438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Obrázok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494088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idx="1"/>
          </p:nvPr>
        </p:nvSpPr>
        <p:spPr>
          <a:xfrm>
            <a:off x="899592" y="1124744"/>
            <a:ext cx="6984776" cy="4752528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lnSpc>
                <a:spcPct val="80000"/>
              </a:lnSpc>
              <a:buNone/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2800" dirty="0" smtClean="0">
                <a:latin typeface="Book Antiqua" pitchFamily="18" charset="0"/>
              </a:rPr>
              <a:t>Presťahovanie dielne OFNT do suterénu</a:t>
            </a:r>
            <a:endParaRPr lang="en-GB" sz="2800" dirty="0" smtClean="0">
              <a:latin typeface="Book Antiqua" pitchFamily="18" charset="0"/>
            </a:endParaRP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539750" y="6165850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642938" y="6357938"/>
            <a:ext cx="802335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sk-SK" sz="1600" b="1" dirty="0"/>
              <a:t>Emil Gažo      </a:t>
            </a:r>
            <a:r>
              <a:rPr lang="de-DE" sz="1600" b="1" dirty="0"/>
              <a:t>                            </a:t>
            </a:r>
            <a:r>
              <a:rPr lang="sk-SK" sz="1600" b="1" dirty="0"/>
              <a:t>                                                    </a:t>
            </a:r>
            <a:r>
              <a:rPr lang="sk-SK" sz="1600" b="1" dirty="0" smtClean="0"/>
              <a:t>9. </a:t>
            </a:r>
            <a:r>
              <a:rPr lang="sk-SK" sz="1600" b="1" dirty="0"/>
              <a:t>december </a:t>
            </a:r>
            <a:r>
              <a:rPr lang="de-DE" sz="1600" b="1" dirty="0"/>
              <a:t> </a:t>
            </a:r>
            <a:r>
              <a:rPr lang="sk-SK" sz="1600" b="1" dirty="0" smtClean="0"/>
              <a:t>2015</a:t>
            </a:r>
            <a:endParaRPr lang="de-DE" sz="1600" b="1" dirty="0"/>
          </a:p>
        </p:txBody>
      </p:sp>
      <p:pic>
        <p:nvPicPr>
          <p:cNvPr id="16390" name="Obrázok 6" descr="cfnt sk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6215063"/>
            <a:ext cx="6381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6890"/>
            <a:ext cx="4754358" cy="316957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81" y="2187577"/>
            <a:ext cx="4729349" cy="3152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00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sz="4400" dirty="0">
                <a:latin typeface="Comic Sans MS" pitchFamily="66" charset="0"/>
                <a:ea typeface="+mj-ea"/>
                <a:cs typeface="+mj-cs"/>
              </a:rPr>
              <a:t>Spotreba  </a:t>
            </a:r>
            <a:r>
              <a:rPr lang="sk-SK" sz="4400" dirty="0" err="1">
                <a:latin typeface="Comic Sans MS" pitchFamily="66" charset="0"/>
                <a:ea typeface="+mj-ea"/>
                <a:cs typeface="+mj-cs"/>
              </a:rPr>
              <a:t>kryokvapalín</a:t>
            </a:r>
            <a:endParaRPr lang="cs-CZ" sz="44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BlokTextu 4"/>
          <p:cNvSpPr txBox="1">
            <a:spLocks noChangeArrowheads="1"/>
          </p:cNvSpPr>
          <p:nvPr/>
        </p:nvSpPr>
        <p:spPr bwMode="auto">
          <a:xfrm>
            <a:off x="7429500" y="635793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>
                <a:latin typeface="Corbel" pitchFamily="34" charset="0"/>
              </a:rPr>
              <a:t>Ing. Vladimír Pavlík</a:t>
            </a:r>
          </a:p>
          <a:p>
            <a:r>
              <a:rPr lang="sk-SK" sz="1200">
                <a:latin typeface="Corbel" pitchFamily="34" charset="0"/>
              </a:rPr>
              <a:t>9. 12.2015</a:t>
            </a:r>
          </a:p>
        </p:txBody>
      </p:sp>
      <p:sp>
        <p:nvSpPr>
          <p:cNvPr id="8" name="BlokTextu 5"/>
          <p:cNvSpPr txBox="1">
            <a:spLocks noChangeArrowheads="1"/>
          </p:cNvSpPr>
          <p:nvPr/>
        </p:nvSpPr>
        <p:spPr bwMode="auto">
          <a:xfrm>
            <a:off x="500063" y="2500313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/>
          </a:p>
        </p:txBody>
      </p:sp>
      <p:graphicFrame>
        <p:nvGraphicFramePr>
          <p:cNvPr id="9" name="Graf 8"/>
          <p:cNvGraphicFramePr/>
          <p:nvPr/>
        </p:nvGraphicFramePr>
        <p:xfrm>
          <a:off x="7596336" y="5871179"/>
          <a:ext cx="43204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1259632" y="836712"/>
          <a:ext cx="6624736" cy="412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bdĺžnik 16"/>
          <p:cNvSpPr/>
          <p:nvPr/>
        </p:nvSpPr>
        <p:spPr>
          <a:xfrm>
            <a:off x="827584" y="4826675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dirty="0" smtClean="0"/>
          </a:p>
          <a:p>
            <a:pPr>
              <a:buFontTx/>
              <a:buChar char="-"/>
              <a:defRPr/>
            </a:pPr>
            <a:r>
              <a:rPr lang="sk-SK" sz="1200" dirty="0" smtClean="0"/>
              <a:t>  </a:t>
            </a:r>
            <a:r>
              <a:rPr lang="sk-SK" sz="1200" b="1" dirty="0" smtClean="0"/>
              <a:t>Externé dodávky</a:t>
            </a:r>
            <a:r>
              <a:rPr lang="sk-SK" sz="1200" dirty="0" smtClean="0"/>
              <a:t>:    TUKE 120 litrov </a:t>
            </a:r>
            <a:r>
              <a:rPr lang="sk-SK" sz="1200" dirty="0" err="1" smtClean="0"/>
              <a:t>LHe</a:t>
            </a:r>
            <a:endParaRPr lang="sk-SK" sz="1200" dirty="0" smtClean="0"/>
          </a:p>
          <a:p>
            <a:pPr>
              <a:defRPr/>
            </a:pPr>
            <a:r>
              <a:rPr lang="sk-SK" sz="1200" dirty="0" smtClean="0"/>
              <a:t>                                   KOCH 390 litrov </a:t>
            </a:r>
            <a:r>
              <a:rPr lang="sk-SK" sz="1200" dirty="0" err="1" smtClean="0"/>
              <a:t>LHe</a:t>
            </a:r>
            <a:endParaRPr lang="sk-SK" sz="1200" dirty="0" smtClean="0"/>
          </a:p>
          <a:p>
            <a:pPr>
              <a:defRPr/>
            </a:pPr>
            <a:r>
              <a:rPr lang="sk-SK" sz="1200" dirty="0" smtClean="0"/>
              <a:t>                                   </a:t>
            </a:r>
          </a:p>
          <a:p>
            <a:pPr>
              <a:buFontTx/>
              <a:buChar char="-"/>
              <a:defRPr/>
            </a:pPr>
            <a:r>
              <a:rPr lang="sk-SK" sz="1200" b="1" dirty="0" smtClean="0"/>
              <a:t>  Straty</a:t>
            </a:r>
            <a:r>
              <a:rPr lang="sk-SK" sz="1200" dirty="0" smtClean="0"/>
              <a:t>:          2013 cca  1278 litrov, t.j. cca  3,9 % zo skvapalneného množstva hélia</a:t>
            </a:r>
          </a:p>
          <a:p>
            <a:pPr>
              <a:defRPr/>
            </a:pPr>
            <a:r>
              <a:rPr lang="sk-SK" sz="1200" dirty="0" smtClean="0"/>
              <a:t>                        2014 cca  500 + 1200 litrov, t.j. cca  5,67% zo skvapalneného množstva hélia</a:t>
            </a:r>
          </a:p>
          <a:p>
            <a:pPr>
              <a:defRPr/>
            </a:pPr>
            <a:r>
              <a:rPr lang="sk-SK" sz="1200" b="1" dirty="0" smtClean="0"/>
              <a:t>                        2015 cca  1049 t.j. cca  3,62% zo skvapalneného množstva hélia</a:t>
            </a:r>
            <a:endParaRPr lang="sk-SK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Najlepšie výsledky ÚEF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1340768"/>
            <a:ext cx="80161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2"/>
            </a:pPr>
            <a:r>
              <a:rPr lang="sk-SK" sz="1600" dirty="0" smtClean="0"/>
              <a:t>     ZV:     BEC </a:t>
            </a:r>
            <a:r>
              <a:rPr lang="sk-SK" sz="1600" dirty="0" err="1" smtClean="0"/>
              <a:t>magnónov</a:t>
            </a:r>
            <a:r>
              <a:rPr lang="sk-SK" sz="1600" dirty="0" smtClean="0"/>
              <a:t>, </a:t>
            </a:r>
            <a:r>
              <a:rPr lang="sk-SK" sz="1600" dirty="0" err="1" smtClean="0"/>
              <a:t>Kupka</a:t>
            </a:r>
            <a:r>
              <a:rPr lang="sk-SK" sz="1600" dirty="0" smtClean="0"/>
              <a:t> a </a:t>
            </a:r>
            <a:r>
              <a:rPr lang="sk-SK" sz="1600" dirty="0" err="1" smtClean="0"/>
              <a:t>Skyba</a:t>
            </a:r>
            <a:r>
              <a:rPr lang="sk-SK" sz="1600" dirty="0" smtClean="0"/>
              <a:t>, PRB 2012 2x</a:t>
            </a:r>
          </a:p>
          <a:p>
            <a:pPr marL="342900" indent="-342900">
              <a:buAutoNum type="arabicPlain" startAt="2012"/>
            </a:pPr>
            <a:endParaRPr lang="sk-SK" sz="1600" dirty="0" smtClean="0"/>
          </a:p>
          <a:p>
            <a:endParaRPr lang="sk-SK" sz="1600" dirty="0" smtClean="0"/>
          </a:p>
          <a:p>
            <a:r>
              <a:rPr lang="sk-SK" sz="1600" dirty="0" smtClean="0"/>
              <a:t>             APL:   ULT STM, </a:t>
            </a:r>
            <a:r>
              <a:rPr lang="sk-SK" sz="1600" dirty="0" err="1" smtClean="0"/>
              <a:t>Szabó</a:t>
            </a:r>
            <a:r>
              <a:rPr lang="sk-SK" sz="1600" dirty="0" smtClean="0"/>
              <a:t> a </a:t>
            </a:r>
            <a:r>
              <a:rPr lang="sk-SK" sz="1600" dirty="0" err="1" smtClean="0"/>
              <a:t>Samuely</a:t>
            </a:r>
            <a:r>
              <a:rPr lang="sk-SK" sz="1600" dirty="0" smtClean="0"/>
              <a:t>, PRB2015, PRB2016 2x</a:t>
            </a:r>
          </a:p>
          <a:p>
            <a:endParaRPr lang="sk-SK" sz="1600" dirty="0" smtClean="0"/>
          </a:p>
          <a:p>
            <a:endParaRPr lang="sk-SK" sz="1600" dirty="0" smtClean="0"/>
          </a:p>
          <a:p>
            <a:pPr marL="342900" indent="-342900">
              <a:buAutoNum type="arabicPlain" startAt="2013"/>
            </a:pPr>
            <a:r>
              <a:rPr lang="en-US" sz="1600" dirty="0" smtClean="0"/>
              <a:t>     </a:t>
            </a:r>
            <a:r>
              <a:rPr lang="sk-SK" sz="1600" dirty="0" smtClean="0"/>
              <a:t>ZV:     SV s konkurenčnými usporiadaniami / CuTiSe</a:t>
            </a:r>
            <a:r>
              <a:rPr lang="sk-SK" sz="1600" baseline="-25000" dirty="0" smtClean="0"/>
              <a:t>2</a:t>
            </a:r>
            <a:r>
              <a:rPr lang="sk-SK" sz="1600" dirty="0" smtClean="0"/>
              <a:t>, </a:t>
            </a:r>
            <a:r>
              <a:rPr lang="en-US" sz="1600" dirty="0" err="1" smtClean="0"/>
              <a:t>Samuely</a:t>
            </a:r>
            <a:r>
              <a:rPr lang="en-US" sz="1600" dirty="0" smtClean="0"/>
              <a:t>, </a:t>
            </a:r>
            <a:r>
              <a:rPr lang="en-US" sz="1600" dirty="0" err="1" smtClean="0"/>
              <a:t>Szab</a:t>
            </a:r>
            <a:r>
              <a:rPr lang="sk-SK" sz="1600" dirty="0" smtClean="0"/>
              <a:t>ó,                              .             </a:t>
            </a:r>
            <a:r>
              <a:rPr lang="sk-SK" sz="1600" dirty="0" err="1" smtClean="0"/>
              <a:t>Kačmarčík</a:t>
            </a:r>
            <a:r>
              <a:rPr lang="sk-SK" sz="1600" dirty="0" smtClean="0"/>
              <a:t>, </a:t>
            </a:r>
            <a:r>
              <a:rPr lang="sk-SK" sz="1600" dirty="0" err="1" smtClean="0"/>
              <a:t>Pribulová</a:t>
            </a:r>
            <a:r>
              <a:rPr lang="sk-SK" sz="1600" dirty="0" smtClean="0"/>
              <a:t>, </a:t>
            </a:r>
            <a:r>
              <a:rPr lang="en-US" sz="1600" dirty="0" smtClean="0"/>
              <a:t> PRB 2013 2x</a:t>
            </a:r>
          </a:p>
          <a:p>
            <a:pPr marL="342900" indent="-342900">
              <a:buAutoNum type="arabicPlain" startAt="2013"/>
            </a:pPr>
            <a:endParaRPr lang="en-US" sz="1600" dirty="0" smtClean="0"/>
          </a:p>
          <a:p>
            <a:pPr marL="342900" indent="-342900">
              <a:buAutoNum type="arabicPlain" startAt="2013"/>
            </a:pPr>
            <a:endParaRPr lang="en-US" sz="1600" dirty="0" smtClean="0"/>
          </a:p>
          <a:p>
            <a:pPr marL="342900" indent="-342900">
              <a:buAutoNum type="arabicPlain" startAt="2013"/>
            </a:pPr>
            <a:r>
              <a:rPr lang="en-US" sz="1600" dirty="0" smtClean="0"/>
              <a:t>     ZV:      YB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pod </a:t>
            </a:r>
            <a:r>
              <a:rPr lang="en-US" sz="1600" dirty="0" err="1" smtClean="0"/>
              <a:t>tklakom</a:t>
            </a:r>
            <a:r>
              <a:rPr lang="en-US" sz="1600" dirty="0" smtClean="0"/>
              <a:t>, </a:t>
            </a:r>
            <a:r>
              <a:rPr lang="sk-SK" sz="1600" dirty="0" err="1" smtClean="0"/>
              <a:t>Gabáni</a:t>
            </a:r>
            <a:r>
              <a:rPr lang="sk-SK" sz="1600" dirty="0" smtClean="0"/>
              <a:t>, Takáčová, </a:t>
            </a:r>
            <a:r>
              <a:rPr lang="sk-SK" sz="1600" dirty="0" err="1" smtClean="0"/>
              <a:t>Pristaš</a:t>
            </a:r>
            <a:r>
              <a:rPr lang="sk-SK" sz="1600" dirty="0" smtClean="0"/>
              <a:t>, </a:t>
            </a:r>
            <a:r>
              <a:rPr lang="sk-SK" sz="1600" dirty="0" err="1" smtClean="0"/>
              <a:t>Gažo</a:t>
            </a:r>
            <a:r>
              <a:rPr lang="sk-SK" sz="1600" dirty="0" smtClean="0"/>
              <a:t>, </a:t>
            </a:r>
            <a:r>
              <a:rPr lang="sk-SK" sz="1600" dirty="0" err="1" smtClean="0"/>
              <a:t>Flachbart</a:t>
            </a:r>
            <a:r>
              <a:rPr lang="sk-SK" sz="1600" dirty="0" smtClean="0"/>
              <a:t> a   .                    .               </a:t>
            </a:r>
            <a:r>
              <a:rPr lang="sk-SK" sz="1600" dirty="0" err="1" smtClean="0"/>
              <a:t>Samuely</a:t>
            </a:r>
            <a:r>
              <a:rPr lang="sk-SK" sz="1600" dirty="0" smtClean="0"/>
              <a:t>, PRB2014</a:t>
            </a:r>
            <a:endParaRPr lang="sk-SK" sz="1600" dirty="0"/>
          </a:p>
        </p:txBody>
      </p:sp>
      <p:sp>
        <p:nvSpPr>
          <p:cNvPr id="4" name="BlokTextu 3"/>
          <p:cNvSpPr txBox="1"/>
          <p:nvPr/>
        </p:nvSpPr>
        <p:spPr>
          <a:xfrm>
            <a:off x="2843808" y="53732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008000"/>
                </a:solidFill>
              </a:rPr>
              <a:t>CFNT:  4 z 24 = 4x3x2 zodpovedá veľkosti?</a:t>
            </a:r>
          </a:p>
          <a:p>
            <a:pPr algn="ctr"/>
            <a:endParaRPr lang="sk-SK" i="1" dirty="0" smtClean="0">
              <a:solidFill>
                <a:srgbClr val="008000"/>
              </a:solidFill>
            </a:endParaRPr>
          </a:p>
          <a:p>
            <a:pPr algn="ctr"/>
            <a:r>
              <a:rPr lang="sk-SK" i="1" dirty="0" smtClean="0">
                <a:solidFill>
                  <a:srgbClr val="008000"/>
                </a:solidFill>
              </a:rPr>
              <a:t>každá skupina CFNT prispela</a:t>
            </a:r>
            <a:endParaRPr lang="sk-SK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Vízia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105014" cy="460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528392" y="3212976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2D: </a:t>
            </a:r>
            <a:r>
              <a:rPr lang="sk-SK" dirty="0" err="1" smtClean="0">
                <a:solidFill>
                  <a:srgbClr val="FF0000"/>
                </a:solidFill>
              </a:rPr>
              <a:t>graphene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silicene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stanene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63888" y="3573016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2D TM DC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528392" y="429309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IBS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28392" y="5013176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rgbClr val="FF0000"/>
                </a:solidFill>
              </a:rPr>
              <a:t>high-Tc</a:t>
            </a:r>
            <a:r>
              <a:rPr lang="sk-SK" dirty="0" smtClean="0">
                <a:solidFill>
                  <a:srgbClr val="FF0000"/>
                </a:solidFill>
              </a:rPr>
              <a:t>, SmB6??, 3He, SIT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099942" cy="141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Vízia</a:t>
            </a:r>
            <a:endParaRPr lang="sk-SK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3521000" cy="411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475656" y="616530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Silne neusporiadané </a:t>
            </a:r>
            <a:r>
              <a:rPr lang="sk-SK" dirty="0" err="1" smtClean="0"/>
              <a:t>supravodiče</a:t>
            </a:r>
            <a:r>
              <a:rPr lang="sk-SK" dirty="0" smtClean="0"/>
              <a:t>, </a:t>
            </a:r>
            <a:r>
              <a:rPr lang="sk-SK" dirty="0" err="1" smtClean="0"/>
              <a:t>quantum</a:t>
            </a:r>
            <a:r>
              <a:rPr lang="sk-SK" dirty="0" smtClean="0"/>
              <a:t> </a:t>
            </a:r>
            <a:r>
              <a:rPr lang="sk-SK" dirty="0" err="1" smtClean="0"/>
              <a:t>phase</a:t>
            </a:r>
            <a:r>
              <a:rPr lang="sk-SK" dirty="0" smtClean="0"/>
              <a:t> </a:t>
            </a:r>
            <a:r>
              <a:rPr lang="sk-SK" dirty="0" err="1" smtClean="0"/>
              <a:t>slip</a:t>
            </a:r>
            <a:r>
              <a:rPr lang="sk-SK" dirty="0" smtClean="0"/>
              <a:t>, </a:t>
            </a:r>
            <a:r>
              <a:rPr lang="sk-SK" dirty="0" err="1" smtClean="0"/>
              <a:t>q-bity</a:t>
            </a: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2880320" cy="149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048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ál 3"/>
          <p:cNvSpPr/>
          <p:nvPr/>
        </p:nvSpPr>
        <p:spPr>
          <a:xfrm>
            <a:off x="1475656" y="1556792"/>
            <a:ext cx="67687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1619672" y="2924944"/>
            <a:ext cx="51125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1475656" y="2636912"/>
            <a:ext cx="41764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26631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2588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411760" y="1772816"/>
            <a:ext cx="41745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dirty="0" smtClean="0">
                <a:latin typeface="Monotype Corsiva" pitchFamily="66" charset="0"/>
              </a:rPr>
              <a:t>Vďaka kolegom z CFNT</a:t>
            </a:r>
          </a:p>
          <a:p>
            <a:pPr algn="ctr"/>
            <a:r>
              <a:rPr lang="sk-SK" sz="3600" dirty="0" smtClean="0">
                <a:latin typeface="Monotype Corsiva" pitchFamily="66" charset="0"/>
              </a:rPr>
              <a:t>za prácu </a:t>
            </a:r>
          </a:p>
          <a:p>
            <a:pPr algn="ctr"/>
            <a:endParaRPr lang="sk-SK" sz="3600" dirty="0" smtClean="0">
              <a:latin typeface="Monotype Corsiva" pitchFamily="66" charset="0"/>
            </a:endParaRPr>
          </a:p>
          <a:p>
            <a:pPr algn="ctr"/>
            <a:r>
              <a:rPr lang="sk-SK" sz="3600" dirty="0" smtClean="0">
                <a:latin typeface="Monotype Corsiva" pitchFamily="66" charset="0"/>
              </a:rPr>
              <a:t>Vám  za pozornosť !</a:t>
            </a:r>
            <a:endParaRPr lang="sk-SK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1225402" cy="12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619672" y="2060848"/>
            <a:ext cx="55435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de-DE" sz="3600" b="1" dirty="0" err="1">
                <a:solidFill>
                  <a:srgbClr val="FF0000"/>
                </a:solidFill>
              </a:rPr>
              <a:t>Preh</a:t>
            </a:r>
            <a:r>
              <a:rPr lang="sk-SK" sz="3600" b="1" dirty="0">
                <a:solidFill>
                  <a:srgbClr val="FF0000"/>
                </a:solidFill>
              </a:rPr>
              <a:t>ľad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činnosti </a:t>
            </a:r>
            <a:r>
              <a:rPr lang="sk-SK" sz="3600" b="1" dirty="0" smtClean="0">
                <a:solidFill>
                  <a:srgbClr val="FF0000"/>
                </a:solidFill>
              </a:rPr>
              <a:t>skupiny/smeru </a:t>
            </a:r>
          </a:p>
          <a:p>
            <a:pPr algn="ctr" defTabSz="912813"/>
            <a:r>
              <a:rPr lang="sk-SK" sz="3600" b="1" dirty="0" err="1" smtClean="0">
                <a:solidFill>
                  <a:srgbClr val="FF0000"/>
                </a:solidFill>
              </a:rPr>
              <a:t>Supravodivosť</a:t>
            </a:r>
            <a:r>
              <a:rPr lang="de-DE" sz="3600" b="1" dirty="0">
                <a:solidFill>
                  <a:srgbClr val="FF0000"/>
                </a:solidFill>
              </a:rPr>
              <a:t/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za roky </a:t>
            </a:r>
            <a:r>
              <a:rPr lang="sk-SK" sz="3600" b="1" dirty="0" smtClean="0">
                <a:solidFill>
                  <a:srgbClr val="FF0000"/>
                </a:solidFill>
              </a:rPr>
              <a:t>20</a:t>
            </a:r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r>
              <a:rPr lang="sk-SK" sz="3600" b="1" dirty="0" smtClean="0">
                <a:solidFill>
                  <a:srgbClr val="FF0000"/>
                </a:solidFill>
              </a:rPr>
              <a:t>-201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895600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ál 12"/>
          <p:cNvSpPr/>
          <p:nvPr/>
        </p:nvSpPr>
        <p:spPr>
          <a:xfrm>
            <a:off x="1547664" y="4653136"/>
            <a:ext cx="6408712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46166"/>
            <a:ext cx="60486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Prof.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RNDr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. Mari</a:t>
            </a:r>
            <a:r>
              <a:rPr lang="sk-SK" sz="2000" b="1" dirty="0" err="1" smtClean="0">
                <a:solidFill>
                  <a:schemeClr val="bg1"/>
                </a:solidFill>
                <a:cs typeface="Times New Roman" pitchFamily="18" charset="0"/>
              </a:rPr>
              <a:t>án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  <a:cs typeface="Times New Roman" pitchFamily="18" charset="0"/>
              </a:rPr>
              <a:t>Reiffers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, DrSc./ </a:t>
            </a:r>
            <a:r>
              <a:rPr lang="sk-SK" sz="2000" b="1" dirty="0" err="1" smtClean="0">
                <a:solidFill>
                  <a:schemeClr val="bg1"/>
                </a:solidFill>
                <a:cs typeface="Times New Roman" pitchFamily="18" charset="0"/>
              </a:rPr>
              <a:t>silnokorelované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 systémy a </a:t>
            </a:r>
            <a:r>
              <a:rPr lang="sk-SK" sz="2000" b="1" dirty="0" err="1" smtClean="0">
                <a:solidFill>
                  <a:schemeClr val="bg1"/>
                </a:solidFill>
                <a:cs typeface="Times New Roman" pitchFamily="18" charset="0"/>
              </a:rPr>
              <a:t>intermetaliká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			</a:t>
            </a:r>
            <a:endParaRPr lang="sk-SK" sz="1400" b="1" dirty="0">
              <a:cs typeface="Times New Roman" pitchFamily="18" charset="0"/>
            </a:endParaRPr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2483768" y="1916832"/>
          <a:ext cx="6048672" cy="1852987"/>
        </p:xfrm>
        <a:graphic>
          <a:graphicData uri="http://schemas.openxmlformats.org/drawingml/2006/table">
            <a:tbl>
              <a:tblPr/>
              <a:tblGrid>
                <a:gridCol w="3080916"/>
                <a:gridCol w="548752"/>
                <a:gridCol w="549527"/>
                <a:gridCol w="550302"/>
                <a:gridCol w="548752"/>
                <a:gridCol w="770423"/>
              </a:tblGrid>
              <a:tr h="43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2015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všetkých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 publikácií </a:t>
                      </a:r>
                      <a:r>
                        <a:rPr lang="sk-SK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sk-SK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A publikácií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1.25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sk-SK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A publikácií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&gt; 1.25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, kde prvý autor je z daného smeru/skupiny z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ÚEF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sk-SK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sk-SK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(1)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Zapot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sk-SK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sk-SK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sk-SK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sk-SK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D:\USERS\Photos_and_pictures\2013_Nastenka_upgrade\Reiff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080120" cy="1496012"/>
          </a:xfrm>
          <a:prstGeom prst="rect">
            <a:avLst/>
          </a:prstGeom>
          <a:noFill/>
        </p:spPr>
      </p:pic>
      <p:sp>
        <p:nvSpPr>
          <p:cNvPr id="10" name="BlokTextu 8"/>
          <p:cNvSpPr txBox="1">
            <a:spLocks noChangeArrowheads="1"/>
          </p:cNvSpPr>
          <p:nvPr/>
        </p:nvSpPr>
        <p:spPr bwMode="auto">
          <a:xfrm>
            <a:off x="97759" y="3268828"/>
            <a:ext cx="1928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Marián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Reiffers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(6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Prof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RNDr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DrSc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2012: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FTE =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0,4</a:t>
            </a:r>
          </a:p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2013-2015: </a:t>
            </a:r>
            <a:r>
              <a:rPr lang="sk-SK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FTE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0,1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627784" y="522920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Skupina SKES si jeho výsledky nezapočítala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8196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76550" y="-9207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Základné údaje</a:t>
            </a:r>
          </a:p>
        </p:txBody>
      </p:sp>
      <p:sp>
        <p:nvSpPr>
          <p:cNvPr id="103" name="Rectangle 8"/>
          <p:cNvSpPr>
            <a:spLocks noChangeArrowheads="1"/>
          </p:cNvSpPr>
          <p:nvPr/>
        </p:nvSpPr>
        <p:spPr bwMode="auto">
          <a:xfrm>
            <a:off x="2411760" y="1096869"/>
            <a:ext cx="4752528" cy="403187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defTabSz="912813">
              <a:defRPr/>
            </a:pPr>
            <a:endParaRPr lang="sk-SK" sz="1600" b="1" i="1" dirty="0" smtClean="0">
              <a:cs typeface="Arial" pitchFamily="34" charset="0"/>
            </a:endParaRPr>
          </a:p>
          <a:p>
            <a:r>
              <a:rPr lang="en-US" sz="1600" dirty="0" smtClean="0"/>
              <a:t>P. </a:t>
            </a:r>
            <a:r>
              <a:rPr lang="en-US" sz="1600" dirty="0" err="1" smtClean="0"/>
              <a:t>Samuely</a:t>
            </a:r>
            <a:r>
              <a:rPr lang="en-US" sz="1600" dirty="0" smtClean="0"/>
              <a:t>,  60, 0,95</a:t>
            </a:r>
            <a:endParaRPr lang="sk-SK" sz="1600" dirty="0" smtClean="0"/>
          </a:p>
          <a:p>
            <a:r>
              <a:rPr lang="en-US" sz="1600" dirty="0" smtClean="0"/>
              <a:t>P. </a:t>
            </a:r>
            <a:r>
              <a:rPr lang="en-US" sz="1600" dirty="0" err="1" smtClean="0"/>
              <a:t>Szabó</a:t>
            </a:r>
            <a:r>
              <a:rPr lang="en-US" sz="1600" dirty="0" smtClean="0"/>
              <a:t>, 48, 1,0</a:t>
            </a:r>
            <a:endParaRPr lang="sk-SK" sz="1600" dirty="0" smtClean="0"/>
          </a:p>
          <a:p>
            <a:r>
              <a:rPr lang="en-US" sz="1600" dirty="0" smtClean="0"/>
              <a:t>J. </a:t>
            </a:r>
            <a:r>
              <a:rPr lang="en-US" sz="1600" dirty="0" err="1" smtClean="0"/>
              <a:t>Kačmarčík</a:t>
            </a:r>
            <a:r>
              <a:rPr lang="en-US" sz="1600" dirty="0" smtClean="0"/>
              <a:t>, 44, 1,0</a:t>
            </a:r>
            <a:endParaRPr lang="sk-SK" sz="1600" dirty="0" smtClean="0"/>
          </a:p>
          <a:p>
            <a:r>
              <a:rPr lang="en-US" sz="1600" dirty="0" smtClean="0"/>
              <a:t>Z. </a:t>
            </a:r>
            <a:r>
              <a:rPr lang="en-US" sz="1600" dirty="0" err="1" smtClean="0"/>
              <a:t>Pribulová</a:t>
            </a:r>
            <a:r>
              <a:rPr lang="en-US" sz="1600" dirty="0" smtClean="0"/>
              <a:t>, 38,  1,0</a:t>
            </a:r>
            <a:endParaRPr lang="sk-SK" sz="1600" dirty="0" smtClean="0"/>
          </a:p>
          <a:p>
            <a:r>
              <a:rPr lang="en-US" sz="1600" dirty="0" smtClean="0"/>
              <a:t>E. </a:t>
            </a:r>
            <a:r>
              <a:rPr lang="en-US" sz="1600" dirty="0" err="1" smtClean="0"/>
              <a:t>Gažo</a:t>
            </a:r>
            <a:r>
              <a:rPr lang="en-US" sz="1600" dirty="0" smtClean="0"/>
              <a:t>, 55, 0,1</a:t>
            </a:r>
            <a:endParaRPr lang="sk-SK" sz="1600" dirty="0" smtClean="0"/>
          </a:p>
          <a:p>
            <a:r>
              <a:rPr lang="en-US" sz="1600" dirty="0" smtClean="0"/>
              <a:t>	</a:t>
            </a:r>
            <a:endParaRPr lang="sk-SK" sz="1600" dirty="0" smtClean="0"/>
          </a:p>
          <a:p>
            <a:r>
              <a:rPr lang="sk-SK" sz="1600" dirty="0" err="1" smtClean="0"/>
              <a:t>Total</a:t>
            </a:r>
            <a:r>
              <a:rPr lang="sk-SK" sz="1600" dirty="0" smtClean="0"/>
              <a:t> </a:t>
            </a:r>
            <a:r>
              <a:rPr lang="en-US" sz="1600" dirty="0" smtClean="0"/>
              <a:t>FTE 4.05</a:t>
            </a:r>
            <a:endParaRPr lang="sk-SK" sz="1600" dirty="0" smtClean="0"/>
          </a:p>
          <a:p>
            <a:endParaRPr lang="sk-SK" sz="1600" dirty="0" smtClean="0"/>
          </a:p>
          <a:p>
            <a:r>
              <a:rPr lang="en-US" sz="1600" dirty="0" smtClean="0"/>
              <a:t>PhD </a:t>
            </a:r>
            <a:r>
              <a:rPr lang="en-US" sz="1600" dirty="0" err="1" smtClean="0"/>
              <a:t>študenti</a:t>
            </a:r>
            <a:r>
              <a:rPr lang="en-US" sz="1600" dirty="0" smtClean="0"/>
              <a:t>: </a:t>
            </a:r>
            <a:r>
              <a:rPr lang="en-US" sz="1600" dirty="0" err="1" smtClean="0"/>
              <a:t>Viktória</a:t>
            </a:r>
            <a:r>
              <a:rPr lang="en-US" sz="1600" dirty="0" smtClean="0"/>
              <a:t> </a:t>
            </a:r>
            <a:r>
              <a:rPr lang="en-US" sz="1600" dirty="0" err="1" smtClean="0"/>
              <a:t>Šoltésová</a:t>
            </a:r>
            <a:r>
              <a:rPr lang="en-US" sz="1600" dirty="0" smtClean="0"/>
              <a:t> (2013/2014), V. </a:t>
            </a:r>
            <a:r>
              <a:rPr lang="en-US" sz="1600" dirty="0" err="1" smtClean="0"/>
              <a:t>Hašková</a:t>
            </a:r>
            <a:r>
              <a:rPr lang="en-US" sz="1600" dirty="0" smtClean="0"/>
              <a:t> (2013-2017), </a:t>
            </a:r>
            <a:r>
              <a:rPr lang="en-US" sz="1600" dirty="0" err="1" smtClean="0"/>
              <a:t>Zuzana</a:t>
            </a:r>
            <a:r>
              <a:rPr lang="en-US" sz="1600" dirty="0" smtClean="0"/>
              <a:t> </a:t>
            </a:r>
            <a:r>
              <a:rPr lang="en-US" sz="1600" dirty="0" err="1" smtClean="0"/>
              <a:t>Medvecká</a:t>
            </a:r>
            <a:r>
              <a:rPr lang="en-US" sz="1600" dirty="0" smtClean="0"/>
              <a:t> (2013-17)</a:t>
            </a:r>
            <a:endParaRPr lang="sk-SK" sz="1600" dirty="0" smtClean="0"/>
          </a:p>
          <a:p>
            <a:endParaRPr lang="sk-SK" sz="1600" dirty="0" smtClean="0"/>
          </a:p>
          <a:p>
            <a:r>
              <a:rPr lang="en-US" sz="1600" dirty="0" err="1" smtClean="0"/>
              <a:t>Diplomanti</a:t>
            </a:r>
            <a:r>
              <a:rPr lang="en-US" sz="1600" dirty="0" smtClean="0"/>
              <a:t>: 4</a:t>
            </a:r>
            <a:endParaRPr lang="sk-SK" sz="1600" dirty="0" smtClean="0"/>
          </a:p>
          <a:p>
            <a:r>
              <a:rPr lang="en-US" sz="1600" dirty="0" err="1" smtClean="0"/>
              <a:t>Bakalári</a:t>
            </a:r>
            <a:r>
              <a:rPr lang="en-US" sz="1600" dirty="0" smtClean="0"/>
              <a:t>: 2</a:t>
            </a:r>
            <a:endParaRPr lang="sk-SK" sz="1600" dirty="0" smtClean="0"/>
          </a:p>
          <a:p>
            <a:pPr marL="342900" indent="-342900" defTabSz="912813">
              <a:defRPr/>
            </a:pPr>
            <a:endParaRPr lang="sk-SK" sz="1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47864" y="0"/>
            <a:ext cx="180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Projekty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907704" y="2276872"/>
            <a:ext cx="50835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APVV kontinuálne od r.2002 koordinované nami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+ 1-2 VEGA projekty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ESF, resp. COST od r. 2001</a:t>
            </a:r>
          </a:p>
          <a:p>
            <a:pPr algn="ctr"/>
            <a:endParaRPr lang="sk-SK" dirty="0" smtClean="0"/>
          </a:p>
          <a:p>
            <a:pPr algn="ctr"/>
            <a:r>
              <a:rPr lang="en-US" dirty="0" smtClean="0"/>
              <a:t>(FP6) </a:t>
            </a:r>
            <a:r>
              <a:rPr lang="sk-SK" dirty="0" smtClean="0"/>
              <a:t>H2020 zatiaľ neúspešné pokusy</a:t>
            </a: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1187624" y="1772816"/>
            <a:ext cx="6336704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69134" y="-92362"/>
            <a:ext cx="3485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Vedecké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výstupy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971600" y="4356393"/>
            <a:ext cx="53640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Typy</a:t>
            </a:r>
            <a:r>
              <a:rPr lang="en-US" sz="1400" dirty="0" smtClean="0"/>
              <a:t> </a:t>
            </a:r>
            <a:r>
              <a:rPr lang="en-US" sz="1400" dirty="0" err="1" smtClean="0"/>
              <a:t>časopisov</a:t>
            </a:r>
            <a:r>
              <a:rPr lang="en-US" sz="1400" dirty="0" smtClean="0"/>
              <a:t> –  </a:t>
            </a:r>
            <a:r>
              <a:rPr lang="en-US" sz="1400" dirty="0" err="1" smtClean="0"/>
              <a:t>Phys.Rev</a:t>
            </a:r>
            <a:r>
              <a:rPr lang="en-US" sz="1400" dirty="0" smtClean="0"/>
              <a:t>. B 6x, IF=3,8</a:t>
            </a:r>
            <a:endParaRPr lang="sk-SK" sz="1400" dirty="0" smtClean="0"/>
          </a:p>
          <a:p>
            <a:r>
              <a:rPr lang="en-US" sz="1400" dirty="0" smtClean="0"/>
              <a:t>	           </a:t>
            </a:r>
            <a:r>
              <a:rPr lang="en-US" sz="1400" dirty="0" err="1" smtClean="0"/>
              <a:t>Supercond</a:t>
            </a:r>
            <a:r>
              <a:rPr lang="en-US" sz="1400" dirty="0" smtClean="0"/>
              <a:t>. Sci. Technol. 4x, IF=2,8</a:t>
            </a:r>
          </a:p>
          <a:p>
            <a:r>
              <a:rPr lang="en-US" sz="1400" dirty="0" smtClean="0"/>
              <a:t>	           J </a:t>
            </a:r>
            <a:r>
              <a:rPr lang="en-US" sz="1400" dirty="0" err="1" smtClean="0"/>
              <a:t>Mag</a:t>
            </a:r>
            <a:r>
              <a:rPr lang="en-US" sz="1400" dirty="0" smtClean="0"/>
              <a:t> </a:t>
            </a:r>
            <a:r>
              <a:rPr lang="en-US" sz="1400" dirty="0" err="1" smtClean="0"/>
              <a:t>Mag</a:t>
            </a:r>
            <a:r>
              <a:rPr lang="en-US" sz="1400" dirty="0" smtClean="0"/>
              <a:t> Mat 1 x, IF = 1,97 	</a:t>
            </a:r>
            <a:endParaRPr lang="sk-SK" sz="1400" dirty="0" smtClean="0"/>
          </a:p>
          <a:p>
            <a:r>
              <a:rPr lang="de-DE" sz="1400" dirty="0" smtClean="0"/>
              <a:t>                              Annalen der Physik IF=3,8</a:t>
            </a:r>
            <a:endParaRPr lang="sk-SK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2016: 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Rev. B: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x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z toho 3 x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prvoautorská</a:t>
            </a:r>
            <a:endParaRPr lang="sk-SK" b="1" dirty="0" smtClean="0">
              <a:solidFill>
                <a:srgbClr val="008000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sk-SK" sz="1400" b="1" i="0" u="none" strike="noStrike" cap="none" normalizeH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Nature</a:t>
            </a: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400" b="1" i="0" u="none" strike="noStrike" cap="none" normalizeH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family</a:t>
            </a:r>
            <a:r>
              <a:rPr lang="sk-SK" sz="14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827582" y="908719"/>
          <a:ext cx="7368478" cy="3334403"/>
        </p:xfrm>
        <a:graphic>
          <a:graphicData uri="http://schemas.openxmlformats.org/drawingml/2006/table">
            <a:tbl>
              <a:tblPr/>
              <a:tblGrid>
                <a:gridCol w="925137"/>
                <a:gridCol w="427959"/>
                <a:gridCol w="587694"/>
                <a:gridCol w="427959"/>
                <a:gridCol w="587694"/>
                <a:gridCol w="427959"/>
                <a:gridCol w="587694"/>
                <a:gridCol w="427959"/>
                <a:gridCol w="587694"/>
                <a:gridCol w="427959"/>
                <a:gridCol w="587694"/>
                <a:gridCol w="672888"/>
                <a:gridCol w="692188"/>
              </a:tblGrid>
              <a:tr h="515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spolu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5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num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ave</a:t>
                      </a:r>
                      <a:r>
                        <a:rPr lang="sk-SK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</a:t>
                      </a:r>
                      <a:endParaRPr lang="sk-SK" sz="1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sk-SK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/FTE</a:t>
                      </a:r>
                      <a:endParaRPr lang="sk-SK" sz="1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CC publications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09" marR="7709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 publ. (IF&gt;1,25) 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09" marR="7709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 publ.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prvoautor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0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sk-SK" sz="10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9473" marR="59473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709" marR="7709" marT="7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6852" y="-30"/>
            <a:ext cx="354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Vedecké výstupy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2012-2015</a:t>
            </a: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7057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cxnSp>
        <p:nvCxnSpPr>
          <p:cNvPr id="13" name="Rovná spojnica 12"/>
          <p:cNvCxnSpPr/>
          <p:nvPr/>
        </p:nvCxnSpPr>
        <p:spPr>
          <a:xfrm>
            <a:off x="1475656" y="1340768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1619672" y="4509120"/>
            <a:ext cx="216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364088" y="4869160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1763688" y="544522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31840" y="0"/>
            <a:ext cx="2893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Vedecké výstupy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836712"/>
            <a:ext cx="8806537" cy="382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658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85220" y="-92362"/>
            <a:ext cx="5532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Ohlasy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na vedecké výstupy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5289"/>
            <a:ext cx="9123481" cy="562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658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3085" y="-92362"/>
            <a:ext cx="4076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Vedecké postavenie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305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 err="1" smtClean="0">
                <a:solidFill>
                  <a:schemeClr val="accent2"/>
                </a:solidFill>
              </a:rPr>
              <a:t>Supravodivosť</a:t>
            </a:r>
            <a:r>
              <a:rPr lang="sk-SK" b="1" dirty="0" smtClean="0">
                <a:solidFill>
                  <a:schemeClr val="accent2"/>
                </a:solidFill>
              </a:rPr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99592" y="692696"/>
            <a:ext cx="723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Špičkový tím SAV, cena ministra na základe nominácie ARRA, 2012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987602" cy="251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67544" y="4077072"/>
            <a:ext cx="81195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Budúca </a:t>
            </a:r>
            <a:r>
              <a:rPr lang="sk-SK" dirty="0" err="1" smtClean="0"/>
              <a:t>scientometria</a:t>
            </a:r>
            <a:r>
              <a:rPr lang="sk-SK" dirty="0" smtClean="0"/>
              <a:t> už bude poznamenaná nasledovnými skutočnosťami</a:t>
            </a:r>
          </a:p>
          <a:p>
            <a:pPr marL="342900" indent="-342900">
              <a:buFont typeface="+mj-lt"/>
              <a:buAutoNum type="alphaLcParenR"/>
            </a:pPr>
            <a:r>
              <a:rPr lang="sk-SK" dirty="0" smtClean="0"/>
              <a:t>Zmenou metodiky – MKS sme zamenili za STM/S, </a:t>
            </a:r>
            <a:r>
              <a:rPr lang="sk-SK" dirty="0" err="1" smtClean="0"/>
              <a:t>ac</a:t>
            </a:r>
            <a:r>
              <a:rPr lang="sk-SK" dirty="0" smtClean="0"/>
              <a:t> kalorimetriu, SHPM</a:t>
            </a:r>
          </a:p>
          <a:p>
            <a:pPr marL="342900" indent="-342900">
              <a:buFont typeface="+mj-lt"/>
              <a:buAutoNum type="alphaLcParenR"/>
            </a:pPr>
            <a:r>
              <a:rPr lang="sk-SK" dirty="0" smtClean="0"/>
              <a:t>Zmenou témy – od </a:t>
            </a:r>
            <a:r>
              <a:rPr lang="sk-SK" dirty="0" err="1" smtClean="0"/>
              <a:t>multimedzerovej</a:t>
            </a:r>
            <a:r>
              <a:rPr lang="sk-SK" dirty="0" smtClean="0"/>
              <a:t> </a:t>
            </a:r>
            <a:r>
              <a:rPr lang="sk-SK" dirty="0" err="1" smtClean="0"/>
              <a:t>supravodivosti</a:t>
            </a:r>
            <a:r>
              <a:rPr lang="sk-SK" dirty="0" smtClean="0"/>
              <a:t> sme prešli na témy </a:t>
            </a:r>
          </a:p>
          <a:p>
            <a:pPr marL="342900" indent="-342900"/>
            <a:r>
              <a:rPr lang="sk-SK" dirty="0" smtClean="0"/>
              <a:t>      „konkurenčných usporiadaní“, „neusporiadané </a:t>
            </a:r>
            <a:r>
              <a:rPr lang="sk-SK" dirty="0" err="1" smtClean="0"/>
              <a:t>supravodiče</a:t>
            </a:r>
            <a:r>
              <a:rPr lang="sk-SK" dirty="0" smtClean="0"/>
              <a:t>“, </a:t>
            </a:r>
          </a:p>
          <a:p>
            <a:pPr marL="342900" indent="-342900"/>
            <a:r>
              <a:rPr lang="sk-SK" dirty="0" smtClean="0"/>
              <a:t>      „prechod </a:t>
            </a:r>
            <a:r>
              <a:rPr lang="sk-SK" dirty="0" err="1" smtClean="0"/>
              <a:t>supravodič</a:t>
            </a:r>
            <a:r>
              <a:rPr lang="sk-SK" dirty="0" smtClean="0"/>
              <a:t> – izolant“</a:t>
            </a:r>
          </a:p>
          <a:p>
            <a:pPr marL="342900" indent="-342900">
              <a:buFont typeface="+mj-lt"/>
              <a:buAutoNum type="alphaLcParenR" startAt="3"/>
            </a:pPr>
            <a:r>
              <a:rPr lang="sk-SK" dirty="0" smtClean="0"/>
              <a:t>Nik nie ja na vrchole večne</a:t>
            </a:r>
          </a:p>
          <a:p>
            <a:pPr marL="342900" indent="-342900">
              <a:buFont typeface="+mj-lt"/>
              <a:buAutoNum type="alphaLcParenR" startAt="3"/>
            </a:pPr>
            <a:endParaRPr lang="sk-SK" dirty="0"/>
          </a:p>
        </p:txBody>
      </p:sp>
      <p:cxnSp>
        <p:nvCxnSpPr>
          <p:cNvPr id="12" name="Rovná spojnica 11"/>
          <p:cNvCxnSpPr/>
          <p:nvPr/>
        </p:nvCxnSpPr>
        <p:spPr>
          <a:xfrm>
            <a:off x="683568" y="2924944"/>
            <a:ext cx="5976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179512" y="153508"/>
            <a:ext cx="87757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 err="1"/>
              <a:t>Zoznam</a:t>
            </a:r>
            <a:r>
              <a:rPr lang="en-US" sz="2000" b="1" dirty="0"/>
              <a:t> </a:t>
            </a:r>
            <a:r>
              <a:rPr lang="en-US" sz="2000" b="1" dirty="0" err="1"/>
              <a:t>pozvaných</a:t>
            </a:r>
            <a:r>
              <a:rPr lang="sk-SK" sz="2000" b="1" dirty="0"/>
              <a:t> </a:t>
            </a:r>
            <a:r>
              <a:rPr lang="en-US" sz="2000" b="1" dirty="0" err="1"/>
              <a:t>prednášok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medzinárodných</a:t>
            </a:r>
            <a:r>
              <a:rPr lang="en-US" sz="2000" b="1" dirty="0"/>
              <a:t> </a:t>
            </a:r>
            <a:r>
              <a:rPr lang="en-US" sz="2000" b="1" dirty="0" err="1" smtClean="0"/>
              <a:t>konferenciách</a:t>
            </a:r>
            <a:endParaRPr lang="en-US" sz="2000" b="1" dirty="0" smtClean="0"/>
          </a:p>
          <a:p>
            <a:endParaRPr lang="en-US" sz="2000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sk-SK" sz="1400" dirty="0" smtClean="0"/>
              <a:t>: </a:t>
            </a:r>
            <a:r>
              <a:rPr lang="sk-SK" sz="1400" dirty="0" err="1" smtClean="0"/>
              <a:t>Intrinsic</a:t>
            </a:r>
            <a:r>
              <a:rPr lang="sk-SK" sz="1400" dirty="0" smtClean="0"/>
              <a:t> </a:t>
            </a:r>
            <a:r>
              <a:rPr lang="sk-SK" sz="1400" dirty="0" err="1" smtClean="0"/>
              <a:t>Josephson</a:t>
            </a:r>
            <a:r>
              <a:rPr lang="sk-SK" sz="1400" dirty="0" smtClean="0"/>
              <a:t> </a:t>
            </a:r>
            <a:r>
              <a:rPr lang="sk-SK" sz="1400" dirty="0" err="1" smtClean="0"/>
              <a:t>effect</a:t>
            </a:r>
            <a:r>
              <a:rPr lang="sk-SK" sz="1400" dirty="0" smtClean="0"/>
              <a:t> in (</a:t>
            </a:r>
            <a:r>
              <a:rPr lang="sk-SK" sz="1400" dirty="0" err="1" smtClean="0"/>
              <a:t>LaSe</a:t>
            </a:r>
            <a:r>
              <a:rPr lang="sk-SK" sz="1400" dirty="0" smtClean="0"/>
              <a:t>)(NbSe2), </a:t>
            </a:r>
            <a:r>
              <a:rPr lang="sk-SK" sz="1400" dirty="0" err="1" smtClean="0"/>
              <a:t>Superstripes</a:t>
            </a:r>
            <a:r>
              <a:rPr lang="sk-SK" sz="1400" dirty="0" smtClean="0"/>
              <a:t>, august 2012, </a:t>
            </a:r>
            <a:r>
              <a:rPr lang="sk-SK" sz="1400" dirty="0" err="1" smtClean="0"/>
              <a:t>Erice</a:t>
            </a:r>
            <a:r>
              <a:rPr lang="sk-SK" sz="1400" dirty="0" smtClean="0"/>
              <a:t>, Taliansko</a:t>
            </a:r>
            <a:endParaRPr lang="en-US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Samuely</a:t>
            </a:r>
            <a:r>
              <a:rPr lang="en-US" sz="1400" dirty="0" smtClean="0"/>
              <a:t>: </a:t>
            </a:r>
            <a:r>
              <a:rPr lang="sk-SK" sz="1400" dirty="0" err="1" smtClean="0"/>
              <a:t>Superconductor-insulator</a:t>
            </a:r>
            <a:r>
              <a:rPr lang="sk-SK" sz="1400" dirty="0" smtClean="0"/>
              <a:t> </a:t>
            </a:r>
            <a:r>
              <a:rPr lang="sk-SK" sz="1400" dirty="0" err="1" smtClean="0"/>
              <a:t>transition</a:t>
            </a:r>
            <a:r>
              <a:rPr lang="sk-SK" sz="1400" dirty="0" smtClean="0"/>
              <a:t> in </a:t>
            </a:r>
            <a:r>
              <a:rPr lang="sk-SK" sz="1400" dirty="0" err="1" smtClean="0"/>
              <a:t>MoC</a:t>
            </a:r>
            <a:r>
              <a:rPr lang="sk-SK" sz="1400" dirty="0" smtClean="0"/>
              <a:t> </a:t>
            </a:r>
            <a:r>
              <a:rPr lang="sk-SK" sz="1400" dirty="0" err="1" smtClean="0"/>
              <a:t>ultrathin</a:t>
            </a:r>
            <a:r>
              <a:rPr lang="sk-SK" sz="1400" dirty="0" smtClean="0"/>
              <a:t> </a:t>
            </a:r>
            <a:r>
              <a:rPr lang="sk-SK" sz="1400" dirty="0" err="1" smtClean="0"/>
              <a:t>films</a:t>
            </a:r>
            <a:r>
              <a:rPr lang="sk-SK" sz="1400" dirty="0" smtClean="0"/>
              <a:t>, konferencia </a:t>
            </a:r>
            <a:r>
              <a:rPr lang="sk-SK" sz="1400" dirty="0" err="1" smtClean="0"/>
              <a:t>Localization</a:t>
            </a:r>
            <a:r>
              <a:rPr lang="sk-SK" sz="1400" dirty="0" smtClean="0"/>
              <a:t>, </a:t>
            </a:r>
            <a:r>
              <a:rPr lang="sk-SK" sz="1400" dirty="0" err="1" smtClean="0"/>
              <a:t>Interactions</a:t>
            </a:r>
            <a:r>
              <a:rPr lang="sk-SK" sz="1400" dirty="0" smtClean="0"/>
              <a:t> and </a:t>
            </a:r>
            <a:r>
              <a:rPr lang="sk-SK" sz="1400" dirty="0" err="1" smtClean="0"/>
              <a:t>Superconductivity</a:t>
            </a:r>
            <a:r>
              <a:rPr lang="sk-SK" sz="1400" dirty="0" smtClean="0"/>
              <a:t> 2015, </a:t>
            </a:r>
            <a:r>
              <a:rPr lang="sk-SK" sz="1400" dirty="0" err="1" smtClean="0"/>
              <a:t>Černogolovka</a:t>
            </a:r>
            <a:r>
              <a:rPr lang="sk-SK" sz="1400" dirty="0" smtClean="0"/>
              <a:t>/Moskva, Rusko, jún 2015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altLang="en-US" sz="1400" b="1" dirty="0" smtClean="0"/>
              <a:t>P. </a:t>
            </a:r>
            <a:r>
              <a:rPr lang="sk-SK" altLang="en-US" sz="1400" b="1" dirty="0" err="1" smtClean="0"/>
              <a:t>Samuely</a:t>
            </a:r>
            <a:r>
              <a:rPr lang="en-US" altLang="en-US" sz="1400" b="1" dirty="0" smtClean="0"/>
              <a:t>:</a:t>
            </a:r>
            <a:r>
              <a:rPr lang="en-US" altLang="en-US" sz="1400" dirty="0" smtClean="0"/>
              <a:t> </a:t>
            </a:r>
            <a:r>
              <a:rPr lang="sk-SK" altLang="en-US" sz="1400" dirty="0" smtClean="0"/>
              <a:t> XVI </a:t>
            </a:r>
            <a:r>
              <a:rPr lang="sk-SK" altLang="en-US" sz="1400" dirty="0" err="1" smtClean="0"/>
              <a:t>Conference</a:t>
            </a:r>
            <a:r>
              <a:rPr lang="sk-SK" altLang="en-US" sz="1400" dirty="0" smtClean="0"/>
              <a:t> </a:t>
            </a:r>
            <a:r>
              <a:rPr lang="sk-SK" altLang="en-US" sz="1400" dirty="0" err="1" smtClean="0"/>
              <a:t>of</a:t>
            </a:r>
            <a:r>
              <a:rPr lang="sk-SK" altLang="en-US" sz="1400" dirty="0" smtClean="0"/>
              <a:t> </a:t>
            </a:r>
            <a:r>
              <a:rPr lang="sk-SK" altLang="en-US" sz="1400" dirty="0" err="1" smtClean="0"/>
              <a:t>Superconductivity</a:t>
            </a:r>
            <a:r>
              <a:rPr lang="sk-SK" altLang="en-US" sz="1400" dirty="0" smtClean="0"/>
              <a:t>, 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Za</a:t>
            </a:r>
            <a:r>
              <a:rPr lang="sk-SK" altLang="en-US" sz="1400" dirty="0" smtClean="0"/>
              <a:t>kopané, Poľsko</a:t>
            </a:r>
            <a:r>
              <a:rPr lang="en-US" altLang="en-US" sz="1400" dirty="0" smtClean="0"/>
              <a:t>,2013</a:t>
            </a:r>
            <a:endParaRPr lang="sk-SK" altLang="en-US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sk-SK" altLang="en-US" sz="1400" b="1" dirty="0" smtClean="0"/>
              <a:t>P. </a:t>
            </a:r>
            <a:r>
              <a:rPr lang="sk-SK" altLang="en-US" sz="1400" b="1" dirty="0" err="1" smtClean="0"/>
              <a:t>Samuely</a:t>
            </a:r>
            <a:r>
              <a:rPr lang="sk-SK" altLang="en-US" sz="1400" b="1" dirty="0" smtClean="0"/>
              <a:t> </a:t>
            </a:r>
            <a:r>
              <a:rPr lang="en-US" altLang="en-US" sz="1400" dirty="0" smtClean="0"/>
              <a:t>: </a:t>
            </a:r>
            <a:r>
              <a:rPr lang="sk-SK" altLang="en-US" sz="1400" dirty="0" smtClean="0"/>
              <a:t>VORTEX VIII, </a:t>
            </a:r>
            <a:r>
              <a:rPr lang="en-US" altLang="en-US" sz="1400" dirty="0" err="1" smtClean="0"/>
              <a:t>Rodos</a:t>
            </a:r>
            <a:r>
              <a:rPr lang="en-US" altLang="en-US" sz="1400" dirty="0" smtClean="0"/>
              <a:t>, 2013</a:t>
            </a:r>
            <a:r>
              <a:rPr lang="sk-SK" altLang="en-US" sz="1400" dirty="0" smtClean="0"/>
              <a:t> (COST)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en-US" sz="1400" b="1" dirty="0" smtClean="0"/>
              <a:t>: </a:t>
            </a:r>
            <a:r>
              <a:rPr lang="sk-SK" sz="1400" dirty="0" smtClean="0"/>
              <a:t> </a:t>
            </a:r>
            <a:r>
              <a:rPr lang="sk-SK" sz="1400" dirty="0" err="1" smtClean="0"/>
              <a:t>The</a:t>
            </a:r>
            <a:r>
              <a:rPr lang="sk-SK" sz="1400" dirty="0" smtClean="0"/>
              <a:t> Košice </a:t>
            </a:r>
            <a:r>
              <a:rPr lang="sk-SK" sz="1400" dirty="0" err="1" smtClean="0"/>
              <a:t>low</a:t>
            </a:r>
            <a:r>
              <a:rPr lang="sk-SK" sz="1400" dirty="0" smtClean="0"/>
              <a:t> </a:t>
            </a:r>
            <a:r>
              <a:rPr lang="sk-SK" sz="1400" dirty="0" err="1" smtClean="0"/>
              <a:t>temperature</a:t>
            </a:r>
            <a:r>
              <a:rPr lang="sk-SK" sz="1400" dirty="0" smtClean="0"/>
              <a:t> STM, </a:t>
            </a:r>
            <a:r>
              <a:rPr lang="sk-SK" sz="1400" dirty="0" err="1" smtClean="0"/>
              <a:t>Nanometrology</a:t>
            </a:r>
            <a:r>
              <a:rPr lang="sk-SK" sz="1400" dirty="0" smtClean="0"/>
              <a:t>, Lednice, apríl 2013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en-US" sz="1400" b="1" dirty="0" smtClean="0"/>
              <a:t>: </a:t>
            </a:r>
            <a:r>
              <a:rPr lang="sk-SK" sz="1400" dirty="0" smtClean="0"/>
              <a:t> </a:t>
            </a:r>
            <a:r>
              <a:rPr lang="sk-SK" sz="1400" dirty="0" err="1" smtClean="0"/>
              <a:t>Low</a:t>
            </a:r>
            <a:r>
              <a:rPr lang="sk-SK" sz="1400" dirty="0" smtClean="0"/>
              <a:t> </a:t>
            </a:r>
            <a:r>
              <a:rPr lang="sk-SK" sz="1400" dirty="0" err="1" smtClean="0"/>
              <a:t>temperature</a:t>
            </a:r>
            <a:r>
              <a:rPr lang="sk-SK" sz="1400" dirty="0" smtClean="0"/>
              <a:t> STM in Košice, </a:t>
            </a:r>
            <a:r>
              <a:rPr lang="sk-SK" sz="1400" dirty="0" err="1" smtClean="0"/>
              <a:t>Hungarian</a:t>
            </a:r>
            <a:r>
              <a:rPr lang="sk-SK" sz="1400" dirty="0" smtClean="0"/>
              <a:t> SPM </a:t>
            </a:r>
            <a:r>
              <a:rPr lang="sk-SK" sz="1400" dirty="0" err="1" smtClean="0"/>
              <a:t>meeting</a:t>
            </a:r>
            <a:r>
              <a:rPr lang="sk-SK" sz="1400" dirty="0" smtClean="0"/>
              <a:t>, </a:t>
            </a:r>
            <a:r>
              <a:rPr lang="sk-SK" sz="1400" dirty="0" err="1" smtClean="0"/>
              <a:t>Debrecen</a:t>
            </a:r>
            <a:r>
              <a:rPr lang="sk-SK" sz="1400" dirty="0" smtClean="0"/>
              <a:t>, október 2013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sk-SK" sz="1400" b="1" dirty="0" err="1" smtClean="0"/>
              <a:t>Szabó</a:t>
            </a:r>
            <a:r>
              <a:rPr lang="en-US" sz="1400" b="1" dirty="0" smtClean="0"/>
              <a:t>: </a:t>
            </a:r>
            <a:r>
              <a:rPr lang="sk-SK" sz="1400" dirty="0" smtClean="0"/>
              <a:t> </a:t>
            </a:r>
            <a:r>
              <a:rPr lang="sk-SK" sz="1400" dirty="0" err="1" smtClean="0"/>
              <a:t>Advances</a:t>
            </a:r>
            <a:r>
              <a:rPr lang="sk-SK" sz="1400" dirty="0" smtClean="0"/>
              <a:t> in </a:t>
            </a:r>
            <a:r>
              <a:rPr lang="sk-SK" sz="1400" dirty="0" err="1" smtClean="0"/>
              <a:t>Nanostructured</a:t>
            </a:r>
            <a:r>
              <a:rPr lang="sk-SK" sz="1400" dirty="0" smtClean="0"/>
              <a:t> </a:t>
            </a:r>
            <a:r>
              <a:rPr lang="sk-SK" sz="1400" dirty="0" err="1" smtClean="0"/>
              <a:t>Superconductors</a:t>
            </a:r>
            <a:r>
              <a:rPr lang="sk-SK" sz="1400" dirty="0" smtClean="0"/>
              <a:t>, Madrid, 4. - 7. 5. 2014 </a:t>
            </a:r>
            <a:r>
              <a:rPr lang="sk-SK" altLang="en-US" sz="1400" dirty="0" smtClean="0"/>
              <a:t>(COST)</a:t>
            </a:r>
            <a:endParaRPr lang="sk-SK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/>
              <a:t>P. </a:t>
            </a:r>
            <a:r>
              <a:rPr lang="en-US" sz="1400" b="1" dirty="0" err="1" smtClean="0"/>
              <a:t>Samuely</a:t>
            </a:r>
            <a:r>
              <a:rPr lang="en-US" sz="1400" b="1" dirty="0" smtClean="0"/>
              <a:t>: </a:t>
            </a:r>
            <a:r>
              <a:rPr lang="en-US" sz="1400" dirty="0" smtClean="0"/>
              <a:t>SHYNED</a:t>
            </a:r>
            <a:r>
              <a:rPr lang="sk-SK" sz="1400" dirty="0" smtClean="0"/>
              <a:t> (</a:t>
            </a:r>
            <a:r>
              <a:rPr lang="sk-SK" sz="1400" dirty="0" err="1" smtClean="0"/>
              <a:t>Physics</a:t>
            </a:r>
            <a:r>
              <a:rPr lang="sk-SK" sz="1400" dirty="0" smtClean="0"/>
              <a:t> and </a:t>
            </a:r>
            <a:r>
              <a:rPr lang="sk-SK" sz="1400" dirty="0" err="1" smtClean="0"/>
              <a:t>Applications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Superconducting</a:t>
            </a:r>
            <a:r>
              <a:rPr lang="sk-SK" sz="1400" dirty="0" smtClean="0"/>
              <a:t> Hybride </a:t>
            </a:r>
            <a:r>
              <a:rPr lang="sk-SK" sz="1400" dirty="0" err="1" smtClean="0"/>
              <a:t>Nanoengineered</a:t>
            </a:r>
            <a:r>
              <a:rPr lang="sk-SK" sz="1400" dirty="0" smtClean="0"/>
              <a:t> </a:t>
            </a:r>
            <a:r>
              <a:rPr lang="sk-SK" sz="1400" dirty="0" err="1" smtClean="0"/>
              <a:t>Devices</a:t>
            </a:r>
            <a:r>
              <a:rPr lang="sk-SK" sz="1400" dirty="0" smtClean="0"/>
              <a:t>)</a:t>
            </a:r>
            <a:r>
              <a:rPr lang="en-US" sz="1400" dirty="0" smtClean="0"/>
              <a:t>, </a:t>
            </a:r>
            <a:r>
              <a:rPr lang="en-US" sz="1400" dirty="0" err="1" smtClean="0"/>
              <a:t>NanoSC</a:t>
            </a:r>
            <a:r>
              <a:rPr lang="en-US" sz="1400" dirty="0" smtClean="0"/>
              <a:t> COST, </a:t>
            </a:r>
            <a:r>
              <a:rPr lang="en-US" sz="1400" dirty="0" err="1" smtClean="0"/>
              <a:t>Castellabbate</a:t>
            </a:r>
            <a:r>
              <a:rPr lang="en-US" sz="1400" dirty="0" smtClean="0"/>
              <a:t>, </a:t>
            </a:r>
            <a:r>
              <a:rPr lang="en-US" sz="1400" dirty="0" err="1" smtClean="0"/>
              <a:t>Taliansko</a:t>
            </a:r>
            <a:r>
              <a:rPr lang="en-US" sz="1400" dirty="0" smtClean="0"/>
              <a:t>, 2014</a:t>
            </a:r>
            <a:r>
              <a:rPr lang="sk-SK" sz="1400" dirty="0" smtClean="0"/>
              <a:t> </a:t>
            </a:r>
            <a:r>
              <a:rPr lang="sk-SK" altLang="en-US" sz="1400" dirty="0" smtClean="0"/>
              <a:t>(COST)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Samuely</a:t>
            </a:r>
            <a:r>
              <a:rPr lang="en-US" sz="1400" dirty="0" smtClean="0"/>
              <a:t>: </a:t>
            </a:r>
            <a:r>
              <a:rPr lang="sk-SK" sz="1400" dirty="0" smtClean="0"/>
              <a:t>Bi</a:t>
            </a:r>
            <a:r>
              <a:rPr lang="en-US" sz="1400" baseline="-25000" dirty="0" smtClean="0"/>
              <a:t>2</a:t>
            </a:r>
            <a:r>
              <a:rPr lang="sk-SK" sz="1400" dirty="0" err="1" smtClean="0"/>
              <a:t>Pd</a:t>
            </a:r>
            <a:r>
              <a:rPr lang="sk-SK" sz="1400" dirty="0" smtClean="0"/>
              <a:t>,  </a:t>
            </a:r>
            <a:r>
              <a:rPr lang="sk-SK" sz="1400" dirty="0" err="1" smtClean="0"/>
              <a:t>multiband</a:t>
            </a:r>
            <a:r>
              <a:rPr lang="sk-SK" sz="1400" dirty="0" smtClean="0"/>
              <a:t> </a:t>
            </a:r>
            <a:r>
              <a:rPr lang="sk-SK" sz="1400" dirty="0" err="1" smtClean="0"/>
              <a:t>superconductor</a:t>
            </a:r>
            <a:r>
              <a:rPr lang="sk-SK" sz="1400" dirty="0" smtClean="0"/>
              <a:t>. </a:t>
            </a:r>
            <a:r>
              <a:rPr lang="sk-SK" sz="1400" dirty="0" err="1" smtClean="0"/>
              <a:t>S-Hybrid</a:t>
            </a:r>
            <a:r>
              <a:rPr lang="sk-SK" sz="1400" dirty="0" smtClean="0"/>
              <a:t>, COST MP1201 </a:t>
            </a:r>
            <a:r>
              <a:rPr lang="sk-SK" sz="1400" dirty="0" err="1" smtClean="0"/>
              <a:t>workshop</a:t>
            </a:r>
            <a:r>
              <a:rPr lang="sk-SK" sz="1400" dirty="0" smtClean="0"/>
              <a:t>, </a:t>
            </a:r>
            <a:r>
              <a:rPr lang="sk-SK" sz="1400" dirty="0" err="1" smtClean="0"/>
              <a:t>Arcachon</a:t>
            </a:r>
            <a:r>
              <a:rPr lang="sk-SK" sz="1400" dirty="0" smtClean="0"/>
              <a:t>, </a:t>
            </a:r>
            <a:r>
              <a:rPr lang="en-US" sz="1400" dirty="0" smtClean="0"/>
              <a:t>Franc</a:t>
            </a:r>
            <a:r>
              <a:rPr lang="sk-SK" sz="1400" dirty="0" err="1" smtClean="0"/>
              <a:t>úzsko</a:t>
            </a:r>
            <a:r>
              <a:rPr lang="sk-SK" sz="1400" dirty="0" smtClean="0"/>
              <a:t>, máj 2015 </a:t>
            </a:r>
            <a:r>
              <a:rPr lang="sk-SK" altLang="en-US" sz="1400" dirty="0" smtClean="0"/>
              <a:t>(COST)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P. </a:t>
            </a:r>
            <a:r>
              <a:rPr lang="sk-SK" sz="1400" b="1" dirty="0" err="1" smtClean="0"/>
              <a:t>Samuely</a:t>
            </a:r>
            <a:r>
              <a:rPr lang="en-US" sz="1400" b="1" dirty="0" smtClean="0"/>
              <a:t>: </a:t>
            </a:r>
            <a:r>
              <a:rPr lang="sk-SK" sz="1400" dirty="0" err="1" smtClean="0"/>
              <a:t>Fermionic</a:t>
            </a:r>
            <a:r>
              <a:rPr lang="sk-SK" sz="1400" dirty="0" smtClean="0"/>
              <a:t> </a:t>
            </a:r>
            <a:r>
              <a:rPr lang="sk-SK" sz="1400" dirty="0" err="1" smtClean="0"/>
              <a:t>scenario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SIT in </a:t>
            </a:r>
            <a:r>
              <a:rPr lang="sk-SK" sz="1400" dirty="0" err="1" smtClean="0"/>
              <a:t>MoC</a:t>
            </a:r>
            <a:r>
              <a:rPr lang="sk-SK" sz="1400" dirty="0" smtClean="0"/>
              <a:t>, konferencia VORTEX IX, Rodos, Grécko, september 2015 </a:t>
            </a:r>
            <a:r>
              <a:rPr lang="sk-SK" altLang="en-US" sz="1400" dirty="0" smtClean="0"/>
              <a:t>(COST)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400" b="1" dirty="0" smtClean="0"/>
              <a:t>J. </a:t>
            </a:r>
            <a:r>
              <a:rPr lang="sk-SK" sz="1400" b="1" dirty="0" err="1" smtClean="0"/>
              <a:t>Kačmarčík</a:t>
            </a:r>
            <a:r>
              <a:rPr lang="sk-SK" sz="1400" dirty="0" smtClean="0"/>
              <a:t>: YB</a:t>
            </a:r>
            <a:r>
              <a:rPr lang="sk-SK" sz="1400" baseline="-25000" dirty="0" smtClean="0"/>
              <a:t>6</a:t>
            </a:r>
            <a:r>
              <a:rPr lang="sk-SK" sz="1400" dirty="0" smtClean="0"/>
              <a:t> - </a:t>
            </a:r>
            <a:r>
              <a:rPr lang="sk-SK" sz="1400" dirty="0" err="1" smtClean="0"/>
              <a:t>superconductor</a:t>
            </a:r>
            <a:r>
              <a:rPr lang="sk-SK" sz="1400" dirty="0" smtClean="0"/>
              <a:t> </a:t>
            </a:r>
            <a:r>
              <a:rPr lang="sk-SK" sz="1400" dirty="0" err="1" smtClean="0"/>
              <a:t>with</a:t>
            </a:r>
            <a:r>
              <a:rPr lang="sk-SK" sz="1400" dirty="0" smtClean="0"/>
              <a:t> </a:t>
            </a:r>
            <a:r>
              <a:rPr lang="sk-SK" sz="1400" dirty="0" err="1" smtClean="0"/>
              <a:t>an</a:t>
            </a:r>
            <a:r>
              <a:rPr lang="sk-SK" sz="1400" dirty="0" smtClean="0"/>
              <a:t> Einstein </a:t>
            </a:r>
            <a:r>
              <a:rPr lang="sk-SK" sz="1400" dirty="0" err="1" smtClean="0"/>
              <a:t>lattice</a:t>
            </a:r>
            <a:r>
              <a:rPr lang="sk-SK" sz="1400" dirty="0" smtClean="0"/>
              <a:t>, FM Košice, október </a:t>
            </a:r>
            <a:r>
              <a:rPr lang="en-US" sz="1400" dirty="0" smtClean="0"/>
              <a:t>’</a:t>
            </a:r>
            <a:r>
              <a:rPr lang="de-DE" sz="1400" dirty="0" smtClean="0"/>
              <a:t>12</a:t>
            </a:r>
            <a:endParaRPr lang="sk-SK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35696" y="1340768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k-SK" b="1" i="1" dirty="0" smtClean="0"/>
              <a:t>Uvedené v prehľade CFNT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Ocenenia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PhD</a:t>
            </a:r>
            <a:r>
              <a:rPr lang="sk-SK" dirty="0" smtClean="0"/>
              <a:t> štúdium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Výstupy do spoločenskej praxe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sk-SK" dirty="0" smtClean="0"/>
              <a:t> Popularizácia</a:t>
            </a:r>
            <a:endParaRPr lang="sk-S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/>
          <a:lstStyle/>
          <a:p>
            <a:r>
              <a:rPr lang="sk-SK" dirty="0" smtClean="0"/>
              <a:t>Reprezentatívne výsledky v </a:t>
            </a:r>
            <a:r>
              <a:rPr lang="sk-SK" dirty="0" err="1" smtClean="0"/>
              <a:t>supravodivosti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259632" y="908720"/>
          <a:ext cx="6422287" cy="1944216"/>
        </p:xfrm>
        <a:graphic>
          <a:graphicData uri="http://schemas.openxmlformats.org/presentationml/2006/ole">
            <p:oleObj spid="_x0000_s22529" name="Worksheet" r:id="rId3" imgW="4876682" imgH="1581150" progId="Excel.Sheet.8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75656" y="0"/>
            <a:ext cx="585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Štruktúra  pracovníkov CFNT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403648" y="3573016"/>
          <a:ext cx="6152959" cy="2592288"/>
        </p:xfrm>
        <a:graphic>
          <a:graphicData uri="http://schemas.openxmlformats.org/presentationml/2006/ole">
            <p:oleObj spid="_x0000_s22531" name="Worksheet" r:id="rId4" imgW="4991071" imgH="22669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20080"/>
          </a:xfrm>
        </p:spPr>
        <p:txBody>
          <a:bodyPr/>
          <a:lstStyle/>
          <a:p>
            <a:r>
              <a:rPr lang="sk-SK" sz="2400" b="1" dirty="0" err="1" smtClean="0"/>
              <a:t>Supravodivosť</a:t>
            </a:r>
            <a:r>
              <a:rPr lang="sk-SK" sz="2400" b="1" dirty="0" smtClean="0"/>
              <a:t> s konkurenčnými usporiadaniami</a:t>
            </a:r>
            <a:endParaRPr lang="sk-SK" sz="2400" b="1" dirty="0"/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93096"/>
            <a:ext cx="2138507" cy="19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2445422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860032" y="692696"/>
            <a:ext cx="3538148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1400" dirty="0" err="1" smtClean="0"/>
              <a:t>Supravodiče</a:t>
            </a:r>
            <a:r>
              <a:rPr lang="sk-SK" sz="1400" dirty="0" smtClean="0"/>
              <a:t> na báze železa</a:t>
            </a:r>
          </a:p>
          <a:p>
            <a:pPr algn="ctr"/>
            <a:endParaRPr lang="sk-SK" sz="1400" dirty="0" smtClean="0"/>
          </a:p>
          <a:p>
            <a:pPr algn="ctr"/>
            <a:r>
              <a:rPr lang="sk-SK" sz="1400" b="1" dirty="0" smtClean="0">
                <a:solidFill>
                  <a:srgbClr val="FF0000"/>
                </a:solidFill>
              </a:rPr>
              <a:t>vlny spinovej hustoty </a:t>
            </a:r>
            <a:r>
              <a:rPr lang="sk-SK" sz="1400" b="1" dirty="0" err="1" smtClean="0">
                <a:solidFill>
                  <a:srgbClr val="FF0000"/>
                </a:solidFill>
              </a:rPr>
              <a:t>vs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supravodivos</a:t>
            </a:r>
            <a:r>
              <a:rPr lang="sk-SK" sz="1400" dirty="0" err="1" smtClean="0">
                <a:solidFill>
                  <a:srgbClr val="FF0000"/>
                </a:solidFill>
              </a:rPr>
              <a:t>ť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/>
            <a:endParaRPr lang="sk-SK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sk-SK" sz="1400" dirty="0" smtClean="0"/>
              <a:t>Ba</a:t>
            </a:r>
            <a:r>
              <a:rPr lang="en-US" sz="1400" dirty="0" smtClean="0"/>
              <a:t>,K)Fe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As</a:t>
            </a:r>
            <a:r>
              <a:rPr lang="en-US" sz="1400" baseline="-25000" dirty="0" smtClean="0"/>
              <a:t>2</a:t>
            </a:r>
            <a:endParaRPr lang="sk-SK" sz="1400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692696"/>
            <a:ext cx="3666388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Chalkogenidy</a:t>
            </a:r>
            <a:r>
              <a:rPr lang="en-US" sz="1400" dirty="0" smtClean="0"/>
              <a:t> </a:t>
            </a:r>
            <a:r>
              <a:rPr lang="en-US" sz="1400" dirty="0" err="1" smtClean="0"/>
              <a:t>prechodov</a:t>
            </a:r>
            <a:r>
              <a:rPr lang="sk-SK" sz="1400" dirty="0" smtClean="0"/>
              <a:t>ý</a:t>
            </a:r>
            <a:r>
              <a:rPr lang="en-US" sz="1400" dirty="0" err="1" smtClean="0"/>
              <a:t>ch</a:t>
            </a:r>
            <a:r>
              <a:rPr lang="en-US" sz="1400" dirty="0" smtClean="0"/>
              <a:t> </a:t>
            </a:r>
            <a:r>
              <a:rPr lang="en-US" sz="1400" dirty="0" err="1" smtClean="0"/>
              <a:t>kovov</a:t>
            </a:r>
            <a:endParaRPr lang="sk-SK" sz="1400" dirty="0" smtClean="0"/>
          </a:p>
          <a:p>
            <a:pPr algn="ctr"/>
            <a:endParaRPr lang="sk-SK" sz="1400" dirty="0" smtClean="0"/>
          </a:p>
          <a:p>
            <a:pPr algn="ctr"/>
            <a:r>
              <a:rPr lang="sk-SK" sz="1400" b="1" dirty="0" smtClean="0">
                <a:solidFill>
                  <a:srgbClr val="FF0000"/>
                </a:solidFill>
              </a:rPr>
              <a:t>vlny nábojovej hustoty </a:t>
            </a:r>
            <a:r>
              <a:rPr lang="sk-SK" sz="1400" b="1" dirty="0" err="1" smtClean="0">
                <a:solidFill>
                  <a:srgbClr val="FF0000"/>
                </a:solidFill>
              </a:rPr>
              <a:t>vs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</a:rPr>
              <a:t>supravodivosť</a:t>
            </a:r>
            <a:endParaRPr lang="sk-SK" sz="1400" b="1" dirty="0" smtClean="0">
              <a:solidFill>
                <a:srgbClr val="FF0000"/>
              </a:solidFill>
            </a:endParaRPr>
          </a:p>
          <a:p>
            <a:pPr algn="ctr"/>
            <a:endParaRPr lang="sk-SK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k-SK" sz="1400" dirty="0" err="1" smtClean="0"/>
              <a:t>Cu</a:t>
            </a:r>
            <a:r>
              <a:rPr lang="sk-SK" sz="1400" baseline="-25000" dirty="0" err="1" smtClean="0"/>
              <a:t>x</a:t>
            </a:r>
            <a:r>
              <a:rPr lang="sk-SK" sz="1400" dirty="0" err="1" smtClean="0"/>
              <a:t>TiSe</a:t>
            </a:r>
            <a:r>
              <a:rPr lang="en-US" sz="1400" baseline="-25000" dirty="0" smtClean="0"/>
              <a:t>2</a:t>
            </a:r>
            <a:endParaRPr lang="sk-SK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2326215" cy="21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304256" cy="2550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1691680" y="6488668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Netriviálne mechanizmy supravodivého párovania </a:t>
            </a:r>
            <a:endParaRPr lang="sk-S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17517"/>
          </a:xfrm>
          <a:prstGeom prst="rect">
            <a:avLst/>
          </a:prstGeom>
          <a:solidFill>
            <a:srgbClr val="C40000">
              <a:alpha val="63922"/>
            </a:srgbClr>
          </a:solidFill>
        </p:spPr>
        <p:txBody>
          <a:bodyPr/>
          <a:lstStyle/>
          <a:p>
            <a:pPr algn="ctr"/>
            <a:r>
              <a:rPr lang="en-US" altLang="en-US" sz="4000" b="1" i="0" dirty="0" smtClean="0">
                <a:solidFill>
                  <a:schemeClr val="bg1"/>
                </a:solidFill>
              </a:rPr>
              <a:t>Charge Density Wave</a:t>
            </a:r>
            <a:endParaRPr lang="en-US" altLang="en-US" sz="4000" b="1" i="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5369" name="Zaoblená spojnica 2"/>
          <p:cNvCxnSpPr>
            <a:cxnSpLocks noChangeShapeType="1"/>
          </p:cNvCxnSpPr>
          <p:nvPr/>
        </p:nvCxnSpPr>
        <p:spPr bwMode="auto">
          <a:xfrm rot="16200000" flipH="1">
            <a:off x="1928019" y="2997995"/>
            <a:ext cx="914400" cy="319088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Zástupný symbol čísla snímky 10"/>
          <p:cNvSpPr>
            <a:spLocks noGrp="1"/>
          </p:cNvSpPr>
          <p:nvPr>
            <p:ph type="sldNum" sz="quarter" idx="4294967295"/>
          </p:nvPr>
        </p:nvSpPr>
        <p:spPr>
          <a:xfrm>
            <a:off x="8894618" y="6650181"/>
            <a:ext cx="249382" cy="20781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0C08F-9FB7-4AE8-9179-A517B102396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7346" name="Picture 2" descr="https://www.princeton.edu/~npo/SurveyTopics/CDW/ChargeDensityWave_files/image00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4523" y="1864833"/>
            <a:ext cx="4295775" cy="369570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8052178" y="6223380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Wikipedia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lokTextu 1"/>
          <p:cNvSpPr txBox="1">
            <a:spLocks noChangeArrowheads="1"/>
          </p:cNvSpPr>
          <p:nvPr/>
        </p:nvSpPr>
        <p:spPr bwMode="auto">
          <a:xfrm flipH="1">
            <a:off x="6572250" y="714375"/>
            <a:ext cx="257175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-analysis for all </a:t>
            </a:r>
            <a:r>
              <a:rPr lang="en-US" altLang="en-US" sz="1800" dirty="0" smtClean="0">
                <a:solidFill>
                  <a:schemeClr val="tx1"/>
                </a:solidFill>
                <a:latin typeface="Calibri" pitchFamily="34" charset="0"/>
              </a:rPr>
              <a:t>7 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samples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- C</a:t>
            </a:r>
            <a:r>
              <a:rPr lang="en-US" altLang="en-US" sz="1800" baseline="-25000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normalized to their </a:t>
            </a:r>
            <a:r>
              <a:rPr lang="en-US" altLang="en-US" sz="1800" i="1" dirty="0" err="1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Calibri" pitchFamily="34" charset="0"/>
              </a:rPr>
              <a:t>c</a:t>
            </a:r>
            <a:endParaRPr lang="en-US" altLang="en-US" sz="1800" baseline="-250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all curves overlap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the same fit for all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contradictory to </a:t>
            </a:r>
            <a:r>
              <a:rPr lang="en-US" altLang="en-US" sz="1800" dirty="0" err="1">
                <a:solidFill>
                  <a:schemeClr val="tx1"/>
                </a:solidFill>
                <a:latin typeface="Calibri" pitchFamily="34" charset="0"/>
              </a:rPr>
              <a:t>Zaberchik</a:t>
            </a:r>
            <a:r>
              <a:rPr lang="en-US" altLang="en-US" sz="1800" dirty="0">
                <a:solidFill>
                  <a:schemeClr val="tx1"/>
                </a:solidFill>
                <a:latin typeface="Calibri" pitchFamily="34" charset="0"/>
              </a:rPr>
              <a:t> SC with single s-wave gap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en-US" sz="1000" dirty="0">
              <a:solidFill>
                <a:schemeClr val="tx1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6" y="744008"/>
            <a:ext cx="6229879" cy="49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BlokTextu 3"/>
          <p:cNvSpPr txBox="1">
            <a:spLocks noChangeArrowheads="1"/>
          </p:cNvSpPr>
          <p:nvPr/>
        </p:nvSpPr>
        <p:spPr bwMode="auto">
          <a:xfrm>
            <a:off x="5813936" y="6550223"/>
            <a:ext cx="33300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smtClean="0">
                <a:solidFill>
                  <a:schemeClr val="tx1"/>
                </a:solidFill>
                <a:latin typeface="Calibri" pitchFamily="34" charset="0"/>
              </a:rPr>
              <a:t>Ka</a:t>
            </a:r>
            <a:r>
              <a:rPr lang="sk-SK" altLang="en-US" sz="1400" i="1" dirty="0" err="1">
                <a:solidFill>
                  <a:schemeClr val="tx1"/>
                </a:solidFill>
                <a:latin typeface="Calibri" pitchFamily="34" charset="0"/>
              </a:rPr>
              <a:t>čmarčík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 err="1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 al., </a:t>
            </a:r>
            <a:r>
              <a:rPr lang="en-US" altLang="en-US" sz="1400" i="1" dirty="0">
                <a:solidFill>
                  <a:schemeClr val="tx1"/>
                </a:solidFill>
                <a:latin typeface="Calibri" pitchFamily="34" charset="0"/>
              </a:rPr>
              <a:t>PRB </a:t>
            </a:r>
            <a:r>
              <a:rPr lang="en-US" altLang="en-US" sz="1400" b="1" i="1" dirty="0">
                <a:solidFill>
                  <a:schemeClr val="tx1"/>
                </a:solidFill>
                <a:latin typeface="Calibri" pitchFamily="34" charset="0"/>
              </a:rPr>
              <a:t>88</a:t>
            </a:r>
            <a:r>
              <a:rPr lang="en-US" altLang="en-US" sz="1400" i="1" dirty="0">
                <a:solidFill>
                  <a:schemeClr val="tx1"/>
                </a:solidFill>
                <a:latin typeface="Calibri" pitchFamily="34" charset="0"/>
              </a:rPr>
              <a:t>, 020507(R) (2013)</a:t>
            </a:r>
          </a:p>
        </p:txBody>
      </p:sp>
      <p:sp>
        <p:nvSpPr>
          <p:cNvPr id="28677" name="Obdĺžnik 4"/>
          <p:cNvSpPr>
            <a:spLocks noChangeArrowheads="1"/>
          </p:cNvSpPr>
          <p:nvPr/>
        </p:nvSpPr>
        <p:spPr bwMode="auto">
          <a:xfrm>
            <a:off x="1417360" y="5624139"/>
            <a:ext cx="538846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Result 1:  </a:t>
            </a:r>
            <a:r>
              <a:rPr lang="en-US" altLang="en-US" dirty="0" smtClean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(0</a:t>
            </a:r>
            <a:r>
              <a:rPr lang="en-US" altLang="en-US" dirty="0">
                <a:solidFill>
                  <a:schemeClr val="tx1"/>
                </a:solidFill>
              </a:rPr>
              <a:t>)/</a:t>
            </a:r>
            <a:r>
              <a:rPr lang="en-US" altLang="en-US" dirty="0" err="1">
                <a:solidFill>
                  <a:schemeClr val="tx1"/>
                </a:solidFill>
              </a:rPr>
              <a:t>k</a:t>
            </a:r>
            <a:r>
              <a:rPr lang="en-US" altLang="en-US" baseline="-25000" dirty="0" err="1">
                <a:solidFill>
                  <a:schemeClr val="tx1"/>
                </a:solidFill>
              </a:rPr>
              <a:t>B</a:t>
            </a:r>
            <a:r>
              <a:rPr lang="en-US" altLang="en-US" i="1" dirty="0" err="1">
                <a:solidFill>
                  <a:schemeClr val="tx1"/>
                </a:solidFill>
              </a:rPr>
              <a:t>T</a:t>
            </a:r>
            <a:r>
              <a:rPr lang="en-US" altLang="en-US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baseline="-25000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= 3.7</a:t>
            </a:r>
            <a:r>
              <a:rPr lang="sk-SK" altLang="en-US" dirty="0">
                <a:solidFill>
                  <a:schemeClr val="tx1"/>
                </a:solidFill>
              </a:rPr>
              <a:t> </a:t>
            </a:r>
            <a:r>
              <a:rPr lang="sk-SK" altLang="en-US" dirty="0" err="1">
                <a:solidFill>
                  <a:schemeClr val="tx1"/>
                </a:solidFill>
              </a:rPr>
              <a:t>for</a:t>
            </a:r>
            <a:r>
              <a:rPr lang="sk-SK" altLang="en-US" dirty="0">
                <a:solidFill>
                  <a:schemeClr val="tx1"/>
                </a:solidFill>
              </a:rPr>
              <a:t> </a:t>
            </a:r>
            <a:r>
              <a:rPr lang="sk-SK" altLang="en-US" dirty="0" err="1">
                <a:solidFill>
                  <a:schemeClr val="tx1"/>
                </a:solidFill>
              </a:rPr>
              <a:t>all</a:t>
            </a:r>
            <a:r>
              <a:rPr lang="sk-SK" altLang="en-US" dirty="0">
                <a:solidFill>
                  <a:schemeClr val="tx1"/>
                </a:solidFill>
              </a:rPr>
              <a:t> </a:t>
            </a:r>
            <a:r>
              <a:rPr lang="sk-SK" altLang="en-US" dirty="0" err="1" smtClean="0">
                <a:solidFill>
                  <a:schemeClr val="tx1"/>
                </a:solidFill>
              </a:rPr>
              <a:t>samples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sk-SK" altLang="en-US" dirty="0" smtClean="0">
                <a:solidFill>
                  <a:schemeClr val="tx1"/>
                </a:solidFill>
              </a:rPr>
              <a:t>!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                   No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effect of CDW on superconductivity</a:t>
            </a:r>
          </a:p>
        </p:txBody>
      </p:sp>
      <p:sp>
        <p:nvSpPr>
          <p:cNvPr id="28679" name="BlokTextu 6"/>
          <p:cNvSpPr txBox="1">
            <a:spLocks noChangeArrowheads="1"/>
          </p:cNvSpPr>
          <p:nvPr/>
        </p:nvSpPr>
        <p:spPr bwMode="auto">
          <a:xfrm>
            <a:off x="1" y="1"/>
            <a:ext cx="9144000" cy="461665"/>
          </a:xfrm>
          <a:prstGeom prst="rect">
            <a:avLst/>
          </a:prstGeom>
          <a:solidFill>
            <a:srgbClr val="C00000">
              <a:alpha val="64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Specific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heat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Cu</a:t>
            </a:r>
            <a:r>
              <a:rPr lang="sk-SK" altLang="en-US" sz="2400" b="1" baseline="-25000" dirty="0" smtClean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TiSe</a:t>
            </a:r>
            <a:r>
              <a:rPr lang="sk-SK" altLang="en-US" sz="24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k-SK" alt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crystals</a:t>
            </a:r>
            <a:r>
              <a:rPr lang="sk-SK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155" y="871222"/>
            <a:ext cx="2196570" cy="26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 bwMode="auto">
          <a:xfrm>
            <a:off x="3615267" y="990600"/>
            <a:ext cx="558800" cy="14647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3931920" y="3438526"/>
            <a:ext cx="1935480" cy="1104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0"/>
          </p:nvPr>
        </p:nvSpPr>
        <p:spPr>
          <a:xfrm>
            <a:off x="8786815" y="6685756"/>
            <a:ext cx="357187" cy="344488"/>
          </a:xfrm>
        </p:spPr>
        <p:txBody>
          <a:bodyPr/>
          <a:lstStyle/>
          <a:p>
            <a:pPr>
              <a:defRPr/>
            </a:pPr>
            <a:fld id="{1D4FAFE8-6B6D-4189-9791-F557A1355C0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5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sk-SK" altLang="en-US" sz="2400" b="1" i="0" dirty="0" smtClean="0">
                <a:solidFill>
                  <a:schemeClr val="bg1"/>
                </a:solidFill>
              </a:rPr>
              <a:t>STM </a:t>
            </a:r>
            <a:r>
              <a:rPr lang="en-US" altLang="en-US" sz="2400" b="1" i="0" dirty="0" smtClean="0">
                <a:solidFill>
                  <a:schemeClr val="bg1"/>
                </a:solidFill>
              </a:rPr>
              <a:t>on Cu</a:t>
            </a:r>
            <a:r>
              <a:rPr lang="en-US" altLang="en-US" sz="2400" b="1" i="0" baseline="-25000" dirty="0" smtClean="0">
                <a:solidFill>
                  <a:schemeClr val="bg1"/>
                </a:solidFill>
              </a:rPr>
              <a:t>x</a:t>
            </a:r>
            <a:r>
              <a:rPr lang="en-US" altLang="en-US" sz="2400" b="1" i="0" dirty="0" smtClean="0">
                <a:solidFill>
                  <a:schemeClr val="bg1"/>
                </a:solidFill>
              </a:rPr>
              <a:t>TiSe</a:t>
            </a:r>
            <a:r>
              <a:rPr lang="en-US" altLang="en-US" sz="2400" b="1" i="0" baseline="-25000" dirty="0" smtClean="0">
                <a:solidFill>
                  <a:schemeClr val="bg1"/>
                </a:solidFill>
              </a:rPr>
              <a:t>2</a:t>
            </a:r>
            <a:endParaRPr lang="sk-SK" altLang="en-US" sz="2400" b="1" i="0" baseline="-25000" dirty="0" smtClean="0">
              <a:solidFill>
                <a:schemeClr val="bg1"/>
              </a:solidFill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891639" cy="394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BlokTextu 1"/>
          <p:cNvSpPr txBox="1">
            <a:spLocks noChangeArrowheads="1"/>
          </p:cNvSpPr>
          <p:nvPr/>
        </p:nvSpPr>
        <p:spPr bwMode="auto">
          <a:xfrm>
            <a:off x="683568" y="1412776"/>
            <a:ext cx="142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x=0.055; sample “D”</a:t>
            </a:r>
            <a:endParaRPr lang="en-GB" altLang="en-US" sz="1000" b="1" dirty="0">
              <a:solidFill>
                <a:schemeClr val="tx1"/>
              </a:solidFill>
            </a:endParaRPr>
          </a:p>
        </p:txBody>
      </p:sp>
      <p:sp>
        <p:nvSpPr>
          <p:cNvPr id="30725" name="BlokTextu 5"/>
          <p:cNvSpPr txBox="1">
            <a:spLocks noChangeArrowheads="1"/>
          </p:cNvSpPr>
          <p:nvPr/>
        </p:nvSpPr>
        <p:spPr bwMode="auto">
          <a:xfrm>
            <a:off x="2915816" y="1484784"/>
            <a:ext cx="142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x=0.062; sample “C”</a:t>
            </a:r>
            <a:endParaRPr lang="en-GB" altLang="en-US" sz="1000" b="1">
              <a:solidFill>
                <a:schemeClr val="tx1"/>
              </a:solidFill>
            </a:endParaRPr>
          </a:p>
        </p:txBody>
      </p:sp>
      <p:sp>
        <p:nvSpPr>
          <p:cNvPr id="30726" name="BlokTextu 6"/>
          <p:cNvSpPr txBox="1">
            <a:spLocks noChangeArrowheads="1"/>
          </p:cNvSpPr>
          <p:nvPr/>
        </p:nvSpPr>
        <p:spPr bwMode="auto">
          <a:xfrm>
            <a:off x="539552" y="3356992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x=0.07; optimal doping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tx1"/>
                </a:solidFill>
              </a:rPr>
              <a:t>~ sample “A”</a:t>
            </a:r>
            <a:endParaRPr lang="en-GB" altLang="en-US" sz="1000" b="1" dirty="0">
              <a:solidFill>
                <a:schemeClr val="tx1"/>
              </a:solidFill>
            </a:endParaRPr>
          </a:p>
        </p:txBody>
      </p:sp>
      <p:sp>
        <p:nvSpPr>
          <p:cNvPr id="30728" name="Obdĺžnik 7"/>
          <p:cNvSpPr>
            <a:spLocks noChangeArrowheads="1"/>
          </p:cNvSpPr>
          <p:nvPr/>
        </p:nvSpPr>
        <p:spPr bwMode="auto">
          <a:xfrm>
            <a:off x="971600" y="5373216"/>
            <a:ext cx="7250766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Result 1 approved: 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Single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s-wave gap;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altLang="en-US" dirty="0" err="1" smtClean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altLang="en-US" baseline="-25000" dirty="0" err="1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en-US" altLang="en-US" i="1" dirty="0" err="1" smtClean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altLang="en-US" baseline="-25000" dirty="0" err="1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altLang="en-US" baseline="-25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</a:rPr>
              <a:t>= 3.7</a:t>
            </a:r>
            <a:r>
              <a:rPr lang="sk-SK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dirty="0" err="1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sk-SK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dirty="0" err="1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sk-SK" alt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dirty="0" err="1" smtClean="0">
                <a:solidFill>
                  <a:schemeClr val="tx1"/>
                </a:solidFill>
                <a:latin typeface="Calibri" pitchFamily="34" charset="0"/>
              </a:rPr>
              <a:t>samples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sk-SK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dirty="0" smtClean="0">
                <a:solidFill>
                  <a:schemeClr val="tx1"/>
                </a:solidFill>
                <a:latin typeface="Calibri" pitchFamily="34" charset="0"/>
              </a:rPr>
              <a:t>and CDW </a:t>
            </a:r>
            <a:r>
              <a:rPr lang="sk-SK" altLang="en-US" dirty="0" err="1" smtClean="0">
                <a:solidFill>
                  <a:schemeClr val="tx1"/>
                </a:solidFill>
                <a:latin typeface="Calibri" pitchFamily="34" charset="0"/>
              </a:rPr>
              <a:t>coexists</a:t>
            </a:r>
            <a:r>
              <a:rPr lang="sk-SK" altLang="en-US" dirty="0" smtClean="0">
                <a:solidFill>
                  <a:schemeClr val="tx1"/>
                </a:solidFill>
                <a:latin typeface="Calibri" pitchFamily="34" charset="0"/>
              </a:rPr>
              <a:t> !!</a:t>
            </a:r>
            <a:endParaRPr lang="en-US" altLang="en-US" dirty="0">
              <a:solidFill>
                <a:schemeClr val="tx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         No competition between CDW &amp; superconductivity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4294967295"/>
          </p:nvPr>
        </p:nvSpPr>
        <p:spPr>
          <a:xfrm>
            <a:off x="8786815" y="6685756"/>
            <a:ext cx="357187" cy="3444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0C08F-9FB7-4AE8-9179-A517B102396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980729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1403648" y="76470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Supravodivé spektrá 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436096" y="62068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Atómy a vlny nábojovej hustoty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45024"/>
            <a:ext cx="3135789" cy="15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lokTextu 16"/>
          <p:cNvSpPr txBox="1"/>
          <p:nvPr/>
        </p:nvSpPr>
        <p:spPr>
          <a:xfrm>
            <a:off x="5724128" y="321297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Spolu s </a:t>
            </a:r>
            <a:r>
              <a:rPr lang="sk-SK" dirty="0" err="1" smtClean="0"/>
              <a:t>Fourierovou</a:t>
            </a:r>
            <a:r>
              <a:rPr lang="sk-SK" dirty="0" smtClean="0"/>
              <a:t> </a:t>
            </a:r>
            <a:r>
              <a:rPr lang="sk-SK" dirty="0" err="1" smtClean="0"/>
              <a:t>trafo</a:t>
            </a:r>
            <a:endParaRPr lang="sk-SK" dirty="0"/>
          </a:p>
        </p:txBody>
      </p:sp>
      <p:sp>
        <p:nvSpPr>
          <p:cNvPr id="18" name="BlokTextu 3"/>
          <p:cNvSpPr txBox="1">
            <a:spLocks noChangeArrowheads="1"/>
          </p:cNvSpPr>
          <p:nvPr/>
        </p:nvSpPr>
        <p:spPr bwMode="auto">
          <a:xfrm>
            <a:off x="6588224" y="6550223"/>
            <a:ext cx="2352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1400" i="1" dirty="0" err="1" smtClean="0">
                <a:solidFill>
                  <a:schemeClr val="tx1"/>
                </a:solidFill>
                <a:latin typeface="Calibri" pitchFamily="34" charset="0"/>
              </a:rPr>
              <a:t>Szabó</a:t>
            </a:r>
            <a:r>
              <a:rPr lang="sk-SK" altLang="en-US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 err="1" smtClean="0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sk-SK" altLang="en-US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al., </a:t>
            </a:r>
            <a:r>
              <a:rPr lang="en-US" altLang="en-US" sz="1400" i="1" dirty="0" smtClean="0">
                <a:solidFill>
                  <a:schemeClr val="tx1"/>
                </a:solidFill>
                <a:latin typeface="Calibri" pitchFamily="34" charset="0"/>
              </a:rPr>
              <a:t>unpublished</a:t>
            </a:r>
            <a:endParaRPr lang="en-US" altLang="en-US" sz="14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1" descr="C:\Users\Zuzka\Desktop\Diplomová práca\obhajoba\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9"/>
            <a:ext cx="492918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28"/>
          <p:cNvSpPr txBox="1">
            <a:spLocks noChangeArrowheads="1"/>
          </p:cNvSpPr>
          <p:nvPr/>
        </p:nvSpPr>
        <p:spPr bwMode="auto">
          <a:xfrm>
            <a:off x="950496" y="5784933"/>
            <a:ext cx="5055668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Result 3: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dome-shape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of the profile suggests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    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LOW PINNING</a:t>
            </a:r>
          </a:p>
          <a:p>
            <a:pPr algn="just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as vortices go straight to the centre of sample</a:t>
            </a:r>
            <a:endParaRPr lang="sk-SK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7892" name="Picture 7" descr="C:\Users\Zuzka\Desktop\Diplomová práca\obrázky\CuTiS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0" y="2381249"/>
            <a:ext cx="2281237" cy="25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7"/>
          <p:cNvSpPr>
            <a:spLocks noChangeArrowheads="1"/>
          </p:cNvSpPr>
          <p:nvPr/>
        </p:nvSpPr>
        <p:spPr bwMode="auto">
          <a:xfrm>
            <a:off x="3143250" y="1214439"/>
            <a:ext cx="163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Magnetic profile</a:t>
            </a:r>
            <a:endParaRPr lang="sk-SK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4" name="Obdĺžnik 8"/>
          <p:cNvSpPr>
            <a:spLocks noChangeArrowheads="1"/>
          </p:cNvSpPr>
          <p:nvPr/>
        </p:nvSpPr>
        <p:spPr bwMode="auto">
          <a:xfrm>
            <a:off x="6049965" y="1928814"/>
            <a:ext cx="3248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Calibri" pitchFamily="34" charset="0"/>
              </a:rPr>
              <a:t>Photo </a:t>
            </a:r>
            <a:r>
              <a:rPr lang="sk-SK" altLang="en-US" sz="1600" i="1">
                <a:solidFill>
                  <a:srgbClr val="000000"/>
                </a:solidFill>
                <a:latin typeface="Calibri" pitchFamily="34" charset="0"/>
              </a:rPr>
              <a:t>(SEM) </a:t>
            </a:r>
            <a:r>
              <a:rPr lang="en-US" altLang="en-US" sz="1600" i="1">
                <a:solidFill>
                  <a:srgbClr val="000000"/>
                </a:solidFill>
                <a:latin typeface="Calibri" pitchFamily="34" charset="0"/>
              </a:rPr>
              <a:t>of the sample surface </a:t>
            </a:r>
            <a:r>
              <a:rPr lang="sk-SK" altLang="en-US" sz="16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sk-SK" altLang="en-US" sz="160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6445252" y="3643313"/>
            <a:ext cx="1928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5400000">
            <a:off x="6516688" y="3643313"/>
            <a:ext cx="142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680323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 rot="5400000">
            <a:off x="708898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rot="5400000">
            <a:off x="737473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rot="5400000">
            <a:off x="766048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5400000">
            <a:off x="7946232" y="3642519"/>
            <a:ext cx="1428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 rot="5400000">
            <a:off x="8230395" y="3642520"/>
            <a:ext cx="1428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401638" y="558800"/>
            <a:ext cx="2286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Sample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B,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x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=0.064</a:t>
            </a:r>
            <a:endParaRPr lang="sk-SK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0"/>
          </p:nvPr>
        </p:nvSpPr>
        <p:spPr>
          <a:xfrm>
            <a:off x="8786815" y="6685756"/>
            <a:ext cx="357187" cy="344488"/>
          </a:xfrm>
        </p:spPr>
        <p:txBody>
          <a:bodyPr/>
          <a:lstStyle/>
          <a:p>
            <a:pPr>
              <a:defRPr/>
            </a:pPr>
            <a:fld id="{1D4FAFE8-6B6D-4189-9791-F557A1355C0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BlokTextu 29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C00000">
              <a:alpha val="64000"/>
            </a:srgb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itchFamily="34" charset="0"/>
              </a:rPr>
              <a:t>                                </a:t>
            </a:r>
            <a:r>
              <a:rPr lang="en-US" altLang="en-US" sz="2400" b="1" dirty="0" smtClean="0">
                <a:solidFill>
                  <a:schemeClr val="bg1"/>
                </a:solidFill>
                <a:latin typeface="+mj-lt"/>
              </a:rPr>
              <a:t>Hall-probe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+mj-lt"/>
              </a:rPr>
              <a:t>magnetometry</a:t>
            </a:r>
            <a:r>
              <a:rPr lang="sk-SK" alt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on Cu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x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TiSe</a:t>
            </a:r>
            <a:r>
              <a:rPr lang="en-US" altLang="en-US" sz="2400" b="1" baseline="-25000" dirty="0" smtClean="0">
                <a:solidFill>
                  <a:schemeClr val="bg1"/>
                </a:solidFill>
              </a:rPr>
              <a:t>2</a:t>
            </a:r>
            <a:endParaRPr lang="sk-SK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BlokTextu 3"/>
          <p:cNvSpPr txBox="1">
            <a:spLocks noChangeArrowheads="1"/>
          </p:cNvSpPr>
          <p:nvPr/>
        </p:nvSpPr>
        <p:spPr bwMode="auto">
          <a:xfrm>
            <a:off x="6791710" y="6286757"/>
            <a:ext cx="2352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 smtClean="0">
                <a:solidFill>
                  <a:schemeClr val="tx1"/>
                </a:solidFill>
                <a:latin typeface="Calibri" pitchFamily="34" charset="0"/>
              </a:rPr>
              <a:t>Pribulova</a:t>
            </a:r>
            <a:r>
              <a:rPr lang="sk-SK" altLang="en-US" sz="14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k-SK" altLang="en-US" sz="1400" i="1" dirty="0" err="1">
                <a:solidFill>
                  <a:schemeClr val="tx1"/>
                </a:solidFill>
                <a:latin typeface="Calibri" pitchFamily="34" charset="0"/>
              </a:rPr>
              <a:t>et</a:t>
            </a:r>
            <a:r>
              <a:rPr lang="sk-SK" altLang="en-US" sz="1400" i="1" dirty="0">
                <a:solidFill>
                  <a:schemeClr val="tx1"/>
                </a:solidFill>
                <a:latin typeface="Calibri" pitchFamily="34" charset="0"/>
              </a:rPr>
              <a:t> al., </a:t>
            </a:r>
            <a:r>
              <a:rPr lang="en-US" altLang="en-US" sz="1400" i="1" dirty="0" smtClean="0">
                <a:solidFill>
                  <a:schemeClr val="tx1"/>
                </a:solidFill>
                <a:latin typeface="Calibri" pitchFamily="34" charset="0"/>
              </a:rPr>
              <a:t>unpublished</a:t>
            </a:r>
            <a:endParaRPr lang="en-US" altLang="en-US" sz="14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17517"/>
          </a:xfrm>
          <a:prstGeom prst="rect">
            <a:avLst/>
          </a:prstGeom>
          <a:solidFill>
            <a:srgbClr val="C40000">
              <a:alpha val="63922"/>
            </a:srgbClr>
          </a:solidFill>
        </p:spPr>
        <p:txBody>
          <a:bodyPr/>
          <a:lstStyle/>
          <a:p>
            <a:pPr algn="ctr"/>
            <a:r>
              <a:rPr lang="sk-SK" altLang="en-US" sz="2800" b="1" i="0" dirty="0" err="1" smtClean="0">
                <a:solidFill>
                  <a:schemeClr val="bg1"/>
                </a:solidFill>
              </a:rPr>
              <a:t>Spin</a:t>
            </a:r>
            <a:r>
              <a:rPr lang="en-US" altLang="en-US" sz="2800" b="1" i="0" dirty="0" smtClean="0">
                <a:solidFill>
                  <a:schemeClr val="bg1"/>
                </a:solidFill>
              </a:rPr>
              <a:t> Density Wave</a:t>
            </a:r>
            <a:r>
              <a:rPr lang="sk-SK" altLang="en-US" sz="2800" b="1" i="0" dirty="0" smtClean="0">
                <a:solidFill>
                  <a:schemeClr val="bg1"/>
                </a:solidFill>
              </a:rPr>
              <a:t>s </a:t>
            </a:r>
            <a:r>
              <a:rPr lang="sk-SK" altLang="en-US" sz="2800" b="1" i="0" dirty="0" err="1" smtClean="0">
                <a:solidFill>
                  <a:schemeClr val="bg1"/>
                </a:solidFill>
              </a:rPr>
              <a:t>vs</a:t>
            </a:r>
            <a:r>
              <a:rPr lang="sk-SK" altLang="en-US" sz="2800" b="1" i="0" dirty="0" smtClean="0">
                <a:solidFill>
                  <a:schemeClr val="bg1"/>
                </a:solidFill>
              </a:rPr>
              <a:t> </a:t>
            </a:r>
            <a:r>
              <a:rPr lang="sk-SK" altLang="en-US" sz="2800" b="1" i="0" dirty="0" err="1" smtClean="0">
                <a:solidFill>
                  <a:schemeClr val="bg1"/>
                </a:solidFill>
              </a:rPr>
              <a:t>Superconductivity</a:t>
            </a:r>
            <a:endParaRPr lang="en-US" altLang="en-US" sz="2800" b="1" i="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5369" name="Zaoblená spojnica 2"/>
          <p:cNvCxnSpPr>
            <a:cxnSpLocks noChangeShapeType="1"/>
          </p:cNvCxnSpPr>
          <p:nvPr/>
        </p:nvCxnSpPr>
        <p:spPr bwMode="auto">
          <a:xfrm rot="16200000" flipH="1">
            <a:off x="1928019" y="2997995"/>
            <a:ext cx="914400" cy="319088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Zástupný symbol čísla snímky 10"/>
          <p:cNvSpPr>
            <a:spLocks noGrp="1"/>
          </p:cNvSpPr>
          <p:nvPr>
            <p:ph type="sldNum" sz="quarter" idx="4294967295"/>
          </p:nvPr>
        </p:nvSpPr>
        <p:spPr>
          <a:xfrm>
            <a:off x="8894618" y="6650181"/>
            <a:ext cx="249382" cy="20781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80C08F-9FB7-4AE8-9179-A517B102396D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3734" name="Object 9"/>
          <p:cNvGraphicFramePr>
            <a:graphicFrameLocks noChangeAspect="1"/>
          </p:cNvGraphicFramePr>
          <p:nvPr/>
        </p:nvGraphicFramePr>
        <p:xfrm>
          <a:off x="107504" y="1700808"/>
          <a:ext cx="5372436" cy="4032448"/>
        </p:xfrm>
        <a:graphic>
          <a:graphicData uri="http://schemas.openxmlformats.org/presentationml/2006/ole">
            <p:oleObj spid="_x0000_s44034" name="Graph" r:id="rId4" imgW="45302400" imgH="32284800" progId="Origin50.Graph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552" y="764704"/>
            <a:ext cx="26035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sk-SK" dirty="0" smtClean="0"/>
              <a:t>Ba</a:t>
            </a:r>
            <a:r>
              <a:rPr lang="en-US" dirty="0" smtClean="0"/>
              <a:t>,K)Fe</a:t>
            </a:r>
            <a:r>
              <a:rPr lang="en-US" baseline="-25000" dirty="0" smtClean="0"/>
              <a:t>2</a:t>
            </a:r>
            <a:r>
              <a:rPr lang="en-US" dirty="0" smtClean="0"/>
              <a:t>As</a:t>
            </a:r>
            <a:r>
              <a:rPr lang="en-US" baseline="-25000" dirty="0" smtClean="0"/>
              <a:t>2</a:t>
            </a:r>
            <a:r>
              <a:rPr lang="sk-SK" baseline="-25000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SDW</a:t>
            </a:r>
          </a:p>
          <a:p>
            <a:pPr algn="ctr"/>
            <a:r>
              <a:rPr lang="sk-SK" dirty="0" smtClean="0">
                <a:solidFill>
                  <a:srgbClr val="FF0000"/>
                </a:solidFill>
              </a:rPr>
              <a:t>t</a:t>
            </a:r>
            <a:r>
              <a:rPr lang="fr-FR" i="0" dirty="0" smtClean="0">
                <a:solidFill>
                  <a:srgbClr val="FF0000"/>
                </a:solidFill>
              </a:rPr>
              <a:t>wo </a:t>
            </a:r>
            <a:r>
              <a:rPr lang="fr-FR" dirty="0">
                <a:solidFill>
                  <a:srgbClr val="FF0000"/>
                </a:solidFill>
              </a:rPr>
              <a:t>s</a:t>
            </a:r>
            <a:r>
              <a:rPr lang="fr-FR" i="0" dirty="0">
                <a:solidFill>
                  <a:srgbClr val="FF0000"/>
                </a:solidFill>
              </a:rPr>
              <a:t>-wave gaps</a:t>
            </a:r>
          </a:p>
          <a:p>
            <a:pPr algn="ctr"/>
            <a:r>
              <a:rPr lang="fr-FR" i="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Δ</a:t>
            </a:r>
            <a:r>
              <a:rPr lang="fr-FR" baseline="-25000" dirty="0">
                <a:solidFill>
                  <a:srgbClr val="FF0000"/>
                </a:solidFill>
              </a:rPr>
              <a:t>s </a:t>
            </a:r>
            <a:r>
              <a:rPr lang="fr-FR" dirty="0">
                <a:solidFill>
                  <a:srgbClr val="FF0000"/>
                </a:solidFill>
              </a:rPr>
              <a:t>/kT</a:t>
            </a:r>
            <a:r>
              <a:rPr lang="fr-FR" baseline="-25000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 ~ </a:t>
            </a:r>
            <a:r>
              <a:rPr lang="fr-FR" i="0" dirty="0">
                <a:solidFill>
                  <a:srgbClr val="FF0000"/>
                </a:solidFill>
              </a:rPr>
              <a:t>2.7</a:t>
            </a:r>
          </a:p>
          <a:p>
            <a:pPr algn="ctr"/>
            <a:r>
              <a:rPr lang="fr-FR" i="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Δ</a:t>
            </a:r>
            <a:r>
              <a:rPr lang="sk-SK" baseline="-25000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/kT</a:t>
            </a:r>
            <a:r>
              <a:rPr lang="fr-FR" baseline="-25000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 ~ </a:t>
            </a:r>
            <a:r>
              <a:rPr lang="fr-FR" i="0" dirty="0">
                <a:solidFill>
                  <a:srgbClr val="FF0000"/>
                </a:solidFill>
              </a:rPr>
              <a:t>9</a:t>
            </a:r>
            <a:endParaRPr lang="en-GB" i="0" dirty="0">
              <a:solidFill>
                <a:srgbClr val="FF0000"/>
              </a:solidFill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9512" y="5085184"/>
            <a:ext cx="3530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0" i="0" dirty="0"/>
              <a:t> </a:t>
            </a:r>
            <a:r>
              <a:rPr lang="en-US" sz="1400" i="0" dirty="0" smtClean="0">
                <a:solidFill>
                  <a:schemeClr val="tx2"/>
                </a:solidFill>
              </a:rPr>
              <a:t>@</a:t>
            </a:r>
            <a:r>
              <a:rPr lang="sk-SK" sz="1400" i="0" dirty="0" smtClean="0">
                <a:solidFill>
                  <a:schemeClr val="tx2"/>
                </a:solidFill>
              </a:rPr>
              <a:t>  </a:t>
            </a:r>
            <a:r>
              <a:rPr lang="en-US" sz="1400" i="0" dirty="0" smtClean="0">
                <a:solidFill>
                  <a:schemeClr val="tx2"/>
                </a:solidFill>
              </a:rPr>
              <a:t>Phys</a:t>
            </a:r>
            <a:r>
              <a:rPr lang="en-US" sz="1400" i="0" dirty="0">
                <a:solidFill>
                  <a:schemeClr val="tx2"/>
                </a:solidFill>
              </a:rPr>
              <a:t>. Rev. </a:t>
            </a:r>
            <a:r>
              <a:rPr lang="sk-SK" sz="1400" i="0" dirty="0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400" i="0" dirty="0">
                <a:solidFill>
                  <a:schemeClr val="tx2"/>
                </a:solidFill>
              </a:rPr>
              <a:t>. </a:t>
            </a:r>
            <a:r>
              <a:rPr lang="en-US" sz="1400" i="0" dirty="0" smtClean="0"/>
              <a:t>2009</a:t>
            </a:r>
            <a:r>
              <a:rPr lang="en-US" sz="1400" dirty="0" smtClean="0"/>
              <a:t> </a:t>
            </a:r>
            <a:endParaRPr lang="sk-SK" sz="1400" dirty="0"/>
          </a:p>
        </p:txBody>
      </p:sp>
      <p:pic>
        <p:nvPicPr>
          <p:cNvPr id="10" name="Picture 4" descr="C:\Users\Tomas\Desktop\11-09 Vortex VII Rodos\talk\Tdep BC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0808"/>
            <a:ext cx="40549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19624" y="764704"/>
            <a:ext cx="25523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dirty="0" smtClean="0"/>
              <a:t>SrPd</a:t>
            </a:r>
            <a:r>
              <a:rPr lang="sk-SK" baseline="-25000" dirty="0" smtClean="0"/>
              <a:t>2</a:t>
            </a:r>
            <a:r>
              <a:rPr lang="sk-SK" dirty="0" smtClean="0"/>
              <a:t>Ge</a:t>
            </a:r>
            <a:r>
              <a:rPr lang="sk-SK" baseline="-25000" dirty="0" smtClean="0"/>
              <a:t>2 </a:t>
            </a:r>
            <a:r>
              <a:rPr lang="sk-SK" dirty="0" err="1" smtClean="0"/>
              <a:t>without</a:t>
            </a:r>
            <a:r>
              <a:rPr lang="sk-SK" dirty="0" smtClean="0"/>
              <a:t> SDW</a:t>
            </a:r>
            <a:endParaRPr lang="sk-SK" baseline="-25000" dirty="0" smtClean="0"/>
          </a:p>
          <a:p>
            <a:pPr algn="ctr"/>
            <a:r>
              <a:rPr lang="sk-SK" dirty="0" smtClean="0">
                <a:solidFill>
                  <a:srgbClr val="FF0000"/>
                </a:solidFill>
              </a:rPr>
              <a:t>single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i="0" dirty="0" smtClean="0">
                <a:solidFill>
                  <a:srgbClr val="FF0000"/>
                </a:solidFill>
              </a:rPr>
              <a:t>-wave gap</a:t>
            </a:r>
            <a:endParaRPr lang="fr-FR" i="0" dirty="0">
              <a:solidFill>
                <a:srgbClr val="FF0000"/>
              </a:solidFill>
            </a:endParaRPr>
          </a:p>
          <a:p>
            <a:pPr algn="ctr"/>
            <a:r>
              <a:rPr lang="fr-FR" i="0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FF0000"/>
                </a:solidFill>
              </a:rPr>
              <a:t>Δ</a:t>
            </a:r>
            <a:r>
              <a:rPr lang="fr-FR" baseline="-25000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/kT</a:t>
            </a:r>
            <a:r>
              <a:rPr lang="fr-FR" baseline="-25000" dirty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 ~ </a:t>
            </a:r>
            <a:r>
              <a:rPr lang="sk-SK" dirty="0" smtClean="0">
                <a:solidFill>
                  <a:srgbClr val="FF0000"/>
                </a:solidFill>
              </a:rPr>
              <a:t>4</a:t>
            </a:r>
            <a:endParaRPr lang="fr-FR" i="0" dirty="0">
              <a:solidFill>
                <a:srgbClr val="FF0000"/>
              </a:solidFill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076056" y="5157192"/>
            <a:ext cx="3530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0" i="0" dirty="0"/>
              <a:t> </a:t>
            </a:r>
            <a:r>
              <a:rPr lang="en-US" sz="1400" i="0" dirty="0" smtClean="0">
                <a:solidFill>
                  <a:schemeClr val="tx2"/>
                </a:solidFill>
              </a:rPr>
              <a:t>@</a:t>
            </a:r>
            <a:r>
              <a:rPr lang="sk-SK" sz="1400" i="0" dirty="0" smtClean="0">
                <a:solidFill>
                  <a:schemeClr val="tx2"/>
                </a:solidFill>
              </a:rPr>
              <a:t> </a:t>
            </a:r>
            <a:r>
              <a:rPr lang="en-US" sz="1400" i="0" dirty="0" smtClean="0">
                <a:solidFill>
                  <a:schemeClr val="tx2"/>
                </a:solidFill>
              </a:rPr>
              <a:t>Phys</a:t>
            </a:r>
            <a:r>
              <a:rPr lang="en-US" sz="1400" i="0" dirty="0">
                <a:solidFill>
                  <a:schemeClr val="tx2"/>
                </a:solidFill>
              </a:rPr>
              <a:t>. Rev. </a:t>
            </a:r>
            <a:r>
              <a:rPr lang="sk-SK" sz="1400" i="0" dirty="0">
                <a:solidFill>
                  <a:schemeClr val="tx2"/>
                </a:solidFill>
                <a:latin typeface="Arial" pitchFamily="34" charset="0"/>
              </a:rPr>
              <a:t>B</a:t>
            </a:r>
            <a:r>
              <a:rPr lang="en-US" sz="1400" i="0" dirty="0">
                <a:solidFill>
                  <a:schemeClr val="tx2"/>
                </a:solidFill>
              </a:rPr>
              <a:t>. </a:t>
            </a:r>
            <a:r>
              <a:rPr lang="sk-SK" sz="1400" i="0" dirty="0" smtClean="0">
                <a:solidFill>
                  <a:schemeClr val="tx2"/>
                </a:solidFill>
              </a:rPr>
              <a:t>2012</a:t>
            </a:r>
            <a:r>
              <a:rPr lang="en-US" sz="1400" i="0" dirty="0" smtClean="0">
                <a:solidFill>
                  <a:schemeClr val="tx2"/>
                </a:solidFill>
              </a:rPr>
              <a:t>; </a:t>
            </a:r>
            <a:r>
              <a:rPr lang="en-US" sz="1400" i="0" dirty="0" err="1" smtClean="0">
                <a:solidFill>
                  <a:schemeClr val="tx2"/>
                </a:solidFill>
              </a:rPr>
              <a:t>Supercond</a:t>
            </a:r>
            <a:r>
              <a:rPr lang="en-US" sz="1400" i="0" dirty="0" smtClean="0">
                <a:solidFill>
                  <a:schemeClr val="tx2"/>
                </a:solidFill>
              </a:rPr>
              <a:t>. Sci. Technol. 2013</a:t>
            </a:r>
            <a:r>
              <a:rPr lang="en-US" sz="1400" dirty="0" smtClean="0"/>
              <a:t> 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/>
          <a:lstStyle/>
          <a:p>
            <a:r>
              <a:rPr lang="sk-SK" dirty="0" smtClean="0"/>
              <a:t>Nové techniky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08802" y="3140968"/>
            <a:ext cx="79571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400" dirty="0" err="1" smtClean="0"/>
              <a:t>ac</a:t>
            </a:r>
            <a:r>
              <a:rPr lang="sk-SK" sz="1400" dirty="0" smtClean="0"/>
              <a:t> kalorimetria – </a:t>
            </a:r>
            <a:r>
              <a:rPr lang="sk-SK" sz="1400" dirty="0" err="1" smtClean="0"/>
              <a:t>Kačmarčík</a:t>
            </a:r>
            <a:r>
              <a:rPr lang="sk-SK" sz="1400" dirty="0" smtClean="0"/>
              <a:t>, </a:t>
            </a:r>
            <a:r>
              <a:rPr lang="sk-SK" sz="1400" dirty="0" err="1" smtClean="0"/>
              <a:t>Pribulová</a:t>
            </a:r>
            <a:r>
              <a:rPr lang="sk-SK" sz="1400" dirty="0" smtClean="0"/>
              <a:t>, nové sondy.</a:t>
            </a:r>
          </a:p>
          <a:p>
            <a:pPr algn="ctr"/>
            <a:r>
              <a:rPr lang="sk-SK" sz="1400" dirty="0" err="1" smtClean="0"/>
              <a:t>Hallovská</a:t>
            </a:r>
            <a:r>
              <a:rPr lang="sk-SK" sz="1400" dirty="0" smtClean="0"/>
              <a:t> </a:t>
            </a:r>
            <a:r>
              <a:rPr lang="sk-SK" sz="1400" dirty="0" err="1" smtClean="0"/>
              <a:t>magnetometria</a:t>
            </a:r>
            <a:r>
              <a:rPr lang="sk-SK" sz="1400" dirty="0" smtClean="0"/>
              <a:t> – </a:t>
            </a:r>
            <a:r>
              <a:rPr lang="sk-SK" sz="1400" dirty="0" err="1" smtClean="0"/>
              <a:t>Pribulová</a:t>
            </a:r>
            <a:r>
              <a:rPr lang="sk-SK" sz="1400" dirty="0" smtClean="0"/>
              <a:t>, Medvecká (</a:t>
            </a:r>
            <a:r>
              <a:rPr lang="sk-SK" sz="1400" dirty="0" err="1" smtClean="0"/>
              <a:t>PhD</a:t>
            </a:r>
            <a:r>
              <a:rPr lang="sk-SK" sz="1400" dirty="0" smtClean="0"/>
              <a:t> študent), prvé merania </a:t>
            </a:r>
            <a:r>
              <a:rPr lang="sk-SK" sz="1400" dirty="0" err="1" smtClean="0"/>
              <a:t>mag</a:t>
            </a:r>
            <a:r>
              <a:rPr lang="sk-SK" sz="1400" dirty="0" smtClean="0"/>
              <a:t> profilov, H</a:t>
            </a:r>
            <a:r>
              <a:rPr lang="sk-SK" sz="1400" baseline="-25000" dirty="0" smtClean="0"/>
              <a:t>c1</a:t>
            </a:r>
            <a:r>
              <a:rPr lang="sk-SK" sz="1400" dirty="0" smtClean="0"/>
              <a:t>(</a:t>
            </a:r>
            <a:r>
              <a:rPr lang="sk-SK" sz="1400" i="1" dirty="0" smtClean="0"/>
              <a:t>T</a:t>
            </a:r>
            <a:r>
              <a:rPr lang="sk-SK" sz="1400" dirty="0" smtClean="0"/>
              <a:t>)</a:t>
            </a:r>
          </a:p>
          <a:p>
            <a:pPr algn="ctr"/>
            <a:r>
              <a:rPr lang="sk-SK" sz="1400" dirty="0" smtClean="0"/>
              <a:t>ULT  STM/S -  </a:t>
            </a:r>
            <a:r>
              <a:rPr lang="sk-SK" sz="1400" dirty="0" err="1" smtClean="0"/>
              <a:t>Szabó</a:t>
            </a:r>
            <a:r>
              <a:rPr lang="sk-SK" sz="1400" dirty="0" smtClean="0"/>
              <a:t>, T.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, V. </a:t>
            </a:r>
            <a:r>
              <a:rPr lang="sk-SK" sz="1400" dirty="0" err="1" smtClean="0"/>
              <a:t>Hašková</a:t>
            </a:r>
            <a:r>
              <a:rPr lang="sk-SK" sz="1400" dirty="0" smtClean="0"/>
              <a:t>, zavedená metóda „spektrálnych máp“ CITS </a:t>
            </a:r>
          </a:p>
          <a:p>
            <a:pPr algn="ctr"/>
            <a:r>
              <a:rPr lang="sk-SK" sz="1400" dirty="0" smtClean="0"/>
              <a:t>UHV STM – </a:t>
            </a:r>
            <a:r>
              <a:rPr lang="sk-SK" sz="1400" dirty="0" err="1" smtClean="0"/>
              <a:t>Szabó</a:t>
            </a:r>
            <a:r>
              <a:rPr lang="sk-SK" sz="1400" dirty="0" smtClean="0"/>
              <a:t>, T.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 </a:t>
            </a:r>
          </a:p>
          <a:p>
            <a:pPr algn="ctr"/>
            <a:r>
              <a:rPr lang="sk-SK" sz="1400" dirty="0" err="1" smtClean="0"/>
              <a:t>Scanning</a:t>
            </a:r>
            <a:r>
              <a:rPr lang="sk-SK" sz="1400" dirty="0" smtClean="0"/>
              <a:t> </a:t>
            </a:r>
            <a:r>
              <a:rPr lang="sk-SK" sz="1400" dirty="0" err="1" smtClean="0"/>
              <a:t>Hall</a:t>
            </a:r>
            <a:r>
              <a:rPr lang="sk-SK" sz="1400" dirty="0" smtClean="0"/>
              <a:t> </a:t>
            </a:r>
            <a:r>
              <a:rPr lang="sk-SK" sz="1400" dirty="0" err="1" smtClean="0"/>
              <a:t>Probe</a:t>
            </a:r>
            <a:r>
              <a:rPr lang="sk-SK" sz="1400" dirty="0" smtClean="0"/>
              <a:t> </a:t>
            </a:r>
            <a:r>
              <a:rPr lang="sk-SK" sz="1400" dirty="0" err="1" smtClean="0"/>
              <a:t>Microscop</a:t>
            </a:r>
            <a:r>
              <a:rPr lang="en-US" sz="1400" dirty="0" smtClean="0"/>
              <a:t>e</a:t>
            </a:r>
            <a:r>
              <a:rPr lang="sk-SK" sz="1400" dirty="0" smtClean="0"/>
              <a:t> /  SHPM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50"/>
            <a:ext cx="5832648" cy="63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2483768" y="0"/>
            <a:ext cx="424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ULT STM/STS supravodivého diamantu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092280" y="6381328"/>
            <a:ext cx="1508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T.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 descr="Kópia – Logo_OPVaV_farebne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8397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ERDF_logo_SK_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4450"/>
            <a:ext cx="10001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50825" y="981075"/>
            <a:ext cx="871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sk-SK" altLang="sk-SK" b="1">
                <a:solidFill>
                  <a:srgbClr val="FF0000"/>
                </a:solidFill>
              </a:rPr>
              <a:t>Research infrastructure –</a:t>
            </a:r>
          </a:p>
          <a:p>
            <a:pPr eaLnBrk="1" hangingPunct="1"/>
            <a:r>
              <a:rPr lang="en-US" altLang="sk-SK" b="1">
                <a:solidFill>
                  <a:srgbClr val="FF0000"/>
                </a:solidFill>
              </a:rPr>
              <a:t>Ultra High Vacuum STM system with in-situ sample preparation &amp; analysis: </a:t>
            </a:r>
            <a:endParaRPr lang="sk-SK" altLang="sk-SK" b="1">
              <a:solidFill>
                <a:srgbClr val="FF0000"/>
              </a:solidFill>
            </a:endParaRPr>
          </a:p>
        </p:txBody>
      </p:sp>
      <p:pic>
        <p:nvPicPr>
          <p:cNvPr id="2054" name="Picture 6" descr="logo promatech 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60350"/>
            <a:ext cx="2970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Obrázok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018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BlokTextu 2"/>
          <p:cNvSpPr txBox="1">
            <a:spLocks noChangeArrowheads="1"/>
          </p:cNvSpPr>
          <p:nvPr/>
        </p:nvSpPr>
        <p:spPr bwMode="auto">
          <a:xfrm>
            <a:off x="4751388" y="1901825"/>
            <a:ext cx="43926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Base pressure 10</a:t>
            </a:r>
            <a:r>
              <a:rPr lang="en-US" baseline="30000"/>
              <a:t>-10</a:t>
            </a:r>
            <a:r>
              <a:rPr lang="en-US"/>
              <a:t> mbar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Joule-Thomson STM with base temperature 1K &amp; magnetic field 3T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6 e-beam evaporators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Ar</a:t>
            </a:r>
            <a:r>
              <a:rPr lang="en-US" baseline="30000"/>
              <a:t>+</a:t>
            </a:r>
            <a:r>
              <a:rPr lang="en-US"/>
              <a:t> sputtering &amp; annealing of samples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Quartz crystal microbalance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Mass spectrometer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RHEED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XPS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detachable glovebox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/>
              <a:t>Nanonis</a:t>
            </a:r>
            <a:r>
              <a:rPr lang="en-US" baseline="30000"/>
              <a:t>TM</a:t>
            </a:r>
            <a:r>
              <a:rPr lang="en-US"/>
              <a:t> control electronics</a:t>
            </a:r>
            <a:endParaRPr lang="sk-SK"/>
          </a:p>
        </p:txBody>
      </p:sp>
      <p:pic>
        <p:nvPicPr>
          <p:cNvPr id="2057" name="Obrázok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705350"/>
            <a:ext cx="1685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Obrázok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3638" y="5332413"/>
            <a:ext cx="14509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BlokTextu 6"/>
          <p:cNvSpPr txBox="1">
            <a:spLocks noChangeArrowheads="1"/>
          </p:cNvSpPr>
          <p:nvPr/>
        </p:nvSpPr>
        <p:spPr bwMode="auto">
          <a:xfrm>
            <a:off x="2882900" y="5707063"/>
            <a:ext cx="337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Scanning tunneling microscopy</a:t>
            </a:r>
            <a:endParaRPr lang="sk-SK"/>
          </a:p>
        </p:txBody>
      </p:sp>
      <p:pic>
        <p:nvPicPr>
          <p:cNvPr id="2060" name="Obrázok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534670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BlokTextu 8"/>
          <p:cNvSpPr txBox="1">
            <a:spLocks noChangeArrowheads="1"/>
          </p:cNvSpPr>
          <p:nvPr/>
        </p:nvSpPr>
        <p:spPr bwMode="auto">
          <a:xfrm>
            <a:off x="1697038" y="6505575"/>
            <a:ext cx="2551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Superconducting vortices in NbSe</a:t>
            </a:r>
            <a:r>
              <a:rPr lang="en-US" sz="1200" baseline="-25000"/>
              <a:t>2</a:t>
            </a:r>
            <a:endParaRPr lang="sk-SK" sz="1200" baseline="-25000"/>
          </a:p>
        </p:txBody>
      </p:sp>
      <p:sp>
        <p:nvSpPr>
          <p:cNvPr id="2062" name="BlokTextu 19"/>
          <p:cNvSpPr txBox="1">
            <a:spLocks noChangeArrowheads="1"/>
          </p:cNvSpPr>
          <p:nvPr/>
        </p:nvSpPr>
        <p:spPr bwMode="auto">
          <a:xfrm>
            <a:off x="6107113" y="6505575"/>
            <a:ext cx="1387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Atoms of graphite</a:t>
            </a:r>
            <a:endParaRPr lang="sk-SK" sz="1200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ál 24"/>
          <p:cNvSpPr/>
          <p:nvPr/>
        </p:nvSpPr>
        <p:spPr bwMode="auto">
          <a:xfrm>
            <a:off x="1309036" y="1029903"/>
            <a:ext cx="6930189" cy="64489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938" name="Zástupný symbol čísla snímky 1"/>
          <p:cNvSpPr>
            <a:spLocks noGrp="1"/>
          </p:cNvSpPr>
          <p:nvPr>
            <p:ph type="sldNum" sz="quarter" idx="10"/>
          </p:nvPr>
        </p:nvSpPr>
        <p:spPr>
          <a:xfrm>
            <a:off x="8786815" y="6685756"/>
            <a:ext cx="357187" cy="34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FD7C86C-1515-4914-8B75-EAB94F6E7E2E}" type="slidenum">
              <a:rPr lang="en-US" altLang="en-US" sz="1000" smtClean="0">
                <a:solidFill>
                  <a:schemeClr val="tx1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49</a:t>
            </a:fld>
            <a:endParaRPr lang="en-US" altLang="en-US" sz="10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Obrázok 4" descr="SC_163-HV-AFM-LeftFrame-fw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3814643"/>
            <a:ext cx="1638442" cy="1543184"/>
          </a:xfrm>
          <a:prstGeom prst="rect">
            <a:avLst/>
          </a:prstGeom>
        </p:spPr>
      </p:pic>
      <p:pic>
        <p:nvPicPr>
          <p:cNvPr id="6" name="Obrázok 5" descr="SC_163-HV-AFM-RightFrame-fw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95285"/>
            <a:ext cx="1638442" cy="1428875"/>
          </a:xfrm>
          <a:prstGeom prst="rect">
            <a:avLst/>
          </a:prstGeom>
        </p:spPr>
      </p:pic>
      <p:pic>
        <p:nvPicPr>
          <p:cNvPr id="7" name="Obrázok 6" descr="SC_161-HV-AFM-LeftFrame-fw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789040"/>
            <a:ext cx="1638442" cy="1543184"/>
          </a:xfrm>
          <a:prstGeom prst="rect">
            <a:avLst/>
          </a:prstGeom>
        </p:spPr>
      </p:pic>
      <p:pic>
        <p:nvPicPr>
          <p:cNvPr id="8" name="Obrázok 7" descr="SC_161-HV-AFM-RightFrame-fw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395285"/>
            <a:ext cx="1638442" cy="1428875"/>
          </a:xfrm>
          <a:prstGeom prst="rect">
            <a:avLst/>
          </a:prstGeom>
        </p:spPr>
      </p:pic>
      <p:pic>
        <p:nvPicPr>
          <p:cNvPr id="9" name="Obrázok 8" descr="SC_164-HV-AFM-LeftFrame-fw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814643"/>
            <a:ext cx="1638442" cy="1535563"/>
          </a:xfrm>
          <a:prstGeom prst="rect">
            <a:avLst/>
          </a:prstGeom>
        </p:spPr>
      </p:pic>
      <p:pic>
        <p:nvPicPr>
          <p:cNvPr id="10" name="Obrázok 9" descr="SC_164-HV-AFM-RightFrame-fw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60" y="2395286"/>
            <a:ext cx="1638442" cy="1421255"/>
          </a:xfrm>
          <a:prstGeom prst="rect">
            <a:avLst/>
          </a:prstGeom>
        </p:spPr>
      </p:pic>
      <p:pic>
        <p:nvPicPr>
          <p:cNvPr id="11" name="Obrázok 10" descr="SC_165-HV-AFM-LeftFrame-fw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789041"/>
            <a:ext cx="1638442" cy="1535563"/>
          </a:xfrm>
          <a:prstGeom prst="rect">
            <a:avLst/>
          </a:prstGeom>
        </p:spPr>
      </p:pic>
      <p:pic>
        <p:nvPicPr>
          <p:cNvPr id="12" name="Obrázok 11" descr="SC_165-HV-AFM-RightFrame-fw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92" y="2395286"/>
            <a:ext cx="1638442" cy="1421255"/>
          </a:xfrm>
          <a:prstGeom prst="rect">
            <a:avLst/>
          </a:prstGeom>
        </p:spPr>
      </p:pic>
      <p:pic>
        <p:nvPicPr>
          <p:cNvPr id="13" name="Obrázok 12" descr="SC_167-HV-AFM-LeftFrame-fw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5194" y="3814643"/>
            <a:ext cx="1638442" cy="1535563"/>
          </a:xfrm>
          <a:prstGeom prst="rect">
            <a:avLst/>
          </a:prstGeom>
        </p:spPr>
      </p:pic>
      <p:pic>
        <p:nvPicPr>
          <p:cNvPr id="14" name="Obrázok 13" descr="SC_167-HV-AFM-RightFrame-fw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5226" y="2395286"/>
            <a:ext cx="1638442" cy="1421255"/>
          </a:xfrm>
          <a:prstGeom prst="rect">
            <a:avLst/>
          </a:prstGeom>
        </p:spPr>
      </p:pic>
      <p:pic>
        <p:nvPicPr>
          <p:cNvPr id="15" name="Obrázok 14" descr="SC_168-HV-AFM-LeftFrame-fw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04996" y="3814643"/>
            <a:ext cx="1638442" cy="1535563"/>
          </a:xfrm>
          <a:prstGeom prst="rect">
            <a:avLst/>
          </a:prstGeom>
        </p:spPr>
      </p:pic>
      <p:pic>
        <p:nvPicPr>
          <p:cNvPr id="16" name="Obrázok 15" descr="SC_168-HV-AFM-RightFrame-fw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05028" y="2395286"/>
            <a:ext cx="1638442" cy="1421255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242902" y="1777947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2 G (2.8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7615214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-2 G (-0.9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600224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 G (1.8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6156176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-1 G (0.1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617792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-0.5 G (0.4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3028984" y="1777947"/>
            <a:ext cx="152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0.5 G (1.5 G)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358190" y="1106904"/>
            <a:ext cx="4929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 smtClean="0">
                <a:solidFill>
                  <a:schemeClr val="tx1"/>
                </a:solidFill>
              </a:rPr>
              <a:t>Last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</a:rPr>
              <a:t>week</a:t>
            </a:r>
            <a:r>
              <a:rPr lang="sk-SK" sz="1600" dirty="0" smtClean="0">
                <a:solidFill>
                  <a:schemeClr val="tx1"/>
                </a:solidFill>
              </a:rPr>
              <a:t> SHPM </a:t>
            </a:r>
            <a:r>
              <a:rPr lang="sk-SK" sz="1600" dirty="0" err="1" smtClean="0">
                <a:solidFill>
                  <a:schemeClr val="tx1"/>
                </a:solidFill>
              </a:rPr>
              <a:t>vortex</a:t>
            </a:r>
            <a:r>
              <a:rPr lang="sk-SK" sz="1600" dirty="0" smtClean="0">
                <a:solidFill>
                  <a:schemeClr val="tx1"/>
                </a:solidFill>
              </a:rPr>
              <a:t> </a:t>
            </a:r>
            <a:r>
              <a:rPr lang="sk-SK" sz="1600" dirty="0" err="1" smtClean="0">
                <a:solidFill>
                  <a:schemeClr val="tx1"/>
                </a:solidFill>
              </a:rPr>
              <a:t>imaging</a:t>
            </a:r>
            <a:r>
              <a:rPr lang="sk-SK" sz="1600" dirty="0" smtClean="0">
                <a:solidFill>
                  <a:schemeClr val="tx1"/>
                </a:solidFill>
              </a:rPr>
              <a:t> on </a:t>
            </a:r>
            <a:r>
              <a:rPr lang="sk-SK" sz="1600" dirty="0" err="1" smtClean="0">
                <a:solidFill>
                  <a:schemeClr val="tx1"/>
                </a:solidFill>
              </a:rPr>
              <a:t>Nb</a:t>
            </a:r>
            <a:r>
              <a:rPr lang="sk-SK" sz="1600" dirty="0" smtClean="0">
                <a:solidFill>
                  <a:schemeClr val="tx1"/>
                </a:solidFill>
              </a:rPr>
              <a:t> 100 nm film</a:t>
            </a:r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835696" y="0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Skenovací </a:t>
            </a:r>
            <a:r>
              <a:rPr lang="sk-SK" dirty="0" err="1" smtClean="0"/>
              <a:t>hallovský</a:t>
            </a:r>
            <a:r>
              <a:rPr lang="sk-SK" dirty="0" smtClean="0"/>
              <a:t> mikroskop / SHPM</a:t>
            </a:r>
          </a:p>
          <a:p>
            <a:pPr algn="ctr"/>
            <a:r>
              <a:rPr lang="sk-SK" dirty="0" smtClean="0"/>
              <a:t>Supravodivé víry vo filme </a:t>
            </a:r>
            <a:r>
              <a:rPr lang="sk-SK" dirty="0" err="1" smtClean="0"/>
              <a:t>Nb</a:t>
            </a:r>
            <a:r>
              <a:rPr lang="sk-SK" dirty="0" smtClean="0"/>
              <a:t> / </a:t>
            </a:r>
            <a:r>
              <a:rPr lang="sk-SK" dirty="0" err="1" smtClean="0"/>
              <a:t>Pribulová</a:t>
            </a:r>
            <a:r>
              <a:rPr lang="sk-SK" dirty="0" smtClean="0"/>
              <a:t>, Medvecká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812330" cy="549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179512" y="3429000"/>
            <a:ext cx="81369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179512" y="5301208"/>
            <a:ext cx="50405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47864" y="0"/>
            <a:ext cx="180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Projekty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0"/>
            <a:ext cx="82296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í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zia</a:t>
            </a:r>
            <a:endParaRPr kumimoji="0" lang="sk-S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043608" y="1052736"/>
            <a:ext cx="691086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Projekt APVV Prechod </a:t>
            </a:r>
            <a:r>
              <a:rPr lang="sk-SK" sz="1400" dirty="0" err="1" smtClean="0"/>
              <a:t>supravodič</a:t>
            </a:r>
            <a:r>
              <a:rPr lang="sk-SK" sz="1400" dirty="0" smtClean="0"/>
              <a:t> – izolant</a:t>
            </a:r>
          </a:p>
          <a:p>
            <a:pPr algn="just"/>
            <a:endParaRPr lang="sk-SK" sz="1400" dirty="0" smtClean="0"/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koncept </a:t>
            </a:r>
            <a:r>
              <a:rPr lang="sk-SK" sz="1400" dirty="0" err="1" smtClean="0"/>
              <a:t>Boseho</a:t>
            </a:r>
            <a:r>
              <a:rPr lang="sk-SK" sz="1400" dirty="0" smtClean="0"/>
              <a:t> (</a:t>
            </a:r>
            <a:r>
              <a:rPr lang="sk-SK" sz="1400" dirty="0" err="1" smtClean="0"/>
              <a:t>kvantovomechanický</a:t>
            </a:r>
            <a:r>
              <a:rPr lang="sk-SK" sz="1400" dirty="0" smtClean="0"/>
              <a:t> pendant </a:t>
            </a:r>
            <a:r>
              <a:rPr lang="sk-SK" sz="1400" dirty="0" err="1" smtClean="0"/>
              <a:t>supravodiča</a:t>
            </a:r>
            <a:r>
              <a:rPr lang="sk-SK" sz="1400" dirty="0" smtClean="0"/>
              <a:t>) 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koncept </a:t>
            </a:r>
            <a:r>
              <a:rPr lang="sk-SK" sz="1400" dirty="0" err="1" smtClean="0"/>
              <a:t>Fermiho</a:t>
            </a:r>
            <a:r>
              <a:rPr lang="sk-SK" sz="1400" dirty="0" smtClean="0"/>
              <a:t> izolantu  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mechanizmus potláčania </a:t>
            </a:r>
            <a:r>
              <a:rPr lang="sk-SK" sz="1400" dirty="0" err="1" smtClean="0"/>
              <a:t>supravodivosti</a:t>
            </a:r>
            <a:r>
              <a:rPr lang="sk-SK" sz="1400" dirty="0" smtClean="0"/>
              <a:t> v </a:t>
            </a:r>
            <a:r>
              <a:rPr lang="sk-SK" sz="1400" dirty="0" err="1" smtClean="0"/>
              <a:t>ultratenkých</a:t>
            </a:r>
            <a:r>
              <a:rPr lang="sk-SK" sz="1400" dirty="0" smtClean="0"/>
              <a:t> filmoch</a:t>
            </a:r>
          </a:p>
          <a:p>
            <a:pPr algn="just">
              <a:buFont typeface="Arial" pitchFamily="34" charset="0"/>
              <a:buChar char="•"/>
            </a:pPr>
            <a:r>
              <a:rPr lang="sk-SK" sz="1400" dirty="0" smtClean="0"/>
              <a:t>  prechod </a:t>
            </a:r>
            <a:r>
              <a:rPr lang="sk-SK" sz="1400" dirty="0" err="1" smtClean="0"/>
              <a:t>Berezinski-Kosterlitz-Thouless</a:t>
            </a:r>
            <a:r>
              <a:rPr lang="sk-SK" sz="1400" dirty="0" smtClean="0"/>
              <a:t> v 2D </a:t>
            </a:r>
            <a:r>
              <a:rPr lang="sk-SK" sz="1400" dirty="0" err="1" smtClean="0"/>
              <a:t>supravodičoch</a:t>
            </a:r>
            <a:endParaRPr lang="sk-SK" sz="1400" dirty="0" smtClean="0"/>
          </a:p>
          <a:p>
            <a:pPr algn="just">
              <a:buFont typeface="Arial" pitchFamily="34" charset="0"/>
              <a:buChar char="•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Supravodivé </a:t>
            </a:r>
            <a:r>
              <a:rPr lang="sk-SK" sz="1400" dirty="0" err="1" smtClean="0"/>
              <a:t>monovrstvy</a:t>
            </a:r>
            <a:r>
              <a:rPr lang="sk-SK" sz="1400" dirty="0" smtClean="0"/>
              <a:t> resp. </a:t>
            </a:r>
            <a:r>
              <a:rPr lang="sk-SK" sz="1400" dirty="0" err="1" smtClean="0"/>
              <a:t>ultratenké</a:t>
            </a:r>
            <a:r>
              <a:rPr lang="sk-SK" sz="1400" dirty="0" smtClean="0"/>
              <a:t> </a:t>
            </a:r>
            <a:r>
              <a:rPr lang="sk-SK" sz="1400" dirty="0" err="1" smtClean="0"/>
              <a:t>fimy</a:t>
            </a:r>
            <a:endParaRPr lang="sk-SK" sz="1400" dirty="0" smtClean="0"/>
          </a:p>
          <a:p>
            <a:pPr algn="just"/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Víry v </a:t>
            </a:r>
            <a:r>
              <a:rPr lang="sk-SK" sz="1400" dirty="0" err="1" smtClean="0"/>
              <a:t>nanoštrukturovaných</a:t>
            </a:r>
            <a:r>
              <a:rPr lang="sk-SK" sz="1400" dirty="0" smtClean="0"/>
              <a:t> a </a:t>
            </a:r>
            <a:r>
              <a:rPr lang="sk-SK" sz="1400" dirty="0" err="1" smtClean="0"/>
              <a:t>ultratenkých</a:t>
            </a:r>
            <a:r>
              <a:rPr lang="sk-SK" sz="1400" dirty="0" smtClean="0"/>
              <a:t> </a:t>
            </a:r>
            <a:r>
              <a:rPr lang="sk-SK" sz="1400" dirty="0" err="1" smtClean="0"/>
              <a:t>supravodičoch</a:t>
            </a:r>
            <a:endParaRPr lang="sk-SK" sz="1400" dirty="0" smtClean="0"/>
          </a:p>
          <a:p>
            <a:pPr algn="just"/>
            <a:r>
              <a:rPr lang="sk-SK" sz="1400" dirty="0" smtClean="0"/>
              <a:t>      (priestorové a tvarové uväznenie)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Hybridy </a:t>
            </a:r>
            <a:r>
              <a:rPr lang="sk-SK" sz="1400" dirty="0" err="1" smtClean="0"/>
              <a:t>supravodič</a:t>
            </a:r>
            <a:r>
              <a:rPr lang="sk-SK" sz="1400" dirty="0" smtClean="0"/>
              <a:t> – magnet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</a:t>
            </a:r>
            <a:r>
              <a:rPr lang="sk-SK" sz="1400" dirty="0" err="1" smtClean="0"/>
              <a:t>Supravodivosť</a:t>
            </a:r>
            <a:r>
              <a:rPr lang="sk-SK" sz="1400" dirty="0" smtClean="0"/>
              <a:t> na rozhraní 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</a:t>
            </a:r>
            <a:r>
              <a:rPr lang="sk-SK" sz="1400" dirty="0" err="1" smtClean="0"/>
              <a:t>Supravodiče</a:t>
            </a:r>
            <a:r>
              <a:rPr lang="sk-SK" sz="1400" dirty="0" smtClean="0"/>
              <a:t> s konkurenčnými usporiadaniami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>
              <a:buFont typeface="Wingdings" pitchFamily="2" charset="2"/>
              <a:buChar char="v"/>
            </a:pPr>
            <a:r>
              <a:rPr lang="sk-SK" sz="1400" dirty="0" smtClean="0"/>
              <a:t>   Magnetické </a:t>
            </a:r>
            <a:r>
              <a:rPr lang="sk-SK" sz="1400" dirty="0" err="1" smtClean="0"/>
              <a:t>nanoštruktúry</a:t>
            </a:r>
            <a:r>
              <a:rPr lang="sk-SK" sz="1400" dirty="0" smtClean="0"/>
              <a:t> pomocou spinovo polarizovaného STM, MFM a SHPM</a:t>
            </a:r>
          </a:p>
          <a:p>
            <a:pPr algn="just">
              <a:buFont typeface="Wingdings" pitchFamily="2" charset="2"/>
              <a:buChar char="v"/>
            </a:pPr>
            <a:endParaRPr lang="sk-SK" sz="1400" dirty="0" smtClean="0"/>
          </a:p>
          <a:p>
            <a:pPr algn="just"/>
            <a:r>
              <a:rPr lang="sk-SK" sz="1400" dirty="0" smtClean="0"/>
              <a:t>      ......</a:t>
            </a:r>
          </a:p>
          <a:p>
            <a:pPr algn="just"/>
            <a:endParaRPr lang="sk-SK" sz="1400" dirty="0" smtClean="0"/>
          </a:p>
          <a:p>
            <a:pPr algn="just"/>
            <a:endParaRPr lang="sk-SK" sz="1400" dirty="0" smtClean="0"/>
          </a:p>
          <a:p>
            <a:pPr algn="just"/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eter\Pictures\2012\Incheba\Dakujeme pan mini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206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BlokTextu 1"/>
          <p:cNvSpPr txBox="1">
            <a:spLocks noChangeArrowheads="1"/>
          </p:cNvSpPr>
          <p:nvPr/>
        </p:nvSpPr>
        <p:spPr bwMode="auto">
          <a:xfrm>
            <a:off x="1187481" y="404814"/>
            <a:ext cx="225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</a:rPr>
              <a:t>Jozef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</a:rPr>
              <a:t>Ka</a:t>
            </a:r>
            <a:r>
              <a:rPr lang="sk-SK" altLang="en-US" sz="2400" dirty="0" err="1">
                <a:solidFill>
                  <a:schemeClr val="accent2"/>
                </a:solidFill>
                <a:latin typeface="Times New Roman" pitchFamily="18" charset="0"/>
              </a:rPr>
              <a:t>čmarčík</a:t>
            </a:r>
            <a:endParaRPr lang="sk-SK" alt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dirty="0" smtClean="0">
                <a:solidFill>
                  <a:schemeClr val="accent2"/>
                </a:solidFill>
                <a:latin typeface="Times New Roman" pitchFamily="18" charset="0"/>
              </a:rPr>
              <a:t>ac</a:t>
            </a:r>
            <a:r>
              <a:rPr lang="en-US" alt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altLang="en-US" sz="2400" dirty="0" err="1" smtClean="0">
                <a:solidFill>
                  <a:schemeClr val="accent2"/>
                </a:solidFill>
                <a:latin typeface="Times New Roman" pitchFamily="18" charset="0"/>
              </a:rPr>
              <a:t>calorimetr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y</a:t>
            </a:r>
            <a:endParaRPr lang="en-GB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4" name="BlokTextu 4"/>
          <p:cNvSpPr txBox="1">
            <a:spLocks noChangeArrowheads="1"/>
          </p:cNvSpPr>
          <p:nvPr/>
        </p:nvSpPr>
        <p:spPr bwMode="auto">
          <a:xfrm>
            <a:off x="6875499" y="2739657"/>
            <a:ext cx="239232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 Hall 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probes</a:t>
            </a:r>
            <a:endParaRPr lang="sk-SK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200" dirty="0">
                <a:solidFill>
                  <a:schemeClr val="bg1"/>
                </a:solidFill>
                <a:latin typeface="Times New Roman" pitchFamily="18" charset="0"/>
              </a:rPr>
              <a:t>Zuzka </a:t>
            </a:r>
            <a:r>
              <a:rPr lang="sk-SK" altLang="en-US" sz="2200" dirty="0" err="1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sk-SK" altLang="en-US" sz="2200" dirty="0" err="1" smtClean="0">
                <a:solidFill>
                  <a:schemeClr val="bg1"/>
                </a:solidFill>
                <a:latin typeface="Times New Roman" pitchFamily="18" charset="0"/>
              </a:rPr>
              <a:t>ribulová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sk-SK" altLang="en-US" sz="2200" dirty="0" smtClean="0">
                <a:solidFill>
                  <a:schemeClr val="bg1"/>
                </a:solidFill>
                <a:latin typeface="Times New Roman" pitchFamily="18" charset="0"/>
              </a:rPr>
              <a:t>Zuzka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itchFamily="18" charset="0"/>
              </a:rPr>
              <a:t>Medveck</a:t>
            </a:r>
            <a:r>
              <a:rPr lang="sk-SK" altLang="en-US" sz="2200" dirty="0" smtClean="0">
                <a:solidFill>
                  <a:schemeClr val="bg1"/>
                </a:solidFill>
                <a:latin typeface="Times New Roman" pitchFamily="18" charset="0"/>
              </a:rPr>
              <a:t>á</a:t>
            </a:r>
          </a:p>
        </p:txBody>
      </p:sp>
      <p:sp>
        <p:nvSpPr>
          <p:cNvPr id="40965" name="BlokTextu 5"/>
          <p:cNvSpPr txBox="1">
            <a:spLocks noChangeArrowheads="1"/>
          </p:cNvSpPr>
          <p:nvPr/>
        </p:nvSpPr>
        <p:spPr bwMode="auto">
          <a:xfrm>
            <a:off x="2484438" y="3875089"/>
            <a:ext cx="1491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dirty="0" err="1">
                <a:solidFill>
                  <a:schemeClr val="bg1"/>
                </a:solidFill>
                <a:latin typeface="Times New Roman" pitchFamily="18" charset="0"/>
              </a:rPr>
              <a:t>Pali</a:t>
            </a:r>
            <a:r>
              <a:rPr lang="sk-SK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sk-SK" altLang="en-US" sz="2400" dirty="0" err="1">
                <a:solidFill>
                  <a:schemeClr val="bg1"/>
                </a:solidFill>
                <a:latin typeface="Times New Roman" pitchFamily="18" charset="0"/>
              </a:rPr>
              <a:t>Szabó</a:t>
            </a:r>
            <a:endParaRPr lang="sk-SK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STM</a:t>
            </a:r>
            <a:endParaRPr lang="en-GB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68" name="BlokTextu 3"/>
          <p:cNvSpPr txBox="1">
            <a:spLocks noChangeArrowheads="1"/>
          </p:cNvSpPr>
          <p:nvPr/>
        </p:nvSpPr>
        <p:spPr bwMode="auto">
          <a:xfrm>
            <a:off x="3673617" y="0"/>
            <a:ext cx="180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Vďaka tímu</a:t>
            </a:r>
            <a:endParaRPr lang="en-GB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6322" name="Picture 2" descr="http://ofnt.saske.sk/sav/staff/obr/medve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437" y="1594885"/>
            <a:ext cx="852767" cy="1285579"/>
          </a:xfrm>
          <a:prstGeom prst="rect">
            <a:avLst/>
          </a:prstGeom>
          <a:noFill/>
        </p:spPr>
      </p:pic>
      <p:sp>
        <p:nvSpPr>
          <p:cNvPr id="10" name="Zástupný symbol čísla snímky 9"/>
          <p:cNvSpPr>
            <a:spLocks noGrp="1"/>
          </p:cNvSpPr>
          <p:nvPr>
            <p:ph type="sldNum" sz="quarter" idx="10"/>
          </p:nvPr>
        </p:nvSpPr>
        <p:spPr>
          <a:xfrm>
            <a:off x="8612149" y="6685756"/>
            <a:ext cx="357187" cy="344488"/>
          </a:xfrm>
        </p:spPr>
        <p:txBody>
          <a:bodyPr/>
          <a:lstStyle/>
          <a:p>
            <a:pPr>
              <a:defRPr/>
            </a:pPr>
            <a:fld id="{1D4FAFE8-6B6D-4189-9791-F557A1355C07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ofnt.saske.sk/sav/staff/obr/has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9809" cy="1296194"/>
          </a:xfrm>
          <a:prstGeom prst="rect">
            <a:avLst/>
          </a:prstGeom>
          <a:noFill/>
        </p:spPr>
      </p:pic>
      <p:sp>
        <p:nvSpPr>
          <p:cNvPr id="12" name="BlokTextu 4"/>
          <p:cNvSpPr txBox="1">
            <a:spLocks noChangeArrowheads="1"/>
          </p:cNvSpPr>
          <p:nvPr/>
        </p:nvSpPr>
        <p:spPr bwMode="auto">
          <a:xfrm>
            <a:off x="0" y="1336215"/>
            <a:ext cx="1378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Arial" pitchFamily="34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 i="1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Font typeface="Times" pitchFamily="18" charset="0"/>
              <a:buChar char="-"/>
              <a:defRPr sz="20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Veronika </a:t>
            </a:r>
            <a:r>
              <a:rPr lang="sk-SK" alt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Hašková</a:t>
            </a:r>
            <a:endParaRPr lang="sk-SK" altLang="en-US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STM</a:t>
            </a:r>
            <a:endParaRPr lang="sk-SK" altLang="en-US" sz="2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69134" y="-92362"/>
            <a:ext cx="3485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Vedecké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výstupy</a:t>
            </a: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971600" y="908720"/>
          <a:ext cx="6866259" cy="3401901"/>
        </p:xfrm>
        <a:graphic>
          <a:graphicData uri="http://schemas.openxmlformats.org/drawingml/2006/table">
            <a:tbl>
              <a:tblPr/>
              <a:tblGrid>
                <a:gridCol w="1360443"/>
                <a:gridCol w="423955"/>
                <a:gridCol w="541856"/>
                <a:gridCol w="412348"/>
                <a:gridCol w="498483"/>
                <a:gridCol w="466106"/>
                <a:gridCol w="552242"/>
                <a:gridCol w="466106"/>
                <a:gridCol w="498483"/>
                <a:gridCol w="403185"/>
                <a:gridCol w="554073"/>
                <a:gridCol w="643263"/>
                <a:gridCol w="45716"/>
              </a:tblGrid>
              <a:tr h="52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9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spolu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900"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num 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num 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num 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num 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num 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aveage 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000">
                          <a:latin typeface="Calibri"/>
                          <a:ea typeface="Times New Roman"/>
                          <a:cs typeface="Times New Roman"/>
                        </a:rPr>
                        <a:t>N/FTE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9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b="1">
                          <a:latin typeface="Calibri"/>
                          <a:ea typeface="Times New Roman"/>
                          <a:cs typeface="Times New Roman"/>
                        </a:rPr>
                        <a:t>CC publikácie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2.6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sk-SK" sz="1400" b="1">
                          <a:latin typeface="Calibri"/>
                          <a:ea typeface="Times New Roman"/>
                          <a:cs typeface="Times New Roman"/>
                        </a:rPr>
                        <a:t>.5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900">
                        <a:latin typeface="Calibri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„A“ publikácie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IF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&gt; 1.25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0,88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900">
                        <a:latin typeface="Calibri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„A“  publikácie,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 prvý autor ÚEF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3,25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sk-SK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78" marR="58678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k-SK" sz="900" dirty="0">
                        <a:latin typeface="Calibri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971600" y="4787280"/>
            <a:ext cx="5364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2012-2015: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Rev. B: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x z toho 3 x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prvoautorská</a:t>
            </a:r>
            <a:endParaRPr kumimoji="0" lang="sk-SK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2016: 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Phys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Rev. B:  5 x z toho 3 x </a:t>
            </a:r>
            <a:r>
              <a:rPr kumimoji="0" lang="sk-SK" sz="1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prvoautorská</a:t>
            </a:r>
            <a:endParaRPr kumimoji="0" lang="sk-SK" sz="1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>
                <a:solidFill>
                  <a:schemeClr val="accent2"/>
                </a:solidFill>
              </a:rPr>
              <a:t>C</a:t>
            </a:r>
            <a:r>
              <a:rPr lang="en-US" b="1">
                <a:solidFill>
                  <a:schemeClr val="accent2"/>
                </a:solidFill>
              </a:rPr>
              <a:t>FNT 200</a:t>
            </a:r>
            <a:r>
              <a:rPr lang="sk-SK" b="1">
                <a:solidFill>
                  <a:schemeClr val="accent2"/>
                </a:solidFill>
              </a:rPr>
              <a:t>7-2011</a:t>
            </a:r>
            <a:endParaRPr lang="cs-CZ" b="1">
              <a:solidFill>
                <a:schemeClr val="accent2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451725" y="6375400"/>
            <a:ext cx="119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>
                <a:solidFill>
                  <a:schemeClr val="accent2"/>
                </a:solidFill>
              </a:rPr>
              <a:t>26.9.2011</a:t>
            </a:r>
            <a:endParaRPr lang="cs-CZ" b="1">
              <a:solidFill>
                <a:schemeClr val="accent2"/>
              </a:solidFill>
            </a:endParaRPr>
          </a:p>
        </p:txBody>
      </p:sp>
      <p:pic>
        <p:nvPicPr>
          <p:cNvPr id="9220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06583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6852" y="-30"/>
            <a:ext cx="354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Vedecké výstupy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2012-2015</a:t>
            </a: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9512" y="908720"/>
            <a:ext cx="85725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b="1" i="1" dirty="0" err="1">
                <a:cs typeface="Arial" pitchFamily="34" charset="0"/>
              </a:rPr>
              <a:t>Ultranízke</a:t>
            </a:r>
            <a:r>
              <a:rPr lang="sk-SK" b="1" i="1" dirty="0">
                <a:cs typeface="Arial" pitchFamily="34" charset="0"/>
              </a:rPr>
              <a:t> teploty</a:t>
            </a:r>
            <a:endParaRPr lang="en-US" b="1" i="1" dirty="0"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sk-SK" sz="1100" dirty="0" smtClean="0">
                <a:latin typeface="Arial" charset="0"/>
              </a:rPr>
              <a:t>S.N. </a:t>
            </a:r>
            <a:r>
              <a:rPr lang="sk-SK" sz="1100" dirty="0" err="1" smtClean="0">
                <a:latin typeface="Arial" charset="0"/>
              </a:rPr>
              <a:t>Fisher</a:t>
            </a:r>
            <a:r>
              <a:rPr lang="sk-SK" sz="1100" dirty="0" smtClean="0">
                <a:latin typeface="Arial" charset="0"/>
              </a:rPr>
              <a:t> G.R. </a:t>
            </a:r>
            <a:r>
              <a:rPr lang="sk-SK" sz="1100" dirty="0" err="1" smtClean="0">
                <a:latin typeface="Arial" charset="0"/>
              </a:rPr>
              <a:t>Pickett</a:t>
            </a:r>
            <a:r>
              <a:rPr lang="sk-SK" sz="11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P.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Skyba</a:t>
            </a:r>
            <a:r>
              <a:rPr lang="sk-SK" sz="1100" dirty="0" smtClean="0">
                <a:latin typeface="Arial" charset="0"/>
              </a:rPr>
              <a:t>, N. </a:t>
            </a:r>
            <a:r>
              <a:rPr lang="sk-SK" sz="1100" dirty="0" err="1" smtClean="0">
                <a:latin typeface="Arial" charset="0"/>
              </a:rPr>
              <a:t>Suramlishvili</a:t>
            </a:r>
            <a:r>
              <a:rPr lang="en-US" sz="1100" dirty="0" smtClean="0">
                <a:latin typeface="Arial" charset="0"/>
              </a:rPr>
              <a:t>, </a:t>
            </a:r>
            <a:r>
              <a:rPr lang="sk-SK" sz="1100" b="1" dirty="0" err="1" smtClean="0">
                <a:latin typeface="Arial" charset="0"/>
              </a:rPr>
              <a:t>Phys</a:t>
            </a:r>
            <a:r>
              <a:rPr lang="sk-SK" sz="1100" b="1" dirty="0" smtClean="0">
                <a:latin typeface="Arial" charset="0"/>
              </a:rPr>
              <a:t>. Rev. B </a:t>
            </a:r>
            <a:r>
              <a:rPr lang="sk-SK" sz="1100" dirty="0" smtClean="0">
                <a:latin typeface="Arial" charset="0"/>
              </a:rPr>
              <a:t>86, 024506  (2012).</a:t>
            </a:r>
            <a:endParaRPr lang="en-US" sz="1100" dirty="0" smtClean="0">
              <a:latin typeface="Arial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M.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Kupka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,  P.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Skyba</a:t>
            </a:r>
            <a:r>
              <a:rPr lang="sk-SK" sz="1100" dirty="0" smtClean="0">
                <a:latin typeface="Arial" charset="0"/>
              </a:rPr>
              <a:t>: BEC </a:t>
            </a:r>
            <a:r>
              <a:rPr lang="sk-SK" sz="1100" dirty="0" err="1" smtClean="0">
                <a:latin typeface="Arial" charset="0"/>
              </a:rPr>
              <a:t>of</a:t>
            </a:r>
            <a:r>
              <a:rPr lang="sk-SK" sz="1100" dirty="0" smtClean="0">
                <a:latin typeface="Arial" charset="0"/>
              </a:rPr>
              <a:t> </a:t>
            </a:r>
            <a:r>
              <a:rPr lang="sk-SK" sz="1100" dirty="0" err="1" smtClean="0">
                <a:latin typeface="Arial" charset="0"/>
              </a:rPr>
              <a:t>Magnons</a:t>
            </a:r>
            <a:r>
              <a:rPr lang="sk-SK" sz="1100" dirty="0" smtClean="0">
                <a:latin typeface="Arial" charset="0"/>
              </a:rPr>
              <a:t> in </a:t>
            </a:r>
            <a:r>
              <a:rPr lang="sk-SK" sz="1100" dirty="0" err="1" smtClean="0">
                <a:latin typeface="Arial" charset="0"/>
              </a:rPr>
              <a:t>Superfluid</a:t>
            </a:r>
            <a:r>
              <a:rPr lang="sk-SK" sz="1100" dirty="0" smtClean="0">
                <a:latin typeface="Arial" charset="0"/>
              </a:rPr>
              <a:t> 3He-B </a:t>
            </a:r>
            <a:r>
              <a:rPr lang="en-US" sz="1100" dirty="0" smtClean="0">
                <a:latin typeface="Arial" charset="0"/>
              </a:rPr>
              <a:t>&amp;</a:t>
            </a:r>
            <a:r>
              <a:rPr lang="sk-SK" sz="1100" dirty="0" err="1" smtClean="0">
                <a:latin typeface="Arial" charset="0"/>
              </a:rPr>
              <a:t>Sym</a:t>
            </a:r>
            <a:r>
              <a:rPr lang="en-US" sz="1100" dirty="0" smtClean="0">
                <a:latin typeface="Arial" charset="0"/>
              </a:rPr>
              <a:t>. </a:t>
            </a:r>
            <a:r>
              <a:rPr lang="sk-SK" sz="1100" dirty="0" err="1" smtClean="0">
                <a:latin typeface="Arial" charset="0"/>
              </a:rPr>
              <a:t>Breaking</a:t>
            </a:r>
            <a:r>
              <a:rPr lang="sk-SK" sz="1100" dirty="0" smtClean="0">
                <a:latin typeface="Arial" charset="0"/>
              </a:rPr>
              <a:t> </a:t>
            </a:r>
            <a:r>
              <a:rPr lang="sk-SK" sz="1100" dirty="0" err="1" smtClean="0">
                <a:latin typeface="Arial" charset="0"/>
              </a:rPr>
              <a:t>Fields</a:t>
            </a:r>
            <a:r>
              <a:rPr lang="sk-SK" sz="1100" dirty="0" smtClean="0">
                <a:latin typeface="Arial" charset="0"/>
              </a:rPr>
              <a:t>,  </a:t>
            </a:r>
            <a:r>
              <a:rPr lang="sk-SK" sz="1100" b="1" dirty="0" err="1" smtClean="0">
                <a:latin typeface="Arial" charset="0"/>
              </a:rPr>
              <a:t>Phys</a:t>
            </a:r>
            <a:r>
              <a:rPr lang="sk-SK" sz="1100" b="1" dirty="0" smtClean="0">
                <a:latin typeface="Arial" charset="0"/>
              </a:rPr>
              <a:t>. Rev. B </a:t>
            </a:r>
            <a:r>
              <a:rPr lang="sk-SK" sz="1100" dirty="0" smtClean="0">
                <a:latin typeface="Arial" charset="0"/>
              </a:rPr>
              <a:t>85, 184529 (2012).</a:t>
            </a:r>
            <a:endParaRPr lang="en-US" sz="1100" dirty="0" smtClean="0">
              <a:latin typeface="Arial" charset="0"/>
            </a:endParaRPr>
          </a:p>
          <a:p>
            <a:pPr>
              <a:defRPr/>
            </a:pPr>
            <a:endParaRPr lang="en-US" b="1" i="1" dirty="0">
              <a:cs typeface="Arial" pitchFamily="34" charset="0"/>
            </a:endParaRPr>
          </a:p>
          <a:p>
            <a:pPr>
              <a:defRPr/>
            </a:pPr>
            <a:r>
              <a:rPr lang="en-US" b="1" i="1" dirty="0" err="1">
                <a:cs typeface="Arial" pitchFamily="34" charset="0"/>
              </a:rPr>
              <a:t>Silno</a:t>
            </a:r>
            <a:r>
              <a:rPr lang="en-US" b="1" i="1" dirty="0">
                <a:cs typeface="Arial" pitchFamily="34" charset="0"/>
              </a:rPr>
              <a:t> </a:t>
            </a:r>
            <a:r>
              <a:rPr lang="en-US" b="1" i="1" dirty="0" err="1">
                <a:cs typeface="Arial" pitchFamily="34" charset="0"/>
              </a:rPr>
              <a:t>korelovan</a:t>
            </a:r>
            <a:r>
              <a:rPr lang="sk-SK" b="1" i="1" dirty="0">
                <a:cs typeface="Arial" pitchFamily="34" charset="0"/>
              </a:rPr>
              <a:t>é elektrónové systémy/SK</a:t>
            </a:r>
            <a:r>
              <a:rPr lang="en-US" b="1" i="1" dirty="0">
                <a:cs typeface="Arial" pitchFamily="34" charset="0"/>
              </a:rPr>
              <a:t>ES a </a:t>
            </a:r>
            <a:r>
              <a:rPr lang="en-US" i="1" dirty="0" err="1">
                <a:cs typeface="Arial" pitchFamily="34" charset="0"/>
              </a:rPr>
              <a:t>intermetalik</a:t>
            </a:r>
            <a:r>
              <a:rPr lang="sk-SK" i="1" dirty="0" smtClean="0">
                <a:cs typeface="Arial" pitchFamily="34" charset="0"/>
              </a:rPr>
              <a:t>á</a:t>
            </a:r>
            <a:endParaRPr lang="en-US" i="1" dirty="0" smtClean="0">
              <a:cs typeface="Arial" pitchFamily="34" charset="0"/>
            </a:endParaRPr>
          </a:p>
          <a:p>
            <a:pPr marL="228600" indent="-228600">
              <a:buFont typeface="Arial" pitchFamily="34" charset="0"/>
              <a:buAutoNum type="arabicPeriod"/>
            </a:pPr>
            <a:r>
              <a:rPr lang="sk-SK" sz="1100" dirty="0" smtClean="0">
                <a:latin typeface="Arial" charset="0"/>
              </a:rPr>
              <a:t>I. </a:t>
            </a:r>
            <a:r>
              <a:rPr lang="sk-SK" sz="1100" dirty="0" err="1" smtClean="0">
                <a:latin typeface="Arial" charset="0"/>
              </a:rPr>
              <a:t>Čurlik</a:t>
            </a:r>
            <a:r>
              <a:rPr lang="sk-SK" sz="1100" dirty="0" smtClean="0">
                <a:latin typeface="Arial" charset="0"/>
              </a:rPr>
              <a:t>, M. </a:t>
            </a:r>
            <a:r>
              <a:rPr lang="sk-SK" sz="1100" dirty="0" err="1" smtClean="0">
                <a:latin typeface="Arial" charset="0"/>
              </a:rPr>
              <a:t>Giovannini</a:t>
            </a:r>
            <a:r>
              <a:rPr lang="sk-SK" sz="1100" dirty="0" smtClean="0">
                <a:latin typeface="Arial" charset="0"/>
              </a:rPr>
              <a:t>, J. G. </a:t>
            </a:r>
            <a:r>
              <a:rPr lang="sk-SK" sz="1100" dirty="0" err="1" smtClean="0">
                <a:latin typeface="Arial" charset="0"/>
              </a:rPr>
              <a:t>Sereni</a:t>
            </a:r>
            <a:r>
              <a:rPr lang="sk-SK" sz="1100" dirty="0" smtClean="0">
                <a:latin typeface="Arial" charset="0"/>
              </a:rPr>
              <a:t>, M. </a:t>
            </a:r>
            <a:r>
              <a:rPr lang="sk-SK" sz="1100" dirty="0" err="1" smtClean="0">
                <a:latin typeface="Arial" charset="0"/>
              </a:rPr>
              <a:t>Zapotoková</a:t>
            </a:r>
            <a:r>
              <a:rPr lang="sk-SK" sz="1100" dirty="0" smtClean="0">
                <a:latin typeface="Arial" charset="0"/>
              </a:rPr>
              <a:t>, 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S.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Gabáni</a:t>
            </a:r>
            <a:r>
              <a:rPr lang="sk-SK" sz="1100" b="1" dirty="0" smtClean="0">
                <a:latin typeface="Arial" charset="0"/>
              </a:rPr>
              <a:t>, 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and M.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Reiffers</a:t>
            </a:r>
            <a:r>
              <a:rPr lang="sk-SK" sz="1100" b="1" dirty="0" smtClean="0">
                <a:latin typeface="Arial" charset="0"/>
              </a:rPr>
              <a:t>: </a:t>
            </a:r>
            <a:r>
              <a:rPr lang="en-US" sz="1100" b="1" dirty="0" smtClean="0">
                <a:latin typeface="Arial" charset="0"/>
              </a:rPr>
              <a:t>P</a:t>
            </a:r>
            <a:r>
              <a:rPr lang="sk-SK" sz="1100" b="1" dirty="0" err="1" smtClean="0">
                <a:latin typeface="Arial" charset="0"/>
              </a:rPr>
              <a:t>hys</a:t>
            </a:r>
            <a:r>
              <a:rPr lang="sk-SK" sz="1100" b="1" dirty="0" smtClean="0">
                <a:latin typeface="Arial" charset="0"/>
              </a:rPr>
              <a:t>. Rev. B </a:t>
            </a:r>
            <a:r>
              <a:rPr lang="sk-SK" sz="1100" dirty="0" smtClean="0">
                <a:latin typeface="Arial" charset="0"/>
              </a:rPr>
              <a:t>90, 224409 (2014), IF </a:t>
            </a:r>
            <a:r>
              <a:rPr lang="en-US" sz="1100" dirty="0" smtClean="0">
                <a:latin typeface="Arial" charset="0"/>
              </a:rPr>
              <a:t>3,664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z="1100" dirty="0" smtClean="0">
                <a:uFill>
                  <a:solidFill>
                    <a:srgbClr val="CC0000"/>
                  </a:solidFill>
                </a:uFill>
              </a:rPr>
              <a:t>1. </a:t>
            </a:r>
            <a:r>
              <a:rPr lang="en-US" sz="1100" dirty="0" err="1" smtClean="0">
                <a:uFill>
                  <a:solidFill>
                    <a:srgbClr val="CC0000"/>
                  </a:solidFill>
                </a:uFill>
              </a:rPr>
              <a:t>Sluchanko</a:t>
            </a:r>
            <a:r>
              <a:rPr lang="en-US" sz="1100" dirty="0" smtClean="0">
                <a:uFill>
                  <a:solidFill>
                    <a:srgbClr val="CC0000"/>
                  </a:solidFill>
                </a:uFill>
              </a:rPr>
              <a:t> …, </a:t>
            </a:r>
            <a:r>
              <a:rPr lang="en-US" sz="1100" b="1" u="sng" dirty="0" err="1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Pristáš</a:t>
            </a:r>
            <a:r>
              <a:rPr lang="en-US" sz="1100" b="1" u="sng" dirty="0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 G., </a:t>
            </a:r>
            <a:r>
              <a:rPr lang="en-US" sz="1100" b="1" u="sng" dirty="0" err="1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Gabáni</a:t>
            </a:r>
            <a:r>
              <a:rPr lang="en-US" sz="1100" b="1" u="sng" dirty="0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 S.,</a:t>
            </a:r>
            <a:r>
              <a:rPr lang="sk-SK" sz="1100" b="1" u="sng" dirty="0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 </a:t>
            </a:r>
            <a:r>
              <a:rPr lang="sk-SK" sz="1100" b="1" u="sng" dirty="0" err="1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Flachbart</a:t>
            </a:r>
            <a:r>
              <a:rPr lang="sk-SK" sz="1100" b="1" u="sng" dirty="0" smtClean="0">
                <a:solidFill>
                  <a:srgbClr val="FF0000"/>
                </a:solidFill>
                <a:uFill>
                  <a:solidFill>
                    <a:srgbClr val="CC0000"/>
                  </a:solidFill>
                </a:uFill>
              </a:rPr>
              <a:t> K</a:t>
            </a:r>
            <a:r>
              <a:rPr lang="sk-SK" sz="1100" u="sng" dirty="0" smtClean="0">
                <a:uFill>
                  <a:solidFill>
                    <a:srgbClr val="CC0000"/>
                  </a:solidFill>
                </a:uFill>
              </a:rPr>
              <a:t>.:</a:t>
            </a:r>
            <a:r>
              <a:rPr lang="sk-SK" sz="1100" u="sng" dirty="0" smtClean="0">
                <a:uFill>
                  <a:solidFill>
                    <a:srgbClr val="CC0000"/>
                  </a:solidFill>
                </a:uFill>
                <a:latin typeface="Times New Roman" pitchFamily="18" charset="0"/>
              </a:rPr>
              <a:t> </a:t>
            </a:r>
            <a:r>
              <a:rPr lang="en-US" sz="1100" i="1" dirty="0" smtClean="0">
                <a:uFill>
                  <a:solidFill>
                    <a:srgbClr val="CC0000"/>
                  </a:solidFill>
                </a:uFill>
              </a:rPr>
              <a:t>Charge transport in Ho</a:t>
            </a:r>
            <a:r>
              <a:rPr lang="en-US" sz="1100" i="1" baseline="-25000" dirty="0" smtClean="0">
                <a:uFill>
                  <a:solidFill>
                    <a:srgbClr val="CC0000"/>
                  </a:solidFill>
                </a:uFill>
              </a:rPr>
              <a:t>x</a:t>
            </a:r>
            <a:r>
              <a:rPr lang="en-US" sz="1100" i="1" dirty="0" smtClean="0">
                <a:uFill>
                  <a:solidFill>
                    <a:srgbClr val="CC0000"/>
                  </a:solidFill>
                </a:uFill>
              </a:rPr>
              <a:t>Lu</a:t>
            </a:r>
            <a:r>
              <a:rPr lang="en-US" sz="1100" i="1" baseline="-25000" dirty="0" smtClean="0">
                <a:uFill>
                  <a:solidFill>
                    <a:srgbClr val="CC0000"/>
                  </a:solidFill>
                </a:uFill>
              </a:rPr>
              <a:t>1-x</a:t>
            </a:r>
            <a:r>
              <a:rPr lang="en-US" sz="1100" i="1" dirty="0" smtClean="0">
                <a:uFill>
                  <a:solidFill>
                    <a:srgbClr val="CC0000"/>
                  </a:solidFill>
                </a:uFill>
              </a:rPr>
              <a:t>B</a:t>
            </a:r>
            <a:r>
              <a:rPr lang="en-US" sz="1100" i="1" baseline="-25000" dirty="0" smtClean="0">
                <a:uFill>
                  <a:solidFill>
                    <a:srgbClr val="CC0000"/>
                  </a:solidFill>
                </a:uFill>
              </a:rPr>
              <a:t>12</a:t>
            </a:r>
            <a:r>
              <a:rPr lang="en-US" sz="1100" i="1" dirty="0" smtClean="0">
                <a:uFill>
                  <a:solidFill>
                    <a:srgbClr val="CC0000"/>
                  </a:solidFill>
                </a:uFill>
              </a:rPr>
              <a:t>: Separating positive and negative </a:t>
            </a:r>
            <a:r>
              <a:rPr lang="en-US" sz="1100" i="1" dirty="0" err="1" smtClean="0">
                <a:uFill>
                  <a:solidFill>
                    <a:srgbClr val="CC0000"/>
                  </a:solidFill>
                </a:uFill>
              </a:rPr>
              <a:t>magnetoresistance</a:t>
            </a:r>
            <a:r>
              <a:rPr lang="en-US" sz="1100" i="1" dirty="0" smtClean="0">
                <a:uFill>
                  <a:solidFill>
                    <a:srgbClr val="CC0000"/>
                  </a:solidFill>
                </a:uFill>
              </a:rPr>
              <a:t> in metals with magnetic ions.  </a:t>
            </a:r>
            <a:r>
              <a:rPr lang="cs-CZ" sz="1100" b="1" dirty="0" err="1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Physical</a:t>
            </a:r>
            <a:r>
              <a:rPr lang="cs-CZ" sz="1100" b="1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 </a:t>
            </a:r>
            <a:r>
              <a:rPr lang="cs-CZ" sz="1100" b="1" dirty="0" err="1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Review</a:t>
            </a:r>
            <a:r>
              <a:rPr lang="cs-CZ" sz="1100" b="1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 B</a:t>
            </a:r>
            <a:r>
              <a:rPr lang="en-US" sz="1100" b="1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 </a:t>
            </a:r>
            <a:r>
              <a:rPr lang="en-US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9</a:t>
            </a:r>
            <a:r>
              <a:rPr lang="sk-SK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1</a:t>
            </a:r>
            <a:r>
              <a:rPr lang="cs-CZ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 (20</a:t>
            </a:r>
            <a:r>
              <a:rPr lang="en-US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1</a:t>
            </a:r>
            <a:r>
              <a:rPr lang="sk-SK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5</a:t>
            </a:r>
            <a:r>
              <a:rPr lang="cs-CZ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)</a:t>
            </a:r>
            <a:r>
              <a:rPr lang="en-US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 2</a:t>
            </a:r>
            <a:r>
              <a:rPr lang="sk-SK" sz="1100" dirty="0" smtClean="0">
                <a:uFill>
                  <a:solidFill>
                    <a:srgbClr val="CC0000"/>
                  </a:solidFill>
                </a:uFill>
                <a:cs typeface="Times New Roman" pitchFamily="18" charset="0"/>
              </a:rPr>
              <a:t>35104 (IF=3.74</a:t>
            </a:r>
            <a:r>
              <a:rPr lang="sk-SK" sz="1100" dirty="0" smtClean="0">
                <a:cs typeface="Times New Roman" pitchFamily="18" charset="0"/>
              </a:rPr>
              <a:t>)</a:t>
            </a:r>
            <a:endParaRPr lang="en-US" sz="1100" dirty="0" smtClean="0"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AutoNum type="arabicPeriod"/>
            </a:pPr>
            <a:endParaRPr lang="en-US" sz="1100" dirty="0" smtClean="0">
              <a:latin typeface="Arial" charset="0"/>
            </a:endParaRPr>
          </a:p>
          <a:p>
            <a:pPr>
              <a:defRPr/>
            </a:pPr>
            <a:endParaRPr lang="sk-SK" b="1" i="1" dirty="0">
              <a:cs typeface="Arial" pitchFamily="34" charset="0"/>
            </a:endParaRPr>
          </a:p>
          <a:p>
            <a:pPr>
              <a:defRPr/>
            </a:pPr>
            <a:r>
              <a:rPr lang="en-US" b="1" i="1" dirty="0" smtClean="0">
                <a:cs typeface="Arial" pitchFamily="34" charset="0"/>
              </a:rPr>
              <a:t>S</a:t>
            </a:r>
            <a:r>
              <a:rPr lang="sk-SK" b="1" i="1" dirty="0" err="1">
                <a:cs typeface="Arial" pitchFamily="34" charset="0"/>
              </a:rPr>
              <a:t>upravodivosť</a:t>
            </a:r>
            <a:endParaRPr lang="sk-SK" i="1" dirty="0">
              <a:cs typeface="Arial" pitchFamily="34" charset="0"/>
            </a:endParaRP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endParaRPr lang="sk-SK" sz="1100" dirty="0" smtClean="0">
              <a:latin typeface="Arial" charset="0"/>
            </a:endParaRP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sk-SK" sz="1100" dirty="0" smtClean="0">
                <a:latin typeface="Arial" charset="0"/>
              </a:rPr>
              <a:t>T. K. </a:t>
            </a:r>
            <a:r>
              <a:rPr lang="sk-SK" sz="1100" dirty="0" err="1" smtClean="0">
                <a:latin typeface="Arial" charset="0"/>
              </a:rPr>
              <a:t>Kim</a:t>
            </a:r>
            <a:r>
              <a:rPr lang="sk-SK" sz="1100" dirty="0" smtClean="0">
                <a:latin typeface="Arial" charset="0"/>
              </a:rPr>
              <a:t>, A. N. </a:t>
            </a:r>
            <a:r>
              <a:rPr lang="sk-SK" sz="1100" dirty="0" err="1" smtClean="0">
                <a:latin typeface="Arial" charset="0"/>
              </a:rPr>
              <a:t>Yaresko</a:t>
            </a:r>
            <a:r>
              <a:rPr lang="sk-SK" sz="1100" dirty="0" smtClean="0">
                <a:latin typeface="Arial" charset="0"/>
              </a:rPr>
              <a:t>, A. A. </a:t>
            </a:r>
            <a:r>
              <a:rPr lang="sk-SK" sz="1100" dirty="0" err="1" smtClean="0">
                <a:latin typeface="Arial" charset="0"/>
              </a:rPr>
              <a:t>Kordyuk</a:t>
            </a:r>
            <a:r>
              <a:rPr lang="sk-SK" sz="1100" dirty="0" smtClean="0">
                <a:latin typeface="Arial" charset="0"/>
              </a:rPr>
              <a:t>,  D. V. </a:t>
            </a:r>
            <a:r>
              <a:rPr lang="sk-SK" sz="1100" dirty="0" err="1" smtClean="0">
                <a:latin typeface="Arial" charset="0"/>
              </a:rPr>
              <a:t>Evtushinsky</a:t>
            </a:r>
            <a:r>
              <a:rPr lang="sk-SK" sz="1100" dirty="0" smtClean="0">
                <a:latin typeface="Arial" charset="0"/>
              </a:rPr>
              <a:t>,  N. H. </a:t>
            </a:r>
            <a:r>
              <a:rPr lang="sk-SK" sz="1100" dirty="0" err="1" smtClean="0">
                <a:latin typeface="Arial" charset="0"/>
              </a:rPr>
              <a:t>Sung</a:t>
            </a:r>
            <a:r>
              <a:rPr lang="sk-SK" sz="1100" dirty="0" smtClean="0">
                <a:latin typeface="Arial" charset="0"/>
              </a:rPr>
              <a:t>,  B. K. </a:t>
            </a:r>
            <a:r>
              <a:rPr lang="sk-SK" sz="1100" dirty="0" err="1" smtClean="0">
                <a:latin typeface="Arial" charset="0"/>
              </a:rPr>
              <a:t>Cho</a:t>
            </a:r>
            <a:r>
              <a:rPr lang="sk-SK" sz="1100" dirty="0" smtClean="0">
                <a:latin typeface="Arial" charset="0"/>
              </a:rPr>
              <a:t>,  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T.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Samuely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, P. Szabo, P.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Samuely</a:t>
            </a:r>
            <a:r>
              <a:rPr lang="sk-SK" sz="1100" dirty="0" smtClean="0">
                <a:latin typeface="Arial" charset="0"/>
              </a:rPr>
              <a:t>, </a:t>
            </a:r>
            <a:r>
              <a:rPr lang="en-US" sz="1100" dirty="0" smtClean="0">
                <a:latin typeface="Arial" charset="0"/>
              </a:rPr>
              <a:t>               </a:t>
            </a:r>
            <a:r>
              <a:rPr lang="sk-SK" sz="1100" dirty="0" smtClean="0">
                <a:latin typeface="Arial" charset="0"/>
              </a:rPr>
              <a:t>B. </a:t>
            </a:r>
            <a:r>
              <a:rPr lang="sk-SK" sz="1100" dirty="0" err="1" smtClean="0">
                <a:latin typeface="Arial" charset="0"/>
              </a:rPr>
              <a:t>Bueuchner</a:t>
            </a:r>
            <a:r>
              <a:rPr lang="sk-SK" sz="1100" dirty="0" smtClean="0">
                <a:latin typeface="Arial" charset="0"/>
              </a:rPr>
              <a:t> and S. V. </a:t>
            </a:r>
            <a:r>
              <a:rPr lang="sk-SK" sz="1100" dirty="0" err="1" smtClean="0">
                <a:latin typeface="Arial" charset="0"/>
              </a:rPr>
              <a:t>Borisenko</a:t>
            </a:r>
            <a:r>
              <a:rPr lang="sk-SK" sz="1100" dirty="0" smtClean="0">
                <a:latin typeface="Arial" charset="0"/>
              </a:rPr>
              <a:t>, </a:t>
            </a:r>
            <a:r>
              <a:rPr lang="sk-SK" sz="1100" dirty="0" err="1" smtClean="0">
                <a:latin typeface="Arial" charset="0"/>
              </a:rPr>
              <a:t>Conventional</a:t>
            </a:r>
            <a:r>
              <a:rPr lang="sk-SK" sz="1100" dirty="0" smtClean="0">
                <a:latin typeface="Arial" charset="0"/>
              </a:rPr>
              <a:t> </a:t>
            </a:r>
            <a:r>
              <a:rPr lang="sk-SK" sz="1100" dirty="0" err="1" smtClean="0">
                <a:latin typeface="Arial" charset="0"/>
              </a:rPr>
              <a:t>superconductivity</a:t>
            </a:r>
            <a:r>
              <a:rPr lang="sk-SK" sz="1100" dirty="0" smtClean="0">
                <a:latin typeface="Arial" charset="0"/>
              </a:rPr>
              <a:t> in SrPd</a:t>
            </a:r>
            <a:r>
              <a:rPr lang="sk-SK" sz="1100" baseline="-25000" dirty="0" smtClean="0">
                <a:latin typeface="Arial" charset="0"/>
              </a:rPr>
              <a:t>2</a:t>
            </a:r>
            <a:r>
              <a:rPr lang="sk-SK" sz="1100" dirty="0" smtClean="0">
                <a:latin typeface="Arial" charset="0"/>
              </a:rPr>
              <a:t>Ge</a:t>
            </a:r>
            <a:r>
              <a:rPr lang="sk-SK" sz="1100" baseline="-25000" dirty="0" smtClean="0">
                <a:latin typeface="Arial" charset="0"/>
              </a:rPr>
              <a:t>2</a:t>
            </a:r>
            <a:r>
              <a:rPr lang="sk-SK" sz="1100" dirty="0" smtClean="0">
                <a:latin typeface="Arial" charset="0"/>
              </a:rPr>
              <a:t>,</a:t>
            </a:r>
            <a:r>
              <a:rPr lang="sk-SK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sk-SK" sz="1100" b="1" dirty="0" err="1" smtClean="0">
                <a:solidFill>
                  <a:srgbClr val="FF0000"/>
                </a:solidFill>
                <a:latin typeface="Arial" charset="0"/>
              </a:rPr>
              <a:t>Phys</a:t>
            </a:r>
            <a:r>
              <a:rPr lang="sk-SK" sz="1100" b="1" dirty="0" smtClean="0">
                <a:solidFill>
                  <a:srgbClr val="FF0000"/>
                </a:solidFill>
                <a:latin typeface="Arial" charset="0"/>
              </a:rPr>
              <a:t>. Rev. B</a:t>
            </a:r>
            <a:r>
              <a:rPr lang="sk-SK" sz="1100" dirty="0" smtClean="0">
                <a:solidFill>
                  <a:srgbClr val="FF0000"/>
                </a:solidFill>
                <a:latin typeface="Arial" charset="0"/>
              </a:rPr>
              <a:t> 85 (2012) , 014520</a:t>
            </a:r>
            <a:endParaRPr lang="en-US" sz="1100" dirty="0" smtClean="0">
              <a:solidFill>
                <a:srgbClr val="FF0000"/>
              </a:solidFill>
              <a:latin typeface="Arial" charset="0"/>
            </a:endParaRPr>
          </a:p>
          <a:p>
            <a:pPr marL="228600" indent="-228600">
              <a:buSzPct val="100000"/>
              <a:buFont typeface="+mj-lt"/>
              <a:buAutoNum type="arabicPeriod"/>
              <a:defRPr/>
            </a:pPr>
            <a:r>
              <a:rPr lang="sk-SK" sz="1100" dirty="0" smtClean="0"/>
              <a:t>P. </a:t>
            </a:r>
            <a:r>
              <a:rPr lang="sk-SK" sz="1100" dirty="0" err="1" smtClean="0"/>
              <a:t>Rodière</a:t>
            </a:r>
            <a:r>
              <a:rPr lang="sk-SK" sz="1100" dirty="0" smtClean="0"/>
              <a:t>, T. Klein, L. </a:t>
            </a:r>
            <a:r>
              <a:rPr lang="sk-SK" sz="1100" dirty="0" err="1" smtClean="0"/>
              <a:t>Lemberger</a:t>
            </a:r>
            <a:r>
              <a:rPr lang="sk-SK" sz="1100" dirty="0" smtClean="0"/>
              <a:t>, K. </a:t>
            </a:r>
            <a:r>
              <a:rPr lang="sk-SK" sz="1100" dirty="0" err="1" smtClean="0"/>
              <a:t>Hasselbach</a:t>
            </a:r>
            <a:r>
              <a:rPr lang="sk-SK" sz="1100" dirty="0" smtClean="0"/>
              <a:t>, A. </a:t>
            </a:r>
            <a:r>
              <a:rPr lang="sk-SK" sz="1100" dirty="0" err="1" smtClean="0"/>
              <a:t>Demuer</a:t>
            </a:r>
            <a:r>
              <a:rPr lang="sk-SK" sz="1100" dirty="0" smtClean="0"/>
              <a:t>, </a:t>
            </a:r>
            <a:r>
              <a:rPr lang="sk-SK" sz="1100" b="1" dirty="0" smtClean="0">
                <a:solidFill>
                  <a:srgbClr val="FF0000"/>
                </a:solidFill>
              </a:rPr>
              <a:t>J. </a:t>
            </a:r>
            <a:r>
              <a:rPr lang="sk-SK" sz="1100" b="1" dirty="0" err="1" smtClean="0">
                <a:solidFill>
                  <a:srgbClr val="FF0000"/>
                </a:solidFill>
              </a:rPr>
              <a:t>Kačmarčik</a:t>
            </a:r>
            <a:r>
              <a:rPr lang="sk-SK" sz="1100" dirty="0" smtClean="0"/>
              <a:t>, Z. S. </a:t>
            </a:r>
            <a:r>
              <a:rPr lang="sk-SK" sz="1100" dirty="0" err="1" smtClean="0"/>
              <a:t>Wang</a:t>
            </a:r>
            <a:r>
              <a:rPr lang="sk-SK" sz="1100" dirty="0" smtClean="0"/>
              <a:t>, </a:t>
            </a:r>
            <a:r>
              <a:rPr lang="sk-SK" sz="1100" dirty="0" err="1" smtClean="0"/>
              <a:t>Gucmann</a:t>
            </a:r>
            <a:r>
              <a:rPr lang="sk-SK" sz="1100" dirty="0" smtClean="0"/>
              <a:t>, and C. </a:t>
            </a:r>
            <a:r>
              <a:rPr lang="sk-SK" sz="1100" dirty="0" err="1" smtClean="0"/>
              <a:t>Marcenat</a:t>
            </a:r>
            <a:r>
              <a:rPr lang="sk-SK" sz="1100" dirty="0" smtClean="0"/>
              <a:t>: </a:t>
            </a:r>
            <a:r>
              <a:rPr lang="sk-SK" sz="1100" dirty="0" err="1" smtClean="0"/>
              <a:t>Scaling</a:t>
            </a:r>
            <a:r>
              <a:rPr lang="sk-SK" sz="1100" dirty="0" smtClean="0"/>
              <a:t> </a:t>
            </a:r>
            <a:r>
              <a:rPr lang="sk-SK" sz="1100" dirty="0" err="1" smtClean="0"/>
              <a:t>of</a:t>
            </a:r>
            <a:r>
              <a:rPr lang="sk-SK" sz="1100" dirty="0" smtClean="0"/>
              <a:t> </a:t>
            </a:r>
            <a:r>
              <a:rPr lang="sk-SK" sz="1100" dirty="0" err="1" smtClean="0"/>
              <a:t>the</a:t>
            </a:r>
            <a:r>
              <a:rPr lang="sk-SK" sz="1100" dirty="0" smtClean="0"/>
              <a:t> </a:t>
            </a:r>
            <a:r>
              <a:rPr lang="sk-SK" sz="1100" dirty="0" err="1" smtClean="0"/>
              <a:t>physical</a:t>
            </a:r>
            <a:r>
              <a:rPr lang="sk-SK" sz="1100" dirty="0" smtClean="0"/>
              <a:t> </a:t>
            </a:r>
            <a:r>
              <a:rPr lang="sk-SK" sz="1100" dirty="0" err="1" smtClean="0"/>
              <a:t>properties</a:t>
            </a:r>
            <a:r>
              <a:rPr lang="sk-SK" sz="1100" dirty="0" smtClean="0"/>
              <a:t> in Ba(</a:t>
            </a:r>
            <a:r>
              <a:rPr lang="sk-SK" sz="1100" dirty="0" err="1" smtClean="0"/>
              <a:t>Fe,Ni</a:t>
            </a:r>
            <a:r>
              <a:rPr lang="sk-SK" sz="1100" dirty="0" smtClean="0"/>
              <a:t>)</a:t>
            </a:r>
            <a:r>
              <a:rPr lang="sk-SK" sz="1100" baseline="-25000" dirty="0" smtClean="0"/>
              <a:t>2</a:t>
            </a:r>
            <a:r>
              <a:rPr lang="sk-SK" sz="1100" dirty="0" smtClean="0"/>
              <a:t>As</a:t>
            </a:r>
            <a:r>
              <a:rPr lang="sk-SK" sz="1100" baseline="-25000" dirty="0" smtClean="0"/>
              <a:t>2</a:t>
            </a:r>
            <a:r>
              <a:rPr lang="sk-SK" sz="1100" dirty="0" smtClean="0"/>
              <a:t>: </a:t>
            </a:r>
            <a:r>
              <a:rPr lang="sk-SK" sz="1100" dirty="0" err="1" smtClean="0"/>
              <a:t>Evidence</a:t>
            </a:r>
            <a:r>
              <a:rPr lang="sk-SK" sz="1100" dirty="0" smtClean="0"/>
              <a:t> </a:t>
            </a:r>
            <a:r>
              <a:rPr lang="sk-SK" sz="1100" dirty="0" err="1" smtClean="0"/>
              <a:t>for</a:t>
            </a:r>
            <a:r>
              <a:rPr lang="sk-SK" sz="1100" dirty="0" smtClean="0"/>
              <a:t> </a:t>
            </a:r>
            <a:r>
              <a:rPr lang="sk-SK" sz="1100" dirty="0" err="1" smtClean="0"/>
              <a:t>quantum</a:t>
            </a:r>
            <a:r>
              <a:rPr lang="sk-SK" sz="1100" dirty="0" smtClean="0"/>
              <a:t> </a:t>
            </a:r>
            <a:r>
              <a:rPr lang="sk-SK" sz="1100" dirty="0" err="1" smtClean="0"/>
              <a:t>fluctuations</a:t>
            </a:r>
            <a:r>
              <a:rPr lang="sk-SK" sz="1100" dirty="0" smtClean="0"/>
              <a:t>, </a:t>
            </a:r>
            <a:r>
              <a:rPr lang="sk-SK" sz="1100" b="1" dirty="0" err="1" smtClean="0"/>
              <a:t>Phys</a:t>
            </a:r>
            <a:r>
              <a:rPr lang="sk-SK" sz="1100" b="1" dirty="0" smtClean="0"/>
              <a:t>. Rev. </a:t>
            </a:r>
            <a:r>
              <a:rPr lang="sk-SK" sz="1100" b="1" i="1" dirty="0" smtClean="0"/>
              <a:t>B</a:t>
            </a:r>
            <a:r>
              <a:rPr lang="sk-SK" sz="1100" b="1" dirty="0" smtClean="0"/>
              <a:t> </a:t>
            </a:r>
            <a:r>
              <a:rPr lang="sk-SK" sz="1100" dirty="0" smtClean="0"/>
              <a:t>85 (2012) 214506</a:t>
            </a:r>
            <a:endParaRPr lang="en-US" sz="1100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sk-SK" sz="1100" b="1" dirty="0" smtClean="0">
                <a:solidFill>
                  <a:srgbClr val="FF0000"/>
                </a:solidFill>
              </a:rPr>
              <a:t>J. </a:t>
            </a:r>
            <a:r>
              <a:rPr lang="sk-SK" sz="1100" b="1" dirty="0" err="1" smtClean="0">
                <a:solidFill>
                  <a:srgbClr val="FF0000"/>
                </a:solidFill>
              </a:rPr>
              <a:t>Kačmarčik</a:t>
            </a:r>
            <a:r>
              <a:rPr lang="sk-SK" sz="1100" b="1" dirty="0" smtClean="0">
                <a:solidFill>
                  <a:srgbClr val="FF0000"/>
                </a:solidFill>
              </a:rPr>
              <a:t>, Z. </a:t>
            </a:r>
            <a:r>
              <a:rPr lang="sk-SK" sz="1100" b="1" dirty="0" err="1" smtClean="0">
                <a:solidFill>
                  <a:srgbClr val="FF0000"/>
                </a:solidFill>
              </a:rPr>
              <a:t>Pribulová</a:t>
            </a:r>
            <a:r>
              <a:rPr lang="sk-SK" sz="1100" b="1" dirty="0" smtClean="0">
                <a:solidFill>
                  <a:srgbClr val="FF0000"/>
                </a:solidFill>
              </a:rPr>
              <a:t>, P. </a:t>
            </a:r>
            <a:r>
              <a:rPr lang="sk-SK" sz="1100" b="1" dirty="0" err="1" smtClean="0">
                <a:solidFill>
                  <a:srgbClr val="FF0000"/>
                </a:solidFill>
              </a:rPr>
              <a:t>Szabó</a:t>
            </a:r>
            <a:r>
              <a:rPr lang="sk-SK" sz="1100" b="1" dirty="0" smtClean="0">
                <a:solidFill>
                  <a:srgbClr val="FF0000"/>
                </a:solidFill>
              </a:rPr>
              <a:t>,, V. </a:t>
            </a:r>
            <a:r>
              <a:rPr lang="sk-SK" sz="1100" b="1" dirty="0" err="1" smtClean="0">
                <a:solidFill>
                  <a:srgbClr val="FF0000"/>
                </a:solidFill>
              </a:rPr>
              <a:t>Paľucho</a:t>
            </a:r>
            <a:r>
              <a:rPr lang="sk-SK" sz="1100" dirty="0" err="1" smtClean="0">
                <a:solidFill>
                  <a:srgbClr val="FF0000"/>
                </a:solidFill>
              </a:rPr>
              <a:t>vá</a:t>
            </a:r>
            <a:r>
              <a:rPr lang="sk-SK" sz="1100" dirty="0" smtClean="0">
                <a:solidFill>
                  <a:srgbClr val="FF0000"/>
                </a:solidFill>
              </a:rPr>
              <a:t>, </a:t>
            </a:r>
            <a:r>
              <a:rPr lang="sk-SK" sz="1100" dirty="0" smtClean="0"/>
              <a:t>P. </a:t>
            </a:r>
            <a:r>
              <a:rPr lang="sk-SK" sz="1100" dirty="0" err="1" smtClean="0"/>
              <a:t>Husaníková</a:t>
            </a:r>
            <a:r>
              <a:rPr lang="sk-SK" sz="1100" dirty="0" smtClean="0"/>
              <a:t>, G. </a:t>
            </a:r>
            <a:r>
              <a:rPr lang="sk-SK" sz="1100" dirty="0" err="1" smtClean="0"/>
              <a:t>Karapetrov</a:t>
            </a:r>
            <a:r>
              <a:rPr lang="sk-SK" sz="1100" dirty="0" smtClean="0"/>
              <a:t>, and </a:t>
            </a:r>
            <a:r>
              <a:rPr lang="sk-SK" sz="1100" b="1" dirty="0" smtClean="0">
                <a:solidFill>
                  <a:srgbClr val="FF0000"/>
                </a:solidFill>
              </a:rPr>
              <a:t>P. </a:t>
            </a:r>
            <a:r>
              <a:rPr lang="sk-SK" sz="1100" b="1" dirty="0" err="1" smtClean="0">
                <a:solidFill>
                  <a:srgbClr val="FF0000"/>
                </a:solidFill>
              </a:rPr>
              <a:t>Samuely</a:t>
            </a:r>
            <a:r>
              <a:rPr lang="sk-SK" sz="1100" b="1" dirty="0" smtClean="0"/>
              <a:t>,</a:t>
            </a:r>
            <a:r>
              <a:rPr lang="sk-SK" sz="1100" dirty="0" smtClean="0"/>
              <a:t> </a:t>
            </a:r>
            <a:r>
              <a:rPr lang="sk-SK" sz="1100" dirty="0" err="1" smtClean="0"/>
              <a:t>Heat</a:t>
            </a:r>
            <a:r>
              <a:rPr lang="sk-SK" sz="1100" dirty="0" smtClean="0"/>
              <a:t> </a:t>
            </a:r>
            <a:r>
              <a:rPr lang="sk-SK" sz="1100" dirty="0" err="1" smtClean="0"/>
              <a:t>capacity</a:t>
            </a:r>
            <a:r>
              <a:rPr lang="sk-SK" sz="1100" dirty="0" smtClean="0"/>
              <a:t> </a:t>
            </a:r>
            <a:r>
              <a:rPr lang="sk-SK" sz="1100" dirty="0" err="1" smtClean="0"/>
              <a:t>of</a:t>
            </a:r>
            <a:r>
              <a:rPr lang="sk-SK" sz="1100" dirty="0" smtClean="0"/>
              <a:t> </a:t>
            </a:r>
            <a:r>
              <a:rPr lang="sk-SK" sz="1100" dirty="0" err="1" smtClean="0"/>
              <a:t>single-crystal</a:t>
            </a:r>
            <a:r>
              <a:rPr lang="sk-SK" sz="1100" dirty="0" smtClean="0"/>
              <a:t> CuxTiSe2 </a:t>
            </a:r>
            <a:r>
              <a:rPr lang="sk-SK" sz="1100" dirty="0" err="1" smtClean="0"/>
              <a:t>superconductors</a:t>
            </a:r>
            <a:r>
              <a:rPr lang="sk-SK" sz="1100" dirty="0" smtClean="0"/>
              <a:t>, </a:t>
            </a:r>
            <a:r>
              <a:rPr lang="sk-SK" sz="1100" b="1" dirty="0" err="1" smtClean="0"/>
              <a:t>Phys</a:t>
            </a:r>
            <a:r>
              <a:rPr lang="sk-SK" sz="1100" b="1" dirty="0" smtClean="0"/>
              <a:t>. Rev. B  </a:t>
            </a:r>
            <a:r>
              <a:rPr lang="sk-SK" sz="1100" dirty="0" smtClean="0"/>
              <a:t>88 (2013), 020508 (R), </a:t>
            </a:r>
            <a:r>
              <a:rPr lang="sk-SK" sz="1100" dirty="0" err="1" smtClean="0"/>
              <a:t>Rapid</a:t>
            </a:r>
            <a:r>
              <a:rPr lang="sk-SK" sz="1100" dirty="0" smtClean="0"/>
              <a:t> </a:t>
            </a:r>
            <a:r>
              <a:rPr lang="sk-SK" sz="1100" dirty="0" err="1" smtClean="0"/>
              <a:t>Comm</a:t>
            </a:r>
            <a:r>
              <a:rPr lang="sk-SK" sz="1100" dirty="0" smtClean="0"/>
              <a:t>. IF 5,3 (PRB IF 3,767)</a:t>
            </a:r>
            <a:endParaRPr lang="en-US" sz="1100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sk-SK" sz="1100" dirty="0" err="1" smtClean="0"/>
              <a:t>Grockowiak</a:t>
            </a:r>
            <a:r>
              <a:rPr lang="sk-SK" sz="1100" dirty="0" smtClean="0"/>
              <a:t>, T. Klein, H. </a:t>
            </a:r>
            <a:r>
              <a:rPr lang="sk-SK" sz="1100" dirty="0" err="1" smtClean="0"/>
              <a:t>Cercellier</a:t>
            </a:r>
            <a:r>
              <a:rPr lang="sk-SK" sz="1100" dirty="0" smtClean="0"/>
              <a:t>, F. </a:t>
            </a:r>
            <a:r>
              <a:rPr lang="sk-SK" sz="1100" dirty="0" err="1" smtClean="0"/>
              <a:t>Lévy-Bertrand</a:t>
            </a:r>
            <a:r>
              <a:rPr lang="sk-SK" sz="1100" dirty="0" smtClean="0"/>
              <a:t>, X. </a:t>
            </a:r>
            <a:r>
              <a:rPr lang="sk-SK" sz="1100" dirty="0" err="1" smtClean="0"/>
              <a:t>Blase</a:t>
            </a:r>
            <a:r>
              <a:rPr lang="sk-SK" sz="1100" dirty="0" smtClean="0"/>
              <a:t>, </a:t>
            </a:r>
            <a:r>
              <a:rPr lang="sk-SK" sz="1100" u="sng" dirty="0" smtClean="0">
                <a:solidFill>
                  <a:srgbClr val="FF0000"/>
                </a:solidFill>
              </a:rPr>
              <a:t>J. </a:t>
            </a:r>
            <a:r>
              <a:rPr lang="sk-SK" sz="1100" u="sng" dirty="0" err="1" smtClean="0">
                <a:solidFill>
                  <a:srgbClr val="FF0000"/>
                </a:solidFill>
              </a:rPr>
              <a:t>Kačmarčík</a:t>
            </a:r>
            <a:r>
              <a:rPr lang="sk-SK" sz="1100" dirty="0" smtClean="0"/>
              <a:t>, T. </a:t>
            </a:r>
            <a:r>
              <a:rPr lang="sk-SK" sz="1100" dirty="0" err="1" smtClean="0"/>
              <a:t>Kociniewski</a:t>
            </a:r>
            <a:r>
              <a:rPr lang="sk-SK" sz="1100" dirty="0" smtClean="0"/>
              <a:t>, </a:t>
            </a:r>
            <a:r>
              <a:rPr lang="sk-SK" sz="1100" b="1" dirty="0" err="1" smtClean="0"/>
              <a:t>Phys</a:t>
            </a:r>
            <a:r>
              <a:rPr lang="sk-SK" sz="1100" b="1" dirty="0" smtClean="0"/>
              <a:t>. Rev. B 88</a:t>
            </a:r>
            <a:r>
              <a:rPr lang="sk-SK" sz="1100" dirty="0" smtClean="0"/>
              <a:t> (2013) 064508 </a:t>
            </a:r>
            <a:endParaRPr lang="en-US" sz="1100" dirty="0" smtClean="0"/>
          </a:p>
          <a:p>
            <a:pPr marL="228600" indent="-228600">
              <a:buFont typeface="+mj-lt"/>
              <a:buAutoNum type="arabicPeriod"/>
            </a:pPr>
            <a:r>
              <a:rPr lang="sk-SK" sz="1100" b="1" dirty="0" smtClean="0">
                <a:solidFill>
                  <a:srgbClr val="FF0000"/>
                </a:solidFill>
              </a:rPr>
              <a:t>S. </a:t>
            </a:r>
            <a:r>
              <a:rPr lang="sk-SK" sz="1100" b="1" dirty="0" err="1" smtClean="0">
                <a:solidFill>
                  <a:srgbClr val="FF0000"/>
                </a:solidFill>
              </a:rPr>
              <a:t>Gabáni</a:t>
            </a:r>
            <a:r>
              <a:rPr lang="sk-SK" sz="1100" b="1" dirty="0" smtClean="0">
                <a:solidFill>
                  <a:srgbClr val="FF0000"/>
                </a:solidFill>
              </a:rPr>
              <a:t>, I. Takáčová, G. </a:t>
            </a:r>
            <a:r>
              <a:rPr lang="sk-SK" sz="1100" b="1" dirty="0" err="1" smtClean="0">
                <a:solidFill>
                  <a:srgbClr val="FF0000"/>
                </a:solidFill>
              </a:rPr>
              <a:t>Pristaš</a:t>
            </a:r>
            <a:r>
              <a:rPr lang="sk-SK" sz="1100" b="1" dirty="0" smtClean="0">
                <a:solidFill>
                  <a:srgbClr val="FF0000"/>
                </a:solidFill>
              </a:rPr>
              <a:t>, E. </a:t>
            </a:r>
            <a:r>
              <a:rPr lang="sk-SK" sz="1100" b="1" dirty="0" err="1" smtClean="0">
                <a:solidFill>
                  <a:srgbClr val="FF0000"/>
                </a:solidFill>
              </a:rPr>
              <a:t>Gažo</a:t>
            </a:r>
            <a:r>
              <a:rPr lang="sk-SK" sz="1100" b="1" dirty="0" smtClean="0">
                <a:solidFill>
                  <a:srgbClr val="FF0000"/>
                </a:solidFill>
              </a:rPr>
              <a:t>, K. </a:t>
            </a:r>
            <a:r>
              <a:rPr lang="sk-SK" sz="1100" b="1" dirty="0" err="1" smtClean="0">
                <a:solidFill>
                  <a:srgbClr val="FF0000"/>
                </a:solidFill>
              </a:rPr>
              <a:t>Flachbart</a:t>
            </a:r>
            <a:r>
              <a:rPr lang="sk-SK" sz="1100" dirty="0" smtClean="0"/>
              <a:t>, T. Mori, D. </a:t>
            </a:r>
            <a:r>
              <a:rPr lang="sk-SK" sz="1100" dirty="0" err="1" smtClean="0"/>
              <a:t>Braithwaite</a:t>
            </a:r>
            <a:r>
              <a:rPr lang="sk-SK" sz="1100" dirty="0" smtClean="0"/>
              <a:t>, M. </a:t>
            </a:r>
            <a:r>
              <a:rPr lang="sk-SK" sz="1100" dirty="0" err="1" smtClean="0"/>
              <a:t>Misek</a:t>
            </a:r>
            <a:r>
              <a:rPr lang="sk-SK" sz="1100" dirty="0" smtClean="0"/>
              <a:t>, K.V. </a:t>
            </a:r>
            <a:r>
              <a:rPr lang="sk-SK" sz="1100" dirty="0" err="1" smtClean="0"/>
              <a:t>Kamenev</a:t>
            </a:r>
            <a:r>
              <a:rPr lang="sk-SK" sz="1100" dirty="0" smtClean="0"/>
              <a:t>, M. </a:t>
            </a:r>
            <a:r>
              <a:rPr lang="sk-SK" sz="1100" dirty="0" err="1" smtClean="0"/>
              <a:t>Hanfland</a:t>
            </a:r>
            <a:r>
              <a:rPr lang="sk-SK" sz="1100" dirty="0" smtClean="0"/>
              <a:t>, and P. </a:t>
            </a:r>
            <a:r>
              <a:rPr lang="sk-SK" sz="1100" b="1" dirty="0" err="1" smtClean="0">
                <a:solidFill>
                  <a:srgbClr val="FF0000"/>
                </a:solidFill>
              </a:rPr>
              <a:t>Samuely:</a:t>
            </a:r>
            <a:r>
              <a:rPr lang="sk-SK" sz="1100" i="1" dirty="0" err="1" smtClean="0"/>
              <a:t>High-pressure</a:t>
            </a:r>
            <a:r>
              <a:rPr lang="sk-SK" sz="1100" i="1" dirty="0" smtClean="0"/>
              <a:t> </a:t>
            </a:r>
            <a:r>
              <a:rPr lang="sk-SK" sz="1100" i="1" dirty="0" err="1" smtClean="0"/>
              <a:t>effect</a:t>
            </a:r>
            <a:r>
              <a:rPr lang="sk-SK" sz="1100" i="1" dirty="0" smtClean="0"/>
              <a:t> on </a:t>
            </a:r>
            <a:r>
              <a:rPr lang="sk-SK" sz="1100" i="1" dirty="0" err="1" smtClean="0"/>
              <a:t>the</a:t>
            </a:r>
            <a:r>
              <a:rPr lang="sk-SK" sz="1100" i="1" dirty="0" smtClean="0"/>
              <a:t> </a:t>
            </a:r>
            <a:r>
              <a:rPr lang="sk-SK" sz="1100" i="1" dirty="0" err="1" smtClean="0"/>
              <a:t>superconductivity</a:t>
            </a:r>
            <a:r>
              <a:rPr lang="sk-SK" sz="1100" i="1" dirty="0" smtClean="0"/>
              <a:t> </a:t>
            </a:r>
            <a:r>
              <a:rPr lang="sk-SK" sz="1100" i="1" dirty="0" err="1" smtClean="0"/>
              <a:t>of</a:t>
            </a:r>
            <a:r>
              <a:rPr lang="sk-SK" sz="1100" i="1" dirty="0" smtClean="0"/>
              <a:t> YB</a:t>
            </a:r>
            <a:r>
              <a:rPr lang="sk-SK" sz="1100" i="1" baseline="-25000" dirty="0" smtClean="0"/>
              <a:t>6</a:t>
            </a:r>
            <a:r>
              <a:rPr lang="sk-SK" sz="1100" dirty="0" smtClean="0"/>
              <a:t>,</a:t>
            </a:r>
            <a:r>
              <a:rPr lang="en-US" sz="1100" dirty="0" smtClean="0"/>
              <a:t> </a:t>
            </a:r>
            <a:r>
              <a:rPr lang="sk-SK" sz="1100" b="1" dirty="0" err="1" smtClean="0"/>
              <a:t>Phys</a:t>
            </a:r>
            <a:r>
              <a:rPr lang="sk-SK" sz="1100" b="1" dirty="0" smtClean="0"/>
              <a:t>. Rev. B </a:t>
            </a:r>
            <a:r>
              <a:rPr lang="sk-SK" sz="1100" dirty="0" smtClean="0"/>
              <a:t>90, 045136 (2014), </a:t>
            </a:r>
            <a:r>
              <a:rPr lang="sk-SK" sz="1100" dirty="0" smtClean="0">
                <a:solidFill>
                  <a:srgbClr val="FF0000"/>
                </a:solidFill>
              </a:rPr>
              <a:t>IF </a:t>
            </a:r>
            <a:r>
              <a:rPr lang="en-US" sz="1100" dirty="0" smtClean="0">
                <a:solidFill>
                  <a:srgbClr val="FF0000"/>
                </a:solidFill>
              </a:rPr>
              <a:t>3,664</a:t>
            </a:r>
          </a:p>
          <a:p>
            <a:pPr marL="228600" indent="-228600">
              <a:buFont typeface="+mj-lt"/>
              <a:buAutoNum type="arabicPeriod"/>
            </a:pPr>
            <a:r>
              <a:rPr lang="sk-SK" sz="1100" dirty="0" smtClean="0"/>
              <a:t>M. Žemlička, P. </a:t>
            </a:r>
            <a:r>
              <a:rPr lang="sk-SK" sz="1100" dirty="0" err="1" smtClean="0"/>
              <a:t>Neilinger</a:t>
            </a:r>
            <a:r>
              <a:rPr lang="sk-SK" sz="1100" dirty="0" smtClean="0"/>
              <a:t>, M. </a:t>
            </a:r>
            <a:r>
              <a:rPr lang="sk-SK" sz="1100" dirty="0" err="1" smtClean="0"/>
              <a:t>Trgala</a:t>
            </a:r>
            <a:r>
              <a:rPr lang="sk-SK" sz="1100" dirty="0" smtClean="0"/>
              <a:t>, M. Rehák, D. </a:t>
            </a:r>
            <a:r>
              <a:rPr lang="sk-SK" sz="1100" dirty="0" err="1" smtClean="0"/>
              <a:t>Manca</a:t>
            </a:r>
            <a:r>
              <a:rPr lang="sk-SK" sz="1100" dirty="0" smtClean="0"/>
              <a:t>, M. </a:t>
            </a:r>
            <a:r>
              <a:rPr lang="sk-SK" sz="1100" dirty="0" err="1" smtClean="0"/>
              <a:t>Grajcar</a:t>
            </a:r>
            <a:r>
              <a:rPr lang="sk-SK" sz="1100" dirty="0" smtClean="0">
                <a:solidFill>
                  <a:srgbClr val="FF0000"/>
                </a:solidFill>
              </a:rPr>
              <a:t>, </a:t>
            </a:r>
            <a:r>
              <a:rPr lang="sk-SK" sz="1100" b="1" dirty="0" smtClean="0">
                <a:solidFill>
                  <a:srgbClr val="FF0000"/>
                </a:solidFill>
              </a:rPr>
              <a:t>P. </a:t>
            </a:r>
            <a:r>
              <a:rPr lang="sk-SK" sz="1100" b="1" dirty="0" err="1" smtClean="0">
                <a:solidFill>
                  <a:srgbClr val="FF0000"/>
                </a:solidFill>
              </a:rPr>
              <a:t>Szabó</a:t>
            </a:r>
            <a:r>
              <a:rPr lang="sk-SK" sz="1100" b="1" dirty="0" smtClean="0">
                <a:solidFill>
                  <a:srgbClr val="FF0000"/>
                </a:solidFill>
              </a:rPr>
              <a:t>, P. </a:t>
            </a:r>
            <a:r>
              <a:rPr lang="sk-SK" sz="1100" b="1" dirty="0" err="1" smtClean="0">
                <a:solidFill>
                  <a:srgbClr val="FF0000"/>
                </a:solidFill>
              </a:rPr>
              <a:t>Samuely</a:t>
            </a:r>
            <a:r>
              <a:rPr lang="sk-SK" sz="1100" dirty="0" smtClean="0"/>
              <a:t>, Š. </a:t>
            </a:r>
            <a:r>
              <a:rPr lang="sk-SK" sz="1100" dirty="0" err="1" smtClean="0"/>
              <a:t>Gaži</a:t>
            </a:r>
            <a:r>
              <a:rPr lang="sk-SK" sz="1100" dirty="0" smtClean="0"/>
              <a:t>, U. H</a:t>
            </a:r>
            <a:r>
              <a:rPr lang="de-DE" sz="1100" dirty="0" smtClean="0"/>
              <a:t>ü</a:t>
            </a:r>
            <a:r>
              <a:rPr lang="sk-SK" sz="1100" dirty="0" err="1" smtClean="0"/>
              <a:t>bner</a:t>
            </a:r>
            <a:r>
              <a:rPr lang="sk-SK" sz="1100" dirty="0" smtClean="0"/>
              <a:t>, V. M. </a:t>
            </a:r>
            <a:r>
              <a:rPr lang="sk-SK" sz="1100" dirty="0" err="1" smtClean="0"/>
              <a:t>Vinokur</a:t>
            </a:r>
            <a:r>
              <a:rPr lang="sk-SK" sz="1100" dirty="0" smtClean="0"/>
              <a:t>, E. </a:t>
            </a:r>
            <a:r>
              <a:rPr lang="sk-SK" sz="1100" dirty="0" err="1" smtClean="0"/>
              <a:t>Il</a:t>
            </a:r>
            <a:r>
              <a:rPr lang="en-US" sz="1100" dirty="0" smtClean="0"/>
              <a:t>’</a:t>
            </a:r>
            <a:r>
              <a:rPr lang="en-US" sz="1100" dirty="0" err="1" smtClean="0"/>
              <a:t>ichev</a:t>
            </a:r>
            <a:r>
              <a:rPr lang="en-US" sz="1100" dirty="0" smtClean="0"/>
              <a:t>, </a:t>
            </a:r>
            <a:r>
              <a:rPr lang="sk-SK" sz="1100" dirty="0" err="1" smtClean="0"/>
              <a:t>Finite</a:t>
            </a:r>
            <a:r>
              <a:rPr lang="sk-SK" sz="1100" dirty="0" smtClean="0"/>
              <a:t> </a:t>
            </a:r>
            <a:r>
              <a:rPr lang="sk-SK" sz="1100" dirty="0" err="1" smtClean="0"/>
              <a:t>quasiparticle</a:t>
            </a:r>
            <a:r>
              <a:rPr lang="sk-SK" sz="1100" dirty="0" smtClean="0"/>
              <a:t> </a:t>
            </a:r>
            <a:r>
              <a:rPr lang="sk-SK" sz="1100" dirty="0" err="1" smtClean="0"/>
              <a:t>lifetime</a:t>
            </a:r>
            <a:r>
              <a:rPr lang="sk-SK" sz="1100" dirty="0" smtClean="0"/>
              <a:t> in </a:t>
            </a:r>
            <a:r>
              <a:rPr lang="sk-SK" sz="1100" dirty="0" err="1" smtClean="0"/>
              <a:t>disordered</a:t>
            </a:r>
            <a:r>
              <a:rPr lang="sk-SK" sz="1100" dirty="0" smtClean="0"/>
              <a:t> </a:t>
            </a:r>
            <a:r>
              <a:rPr lang="sk-SK" sz="1100" dirty="0" err="1" smtClean="0"/>
              <a:t>superconductors</a:t>
            </a:r>
            <a:r>
              <a:rPr lang="sk-SK" sz="1100" dirty="0" smtClean="0"/>
              <a:t>, </a:t>
            </a:r>
            <a:r>
              <a:rPr lang="en-US" sz="1100" b="1" dirty="0" smtClean="0"/>
              <a:t>Phys. Rev. B</a:t>
            </a:r>
            <a:r>
              <a:rPr lang="en-US" sz="1100" dirty="0" smtClean="0"/>
              <a:t> 92 (2015), 224506</a:t>
            </a:r>
            <a:r>
              <a:rPr lang="sk-SK" sz="1100" dirty="0" smtClean="0"/>
              <a:t> </a:t>
            </a:r>
            <a:r>
              <a:rPr lang="sk-SK" sz="1100" dirty="0" smtClean="0">
                <a:cs typeface="Times New Roman" pitchFamily="18" charset="0"/>
              </a:rPr>
              <a:t>(IF=3.74</a:t>
            </a:r>
            <a:endParaRPr lang="sk-SK" sz="1100" dirty="0" smtClean="0"/>
          </a:p>
        </p:txBody>
      </p:sp>
      <p:sp>
        <p:nvSpPr>
          <p:cNvPr id="9224" name="Obdĺžnik 8"/>
          <p:cNvSpPr>
            <a:spLocks noChangeArrowheads="1"/>
          </p:cNvSpPr>
          <p:nvPr/>
        </p:nvSpPr>
        <p:spPr bwMode="auto">
          <a:xfrm>
            <a:off x="1357313" y="428625"/>
            <a:ext cx="7358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i="1" dirty="0">
                <a:solidFill>
                  <a:schemeClr val="accent2"/>
                </a:solidFill>
                <a:cs typeface="Arial" pitchFamily="34" charset="0"/>
              </a:rPr>
              <a:t>Vo FKL je priemerný </a:t>
            </a:r>
            <a:r>
              <a:rPr lang="sk-SK" sz="1200" i="1" dirty="0" err="1">
                <a:solidFill>
                  <a:schemeClr val="accent2"/>
                </a:solidFill>
                <a:cs typeface="Arial" pitchFamily="34" charset="0"/>
              </a:rPr>
              <a:t>impakt</a:t>
            </a:r>
            <a:r>
              <a:rPr lang="sk-SK" sz="1200" i="1" dirty="0">
                <a:solidFill>
                  <a:schemeClr val="accent2"/>
                </a:solidFill>
                <a:cs typeface="Arial" pitchFamily="34" charset="0"/>
              </a:rPr>
              <a:t> faktor časopisov I</a:t>
            </a:r>
            <a:r>
              <a:rPr lang="sk-SK" sz="1200" i="1" baseline="-25000" dirty="0">
                <a:solidFill>
                  <a:schemeClr val="accent2"/>
                </a:solidFill>
                <a:cs typeface="Arial" pitchFamily="34" charset="0"/>
              </a:rPr>
              <a:t>F</a:t>
            </a:r>
            <a:r>
              <a:rPr lang="sk-SK" sz="1200" i="1" dirty="0">
                <a:solidFill>
                  <a:schemeClr val="accent2"/>
                </a:solidFill>
                <a:cs typeface="Arial" pitchFamily="34" charset="0"/>
              </a:rPr>
              <a:t>=1,5.  </a:t>
            </a:r>
            <a:r>
              <a:rPr lang="sk-SK" sz="1200" i="1" dirty="0" smtClean="0">
                <a:solidFill>
                  <a:schemeClr val="accent2"/>
                </a:solidFill>
                <a:cs typeface="Arial" pitchFamily="34" charset="0"/>
              </a:rPr>
              <a:t>Uvádza</a:t>
            </a:r>
            <a:r>
              <a:rPr lang="en-US" sz="1200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sk-SK" sz="1200" i="1" dirty="0" err="1" smtClean="0">
                <a:solidFill>
                  <a:schemeClr val="accent2"/>
                </a:solidFill>
                <a:cs typeface="Arial" pitchFamily="34" charset="0"/>
              </a:rPr>
              <a:t>me</a:t>
            </a:r>
            <a:r>
              <a:rPr lang="sk-SK" sz="1200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sk-SK" sz="1200" i="1" dirty="0">
                <a:solidFill>
                  <a:schemeClr val="accent2"/>
                </a:solidFill>
                <a:cs typeface="Arial" pitchFamily="34" charset="0"/>
              </a:rPr>
              <a:t>články v časopisoch s I</a:t>
            </a:r>
            <a:r>
              <a:rPr lang="sk-SK" sz="1200" i="1" baseline="-25000" dirty="0">
                <a:solidFill>
                  <a:schemeClr val="accent2"/>
                </a:solidFill>
                <a:cs typeface="Arial" pitchFamily="34" charset="0"/>
              </a:rPr>
              <a:t>F</a:t>
            </a:r>
            <a:r>
              <a:rPr lang="en-US" sz="1200" i="1" dirty="0" smtClean="0">
                <a:solidFill>
                  <a:schemeClr val="accent2"/>
                </a:solidFill>
                <a:cs typeface="Arial" pitchFamily="34" charset="0"/>
              </a:rPr>
              <a:t>&gt;3</a:t>
            </a:r>
          </a:p>
          <a:p>
            <a:endParaRPr lang="en-US" sz="1200" i="1" dirty="0" smtClean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r>
              <a:rPr lang="sk-SK" sz="1200" i="1" dirty="0" smtClean="0">
                <a:solidFill>
                  <a:schemeClr val="accent2"/>
                </a:solidFill>
                <a:cs typeface="Arial" pitchFamily="34" charset="0"/>
              </a:rPr>
              <a:t>Rozdelenie p</a:t>
            </a:r>
            <a:r>
              <a:rPr lang="en-US" sz="1200" i="1" dirty="0" err="1" smtClean="0">
                <a:solidFill>
                  <a:schemeClr val="accent2"/>
                </a:solidFill>
                <a:cs typeface="Arial" pitchFamily="34" charset="0"/>
              </a:rPr>
              <a:t>od</a:t>
            </a:r>
            <a:r>
              <a:rPr lang="sk-SK" sz="1200" i="1" dirty="0" smtClean="0">
                <a:solidFill>
                  <a:schemeClr val="accent2"/>
                </a:solidFill>
                <a:cs typeface="Arial" pitchFamily="34" charset="0"/>
              </a:rPr>
              <a:t>ľa tém,  nie skupín</a:t>
            </a:r>
            <a:endParaRPr lang="en-US" sz="1200" i="1" dirty="0">
              <a:solidFill>
                <a:schemeClr val="accent2"/>
              </a:solidFill>
            </a:endParaRPr>
          </a:p>
        </p:txBody>
      </p:sp>
      <p:sp>
        <p:nvSpPr>
          <p:cNvPr id="16" name="Ohnutá šípka 15"/>
          <p:cNvSpPr/>
          <p:nvPr/>
        </p:nvSpPr>
        <p:spPr>
          <a:xfrm>
            <a:off x="179512" y="2708920"/>
            <a:ext cx="216024" cy="208823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85220" y="-92362"/>
            <a:ext cx="5532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Ohlasy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na vedecké výstupy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763688" y="908720"/>
          <a:ext cx="5842716" cy="1179564"/>
        </p:xfrm>
        <a:graphic>
          <a:graphicData uri="http://schemas.openxmlformats.org/drawingml/2006/table">
            <a:tbl>
              <a:tblPr/>
              <a:tblGrid>
                <a:gridCol w="2393826"/>
                <a:gridCol w="574815"/>
                <a:gridCol w="574815"/>
                <a:gridCol w="574815"/>
                <a:gridCol w="574815"/>
                <a:gridCol w="574815"/>
                <a:gridCol w="574815"/>
              </a:tblGrid>
              <a:tr h="3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CFNT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2014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>
                          <a:latin typeface="Times New Roman"/>
                          <a:ea typeface="Times New Roman"/>
                          <a:cs typeface="Times New Roman"/>
                        </a:rPr>
                        <a:t>Celkový počet citácií WOS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725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Celkový počet citácií WOS/FTE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15,6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19,7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72,5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2987824" y="2348880"/>
          <a:ext cx="2677795" cy="774888"/>
        </p:xfrm>
        <a:graphic>
          <a:graphicData uri="http://schemas.openxmlformats.org/drawingml/2006/table">
            <a:tbl>
              <a:tblPr/>
              <a:tblGrid>
                <a:gridCol w="2137410"/>
                <a:gridCol w="540385"/>
              </a:tblGrid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dirty="0">
                          <a:latin typeface="Times New Roman"/>
                          <a:ea typeface="Times New Roman"/>
                          <a:cs typeface="Times New Roman"/>
                        </a:rPr>
                        <a:t>Celkový počet citácií </a:t>
                      </a:r>
                      <a:r>
                        <a:rPr lang="sk-SK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WOS na práce publikované v r. 2012-15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260977" cy="2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ál 10"/>
          <p:cNvSpPr/>
          <p:nvPr/>
        </p:nvSpPr>
        <p:spPr>
          <a:xfrm>
            <a:off x="7020272" y="1700808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971600" y="5445224"/>
            <a:ext cx="721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E. </a:t>
            </a:r>
            <a:r>
              <a:rPr lang="sk-SK" sz="1400" dirty="0" err="1" smtClean="0"/>
              <a:t>Gažo</a:t>
            </a:r>
            <a:r>
              <a:rPr lang="sk-SK" sz="1400" dirty="0" smtClean="0"/>
              <a:t> má 3 HEP práce (Atlas </a:t>
            </a:r>
            <a:r>
              <a:rPr lang="sk-SK" sz="1400" dirty="0" err="1" smtClean="0"/>
              <a:t>exp</a:t>
            </a:r>
            <a:r>
              <a:rPr lang="sk-SK" sz="1400" dirty="0" smtClean="0"/>
              <a:t>., H1 </a:t>
            </a:r>
            <a:r>
              <a:rPr lang="sk-SK" sz="1400" dirty="0" err="1" smtClean="0"/>
              <a:t>detector</a:t>
            </a:r>
            <a:r>
              <a:rPr lang="sk-SK" sz="1400" dirty="0" smtClean="0"/>
              <a:t>, </a:t>
            </a:r>
            <a:r>
              <a:rPr lang="sk-SK" sz="1400" dirty="0" err="1" smtClean="0"/>
              <a:t>Hera</a:t>
            </a:r>
            <a:r>
              <a:rPr lang="sk-SK" sz="1400" dirty="0" smtClean="0"/>
              <a:t> </a:t>
            </a:r>
            <a:r>
              <a:rPr lang="sk-SK" sz="1400" dirty="0" err="1" smtClean="0"/>
              <a:t>calor</a:t>
            </a:r>
            <a:r>
              <a:rPr lang="sk-SK" sz="1400" dirty="0" smtClean="0"/>
              <a:t>.): 394 citácií za 2011-2014 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>
            <a:off x="7956376" y="256490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268" name="Picture 8" descr="u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58404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84288" y="6237288"/>
            <a:ext cx="74898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57313" y="6375400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sk-SK" b="1" dirty="0">
                <a:solidFill>
                  <a:schemeClr val="accent2"/>
                </a:solidFill>
              </a:rPr>
              <a:t>C</a:t>
            </a:r>
            <a:r>
              <a:rPr lang="en-US" b="1" dirty="0">
                <a:solidFill>
                  <a:schemeClr val="accent2"/>
                </a:solidFill>
              </a:rPr>
              <a:t>FNT </a:t>
            </a:r>
            <a:r>
              <a:rPr lang="en-US" b="1" dirty="0" smtClean="0">
                <a:solidFill>
                  <a:schemeClr val="accent2"/>
                </a:solidFill>
              </a:rPr>
              <a:t>2012</a:t>
            </a:r>
            <a:r>
              <a:rPr lang="sk-SK" b="1" dirty="0" smtClean="0">
                <a:solidFill>
                  <a:schemeClr val="accent2"/>
                </a:solidFill>
              </a:rPr>
              <a:t>-201</a:t>
            </a:r>
            <a:r>
              <a:rPr lang="en-US" b="1" dirty="0" smtClean="0">
                <a:solidFill>
                  <a:schemeClr val="accent2"/>
                </a:solidFill>
              </a:rPr>
              <a:t>5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604447" cy="49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7956376" y="2564904"/>
            <a:ext cx="31290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228184" y="2060848"/>
            <a:ext cx="31290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884368" y="3068960"/>
            <a:ext cx="31290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4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6084168" y="2780928"/>
            <a:ext cx="31290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3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85220" y="-92362"/>
            <a:ext cx="5532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Ohlasy </a:t>
            </a: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na vedecké výstupy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2958</Words>
  <Application>Microsoft Office PowerPoint</Application>
  <PresentationFormat>Prezentácia na obrazovke (4:3)</PresentationFormat>
  <Paragraphs>597</Paragraphs>
  <Slides>51</Slides>
  <Notes>4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51</vt:i4>
      </vt:variant>
    </vt:vector>
  </HeadingPairs>
  <TitlesOfParts>
    <vt:vector size="54" baseType="lpstr">
      <vt:lpstr>Default Design</vt:lpstr>
      <vt:lpstr>Worksheet</vt:lpstr>
      <vt:lpstr>Graph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 Steel Park – kreatívna fabrika  - príprava projektu Steel Park – kreatívna fabrika (Szabó, Gažo)  - zhotovené exponáty vláčik, vákuum, magnetické topánky  - slávnostné otvorenie Steel Parku a uvedenie do prevádzky  - slávnostné odovzdanie Steel Parku mestu Košice  - pravidelné prednášky  </vt:lpstr>
      <vt:lpstr>  - Steel park – kreatívna fabrika - DOD v Steel Parku každoročne, hl. org. Szabó (pred 2013 v ÚEF) - Noc výskumníka každoročne, hl. org. Szabó - talk show M. Čekovského (Szabó) - SRo (Samuely, Szabó)  - TA3 film o Centre FNT - etc. - protesty </vt:lpstr>
      <vt:lpstr>Snímka 17</vt:lpstr>
      <vt:lpstr>Snímka 18</vt:lpstr>
      <vt:lpstr>Snímka 19</vt:lpstr>
      <vt:lpstr>PROMATECH – stavebné práce</vt:lpstr>
      <vt:lpstr>PROMATECH – stavebné práce</vt:lpstr>
      <vt:lpstr>Presťahovanie dielne OFNT do suterénu</vt:lpstr>
      <vt:lpstr>Snímka 23</vt:lpstr>
      <vt:lpstr>Najlepšie výsledky ÚEF</vt:lpstr>
      <vt:lpstr>Vízia</vt:lpstr>
      <vt:lpstr>Vízia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Reprezentatívne výsledky v supravodivosti</vt:lpstr>
      <vt:lpstr>Supravodivosť s konkurenčnými usporiadaniami</vt:lpstr>
      <vt:lpstr>Charge Density Wave</vt:lpstr>
      <vt:lpstr>Snímka 42</vt:lpstr>
      <vt:lpstr>STM on CuxTiSe2</vt:lpstr>
      <vt:lpstr>Snímka 44</vt:lpstr>
      <vt:lpstr>Spin Density Waves vs Superconductivity</vt:lpstr>
      <vt:lpstr>Nové techniky</vt:lpstr>
      <vt:lpstr>Snímka 47</vt:lpstr>
      <vt:lpstr>Snímka 48</vt:lpstr>
      <vt:lpstr>Snímka 49</vt:lpstr>
      <vt:lpstr>Snímka 50</vt:lpstr>
      <vt:lpstr>Snímka 51</vt:lpstr>
    </vt:vector>
  </TitlesOfParts>
  <Company>Skybos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skybos</dc:creator>
  <cp:lastModifiedBy>Privileged server</cp:lastModifiedBy>
  <cp:revision>158</cp:revision>
  <dcterms:created xsi:type="dcterms:W3CDTF">2008-12-07T11:04:28Z</dcterms:created>
  <dcterms:modified xsi:type="dcterms:W3CDTF">2016-06-09T14:37:11Z</dcterms:modified>
</cp:coreProperties>
</file>