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18.xml" ContentType="application/vnd.openxmlformats-officedocument.presentationml.notesSlide+xml"/>
  <Override PartName="/ppt/notesSlides/notesSlide27.xml" ContentType="application/vnd.openxmlformats-officedocument.presentationml.notesSlide+xml"/>
  <Default Extension="wmf" ContentType="image/x-wmf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notesSlides/notesSlide25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Default Extension="emf" ContentType="image/x-emf"/>
  <Override PartName="/ppt/notesSlides/notesSlide17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6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0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notesMasterIdLst>
    <p:notesMasterId r:id="rId30"/>
  </p:notesMasterIdLst>
  <p:sldIdLst>
    <p:sldId id="256" r:id="rId2"/>
    <p:sldId id="258" r:id="rId3"/>
    <p:sldId id="302" r:id="rId4"/>
    <p:sldId id="303" r:id="rId5"/>
    <p:sldId id="260" r:id="rId6"/>
    <p:sldId id="269" r:id="rId7"/>
    <p:sldId id="293" r:id="rId8"/>
    <p:sldId id="277" r:id="rId9"/>
    <p:sldId id="264" r:id="rId10"/>
    <p:sldId id="292" r:id="rId11"/>
    <p:sldId id="271" r:id="rId12"/>
    <p:sldId id="306" r:id="rId13"/>
    <p:sldId id="307" r:id="rId14"/>
    <p:sldId id="275" r:id="rId15"/>
    <p:sldId id="305" r:id="rId16"/>
    <p:sldId id="266" r:id="rId17"/>
    <p:sldId id="281" r:id="rId18"/>
    <p:sldId id="287" r:id="rId19"/>
    <p:sldId id="308" r:id="rId20"/>
    <p:sldId id="290" r:id="rId21"/>
    <p:sldId id="309" r:id="rId22"/>
    <p:sldId id="296" r:id="rId23"/>
    <p:sldId id="301" r:id="rId24"/>
    <p:sldId id="267" r:id="rId25"/>
    <p:sldId id="276" r:id="rId26"/>
    <p:sldId id="268" r:id="rId27"/>
    <p:sldId id="310" r:id="rId28"/>
    <p:sldId id="311" r:id="rId29"/>
  </p:sldIdLst>
  <p:sldSz cx="9144000" cy="6858000" type="screen4x3"/>
  <p:notesSz cx="6858000" cy="9144000"/>
  <p:defaultTextStyle>
    <a:defPPr>
      <a:defRPr lang="sk-SK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0000"/>
    <a:srgbClr val="990033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344" autoAdjust="0"/>
    <p:restoredTop sz="94660"/>
  </p:normalViewPr>
  <p:slideViewPr>
    <p:cSldViewPr snapToGrid="0">
      <p:cViewPr varScale="1">
        <p:scale>
          <a:sx n="105" d="100"/>
          <a:sy n="105" d="100"/>
        </p:scale>
        <p:origin x="-8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hlavičky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3" name="Zástupný symbol dátumu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45C8AF7F-0DB3-4AF4-A01A-AFD4F01EDAE2}" type="datetimeFigureOut">
              <a:rPr lang="sk-SK"/>
              <a:pPr>
                <a:defRPr/>
              </a:pPr>
              <a:t>14. 6. 2011</a:t>
            </a:fld>
            <a:endParaRPr lang="sk-SK"/>
          </a:p>
        </p:txBody>
      </p:sp>
      <p:sp>
        <p:nvSpPr>
          <p:cNvPr id="4" name="Zástupný symbol obrazu snímky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sk-SK" noProof="0"/>
          </a:p>
        </p:txBody>
      </p:sp>
      <p:sp>
        <p:nvSpPr>
          <p:cNvPr id="5" name="Zástupný symbol poznámok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k-SK" noProof="0" smtClean="0"/>
              <a:t>Kliknite sem a upravte štýly predlohy textu.</a:t>
            </a:r>
          </a:p>
          <a:p>
            <a:pPr lvl="1"/>
            <a:r>
              <a:rPr lang="sk-SK" noProof="0" smtClean="0"/>
              <a:t>Druhá úroveň</a:t>
            </a:r>
          </a:p>
          <a:p>
            <a:pPr lvl="2"/>
            <a:r>
              <a:rPr lang="sk-SK" noProof="0" smtClean="0"/>
              <a:t>Tretia úroveň</a:t>
            </a:r>
          </a:p>
          <a:p>
            <a:pPr lvl="3"/>
            <a:r>
              <a:rPr lang="sk-SK" noProof="0" smtClean="0"/>
              <a:t>Štvrtá úroveň</a:t>
            </a:r>
          </a:p>
          <a:p>
            <a:pPr lvl="4"/>
            <a:r>
              <a:rPr lang="sk-SK" noProof="0" smtClean="0"/>
              <a:t>Piata úroveň</a:t>
            </a:r>
            <a:endParaRPr lang="sk-SK" noProof="0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8110E005-CC93-4E4B-89D6-B2A85B1072F5}" type="slidenum">
              <a:rPr lang="sk-SK"/>
              <a:pPr>
                <a:defRPr/>
              </a:pPr>
              <a:t>‹#›</a:t>
            </a:fld>
            <a:endParaRPr lang="sk-SK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Zástupný symbol obrazu snímky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5362" name="Zástupný symbol poznámok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sk-SK" smtClean="0"/>
          </a:p>
        </p:txBody>
      </p:sp>
      <p:sp>
        <p:nvSpPr>
          <p:cNvPr id="15363" name="Zástupný symbol čísla snímky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93B180C3-537D-48A2-8644-279D8921E1AE}" type="slidenum">
              <a:rPr lang="sk-SK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</a:t>
            </a:fld>
            <a:endParaRPr lang="sk-SK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Zástupný symbol obrazu snímky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4818" name="Zástupný symbol poznámok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sk-SK" smtClean="0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A59051F-D4EA-43E2-9496-22833006A517}" type="slidenum">
              <a:rPr lang="sk-SK" smtClean="0"/>
              <a:pPr>
                <a:defRPr/>
              </a:pPr>
              <a:t>11</a:t>
            </a:fld>
            <a:endParaRPr lang="sk-SK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Zástupný symbol obrazu snímky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6866" name="Zástupný symbol poznámok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sk-SK" smtClean="0"/>
          </a:p>
        </p:txBody>
      </p:sp>
      <p:sp>
        <p:nvSpPr>
          <p:cNvPr id="4" name="Zástupný symbol čísla snímky 3"/>
          <p:cNvSpPr txBox="1">
            <a:spLocks noGrp="1"/>
          </p:cNvSpPr>
          <p:nvPr/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</p:spPr>
        <p:txBody>
          <a:bodyPr anchor="b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A37BACC7-2B66-4013-BE57-C25E6F525019}" type="slidenum">
              <a:rPr lang="sk-SK" sz="1200">
                <a:latin typeface="+mn-lt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12</a:t>
            </a:fld>
            <a:endParaRPr lang="sk-SK" sz="1200">
              <a:latin typeface="+mn-lt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Zástupný symbol obrazu snímky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8914" name="Zástupný symbol poznámok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sk-SK" smtClean="0"/>
          </a:p>
        </p:txBody>
      </p:sp>
      <p:sp>
        <p:nvSpPr>
          <p:cNvPr id="4" name="Zástupný symbol čísla snímky 3"/>
          <p:cNvSpPr txBox="1">
            <a:spLocks noGrp="1"/>
          </p:cNvSpPr>
          <p:nvPr/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</p:spPr>
        <p:txBody>
          <a:bodyPr anchor="b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C27F2DAF-410E-4D6C-8AFB-64EC36F7EAD3}" type="slidenum">
              <a:rPr lang="sk-SK" sz="1200">
                <a:latin typeface="+mn-lt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13</a:t>
            </a:fld>
            <a:endParaRPr lang="sk-SK" sz="1200">
              <a:latin typeface="+mn-lt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Zástupný symbol obrazu snímky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0962" name="Zástupný symbol poznámok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sk-SK" smtClean="0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56114FE7-4459-43D5-8E22-22B8266A096F}" type="slidenum">
              <a:rPr lang="sk-SK" smtClean="0"/>
              <a:pPr>
                <a:defRPr/>
              </a:pPr>
              <a:t>14</a:t>
            </a:fld>
            <a:endParaRPr lang="sk-SK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5" name="Zástupný symbol obrazu snímky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7106" name="Zástupný symbol poznámok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sk-SK" smtClean="0"/>
          </a:p>
        </p:txBody>
      </p:sp>
      <p:sp>
        <p:nvSpPr>
          <p:cNvPr id="4" name="Zástupný symbol čísla snímky 3"/>
          <p:cNvSpPr txBox="1">
            <a:spLocks noGrp="1"/>
          </p:cNvSpPr>
          <p:nvPr/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</p:spPr>
        <p:txBody>
          <a:bodyPr anchor="b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654F5ED4-7E8A-4537-BBCB-52E11BB56D3A}" type="slidenum">
              <a:rPr lang="sk-SK" sz="1200">
                <a:latin typeface="+mn-lt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15</a:t>
            </a:fld>
            <a:endParaRPr lang="sk-SK" sz="1200">
              <a:latin typeface="+mn-lt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3" name="Zástupný symbol obrazu snímky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7890" name="Zástupný symbol poznámok 2"/>
          <p:cNvSpPr>
            <a:spLocks noGrp="1"/>
          </p:cNvSpPr>
          <p:nvPr>
            <p:ph type="body" idx="1"/>
          </p:nvPr>
        </p:nvSpPr>
        <p:spPr bwMode="auto"/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436563" indent="-436563">
              <a:lnSpc>
                <a:spcPct val="93000"/>
              </a:lnSpc>
              <a:spcBef>
                <a:spcPts val="800"/>
              </a:spcBef>
              <a:buClr>
                <a:srgbClr val="CC9900"/>
              </a:buClr>
              <a:buSzPct val="70000"/>
              <a:buFont typeface="Wingdings" pitchFamily="2" charset="2"/>
              <a:buNone/>
              <a:tabLst>
                <a:tab pos="436563" algn="l"/>
                <a:tab pos="884238" algn="l"/>
                <a:tab pos="1333500" algn="l"/>
                <a:tab pos="1782763" algn="l"/>
                <a:tab pos="2232025" algn="l"/>
                <a:tab pos="2681288" algn="l"/>
                <a:tab pos="3130550" algn="l"/>
                <a:tab pos="3579813" algn="l"/>
                <a:tab pos="4029075" algn="l"/>
                <a:tab pos="4478338" algn="l"/>
                <a:tab pos="4927600" algn="l"/>
                <a:tab pos="5376863" algn="l"/>
                <a:tab pos="5826125" algn="l"/>
                <a:tab pos="6275388" algn="l"/>
                <a:tab pos="6724650" algn="l"/>
                <a:tab pos="7173913" algn="l"/>
                <a:tab pos="7623175" algn="l"/>
                <a:tab pos="8072438" algn="l"/>
                <a:tab pos="8521700" algn="l"/>
                <a:tab pos="8970963" algn="l"/>
                <a:tab pos="9420225" algn="l"/>
              </a:tabLst>
              <a:defRPr/>
            </a:pPr>
            <a:r>
              <a:rPr lang="en-GB" sz="1400" smtClean="0">
                <a:solidFill>
                  <a:srgbClr val="29292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PRINCÍP</a:t>
            </a:r>
          </a:p>
          <a:p>
            <a:pPr marL="436563" indent="-436563">
              <a:lnSpc>
                <a:spcPct val="93000"/>
              </a:lnSpc>
              <a:spcBef>
                <a:spcPts val="800"/>
              </a:spcBef>
              <a:buClr>
                <a:srgbClr val="CC9900"/>
              </a:buClr>
              <a:buSzPct val="70000"/>
              <a:buFont typeface="Wingdings" pitchFamily="2" charset="2"/>
              <a:buChar char=""/>
              <a:tabLst>
                <a:tab pos="436563" algn="l"/>
                <a:tab pos="884238" algn="l"/>
                <a:tab pos="1333500" algn="l"/>
                <a:tab pos="1782763" algn="l"/>
                <a:tab pos="2232025" algn="l"/>
                <a:tab pos="2681288" algn="l"/>
                <a:tab pos="3130550" algn="l"/>
                <a:tab pos="3579813" algn="l"/>
                <a:tab pos="4029075" algn="l"/>
                <a:tab pos="4478338" algn="l"/>
                <a:tab pos="4927600" algn="l"/>
                <a:tab pos="5376863" algn="l"/>
                <a:tab pos="5826125" algn="l"/>
                <a:tab pos="6275388" algn="l"/>
                <a:tab pos="6724650" algn="l"/>
                <a:tab pos="7173913" algn="l"/>
                <a:tab pos="7623175" algn="l"/>
                <a:tab pos="8072438" algn="l"/>
                <a:tab pos="8521700" algn="l"/>
                <a:tab pos="8970963" algn="l"/>
                <a:tab pos="9420225" algn="l"/>
              </a:tabLst>
              <a:defRPr/>
            </a:pPr>
            <a:r>
              <a:rPr lang="en-GB" smtClean="0">
                <a:solidFill>
                  <a:srgbClr val="292929"/>
                </a:solidFill>
              </a:rPr>
              <a:t>vzorka </a:t>
            </a:r>
          </a:p>
          <a:p>
            <a:pPr marL="436563" indent="-436563">
              <a:lnSpc>
                <a:spcPct val="93000"/>
              </a:lnSpc>
              <a:spcBef>
                <a:spcPts val="800"/>
              </a:spcBef>
              <a:buClr>
                <a:srgbClr val="CC9900"/>
              </a:buClr>
              <a:buSzPct val="70000"/>
              <a:buFont typeface="Wingdings" pitchFamily="2" charset="2"/>
              <a:buChar char=""/>
              <a:tabLst>
                <a:tab pos="436563" algn="l"/>
                <a:tab pos="884238" algn="l"/>
                <a:tab pos="1333500" algn="l"/>
                <a:tab pos="1782763" algn="l"/>
                <a:tab pos="2232025" algn="l"/>
                <a:tab pos="2681288" algn="l"/>
                <a:tab pos="3130550" algn="l"/>
                <a:tab pos="3579813" algn="l"/>
                <a:tab pos="4029075" algn="l"/>
                <a:tab pos="4478338" algn="l"/>
                <a:tab pos="4927600" algn="l"/>
                <a:tab pos="5376863" algn="l"/>
                <a:tab pos="5826125" algn="l"/>
                <a:tab pos="6275388" algn="l"/>
                <a:tab pos="6724650" algn="l"/>
                <a:tab pos="7173913" algn="l"/>
                <a:tab pos="7623175" algn="l"/>
                <a:tab pos="8072438" algn="l"/>
                <a:tab pos="8521700" algn="l"/>
                <a:tab pos="8970963" algn="l"/>
                <a:tab pos="9420225" algn="l"/>
              </a:tabLst>
              <a:defRPr/>
            </a:pPr>
            <a:r>
              <a:rPr lang="en-GB" smtClean="0">
                <a:solidFill>
                  <a:srgbClr val="292929"/>
                </a:solidFill>
              </a:rPr>
              <a:t>vzorka + homogénne MP</a:t>
            </a:r>
          </a:p>
          <a:p>
            <a:pPr marL="436563" indent="-436563">
              <a:lnSpc>
                <a:spcPct val="93000"/>
              </a:lnSpc>
              <a:spcBef>
                <a:spcPts val="800"/>
              </a:spcBef>
              <a:buClr>
                <a:srgbClr val="CC9900"/>
              </a:buClr>
              <a:buSzPct val="70000"/>
              <a:buFont typeface="Wingdings" pitchFamily="2" charset="2"/>
              <a:buChar char=""/>
              <a:tabLst>
                <a:tab pos="436563" algn="l"/>
                <a:tab pos="884238" algn="l"/>
                <a:tab pos="1333500" algn="l"/>
                <a:tab pos="1782763" algn="l"/>
                <a:tab pos="2232025" algn="l"/>
                <a:tab pos="2681288" algn="l"/>
                <a:tab pos="3130550" algn="l"/>
                <a:tab pos="3579813" algn="l"/>
                <a:tab pos="4029075" algn="l"/>
                <a:tab pos="4478338" algn="l"/>
                <a:tab pos="4927600" algn="l"/>
                <a:tab pos="5376863" algn="l"/>
                <a:tab pos="5826125" algn="l"/>
                <a:tab pos="6275388" algn="l"/>
                <a:tab pos="6724650" algn="l"/>
                <a:tab pos="7173913" algn="l"/>
                <a:tab pos="7623175" algn="l"/>
                <a:tab pos="8072438" algn="l"/>
                <a:tab pos="8521700" algn="l"/>
                <a:tab pos="8970963" algn="l"/>
                <a:tab pos="9420225" algn="l"/>
              </a:tabLst>
              <a:defRPr/>
            </a:pPr>
            <a:r>
              <a:rPr lang="en-GB" smtClean="0">
                <a:solidFill>
                  <a:srgbClr val="292929"/>
                </a:solidFill>
              </a:rPr>
              <a:t>vzorka ochladená v kvapalnom dusíku</a:t>
            </a:r>
          </a:p>
          <a:p>
            <a:pPr marL="436563" indent="-436563">
              <a:lnSpc>
                <a:spcPct val="93000"/>
              </a:lnSpc>
              <a:spcBef>
                <a:spcPts val="800"/>
              </a:spcBef>
              <a:buClr>
                <a:srgbClr val="CC9900"/>
              </a:buClr>
              <a:buSzPct val="70000"/>
              <a:buFont typeface="Wingdings" pitchFamily="2" charset="2"/>
              <a:buChar char=""/>
              <a:tabLst>
                <a:tab pos="436563" algn="l"/>
                <a:tab pos="884238" algn="l"/>
                <a:tab pos="1333500" algn="l"/>
                <a:tab pos="1782763" algn="l"/>
                <a:tab pos="2232025" algn="l"/>
                <a:tab pos="2681288" algn="l"/>
                <a:tab pos="3130550" algn="l"/>
                <a:tab pos="3579813" algn="l"/>
                <a:tab pos="4029075" algn="l"/>
                <a:tab pos="4478338" algn="l"/>
                <a:tab pos="4927600" algn="l"/>
                <a:tab pos="5376863" algn="l"/>
                <a:tab pos="5826125" algn="l"/>
                <a:tab pos="6275388" algn="l"/>
                <a:tab pos="6724650" algn="l"/>
                <a:tab pos="7173913" algn="l"/>
                <a:tab pos="7623175" algn="l"/>
                <a:tab pos="8072438" algn="l"/>
                <a:tab pos="8521700" algn="l"/>
                <a:tab pos="8970963" algn="l"/>
                <a:tab pos="9420225" algn="l"/>
              </a:tabLst>
              <a:defRPr/>
            </a:pPr>
            <a:r>
              <a:rPr lang="en-GB" smtClean="0">
                <a:solidFill>
                  <a:srgbClr val="292929"/>
                </a:solidFill>
              </a:rPr>
              <a:t>vzorka – homogénne MP</a:t>
            </a:r>
          </a:p>
          <a:p>
            <a:pPr marL="436563" indent="-436563">
              <a:lnSpc>
                <a:spcPct val="93000"/>
              </a:lnSpc>
              <a:spcBef>
                <a:spcPts val="800"/>
              </a:spcBef>
              <a:buClr>
                <a:srgbClr val="CC9900"/>
              </a:buClr>
              <a:buSzPct val="70000"/>
              <a:buFont typeface="Wingdings" pitchFamily="2" charset="2"/>
              <a:buChar char=""/>
              <a:tabLst>
                <a:tab pos="436563" algn="l"/>
                <a:tab pos="884238" algn="l"/>
                <a:tab pos="1333500" algn="l"/>
                <a:tab pos="1782763" algn="l"/>
                <a:tab pos="2232025" algn="l"/>
                <a:tab pos="2681288" algn="l"/>
                <a:tab pos="3130550" algn="l"/>
                <a:tab pos="3579813" algn="l"/>
                <a:tab pos="4029075" algn="l"/>
                <a:tab pos="4478338" algn="l"/>
                <a:tab pos="4927600" algn="l"/>
                <a:tab pos="5376863" algn="l"/>
                <a:tab pos="5826125" algn="l"/>
                <a:tab pos="6275388" algn="l"/>
                <a:tab pos="6724650" algn="l"/>
                <a:tab pos="7173913" algn="l"/>
                <a:tab pos="7623175" algn="l"/>
                <a:tab pos="8072438" algn="l"/>
                <a:tab pos="8521700" algn="l"/>
                <a:tab pos="8970963" algn="l"/>
                <a:tab pos="9420225" algn="l"/>
              </a:tabLst>
              <a:defRPr/>
            </a:pPr>
            <a:r>
              <a:rPr lang="en-GB" smtClean="0">
                <a:solidFill>
                  <a:srgbClr val="292929"/>
                </a:solidFill>
              </a:rPr>
              <a:t>skenovanie povrchu vzorky Hallovou sondou</a:t>
            </a:r>
          </a:p>
          <a:p>
            <a:pPr marL="436563" indent="-436563">
              <a:lnSpc>
                <a:spcPct val="93000"/>
              </a:lnSpc>
              <a:spcBef>
                <a:spcPts val="800"/>
              </a:spcBef>
              <a:buClr>
                <a:srgbClr val="CC9900"/>
              </a:buClr>
              <a:buSzPct val="70000"/>
              <a:buFont typeface="Wingdings" pitchFamily="2" charset="2"/>
              <a:buChar char=""/>
              <a:tabLst>
                <a:tab pos="436563" algn="l"/>
                <a:tab pos="884238" algn="l"/>
                <a:tab pos="1333500" algn="l"/>
                <a:tab pos="1782763" algn="l"/>
                <a:tab pos="2232025" algn="l"/>
                <a:tab pos="2681288" algn="l"/>
                <a:tab pos="3130550" algn="l"/>
                <a:tab pos="3579813" algn="l"/>
                <a:tab pos="4029075" algn="l"/>
                <a:tab pos="4478338" algn="l"/>
                <a:tab pos="4927600" algn="l"/>
                <a:tab pos="5376863" algn="l"/>
                <a:tab pos="5826125" algn="l"/>
                <a:tab pos="6275388" algn="l"/>
                <a:tab pos="6724650" algn="l"/>
                <a:tab pos="7173913" algn="l"/>
                <a:tab pos="7623175" algn="l"/>
                <a:tab pos="8072438" algn="l"/>
                <a:tab pos="8521700" algn="l"/>
                <a:tab pos="8970963" algn="l"/>
                <a:tab pos="9420225" algn="l"/>
              </a:tabLst>
              <a:defRPr/>
            </a:pPr>
            <a:r>
              <a:rPr lang="en-GB" smtClean="0">
                <a:solidFill>
                  <a:srgbClr val="292929"/>
                </a:solidFill>
              </a:rPr>
              <a:t>Hallovo napätie priamo úmerné magnetickej indukcii zachyteného MP</a:t>
            </a:r>
          </a:p>
          <a:p>
            <a:pPr marL="436563" indent="-436563">
              <a:lnSpc>
                <a:spcPct val="93000"/>
              </a:lnSpc>
              <a:spcBef>
                <a:spcPts val="800"/>
              </a:spcBef>
              <a:buClr>
                <a:srgbClr val="CC9900"/>
              </a:buClr>
              <a:buSzPct val="70000"/>
              <a:buFont typeface="Wingdings" pitchFamily="2" charset="2"/>
              <a:buChar char=""/>
              <a:tabLst>
                <a:tab pos="436563" algn="l"/>
                <a:tab pos="884238" algn="l"/>
                <a:tab pos="1333500" algn="l"/>
                <a:tab pos="1782763" algn="l"/>
                <a:tab pos="2232025" algn="l"/>
                <a:tab pos="2681288" algn="l"/>
                <a:tab pos="3130550" algn="l"/>
                <a:tab pos="3579813" algn="l"/>
                <a:tab pos="4029075" algn="l"/>
                <a:tab pos="4478338" algn="l"/>
                <a:tab pos="4927600" algn="l"/>
                <a:tab pos="5376863" algn="l"/>
                <a:tab pos="5826125" algn="l"/>
                <a:tab pos="6275388" algn="l"/>
                <a:tab pos="6724650" algn="l"/>
                <a:tab pos="7173913" algn="l"/>
                <a:tab pos="7623175" algn="l"/>
                <a:tab pos="8072438" algn="l"/>
                <a:tab pos="8521700" algn="l"/>
                <a:tab pos="8970963" algn="l"/>
                <a:tab pos="9420225" algn="l"/>
              </a:tabLst>
              <a:defRPr/>
            </a:pPr>
            <a:r>
              <a:rPr lang="en-GB" smtClean="0">
                <a:solidFill>
                  <a:srgbClr val="292929"/>
                </a:solidFill>
              </a:rPr>
              <a:t>profil zachyteného MP + B</a:t>
            </a:r>
            <a:r>
              <a:rPr lang="en-GB" baseline="-33000" smtClean="0">
                <a:solidFill>
                  <a:srgbClr val="292929"/>
                </a:solidFill>
              </a:rPr>
              <a:t>max</a:t>
            </a:r>
            <a:endParaRPr lang="sk-SK" smtClean="0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1D8679BC-BA8A-43CB-B435-7F332CF7D719}" type="slidenum">
              <a:rPr lang="sk-SK" smtClean="0"/>
              <a:pPr>
                <a:defRPr/>
              </a:pPr>
              <a:t>16</a:t>
            </a:fld>
            <a:endParaRPr lang="sk-SK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1" name="Zástupný symbol obrazu snímky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1202" name="Zástupný symbol poznámok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sk-SK" smtClean="0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8E2CD77-D0B0-412A-BB83-2E02E713B2A1}" type="slidenum">
              <a:rPr lang="sk-SK" smtClean="0"/>
              <a:pPr>
                <a:defRPr/>
              </a:pPr>
              <a:t>17</a:t>
            </a:fld>
            <a:endParaRPr lang="sk-SK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49" name="Zástupný symbol obrazu snímky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3250" name="Zástupný symbol poznámok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sk-SK" smtClean="0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F5345AD9-F363-4CC2-AB14-004E543B4CBB}" type="slidenum">
              <a:rPr lang="sk-SK" smtClean="0"/>
              <a:pPr>
                <a:defRPr/>
              </a:pPr>
              <a:t>18</a:t>
            </a:fld>
            <a:endParaRPr lang="sk-SK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7" name="Zástupný symbol obrazu snímky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5298" name="Zástupný symbol poznámok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sk-SK" smtClean="0"/>
          </a:p>
        </p:txBody>
      </p:sp>
      <p:sp>
        <p:nvSpPr>
          <p:cNvPr id="4" name="Zástupný symbol čísla snímky 3"/>
          <p:cNvSpPr txBox="1">
            <a:spLocks noGrp="1"/>
          </p:cNvSpPr>
          <p:nvPr/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</p:spPr>
        <p:txBody>
          <a:bodyPr anchor="b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7A468EB8-A99B-463F-9CF2-204EA97F568D}" type="slidenum">
              <a:rPr lang="sk-SK" sz="1200">
                <a:latin typeface="+mn-lt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19</a:t>
            </a:fld>
            <a:endParaRPr lang="sk-SK" sz="1200">
              <a:latin typeface="+mn-lt"/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5" name="Zástupný symbol obrazu snímky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7346" name="Zástupný symbol poznámok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sk-SK" smtClean="0"/>
          </a:p>
        </p:txBody>
      </p:sp>
      <p:sp>
        <p:nvSpPr>
          <p:cNvPr id="4" name="Zástupný symbol čísla snímky 3"/>
          <p:cNvSpPr txBox="1">
            <a:spLocks noGrp="1"/>
          </p:cNvSpPr>
          <p:nvPr/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</p:spPr>
        <p:txBody>
          <a:bodyPr anchor="b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C5697801-3DF4-4DEE-A913-50BA0A5F6878}" type="slidenum">
              <a:rPr lang="sk-SK" sz="1200">
                <a:latin typeface="+mn-lt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20</a:t>
            </a:fld>
            <a:endParaRPr lang="sk-SK" sz="1200">
              <a:latin typeface="+mn-lt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Zástupný symbol obrazu snímky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7410" name="Zástupný symbol poznámok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sk-SK" smtClean="0"/>
              <a:t>Mnohé z prvkov vzácnych zemín tvoria RE123 štruktúru (kryštalizujú v RE123 štruktúre) a vykazujú supravodivé vlastnosti nad teplotou varu kvapalného dusíka, 77K. Výnimku tvoria Ce a Tb, pre rádioaktívny Pm nie sú žiadne dáta a pre Pr123 je otázne, či je supravodivý alebo nie. V tabuľke sú uvedené RE prvky, ktoré tvoria supravodivú RE123 fázu spolu s ich iónovým polomerom a teplotou peritektického rozkladu.(Tp).  </a:t>
            </a:r>
          </a:p>
          <a:p>
            <a:pPr eaLnBrk="1" hangingPunct="1">
              <a:spcBef>
                <a:spcPct val="0"/>
              </a:spcBef>
            </a:pPr>
            <a:r>
              <a:rPr lang="sk-SK" smtClean="0"/>
              <a:t>Majú rôzne teploty peritektického rozkladu T</a:t>
            </a:r>
            <a:r>
              <a:rPr lang="sk-SK" baseline="-25000" smtClean="0"/>
              <a:t>p</a:t>
            </a:r>
            <a:r>
              <a:rPr lang="sk-SK" smtClean="0"/>
              <a:t> v závislosti od polomeru RE iónu vzácnej zeminy. Peritektická teplota T</a:t>
            </a:r>
            <a:r>
              <a:rPr lang="sk-SK" baseline="-25000" smtClean="0"/>
              <a:t>p </a:t>
            </a:r>
            <a:r>
              <a:rPr lang="sk-SK" smtClean="0"/>
              <a:t>rastie s rastúcim polomerom RE iónu. </a:t>
            </a:r>
          </a:p>
          <a:p>
            <a:pPr eaLnBrk="1" hangingPunct="1">
              <a:spcBef>
                <a:spcPct val="0"/>
              </a:spcBef>
            </a:pPr>
            <a:r>
              <a:rPr lang="sk-SK" smtClean="0"/>
              <a:t>Nd123, Sm123 majú vyššie teploty peritektického rozkladu a môžu byť použité pre rast masívnych Y123 supravodičov s perfektnou orientáciou.  </a:t>
            </a:r>
          </a:p>
        </p:txBody>
      </p:sp>
      <p:sp>
        <p:nvSpPr>
          <p:cNvPr id="19459" name="Zástupný symbol čísla snímky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F469FBA-4E1E-4AA1-BE32-F9A677D10985}" type="slidenum">
              <a:rPr lang="sk-SK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</a:t>
            </a:fld>
            <a:endParaRPr lang="sk-SK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3" name="Zástupný symbol obrazu snímky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9394" name="Zástupný symbol poznámok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sk-SK" smtClean="0"/>
          </a:p>
        </p:txBody>
      </p:sp>
      <p:sp>
        <p:nvSpPr>
          <p:cNvPr id="4" name="Zástupný symbol čísla snímky 3"/>
          <p:cNvSpPr txBox="1">
            <a:spLocks noGrp="1"/>
          </p:cNvSpPr>
          <p:nvPr/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</p:spPr>
        <p:txBody>
          <a:bodyPr anchor="b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6F1EF4AC-B909-4D9D-9085-A4570DF00986}" type="slidenum">
              <a:rPr lang="sk-SK" sz="1200">
                <a:latin typeface="+mn-lt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21</a:t>
            </a:fld>
            <a:endParaRPr lang="sk-SK" sz="1200">
              <a:latin typeface="+mn-lt"/>
            </a:endParaRP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1" name="Zástupný symbol obrazu snímky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1442" name="Zástupný symbol poznámok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sk-SK" smtClean="0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5E851C17-6F38-4BFE-B08F-D63E0BA0FF02}" type="slidenum">
              <a:rPr lang="sk-SK" smtClean="0"/>
              <a:pPr>
                <a:defRPr/>
              </a:pPr>
              <a:t>22</a:t>
            </a:fld>
            <a:endParaRPr lang="sk-SK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89" name="Zástupný symbol obrazu snímky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3490" name="Zástupný symbol poznámok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sk-SK" smtClean="0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A9E717D6-D6A9-496D-A49F-35E4ECFD5A72}" type="slidenum">
              <a:rPr lang="sk-SK" smtClean="0"/>
              <a:pPr>
                <a:defRPr/>
              </a:pPr>
              <a:t>23</a:t>
            </a:fld>
            <a:endParaRPr lang="sk-SK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7" name="Zástupný symbol obrazu snímky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5538" name="Zástupný symbol poznámok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sk-SK" smtClean="0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C2FD567-4458-4EF8-A153-1B64F252D36C}" type="slidenum">
              <a:rPr lang="sk-SK" smtClean="0"/>
              <a:pPr>
                <a:defRPr/>
              </a:pPr>
              <a:t>24</a:t>
            </a:fld>
            <a:endParaRPr lang="sk-SK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5" name="Zástupný symbol obrazu snímky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7586" name="Zástupný symbol poznámok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sk-SK" smtClean="0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CFE643A-58B7-4DE8-B811-00C1671B62E8}" type="slidenum">
              <a:rPr lang="sk-SK" smtClean="0"/>
              <a:pPr>
                <a:defRPr/>
              </a:pPr>
              <a:t>25</a:t>
            </a:fld>
            <a:endParaRPr lang="sk-SK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3" name="Zástupný symbol obrazu snímky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9634" name="Zástupný symbol poznámok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sk-SK" smtClean="0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4A62E29E-EB5D-46D4-8EB6-E834701F40D8}" type="slidenum">
              <a:rPr lang="sk-SK" smtClean="0"/>
              <a:pPr>
                <a:defRPr/>
              </a:pPr>
              <a:t>26</a:t>
            </a:fld>
            <a:endParaRPr lang="sk-SK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Zástupný symbol obrazu snímky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4755" name="Zástupný symbol poznámok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sk-SK" smtClean="0"/>
          </a:p>
        </p:txBody>
      </p:sp>
      <p:sp>
        <p:nvSpPr>
          <p:cNvPr id="4" name="Zástupný symbol čísla snímky 3"/>
          <p:cNvSpPr txBox="1">
            <a:spLocks noGrp="1"/>
          </p:cNvSpPr>
          <p:nvPr/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</p:spPr>
        <p:txBody>
          <a:bodyPr anchor="b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486ABECA-3B5D-4A86-BB88-C8187C509062}" type="slidenum">
              <a:rPr lang="sk-SK" sz="1200">
                <a:latin typeface="+mn-lt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27</a:t>
            </a:fld>
            <a:endParaRPr lang="sk-SK" sz="1200">
              <a:latin typeface="+mn-lt"/>
            </a:endParaRPr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Zástupný symbol obrazu snímky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6803" name="Zástupný symbol poznámok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sk-SK" smtClean="0"/>
          </a:p>
        </p:txBody>
      </p:sp>
      <p:sp>
        <p:nvSpPr>
          <p:cNvPr id="4" name="Zástupný symbol čísla snímky 3"/>
          <p:cNvSpPr txBox="1">
            <a:spLocks noGrp="1"/>
          </p:cNvSpPr>
          <p:nvPr/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</p:spPr>
        <p:txBody>
          <a:bodyPr anchor="b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BCD70AC0-03E5-4F53-B3F1-D29D3DB3C5F7}" type="slidenum">
              <a:rPr lang="sk-SK" sz="1200">
                <a:latin typeface="+mn-lt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28</a:t>
            </a:fld>
            <a:endParaRPr lang="sk-SK" sz="1200">
              <a:latin typeface="+mn-lt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Zástupný symbol obrazu snímky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458" name="Zástupný symbol poznámok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sk-SK" smtClean="0"/>
              <a:t>Mnohé z prvkov vzácnych zemín tvoria RE123 štruktúru (kryštalizujú v RE123 štruktúre) a vykazujú supravodivé vlastnosti nad teplotou varu kvapalného dusíka, 77K. Výnimku tvoria Ce a Tb, pre rádioaktívny Pm nie sú žiadne dáta a pre Pr123 je otázne, či je supravodivý alebo nie. V tabuľke sú uvedené RE prvky, ktoré tvoria supravodivú RE123 fázu spolu s ich iónovým polomerom a teplotou peritektického rozkladu.(Tp).  </a:t>
            </a:r>
          </a:p>
          <a:p>
            <a:pPr eaLnBrk="1" hangingPunct="1">
              <a:spcBef>
                <a:spcPct val="0"/>
              </a:spcBef>
            </a:pPr>
            <a:r>
              <a:rPr lang="sk-SK" smtClean="0"/>
              <a:t>Majú rôzne teploty peritektického rozkladu T</a:t>
            </a:r>
            <a:r>
              <a:rPr lang="sk-SK" baseline="-25000" smtClean="0"/>
              <a:t>p</a:t>
            </a:r>
            <a:r>
              <a:rPr lang="sk-SK" smtClean="0"/>
              <a:t> v závislosti od polomeru RE iónu vzácnej zeminy. Peritektická teplota T</a:t>
            </a:r>
            <a:r>
              <a:rPr lang="sk-SK" baseline="-25000" smtClean="0"/>
              <a:t>p </a:t>
            </a:r>
            <a:r>
              <a:rPr lang="sk-SK" smtClean="0"/>
              <a:t>rastie s rastúcim polomerom RE iónu. </a:t>
            </a:r>
          </a:p>
          <a:p>
            <a:pPr eaLnBrk="1" hangingPunct="1">
              <a:spcBef>
                <a:spcPct val="0"/>
              </a:spcBef>
            </a:pPr>
            <a:r>
              <a:rPr lang="sk-SK" smtClean="0"/>
              <a:t>Nd123, Sm123 majú vyššie teploty peritektického rozkladu a môžu byť použité pre rast masívnych Y123 supravodičov s perfektnou orientáciou.  </a:t>
            </a:r>
          </a:p>
        </p:txBody>
      </p:sp>
      <p:sp>
        <p:nvSpPr>
          <p:cNvPr id="19459" name="Zástupný symbol čísla snímky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anchor="b"/>
          <a:lstStyle/>
          <a:p>
            <a:pPr algn="r">
              <a:defRPr/>
            </a:pPr>
            <a:fld id="{08340413-BA52-4396-AB2A-5A54898308C1}" type="slidenum">
              <a:rPr lang="sk-SK" sz="1200">
                <a:latin typeface="+mn-lt"/>
              </a:rPr>
              <a:pPr algn="r">
                <a:defRPr/>
              </a:pPr>
              <a:t>3</a:t>
            </a:fld>
            <a:endParaRPr lang="sk-SK" sz="1200">
              <a:latin typeface="+mn-lt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Zástupný symbol obrazu snímky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1506" name="Zástupný symbol poznámok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sk-SK" smtClean="0"/>
              <a:t>Mnohé z prvkov vzácnych zemín tvoria RE123 štruktúru (kryštalizujú v RE123 štruktúre) a vykazujú supravodivé vlastnosti nad teplotou varu kvapalného dusíka, 77K. Výnimku tvoria Ce a Tb, pre rádioaktívny Pm nie sú žiadne dáta a pre Pr123 je otázne, či je supravodivý alebo nie. V tabuľke sú uvedené RE prvky, ktoré tvoria supravodivú RE123 fázu spolu s ich iónovým polomerom a teplotou peritektického rozkladu.(Tp).  </a:t>
            </a:r>
          </a:p>
          <a:p>
            <a:pPr eaLnBrk="1" hangingPunct="1">
              <a:spcBef>
                <a:spcPct val="0"/>
              </a:spcBef>
            </a:pPr>
            <a:r>
              <a:rPr lang="sk-SK" smtClean="0"/>
              <a:t>Majú rôzne teploty peritektického rozkladu T</a:t>
            </a:r>
            <a:r>
              <a:rPr lang="sk-SK" baseline="-25000" smtClean="0"/>
              <a:t>p</a:t>
            </a:r>
            <a:r>
              <a:rPr lang="sk-SK" smtClean="0"/>
              <a:t> v závislosti od polomeru RE iónu vzácnej zeminy. Peritektická teplota T</a:t>
            </a:r>
            <a:r>
              <a:rPr lang="sk-SK" baseline="-25000" smtClean="0"/>
              <a:t>p </a:t>
            </a:r>
            <a:r>
              <a:rPr lang="sk-SK" smtClean="0"/>
              <a:t>rastie s rastúcim polomerom RE iónu. </a:t>
            </a:r>
          </a:p>
          <a:p>
            <a:pPr eaLnBrk="1" hangingPunct="1">
              <a:spcBef>
                <a:spcPct val="0"/>
              </a:spcBef>
            </a:pPr>
            <a:r>
              <a:rPr lang="sk-SK" smtClean="0"/>
              <a:t>Nd123, Sm123 majú vyššie teploty peritektického rozkladu a môžu byť použité pre rast masívnych Y123 supravodičov s perfektnou orientáciou.  </a:t>
            </a:r>
          </a:p>
        </p:txBody>
      </p:sp>
      <p:sp>
        <p:nvSpPr>
          <p:cNvPr id="19459" name="Zástupný symbol čísla snímky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anchor="b"/>
          <a:lstStyle/>
          <a:p>
            <a:pPr algn="r">
              <a:defRPr/>
            </a:pPr>
            <a:fld id="{0E2F0DE0-89A7-4C3B-ABAC-C17663F4F07E}" type="slidenum">
              <a:rPr lang="sk-SK" sz="1200">
                <a:latin typeface="+mn-lt"/>
              </a:rPr>
              <a:pPr algn="r">
                <a:defRPr/>
              </a:pPr>
              <a:t>4</a:t>
            </a:fld>
            <a:endParaRPr lang="sk-SK" sz="1200">
              <a:latin typeface="+mn-lt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Zástupný symbol obrazu snímky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3554" name="Zástupný symbol poznámok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  <a:buFontTx/>
              <a:buChar char="-"/>
            </a:pPr>
            <a:r>
              <a:rPr lang="sk-SK" smtClean="0"/>
              <a:t>Vykazujú LRE – Ba SOLID SOLUTION – LRE substituuje Ba a vzniká SOLID SOLUTION TYPU: </a:t>
            </a:r>
            <a:r>
              <a:rPr lang="sk-SK" sz="900" smtClean="0"/>
              <a:t>LRE</a:t>
            </a:r>
            <a:r>
              <a:rPr lang="sk-SK" sz="900" baseline="-25000" smtClean="0"/>
              <a:t>1+x</a:t>
            </a:r>
            <a:r>
              <a:rPr lang="sk-SK" sz="900" smtClean="0"/>
              <a:t>Ba</a:t>
            </a:r>
            <a:r>
              <a:rPr lang="sk-SK" sz="900" baseline="-25000" smtClean="0"/>
              <a:t>2-x</a:t>
            </a:r>
            <a:r>
              <a:rPr lang="sk-SK" sz="900" smtClean="0"/>
              <a:t>Cu</a:t>
            </a:r>
            <a:r>
              <a:rPr lang="sk-SK" sz="900" baseline="-25000" smtClean="0"/>
              <a:t>3</a:t>
            </a:r>
            <a:r>
              <a:rPr lang="sk-SK" sz="900" smtClean="0"/>
              <a:t>O</a:t>
            </a:r>
            <a:r>
              <a:rPr lang="sk-SK" sz="900" baseline="-25000" smtClean="0"/>
              <a:t>y</a:t>
            </a:r>
            <a:endParaRPr lang="sk-SK" sz="900" smtClean="0"/>
          </a:p>
          <a:p>
            <a:pPr eaLnBrk="1" hangingPunct="1">
              <a:spcBef>
                <a:spcPct val="0"/>
              </a:spcBef>
              <a:buFontTx/>
              <a:buChar char="-"/>
            </a:pPr>
            <a:r>
              <a:rPr lang="sk-SK" sz="900" smtClean="0"/>
              <a:t>Polomer iónu LRE prvkov je podobný polomeru Ba, čo dovoľuje nahrádzanie Ba2+ LRE3+ prvkom bez vzniku sekundárnej fázy</a:t>
            </a:r>
          </a:p>
          <a:p>
            <a:pPr eaLnBrk="1" hangingPunct="1">
              <a:spcBef>
                <a:spcPct val="0"/>
              </a:spcBef>
              <a:buFontTx/>
              <a:buChar char="-"/>
            </a:pPr>
            <a:r>
              <a:rPr lang="sk-SK" sz="900" smtClean="0"/>
              <a:t>Tc pre La123, Nd123, Sm123 sú pomerne nízke, ak sú tieto supravodiče pripravované na vzduchu.</a:t>
            </a:r>
          </a:p>
          <a:p>
            <a:pPr eaLnBrk="1" hangingPunct="1">
              <a:spcBef>
                <a:spcPct val="0"/>
              </a:spcBef>
              <a:buFontTx/>
              <a:buChar char="-"/>
            </a:pPr>
            <a:r>
              <a:rPr lang="sk-SK" sz="900" baseline="-25000" smtClean="0"/>
              <a:t> </a:t>
            </a:r>
            <a:r>
              <a:rPr lang="sk-SK" sz="900" smtClean="0"/>
              <a:t>Peak efekt – sa objavuje pri príprave na vzduchu aj pri OCMG procese prípravy u všetkých LREBCO systémov. To naznačuje, že pôvod peak efektu je spoločny pre všetky LREBCO supravodiče. Akurát sa so zvyšujúcou Tc posúva pozícia maximálneho peaku do vyšších polí.</a:t>
            </a:r>
          </a:p>
          <a:p>
            <a:pPr eaLnBrk="1" hangingPunct="1">
              <a:lnSpc>
                <a:spcPct val="90000"/>
              </a:lnSpc>
            </a:pPr>
            <a:r>
              <a:rPr lang="sk-SK" sz="900" i="1" smtClean="0">
                <a:solidFill>
                  <a:schemeClr val="tx2"/>
                </a:solidFill>
              </a:rPr>
              <a:t>Základný cieľ:</a:t>
            </a:r>
            <a:r>
              <a:rPr lang="sk-SK" sz="900" smtClean="0"/>
              <a:t> Zvýšenie kritickej prúdovej hustoty, </a:t>
            </a:r>
            <a:r>
              <a:rPr lang="sk-SK" sz="900" i="1" smtClean="0"/>
              <a:t>J</a:t>
            </a:r>
            <a:r>
              <a:rPr lang="sk-SK" sz="900" i="1" baseline="-25000" smtClean="0"/>
              <a:t>c</a:t>
            </a:r>
            <a:r>
              <a:rPr lang="sk-SK" sz="900" smtClean="0"/>
              <a:t>,</a:t>
            </a:r>
            <a:r>
              <a:rPr lang="sk-SK" sz="900" baseline="-25000" smtClean="0"/>
              <a:t> </a:t>
            </a:r>
            <a:r>
              <a:rPr lang="sk-SK" sz="900" smtClean="0"/>
              <a:t>zavedením efektívnych pinningových centier prostredníctvom chemického pinningu </a:t>
            </a:r>
            <a:endParaRPr lang="sk-SK" sz="900" i="1" smtClean="0">
              <a:solidFill>
                <a:schemeClr val="tx2"/>
              </a:solidFill>
            </a:endParaRPr>
          </a:p>
          <a:p>
            <a:pPr eaLnBrk="1" hangingPunct="1">
              <a:spcBef>
                <a:spcPct val="0"/>
              </a:spcBef>
            </a:pPr>
            <a:endParaRPr lang="sk-SK" sz="900" smtClean="0"/>
          </a:p>
        </p:txBody>
      </p:sp>
      <p:sp>
        <p:nvSpPr>
          <p:cNvPr id="21507" name="Zástupný symbol čísla snímky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7C62ACB5-2AD9-4E44-BEE6-107E2D5F9C9B}" type="slidenum">
              <a:rPr lang="sk-SK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5</a:t>
            </a:fld>
            <a:endParaRPr lang="sk-SK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Zástupný symbol obrazu snímky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5602" name="Zástupný symbol poznámok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buFontTx/>
              <a:buChar char="-"/>
            </a:pPr>
            <a:r>
              <a:rPr lang="sk-SK" smtClean="0"/>
              <a:t>OCMG proces je takmer identický s ostatnými procesmi prípravy YBCO až na kontolu parciálneho tlaku kyslíka počas kryštalizácie, navyše musia byť upravené aj teplotné režimy, keďže teplota peritektického rozkladu REBCO supravodičov je rôzna a navyše závislá od parciálneho tlaku kyslíka.</a:t>
            </a:r>
          </a:p>
          <a:p>
            <a:pPr>
              <a:buFontTx/>
              <a:buChar char="-"/>
            </a:pPr>
            <a:r>
              <a:rPr lang="sk-SK" smtClean="0"/>
              <a:t>Kľúčový problém TSMG – kontrola Y211 fázy – rovnomerné rozloženie jemných Y211 častíc. Pri OCMG – kľúčový problém – potlačenie LRE – Ba substitúcie, ktorá je zodpovedná za nízke Tc a široký prechod zo supravodivého stavu LREBCO supravodičov pripravovaných na vzduchu.</a:t>
            </a:r>
          </a:p>
          <a:p>
            <a:pPr>
              <a:buFontTx/>
              <a:buChar char="-"/>
            </a:pPr>
            <a:r>
              <a:rPr lang="sk-SK" smtClean="0"/>
              <a:t>Peritektická teplota klesá buď s klesajúcim parciálnym tlakom kyslíka alebo s klesajúcim polomerom RE iónu. RE123 majú menší polomer ako Gd.  </a:t>
            </a:r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EEE51B3-6F06-41BC-A7FB-356021923335}" type="slidenum">
              <a:rPr lang="sk-SK" smtClean="0"/>
              <a:pPr>
                <a:defRPr/>
              </a:pPr>
              <a:t>6</a:t>
            </a:fld>
            <a:endParaRPr lang="sk-SK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Zástupný symbol obrazu snímky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8674" name="Zástupný symbol poznámok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buFontTx/>
              <a:buChar char="-"/>
            </a:pPr>
            <a:r>
              <a:rPr lang="sk-SK" smtClean="0"/>
              <a:t>OCMG proces je takmer identický s ostatnými procesmi prípravy YBCO až na kontolu parciálneho tlaku kyslíka počas kryštalizácie, navyše musia byť upravené aj teplotné režimy, keďže teplota peritektického rozkladu REBCO supravodičov je rôzna a navyše závislá od parciálneho tlaku kyslíka.</a:t>
            </a:r>
          </a:p>
          <a:p>
            <a:pPr>
              <a:buFontTx/>
              <a:buChar char="-"/>
            </a:pPr>
            <a:r>
              <a:rPr lang="sk-SK" smtClean="0"/>
              <a:t>Kľúčový problém TSMG – kontrola Y211 fázy – rovnomerné rozloženie jemných Y211 častíc. Pri OCMG – kľúčový problém – potlačenie LRE – Ba substitúcie, ktorá je zodpovedná za nízke Tc a široký prechod zo supravodivého stavu LREBCO supravodičov pripravovaných na vzduchu.</a:t>
            </a:r>
          </a:p>
          <a:p>
            <a:pPr>
              <a:buFontTx/>
              <a:buChar char="-"/>
            </a:pPr>
            <a:r>
              <a:rPr lang="sk-SK" smtClean="0"/>
              <a:t>Peritektická teplota klesá buď s klesajúcim parciálnym tlakom kyslíka alebo s klesajúcim polomerom RE iónu. RE123 majú menší polomer ako Gd.  </a:t>
            </a:r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3A90822C-4536-4D3F-BBFF-9E5275CB8CC6}" type="slidenum">
              <a:rPr lang="sk-SK" smtClean="0"/>
              <a:pPr>
                <a:defRPr/>
              </a:pPr>
              <a:t>8</a:t>
            </a:fld>
            <a:endParaRPr lang="sk-SK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Zástupný symbol obrazu snímky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22" name="Zástupný symbol poznámok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sk-SK" smtClean="0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5D667EF4-BD27-4799-9494-15E6AD553DFA}" type="slidenum">
              <a:rPr lang="sk-SK" smtClean="0"/>
              <a:pPr>
                <a:defRPr/>
              </a:pPr>
              <a:t>9</a:t>
            </a:fld>
            <a:endParaRPr lang="sk-SK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Zástupný symbol obrazu snímky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2770" name="Zástupný symbol poznámok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sk-SK" smtClean="0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C259991-66D3-418C-BF73-55742A9329C3}" type="slidenum">
              <a:rPr lang="sk-SK" smtClean="0"/>
              <a:pPr>
                <a:defRPr/>
              </a:pPr>
              <a:t>10</a:t>
            </a:fld>
            <a:endParaRPr lang="sk-SK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á sním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ĺžnik 22"/>
          <p:cNvSpPr/>
          <p:nvPr/>
        </p:nvSpPr>
        <p:spPr>
          <a:xfrm flipV="1">
            <a:off x="5410200" y="3810000"/>
            <a:ext cx="3733800" cy="90488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Obdĺžnik 23"/>
          <p:cNvSpPr/>
          <p:nvPr/>
        </p:nvSpPr>
        <p:spPr>
          <a:xfrm flipV="1">
            <a:off x="5410200" y="3897313"/>
            <a:ext cx="3733800" cy="19208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Obdĺžnik 24"/>
          <p:cNvSpPr/>
          <p:nvPr/>
        </p:nvSpPr>
        <p:spPr>
          <a:xfrm flipV="1">
            <a:off x="5410200" y="4114800"/>
            <a:ext cx="3733800" cy="9525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Obdĺžnik 25"/>
          <p:cNvSpPr/>
          <p:nvPr/>
        </p:nvSpPr>
        <p:spPr>
          <a:xfrm flipV="1">
            <a:off x="5410200" y="4164013"/>
            <a:ext cx="1965325" cy="19050"/>
          </a:xfrm>
          <a:prstGeom prst="rect">
            <a:avLst/>
          </a:prstGeom>
          <a:solidFill>
            <a:schemeClr val="accent2">
              <a:alpha val="6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0" name="Obdĺžnik 26"/>
          <p:cNvSpPr/>
          <p:nvPr/>
        </p:nvSpPr>
        <p:spPr>
          <a:xfrm flipV="1">
            <a:off x="5410200" y="4198938"/>
            <a:ext cx="1965325" cy="9525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 useBgFill="1">
        <p:nvSpPr>
          <p:cNvPr id="11" name="Zaoblený obdĺžnik 29"/>
          <p:cNvSpPr/>
          <p:nvPr/>
        </p:nvSpPr>
        <p:spPr bwMode="white">
          <a:xfrm>
            <a:off x="5410200" y="3962400"/>
            <a:ext cx="3063875" cy="26988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 useBgFill="1">
        <p:nvSpPr>
          <p:cNvPr id="12" name="Zaoblený obdĺžnik 30"/>
          <p:cNvSpPr/>
          <p:nvPr/>
        </p:nvSpPr>
        <p:spPr bwMode="white">
          <a:xfrm>
            <a:off x="7377113" y="4060825"/>
            <a:ext cx="1600200" cy="36513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3" name="Obdĺžnik 6"/>
          <p:cNvSpPr/>
          <p:nvPr/>
        </p:nvSpPr>
        <p:spPr>
          <a:xfrm>
            <a:off x="0" y="3649663"/>
            <a:ext cx="9144000" cy="24447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4" name="Obdĺžnik 9"/>
          <p:cNvSpPr/>
          <p:nvPr/>
        </p:nvSpPr>
        <p:spPr>
          <a:xfrm>
            <a:off x="0" y="3675063"/>
            <a:ext cx="9144000" cy="1412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5" name="Obdĺžnik 10"/>
          <p:cNvSpPr/>
          <p:nvPr/>
        </p:nvSpPr>
        <p:spPr>
          <a:xfrm flipV="1">
            <a:off x="6413500" y="3643313"/>
            <a:ext cx="2730500" cy="24765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6" name="Obdĺžnik 18"/>
          <p:cNvSpPr/>
          <p:nvPr/>
        </p:nvSpPr>
        <p:spPr>
          <a:xfrm>
            <a:off x="0" y="0"/>
            <a:ext cx="9144000" cy="370205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" name="Nadpis 7"/>
          <p:cNvSpPr>
            <a:spLocks noGrp="1"/>
          </p:cNvSpPr>
          <p:nvPr>
            <p:ph type="ctrTitle"/>
          </p:nvPr>
        </p:nvSpPr>
        <p:spPr>
          <a:xfrm>
            <a:off x="457200" y="2401887"/>
            <a:ext cx="8458200" cy="1470025"/>
          </a:xfrm>
        </p:spPr>
        <p:txBody>
          <a:bodyPr anchor="b"/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lang="sk-SK" smtClean="0"/>
              <a:t>Kliknite sem a upravte štýl predlohy nadpisov.</a:t>
            </a:r>
            <a:endParaRPr lang="en-US"/>
          </a:p>
        </p:txBody>
      </p:sp>
      <p:sp>
        <p:nvSpPr>
          <p:cNvPr id="9" name="Podnadpis 8"/>
          <p:cNvSpPr>
            <a:spLocks noGrp="1"/>
          </p:cNvSpPr>
          <p:nvPr>
            <p:ph type="subTitle" idx="1"/>
          </p:nvPr>
        </p:nvSpPr>
        <p:spPr>
          <a:xfrm>
            <a:off x="457200" y="3899938"/>
            <a:ext cx="4953000" cy="1752600"/>
          </a:xfrm>
        </p:spPr>
        <p:txBody>
          <a:bodyPr/>
          <a:lstStyle>
            <a:lvl1pPr marL="64008" indent="0" algn="l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sk-SK" smtClean="0"/>
              <a:t>Kliknite sem a upravte štýl predlohy podnadpisov.</a:t>
            </a:r>
            <a:endParaRPr lang="en-US"/>
          </a:p>
        </p:txBody>
      </p:sp>
      <p:sp>
        <p:nvSpPr>
          <p:cNvPr id="17" name="Zástupný symbol dátumu 27"/>
          <p:cNvSpPr>
            <a:spLocks noGrp="1"/>
          </p:cNvSpPr>
          <p:nvPr>
            <p:ph type="dt" sz="half" idx="10"/>
          </p:nvPr>
        </p:nvSpPr>
        <p:spPr>
          <a:xfrm>
            <a:off x="6705600" y="4206875"/>
            <a:ext cx="960438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99F24E5-2FBD-426D-B7A7-6826039359FB}" type="datetimeFigureOut">
              <a:rPr lang="sk-SK"/>
              <a:pPr>
                <a:defRPr/>
              </a:pPr>
              <a:t>14. 6. 2011</a:t>
            </a:fld>
            <a:endParaRPr lang="sk-SK"/>
          </a:p>
        </p:txBody>
      </p:sp>
      <p:sp>
        <p:nvSpPr>
          <p:cNvPr id="18" name="Zástupný symbol päty 16"/>
          <p:cNvSpPr>
            <a:spLocks noGrp="1"/>
          </p:cNvSpPr>
          <p:nvPr>
            <p:ph type="ftr" sz="quarter" idx="11"/>
          </p:nvPr>
        </p:nvSpPr>
        <p:spPr>
          <a:xfrm>
            <a:off x="5410200" y="4205288"/>
            <a:ext cx="12954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19" name="Zástupný symbol čísla snímky 28"/>
          <p:cNvSpPr>
            <a:spLocks noGrp="1"/>
          </p:cNvSpPr>
          <p:nvPr>
            <p:ph type="sldNum" sz="quarter" idx="12"/>
          </p:nvPr>
        </p:nvSpPr>
        <p:spPr>
          <a:xfrm>
            <a:off x="8320088" y="1588"/>
            <a:ext cx="747712" cy="365125"/>
          </a:xfrm>
        </p:spPr>
        <p:txBody>
          <a:bodyPr/>
          <a:lstStyle>
            <a:lvl1pPr algn="r">
              <a:defRPr sz="180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523C976B-0F49-4CEA-899F-C54D7B26F3A2}" type="slidenum">
              <a:rPr lang="sk-SK"/>
              <a:pPr>
                <a:defRPr/>
              </a:pPr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z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Kliknite sem a upravte štýl predlohy nadpisov.</a:t>
            </a:r>
            <a:endParaRPr lang="en-US"/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/>
          </a:p>
        </p:txBody>
      </p:sp>
      <p:sp>
        <p:nvSpPr>
          <p:cNvPr id="4" name="Zástupný symbol dátumu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727D850-84A2-41EB-9150-08508271F852}" type="datetimeFigureOut">
              <a:rPr lang="sk-SK"/>
              <a:pPr>
                <a:defRPr/>
              </a:pPr>
              <a:t>14. 6. 2011</a:t>
            </a:fld>
            <a:endParaRPr lang="sk-SK"/>
          </a:p>
        </p:txBody>
      </p:sp>
      <p:sp>
        <p:nvSpPr>
          <p:cNvPr id="5" name="Zástupný symbol päty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6" name="Zástupný symbol čísla snímky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E803564-5D03-4F86-A5BF-D14433B4C0AA}" type="slidenum">
              <a:rPr lang="sk-SK"/>
              <a:pPr>
                <a:defRPr/>
              </a:pPr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Z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vislý nadpis 1"/>
          <p:cNvSpPr>
            <a:spLocks noGrp="1"/>
          </p:cNvSpPr>
          <p:nvPr>
            <p:ph type="title" orient="vert"/>
          </p:nvPr>
        </p:nvSpPr>
        <p:spPr>
          <a:xfrm>
            <a:off x="6781800" y="1143000"/>
            <a:ext cx="1905000" cy="5486400"/>
          </a:xfrm>
        </p:spPr>
        <p:txBody>
          <a:bodyPr vert="eaVert"/>
          <a:lstStyle/>
          <a:p>
            <a:r>
              <a:rPr lang="sk-SK" smtClean="0"/>
              <a:t>Kliknite sem a upravte štýl predlohy nadpisov.</a:t>
            </a:r>
            <a:endParaRPr lang="en-US"/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>
          <a:xfrm>
            <a:off x="457200" y="1143000"/>
            <a:ext cx="6248400" cy="5486400"/>
          </a:xfrm>
        </p:spPr>
        <p:txBody>
          <a:bodyPr vert="eaVert"/>
          <a:lstStyle/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/>
          </a:p>
        </p:txBody>
      </p:sp>
      <p:sp>
        <p:nvSpPr>
          <p:cNvPr id="4" name="Zástupný symbol dátumu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FAEE83-4B98-48B3-AEC3-6361E1817421}" type="datetimeFigureOut">
              <a:rPr lang="sk-SK"/>
              <a:pPr>
                <a:defRPr/>
              </a:pPr>
              <a:t>14. 6. 2011</a:t>
            </a:fld>
            <a:endParaRPr lang="sk-SK"/>
          </a:p>
        </p:txBody>
      </p:sp>
      <p:sp>
        <p:nvSpPr>
          <p:cNvPr id="5" name="Zástupný symbol päty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6" name="Zástupný symbol čísla snímky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7FCF05-6A38-4907-9D6A-D316A6929A1F}" type="slidenum">
              <a:rPr lang="sk-SK"/>
              <a:pPr>
                <a:defRPr/>
              </a:pPr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Kliknite sem a upravte štýl predlohy nadpisov.</a:t>
            </a:r>
            <a:endParaRPr lang="en-US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/>
          </a:p>
        </p:txBody>
      </p:sp>
      <p:sp>
        <p:nvSpPr>
          <p:cNvPr id="4" name="Zástupný symbol dátumu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5B5DAA-4484-4476-A84C-CE2FB8AC49F0}" type="datetimeFigureOut">
              <a:rPr lang="sk-SK"/>
              <a:pPr>
                <a:defRPr/>
              </a:pPr>
              <a:t>14. 6. 2011</a:t>
            </a:fld>
            <a:endParaRPr lang="sk-SK"/>
          </a:p>
        </p:txBody>
      </p:sp>
      <p:sp>
        <p:nvSpPr>
          <p:cNvPr id="5" name="Zástupný symbol päty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6" name="Zástupný symbol čísla snímky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A118D7-7F0B-443A-8518-D4E554B5B81A}" type="slidenum">
              <a:rPr lang="sk-SK"/>
              <a:pPr>
                <a:defRPr/>
              </a:pPr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Hlavička sekc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1981200"/>
            <a:ext cx="7772400" cy="1362075"/>
          </a:xfrm>
        </p:spPr>
        <p:txBody>
          <a:bodyPr anchor="b">
            <a:noAutofit/>
          </a:bodyPr>
          <a:lstStyle>
            <a:lvl1pPr algn="l">
              <a:buNone/>
              <a:defRPr sz="4300" b="1" cap="none" baseline="0">
                <a:ln w="12700">
                  <a:solidFill>
                    <a:schemeClr val="accent2">
                      <a:shade val="90000"/>
                      <a:satMod val="150000"/>
                    </a:schemeClr>
                  </a:solidFill>
                </a:ln>
                <a:solidFill>
                  <a:srgbClr val="FFFFFF"/>
                </a:solidFill>
                <a:effectLst>
                  <a:outerShdw blurRad="38100" dist="381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lang="sk-SK" smtClean="0"/>
              <a:t>Kliknite sem a upravte štýl predlohy nadpisov.</a:t>
            </a:r>
            <a:endParaRPr lang="en-US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722313" y="3367088"/>
            <a:ext cx="7772400" cy="1509712"/>
          </a:xfrm>
        </p:spPr>
        <p:txBody>
          <a:bodyPr/>
          <a:lstStyle>
            <a:lvl1pPr marL="45720" indent="0">
              <a:buNone/>
              <a:defRPr sz="2100" b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4" name="Zástupný symbol dátumu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5F152E-D449-4E7C-BD89-3A918DE67AE6}" type="datetimeFigureOut">
              <a:rPr lang="sk-SK"/>
              <a:pPr>
                <a:defRPr/>
              </a:pPr>
              <a:t>14. 6. 2011</a:t>
            </a:fld>
            <a:endParaRPr lang="sk-SK"/>
          </a:p>
        </p:txBody>
      </p:sp>
      <p:sp>
        <p:nvSpPr>
          <p:cNvPr id="5" name="Zástupný symbol päty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6" name="Zástupný symbol čísla snímky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B69401-0FDD-44BC-8973-3C769C453A87}" type="slidenum">
              <a:rPr lang="sk-SK"/>
              <a:pPr>
                <a:defRPr/>
              </a:pPr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Kliknite sem a upravte štýl predlohy nadpisov.</a:t>
            </a:r>
            <a:endParaRPr lang="en-US"/>
          </a:p>
        </p:txBody>
      </p:sp>
      <p:sp>
        <p:nvSpPr>
          <p:cNvPr id="3" name="Zástupný symbol obsahu 2"/>
          <p:cNvSpPr>
            <a:spLocks noGrp="1"/>
          </p:cNvSpPr>
          <p:nvPr>
            <p:ph sz="half" idx="1"/>
          </p:nvPr>
        </p:nvSpPr>
        <p:spPr>
          <a:xfrm>
            <a:off x="457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/>
          </a:p>
        </p:txBody>
      </p:sp>
      <p:sp>
        <p:nvSpPr>
          <p:cNvPr id="4" name="Zástupný symbol obsahu 3"/>
          <p:cNvSpPr>
            <a:spLocks noGrp="1"/>
          </p:cNvSpPr>
          <p:nvPr>
            <p:ph sz="half" idx="2"/>
          </p:nvPr>
        </p:nvSpPr>
        <p:spPr>
          <a:xfrm>
            <a:off x="4648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/>
          </a:p>
        </p:txBody>
      </p:sp>
      <p:sp>
        <p:nvSpPr>
          <p:cNvPr id="5" name="Zástupný symbol dátumu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C7ED2C-63C8-47BC-89AE-C2BEA0C805BD}" type="datetimeFigureOut">
              <a:rPr lang="sk-SK"/>
              <a:pPr>
                <a:defRPr/>
              </a:pPr>
              <a:t>14. 6. 2011</a:t>
            </a:fld>
            <a:endParaRPr lang="sk-SK"/>
          </a:p>
        </p:txBody>
      </p:sp>
      <p:sp>
        <p:nvSpPr>
          <p:cNvPr id="6" name="Zástupný symbol päty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7" name="Zástupný symbol čísla snímky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56E8FE-A903-4F33-9070-E86D1157ED99}" type="slidenum">
              <a:rPr lang="sk-SK"/>
              <a:pPr>
                <a:defRPr/>
              </a:pPr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81000" y="1143000"/>
            <a:ext cx="8382000" cy="1069848"/>
          </a:xfrm>
        </p:spPr>
        <p:txBody>
          <a:bodyPr/>
          <a:lstStyle>
            <a:lvl1pPr>
              <a:defRPr sz="4000" b="0" i="0" cap="none" baseline="0"/>
            </a:lvl1pPr>
          </a:lstStyle>
          <a:p>
            <a:r>
              <a:rPr lang="sk-SK" smtClean="0"/>
              <a:t>Kliknite sem a upravte štýl predlohy nadpisov.</a:t>
            </a:r>
            <a:endParaRPr lang="en-US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381000" y="2244970"/>
            <a:ext cx="4041648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3"/>
          </p:nvPr>
        </p:nvSpPr>
        <p:spPr>
          <a:xfrm>
            <a:off x="4721225" y="2244970"/>
            <a:ext cx="4041775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5" name="Zástupný symbol obsahu 4"/>
          <p:cNvSpPr>
            <a:spLocks noGrp="1"/>
          </p:cNvSpPr>
          <p:nvPr>
            <p:ph sz="quarter" idx="2"/>
          </p:nvPr>
        </p:nvSpPr>
        <p:spPr>
          <a:xfrm>
            <a:off x="381000" y="2708519"/>
            <a:ext cx="4041648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/>
          </a:p>
        </p:txBody>
      </p:sp>
      <p:sp>
        <p:nvSpPr>
          <p:cNvPr id="6" name="Zástupný symbol obsahu 5"/>
          <p:cNvSpPr>
            <a:spLocks noGrp="1"/>
          </p:cNvSpPr>
          <p:nvPr>
            <p:ph sz="quarter" idx="4"/>
          </p:nvPr>
        </p:nvSpPr>
        <p:spPr>
          <a:xfrm>
            <a:off x="4718304" y="2708519"/>
            <a:ext cx="4041775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/>
          </a:p>
        </p:txBody>
      </p:sp>
      <p:sp>
        <p:nvSpPr>
          <p:cNvPr id="7" name="Zástupný symbol dátumu 2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7392F58C-BEB1-4E14-B822-602D7A3469C5}" type="datetimeFigureOut">
              <a:rPr lang="sk-SK"/>
              <a:pPr>
                <a:defRPr/>
              </a:pPr>
              <a:t>14. 6. 2011</a:t>
            </a:fld>
            <a:endParaRPr lang="sk-SK"/>
          </a:p>
        </p:txBody>
      </p:sp>
      <p:sp>
        <p:nvSpPr>
          <p:cNvPr id="8" name="Zástupný symbol čísla snímky 2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E3E3CAF5-9E3F-4E18-98B1-482AD4371E8C}" type="slidenum">
              <a:rPr lang="sk-SK"/>
              <a:pPr>
                <a:defRPr/>
              </a:pPr>
              <a:t>‹#›</a:t>
            </a:fld>
            <a:endParaRPr lang="sk-SK"/>
          </a:p>
        </p:txBody>
      </p:sp>
      <p:sp>
        <p:nvSpPr>
          <p:cNvPr id="9" name="Zástupný symbol päty 2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sk-SK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Len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9848"/>
          </a:xfrm>
        </p:spPr>
        <p:txBody>
          <a:bodyPr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lang="sk-SK" smtClean="0"/>
              <a:t>Kliknite sem a upravte štýl predlohy nadpisov.</a:t>
            </a:r>
            <a:endParaRPr lang="en-US"/>
          </a:p>
        </p:txBody>
      </p:sp>
      <p:sp>
        <p:nvSpPr>
          <p:cNvPr id="3" name="Zástupný symbol dátumu 2"/>
          <p:cNvSpPr>
            <a:spLocks noGrp="1"/>
          </p:cNvSpPr>
          <p:nvPr>
            <p:ph type="dt" sz="half" idx="10"/>
          </p:nvPr>
        </p:nvSpPr>
        <p:spPr>
          <a:xfrm>
            <a:off x="6583363" y="612775"/>
            <a:ext cx="957262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532728D-A0C4-4200-9DF3-9D730B68E106}" type="datetimeFigureOut">
              <a:rPr lang="sk-SK"/>
              <a:pPr>
                <a:defRPr/>
              </a:pPr>
              <a:t>14. 6. 2011</a:t>
            </a:fld>
            <a:endParaRPr lang="sk-SK"/>
          </a:p>
        </p:txBody>
      </p:sp>
      <p:sp>
        <p:nvSpPr>
          <p:cNvPr id="4" name="Zástupný symbol päty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5" name="Zástupný symbol čísla snímky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1F6230-430C-4DC1-B140-BB2845A6B647}" type="slidenum">
              <a:rPr lang="sk-SK"/>
              <a:pPr>
                <a:defRPr/>
              </a:pPr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dátumu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56578B-0C21-4A27-99C7-AEDEE2EA1754}" type="datetimeFigureOut">
              <a:rPr lang="sk-SK"/>
              <a:pPr>
                <a:defRPr/>
              </a:pPr>
              <a:t>14. 6. 2011</a:t>
            </a:fld>
            <a:endParaRPr lang="sk-SK"/>
          </a:p>
        </p:txBody>
      </p:sp>
      <p:sp>
        <p:nvSpPr>
          <p:cNvPr id="3" name="Zástupný symbol päty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4" name="Zástupný symbol čísla snímky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E07C5C-4E42-4397-8C72-A4EADAF87C30}" type="slidenum">
              <a:rPr lang="sk-SK"/>
              <a:pPr>
                <a:defRPr/>
              </a:pPr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353496" y="1101970"/>
            <a:ext cx="3383280" cy="877824"/>
          </a:xfrm>
        </p:spPr>
        <p:txBody>
          <a:bodyPr anchor="b"/>
          <a:lstStyle>
            <a:lvl1pPr algn="l">
              <a:buNone/>
              <a:defRPr sz="1800" b="1"/>
            </a:lvl1pPr>
          </a:lstStyle>
          <a:p>
            <a:r>
              <a:rPr lang="sk-SK" smtClean="0"/>
              <a:t>Kliknite sem a upravte štýl predlohy nadpisov.</a:t>
            </a:r>
            <a:endParaRPr lang="en-US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2"/>
          </p:nvPr>
        </p:nvSpPr>
        <p:spPr>
          <a:xfrm>
            <a:off x="5353496" y="2010727"/>
            <a:ext cx="3383280" cy="4617720"/>
          </a:xfrm>
        </p:spPr>
        <p:txBody>
          <a:bodyPr/>
          <a:lstStyle>
            <a:lvl1pPr marL="9144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4" name="Zástupný symbol obsahu 3"/>
          <p:cNvSpPr>
            <a:spLocks noGrp="1"/>
          </p:cNvSpPr>
          <p:nvPr>
            <p:ph sz="half" idx="1"/>
          </p:nvPr>
        </p:nvSpPr>
        <p:spPr>
          <a:xfrm>
            <a:off x="152400" y="776287"/>
            <a:ext cx="5102352" cy="58521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/>
          </a:p>
        </p:txBody>
      </p:sp>
      <p:sp>
        <p:nvSpPr>
          <p:cNvPr id="5" name="Zástupný symbol dátumu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B08744-BE3C-4145-BD23-0FB0196B95AB}" type="datetimeFigureOut">
              <a:rPr lang="sk-SK"/>
              <a:pPr>
                <a:defRPr/>
              </a:pPr>
              <a:t>14. 6. 2011</a:t>
            </a:fld>
            <a:endParaRPr lang="sk-SK"/>
          </a:p>
        </p:txBody>
      </p:sp>
      <p:sp>
        <p:nvSpPr>
          <p:cNvPr id="6" name="Zástupný symbol päty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7" name="Zástupný symbol čísla snímky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E79D39-1FD5-4B5F-B7C0-97ABAB7ABB87}" type="slidenum">
              <a:rPr lang="sk-SK"/>
              <a:pPr>
                <a:defRPr/>
              </a:pPr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ok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440434" y="1109160"/>
            <a:ext cx="586803" cy="4681637"/>
          </a:xfrm>
        </p:spPr>
        <p:txBody>
          <a:bodyPr vert="vert270" lIns="45720" tIns="0" rIns="45720" anchor="t"/>
          <a:lstStyle>
            <a:lvl1pPr algn="ctr">
              <a:buNone/>
              <a:defRPr sz="2000" b="1"/>
            </a:lvl1pPr>
          </a:lstStyle>
          <a:p>
            <a:r>
              <a:rPr lang="sk-SK" smtClean="0"/>
              <a:t>Kliknite sem a upravte štýl predlohy nadpisov.</a:t>
            </a:r>
            <a:endParaRPr lang="en-US"/>
          </a:p>
        </p:txBody>
      </p:sp>
      <p:sp>
        <p:nvSpPr>
          <p:cNvPr id="3" name="Zástupný symbol obrázka 2"/>
          <p:cNvSpPr>
            <a:spLocks noGrp="1"/>
          </p:cNvSpPr>
          <p:nvPr>
            <p:ph type="pic" idx="1"/>
          </p:nvPr>
        </p:nvSpPr>
        <p:spPr>
          <a:xfrm>
            <a:off x="403671" y="1143000"/>
            <a:ext cx="4572000" cy="4572000"/>
          </a:xfrm>
          <a:solidFill>
            <a:srgbClr val="EAEAEA"/>
          </a:solidFill>
          <a:ln w="50800">
            <a:solidFill>
              <a:srgbClr val="FFFFFF"/>
            </a:solidFill>
            <a:miter lim="800000"/>
          </a:ln>
          <a:effectLst>
            <a:outerShdw blurRad="57150" dist="31750" dir="4800000" algn="tl" rotWithShape="0">
              <a:srgbClr val="000000">
                <a:alpha val="2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2540">
            <a:bevelT w="25400" h="19050"/>
            <a:contourClr>
              <a:srgbClr val="AEAEAE"/>
            </a:contourClr>
          </a:sp3d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sk-SK" noProof="0" smtClean="0"/>
              <a:t>Ak chcete pridať obrázok, kliknite na ikonu</a:t>
            </a:r>
            <a:endParaRPr lang="en-US" noProof="0" dirty="0"/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2"/>
          </p:nvPr>
        </p:nvSpPr>
        <p:spPr>
          <a:xfrm>
            <a:off x="6088443" y="3274308"/>
            <a:ext cx="2590800" cy="2516489"/>
          </a:xfrm>
        </p:spPr>
        <p:txBody>
          <a:bodyPr lIns="0" tIns="0" rIns="45720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3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5" name="Zástupný symbol dátumu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D92855-9AFA-4EBE-B078-8D7FEB5E28C6}" type="datetimeFigureOut">
              <a:rPr lang="sk-SK"/>
              <a:pPr>
                <a:defRPr/>
              </a:pPr>
              <a:t>14. 6. 2011</a:t>
            </a:fld>
            <a:endParaRPr lang="sk-SK"/>
          </a:p>
        </p:txBody>
      </p:sp>
      <p:sp>
        <p:nvSpPr>
          <p:cNvPr id="6" name="Zástupný symbol päty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7" name="Zástupný symbol čísla snímky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2BE519-EE77-4828-91EC-D54DB51E39A1}" type="slidenum">
              <a:rPr lang="sk-SK"/>
              <a:pPr>
                <a:defRPr/>
              </a:pPr>
              <a:t>‹#›</a:t>
            </a:fld>
            <a:endParaRPr lang="sk-SK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Obdĺžnik 27"/>
          <p:cNvSpPr/>
          <p:nvPr/>
        </p:nvSpPr>
        <p:spPr>
          <a:xfrm>
            <a:off x="0" y="366713"/>
            <a:ext cx="9144000" cy="8413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9" name="Obdĺžnik 28"/>
          <p:cNvSpPr/>
          <p:nvPr/>
        </p:nvSpPr>
        <p:spPr>
          <a:xfrm>
            <a:off x="0" y="0"/>
            <a:ext cx="9144000" cy="31115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0" name="Obdĺžnik 29"/>
          <p:cNvSpPr/>
          <p:nvPr/>
        </p:nvSpPr>
        <p:spPr>
          <a:xfrm>
            <a:off x="0" y="307975"/>
            <a:ext cx="9144000" cy="92075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1" name="Obdĺžnik 30"/>
          <p:cNvSpPr/>
          <p:nvPr/>
        </p:nvSpPr>
        <p:spPr>
          <a:xfrm flipV="1">
            <a:off x="5410200" y="360363"/>
            <a:ext cx="3733800" cy="904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2" name="Obdĺžnik 31"/>
          <p:cNvSpPr/>
          <p:nvPr/>
        </p:nvSpPr>
        <p:spPr>
          <a:xfrm flipV="1">
            <a:off x="5410200" y="439738"/>
            <a:ext cx="3733800" cy="18097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 useBgFill="1">
        <p:nvSpPr>
          <p:cNvPr id="33" name="Zaoblený obdĺžnik 32"/>
          <p:cNvSpPr/>
          <p:nvPr/>
        </p:nvSpPr>
        <p:spPr bwMode="white">
          <a:xfrm>
            <a:off x="5407025" y="496888"/>
            <a:ext cx="3063875" cy="28575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 useBgFill="1">
        <p:nvSpPr>
          <p:cNvPr id="34" name="Zaoblený obdĺžnik 33"/>
          <p:cNvSpPr/>
          <p:nvPr/>
        </p:nvSpPr>
        <p:spPr bwMode="white">
          <a:xfrm>
            <a:off x="7373938" y="588963"/>
            <a:ext cx="1600200" cy="3651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5" name="Obdĺžnik 34"/>
          <p:cNvSpPr/>
          <p:nvPr/>
        </p:nvSpPr>
        <p:spPr bwMode="invGray">
          <a:xfrm>
            <a:off x="9085263" y="-1588"/>
            <a:ext cx="57150" cy="620713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36" name="Obdĺžnik 35"/>
          <p:cNvSpPr/>
          <p:nvPr/>
        </p:nvSpPr>
        <p:spPr bwMode="invGray">
          <a:xfrm>
            <a:off x="9043988" y="-1588"/>
            <a:ext cx="28575" cy="620713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37" name="Obdĺžnik 36"/>
          <p:cNvSpPr/>
          <p:nvPr/>
        </p:nvSpPr>
        <p:spPr bwMode="invGray">
          <a:xfrm>
            <a:off x="9024938" y="-1588"/>
            <a:ext cx="9525" cy="620713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8" name="Obdĺžnik 37"/>
          <p:cNvSpPr/>
          <p:nvPr/>
        </p:nvSpPr>
        <p:spPr bwMode="invGray">
          <a:xfrm>
            <a:off x="8975725" y="-1588"/>
            <a:ext cx="26988" cy="620713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9" name="Obdĺžnik 38"/>
          <p:cNvSpPr/>
          <p:nvPr/>
        </p:nvSpPr>
        <p:spPr bwMode="invGray">
          <a:xfrm>
            <a:off x="8915400" y="0"/>
            <a:ext cx="55563" cy="585788"/>
          </a:xfrm>
          <a:prstGeom prst="rect">
            <a:avLst/>
          </a:prstGeom>
          <a:solidFill>
            <a:srgbClr val="FFFFFF">
              <a:alpha val="2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0" name="Obdĺžnik 39"/>
          <p:cNvSpPr/>
          <p:nvPr/>
        </p:nvSpPr>
        <p:spPr bwMode="invGray">
          <a:xfrm>
            <a:off x="8874125" y="0"/>
            <a:ext cx="7938" cy="585788"/>
          </a:xfrm>
          <a:prstGeom prst="rect">
            <a:avLst/>
          </a:prstGeom>
          <a:solidFill>
            <a:srgbClr val="FFFFFF">
              <a:alpha val="30196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039" name="Zástupný symbol nadpisu 21"/>
          <p:cNvSpPr>
            <a:spLocks noGrp="1"/>
          </p:cNvSpPr>
          <p:nvPr>
            <p:ph type="title"/>
          </p:nvPr>
        </p:nvSpPr>
        <p:spPr bwMode="auto">
          <a:xfrm>
            <a:off x="457200" y="1143000"/>
            <a:ext cx="82296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sk-SK" smtClean="0"/>
              <a:t>Kliknite sem a upravte štýl predlohy nadpisov.</a:t>
            </a:r>
            <a:endParaRPr lang="en-US" smtClean="0"/>
          </a:p>
        </p:txBody>
      </p:sp>
      <p:sp>
        <p:nvSpPr>
          <p:cNvPr id="1040" name="Zástupný symbol textu 12"/>
          <p:cNvSpPr>
            <a:spLocks noGrp="1"/>
          </p:cNvSpPr>
          <p:nvPr>
            <p:ph type="body" idx="1"/>
          </p:nvPr>
        </p:nvSpPr>
        <p:spPr bwMode="auto">
          <a:xfrm>
            <a:off x="457200" y="2249488"/>
            <a:ext cx="8229600" cy="4324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smtClean="0"/>
          </a:p>
        </p:txBody>
      </p:sp>
      <p:sp>
        <p:nvSpPr>
          <p:cNvPr id="14" name="Zástupný symbol dátumu 13"/>
          <p:cNvSpPr>
            <a:spLocks noGrp="1"/>
          </p:cNvSpPr>
          <p:nvPr>
            <p:ph type="dt" sz="half" idx="2"/>
          </p:nvPr>
        </p:nvSpPr>
        <p:spPr>
          <a:xfrm>
            <a:off x="6586538" y="612775"/>
            <a:ext cx="957262" cy="457200"/>
          </a:xfrm>
          <a:prstGeom prst="rect">
            <a:avLst/>
          </a:prstGeom>
        </p:spPr>
        <p:txBody>
          <a:bodyPr vert="horz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800">
                <a:solidFill>
                  <a:schemeClr val="accent2"/>
                </a:solidFill>
                <a:latin typeface="+mn-lt"/>
              </a:defRPr>
            </a:lvl1pPr>
          </a:lstStyle>
          <a:p>
            <a:pPr>
              <a:defRPr/>
            </a:pPr>
            <a:fld id="{8A4B3290-378A-4954-A735-AF03D2CFE400}" type="datetimeFigureOut">
              <a:rPr lang="sk-SK"/>
              <a:pPr>
                <a:defRPr/>
              </a:pPr>
              <a:t>14. 6. 2011</a:t>
            </a:fld>
            <a:endParaRPr lang="sk-SK"/>
          </a:p>
        </p:txBody>
      </p:sp>
      <p:sp>
        <p:nvSpPr>
          <p:cNvPr id="3" name="Zástupný symbol päty 2"/>
          <p:cNvSpPr>
            <a:spLocks noGrp="1"/>
          </p:cNvSpPr>
          <p:nvPr>
            <p:ph type="ftr" sz="quarter" idx="3"/>
          </p:nvPr>
        </p:nvSpPr>
        <p:spPr>
          <a:xfrm>
            <a:off x="5257800" y="612775"/>
            <a:ext cx="1325563" cy="457200"/>
          </a:xfrm>
          <a:prstGeom prst="rect">
            <a:avLst/>
          </a:prstGeom>
        </p:spPr>
        <p:txBody>
          <a:bodyPr vert="horz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800">
                <a:solidFill>
                  <a:schemeClr val="accent2"/>
                </a:solidFill>
                <a:latin typeface="+mn-lt"/>
              </a:defRPr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23" name="Zástupný symbol čísla snímky 22"/>
          <p:cNvSpPr>
            <a:spLocks noGrp="1"/>
          </p:cNvSpPr>
          <p:nvPr>
            <p:ph type="sldNum" sz="quarter" idx="4"/>
          </p:nvPr>
        </p:nvSpPr>
        <p:spPr>
          <a:xfrm>
            <a:off x="8174038" y="1588"/>
            <a:ext cx="762000" cy="366712"/>
          </a:xfrm>
          <a:prstGeom prst="rect">
            <a:avLst/>
          </a:prstGeom>
        </p:spPr>
        <p:txBody>
          <a:bodyPr vert="horz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800">
                <a:solidFill>
                  <a:srgbClr val="FFFFFF"/>
                </a:solidFill>
                <a:latin typeface="+mn-lt"/>
              </a:defRPr>
            </a:lvl1pPr>
          </a:lstStyle>
          <a:p>
            <a:pPr>
              <a:defRPr/>
            </a:pPr>
            <a:fld id="{029D5F13-D2F2-456C-BFEB-797F2517C66C}" type="slidenum">
              <a:rPr lang="sk-SK"/>
              <a:pPr>
                <a:defRPr/>
              </a:pPr>
              <a:t>‹#›</a:t>
            </a:fld>
            <a:endParaRPr lang="sk-SK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4" r:id="rId1"/>
    <p:sldLayoutId id="2147483736" r:id="rId2"/>
    <p:sldLayoutId id="2147483737" r:id="rId3"/>
    <p:sldLayoutId id="2147483738" r:id="rId4"/>
    <p:sldLayoutId id="2147483745" r:id="rId5"/>
    <p:sldLayoutId id="2147483746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9pPr>
    </p:titleStyle>
    <p:bodyStyle>
      <a:lvl1pPr marL="365125" indent="-255588" algn="l" rtl="0" eaLnBrk="0" fontAlgn="base" hangingPunct="0">
        <a:spcBef>
          <a:spcPts val="300"/>
        </a:spcBef>
        <a:spcAft>
          <a:spcPct val="0"/>
        </a:spcAft>
        <a:buClr>
          <a:srgbClr val="0BD0D9"/>
        </a:buClr>
        <a:buFont typeface="Georgia" pitchFamily="18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57225" indent="-246063" algn="l" rtl="0" eaLnBrk="0" fontAlgn="base" hangingPunct="0">
        <a:spcBef>
          <a:spcPts val="300"/>
        </a:spcBef>
        <a:spcAft>
          <a:spcPct val="0"/>
        </a:spcAft>
        <a:buClr>
          <a:schemeClr val="accent2"/>
        </a:buClr>
        <a:buFont typeface="Georgia" pitchFamily="18" charset="0"/>
        <a:buChar char="▫"/>
        <a:defRPr sz="26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922338" indent="-219075" algn="l" rtl="0" eaLnBrk="0" fontAlgn="base" hangingPunct="0">
        <a:spcBef>
          <a:spcPts val="300"/>
        </a:spcBef>
        <a:spcAft>
          <a:spcPct val="0"/>
        </a:spcAft>
        <a:buClr>
          <a:schemeClr val="accent1"/>
        </a:buClr>
        <a:buFont typeface="Wingdings 2" pitchFamily="18" charset="2"/>
        <a:buChar char=""/>
        <a:defRPr sz="24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179513" indent="-200025" algn="l" rtl="0" eaLnBrk="0" fontAlgn="base" hangingPunct="0">
        <a:spcBef>
          <a:spcPts val="300"/>
        </a:spcBef>
        <a:spcAft>
          <a:spcPct val="0"/>
        </a:spcAft>
        <a:buClr>
          <a:schemeClr val="accent1"/>
        </a:buClr>
        <a:buFont typeface="Wingdings 2" pitchFamily="18" charset="2"/>
        <a:buChar char=""/>
        <a:defRPr sz="22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389063" indent="-182563" algn="l" rtl="0" eaLnBrk="0" fontAlgn="base" hangingPunct="0">
        <a:spcBef>
          <a:spcPts val="300"/>
        </a:spcBef>
        <a:spcAft>
          <a:spcPct val="0"/>
        </a:spcAft>
        <a:buClr>
          <a:srgbClr val="0BD0D9"/>
        </a:buClr>
        <a:buFont typeface="Georgia" pitchFamily="18" charset="0"/>
        <a:buChar char="▫"/>
        <a:defRPr sz="2000" kern="1200">
          <a:solidFill>
            <a:srgbClr val="0BD0D9"/>
          </a:solidFill>
          <a:latin typeface="+mn-lt"/>
          <a:ea typeface="+mn-ea"/>
          <a:cs typeface="+mn-cs"/>
        </a:defRPr>
      </a:lvl5pPr>
      <a:lvl6pPr marL="1609344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800" kern="1200">
          <a:solidFill>
            <a:schemeClr val="accent3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600" kern="1200">
          <a:solidFill>
            <a:schemeClr val="accent3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500" kern="1200">
          <a:solidFill>
            <a:schemeClr val="accent3"/>
          </a:solidFill>
          <a:latin typeface="+mn-lt"/>
          <a:ea typeface="+mn-ea"/>
          <a:cs typeface="+mn-cs"/>
        </a:defRPr>
      </a:lvl8pPr>
      <a:lvl9pPr marL="224028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400" kern="1200" baseline="0">
          <a:solidFill>
            <a:schemeClr val="accent3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eg"/><Relationship Id="rId3" Type="http://schemas.openxmlformats.org/officeDocument/2006/relationships/image" Target="../media/image9.jpeg"/><Relationship Id="rId7" Type="http://schemas.openxmlformats.org/officeDocument/2006/relationships/image" Target="../media/image13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10" Type="http://schemas.openxmlformats.org/officeDocument/2006/relationships/image" Target="../media/image8.png"/><Relationship Id="rId4" Type="http://schemas.openxmlformats.org/officeDocument/2006/relationships/image" Target="../media/image10.jpeg"/><Relationship Id="rId9" Type="http://schemas.openxmlformats.org/officeDocument/2006/relationships/image" Target="../media/image15.jpe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eg"/><Relationship Id="rId3" Type="http://schemas.openxmlformats.org/officeDocument/2006/relationships/image" Target="../media/image9.jpeg"/><Relationship Id="rId7" Type="http://schemas.openxmlformats.org/officeDocument/2006/relationships/image" Target="../media/image13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10" Type="http://schemas.openxmlformats.org/officeDocument/2006/relationships/image" Target="../media/image8.png"/><Relationship Id="rId4" Type="http://schemas.openxmlformats.org/officeDocument/2006/relationships/image" Target="../media/image10.jpeg"/><Relationship Id="rId9" Type="http://schemas.openxmlformats.org/officeDocument/2006/relationships/image" Target="../media/image15.jpe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eg"/><Relationship Id="rId3" Type="http://schemas.openxmlformats.org/officeDocument/2006/relationships/image" Target="../media/image9.jpeg"/><Relationship Id="rId7" Type="http://schemas.openxmlformats.org/officeDocument/2006/relationships/image" Target="../media/image13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10" Type="http://schemas.openxmlformats.org/officeDocument/2006/relationships/image" Target="../media/image8.png"/><Relationship Id="rId4" Type="http://schemas.openxmlformats.org/officeDocument/2006/relationships/image" Target="../media/image10.jpeg"/><Relationship Id="rId9" Type="http://schemas.openxmlformats.org/officeDocument/2006/relationships/image" Target="../media/image15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7" Type="http://schemas.openxmlformats.org/officeDocument/2006/relationships/image" Target="../media/image20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emf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8.jpeg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0.jpeg"/><Relationship Id="rId4" Type="http://schemas.openxmlformats.org/officeDocument/2006/relationships/image" Target="../media/image29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1.jpeg"/><Relationship Id="rId5" Type="http://schemas.openxmlformats.org/officeDocument/2006/relationships/image" Target="../media/image30.jpeg"/><Relationship Id="rId4" Type="http://schemas.openxmlformats.org/officeDocument/2006/relationships/image" Target="../media/image29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7" Type="http://schemas.openxmlformats.org/officeDocument/2006/relationships/image" Target="../media/image33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2.jpeg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6.jpe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jpeg"/><Relationship Id="rId3" Type="http://schemas.openxmlformats.org/officeDocument/2006/relationships/image" Target="../media/image9.jpeg"/><Relationship Id="rId7" Type="http://schemas.openxmlformats.org/officeDocument/2006/relationships/image" Target="../media/image37.jpe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jpeg"/><Relationship Id="rId5" Type="http://schemas.openxmlformats.org/officeDocument/2006/relationships/image" Target="../media/image14.jpeg"/><Relationship Id="rId4" Type="http://schemas.openxmlformats.org/officeDocument/2006/relationships/image" Target="../media/image10.jpeg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jpeg"/><Relationship Id="rId3" Type="http://schemas.openxmlformats.org/officeDocument/2006/relationships/image" Target="../media/image9.jpeg"/><Relationship Id="rId7" Type="http://schemas.openxmlformats.org/officeDocument/2006/relationships/image" Target="../media/image38.jpe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jpeg"/><Relationship Id="rId5" Type="http://schemas.openxmlformats.org/officeDocument/2006/relationships/image" Target="../media/image14.jpeg"/><Relationship Id="rId4" Type="http://schemas.openxmlformats.org/officeDocument/2006/relationships/image" Target="../media/image10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Nadpis 1"/>
          <p:cNvSpPr>
            <a:spLocks noGrp="1"/>
          </p:cNvSpPr>
          <p:nvPr>
            <p:ph type="ctrTitle"/>
          </p:nvPr>
        </p:nvSpPr>
        <p:spPr>
          <a:xfrm>
            <a:off x="457200" y="2401888"/>
            <a:ext cx="8458200" cy="1470025"/>
          </a:xfrm>
        </p:spPr>
        <p:txBody>
          <a:bodyPr/>
          <a:lstStyle/>
          <a:p>
            <a:pPr eaLnBrk="1" hangingPunct="1"/>
            <a:r>
              <a:rPr lang="sk-SK" smtClean="0"/>
              <a:t>REBCO masívne supravodiče </a:t>
            </a:r>
            <a:br>
              <a:rPr lang="sk-SK" smtClean="0"/>
            </a:br>
            <a:r>
              <a:rPr lang="sk-SK" smtClean="0"/>
              <a:t>na báze gadolínia</a:t>
            </a:r>
          </a:p>
        </p:txBody>
      </p:sp>
      <p:sp>
        <p:nvSpPr>
          <p:cNvPr id="14338" name="Podnadpis 2"/>
          <p:cNvSpPr>
            <a:spLocks noGrp="1"/>
          </p:cNvSpPr>
          <p:nvPr>
            <p:ph type="subTitle" idx="1"/>
          </p:nvPr>
        </p:nvSpPr>
        <p:spPr>
          <a:xfrm>
            <a:off x="457200" y="5470525"/>
            <a:ext cx="8402638" cy="828675"/>
          </a:xfrm>
        </p:spPr>
        <p:txBody>
          <a:bodyPr/>
          <a:lstStyle/>
          <a:p>
            <a:pPr marL="63500" algn="ctr" eaLnBrk="1" hangingPunct="1"/>
            <a:r>
              <a:rPr lang="sk-SK" sz="2000" smtClean="0"/>
              <a:t>Doktorand: Mgr. Daniela Volochová        </a:t>
            </a:r>
          </a:p>
          <a:p>
            <a:pPr marL="63500" algn="ctr" eaLnBrk="1" hangingPunct="1"/>
            <a:r>
              <a:rPr lang="sk-SK" sz="2000" smtClean="0"/>
              <a:t>Školiteľ: Ing. Pavel Diko, DrSc.</a:t>
            </a:r>
          </a:p>
        </p:txBody>
      </p:sp>
      <p:sp>
        <p:nvSpPr>
          <p:cNvPr id="14339" name="Obdĺžnik 3"/>
          <p:cNvSpPr>
            <a:spLocks noChangeArrowheads="1"/>
          </p:cNvSpPr>
          <p:nvPr/>
        </p:nvSpPr>
        <p:spPr bwMode="auto">
          <a:xfrm>
            <a:off x="500063" y="428625"/>
            <a:ext cx="8215312" cy="1146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ts val="15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sz="2800">
                <a:solidFill>
                  <a:srgbClr val="FFFFFF"/>
                </a:solidFill>
                <a:latin typeface="Georgia" pitchFamily="18" charset="0"/>
              </a:rPr>
              <a:t>Ústav </a:t>
            </a:r>
            <a:r>
              <a:rPr lang="sk-SK" sz="2800">
                <a:solidFill>
                  <a:srgbClr val="FFFFFF"/>
                </a:solidFill>
                <a:latin typeface="Georgia" pitchFamily="18" charset="0"/>
              </a:rPr>
              <a:t>e</a:t>
            </a:r>
            <a:r>
              <a:rPr lang="en-GB" sz="2800">
                <a:solidFill>
                  <a:srgbClr val="FFFFFF"/>
                </a:solidFill>
                <a:latin typeface="Georgia" pitchFamily="18" charset="0"/>
              </a:rPr>
              <a:t>xperimentálnej </a:t>
            </a:r>
            <a:r>
              <a:rPr lang="sk-SK" sz="2800">
                <a:solidFill>
                  <a:srgbClr val="FFFFFF"/>
                </a:solidFill>
                <a:latin typeface="Georgia" pitchFamily="18" charset="0"/>
              </a:rPr>
              <a:t>f</a:t>
            </a:r>
            <a:r>
              <a:rPr lang="en-GB" sz="2800">
                <a:solidFill>
                  <a:srgbClr val="FFFFFF"/>
                </a:solidFill>
                <a:latin typeface="Georgia" pitchFamily="18" charset="0"/>
              </a:rPr>
              <a:t>yziky SAV v Košiciach</a:t>
            </a:r>
          </a:p>
          <a:p>
            <a:pPr algn="ctr">
              <a:spcBef>
                <a:spcPts val="15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sz="2800">
                <a:solidFill>
                  <a:srgbClr val="FFFFFF"/>
                </a:solidFill>
                <a:latin typeface="Georgia" pitchFamily="18" charset="0"/>
              </a:rPr>
              <a:t>Laboratórium materiálovej fyziky</a:t>
            </a:r>
          </a:p>
        </p:txBody>
      </p:sp>
      <p:sp>
        <p:nvSpPr>
          <p:cNvPr id="14340" name="BlokTextu 5"/>
          <p:cNvSpPr txBox="1">
            <a:spLocks noChangeArrowheads="1"/>
          </p:cNvSpPr>
          <p:nvPr/>
        </p:nvSpPr>
        <p:spPr bwMode="auto">
          <a:xfrm>
            <a:off x="523875" y="3986213"/>
            <a:ext cx="3259138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sk-SK" sz="2400">
                <a:solidFill>
                  <a:schemeClr val="tx2"/>
                </a:solidFill>
                <a:latin typeface="Georgia" pitchFamily="18" charset="0"/>
              </a:rPr>
              <a:t>Doktorandský seminár</a:t>
            </a:r>
          </a:p>
          <a:p>
            <a:r>
              <a:rPr lang="sk-SK" sz="2400">
                <a:solidFill>
                  <a:schemeClr val="tx2"/>
                </a:solidFill>
                <a:latin typeface="Georgia" pitchFamily="18" charset="0"/>
              </a:rPr>
              <a:t>Košice</a:t>
            </a:r>
            <a:r>
              <a:rPr lang="sk-SK">
                <a:solidFill>
                  <a:schemeClr val="tx2"/>
                </a:solidFill>
                <a:latin typeface="Georgia" pitchFamily="18" charset="0"/>
              </a:rPr>
              <a:t>, 15.06.2011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Nadpis 1"/>
          <p:cNvSpPr>
            <a:spLocks noGrp="1"/>
          </p:cNvSpPr>
          <p:nvPr>
            <p:ph type="title"/>
          </p:nvPr>
        </p:nvSpPr>
        <p:spPr>
          <a:xfrm>
            <a:off x="247650" y="493713"/>
            <a:ext cx="8715375" cy="1066800"/>
          </a:xfrm>
        </p:spPr>
        <p:txBody>
          <a:bodyPr/>
          <a:lstStyle/>
          <a:p>
            <a:r>
              <a:rPr lang="sk-SK" sz="3200" i="1" smtClean="0"/>
              <a:t>Príprava GdBCO a GdBCO-Al masívnych monokryštalických supravodičov</a:t>
            </a:r>
          </a:p>
        </p:txBody>
      </p:sp>
      <p:sp>
        <p:nvSpPr>
          <p:cNvPr id="31746" name="Zástupný symbol obsahu 2"/>
          <p:cNvSpPr>
            <a:spLocks noGrp="1"/>
          </p:cNvSpPr>
          <p:nvPr>
            <p:ph idx="1"/>
          </p:nvPr>
        </p:nvSpPr>
        <p:spPr>
          <a:xfrm>
            <a:off x="247650" y="1574800"/>
            <a:ext cx="8734425" cy="4999038"/>
          </a:xfrm>
        </p:spPr>
        <p:txBody>
          <a:bodyPr/>
          <a:lstStyle/>
          <a:p>
            <a:pPr eaLnBrk="1" hangingPunct="1"/>
            <a:r>
              <a:rPr lang="sk-SK" sz="2000" i="1" smtClean="0">
                <a:solidFill>
                  <a:schemeClr val="accent2"/>
                </a:solidFill>
              </a:rPr>
              <a:t>Príprava vzoriek  </a:t>
            </a:r>
          </a:p>
          <a:p>
            <a:pPr eaLnBrk="1" hangingPunct="1">
              <a:buFont typeface="Georgia" pitchFamily="18" charset="0"/>
              <a:buNone/>
            </a:pPr>
            <a:r>
              <a:rPr lang="sk-SK" sz="2000" i="1" smtClean="0">
                <a:solidFill>
                  <a:schemeClr val="accent2"/>
                </a:solidFill>
              </a:rPr>
              <a:t>	</a:t>
            </a:r>
            <a:r>
              <a:rPr lang="sk-SK" sz="2000" smtClean="0"/>
              <a:t>- mletie východiskových práškov 3h</a:t>
            </a:r>
          </a:p>
          <a:p>
            <a:pPr eaLnBrk="1" hangingPunct="1">
              <a:buFont typeface="Georgia" pitchFamily="18" charset="0"/>
              <a:buNone/>
            </a:pPr>
            <a:r>
              <a:rPr lang="sk-SK" sz="2000" smtClean="0">
                <a:solidFill>
                  <a:srgbClr val="CC0000"/>
                </a:solidFill>
              </a:rPr>
              <a:t>	</a:t>
            </a:r>
            <a:r>
              <a:rPr lang="sk-SK" sz="2000" smtClean="0"/>
              <a:t>- lisovanie </a:t>
            </a:r>
            <a:r>
              <a:rPr lang="sk-SK" sz="2000" smtClean="0">
                <a:latin typeface="Calibri" pitchFamily="34" charset="0"/>
              </a:rPr>
              <a:t>→ </a:t>
            </a:r>
            <a:r>
              <a:rPr lang="sk-SK" sz="2000" smtClean="0"/>
              <a:t>tabletky s priemerom </a:t>
            </a:r>
            <a:r>
              <a:rPr lang="sk-SK" sz="2000" smtClean="0">
                <a:latin typeface="Calibri" pitchFamily="34" charset="0"/>
              </a:rPr>
              <a:t>Ø</a:t>
            </a:r>
            <a:r>
              <a:rPr lang="sk-SK" sz="2000" smtClean="0"/>
              <a:t>30mm</a:t>
            </a:r>
          </a:p>
          <a:p>
            <a:pPr eaLnBrk="1" hangingPunct="1">
              <a:buFont typeface="Georgia" pitchFamily="18" charset="0"/>
              <a:buNone/>
            </a:pPr>
            <a:endParaRPr lang="sk-SK" sz="2000" smtClean="0"/>
          </a:p>
          <a:p>
            <a:pPr eaLnBrk="1" hangingPunct="1"/>
            <a:r>
              <a:rPr lang="sk-SK" sz="2000" i="1" smtClean="0">
                <a:solidFill>
                  <a:schemeClr val="accent2"/>
                </a:solidFill>
              </a:rPr>
              <a:t>Zárodky</a:t>
            </a:r>
          </a:p>
          <a:p>
            <a:pPr eaLnBrk="1" hangingPunct="1">
              <a:buFont typeface="Georgia" pitchFamily="18" charset="0"/>
              <a:buNone/>
            </a:pPr>
            <a:r>
              <a:rPr lang="sk-SK" sz="2000" smtClean="0">
                <a:solidFill>
                  <a:srgbClr val="CC0000"/>
                </a:solidFill>
              </a:rPr>
              <a:t>	 </a:t>
            </a:r>
            <a:r>
              <a:rPr lang="sk-SK" sz="2000" smtClean="0"/>
              <a:t>- Sm123/MgO thin films  + „cold seeding“ TSMG proces</a:t>
            </a:r>
            <a:endParaRPr lang="sk-SK" sz="2000" smtClean="0">
              <a:latin typeface="Calibri" pitchFamily="34" charset="0"/>
            </a:endParaRPr>
          </a:p>
          <a:p>
            <a:pPr eaLnBrk="1" hangingPunct="1">
              <a:buFont typeface="Georgia" pitchFamily="18" charset="0"/>
              <a:buNone/>
            </a:pPr>
            <a:endParaRPr lang="sk-SK" sz="2000" smtClean="0">
              <a:latin typeface="Calibri" pitchFamily="34" charset="0"/>
            </a:endParaRPr>
          </a:p>
          <a:p>
            <a:pPr eaLnBrk="1" hangingPunct="1"/>
            <a:r>
              <a:rPr lang="sk-SK" sz="2000" i="1" smtClean="0">
                <a:solidFill>
                  <a:schemeClr val="accent2"/>
                </a:solidFill>
              </a:rPr>
              <a:t>Teplotný režim</a:t>
            </a:r>
          </a:p>
          <a:p>
            <a:pPr eaLnBrk="1" hangingPunct="1">
              <a:buFont typeface="Georgia" pitchFamily="18" charset="0"/>
              <a:buNone/>
            </a:pPr>
            <a:r>
              <a:rPr lang="sk-SK" sz="2000" i="1" smtClean="0">
                <a:solidFill>
                  <a:schemeClr val="accent2"/>
                </a:solidFill>
              </a:rPr>
              <a:t>	</a:t>
            </a:r>
          </a:p>
          <a:p>
            <a:pPr eaLnBrk="1" hangingPunct="1">
              <a:buFont typeface="Georgia" pitchFamily="18" charset="0"/>
              <a:buNone/>
            </a:pPr>
            <a:endParaRPr lang="sk-SK" sz="2400" smtClean="0">
              <a:solidFill>
                <a:srgbClr val="CC0000"/>
              </a:solidFill>
            </a:endParaRPr>
          </a:p>
          <a:p>
            <a:pPr eaLnBrk="1" hangingPunct="1">
              <a:buFont typeface="Georgia" pitchFamily="18" charset="0"/>
              <a:buNone/>
            </a:pPr>
            <a:endParaRPr lang="sk-SK" sz="2000" smtClean="0">
              <a:solidFill>
                <a:srgbClr val="CC0000"/>
              </a:solidFill>
            </a:endParaRPr>
          </a:p>
          <a:p>
            <a:pPr eaLnBrk="1" hangingPunct="1">
              <a:buFont typeface="Georgia" pitchFamily="18" charset="0"/>
              <a:buNone/>
            </a:pPr>
            <a:endParaRPr lang="sk-SK" sz="2000" smtClean="0">
              <a:solidFill>
                <a:srgbClr val="CC0000"/>
              </a:solidFill>
            </a:endParaRPr>
          </a:p>
          <a:p>
            <a:endParaRPr lang="sk-SK" sz="2000" smtClean="0"/>
          </a:p>
        </p:txBody>
      </p:sp>
      <p:pic>
        <p:nvPicPr>
          <p:cNvPr id="31747" name="Picture 2" descr="Temp_profile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770188" y="4162425"/>
            <a:ext cx="3594100" cy="2519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748" name="Picture 3" descr="G:\Monika\Nový obrázok (25)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386513" y="4535488"/>
            <a:ext cx="1716087" cy="1763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1749" name="Obdĺžnik 63"/>
          <p:cNvSpPr>
            <a:spLocks noChangeArrowheads="1"/>
          </p:cNvSpPr>
          <p:nvPr/>
        </p:nvSpPr>
        <p:spPr bwMode="auto">
          <a:xfrm>
            <a:off x="6865938" y="4141788"/>
            <a:ext cx="687387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sk-SK" sz="1400" b="1">
                <a:latin typeface="Times New Roman" pitchFamily="18" charset="0"/>
                <a:cs typeface="Times New Roman" pitchFamily="18" charset="0"/>
              </a:rPr>
              <a:t>Gd123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3" name="Picture 2" descr="F:\Monika\upravené\GdBCO+0,1_2_0,67_fotka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551113" y="2000250"/>
            <a:ext cx="1690687" cy="1690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794" name="Picture 3" descr="F:\Monika\upravené\GdBCO+0,1_3_0,67_fotka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751388" y="1965325"/>
            <a:ext cx="1690687" cy="1690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795" name="Picture 8" descr="F:\Monika\upravené\GdBCO+0,3_0,67_fotka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878638" y="1990725"/>
            <a:ext cx="1695450" cy="1695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796" name="Picture 10" descr="F:\Monika\upravené\GdBCO+1_0,67_fotka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536825" y="4618038"/>
            <a:ext cx="1735138" cy="1695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797" name="Picture 11" descr="F:\Monika\upravené\GdBCO+2_0,67_fotka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4802188" y="4584700"/>
            <a:ext cx="1690687" cy="169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798" name="Picture 12" descr="F:\Monika\upravené\GdBCO+5,5_1_0,67_fotka.jpg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6865938" y="4618038"/>
            <a:ext cx="1766887" cy="1692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799" name="Picture 14" descr="F:\Monika\upravené\GdBCO+0,5_0,67_fotka.jpg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434975" y="4598988"/>
            <a:ext cx="1684338" cy="1693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3800" name="Obdĺžnik 40"/>
          <p:cNvSpPr>
            <a:spLocks noChangeArrowheads="1"/>
          </p:cNvSpPr>
          <p:nvPr/>
        </p:nvSpPr>
        <p:spPr bwMode="auto">
          <a:xfrm>
            <a:off x="2360613" y="1644650"/>
            <a:ext cx="203517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sk-SK" sz="1400" b="1">
                <a:latin typeface="Times New Roman" pitchFamily="18" charset="0"/>
                <a:cs typeface="Times New Roman" pitchFamily="18" charset="0"/>
              </a:rPr>
              <a:t>Gd123 + 0,1wt% Gd246</a:t>
            </a:r>
          </a:p>
        </p:txBody>
      </p:sp>
      <p:sp>
        <p:nvSpPr>
          <p:cNvPr id="33801" name="Obdĺžnik 41"/>
          <p:cNvSpPr>
            <a:spLocks noChangeArrowheads="1"/>
          </p:cNvSpPr>
          <p:nvPr/>
        </p:nvSpPr>
        <p:spPr bwMode="auto">
          <a:xfrm>
            <a:off x="4651375" y="1670050"/>
            <a:ext cx="201295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sk-SK" sz="1400" b="1">
                <a:latin typeface="Times New Roman" pitchFamily="18" charset="0"/>
                <a:cs typeface="Times New Roman" pitchFamily="18" charset="0"/>
              </a:rPr>
              <a:t>Gd123 + 0,1wt% Gd246</a:t>
            </a:r>
          </a:p>
        </p:txBody>
      </p:sp>
      <p:sp>
        <p:nvSpPr>
          <p:cNvPr id="33802" name="Obdĺžnik 63"/>
          <p:cNvSpPr>
            <a:spLocks noChangeArrowheads="1"/>
          </p:cNvSpPr>
          <p:nvPr/>
        </p:nvSpPr>
        <p:spPr bwMode="auto">
          <a:xfrm>
            <a:off x="833438" y="1652588"/>
            <a:ext cx="687387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sk-SK" sz="1400" b="1">
                <a:latin typeface="Times New Roman" pitchFamily="18" charset="0"/>
                <a:cs typeface="Times New Roman" pitchFamily="18" charset="0"/>
              </a:rPr>
              <a:t>Gd123</a:t>
            </a:r>
          </a:p>
        </p:txBody>
      </p:sp>
      <p:sp>
        <p:nvSpPr>
          <p:cNvPr id="33803" name="Obdĺžnik 41"/>
          <p:cNvSpPr>
            <a:spLocks noChangeArrowheads="1"/>
          </p:cNvSpPr>
          <p:nvPr/>
        </p:nvSpPr>
        <p:spPr bwMode="auto">
          <a:xfrm>
            <a:off x="6721475" y="1666875"/>
            <a:ext cx="201295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sk-SK" sz="1400" b="1">
                <a:latin typeface="Times New Roman" pitchFamily="18" charset="0"/>
                <a:cs typeface="Times New Roman" pitchFamily="18" charset="0"/>
              </a:rPr>
              <a:t>Gd123 + 0,3wt% Gd246</a:t>
            </a:r>
          </a:p>
        </p:txBody>
      </p:sp>
      <p:sp>
        <p:nvSpPr>
          <p:cNvPr id="33804" name="Obdĺžnik 41"/>
          <p:cNvSpPr>
            <a:spLocks noChangeArrowheads="1"/>
          </p:cNvSpPr>
          <p:nvPr/>
        </p:nvSpPr>
        <p:spPr bwMode="auto">
          <a:xfrm>
            <a:off x="314325" y="4240213"/>
            <a:ext cx="201295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sk-SK" sz="1400" b="1">
                <a:latin typeface="Times New Roman" pitchFamily="18" charset="0"/>
                <a:cs typeface="Times New Roman" pitchFamily="18" charset="0"/>
              </a:rPr>
              <a:t>Gd123 + 0,5wt% Gd246</a:t>
            </a:r>
          </a:p>
        </p:txBody>
      </p:sp>
      <p:sp>
        <p:nvSpPr>
          <p:cNvPr id="33805" name="Obdĺžnik 41"/>
          <p:cNvSpPr>
            <a:spLocks noChangeArrowheads="1"/>
          </p:cNvSpPr>
          <p:nvPr/>
        </p:nvSpPr>
        <p:spPr bwMode="auto">
          <a:xfrm>
            <a:off x="2468563" y="4267200"/>
            <a:ext cx="18796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sk-SK" sz="1400" b="1">
                <a:latin typeface="Times New Roman" pitchFamily="18" charset="0"/>
                <a:cs typeface="Times New Roman" pitchFamily="18" charset="0"/>
              </a:rPr>
              <a:t>Gd123 + 1wt% Gd246</a:t>
            </a:r>
          </a:p>
        </p:txBody>
      </p:sp>
      <p:sp>
        <p:nvSpPr>
          <p:cNvPr id="33806" name="Obdĺžnik 41"/>
          <p:cNvSpPr>
            <a:spLocks noChangeArrowheads="1"/>
          </p:cNvSpPr>
          <p:nvPr/>
        </p:nvSpPr>
        <p:spPr bwMode="auto">
          <a:xfrm>
            <a:off x="4686300" y="4257675"/>
            <a:ext cx="18796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sk-SK" sz="1400" b="1">
                <a:latin typeface="Times New Roman" pitchFamily="18" charset="0"/>
                <a:cs typeface="Times New Roman" pitchFamily="18" charset="0"/>
              </a:rPr>
              <a:t>Gd123 + 2wt% Gd246</a:t>
            </a:r>
          </a:p>
        </p:txBody>
      </p:sp>
      <p:sp>
        <p:nvSpPr>
          <p:cNvPr id="33807" name="Obdĺžnik 41"/>
          <p:cNvSpPr>
            <a:spLocks noChangeArrowheads="1"/>
          </p:cNvSpPr>
          <p:nvPr/>
        </p:nvSpPr>
        <p:spPr bwMode="auto">
          <a:xfrm>
            <a:off x="6723063" y="4294188"/>
            <a:ext cx="201295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sk-SK" sz="1400" b="1">
                <a:latin typeface="Times New Roman" pitchFamily="18" charset="0"/>
                <a:cs typeface="Times New Roman" pitchFamily="18" charset="0"/>
              </a:rPr>
              <a:t>Gd123 + 5,5wt% Gd246</a:t>
            </a:r>
          </a:p>
        </p:txBody>
      </p:sp>
      <p:sp>
        <p:nvSpPr>
          <p:cNvPr id="33808" name="Nadpis 1"/>
          <p:cNvSpPr>
            <a:spLocks/>
          </p:cNvSpPr>
          <p:nvPr/>
        </p:nvSpPr>
        <p:spPr bwMode="auto">
          <a:xfrm>
            <a:off x="238125" y="320675"/>
            <a:ext cx="8715375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eaLnBrk="0" hangingPunct="0"/>
            <a:r>
              <a:rPr lang="sk-SK" sz="2800" i="1">
                <a:solidFill>
                  <a:schemeClr val="tx2"/>
                </a:solidFill>
                <a:latin typeface="Trebuchet MS" pitchFamily="34" charset="0"/>
              </a:rPr>
              <a:t>Makroskopická analýza pripravených vzoriek</a:t>
            </a:r>
          </a:p>
        </p:txBody>
      </p:sp>
      <p:pic>
        <p:nvPicPr>
          <p:cNvPr id="33809" name="Picture 3" descr="G:\Monika\Nový obrázok (25).png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339725" y="1914525"/>
            <a:ext cx="1716088" cy="1763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1" name="Picture 2" descr="F:\Monika\upravené\GdBCO+0,1_2_0,67_fotka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551113" y="2000250"/>
            <a:ext cx="1690687" cy="1690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842" name="Picture 3" descr="F:\Monika\upravené\GdBCO+0,1_3_0,67_fotka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751388" y="1965325"/>
            <a:ext cx="1690687" cy="1690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843" name="Picture 8" descr="F:\Monika\upravené\GdBCO+0,3_0,67_fotka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878638" y="1990725"/>
            <a:ext cx="1695450" cy="1695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844" name="Picture 10" descr="F:\Monika\upravené\GdBCO+1_0,67_fotka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536825" y="4618038"/>
            <a:ext cx="1735138" cy="1695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845" name="Picture 11" descr="F:\Monika\upravené\GdBCO+2_0,67_fotka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4802188" y="4584700"/>
            <a:ext cx="1690687" cy="169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846" name="Picture 12" descr="F:\Monika\upravené\GdBCO+5,5_1_0,67_fotka.jpg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6865938" y="4618038"/>
            <a:ext cx="1766887" cy="1692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847" name="Picture 14" descr="F:\Monika\upravené\GdBCO+0,5_0,67_fotka.jpg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434975" y="4598988"/>
            <a:ext cx="1684338" cy="1693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5848" name="Obdĺžnik 40"/>
          <p:cNvSpPr>
            <a:spLocks noChangeArrowheads="1"/>
          </p:cNvSpPr>
          <p:nvPr/>
        </p:nvSpPr>
        <p:spPr bwMode="auto">
          <a:xfrm>
            <a:off x="2360613" y="1644650"/>
            <a:ext cx="203517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sk-SK" sz="1400" b="1">
                <a:latin typeface="Times New Roman" pitchFamily="18" charset="0"/>
                <a:cs typeface="Times New Roman" pitchFamily="18" charset="0"/>
              </a:rPr>
              <a:t>Gd123 + 0,1wt% Gd246</a:t>
            </a:r>
          </a:p>
        </p:txBody>
      </p:sp>
      <p:sp>
        <p:nvSpPr>
          <p:cNvPr id="35849" name="Obdĺžnik 41"/>
          <p:cNvSpPr>
            <a:spLocks noChangeArrowheads="1"/>
          </p:cNvSpPr>
          <p:nvPr/>
        </p:nvSpPr>
        <p:spPr bwMode="auto">
          <a:xfrm>
            <a:off x="4651375" y="1670050"/>
            <a:ext cx="201295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sk-SK" sz="1400" b="1">
                <a:latin typeface="Times New Roman" pitchFamily="18" charset="0"/>
                <a:cs typeface="Times New Roman" pitchFamily="18" charset="0"/>
              </a:rPr>
              <a:t>Gd123 + 0,1wt% Gd246</a:t>
            </a:r>
          </a:p>
        </p:txBody>
      </p:sp>
      <p:sp>
        <p:nvSpPr>
          <p:cNvPr id="35850" name="Obdĺžnik 63"/>
          <p:cNvSpPr>
            <a:spLocks noChangeArrowheads="1"/>
          </p:cNvSpPr>
          <p:nvPr/>
        </p:nvSpPr>
        <p:spPr bwMode="auto">
          <a:xfrm>
            <a:off x="833438" y="1652588"/>
            <a:ext cx="687387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sk-SK" sz="1400" b="1">
                <a:latin typeface="Times New Roman" pitchFamily="18" charset="0"/>
                <a:cs typeface="Times New Roman" pitchFamily="18" charset="0"/>
              </a:rPr>
              <a:t>Gd123</a:t>
            </a:r>
          </a:p>
        </p:txBody>
      </p:sp>
      <p:sp>
        <p:nvSpPr>
          <p:cNvPr id="35851" name="Obdĺžnik 41"/>
          <p:cNvSpPr>
            <a:spLocks noChangeArrowheads="1"/>
          </p:cNvSpPr>
          <p:nvPr/>
        </p:nvSpPr>
        <p:spPr bwMode="auto">
          <a:xfrm>
            <a:off x="6721475" y="1666875"/>
            <a:ext cx="201295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sk-SK" sz="1400" b="1">
                <a:latin typeface="Times New Roman" pitchFamily="18" charset="0"/>
                <a:cs typeface="Times New Roman" pitchFamily="18" charset="0"/>
              </a:rPr>
              <a:t>Gd123 + 0,3wt% Gd246</a:t>
            </a:r>
          </a:p>
        </p:txBody>
      </p:sp>
      <p:sp>
        <p:nvSpPr>
          <p:cNvPr id="35852" name="Obdĺžnik 41"/>
          <p:cNvSpPr>
            <a:spLocks noChangeArrowheads="1"/>
          </p:cNvSpPr>
          <p:nvPr/>
        </p:nvSpPr>
        <p:spPr bwMode="auto">
          <a:xfrm>
            <a:off x="314325" y="4240213"/>
            <a:ext cx="201295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sk-SK" sz="1400" b="1">
                <a:latin typeface="Times New Roman" pitchFamily="18" charset="0"/>
                <a:cs typeface="Times New Roman" pitchFamily="18" charset="0"/>
              </a:rPr>
              <a:t>Gd123 + 0,5wt% Gd246</a:t>
            </a:r>
          </a:p>
        </p:txBody>
      </p:sp>
      <p:sp>
        <p:nvSpPr>
          <p:cNvPr id="35853" name="Obdĺžnik 41"/>
          <p:cNvSpPr>
            <a:spLocks noChangeArrowheads="1"/>
          </p:cNvSpPr>
          <p:nvPr/>
        </p:nvSpPr>
        <p:spPr bwMode="auto">
          <a:xfrm>
            <a:off x="2468563" y="4267200"/>
            <a:ext cx="18796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sk-SK" sz="1400" b="1">
                <a:latin typeface="Times New Roman" pitchFamily="18" charset="0"/>
                <a:cs typeface="Times New Roman" pitchFamily="18" charset="0"/>
              </a:rPr>
              <a:t>Gd123 + 1wt% Gd246</a:t>
            </a:r>
          </a:p>
        </p:txBody>
      </p:sp>
      <p:sp>
        <p:nvSpPr>
          <p:cNvPr id="35854" name="Obdĺžnik 41"/>
          <p:cNvSpPr>
            <a:spLocks noChangeArrowheads="1"/>
          </p:cNvSpPr>
          <p:nvPr/>
        </p:nvSpPr>
        <p:spPr bwMode="auto">
          <a:xfrm>
            <a:off x="4686300" y="4257675"/>
            <a:ext cx="18796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sk-SK" sz="1400" b="1">
                <a:latin typeface="Times New Roman" pitchFamily="18" charset="0"/>
                <a:cs typeface="Times New Roman" pitchFamily="18" charset="0"/>
              </a:rPr>
              <a:t>Gd123 + 2wt% Gd246</a:t>
            </a:r>
          </a:p>
        </p:txBody>
      </p:sp>
      <p:sp>
        <p:nvSpPr>
          <p:cNvPr id="35855" name="Obdĺžnik 41"/>
          <p:cNvSpPr>
            <a:spLocks noChangeArrowheads="1"/>
          </p:cNvSpPr>
          <p:nvPr/>
        </p:nvSpPr>
        <p:spPr bwMode="auto">
          <a:xfrm>
            <a:off x="6723063" y="4294188"/>
            <a:ext cx="201295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sk-SK" sz="1400" b="1">
                <a:latin typeface="Times New Roman" pitchFamily="18" charset="0"/>
                <a:cs typeface="Times New Roman" pitchFamily="18" charset="0"/>
              </a:rPr>
              <a:t>Gd123 + 5,5wt% Gd246</a:t>
            </a:r>
          </a:p>
        </p:txBody>
      </p:sp>
      <p:sp>
        <p:nvSpPr>
          <p:cNvPr id="35856" name="Nadpis 1"/>
          <p:cNvSpPr>
            <a:spLocks/>
          </p:cNvSpPr>
          <p:nvPr/>
        </p:nvSpPr>
        <p:spPr bwMode="auto">
          <a:xfrm>
            <a:off x="238125" y="320675"/>
            <a:ext cx="8715375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eaLnBrk="0" hangingPunct="0"/>
            <a:r>
              <a:rPr lang="sk-SK" sz="2800" i="1">
                <a:solidFill>
                  <a:schemeClr val="tx2"/>
                </a:solidFill>
                <a:latin typeface="Trebuchet MS" pitchFamily="34" charset="0"/>
              </a:rPr>
              <a:t>Makroskopická analýza pripravených vzoriek</a:t>
            </a:r>
          </a:p>
        </p:txBody>
      </p:sp>
      <p:pic>
        <p:nvPicPr>
          <p:cNvPr id="35857" name="Picture 3" descr="G:\Monika\Nový obrázok (25).png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339725" y="1914525"/>
            <a:ext cx="1716088" cy="1763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5858" name="Text Box 13"/>
          <p:cNvSpPr txBox="1">
            <a:spLocks noChangeArrowheads="1"/>
          </p:cNvSpPr>
          <p:nvPr/>
        </p:nvSpPr>
        <p:spPr bwMode="auto">
          <a:xfrm>
            <a:off x="415925" y="1260475"/>
            <a:ext cx="1627188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sk-SK" sz="1600" b="1">
                <a:solidFill>
                  <a:schemeClr val="tx2"/>
                </a:solidFill>
                <a:latin typeface="Georgia" pitchFamily="18" charset="0"/>
              </a:rPr>
              <a:t>T</a:t>
            </a:r>
            <a:r>
              <a:rPr lang="sk-SK" sz="1600" b="1" baseline="-25000">
                <a:solidFill>
                  <a:schemeClr val="tx2"/>
                </a:solidFill>
                <a:latin typeface="Georgia" pitchFamily="18" charset="0"/>
              </a:rPr>
              <a:t>max</a:t>
            </a:r>
            <a:r>
              <a:rPr lang="sk-SK" sz="1600" b="1">
                <a:solidFill>
                  <a:schemeClr val="tx2"/>
                </a:solidFill>
                <a:latin typeface="Georgia" pitchFamily="18" charset="0"/>
              </a:rPr>
              <a:t> = 1060°C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89" name="Picture 2" descr="F:\Monika\upravené\GdBCO+0,1_2_0,67_fotka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551113" y="2000250"/>
            <a:ext cx="1690687" cy="1690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7890" name="Picture 3" descr="F:\Monika\upravené\GdBCO+0,1_3_0,67_fotka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751388" y="1965325"/>
            <a:ext cx="1690687" cy="1690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7891" name="Picture 8" descr="F:\Monika\upravené\GdBCO+0,3_0,67_fotka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878638" y="1990725"/>
            <a:ext cx="1695450" cy="1695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7892" name="Picture 10" descr="F:\Monika\upravené\GdBCO+1_0,67_fotka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536825" y="4618038"/>
            <a:ext cx="1735138" cy="1695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7893" name="Picture 11" descr="F:\Monika\upravené\GdBCO+2_0,67_fotka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4802188" y="4584700"/>
            <a:ext cx="1690687" cy="169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7894" name="Picture 12" descr="F:\Monika\upravené\GdBCO+5,5_1_0,67_fotka.jpg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6865938" y="4618038"/>
            <a:ext cx="1766887" cy="1692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7895" name="Picture 14" descr="F:\Monika\upravené\GdBCO+0,5_0,67_fotka.jpg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434975" y="4598988"/>
            <a:ext cx="1684338" cy="1693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7896" name="Obdĺžnik 40"/>
          <p:cNvSpPr>
            <a:spLocks noChangeArrowheads="1"/>
          </p:cNvSpPr>
          <p:nvPr/>
        </p:nvSpPr>
        <p:spPr bwMode="auto">
          <a:xfrm>
            <a:off x="2360613" y="1644650"/>
            <a:ext cx="203517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sk-SK" sz="1400" b="1">
                <a:latin typeface="Times New Roman" pitchFamily="18" charset="0"/>
                <a:cs typeface="Times New Roman" pitchFamily="18" charset="0"/>
              </a:rPr>
              <a:t>Gd123 + 0,1wt% Gd246</a:t>
            </a:r>
          </a:p>
        </p:txBody>
      </p:sp>
      <p:sp>
        <p:nvSpPr>
          <p:cNvPr id="37897" name="Obdĺžnik 41"/>
          <p:cNvSpPr>
            <a:spLocks noChangeArrowheads="1"/>
          </p:cNvSpPr>
          <p:nvPr/>
        </p:nvSpPr>
        <p:spPr bwMode="auto">
          <a:xfrm>
            <a:off x="4651375" y="1670050"/>
            <a:ext cx="201295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sk-SK" sz="1400" b="1">
                <a:latin typeface="Times New Roman" pitchFamily="18" charset="0"/>
                <a:cs typeface="Times New Roman" pitchFamily="18" charset="0"/>
              </a:rPr>
              <a:t>Gd123 + 0,1wt% Gd246</a:t>
            </a:r>
          </a:p>
        </p:txBody>
      </p:sp>
      <p:sp>
        <p:nvSpPr>
          <p:cNvPr id="37898" name="Obdĺžnik 63"/>
          <p:cNvSpPr>
            <a:spLocks noChangeArrowheads="1"/>
          </p:cNvSpPr>
          <p:nvPr/>
        </p:nvSpPr>
        <p:spPr bwMode="auto">
          <a:xfrm>
            <a:off x="833438" y="1652588"/>
            <a:ext cx="687387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sk-SK" sz="1400" b="1">
                <a:latin typeface="Times New Roman" pitchFamily="18" charset="0"/>
                <a:cs typeface="Times New Roman" pitchFamily="18" charset="0"/>
              </a:rPr>
              <a:t>Gd123</a:t>
            </a:r>
          </a:p>
        </p:txBody>
      </p:sp>
      <p:sp>
        <p:nvSpPr>
          <p:cNvPr id="37899" name="Obdĺžnik 41"/>
          <p:cNvSpPr>
            <a:spLocks noChangeArrowheads="1"/>
          </p:cNvSpPr>
          <p:nvPr/>
        </p:nvSpPr>
        <p:spPr bwMode="auto">
          <a:xfrm>
            <a:off x="6721475" y="1666875"/>
            <a:ext cx="201295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sk-SK" sz="1400" b="1">
                <a:latin typeface="Times New Roman" pitchFamily="18" charset="0"/>
                <a:cs typeface="Times New Roman" pitchFamily="18" charset="0"/>
              </a:rPr>
              <a:t>Gd123 + 0,3wt% Gd246</a:t>
            </a:r>
          </a:p>
        </p:txBody>
      </p:sp>
      <p:sp>
        <p:nvSpPr>
          <p:cNvPr id="37900" name="Obdĺžnik 41"/>
          <p:cNvSpPr>
            <a:spLocks noChangeArrowheads="1"/>
          </p:cNvSpPr>
          <p:nvPr/>
        </p:nvSpPr>
        <p:spPr bwMode="auto">
          <a:xfrm>
            <a:off x="314325" y="4240213"/>
            <a:ext cx="201295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sk-SK" sz="1400" b="1">
                <a:latin typeface="Times New Roman" pitchFamily="18" charset="0"/>
                <a:cs typeface="Times New Roman" pitchFamily="18" charset="0"/>
              </a:rPr>
              <a:t>Gd123 + 0,5wt% Gd246</a:t>
            </a:r>
          </a:p>
        </p:txBody>
      </p:sp>
      <p:sp>
        <p:nvSpPr>
          <p:cNvPr id="37901" name="Obdĺžnik 41"/>
          <p:cNvSpPr>
            <a:spLocks noChangeArrowheads="1"/>
          </p:cNvSpPr>
          <p:nvPr/>
        </p:nvSpPr>
        <p:spPr bwMode="auto">
          <a:xfrm>
            <a:off x="2468563" y="4267200"/>
            <a:ext cx="18796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sk-SK" sz="1400" b="1">
                <a:latin typeface="Times New Roman" pitchFamily="18" charset="0"/>
                <a:cs typeface="Times New Roman" pitchFamily="18" charset="0"/>
              </a:rPr>
              <a:t>Gd123 + 1wt% Gd246</a:t>
            </a:r>
          </a:p>
        </p:txBody>
      </p:sp>
      <p:sp>
        <p:nvSpPr>
          <p:cNvPr id="37902" name="Obdĺžnik 41"/>
          <p:cNvSpPr>
            <a:spLocks noChangeArrowheads="1"/>
          </p:cNvSpPr>
          <p:nvPr/>
        </p:nvSpPr>
        <p:spPr bwMode="auto">
          <a:xfrm>
            <a:off x="4686300" y="4257675"/>
            <a:ext cx="18796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sk-SK" sz="1400" b="1">
                <a:latin typeface="Times New Roman" pitchFamily="18" charset="0"/>
                <a:cs typeface="Times New Roman" pitchFamily="18" charset="0"/>
              </a:rPr>
              <a:t>Gd123 + 2wt% Gd246</a:t>
            </a:r>
          </a:p>
        </p:txBody>
      </p:sp>
      <p:sp>
        <p:nvSpPr>
          <p:cNvPr id="37903" name="Obdĺžnik 41"/>
          <p:cNvSpPr>
            <a:spLocks noChangeArrowheads="1"/>
          </p:cNvSpPr>
          <p:nvPr/>
        </p:nvSpPr>
        <p:spPr bwMode="auto">
          <a:xfrm>
            <a:off x="6723063" y="4294188"/>
            <a:ext cx="201295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sk-SK" sz="1400" b="1">
                <a:latin typeface="Times New Roman" pitchFamily="18" charset="0"/>
                <a:cs typeface="Times New Roman" pitchFamily="18" charset="0"/>
              </a:rPr>
              <a:t>Gd123 + 5,5wt% Gd246</a:t>
            </a:r>
          </a:p>
        </p:txBody>
      </p:sp>
      <p:sp>
        <p:nvSpPr>
          <p:cNvPr id="37904" name="Nadpis 1"/>
          <p:cNvSpPr>
            <a:spLocks/>
          </p:cNvSpPr>
          <p:nvPr/>
        </p:nvSpPr>
        <p:spPr bwMode="auto">
          <a:xfrm>
            <a:off x="238125" y="320675"/>
            <a:ext cx="8715375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eaLnBrk="0" hangingPunct="0"/>
            <a:r>
              <a:rPr lang="sk-SK" sz="2800" i="1">
                <a:solidFill>
                  <a:schemeClr val="tx2"/>
                </a:solidFill>
                <a:latin typeface="Trebuchet MS" pitchFamily="34" charset="0"/>
              </a:rPr>
              <a:t>Makroskopická analýza pripravených vzoriek</a:t>
            </a:r>
          </a:p>
        </p:txBody>
      </p:sp>
      <p:pic>
        <p:nvPicPr>
          <p:cNvPr id="37905" name="Picture 3" descr="G:\Monika\Nový obrázok (25).png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339725" y="1914525"/>
            <a:ext cx="1716088" cy="1763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214" name="Text Box 14"/>
          <p:cNvSpPr txBox="1">
            <a:spLocks noChangeArrowheads="1"/>
          </p:cNvSpPr>
          <p:nvPr/>
        </p:nvSpPr>
        <p:spPr bwMode="auto">
          <a:xfrm>
            <a:off x="4830763" y="1214438"/>
            <a:ext cx="15875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sk-SK" sz="1600" b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eorgia" pitchFamily="18" charset="0"/>
              </a:rPr>
              <a:t>T</a:t>
            </a:r>
            <a:r>
              <a:rPr lang="sk-SK" sz="1600" b="1" baseline="-2500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eorgia" pitchFamily="18" charset="0"/>
              </a:rPr>
              <a:t>max</a:t>
            </a:r>
            <a:r>
              <a:rPr lang="sk-SK" sz="1600" b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eorgia" pitchFamily="18" charset="0"/>
              </a:rPr>
              <a:t> = 1075°C</a:t>
            </a:r>
          </a:p>
        </p:txBody>
      </p:sp>
      <p:sp>
        <p:nvSpPr>
          <p:cNvPr id="37907" name="Text Box 13"/>
          <p:cNvSpPr txBox="1">
            <a:spLocks noChangeArrowheads="1"/>
          </p:cNvSpPr>
          <p:nvPr/>
        </p:nvSpPr>
        <p:spPr bwMode="auto">
          <a:xfrm>
            <a:off x="415925" y="1260475"/>
            <a:ext cx="1627188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sk-SK" sz="1600" b="1">
                <a:solidFill>
                  <a:schemeClr val="tx2"/>
                </a:solidFill>
                <a:latin typeface="Georgia" pitchFamily="18" charset="0"/>
              </a:rPr>
              <a:t>T</a:t>
            </a:r>
            <a:r>
              <a:rPr lang="sk-SK" sz="1600" b="1" baseline="-25000">
                <a:solidFill>
                  <a:schemeClr val="tx2"/>
                </a:solidFill>
                <a:latin typeface="Georgia" pitchFamily="18" charset="0"/>
              </a:rPr>
              <a:t>max</a:t>
            </a:r>
            <a:r>
              <a:rPr lang="sk-SK" sz="1600" b="1">
                <a:solidFill>
                  <a:schemeClr val="tx2"/>
                </a:solidFill>
                <a:latin typeface="Georgia" pitchFamily="18" charset="0"/>
              </a:rPr>
              <a:t> = 1060°C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7" name="Picture 16" descr="F:\Monika\upravené\GdBCO+0_0,67_fotka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76238" y="1984375"/>
            <a:ext cx="1687512" cy="1700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9938" name="Obdĺžnik 63"/>
          <p:cNvSpPr>
            <a:spLocks noChangeArrowheads="1"/>
          </p:cNvSpPr>
          <p:nvPr/>
        </p:nvSpPr>
        <p:spPr bwMode="auto">
          <a:xfrm>
            <a:off x="833438" y="1652588"/>
            <a:ext cx="687387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sk-SK" sz="1400" b="1">
                <a:latin typeface="Times New Roman" pitchFamily="18" charset="0"/>
                <a:cs typeface="Times New Roman" pitchFamily="18" charset="0"/>
              </a:rPr>
              <a:t>Gd123</a:t>
            </a:r>
          </a:p>
        </p:txBody>
      </p:sp>
      <p:sp>
        <p:nvSpPr>
          <p:cNvPr id="55309" name="Text Box 13"/>
          <p:cNvSpPr txBox="1">
            <a:spLocks noChangeArrowheads="1"/>
          </p:cNvSpPr>
          <p:nvPr/>
        </p:nvSpPr>
        <p:spPr bwMode="auto">
          <a:xfrm>
            <a:off x="415925" y="1260475"/>
            <a:ext cx="1627188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sk-SK" sz="1600" b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eorgia" pitchFamily="18" charset="0"/>
              </a:rPr>
              <a:t>T</a:t>
            </a:r>
            <a:r>
              <a:rPr lang="sk-SK" sz="1600" b="1" baseline="-2500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eorgia" pitchFamily="18" charset="0"/>
              </a:rPr>
              <a:t>max</a:t>
            </a:r>
            <a:r>
              <a:rPr lang="sk-SK" sz="1600" b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eorgia" pitchFamily="18" charset="0"/>
              </a:rPr>
              <a:t> = 1060°C</a:t>
            </a:r>
          </a:p>
        </p:txBody>
      </p:sp>
      <p:sp>
        <p:nvSpPr>
          <p:cNvPr id="39940" name="Nadpis 1"/>
          <p:cNvSpPr>
            <a:spLocks/>
          </p:cNvSpPr>
          <p:nvPr/>
        </p:nvSpPr>
        <p:spPr bwMode="auto">
          <a:xfrm>
            <a:off x="211138" y="311150"/>
            <a:ext cx="8715375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eaLnBrk="0" hangingPunct="0"/>
            <a:r>
              <a:rPr lang="sk-SK" sz="2800" i="1">
                <a:solidFill>
                  <a:schemeClr val="tx2"/>
                </a:solidFill>
                <a:latin typeface="Trebuchet MS" pitchFamily="34" charset="0"/>
              </a:rPr>
              <a:t>Mikroštruktúrna analýza pripravených vzoriek</a:t>
            </a:r>
          </a:p>
        </p:txBody>
      </p:sp>
      <p:sp>
        <p:nvSpPr>
          <p:cNvPr id="39941" name="Text Box 7"/>
          <p:cNvSpPr txBox="1">
            <a:spLocks noChangeArrowheads="1"/>
          </p:cNvSpPr>
          <p:nvPr/>
        </p:nvSpPr>
        <p:spPr bwMode="auto">
          <a:xfrm>
            <a:off x="6950075" y="6342063"/>
            <a:ext cx="1703388" cy="23971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pPr algn="r">
              <a:lnSpc>
                <a:spcPct val="81000"/>
              </a:lnSpc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sz="1200" b="1"/>
              <a:t>Murakami et al.</a:t>
            </a:r>
            <a:r>
              <a:rPr lang="sk-SK" sz="1200" b="1"/>
              <a:t>,</a:t>
            </a:r>
            <a:r>
              <a:rPr lang="en-GB" sz="1200" b="1"/>
              <a:t> 1992</a:t>
            </a:r>
          </a:p>
        </p:txBody>
      </p:sp>
      <p:pic>
        <p:nvPicPr>
          <p:cNvPr id="39942" name="Picture 2" descr="critical current density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902325" y="1319213"/>
            <a:ext cx="3022600" cy="2765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9943" name="Text Box 2"/>
          <p:cNvSpPr txBox="1">
            <a:spLocks noChangeArrowheads="1"/>
          </p:cNvSpPr>
          <p:nvPr/>
        </p:nvSpPr>
        <p:spPr bwMode="auto">
          <a:xfrm>
            <a:off x="6342063" y="4219575"/>
            <a:ext cx="2514600" cy="33972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 algn="ctr">
              <a:lnSpc>
                <a:spcPct val="81000"/>
              </a:lnSpc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b="1" i="1">
                <a:solidFill>
                  <a:srgbClr val="000000"/>
                </a:solidFill>
              </a:rPr>
              <a:t> </a:t>
            </a:r>
            <a:r>
              <a:rPr lang="en-GB" sz="2000" b="1" i="1">
                <a:solidFill>
                  <a:schemeClr val="tx2"/>
                </a:solidFill>
              </a:rPr>
              <a:t>B </a:t>
            </a:r>
            <a:r>
              <a:rPr lang="en-GB" sz="2000" b="1" i="1">
                <a:solidFill>
                  <a:schemeClr val="tx2"/>
                </a:solidFill>
                <a:latin typeface="Symbol" pitchFamily="18" charset="2"/>
              </a:rPr>
              <a:t></a:t>
            </a:r>
            <a:r>
              <a:rPr lang="en-GB" sz="2000" b="1" i="1">
                <a:solidFill>
                  <a:schemeClr val="tx2"/>
                </a:solidFill>
              </a:rPr>
              <a:t>  J</a:t>
            </a:r>
            <a:r>
              <a:rPr lang="en-GB" sz="2000" b="1" i="1" baseline="-25000">
                <a:solidFill>
                  <a:schemeClr val="tx2"/>
                </a:solidFill>
              </a:rPr>
              <a:t>c</a:t>
            </a:r>
            <a:r>
              <a:rPr lang="en-GB" sz="2000" b="1" i="1">
                <a:solidFill>
                  <a:schemeClr val="tx2"/>
                </a:solidFill>
              </a:rPr>
              <a:t> D </a:t>
            </a:r>
          </a:p>
        </p:txBody>
      </p:sp>
      <p:sp>
        <p:nvSpPr>
          <p:cNvPr id="39944" name="Text Box 3"/>
          <p:cNvSpPr txBox="1">
            <a:spLocks noChangeArrowheads="1"/>
          </p:cNvSpPr>
          <p:nvPr/>
        </p:nvSpPr>
        <p:spPr bwMode="auto">
          <a:xfrm>
            <a:off x="6567488" y="4598988"/>
            <a:ext cx="2009775" cy="33972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 algn="ctr">
              <a:lnSpc>
                <a:spcPct val="81000"/>
              </a:lnSpc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i="1">
                <a:solidFill>
                  <a:srgbClr val="000000"/>
                </a:solidFill>
                <a:latin typeface="Arial Black" pitchFamily="34" charset="0"/>
              </a:rPr>
              <a:t>   </a:t>
            </a:r>
            <a:r>
              <a:rPr lang="en-GB" sz="2000" b="1" i="1">
                <a:solidFill>
                  <a:schemeClr val="tx2"/>
                </a:solidFill>
              </a:rPr>
              <a:t>J</a:t>
            </a:r>
            <a:r>
              <a:rPr lang="en-GB" sz="2000" b="1" i="1" baseline="-25000">
                <a:solidFill>
                  <a:schemeClr val="tx2"/>
                </a:solidFill>
              </a:rPr>
              <a:t>c</a:t>
            </a:r>
            <a:r>
              <a:rPr lang="en-GB" sz="2000" b="1" i="1">
                <a:solidFill>
                  <a:schemeClr val="tx2"/>
                </a:solidFill>
              </a:rPr>
              <a:t> </a:t>
            </a:r>
            <a:r>
              <a:rPr lang="en-GB" sz="2000" b="1" i="1">
                <a:solidFill>
                  <a:schemeClr val="tx2"/>
                </a:solidFill>
                <a:latin typeface="Symbol" pitchFamily="18" charset="2"/>
              </a:rPr>
              <a:t></a:t>
            </a:r>
            <a:r>
              <a:rPr lang="en-GB" sz="2000" b="1" i="1">
                <a:solidFill>
                  <a:schemeClr val="tx2"/>
                </a:solidFill>
              </a:rPr>
              <a:t>   V</a:t>
            </a:r>
            <a:r>
              <a:rPr lang="en-GB" sz="2000" b="1" i="1" baseline="-25000">
                <a:solidFill>
                  <a:schemeClr val="tx2"/>
                </a:solidFill>
              </a:rPr>
              <a:t>211</a:t>
            </a:r>
            <a:r>
              <a:rPr lang="en-GB" sz="2000" b="1" i="1">
                <a:solidFill>
                  <a:schemeClr val="tx2"/>
                </a:solidFill>
              </a:rPr>
              <a:t>/d</a:t>
            </a:r>
            <a:r>
              <a:rPr lang="en-GB" sz="2000" b="1" i="1" baseline="-25000">
                <a:solidFill>
                  <a:schemeClr val="tx2"/>
                </a:solidFill>
              </a:rPr>
              <a:t>211</a:t>
            </a:r>
          </a:p>
        </p:txBody>
      </p:sp>
      <p:sp>
        <p:nvSpPr>
          <p:cNvPr id="39945" name="Text Box 5"/>
          <p:cNvSpPr txBox="1">
            <a:spLocks noChangeArrowheads="1"/>
          </p:cNvSpPr>
          <p:nvPr/>
        </p:nvSpPr>
        <p:spPr bwMode="auto">
          <a:xfrm>
            <a:off x="6356350" y="5060950"/>
            <a:ext cx="2514600" cy="11557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 algn="r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sz="1400" i="1">
                <a:solidFill>
                  <a:srgbClr val="000000"/>
                </a:solidFill>
              </a:rPr>
              <a:t>B</a:t>
            </a:r>
            <a:r>
              <a:rPr lang="sk-SK" sz="1400" i="1">
                <a:solidFill>
                  <a:srgbClr val="000000"/>
                </a:solidFill>
              </a:rPr>
              <a:t> - </a:t>
            </a:r>
            <a:r>
              <a:rPr lang="en-GB" sz="1400" i="1">
                <a:solidFill>
                  <a:srgbClr val="000000"/>
                </a:solidFill>
              </a:rPr>
              <a:t>trapped field</a:t>
            </a:r>
            <a:r>
              <a:rPr lang="sk-SK" sz="1400" i="1">
                <a:solidFill>
                  <a:srgbClr val="000000"/>
                </a:solidFill>
              </a:rPr>
              <a:t>    </a:t>
            </a:r>
          </a:p>
          <a:p>
            <a:pPr algn="r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sz="1400" i="1">
                <a:solidFill>
                  <a:srgbClr val="000000"/>
                </a:solidFill>
              </a:rPr>
              <a:t>D</a:t>
            </a:r>
            <a:r>
              <a:rPr lang="sk-SK" sz="1400" i="1">
                <a:solidFill>
                  <a:srgbClr val="000000"/>
                </a:solidFill>
              </a:rPr>
              <a:t> - </a:t>
            </a:r>
            <a:r>
              <a:rPr lang="en-GB" sz="1400" i="1">
                <a:solidFill>
                  <a:srgbClr val="000000"/>
                </a:solidFill>
              </a:rPr>
              <a:t>sample diameter</a:t>
            </a:r>
          </a:p>
          <a:p>
            <a:pPr algn="r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sz="1400" i="1">
                <a:solidFill>
                  <a:srgbClr val="000000"/>
                </a:solidFill>
              </a:rPr>
              <a:t>J</a:t>
            </a:r>
            <a:r>
              <a:rPr lang="en-GB" sz="1400" i="1" baseline="-25000">
                <a:solidFill>
                  <a:srgbClr val="000000"/>
                </a:solidFill>
              </a:rPr>
              <a:t>c </a:t>
            </a:r>
            <a:r>
              <a:rPr lang="sk-SK" sz="1400" i="1">
                <a:solidFill>
                  <a:srgbClr val="000000"/>
                </a:solidFill>
              </a:rPr>
              <a:t> - </a:t>
            </a:r>
            <a:r>
              <a:rPr lang="en-GB" sz="1400" i="1">
                <a:solidFill>
                  <a:srgbClr val="000000"/>
                </a:solidFill>
              </a:rPr>
              <a:t>critical current density</a:t>
            </a:r>
            <a:r>
              <a:rPr lang="sk-SK" sz="1400" i="1">
                <a:solidFill>
                  <a:srgbClr val="000000"/>
                </a:solidFill>
              </a:rPr>
              <a:t>  </a:t>
            </a:r>
            <a:r>
              <a:rPr lang="en-GB" sz="1400" i="1">
                <a:solidFill>
                  <a:srgbClr val="000000"/>
                </a:solidFill>
              </a:rPr>
              <a:t>V</a:t>
            </a:r>
            <a:r>
              <a:rPr lang="en-GB" sz="1400" i="1" baseline="-25000">
                <a:solidFill>
                  <a:srgbClr val="000000"/>
                </a:solidFill>
              </a:rPr>
              <a:t>211</a:t>
            </a:r>
            <a:r>
              <a:rPr lang="sk-SK" sz="1400" i="1">
                <a:solidFill>
                  <a:srgbClr val="000000"/>
                </a:solidFill>
              </a:rPr>
              <a:t> - </a:t>
            </a:r>
            <a:r>
              <a:rPr lang="en-GB" sz="1400" i="1">
                <a:solidFill>
                  <a:srgbClr val="000000"/>
                </a:solidFill>
              </a:rPr>
              <a:t>volume fraction of 211</a:t>
            </a:r>
            <a:r>
              <a:rPr lang="sk-SK" sz="1400" i="1">
                <a:solidFill>
                  <a:srgbClr val="000000"/>
                </a:solidFill>
              </a:rPr>
              <a:t>   </a:t>
            </a:r>
          </a:p>
          <a:p>
            <a:pPr algn="r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sz="1400" i="1">
                <a:solidFill>
                  <a:srgbClr val="000000"/>
                </a:solidFill>
              </a:rPr>
              <a:t>d</a:t>
            </a:r>
            <a:r>
              <a:rPr lang="en-GB" sz="1400" i="1" baseline="-25000">
                <a:solidFill>
                  <a:srgbClr val="000000"/>
                </a:solidFill>
              </a:rPr>
              <a:t>211</a:t>
            </a:r>
            <a:r>
              <a:rPr lang="sk-SK" sz="1400" i="1">
                <a:solidFill>
                  <a:srgbClr val="000000"/>
                </a:solidFill>
              </a:rPr>
              <a:t> - </a:t>
            </a:r>
            <a:r>
              <a:rPr lang="en-GB" sz="1400" i="1">
                <a:solidFill>
                  <a:srgbClr val="000000"/>
                </a:solidFill>
              </a:rPr>
              <a:t>size of 211</a:t>
            </a:r>
          </a:p>
        </p:txBody>
      </p:sp>
      <p:pic>
        <p:nvPicPr>
          <p:cNvPr id="39946" name="Picture 13" descr="211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235200" y="1106488"/>
            <a:ext cx="3559175" cy="2713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9947" name="Picture 23" descr="Obrázok2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351213" y="4144963"/>
            <a:ext cx="2897187" cy="2171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9948" name="Picture 24" descr="Obrázok1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249238" y="4149725"/>
            <a:ext cx="2900362" cy="2179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1" name="Nadpis 1"/>
          <p:cNvSpPr>
            <a:spLocks noGrp="1"/>
          </p:cNvSpPr>
          <p:nvPr>
            <p:ph type="title" idx="4294967295"/>
          </p:nvPr>
        </p:nvSpPr>
        <p:spPr>
          <a:xfrm>
            <a:off x="238125" y="306388"/>
            <a:ext cx="8713788" cy="1066800"/>
          </a:xfrm>
        </p:spPr>
        <p:txBody>
          <a:bodyPr/>
          <a:lstStyle/>
          <a:p>
            <a:r>
              <a:rPr lang="sk-SK" sz="2800" i="1" smtClean="0"/>
              <a:t>Termochemické spracovanie vzoriek</a:t>
            </a:r>
          </a:p>
        </p:txBody>
      </p:sp>
      <p:sp>
        <p:nvSpPr>
          <p:cNvPr id="46082" name="Zástupný symbol obsahu 2"/>
          <p:cNvSpPr>
            <a:spLocks noGrp="1"/>
          </p:cNvSpPr>
          <p:nvPr>
            <p:ph idx="4294967295"/>
          </p:nvPr>
        </p:nvSpPr>
        <p:spPr>
          <a:xfrm>
            <a:off x="190500" y="1263650"/>
            <a:ext cx="8734425" cy="5310188"/>
          </a:xfrm>
        </p:spPr>
        <p:txBody>
          <a:bodyPr/>
          <a:lstStyle/>
          <a:p>
            <a:pPr eaLnBrk="1" hangingPunct="1">
              <a:buFont typeface="Georgia" pitchFamily="18" charset="0"/>
              <a:buNone/>
            </a:pPr>
            <a:r>
              <a:rPr lang="sk-SK" sz="2000" i="1" smtClean="0">
                <a:solidFill>
                  <a:schemeClr val="accent2"/>
                </a:solidFill>
              </a:rPr>
              <a:t>Oxidácia – SO</a:t>
            </a:r>
          </a:p>
          <a:p>
            <a:pPr eaLnBrk="1" hangingPunct="1">
              <a:buFont typeface="Wingdings" pitchFamily="2" charset="2"/>
              <a:buChar char="§"/>
            </a:pPr>
            <a:r>
              <a:rPr lang="sk-SK" sz="2000" smtClean="0"/>
              <a:t>Kyslík, 410°C, 120h </a:t>
            </a:r>
            <a:endParaRPr lang="sk-SK" sz="2000" i="1" smtClean="0">
              <a:solidFill>
                <a:schemeClr val="accent2"/>
              </a:solidFill>
            </a:endParaRPr>
          </a:p>
          <a:p>
            <a:pPr eaLnBrk="1" hangingPunct="1"/>
            <a:endParaRPr lang="sk-SK" sz="2000" i="1" smtClean="0">
              <a:solidFill>
                <a:schemeClr val="accent2"/>
              </a:solidFill>
            </a:endParaRPr>
          </a:p>
          <a:p>
            <a:pPr eaLnBrk="1" hangingPunct="1">
              <a:buFont typeface="Georgia" pitchFamily="18" charset="0"/>
              <a:buNone/>
            </a:pPr>
            <a:r>
              <a:rPr lang="sk-SK" sz="2000" i="1" smtClean="0">
                <a:solidFill>
                  <a:schemeClr val="accent2"/>
                </a:solidFill>
              </a:rPr>
              <a:t>Žíhanie v argóne – Ar</a:t>
            </a:r>
          </a:p>
          <a:p>
            <a:pPr eaLnBrk="1" hangingPunct="1">
              <a:buFont typeface="Wingdings" pitchFamily="2" charset="2"/>
              <a:buChar char="§"/>
            </a:pPr>
            <a:r>
              <a:rPr lang="sk-SK" sz="2000" smtClean="0"/>
              <a:t>Argón, 750°C, 10h</a:t>
            </a:r>
          </a:p>
          <a:p>
            <a:pPr eaLnBrk="1" hangingPunct="1">
              <a:buFont typeface="Wingdings" pitchFamily="2" charset="2"/>
              <a:buChar char="§"/>
            </a:pPr>
            <a:r>
              <a:rPr lang="sk-SK" sz="2000" smtClean="0"/>
              <a:t>Kyslík, 410°C, 120h</a:t>
            </a:r>
          </a:p>
          <a:p>
            <a:pPr>
              <a:buFont typeface="Georgia" pitchFamily="18" charset="0"/>
              <a:buNone/>
            </a:pPr>
            <a:endParaRPr lang="sk-SK" smtClean="0"/>
          </a:p>
        </p:txBody>
      </p:sp>
      <p:pic>
        <p:nvPicPr>
          <p:cNvPr id="46083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22788" y="1271588"/>
            <a:ext cx="3605212" cy="2339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6084" name="Obdĺžnik 4"/>
          <p:cNvSpPr>
            <a:spLocks noChangeArrowheads="1"/>
          </p:cNvSpPr>
          <p:nvPr/>
        </p:nvSpPr>
        <p:spPr bwMode="auto">
          <a:xfrm>
            <a:off x="7323138" y="3606800"/>
            <a:ext cx="167640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en-GB" sz="1200">
                <a:latin typeface="Georgia" pitchFamily="18" charset="0"/>
              </a:rPr>
              <a:t>R</a:t>
            </a:r>
            <a:r>
              <a:rPr lang="sk-SK" sz="1200">
                <a:latin typeface="Georgia" pitchFamily="18" charset="0"/>
              </a:rPr>
              <a:t> </a:t>
            </a:r>
            <a:r>
              <a:rPr lang="en-GB" sz="1200">
                <a:latin typeface="Georgia" pitchFamily="18" charset="0"/>
              </a:rPr>
              <a:t>J</a:t>
            </a:r>
            <a:r>
              <a:rPr lang="sk-SK" sz="1200">
                <a:latin typeface="Georgia" pitchFamily="18" charset="0"/>
              </a:rPr>
              <a:t> </a:t>
            </a:r>
            <a:r>
              <a:rPr lang="en-GB" sz="1200">
                <a:latin typeface="Georgia" pitchFamily="18" charset="0"/>
              </a:rPr>
              <a:t>Cava</a:t>
            </a:r>
            <a:r>
              <a:rPr lang="sk-SK" sz="1200">
                <a:latin typeface="Georgia" pitchFamily="18" charset="0"/>
              </a:rPr>
              <a:t> et al.</a:t>
            </a:r>
            <a:r>
              <a:rPr lang="en-GB" sz="1200">
                <a:latin typeface="Georgia" pitchFamily="18" charset="0"/>
              </a:rPr>
              <a:t>, 1990</a:t>
            </a:r>
            <a:endParaRPr lang="sk-SK" sz="1200">
              <a:latin typeface="Georgia" pitchFamily="18" charset="0"/>
            </a:endParaRPr>
          </a:p>
        </p:txBody>
      </p:sp>
      <p:sp>
        <p:nvSpPr>
          <p:cNvPr id="10" name="Obdĺžnik 9"/>
          <p:cNvSpPr/>
          <p:nvPr/>
        </p:nvSpPr>
        <p:spPr>
          <a:xfrm>
            <a:off x="635000" y="3613150"/>
            <a:ext cx="2408238" cy="368300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en-US" b="1">
                <a:solidFill>
                  <a:schemeClr val="tx2"/>
                </a:solidFill>
                <a:latin typeface="+mn-lt"/>
              </a:rPr>
              <a:t>YBa</a:t>
            </a:r>
            <a:r>
              <a:rPr lang="en-US" b="1" baseline="-25000">
                <a:solidFill>
                  <a:schemeClr val="tx2"/>
                </a:solidFill>
                <a:latin typeface="+mn-lt"/>
              </a:rPr>
              <a:t>2</a:t>
            </a:r>
            <a:r>
              <a:rPr lang="en-US" b="1">
                <a:solidFill>
                  <a:schemeClr val="tx2"/>
                </a:solidFill>
                <a:latin typeface="+mn-lt"/>
              </a:rPr>
              <a:t>(Cu</a:t>
            </a:r>
            <a:r>
              <a:rPr lang="sk-SK" b="1" baseline="-25000">
                <a:solidFill>
                  <a:schemeClr val="tx2"/>
                </a:solidFill>
                <a:latin typeface="+mn-lt"/>
              </a:rPr>
              <a:t>1</a:t>
            </a:r>
            <a:r>
              <a:rPr lang="en-US" b="1" baseline="-25000">
                <a:solidFill>
                  <a:schemeClr val="tx2"/>
                </a:solidFill>
                <a:latin typeface="+mn-lt"/>
              </a:rPr>
              <a:t>-x</a:t>
            </a:r>
            <a:r>
              <a:rPr lang="en-US" b="1">
                <a:solidFill>
                  <a:schemeClr val="tx2"/>
                </a:solidFill>
                <a:latin typeface="+mn-lt"/>
              </a:rPr>
              <a:t>Al</a:t>
            </a:r>
            <a:r>
              <a:rPr lang="en-US" b="1" baseline="-25000">
                <a:solidFill>
                  <a:schemeClr val="tx2"/>
                </a:solidFill>
                <a:latin typeface="+mn-lt"/>
              </a:rPr>
              <a:t>x</a:t>
            </a:r>
            <a:r>
              <a:rPr lang="en-US" b="1">
                <a:solidFill>
                  <a:schemeClr val="tx2"/>
                </a:solidFill>
                <a:latin typeface="+mn-lt"/>
              </a:rPr>
              <a:t>)</a:t>
            </a:r>
            <a:r>
              <a:rPr lang="sk-SK" b="1" baseline="-25000">
                <a:solidFill>
                  <a:schemeClr val="tx2"/>
                </a:solidFill>
                <a:latin typeface="+mn-lt"/>
              </a:rPr>
              <a:t>3</a:t>
            </a:r>
            <a:r>
              <a:rPr lang="en-US" b="1">
                <a:solidFill>
                  <a:schemeClr val="tx2"/>
                </a:solidFill>
                <a:latin typeface="+mn-lt"/>
              </a:rPr>
              <a:t>O</a:t>
            </a:r>
            <a:r>
              <a:rPr lang="en-US" b="1" baseline="-25000">
                <a:solidFill>
                  <a:schemeClr val="tx2"/>
                </a:solidFill>
                <a:latin typeface="+mn-lt"/>
              </a:rPr>
              <a:t>7</a:t>
            </a:r>
            <a:r>
              <a:rPr lang="sk-SK" b="1" baseline="-25000">
                <a:solidFill>
                  <a:schemeClr val="tx2"/>
                </a:solidFill>
                <a:latin typeface="+mn-lt"/>
              </a:rPr>
              <a:t>-</a:t>
            </a:r>
            <a:r>
              <a:rPr lang="el-GR" b="1" baseline="-25000">
                <a:solidFill>
                  <a:schemeClr val="tx2"/>
                </a:solidFill>
                <a:latin typeface="Calibri"/>
              </a:rPr>
              <a:t>δ</a:t>
            </a:r>
            <a:endParaRPr lang="sk-SK" b="1">
              <a:solidFill>
                <a:schemeClr val="tx2"/>
              </a:solidFill>
              <a:latin typeface="+mn-lt"/>
            </a:endParaRPr>
          </a:p>
        </p:txBody>
      </p:sp>
      <p:pic>
        <p:nvPicPr>
          <p:cNvPr id="46086" name="Picture 12" descr="Al_SO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15975" y="4097338"/>
            <a:ext cx="3527425" cy="2522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6087" name="Picture 13" descr="Al_Ar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433888" y="4127500"/>
            <a:ext cx="3473450" cy="243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6088" name="BlokTextu 8"/>
          <p:cNvSpPr txBox="1">
            <a:spLocks noChangeArrowheads="1"/>
          </p:cNvSpPr>
          <p:nvPr/>
        </p:nvSpPr>
        <p:spPr bwMode="auto">
          <a:xfrm>
            <a:off x="3303588" y="6473825"/>
            <a:ext cx="1431925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r"/>
            <a:r>
              <a:rPr lang="en-US" sz="1200">
                <a:latin typeface="Georgia" pitchFamily="18" charset="0"/>
              </a:rPr>
              <a:t>P Diko</a:t>
            </a:r>
            <a:r>
              <a:rPr lang="sk-SK" sz="1200">
                <a:latin typeface="Georgia" pitchFamily="18" charset="0"/>
              </a:rPr>
              <a:t> et al.</a:t>
            </a:r>
            <a:r>
              <a:rPr lang="en-US" sz="1200">
                <a:latin typeface="Georgia" pitchFamily="18" charset="0"/>
              </a:rPr>
              <a:t>, 2009</a:t>
            </a:r>
            <a:endParaRPr lang="sk-SK" sz="1200">
              <a:latin typeface="Georgia" pitchFamily="18" charset="0"/>
            </a:endParaRPr>
          </a:p>
        </p:txBody>
      </p:sp>
      <p:sp>
        <p:nvSpPr>
          <p:cNvPr id="46089" name="BlokTextu 8"/>
          <p:cNvSpPr txBox="1">
            <a:spLocks noChangeArrowheads="1"/>
          </p:cNvSpPr>
          <p:nvPr/>
        </p:nvSpPr>
        <p:spPr bwMode="auto">
          <a:xfrm>
            <a:off x="7578725" y="6446838"/>
            <a:ext cx="1411288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r"/>
            <a:r>
              <a:rPr lang="en-US" sz="1200">
                <a:latin typeface="Georgia" pitchFamily="18" charset="0"/>
              </a:rPr>
              <a:t>P Diko</a:t>
            </a:r>
            <a:r>
              <a:rPr lang="sk-SK" sz="1200">
                <a:latin typeface="Georgia" pitchFamily="18" charset="0"/>
              </a:rPr>
              <a:t> et al.</a:t>
            </a:r>
            <a:r>
              <a:rPr lang="en-US" sz="1200">
                <a:latin typeface="Georgia" pitchFamily="18" charset="0"/>
              </a:rPr>
              <a:t>, 20</a:t>
            </a:r>
            <a:r>
              <a:rPr lang="sk-SK" sz="1200">
                <a:latin typeface="Georgia" pitchFamily="18" charset="0"/>
              </a:rPr>
              <a:t>10</a:t>
            </a:r>
          </a:p>
        </p:txBody>
      </p:sp>
      <p:sp>
        <p:nvSpPr>
          <p:cNvPr id="46090" name="BlokTextu 10"/>
          <p:cNvSpPr txBox="1">
            <a:spLocks noChangeArrowheads="1"/>
          </p:cNvSpPr>
          <p:nvPr/>
        </p:nvSpPr>
        <p:spPr bwMode="auto">
          <a:xfrm>
            <a:off x="2170113" y="4237038"/>
            <a:ext cx="5143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sk-SK" b="1" i="1">
                <a:solidFill>
                  <a:schemeClr val="tx2"/>
                </a:solidFill>
              </a:rPr>
              <a:t>SO</a:t>
            </a:r>
          </a:p>
        </p:txBody>
      </p:sp>
      <p:sp>
        <p:nvSpPr>
          <p:cNvPr id="46091" name="BlokTextu 11"/>
          <p:cNvSpPr txBox="1">
            <a:spLocks noChangeArrowheads="1"/>
          </p:cNvSpPr>
          <p:nvPr/>
        </p:nvSpPr>
        <p:spPr bwMode="auto">
          <a:xfrm>
            <a:off x="5610225" y="4252913"/>
            <a:ext cx="1319213" cy="36671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sk-SK" b="1" i="1">
                <a:solidFill>
                  <a:schemeClr val="tx2"/>
                </a:solidFill>
              </a:rPr>
              <a:t>Ar       </a:t>
            </a:r>
            <a:r>
              <a:rPr lang="sk-SK"/>
              <a:t>77K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29" name="Nadpis 1"/>
          <p:cNvSpPr>
            <a:spLocks noGrp="1"/>
          </p:cNvSpPr>
          <p:nvPr>
            <p:ph type="title"/>
          </p:nvPr>
        </p:nvSpPr>
        <p:spPr>
          <a:xfrm>
            <a:off x="244475" y="312738"/>
            <a:ext cx="8740775" cy="1066800"/>
          </a:xfrm>
        </p:spPr>
        <p:txBody>
          <a:bodyPr/>
          <a:lstStyle/>
          <a:p>
            <a:r>
              <a:rPr lang="sk-SK" sz="2800" i="1" smtClean="0"/>
              <a:t>Meranie zachyteného magnetického poľa</a:t>
            </a:r>
          </a:p>
        </p:txBody>
      </p:sp>
      <p:sp>
        <p:nvSpPr>
          <p:cNvPr id="48130" name="Zástupný symbol obsahu 2"/>
          <p:cNvSpPr>
            <a:spLocks noGrp="1"/>
          </p:cNvSpPr>
          <p:nvPr>
            <p:ph idx="1"/>
          </p:nvPr>
        </p:nvSpPr>
        <p:spPr>
          <a:xfrm>
            <a:off x="246063" y="1393825"/>
            <a:ext cx="8556625" cy="5180013"/>
          </a:xfrm>
        </p:spPr>
        <p:txBody>
          <a:bodyPr/>
          <a:lstStyle/>
          <a:p>
            <a:pPr marL="436563" indent="-436563">
              <a:lnSpc>
                <a:spcPct val="93000"/>
              </a:lnSpc>
              <a:spcBef>
                <a:spcPts val="800"/>
              </a:spcBef>
              <a:buClr>
                <a:srgbClr val="CC9900"/>
              </a:buClr>
              <a:buSzPct val="70000"/>
              <a:buFont typeface="Wingdings" pitchFamily="2" charset="2"/>
              <a:buNone/>
              <a:tabLst>
                <a:tab pos="436563" algn="l"/>
                <a:tab pos="884238" algn="l"/>
                <a:tab pos="1333500" algn="l"/>
                <a:tab pos="1782763" algn="l"/>
                <a:tab pos="2232025" algn="l"/>
                <a:tab pos="2681288" algn="l"/>
                <a:tab pos="3130550" algn="l"/>
                <a:tab pos="3579813" algn="l"/>
                <a:tab pos="4029075" algn="l"/>
                <a:tab pos="4478338" algn="l"/>
                <a:tab pos="4927600" algn="l"/>
                <a:tab pos="5376863" algn="l"/>
                <a:tab pos="5826125" algn="l"/>
                <a:tab pos="6275388" algn="l"/>
                <a:tab pos="6724650" algn="l"/>
                <a:tab pos="7173913" algn="l"/>
                <a:tab pos="7623175" algn="l"/>
                <a:tab pos="8072438" algn="l"/>
                <a:tab pos="8521700" algn="l"/>
                <a:tab pos="8970963" algn="l"/>
                <a:tab pos="9420225" algn="l"/>
              </a:tabLst>
            </a:pPr>
            <a:r>
              <a:rPr lang="sk-SK" sz="2000" i="1" smtClean="0">
                <a:solidFill>
                  <a:schemeClr val="accent2"/>
                </a:solidFill>
              </a:rPr>
              <a:t>Základná charakteristika</a:t>
            </a:r>
            <a:endParaRPr lang="en-GB" sz="2000" i="1" smtClean="0">
              <a:solidFill>
                <a:schemeClr val="accent2"/>
              </a:solidFill>
            </a:endParaRPr>
          </a:p>
          <a:p>
            <a:pPr marL="436563" indent="-436563">
              <a:lnSpc>
                <a:spcPct val="93000"/>
              </a:lnSpc>
              <a:spcBef>
                <a:spcPts val="800"/>
              </a:spcBef>
              <a:buClr>
                <a:schemeClr val="accent2"/>
              </a:buClr>
              <a:tabLst>
                <a:tab pos="436563" algn="l"/>
                <a:tab pos="884238" algn="l"/>
                <a:tab pos="1333500" algn="l"/>
                <a:tab pos="1782763" algn="l"/>
                <a:tab pos="2232025" algn="l"/>
                <a:tab pos="2681288" algn="l"/>
                <a:tab pos="3130550" algn="l"/>
                <a:tab pos="3579813" algn="l"/>
                <a:tab pos="4029075" algn="l"/>
                <a:tab pos="4478338" algn="l"/>
                <a:tab pos="4927600" algn="l"/>
                <a:tab pos="5376863" algn="l"/>
                <a:tab pos="5826125" algn="l"/>
                <a:tab pos="6275388" algn="l"/>
                <a:tab pos="6724650" algn="l"/>
                <a:tab pos="7173913" algn="l"/>
                <a:tab pos="7623175" algn="l"/>
                <a:tab pos="8072438" algn="l"/>
                <a:tab pos="8521700" algn="l"/>
                <a:tab pos="8970963" algn="l"/>
                <a:tab pos="9420225" algn="l"/>
              </a:tabLst>
            </a:pPr>
            <a:r>
              <a:rPr lang="en-GB" sz="2000" smtClean="0">
                <a:solidFill>
                  <a:srgbClr val="292929"/>
                </a:solidFill>
              </a:rPr>
              <a:t>Štandardná metóda kontroly kvality masívnych </a:t>
            </a:r>
            <a:r>
              <a:rPr lang="sk-SK" sz="2000" smtClean="0">
                <a:solidFill>
                  <a:srgbClr val="292929"/>
                </a:solidFill>
              </a:rPr>
              <a:t>RE</a:t>
            </a:r>
            <a:r>
              <a:rPr lang="en-GB" sz="2000" smtClean="0">
                <a:solidFill>
                  <a:srgbClr val="292929"/>
                </a:solidFill>
              </a:rPr>
              <a:t>BCO supravodičov</a:t>
            </a:r>
          </a:p>
          <a:p>
            <a:pPr marL="436563" indent="-436563">
              <a:lnSpc>
                <a:spcPct val="93000"/>
              </a:lnSpc>
              <a:spcBef>
                <a:spcPts val="800"/>
              </a:spcBef>
              <a:buClr>
                <a:schemeClr val="accent2"/>
              </a:buClr>
              <a:tabLst>
                <a:tab pos="436563" algn="l"/>
                <a:tab pos="884238" algn="l"/>
                <a:tab pos="1333500" algn="l"/>
                <a:tab pos="1782763" algn="l"/>
                <a:tab pos="2232025" algn="l"/>
                <a:tab pos="2681288" algn="l"/>
                <a:tab pos="3130550" algn="l"/>
                <a:tab pos="3579813" algn="l"/>
                <a:tab pos="4029075" algn="l"/>
                <a:tab pos="4478338" algn="l"/>
                <a:tab pos="4927600" algn="l"/>
                <a:tab pos="5376863" algn="l"/>
                <a:tab pos="5826125" algn="l"/>
                <a:tab pos="6275388" algn="l"/>
                <a:tab pos="6724650" algn="l"/>
                <a:tab pos="7173913" algn="l"/>
                <a:tab pos="7623175" algn="l"/>
                <a:tab pos="8072438" algn="l"/>
                <a:tab pos="8521700" algn="l"/>
                <a:tab pos="8970963" algn="l"/>
                <a:tab pos="9420225" algn="l"/>
              </a:tabLst>
            </a:pPr>
            <a:r>
              <a:rPr lang="en-GB" sz="2000" smtClean="0">
                <a:solidFill>
                  <a:srgbClr val="292929"/>
                </a:solidFill>
              </a:rPr>
              <a:t>Povrch vzorky je skenovaný Hallovou sondou</a:t>
            </a:r>
          </a:p>
          <a:p>
            <a:pPr marL="436563" indent="-436563">
              <a:lnSpc>
                <a:spcPct val="93000"/>
              </a:lnSpc>
              <a:spcBef>
                <a:spcPts val="800"/>
              </a:spcBef>
              <a:buClr>
                <a:schemeClr val="accent2"/>
              </a:buClr>
              <a:buFont typeface="Georgia" pitchFamily="18" charset="0"/>
              <a:buNone/>
              <a:tabLst>
                <a:tab pos="436563" algn="l"/>
                <a:tab pos="884238" algn="l"/>
                <a:tab pos="1333500" algn="l"/>
                <a:tab pos="1782763" algn="l"/>
                <a:tab pos="2232025" algn="l"/>
                <a:tab pos="2681288" algn="l"/>
                <a:tab pos="3130550" algn="l"/>
                <a:tab pos="3579813" algn="l"/>
                <a:tab pos="4029075" algn="l"/>
                <a:tab pos="4478338" algn="l"/>
                <a:tab pos="4927600" algn="l"/>
                <a:tab pos="5376863" algn="l"/>
                <a:tab pos="5826125" algn="l"/>
                <a:tab pos="6275388" algn="l"/>
                <a:tab pos="6724650" algn="l"/>
                <a:tab pos="7173913" algn="l"/>
                <a:tab pos="7623175" algn="l"/>
                <a:tab pos="8072438" algn="l"/>
                <a:tab pos="8521700" algn="l"/>
                <a:tab pos="8970963" algn="l"/>
                <a:tab pos="9420225" algn="l"/>
              </a:tabLst>
            </a:pPr>
            <a:r>
              <a:rPr lang="sk-SK" sz="2000" i="1" smtClean="0">
                <a:solidFill>
                  <a:schemeClr val="accent2"/>
                </a:solidFill>
              </a:rPr>
              <a:t>Motivácia</a:t>
            </a:r>
            <a:endParaRPr lang="en-GB" sz="2000" i="1" smtClean="0">
              <a:solidFill>
                <a:schemeClr val="accent2"/>
              </a:solidFill>
            </a:endParaRPr>
          </a:p>
          <a:p>
            <a:pPr marL="436563" indent="-436563">
              <a:lnSpc>
                <a:spcPct val="93000"/>
              </a:lnSpc>
              <a:spcBef>
                <a:spcPts val="800"/>
              </a:spcBef>
              <a:buClr>
                <a:schemeClr val="accent2"/>
              </a:buClr>
              <a:tabLst>
                <a:tab pos="436563" algn="l"/>
                <a:tab pos="884238" algn="l"/>
                <a:tab pos="1333500" algn="l"/>
                <a:tab pos="1782763" algn="l"/>
                <a:tab pos="2232025" algn="l"/>
                <a:tab pos="2681288" algn="l"/>
                <a:tab pos="3130550" algn="l"/>
                <a:tab pos="3579813" algn="l"/>
                <a:tab pos="4029075" algn="l"/>
                <a:tab pos="4478338" algn="l"/>
                <a:tab pos="4927600" algn="l"/>
                <a:tab pos="5376863" algn="l"/>
                <a:tab pos="5826125" algn="l"/>
                <a:tab pos="6275388" algn="l"/>
                <a:tab pos="6724650" algn="l"/>
                <a:tab pos="7173913" algn="l"/>
                <a:tab pos="7623175" algn="l"/>
                <a:tab pos="8072438" algn="l"/>
                <a:tab pos="8521700" algn="l"/>
                <a:tab pos="8970963" algn="l"/>
                <a:tab pos="9420225" algn="l"/>
              </a:tabLst>
            </a:pPr>
            <a:r>
              <a:rPr lang="en-GB" sz="2000" smtClean="0">
                <a:solidFill>
                  <a:srgbClr val="292929"/>
                </a:solidFill>
              </a:rPr>
              <a:t>Profil zachyteného magnetického poľa</a:t>
            </a:r>
            <a:endParaRPr lang="sk-SK" sz="2000" smtClean="0">
              <a:solidFill>
                <a:srgbClr val="292929"/>
              </a:solidFill>
            </a:endParaRPr>
          </a:p>
          <a:p>
            <a:pPr marL="436563" indent="-436563">
              <a:lnSpc>
                <a:spcPct val="93000"/>
              </a:lnSpc>
              <a:spcBef>
                <a:spcPts val="800"/>
              </a:spcBef>
              <a:buClr>
                <a:schemeClr val="accent2"/>
              </a:buClr>
              <a:tabLst>
                <a:tab pos="436563" algn="l"/>
                <a:tab pos="884238" algn="l"/>
                <a:tab pos="1333500" algn="l"/>
                <a:tab pos="1782763" algn="l"/>
                <a:tab pos="2232025" algn="l"/>
                <a:tab pos="2681288" algn="l"/>
                <a:tab pos="3130550" algn="l"/>
                <a:tab pos="3579813" algn="l"/>
                <a:tab pos="4029075" algn="l"/>
                <a:tab pos="4478338" algn="l"/>
                <a:tab pos="4927600" algn="l"/>
                <a:tab pos="5376863" algn="l"/>
                <a:tab pos="5826125" algn="l"/>
                <a:tab pos="6275388" algn="l"/>
                <a:tab pos="6724650" algn="l"/>
                <a:tab pos="7173913" algn="l"/>
                <a:tab pos="7623175" algn="l"/>
                <a:tab pos="8072438" algn="l"/>
                <a:tab pos="8521700" algn="l"/>
                <a:tab pos="8970963" algn="l"/>
                <a:tab pos="9420225" algn="l"/>
              </a:tabLst>
            </a:pPr>
            <a:r>
              <a:rPr lang="en-GB" sz="2000" smtClean="0">
                <a:solidFill>
                  <a:srgbClr val="292929"/>
                </a:solidFill>
              </a:rPr>
              <a:t>Maximálna hodnota zachyteného magnetického poľa B</a:t>
            </a:r>
            <a:r>
              <a:rPr lang="en-GB" sz="2000" baseline="-33000" smtClean="0">
                <a:solidFill>
                  <a:srgbClr val="292929"/>
                </a:solidFill>
              </a:rPr>
              <a:t>max</a:t>
            </a:r>
          </a:p>
          <a:p>
            <a:pPr marL="436563" indent="-436563">
              <a:lnSpc>
                <a:spcPct val="93000"/>
              </a:lnSpc>
              <a:spcBef>
                <a:spcPts val="800"/>
              </a:spcBef>
              <a:buClr>
                <a:srgbClr val="CC9900"/>
              </a:buClr>
              <a:buSzPct val="70000"/>
              <a:buFont typeface="Wingdings" pitchFamily="2" charset="2"/>
              <a:buNone/>
              <a:tabLst>
                <a:tab pos="436563" algn="l"/>
                <a:tab pos="884238" algn="l"/>
                <a:tab pos="1333500" algn="l"/>
                <a:tab pos="1782763" algn="l"/>
                <a:tab pos="2232025" algn="l"/>
                <a:tab pos="2681288" algn="l"/>
                <a:tab pos="3130550" algn="l"/>
                <a:tab pos="3579813" algn="l"/>
                <a:tab pos="4029075" algn="l"/>
                <a:tab pos="4478338" algn="l"/>
                <a:tab pos="4927600" algn="l"/>
                <a:tab pos="5376863" algn="l"/>
                <a:tab pos="5826125" algn="l"/>
                <a:tab pos="6275388" algn="l"/>
                <a:tab pos="6724650" algn="l"/>
                <a:tab pos="7173913" algn="l"/>
                <a:tab pos="7623175" algn="l"/>
                <a:tab pos="8072438" algn="l"/>
                <a:tab pos="8521700" algn="l"/>
                <a:tab pos="8970963" algn="l"/>
                <a:tab pos="9420225" algn="l"/>
              </a:tabLst>
            </a:pPr>
            <a:r>
              <a:rPr lang="sk-SK" sz="2000" i="1" smtClean="0">
                <a:solidFill>
                  <a:schemeClr val="accent2"/>
                </a:solidFill>
              </a:rPr>
              <a:t>Výhoda</a:t>
            </a:r>
            <a:endParaRPr lang="en-GB" sz="2000" i="1" smtClean="0">
              <a:solidFill>
                <a:schemeClr val="accent2"/>
              </a:solidFill>
            </a:endParaRPr>
          </a:p>
          <a:p>
            <a:pPr marL="436563" indent="-436563">
              <a:lnSpc>
                <a:spcPct val="93000"/>
              </a:lnSpc>
              <a:spcBef>
                <a:spcPts val="800"/>
              </a:spcBef>
              <a:buClr>
                <a:schemeClr val="accent2"/>
              </a:buClr>
              <a:tabLst>
                <a:tab pos="436563" algn="l"/>
                <a:tab pos="884238" algn="l"/>
                <a:tab pos="1333500" algn="l"/>
                <a:tab pos="1782763" algn="l"/>
                <a:tab pos="2232025" algn="l"/>
                <a:tab pos="2681288" algn="l"/>
                <a:tab pos="3130550" algn="l"/>
                <a:tab pos="3579813" algn="l"/>
                <a:tab pos="4029075" algn="l"/>
                <a:tab pos="4478338" algn="l"/>
                <a:tab pos="4927600" algn="l"/>
                <a:tab pos="5376863" algn="l"/>
                <a:tab pos="5826125" algn="l"/>
                <a:tab pos="6275388" algn="l"/>
                <a:tab pos="6724650" algn="l"/>
                <a:tab pos="7173913" algn="l"/>
                <a:tab pos="7623175" algn="l"/>
                <a:tab pos="8072438" algn="l"/>
                <a:tab pos="8521700" algn="l"/>
                <a:tab pos="8970963" algn="l"/>
                <a:tab pos="9420225" algn="l"/>
              </a:tabLst>
            </a:pPr>
            <a:r>
              <a:rPr lang="en-GB" sz="2000" smtClean="0">
                <a:solidFill>
                  <a:srgbClr val="292929"/>
                </a:solidFill>
              </a:rPr>
              <a:t>Nedeštruktívna metóda</a:t>
            </a:r>
            <a:endParaRPr lang="sk-SK" sz="2000" smtClean="0">
              <a:solidFill>
                <a:srgbClr val="292929"/>
              </a:solidFill>
            </a:endParaRPr>
          </a:p>
        </p:txBody>
      </p:sp>
      <p:sp>
        <p:nvSpPr>
          <p:cNvPr id="4" name="Rectangle 7"/>
          <p:cNvSpPr>
            <a:spLocks noChangeArrowheads="1"/>
          </p:cNvSpPr>
          <p:nvPr/>
        </p:nvSpPr>
        <p:spPr bwMode="auto">
          <a:xfrm>
            <a:off x="3549650" y="4705350"/>
            <a:ext cx="5262563" cy="1581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just">
              <a:defRPr/>
            </a:pPr>
            <a:r>
              <a:rPr lang="sk-SK" sz="1400" b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eorgia" pitchFamily="18" charset="0"/>
                <a:ea typeface="Calibri" pitchFamily="34" charset="0"/>
                <a:cs typeface="Arial" charset="0"/>
              </a:rPr>
              <a:t>Trapped field measurement</a:t>
            </a:r>
            <a:endParaRPr lang="sk-SK" sz="1400">
              <a:solidFill>
                <a:schemeClr val="tx2"/>
              </a:solidFill>
              <a:latin typeface="Georgia" pitchFamily="18" charset="0"/>
              <a:ea typeface="Calibri" pitchFamily="34" charset="0"/>
              <a:cs typeface="Arial" charset="0"/>
            </a:endParaRPr>
          </a:p>
          <a:p>
            <a:pPr algn="just" eaLnBrk="0" hangingPunct="0">
              <a:defRPr/>
            </a:pPr>
            <a:r>
              <a:rPr lang="sk-SK" sz="1400" b="1">
                <a:latin typeface="Georgia" pitchFamily="18" charset="0"/>
                <a:ea typeface="Calibri" pitchFamily="34" charset="0"/>
                <a:cs typeface="Arial" charset="0"/>
              </a:rPr>
              <a:t>Temperature: </a:t>
            </a:r>
            <a:r>
              <a:rPr lang="sk-SK" sz="1400">
                <a:latin typeface="Georgia" pitchFamily="18" charset="0"/>
                <a:ea typeface="Calibri" pitchFamily="34" charset="0"/>
                <a:cs typeface="Arial" charset="0"/>
              </a:rPr>
              <a:t>Hallscan in liquid nitrogen</a:t>
            </a:r>
          </a:p>
          <a:p>
            <a:pPr algn="just" eaLnBrk="0" hangingPunct="0">
              <a:defRPr/>
            </a:pPr>
            <a:r>
              <a:rPr lang="sk-SK" sz="1400" b="1">
                <a:latin typeface="Georgia" pitchFamily="18" charset="0"/>
                <a:ea typeface="Calibri" pitchFamily="34" charset="0"/>
                <a:cs typeface="Arial" charset="0"/>
              </a:rPr>
              <a:t>Magnetization: </a:t>
            </a:r>
            <a:r>
              <a:rPr lang="sk-SK" sz="1400">
                <a:latin typeface="Georgia" pitchFamily="18" charset="0"/>
                <a:ea typeface="Calibri" pitchFamily="34" charset="0"/>
                <a:cs typeface="Arial" charset="0"/>
              </a:rPr>
              <a:t>1,4 T electromagnet, FC, flux relaxation 15 min</a:t>
            </a:r>
          </a:p>
          <a:p>
            <a:pPr algn="just" eaLnBrk="0" hangingPunct="0">
              <a:defRPr/>
            </a:pPr>
            <a:r>
              <a:rPr lang="sk-SK" sz="1400" b="1">
                <a:latin typeface="Georgia" pitchFamily="18" charset="0"/>
                <a:ea typeface="Calibri" pitchFamily="34" charset="0"/>
                <a:cs typeface="Arial" charset="0"/>
              </a:rPr>
              <a:t>Scan area: </a:t>
            </a:r>
            <a:r>
              <a:rPr lang="sk-SK" sz="1400">
                <a:latin typeface="Georgia" pitchFamily="18" charset="0"/>
                <a:ea typeface="Calibri" pitchFamily="34" charset="0"/>
                <a:cs typeface="Arial" charset="0"/>
              </a:rPr>
              <a:t>30 x 30 mm</a:t>
            </a:r>
            <a:r>
              <a:rPr lang="sk-SK" sz="1400" baseline="30000">
                <a:latin typeface="Georgia" pitchFamily="18" charset="0"/>
                <a:ea typeface="Calibri" pitchFamily="34" charset="0"/>
                <a:cs typeface="Arial" charset="0"/>
              </a:rPr>
              <a:t>2 </a:t>
            </a:r>
            <a:endParaRPr lang="sk-SK" sz="1400">
              <a:latin typeface="Georgia" pitchFamily="18" charset="0"/>
              <a:ea typeface="Calibri" pitchFamily="34" charset="0"/>
              <a:cs typeface="Arial" charset="0"/>
            </a:endParaRPr>
          </a:p>
          <a:p>
            <a:pPr algn="just" eaLnBrk="0" hangingPunct="0">
              <a:defRPr/>
            </a:pPr>
            <a:r>
              <a:rPr lang="sk-SK" sz="1400" b="1">
                <a:latin typeface="Georgia" pitchFamily="18" charset="0"/>
                <a:ea typeface="Calibri" pitchFamily="34" charset="0"/>
                <a:cs typeface="Arial" charset="0"/>
              </a:rPr>
              <a:t>Step width: </a:t>
            </a:r>
            <a:r>
              <a:rPr lang="sk-SK" sz="1400">
                <a:latin typeface="Georgia" pitchFamily="18" charset="0"/>
                <a:ea typeface="Calibri" pitchFamily="34" charset="0"/>
                <a:cs typeface="Arial" charset="0"/>
              </a:rPr>
              <a:t>0,3 mm</a:t>
            </a:r>
          </a:p>
          <a:p>
            <a:pPr algn="just" eaLnBrk="0" hangingPunct="0">
              <a:defRPr/>
            </a:pPr>
            <a:r>
              <a:rPr lang="sk-SK" sz="1400" b="1">
                <a:latin typeface="Georgia" pitchFamily="18" charset="0"/>
                <a:ea typeface="Calibri" pitchFamily="34" charset="0"/>
                <a:cs typeface="Arial" charset="0"/>
              </a:rPr>
              <a:t>Distance Hall probe – sample surface: </a:t>
            </a:r>
            <a:r>
              <a:rPr lang="sk-SK" sz="1400">
                <a:latin typeface="Georgia" pitchFamily="18" charset="0"/>
                <a:ea typeface="Calibri" pitchFamily="34" charset="0"/>
                <a:cs typeface="Arial" charset="0"/>
              </a:rPr>
              <a:t>~ 0,1 mm</a:t>
            </a:r>
          </a:p>
          <a:p>
            <a:pPr algn="just" eaLnBrk="0" hangingPunct="0">
              <a:defRPr/>
            </a:pPr>
            <a:r>
              <a:rPr lang="sk-SK" sz="1400" b="1">
                <a:latin typeface="Georgia" pitchFamily="18" charset="0"/>
                <a:ea typeface="Calibri" pitchFamily="34" charset="0"/>
                <a:cs typeface="Arial" charset="0"/>
              </a:rPr>
              <a:t>Rozmery vzoriek:</a:t>
            </a:r>
            <a:r>
              <a:rPr lang="sk-SK" sz="1400">
                <a:latin typeface="Georgia" pitchFamily="18" charset="0"/>
                <a:ea typeface="Calibri" pitchFamily="34" charset="0"/>
                <a:cs typeface="Arial" charset="0"/>
              </a:rPr>
              <a:t> </a:t>
            </a:r>
            <a:r>
              <a:rPr lang="en-US" sz="1400">
                <a:latin typeface="Georgia" pitchFamily="18" charset="0"/>
                <a:ea typeface="Calibri" pitchFamily="34" charset="0"/>
                <a:cs typeface="Arial" charset="0"/>
              </a:rPr>
              <a:t>Ø</a:t>
            </a:r>
            <a:r>
              <a:rPr lang="sk-SK" sz="1400">
                <a:latin typeface="Georgia" pitchFamily="18" charset="0"/>
                <a:ea typeface="Calibri" pitchFamily="34" charset="0"/>
                <a:cs typeface="Arial" charset="0"/>
              </a:rPr>
              <a:t>26mm, h = 18mm</a:t>
            </a:r>
            <a:endParaRPr lang="en-US" sz="1400">
              <a:latin typeface="Georgia" pitchFamily="18" charset="0"/>
              <a:ea typeface="Calibri" pitchFamily="34" charset="0"/>
              <a:cs typeface="Arial" charset="0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177" name="Picture 16" descr="F:\Monika\upravené\GdBCO+0_0,67_fotka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76238" y="1641475"/>
            <a:ext cx="1687512" cy="1700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0178" name="Obdĺžnik 63"/>
          <p:cNvSpPr>
            <a:spLocks noChangeArrowheads="1"/>
          </p:cNvSpPr>
          <p:nvPr/>
        </p:nvSpPr>
        <p:spPr bwMode="auto">
          <a:xfrm>
            <a:off x="833438" y="1328738"/>
            <a:ext cx="687387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sk-SK" sz="1400" b="1">
                <a:latin typeface="Times New Roman" pitchFamily="18" charset="0"/>
                <a:cs typeface="Times New Roman" pitchFamily="18" charset="0"/>
              </a:rPr>
              <a:t>Gd123</a:t>
            </a:r>
          </a:p>
        </p:txBody>
      </p:sp>
      <p:sp>
        <p:nvSpPr>
          <p:cNvPr id="50179" name="Nadpis 1"/>
          <p:cNvSpPr>
            <a:spLocks/>
          </p:cNvSpPr>
          <p:nvPr/>
        </p:nvSpPr>
        <p:spPr bwMode="auto">
          <a:xfrm>
            <a:off x="247650" y="311150"/>
            <a:ext cx="8715375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eaLnBrk="0" hangingPunct="0"/>
            <a:r>
              <a:rPr lang="sk-SK" sz="2800" i="1">
                <a:solidFill>
                  <a:srgbClr val="04617B"/>
                </a:solidFill>
                <a:latin typeface="Trebuchet MS" pitchFamily="34" charset="0"/>
              </a:rPr>
              <a:t>Meranie zachyteného magnetického poľa</a:t>
            </a:r>
            <a:endParaRPr lang="sk-SK" sz="2800" i="1">
              <a:solidFill>
                <a:schemeClr val="tx2"/>
              </a:solidFill>
              <a:latin typeface="Trebuchet MS" pitchFamily="34" charset="0"/>
            </a:endParaRPr>
          </a:p>
        </p:txBody>
      </p:sp>
      <p:pic>
        <p:nvPicPr>
          <p:cNvPr id="50180" name="Picture 6" descr="GdBCO_b_sem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775325" y="1293813"/>
            <a:ext cx="3570288" cy="2524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0181" name="Picture 5" descr="GdBCO_a_sem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039938" y="1258888"/>
            <a:ext cx="3822700" cy="2701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0182" name="BlokTextu 10"/>
          <p:cNvSpPr txBox="1">
            <a:spLocks noChangeArrowheads="1"/>
          </p:cNvSpPr>
          <p:nvPr/>
        </p:nvSpPr>
        <p:spPr bwMode="auto">
          <a:xfrm>
            <a:off x="2160588" y="1246188"/>
            <a:ext cx="5143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sk-SK" b="1" i="1">
                <a:solidFill>
                  <a:schemeClr val="tx2"/>
                </a:solidFill>
              </a:rPr>
              <a:t>SO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5" name="Nadpis 1"/>
          <p:cNvSpPr>
            <a:spLocks/>
          </p:cNvSpPr>
          <p:nvPr/>
        </p:nvSpPr>
        <p:spPr bwMode="auto">
          <a:xfrm>
            <a:off x="247650" y="301625"/>
            <a:ext cx="8715375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eaLnBrk="0" hangingPunct="0"/>
            <a:r>
              <a:rPr lang="sk-SK" sz="2800" i="1">
                <a:solidFill>
                  <a:srgbClr val="04617B"/>
                </a:solidFill>
                <a:latin typeface="Trebuchet MS" pitchFamily="34" charset="0"/>
              </a:rPr>
              <a:t>Meranie zachyteného magnetického poľa</a:t>
            </a:r>
            <a:endParaRPr lang="sk-SK" sz="2800" i="1">
              <a:solidFill>
                <a:schemeClr val="tx2"/>
              </a:solidFill>
              <a:latin typeface="Trebuchet MS" pitchFamily="34" charset="0"/>
            </a:endParaRPr>
          </a:p>
        </p:txBody>
      </p:sp>
      <p:pic>
        <p:nvPicPr>
          <p:cNvPr id="52226" name="Picture 5" descr="Muralidhar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83113" y="1660525"/>
            <a:ext cx="4067175" cy="473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2227" name="Picture 6" descr="Oda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63575" y="1344613"/>
            <a:ext cx="3527425" cy="1812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2228" name="Text Box 7"/>
          <p:cNvSpPr txBox="1">
            <a:spLocks noChangeArrowheads="1"/>
          </p:cNvSpPr>
          <p:nvPr/>
        </p:nvSpPr>
        <p:spPr bwMode="auto">
          <a:xfrm>
            <a:off x="1001713" y="5049838"/>
            <a:ext cx="3743325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r"/>
            <a:r>
              <a:rPr lang="sk-SK" sz="1200">
                <a:latin typeface="Georgia" pitchFamily="18" charset="0"/>
              </a:rPr>
              <a:t>The trapped field distribution at liquid nitrogen of </a:t>
            </a:r>
          </a:p>
          <a:p>
            <a:pPr algn="r"/>
            <a:r>
              <a:rPr lang="sk-SK" sz="1200">
                <a:latin typeface="Georgia" pitchFamily="18" charset="0"/>
              </a:rPr>
              <a:t>the batch-processed Gd123 bulks processed in air </a:t>
            </a:r>
          </a:p>
          <a:p>
            <a:pPr algn="r"/>
            <a:r>
              <a:rPr lang="sk-SK" sz="1200">
                <a:latin typeface="Georgia" pitchFamily="18" charset="0"/>
              </a:rPr>
              <a:t>by a cold seeding method using an Nd123/MgO film </a:t>
            </a:r>
          </a:p>
          <a:p>
            <a:pPr algn="r"/>
            <a:r>
              <a:rPr lang="sk-SK" sz="1200">
                <a:latin typeface="Georgia" pitchFamily="18" charset="0"/>
              </a:rPr>
              <a:t>as a seed crystal </a:t>
            </a:r>
          </a:p>
          <a:p>
            <a:pPr algn="r"/>
            <a:endParaRPr lang="sk-SK" sz="1200">
              <a:latin typeface="Georgia" pitchFamily="18" charset="0"/>
            </a:endParaRPr>
          </a:p>
          <a:p>
            <a:pPr algn="r"/>
            <a:r>
              <a:rPr lang="sk-SK" sz="1200">
                <a:latin typeface="Georgia" pitchFamily="18" charset="0"/>
              </a:rPr>
              <a:t>Muralidhar et al., 2010</a:t>
            </a:r>
          </a:p>
        </p:txBody>
      </p:sp>
      <p:sp>
        <p:nvSpPr>
          <p:cNvPr id="52229" name="Text Box 8"/>
          <p:cNvSpPr txBox="1">
            <a:spLocks noChangeArrowheads="1"/>
          </p:cNvSpPr>
          <p:nvPr/>
        </p:nvSpPr>
        <p:spPr bwMode="auto">
          <a:xfrm>
            <a:off x="563563" y="3243263"/>
            <a:ext cx="3829050" cy="1187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sk-SK" sz="1200">
                <a:latin typeface="Georgia" pitchFamily="18" charset="0"/>
              </a:rPr>
              <a:t>Top view of the GdBCO bulk superconductor prepared</a:t>
            </a:r>
          </a:p>
          <a:p>
            <a:r>
              <a:rPr lang="sk-SK" sz="1200">
                <a:latin typeface="Georgia" pitchFamily="18" charset="0"/>
              </a:rPr>
              <a:t>By the cold-seeding method with a Sm123/MgO film</a:t>
            </a:r>
          </a:p>
          <a:p>
            <a:r>
              <a:rPr lang="sk-SK" sz="1200">
                <a:latin typeface="Georgia" pitchFamily="18" charset="0"/>
              </a:rPr>
              <a:t>as a seed and the trapped field distribution measured</a:t>
            </a:r>
          </a:p>
          <a:p>
            <a:r>
              <a:rPr lang="sk-SK" sz="1200">
                <a:latin typeface="Georgia" pitchFamily="18" charset="0"/>
              </a:rPr>
              <a:t>at liquid nitrogen </a:t>
            </a:r>
          </a:p>
          <a:p>
            <a:endParaRPr lang="sk-SK" sz="1200">
              <a:latin typeface="Georgia" pitchFamily="18" charset="0"/>
            </a:endParaRPr>
          </a:p>
          <a:p>
            <a:r>
              <a:rPr lang="sk-SK" sz="1200">
                <a:latin typeface="Georgia" pitchFamily="18" charset="0"/>
              </a:rPr>
              <a:t>Oda et al., 2009  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273" name="Picture 16" descr="F:\Monika\upravené\GdBCO+0_0,67_fotka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76238" y="1641475"/>
            <a:ext cx="1687512" cy="1700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4274" name="Obdĺžnik 63"/>
          <p:cNvSpPr>
            <a:spLocks noChangeArrowheads="1"/>
          </p:cNvSpPr>
          <p:nvPr/>
        </p:nvSpPr>
        <p:spPr bwMode="auto">
          <a:xfrm>
            <a:off x="833438" y="1328738"/>
            <a:ext cx="687387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sk-SK" sz="1400" b="1">
                <a:latin typeface="Times New Roman" pitchFamily="18" charset="0"/>
                <a:cs typeface="Times New Roman" pitchFamily="18" charset="0"/>
              </a:rPr>
              <a:t>Gd123</a:t>
            </a:r>
          </a:p>
        </p:txBody>
      </p:sp>
      <p:sp>
        <p:nvSpPr>
          <p:cNvPr id="54275" name="Nadpis 1"/>
          <p:cNvSpPr>
            <a:spLocks/>
          </p:cNvSpPr>
          <p:nvPr/>
        </p:nvSpPr>
        <p:spPr bwMode="auto">
          <a:xfrm>
            <a:off x="247650" y="311150"/>
            <a:ext cx="8715375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eaLnBrk="0" hangingPunct="0"/>
            <a:r>
              <a:rPr lang="sk-SK" sz="2800" i="1">
                <a:solidFill>
                  <a:srgbClr val="04617B"/>
                </a:solidFill>
                <a:latin typeface="Trebuchet MS" pitchFamily="34" charset="0"/>
              </a:rPr>
              <a:t>Meranie zachyteného magnetického poľa</a:t>
            </a:r>
            <a:endParaRPr lang="sk-SK" sz="2800" i="1">
              <a:solidFill>
                <a:schemeClr val="tx2"/>
              </a:solidFill>
              <a:latin typeface="Trebuchet MS" pitchFamily="34" charset="0"/>
            </a:endParaRPr>
          </a:p>
        </p:txBody>
      </p:sp>
      <p:pic>
        <p:nvPicPr>
          <p:cNvPr id="54276" name="Picture 6" descr="GdBCO_b_sem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775325" y="1293813"/>
            <a:ext cx="3570288" cy="2524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4277" name="Picture 5" descr="GdBCO_a_sem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039938" y="1258888"/>
            <a:ext cx="3822700" cy="2701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4278" name="BlokTextu 10"/>
          <p:cNvSpPr txBox="1">
            <a:spLocks noChangeArrowheads="1"/>
          </p:cNvSpPr>
          <p:nvPr/>
        </p:nvSpPr>
        <p:spPr bwMode="auto">
          <a:xfrm>
            <a:off x="2160588" y="1246188"/>
            <a:ext cx="5143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sk-SK" b="1" i="1">
                <a:solidFill>
                  <a:schemeClr val="tx2"/>
                </a:solidFill>
              </a:rPr>
              <a:t>SO</a:t>
            </a:r>
          </a:p>
        </p:txBody>
      </p:sp>
      <p:sp>
        <p:nvSpPr>
          <p:cNvPr id="54279" name="BlokTextu 13"/>
          <p:cNvSpPr txBox="1">
            <a:spLocks noChangeArrowheads="1"/>
          </p:cNvSpPr>
          <p:nvPr/>
        </p:nvSpPr>
        <p:spPr bwMode="auto">
          <a:xfrm>
            <a:off x="282575" y="4603750"/>
            <a:ext cx="3265488" cy="119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sk-SK">
                <a:latin typeface="Georgia" pitchFamily="18" charset="0"/>
              </a:rPr>
              <a:t>Pokles B</a:t>
            </a:r>
            <a:r>
              <a:rPr lang="sk-SK" baseline="-25000">
                <a:latin typeface="Georgia" pitchFamily="18" charset="0"/>
              </a:rPr>
              <a:t>max</a:t>
            </a:r>
            <a:r>
              <a:rPr lang="sk-SK">
                <a:latin typeface="Georgia" pitchFamily="18" charset="0"/>
              </a:rPr>
              <a:t> s koncentráciou Al</a:t>
            </a:r>
          </a:p>
          <a:p>
            <a:r>
              <a:rPr lang="sk-SK">
                <a:latin typeface="Georgia" pitchFamily="18" charset="0"/>
              </a:rPr>
              <a:t>Predpokladáme - Pokles </a:t>
            </a:r>
            <a:r>
              <a:rPr lang="sk-SK" i="1">
                <a:latin typeface="Georgia" pitchFamily="18" charset="0"/>
              </a:rPr>
              <a:t>T</a:t>
            </a:r>
            <a:r>
              <a:rPr lang="sk-SK" i="1" baseline="-25000">
                <a:latin typeface="Georgia" pitchFamily="18" charset="0"/>
              </a:rPr>
              <a:t>c</a:t>
            </a:r>
          </a:p>
          <a:p>
            <a:endParaRPr lang="sk-SK" i="1">
              <a:latin typeface="Georgia" pitchFamily="18" charset="0"/>
            </a:endParaRPr>
          </a:p>
          <a:p>
            <a:r>
              <a:rPr lang="sk-SK">
                <a:latin typeface="Georgia" pitchFamily="18" charset="0"/>
              </a:rPr>
              <a:t>Anomália pri Z = 0,1wt%</a:t>
            </a:r>
          </a:p>
        </p:txBody>
      </p:sp>
      <p:pic>
        <p:nvPicPr>
          <p:cNvPr id="54280" name="Picture 9" descr="SO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600450" y="3840163"/>
            <a:ext cx="4078288" cy="288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Nadpis 1"/>
          <p:cNvSpPr>
            <a:spLocks noGrp="1"/>
          </p:cNvSpPr>
          <p:nvPr>
            <p:ph type="title"/>
          </p:nvPr>
        </p:nvSpPr>
        <p:spPr>
          <a:xfrm>
            <a:off x="241300" y="311150"/>
            <a:ext cx="8229600" cy="1066800"/>
          </a:xfrm>
        </p:spPr>
        <p:txBody>
          <a:bodyPr/>
          <a:lstStyle/>
          <a:p>
            <a:pPr eaLnBrk="1" hangingPunct="1"/>
            <a:r>
              <a:rPr lang="sk-SK" sz="3200" i="1" smtClean="0"/>
              <a:t>REBCO masíne supravodiče</a:t>
            </a:r>
          </a:p>
        </p:txBody>
      </p:sp>
      <p:sp>
        <p:nvSpPr>
          <p:cNvPr id="16386" name="Zástupný symbol obsahu 2"/>
          <p:cNvSpPr>
            <a:spLocks noGrp="1"/>
          </p:cNvSpPr>
          <p:nvPr>
            <p:ph sz="quarter" idx="1"/>
          </p:nvPr>
        </p:nvSpPr>
        <p:spPr>
          <a:xfrm>
            <a:off x="242888" y="1257300"/>
            <a:ext cx="8715375" cy="5243513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 typeface="Georgia" pitchFamily="18" charset="0"/>
              <a:buNone/>
            </a:pPr>
            <a:r>
              <a:rPr lang="en-GB" sz="2000" smtClean="0"/>
              <a:t>RE </a:t>
            </a:r>
            <a:r>
              <a:rPr lang="sk-SK" sz="2000" smtClean="0"/>
              <a:t>=</a:t>
            </a:r>
            <a:r>
              <a:rPr lang="en-GB" sz="2000" smtClean="0"/>
              <a:t> Rare Earth element </a:t>
            </a:r>
            <a:r>
              <a:rPr lang="sk-SK" sz="2000" smtClean="0"/>
              <a:t>(</a:t>
            </a:r>
            <a:r>
              <a:rPr lang="sk-SK" sz="2000" b="1" i="1" smtClean="0"/>
              <a:t>La</a:t>
            </a:r>
            <a:r>
              <a:rPr lang="sk-SK" sz="2000" smtClean="0"/>
              <a:t>, Ce, </a:t>
            </a:r>
            <a:r>
              <a:rPr lang="en-GB" sz="2000" b="1" i="1" smtClean="0"/>
              <a:t>Nd</a:t>
            </a:r>
            <a:r>
              <a:rPr lang="sk-SK" sz="2000" b="1" i="1" smtClean="0"/>
              <a:t>, Sm, Eu, Gd, </a:t>
            </a:r>
            <a:r>
              <a:rPr lang="sk-SK" sz="2000" smtClean="0"/>
              <a:t>Tb</a:t>
            </a:r>
            <a:r>
              <a:rPr lang="sk-SK" sz="2000" b="1" i="1" smtClean="0"/>
              <a:t>, Dy, Yb</a:t>
            </a:r>
            <a:r>
              <a:rPr lang="sk-SK" sz="2000" smtClean="0"/>
              <a:t>...</a:t>
            </a:r>
          </a:p>
          <a:p>
            <a:pPr eaLnBrk="1" hangingPunct="1">
              <a:lnSpc>
                <a:spcPct val="90000"/>
              </a:lnSpc>
              <a:buFont typeface="Georgia" pitchFamily="18" charset="0"/>
              <a:buNone/>
            </a:pPr>
            <a:r>
              <a:rPr lang="sk-SK" sz="2000" smtClean="0"/>
              <a:t>									vrátane </a:t>
            </a:r>
            <a:r>
              <a:rPr lang="sk-SK" sz="2000" b="1" i="1" smtClean="0"/>
              <a:t>Y</a:t>
            </a:r>
            <a:r>
              <a:rPr lang="sk-SK" sz="2000" smtClean="0"/>
              <a:t>)</a:t>
            </a:r>
          </a:p>
          <a:p>
            <a:pPr eaLnBrk="1" hangingPunct="1">
              <a:lnSpc>
                <a:spcPct val="90000"/>
              </a:lnSpc>
            </a:pPr>
            <a:r>
              <a:rPr lang="en-GB" sz="2000" smtClean="0"/>
              <a:t>(RE)Ba</a:t>
            </a:r>
            <a:r>
              <a:rPr lang="en-GB" sz="2000" baseline="-25000" smtClean="0"/>
              <a:t>2</a:t>
            </a:r>
            <a:r>
              <a:rPr lang="en-GB" sz="2000" smtClean="0"/>
              <a:t>Cu</a:t>
            </a:r>
            <a:r>
              <a:rPr lang="en-GB" sz="2000" baseline="-25000" smtClean="0"/>
              <a:t>3</a:t>
            </a:r>
            <a:r>
              <a:rPr lang="en-GB" sz="2000" smtClean="0"/>
              <a:t>O</a:t>
            </a:r>
            <a:r>
              <a:rPr lang="en-GB" sz="2000" baseline="-25000" smtClean="0"/>
              <a:t>y</a:t>
            </a:r>
            <a:r>
              <a:rPr lang="en-GB" sz="2000" smtClean="0"/>
              <a:t> (REBCO, RE123</a:t>
            </a:r>
            <a:r>
              <a:rPr lang="sk-SK" sz="2000" smtClean="0"/>
              <a:t>), perovskitová štruktúra</a:t>
            </a:r>
          </a:p>
          <a:p>
            <a:pPr eaLnBrk="1" hangingPunct="1">
              <a:lnSpc>
                <a:spcPct val="90000"/>
              </a:lnSpc>
            </a:pPr>
            <a:r>
              <a:rPr lang="sk-SK" sz="2000" smtClean="0"/>
              <a:t>Vysokoteplotné supravodiče</a:t>
            </a:r>
          </a:p>
          <a:p>
            <a:pPr eaLnBrk="1" hangingPunct="1">
              <a:lnSpc>
                <a:spcPct val="90000"/>
              </a:lnSpc>
            </a:pPr>
            <a:endParaRPr lang="sk-SK" sz="2000" smtClean="0"/>
          </a:p>
          <a:p>
            <a:pPr eaLnBrk="1" hangingPunct="1">
              <a:lnSpc>
                <a:spcPct val="90000"/>
              </a:lnSpc>
            </a:pPr>
            <a:endParaRPr lang="sk-SK" sz="2000" smtClean="0"/>
          </a:p>
          <a:p>
            <a:pPr eaLnBrk="1" hangingPunct="1">
              <a:lnSpc>
                <a:spcPct val="90000"/>
              </a:lnSpc>
            </a:pPr>
            <a:r>
              <a:rPr lang="sk-SK" sz="2000" smtClean="0"/>
              <a:t>Rôzne peritektické teploty </a:t>
            </a:r>
            <a:r>
              <a:rPr lang="sk-SK" sz="2000" i="1" smtClean="0"/>
              <a:t>T</a:t>
            </a:r>
            <a:r>
              <a:rPr lang="sk-SK" sz="2000" i="1" baseline="-25000" smtClean="0"/>
              <a:t>p</a:t>
            </a:r>
            <a:r>
              <a:rPr lang="sk-SK" sz="2000" smtClean="0"/>
              <a:t> </a:t>
            </a:r>
          </a:p>
          <a:p>
            <a:pPr eaLnBrk="1" hangingPunct="1">
              <a:lnSpc>
                <a:spcPct val="90000"/>
              </a:lnSpc>
              <a:buFont typeface="Georgia" pitchFamily="18" charset="0"/>
              <a:buNone/>
            </a:pPr>
            <a:r>
              <a:rPr lang="sk-SK" sz="2000" smtClean="0"/>
              <a:t>	RE123 v závislosti od </a:t>
            </a:r>
          </a:p>
          <a:p>
            <a:pPr eaLnBrk="1" hangingPunct="1">
              <a:lnSpc>
                <a:spcPct val="90000"/>
              </a:lnSpc>
              <a:buFont typeface="Georgia" pitchFamily="18" charset="0"/>
              <a:buNone/>
            </a:pPr>
            <a:r>
              <a:rPr lang="sk-SK" sz="2000" smtClean="0"/>
              <a:t>	polomeru iónu RE</a:t>
            </a:r>
          </a:p>
          <a:p>
            <a:pPr eaLnBrk="1" hangingPunct="1">
              <a:lnSpc>
                <a:spcPct val="90000"/>
              </a:lnSpc>
              <a:buFont typeface="Georgia" pitchFamily="18" charset="0"/>
              <a:buNone/>
            </a:pPr>
            <a:r>
              <a:rPr lang="sk-SK" sz="2000" i="1" smtClean="0">
                <a:solidFill>
                  <a:schemeClr val="tx2"/>
                </a:solidFill>
              </a:rPr>
              <a:t>	</a:t>
            </a:r>
          </a:p>
          <a:p>
            <a:pPr eaLnBrk="1" hangingPunct="1">
              <a:lnSpc>
                <a:spcPct val="90000"/>
              </a:lnSpc>
              <a:buFont typeface="Georgia" pitchFamily="18" charset="0"/>
              <a:buNone/>
            </a:pPr>
            <a:r>
              <a:rPr lang="sk-SK" sz="2000" i="1" smtClean="0">
                <a:solidFill>
                  <a:schemeClr val="tx2"/>
                </a:solidFill>
              </a:rPr>
              <a:t>	</a:t>
            </a:r>
            <a:r>
              <a:rPr lang="sk-SK" sz="1800" smtClean="0"/>
              <a:t>RE123 = RE422 + L (La, Nd)</a:t>
            </a:r>
          </a:p>
          <a:p>
            <a:pPr eaLnBrk="1" hangingPunct="1">
              <a:lnSpc>
                <a:spcPct val="90000"/>
              </a:lnSpc>
              <a:buFont typeface="Georgia" pitchFamily="18" charset="0"/>
              <a:buNone/>
            </a:pPr>
            <a:r>
              <a:rPr lang="sk-SK" sz="1800" smtClean="0"/>
              <a:t>	RE123 = RE211 + L (ostatné)</a:t>
            </a:r>
            <a:endParaRPr lang="sk-SK" sz="2000" i="1" smtClean="0">
              <a:solidFill>
                <a:schemeClr val="tx2"/>
              </a:solidFill>
            </a:endParaRPr>
          </a:p>
          <a:p>
            <a:pPr eaLnBrk="1" hangingPunct="1">
              <a:lnSpc>
                <a:spcPct val="90000"/>
              </a:lnSpc>
            </a:pPr>
            <a:endParaRPr lang="sk-SK" sz="2000" i="1" smtClean="0">
              <a:solidFill>
                <a:schemeClr val="tx2"/>
              </a:solidFill>
            </a:endParaRPr>
          </a:p>
        </p:txBody>
      </p:sp>
      <p:pic>
        <p:nvPicPr>
          <p:cNvPr id="16387" name="Picture 2" descr="cell_a_b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348163" y="2701925"/>
            <a:ext cx="4379912" cy="2338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18759" name="Group 327"/>
          <p:cNvGraphicFramePr>
            <a:graphicFrameLocks noGrp="1"/>
          </p:cNvGraphicFramePr>
          <p:nvPr/>
        </p:nvGraphicFramePr>
        <p:xfrm>
          <a:off x="319088" y="5461000"/>
          <a:ext cx="8499475" cy="971550"/>
        </p:xfrm>
        <a:graphic>
          <a:graphicData uri="http://schemas.openxmlformats.org/drawingml/2006/table">
            <a:tbl>
              <a:tblPr/>
              <a:tblGrid>
                <a:gridCol w="1627187"/>
                <a:gridCol w="558800"/>
                <a:gridCol w="558800"/>
                <a:gridCol w="560388"/>
                <a:gridCol w="573087"/>
                <a:gridCol w="563563"/>
                <a:gridCol w="560387"/>
                <a:gridCol w="557213"/>
                <a:gridCol w="557212"/>
                <a:gridCol w="585788"/>
                <a:gridCol w="604837"/>
                <a:gridCol w="601663"/>
                <a:gridCol w="590550"/>
              </a:tblGrid>
              <a:tr h="3238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k-SK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eorgia" pitchFamily="18" charset="0"/>
                          <a:ea typeface="MS Mincho"/>
                          <a:cs typeface="Times New Roman" pitchFamily="18" charset="0"/>
                        </a:rPr>
                        <a:t>RE</a:t>
                      </a:r>
                      <a:endParaRPr kumimoji="0" lang="sk-SK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MS Mincho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k-SK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eorgia" pitchFamily="18" charset="0"/>
                          <a:ea typeface="MS Mincho"/>
                          <a:cs typeface="Times New Roman" pitchFamily="18" charset="0"/>
                        </a:rPr>
                        <a:t>La</a:t>
                      </a:r>
                      <a:endParaRPr kumimoji="0" lang="sk-SK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MS Mincho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k-SK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eorgia" pitchFamily="18" charset="0"/>
                          <a:ea typeface="MS Mincho"/>
                          <a:cs typeface="Times New Roman" pitchFamily="18" charset="0"/>
                        </a:rPr>
                        <a:t>Nd</a:t>
                      </a:r>
                      <a:endParaRPr kumimoji="0" lang="sk-SK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MS Mincho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k-SK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eorgia" pitchFamily="18" charset="0"/>
                          <a:ea typeface="MS Mincho"/>
                          <a:cs typeface="Times New Roman" pitchFamily="18" charset="0"/>
                        </a:rPr>
                        <a:t>Sm</a:t>
                      </a:r>
                      <a:endParaRPr kumimoji="0" lang="sk-SK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MS Mincho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k-SK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eorgia" pitchFamily="18" charset="0"/>
                          <a:ea typeface="MS Mincho"/>
                          <a:cs typeface="Times New Roman" pitchFamily="18" charset="0"/>
                        </a:rPr>
                        <a:t>Eu</a:t>
                      </a:r>
                      <a:endParaRPr kumimoji="0" lang="sk-SK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MS Mincho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k-SK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eorgia" pitchFamily="18" charset="0"/>
                          <a:ea typeface="MS Mincho"/>
                          <a:cs typeface="Times New Roman" pitchFamily="18" charset="0"/>
                        </a:rPr>
                        <a:t>Gd</a:t>
                      </a:r>
                      <a:endParaRPr kumimoji="0" lang="sk-SK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MS Mincho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k-SK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eorgia" pitchFamily="18" charset="0"/>
                          <a:ea typeface="MS Mincho"/>
                          <a:cs typeface="Times New Roman" pitchFamily="18" charset="0"/>
                        </a:rPr>
                        <a:t>Dy</a:t>
                      </a:r>
                      <a:endParaRPr kumimoji="0" lang="sk-SK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MS Mincho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k-SK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eorgia" pitchFamily="18" charset="0"/>
                          <a:ea typeface="MS Mincho"/>
                          <a:cs typeface="Times New Roman" pitchFamily="18" charset="0"/>
                        </a:rPr>
                        <a:t>Y</a:t>
                      </a:r>
                      <a:endParaRPr kumimoji="0" lang="sk-SK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MS Mincho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k-SK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eorgia" pitchFamily="18" charset="0"/>
                          <a:ea typeface="MS Mincho"/>
                          <a:cs typeface="Times New Roman" pitchFamily="18" charset="0"/>
                        </a:rPr>
                        <a:t>Ho</a:t>
                      </a:r>
                      <a:endParaRPr kumimoji="0" lang="sk-SK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MS Mincho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k-SK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eorgia" pitchFamily="18" charset="0"/>
                          <a:ea typeface="MS Mincho"/>
                          <a:cs typeface="Times New Roman" pitchFamily="18" charset="0"/>
                        </a:rPr>
                        <a:t>Er</a:t>
                      </a:r>
                      <a:endParaRPr kumimoji="0" lang="sk-SK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MS Mincho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k-SK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eorgia" pitchFamily="18" charset="0"/>
                          <a:ea typeface="MS Mincho"/>
                          <a:cs typeface="Times New Roman" pitchFamily="18" charset="0"/>
                        </a:rPr>
                        <a:t>Tm</a:t>
                      </a:r>
                      <a:endParaRPr kumimoji="0" lang="sk-SK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MS Mincho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k-SK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eorgia" pitchFamily="18" charset="0"/>
                          <a:ea typeface="MS Mincho"/>
                          <a:cs typeface="Times New Roman" pitchFamily="18" charset="0"/>
                        </a:rPr>
                        <a:t>Yb</a:t>
                      </a:r>
                      <a:endParaRPr kumimoji="0" lang="sk-SK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MS Mincho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k-SK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eorgia" pitchFamily="18" charset="0"/>
                          <a:ea typeface="MS Mincho"/>
                          <a:cs typeface="Times New Roman" pitchFamily="18" charset="0"/>
                        </a:rPr>
                        <a:t>Lu</a:t>
                      </a:r>
                      <a:endParaRPr kumimoji="0" lang="sk-SK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MS Mincho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CC"/>
                    </a:solidFill>
                  </a:tcPr>
                </a:tc>
              </a:tr>
              <a:tr h="3238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k-SK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eorgia" pitchFamily="18" charset="0"/>
                          <a:ea typeface="MS Mincho"/>
                          <a:cs typeface="Times New Roman" pitchFamily="18" charset="0"/>
                        </a:rPr>
                        <a:t>Ionic radius (</a:t>
                      </a: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MS Mincho"/>
                          <a:cs typeface="Times New Roman" pitchFamily="18" charset="0"/>
                        </a:rPr>
                        <a:t>Å</a:t>
                      </a:r>
                      <a:r>
                        <a:rPr kumimoji="0" lang="sk-SK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eorgia" pitchFamily="18" charset="0"/>
                          <a:ea typeface="MS Mincho"/>
                          <a:cs typeface="Times New Roman" pitchFamily="18" charset="0"/>
                        </a:rPr>
                        <a:t>)</a:t>
                      </a:r>
                      <a:endParaRPr kumimoji="0" lang="sk-SK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MS Mincho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k-SK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eorgia" pitchFamily="18" charset="0"/>
                          <a:ea typeface="MS Mincho"/>
                          <a:cs typeface="Times New Roman" pitchFamily="18" charset="0"/>
                        </a:rPr>
                        <a:t>1,160</a:t>
                      </a:r>
                      <a:endParaRPr kumimoji="0" lang="sk-SK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MS Mincho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k-SK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eorgia" pitchFamily="18" charset="0"/>
                          <a:ea typeface="MS Mincho"/>
                          <a:cs typeface="Times New Roman" pitchFamily="18" charset="0"/>
                        </a:rPr>
                        <a:t>1,109</a:t>
                      </a:r>
                      <a:endParaRPr kumimoji="0" lang="sk-SK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MS Mincho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k-SK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eorgia" pitchFamily="18" charset="0"/>
                          <a:ea typeface="MS Mincho"/>
                          <a:cs typeface="Times New Roman" pitchFamily="18" charset="0"/>
                        </a:rPr>
                        <a:t>1,079</a:t>
                      </a:r>
                      <a:endParaRPr kumimoji="0" lang="sk-SK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MS Mincho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k-SK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eorgia" pitchFamily="18" charset="0"/>
                          <a:ea typeface="MS Mincho"/>
                          <a:cs typeface="Times New Roman" pitchFamily="18" charset="0"/>
                        </a:rPr>
                        <a:t>1,066</a:t>
                      </a:r>
                      <a:endParaRPr kumimoji="0" lang="sk-SK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MS Mincho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k-SK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eorgia" pitchFamily="18" charset="0"/>
                          <a:ea typeface="MS Mincho"/>
                          <a:cs typeface="Times New Roman" pitchFamily="18" charset="0"/>
                        </a:rPr>
                        <a:t>1,053</a:t>
                      </a:r>
                      <a:endParaRPr kumimoji="0" lang="sk-SK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MS Mincho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k-SK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eorgia" pitchFamily="18" charset="0"/>
                          <a:ea typeface="MS Mincho"/>
                          <a:cs typeface="Times New Roman" pitchFamily="18" charset="0"/>
                        </a:rPr>
                        <a:t>1,027</a:t>
                      </a:r>
                      <a:endParaRPr kumimoji="0" lang="sk-SK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MS Mincho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k-SK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eorgia" pitchFamily="18" charset="0"/>
                          <a:ea typeface="MS Mincho"/>
                          <a:cs typeface="Times New Roman" pitchFamily="18" charset="0"/>
                        </a:rPr>
                        <a:t>1,019</a:t>
                      </a:r>
                      <a:endParaRPr kumimoji="0" lang="sk-SK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MS Mincho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k-SK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eorgia" pitchFamily="18" charset="0"/>
                          <a:ea typeface="MS Mincho"/>
                          <a:cs typeface="Times New Roman" pitchFamily="18" charset="0"/>
                        </a:rPr>
                        <a:t>1,015</a:t>
                      </a:r>
                      <a:endParaRPr kumimoji="0" lang="sk-SK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MS Mincho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k-SK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eorgia" pitchFamily="18" charset="0"/>
                          <a:ea typeface="MS Mincho"/>
                          <a:cs typeface="Times New Roman" pitchFamily="18" charset="0"/>
                        </a:rPr>
                        <a:t>1,004</a:t>
                      </a:r>
                      <a:endParaRPr kumimoji="0" lang="sk-SK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MS Mincho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k-SK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eorgia" pitchFamily="18" charset="0"/>
                          <a:ea typeface="MS Mincho"/>
                          <a:cs typeface="Times New Roman" pitchFamily="18" charset="0"/>
                        </a:rPr>
                        <a:t>0,994</a:t>
                      </a:r>
                      <a:endParaRPr kumimoji="0" lang="sk-SK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MS Mincho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k-SK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eorgia" pitchFamily="18" charset="0"/>
                          <a:ea typeface="MS Mincho"/>
                          <a:cs typeface="Times New Roman" pitchFamily="18" charset="0"/>
                        </a:rPr>
                        <a:t>0,985</a:t>
                      </a:r>
                      <a:endParaRPr kumimoji="0" lang="sk-SK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MS Mincho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k-SK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eorgia" pitchFamily="18" charset="0"/>
                          <a:ea typeface="MS Mincho"/>
                          <a:cs typeface="Times New Roman" pitchFamily="18" charset="0"/>
                        </a:rPr>
                        <a:t>0,977</a:t>
                      </a:r>
                      <a:endParaRPr kumimoji="0" lang="sk-SK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MS Mincho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238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k-SK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eorgia" pitchFamily="18" charset="0"/>
                          <a:ea typeface="MS Mincho"/>
                          <a:cs typeface="Times New Roman" pitchFamily="18" charset="0"/>
                        </a:rPr>
                        <a:t>Tp (°C), air</a:t>
                      </a:r>
                      <a:endParaRPr kumimoji="0" lang="sk-SK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MS Mincho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k-SK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eorgia" pitchFamily="18" charset="0"/>
                          <a:ea typeface="MS Mincho"/>
                          <a:cs typeface="Times New Roman" pitchFamily="18" charset="0"/>
                        </a:rPr>
                        <a:t>1080</a:t>
                      </a:r>
                      <a:endParaRPr kumimoji="0" lang="sk-SK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MS Mincho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k-SK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eorgia" pitchFamily="18" charset="0"/>
                          <a:ea typeface="MS Mincho"/>
                          <a:cs typeface="Times New Roman" pitchFamily="18" charset="0"/>
                        </a:rPr>
                        <a:t>1070</a:t>
                      </a:r>
                      <a:endParaRPr kumimoji="0" lang="sk-SK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MS Mincho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k-SK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eorgia" pitchFamily="18" charset="0"/>
                          <a:ea typeface="MS Mincho"/>
                          <a:cs typeface="Times New Roman" pitchFamily="18" charset="0"/>
                        </a:rPr>
                        <a:t>1060</a:t>
                      </a:r>
                      <a:endParaRPr kumimoji="0" lang="sk-SK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MS Mincho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k-SK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eorgia" pitchFamily="18" charset="0"/>
                          <a:ea typeface="MS Mincho"/>
                          <a:cs typeface="Times New Roman" pitchFamily="18" charset="0"/>
                        </a:rPr>
                        <a:t>1040</a:t>
                      </a:r>
                      <a:endParaRPr kumimoji="0" lang="sk-SK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MS Mincho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k-SK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eorgia" pitchFamily="18" charset="0"/>
                          <a:ea typeface="MS Mincho"/>
                          <a:cs typeface="Times New Roman" pitchFamily="18" charset="0"/>
                        </a:rPr>
                        <a:t>1020</a:t>
                      </a:r>
                      <a:endParaRPr kumimoji="0" lang="sk-SK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MS Mincho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k-SK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eorgia" pitchFamily="18" charset="0"/>
                          <a:ea typeface="MS Mincho"/>
                          <a:cs typeface="Times New Roman" pitchFamily="18" charset="0"/>
                        </a:rPr>
                        <a:t>1010</a:t>
                      </a:r>
                      <a:endParaRPr kumimoji="0" lang="sk-SK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MS Mincho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k-SK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eorgia" pitchFamily="18" charset="0"/>
                          <a:ea typeface="MS Mincho"/>
                          <a:cs typeface="Times New Roman" pitchFamily="18" charset="0"/>
                        </a:rPr>
                        <a:t>1000</a:t>
                      </a:r>
                      <a:endParaRPr kumimoji="0" lang="sk-SK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MS Mincho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k-SK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eorgia" pitchFamily="18" charset="0"/>
                          <a:ea typeface="MS Mincho"/>
                          <a:cs typeface="Times New Roman" pitchFamily="18" charset="0"/>
                        </a:rPr>
                        <a:t>990</a:t>
                      </a:r>
                      <a:endParaRPr kumimoji="0" lang="sk-SK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MS Mincho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k-SK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eorgia" pitchFamily="18" charset="0"/>
                          <a:ea typeface="MS Mincho"/>
                          <a:cs typeface="Times New Roman" pitchFamily="18" charset="0"/>
                        </a:rPr>
                        <a:t>980</a:t>
                      </a:r>
                      <a:endParaRPr kumimoji="0" lang="sk-SK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MS Mincho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k-SK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eorgia" pitchFamily="18" charset="0"/>
                          <a:ea typeface="MS Mincho"/>
                          <a:cs typeface="Times New Roman" pitchFamily="18" charset="0"/>
                        </a:rPr>
                        <a:t>960</a:t>
                      </a:r>
                      <a:endParaRPr kumimoji="0" lang="sk-SK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MS Mincho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k-SK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eorgia" pitchFamily="18" charset="0"/>
                          <a:ea typeface="MS Mincho"/>
                          <a:cs typeface="Times New Roman" pitchFamily="18" charset="0"/>
                        </a:rPr>
                        <a:t>950</a:t>
                      </a:r>
                      <a:endParaRPr kumimoji="0" lang="sk-SK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MS Mincho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k-SK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eorgia" pitchFamily="18" charset="0"/>
                          <a:cs typeface="Times New Roman" pitchFamily="18" charset="0"/>
                        </a:rPr>
                        <a:t>95</a:t>
                      </a:r>
                      <a:r>
                        <a:rPr kumimoji="0" lang="sk-SK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eorgia" pitchFamily="18" charset="0"/>
                          <a:ea typeface="MS Mincho"/>
                          <a:cs typeface="Times New Roman" pitchFamily="18" charset="0"/>
                        </a:rPr>
                        <a:t>0</a:t>
                      </a:r>
                      <a:endParaRPr kumimoji="0" lang="sk-SK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MS Mincho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6446" name="Text Box 328"/>
          <p:cNvSpPr txBox="1">
            <a:spLocks noChangeArrowheads="1"/>
          </p:cNvSpPr>
          <p:nvPr/>
        </p:nvSpPr>
        <p:spPr bwMode="auto">
          <a:xfrm>
            <a:off x="265113" y="6481763"/>
            <a:ext cx="1908175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200">
                <a:latin typeface="Georgia" pitchFamily="18" charset="0"/>
              </a:rPr>
              <a:t>D.A. Cardwell</a:t>
            </a:r>
            <a:r>
              <a:rPr lang="sk-SK" sz="1200">
                <a:latin typeface="Georgia" pitchFamily="18" charset="0"/>
              </a:rPr>
              <a:t> et al.</a:t>
            </a:r>
            <a:r>
              <a:rPr lang="en-US" sz="1200">
                <a:latin typeface="Georgia" pitchFamily="18" charset="0"/>
              </a:rPr>
              <a:t>, </a:t>
            </a:r>
            <a:r>
              <a:rPr lang="sk-SK" sz="1200">
                <a:latin typeface="Georgia" pitchFamily="18" charset="0"/>
              </a:rPr>
              <a:t>20</a:t>
            </a:r>
            <a:r>
              <a:rPr lang="en-US" sz="1200">
                <a:latin typeface="Georgia" pitchFamily="18" charset="0"/>
              </a:rPr>
              <a:t>03</a:t>
            </a:r>
            <a:endParaRPr lang="sk-SK" sz="1200">
              <a:latin typeface="Georgi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321" name="Picture 3" descr="F:\Monika\upravené\GdBCO+0,1_3_0,67_fotka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292725" y="1725613"/>
            <a:ext cx="1690688" cy="1690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6322" name="Obdĺžnik 41"/>
          <p:cNvSpPr>
            <a:spLocks noChangeArrowheads="1"/>
          </p:cNvSpPr>
          <p:nvPr/>
        </p:nvSpPr>
        <p:spPr bwMode="auto">
          <a:xfrm>
            <a:off x="5148263" y="1338263"/>
            <a:ext cx="201295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sk-SK" sz="1400" b="1">
                <a:latin typeface="Times New Roman" pitchFamily="18" charset="0"/>
                <a:cs typeface="Times New Roman" pitchFamily="18" charset="0"/>
              </a:rPr>
              <a:t>Gd123 + 0,1wt% Gd246</a:t>
            </a:r>
          </a:p>
        </p:txBody>
      </p:sp>
      <p:sp>
        <p:nvSpPr>
          <p:cNvPr id="56323" name="Nadpis 1"/>
          <p:cNvSpPr>
            <a:spLocks/>
          </p:cNvSpPr>
          <p:nvPr/>
        </p:nvSpPr>
        <p:spPr bwMode="auto">
          <a:xfrm>
            <a:off x="238125" y="320675"/>
            <a:ext cx="8715375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eaLnBrk="0" hangingPunct="0"/>
            <a:r>
              <a:rPr lang="sk-SK" sz="2800" i="1">
                <a:solidFill>
                  <a:srgbClr val="04617B"/>
                </a:solidFill>
                <a:latin typeface="Trebuchet MS" pitchFamily="34" charset="0"/>
              </a:rPr>
              <a:t>Meranie zachyteného magnetického poľa</a:t>
            </a:r>
            <a:endParaRPr lang="sk-SK" sz="2800" i="1">
              <a:solidFill>
                <a:schemeClr val="tx2"/>
              </a:solidFill>
              <a:latin typeface="Trebuchet MS" pitchFamily="34" charset="0"/>
            </a:endParaRPr>
          </a:p>
        </p:txBody>
      </p:sp>
      <p:pic>
        <p:nvPicPr>
          <p:cNvPr id="56324" name="Picture 5" descr="GdBCO_0,1_a_sem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93713" y="1296988"/>
            <a:ext cx="3822700" cy="2701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6325" name="Picture 6" descr="GdBCO_0,1_b_sem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25488" y="3914775"/>
            <a:ext cx="3570287" cy="2524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6326" name="BlokTextu 10"/>
          <p:cNvSpPr txBox="1">
            <a:spLocks noChangeArrowheads="1"/>
          </p:cNvSpPr>
          <p:nvPr/>
        </p:nvSpPr>
        <p:spPr bwMode="auto">
          <a:xfrm>
            <a:off x="349250" y="1263650"/>
            <a:ext cx="5143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sk-SK" b="1" i="1">
                <a:solidFill>
                  <a:schemeClr val="tx2"/>
                </a:solidFill>
              </a:rPr>
              <a:t>SO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8369" name="Picture 3" descr="F:\Monika\upravené\GdBCO+0,1_3_0,67_fotka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292725" y="1725613"/>
            <a:ext cx="1690688" cy="1690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8370" name="Obdĺžnik 41"/>
          <p:cNvSpPr>
            <a:spLocks noChangeArrowheads="1"/>
          </p:cNvSpPr>
          <p:nvPr/>
        </p:nvSpPr>
        <p:spPr bwMode="auto">
          <a:xfrm>
            <a:off x="5148263" y="1338263"/>
            <a:ext cx="201295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sk-SK" sz="1400" b="1">
                <a:latin typeface="Times New Roman" pitchFamily="18" charset="0"/>
                <a:cs typeface="Times New Roman" pitchFamily="18" charset="0"/>
              </a:rPr>
              <a:t>Gd123 + 0,1wt% Gd246</a:t>
            </a:r>
          </a:p>
        </p:txBody>
      </p:sp>
      <p:sp>
        <p:nvSpPr>
          <p:cNvPr id="58371" name="Nadpis 1"/>
          <p:cNvSpPr>
            <a:spLocks/>
          </p:cNvSpPr>
          <p:nvPr/>
        </p:nvSpPr>
        <p:spPr bwMode="auto">
          <a:xfrm>
            <a:off x="238125" y="320675"/>
            <a:ext cx="8715375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eaLnBrk="0" hangingPunct="0"/>
            <a:r>
              <a:rPr lang="sk-SK" sz="2800" i="1">
                <a:solidFill>
                  <a:srgbClr val="04617B"/>
                </a:solidFill>
                <a:latin typeface="Trebuchet MS" pitchFamily="34" charset="0"/>
              </a:rPr>
              <a:t>Meranie zachyteného magnetického poľa</a:t>
            </a:r>
            <a:endParaRPr lang="sk-SK" sz="2800" i="1">
              <a:solidFill>
                <a:schemeClr val="tx2"/>
              </a:solidFill>
              <a:latin typeface="Trebuchet MS" pitchFamily="34" charset="0"/>
            </a:endParaRPr>
          </a:p>
        </p:txBody>
      </p:sp>
      <p:pic>
        <p:nvPicPr>
          <p:cNvPr id="58372" name="Picture 5" descr="GdBCO_0,1_a_sem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93713" y="1296988"/>
            <a:ext cx="3822700" cy="2701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8373" name="Picture 6" descr="GdBCO_0,1_b_sem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25488" y="3914775"/>
            <a:ext cx="3570287" cy="2524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8374" name="BlokTextu 10"/>
          <p:cNvSpPr txBox="1">
            <a:spLocks noChangeArrowheads="1"/>
          </p:cNvSpPr>
          <p:nvPr/>
        </p:nvSpPr>
        <p:spPr bwMode="auto">
          <a:xfrm>
            <a:off x="349250" y="1263650"/>
            <a:ext cx="5143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sk-SK" b="1" i="1">
                <a:solidFill>
                  <a:schemeClr val="tx2"/>
                </a:solidFill>
              </a:rPr>
              <a:t>SO</a:t>
            </a:r>
          </a:p>
        </p:txBody>
      </p:sp>
      <p:pic>
        <p:nvPicPr>
          <p:cNvPr id="58375" name="Picture 11" descr="Obrázok6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794250" y="3548063"/>
            <a:ext cx="2894013" cy="2171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BlokTextu 9"/>
          <p:cNvSpPr txBox="1"/>
          <p:nvPr/>
        </p:nvSpPr>
        <p:spPr>
          <a:xfrm>
            <a:off x="4195763" y="5795963"/>
            <a:ext cx="4256087" cy="91598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sk-SK" dirty="0">
                <a:latin typeface="+mn-lt"/>
              </a:rPr>
              <a:t>Nižšia rýchlosť oxidácie pravdepodobne </a:t>
            </a:r>
          </a:p>
          <a:p>
            <a:pPr algn="ctr">
              <a:defRPr/>
            </a:pPr>
            <a:r>
              <a:rPr lang="sk-SK" dirty="0">
                <a:latin typeface="+mn-lt"/>
              </a:rPr>
              <a:t>spôsobená špeciálnou distribúciou </a:t>
            </a:r>
          </a:p>
          <a:p>
            <a:pPr algn="ctr">
              <a:defRPr/>
            </a:pPr>
            <a:r>
              <a:rPr lang="sk-SK" dirty="0" err="1">
                <a:latin typeface="+mn-lt"/>
              </a:rPr>
              <a:t>substituentov</a:t>
            </a:r>
            <a:r>
              <a:rPr lang="sk-SK" dirty="0">
                <a:latin typeface="+mn-lt"/>
              </a:rPr>
              <a:t> – </a:t>
            </a:r>
            <a:r>
              <a:rPr lang="sk-SK" dirty="0" err="1">
                <a:latin typeface="+mn-lt"/>
              </a:rPr>
              <a:t>Al</a:t>
            </a:r>
            <a:r>
              <a:rPr lang="sk-SK" dirty="0">
                <a:latin typeface="+mn-lt"/>
              </a:rPr>
              <a:t>, </a:t>
            </a:r>
            <a:r>
              <a:rPr lang="sk-SK" dirty="0" err="1">
                <a:latin typeface="+mn-lt"/>
              </a:rPr>
              <a:t>Ag</a:t>
            </a:r>
            <a:endParaRPr lang="sk-SK" dirty="0"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417" name="Picture 16" descr="F:\Monika\upravené\GdBCO+0_0,67_fotka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76238" y="1984375"/>
            <a:ext cx="1687512" cy="1700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0418" name="Obdĺžnik 63"/>
          <p:cNvSpPr>
            <a:spLocks noChangeArrowheads="1"/>
          </p:cNvSpPr>
          <p:nvPr/>
        </p:nvSpPr>
        <p:spPr bwMode="auto">
          <a:xfrm>
            <a:off x="833438" y="1652588"/>
            <a:ext cx="687387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sk-SK" sz="1400" b="1">
                <a:latin typeface="Times New Roman" pitchFamily="18" charset="0"/>
                <a:cs typeface="Times New Roman" pitchFamily="18" charset="0"/>
              </a:rPr>
              <a:t>Gd123</a:t>
            </a:r>
          </a:p>
        </p:txBody>
      </p:sp>
      <p:sp>
        <p:nvSpPr>
          <p:cNvPr id="60419" name="Nadpis 1"/>
          <p:cNvSpPr>
            <a:spLocks/>
          </p:cNvSpPr>
          <p:nvPr/>
        </p:nvSpPr>
        <p:spPr bwMode="auto">
          <a:xfrm>
            <a:off x="238125" y="320675"/>
            <a:ext cx="8715375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eaLnBrk="0" hangingPunct="0"/>
            <a:r>
              <a:rPr lang="sk-SK" sz="2800" i="1">
                <a:solidFill>
                  <a:srgbClr val="04617B"/>
                </a:solidFill>
                <a:latin typeface="Trebuchet MS" pitchFamily="34" charset="0"/>
              </a:rPr>
              <a:t>Meranie zachyteného magnetického poľa</a:t>
            </a:r>
            <a:endParaRPr lang="sk-SK" sz="2800" i="1">
              <a:solidFill>
                <a:schemeClr val="tx2"/>
              </a:solidFill>
              <a:latin typeface="Trebuchet MS" pitchFamily="34" charset="0"/>
            </a:endParaRPr>
          </a:p>
        </p:txBody>
      </p:sp>
      <p:pic>
        <p:nvPicPr>
          <p:cNvPr id="60420" name="Picture 6" descr="GdBCO_b_sem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775325" y="1293813"/>
            <a:ext cx="3570288" cy="2524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0421" name="Picture 5" descr="GdBCO_a_sem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039938" y="1258888"/>
            <a:ext cx="3822700" cy="2701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0422" name="Picture 9" descr="GdBCO+0_Ar_b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770563" y="3911600"/>
            <a:ext cx="3613150" cy="2535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0423" name="Picture 8" descr="GdBCO+0_Ar_a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2103438" y="3922713"/>
            <a:ext cx="3871912" cy="271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0424" name="BlokTextu 10"/>
          <p:cNvSpPr txBox="1">
            <a:spLocks noChangeArrowheads="1"/>
          </p:cNvSpPr>
          <p:nvPr/>
        </p:nvSpPr>
        <p:spPr bwMode="auto">
          <a:xfrm>
            <a:off x="2160588" y="1246188"/>
            <a:ext cx="5143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sk-SK" b="1" i="1">
                <a:solidFill>
                  <a:schemeClr val="tx2"/>
                </a:solidFill>
              </a:rPr>
              <a:t>SO</a:t>
            </a:r>
          </a:p>
        </p:txBody>
      </p:sp>
      <p:sp>
        <p:nvSpPr>
          <p:cNvPr id="60425" name="BlokTextu 11"/>
          <p:cNvSpPr txBox="1">
            <a:spLocks noChangeArrowheads="1"/>
          </p:cNvSpPr>
          <p:nvPr/>
        </p:nvSpPr>
        <p:spPr bwMode="auto">
          <a:xfrm>
            <a:off x="2185988" y="3844925"/>
            <a:ext cx="438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sk-SK" b="1" i="1">
                <a:solidFill>
                  <a:schemeClr val="tx2"/>
                </a:solidFill>
              </a:rPr>
              <a:t>Ar</a:t>
            </a:r>
          </a:p>
        </p:txBody>
      </p:sp>
      <p:sp>
        <p:nvSpPr>
          <p:cNvPr id="60426" name="Obdĺžnik 10"/>
          <p:cNvSpPr>
            <a:spLocks noChangeArrowheads="1"/>
          </p:cNvSpPr>
          <p:nvPr/>
        </p:nvSpPr>
        <p:spPr bwMode="auto">
          <a:xfrm>
            <a:off x="0" y="4600575"/>
            <a:ext cx="2720975" cy="116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sk-SK" sz="1400"/>
              <a:t>Nižšia rýchlosť oxidácie pravdepodobne </a:t>
            </a:r>
          </a:p>
          <a:p>
            <a:pPr algn="ctr"/>
            <a:r>
              <a:rPr lang="sk-SK" sz="1400"/>
              <a:t>spôsobená špeciálnou distribúciou </a:t>
            </a:r>
          </a:p>
          <a:p>
            <a:pPr algn="ctr"/>
            <a:r>
              <a:rPr lang="sk-SK" sz="1400"/>
              <a:t>substituentov – Al, Ag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5" name="Nadpis 1"/>
          <p:cNvSpPr>
            <a:spLocks/>
          </p:cNvSpPr>
          <p:nvPr/>
        </p:nvSpPr>
        <p:spPr bwMode="auto">
          <a:xfrm>
            <a:off x="238125" y="320675"/>
            <a:ext cx="8715375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eaLnBrk="0" hangingPunct="0"/>
            <a:r>
              <a:rPr lang="sk-SK" sz="2800" i="1">
                <a:solidFill>
                  <a:srgbClr val="04617B"/>
                </a:solidFill>
                <a:latin typeface="Trebuchet MS" pitchFamily="34" charset="0"/>
              </a:rPr>
              <a:t>Meranie zachyteného magnetického poľa</a:t>
            </a:r>
            <a:endParaRPr lang="sk-SK" sz="2800" i="1">
              <a:solidFill>
                <a:schemeClr val="tx2"/>
              </a:solidFill>
              <a:latin typeface="Trebuchet MS" pitchFamily="34" charset="0"/>
            </a:endParaRPr>
          </a:p>
        </p:txBody>
      </p:sp>
      <p:pic>
        <p:nvPicPr>
          <p:cNvPr id="62466" name="Picture 6" descr="SO+Ar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968500" y="1974850"/>
            <a:ext cx="5095875" cy="3602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3" name="Nadpis 1"/>
          <p:cNvSpPr>
            <a:spLocks noGrp="1"/>
          </p:cNvSpPr>
          <p:nvPr>
            <p:ph type="title"/>
          </p:nvPr>
        </p:nvSpPr>
        <p:spPr>
          <a:xfrm>
            <a:off x="198438" y="447675"/>
            <a:ext cx="8726487" cy="1066800"/>
          </a:xfrm>
        </p:spPr>
        <p:txBody>
          <a:bodyPr/>
          <a:lstStyle/>
          <a:p>
            <a:r>
              <a:rPr lang="sk-SK" i="1" smtClean="0"/>
              <a:t>Záver</a:t>
            </a:r>
          </a:p>
        </p:txBody>
      </p:sp>
      <p:sp>
        <p:nvSpPr>
          <p:cNvPr id="64514" name="Zástupný symbol obsahu 2"/>
          <p:cNvSpPr>
            <a:spLocks noGrp="1"/>
          </p:cNvSpPr>
          <p:nvPr>
            <p:ph idx="1"/>
          </p:nvPr>
        </p:nvSpPr>
        <p:spPr>
          <a:xfrm>
            <a:off x="190500" y="1252538"/>
            <a:ext cx="8734425" cy="5321300"/>
          </a:xfrm>
        </p:spPr>
        <p:txBody>
          <a:bodyPr/>
          <a:lstStyle/>
          <a:p>
            <a:r>
              <a:rPr lang="sk-SK" sz="1800" smtClean="0"/>
              <a:t>Boli úspešne pripravené GdBCO a GdBCO-Al masívne monokryštalické supravodiče „cold seeding“ TSMG procesom</a:t>
            </a:r>
          </a:p>
          <a:p>
            <a:endParaRPr lang="sk-SK" sz="1800" smtClean="0"/>
          </a:p>
          <a:p>
            <a:r>
              <a:rPr lang="sk-SK" sz="1800" smtClean="0"/>
              <a:t>Pripravené materiály majú jemné Gd211 častice čo podmieňuje vysoké hodnoty zachyteného magnetického poľa, resp. vysoké hodnoty kritickej prúdovej hustoty </a:t>
            </a:r>
          </a:p>
          <a:p>
            <a:pPr>
              <a:buFont typeface="Georgia" pitchFamily="18" charset="0"/>
              <a:buNone/>
            </a:pPr>
            <a:endParaRPr lang="sk-SK" sz="1800" smtClean="0"/>
          </a:p>
          <a:p>
            <a:r>
              <a:rPr lang="sk-SK" sz="1800" smtClean="0"/>
              <a:t>Maximálna hodnota zachyteného magnetického poľa pripravenej nedopovanej vzorky – Gd123 – 0,86T je porovnateľná s najlepšími publikovanými hodnotami pre GdBCO masívne monokraštalické supravodiče porovnateľných rozmerov</a:t>
            </a:r>
          </a:p>
          <a:p>
            <a:endParaRPr lang="sk-SK" sz="1800" smtClean="0"/>
          </a:p>
          <a:p>
            <a:r>
              <a:rPr lang="sk-SK" sz="1800" smtClean="0"/>
              <a:t>Mierne zvýšenie hodnoty zachyteného magnetického poľa pre vzorku Gd123+0,3wt%Gd246 – 0,9T môže byť spôsobené pinningom od jednotlivých Al atómov</a:t>
            </a:r>
          </a:p>
          <a:p>
            <a:endParaRPr lang="sk-SK" sz="1800" smtClean="0"/>
          </a:p>
          <a:p>
            <a:r>
              <a:rPr lang="sk-SK" sz="1800" smtClean="0"/>
              <a:t>Nedostatočná oxidácia vzoriek po prežíhaní v Ar môže súvisieť s preusporiadaním substituentov, čo vplýva na rýchlosť difúzie kyslíka</a:t>
            </a:r>
          </a:p>
          <a:p>
            <a:endParaRPr lang="sk-SK" sz="2000" smtClean="0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1" name="Nadpis 1"/>
          <p:cNvSpPr>
            <a:spLocks noGrp="1"/>
          </p:cNvSpPr>
          <p:nvPr>
            <p:ph type="title"/>
          </p:nvPr>
        </p:nvSpPr>
        <p:spPr>
          <a:xfrm>
            <a:off x="225425" y="423863"/>
            <a:ext cx="8645525" cy="1035050"/>
          </a:xfrm>
        </p:spPr>
        <p:txBody>
          <a:bodyPr/>
          <a:lstStyle/>
          <a:p>
            <a:r>
              <a:rPr lang="sk-SK" sz="3200" i="1" smtClean="0"/>
              <a:t>Spolupráca</a:t>
            </a:r>
          </a:p>
        </p:txBody>
      </p:sp>
      <p:sp>
        <p:nvSpPr>
          <p:cNvPr id="66562" name="Zástupný symbol obsahu 2"/>
          <p:cNvSpPr>
            <a:spLocks noGrp="1"/>
          </p:cNvSpPr>
          <p:nvPr>
            <p:ph idx="1"/>
          </p:nvPr>
        </p:nvSpPr>
        <p:spPr>
          <a:xfrm>
            <a:off x="219075" y="1404938"/>
            <a:ext cx="8678863" cy="5168900"/>
          </a:xfrm>
        </p:spPr>
        <p:txBody>
          <a:bodyPr/>
          <a:lstStyle/>
          <a:p>
            <a:r>
              <a:rPr lang="sk-SK" sz="1800" i="1" smtClean="0">
                <a:solidFill>
                  <a:schemeClr val="accent2"/>
                </a:solidFill>
              </a:rPr>
              <a:t>Príprava vzoriek</a:t>
            </a:r>
          </a:p>
          <a:p>
            <a:pPr>
              <a:buFont typeface="Georgia" pitchFamily="18" charset="0"/>
              <a:buNone/>
            </a:pPr>
            <a:r>
              <a:rPr lang="sk-SK" sz="1800" i="1" smtClean="0">
                <a:solidFill>
                  <a:schemeClr val="accent2"/>
                </a:solidFill>
              </a:rPr>
              <a:t>	</a:t>
            </a:r>
            <a:r>
              <a:rPr lang="sk-SK" sz="1800" i="1" smtClean="0"/>
              <a:t>- </a:t>
            </a:r>
            <a:r>
              <a:rPr lang="sk-SK" sz="1800" smtClean="0"/>
              <a:t>D. Volochová, Dr. K. Iida – IFW Dresden, Germany</a:t>
            </a:r>
          </a:p>
          <a:p>
            <a:pPr>
              <a:buFont typeface="Georgia" pitchFamily="18" charset="0"/>
              <a:buNone/>
            </a:pPr>
            <a:endParaRPr lang="sk-SK" sz="1800" i="1" smtClean="0">
              <a:solidFill>
                <a:schemeClr val="accent2"/>
              </a:solidFill>
            </a:endParaRPr>
          </a:p>
          <a:p>
            <a:r>
              <a:rPr lang="sk-SK" sz="1800" i="1" smtClean="0">
                <a:solidFill>
                  <a:schemeClr val="accent2"/>
                </a:solidFill>
              </a:rPr>
              <a:t>Makroskopická a mikroštruktúrna analýza</a:t>
            </a:r>
          </a:p>
          <a:p>
            <a:pPr>
              <a:buFont typeface="Georgia" pitchFamily="18" charset="0"/>
              <a:buNone/>
            </a:pPr>
            <a:r>
              <a:rPr lang="sk-SK" sz="1800" i="1" smtClean="0">
                <a:solidFill>
                  <a:schemeClr val="accent2"/>
                </a:solidFill>
              </a:rPr>
              <a:t>	</a:t>
            </a:r>
            <a:r>
              <a:rPr lang="sk-SK" sz="1800" smtClean="0"/>
              <a:t>- D. Volochová, Ing. P. Diko, DrSc., </a:t>
            </a:r>
          </a:p>
          <a:p>
            <a:pPr>
              <a:buFont typeface="Georgia" pitchFamily="18" charset="0"/>
              <a:buNone/>
            </a:pPr>
            <a:r>
              <a:rPr lang="sk-SK" sz="1800" smtClean="0"/>
              <a:t>	  M. Kalmanová – ÚEF SAV Košice</a:t>
            </a:r>
          </a:p>
          <a:p>
            <a:pPr>
              <a:buFont typeface="Georgia" pitchFamily="18" charset="0"/>
              <a:buNone/>
            </a:pPr>
            <a:endParaRPr lang="sk-SK" sz="1800" i="1" smtClean="0">
              <a:solidFill>
                <a:schemeClr val="accent2"/>
              </a:solidFill>
            </a:endParaRPr>
          </a:p>
          <a:p>
            <a:r>
              <a:rPr lang="sk-SK" sz="1800" i="1" smtClean="0">
                <a:solidFill>
                  <a:schemeClr val="accent2"/>
                </a:solidFill>
              </a:rPr>
              <a:t>Meranie zachyteného magnetického poľa</a:t>
            </a:r>
          </a:p>
          <a:p>
            <a:pPr>
              <a:buFont typeface="Georgia" pitchFamily="18" charset="0"/>
              <a:buNone/>
            </a:pPr>
            <a:r>
              <a:rPr lang="sk-SK" sz="1800" i="1" smtClean="0">
                <a:solidFill>
                  <a:schemeClr val="accent2"/>
                </a:solidFill>
              </a:rPr>
              <a:t>	</a:t>
            </a:r>
            <a:r>
              <a:rPr lang="sk-SK" sz="1800" smtClean="0"/>
              <a:t>- S. Piovarči, D. Volochová – ÚEF SAV Košice</a:t>
            </a:r>
          </a:p>
          <a:p>
            <a:pPr>
              <a:buFont typeface="Georgia" pitchFamily="18" charset="0"/>
              <a:buNone/>
            </a:pPr>
            <a:endParaRPr lang="sk-SK" sz="2000" smtClean="0"/>
          </a:p>
          <a:p>
            <a:pPr>
              <a:buFont typeface="Georgia" pitchFamily="18" charset="0"/>
              <a:buNone/>
            </a:pPr>
            <a:endParaRPr lang="sk-SK" sz="2000" smtClean="0"/>
          </a:p>
          <a:p>
            <a:pPr>
              <a:buFont typeface="Georgia" pitchFamily="18" charset="0"/>
              <a:buNone/>
            </a:pPr>
            <a:endParaRPr lang="sk-SK" sz="2000" smtClean="0"/>
          </a:p>
          <a:p>
            <a:r>
              <a:rPr lang="sk-SK" sz="1800" smtClean="0"/>
              <a:t>Absolvované všetky povinné aj povinne voliteľné predmety, dva trojmesačné zahraničné študijné pobyty</a:t>
            </a:r>
          </a:p>
          <a:p>
            <a:r>
              <a:rPr lang="sk-SK" sz="1800" smtClean="0"/>
              <a:t>Minimová práca: Nanostructured REBCO bulk superconductors</a:t>
            </a:r>
          </a:p>
          <a:p>
            <a:r>
              <a:rPr lang="sk-SK" sz="1800" smtClean="0"/>
              <a:t>Absolvovaná minimová skúška</a:t>
            </a:r>
          </a:p>
        </p:txBody>
      </p:sp>
      <p:pic>
        <p:nvPicPr>
          <p:cNvPr id="66563" name="Obrázok 7" descr="logo_angl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089775" y="2586038"/>
            <a:ext cx="1684338" cy="1997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6564" name="Picture 9" descr="logohori_en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361238" y="1549400"/>
            <a:ext cx="917575" cy="917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6565" name="Nadpis 1"/>
          <p:cNvSpPr>
            <a:spLocks/>
          </p:cNvSpPr>
          <p:nvPr/>
        </p:nvSpPr>
        <p:spPr bwMode="auto">
          <a:xfrm>
            <a:off x="223838" y="4224338"/>
            <a:ext cx="8645525" cy="1035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eaLnBrk="0" hangingPunct="0"/>
            <a:r>
              <a:rPr lang="sk-SK" sz="3200" i="1">
                <a:solidFill>
                  <a:schemeClr val="tx2"/>
                </a:solidFill>
                <a:latin typeface="Trebuchet MS" pitchFamily="34" charset="0"/>
              </a:rPr>
              <a:t>Doktorandské štúdium</a:t>
            </a: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09" name="Nadpis 1"/>
          <p:cNvSpPr>
            <a:spLocks noGrp="1"/>
          </p:cNvSpPr>
          <p:nvPr>
            <p:ph type="title"/>
          </p:nvPr>
        </p:nvSpPr>
        <p:spPr>
          <a:xfrm>
            <a:off x="457200" y="2671763"/>
            <a:ext cx="8229600" cy="1066800"/>
          </a:xfrm>
        </p:spPr>
        <p:txBody>
          <a:bodyPr/>
          <a:lstStyle/>
          <a:p>
            <a:pPr algn="ctr"/>
            <a:r>
              <a:rPr lang="sk-SK" i="1" smtClean="0"/>
              <a:t>Ďakujem za pozornosť</a:t>
            </a: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3730" name="Picture 2" descr="F:\Monika\upravené\GdBCO+0,1_2_0,67_fotka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551113" y="2000250"/>
            <a:ext cx="1690687" cy="1690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3731" name="Picture 3" descr="F:\Monika\upravené\GdBCO+0,1_3_0,67_fotka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751388" y="1965325"/>
            <a:ext cx="1690687" cy="1690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3732" name="Picture 12" descr="F:\Monika\upravené\GdBCO+5,5_1_0,67_fotka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858000" y="4598988"/>
            <a:ext cx="1766888" cy="1692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3733" name="Picture 16" descr="F:\Monika\upravené\GdBCO+0_0,67_fotka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76238" y="1984375"/>
            <a:ext cx="1687512" cy="1700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3734" name="Obdĺžnik 40"/>
          <p:cNvSpPr>
            <a:spLocks noChangeArrowheads="1"/>
          </p:cNvSpPr>
          <p:nvPr/>
        </p:nvSpPr>
        <p:spPr bwMode="auto">
          <a:xfrm>
            <a:off x="2360613" y="1644650"/>
            <a:ext cx="203517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sk-SK" sz="1400" b="1">
                <a:latin typeface="Times New Roman" pitchFamily="18" charset="0"/>
                <a:cs typeface="Times New Roman" pitchFamily="18" charset="0"/>
              </a:rPr>
              <a:t>Gd123 + 0,1wt% Gd246</a:t>
            </a:r>
          </a:p>
        </p:txBody>
      </p:sp>
      <p:sp>
        <p:nvSpPr>
          <p:cNvPr id="73735" name="Obdĺžnik 41"/>
          <p:cNvSpPr>
            <a:spLocks noChangeArrowheads="1"/>
          </p:cNvSpPr>
          <p:nvPr/>
        </p:nvSpPr>
        <p:spPr bwMode="auto">
          <a:xfrm>
            <a:off x="4651375" y="1670050"/>
            <a:ext cx="201295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sk-SK" sz="1400" b="1">
                <a:latin typeface="Times New Roman" pitchFamily="18" charset="0"/>
                <a:cs typeface="Times New Roman" pitchFamily="18" charset="0"/>
              </a:rPr>
              <a:t>Gd123 + 0,1wt% Gd246</a:t>
            </a:r>
          </a:p>
        </p:txBody>
      </p:sp>
      <p:sp>
        <p:nvSpPr>
          <p:cNvPr id="73736" name="Obdĺžnik 63"/>
          <p:cNvSpPr>
            <a:spLocks noChangeArrowheads="1"/>
          </p:cNvSpPr>
          <p:nvPr/>
        </p:nvSpPr>
        <p:spPr bwMode="auto">
          <a:xfrm>
            <a:off x="833438" y="1652588"/>
            <a:ext cx="687387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sk-SK" sz="1400" b="1">
                <a:latin typeface="Times New Roman" pitchFamily="18" charset="0"/>
                <a:cs typeface="Times New Roman" pitchFamily="18" charset="0"/>
              </a:rPr>
              <a:t>Gd123</a:t>
            </a:r>
          </a:p>
        </p:txBody>
      </p:sp>
      <p:sp>
        <p:nvSpPr>
          <p:cNvPr id="51213" name="Text Box 13"/>
          <p:cNvSpPr txBox="1">
            <a:spLocks noChangeArrowheads="1"/>
          </p:cNvSpPr>
          <p:nvPr/>
        </p:nvSpPr>
        <p:spPr bwMode="auto">
          <a:xfrm>
            <a:off x="415925" y="1260475"/>
            <a:ext cx="1627188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sk-SK" sz="1600" b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eorgia" pitchFamily="18" charset="0"/>
              </a:rPr>
              <a:t>T</a:t>
            </a:r>
            <a:r>
              <a:rPr lang="sk-SK" sz="1600" b="1" baseline="-2500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eorgia" pitchFamily="18" charset="0"/>
              </a:rPr>
              <a:t>max</a:t>
            </a:r>
            <a:r>
              <a:rPr lang="sk-SK" sz="1600" b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eorgia" pitchFamily="18" charset="0"/>
              </a:rPr>
              <a:t> = 1060°C</a:t>
            </a:r>
          </a:p>
        </p:txBody>
      </p:sp>
      <p:sp>
        <p:nvSpPr>
          <p:cNvPr id="51214" name="Text Box 14"/>
          <p:cNvSpPr txBox="1">
            <a:spLocks noChangeArrowheads="1"/>
          </p:cNvSpPr>
          <p:nvPr/>
        </p:nvSpPr>
        <p:spPr bwMode="auto">
          <a:xfrm>
            <a:off x="4830763" y="1214438"/>
            <a:ext cx="15875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sk-SK" sz="1600" b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eorgia" pitchFamily="18" charset="0"/>
              </a:rPr>
              <a:t>T</a:t>
            </a:r>
            <a:r>
              <a:rPr lang="sk-SK" sz="1600" b="1" baseline="-2500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eorgia" pitchFamily="18" charset="0"/>
              </a:rPr>
              <a:t>max</a:t>
            </a:r>
            <a:r>
              <a:rPr lang="sk-SK" sz="1600" b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eorgia" pitchFamily="18" charset="0"/>
              </a:rPr>
              <a:t> = 1075°C</a:t>
            </a:r>
          </a:p>
        </p:txBody>
      </p:sp>
      <p:sp>
        <p:nvSpPr>
          <p:cNvPr id="73739" name="Obdĺžnik 41"/>
          <p:cNvSpPr>
            <a:spLocks noChangeArrowheads="1"/>
          </p:cNvSpPr>
          <p:nvPr/>
        </p:nvSpPr>
        <p:spPr bwMode="auto">
          <a:xfrm>
            <a:off x="6723063" y="4294188"/>
            <a:ext cx="201295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sk-SK" sz="1400" b="1">
                <a:latin typeface="Times New Roman" pitchFamily="18" charset="0"/>
                <a:cs typeface="Times New Roman" pitchFamily="18" charset="0"/>
              </a:rPr>
              <a:t>Gd123 + 5,5wt% Gd246</a:t>
            </a:r>
          </a:p>
        </p:txBody>
      </p:sp>
      <p:sp>
        <p:nvSpPr>
          <p:cNvPr id="73740" name="Nadpis 1"/>
          <p:cNvSpPr>
            <a:spLocks/>
          </p:cNvSpPr>
          <p:nvPr/>
        </p:nvSpPr>
        <p:spPr bwMode="auto">
          <a:xfrm>
            <a:off x="211138" y="311150"/>
            <a:ext cx="8715375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eaLnBrk="0" hangingPunct="0"/>
            <a:r>
              <a:rPr lang="sk-SK" sz="2800" i="1">
                <a:solidFill>
                  <a:schemeClr val="tx2"/>
                </a:solidFill>
                <a:latin typeface="Trebuchet MS" pitchFamily="34" charset="0"/>
              </a:rPr>
              <a:t>Mikroštruktúrna analýza pripravených vzoriek</a:t>
            </a:r>
          </a:p>
        </p:txBody>
      </p:sp>
      <p:sp>
        <p:nvSpPr>
          <p:cNvPr id="73741" name="Line 17"/>
          <p:cNvSpPr>
            <a:spLocks noChangeShapeType="1"/>
          </p:cNvSpPr>
          <p:nvPr/>
        </p:nvSpPr>
        <p:spPr bwMode="auto">
          <a:xfrm flipH="1">
            <a:off x="1982788" y="3540125"/>
            <a:ext cx="723900" cy="452438"/>
          </a:xfrm>
          <a:prstGeom prst="line">
            <a:avLst/>
          </a:prstGeom>
          <a:noFill/>
          <a:ln w="41275">
            <a:solidFill>
              <a:schemeClr val="tx2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sk-SK"/>
          </a:p>
        </p:txBody>
      </p:sp>
      <p:sp>
        <p:nvSpPr>
          <p:cNvPr id="73742" name="Line 19"/>
          <p:cNvSpPr>
            <a:spLocks noChangeShapeType="1"/>
          </p:cNvSpPr>
          <p:nvPr/>
        </p:nvSpPr>
        <p:spPr bwMode="auto">
          <a:xfrm flipH="1" flipV="1">
            <a:off x="6651625" y="6191250"/>
            <a:ext cx="471488" cy="7938"/>
          </a:xfrm>
          <a:prstGeom prst="line">
            <a:avLst/>
          </a:prstGeom>
          <a:noFill/>
          <a:ln w="41275">
            <a:solidFill>
              <a:schemeClr val="tx2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sk-SK"/>
          </a:p>
        </p:txBody>
      </p:sp>
      <p:pic>
        <p:nvPicPr>
          <p:cNvPr id="73743" name="Picture 19" descr="Obrázok3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301625" y="4144963"/>
            <a:ext cx="2897188" cy="2171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3744" name="Picture 20" descr="Obrázok4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3487738" y="4144963"/>
            <a:ext cx="2897187" cy="2171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5778" name="Picture 2" descr="F:\Monika\upravené\GdBCO+0,1_2_0,67_fotka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551113" y="2000250"/>
            <a:ext cx="1690687" cy="1690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5779" name="Picture 3" descr="F:\Monika\upravené\GdBCO+0,1_3_0,67_fotka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751388" y="1965325"/>
            <a:ext cx="1690687" cy="1690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5780" name="Picture 12" descr="F:\Monika\upravené\GdBCO+5,5_1_0,67_fotka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858000" y="4598988"/>
            <a:ext cx="1766888" cy="1692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5781" name="Picture 16" descr="F:\Monika\upravené\GdBCO+0_0,67_fotka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76238" y="1984375"/>
            <a:ext cx="1687512" cy="1700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5782" name="Obdĺžnik 40"/>
          <p:cNvSpPr>
            <a:spLocks noChangeArrowheads="1"/>
          </p:cNvSpPr>
          <p:nvPr/>
        </p:nvSpPr>
        <p:spPr bwMode="auto">
          <a:xfrm>
            <a:off x="2360613" y="1644650"/>
            <a:ext cx="203517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sk-SK" sz="1400" b="1">
                <a:latin typeface="Times New Roman" pitchFamily="18" charset="0"/>
                <a:cs typeface="Times New Roman" pitchFamily="18" charset="0"/>
              </a:rPr>
              <a:t>Gd123 + 0,1wt% Gd246</a:t>
            </a:r>
          </a:p>
        </p:txBody>
      </p:sp>
      <p:sp>
        <p:nvSpPr>
          <p:cNvPr id="75783" name="Obdĺžnik 41"/>
          <p:cNvSpPr>
            <a:spLocks noChangeArrowheads="1"/>
          </p:cNvSpPr>
          <p:nvPr/>
        </p:nvSpPr>
        <p:spPr bwMode="auto">
          <a:xfrm>
            <a:off x="4651375" y="1670050"/>
            <a:ext cx="201295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sk-SK" sz="1400" b="1">
                <a:latin typeface="Times New Roman" pitchFamily="18" charset="0"/>
                <a:cs typeface="Times New Roman" pitchFamily="18" charset="0"/>
              </a:rPr>
              <a:t>Gd123 + 0,1wt% Gd246</a:t>
            </a:r>
          </a:p>
        </p:txBody>
      </p:sp>
      <p:sp>
        <p:nvSpPr>
          <p:cNvPr id="75784" name="Obdĺžnik 63"/>
          <p:cNvSpPr>
            <a:spLocks noChangeArrowheads="1"/>
          </p:cNvSpPr>
          <p:nvPr/>
        </p:nvSpPr>
        <p:spPr bwMode="auto">
          <a:xfrm>
            <a:off x="833438" y="1652588"/>
            <a:ext cx="687387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sk-SK" sz="1400" b="1">
                <a:latin typeface="Times New Roman" pitchFamily="18" charset="0"/>
                <a:cs typeface="Times New Roman" pitchFamily="18" charset="0"/>
              </a:rPr>
              <a:t>Gd123</a:t>
            </a:r>
          </a:p>
        </p:txBody>
      </p:sp>
      <p:sp>
        <p:nvSpPr>
          <p:cNvPr id="51213" name="Text Box 13"/>
          <p:cNvSpPr txBox="1">
            <a:spLocks noChangeArrowheads="1"/>
          </p:cNvSpPr>
          <p:nvPr/>
        </p:nvSpPr>
        <p:spPr bwMode="auto">
          <a:xfrm>
            <a:off x="415925" y="1260475"/>
            <a:ext cx="1627188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sk-SK" sz="1600" b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eorgia" pitchFamily="18" charset="0"/>
              </a:rPr>
              <a:t>T</a:t>
            </a:r>
            <a:r>
              <a:rPr lang="sk-SK" sz="1600" b="1" baseline="-2500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eorgia" pitchFamily="18" charset="0"/>
              </a:rPr>
              <a:t>max</a:t>
            </a:r>
            <a:r>
              <a:rPr lang="sk-SK" sz="1600" b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eorgia" pitchFamily="18" charset="0"/>
              </a:rPr>
              <a:t> = 1060°C</a:t>
            </a:r>
          </a:p>
        </p:txBody>
      </p:sp>
      <p:sp>
        <p:nvSpPr>
          <p:cNvPr id="51214" name="Text Box 14"/>
          <p:cNvSpPr txBox="1">
            <a:spLocks noChangeArrowheads="1"/>
          </p:cNvSpPr>
          <p:nvPr/>
        </p:nvSpPr>
        <p:spPr bwMode="auto">
          <a:xfrm>
            <a:off x="4830763" y="1214438"/>
            <a:ext cx="15875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sk-SK" sz="1600" b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eorgia" pitchFamily="18" charset="0"/>
              </a:rPr>
              <a:t>T</a:t>
            </a:r>
            <a:r>
              <a:rPr lang="sk-SK" sz="1600" b="1" baseline="-2500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eorgia" pitchFamily="18" charset="0"/>
              </a:rPr>
              <a:t>max</a:t>
            </a:r>
            <a:r>
              <a:rPr lang="sk-SK" sz="1600" b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eorgia" pitchFamily="18" charset="0"/>
              </a:rPr>
              <a:t> = 1075°C</a:t>
            </a:r>
          </a:p>
        </p:txBody>
      </p:sp>
      <p:sp>
        <p:nvSpPr>
          <p:cNvPr id="75787" name="Obdĺžnik 41"/>
          <p:cNvSpPr>
            <a:spLocks noChangeArrowheads="1"/>
          </p:cNvSpPr>
          <p:nvPr/>
        </p:nvSpPr>
        <p:spPr bwMode="auto">
          <a:xfrm>
            <a:off x="6723063" y="4294188"/>
            <a:ext cx="201295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sk-SK" sz="1400" b="1">
                <a:latin typeface="Times New Roman" pitchFamily="18" charset="0"/>
                <a:cs typeface="Times New Roman" pitchFamily="18" charset="0"/>
              </a:rPr>
              <a:t>Gd123 + 5,5wt% Gd246</a:t>
            </a:r>
          </a:p>
        </p:txBody>
      </p:sp>
      <p:sp>
        <p:nvSpPr>
          <p:cNvPr id="75788" name="Nadpis 1"/>
          <p:cNvSpPr>
            <a:spLocks/>
          </p:cNvSpPr>
          <p:nvPr/>
        </p:nvSpPr>
        <p:spPr bwMode="auto">
          <a:xfrm>
            <a:off x="211138" y="311150"/>
            <a:ext cx="8715375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eaLnBrk="0" hangingPunct="0"/>
            <a:r>
              <a:rPr lang="sk-SK" sz="2800" i="1">
                <a:solidFill>
                  <a:schemeClr val="tx2"/>
                </a:solidFill>
                <a:latin typeface="Trebuchet MS" pitchFamily="34" charset="0"/>
              </a:rPr>
              <a:t>Mikroštruktúrna analýza pripravených vzoriek</a:t>
            </a:r>
          </a:p>
        </p:txBody>
      </p:sp>
      <p:sp>
        <p:nvSpPr>
          <p:cNvPr id="75789" name="Line 19"/>
          <p:cNvSpPr>
            <a:spLocks noChangeShapeType="1"/>
          </p:cNvSpPr>
          <p:nvPr/>
        </p:nvSpPr>
        <p:spPr bwMode="auto">
          <a:xfrm flipH="1" flipV="1">
            <a:off x="6651625" y="6191250"/>
            <a:ext cx="471488" cy="7938"/>
          </a:xfrm>
          <a:prstGeom prst="line">
            <a:avLst/>
          </a:prstGeom>
          <a:noFill/>
          <a:ln w="41275">
            <a:solidFill>
              <a:schemeClr val="tx2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sk-SK"/>
          </a:p>
        </p:txBody>
      </p:sp>
      <p:pic>
        <p:nvPicPr>
          <p:cNvPr id="75790" name="Picture 16" descr="Obrázok4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3487738" y="4144963"/>
            <a:ext cx="2897187" cy="2171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5791" name="Picture 17" descr="Obrázok5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368300" y="4146550"/>
            <a:ext cx="2894013" cy="2171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Nadpis 1"/>
          <p:cNvSpPr>
            <a:spLocks noGrp="1"/>
          </p:cNvSpPr>
          <p:nvPr>
            <p:ph type="title" idx="4294967295"/>
          </p:nvPr>
        </p:nvSpPr>
        <p:spPr>
          <a:xfrm>
            <a:off x="241300" y="311150"/>
            <a:ext cx="8229600" cy="1066800"/>
          </a:xfrm>
        </p:spPr>
        <p:txBody>
          <a:bodyPr/>
          <a:lstStyle/>
          <a:p>
            <a:pPr eaLnBrk="1" hangingPunct="1"/>
            <a:r>
              <a:rPr lang="sk-SK" sz="3200" i="1" smtClean="0"/>
              <a:t>REBCO masíne supravodiče</a:t>
            </a:r>
          </a:p>
        </p:txBody>
      </p:sp>
      <p:sp>
        <p:nvSpPr>
          <p:cNvPr id="18434" name="Zástupný symbol obsahu 2"/>
          <p:cNvSpPr>
            <a:spLocks noGrp="1"/>
          </p:cNvSpPr>
          <p:nvPr>
            <p:ph sz="quarter" idx="4294967295"/>
          </p:nvPr>
        </p:nvSpPr>
        <p:spPr>
          <a:xfrm>
            <a:off x="242888" y="1257300"/>
            <a:ext cx="8715375" cy="5243513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 typeface="Georgia" pitchFamily="18" charset="0"/>
              <a:buNone/>
            </a:pPr>
            <a:r>
              <a:rPr lang="en-GB" sz="2000" smtClean="0"/>
              <a:t>RE </a:t>
            </a:r>
            <a:r>
              <a:rPr lang="sk-SK" sz="2000" smtClean="0"/>
              <a:t>=</a:t>
            </a:r>
            <a:r>
              <a:rPr lang="en-GB" sz="2000" smtClean="0"/>
              <a:t> Rare Earth element </a:t>
            </a:r>
            <a:r>
              <a:rPr lang="sk-SK" sz="2000" smtClean="0"/>
              <a:t>(</a:t>
            </a:r>
            <a:r>
              <a:rPr lang="sk-SK" sz="2000" b="1" i="1" smtClean="0"/>
              <a:t>La</a:t>
            </a:r>
            <a:r>
              <a:rPr lang="sk-SK" sz="2000" smtClean="0"/>
              <a:t>, Ce, </a:t>
            </a:r>
            <a:r>
              <a:rPr lang="en-GB" sz="2000" b="1" i="1" smtClean="0"/>
              <a:t>Nd</a:t>
            </a:r>
            <a:r>
              <a:rPr lang="sk-SK" sz="2000" b="1" i="1" smtClean="0"/>
              <a:t>, Sm, Eu, Gd, </a:t>
            </a:r>
            <a:r>
              <a:rPr lang="sk-SK" sz="2000" smtClean="0"/>
              <a:t>Tb</a:t>
            </a:r>
            <a:r>
              <a:rPr lang="sk-SK" sz="2000" b="1" i="1" smtClean="0"/>
              <a:t>, Dy, Yb</a:t>
            </a:r>
            <a:r>
              <a:rPr lang="sk-SK" sz="2000" smtClean="0"/>
              <a:t>...</a:t>
            </a:r>
          </a:p>
          <a:p>
            <a:pPr eaLnBrk="1" hangingPunct="1">
              <a:lnSpc>
                <a:spcPct val="90000"/>
              </a:lnSpc>
              <a:buFont typeface="Georgia" pitchFamily="18" charset="0"/>
              <a:buNone/>
            </a:pPr>
            <a:r>
              <a:rPr lang="sk-SK" sz="2000" smtClean="0"/>
              <a:t>									vrátane </a:t>
            </a:r>
            <a:r>
              <a:rPr lang="sk-SK" sz="2000" b="1" i="1" smtClean="0"/>
              <a:t>Y</a:t>
            </a:r>
            <a:r>
              <a:rPr lang="sk-SK" sz="2000" smtClean="0"/>
              <a:t>)</a:t>
            </a:r>
          </a:p>
          <a:p>
            <a:pPr eaLnBrk="1" hangingPunct="1">
              <a:lnSpc>
                <a:spcPct val="90000"/>
              </a:lnSpc>
            </a:pPr>
            <a:r>
              <a:rPr lang="en-GB" sz="2000" smtClean="0"/>
              <a:t>(RE)Ba</a:t>
            </a:r>
            <a:r>
              <a:rPr lang="en-GB" sz="2000" baseline="-25000" smtClean="0"/>
              <a:t>2</a:t>
            </a:r>
            <a:r>
              <a:rPr lang="en-GB" sz="2000" smtClean="0"/>
              <a:t>Cu</a:t>
            </a:r>
            <a:r>
              <a:rPr lang="en-GB" sz="2000" baseline="-25000" smtClean="0"/>
              <a:t>3</a:t>
            </a:r>
            <a:r>
              <a:rPr lang="en-GB" sz="2000" smtClean="0"/>
              <a:t>O</a:t>
            </a:r>
            <a:r>
              <a:rPr lang="en-GB" sz="2000" baseline="-25000" smtClean="0"/>
              <a:t>y</a:t>
            </a:r>
            <a:r>
              <a:rPr lang="en-GB" sz="2000" smtClean="0"/>
              <a:t> (REBCO, RE123</a:t>
            </a:r>
            <a:r>
              <a:rPr lang="sk-SK" sz="2000" smtClean="0"/>
              <a:t>), perovskitová štruktúra</a:t>
            </a:r>
          </a:p>
          <a:p>
            <a:pPr eaLnBrk="1" hangingPunct="1">
              <a:lnSpc>
                <a:spcPct val="90000"/>
              </a:lnSpc>
            </a:pPr>
            <a:r>
              <a:rPr lang="sk-SK" sz="2000" smtClean="0"/>
              <a:t>Vysokoteplotné supravodiče</a:t>
            </a:r>
          </a:p>
          <a:p>
            <a:pPr eaLnBrk="1" hangingPunct="1">
              <a:lnSpc>
                <a:spcPct val="90000"/>
              </a:lnSpc>
            </a:pPr>
            <a:endParaRPr lang="sk-SK" sz="2000" smtClean="0"/>
          </a:p>
          <a:p>
            <a:pPr eaLnBrk="1" hangingPunct="1">
              <a:lnSpc>
                <a:spcPct val="90000"/>
              </a:lnSpc>
            </a:pPr>
            <a:endParaRPr lang="sk-SK" sz="2000" smtClean="0"/>
          </a:p>
          <a:p>
            <a:pPr eaLnBrk="1" hangingPunct="1">
              <a:lnSpc>
                <a:spcPct val="90000"/>
              </a:lnSpc>
            </a:pPr>
            <a:r>
              <a:rPr lang="sk-SK" sz="2000" smtClean="0"/>
              <a:t>Rôzne peritektické teploty </a:t>
            </a:r>
            <a:r>
              <a:rPr lang="sk-SK" sz="2000" i="1" smtClean="0"/>
              <a:t>T</a:t>
            </a:r>
            <a:r>
              <a:rPr lang="sk-SK" sz="2000" i="1" baseline="-25000" smtClean="0"/>
              <a:t>p</a:t>
            </a:r>
            <a:r>
              <a:rPr lang="sk-SK" sz="2000" smtClean="0"/>
              <a:t> </a:t>
            </a:r>
          </a:p>
          <a:p>
            <a:pPr eaLnBrk="1" hangingPunct="1">
              <a:lnSpc>
                <a:spcPct val="90000"/>
              </a:lnSpc>
              <a:buFont typeface="Georgia" pitchFamily="18" charset="0"/>
              <a:buNone/>
            </a:pPr>
            <a:r>
              <a:rPr lang="sk-SK" sz="2000" smtClean="0"/>
              <a:t>	RE123 v závislosti od </a:t>
            </a:r>
          </a:p>
          <a:p>
            <a:pPr eaLnBrk="1" hangingPunct="1">
              <a:lnSpc>
                <a:spcPct val="90000"/>
              </a:lnSpc>
              <a:buFont typeface="Georgia" pitchFamily="18" charset="0"/>
              <a:buNone/>
            </a:pPr>
            <a:r>
              <a:rPr lang="sk-SK" sz="2000" smtClean="0"/>
              <a:t>	polomeru iónu RE</a:t>
            </a:r>
          </a:p>
          <a:p>
            <a:pPr eaLnBrk="1" hangingPunct="1">
              <a:lnSpc>
                <a:spcPct val="90000"/>
              </a:lnSpc>
              <a:buFont typeface="Georgia" pitchFamily="18" charset="0"/>
              <a:buNone/>
            </a:pPr>
            <a:r>
              <a:rPr lang="sk-SK" sz="2000" i="1" smtClean="0">
                <a:solidFill>
                  <a:schemeClr val="tx2"/>
                </a:solidFill>
              </a:rPr>
              <a:t>	</a:t>
            </a:r>
          </a:p>
          <a:p>
            <a:pPr eaLnBrk="1" hangingPunct="1">
              <a:lnSpc>
                <a:spcPct val="90000"/>
              </a:lnSpc>
              <a:buFont typeface="Georgia" pitchFamily="18" charset="0"/>
              <a:buNone/>
            </a:pPr>
            <a:r>
              <a:rPr lang="sk-SK" sz="2000" i="1" smtClean="0">
                <a:solidFill>
                  <a:schemeClr val="tx2"/>
                </a:solidFill>
              </a:rPr>
              <a:t>	</a:t>
            </a:r>
            <a:r>
              <a:rPr lang="sk-SK" sz="1800" smtClean="0"/>
              <a:t>RE123 = RE422 + L (La, Nd)</a:t>
            </a:r>
          </a:p>
          <a:p>
            <a:pPr eaLnBrk="1" hangingPunct="1">
              <a:lnSpc>
                <a:spcPct val="90000"/>
              </a:lnSpc>
              <a:buFont typeface="Georgia" pitchFamily="18" charset="0"/>
              <a:buNone/>
            </a:pPr>
            <a:r>
              <a:rPr lang="sk-SK" sz="1800" smtClean="0"/>
              <a:t>	RE123 = RE211 + L (ostatné)</a:t>
            </a:r>
            <a:endParaRPr lang="sk-SK" sz="2000" i="1" smtClean="0">
              <a:solidFill>
                <a:schemeClr val="tx2"/>
              </a:solidFill>
            </a:endParaRPr>
          </a:p>
          <a:p>
            <a:pPr eaLnBrk="1" hangingPunct="1">
              <a:lnSpc>
                <a:spcPct val="90000"/>
              </a:lnSpc>
            </a:pPr>
            <a:endParaRPr lang="sk-SK" sz="2000" i="1" smtClean="0">
              <a:solidFill>
                <a:schemeClr val="tx2"/>
              </a:solidFill>
            </a:endParaRPr>
          </a:p>
        </p:txBody>
      </p:sp>
      <p:pic>
        <p:nvPicPr>
          <p:cNvPr id="18435" name="Picture 2" descr="cell_a_b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348163" y="2701925"/>
            <a:ext cx="4379912" cy="2338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86080" name="Group 64"/>
          <p:cNvGraphicFramePr>
            <a:graphicFrameLocks noGrp="1"/>
          </p:cNvGraphicFramePr>
          <p:nvPr/>
        </p:nvGraphicFramePr>
        <p:xfrm>
          <a:off x="319088" y="5461000"/>
          <a:ext cx="8499475" cy="971550"/>
        </p:xfrm>
        <a:graphic>
          <a:graphicData uri="http://schemas.openxmlformats.org/drawingml/2006/table">
            <a:tbl>
              <a:tblPr/>
              <a:tblGrid>
                <a:gridCol w="1627187"/>
                <a:gridCol w="558800"/>
                <a:gridCol w="558800"/>
                <a:gridCol w="560388"/>
                <a:gridCol w="573087"/>
                <a:gridCol w="563563"/>
                <a:gridCol w="560387"/>
                <a:gridCol w="557213"/>
                <a:gridCol w="557212"/>
                <a:gridCol w="585788"/>
                <a:gridCol w="604837"/>
                <a:gridCol w="601663"/>
                <a:gridCol w="590550"/>
              </a:tblGrid>
              <a:tr h="3238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k-SK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eorgia" pitchFamily="18" charset="0"/>
                          <a:ea typeface="MS Mincho"/>
                          <a:cs typeface="Times New Roman" pitchFamily="18" charset="0"/>
                        </a:rPr>
                        <a:t>RE</a:t>
                      </a:r>
                      <a:endParaRPr kumimoji="0" lang="sk-SK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MS Mincho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k-SK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eorgia" pitchFamily="18" charset="0"/>
                          <a:ea typeface="MS Mincho"/>
                          <a:cs typeface="Times New Roman" pitchFamily="18" charset="0"/>
                        </a:rPr>
                        <a:t>La</a:t>
                      </a:r>
                      <a:endParaRPr kumimoji="0" lang="sk-SK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MS Mincho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k-SK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eorgia" pitchFamily="18" charset="0"/>
                          <a:ea typeface="MS Mincho"/>
                          <a:cs typeface="Times New Roman" pitchFamily="18" charset="0"/>
                        </a:rPr>
                        <a:t>Nd</a:t>
                      </a:r>
                      <a:endParaRPr kumimoji="0" lang="sk-SK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MS Mincho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k-SK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eorgia" pitchFamily="18" charset="0"/>
                          <a:ea typeface="MS Mincho"/>
                          <a:cs typeface="Times New Roman" pitchFamily="18" charset="0"/>
                        </a:rPr>
                        <a:t>Sm</a:t>
                      </a:r>
                      <a:endParaRPr kumimoji="0" lang="sk-SK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MS Mincho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k-SK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eorgia" pitchFamily="18" charset="0"/>
                          <a:ea typeface="MS Mincho"/>
                          <a:cs typeface="Times New Roman" pitchFamily="18" charset="0"/>
                        </a:rPr>
                        <a:t>Eu</a:t>
                      </a:r>
                      <a:endParaRPr kumimoji="0" lang="sk-SK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MS Mincho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k-SK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eorgia" pitchFamily="18" charset="0"/>
                          <a:ea typeface="MS Mincho"/>
                          <a:cs typeface="Times New Roman" pitchFamily="18" charset="0"/>
                        </a:rPr>
                        <a:t>Gd</a:t>
                      </a:r>
                      <a:endParaRPr kumimoji="0" lang="sk-SK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MS Mincho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k-SK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eorgia" pitchFamily="18" charset="0"/>
                          <a:ea typeface="MS Mincho"/>
                          <a:cs typeface="Times New Roman" pitchFamily="18" charset="0"/>
                        </a:rPr>
                        <a:t>Dy</a:t>
                      </a:r>
                      <a:endParaRPr kumimoji="0" lang="sk-SK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MS Mincho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k-SK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eorgia" pitchFamily="18" charset="0"/>
                          <a:ea typeface="MS Mincho"/>
                          <a:cs typeface="Times New Roman" pitchFamily="18" charset="0"/>
                        </a:rPr>
                        <a:t>Y</a:t>
                      </a:r>
                      <a:endParaRPr kumimoji="0" lang="sk-SK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MS Mincho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folHlink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k-SK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eorgia" pitchFamily="18" charset="0"/>
                          <a:ea typeface="MS Mincho"/>
                          <a:cs typeface="Times New Roman" pitchFamily="18" charset="0"/>
                        </a:rPr>
                        <a:t>Ho</a:t>
                      </a:r>
                      <a:endParaRPr kumimoji="0" lang="sk-SK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MS Mincho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k-SK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eorgia" pitchFamily="18" charset="0"/>
                          <a:ea typeface="MS Mincho"/>
                          <a:cs typeface="Times New Roman" pitchFamily="18" charset="0"/>
                        </a:rPr>
                        <a:t>Er</a:t>
                      </a:r>
                      <a:endParaRPr kumimoji="0" lang="sk-SK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MS Mincho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k-SK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eorgia" pitchFamily="18" charset="0"/>
                          <a:ea typeface="MS Mincho"/>
                          <a:cs typeface="Times New Roman" pitchFamily="18" charset="0"/>
                        </a:rPr>
                        <a:t>Tm</a:t>
                      </a:r>
                      <a:endParaRPr kumimoji="0" lang="sk-SK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MS Mincho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k-SK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eorgia" pitchFamily="18" charset="0"/>
                          <a:ea typeface="MS Mincho"/>
                          <a:cs typeface="Times New Roman" pitchFamily="18" charset="0"/>
                        </a:rPr>
                        <a:t>Yb</a:t>
                      </a:r>
                      <a:endParaRPr kumimoji="0" lang="sk-SK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MS Mincho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k-SK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eorgia" pitchFamily="18" charset="0"/>
                          <a:ea typeface="MS Mincho"/>
                          <a:cs typeface="Times New Roman" pitchFamily="18" charset="0"/>
                        </a:rPr>
                        <a:t>Lu</a:t>
                      </a:r>
                      <a:endParaRPr kumimoji="0" lang="sk-SK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MS Mincho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CC"/>
                    </a:solidFill>
                  </a:tcPr>
                </a:tc>
              </a:tr>
              <a:tr h="3238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k-SK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eorgia" pitchFamily="18" charset="0"/>
                          <a:ea typeface="MS Mincho"/>
                          <a:cs typeface="Times New Roman" pitchFamily="18" charset="0"/>
                        </a:rPr>
                        <a:t>Ionic radius (</a:t>
                      </a: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MS Mincho"/>
                          <a:cs typeface="Times New Roman" pitchFamily="18" charset="0"/>
                        </a:rPr>
                        <a:t>Å</a:t>
                      </a:r>
                      <a:r>
                        <a:rPr kumimoji="0" lang="sk-SK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eorgia" pitchFamily="18" charset="0"/>
                          <a:ea typeface="MS Mincho"/>
                          <a:cs typeface="Times New Roman" pitchFamily="18" charset="0"/>
                        </a:rPr>
                        <a:t>)</a:t>
                      </a:r>
                      <a:endParaRPr kumimoji="0" lang="sk-SK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MS Mincho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k-SK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eorgia" pitchFamily="18" charset="0"/>
                          <a:ea typeface="MS Mincho"/>
                          <a:cs typeface="Times New Roman" pitchFamily="18" charset="0"/>
                        </a:rPr>
                        <a:t>1,160</a:t>
                      </a:r>
                      <a:endParaRPr kumimoji="0" lang="sk-SK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MS Mincho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k-SK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eorgia" pitchFamily="18" charset="0"/>
                          <a:ea typeface="MS Mincho"/>
                          <a:cs typeface="Times New Roman" pitchFamily="18" charset="0"/>
                        </a:rPr>
                        <a:t>1,109</a:t>
                      </a:r>
                      <a:endParaRPr kumimoji="0" lang="sk-SK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MS Mincho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k-SK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eorgia" pitchFamily="18" charset="0"/>
                          <a:ea typeface="MS Mincho"/>
                          <a:cs typeface="Times New Roman" pitchFamily="18" charset="0"/>
                        </a:rPr>
                        <a:t>1,079</a:t>
                      </a:r>
                      <a:endParaRPr kumimoji="0" lang="sk-SK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MS Mincho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k-SK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eorgia" pitchFamily="18" charset="0"/>
                          <a:ea typeface="MS Mincho"/>
                          <a:cs typeface="Times New Roman" pitchFamily="18" charset="0"/>
                        </a:rPr>
                        <a:t>1,066</a:t>
                      </a:r>
                      <a:endParaRPr kumimoji="0" lang="sk-SK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MS Mincho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k-SK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eorgia" pitchFamily="18" charset="0"/>
                          <a:ea typeface="MS Mincho"/>
                          <a:cs typeface="Times New Roman" pitchFamily="18" charset="0"/>
                        </a:rPr>
                        <a:t>1,053</a:t>
                      </a:r>
                      <a:endParaRPr kumimoji="0" lang="sk-SK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MS Mincho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k-SK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eorgia" pitchFamily="18" charset="0"/>
                          <a:ea typeface="MS Mincho"/>
                          <a:cs typeface="Times New Roman" pitchFamily="18" charset="0"/>
                        </a:rPr>
                        <a:t>1,027</a:t>
                      </a:r>
                      <a:endParaRPr kumimoji="0" lang="sk-SK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MS Mincho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k-SK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eorgia" pitchFamily="18" charset="0"/>
                          <a:ea typeface="MS Mincho"/>
                          <a:cs typeface="Times New Roman" pitchFamily="18" charset="0"/>
                        </a:rPr>
                        <a:t>1,019</a:t>
                      </a:r>
                      <a:endParaRPr kumimoji="0" lang="sk-SK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MS Mincho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folHlink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k-SK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eorgia" pitchFamily="18" charset="0"/>
                          <a:ea typeface="MS Mincho"/>
                          <a:cs typeface="Times New Roman" pitchFamily="18" charset="0"/>
                        </a:rPr>
                        <a:t>1,015</a:t>
                      </a:r>
                      <a:endParaRPr kumimoji="0" lang="sk-SK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MS Mincho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k-SK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eorgia" pitchFamily="18" charset="0"/>
                          <a:ea typeface="MS Mincho"/>
                          <a:cs typeface="Times New Roman" pitchFamily="18" charset="0"/>
                        </a:rPr>
                        <a:t>1,004</a:t>
                      </a:r>
                      <a:endParaRPr kumimoji="0" lang="sk-SK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MS Mincho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k-SK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eorgia" pitchFamily="18" charset="0"/>
                          <a:ea typeface="MS Mincho"/>
                          <a:cs typeface="Times New Roman" pitchFamily="18" charset="0"/>
                        </a:rPr>
                        <a:t>0,994</a:t>
                      </a:r>
                      <a:endParaRPr kumimoji="0" lang="sk-SK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MS Mincho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k-SK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eorgia" pitchFamily="18" charset="0"/>
                          <a:ea typeface="MS Mincho"/>
                          <a:cs typeface="Times New Roman" pitchFamily="18" charset="0"/>
                        </a:rPr>
                        <a:t>0,985</a:t>
                      </a:r>
                      <a:endParaRPr kumimoji="0" lang="sk-SK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MS Mincho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k-SK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eorgia" pitchFamily="18" charset="0"/>
                          <a:ea typeface="MS Mincho"/>
                          <a:cs typeface="Times New Roman" pitchFamily="18" charset="0"/>
                        </a:rPr>
                        <a:t>0,977</a:t>
                      </a:r>
                      <a:endParaRPr kumimoji="0" lang="sk-SK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MS Mincho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238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k-SK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eorgia" pitchFamily="18" charset="0"/>
                          <a:ea typeface="MS Mincho"/>
                          <a:cs typeface="Times New Roman" pitchFamily="18" charset="0"/>
                        </a:rPr>
                        <a:t>Tp (°C), air</a:t>
                      </a:r>
                      <a:endParaRPr kumimoji="0" lang="sk-SK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MS Mincho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k-SK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eorgia" pitchFamily="18" charset="0"/>
                          <a:ea typeface="MS Mincho"/>
                          <a:cs typeface="Times New Roman" pitchFamily="18" charset="0"/>
                        </a:rPr>
                        <a:t>1080</a:t>
                      </a:r>
                      <a:endParaRPr kumimoji="0" lang="sk-SK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MS Mincho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k-SK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eorgia" pitchFamily="18" charset="0"/>
                          <a:ea typeface="MS Mincho"/>
                          <a:cs typeface="Times New Roman" pitchFamily="18" charset="0"/>
                        </a:rPr>
                        <a:t>1070</a:t>
                      </a:r>
                      <a:endParaRPr kumimoji="0" lang="sk-SK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MS Mincho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k-SK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eorgia" pitchFamily="18" charset="0"/>
                          <a:ea typeface="MS Mincho"/>
                          <a:cs typeface="Times New Roman" pitchFamily="18" charset="0"/>
                        </a:rPr>
                        <a:t>1060</a:t>
                      </a:r>
                      <a:endParaRPr kumimoji="0" lang="sk-SK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MS Mincho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k-SK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eorgia" pitchFamily="18" charset="0"/>
                          <a:ea typeface="MS Mincho"/>
                          <a:cs typeface="Times New Roman" pitchFamily="18" charset="0"/>
                        </a:rPr>
                        <a:t>1040</a:t>
                      </a:r>
                      <a:endParaRPr kumimoji="0" lang="sk-SK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MS Mincho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k-SK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eorgia" pitchFamily="18" charset="0"/>
                          <a:ea typeface="MS Mincho"/>
                          <a:cs typeface="Times New Roman" pitchFamily="18" charset="0"/>
                        </a:rPr>
                        <a:t>1020</a:t>
                      </a:r>
                      <a:endParaRPr kumimoji="0" lang="sk-SK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MS Mincho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k-SK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eorgia" pitchFamily="18" charset="0"/>
                          <a:ea typeface="MS Mincho"/>
                          <a:cs typeface="Times New Roman" pitchFamily="18" charset="0"/>
                        </a:rPr>
                        <a:t>1010</a:t>
                      </a:r>
                      <a:endParaRPr kumimoji="0" lang="sk-SK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MS Mincho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k-SK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eorgia" pitchFamily="18" charset="0"/>
                          <a:ea typeface="MS Mincho"/>
                          <a:cs typeface="Times New Roman" pitchFamily="18" charset="0"/>
                        </a:rPr>
                        <a:t>1000</a:t>
                      </a:r>
                      <a:endParaRPr kumimoji="0" lang="sk-SK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MS Mincho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folHlink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k-SK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eorgia" pitchFamily="18" charset="0"/>
                          <a:ea typeface="MS Mincho"/>
                          <a:cs typeface="Times New Roman" pitchFamily="18" charset="0"/>
                        </a:rPr>
                        <a:t>990</a:t>
                      </a:r>
                      <a:endParaRPr kumimoji="0" lang="sk-SK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MS Mincho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k-SK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eorgia" pitchFamily="18" charset="0"/>
                          <a:ea typeface="MS Mincho"/>
                          <a:cs typeface="Times New Roman" pitchFamily="18" charset="0"/>
                        </a:rPr>
                        <a:t>980</a:t>
                      </a:r>
                      <a:endParaRPr kumimoji="0" lang="sk-SK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MS Mincho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k-SK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eorgia" pitchFamily="18" charset="0"/>
                          <a:ea typeface="MS Mincho"/>
                          <a:cs typeface="Times New Roman" pitchFamily="18" charset="0"/>
                        </a:rPr>
                        <a:t>960</a:t>
                      </a:r>
                      <a:endParaRPr kumimoji="0" lang="sk-SK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MS Mincho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k-SK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eorgia" pitchFamily="18" charset="0"/>
                          <a:ea typeface="MS Mincho"/>
                          <a:cs typeface="Times New Roman" pitchFamily="18" charset="0"/>
                        </a:rPr>
                        <a:t>950</a:t>
                      </a:r>
                      <a:endParaRPr kumimoji="0" lang="sk-SK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MS Mincho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k-SK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eorgia" pitchFamily="18" charset="0"/>
                          <a:cs typeface="Times New Roman" pitchFamily="18" charset="0"/>
                        </a:rPr>
                        <a:t>95</a:t>
                      </a:r>
                      <a:r>
                        <a:rPr kumimoji="0" lang="sk-SK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eorgia" pitchFamily="18" charset="0"/>
                          <a:ea typeface="MS Mincho"/>
                          <a:cs typeface="Times New Roman" pitchFamily="18" charset="0"/>
                        </a:rPr>
                        <a:t>0</a:t>
                      </a:r>
                      <a:endParaRPr kumimoji="0" lang="sk-SK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MS Mincho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8494" name="Text Box 328"/>
          <p:cNvSpPr txBox="1">
            <a:spLocks noChangeArrowheads="1"/>
          </p:cNvSpPr>
          <p:nvPr/>
        </p:nvSpPr>
        <p:spPr bwMode="auto">
          <a:xfrm>
            <a:off x="265113" y="6481763"/>
            <a:ext cx="1908175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200">
                <a:latin typeface="Georgia" pitchFamily="18" charset="0"/>
              </a:rPr>
              <a:t>D.A. Cardwell</a:t>
            </a:r>
            <a:r>
              <a:rPr lang="sk-SK" sz="1200">
                <a:latin typeface="Georgia" pitchFamily="18" charset="0"/>
              </a:rPr>
              <a:t> et al.</a:t>
            </a:r>
            <a:r>
              <a:rPr lang="en-US" sz="1200">
                <a:latin typeface="Georgia" pitchFamily="18" charset="0"/>
              </a:rPr>
              <a:t>, </a:t>
            </a:r>
            <a:r>
              <a:rPr lang="sk-SK" sz="1200">
                <a:latin typeface="Georgia" pitchFamily="18" charset="0"/>
              </a:rPr>
              <a:t>20</a:t>
            </a:r>
            <a:r>
              <a:rPr lang="en-US" sz="1200">
                <a:latin typeface="Georgia" pitchFamily="18" charset="0"/>
              </a:rPr>
              <a:t>03</a:t>
            </a:r>
            <a:endParaRPr lang="sk-SK" sz="1200">
              <a:latin typeface="Georgi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Nadpis 1"/>
          <p:cNvSpPr>
            <a:spLocks noGrp="1"/>
          </p:cNvSpPr>
          <p:nvPr>
            <p:ph type="title" idx="4294967295"/>
          </p:nvPr>
        </p:nvSpPr>
        <p:spPr>
          <a:xfrm>
            <a:off x="241300" y="311150"/>
            <a:ext cx="8229600" cy="1066800"/>
          </a:xfrm>
        </p:spPr>
        <p:txBody>
          <a:bodyPr/>
          <a:lstStyle/>
          <a:p>
            <a:pPr eaLnBrk="1" hangingPunct="1"/>
            <a:r>
              <a:rPr lang="sk-SK" sz="3200" i="1" smtClean="0"/>
              <a:t>REBCO masíne supravodiče</a:t>
            </a:r>
          </a:p>
        </p:txBody>
      </p:sp>
      <p:sp>
        <p:nvSpPr>
          <p:cNvPr id="20482" name="Zástupný symbol obsahu 2"/>
          <p:cNvSpPr>
            <a:spLocks noGrp="1"/>
          </p:cNvSpPr>
          <p:nvPr>
            <p:ph sz="quarter" idx="4294967295"/>
          </p:nvPr>
        </p:nvSpPr>
        <p:spPr>
          <a:xfrm>
            <a:off x="242888" y="1257300"/>
            <a:ext cx="8715375" cy="5243513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 typeface="Georgia" pitchFamily="18" charset="0"/>
              <a:buNone/>
            </a:pPr>
            <a:r>
              <a:rPr lang="en-GB" sz="2000" smtClean="0"/>
              <a:t>RE </a:t>
            </a:r>
            <a:r>
              <a:rPr lang="sk-SK" sz="2000" smtClean="0"/>
              <a:t>=</a:t>
            </a:r>
            <a:r>
              <a:rPr lang="en-GB" sz="2000" smtClean="0"/>
              <a:t> Rare Earth element </a:t>
            </a:r>
            <a:r>
              <a:rPr lang="sk-SK" sz="2000" smtClean="0"/>
              <a:t>(</a:t>
            </a:r>
            <a:r>
              <a:rPr lang="sk-SK" sz="2000" b="1" i="1" smtClean="0"/>
              <a:t>La</a:t>
            </a:r>
            <a:r>
              <a:rPr lang="sk-SK" sz="2000" smtClean="0"/>
              <a:t>, Ce, </a:t>
            </a:r>
            <a:r>
              <a:rPr lang="en-GB" sz="2000" b="1" i="1" smtClean="0"/>
              <a:t>Nd</a:t>
            </a:r>
            <a:r>
              <a:rPr lang="sk-SK" sz="2000" b="1" i="1" smtClean="0"/>
              <a:t>, Sm, Eu, Gd, </a:t>
            </a:r>
            <a:r>
              <a:rPr lang="sk-SK" sz="2000" smtClean="0"/>
              <a:t>Tb</a:t>
            </a:r>
            <a:r>
              <a:rPr lang="sk-SK" sz="2000" b="1" i="1" smtClean="0"/>
              <a:t>, Dy, Yb</a:t>
            </a:r>
            <a:r>
              <a:rPr lang="sk-SK" sz="2000" smtClean="0"/>
              <a:t>...</a:t>
            </a:r>
          </a:p>
          <a:p>
            <a:pPr eaLnBrk="1" hangingPunct="1">
              <a:lnSpc>
                <a:spcPct val="90000"/>
              </a:lnSpc>
              <a:buFont typeface="Georgia" pitchFamily="18" charset="0"/>
              <a:buNone/>
            </a:pPr>
            <a:r>
              <a:rPr lang="sk-SK" sz="2000" smtClean="0"/>
              <a:t>									vrátane </a:t>
            </a:r>
            <a:r>
              <a:rPr lang="sk-SK" sz="2000" b="1" i="1" smtClean="0"/>
              <a:t>Y</a:t>
            </a:r>
            <a:r>
              <a:rPr lang="sk-SK" sz="2000" smtClean="0"/>
              <a:t>)</a:t>
            </a:r>
          </a:p>
          <a:p>
            <a:pPr eaLnBrk="1" hangingPunct="1">
              <a:lnSpc>
                <a:spcPct val="90000"/>
              </a:lnSpc>
            </a:pPr>
            <a:r>
              <a:rPr lang="en-GB" sz="2000" smtClean="0"/>
              <a:t>(RE)Ba</a:t>
            </a:r>
            <a:r>
              <a:rPr lang="en-GB" sz="2000" baseline="-25000" smtClean="0"/>
              <a:t>2</a:t>
            </a:r>
            <a:r>
              <a:rPr lang="en-GB" sz="2000" smtClean="0"/>
              <a:t>Cu</a:t>
            </a:r>
            <a:r>
              <a:rPr lang="en-GB" sz="2000" baseline="-25000" smtClean="0"/>
              <a:t>3</a:t>
            </a:r>
            <a:r>
              <a:rPr lang="en-GB" sz="2000" smtClean="0"/>
              <a:t>O</a:t>
            </a:r>
            <a:r>
              <a:rPr lang="en-GB" sz="2000" baseline="-25000" smtClean="0"/>
              <a:t>y</a:t>
            </a:r>
            <a:r>
              <a:rPr lang="en-GB" sz="2000" smtClean="0"/>
              <a:t> (REBCO, RE123</a:t>
            </a:r>
            <a:r>
              <a:rPr lang="sk-SK" sz="2000" smtClean="0"/>
              <a:t>), perovskitová štruktúra</a:t>
            </a:r>
          </a:p>
          <a:p>
            <a:pPr eaLnBrk="1" hangingPunct="1">
              <a:lnSpc>
                <a:spcPct val="90000"/>
              </a:lnSpc>
            </a:pPr>
            <a:r>
              <a:rPr lang="sk-SK" sz="2000" smtClean="0"/>
              <a:t>Vysokoteplotné supravodiče</a:t>
            </a:r>
          </a:p>
          <a:p>
            <a:pPr eaLnBrk="1" hangingPunct="1">
              <a:lnSpc>
                <a:spcPct val="90000"/>
              </a:lnSpc>
            </a:pPr>
            <a:endParaRPr lang="sk-SK" sz="2000" smtClean="0"/>
          </a:p>
          <a:p>
            <a:pPr eaLnBrk="1" hangingPunct="1">
              <a:lnSpc>
                <a:spcPct val="90000"/>
              </a:lnSpc>
            </a:pPr>
            <a:endParaRPr lang="sk-SK" sz="2000" smtClean="0"/>
          </a:p>
          <a:p>
            <a:pPr eaLnBrk="1" hangingPunct="1">
              <a:lnSpc>
                <a:spcPct val="90000"/>
              </a:lnSpc>
            </a:pPr>
            <a:r>
              <a:rPr lang="sk-SK" sz="2000" smtClean="0"/>
              <a:t>Rôzne peritektické teploty </a:t>
            </a:r>
            <a:r>
              <a:rPr lang="sk-SK" sz="2000" i="1" smtClean="0"/>
              <a:t>T</a:t>
            </a:r>
            <a:r>
              <a:rPr lang="sk-SK" sz="2000" i="1" baseline="-25000" smtClean="0"/>
              <a:t>p</a:t>
            </a:r>
            <a:r>
              <a:rPr lang="sk-SK" sz="2000" smtClean="0"/>
              <a:t> </a:t>
            </a:r>
          </a:p>
          <a:p>
            <a:pPr eaLnBrk="1" hangingPunct="1">
              <a:lnSpc>
                <a:spcPct val="90000"/>
              </a:lnSpc>
              <a:buFont typeface="Georgia" pitchFamily="18" charset="0"/>
              <a:buNone/>
            </a:pPr>
            <a:r>
              <a:rPr lang="sk-SK" sz="2000" smtClean="0"/>
              <a:t>	RE123 v závislosti od </a:t>
            </a:r>
          </a:p>
          <a:p>
            <a:pPr eaLnBrk="1" hangingPunct="1">
              <a:lnSpc>
                <a:spcPct val="90000"/>
              </a:lnSpc>
              <a:buFont typeface="Georgia" pitchFamily="18" charset="0"/>
              <a:buNone/>
            </a:pPr>
            <a:r>
              <a:rPr lang="sk-SK" sz="2000" smtClean="0"/>
              <a:t>	polomeru iónu RE</a:t>
            </a:r>
          </a:p>
          <a:p>
            <a:pPr eaLnBrk="1" hangingPunct="1">
              <a:lnSpc>
                <a:spcPct val="90000"/>
              </a:lnSpc>
              <a:buFont typeface="Georgia" pitchFamily="18" charset="0"/>
              <a:buNone/>
            </a:pPr>
            <a:r>
              <a:rPr lang="sk-SK" sz="2000" i="1" smtClean="0">
                <a:solidFill>
                  <a:schemeClr val="tx2"/>
                </a:solidFill>
              </a:rPr>
              <a:t>	</a:t>
            </a:r>
          </a:p>
          <a:p>
            <a:pPr eaLnBrk="1" hangingPunct="1">
              <a:lnSpc>
                <a:spcPct val="90000"/>
              </a:lnSpc>
              <a:buFont typeface="Georgia" pitchFamily="18" charset="0"/>
              <a:buNone/>
            </a:pPr>
            <a:r>
              <a:rPr lang="sk-SK" sz="2000" i="1" smtClean="0">
                <a:solidFill>
                  <a:schemeClr val="tx2"/>
                </a:solidFill>
              </a:rPr>
              <a:t>	</a:t>
            </a:r>
            <a:r>
              <a:rPr lang="sk-SK" sz="1800" smtClean="0"/>
              <a:t>RE123 = RE422 + L (La, Nd)</a:t>
            </a:r>
          </a:p>
          <a:p>
            <a:pPr eaLnBrk="1" hangingPunct="1">
              <a:lnSpc>
                <a:spcPct val="90000"/>
              </a:lnSpc>
              <a:buFont typeface="Georgia" pitchFamily="18" charset="0"/>
              <a:buNone/>
            </a:pPr>
            <a:r>
              <a:rPr lang="sk-SK" sz="1800" smtClean="0"/>
              <a:t>	RE123 = RE211 + L (ostatné)</a:t>
            </a:r>
            <a:endParaRPr lang="sk-SK" sz="2000" i="1" smtClean="0">
              <a:solidFill>
                <a:schemeClr val="tx2"/>
              </a:solidFill>
            </a:endParaRPr>
          </a:p>
          <a:p>
            <a:pPr eaLnBrk="1" hangingPunct="1">
              <a:lnSpc>
                <a:spcPct val="90000"/>
              </a:lnSpc>
            </a:pPr>
            <a:endParaRPr lang="sk-SK" sz="2000" i="1" smtClean="0">
              <a:solidFill>
                <a:schemeClr val="tx2"/>
              </a:solidFill>
            </a:endParaRPr>
          </a:p>
        </p:txBody>
      </p:sp>
      <p:pic>
        <p:nvPicPr>
          <p:cNvPr id="20483" name="Picture 2" descr="cell_a_b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348163" y="2701925"/>
            <a:ext cx="4379912" cy="2338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88131" name="Group 67"/>
          <p:cNvGraphicFramePr>
            <a:graphicFrameLocks noGrp="1"/>
          </p:cNvGraphicFramePr>
          <p:nvPr/>
        </p:nvGraphicFramePr>
        <p:xfrm>
          <a:off x="319088" y="5461000"/>
          <a:ext cx="8499475" cy="971550"/>
        </p:xfrm>
        <a:graphic>
          <a:graphicData uri="http://schemas.openxmlformats.org/drawingml/2006/table">
            <a:tbl>
              <a:tblPr/>
              <a:tblGrid>
                <a:gridCol w="1627187"/>
                <a:gridCol w="558800"/>
                <a:gridCol w="558800"/>
                <a:gridCol w="560388"/>
                <a:gridCol w="573087"/>
                <a:gridCol w="563563"/>
                <a:gridCol w="560387"/>
                <a:gridCol w="557213"/>
                <a:gridCol w="557212"/>
                <a:gridCol w="585788"/>
                <a:gridCol w="604837"/>
                <a:gridCol w="601663"/>
                <a:gridCol w="590550"/>
              </a:tblGrid>
              <a:tr h="3238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k-SK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eorgia" pitchFamily="18" charset="0"/>
                          <a:ea typeface="MS Mincho"/>
                          <a:cs typeface="Times New Roman" pitchFamily="18" charset="0"/>
                        </a:rPr>
                        <a:t>RE</a:t>
                      </a:r>
                      <a:endParaRPr kumimoji="0" lang="sk-SK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MS Mincho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k-SK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eorgia" pitchFamily="18" charset="0"/>
                          <a:ea typeface="MS Mincho"/>
                          <a:cs typeface="Times New Roman" pitchFamily="18" charset="0"/>
                        </a:rPr>
                        <a:t>La</a:t>
                      </a:r>
                      <a:endParaRPr kumimoji="0" lang="sk-SK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MS Mincho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k-SK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eorgia" pitchFamily="18" charset="0"/>
                          <a:ea typeface="MS Mincho"/>
                          <a:cs typeface="Times New Roman" pitchFamily="18" charset="0"/>
                        </a:rPr>
                        <a:t>Nd</a:t>
                      </a:r>
                      <a:endParaRPr kumimoji="0" lang="sk-SK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MS Mincho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k-SK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eorgia" pitchFamily="18" charset="0"/>
                          <a:ea typeface="MS Mincho"/>
                          <a:cs typeface="Times New Roman" pitchFamily="18" charset="0"/>
                        </a:rPr>
                        <a:t>Sm</a:t>
                      </a:r>
                      <a:endParaRPr kumimoji="0" lang="sk-SK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MS Mincho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k-SK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eorgia" pitchFamily="18" charset="0"/>
                          <a:ea typeface="MS Mincho"/>
                          <a:cs typeface="Times New Roman" pitchFamily="18" charset="0"/>
                        </a:rPr>
                        <a:t>Eu</a:t>
                      </a:r>
                      <a:endParaRPr kumimoji="0" lang="sk-SK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MS Mincho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k-SK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eorgia" pitchFamily="18" charset="0"/>
                          <a:ea typeface="MS Mincho"/>
                          <a:cs typeface="Times New Roman" pitchFamily="18" charset="0"/>
                        </a:rPr>
                        <a:t>Gd</a:t>
                      </a:r>
                      <a:endParaRPr kumimoji="0" lang="sk-SK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MS Mincho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k-SK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eorgia" pitchFamily="18" charset="0"/>
                          <a:ea typeface="MS Mincho"/>
                          <a:cs typeface="Times New Roman" pitchFamily="18" charset="0"/>
                        </a:rPr>
                        <a:t>Dy</a:t>
                      </a:r>
                      <a:endParaRPr kumimoji="0" lang="sk-SK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MS Mincho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k-SK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eorgia" pitchFamily="18" charset="0"/>
                          <a:ea typeface="MS Mincho"/>
                          <a:cs typeface="Times New Roman" pitchFamily="18" charset="0"/>
                        </a:rPr>
                        <a:t>Y</a:t>
                      </a:r>
                      <a:endParaRPr kumimoji="0" lang="sk-SK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MS Mincho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folHlink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k-SK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eorgia" pitchFamily="18" charset="0"/>
                          <a:ea typeface="MS Mincho"/>
                          <a:cs typeface="Times New Roman" pitchFamily="18" charset="0"/>
                        </a:rPr>
                        <a:t>Ho</a:t>
                      </a:r>
                      <a:endParaRPr kumimoji="0" lang="sk-SK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MS Mincho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k-SK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eorgia" pitchFamily="18" charset="0"/>
                          <a:ea typeface="MS Mincho"/>
                          <a:cs typeface="Times New Roman" pitchFamily="18" charset="0"/>
                        </a:rPr>
                        <a:t>Er</a:t>
                      </a:r>
                      <a:endParaRPr kumimoji="0" lang="sk-SK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MS Mincho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k-SK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eorgia" pitchFamily="18" charset="0"/>
                          <a:ea typeface="MS Mincho"/>
                          <a:cs typeface="Times New Roman" pitchFamily="18" charset="0"/>
                        </a:rPr>
                        <a:t>Tm</a:t>
                      </a:r>
                      <a:endParaRPr kumimoji="0" lang="sk-SK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MS Mincho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k-SK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eorgia" pitchFamily="18" charset="0"/>
                          <a:ea typeface="MS Mincho"/>
                          <a:cs typeface="Times New Roman" pitchFamily="18" charset="0"/>
                        </a:rPr>
                        <a:t>Yb</a:t>
                      </a:r>
                      <a:endParaRPr kumimoji="0" lang="sk-SK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MS Mincho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k-SK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eorgia" pitchFamily="18" charset="0"/>
                          <a:ea typeface="MS Mincho"/>
                          <a:cs typeface="Times New Roman" pitchFamily="18" charset="0"/>
                        </a:rPr>
                        <a:t>Lu</a:t>
                      </a:r>
                      <a:endParaRPr kumimoji="0" lang="sk-SK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MS Mincho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CC"/>
                    </a:solidFill>
                  </a:tcPr>
                </a:tc>
              </a:tr>
              <a:tr h="3238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k-SK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eorgia" pitchFamily="18" charset="0"/>
                          <a:ea typeface="MS Mincho"/>
                          <a:cs typeface="Times New Roman" pitchFamily="18" charset="0"/>
                        </a:rPr>
                        <a:t>Ionic radius (</a:t>
                      </a: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MS Mincho"/>
                          <a:cs typeface="Times New Roman" pitchFamily="18" charset="0"/>
                        </a:rPr>
                        <a:t>Å</a:t>
                      </a:r>
                      <a:r>
                        <a:rPr kumimoji="0" lang="sk-SK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eorgia" pitchFamily="18" charset="0"/>
                          <a:ea typeface="MS Mincho"/>
                          <a:cs typeface="Times New Roman" pitchFamily="18" charset="0"/>
                        </a:rPr>
                        <a:t>)</a:t>
                      </a:r>
                      <a:endParaRPr kumimoji="0" lang="sk-SK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MS Mincho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k-SK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eorgia" pitchFamily="18" charset="0"/>
                          <a:ea typeface="MS Mincho"/>
                          <a:cs typeface="Times New Roman" pitchFamily="18" charset="0"/>
                        </a:rPr>
                        <a:t>1,160</a:t>
                      </a:r>
                      <a:endParaRPr kumimoji="0" lang="sk-SK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MS Mincho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k-SK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eorgia" pitchFamily="18" charset="0"/>
                          <a:ea typeface="MS Mincho"/>
                          <a:cs typeface="Times New Roman" pitchFamily="18" charset="0"/>
                        </a:rPr>
                        <a:t>1,109</a:t>
                      </a:r>
                      <a:endParaRPr kumimoji="0" lang="sk-SK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MS Mincho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k-SK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eorgia" pitchFamily="18" charset="0"/>
                          <a:ea typeface="MS Mincho"/>
                          <a:cs typeface="Times New Roman" pitchFamily="18" charset="0"/>
                        </a:rPr>
                        <a:t>1,079</a:t>
                      </a:r>
                      <a:endParaRPr kumimoji="0" lang="sk-SK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MS Mincho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k-SK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eorgia" pitchFamily="18" charset="0"/>
                          <a:ea typeface="MS Mincho"/>
                          <a:cs typeface="Times New Roman" pitchFamily="18" charset="0"/>
                        </a:rPr>
                        <a:t>1,066</a:t>
                      </a:r>
                      <a:endParaRPr kumimoji="0" lang="sk-SK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MS Mincho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k-SK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eorgia" pitchFamily="18" charset="0"/>
                          <a:ea typeface="MS Mincho"/>
                          <a:cs typeface="Times New Roman" pitchFamily="18" charset="0"/>
                        </a:rPr>
                        <a:t>1,053</a:t>
                      </a:r>
                      <a:endParaRPr kumimoji="0" lang="sk-SK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MS Mincho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k-SK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eorgia" pitchFamily="18" charset="0"/>
                          <a:ea typeface="MS Mincho"/>
                          <a:cs typeface="Times New Roman" pitchFamily="18" charset="0"/>
                        </a:rPr>
                        <a:t>1,027</a:t>
                      </a:r>
                      <a:endParaRPr kumimoji="0" lang="sk-SK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MS Mincho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k-SK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eorgia" pitchFamily="18" charset="0"/>
                          <a:ea typeface="MS Mincho"/>
                          <a:cs typeface="Times New Roman" pitchFamily="18" charset="0"/>
                        </a:rPr>
                        <a:t>1,019</a:t>
                      </a:r>
                      <a:endParaRPr kumimoji="0" lang="sk-SK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MS Mincho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folHlink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k-SK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eorgia" pitchFamily="18" charset="0"/>
                          <a:ea typeface="MS Mincho"/>
                          <a:cs typeface="Times New Roman" pitchFamily="18" charset="0"/>
                        </a:rPr>
                        <a:t>1,015</a:t>
                      </a:r>
                      <a:endParaRPr kumimoji="0" lang="sk-SK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MS Mincho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k-SK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eorgia" pitchFamily="18" charset="0"/>
                          <a:ea typeface="MS Mincho"/>
                          <a:cs typeface="Times New Roman" pitchFamily="18" charset="0"/>
                        </a:rPr>
                        <a:t>1,004</a:t>
                      </a:r>
                      <a:endParaRPr kumimoji="0" lang="sk-SK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MS Mincho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k-SK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eorgia" pitchFamily="18" charset="0"/>
                          <a:ea typeface="MS Mincho"/>
                          <a:cs typeface="Times New Roman" pitchFamily="18" charset="0"/>
                        </a:rPr>
                        <a:t>0,994</a:t>
                      </a:r>
                      <a:endParaRPr kumimoji="0" lang="sk-SK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MS Mincho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k-SK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eorgia" pitchFamily="18" charset="0"/>
                          <a:ea typeface="MS Mincho"/>
                          <a:cs typeface="Times New Roman" pitchFamily="18" charset="0"/>
                        </a:rPr>
                        <a:t>0,985</a:t>
                      </a:r>
                      <a:endParaRPr kumimoji="0" lang="sk-SK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MS Mincho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k-SK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eorgia" pitchFamily="18" charset="0"/>
                          <a:ea typeface="MS Mincho"/>
                          <a:cs typeface="Times New Roman" pitchFamily="18" charset="0"/>
                        </a:rPr>
                        <a:t>0,977</a:t>
                      </a:r>
                      <a:endParaRPr kumimoji="0" lang="sk-SK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MS Mincho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238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k-SK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eorgia" pitchFamily="18" charset="0"/>
                          <a:ea typeface="MS Mincho"/>
                          <a:cs typeface="Times New Roman" pitchFamily="18" charset="0"/>
                        </a:rPr>
                        <a:t>Tp (°C), air</a:t>
                      </a:r>
                      <a:endParaRPr kumimoji="0" lang="sk-SK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MS Mincho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k-SK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eorgia" pitchFamily="18" charset="0"/>
                          <a:ea typeface="MS Mincho"/>
                          <a:cs typeface="Times New Roman" pitchFamily="18" charset="0"/>
                        </a:rPr>
                        <a:t>1080</a:t>
                      </a:r>
                      <a:endParaRPr kumimoji="0" lang="sk-SK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MS Mincho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k-SK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eorgia" pitchFamily="18" charset="0"/>
                          <a:ea typeface="MS Mincho"/>
                          <a:cs typeface="Times New Roman" pitchFamily="18" charset="0"/>
                        </a:rPr>
                        <a:t>1070</a:t>
                      </a:r>
                      <a:endParaRPr kumimoji="0" lang="sk-SK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MS Mincho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k-SK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eorgia" pitchFamily="18" charset="0"/>
                          <a:ea typeface="MS Mincho"/>
                          <a:cs typeface="Times New Roman" pitchFamily="18" charset="0"/>
                        </a:rPr>
                        <a:t>1060</a:t>
                      </a:r>
                      <a:endParaRPr kumimoji="0" lang="sk-SK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MS Mincho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k-SK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eorgia" pitchFamily="18" charset="0"/>
                          <a:ea typeface="MS Mincho"/>
                          <a:cs typeface="Times New Roman" pitchFamily="18" charset="0"/>
                        </a:rPr>
                        <a:t>1040</a:t>
                      </a:r>
                      <a:endParaRPr kumimoji="0" lang="sk-SK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MS Mincho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k-SK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eorgia" pitchFamily="18" charset="0"/>
                          <a:ea typeface="MS Mincho"/>
                          <a:cs typeface="Times New Roman" pitchFamily="18" charset="0"/>
                        </a:rPr>
                        <a:t>1020</a:t>
                      </a:r>
                      <a:endParaRPr kumimoji="0" lang="sk-SK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MS Mincho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k-SK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eorgia" pitchFamily="18" charset="0"/>
                          <a:ea typeface="MS Mincho"/>
                          <a:cs typeface="Times New Roman" pitchFamily="18" charset="0"/>
                        </a:rPr>
                        <a:t>1010</a:t>
                      </a:r>
                      <a:endParaRPr kumimoji="0" lang="sk-SK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MS Mincho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k-SK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eorgia" pitchFamily="18" charset="0"/>
                          <a:ea typeface="MS Mincho"/>
                          <a:cs typeface="Times New Roman" pitchFamily="18" charset="0"/>
                        </a:rPr>
                        <a:t>1000</a:t>
                      </a:r>
                      <a:endParaRPr kumimoji="0" lang="sk-SK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MS Mincho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folHlink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k-SK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eorgia" pitchFamily="18" charset="0"/>
                          <a:ea typeface="MS Mincho"/>
                          <a:cs typeface="Times New Roman" pitchFamily="18" charset="0"/>
                        </a:rPr>
                        <a:t>990</a:t>
                      </a:r>
                      <a:endParaRPr kumimoji="0" lang="sk-SK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MS Mincho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k-SK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eorgia" pitchFamily="18" charset="0"/>
                          <a:ea typeface="MS Mincho"/>
                          <a:cs typeface="Times New Roman" pitchFamily="18" charset="0"/>
                        </a:rPr>
                        <a:t>980</a:t>
                      </a:r>
                      <a:endParaRPr kumimoji="0" lang="sk-SK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MS Mincho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k-SK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eorgia" pitchFamily="18" charset="0"/>
                          <a:ea typeface="MS Mincho"/>
                          <a:cs typeface="Times New Roman" pitchFamily="18" charset="0"/>
                        </a:rPr>
                        <a:t>960</a:t>
                      </a:r>
                      <a:endParaRPr kumimoji="0" lang="sk-SK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MS Mincho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k-SK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eorgia" pitchFamily="18" charset="0"/>
                          <a:ea typeface="MS Mincho"/>
                          <a:cs typeface="Times New Roman" pitchFamily="18" charset="0"/>
                        </a:rPr>
                        <a:t>950</a:t>
                      </a:r>
                      <a:endParaRPr kumimoji="0" lang="sk-SK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MS Mincho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k-SK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eorgia" pitchFamily="18" charset="0"/>
                          <a:cs typeface="Times New Roman" pitchFamily="18" charset="0"/>
                        </a:rPr>
                        <a:t>95</a:t>
                      </a:r>
                      <a:r>
                        <a:rPr kumimoji="0" lang="sk-SK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eorgia" pitchFamily="18" charset="0"/>
                          <a:ea typeface="MS Mincho"/>
                          <a:cs typeface="Times New Roman" pitchFamily="18" charset="0"/>
                        </a:rPr>
                        <a:t>0</a:t>
                      </a:r>
                      <a:endParaRPr kumimoji="0" lang="sk-SK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MS Mincho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20542" name="Text Box 328"/>
          <p:cNvSpPr txBox="1">
            <a:spLocks noChangeArrowheads="1"/>
          </p:cNvSpPr>
          <p:nvPr/>
        </p:nvSpPr>
        <p:spPr bwMode="auto">
          <a:xfrm>
            <a:off x="265113" y="6481763"/>
            <a:ext cx="1908175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200">
                <a:latin typeface="Georgia" pitchFamily="18" charset="0"/>
              </a:rPr>
              <a:t>D.A. Cardwell</a:t>
            </a:r>
            <a:r>
              <a:rPr lang="sk-SK" sz="1200">
                <a:latin typeface="Georgia" pitchFamily="18" charset="0"/>
              </a:rPr>
              <a:t> et al.</a:t>
            </a:r>
            <a:r>
              <a:rPr lang="en-US" sz="1200">
                <a:latin typeface="Georgia" pitchFamily="18" charset="0"/>
              </a:rPr>
              <a:t>, </a:t>
            </a:r>
            <a:r>
              <a:rPr lang="sk-SK" sz="1200">
                <a:latin typeface="Georgia" pitchFamily="18" charset="0"/>
              </a:rPr>
              <a:t>20</a:t>
            </a:r>
            <a:r>
              <a:rPr lang="en-US" sz="1200">
                <a:latin typeface="Georgia" pitchFamily="18" charset="0"/>
              </a:rPr>
              <a:t>03</a:t>
            </a:r>
            <a:endParaRPr lang="sk-SK" sz="1200">
              <a:latin typeface="Georgia" pitchFamily="18" charset="0"/>
            </a:endParaRPr>
          </a:p>
        </p:txBody>
      </p:sp>
      <p:sp>
        <p:nvSpPr>
          <p:cNvPr id="20543" name="Text Box 67"/>
          <p:cNvSpPr txBox="1">
            <a:spLocks noChangeArrowheads="1"/>
          </p:cNvSpPr>
          <p:nvPr/>
        </p:nvSpPr>
        <p:spPr bwMode="auto">
          <a:xfrm>
            <a:off x="3775075" y="5019675"/>
            <a:ext cx="3249613" cy="366713"/>
          </a:xfrm>
          <a:prstGeom prst="rect">
            <a:avLst/>
          </a:prstGeom>
          <a:solidFill>
            <a:schemeClr val="accent2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sk-SK" b="1" i="1">
                <a:latin typeface="Georgia" pitchFamily="18" charset="0"/>
              </a:rPr>
              <a:t>LRE = Light Rare element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Nadpis 1"/>
          <p:cNvSpPr>
            <a:spLocks noGrp="1"/>
          </p:cNvSpPr>
          <p:nvPr>
            <p:ph type="title"/>
          </p:nvPr>
        </p:nvSpPr>
        <p:spPr>
          <a:xfrm>
            <a:off x="249238" y="311150"/>
            <a:ext cx="8229600" cy="1066800"/>
          </a:xfrm>
        </p:spPr>
        <p:txBody>
          <a:bodyPr/>
          <a:lstStyle/>
          <a:p>
            <a:pPr eaLnBrk="1" hangingPunct="1"/>
            <a:r>
              <a:rPr lang="sk-SK" sz="3200" i="1" smtClean="0"/>
              <a:t>LREBCO masíne supravodiče</a:t>
            </a:r>
          </a:p>
        </p:txBody>
      </p:sp>
      <p:sp>
        <p:nvSpPr>
          <p:cNvPr id="22530" name="Zástupný symbol obsahu 2"/>
          <p:cNvSpPr>
            <a:spLocks noGrp="1"/>
          </p:cNvSpPr>
          <p:nvPr>
            <p:ph idx="1"/>
          </p:nvPr>
        </p:nvSpPr>
        <p:spPr>
          <a:xfrm>
            <a:off x="242888" y="1255713"/>
            <a:ext cx="8715375" cy="5318125"/>
          </a:xfrm>
        </p:spPr>
        <p:txBody>
          <a:bodyPr/>
          <a:lstStyle/>
          <a:p>
            <a:pPr marL="357188" indent="-247650" eaLnBrk="1" hangingPunct="1"/>
            <a:r>
              <a:rPr lang="sk-SK" sz="2000" smtClean="0"/>
              <a:t>LRE: La, Nd, Sm, Eu, Gd</a:t>
            </a:r>
          </a:p>
          <a:p>
            <a:pPr marL="357188" indent="-247650" eaLnBrk="1" hangingPunct="1">
              <a:buFont typeface="Georgia" pitchFamily="18" charset="0"/>
              <a:buNone/>
            </a:pPr>
            <a:r>
              <a:rPr lang="sk-SK" sz="2000" smtClean="0"/>
              <a:t>	</a:t>
            </a:r>
          </a:p>
          <a:p>
            <a:pPr marL="357188" indent="-247650" eaLnBrk="1" hangingPunct="1">
              <a:buFont typeface="Georgia" pitchFamily="18" charset="0"/>
              <a:buNone/>
            </a:pPr>
            <a:r>
              <a:rPr lang="sk-SK" sz="2000" smtClean="0"/>
              <a:t>	</a:t>
            </a:r>
            <a:r>
              <a:rPr lang="sk-SK" sz="2000" b="1" i="1" smtClean="0">
                <a:solidFill>
                  <a:schemeClr val="accent2"/>
                </a:solidFill>
              </a:rPr>
              <a:t>LRE</a:t>
            </a:r>
            <a:r>
              <a:rPr lang="sk-SK" sz="2000" b="1" i="1" baseline="30000" smtClean="0">
                <a:solidFill>
                  <a:schemeClr val="accent2"/>
                </a:solidFill>
              </a:rPr>
              <a:t>3+</a:t>
            </a:r>
            <a:r>
              <a:rPr lang="sk-SK" sz="2000" b="1" i="1" smtClean="0">
                <a:solidFill>
                  <a:schemeClr val="accent2"/>
                </a:solidFill>
              </a:rPr>
              <a:t> substituuje Ba</a:t>
            </a:r>
            <a:r>
              <a:rPr lang="sk-SK" sz="2000" b="1" i="1" baseline="30000" smtClean="0">
                <a:solidFill>
                  <a:schemeClr val="accent2"/>
                </a:solidFill>
              </a:rPr>
              <a:t>2+  </a:t>
            </a:r>
            <a:r>
              <a:rPr lang="sk-SK" sz="2000" b="1" smtClean="0">
                <a:solidFill>
                  <a:schemeClr val="accent2"/>
                </a:solidFill>
              </a:rPr>
              <a:t>―</a:t>
            </a:r>
            <a:r>
              <a:rPr lang="en-US" sz="2000" b="1" smtClean="0">
                <a:solidFill>
                  <a:schemeClr val="accent2"/>
                </a:solidFill>
              </a:rPr>
              <a:t>&gt;</a:t>
            </a:r>
            <a:r>
              <a:rPr lang="sk-SK" sz="2000" b="1" i="1" smtClean="0">
                <a:solidFill>
                  <a:schemeClr val="accent2"/>
                </a:solidFill>
              </a:rPr>
              <a:t> LRE</a:t>
            </a:r>
            <a:r>
              <a:rPr lang="sk-SK" sz="2000" b="1" i="1" baseline="-25000" smtClean="0">
                <a:solidFill>
                  <a:schemeClr val="accent2"/>
                </a:solidFill>
              </a:rPr>
              <a:t>1+x</a:t>
            </a:r>
            <a:r>
              <a:rPr lang="sk-SK" sz="2000" b="1" i="1" smtClean="0">
                <a:solidFill>
                  <a:schemeClr val="accent2"/>
                </a:solidFill>
              </a:rPr>
              <a:t>Ba</a:t>
            </a:r>
            <a:r>
              <a:rPr lang="sk-SK" sz="2000" b="1" i="1" baseline="-25000" smtClean="0">
                <a:solidFill>
                  <a:schemeClr val="accent2"/>
                </a:solidFill>
              </a:rPr>
              <a:t>2-x</a:t>
            </a:r>
            <a:r>
              <a:rPr lang="sk-SK" sz="2000" b="1" i="1" smtClean="0">
                <a:solidFill>
                  <a:schemeClr val="accent2"/>
                </a:solidFill>
              </a:rPr>
              <a:t>Cu</a:t>
            </a:r>
            <a:r>
              <a:rPr lang="sk-SK" sz="2000" b="1" i="1" baseline="-25000" smtClean="0">
                <a:solidFill>
                  <a:schemeClr val="accent2"/>
                </a:solidFill>
              </a:rPr>
              <a:t>3</a:t>
            </a:r>
            <a:r>
              <a:rPr lang="sk-SK" sz="2000" b="1" i="1" smtClean="0">
                <a:solidFill>
                  <a:schemeClr val="accent2"/>
                </a:solidFill>
              </a:rPr>
              <a:t>O</a:t>
            </a:r>
            <a:r>
              <a:rPr lang="sk-SK" sz="2000" b="1" i="1" baseline="-25000" smtClean="0">
                <a:solidFill>
                  <a:schemeClr val="accent2"/>
                </a:solidFill>
              </a:rPr>
              <a:t>y</a:t>
            </a:r>
            <a:r>
              <a:rPr lang="sk-SK" sz="2000" smtClean="0"/>
              <a:t> </a:t>
            </a:r>
          </a:p>
          <a:p>
            <a:pPr marL="357188" indent="-247650" eaLnBrk="1" hangingPunct="1">
              <a:buFont typeface="Georgia" pitchFamily="18" charset="0"/>
              <a:buNone/>
            </a:pPr>
            <a:r>
              <a:rPr lang="sk-SK" sz="2000" smtClean="0"/>
              <a:t>	</a:t>
            </a:r>
          </a:p>
          <a:p>
            <a:pPr marL="357188" indent="-247650" eaLnBrk="1" hangingPunct="1"/>
            <a:r>
              <a:rPr lang="sk-SK" sz="2000" smtClean="0"/>
              <a:t>Pokles </a:t>
            </a:r>
            <a:r>
              <a:rPr lang="sk-SK" sz="2000" i="1" smtClean="0"/>
              <a:t>T</a:t>
            </a:r>
            <a:r>
              <a:rPr lang="sk-SK" sz="2000" i="1" baseline="-25000" smtClean="0"/>
              <a:t>c  </a:t>
            </a:r>
            <a:r>
              <a:rPr lang="sk-SK" sz="2000" smtClean="0"/>
              <a:t>(príprava na vzduchu)</a:t>
            </a:r>
            <a:endParaRPr lang="sk-SK" sz="2000" i="1" baseline="-25000" smtClean="0"/>
          </a:p>
          <a:p>
            <a:pPr marL="357188" indent="-247650" eaLnBrk="1" hangingPunct="1"/>
            <a:r>
              <a:rPr lang="sk-SK" sz="2000" smtClean="0"/>
              <a:t>Nový typ pinningových centier – sekundárny „peak efekt“ v </a:t>
            </a:r>
            <a:r>
              <a:rPr lang="sk-SK" sz="2000" i="1" smtClean="0"/>
              <a:t>M(H), J</a:t>
            </a:r>
            <a:r>
              <a:rPr lang="sk-SK" sz="2000" i="1" baseline="-25000" smtClean="0"/>
              <a:t>c</a:t>
            </a:r>
            <a:r>
              <a:rPr lang="sk-SK" sz="2000" i="1" smtClean="0"/>
              <a:t>(B)</a:t>
            </a:r>
            <a:r>
              <a:rPr lang="sk-SK" sz="2000" smtClean="0"/>
              <a:t> závislostiach</a:t>
            </a:r>
          </a:p>
          <a:p>
            <a:pPr marL="357188" indent="-247650" eaLnBrk="1" hangingPunct="1">
              <a:buFont typeface="Georgia" pitchFamily="18" charset="0"/>
              <a:buNone/>
            </a:pPr>
            <a:r>
              <a:rPr lang="sk-SK" sz="2000" smtClean="0"/>
              <a:t>			</a:t>
            </a:r>
            <a:r>
              <a:rPr lang="sk-SK" sz="2000" smtClean="0">
                <a:solidFill>
                  <a:srgbClr val="FF0000"/>
                </a:solidFill>
              </a:rPr>
              <a:t>	</a:t>
            </a:r>
            <a:endParaRPr lang="sk-SK" sz="2000" smtClean="0"/>
          </a:p>
          <a:p>
            <a:pPr marL="357188" indent="-247650" algn="just" eaLnBrk="1" hangingPunct="1"/>
            <a:endParaRPr lang="sk-SK" sz="2000" smtClean="0"/>
          </a:p>
        </p:txBody>
      </p:sp>
      <p:pic>
        <p:nvPicPr>
          <p:cNvPr id="22531" name="Picture 5" descr="Jc_peakeffect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72000" y="3895725"/>
            <a:ext cx="3155950" cy="2519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532" name="Text Box 328"/>
          <p:cNvSpPr txBox="1">
            <a:spLocks noChangeArrowheads="1"/>
          </p:cNvSpPr>
          <p:nvPr/>
        </p:nvSpPr>
        <p:spPr bwMode="auto">
          <a:xfrm>
            <a:off x="7073900" y="6416675"/>
            <a:ext cx="1908175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200">
                <a:latin typeface="Georgia" pitchFamily="18" charset="0"/>
              </a:rPr>
              <a:t>D.A. Cardwell</a:t>
            </a:r>
            <a:r>
              <a:rPr lang="sk-SK" sz="1200">
                <a:latin typeface="Georgia" pitchFamily="18" charset="0"/>
              </a:rPr>
              <a:t> et al.</a:t>
            </a:r>
            <a:r>
              <a:rPr lang="en-US" sz="1200">
                <a:latin typeface="Georgia" pitchFamily="18" charset="0"/>
              </a:rPr>
              <a:t>, 2003</a:t>
            </a:r>
            <a:endParaRPr lang="sk-SK" sz="1200">
              <a:latin typeface="Georgia" pitchFamily="18" charset="0"/>
            </a:endParaRPr>
          </a:p>
        </p:txBody>
      </p:sp>
      <p:pic>
        <p:nvPicPr>
          <p:cNvPr id="22533" name="Picture 8" descr="Tc_b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109663" y="3900488"/>
            <a:ext cx="3246437" cy="2552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534" name="Text Box 9"/>
          <p:cNvSpPr txBox="1">
            <a:spLocks noChangeArrowheads="1"/>
          </p:cNvSpPr>
          <p:nvPr/>
        </p:nvSpPr>
        <p:spPr bwMode="auto">
          <a:xfrm>
            <a:off x="2559050" y="4081463"/>
            <a:ext cx="12763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r"/>
            <a:r>
              <a:rPr lang="sk-SK" sz="1200">
                <a:latin typeface="Georgia" pitchFamily="18" charset="0"/>
              </a:rPr>
              <a:t>Nd</a:t>
            </a:r>
            <a:r>
              <a:rPr lang="sk-SK" sz="1200" baseline="-25000">
                <a:latin typeface="Georgia" pitchFamily="18" charset="0"/>
              </a:rPr>
              <a:t>1+x</a:t>
            </a:r>
            <a:r>
              <a:rPr lang="sk-SK" sz="1200">
                <a:latin typeface="Georgia" pitchFamily="18" charset="0"/>
              </a:rPr>
              <a:t>Ba</a:t>
            </a:r>
            <a:r>
              <a:rPr lang="sk-SK" sz="1200" baseline="-25000">
                <a:latin typeface="Georgia" pitchFamily="18" charset="0"/>
              </a:rPr>
              <a:t>2-x</a:t>
            </a:r>
            <a:r>
              <a:rPr lang="sk-SK" sz="1200">
                <a:latin typeface="Georgia" pitchFamily="18" charset="0"/>
              </a:rPr>
              <a:t>Cu</a:t>
            </a:r>
            <a:r>
              <a:rPr lang="sk-SK" sz="1200" baseline="-25000">
                <a:latin typeface="Georgia" pitchFamily="18" charset="0"/>
              </a:rPr>
              <a:t>3</a:t>
            </a:r>
            <a:r>
              <a:rPr lang="sk-SK" sz="1200">
                <a:latin typeface="Georgia" pitchFamily="18" charset="0"/>
              </a:rPr>
              <a:t>O</a:t>
            </a:r>
            <a:r>
              <a:rPr lang="sk-SK" sz="1200" baseline="-25000">
                <a:latin typeface="Georgia" pitchFamily="18" charset="0"/>
              </a:rPr>
              <a:t>y</a:t>
            </a:r>
          </a:p>
          <a:p>
            <a:pPr algn="r"/>
            <a:r>
              <a:rPr lang="sk-SK" sz="1200">
                <a:latin typeface="Georgia" pitchFamily="18" charset="0"/>
              </a:rPr>
              <a:t>air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Nadpis 1"/>
          <p:cNvSpPr>
            <a:spLocks noGrp="1"/>
          </p:cNvSpPr>
          <p:nvPr>
            <p:ph type="title"/>
          </p:nvPr>
        </p:nvSpPr>
        <p:spPr>
          <a:xfrm>
            <a:off x="244475" y="307975"/>
            <a:ext cx="8672513" cy="1066800"/>
          </a:xfrm>
        </p:spPr>
        <p:txBody>
          <a:bodyPr/>
          <a:lstStyle/>
          <a:p>
            <a:r>
              <a:rPr lang="sk-SK" sz="3200" i="1" smtClean="0"/>
              <a:t>Príprava LREBCO masívnych supravodičov</a:t>
            </a:r>
          </a:p>
        </p:txBody>
      </p:sp>
      <p:sp>
        <p:nvSpPr>
          <p:cNvPr id="30723" name="Obdĺžnik 3"/>
          <p:cNvSpPr>
            <a:spLocks noChangeArrowheads="1"/>
          </p:cNvSpPr>
          <p:nvPr/>
        </p:nvSpPr>
        <p:spPr bwMode="auto">
          <a:xfrm>
            <a:off x="246063" y="1262063"/>
            <a:ext cx="8675687" cy="3444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57188" indent="-247650">
              <a:spcBef>
                <a:spcPts val="300"/>
              </a:spcBef>
              <a:buClr>
                <a:srgbClr val="0BD0D9"/>
              </a:buClr>
              <a:buFont typeface="Georgia" pitchFamily="18" charset="0"/>
              <a:buChar char="•"/>
              <a:defRPr/>
            </a:pPr>
            <a:r>
              <a:rPr lang="sk-SK" sz="2000" i="1" dirty="0">
                <a:solidFill>
                  <a:schemeClr val="accent2"/>
                </a:solidFill>
                <a:latin typeface="Georgia" pitchFamily="18" charset="0"/>
              </a:rPr>
              <a:t>Príprava</a:t>
            </a:r>
            <a:r>
              <a:rPr lang="sk-SK" sz="2000" i="1" dirty="0">
                <a:solidFill>
                  <a:srgbClr val="009DD9"/>
                </a:solidFill>
                <a:latin typeface="Georgia" pitchFamily="18" charset="0"/>
              </a:rPr>
              <a:t> na vzduchu: </a:t>
            </a:r>
            <a:r>
              <a:rPr lang="sk-SK" sz="2000" dirty="0">
                <a:solidFill>
                  <a:srgbClr val="000000"/>
                </a:solidFill>
                <a:latin typeface="Georgia" pitchFamily="18" charset="0"/>
              </a:rPr>
              <a:t> nízka hodnota </a:t>
            </a:r>
            <a:r>
              <a:rPr lang="sk-SK" sz="2000" i="1" dirty="0" err="1">
                <a:solidFill>
                  <a:srgbClr val="000000"/>
                </a:solidFill>
                <a:latin typeface="Georgia" pitchFamily="18" charset="0"/>
              </a:rPr>
              <a:t>T</a:t>
            </a:r>
            <a:r>
              <a:rPr lang="sk-SK" sz="2000" i="1" baseline="-25000" dirty="0" err="1">
                <a:solidFill>
                  <a:srgbClr val="000000"/>
                </a:solidFill>
                <a:latin typeface="Georgia" pitchFamily="18" charset="0"/>
              </a:rPr>
              <a:t>c</a:t>
            </a:r>
            <a:r>
              <a:rPr lang="sk-SK" sz="2000" i="1" baseline="-25000" dirty="0">
                <a:solidFill>
                  <a:srgbClr val="000000"/>
                </a:solidFill>
                <a:latin typeface="Georgia" pitchFamily="18" charset="0"/>
              </a:rPr>
              <a:t>  </a:t>
            </a:r>
            <a:r>
              <a:rPr lang="sk-SK" sz="2000" dirty="0">
                <a:solidFill>
                  <a:srgbClr val="CC0000"/>
                </a:solidFill>
                <a:latin typeface="Georgia" pitchFamily="18" charset="0"/>
              </a:rPr>
              <a:t> </a:t>
            </a:r>
            <a:r>
              <a:rPr lang="sk-SK" sz="2000" dirty="0">
                <a:latin typeface="Georgia" pitchFamily="18" charset="0"/>
              </a:rPr>
              <a:t>(Nd123 </a:t>
            </a:r>
            <a:r>
              <a:rPr lang="sk-SK" sz="2000" dirty="0">
                <a:latin typeface="Calibri" pitchFamily="34" charset="0"/>
              </a:rPr>
              <a:t>~ </a:t>
            </a:r>
            <a:r>
              <a:rPr lang="sk-SK" sz="2000" dirty="0">
                <a:latin typeface="+mn-lt"/>
              </a:rPr>
              <a:t>60K</a:t>
            </a:r>
            <a:r>
              <a:rPr lang="sk-SK" sz="2000" dirty="0">
                <a:latin typeface="Georgia" pitchFamily="18" charset="0"/>
              </a:rPr>
              <a:t>)</a:t>
            </a:r>
            <a:endParaRPr lang="sk-SK" sz="2000" i="1" baseline="-25000" dirty="0">
              <a:solidFill>
                <a:srgbClr val="000000"/>
              </a:solidFill>
              <a:latin typeface="Georgia" pitchFamily="18" charset="0"/>
            </a:endParaRPr>
          </a:p>
          <a:p>
            <a:pPr marL="357188" indent="-247650">
              <a:spcBef>
                <a:spcPts val="300"/>
              </a:spcBef>
              <a:buClr>
                <a:srgbClr val="0BD0D9"/>
              </a:buClr>
              <a:buFont typeface="Georgia" pitchFamily="18" charset="0"/>
              <a:buChar char="•"/>
              <a:defRPr/>
            </a:pPr>
            <a:endParaRPr lang="sk-SK" sz="2000" i="1" dirty="0">
              <a:solidFill>
                <a:srgbClr val="009DD9"/>
              </a:solidFill>
              <a:latin typeface="Georgia" pitchFamily="18" charset="0"/>
            </a:endParaRPr>
          </a:p>
          <a:p>
            <a:pPr marL="357188" indent="-247650">
              <a:spcBef>
                <a:spcPts val="300"/>
              </a:spcBef>
              <a:buClr>
                <a:srgbClr val="0BD0D9"/>
              </a:buClr>
              <a:buFont typeface="Georgia" pitchFamily="18" charset="0"/>
              <a:buChar char="•"/>
              <a:defRPr/>
            </a:pPr>
            <a:r>
              <a:rPr lang="sk-SK" sz="2000" i="1" dirty="0">
                <a:solidFill>
                  <a:srgbClr val="009DD9"/>
                </a:solidFill>
                <a:latin typeface="Georgia" pitchFamily="18" charset="0"/>
              </a:rPr>
              <a:t>Príprava v atmosfére s nízkym obsahom kyslíka</a:t>
            </a:r>
          </a:p>
          <a:p>
            <a:pPr marL="357188" indent="-247650">
              <a:spcBef>
                <a:spcPts val="300"/>
              </a:spcBef>
              <a:buClr>
                <a:srgbClr val="0BD0D9"/>
              </a:buClr>
              <a:defRPr/>
            </a:pPr>
            <a:r>
              <a:rPr lang="sk-SK" sz="2000" i="1" dirty="0">
                <a:solidFill>
                  <a:srgbClr val="009DD9"/>
                </a:solidFill>
                <a:latin typeface="Georgia" pitchFamily="18" charset="0"/>
              </a:rPr>
              <a:t>	</a:t>
            </a:r>
            <a:r>
              <a:rPr lang="sk-SK" sz="2000" i="1" dirty="0" err="1">
                <a:solidFill>
                  <a:srgbClr val="009DD9"/>
                </a:solidFill>
                <a:latin typeface="Georgia" pitchFamily="18" charset="0"/>
              </a:rPr>
              <a:t>Oxygen-controlled</a:t>
            </a:r>
            <a:r>
              <a:rPr lang="sk-SK" sz="2000" i="1" dirty="0">
                <a:solidFill>
                  <a:srgbClr val="009DD9"/>
                </a:solidFill>
                <a:latin typeface="Georgia" pitchFamily="18" charset="0"/>
              </a:rPr>
              <a:t> </a:t>
            </a:r>
            <a:r>
              <a:rPr lang="sk-SK" sz="2000" i="1" dirty="0" err="1">
                <a:solidFill>
                  <a:srgbClr val="009DD9"/>
                </a:solidFill>
                <a:latin typeface="Georgia" pitchFamily="18" charset="0"/>
              </a:rPr>
              <a:t>Melt</a:t>
            </a:r>
            <a:r>
              <a:rPr lang="sk-SK" sz="2000" i="1" dirty="0">
                <a:solidFill>
                  <a:srgbClr val="009DD9"/>
                </a:solidFill>
                <a:latin typeface="Georgia" pitchFamily="18" charset="0"/>
              </a:rPr>
              <a:t> </a:t>
            </a:r>
            <a:r>
              <a:rPr lang="sk-SK" sz="2000" i="1" dirty="0" err="1">
                <a:solidFill>
                  <a:srgbClr val="009DD9"/>
                </a:solidFill>
                <a:latin typeface="Georgia" pitchFamily="18" charset="0"/>
              </a:rPr>
              <a:t>Growth</a:t>
            </a:r>
            <a:r>
              <a:rPr lang="sk-SK" sz="2000" i="1" dirty="0">
                <a:solidFill>
                  <a:srgbClr val="009DD9"/>
                </a:solidFill>
                <a:latin typeface="Georgia" pitchFamily="18" charset="0"/>
              </a:rPr>
              <a:t> (OCMG) proces:  </a:t>
            </a:r>
          </a:p>
          <a:p>
            <a:pPr marL="1177925" lvl="1" indent="-285750">
              <a:spcBef>
                <a:spcPts val="300"/>
              </a:spcBef>
              <a:buClr>
                <a:srgbClr val="009DD9"/>
              </a:buClr>
              <a:buFont typeface="Wingdings" pitchFamily="2" charset="2"/>
              <a:buChar char="§"/>
              <a:defRPr/>
            </a:pPr>
            <a:r>
              <a:rPr lang="sk-SK" sz="2000" dirty="0">
                <a:solidFill>
                  <a:srgbClr val="000000"/>
                </a:solidFill>
                <a:latin typeface="Georgia" pitchFamily="18" charset="0"/>
              </a:rPr>
              <a:t>počas kryštalizácie je kontrolovaný parciálny tlak kyslíka </a:t>
            </a:r>
          </a:p>
          <a:p>
            <a:pPr marL="1177925" lvl="1" indent="-285750">
              <a:spcBef>
                <a:spcPts val="300"/>
              </a:spcBef>
              <a:buClr>
                <a:srgbClr val="009DD9"/>
              </a:buClr>
              <a:buFont typeface="Wingdings" pitchFamily="2" charset="2"/>
              <a:buChar char="§"/>
              <a:defRPr/>
            </a:pPr>
            <a:r>
              <a:rPr lang="sk-SK" sz="2000" dirty="0">
                <a:solidFill>
                  <a:srgbClr val="000000"/>
                </a:solidFill>
                <a:latin typeface="Georgia" pitchFamily="18" charset="0"/>
              </a:rPr>
              <a:t>potlačenie substitúcie LRE - Ba </a:t>
            </a:r>
          </a:p>
          <a:p>
            <a:pPr marL="1177925" lvl="1" indent="-285750">
              <a:spcBef>
                <a:spcPts val="300"/>
              </a:spcBef>
              <a:buClr>
                <a:srgbClr val="009DD9"/>
              </a:buClr>
              <a:buFont typeface="Wingdings" pitchFamily="2" charset="2"/>
              <a:buChar char="§"/>
              <a:defRPr/>
            </a:pPr>
            <a:r>
              <a:rPr lang="sk-SK" sz="2000" dirty="0">
                <a:solidFill>
                  <a:srgbClr val="000000"/>
                </a:solidFill>
                <a:latin typeface="Georgia" pitchFamily="18" charset="0"/>
              </a:rPr>
              <a:t>zvýšenie </a:t>
            </a:r>
            <a:r>
              <a:rPr lang="sk-SK" sz="2000" i="1" dirty="0" err="1">
                <a:solidFill>
                  <a:srgbClr val="000000"/>
                </a:solidFill>
                <a:latin typeface="Georgia" pitchFamily="18" charset="0"/>
              </a:rPr>
              <a:t>T</a:t>
            </a:r>
            <a:r>
              <a:rPr lang="sk-SK" sz="2000" i="1" baseline="-25000" dirty="0" err="1">
                <a:solidFill>
                  <a:srgbClr val="000000"/>
                </a:solidFill>
                <a:latin typeface="Georgia" pitchFamily="18" charset="0"/>
              </a:rPr>
              <a:t>c</a:t>
            </a:r>
            <a:r>
              <a:rPr lang="sk-SK" sz="2000" dirty="0">
                <a:solidFill>
                  <a:srgbClr val="000000"/>
                </a:solidFill>
                <a:latin typeface="Georgia" pitchFamily="18" charset="0"/>
              </a:rPr>
              <a:t> v porovnaní s prípravou na vzduchu (94 – 96 K), užší prechod zo supravodivého stavu</a:t>
            </a:r>
          </a:p>
          <a:p>
            <a:pPr marL="1177925" lvl="1" indent="-285750">
              <a:spcBef>
                <a:spcPts val="300"/>
              </a:spcBef>
              <a:buClr>
                <a:srgbClr val="009DD9"/>
              </a:buClr>
              <a:buFont typeface="Wingdings" pitchFamily="2" charset="2"/>
              <a:buChar char="§"/>
              <a:defRPr/>
            </a:pPr>
            <a:r>
              <a:rPr lang="sk-SK" sz="2000" dirty="0">
                <a:solidFill>
                  <a:srgbClr val="000000"/>
                </a:solidFill>
                <a:latin typeface="Georgia" pitchFamily="18" charset="0"/>
              </a:rPr>
              <a:t>hodnoty</a:t>
            </a:r>
            <a:r>
              <a:rPr lang="sk-SK" sz="2000" i="1" dirty="0">
                <a:solidFill>
                  <a:srgbClr val="000000"/>
                </a:solidFill>
                <a:latin typeface="Georgia" pitchFamily="18" charset="0"/>
              </a:rPr>
              <a:t> </a:t>
            </a:r>
            <a:r>
              <a:rPr lang="sk-SK" sz="2000" i="1" dirty="0" err="1">
                <a:solidFill>
                  <a:srgbClr val="000000"/>
                </a:solidFill>
                <a:latin typeface="Georgia" pitchFamily="18" charset="0"/>
              </a:rPr>
              <a:t>J</a:t>
            </a:r>
            <a:r>
              <a:rPr lang="sk-SK" sz="2000" i="1" baseline="-25000" dirty="0" err="1">
                <a:solidFill>
                  <a:srgbClr val="000000"/>
                </a:solidFill>
                <a:latin typeface="Georgia" pitchFamily="18" charset="0"/>
              </a:rPr>
              <a:t>c</a:t>
            </a:r>
            <a:r>
              <a:rPr lang="sk-SK" sz="2000" i="1" dirty="0">
                <a:solidFill>
                  <a:srgbClr val="000000"/>
                </a:solidFill>
                <a:latin typeface="Georgia" pitchFamily="18" charset="0"/>
              </a:rPr>
              <a:t> </a:t>
            </a:r>
            <a:r>
              <a:rPr lang="sk-SK" sz="2000" dirty="0">
                <a:solidFill>
                  <a:srgbClr val="000000"/>
                </a:solidFill>
                <a:latin typeface="Georgia" pitchFamily="18" charset="0"/>
              </a:rPr>
              <a:t>lepšie ako pre Y123 (</a:t>
            </a:r>
            <a:r>
              <a:rPr lang="sk-SK" sz="2000" dirty="0" err="1">
                <a:solidFill>
                  <a:srgbClr val="000000"/>
                </a:solidFill>
                <a:latin typeface="Georgia" pitchFamily="18" charset="0"/>
              </a:rPr>
              <a:t>high-field</a:t>
            </a:r>
            <a:r>
              <a:rPr lang="sk-SK" sz="2000" dirty="0">
                <a:solidFill>
                  <a:srgbClr val="000000"/>
                </a:solidFill>
                <a:latin typeface="Georgia" pitchFamily="18" charset="0"/>
              </a:rPr>
              <a:t> oblasť, 77K, H</a:t>
            </a:r>
            <a:r>
              <a:rPr lang="en-US" sz="2000" dirty="0">
                <a:solidFill>
                  <a:srgbClr val="000000"/>
                </a:solidFill>
                <a:latin typeface="Georgia" pitchFamily="18" charset="0"/>
              </a:rPr>
              <a:t>||</a:t>
            </a:r>
            <a:r>
              <a:rPr lang="sk-SK" sz="2000" dirty="0">
                <a:solidFill>
                  <a:srgbClr val="000000"/>
                </a:solidFill>
                <a:latin typeface="Georgia" pitchFamily="18" charset="0"/>
              </a:rPr>
              <a:t>c)</a:t>
            </a:r>
          </a:p>
          <a:p>
            <a:pPr marL="1177925" lvl="1" indent="-285750">
              <a:spcBef>
                <a:spcPts val="300"/>
              </a:spcBef>
              <a:buClr>
                <a:srgbClr val="009DD9"/>
              </a:buClr>
              <a:buFont typeface="Wingdings" pitchFamily="2" charset="2"/>
              <a:buChar char="§"/>
              <a:defRPr/>
            </a:pPr>
            <a:r>
              <a:rPr lang="sk-SK" sz="2000" dirty="0">
                <a:solidFill>
                  <a:srgbClr val="000000"/>
                </a:solidFill>
                <a:latin typeface="Georgia" pitchFamily="18" charset="0"/>
              </a:rPr>
              <a:t>úspešne pripravené Nd123, Sm123, Eu123,...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Nadpis 1"/>
          <p:cNvSpPr>
            <a:spLocks noGrp="1"/>
          </p:cNvSpPr>
          <p:nvPr>
            <p:ph type="title"/>
          </p:nvPr>
        </p:nvSpPr>
        <p:spPr>
          <a:xfrm>
            <a:off x="249238" y="430213"/>
            <a:ext cx="8447087" cy="1066800"/>
          </a:xfrm>
        </p:spPr>
        <p:txBody>
          <a:bodyPr/>
          <a:lstStyle/>
          <a:p>
            <a:r>
              <a:rPr lang="sk-SK" sz="3200" i="1" smtClean="0"/>
              <a:t>Nanorozmerové pinningové</a:t>
            </a:r>
            <a:br>
              <a:rPr lang="sk-SK" sz="3200" i="1" smtClean="0"/>
            </a:br>
            <a:r>
              <a:rPr lang="sk-SK" sz="3200" i="1" smtClean="0"/>
              <a:t>centrá v LREBCO s vysokým T</a:t>
            </a:r>
            <a:r>
              <a:rPr lang="sk-SK" sz="3200" i="1" baseline="-25000" smtClean="0"/>
              <a:t>c</a:t>
            </a:r>
          </a:p>
        </p:txBody>
      </p:sp>
      <p:pic>
        <p:nvPicPr>
          <p:cNvPr id="26626" name="Picture 8" descr="pinning_Nd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5957888" y="1966913"/>
            <a:ext cx="2649537" cy="4324350"/>
          </a:xfrm>
        </p:spPr>
      </p:pic>
      <p:sp>
        <p:nvSpPr>
          <p:cNvPr id="26627" name="BlokTextu 5"/>
          <p:cNvSpPr txBox="1">
            <a:spLocks noChangeArrowheads="1"/>
          </p:cNvSpPr>
          <p:nvPr/>
        </p:nvSpPr>
        <p:spPr bwMode="auto">
          <a:xfrm>
            <a:off x="303213" y="1709738"/>
            <a:ext cx="5221287" cy="4211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sk-SK">
                <a:latin typeface="Georgia" pitchFamily="18" charset="0"/>
              </a:rPr>
              <a:t>Pôvod vysokej </a:t>
            </a:r>
            <a:r>
              <a:rPr lang="sk-SK" i="1">
                <a:solidFill>
                  <a:srgbClr val="000000"/>
                </a:solidFill>
                <a:latin typeface="Georgia" pitchFamily="18" charset="0"/>
              </a:rPr>
              <a:t>T</a:t>
            </a:r>
            <a:r>
              <a:rPr lang="sk-SK" i="1" baseline="-25000">
                <a:solidFill>
                  <a:srgbClr val="000000"/>
                </a:solidFill>
                <a:latin typeface="Georgia" pitchFamily="18" charset="0"/>
              </a:rPr>
              <a:t>c</a:t>
            </a:r>
            <a:r>
              <a:rPr lang="sk-SK">
                <a:latin typeface="Georgia" pitchFamily="18" charset="0"/>
              </a:rPr>
              <a:t> nie je známy.</a:t>
            </a:r>
          </a:p>
          <a:p>
            <a:r>
              <a:rPr lang="sk-SK">
                <a:latin typeface="Georgia" pitchFamily="18" charset="0"/>
              </a:rPr>
              <a:t>Predpokladá sa: </a:t>
            </a:r>
          </a:p>
          <a:p>
            <a:r>
              <a:rPr lang="sk-SK">
                <a:latin typeface="Georgia" pitchFamily="18" charset="0"/>
              </a:rPr>
              <a:t>A. vysoké </a:t>
            </a:r>
            <a:r>
              <a:rPr lang="sk-SK" i="1">
                <a:solidFill>
                  <a:srgbClr val="000000"/>
                </a:solidFill>
                <a:latin typeface="Georgia" pitchFamily="18" charset="0"/>
              </a:rPr>
              <a:t>T</a:t>
            </a:r>
            <a:r>
              <a:rPr lang="sk-SK" i="1" baseline="-25000">
                <a:solidFill>
                  <a:srgbClr val="000000"/>
                </a:solidFill>
                <a:latin typeface="Georgia" pitchFamily="18" charset="0"/>
              </a:rPr>
              <a:t>c </a:t>
            </a:r>
            <a:r>
              <a:rPr lang="sk-SK">
                <a:latin typeface="Georgia" pitchFamily="18" charset="0"/>
              </a:rPr>
              <a:t>následkom tvorby</a:t>
            </a:r>
          </a:p>
          <a:p>
            <a:pPr>
              <a:buFontTx/>
              <a:buChar char="-"/>
            </a:pPr>
            <a:r>
              <a:rPr lang="sk-SK" b="1" i="1">
                <a:latin typeface="Georgia" pitchFamily="18" charset="0"/>
              </a:rPr>
              <a:t> </a:t>
            </a:r>
            <a:r>
              <a:rPr lang="sk-SK" b="1" i="1">
                <a:solidFill>
                  <a:schemeClr val="accent2"/>
                </a:solidFill>
                <a:latin typeface="Georgia" pitchFamily="18" charset="0"/>
              </a:rPr>
              <a:t>LRE</a:t>
            </a:r>
            <a:r>
              <a:rPr lang="sk-SK" b="1" i="1" baseline="-25000">
                <a:solidFill>
                  <a:schemeClr val="accent2"/>
                </a:solidFill>
                <a:latin typeface="Georgia" pitchFamily="18" charset="0"/>
              </a:rPr>
              <a:t>1-x</a:t>
            </a:r>
            <a:r>
              <a:rPr lang="sk-SK" b="1" i="1">
                <a:solidFill>
                  <a:schemeClr val="accent2"/>
                </a:solidFill>
                <a:latin typeface="Georgia" pitchFamily="18" charset="0"/>
              </a:rPr>
              <a:t>Ba</a:t>
            </a:r>
            <a:r>
              <a:rPr lang="sk-SK" b="1" i="1" baseline="-25000">
                <a:solidFill>
                  <a:schemeClr val="accent2"/>
                </a:solidFill>
                <a:latin typeface="Georgia" pitchFamily="18" charset="0"/>
              </a:rPr>
              <a:t>2+x</a:t>
            </a:r>
            <a:r>
              <a:rPr lang="sk-SK" b="1" i="1">
                <a:solidFill>
                  <a:schemeClr val="accent2"/>
                </a:solidFill>
                <a:latin typeface="Georgia" pitchFamily="18" charset="0"/>
              </a:rPr>
              <a:t>Cu</a:t>
            </a:r>
            <a:r>
              <a:rPr lang="sk-SK" b="1" i="1" baseline="-25000">
                <a:solidFill>
                  <a:schemeClr val="accent2"/>
                </a:solidFill>
                <a:latin typeface="Georgia" pitchFamily="18" charset="0"/>
              </a:rPr>
              <a:t>3</a:t>
            </a:r>
            <a:r>
              <a:rPr lang="sk-SK" b="1" i="1">
                <a:solidFill>
                  <a:schemeClr val="accent2"/>
                </a:solidFill>
                <a:latin typeface="Georgia" pitchFamily="18" charset="0"/>
              </a:rPr>
              <a:t>O</a:t>
            </a:r>
            <a:r>
              <a:rPr lang="sk-SK" b="1" i="1" baseline="-25000">
                <a:solidFill>
                  <a:schemeClr val="accent2"/>
                </a:solidFill>
                <a:latin typeface="Georgia" pitchFamily="18" charset="0"/>
              </a:rPr>
              <a:t>y </a:t>
            </a:r>
            <a:r>
              <a:rPr lang="sk-SK">
                <a:solidFill>
                  <a:schemeClr val="accent2"/>
                </a:solidFill>
                <a:latin typeface="Georgia" pitchFamily="18" charset="0"/>
              </a:rPr>
              <a:t> </a:t>
            </a:r>
            <a:r>
              <a:rPr lang="sk-SK">
                <a:latin typeface="Georgia" pitchFamily="18" charset="0"/>
              </a:rPr>
              <a:t>(Ba na miesto LRE)</a:t>
            </a:r>
          </a:p>
          <a:p>
            <a:pPr>
              <a:buFontTx/>
              <a:buChar char="-"/>
            </a:pPr>
            <a:r>
              <a:rPr lang="sk-SK">
                <a:latin typeface="Georgia" pitchFamily="18" charset="0"/>
              </a:rPr>
              <a:t> vhodne sa mení koncentrácia nositeľov náboja</a:t>
            </a:r>
          </a:p>
          <a:p>
            <a:r>
              <a:rPr lang="sk-SK">
                <a:latin typeface="Georgia" pitchFamily="18" charset="0"/>
              </a:rPr>
              <a:t>(stúpne koncentrácia Cu</a:t>
            </a:r>
            <a:r>
              <a:rPr lang="sk-SK" baseline="30000">
                <a:latin typeface="Georgia" pitchFamily="18" charset="0"/>
              </a:rPr>
              <a:t>3+</a:t>
            </a:r>
            <a:r>
              <a:rPr lang="sk-SK">
                <a:latin typeface="Georgia" pitchFamily="18" charset="0"/>
              </a:rPr>
              <a:t>)</a:t>
            </a:r>
            <a:endParaRPr lang="sk-SK" baseline="30000">
              <a:latin typeface="Georgia" pitchFamily="18" charset="0"/>
            </a:endParaRPr>
          </a:p>
          <a:p>
            <a:pPr>
              <a:buFontTx/>
              <a:buChar char="-"/>
            </a:pPr>
            <a:endParaRPr lang="sk-SK">
              <a:latin typeface="Georgia" pitchFamily="18" charset="0"/>
            </a:endParaRPr>
          </a:p>
          <a:p>
            <a:r>
              <a:rPr lang="sk-SK">
                <a:latin typeface="Georgia" pitchFamily="18" charset="0"/>
              </a:rPr>
              <a:t>B. tvoria sa nanorozmerové klastre s nízkym </a:t>
            </a:r>
            <a:r>
              <a:rPr lang="sk-SK" i="1">
                <a:solidFill>
                  <a:srgbClr val="000000"/>
                </a:solidFill>
                <a:latin typeface="Georgia" pitchFamily="18" charset="0"/>
              </a:rPr>
              <a:t>T</a:t>
            </a:r>
            <a:r>
              <a:rPr lang="sk-SK" i="1" baseline="-25000">
                <a:solidFill>
                  <a:srgbClr val="000000"/>
                </a:solidFill>
                <a:latin typeface="Georgia" pitchFamily="18" charset="0"/>
              </a:rPr>
              <a:t>c</a:t>
            </a:r>
            <a:r>
              <a:rPr lang="sk-SK">
                <a:solidFill>
                  <a:srgbClr val="000000"/>
                </a:solidFill>
                <a:latin typeface="Georgia" pitchFamily="18" charset="0"/>
              </a:rPr>
              <a:t> </a:t>
            </a:r>
            <a:endParaRPr lang="sk-SK">
              <a:latin typeface="Georgia" pitchFamily="18" charset="0"/>
            </a:endParaRPr>
          </a:p>
          <a:p>
            <a:r>
              <a:rPr lang="sk-SK">
                <a:latin typeface="Georgia" pitchFamily="18" charset="0"/>
              </a:rPr>
              <a:t>- </a:t>
            </a:r>
            <a:r>
              <a:rPr lang="sk-SK" b="1" i="1">
                <a:solidFill>
                  <a:schemeClr val="accent2"/>
                </a:solidFill>
                <a:latin typeface="Georgia" pitchFamily="18" charset="0"/>
              </a:rPr>
              <a:t>LRE</a:t>
            </a:r>
            <a:r>
              <a:rPr lang="sk-SK" b="1" i="1" baseline="-25000">
                <a:solidFill>
                  <a:schemeClr val="accent2"/>
                </a:solidFill>
                <a:latin typeface="Georgia" pitchFamily="18" charset="0"/>
              </a:rPr>
              <a:t>1+x</a:t>
            </a:r>
            <a:r>
              <a:rPr lang="sk-SK" b="1" i="1">
                <a:solidFill>
                  <a:schemeClr val="accent2"/>
                </a:solidFill>
                <a:latin typeface="Georgia" pitchFamily="18" charset="0"/>
              </a:rPr>
              <a:t>Ba</a:t>
            </a:r>
            <a:r>
              <a:rPr lang="sk-SK" b="1" i="1" baseline="-25000">
                <a:solidFill>
                  <a:schemeClr val="accent2"/>
                </a:solidFill>
                <a:latin typeface="Georgia" pitchFamily="18" charset="0"/>
              </a:rPr>
              <a:t>2-x</a:t>
            </a:r>
            <a:r>
              <a:rPr lang="sk-SK" b="1" i="1">
                <a:solidFill>
                  <a:schemeClr val="accent2"/>
                </a:solidFill>
                <a:latin typeface="Georgia" pitchFamily="18" charset="0"/>
              </a:rPr>
              <a:t>Cu</a:t>
            </a:r>
            <a:r>
              <a:rPr lang="sk-SK" b="1" i="1" baseline="-25000">
                <a:solidFill>
                  <a:schemeClr val="accent2"/>
                </a:solidFill>
                <a:latin typeface="Georgia" pitchFamily="18" charset="0"/>
              </a:rPr>
              <a:t>3</a:t>
            </a:r>
            <a:r>
              <a:rPr lang="sk-SK" b="1" i="1">
                <a:solidFill>
                  <a:schemeClr val="accent2"/>
                </a:solidFill>
                <a:latin typeface="Georgia" pitchFamily="18" charset="0"/>
              </a:rPr>
              <a:t>O</a:t>
            </a:r>
            <a:r>
              <a:rPr lang="sk-SK" b="1" i="1" baseline="-25000">
                <a:solidFill>
                  <a:schemeClr val="accent2"/>
                </a:solidFill>
                <a:latin typeface="Georgia" pitchFamily="18" charset="0"/>
              </a:rPr>
              <a:t>y </a:t>
            </a:r>
            <a:r>
              <a:rPr lang="sk-SK" b="1" i="1">
                <a:solidFill>
                  <a:schemeClr val="accent2"/>
                </a:solidFill>
                <a:latin typeface="Georgia" pitchFamily="18" charset="0"/>
              </a:rPr>
              <a:t> </a:t>
            </a:r>
            <a:r>
              <a:rPr lang="sk-SK">
                <a:latin typeface="Georgia" pitchFamily="18" charset="0"/>
              </a:rPr>
              <a:t>(LRE na miesto Ba)</a:t>
            </a:r>
            <a:endParaRPr lang="sk-SK" b="1" i="1" baseline="-25000">
              <a:solidFill>
                <a:schemeClr val="accent2"/>
              </a:solidFill>
              <a:latin typeface="Georgia" pitchFamily="18" charset="0"/>
            </a:endParaRPr>
          </a:p>
          <a:p>
            <a:pPr>
              <a:buFontTx/>
              <a:buChar char="-"/>
            </a:pPr>
            <a:r>
              <a:rPr lang="sk-SK">
                <a:latin typeface="Georgia" pitchFamily="18" charset="0"/>
              </a:rPr>
              <a:t> Pri zvyšovaní intenzity</a:t>
            </a:r>
          </a:p>
          <a:p>
            <a:r>
              <a:rPr lang="sk-SK">
                <a:latin typeface="Georgia" pitchFamily="18" charset="0"/>
              </a:rPr>
              <a:t>  magnetického poľa skôr</a:t>
            </a:r>
          </a:p>
          <a:p>
            <a:r>
              <a:rPr lang="sk-SK">
                <a:latin typeface="Georgia" pitchFamily="18" charset="0"/>
              </a:rPr>
              <a:t>  prejdú do normálneho </a:t>
            </a:r>
          </a:p>
          <a:p>
            <a:r>
              <a:rPr lang="sk-SK">
                <a:latin typeface="Georgia" pitchFamily="18" charset="0"/>
              </a:rPr>
              <a:t>  stavu a stávajú sa tak</a:t>
            </a:r>
          </a:p>
          <a:p>
            <a:r>
              <a:rPr lang="sk-SK">
                <a:latin typeface="Georgia" pitchFamily="18" charset="0"/>
              </a:rPr>
              <a:t>  efektívnymi pinningovými</a:t>
            </a:r>
          </a:p>
          <a:p>
            <a:r>
              <a:rPr lang="sk-SK">
                <a:latin typeface="Georgia" pitchFamily="18" charset="0"/>
              </a:rPr>
              <a:t>  centrami </a:t>
            </a:r>
          </a:p>
        </p:txBody>
      </p:sp>
      <p:sp>
        <p:nvSpPr>
          <p:cNvPr id="26628" name="Text Box 7"/>
          <p:cNvSpPr txBox="1">
            <a:spLocks noChangeArrowheads="1"/>
          </p:cNvSpPr>
          <p:nvPr/>
        </p:nvSpPr>
        <p:spPr bwMode="auto">
          <a:xfrm>
            <a:off x="6429375" y="6389688"/>
            <a:ext cx="1824038" cy="277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sk-SK" sz="1200">
                <a:latin typeface="Georgia" pitchFamily="18" charset="0"/>
              </a:rPr>
              <a:t>M Murakami et al., 1996</a:t>
            </a:r>
          </a:p>
        </p:txBody>
      </p:sp>
      <p:pic>
        <p:nvPicPr>
          <p:cNvPr id="26629" name="Picture 6" descr="Untitled-1"/>
          <p:cNvPicPr>
            <a:picLocks noChangeAspect="1" noChangeArrowheads="1"/>
          </p:cNvPicPr>
          <p:nvPr/>
        </p:nvPicPr>
        <p:blipFill>
          <a:blip r:embed="rId3">
            <a:lum bright="-20000" contrast="40000"/>
          </a:blip>
          <a:srcRect/>
          <a:stretch>
            <a:fillRect/>
          </a:stretch>
        </p:blipFill>
        <p:spPr bwMode="auto">
          <a:xfrm rot="60000">
            <a:off x="3214688" y="4292600"/>
            <a:ext cx="2774950" cy="2089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630" name="Text Box 7"/>
          <p:cNvSpPr txBox="1">
            <a:spLocks noChangeArrowheads="1"/>
          </p:cNvSpPr>
          <p:nvPr/>
        </p:nvSpPr>
        <p:spPr bwMode="auto">
          <a:xfrm>
            <a:off x="3706813" y="6427788"/>
            <a:ext cx="1722437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sk-SK" sz="1200">
                <a:latin typeface="Georgia" pitchFamily="18" charset="0"/>
              </a:rPr>
              <a:t>G. Krabbes et al., 2006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Nadpis 1"/>
          <p:cNvSpPr>
            <a:spLocks noGrp="1"/>
          </p:cNvSpPr>
          <p:nvPr>
            <p:ph type="title"/>
          </p:nvPr>
        </p:nvSpPr>
        <p:spPr>
          <a:xfrm>
            <a:off x="244475" y="307975"/>
            <a:ext cx="8672513" cy="1066800"/>
          </a:xfrm>
        </p:spPr>
        <p:txBody>
          <a:bodyPr/>
          <a:lstStyle/>
          <a:p>
            <a:r>
              <a:rPr lang="sk-SK" sz="3200" i="1" smtClean="0"/>
              <a:t>Príprava LREBCO masívnych supravodičov</a:t>
            </a:r>
          </a:p>
        </p:txBody>
      </p:sp>
      <p:sp>
        <p:nvSpPr>
          <p:cNvPr id="32770" name="Zástupný symbol obsahu 2"/>
          <p:cNvSpPr>
            <a:spLocks noGrp="1"/>
          </p:cNvSpPr>
          <p:nvPr>
            <p:ph idx="1"/>
          </p:nvPr>
        </p:nvSpPr>
        <p:spPr>
          <a:xfrm>
            <a:off x="231775" y="1262063"/>
            <a:ext cx="8680450" cy="5311775"/>
          </a:xfrm>
        </p:spPr>
        <p:txBody>
          <a:bodyPr/>
          <a:lstStyle/>
          <a:p>
            <a:pPr marL="357188" indent="-247650">
              <a:defRPr/>
            </a:pPr>
            <a:r>
              <a:rPr lang="sk-SK" sz="2000" i="1" dirty="0" smtClean="0">
                <a:solidFill>
                  <a:schemeClr val="accent2"/>
                </a:solidFill>
              </a:rPr>
              <a:t>Prídavok BaO</a:t>
            </a:r>
            <a:r>
              <a:rPr lang="sk-SK" sz="2000" i="1" baseline="-25000" dirty="0" smtClean="0">
                <a:solidFill>
                  <a:schemeClr val="accent2"/>
                </a:solidFill>
              </a:rPr>
              <a:t>2</a:t>
            </a:r>
          </a:p>
          <a:p>
            <a:pPr marL="357188" indent="-247650">
              <a:buFont typeface="Georgia" pitchFamily="18" charset="0"/>
              <a:buNone/>
              <a:defRPr/>
            </a:pPr>
            <a:r>
              <a:rPr lang="sk-SK" sz="2000" dirty="0" smtClean="0">
                <a:solidFill>
                  <a:srgbClr val="000000"/>
                </a:solidFill>
              </a:rPr>
              <a:t>	- optimálne množstvo významne redukuje substitúcie LRE – Ba a zlepšuje supravodivé vlastnosti – </a:t>
            </a:r>
            <a:r>
              <a:rPr lang="sk-SK" sz="2000" i="1" dirty="0" err="1" smtClean="0">
                <a:solidFill>
                  <a:srgbClr val="000000"/>
                </a:solidFill>
              </a:rPr>
              <a:t>T</a:t>
            </a:r>
            <a:r>
              <a:rPr lang="sk-SK" sz="2000" i="1" baseline="-25000" dirty="0" err="1" smtClean="0">
                <a:solidFill>
                  <a:srgbClr val="000000"/>
                </a:solidFill>
              </a:rPr>
              <a:t>c</a:t>
            </a:r>
            <a:r>
              <a:rPr lang="sk-SK" sz="2000" dirty="0" smtClean="0">
                <a:solidFill>
                  <a:srgbClr val="000000"/>
                </a:solidFill>
              </a:rPr>
              <a:t>, </a:t>
            </a:r>
            <a:r>
              <a:rPr lang="sk-SK" sz="2000" i="1" dirty="0" err="1" smtClean="0">
                <a:solidFill>
                  <a:srgbClr val="000000"/>
                </a:solidFill>
              </a:rPr>
              <a:t>J</a:t>
            </a:r>
            <a:r>
              <a:rPr lang="sk-SK" sz="2000" i="1" baseline="-25000" dirty="0" err="1" smtClean="0">
                <a:solidFill>
                  <a:srgbClr val="000000"/>
                </a:solidFill>
              </a:rPr>
              <a:t>c</a:t>
            </a:r>
            <a:endParaRPr lang="sk-SK" sz="2000" dirty="0" smtClean="0">
              <a:solidFill>
                <a:srgbClr val="000000"/>
              </a:solidFill>
            </a:endParaRPr>
          </a:p>
          <a:p>
            <a:pPr marL="357188" indent="-247650">
              <a:buFont typeface="Georgia" pitchFamily="18" charset="0"/>
              <a:buNone/>
              <a:defRPr/>
            </a:pPr>
            <a:r>
              <a:rPr lang="sk-SK" sz="2000" dirty="0" smtClean="0">
                <a:solidFill>
                  <a:srgbClr val="000000"/>
                </a:solidFill>
              </a:rPr>
              <a:t>	- nominálne zloženie je obohatené o Ba</a:t>
            </a:r>
          </a:p>
          <a:p>
            <a:pPr marL="357188" indent="-247650">
              <a:buFont typeface="Georgia" pitchFamily="18" charset="0"/>
              <a:buNone/>
              <a:defRPr/>
            </a:pPr>
            <a:r>
              <a:rPr lang="sk-SK" sz="2000" dirty="0" smtClean="0">
                <a:solidFill>
                  <a:srgbClr val="000000"/>
                </a:solidFill>
              </a:rPr>
              <a:t>	- mierne redukuje veľkosť 211 častíc</a:t>
            </a:r>
            <a:r>
              <a:rPr lang="sk-SK" sz="2000" i="1" baseline="-25000" dirty="0" smtClean="0">
                <a:solidFill>
                  <a:srgbClr val="000000"/>
                </a:solidFill>
              </a:rPr>
              <a:t>	 </a:t>
            </a:r>
            <a:r>
              <a:rPr lang="sk-SK" sz="2000" dirty="0" smtClean="0">
                <a:solidFill>
                  <a:srgbClr val="000000"/>
                </a:solidFill>
              </a:rPr>
              <a:t>  </a:t>
            </a:r>
          </a:p>
          <a:p>
            <a:pPr marL="357188" indent="-247650">
              <a:defRPr/>
            </a:pPr>
            <a:r>
              <a:rPr lang="sk-SK" sz="2000" i="1" dirty="0" smtClean="0">
                <a:solidFill>
                  <a:schemeClr val="accent2"/>
                </a:solidFill>
              </a:rPr>
              <a:t>Prídavok Ag</a:t>
            </a:r>
            <a:r>
              <a:rPr lang="sk-SK" sz="2000" i="1" baseline="-25000" dirty="0" smtClean="0">
                <a:solidFill>
                  <a:schemeClr val="accent2"/>
                </a:solidFill>
              </a:rPr>
              <a:t>2</a:t>
            </a:r>
            <a:r>
              <a:rPr lang="sk-SK" sz="2000" i="1" dirty="0" smtClean="0">
                <a:solidFill>
                  <a:schemeClr val="accent2"/>
                </a:solidFill>
              </a:rPr>
              <a:t>O</a:t>
            </a:r>
          </a:p>
          <a:p>
            <a:pPr marL="357188" indent="-247650">
              <a:buFont typeface="Georgia" pitchFamily="18" charset="0"/>
              <a:buNone/>
              <a:defRPr/>
            </a:pPr>
            <a:r>
              <a:rPr lang="sk-SK" sz="2000" baseline="-25000" dirty="0" smtClean="0">
                <a:solidFill>
                  <a:schemeClr val="accent2"/>
                </a:solidFill>
              </a:rPr>
              <a:t>  	</a:t>
            </a:r>
            <a:r>
              <a:rPr lang="sk-SK" sz="2000" dirty="0" smtClean="0"/>
              <a:t>- zlepšenie mechanických vlastností</a:t>
            </a:r>
          </a:p>
          <a:p>
            <a:pPr marL="357188" indent="-247650">
              <a:buFont typeface="Georgia" pitchFamily="18" charset="0"/>
              <a:buNone/>
              <a:defRPr/>
            </a:pPr>
            <a:r>
              <a:rPr lang="sk-SK" sz="2000" baseline="-25000" dirty="0" smtClean="0">
                <a:solidFill>
                  <a:schemeClr val="accent2"/>
                </a:solidFill>
              </a:rPr>
              <a:t>	</a:t>
            </a:r>
            <a:r>
              <a:rPr lang="sk-SK" sz="2000" dirty="0" smtClean="0"/>
              <a:t>- potlačenie tvorby trhlín počas kryštalizácie a oxidácie</a:t>
            </a:r>
            <a:endParaRPr lang="sk-SK" sz="2000" baseline="-25000" dirty="0" smtClean="0">
              <a:solidFill>
                <a:schemeClr val="accent2"/>
              </a:solidFill>
            </a:endParaRPr>
          </a:p>
          <a:p>
            <a:pPr marL="357188" indent="-247650">
              <a:defRPr/>
            </a:pPr>
            <a:endParaRPr lang="sk-SK" sz="2000" i="1" baseline="-25000" dirty="0" smtClean="0">
              <a:solidFill>
                <a:schemeClr val="accent2"/>
              </a:solidFill>
            </a:endParaRPr>
          </a:p>
          <a:p>
            <a:pPr marL="357188" indent="-247650">
              <a:defRPr/>
            </a:pPr>
            <a:endParaRPr lang="sk-SK" sz="2000" i="1" baseline="-25000" dirty="0" smtClean="0">
              <a:solidFill>
                <a:schemeClr val="accent2"/>
              </a:solidFill>
            </a:endParaRPr>
          </a:p>
          <a:p>
            <a:pPr marL="357188" indent="-247650">
              <a:buFont typeface="Georgia" pitchFamily="18" charset="0"/>
              <a:buNone/>
              <a:defRPr/>
            </a:pPr>
            <a:r>
              <a:rPr lang="sk-SK" sz="2000" i="1" dirty="0" smtClean="0">
                <a:solidFill>
                  <a:schemeClr val="accent2"/>
                </a:solidFill>
              </a:rPr>
              <a:t>ZÁRODKY</a:t>
            </a:r>
          </a:p>
          <a:p>
            <a:pPr>
              <a:defRPr/>
            </a:pPr>
            <a:r>
              <a:rPr lang="sk-SK" sz="2000" i="1" dirty="0" smtClean="0">
                <a:solidFill>
                  <a:schemeClr val="accent2"/>
                </a:solidFill>
              </a:rPr>
              <a:t>YBCO</a:t>
            </a:r>
            <a:r>
              <a:rPr lang="sk-SK" sz="2000" dirty="0" smtClean="0"/>
              <a:t> – Sm123, Nd123 + „</a:t>
            </a:r>
            <a:r>
              <a:rPr lang="sk-SK" sz="2000" dirty="0" err="1" smtClean="0"/>
              <a:t>cold</a:t>
            </a:r>
            <a:r>
              <a:rPr lang="sk-SK" sz="2000" dirty="0" smtClean="0"/>
              <a:t> </a:t>
            </a:r>
            <a:r>
              <a:rPr lang="sk-SK" sz="2000" dirty="0" err="1" smtClean="0"/>
              <a:t>seeding</a:t>
            </a:r>
            <a:r>
              <a:rPr lang="sk-SK" sz="2000" dirty="0" smtClean="0"/>
              <a:t>“ proces</a:t>
            </a:r>
          </a:p>
          <a:p>
            <a:pPr>
              <a:defRPr/>
            </a:pPr>
            <a:r>
              <a:rPr lang="sk-SK" sz="2000" i="1" dirty="0" smtClean="0">
                <a:solidFill>
                  <a:schemeClr val="accent2"/>
                </a:solidFill>
              </a:rPr>
              <a:t>LREBCO </a:t>
            </a:r>
            <a:r>
              <a:rPr lang="sk-SK" sz="2000" dirty="0" smtClean="0"/>
              <a:t>– Nd123 + „hot </a:t>
            </a:r>
            <a:r>
              <a:rPr lang="sk-SK" sz="2000" dirty="0" err="1" smtClean="0"/>
              <a:t>seeding</a:t>
            </a:r>
            <a:r>
              <a:rPr lang="sk-SK" sz="2000" dirty="0" smtClean="0"/>
              <a:t>“ proces</a:t>
            </a:r>
          </a:p>
          <a:p>
            <a:pPr lvl="5">
              <a:buClrTx/>
              <a:buFontTx/>
              <a:buChar char="-"/>
              <a:defRPr/>
            </a:pPr>
            <a:r>
              <a:rPr lang="sk-SK" sz="2000" dirty="0" smtClean="0">
                <a:solidFill>
                  <a:schemeClr val="tx1"/>
                </a:solidFill>
              </a:rPr>
              <a:t>Mg-Nd123 + „</a:t>
            </a:r>
            <a:r>
              <a:rPr lang="sk-SK" sz="2000" dirty="0" err="1" smtClean="0">
                <a:solidFill>
                  <a:schemeClr val="tx1"/>
                </a:solidFill>
              </a:rPr>
              <a:t>cold</a:t>
            </a:r>
            <a:r>
              <a:rPr lang="sk-SK" sz="2000" dirty="0" smtClean="0">
                <a:solidFill>
                  <a:schemeClr val="tx1"/>
                </a:solidFill>
              </a:rPr>
              <a:t> </a:t>
            </a:r>
            <a:r>
              <a:rPr lang="sk-SK" sz="2000" dirty="0" err="1" smtClean="0">
                <a:solidFill>
                  <a:schemeClr val="tx1"/>
                </a:solidFill>
              </a:rPr>
              <a:t>seeding</a:t>
            </a:r>
            <a:r>
              <a:rPr lang="sk-SK" sz="2000" dirty="0" smtClean="0">
                <a:solidFill>
                  <a:schemeClr val="tx1"/>
                </a:solidFill>
              </a:rPr>
              <a:t>“ proces</a:t>
            </a:r>
          </a:p>
          <a:p>
            <a:pPr lvl="5">
              <a:buClrTx/>
              <a:buFontTx/>
              <a:buChar char="-"/>
              <a:defRPr/>
            </a:pPr>
            <a:r>
              <a:rPr lang="sk-SK" sz="2000" dirty="0" smtClean="0">
                <a:solidFill>
                  <a:schemeClr val="tx1"/>
                </a:solidFill>
              </a:rPr>
              <a:t>Sm123/MgO, Nd123/MgO </a:t>
            </a:r>
            <a:r>
              <a:rPr lang="sk-SK" sz="2000" dirty="0" err="1" smtClean="0">
                <a:solidFill>
                  <a:schemeClr val="tx1"/>
                </a:solidFill>
              </a:rPr>
              <a:t>thin</a:t>
            </a:r>
            <a:r>
              <a:rPr lang="sk-SK" sz="2000" dirty="0" smtClean="0">
                <a:solidFill>
                  <a:schemeClr val="tx1"/>
                </a:solidFill>
              </a:rPr>
              <a:t> </a:t>
            </a:r>
            <a:r>
              <a:rPr lang="sk-SK" sz="2000" dirty="0" err="1" smtClean="0">
                <a:solidFill>
                  <a:schemeClr val="tx1"/>
                </a:solidFill>
              </a:rPr>
              <a:t>films</a:t>
            </a:r>
            <a:r>
              <a:rPr lang="sk-SK" sz="2000" dirty="0" smtClean="0">
                <a:solidFill>
                  <a:schemeClr val="tx1"/>
                </a:solidFill>
              </a:rPr>
              <a:t> + „</a:t>
            </a:r>
            <a:r>
              <a:rPr lang="sk-SK" sz="2000" dirty="0" err="1" smtClean="0">
                <a:solidFill>
                  <a:schemeClr val="tx1"/>
                </a:solidFill>
              </a:rPr>
              <a:t>cold</a:t>
            </a:r>
            <a:r>
              <a:rPr lang="sk-SK" sz="2000" dirty="0" smtClean="0">
                <a:solidFill>
                  <a:schemeClr val="tx1"/>
                </a:solidFill>
              </a:rPr>
              <a:t> </a:t>
            </a:r>
            <a:r>
              <a:rPr lang="sk-SK" sz="2000" dirty="0" err="1" smtClean="0">
                <a:solidFill>
                  <a:schemeClr val="tx1"/>
                </a:solidFill>
              </a:rPr>
              <a:t>seeding</a:t>
            </a:r>
            <a:r>
              <a:rPr lang="sk-SK" sz="2000" dirty="0" smtClean="0">
                <a:solidFill>
                  <a:schemeClr val="tx1"/>
                </a:solidFill>
              </a:rPr>
              <a:t>“ proces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Nadpis 1"/>
          <p:cNvSpPr>
            <a:spLocks noGrp="1"/>
          </p:cNvSpPr>
          <p:nvPr>
            <p:ph type="title"/>
          </p:nvPr>
        </p:nvSpPr>
        <p:spPr>
          <a:xfrm>
            <a:off x="247650" y="493713"/>
            <a:ext cx="8715375" cy="1066800"/>
          </a:xfrm>
        </p:spPr>
        <p:txBody>
          <a:bodyPr/>
          <a:lstStyle/>
          <a:p>
            <a:r>
              <a:rPr lang="sk-SK" sz="3200" i="1" smtClean="0"/>
              <a:t>Príprava GdBCO a GdBCO-Al masívnych monokryštalických supravodičov</a:t>
            </a:r>
          </a:p>
        </p:txBody>
      </p:sp>
      <p:sp>
        <p:nvSpPr>
          <p:cNvPr id="29698" name="Zástupný symbol obsahu 2"/>
          <p:cNvSpPr>
            <a:spLocks noGrp="1"/>
          </p:cNvSpPr>
          <p:nvPr>
            <p:ph idx="1"/>
          </p:nvPr>
        </p:nvSpPr>
        <p:spPr>
          <a:xfrm>
            <a:off x="247650" y="1574800"/>
            <a:ext cx="8734425" cy="4999038"/>
          </a:xfrm>
        </p:spPr>
        <p:txBody>
          <a:bodyPr/>
          <a:lstStyle/>
          <a:p>
            <a:pPr eaLnBrk="1" hangingPunct="1"/>
            <a:r>
              <a:rPr lang="sk-SK" sz="2000" i="1" smtClean="0">
                <a:solidFill>
                  <a:schemeClr val="accent2"/>
                </a:solidFill>
              </a:rPr>
              <a:t>GdBCO</a:t>
            </a:r>
          </a:p>
          <a:p>
            <a:pPr eaLnBrk="1" hangingPunct="1">
              <a:buFont typeface="Georgia" pitchFamily="18" charset="0"/>
              <a:buNone/>
            </a:pPr>
            <a:r>
              <a:rPr lang="sk-SK" sz="2000" smtClean="0"/>
              <a:t>	- </a:t>
            </a:r>
            <a:r>
              <a:rPr lang="en-US" sz="2000" smtClean="0"/>
              <a:t>Gd123:Gd211 = 2:1 </a:t>
            </a:r>
            <a:r>
              <a:rPr lang="sk-SK" sz="2000" smtClean="0"/>
              <a:t>+ </a:t>
            </a:r>
            <a:r>
              <a:rPr lang="en-US" sz="2000" smtClean="0"/>
              <a:t>20 wt% Ag</a:t>
            </a:r>
            <a:r>
              <a:rPr lang="en-US" sz="2000" baseline="-25000" smtClean="0"/>
              <a:t>2</a:t>
            </a:r>
            <a:r>
              <a:rPr lang="en-US" sz="2000" smtClean="0"/>
              <a:t>O </a:t>
            </a:r>
            <a:r>
              <a:rPr lang="sk-SK" sz="2000" smtClean="0"/>
              <a:t>+ </a:t>
            </a:r>
            <a:r>
              <a:rPr lang="en-US" sz="2000" smtClean="0"/>
              <a:t>0.2 wt% Pt</a:t>
            </a:r>
            <a:endParaRPr lang="sk-SK" sz="2000" smtClean="0"/>
          </a:p>
          <a:p>
            <a:pPr eaLnBrk="1" hangingPunct="1"/>
            <a:r>
              <a:rPr lang="sk-SK" sz="2000" i="1" smtClean="0">
                <a:solidFill>
                  <a:schemeClr val="accent2"/>
                </a:solidFill>
              </a:rPr>
              <a:t>GdBCO-Al</a:t>
            </a:r>
          </a:p>
          <a:p>
            <a:pPr eaLnBrk="1" hangingPunct="1">
              <a:buFont typeface="Georgia" pitchFamily="18" charset="0"/>
              <a:buNone/>
            </a:pPr>
            <a:r>
              <a:rPr lang="sk-SK" sz="2000" i="1" smtClean="0">
                <a:solidFill>
                  <a:schemeClr val="accent2"/>
                </a:solidFill>
              </a:rPr>
              <a:t>	</a:t>
            </a:r>
            <a:r>
              <a:rPr lang="sk-SK" sz="2000" smtClean="0"/>
              <a:t> - </a:t>
            </a:r>
            <a:r>
              <a:rPr lang="en-US" sz="2000" smtClean="0"/>
              <a:t>Gd123:Gd211 = 2:1 </a:t>
            </a:r>
            <a:r>
              <a:rPr lang="sk-SK" sz="2000" smtClean="0"/>
              <a:t>+ </a:t>
            </a:r>
            <a:r>
              <a:rPr lang="en-US" sz="2000" smtClean="0"/>
              <a:t>20 wt% Ag</a:t>
            </a:r>
            <a:r>
              <a:rPr lang="en-US" sz="2000" baseline="-25000" smtClean="0"/>
              <a:t>2</a:t>
            </a:r>
            <a:r>
              <a:rPr lang="en-US" sz="2000" smtClean="0"/>
              <a:t>O </a:t>
            </a:r>
            <a:r>
              <a:rPr lang="sk-SK" sz="2000" smtClean="0"/>
              <a:t>+ </a:t>
            </a:r>
            <a:r>
              <a:rPr lang="en-US" sz="2000" smtClean="0"/>
              <a:t>0.2 wt% Pt</a:t>
            </a:r>
            <a:r>
              <a:rPr lang="sk-SK" sz="2000" smtClean="0"/>
              <a:t> + </a:t>
            </a:r>
            <a:r>
              <a:rPr lang="en-US" sz="2000" smtClean="0"/>
              <a:t>Z wt% Gd</a:t>
            </a:r>
            <a:r>
              <a:rPr lang="en-US" sz="2000" baseline="-25000" smtClean="0"/>
              <a:t>2</a:t>
            </a:r>
            <a:r>
              <a:rPr lang="en-US" sz="2000" smtClean="0"/>
              <a:t>Ba</a:t>
            </a:r>
            <a:r>
              <a:rPr lang="en-US" sz="2000" baseline="-25000" smtClean="0"/>
              <a:t>6</a:t>
            </a:r>
            <a:r>
              <a:rPr lang="en-US" sz="2000" smtClean="0"/>
              <a:t>Al</a:t>
            </a:r>
            <a:r>
              <a:rPr lang="en-US" sz="2000" baseline="-25000" smtClean="0"/>
              <a:t>4</a:t>
            </a:r>
            <a:r>
              <a:rPr lang="en-US" sz="2000" smtClean="0"/>
              <a:t>O</a:t>
            </a:r>
            <a:r>
              <a:rPr lang="en-US" sz="2000" baseline="-25000" smtClean="0"/>
              <a:t>15</a:t>
            </a:r>
            <a:r>
              <a:rPr lang="en-US" sz="2000" smtClean="0"/>
              <a:t> (Gd264) (Z = 0.1; 0.3; 0.5; 1.0; 2.0 and 5.5)</a:t>
            </a:r>
            <a:endParaRPr lang="sk-SK" sz="2000" i="1" smtClean="0">
              <a:solidFill>
                <a:schemeClr val="accent2"/>
              </a:solidFill>
            </a:endParaRPr>
          </a:p>
          <a:p>
            <a:pPr eaLnBrk="1" hangingPunct="1">
              <a:buFont typeface="Georgia" pitchFamily="18" charset="0"/>
              <a:buNone/>
            </a:pPr>
            <a:endParaRPr lang="sk-SK" sz="2000" smtClean="0"/>
          </a:p>
          <a:p>
            <a:pPr eaLnBrk="1" hangingPunct="1"/>
            <a:r>
              <a:rPr lang="sk-SK" sz="2000" i="1" smtClean="0">
                <a:solidFill>
                  <a:schemeClr val="accent2"/>
                </a:solidFill>
              </a:rPr>
              <a:t>Príprava prekurzora Gd</a:t>
            </a:r>
            <a:r>
              <a:rPr lang="sk-SK" sz="2000" i="1" baseline="-25000" smtClean="0">
                <a:solidFill>
                  <a:schemeClr val="accent2"/>
                </a:solidFill>
              </a:rPr>
              <a:t>2</a:t>
            </a:r>
            <a:r>
              <a:rPr lang="sk-SK" sz="2000" i="1" smtClean="0">
                <a:solidFill>
                  <a:schemeClr val="accent2"/>
                </a:solidFill>
              </a:rPr>
              <a:t>Ba</a:t>
            </a:r>
            <a:r>
              <a:rPr lang="sk-SK" sz="2000" i="1" baseline="-25000" smtClean="0">
                <a:solidFill>
                  <a:schemeClr val="accent2"/>
                </a:solidFill>
              </a:rPr>
              <a:t>6</a:t>
            </a:r>
            <a:r>
              <a:rPr lang="sk-SK" sz="2000" i="1" smtClean="0">
                <a:solidFill>
                  <a:schemeClr val="accent2"/>
                </a:solidFill>
              </a:rPr>
              <a:t>Al</a:t>
            </a:r>
            <a:r>
              <a:rPr lang="sk-SK" sz="2000" i="1" baseline="-25000" smtClean="0">
                <a:solidFill>
                  <a:schemeClr val="accent2"/>
                </a:solidFill>
              </a:rPr>
              <a:t>4</a:t>
            </a:r>
            <a:r>
              <a:rPr lang="sk-SK" sz="2000" i="1" smtClean="0">
                <a:solidFill>
                  <a:schemeClr val="accent2"/>
                </a:solidFill>
              </a:rPr>
              <a:t>O</a:t>
            </a:r>
            <a:r>
              <a:rPr lang="sk-SK" sz="2000" i="1" baseline="-25000" smtClean="0">
                <a:solidFill>
                  <a:schemeClr val="accent2"/>
                </a:solidFill>
              </a:rPr>
              <a:t>15</a:t>
            </a:r>
            <a:r>
              <a:rPr lang="sk-SK" sz="2000" i="1" smtClean="0">
                <a:solidFill>
                  <a:schemeClr val="accent2"/>
                </a:solidFill>
              </a:rPr>
              <a:t>  </a:t>
            </a:r>
          </a:p>
          <a:p>
            <a:pPr eaLnBrk="1" hangingPunct="1">
              <a:buFont typeface="Georgia" pitchFamily="18" charset="0"/>
              <a:buNone/>
            </a:pPr>
            <a:r>
              <a:rPr lang="sk-SK" sz="2000" i="1" smtClean="0">
                <a:solidFill>
                  <a:schemeClr val="accent2"/>
                </a:solidFill>
              </a:rPr>
              <a:t>	</a:t>
            </a:r>
            <a:r>
              <a:rPr lang="sk-SK" sz="2000" smtClean="0"/>
              <a:t>- </a:t>
            </a:r>
            <a:r>
              <a:rPr lang="sk-SK" sz="1800" smtClean="0"/>
              <a:t>6BaO</a:t>
            </a:r>
            <a:r>
              <a:rPr lang="sk-SK" sz="1800" baseline="-25000" smtClean="0"/>
              <a:t>2</a:t>
            </a:r>
            <a:r>
              <a:rPr lang="sk-SK" sz="1800" smtClean="0"/>
              <a:t> + Gd</a:t>
            </a:r>
            <a:r>
              <a:rPr lang="sk-SK" sz="1800" baseline="-25000" smtClean="0"/>
              <a:t>2</a:t>
            </a:r>
            <a:r>
              <a:rPr lang="sk-SK" sz="1800" smtClean="0"/>
              <a:t>O</a:t>
            </a:r>
            <a:r>
              <a:rPr lang="sk-SK" sz="1800" baseline="-25000" smtClean="0"/>
              <a:t>3</a:t>
            </a:r>
            <a:r>
              <a:rPr lang="sk-SK" sz="1800" smtClean="0"/>
              <a:t> + 2Al</a:t>
            </a:r>
            <a:r>
              <a:rPr lang="sk-SK" sz="1800" baseline="-25000" smtClean="0"/>
              <a:t>2</a:t>
            </a:r>
            <a:r>
              <a:rPr lang="sk-SK" sz="1800" smtClean="0"/>
              <a:t>O</a:t>
            </a:r>
            <a:r>
              <a:rPr lang="sk-SK" sz="1800" baseline="-25000" smtClean="0"/>
              <a:t>3</a:t>
            </a:r>
            <a:r>
              <a:rPr lang="sk-SK" sz="1800" smtClean="0"/>
              <a:t> → Ba</a:t>
            </a:r>
            <a:r>
              <a:rPr lang="sk-SK" sz="1800" baseline="-25000" smtClean="0"/>
              <a:t>6</a:t>
            </a:r>
            <a:r>
              <a:rPr lang="sk-SK" sz="1800" smtClean="0"/>
              <a:t>Gd</a:t>
            </a:r>
            <a:r>
              <a:rPr lang="sk-SK" sz="1800" baseline="-25000" smtClean="0"/>
              <a:t>2</a:t>
            </a:r>
            <a:r>
              <a:rPr lang="sk-SK" sz="1800" smtClean="0"/>
              <a:t>Al</a:t>
            </a:r>
            <a:r>
              <a:rPr lang="sk-SK" sz="1800" baseline="-25000" smtClean="0"/>
              <a:t>4</a:t>
            </a:r>
            <a:r>
              <a:rPr lang="sk-SK" sz="1800" smtClean="0"/>
              <a:t>O</a:t>
            </a:r>
            <a:r>
              <a:rPr lang="sk-SK" sz="1800" baseline="-25000" smtClean="0"/>
              <a:t>15</a:t>
            </a:r>
            <a:r>
              <a:rPr lang="sk-SK" sz="1800" smtClean="0"/>
              <a:t> + 3O</a:t>
            </a:r>
            <a:r>
              <a:rPr lang="sk-SK" sz="1800" baseline="-25000" smtClean="0"/>
              <a:t>2</a:t>
            </a:r>
          </a:p>
          <a:p>
            <a:pPr eaLnBrk="1" hangingPunct="1">
              <a:buFont typeface="Georgia" pitchFamily="18" charset="0"/>
              <a:buNone/>
            </a:pPr>
            <a:r>
              <a:rPr lang="sk-SK" sz="1800" i="1" baseline="-25000" smtClean="0">
                <a:solidFill>
                  <a:schemeClr val="accent2"/>
                </a:solidFill>
              </a:rPr>
              <a:t>	</a:t>
            </a:r>
            <a:r>
              <a:rPr lang="sk-SK" sz="1800" smtClean="0"/>
              <a:t>- miešanie 30min</a:t>
            </a:r>
          </a:p>
          <a:p>
            <a:pPr eaLnBrk="1" hangingPunct="1">
              <a:buFont typeface="Georgia" pitchFamily="18" charset="0"/>
              <a:buNone/>
            </a:pPr>
            <a:r>
              <a:rPr lang="sk-SK" sz="1800" smtClean="0"/>
              <a:t>	- mletie v trecom mlyne 15 min</a:t>
            </a:r>
          </a:p>
          <a:p>
            <a:pPr eaLnBrk="1" hangingPunct="1">
              <a:buFont typeface="Georgia" pitchFamily="18" charset="0"/>
              <a:buNone/>
            </a:pPr>
            <a:r>
              <a:rPr lang="sk-SK" sz="1800" smtClean="0"/>
              <a:t>	- preosievanie 2min</a:t>
            </a:r>
          </a:p>
          <a:p>
            <a:pPr eaLnBrk="1" hangingPunct="1">
              <a:buFont typeface="Georgia" pitchFamily="18" charset="0"/>
              <a:buNone/>
            </a:pPr>
            <a:r>
              <a:rPr lang="sk-SK" sz="1800" i="1" smtClean="0">
                <a:solidFill>
                  <a:schemeClr val="accent2"/>
                </a:solidFill>
              </a:rPr>
              <a:t>	</a:t>
            </a:r>
            <a:r>
              <a:rPr lang="sk-SK" sz="1800" smtClean="0"/>
              <a:t>- DTA/TG</a:t>
            </a:r>
          </a:p>
          <a:p>
            <a:pPr eaLnBrk="1" hangingPunct="1">
              <a:buFont typeface="Georgia" pitchFamily="18" charset="0"/>
              <a:buNone/>
            </a:pPr>
            <a:r>
              <a:rPr lang="sk-SK" sz="1800" i="1" smtClean="0">
                <a:solidFill>
                  <a:schemeClr val="accent2"/>
                </a:solidFill>
              </a:rPr>
              <a:t>	</a:t>
            </a:r>
            <a:r>
              <a:rPr lang="sk-SK" sz="1800" smtClean="0"/>
              <a:t>- syntéza → 1030°C, 8h</a:t>
            </a:r>
          </a:p>
          <a:p>
            <a:pPr eaLnBrk="1" hangingPunct="1">
              <a:buFont typeface="Georgia" pitchFamily="18" charset="0"/>
              <a:buNone/>
            </a:pPr>
            <a:r>
              <a:rPr lang="sk-SK" sz="1800" i="1" smtClean="0">
                <a:solidFill>
                  <a:srgbClr val="C00000"/>
                </a:solidFill>
              </a:rPr>
              <a:t>	</a:t>
            </a:r>
            <a:r>
              <a:rPr lang="sk-SK" sz="1800" smtClean="0"/>
              <a:t>- mletie za mokra v planetárnom mlyne</a:t>
            </a:r>
            <a:endParaRPr lang="sk-SK" sz="1800" i="1" smtClean="0">
              <a:solidFill>
                <a:srgbClr val="C00000"/>
              </a:solidFill>
            </a:endParaRPr>
          </a:p>
          <a:p>
            <a:pPr eaLnBrk="1" hangingPunct="1">
              <a:buFont typeface="Georgia" pitchFamily="18" charset="0"/>
              <a:buNone/>
            </a:pPr>
            <a:r>
              <a:rPr lang="sk-SK" sz="1800" i="1" smtClean="0">
                <a:solidFill>
                  <a:srgbClr val="C00000"/>
                </a:solidFill>
              </a:rPr>
              <a:t>	</a:t>
            </a:r>
            <a:r>
              <a:rPr lang="sk-SK" sz="1800" smtClean="0"/>
              <a:t>- preosievanie 2min</a:t>
            </a:r>
            <a:endParaRPr lang="sk-SK" sz="1800" smtClean="0">
              <a:solidFill>
                <a:srgbClr val="CC0000"/>
              </a:solidFill>
            </a:endParaRPr>
          </a:p>
          <a:p>
            <a:pPr eaLnBrk="1" hangingPunct="1">
              <a:buFont typeface="Georgia" pitchFamily="18" charset="0"/>
              <a:buNone/>
            </a:pPr>
            <a:endParaRPr lang="sk-SK" sz="1800" smtClean="0">
              <a:solidFill>
                <a:srgbClr val="CC0000"/>
              </a:solidFill>
            </a:endParaRPr>
          </a:p>
          <a:p>
            <a:endParaRPr lang="sk-SK" sz="200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estský">
  <a:themeElements>
    <a:clrScheme name="Tok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Mestský">
      <a:majorFont>
        <a:latin typeface="Trebuchet MS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eorgia"/>
        <a:ea typeface=""/>
        <a:cs typeface=""/>
        <a:font script="Jpan" typeface="HG明朝B"/>
        <a:font script="Hang" typeface="맑은 고딕"/>
        <a:font script="Hans" typeface="宋体"/>
        <a:font script="Hant" typeface="新細明體"/>
        <a:font script="Arab" typeface="Arial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Mestský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100000">
              <a:schemeClr val="phClr">
                <a:tint val="80000"/>
                <a:satMod val="250000"/>
              </a:schemeClr>
            </a:gs>
            <a:gs pos="60000">
              <a:schemeClr val="phClr">
                <a:shade val="38000"/>
                <a:satMod val="175000"/>
              </a:schemeClr>
            </a:gs>
            <a:gs pos="0">
              <a:schemeClr val="phClr">
                <a:shade val="30000"/>
                <a:satMod val="17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</a:schemeClr>
              <a:schemeClr val="phClr">
                <a:tint val="96000"/>
                <a:satMod val="15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ív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Urban</Template>
  <TotalTime>2703</TotalTime>
  <Words>1836</Words>
  <Application>Microsoft Office PowerPoint</Application>
  <PresentationFormat>On-screen Show (4:3)</PresentationFormat>
  <Paragraphs>441</Paragraphs>
  <Slides>28</Slides>
  <Notes>27</Notes>
  <HiddenSlides>0</HiddenSlides>
  <MMClips>0</MMClips>
  <ScaleCrop>false</ScaleCrop>
  <HeadingPairs>
    <vt:vector size="6" baseType="variant">
      <vt:variant>
        <vt:lpstr>Použité písma</vt:lpstr>
      </vt:variant>
      <vt:variant>
        <vt:i4>10</vt:i4>
      </vt:variant>
      <vt:variant>
        <vt:lpstr>Šablóna návrhu</vt:lpstr>
      </vt:variant>
      <vt:variant>
        <vt:i4>4</vt:i4>
      </vt:variant>
      <vt:variant>
        <vt:lpstr>Nadpisy snímok</vt:lpstr>
      </vt:variant>
      <vt:variant>
        <vt:i4>28</vt:i4>
      </vt:variant>
    </vt:vector>
  </HeadingPairs>
  <TitlesOfParts>
    <vt:vector size="42" baseType="lpstr">
      <vt:lpstr>Arial</vt:lpstr>
      <vt:lpstr>Trebuchet MS</vt:lpstr>
      <vt:lpstr>Georgia</vt:lpstr>
      <vt:lpstr>Wingdings 2</vt:lpstr>
      <vt:lpstr>Calibri</vt:lpstr>
      <vt:lpstr>MS Mincho</vt:lpstr>
      <vt:lpstr>Times New Roman</vt:lpstr>
      <vt:lpstr>Wingdings</vt:lpstr>
      <vt:lpstr>Symbol</vt:lpstr>
      <vt:lpstr>Arial Black</vt:lpstr>
      <vt:lpstr>Mestský</vt:lpstr>
      <vt:lpstr>Mestský</vt:lpstr>
      <vt:lpstr>Mestský</vt:lpstr>
      <vt:lpstr>Mestský</vt:lpstr>
      <vt:lpstr>REBCO masívne supravodiče  na báze gadolínia</vt:lpstr>
      <vt:lpstr>REBCO masíne supravodiče</vt:lpstr>
      <vt:lpstr>REBCO masíne supravodiče</vt:lpstr>
      <vt:lpstr>REBCO masíne supravodiče</vt:lpstr>
      <vt:lpstr>LREBCO masíne supravodiče</vt:lpstr>
      <vt:lpstr>Príprava LREBCO masívnych supravodičov</vt:lpstr>
      <vt:lpstr>Nanorozmerové pinningové centrá v LREBCO s vysokým Tc</vt:lpstr>
      <vt:lpstr>Príprava LREBCO masívnych supravodičov</vt:lpstr>
      <vt:lpstr>Príprava GdBCO a GdBCO-Al masívnych monokryštalických supravodičov</vt:lpstr>
      <vt:lpstr>Príprava GdBCO a GdBCO-Al masívnych monokryštalických supravodičov</vt:lpstr>
      <vt:lpstr>Snímka 11</vt:lpstr>
      <vt:lpstr>Snímka 12</vt:lpstr>
      <vt:lpstr>Snímka 13</vt:lpstr>
      <vt:lpstr>Snímka 14</vt:lpstr>
      <vt:lpstr>Termochemické spracovanie vzoriek</vt:lpstr>
      <vt:lpstr>Meranie zachyteného magnetického poľa</vt:lpstr>
      <vt:lpstr>Snímka 17</vt:lpstr>
      <vt:lpstr>Snímka 18</vt:lpstr>
      <vt:lpstr>Snímka 19</vt:lpstr>
      <vt:lpstr>Snímka 20</vt:lpstr>
      <vt:lpstr>Snímka 21</vt:lpstr>
      <vt:lpstr>Snímka 22</vt:lpstr>
      <vt:lpstr>Snímka 23</vt:lpstr>
      <vt:lpstr>Záver</vt:lpstr>
      <vt:lpstr>Spolupráca</vt:lpstr>
      <vt:lpstr>Ďakujem za pozornosť</vt:lpstr>
      <vt:lpstr>Snímka 27</vt:lpstr>
      <vt:lpstr>Snímka 28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REBCO masívne supravodiče  na báze gadolínia</dc:title>
  <dc:creator>Danka</dc:creator>
  <cp:lastModifiedBy>Brenkus</cp:lastModifiedBy>
  <cp:revision>181</cp:revision>
  <dcterms:created xsi:type="dcterms:W3CDTF">2011-05-24T06:35:55Z</dcterms:created>
  <dcterms:modified xsi:type="dcterms:W3CDTF">2011-06-14T13:17:29Z</dcterms:modified>
</cp:coreProperties>
</file>