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50" r:id="rId2"/>
  </p:sldMasterIdLst>
  <p:sldIdLst>
    <p:sldId id="266" r:id="rId3"/>
    <p:sldId id="267" r:id="rId4"/>
    <p:sldId id="268" r:id="rId5"/>
    <p:sldId id="280" r:id="rId6"/>
    <p:sldId id="277" r:id="rId7"/>
    <p:sldId id="269" r:id="rId8"/>
    <p:sldId id="270" r:id="rId9"/>
    <p:sldId id="271" r:id="rId10"/>
    <p:sldId id="278" r:id="rId11"/>
    <p:sldId id="264" r:id="rId12"/>
    <p:sldId id="265" r:id="rId13"/>
    <p:sldId id="272" r:id="rId14"/>
    <p:sldId id="274" r:id="rId15"/>
    <p:sldId id="275" r:id="rId16"/>
    <p:sldId id="276" r:id="rId17"/>
    <p:sldId id="273" r:id="rId18"/>
    <p:sldId id="279" r:id="rId19"/>
    <p:sldId id="263" r:id="rId20"/>
    <p:sldId id="258" r:id="rId21"/>
    <p:sldId id="259" r:id="rId22"/>
    <p:sldId id="260" r:id="rId23"/>
  </p:sldIdLst>
  <p:sldSz cx="12192000" cy="6858000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5E0AC-F674-4C8A-B0A7-D401EC274AB9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34197-BFB4-4525-895F-58A3BFD9212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0D23F-8E70-4668-9309-A08A8468789D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6DF-A3D5-40E7-8ADD-631BA3FC7BF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F1509-D860-4927-AA07-8A6645EBFF3C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29E5A-C4AF-4E6A-A09F-4EAE0080A3E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F027B-9EC3-47E0-A83D-73FE5DE8AE45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E2FAD-EADB-42C2-BA13-F7F5E93BDBA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29875-5AD0-4EF6-B3EA-F3B89B2B52A8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C4DED-D20D-4D6F-8CFF-39FE61E14F6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047F9-A200-4983-AC4E-4EDE63B3133D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CCD2E-7FE0-4E56-BEDC-34A8136F1AD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25334-2E5D-4828-A4A4-1D14A9248BFD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BDC1A-4901-4182-940B-E857F5964C6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3A53-AD79-42DE-A5CA-C7B647D2B107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27955-8601-4376-A108-4D25E7F59E1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A6B40-CB09-4DD5-8831-F86530EA3838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9D283-CB5F-4774-8362-C3486DA8B4D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6DAEA-20ED-43CF-BE7D-761E21282D92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C0C66-8569-4BC6-A3FC-848395DD176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10177-868D-4C0E-A8F8-475EB4CF96B3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A68C0-E2E9-4072-BE34-000E6EEA14A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8D84A-99C2-496C-9A8F-545E02D18D92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67102-D188-4456-A948-5452A1062BA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3BCCF-BA7A-4E45-A42F-A9EF28498577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D102E-40EE-42D9-8681-7B76B418221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42C78-6A69-49F4-B9F0-1770FDA6B405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7CF74-FC56-4839-A046-24FCFD06ADF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6A87-B6CF-4117-8675-BEB16C0F3C29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62983-56DA-44A7-BFB8-C19F16D802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06876-2797-403C-B8D2-79D1F665DF0A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F5EC4-1CBC-47DF-B713-38C9D7312CD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AFF03-2EA1-403B-80BD-DE37F4E0468C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4CC2-E4B8-4C3E-8736-314D238A000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EB421-F38B-466D-B47C-8F59CCDD4ABD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EE4-D89E-421B-897B-13C52D3C229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B485C-0C09-4327-B478-5A950B43C9C0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17C7A-500E-41A1-BAB5-6144028B13D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348BD-EAE9-4D69-8CD4-7E2338719E0C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D9C6B-7ED1-430E-81B1-FAF74F78AD9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5AA30-9493-4C32-A862-53DBFD6322E5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86529-D03F-4520-B5E6-DB0B86646D2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B9D85-C7F0-446F-B472-6E510A4964EC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C49D0-60B1-4170-91AF-8DD1430152E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Placeholder 1"/>
          <p:cNvSpPr>
            <a:spLocks noGrp="1"/>
          </p:cNvSpPr>
          <p:nvPr>
            <p:ph type="title"/>
          </p:nvPr>
        </p:nvSpPr>
        <p:spPr bwMode="auto">
          <a:xfrm>
            <a:off x="84455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6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4550" y="1828800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D8D5F3-CA58-487E-B564-7922AE0D7921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69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9E9A5A-80CA-4D92-996E-893D8A3B3F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66A41B-89B7-431C-9067-A0650741EEB1}" type="datetimeFigureOut">
              <a:rPr lang="sk-SK"/>
              <a:pPr>
                <a:defRPr/>
              </a:pPr>
              <a:t>1.6.2016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FF7012-F282-4652-94DB-C9217D8274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jpeg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jpe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04911" y="2166425"/>
            <a:ext cx="108602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dirty="0" smtClean="0"/>
              <a:t>Akreditačný seminár</a:t>
            </a:r>
          </a:p>
          <a:p>
            <a:pPr algn="ctr"/>
            <a:r>
              <a:rPr lang="sk-SK" sz="2800" dirty="0" smtClean="0"/>
              <a:t>vedecký smer</a:t>
            </a:r>
          </a:p>
          <a:p>
            <a:pPr algn="ctr"/>
            <a:r>
              <a:rPr lang="en-US" sz="4400" dirty="0" err="1" smtClean="0">
                <a:solidFill>
                  <a:srgbClr val="FF0000"/>
                </a:solidFill>
                <a:cs typeface="Arial" charset="0"/>
              </a:rPr>
              <a:t>Fer</a:t>
            </a:r>
            <a:r>
              <a:rPr lang="sk-SK" sz="4400" dirty="0" err="1" smtClean="0">
                <a:solidFill>
                  <a:srgbClr val="FF0000"/>
                </a:solidFill>
                <a:cs typeface="Arial" charset="0"/>
              </a:rPr>
              <a:t>onematiká</a:t>
            </a:r>
            <a:r>
              <a:rPr lang="en-US" sz="4400" dirty="0" smtClean="0">
                <a:solidFill>
                  <a:srgbClr val="FF0000"/>
                </a:solidFill>
                <a:cs typeface="Arial" charset="0"/>
              </a:rPr>
              <a:t> – </a:t>
            </a:r>
            <a:r>
              <a:rPr lang="sk-SK" sz="4400" dirty="0" smtClean="0">
                <a:solidFill>
                  <a:srgbClr val="FF0000"/>
                </a:solidFill>
                <a:cs typeface="Arial" charset="0"/>
              </a:rPr>
              <a:t>kvapalné kryštály </a:t>
            </a:r>
            <a:r>
              <a:rPr lang="sk-SK" sz="4400" dirty="0" err="1" smtClean="0">
                <a:solidFill>
                  <a:srgbClr val="FF0000"/>
                </a:solidFill>
                <a:cs typeface="Arial" charset="0"/>
              </a:rPr>
              <a:t>dopované</a:t>
            </a:r>
            <a:r>
              <a:rPr lang="sk-SK" sz="4400" dirty="0" smtClean="0">
                <a:solidFill>
                  <a:srgbClr val="FF0000"/>
                </a:solidFill>
                <a:cs typeface="Arial" charset="0"/>
              </a:rPr>
              <a:t> magnetickými časticami </a:t>
            </a:r>
          </a:p>
          <a:p>
            <a:pPr algn="ctr"/>
            <a:r>
              <a:rPr lang="sk-SK" sz="3200" dirty="0" smtClean="0"/>
              <a:t>2012-2015</a:t>
            </a:r>
            <a:endParaRPr lang="sk-SK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88656" y="439832"/>
            <a:ext cx="11598543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sk-SK" sz="1600" dirty="0"/>
          </a:p>
          <a:p>
            <a:r>
              <a:rPr lang="sk-SK" sz="1600" b="1" dirty="0" smtClean="0"/>
              <a:t>P. </a:t>
            </a:r>
            <a:r>
              <a:rPr lang="sk-SK" sz="1600" b="1" dirty="0" err="1" smtClean="0"/>
              <a:t>Kopčanský</a:t>
            </a:r>
            <a:r>
              <a:rPr lang="sk-SK" sz="1600" b="1" dirty="0" smtClean="0"/>
              <a:t>: </a:t>
            </a:r>
            <a:r>
              <a:rPr lang="sk-SK" sz="1600" dirty="0" err="1" smtClean="0"/>
              <a:t>Critical</a:t>
            </a:r>
            <a:r>
              <a:rPr lang="sk-SK" sz="1600" dirty="0" smtClean="0"/>
              <a:t> </a:t>
            </a:r>
            <a:r>
              <a:rPr lang="sk-SK" sz="1600" dirty="0" err="1" smtClean="0"/>
              <a:t>phenomena</a:t>
            </a:r>
            <a:r>
              <a:rPr lang="sk-SK" sz="1600" dirty="0" smtClean="0"/>
              <a:t> in </a:t>
            </a:r>
            <a:r>
              <a:rPr lang="sk-SK" sz="1600" dirty="0" err="1" smtClean="0"/>
              <a:t>complex</a:t>
            </a:r>
            <a:r>
              <a:rPr lang="sk-SK" sz="1600" dirty="0" smtClean="0"/>
              <a:t> </a:t>
            </a:r>
            <a:r>
              <a:rPr lang="sk-SK" sz="1600" dirty="0" err="1" smtClean="0"/>
              <a:t>systems</a:t>
            </a:r>
            <a:r>
              <a:rPr lang="sk-SK" sz="1600" dirty="0" smtClean="0"/>
              <a:t> </a:t>
            </a:r>
            <a:r>
              <a:rPr lang="sk-SK" sz="1600" dirty="0" err="1" smtClean="0"/>
              <a:t>containing</a:t>
            </a:r>
            <a:r>
              <a:rPr lang="sk-SK" sz="1600" dirty="0" smtClean="0"/>
              <a:t> </a:t>
            </a:r>
            <a:r>
              <a:rPr lang="sk-SK" sz="1600" dirty="0" err="1" smtClean="0"/>
              <a:t>nanoparticles</a:t>
            </a:r>
            <a:r>
              <a:rPr lang="sk-SK" sz="1600" dirty="0" smtClean="0"/>
              <a:t>. </a:t>
            </a:r>
            <a:r>
              <a:rPr lang="sk-SK" sz="1600" dirty="0" err="1" smtClean="0"/>
              <a:t>April</a:t>
            </a:r>
            <a:r>
              <a:rPr lang="sk-SK" sz="1600" dirty="0" smtClean="0"/>
              <a:t> 2011, NCTS- </a:t>
            </a:r>
            <a:r>
              <a:rPr lang="sk-SK" sz="1600" dirty="0" err="1" smtClean="0"/>
              <a:t>Workshop</a:t>
            </a:r>
            <a:r>
              <a:rPr lang="sk-SK" sz="1600" dirty="0" smtClean="0"/>
              <a:t> on </a:t>
            </a:r>
            <a:r>
              <a:rPr lang="sk-SK" sz="1600" dirty="0" err="1" smtClean="0"/>
              <a:t>Critical</a:t>
            </a:r>
            <a:r>
              <a:rPr lang="sk-SK" sz="1600" dirty="0" smtClean="0"/>
              <a:t> </a:t>
            </a:r>
            <a:r>
              <a:rPr lang="sk-SK" sz="1600" dirty="0" err="1" smtClean="0"/>
              <a:t>Phenomena</a:t>
            </a:r>
            <a:r>
              <a:rPr lang="sk-SK" sz="1600" dirty="0" smtClean="0"/>
              <a:t> and </a:t>
            </a:r>
            <a:r>
              <a:rPr lang="sk-SK" sz="1600" dirty="0" err="1" smtClean="0"/>
              <a:t>Complex</a:t>
            </a:r>
            <a:r>
              <a:rPr lang="sk-SK" sz="1600" dirty="0" smtClean="0"/>
              <a:t> </a:t>
            </a:r>
            <a:r>
              <a:rPr lang="sk-SK" sz="1600" dirty="0" err="1" smtClean="0"/>
              <a:t>Systems</a:t>
            </a:r>
            <a:r>
              <a:rPr lang="sk-SK" sz="1600" dirty="0" smtClean="0"/>
              <a:t>. Taiwan</a:t>
            </a:r>
          </a:p>
          <a:p>
            <a:endParaRPr lang="sk-SK" sz="1600" b="1" dirty="0" smtClean="0"/>
          </a:p>
          <a:p>
            <a:r>
              <a:rPr lang="sk-SK" sz="1600" b="1" dirty="0" smtClean="0"/>
              <a:t>P. </a:t>
            </a:r>
            <a:r>
              <a:rPr lang="sk-SK" sz="1600" b="1" dirty="0" err="1" smtClean="0"/>
              <a:t>Kopčasnký</a:t>
            </a:r>
            <a:r>
              <a:rPr lang="sk-SK" sz="1600" b="1" dirty="0" smtClean="0"/>
              <a:t>: </a:t>
            </a:r>
            <a:r>
              <a:rPr lang="sk-SK" sz="1600" dirty="0" err="1" smtClean="0"/>
              <a:t>Isotropic</a:t>
            </a:r>
            <a:r>
              <a:rPr lang="sk-SK" sz="1600" dirty="0" smtClean="0"/>
              <a:t>- </a:t>
            </a:r>
            <a:r>
              <a:rPr lang="sk-SK" sz="1600" dirty="0" err="1" smtClean="0"/>
              <a:t>Nematic</a:t>
            </a:r>
            <a:r>
              <a:rPr lang="sk-SK" sz="1600" dirty="0" smtClean="0"/>
              <a:t> </a:t>
            </a:r>
            <a:r>
              <a:rPr lang="sk-SK" sz="1600" dirty="0" err="1" smtClean="0"/>
              <a:t>transitions</a:t>
            </a:r>
            <a:r>
              <a:rPr lang="sk-SK" sz="1600" dirty="0" smtClean="0"/>
              <a:t> in </a:t>
            </a:r>
            <a:r>
              <a:rPr lang="sk-SK" sz="1600" dirty="0" err="1" smtClean="0"/>
              <a:t>ferronematics</a:t>
            </a:r>
            <a:r>
              <a:rPr lang="sk-SK" sz="1600" dirty="0" smtClean="0"/>
              <a:t> </a:t>
            </a:r>
            <a:r>
              <a:rPr lang="sk-SK" sz="1600" dirty="0" err="1" smtClean="0"/>
              <a:t>induced</a:t>
            </a:r>
            <a:r>
              <a:rPr lang="sk-SK" sz="1600" dirty="0" smtClean="0"/>
              <a:t> by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field</a:t>
            </a:r>
            <a:r>
              <a:rPr lang="sk-SK" sz="1600" dirty="0" smtClean="0"/>
              <a:t>. Jún 2011, </a:t>
            </a:r>
            <a:r>
              <a:rPr lang="sk-SK" sz="1600" dirty="0" err="1" smtClean="0"/>
              <a:t>Timisoara</a:t>
            </a:r>
            <a:r>
              <a:rPr lang="sk-SK" sz="1600" dirty="0" smtClean="0"/>
              <a:t> </a:t>
            </a:r>
            <a:r>
              <a:rPr lang="sk-SK" sz="1600" dirty="0" err="1" smtClean="0"/>
              <a:t>days</a:t>
            </a:r>
            <a:endParaRPr lang="sk-SK" sz="1600" dirty="0" smtClean="0"/>
          </a:p>
          <a:p>
            <a:endParaRPr lang="sk-SK" sz="1600" b="1" dirty="0" smtClean="0"/>
          </a:p>
          <a:p>
            <a:r>
              <a:rPr lang="sk-SK" sz="1600" b="1" dirty="0" smtClean="0"/>
              <a:t>P. </a:t>
            </a:r>
            <a:r>
              <a:rPr lang="sk-SK" sz="1600" b="1" dirty="0" err="1" smtClean="0"/>
              <a:t>Kopčasnký</a:t>
            </a:r>
            <a:r>
              <a:rPr lang="sk-SK" sz="1600" b="1" dirty="0" smtClean="0"/>
              <a:t>: </a:t>
            </a:r>
            <a:r>
              <a:rPr lang="sk-SK" sz="1600" dirty="0" err="1" smtClean="0"/>
              <a:t>Low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field</a:t>
            </a:r>
            <a:r>
              <a:rPr lang="sk-SK" sz="1600" dirty="0" smtClean="0"/>
              <a:t> </a:t>
            </a:r>
            <a:r>
              <a:rPr lang="sk-SK" sz="1600" dirty="0" err="1" smtClean="0"/>
              <a:t>response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ferronematics</a:t>
            </a:r>
            <a:r>
              <a:rPr lang="sk-SK" sz="1600" dirty="0" smtClean="0"/>
              <a:t> </a:t>
            </a:r>
            <a:r>
              <a:rPr lang="sk-SK" sz="1600" dirty="0" err="1" smtClean="0"/>
              <a:t>way</a:t>
            </a:r>
            <a:r>
              <a:rPr lang="sk-SK" sz="1600" dirty="0" smtClean="0"/>
              <a:t> to </a:t>
            </a:r>
            <a:r>
              <a:rPr lang="sk-SK" sz="1600" dirty="0" err="1" smtClean="0"/>
              <a:t>magnetovision</a:t>
            </a:r>
            <a:r>
              <a:rPr lang="sk-SK" sz="1600" dirty="0" smtClean="0"/>
              <a:t> </a:t>
            </a:r>
            <a:r>
              <a:rPr lang="sk-SK" sz="1600" dirty="0" err="1" smtClean="0"/>
              <a:t>camera</a:t>
            </a:r>
            <a:r>
              <a:rPr lang="sk-SK" sz="1600" dirty="0" smtClean="0"/>
              <a:t>, 21.-25.8.2011, </a:t>
            </a:r>
            <a:r>
              <a:rPr lang="sk-SK" sz="1600" dirty="0" err="1" smtClean="0"/>
              <a:t>International</a:t>
            </a:r>
            <a:r>
              <a:rPr lang="sk-SK" sz="1600" dirty="0" smtClean="0"/>
              <a:t> </a:t>
            </a:r>
            <a:r>
              <a:rPr lang="sk-SK" sz="1600" dirty="0" err="1" smtClean="0"/>
              <a:t>Symposium</a:t>
            </a:r>
            <a:r>
              <a:rPr lang="sk-SK" sz="1600" dirty="0" smtClean="0"/>
              <a:t> on </a:t>
            </a:r>
            <a:r>
              <a:rPr lang="sk-SK" sz="1600" dirty="0" err="1" smtClean="0"/>
              <a:t>Magnetism</a:t>
            </a:r>
            <a:r>
              <a:rPr lang="sk-SK" sz="1600" dirty="0" smtClean="0"/>
              <a:t>, </a:t>
            </a:r>
            <a:r>
              <a:rPr lang="sk-SK" sz="1600" dirty="0" err="1" smtClean="0"/>
              <a:t>Moscow</a:t>
            </a:r>
            <a:r>
              <a:rPr lang="sk-SK" sz="1600" dirty="0" smtClean="0"/>
              <a:t>, </a:t>
            </a:r>
            <a:r>
              <a:rPr lang="sk-SK" sz="1600" dirty="0" err="1" smtClean="0"/>
              <a:t>Russia</a:t>
            </a:r>
            <a:r>
              <a:rPr lang="sk-SK" sz="1600" dirty="0" smtClean="0"/>
              <a:t> </a:t>
            </a:r>
          </a:p>
          <a:p>
            <a:endParaRPr lang="sk-SK" sz="1600" b="1" dirty="0" smtClean="0"/>
          </a:p>
          <a:p>
            <a:r>
              <a:rPr lang="sk-SK" sz="1600" b="1" dirty="0" smtClean="0"/>
              <a:t>P</a:t>
            </a:r>
            <a:r>
              <a:rPr lang="sk-SK" sz="1600" b="1" dirty="0"/>
              <a:t>. </a:t>
            </a:r>
            <a:r>
              <a:rPr lang="en-GB" sz="1600" b="1" dirty="0"/>
              <a:t>K</a:t>
            </a:r>
            <a:r>
              <a:rPr lang="sk-SK" sz="1600" b="1" dirty="0" err="1"/>
              <a:t>opčanský</a:t>
            </a:r>
            <a:r>
              <a:rPr lang="sk-SK" sz="1600" dirty="0"/>
              <a:t>:</a:t>
            </a:r>
            <a:r>
              <a:rPr lang="en-GB" sz="1600" dirty="0"/>
              <a:t> </a:t>
            </a:r>
            <a:r>
              <a:rPr lang="en-GB" sz="1600" dirty="0" err="1"/>
              <a:t>Ferronematics</a:t>
            </a:r>
            <a:r>
              <a:rPr lang="sk-SK" sz="1600" dirty="0"/>
              <a:t>- </a:t>
            </a:r>
            <a:r>
              <a:rPr lang="sk-SK" sz="1600" dirty="0" err="1"/>
              <a:t>liquid</a:t>
            </a:r>
            <a:r>
              <a:rPr lang="sk-SK" sz="1600" dirty="0"/>
              <a:t> </a:t>
            </a:r>
            <a:r>
              <a:rPr lang="sk-SK" sz="1600" dirty="0" err="1"/>
              <a:t>crystals</a:t>
            </a:r>
            <a:r>
              <a:rPr lang="sk-SK" sz="1600" dirty="0"/>
              <a:t> </a:t>
            </a:r>
            <a:r>
              <a:rPr lang="en-GB" sz="1600" dirty="0" err="1"/>
              <a:t>dopped</a:t>
            </a:r>
            <a:r>
              <a:rPr lang="en-GB" sz="1600" dirty="0"/>
              <a:t> </a:t>
            </a:r>
            <a:r>
              <a:rPr lang="sk-SK" sz="1600" dirty="0" err="1"/>
              <a:t>with</a:t>
            </a:r>
            <a:r>
              <a:rPr lang="en-GB" sz="1600" dirty="0"/>
              <a:t> magnetic nanoparticles. </a:t>
            </a:r>
            <a:r>
              <a:rPr lang="en-GB" sz="1600" dirty="0" err="1"/>
              <a:t>Júl</a:t>
            </a:r>
            <a:r>
              <a:rPr lang="en-GB" sz="1600" dirty="0"/>
              <a:t> 2011 SOPRON, </a:t>
            </a:r>
            <a:r>
              <a:rPr lang="sk-SK" sz="1600" dirty="0" err="1"/>
              <a:t>Hungarian</a:t>
            </a:r>
            <a:r>
              <a:rPr lang="sk-SK" sz="1600" dirty="0"/>
              <a:t>-USA workshop </a:t>
            </a:r>
            <a:r>
              <a:rPr lang="sk-SK" sz="1600" dirty="0" err="1"/>
              <a:t>about</a:t>
            </a:r>
            <a:r>
              <a:rPr lang="sk-SK" sz="1600" dirty="0"/>
              <a:t> </a:t>
            </a:r>
            <a:r>
              <a:rPr lang="sk-SK" sz="1600" dirty="0" err="1"/>
              <a:t>liquid</a:t>
            </a:r>
            <a:r>
              <a:rPr lang="sk-SK" sz="1600" dirty="0"/>
              <a:t> </a:t>
            </a:r>
            <a:r>
              <a:rPr lang="sk-SK" sz="1600" dirty="0" err="1"/>
              <a:t>crystals</a:t>
            </a:r>
            <a:r>
              <a:rPr lang="en-GB" dirty="0"/>
              <a:t> </a:t>
            </a:r>
            <a:endParaRPr lang="sk-SK" dirty="0"/>
          </a:p>
          <a:p>
            <a:endParaRPr lang="sk-SK" dirty="0"/>
          </a:p>
          <a:p>
            <a:r>
              <a:rPr lang="sk-SK" altLang="sk-SK" sz="1600" b="1" dirty="0" smtClean="0"/>
              <a:t>N. Tomašovičová</a:t>
            </a:r>
            <a:r>
              <a:rPr lang="sk-SK" altLang="sk-SK" sz="1600" dirty="0" smtClean="0"/>
              <a:t>: </a:t>
            </a:r>
            <a:r>
              <a:rPr lang="sk-SK" altLang="sk-SK" sz="1600" dirty="0" err="1" smtClean="0"/>
              <a:t>Ferronematics</a:t>
            </a:r>
            <a:r>
              <a:rPr lang="sk-SK" altLang="sk-SK" sz="1600" dirty="0" smtClean="0"/>
              <a:t>:  </a:t>
            </a:r>
            <a:r>
              <a:rPr lang="sk-SK" altLang="sk-SK" sz="1600" dirty="0" err="1" smtClean="0"/>
              <a:t>combinations</a:t>
            </a:r>
            <a:r>
              <a:rPr lang="sk-SK" altLang="sk-SK" sz="1600" dirty="0" smtClean="0"/>
              <a:t> </a:t>
            </a:r>
            <a:r>
              <a:rPr lang="sk-SK" altLang="sk-SK" sz="1600" dirty="0" err="1" smtClean="0"/>
              <a:t>of</a:t>
            </a:r>
            <a:r>
              <a:rPr lang="sk-SK" altLang="sk-SK" sz="1600" dirty="0" smtClean="0"/>
              <a:t> </a:t>
            </a:r>
            <a:r>
              <a:rPr lang="sk-SK" altLang="sk-SK" sz="1600" dirty="0" err="1" smtClean="0"/>
              <a:t>liquid</a:t>
            </a:r>
            <a:r>
              <a:rPr lang="sk-SK" altLang="sk-SK" sz="1600" dirty="0" smtClean="0"/>
              <a:t> </a:t>
            </a:r>
            <a:r>
              <a:rPr lang="sk-SK" altLang="sk-SK" sz="1600" dirty="0" err="1" smtClean="0"/>
              <a:t>crystals</a:t>
            </a:r>
            <a:r>
              <a:rPr lang="sk-SK" altLang="sk-SK" sz="1600" dirty="0" smtClean="0"/>
              <a:t> </a:t>
            </a:r>
            <a:r>
              <a:rPr lang="sk-SK" altLang="sk-SK" sz="1600" dirty="0" err="1" smtClean="0"/>
              <a:t>with</a:t>
            </a:r>
            <a:r>
              <a:rPr lang="sk-SK" altLang="sk-SK" sz="1600" dirty="0" smtClean="0"/>
              <a:t> </a:t>
            </a:r>
            <a:r>
              <a:rPr lang="sk-SK" altLang="sk-SK" sz="1600" dirty="0" err="1" smtClean="0"/>
              <a:t>magnetic</a:t>
            </a:r>
            <a:r>
              <a:rPr lang="sk-SK" altLang="sk-SK" sz="1600" dirty="0" smtClean="0"/>
              <a:t> </a:t>
            </a:r>
            <a:r>
              <a:rPr lang="sk-SK" altLang="sk-SK" sz="1600" dirty="0" err="1" smtClean="0"/>
              <a:t>fluids</a:t>
            </a:r>
            <a:r>
              <a:rPr lang="sk-SK" altLang="sk-SK" sz="1600" dirty="0" smtClean="0"/>
              <a:t>, </a:t>
            </a:r>
            <a:r>
              <a:rPr lang="sk-SK" altLang="sk-SK" sz="1600" dirty="0" err="1" smtClean="0"/>
              <a:t>Workshop</a:t>
            </a:r>
            <a:r>
              <a:rPr lang="sk-SK" altLang="sk-SK" sz="1600" dirty="0" smtClean="0"/>
              <a:t>: </a:t>
            </a:r>
            <a:r>
              <a:rPr lang="en-GB" altLang="sk-SK" sz="1600" dirty="0" smtClean="0"/>
              <a:t>Transformation of knowledge and technologies to the praxis obtained by research and development in the earth resources area, June 4 – 5,  2012,  Hotel </a:t>
            </a:r>
            <a:r>
              <a:rPr lang="en-GB" altLang="sk-SK" sz="1600" dirty="0" err="1" smtClean="0"/>
              <a:t>Akadémia</a:t>
            </a:r>
            <a:r>
              <a:rPr lang="en-GB" altLang="sk-SK" sz="1600" dirty="0" smtClean="0"/>
              <a:t>, </a:t>
            </a:r>
            <a:r>
              <a:rPr lang="en-GB" altLang="sk-SK" sz="1600" dirty="0" err="1" smtClean="0"/>
              <a:t>Stará</a:t>
            </a:r>
            <a:r>
              <a:rPr lang="en-GB" altLang="sk-SK" sz="1600" dirty="0" smtClean="0"/>
              <a:t> </a:t>
            </a:r>
            <a:r>
              <a:rPr lang="en-GB" altLang="sk-SK" sz="1600" dirty="0" err="1" smtClean="0"/>
              <a:t>Lesná</a:t>
            </a:r>
            <a:r>
              <a:rPr lang="en-GB" altLang="sk-SK" sz="1600" dirty="0" smtClean="0"/>
              <a:t>, Slovakia</a:t>
            </a:r>
            <a:r>
              <a:rPr lang="en-US" altLang="sk-SK" sz="1600" b="1" dirty="0" smtClean="0"/>
              <a:t>.</a:t>
            </a:r>
            <a:endParaRPr lang="sk-SK" altLang="sk-SK" sz="1600" b="1" dirty="0" smtClean="0"/>
          </a:p>
          <a:p>
            <a:endParaRPr lang="sk-SK" sz="1600" b="1" dirty="0" smtClean="0"/>
          </a:p>
          <a:p>
            <a:r>
              <a:rPr lang="sk-SK" sz="1600" b="1" dirty="0" smtClean="0"/>
              <a:t>N</a:t>
            </a:r>
            <a:r>
              <a:rPr lang="sk-SK" sz="1600" b="1" dirty="0"/>
              <a:t>. Tomašovičová:</a:t>
            </a:r>
            <a:r>
              <a:rPr lang="en-GB" sz="1600" dirty="0"/>
              <a:t> Magnetic nanoparticles prepared by</a:t>
            </a:r>
            <a:r>
              <a:rPr lang="sk-SK" sz="1600" dirty="0"/>
              <a:t> </a:t>
            </a:r>
            <a:r>
              <a:rPr lang="en-GB" sz="1600" dirty="0" err="1"/>
              <a:t>biomineralization</a:t>
            </a:r>
            <a:r>
              <a:rPr lang="en-GB" sz="1600" dirty="0"/>
              <a:t> process - preparation, characterization and utilization</a:t>
            </a:r>
            <a:r>
              <a:rPr lang="sk-SK" sz="1600" dirty="0"/>
              <a:t>, </a:t>
            </a:r>
            <a:r>
              <a:rPr lang="en-US" sz="1600" dirty="0" smtClean="0"/>
              <a:t>Physics of Materials, 17-19 October 2012, </a:t>
            </a:r>
            <a:r>
              <a:rPr lang="en-US" sz="1600" dirty="0" err="1" smtClean="0"/>
              <a:t>Ko</a:t>
            </a:r>
            <a:r>
              <a:rPr lang="sk-SK" sz="1600" dirty="0" err="1" smtClean="0"/>
              <a:t>šice</a:t>
            </a:r>
            <a:endParaRPr lang="sk-SK" sz="1600" dirty="0"/>
          </a:p>
          <a:p>
            <a:endParaRPr lang="sk-SK" sz="1600" dirty="0"/>
          </a:p>
          <a:p>
            <a:r>
              <a:rPr lang="en-US" sz="1600" b="1" dirty="0"/>
              <a:t>P. Kop</a:t>
            </a:r>
            <a:r>
              <a:rPr lang="sk-SK" sz="1600" b="1" dirty="0"/>
              <a:t>č</a:t>
            </a:r>
            <a:r>
              <a:rPr lang="en-US" sz="1600" b="1" dirty="0" err="1"/>
              <a:t>ansk</a:t>
            </a:r>
            <a:r>
              <a:rPr lang="sk-SK" sz="1600" b="1" dirty="0"/>
              <a:t>ý:</a:t>
            </a:r>
            <a:r>
              <a:rPr lang="en-US" sz="1600" dirty="0"/>
              <a:t>Magnetic nanoparticles can help to increase the sensitivity of liquid crystals to an applied external magnetic </a:t>
            </a:r>
            <a:r>
              <a:rPr lang="en-US" sz="1600" dirty="0" smtClean="0"/>
              <a:t>field. </a:t>
            </a:r>
            <a:r>
              <a:rPr lang="en-US" sz="1600" dirty="0"/>
              <a:t>13th International Conference on Magnetic Fluids, January 07 – 11, 2013, New Delhi, India</a:t>
            </a:r>
            <a:r>
              <a:rPr lang="en-US" sz="1600" dirty="0" smtClean="0"/>
              <a:t>.</a:t>
            </a:r>
            <a:endParaRPr lang="sk-SK" sz="1600" dirty="0" smtClean="0"/>
          </a:p>
          <a:p>
            <a:endParaRPr lang="sk-SK" sz="1600" dirty="0" smtClean="0"/>
          </a:p>
          <a:p>
            <a:r>
              <a:rPr lang="sk-SK" sz="1600" b="1" dirty="0" smtClean="0"/>
              <a:t>N. Tomašovičová: </a:t>
            </a:r>
            <a:r>
              <a:rPr lang="sk-SK" sz="1600" dirty="0" err="1" smtClean="0"/>
              <a:t>Structural</a:t>
            </a:r>
            <a:r>
              <a:rPr lang="sk-SK" sz="1600" dirty="0" smtClean="0"/>
              <a:t> </a:t>
            </a:r>
            <a:r>
              <a:rPr lang="sk-SK" sz="1600" dirty="0" err="1" smtClean="0"/>
              <a:t>phase</a:t>
            </a:r>
            <a:r>
              <a:rPr lang="sk-SK" sz="1600" dirty="0" smtClean="0"/>
              <a:t> </a:t>
            </a:r>
            <a:r>
              <a:rPr lang="sk-SK" sz="1600" dirty="0" err="1" smtClean="0"/>
              <a:t>transitions</a:t>
            </a:r>
            <a:r>
              <a:rPr lang="sk-SK" sz="1600" dirty="0" smtClean="0"/>
              <a:t> in </a:t>
            </a:r>
            <a:r>
              <a:rPr lang="sk-SK" sz="1600" dirty="0" err="1" smtClean="0"/>
              <a:t>ferronematics</a:t>
            </a:r>
            <a:r>
              <a:rPr lang="sk-SK" sz="1600" dirty="0" smtClean="0"/>
              <a:t> – </a:t>
            </a:r>
            <a:r>
              <a:rPr lang="sk-SK" sz="1600" dirty="0" err="1" smtClean="0"/>
              <a:t>liquid</a:t>
            </a:r>
            <a:r>
              <a:rPr lang="sk-SK" sz="1600" dirty="0" smtClean="0"/>
              <a:t> </a:t>
            </a:r>
            <a:r>
              <a:rPr lang="sk-SK" sz="1600" dirty="0" err="1" smtClean="0"/>
              <a:t>crystals</a:t>
            </a:r>
            <a:r>
              <a:rPr lang="sk-SK" sz="1600" dirty="0" smtClean="0"/>
              <a:t> </a:t>
            </a:r>
            <a:r>
              <a:rPr lang="sk-SK" sz="1600" dirty="0" err="1" smtClean="0"/>
              <a:t>doped</a:t>
            </a:r>
            <a:r>
              <a:rPr lang="sk-SK" sz="1600" dirty="0" smtClean="0"/>
              <a:t> </a:t>
            </a:r>
            <a:r>
              <a:rPr lang="sk-SK" sz="1600" dirty="0" err="1" smtClean="0"/>
              <a:t>with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nanoparticles</a:t>
            </a:r>
            <a:r>
              <a:rPr lang="sk-SK" sz="1600" dirty="0" smtClean="0"/>
              <a:t>, </a:t>
            </a:r>
            <a:r>
              <a:rPr lang="sk-SK" sz="1600" dirty="0" err="1" smtClean="0"/>
              <a:t>Exploratory</a:t>
            </a:r>
            <a:r>
              <a:rPr lang="sk-SK" sz="1600" dirty="0" smtClean="0"/>
              <a:t> </a:t>
            </a:r>
            <a:r>
              <a:rPr lang="sk-SK" sz="1600" dirty="0" err="1" smtClean="0"/>
              <a:t>workshop</a:t>
            </a:r>
            <a:r>
              <a:rPr lang="sk-SK" sz="1600" dirty="0" smtClean="0"/>
              <a:t> on </a:t>
            </a:r>
            <a:r>
              <a:rPr lang="sk-SK" sz="1600" dirty="0" err="1" smtClean="0"/>
              <a:t>deffect</a:t>
            </a:r>
            <a:r>
              <a:rPr lang="sk-SK" sz="1600" dirty="0" smtClean="0"/>
              <a:t> – </a:t>
            </a:r>
            <a:r>
              <a:rPr lang="sk-SK" sz="1600" dirty="0" err="1" smtClean="0"/>
              <a:t>assembled</a:t>
            </a:r>
            <a:r>
              <a:rPr lang="sk-SK" sz="1600" dirty="0" smtClean="0"/>
              <a:t> soft </a:t>
            </a:r>
            <a:r>
              <a:rPr lang="sk-SK" sz="1600" dirty="0" err="1" smtClean="0"/>
              <a:t>matter</a:t>
            </a:r>
            <a:r>
              <a:rPr lang="sk-SK" sz="1600" dirty="0" smtClean="0"/>
              <a:t> </a:t>
            </a:r>
            <a:r>
              <a:rPr lang="sk-SK" sz="1600" dirty="0" err="1" smtClean="0"/>
              <a:t>for</a:t>
            </a:r>
            <a:r>
              <a:rPr lang="sk-SK" sz="1600" dirty="0" smtClean="0"/>
              <a:t> </a:t>
            </a:r>
            <a:r>
              <a:rPr lang="sk-SK" sz="1600" dirty="0" err="1" smtClean="0"/>
              <a:t>nanoscience</a:t>
            </a:r>
            <a:r>
              <a:rPr lang="sk-SK" sz="1600" dirty="0" smtClean="0"/>
              <a:t> and </a:t>
            </a:r>
            <a:r>
              <a:rPr lang="sk-SK" sz="1600" dirty="0" err="1" smtClean="0"/>
              <a:t>nanotechnology</a:t>
            </a:r>
            <a:r>
              <a:rPr lang="sk-SK" sz="1600" dirty="0" smtClean="0"/>
              <a:t>, 13-16 September, </a:t>
            </a:r>
            <a:r>
              <a:rPr lang="sk-SK" sz="1600" dirty="0" err="1" smtClean="0"/>
              <a:t>Rogaška</a:t>
            </a:r>
            <a:r>
              <a:rPr lang="sk-SK" sz="1600" dirty="0" smtClean="0"/>
              <a:t> Slatina, </a:t>
            </a:r>
            <a:r>
              <a:rPr lang="sk-SK" sz="1600" dirty="0" err="1" smtClean="0"/>
              <a:t>Slovenija</a:t>
            </a:r>
            <a:endParaRPr lang="sk-SK" sz="1600" dirty="0" smtClean="0"/>
          </a:p>
          <a:p>
            <a:endParaRPr lang="sk-SK" sz="1600" dirty="0" smtClean="0"/>
          </a:p>
          <a:p>
            <a:endParaRPr lang="sk-SK" sz="1600" dirty="0"/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382367" y="233123"/>
            <a:ext cx="535368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24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Pozvané prednášky:</a:t>
            </a:r>
            <a:endParaRPr lang="sk-SK" sz="2400" b="1" dirty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15298" y="204105"/>
            <a:ext cx="1146714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1600" dirty="0" smtClean="0"/>
          </a:p>
          <a:p>
            <a:r>
              <a:rPr lang="sk-SK" sz="1600" b="1" dirty="0" smtClean="0"/>
              <a:t>N. Tomašovičová:</a:t>
            </a:r>
            <a:r>
              <a:rPr lang="sk-SK" sz="1600" dirty="0" smtClean="0"/>
              <a:t> </a:t>
            </a:r>
            <a:r>
              <a:rPr lang="sk-SK" sz="1600" dirty="0" err="1" smtClean="0"/>
              <a:t>Ferronematics</a:t>
            </a:r>
            <a:r>
              <a:rPr lang="sk-SK" sz="1600" dirty="0" smtClean="0"/>
              <a:t> — new </a:t>
            </a:r>
            <a:r>
              <a:rPr lang="sk-SK" sz="1600" dirty="0" err="1" smtClean="0"/>
              <a:t>results</a:t>
            </a:r>
            <a:r>
              <a:rPr lang="sk-SK" sz="1600" dirty="0" smtClean="0"/>
              <a:t>,  </a:t>
            </a:r>
            <a:r>
              <a:rPr lang="sk-SK" sz="1600" dirty="0" err="1" smtClean="0"/>
              <a:t>Mini-Workshop</a:t>
            </a:r>
            <a:r>
              <a:rPr lang="sk-SK" sz="1600" dirty="0" smtClean="0"/>
              <a:t> </a:t>
            </a:r>
            <a:r>
              <a:rPr lang="sk-SK" sz="1600" dirty="0" err="1" smtClean="0"/>
              <a:t>Meeting</a:t>
            </a:r>
            <a:r>
              <a:rPr lang="sk-SK" sz="1600" dirty="0" smtClean="0"/>
              <a:t>, Soft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Matter</a:t>
            </a:r>
            <a:r>
              <a:rPr lang="sk-SK" sz="1600" dirty="0" smtClean="0"/>
              <a:t>: </a:t>
            </a:r>
            <a:r>
              <a:rPr lang="sk-SK" sz="1600" dirty="0" err="1" smtClean="0"/>
              <a:t>Selected</a:t>
            </a:r>
            <a:r>
              <a:rPr lang="sk-SK" sz="1600" dirty="0" smtClean="0"/>
              <a:t> </a:t>
            </a:r>
            <a:r>
              <a:rPr lang="sk-SK" sz="1600" dirty="0" err="1" smtClean="0"/>
              <a:t>Topics</a:t>
            </a:r>
            <a:r>
              <a:rPr lang="sk-SK" sz="1600" dirty="0" smtClean="0"/>
              <a:t>, </a:t>
            </a:r>
            <a:r>
              <a:rPr lang="sk-SK" sz="1600" dirty="0" err="1" smtClean="0"/>
              <a:t>Institute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Continuous</a:t>
            </a:r>
            <a:r>
              <a:rPr lang="sk-SK" sz="1600" dirty="0" smtClean="0"/>
              <a:t> </a:t>
            </a:r>
            <a:r>
              <a:rPr lang="sk-SK" sz="1600" dirty="0" err="1" smtClean="0"/>
              <a:t>Media</a:t>
            </a:r>
            <a:r>
              <a:rPr lang="sk-SK" sz="1600" dirty="0" smtClean="0"/>
              <a:t> </a:t>
            </a:r>
            <a:r>
              <a:rPr lang="sk-SK" sz="1600" dirty="0" err="1" smtClean="0"/>
              <a:t>Mechanics</a:t>
            </a:r>
            <a:r>
              <a:rPr lang="sk-SK" sz="1600" dirty="0" smtClean="0"/>
              <a:t>, </a:t>
            </a:r>
            <a:r>
              <a:rPr lang="sk-SK" sz="1600" dirty="0" err="1" smtClean="0"/>
              <a:t>Ural</a:t>
            </a:r>
            <a:r>
              <a:rPr lang="sk-SK" sz="1600" dirty="0" smtClean="0"/>
              <a:t> </a:t>
            </a:r>
            <a:r>
              <a:rPr lang="sk-SK" sz="1600" dirty="0" err="1" smtClean="0"/>
              <a:t>Branch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Russian</a:t>
            </a:r>
            <a:r>
              <a:rPr lang="sk-SK" sz="1600" dirty="0" smtClean="0"/>
              <a:t> </a:t>
            </a:r>
            <a:r>
              <a:rPr lang="sk-SK" sz="1600" dirty="0" err="1" smtClean="0"/>
              <a:t>Academy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Sciences</a:t>
            </a:r>
            <a:r>
              <a:rPr lang="sk-SK" sz="1600" dirty="0" smtClean="0"/>
              <a:t> </a:t>
            </a:r>
            <a:r>
              <a:rPr lang="sk-SK" sz="1600" dirty="0" err="1" smtClean="0"/>
              <a:t>May</a:t>
            </a:r>
            <a:r>
              <a:rPr lang="sk-SK" sz="1600" dirty="0" smtClean="0"/>
              <a:t> 6–8, 2014, </a:t>
            </a:r>
          </a:p>
          <a:p>
            <a:endParaRPr lang="sk-SK" sz="1600" b="1" dirty="0" smtClean="0"/>
          </a:p>
          <a:p>
            <a:r>
              <a:rPr lang="sk-SK" sz="1600" b="1" dirty="0" smtClean="0"/>
              <a:t>P. </a:t>
            </a:r>
            <a:r>
              <a:rPr lang="sk-SK" sz="1600" b="1" dirty="0" err="1" smtClean="0"/>
              <a:t>Kopčansky</a:t>
            </a:r>
            <a:r>
              <a:rPr lang="sk-SK" sz="1600" b="1" dirty="0" smtClean="0"/>
              <a:t>:</a:t>
            </a:r>
            <a:r>
              <a:rPr lang="sk-SK" sz="1600" dirty="0" smtClean="0"/>
              <a:t> </a:t>
            </a:r>
            <a:r>
              <a:rPr lang="sk-SK" sz="1600" dirty="0" err="1" smtClean="0"/>
              <a:t>Interaction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fluids</a:t>
            </a:r>
            <a:r>
              <a:rPr lang="sk-SK" sz="1600" dirty="0" smtClean="0"/>
              <a:t> </a:t>
            </a:r>
            <a:r>
              <a:rPr lang="sk-SK" sz="1600" dirty="0" err="1" smtClean="0"/>
              <a:t>with</a:t>
            </a:r>
            <a:r>
              <a:rPr lang="sk-SK" sz="1600" dirty="0" smtClean="0"/>
              <a:t> </a:t>
            </a:r>
            <a:r>
              <a:rPr lang="sk-SK" sz="1600" dirty="0" err="1" smtClean="0"/>
              <a:t>amyloid</a:t>
            </a:r>
            <a:r>
              <a:rPr lang="sk-SK" sz="1600" dirty="0" smtClean="0"/>
              <a:t> </a:t>
            </a:r>
            <a:r>
              <a:rPr lang="sk-SK" sz="1600" dirty="0" err="1" smtClean="0"/>
              <a:t>structures</a:t>
            </a:r>
            <a:r>
              <a:rPr lang="sk-SK" sz="1600" dirty="0" smtClean="0"/>
              <a:t>, </a:t>
            </a:r>
            <a:r>
              <a:rPr lang="sk-SK" sz="1600" dirty="0" err="1" smtClean="0"/>
              <a:t>Mini-Workshop</a:t>
            </a:r>
            <a:r>
              <a:rPr lang="sk-SK" sz="1600" dirty="0" smtClean="0"/>
              <a:t> </a:t>
            </a:r>
            <a:r>
              <a:rPr lang="sk-SK" sz="1600" dirty="0" err="1" smtClean="0"/>
              <a:t>Meeting</a:t>
            </a:r>
            <a:r>
              <a:rPr lang="sk-SK" sz="1600" dirty="0" smtClean="0"/>
              <a:t>, Soft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Matter</a:t>
            </a:r>
            <a:r>
              <a:rPr lang="sk-SK" sz="1600" dirty="0" smtClean="0"/>
              <a:t>: </a:t>
            </a:r>
            <a:r>
              <a:rPr lang="sk-SK" sz="1600" dirty="0" err="1" smtClean="0"/>
              <a:t>Selected</a:t>
            </a:r>
            <a:r>
              <a:rPr lang="sk-SK" sz="1600" dirty="0" smtClean="0"/>
              <a:t> </a:t>
            </a:r>
            <a:r>
              <a:rPr lang="sk-SK" sz="1600" dirty="0" err="1" smtClean="0"/>
              <a:t>Topics</a:t>
            </a:r>
            <a:r>
              <a:rPr lang="sk-SK" sz="1600" dirty="0" smtClean="0"/>
              <a:t>, </a:t>
            </a:r>
            <a:r>
              <a:rPr lang="sk-SK" sz="1600" dirty="0" err="1" smtClean="0"/>
              <a:t>Institute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Continuous</a:t>
            </a:r>
            <a:r>
              <a:rPr lang="sk-SK" sz="1600" dirty="0" smtClean="0"/>
              <a:t> </a:t>
            </a:r>
            <a:r>
              <a:rPr lang="sk-SK" sz="1600" dirty="0" err="1" smtClean="0"/>
              <a:t>Media</a:t>
            </a:r>
            <a:r>
              <a:rPr lang="sk-SK" sz="1600" dirty="0" smtClean="0"/>
              <a:t> </a:t>
            </a:r>
            <a:r>
              <a:rPr lang="sk-SK" sz="1600" dirty="0" err="1" smtClean="0"/>
              <a:t>Mechanics</a:t>
            </a:r>
            <a:r>
              <a:rPr lang="sk-SK" sz="1600" dirty="0" smtClean="0"/>
              <a:t>, </a:t>
            </a:r>
            <a:r>
              <a:rPr lang="sk-SK" sz="1600" dirty="0" err="1" smtClean="0"/>
              <a:t>Ural</a:t>
            </a:r>
            <a:r>
              <a:rPr lang="sk-SK" sz="1600" dirty="0" smtClean="0"/>
              <a:t> </a:t>
            </a:r>
            <a:r>
              <a:rPr lang="sk-SK" sz="1600" dirty="0" err="1" smtClean="0"/>
              <a:t>Branch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Russian</a:t>
            </a:r>
            <a:r>
              <a:rPr lang="sk-SK" sz="1600" dirty="0" smtClean="0"/>
              <a:t> </a:t>
            </a:r>
            <a:r>
              <a:rPr lang="sk-SK" sz="1600" dirty="0" err="1" smtClean="0"/>
              <a:t>Academy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Sciences</a:t>
            </a:r>
            <a:r>
              <a:rPr lang="sk-SK" sz="1600" dirty="0" smtClean="0"/>
              <a:t>  </a:t>
            </a:r>
            <a:r>
              <a:rPr lang="sk-SK" sz="1600" dirty="0" err="1" smtClean="0"/>
              <a:t>May</a:t>
            </a:r>
            <a:r>
              <a:rPr lang="sk-SK" sz="1600" dirty="0" smtClean="0"/>
              <a:t> 6–8, 2014, </a:t>
            </a:r>
          </a:p>
          <a:p>
            <a:pPr algn="just"/>
            <a:endParaRPr lang="sk-SK" altLang="sk-SK" sz="1600" b="1" dirty="0" smtClean="0"/>
          </a:p>
          <a:p>
            <a:pPr algn="just"/>
            <a:r>
              <a:rPr lang="sk-SK" sz="1600" b="1" dirty="0" smtClean="0"/>
              <a:t>P. </a:t>
            </a:r>
            <a:r>
              <a:rPr lang="sk-SK" sz="1600" b="1" dirty="0" err="1" smtClean="0"/>
              <a:t>Kopčanský</a:t>
            </a:r>
            <a:r>
              <a:rPr lang="sk-SK" sz="1600" dirty="0" smtClean="0"/>
              <a:t>, N. </a:t>
            </a:r>
            <a:r>
              <a:rPr lang="sk-SK" sz="1600" dirty="0" err="1" smtClean="0"/>
              <a:t>Tomasovicova</a:t>
            </a:r>
            <a:r>
              <a:rPr lang="sk-SK" sz="1600" dirty="0" smtClean="0"/>
              <a:t>, M. Timko, V. </a:t>
            </a:r>
            <a:r>
              <a:rPr lang="sk-SK" sz="1600" dirty="0" err="1" smtClean="0"/>
              <a:t>Gdovinova</a:t>
            </a:r>
            <a:r>
              <a:rPr lang="sk-SK" sz="1600" dirty="0" smtClean="0"/>
              <a:t>, T. </a:t>
            </a:r>
            <a:r>
              <a:rPr lang="sk-SK" sz="1600" dirty="0" err="1" smtClean="0"/>
              <a:t>Tóth-Katona</a:t>
            </a:r>
            <a:r>
              <a:rPr lang="sk-SK" sz="1600" dirty="0" smtClean="0"/>
              <a:t>, N. </a:t>
            </a:r>
            <a:r>
              <a:rPr lang="sk-SK" sz="1600" dirty="0" err="1" smtClean="0"/>
              <a:t>Éber</a:t>
            </a:r>
            <a:r>
              <a:rPr lang="sk-SK" sz="1600" dirty="0" smtClean="0"/>
              <a:t>, C.-K. Hu, S. </a:t>
            </a:r>
            <a:r>
              <a:rPr lang="sk-SK" sz="1600" dirty="0" err="1" smtClean="0"/>
              <a:t>Hayryan</a:t>
            </a:r>
            <a:r>
              <a:rPr lang="sk-SK" sz="1600" dirty="0" smtClean="0"/>
              <a:t>, X. </a:t>
            </a:r>
            <a:r>
              <a:rPr lang="sk-SK" sz="1600" dirty="0" err="1" smtClean="0"/>
              <a:t>Chaud</a:t>
            </a:r>
            <a:r>
              <a:rPr lang="sk-SK" sz="1600" dirty="0" smtClean="0"/>
              <a:t>, </a:t>
            </a:r>
            <a:r>
              <a:rPr lang="sk-SK" sz="1600" dirty="0" err="1" smtClean="0"/>
              <a:t>Increase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the</a:t>
            </a:r>
            <a:r>
              <a:rPr lang="sk-SK" sz="1600" dirty="0" smtClean="0"/>
              <a:t> </a:t>
            </a:r>
            <a:r>
              <a:rPr lang="sk-SK" sz="1600" dirty="0" err="1" smtClean="0"/>
              <a:t>sensitivity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liquid</a:t>
            </a:r>
            <a:r>
              <a:rPr lang="sk-SK" sz="1600" dirty="0" smtClean="0"/>
              <a:t> </a:t>
            </a:r>
            <a:r>
              <a:rPr lang="sk-SK" sz="1600" dirty="0" err="1" smtClean="0"/>
              <a:t>crystals</a:t>
            </a:r>
            <a:r>
              <a:rPr lang="sk-SK" sz="1600" dirty="0" smtClean="0"/>
              <a:t> to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field</a:t>
            </a:r>
            <a:r>
              <a:rPr lang="sk-SK" sz="1600" dirty="0" smtClean="0"/>
              <a:t> </a:t>
            </a:r>
            <a:r>
              <a:rPr lang="sk-SK" sz="1600" dirty="0" err="1" smtClean="0"/>
              <a:t>due</a:t>
            </a:r>
            <a:r>
              <a:rPr lang="sk-SK" sz="1600" dirty="0" smtClean="0"/>
              <a:t> </a:t>
            </a:r>
            <a:r>
              <a:rPr lang="sk-SK" sz="1600" dirty="0" err="1" smtClean="0"/>
              <a:t>to</a:t>
            </a:r>
            <a:r>
              <a:rPr lang="sk-SK" sz="1600" dirty="0" smtClean="0"/>
              <a:t> doping </a:t>
            </a:r>
            <a:r>
              <a:rPr lang="sk-SK" sz="1600" dirty="0" err="1" smtClean="0"/>
              <a:t>with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nanoparticles</a:t>
            </a:r>
            <a:r>
              <a:rPr lang="sk-SK" sz="1600" dirty="0" smtClean="0"/>
              <a:t>.  9</a:t>
            </a:r>
            <a:r>
              <a:rPr lang="sk-SK" sz="1600" baseline="30000" dirty="0" smtClean="0"/>
              <a:t>th</a:t>
            </a:r>
            <a:r>
              <a:rPr lang="sk-SK" sz="1600" dirty="0" smtClean="0"/>
              <a:t> </a:t>
            </a:r>
            <a:r>
              <a:rPr lang="sk-SK" sz="1600" dirty="0" err="1" smtClean="0"/>
              <a:t>International</a:t>
            </a:r>
            <a:r>
              <a:rPr lang="sk-SK" sz="1600" dirty="0" smtClean="0"/>
              <a:t> PAMIR </a:t>
            </a:r>
            <a:r>
              <a:rPr lang="sk-SK" sz="1600" dirty="0" err="1" smtClean="0"/>
              <a:t>Conference</a:t>
            </a:r>
            <a:r>
              <a:rPr lang="sk-SK" sz="1600" dirty="0" smtClean="0"/>
              <a:t> – </a:t>
            </a:r>
            <a:r>
              <a:rPr lang="sk-SK" sz="1600" dirty="0" err="1" smtClean="0"/>
              <a:t>Fundamental</a:t>
            </a:r>
            <a:r>
              <a:rPr lang="sk-SK" sz="1600" dirty="0" smtClean="0"/>
              <a:t> and </a:t>
            </a:r>
            <a:r>
              <a:rPr lang="sk-SK" sz="1600" dirty="0" err="1" smtClean="0"/>
              <a:t>Applied</a:t>
            </a:r>
            <a:r>
              <a:rPr lang="sk-SK" sz="1600" dirty="0" smtClean="0"/>
              <a:t> MHD, </a:t>
            </a:r>
            <a:r>
              <a:rPr lang="sk-SK" sz="1600" dirty="0" err="1" smtClean="0"/>
              <a:t>Thermo</a:t>
            </a:r>
            <a:r>
              <a:rPr lang="sk-SK" sz="1600" dirty="0" smtClean="0"/>
              <a:t> </a:t>
            </a:r>
            <a:r>
              <a:rPr lang="sk-SK" sz="1600" dirty="0" err="1" smtClean="0"/>
              <a:t>Acoustic</a:t>
            </a:r>
            <a:r>
              <a:rPr lang="sk-SK" sz="1600" dirty="0" smtClean="0"/>
              <a:t> and </a:t>
            </a:r>
            <a:r>
              <a:rPr lang="sk-SK" sz="1600" dirty="0" err="1" smtClean="0"/>
              <a:t>Space</a:t>
            </a:r>
            <a:r>
              <a:rPr lang="sk-SK" sz="1600" dirty="0" smtClean="0"/>
              <a:t> </a:t>
            </a:r>
            <a:r>
              <a:rPr lang="sk-SK" sz="1600" dirty="0" err="1" smtClean="0"/>
              <a:t>Technology</a:t>
            </a:r>
            <a:r>
              <a:rPr lang="sk-SK" sz="1600" dirty="0" smtClean="0"/>
              <a:t>  </a:t>
            </a:r>
            <a:r>
              <a:rPr lang="sk-SK" sz="1600" dirty="0" err="1" smtClean="0"/>
              <a:t>June</a:t>
            </a:r>
            <a:r>
              <a:rPr lang="sk-SK" sz="1600" dirty="0" smtClean="0"/>
              <a:t> 16-20, 2014, Riga, </a:t>
            </a:r>
            <a:r>
              <a:rPr lang="sk-SK" sz="1600" dirty="0" err="1" smtClean="0"/>
              <a:t>Latvia</a:t>
            </a:r>
            <a:endParaRPr lang="sk-SK" sz="1600" dirty="0" smtClean="0"/>
          </a:p>
          <a:p>
            <a:pPr algn="just"/>
            <a:endParaRPr lang="sk-SK" sz="1600" dirty="0" smtClean="0"/>
          </a:p>
          <a:p>
            <a:pPr algn="just"/>
            <a:r>
              <a:rPr lang="sk-SK" sz="1600" b="1" dirty="0" err="1" smtClean="0"/>
              <a:t>N.Tomašovičová</a:t>
            </a:r>
            <a:r>
              <a:rPr lang="sk-SK" sz="1600" dirty="0" smtClean="0"/>
              <a:t>, </a:t>
            </a:r>
            <a:r>
              <a:rPr lang="sk-SK" sz="1600" dirty="0" err="1" smtClean="0"/>
              <a:t>V.Gdovinová</a:t>
            </a:r>
            <a:r>
              <a:rPr lang="sk-SK" sz="1600" dirty="0" smtClean="0"/>
              <a:t>, </a:t>
            </a:r>
            <a:r>
              <a:rPr lang="sk-SK" sz="1600" dirty="0" err="1" smtClean="0"/>
              <a:t>V.Závišová</a:t>
            </a:r>
            <a:r>
              <a:rPr lang="sk-SK" sz="1600" dirty="0" smtClean="0"/>
              <a:t>,</a:t>
            </a:r>
            <a:r>
              <a:rPr lang="en-US" sz="1600" dirty="0" smtClean="0"/>
              <a:t> M. </a:t>
            </a:r>
            <a:r>
              <a:rPr lang="en-US" sz="1600" dirty="0" err="1" smtClean="0"/>
              <a:t>Timko</a:t>
            </a:r>
            <a:r>
              <a:rPr lang="en-US" sz="1600" dirty="0" smtClean="0"/>
              <a:t>,</a:t>
            </a:r>
            <a:r>
              <a:rPr lang="en-US" sz="1600" baseline="30000" dirty="0" smtClean="0"/>
              <a:t>  </a:t>
            </a:r>
            <a:r>
              <a:rPr lang="en-US" sz="1600" dirty="0" smtClean="0"/>
              <a:t>N. </a:t>
            </a:r>
            <a:r>
              <a:rPr lang="en-US" sz="1600" dirty="0" err="1" smtClean="0"/>
              <a:t>Éber</a:t>
            </a:r>
            <a:r>
              <a:rPr lang="en-US" sz="1600" dirty="0" smtClean="0"/>
              <a:t>,   T. </a:t>
            </a:r>
            <a:r>
              <a:rPr lang="en-US" sz="1600" dirty="0" err="1" smtClean="0"/>
              <a:t>Tóth-Katona</a:t>
            </a:r>
            <a:r>
              <a:rPr lang="en-US" sz="1600" baseline="30000" dirty="0" smtClean="0"/>
              <a:t> </a:t>
            </a:r>
            <a:r>
              <a:rPr lang="en-US" sz="1600" dirty="0" smtClean="0"/>
              <a:t>, J. </a:t>
            </a:r>
            <a:r>
              <a:rPr lang="en-US" sz="1600" dirty="0" err="1" smtClean="0"/>
              <a:t>Jadzyn</a:t>
            </a:r>
            <a:r>
              <a:rPr lang="en-US" sz="1600" dirty="0" smtClean="0"/>
              <a:t>, P. </a:t>
            </a:r>
            <a:r>
              <a:rPr lang="en-US" sz="1600" dirty="0" err="1" smtClean="0"/>
              <a:t>Kopcansky</a:t>
            </a:r>
            <a:r>
              <a:rPr lang="en-US" sz="1600" dirty="0" smtClean="0"/>
              <a:t>,</a:t>
            </a:r>
            <a:r>
              <a:rPr lang="sk-SK" sz="1600" dirty="0" smtClean="0"/>
              <a:t> </a:t>
            </a:r>
            <a:r>
              <a:rPr lang="sk-SK" sz="1600" dirty="0" err="1" smtClean="0"/>
              <a:t>Influence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the</a:t>
            </a:r>
            <a:r>
              <a:rPr lang="sk-SK" sz="1600" dirty="0" smtClean="0"/>
              <a:t> </a:t>
            </a:r>
            <a:r>
              <a:rPr lang="sk-SK" sz="1600" dirty="0" err="1" smtClean="0"/>
              <a:t>anisotropy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particles</a:t>
            </a:r>
            <a:r>
              <a:rPr lang="sk-SK" sz="1600" dirty="0" smtClean="0"/>
              <a:t> on </a:t>
            </a:r>
            <a:r>
              <a:rPr lang="sk-SK" sz="1600" dirty="0" err="1" smtClean="0"/>
              <a:t>the</a:t>
            </a:r>
            <a:r>
              <a:rPr lang="sk-SK" sz="1600" dirty="0" smtClean="0"/>
              <a:t> </a:t>
            </a:r>
            <a:r>
              <a:rPr lang="sk-SK" sz="1600" dirty="0" err="1" smtClean="0"/>
              <a:t>isotropic-nematic</a:t>
            </a:r>
            <a:r>
              <a:rPr lang="sk-SK" sz="1600" dirty="0" smtClean="0"/>
              <a:t> </a:t>
            </a:r>
            <a:r>
              <a:rPr lang="sk-SK" sz="1600" dirty="0" err="1" smtClean="0"/>
              <a:t>phase</a:t>
            </a:r>
            <a:r>
              <a:rPr lang="sk-SK" sz="1600" dirty="0" smtClean="0"/>
              <a:t> </a:t>
            </a:r>
            <a:r>
              <a:rPr lang="sk-SK" sz="1600" dirty="0" err="1" smtClean="0"/>
              <a:t>transition</a:t>
            </a:r>
            <a:r>
              <a:rPr lang="sk-SK" sz="1600" dirty="0" smtClean="0"/>
              <a:t>. </a:t>
            </a:r>
            <a:r>
              <a:rPr lang="sk-SK" sz="1600" dirty="0" err="1" smtClean="0"/>
              <a:t>Proceeding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25th </a:t>
            </a:r>
            <a:r>
              <a:rPr lang="sk-SK" sz="1600" dirty="0" err="1" smtClean="0"/>
              <a:t>International</a:t>
            </a:r>
            <a:r>
              <a:rPr lang="sk-SK" sz="1600" dirty="0" smtClean="0"/>
              <a:t> </a:t>
            </a:r>
            <a:r>
              <a:rPr lang="sk-SK" sz="1600" dirty="0" err="1" smtClean="0"/>
              <a:t>Liquid</a:t>
            </a:r>
            <a:r>
              <a:rPr lang="sk-SK" sz="1600" dirty="0" smtClean="0"/>
              <a:t> </a:t>
            </a:r>
            <a:r>
              <a:rPr lang="sk-SK" sz="1600" dirty="0" err="1" smtClean="0"/>
              <a:t>Crystal</a:t>
            </a:r>
            <a:r>
              <a:rPr lang="sk-SK" sz="1600" dirty="0" smtClean="0"/>
              <a:t> </a:t>
            </a:r>
            <a:r>
              <a:rPr lang="sk-SK" sz="1600" dirty="0" err="1" smtClean="0"/>
              <a:t>Conference</a:t>
            </a:r>
            <a:r>
              <a:rPr lang="sk-SK" sz="1600" dirty="0" smtClean="0"/>
              <a:t>,  29 </a:t>
            </a:r>
            <a:r>
              <a:rPr lang="sk-SK" sz="1600" dirty="0" err="1" smtClean="0"/>
              <a:t>June</a:t>
            </a:r>
            <a:r>
              <a:rPr lang="sk-SK" sz="1600" dirty="0" smtClean="0"/>
              <a:t> – 4 </a:t>
            </a:r>
            <a:r>
              <a:rPr lang="sk-SK" sz="1600" dirty="0" err="1" smtClean="0"/>
              <a:t>July</a:t>
            </a:r>
            <a:r>
              <a:rPr lang="sk-SK" sz="1600" dirty="0" smtClean="0"/>
              <a:t> 2014, </a:t>
            </a:r>
            <a:r>
              <a:rPr lang="sk-SK" sz="1600" dirty="0" err="1" smtClean="0"/>
              <a:t>Trinity</a:t>
            </a:r>
            <a:r>
              <a:rPr lang="sk-SK" sz="1600" dirty="0" smtClean="0"/>
              <a:t> </a:t>
            </a:r>
            <a:r>
              <a:rPr lang="sk-SK" sz="1600" dirty="0" err="1" smtClean="0"/>
              <a:t>College</a:t>
            </a:r>
            <a:r>
              <a:rPr lang="sk-SK" sz="1600" dirty="0" smtClean="0"/>
              <a:t>, Dublin, </a:t>
            </a:r>
            <a:r>
              <a:rPr lang="sk-SK" sz="1600" dirty="0" err="1" smtClean="0"/>
              <a:t>Ireland</a:t>
            </a:r>
            <a:r>
              <a:rPr lang="sk-SK" sz="1600" dirty="0" smtClean="0"/>
              <a:t>.</a:t>
            </a:r>
            <a:r>
              <a:rPr lang="sk-SK" sz="1600" b="1" dirty="0" smtClean="0"/>
              <a:t> </a:t>
            </a:r>
            <a:endParaRPr lang="sk-SK" sz="1600" dirty="0" smtClean="0"/>
          </a:p>
          <a:p>
            <a:pPr algn="just"/>
            <a:endParaRPr lang="sk-SK" sz="1600" dirty="0" smtClean="0"/>
          </a:p>
          <a:p>
            <a:pPr algn="just"/>
            <a:r>
              <a:rPr lang="sk-SK" sz="1600" b="1" dirty="0" smtClean="0"/>
              <a:t>P. </a:t>
            </a:r>
            <a:r>
              <a:rPr lang="sk-SK" sz="1600" b="1" dirty="0" err="1" smtClean="0"/>
              <a:t>Kopčanský</a:t>
            </a:r>
            <a:r>
              <a:rPr lang="sk-SK" sz="1600" dirty="0" smtClean="0"/>
              <a:t>, N. Tomašovičová, M. Timko, V. </a:t>
            </a:r>
            <a:r>
              <a:rPr lang="sk-SK" sz="1600" dirty="0" err="1" smtClean="0"/>
              <a:t>Závišová</a:t>
            </a:r>
            <a:r>
              <a:rPr lang="sk-SK" sz="1600" dirty="0" smtClean="0"/>
              <a:t>, N. </a:t>
            </a:r>
            <a:r>
              <a:rPr lang="sk-SK" sz="1600" dirty="0" err="1" smtClean="0"/>
              <a:t>Éber</a:t>
            </a:r>
            <a:r>
              <a:rPr lang="sk-SK" sz="1600" dirty="0" smtClean="0"/>
              <a:t>,  T. </a:t>
            </a:r>
            <a:r>
              <a:rPr lang="sk-SK" sz="1600" dirty="0" err="1" smtClean="0"/>
              <a:t>Tóth-Katona</a:t>
            </a:r>
            <a:r>
              <a:rPr lang="sk-SK" sz="1600" dirty="0" smtClean="0"/>
              <a:t>, K. </a:t>
            </a:r>
            <a:r>
              <a:rPr lang="sk-SK" sz="1600" dirty="0" err="1" smtClean="0"/>
              <a:t>Fodor-Csorba</a:t>
            </a:r>
            <a:r>
              <a:rPr lang="sk-SK" sz="1600" dirty="0" smtClean="0"/>
              <a:t>, A. Vajda,  X. </a:t>
            </a:r>
            <a:r>
              <a:rPr lang="sk-SK" sz="1600" dirty="0" err="1" smtClean="0"/>
              <a:t>Chaud</a:t>
            </a:r>
            <a:r>
              <a:rPr lang="sk-SK" sz="1600" dirty="0" smtClean="0"/>
              <a:t>,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field</a:t>
            </a:r>
            <a:r>
              <a:rPr lang="sk-SK" sz="1600" dirty="0" smtClean="0"/>
              <a:t> </a:t>
            </a:r>
            <a:r>
              <a:rPr lang="sk-SK" sz="1600" dirty="0" err="1" smtClean="0"/>
              <a:t>isotropic-nematic</a:t>
            </a:r>
            <a:r>
              <a:rPr lang="sk-SK" sz="1600" dirty="0" smtClean="0"/>
              <a:t> </a:t>
            </a:r>
            <a:r>
              <a:rPr lang="sk-SK" sz="1600" dirty="0" err="1" smtClean="0"/>
              <a:t>transition</a:t>
            </a:r>
            <a:r>
              <a:rPr lang="sk-SK" sz="1600" dirty="0" smtClean="0"/>
              <a:t> </a:t>
            </a:r>
            <a:r>
              <a:rPr lang="sk-SK" sz="1600" dirty="0" err="1" smtClean="0"/>
              <a:t>ferronematics</a:t>
            </a:r>
            <a:r>
              <a:rPr lang="sk-SK" sz="1600" dirty="0" smtClean="0"/>
              <a:t> </a:t>
            </a:r>
            <a:r>
              <a:rPr lang="sk-SK" sz="1600" dirty="0" err="1" smtClean="0"/>
              <a:t>basd</a:t>
            </a:r>
            <a:r>
              <a:rPr lang="sk-SK" sz="1600" dirty="0" smtClean="0"/>
              <a:t> on </a:t>
            </a:r>
            <a:r>
              <a:rPr lang="sk-SK" sz="1600" dirty="0" err="1" smtClean="0"/>
              <a:t>bent-core</a:t>
            </a:r>
            <a:r>
              <a:rPr lang="sk-SK" sz="1600" dirty="0" smtClean="0"/>
              <a:t> </a:t>
            </a:r>
            <a:r>
              <a:rPr lang="sk-SK" sz="1600" dirty="0" err="1" smtClean="0"/>
              <a:t>mesogen</a:t>
            </a:r>
            <a:r>
              <a:rPr lang="sk-SK" sz="1600" dirty="0" smtClean="0"/>
              <a:t>, </a:t>
            </a:r>
            <a:r>
              <a:rPr lang="sk-SK" sz="1600" dirty="0" err="1" smtClean="0"/>
              <a:t>Proceeding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25th </a:t>
            </a:r>
            <a:r>
              <a:rPr lang="sk-SK" sz="1600" dirty="0" err="1" smtClean="0"/>
              <a:t>International</a:t>
            </a:r>
            <a:r>
              <a:rPr lang="sk-SK" sz="1600" dirty="0" smtClean="0"/>
              <a:t> </a:t>
            </a:r>
            <a:r>
              <a:rPr lang="sk-SK" sz="1600" dirty="0" err="1" smtClean="0"/>
              <a:t>Liquid</a:t>
            </a:r>
            <a:r>
              <a:rPr lang="sk-SK" sz="1600" dirty="0" smtClean="0"/>
              <a:t> </a:t>
            </a:r>
            <a:r>
              <a:rPr lang="sk-SK" sz="1600" dirty="0" err="1" smtClean="0"/>
              <a:t>Crystal</a:t>
            </a:r>
            <a:r>
              <a:rPr lang="sk-SK" sz="1600" dirty="0" smtClean="0"/>
              <a:t> </a:t>
            </a:r>
            <a:r>
              <a:rPr lang="sk-SK" sz="1600" dirty="0" err="1" smtClean="0"/>
              <a:t>Conference</a:t>
            </a:r>
            <a:r>
              <a:rPr lang="sk-SK" sz="1600" dirty="0" smtClean="0"/>
              <a:t>,  29 </a:t>
            </a:r>
            <a:r>
              <a:rPr lang="sk-SK" sz="1600" dirty="0" err="1" smtClean="0"/>
              <a:t>June</a:t>
            </a:r>
            <a:r>
              <a:rPr lang="sk-SK" sz="1600" dirty="0" smtClean="0"/>
              <a:t> – 4 </a:t>
            </a:r>
            <a:r>
              <a:rPr lang="sk-SK" sz="1600" dirty="0" err="1" smtClean="0"/>
              <a:t>July</a:t>
            </a:r>
            <a:r>
              <a:rPr lang="sk-SK" sz="1600" dirty="0" smtClean="0"/>
              <a:t> 2014, </a:t>
            </a:r>
            <a:r>
              <a:rPr lang="sk-SK" sz="1600" dirty="0" err="1" smtClean="0"/>
              <a:t>Trinity</a:t>
            </a:r>
            <a:r>
              <a:rPr lang="sk-SK" sz="1600" dirty="0" smtClean="0"/>
              <a:t> </a:t>
            </a:r>
            <a:r>
              <a:rPr lang="sk-SK" sz="1600" dirty="0" err="1" smtClean="0"/>
              <a:t>College</a:t>
            </a:r>
            <a:r>
              <a:rPr lang="sk-SK" sz="1600" dirty="0" smtClean="0"/>
              <a:t>, Dublin, </a:t>
            </a:r>
            <a:r>
              <a:rPr lang="sk-SK" sz="1600" dirty="0" err="1" smtClean="0"/>
              <a:t>Ireland</a:t>
            </a:r>
            <a:r>
              <a:rPr lang="sk-SK" sz="1600" dirty="0" smtClean="0"/>
              <a:t>. </a:t>
            </a:r>
          </a:p>
          <a:p>
            <a:endParaRPr lang="sk-SK" dirty="0" smtClean="0"/>
          </a:p>
          <a:p>
            <a:r>
              <a:rPr lang="sk-SK" sz="1600" b="1" dirty="0" smtClean="0"/>
              <a:t>N.</a:t>
            </a:r>
            <a:r>
              <a:rPr lang="en-US" sz="1600" b="1" dirty="0" smtClean="0"/>
              <a:t> </a:t>
            </a:r>
            <a:r>
              <a:rPr lang="sk-SK" sz="1600" b="1" dirty="0" smtClean="0"/>
              <a:t>Tomašovičová: </a:t>
            </a:r>
            <a:r>
              <a:rPr lang="en-GB" altLang="sk-SK" sz="1600" dirty="0" smtClean="0">
                <a:latin typeface="Arial" panose="020B0604020202020204" pitchFamily="34" charset="0"/>
              </a:rPr>
              <a:t>Structural </a:t>
            </a:r>
            <a:r>
              <a:rPr lang="en-GB" altLang="sk-SK" sz="1600" dirty="0">
                <a:latin typeface="Arial" panose="020B0604020202020204" pitchFamily="34" charset="0"/>
              </a:rPr>
              <a:t>transitions in </a:t>
            </a:r>
            <a:r>
              <a:rPr lang="en-GB" altLang="sk-SK" sz="1600" dirty="0" err="1" smtClean="0">
                <a:latin typeface="Arial" panose="020B0604020202020204" pitchFamily="34" charset="0"/>
              </a:rPr>
              <a:t>nematic</a:t>
            </a:r>
            <a:r>
              <a:rPr lang="en-GB" altLang="sk-SK" sz="1600" dirty="0" smtClean="0">
                <a:latin typeface="Arial" panose="020B0604020202020204" pitchFamily="34" charset="0"/>
              </a:rPr>
              <a:t> </a:t>
            </a:r>
            <a:r>
              <a:rPr lang="en-GB" altLang="sk-SK" sz="1600" dirty="0">
                <a:latin typeface="Arial" panose="020B0604020202020204" pitchFamily="34" charset="0"/>
              </a:rPr>
              <a:t>liquid crystals doped with magnetic </a:t>
            </a:r>
            <a:r>
              <a:rPr lang="en-GB" altLang="sk-SK" sz="1600" dirty="0" smtClean="0">
                <a:latin typeface="Arial" panose="020B0604020202020204" pitchFamily="34" charset="0"/>
              </a:rPr>
              <a:t>nanoparticles</a:t>
            </a:r>
            <a:r>
              <a:rPr lang="sk-SK" altLang="sk-SK" sz="1600" dirty="0" smtClean="0">
                <a:latin typeface="Arial" panose="020B0604020202020204" pitchFamily="34" charset="0"/>
              </a:rPr>
              <a:t>, </a:t>
            </a:r>
            <a:r>
              <a:rPr lang="de-DE" sz="1600" dirty="0" smtClean="0"/>
              <a:t>NCST </a:t>
            </a:r>
            <a:r>
              <a:rPr lang="de-DE" sz="1600" dirty="0"/>
              <a:t>Workshop on Softmatter </a:t>
            </a:r>
            <a:r>
              <a:rPr lang="de-DE" sz="1600" dirty="0" err="1"/>
              <a:t>and</a:t>
            </a:r>
            <a:r>
              <a:rPr lang="de-DE" sz="1600" dirty="0"/>
              <a:t> </a:t>
            </a:r>
            <a:r>
              <a:rPr lang="de-DE" sz="1600" dirty="0" err="1" smtClean="0"/>
              <a:t>Nanoscience</a:t>
            </a:r>
            <a:r>
              <a:rPr lang="sk-SK" sz="1600" dirty="0" smtClean="0"/>
              <a:t>, </a:t>
            </a:r>
            <a:r>
              <a:rPr lang="de-DE" sz="1600" dirty="0" smtClean="0"/>
              <a:t>16</a:t>
            </a:r>
            <a:r>
              <a:rPr lang="sk-SK" sz="1600" dirty="0" smtClean="0"/>
              <a:t>-</a:t>
            </a:r>
            <a:r>
              <a:rPr lang="de-DE" sz="1600" dirty="0" smtClean="0"/>
              <a:t>17</a:t>
            </a:r>
            <a:r>
              <a:rPr lang="sk-SK" sz="1600" dirty="0" smtClean="0"/>
              <a:t>  </a:t>
            </a:r>
            <a:r>
              <a:rPr lang="sk-SK" sz="1600" dirty="0" err="1" smtClean="0"/>
              <a:t>March</a:t>
            </a:r>
            <a:r>
              <a:rPr lang="sk-SK" sz="1600" dirty="0" smtClean="0"/>
              <a:t>, </a:t>
            </a:r>
            <a:r>
              <a:rPr lang="de-DE" sz="1600" dirty="0" smtClean="0"/>
              <a:t>2015 </a:t>
            </a:r>
            <a:r>
              <a:rPr lang="sk-SK" sz="1600" dirty="0" err="1" smtClean="0"/>
              <a:t>Taipei</a:t>
            </a:r>
            <a:r>
              <a:rPr lang="sk-SK" sz="1600" dirty="0" smtClean="0"/>
              <a:t>, Taiwan</a:t>
            </a:r>
          </a:p>
          <a:p>
            <a:endParaRPr lang="sk-SK" dirty="0"/>
          </a:p>
          <a:p>
            <a:r>
              <a:rPr lang="sk-SK" sz="1600" b="1" dirty="0" smtClean="0"/>
              <a:t>N. Tomašovičová</a:t>
            </a:r>
            <a:r>
              <a:rPr lang="sk-SK" sz="1600" dirty="0" smtClean="0"/>
              <a:t>: </a:t>
            </a:r>
            <a:r>
              <a:rPr lang="sk-SK" sz="1600" dirty="0" err="1"/>
              <a:t>Structural</a:t>
            </a:r>
            <a:r>
              <a:rPr lang="sk-SK" sz="1600" dirty="0"/>
              <a:t> </a:t>
            </a:r>
            <a:r>
              <a:rPr lang="sk-SK" sz="1600" dirty="0" err="1"/>
              <a:t>phase</a:t>
            </a:r>
            <a:r>
              <a:rPr lang="sk-SK" sz="1600" dirty="0"/>
              <a:t> </a:t>
            </a:r>
            <a:r>
              <a:rPr lang="sk-SK" sz="1600" dirty="0" err="1"/>
              <a:t>transitions</a:t>
            </a:r>
            <a:r>
              <a:rPr lang="sk-SK" sz="1600" dirty="0"/>
              <a:t> in </a:t>
            </a:r>
            <a:r>
              <a:rPr lang="sk-SK" sz="1600" dirty="0" err="1"/>
              <a:t>ferronematics</a:t>
            </a:r>
            <a:r>
              <a:rPr lang="sk-SK" sz="1600" dirty="0"/>
              <a:t> – </a:t>
            </a:r>
            <a:r>
              <a:rPr lang="sk-SK" sz="1600" dirty="0" err="1"/>
              <a:t>liquid</a:t>
            </a:r>
            <a:r>
              <a:rPr lang="sk-SK" sz="1600" dirty="0"/>
              <a:t> </a:t>
            </a:r>
            <a:r>
              <a:rPr lang="sk-SK" sz="1600" dirty="0" err="1"/>
              <a:t>crystals</a:t>
            </a:r>
            <a:r>
              <a:rPr lang="sk-SK" sz="1600" dirty="0"/>
              <a:t> </a:t>
            </a:r>
            <a:r>
              <a:rPr lang="sk-SK" sz="1600" dirty="0" err="1"/>
              <a:t>doped</a:t>
            </a:r>
            <a:r>
              <a:rPr lang="sk-SK" sz="1600" dirty="0"/>
              <a:t> </a:t>
            </a:r>
            <a:r>
              <a:rPr lang="sk-SK" sz="1600" dirty="0" err="1"/>
              <a:t>with</a:t>
            </a:r>
            <a:r>
              <a:rPr lang="sk-SK" sz="1600" dirty="0"/>
              <a:t> </a:t>
            </a:r>
            <a:r>
              <a:rPr lang="sk-SK" sz="1600" dirty="0" err="1"/>
              <a:t>magnetic</a:t>
            </a:r>
            <a:r>
              <a:rPr lang="sk-SK" sz="1600" dirty="0"/>
              <a:t> </a:t>
            </a:r>
            <a:r>
              <a:rPr lang="sk-SK" sz="1600" dirty="0" err="1"/>
              <a:t>nanoparticles</a:t>
            </a:r>
            <a:r>
              <a:rPr lang="sk-SK" sz="1600" dirty="0"/>
              <a:t>,</a:t>
            </a:r>
            <a:r>
              <a:rPr lang="en-US" sz="1600" dirty="0" smtClean="0"/>
              <a:t> </a:t>
            </a:r>
            <a:r>
              <a:rPr lang="en-US" sz="1600" dirty="0"/>
              <a:t>Mini-workshop on Critical Phenomena and Complex </a:t>
            </a:r>
            <a:r>
              <a:rPr lang="en-US" sz="1600" dirty="0" smtClean="0"/>
              <a:t>Systems, </a:t>
            </a:r>
            <a:r>
              <a:rPr lang="sk-SK" sz="1600" dirty="0" smtClean="0"/>
              <a:t>2</a:t>
            </a:r>
            <a:r>
              <a:rPr lang="en-US" sz="1600" dirty="0" smtClean="0"/>
              <a:t>4 </a:t>
            </a:r>
            <a:r>
              <a:rPr lang="en-US" sz="1600" dirty="0"/>
              <a:t>September </a:t>
            </a:r>
            <a:r>
              <a:rPr lang="en-US" sz="1600" dirty="0" smtClean="0"/>
              <a:t>2015</a:t>
            </a:r>
            <a:r>
              <a:rPr lang="sk-SK" sz="1600" dirty="0" smtClean="0"/>
              <a:t>, </a:t>
            </a:r>
            <a:r>
              <a:rPr lang="en-US" sz="1600" dirty="0" smtClean="0"/>
              <a:t> </a:t>
            </a:r>
            <a:r>
              <a:rPr lang="en-US" sz="1600" dirty="0"/>
              <a:t>National Center for Theoretical Sciences in the campus of National Tsing Hua University in Hsinchu, Taiwan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11961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 txBox="1"/>
          <p:nvPr/>
        </p:nvSpPr>
        <p:spPr>
          <a:xfrm>
            <a:off x="432003" y="827278"/>
            <a:ext cx="11362055" cy="57682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Publikácie</a:t>
            </a:r>
            <a:r>
              <a:rPr sz="2400" b="1" spc="-9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2012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 dirty="0">
              <a:latin typeface="Times New Roman"/>
              <a:cs typeface="Times New Roman"/>
            </a:endParaRPr>
          </a:p>
          <a:p>
            <a:pPr lvl="0">
              <a:buFont typeface="Arial" pitchFamily="34" charset="0"/>
              <a:buChar char="•"/>
            </a:pPr>
            <a:r>
              <a:rPr lang="sk-SK" sz="1600" dirty="0" smtClean="0"/>
              <a:t> KOPČANSKÝ, Peter - KOVALCHUK, O.V. - TOMAŠOVIČOVÁ, Natália - TIMKO, Milan - MITRÓOVÁ, Zuzana - VOVK, V.Y. - KOVALCHUK, T.M. - STUDENYAK, I.P. - HNATIČ, Michal - HONKONEN, </a:t>
            </a:r>
            <a:r>
              <a:rPr lang="sk-SK" sz="1600" dirty="0" err="1" smtClean="0"/>
              <a:t>Juha</a:t>
            </a:r>
            <a:r>
              <a:rPr lang="sk-SK" sz="1600" dirty="0" smtClean="0"/>
              <a:t> - JADZYN, </a:t>
            </a:r>
            <a:r>
              <a:rPr lang="sk-SK" sz="1600" dirty="0" err="1" smtClean="0"/>
              <a:t>Jan</a:t>
            </a:r>
            <a:r>
              <a:rPr lang="sk-SK" sz="1600" dirty="0" smtClean="0"/>
              <a:t>. </a:t>
            </a:r>
            <a:r>
              <a:rPr lang="sk-SK" sz="1600" dirty="0" err="1" smtClean="0"/>
              <a:t>Nonadditive</a:t>
            </a:r>
            <a:r>
              <a:rPr lang="sk-SK" sz="1600" dirty="0" smtClean="0"/>
              <a:t> </a:t>
            </a:r>
            <a:r>
              <a:rPr lang="sk-SK" sz="1600" dirty="0" err="1" smtClean="0"/>
              <a:t>Changes</a:t>
            </a:r>
            <a:r>
              <a:rPr lang="sk-SK" sz="1600" dirty="0" smtClean="0"/>
              <a:t> in </a:t>
            </a:r>
            <a:r>
              <a:rPr lang="sk-SK" sz="1600" dirty="0" err="1" smtClean="0"/>
              <a:t>the</a:t>
            </a:r>
            <a:r>
              <a:rPr lang="sk-SK" sz="1600" dirty="0" smtClean="0"/>
              <a:t> </a:t>
            </a:r>
            <a:r>
              <a:rPr lang="sk-SK" sz="1600" dirty="0" err="1" smtClean="0"/>
              <a:t>Conductivity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Nematic</a:t>
            </a:r>
            <a:r>
              <a:rPr lang="sk-SK" sz="1600" dirty="0" smtClean="0"/>
              <a:t> </a:t>
            </a:r>
            <a:r>
              <a:rPr lang="sk-SK" sz="1600" dirty="0" err="1" smtClean="0"/>
              <a:t>Liquid</a:t>
            </a:r>
            <a:r>
              <a:rPr lang="sk-SK" sz="1600" dirty="0" smtClean="0"/>
              <a:t> </a:t>
            </a:r>
            <a:r>
              <a:rPr lang="sk-SK" sz="1600" dirty="0" err="1" smtClean="0"/>
              <a:t>Crystal</a:t>
            </a:r>
            <a:r>
              <a:rPr lang="sk-SK" sz="1600" dirty="0" smtClean="0"/>
              <a:t> </a:t>
            </a:r>
            <a:r>
              <a:rPr lang="sk-SK" sz="1600" dirty="0" err="1" smtClean="0"/>
              <a:t>Doped</a:t>
            </a:r>
            <a:r>
              <a:rPr lang="sk-SK" sz="1600" dirty="0" smtClean="0"/>
              <a:t> </a:t>
            </a:r>
            <a:r>
              <a:rPr lang="sk-SK" sz="1600" dirty="0" err="1" smtClean="0"/>
              <a:t>with</a:t>
            </a:r>
            <a:r>
              <a:rPr lang="sk-SK" sz="1600" dirty="0" smtClean="0"/>
              <a:t> </a:t>
            </a:r>
            <a:r>
              <a:rPr lang="sk-SK" sz="1600" dirty="0" err="1" smtClean="0"/>
              <a:t>Single-walled</a:t>
            </a:r>
            <a:r>
              <a:rPr lang="sk-SK" sz="1600" dirty="0" smtClean="0"/>
              <a:t> </a:t>
            </a:r>
            <a:r>
              <a:rPr lang="sk-SK" sz="1600" dirty="0" err="1" smtClean="0"/>
              <a:t>Carbon</a:t>
            </a:r>
            <a:r>
              <a:rPr lang="sk-SK" sz="1600" dirty="0" smtClean="0"/>
              <a:t> </a:t>
            </a:r>
            <a:r>
              <a:rPr lang="sk-SK" sz="1600" dirty="0" err="1" smtClean="0"/>
              <a:t>Nanotubes</a:t>
            </a:r>
            <a:r>
              <a:rPr lang="sk-SK" sz="1600" dirty="0" smtClean="0"/>
              <a:t> and Magnetite. In STM 13 : 13th </a:t>
            </a:r>
            <a:r>
              <a:rPr lang="sk-SK" sz="1600" dirty="0" err="1" smtClean="0"/>
              <a:t>Small</a:t>
            </a:r>
            <a:r>
              <a:rPr lang="sk-SK" sz="1600" dirty="0" smtClean="0"/>
              <a:t> Triangle </a:t>
            </a:r>
            <a:r>
              <a:rPr lang="sk-SK" sz="1600" dirty="0" err="1" smtClean="0"/>
              <a:t>Meeting</a:t>
            </a:r>
            <a:r>
              <a:rPr lang="sk-SK" sz="1600" dirty="0" smtClean="0"/>
              <a:t> on </a:t>
            </a:r>
            <a:r>
              <a:rPr lang="sk-SK" sz="1600" dirty="0" err="1" smtClean="0"/>
              <a:t>Theoretical</a:t>
            </a:r>
            <a:r>
              <a:rPr lang="sk-SK" sz="1600" dirty="0" smtClean="0"/>
              <a:t> </a:t>
            </a:r>
            <a:r>
              <a:rPr lang="sk-SK" sz="1600" dirty="0" err="1" smtClean="0"/>
              <a:t>Physics</a:t>
            </a:r>
            <a:r>
              <a:rPr lang="sk-SK" sz="1600" dirty="0" smtClean="0"/>
              <a:t>, November 14 - 16, 2011, Stará Lesná. </a:t>
            </a:r>
            <a:r>
              <a:rPr lang="sk-SK" sz="1600" dirty="0" err="1" smtClean="0"/>
              <a:t>Editors</a:t>
            </a:r>
            <a:r>
              <a:rPr lang="sk-SK" sz="1600" dirty="0" smtClean="0"/>
              <a:t> J. Buša, M. </a:t>
            </a:r>
            <a:r>
              <a:rPr lang="sk-SK" sz="1600" dirty="0" err="1" smtClean="0"/>
              <a:t>Hnatič</a:t>
            </a:r>
            <a:r>
              <a:rPr lang="sk-SK" sz="1600" dirty="0" smtClean="0"/>
              <a:t>, P. </a:t>
            </a:r>
            <a:r>
              <a:rPr lang="sk-SK" sz="1600" dirty="0" err="1" smtClean="0"/>
              <a:t>Kopčanský</a:t>
            </a:r>
            <a:r>
              <a:rPr lang="sk-SK" sz="1600" dirty="0" smtClean="0"/>
              <a:t>. - Košice : </a:t>
            </a:r>
            <a:r>
              <a:rPr lang="sk-SK" sz="1600" dirty="0" err="1" smtClean="0"/>
              <a:t>Institute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Experimental</a:t>
            </a:r>
            <a:r>
              <a:rPr lang="sk-SK" sz="1600" dirty="0" smtClean="0"/>
              <a:t> </a:t>
            </a:r>
            <a:r>
              <a:rPr lang="sk-SK" sz="1600" dirty="0" err="1" smtClean="0"/>
              <a:t>Physics</a:t>
            </a:r>
            <a:r>
              <a:rPr lang="sk-SK" sz="1600" dirty="0" smtClean="0"/>
              <a:t>, 2012, p. 72-79. ISBN 978-80-8143-017-6. </a:t>
            </a:r>
          </a:p>
          <a:p>
            <a:pPr lvl="0"/>
            <a:endParaRPr lang="sk-SK" sz="1600" dirty="0" smtClean="0"/>
          </a:p>
          <a:p>
            <a:pPr lvl="0">
              <a:buFont typeface="Arial" pitchFamily="34" charset="0"/>
              <a:buChar char="•"/>
            </a:pPr>
            <a:r>
              <a:rPr lang="sk-SK" sz="1600" dirty="0" smtClean="0"/>
              <a:t> MITRÓOVÁ, Zuzana - TOMAŠOVIČOVÁ, Natália - TIMKO, Milan - KONERACKÁ, Martina - TOMČO, Ladislav - JADZYN, </a:t>
            </a:r>
            <a:r>
              <a:rPr lang="sk-SK" sz="1600" dirty="0" err="1" smtClean="0"/>
              <a:t>Jan</a:t>
            </a:r>
            <a:r>
              <a:rPr lang="sk-SK" sz="1600" dirty="0" smtClean="0"/>
              <a:t> - PALEWSKI, T. - KOPČANSKÝ, Peter - KOVALCHUK, O.V. </a:t>
            </a:r>
            <a:r>
              <a:rPr lang="sk-SK" sz="1600" dirty="0" err="1" smtClean="0"/>
              <a:t>Magnetic-Field</a:t>
            </a:r>
            <a:r>
              <a:rPr lang="sk-SK" sz="1600" dirty="0" smtClean="0"/>
              <a:t> </a:t>
            </a:r>
            <a:r>
              <a:rPr lang="sk-SK" sz="1600" dirty="0" err="1" smtClean="0"/>
              <a:t>Induced</a:t>
            </a:r>
            <a:r>
              <a:rPr lang="sk-SK" sz="1600" dirty="0" smtClean="0"/>
              <a:t> </a:t>
            </a:r>
            <a:r>
              <a:rPr lang="sk-SK" sz="1600" dirty="0" err="1" smtClean="0"/>
              <a:t>Isotropic-Nematic</a:t>
            </a:r>
            <a:r>
              <a:rPr lang="sk-SK" sz="1600" dirty="0" smtClean="0"/>
              <a:t> </a:t>
            </a:r>
            <a:r>
              <a:rPr lang="sk-SK" sz="1600" dirty="0" err="1" smtClean="0"/>
              <a:t>Phase</a:t>
            </a:r>
            <a:r>
              <a:rPr lang="sk-SK" sz="1600" dirty="0" smtClean="0"/>
              <a:t> </a:t>
            </a:r>
            <a:r>
              <a:rPr lang="sk-SK" sz="1600" dirty="0" err="1" smtClean="0"/>
              <a:t>Transition</a:t>
            </a:r>
            <a:r>
              <a:rPr lang="sk-SK" sz="1600" dirty="0" smtClean="0"/>
              <a:t> in PDLC </a:t>
            </a:r>
            <a:r>
              <a:rPr lang="sk-SK" sz="1600" dirty="0" err="1" smtClean="0"/>
              <a:t>Doped</a:t>
            </a:r>
            <a:r>
              <a:rPr lang="sk-SK" sz="1600" dirty="0" smtClean="0"/>
              <a:t> </a:t>
            </a:r>
            <a:r>
              <a:rPr lang="sk-SK" sz="1600" dirty="0" err="1" smtClean="0"/>
              <a:t>with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Nanoparticles</a:t>
            </a:r>
            <a:r>
              <a:rPr lang="sk-SK" sz="1600" dirty="0" smtClean="0"/>
              <a:t>. In Acta </a:t>
            </a:r>
            <a:r>
              <a:rPr lang="sk-SK" sz="1600" dirty="0" err="1" smtClean="0"/>
              <a:t>Physica</a:t>
            </a:r>
            <a:r>
              <a:rPr lang="sk-SK" sz="1600" dirty="0" smtClean="0"/>
              <a:t> </a:t>
            </a:r>
            <a:r>
              <a:rPr lang="sk-SK" sz="1600" dirty="0" err="1" smtClean="0"/>
              <a:t>Polonica</a:t>
            </a:r>
            <a:r>
              <a:rPr lang="sk-SK" sz="1600" dirty="0" smtClean="0"/>
              <a:t> A, 2012, </a:t>
            </a:r>
            <a:r>
              <a:rPr lang="sk-SK" sz="1600" dirty="0" err="1" smtClean="0"/>
              <a:t>vol</a:t>
            </a:r>
            <a:r>
              <a:rPr lang="sk-SK" sz="1600" dirty="0" smtClean="0"/>
              <a:t>. 121, no. 5-6, p. 1299-1301. (0.444 - IF2011). (2012 - </a:t>
            </a:r>
            <a:r>
              <a:rPr lang="sk-SK" sz="1600" dirty="0" err="1" smtClean="0"/>
              <a:t>Current</a:t>
            </a:r>
            <a:r>
              <a:rPr lang="sk-SK" sz="1600" dirty="0" smtClean="0"/>
              <a:t> </a:t>
            </a:r>
            <a:r>
              <a:rPr lang="sk-SK" sz="1600" dirty="0" err="1" smtClean="0"/>
              <a:t>Contents</a:t>
            </a:r>
            <a:r>
              <a:rPr lang="sk-SK" sz="1600" dirty="0" smtClean="0"/>
              <a:t>, WOS, SCOPUS). ISSN 1898-794X. (0.444 - IF2011). </a:t>
            </a:r>
          </a:p>
          <a:p>
            <a:pPr lvl="0"/>
            <a:endParaRPr lang="sk-SK" sz="1600" dirty="0" smtClean="0"/>
          </a:p>
          <a:p>
            <a:pPr lvl="0">
              <a:buFont typeface="Arial" pitchFamily="34" charset="0"/>
              <a:buChar char="•"/>
            </a:pPr>
            <a:r>
              <a:rPr lang="sk-SK" sz="1600" dirty="0" smtClean="0"/>
              <a:t> TOMAŠOVIČOVÁ, Natália - TIMKO, Milan - KONERACKÁ, Martina - ZÁVIŠOVÁ, Vlasta - JADZYN, </a:t>
            </a:r>
            <a:r>
              <a:rPr lang="sk-SK" sz="1600" dirty="0" err="1" smtClean="0"/>
              <a:t>Jan</a:t>
            </a:r>
            <a:r>
              <a:rPr lang="sk-SK" sz="1600" dirty="0" smtClean="0"/>
              <a:t> - BEAUGNON, </a:t>
            </a:r>
            <a:r>
              <a:rPr lang="sk-SK" sz="1600" dirty="0" err="1" smtClean="0"/>
              <a:t>Eric</a:t>
            </a:r>
            <a:r>
              <a:rPr lang="sk-SK" sz="1600" dirty="0" smtClean="0"/>
              <a:t> - CHAUD, </a:t>
            </a:r>
            <a:r>
              <a:rPr lang="sk-SK" sz="1600" dirty="0" err="1" smtClean="0"/>
              <a:t>Xavier</a:t>
            </a:r>
            <a:r>
              <a:rPr lang="sk-SK" sz="1600" dirty="0" smtClean="0"/>
              <a:t> - KOPČANSKÝ, Peter.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Field</a:t>
            </a:r>
            <a:r>
              <a:rPr lang="sk-SK" sz="1600" dirty="0" smtClean="0"/>
              <a:t> </a:t>
            </a:r>
            <a:r>
              <a:rPr lang="sk-SK" sz="1600" dirty="0" err="1" smtClean="0"/>
              <a:t>Induced</a:t>
            </a:r>
            <a:r>
              <a:rPr lang="sk-SK" sz="1600" dirty="0" smtClean="0"/>
              <a:t> </a:t>
            </a:r>
            <a:r>
              <a:rPr lang="sk-SK" sz="1600" dirty="0" err="1" smtClean="0"/>
              <a:t>Structural</a:t>
            </a:r>
            <a:r>
              <a:rPr lang="sk-SK" sz="1600" dirty="0" smtClean="0"/>
              <a:t> </a:t>
            </a:r>
            <a:r>
              <a:rPr lang="sk-SK" sz="1600" dirty="0" err="1" smtClean="0"/>
              <a:t>Transistions</a:t>
            </a:r>
            <a:r>
              <a:rPr lang="sk-SK" sz="1600" dirty="0" smtClean="0"/>
              <a:t> in 6CHBT-Based </a:t>
            </a:r>
            <a:r>
              <a:rPr lang="sk-SK" sz="1600" dirty="0" err="1" smtClean="0"/>
              <a:t>Ferronematics</a:t>
            </a:r>
            <a:r>
              <a:rPr lang="sk-SK" sz="1600" dirty="0" smtClean="0"/>
              <a:t>. In Acta </a:t>
            </a:r>
            <a:r>
              <a:rPr lang="sk-SK" sz="1600" dirty="0" err="1" smtClean="0"/>
              <a:t>Physica</a:t>
            </a:r>
            <a:r>
              <a:rPr lang="sk-SK" sz="1600" dirty="0" smtClean="0"/>
              <a:t> </a:t>
            </a:r>
            <a:r>
              <a:rPr lang="sk-SK" sz="1600" dirty="0" err="1" smtClean="0"/>
              <a:t>Polonica</a:t>
            </a:r>
            <a:r>
              <a:rPr lang="sk-SK" sz="1600" dirty="0" smtClean="0"/>
              <a:t> A, 2012, </a:t>
            </a:r>
            <a:r>
              <a:rPr lang="sk-SK" sz="1600" dirty="0" err="1" smtClean="0"/>
              <a:t>vol</a:t>
            </a:r>
            <a:r>
              <a:rPr lang="sk-SK" sz="1600" dirty="0" smtClean="0"/>
              <a:t>. 121, no. 5-6, p. 1276-1278. (0.444 - IF2011). (2012 - </a:t>
            </a:r>
            <a:r>
              <a:rPr lang="sk-SK" sz="1600" dirty="0" err="1" smtClean="0"/>
              <a:t>Current</a:t>
            </a:r>
            <a:r>
              <a:rPr lang="sk-SK" sz="1600" dirty="0" smtClean="0"/>
              <a:t> </a:t>
            </a:r>
            <a:r>
              <a:rPr lang="sk-SK" sz="1600" dirty="0" err="1" smtClean="0"/>
              <a:t>Contents</a:t>
            </a:r>
            <a:r>
              <a:rPr lang="sk-SK" sz="1600" dirty="0" smtClean="0"/>
              <a:t>, WOS, SCOPUS). ISSN 1898-794X. PM´11</a:t>
            </a:r>
          </a:p>
          <a:p>
            <a:r>
              <a:rPr lang="sk-SK" sz="1600" dirty="0">
                <a:solidFill>
                  <a:srgbClr val="FF0000"/>
                </a:solidFill>
              </a:rPr>
              <a:t>Ohlasy 3</a:t>
            </a:r>
          </a:p>
          <a:p>
            <a:pPr lvl="0">
              <a:buFont typeface="Arial" pitchFamily="34" charset="0"/>
              <a:buChar char="•"/>
            </a:pPr>
            <a:endParaRPr lang="sk-SK" sz="1600" dirty="0" smtClean="0">
              <a:solidFill>
                <a:srgbClr val="FF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sk-SK" sz="1600" dirty="0" smtClean="0">
                <a:solidFill>
                  <a:srgbClr val="FF0000"/>
                </a:solidFill>
              </a:rPr>
              <a:t> </a:t>
            </a:r>
            <a:r>
              <a:rPr lang="sk-SK" sz="1600" dirty="0" smtClean="0"/>
              <a:t>TOMAŠOVIČOVÁ, Natália - TIMKO, Milan - ZÁVIŠOVÁ, Vlasta - HASHIM, Anežka - JADZYN, </a:t>
            </a:r>
            <a:r>
              <a:rPr lang="sk-SK" sz="1600" dirty="0" err="1" smtClean="0"/>
              <a:t>Jan</a:t>
            </a:r>
            <a:r>
              <a:rPr lang="sk-SK" sz="1600" dirty="0" smtClean="0"/>
              <a:t> - CHAUD, </a:t>
            </a:r>
            <a:r>
              <a:rPr lang="sk-SK" sz="1600" dirty="0" err="1" smtClean="0"/>
              <a:t>Xavier</a:t>
            </a:r>
            <a:r>
              <a:rPr lang="sk-SK" sz="1600" dirty="0" smtClean="0"/>
              <a:t> - BEAUGNON, </a:t>
            </a:r>
            <a:r>
              <a:rPr lang="sk-SK" sz="1600" dirty="0" err="1" smtClean="0"/>
              <a:t>Eric</a:t>
            </a:r>
            <a:r>
              <a:rPr lang="sk-SK" sz="1600" dirty="0" smtClean="0"/>
              <a:t> - KOPČANSKÝ, Peter. </a:t>
            </a:r>
            <a:r>
              <a:rPr lang="sk-SK" sz="1600" dirty="0" err="1" smtClean="0"/>
              <a:t>How</a:t>
            </a:r>
            <a:r>
              <a:rPr lang="sk-SK" sz="1600" dirty="0" smtClean="0"/>
              <a:t> to </a:t>
            </a:r>
            <a:r>
              <a:rPr lang="sk-SK" sz="1600" dirty="0" err="1" smtClean="0"/>
              <a:t>change</a:t>
            </a:r>
            <a:r>
              <a:rPr lang="sk-SK" sz="1600" dirty="0" smtClean="0"/>
              <a:t> </a:t>
            </a:r>
            <a:r>
              <a:rPr lang="sk-SK" sz="1600" dirty="0" err="1" smtClean="0"/>
              <a:t>the</a:t>
            </a:r>
            <a:r>
              <a:rPr lang="sk-SK" sz="1600" dirty="0" smtClean="0"/>
              <a:t> </a:t>
            </a:r>
            <a:r>
              <a:rPr lang="sk-SK" sz="1600" dirty="0" err="1" smtClean="0"/>
              <a:t>sensitivity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liquid</a:t>
            </a:r>
            <a:r>
              <a:rPr lang="sk-SK" sz="1600" dirty="0" smtClean="0"/>
              <a:t> </a:t>
            </a:r>
            <a:r>
              <a:rPr lang="sk-SK" sz="1600" dirty="0" err="1" smtClean="0"/>
              <a:t>crystal</a:t>
            </a:r>
            <a:r>
              <a:rPr lang="sk-SK" sz="1600" dirty="0" smtClean="0"/>
              <a:t> in </a:t>
            </a:r>
            <a:r>
              <a:rPr lang="sk-SK" sz="1600" dirty="0" err="1" smtClean="0"/>
              <a:t>external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field</a:t>
            </a:r>
            <a:r>
              <a:rPr lang="sk-SK" sz="1600" dirty="0" smtClean="0"/>
              <a:t>. In </a:t>
            </a:r>
            <a:r>
              <a:rPr lang="sk-SK" sz="1600" dirty="0" err="1" smtClean="0"/>
              <a:t>Magnetohydrodynamics</a:t>
            </a:r>
            <a:r>
              <a:rPr lang="sk-SK" sz="1600" dirty="0" smtClean="0"/>
              <a:t>, 2012, </a:t>
            </a:r>
            <a:r>
              <a:rPr lang="sk-SK" sz="1600" dirty="0" err="1" smtClean="0"/>
              <a:t>vol</a:t>
            </a:r>
            <a:r>
              <a:rPr lang="sk-SK" sz="1600" dirty="0" smtClean="0"/>
              <a:t>. 48, no. 2, p. 407-414. (0.413 - IF2011). ISSN 0024-998X. </a:t>
            </a:r>
          </a:p>
          <a:p>
            <a:pPr lvl="0"/>
            <a:endParaRPr lang="sk-SK" sz="1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 txBox="1"/>
          <p:nvPr/>
        </p:nvSpPr>
        <p:spPr>
          <a:xfrm>
            <a:off x="432003" y="827278"/>
            <a:ext cx="11362055" cy="31444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 err="1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Publikácie</a:t>
            </a:r>
            <a:r>
              <a:rPr sz="2400" b="1" spc="-9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201</a:t>
            </a:r>
            <a:r>
              <a:rPr lang="sk-SK" sz="2400" b="1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3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 dirty="0">
              <a:latin typeface="Times New Roman"/>
              <a:cs typeface="Times New Roman"/>
            </a:endParaRPr>
          </a:p>
          <a:p>
            <a:pPr>
              <a:buFont typeface="Arial" pitchFamily="34" charset="0"/>
              <a:buChar char="•"/>
            </a:pPr>
            <a:r>
              <a:rPr lang="sk-SK" sz="1600" dirty="0" smtClean="0"/>
              <a:t> KOPČANSKÝ, Peter - TOMAŠOVIČOVÁ, Natália - TÓTH-KATONA, Tibor - ÉBER, </a:t>
            </a:r>
            <a:r>
              <a:rPr lang="sk-SK" sz="1600" dirty="0" err="1" smtClean="0"/>
              <a:t>Nándor</a:t>
            </a:r>
            <a:r>
              <a:rPr lang="sk-SK" sz="1600" dirty="0" smtClean="0"/>
              <a:t> - TIMKO, Milan - ZÁVIŠOVÁ, Vlasta - MAJOROŠOVÁ, Jozefína - RAJŇÁK, Michal - JADZYN, </a:t>
            </a:r>
            <a:r>
              <a:rPr lang="sk-SK" sz="1600" dirty="0" err="1" smtClean="0"/>
              <a:t>Jan</a:t>
            </a:r>
            <a:r>
              <a:rPr lang="sk-SK" sz="1600" dirty="0" smtClean="0"/>
              <a:t> - CHAUD, </a:t>
            </a:r>
            <a:r>
              <a:rPr lang="sk-SK" sz="1600" dirty="0" err="1" smtClean="0"/>
              <a:t>Xavier</a:t>
            </a:r>
            <a:r>
              <a:rPr lang="sk-SK" sz="1600" dirty="0" smtClean="0"/>
              <a:t>. </a:t>
            </a:r>
            <a:r>
              <a:rPr lang="sk-SK" sz="1600" dirty="0" err="1" smtClean="0"/>
              <a:t>Increasing</a:t>
            </a:r>
            <a:r>
              <a:rPr lang="sk-SK" sz="1600" dirty="0" smtClean="0"/>
              <a:t> </a:t>
            </a:r>
            <a:r>
              <a:rPr lang="sk-SK" sz="1600" dirty="0" err="1" smtClean="0"/>
              <a:t>the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sensitivity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liquid</a:t>
            </a:r>
            <a:r>
              <a:rPr lang="sk-SK" sz="1600" dirty="0" smtClean="0"/>
              <a:t> </a:t>
            </a:r>
            <a:r>
              <a:rPr lang="sk-SK" sz="1600" dirty="0" err="1" smtClean="0"/>
              <a:t>crystals</a:t>
            </a:r>
            <a:r>
              <a:rPr lang="sk-SK" sz="1600" dirty="0" smtClean="0"/>
              <a:t> by </a:t>
            </a:r>
            <a:r>
              <a:rPr lang="sk-SK" sz="1600" dirty="0" err="1" smtClean="0"/>
              <a:t>rod-like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nanoparticles</a:t>
            </a:r>
            <a:r>
              <a:rPr lang="sk-SK" sz="1600" dirty="0" smtClean="0"/>
              <a:t>. In </a:t>
            </a:r>
            <a:r>
              <a:rPr lang="sk-SK" sz="1600" dirty="0" err="1" smtClean="0"/>
              <a:t>Magnetohydrodynamics</a:t>
            </a:r>
            <a:r>
              <a:rPr lang="sk-SK" sz="1600" dirty="0" smtClean="0"/>
              <a:t>, 2013, </a:t>
            </a:r>
            <a:r>
              <a:rPr lang="sk-SK" sz="1600" dirty="0" err="1" smtClean="0"/>
              <a:t>vol</a:t>
            </a:r>
            <a:r>
              <a:rPr lang="sk-SK" sz="1600" dirty="0" smtClean="0"/>
              <a:t>. 49, no. 3-4, p. 586-591. (0.550 - IF2012).  ISSN 0024-998X. </a:t>
            </a:r>
          </a:p>
          <a:p>
            <a:pPr>
              <a:buFont typeface="Arial" pitchFamily="34" charset="0"/>
              <a:buChar char="•"/>
            </a:pPr>
            <a:endParaRPr lang="sk-SK" sz="1600" dirty="0" smtClean="0"/>
          </a:p>
          <a:p>
            <a:pPr>
              <a:buFont typeface="Arial" pitchFamily="34" charset="0"/>
              <a:buChar char="•"/>
            </a:pPr>
            <a:r>
              <a:rPr lang="sk-SK" sz="1600" dirty="0" smtClean="0"/>
              <a:t> TOMAŠOVIČOVÁ, Natália - TIMKO, Milan - MITRÓOVÁ, Zuzana - KONERACKÁ, Martina - RAJŇÁK, Michal - ÉBER, </a:t>
            </a:r>
            <a:r>
              <a:rPr lang="sk-SK" sz="1600" dirty="0" err="1" smtClean="0"/>
              <a:t>Nándor</a:t>
            </a:r>
            <a:r>
              <a:rPr lang="sk-SK" sz="1600" dirty="0" smtClean="0"/>
              <a:t> - TÓTH-KATONA, Tibor - CHAUD, </a:t>
            </a:r>
            <a:r>
              <a:rPr lang="sk-SK" sz="1600" dirty="0" err="1" smtClean="0"/>
              <a:t>Xavier</a:t>
            </a:r>
            <a:r>
              <a:rPr lang="sk-SK" sz="1600" dirty="0" smtClean="0"/>
              <a:t> - JADZYN, </a:t>
            </a:r>
            <a:r>
              <a:rPr lang="sk-SK" sz="1600" dirty="0" err="1" smtClean="0"/>
              <a:t>Jan</a:t>
            </a:r>
            <a:r>
              <a:rPr lang="sk-SK" sz="1600" dirty="0" smtClean="0"/>
              <a:t> - KOPČANSKÝ, Peter. </a:t>
            </a:r>
            <a:r>
              <a:rPr lang="sk-SK" sz="1600" dirty="0" err="1" smtClean="0"/>
              <a:t>Capacitance</a:t>
            </a:r>
            <a:r>
              <a:rPr lang="sk-SK" sz="1600" dirty="0" smtClean="0"/>
              <a:t> </a:t>
            </a:r>
            <a:r>
              <a:rPr lang="sk-SK" sz="1600" dirty="0" err="1" smtClean="0"/>
              <a:t>changes</a:t>
            </a:r>
            <a:r>
              <a:rPr lang="sk-SK" sz="1600" dirty="0" smtClean="0"/>
              <a:t> in </a:t>
            </a:r>
            <a:r>
              <a:rPr lang="sk-SK" sz="1600" dirty="0" err="1" smtClean="0"/>
              <a:t>ferronematic</a:t>
            </a:r>
            <a:r>
              <a:rPr lang="sk-SK" sz="1600" dirty="0" smtClean="0"/>
              <a:t> </a:t>
            </a:r>
            <a:r>
              <a:rPr lang="sk-SK" sz="1600" dirty="0" err="1" smtClean="0"/>
              <a:t>liquid</a:t>
            </a:r>
            <a:r>
              <a:rPr lang="sk-SK" sz="1600" dirty="0" smtClean="0"/>
              <a:t> </a:t>
            </a:r>
            <a:r>
              <a:rPr lang="sk-SK" sz="1600" dirty="0" err="1" smtClean="0"/>
              <a:t>crystals</a:t>
            </a:r>
            <a:r>
              <a:rPr lang="sk-SK" sz="1600" dirty="0" smtClean="0"/>
              <a:t> </a:t>
            </a:r>
            <a:r>
              <a:rPr lang="sk-SK" sz="1600" dirty="0" err="1" smtClean="0"/>
              <a:t>induced</a:t>
            </a:r>
            <a:r>
              <a:rPr lang="sk-SK" sz="1600" dirty="0" smtClean="0"/>
              <a:t> by </a:t>
            </a:r>
            <a:r>
              <a:rPr lang="sk-SK" sz="1600" dirty="0" err="1" smtClean="0"/>
              <a:t>low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fields</a:t>
            </a:r>
            <a:r>
              <a:rPr lang="sk-SK" sz="1600" dirty="0" smtClean="0"/>
              <a:t>. In </a:t>
            </a:r>
            <a:r>
              <a:rPr lang="sk-SK" sz="1600" dirty="0" err="1" smtClean="0"/>
              <a:t>Physical</a:t>
            </a:r>
            <a:r>
              <a:rPr lang="sk-SK" sz="1600" dirty="0" smtClean="0"/>
              <a:t> </a:t>
            </a:r>
            <a:r>
              <a:rPr lang="sk-SK" sz="1600" dirty="0" err="1" smtClean="0"/>
              <a:t>Review</a:t>
            </a:r>
            <a:r>
              <a:rPr lang="sk-SK" sz="1600" dirty="0" smtClean="0"/>
              <a:t> E. </a:t>
            </a:r>
            <a:r>
              <a:rPr lang="sk-SK" sz="1600" dirty="0" err="1" smtClean="0"/>
              <a:t>Statistical</a:t>
            </a:r>
            <a:r>
              <a:rPr lang="sk-SK" sz="1600" dirty="0" smtClean="0"/>
              <a:t>, </a:t>
            </a:r>
            <a:r>
              <a:rPr lang="sk-SK" sz="1600" dirty="0" err="1" smtClean="0"/>
              <a:t>Nonlinear</a:t>
            </a:r>
            <a:r>
              <a:rPr lang="sk-SK" sz="1600" dirty="0" smtClean="0"/>
              <a:t> and Soft </a:t>
            </a:r>
            <a:r>
              <a:rPr lang="sk-SK" sz="1600" dirty="0" err="1" smtClean="0"/>
              <a:t>Matter</a:t>
            </a:r>
            <a:r>
              <a:rPr lang="sk-SK" sz="1600" dirty="0" smtClean="0"/>
              <a:t> </a:t>
            </a:r>
            <a:r>
              <a:rPr lang="sk-SK" sz="1600" dirty="0" err="1" smtClean="0"/>
              <a:t>Physics</a:t>
            </a:r>
            <a:r>
              <a:rPr lang="sk-SK" sz="1600" dirty="0" smtClean="0"/>
              <a:t>, 2013, </a:t>
            </a:r>
            <a:r>
              <a:rPr lang="sk-SK" sz="1600" dirty="0" err="1" smtClean="0"/>
              <a:t>vol</a:t>
            </a:r>
            <a:r>
              <a:rPr lang="sk-SK" sz="1600" dirty="0" smtClean="0"/>
              <a:t>. 87, no. 1, art. no. 014501. (2.313 - IF2012).  ISSN 1539-3755. </a:t>
            </a:r>
            <a:r>
              <a:rPr lang="sk-SK" sz="1600" dirty="0" smtClean="0">
                <a:solidFill>
                  <a:srgbClr val="FF0000"/>
                </a:solidFill>
              </a:rPr>
              <a:t>ohlasy </a:t>
            </a:r>
            <a:r>
              <a:rPr lang="en-US" sz="1600" dirty="0" smtClean="0">
                <a:solidFill>
                  <a:srgbClr val="FF0000"/>
                </a:solidFill>
              </a:rPr>
              <a:t>10</a:t>
            </a:r>
            <a:endParaRPr lang="sk-SK" sz="1600" dirty="0" smtClean="0">
              <a:solidFill>
                <a:srgbClr val="FF0000"/>
              </a:solidFill>
            </a:endParaRPr>
          </a:p>
          <a:p>
            <a:pPr lvl="0"/>
            <a:endParaRPr lang="sk-SK" sz="1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 txBox="1"/>
          <p:nvPr/>
        </p:nvSpPr>
        <p:spPr>
          <a:xfrm>
            <a:off x="432003" y="827278"/>
            <a:ext cx="11362055" cy="5883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 err="1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Publikácie</a:t>
            </a:r>
            <a:r>
              <a:rPr sz="2400" b="1" spc="-9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201</a:t>
            </a:r>
            <a:r>
              <a:rPr lang="sk-SK" sz="2400" b="1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marL="12700">
              <a:lnSpc>
                <a:spcPct val="100000"/>
              </a:lnSpc>
            </a:pPr>
            <a:endParaRPr lang="sk-SK" sz="1600" b="1" dirty="0" smtClean="0">
              <a:solidFill>
                <a:srgbClr val="006FC0"/>
              </a:solidFill>
              <a:latin typeface="Calibri"/>
              <a:cs typeface="Calibri"/>
            </a:endParaRPr>
          </a:p>
          <a:p>
            <a:pPr marL="12700" lvl="0">
              <a:buFont typeface="Arial" pitchFamily="34" charset="0"/>
              <a:buChar char="•"/>
            </a:pPr>
            <a:r>
              <a:rPr lang="sk-SK" sz="1600" dirty="0" smtClean="0"/>
              <a:t> GDOVINOVÁ, Veronika - TOMAŠOVIČOVÁ, Natália - ÉBER, </a:t>
            </a:r>
            <a:r>
              <a:rPr lang="sk-SK" sz="1600" dirty="0" err="1" smtClean="0"/>
              <a:t>Nándor</a:t>
            </a:r>
            <a:r>
              <a:rPr lang="sk-SK" sz="1600" dirty="0" smtClean="0"/>
              <a:t> - TÓTH-KATONA, Tibor - ZÁVIŠOVÁ, Vlasta - TIMKO, Milan - KOPČANSKÝ, Peter. </a:t>
            </a:r>
            <a:r>
              <a:rPr lang="sk-SK" sz="1600" dirty="0" err="1" smtClean="0"/>
              <a:t>Influence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the</a:t>
            </a:r>
            <a:r>
              <a:rPr lang="sk-SK" sz="1600" dirty="0" smtClean="0"/>
              <a:t> </a:t>
            </a:r>
            <a:r>
              <a:rPr lang="sk-SK" sz="1600" dirty="0" err="1" smtClean="0"/>
              <a:t>anisometry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particles</a:t>
            </a:r>
            <a:r>
              <a:rPr lang="sk-SK" sz="1600" dirty="0" smtClean="0"/>
              <a:t> on </a:t>
            </a:r>
            <a:r>
              <a:rPr lang="sk-SK" sz="1600" dirty="0" err="1" smtClean="0"/>
              <a:t>the</a:t>
            </a:r>
            <a:r>
              <a:rPr lang="sk-SK" sz="1600" dirty="0" smtClean="0"/>
              <a:t> </a:t>
            </a:r>
            <a:r>
              <a:rPr lang="sk-SK" sz="1600" dirty="0" err="1" smtClean="0"/>
              <a:t>isotropic</a:t>
            </a:r>
            <a:r>
              <a:rPr lang="sk-SK" sz="1600" dirty="0" smtClean="0"/>
              <a:t>–</a:t>
            </a:r>
            <a:r>
              <a:rPr lang="sk-SK" sz="1600" dirty="0" err="1" smtClean="0"/>
              <a:t>nematic</a:t>
            </a:r>
            <a:r>
              <a:rPr lang="sk-SK" sz="1600" dirty="0" smtClean="0"/>
              <a:t> </a:t>
            </a:r>
            <a:r>
              <a:rPr lang="sk-SK" sz="1600" dirty="0" err="1" smtClean="0"/>
              <a:t>phase</a:t>
            </a:r>
            <a:r>
              <a:rPr lang="sk-SK" sz="1600" dirty="0" smtClean="0"/>
              <a:t> </a:t>
            </a:r>
            <a:r>
              <a:rPr lang="sk-SK" sz="1600" dirty="0" err="1" smtClean="0"/>
              <a:t>transition</a:t>
            </a:r>
            <a:r>
              <a:rPr lang="sk-SK" sz="1600" dirty="0" smtClean="0"/>
              <a:t>. In </a:t>
            </a:r>
            <a:r>
              <a:rPr lang="sk-SK" sz="1600" dirty="0" err="1" smtClean="0"/>
              <a:t>Liquid</a:t>
            </a:r>
            <a:r>
              <a:rPr lang="sk-SK" sz="1600" dirty="0" smtClean="0"/>
              <a:t> </a:t>
            </a:r>
            <a:r>
              <a:rPr lang="sk-SK" sz="1600" dirty="0" err="1" smtClean="0"/>
              <a:t>Crystals</a:t>
            </a:r>
            <a:r>
              <a:rPr lang="sk-SK" sz="1600" dirty="0" smtClean="0"/>
              <a:t>, 2014, </a:t>
            </a:r>
            <a:r>
              <a:rPr lang="sk-SK" sz="1600" dirty="0" err="1" smtClean="0"/>
              <a:t>vol</a:t>
            </a:r>
            <a:r>
              <a:rPr lang="sk-SK" sz="1600" dirty="0" smtClean="0"/>
              <a:t>. 41, no. 12, p. 1773-1777. (2.349 - IF2013).  ISSN 0267-8292. </a:t>
            </a:r>
          </a:p>
          <a:p>
            <a:pPr marL="12700"/>
            <a:r>
              <a:rPr lang="sk-SK" sz="1600" dirty="0">
                <a:solidFill>
                  <a:srgbClr val="FF0000"/>
                </a:solidFill>
              </a:rPr>
              <a:t>Ohlasy 1</a:t>
            </a:r>
          </a:p>
          <a:p>
            <a:pPr marL="12700" lvl="0">
              <a:buFont typeface="Arial" pitchFamily="34" charset="0"/>
              <a:buChar char="•"/>
            </a:pPr>
            <a:endParaRPr lang="sk-SK" sz="1600" dirty="0" smtClean="0">
              <a:solidFill>
                <a:srgbClr val="FF0000"/>
              </a:solidFill>
            </a:endParaRPr>
          </a:p>
          <a:p>
            <a:pPr marL="12700" lvl="0">
              <a:buFont typeface="Arial" pitchFamily="34" charset="0"/>
              <a:buChar char="•"/>
            </a:pPr>
            <a:r>
              <a:rPr lang="sk-SK" sz="1600" dirty="0" smtClean="0"/>
              <a:t>MAJOROŠOVÁ, Jozefína - TOMAŠOVIČOVÁ, Natália - TIMKO, Milan - KONERACKÁ, Martina - STUDENYAK, I.P. - KOVALCHUK, O.V. - KOVALCHUK, S.O. - JADZYN, </a:t>
            </a:r>
            <a:r>
              <a:rPr lang="sk-SK" sz="1600" dirty="0" err="1" smtClean="0"/>
              <a:t>Jan</a:t>
            </a:r>
            <a:r>
              <a:rPr lang="sk-SK" sz="1600" dirty="0" smtClean="0"/>
              <a:t> - KOPČANSKÝ, Peter. </a:t>
            </a:r>
            <a:r>
              <a:rPr lang="sk-SK" sz="1600" dirty="0" err="1" smtClean="0"/>
              <a:t>Sensitivity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6CHBT </a:t>
            </a:r>
            <a:r>
              <a:rPr lang="sk-SK" sz="1600" dirty="0" err="1" smtClean="0"/>
              <a:t>Liquid</a:t>
            </a:r>
            <a:r>
              <a:rPr lang="sk-SK" sz="1600" dirty="0" smtClean="0"/>
              <a:t> </a:t>
            </a:r>
            <a:r>
              <a:rPr lang="sk-SK" sz="1600" dirty="0" err="1" smtClean="0"/>
              <a:t>Crystal</a:t>
            </a:r>
            <a:r>
              <a:rPr lang="sk-SK" sz="1600" dirty="0" smtClean="0"/>
              <a:t> </a:t>
            </a:r>
            <a:r>
              <a:rPr lang="sk-SK" sz="1600" dirty="0" err="1" smtClean="0"/>
              <a:t>Doped</a:t>
            </a:r>
            <a:r>
              <a:rPr lang="sk-SK" sz="1600" dirty="0" smtClean="0"/>
              <a:t> </a:t>
            </a:r>
            <a:r>
              <a:rPr lang="sk-SK" sz="1600" dirty="0" err="1" smtClean="0"/>
              <a:t>with</a:t>
            </a:r>
            <a:r>
              <a:rPr lang="sk-SK" sz="1600" dirty="0" smtClean="0"/>
              <a:t> </a:t>
            </a:r>
            <a:r>
              <a:rPr lang="sk-SK" sz="1600" dirty="0" err="1" smtClean="0"/>
              <a:t>Ferroelectric</a:t>
            </a:r>
            <a:r>
              <a:rPr lang="sk-SK" sz="1600" dirty="0" smtClean="0"/>
              <a:t> or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Particles</a:t>
            </a:r>
            <a:r>
              <a:rPr lang="sk-SK" sz="1600" dirty="0" smtClean="0"/>
              <a:t> to </a:t>
            </a:r>
            <a:r>
              <a:rPr lang="sk-SK" sz="1600" dirty="0" err="1" smtClean="0"/>
              <a:t>Electric</a:t>
            </a:r>
            <a:r>
              <a:rPr lang="sk-SK" sz="1600" dirty="0" smtClean="0"/>
              <a:t> and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Fields</a:t>
            </a:r>
            <a:r>
              <a:rPr lang="sk-SK" sz="1600" dirty="0" smtClean="0"/>
              <a:t>. In Acta </a:t>
            </a:r>
            <a:r>
              <a:rPr lang="sk-SK" sz="1600" dirty="0" err="1" smtClean="0"/>
              <a:t>Physica</a:t>
            </a:r>
            <a:r>
              <a:rPr lang="sk-SK" sz="1600" dirty="0" smtClean="0"/>
              <a:t> </a:t>
            </a:r>
            <a:r>
              <a:rPr lang="sk-SK" sz="1600" dirty="0" err="1" smtClean="0"/>
              <a:t>Polonica</a:t>
            </a:r>
            <a:r>
              <a:rPr lang="sk-SK" sz="1600" dirty="0" smtClean="0"/>
              <a:t> A, 2014, </a:t>
            </a:r>
            <a:r>
              <a:rPr lang="sk-SK" sz="1600" dirty="0" err="1" smtClean="0"/>
              <a:t>vol</a:t>
            </a:r>
            <a:r>
              <a:rPr lang="sk-SK" sz="1600" dirty="0" smtClean="0"/>
              <a:t>. 126, no. 1, p. 260-261. (0.604 - IF2013).  ISSN 1898-794X.</a:t>
            </a:r>
          </a:p>
          <a:p>
            <a:pPr marL="12700" lvl="0">
              <a:buFont typeface="Arial" pitchFamily="34" charset="0"/>
              <a:buChar char="•"/>
            </a:pPr>
            <a:endParaRPr lang="sk-SK" sz="1600" dirty="0" smtClean="0"/>
          </a:p>
          <a:p>
            <a:pPr marL="12700" lvl="0">
              <a:buFont typeface="Arial" pitchFamily="34" charset="0"/>
              <a:buChar char="•"/>
            </a:pPr>
            <a:r>
              <a:rPr lang="sk-SK" sz="1600" dirty="0" smtClean="0"/>
              <a:t> TOMAŠOVIČOVÁ, Natália - TIMKO, Milan - ZÁVIŠOVÁ, Vlasta - HASHIM, Anežka - JADZYN, </a:t>
            </a:r>
            <a:r>
              <a:rPr lang="sk-SK" sz="1600" dirty="0" err="1" smtClean="0"/>
              <a:t>Jan</a:t>
            </a:r>
            <a:r>
              <a:rPr lang="sk-SK" sz="1600" dirty="0" smtClean="0"/>
              <a:t> - CHAUD, </a:t>
            </a:r>
            <a:r>
              <a:rPr lang="sk-SK" sz="1600" dirty="0" err="1" smtClean="0"/>
              <a:t>Xavier</a:t>
            </a:r>
            <a:r>
              <a:rPr lang="sk-SK" sz="1600" dirty="0" smtClean="0"/>
              <a:t> - BEAUGNON, </a:t>
            </a:r>
            <a:r>
              <a:rPr lang="sk-SK" sz="1600" dirty="0" err="1" smtClean="0"/>
              <a:t>Eric</a:t>
            </a:r>
            <a:r>
              <a:rPr lang="sk-SK" sz="1600" dirty="0" smtClean="0"/>
              <a:t> - KOPČANSKÝ, Peter. </a:t>
            </a:r>
            <a:r>
              <a:rPr lang="sk-SK" sz="1600" dirty="0" err="1" smtClean="0"/>
              <a:t>Phase</a:t>
            </a:r>
            <a:r>
              <a:rPr lang="sk-SK" sz="1600" dirty="0" smtClean="0"/>
              <a:t> </a:t>
            </a:r>
            <a:r>
              <a:rPr lang="sk-SK" sz="1600" dirty="0" err="1" smtClean="0"/>
              <a:t>Transitions</a:t>
            </a:r>
            <a:r>
              <a:rPr lang="sk-SK" sz="1600" dirty="0" smtClean="0"/>
              <a:t> in </a:t>
            </a:r>
            <a:r>
              <a:rPr lang="sk-SK" sz="1600" dirty="0" err="1" smtClean="0"/>
              <a:t>Liquid</a:t>
            </a:r>
            <a:r>
              <a:rPr lang="sk-SK" sz="1600" dirty="0" smtClean="0"/>
              <a:t> </a:t>
            </a:r>
            <a:r>
              <a:rPr lang="sk-SK" sz="1600" dirty="0" err="1" smtClean="0"/>
              <a:t>Crystal</a:t>
            </a:r>
            <a:r>
              <a:rPr lang="sk-SK" sz="1600" dirty="0" smtClean="0"/>
              <a:t> </a:t>
            </a:r>
            <a:r>
              <a:rPr lang="sk-SK" sz="1600" dirty="0" err="1" smtClean="0"/>
              <a:t>Doped</a:t>
            </a:r>
            <a:r>
              <a:rPr lang="sk-SK" sz="1600" dirty="0" smtClean="0"/>
              <a:t> </a:t>
            </a:r>
            <a:r>
              <a:rPr lang="sk-SK" sz="1600" dirty="0" err="1" smtClean="0"/>
              <a:t>with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Particles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Different</a:t>
            </a:r>
            <a:r>
              <a:rPr lang="sk-SK" sz="1600" dirty="0" smtClean="0"/>
              <a:t> </a:t>
            </a:r>
            <a:r>
              <a:rPr lang="sk-SK" sz="1600" dirty="0" err="1" smtClean="0"/>
              <a:t>Shapes</a:t>
            </a:r>
            <a:r>
              <a:rPr lang="sk-SK" sz="1600" dirty="0" smtClean="0"/>
              <a:t> </a:t>
            </a:r>
            <a:r>
              <a:rPr lang="sk-SK" sz="1600" dirty="0" err="1" smtClean="0"/>
              <a:t>in</a:t>
            </a:r>
            <a:r>
              <a:rPr lang="sk-SK" sz="1600" dirty="0" smtClean="0"/>
              <a:t> </a:t>
            </a:r>
            <a:r>
              <a:rPr lang="sk-SK" sz="1600" dirty="0" err="1" smtClean="0"/>
              <a:t>Combined</a:t>
            </a:r>
            <a:r>
              <a:rPr lang="sk-SK" sz="1600" dirty="0" smtClean="0"/>
              <a:t> </a:t>
            </a:r>
            <a:r>
              <a:rPr lang="sk-SK" sz="1600" dirty="0" err="1" smtClean="0"/>
              <a:t>Electric</a:t>
            </a:r>
            <a:r>
              <a:rPr lang="sk-SK" sz="1600" dirty="0" smtClean="0"/>
              <a:t> and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Fields</a:t>
            </a:r>
            <a:r>
              <a:rPr lang="sk-SK" sz="1600" dirty="0" smtClean="0"/>
              <a:t>. In </a:t>
            </a:r>
            <a:r>
              <a:rPr lang="sk-SK" sz="1600" dirty="0" err="1" smtClean="0"/>
              <a:t>International</a:t>
            </a:r>
            <a:r>
              <a:rPr lang="sk-SK" sz="1600" dirty="0" smtClean="0"/>
              <a:t> </a:t>
            </a:r>
            <a:r>
              <a:rPr lang="sk-SK" sz="1600" dirty="0" err="1" smtClean="0"/>
              <a:t>Journal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Thermophysics</a:t>
            </a:r>
            <a:r>
              <a:rPr lang="sk-SK" sz="1600" dirty="0" smtClean="0"/>
              <a:t>, 2014, </a:t>
            </a:r>
            <a:r>
              <a:rPr lang="sk-SK" sz="1600" dirty="0" err="1" smtClean="0"/>
              <a:t>vol</a:t>
            </a:r>
            <a:r>
              <a:rPr lang="sk-SK" sz="1600" dirty="0" smtClean="0"/>
              <a:t>. 35, no. 11, p. 2044-2053. (0.623 - IF2013). ISSN 0195-928X.</a:t>
            </a:r>
          </a:p>
          <a:p>
            <a:pPr marL="12700" lvl="0">
              <a:buFont typeface="Arial" pitchFamily="34" charset="0"/>
              <a:buChar char="•"/>
            </a:pPr>
            <a:endParaRPr lang="sk-SK" sz="1600" dirty="0" smtClean="0"/>
          </a:p>
          <a:p>
            <a:pPr marL="12700" lvl="0">
              <a:buFont typeface="Arial" pitchFamily="34" charset="0"/>
              <a:buChar char="•"/>
            </a:pPr>
            <a:r>
              <a:rPr lang="sk-SK" sz="1600" dirty="0" smtClean="0"/>
              <a:t> TÓTH-KATONA, Tibor - SALAMON, P. - ÉBER, </a:t>
            </a:r>
            <a:r>
              <a:rPr lang="sk-SK" sz="1600" dirty="0" err="1" smtClean="0"/>
              <a:t>Nándor</a:t>
            </a:r>
            <a:r>
              <a:rPr lang="sk-SK" sz="1600" dirty="0" smtClean="0"/>
              <a:t> - TOMAŠOVIČOVÁ, Natália - MITRÓOVÁ, Zuzana - KOPČANSKÝ, Peter. </a:t>
            </a:r>
            <a:r>
              <a:rPr lang="sk-SK" sz="1600" dirty="0" err="1" smtClean="0"/>
              <a:t>High</a:t>
            </a:r>
            <a:r>
              <a:rPr lang="sk-SK" sz="1600" dirty="0" smtClean="0"/>
              <a:t> </a:t>
            </a:r>
            <a:r>
              <a:rPr lang="sk-SK" sz="1600" dirty="0" err="1" smtClean="0"/>
              <a:t>concentration</a:t>
            </a:r>
            <a:r>
              <a:rPr lang="sk-SK" sz="1600" dirty="0" smtClean="0"/>
              <a:t> </a:t>
            </a:r>
            <a:r>
              <a:rPr lang="sk-SK" sz="1600" dirty="0" err="1" smtClean="0"/>
              <a:t>ferronematics</a:t>
            </a:r>
            <a:r>
              <a:rPr lang="sk-SK" sz="1600" dirty="0" smtClean="0"/>
              <a:t> in </a:t>
            </a:r>
            <a:r>
              <a:rPr lang="sk-SK" sz="1600" dirty="0" err="1" smtClean="0"/>
              <a:t>low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fields</a:t>
            </a:r>
            <a:r>
              <a:rPr lang="sk-SK" sz="1600" dirty="0" smtClean="0"/>
              <a:t>. In </a:t>
            </a:r>
            <a:r>
              <a:rPr lang="sk-SK" sz="1600" dirty="0" err="1" smtClean="0"/>
              <a:t>Journal</a:t>
            </a:r>
            <a:r>
              <a:rPr lang="sk-SK" sz="1600" dirty="0" smtClean="0"/>
              <a:t> </a:t>
            </a:r>
            <a:r>
              <a:rPr lang="sk-SK" sz="1600" dirty="0" err="1" smtClean="0"/>
              <a:t>of</a:t>
            </a:r>
            <a:r>
              <a:rPr lang="sk-SK" sz="1600" dirty="0" smtClean="0"/>
              <a:t> </a:t>
            </a:r>
            <a:r>
              <a:rPr lang="sk-SK" sz="1600" dirty="0" err="1" smtClean="0"/>
              <a:t>Magnetism</a:t>
            </a:r>
            <a:r>
              <a:rPr lang="sk-SK" sz="1600" dirty="0" smtClean="0"/>
              <a:t> and </a:t>
            </a:r>
            <a:r>
              <a:rPr lang="sk-SK" sz="1600" dirty="0" err="1" smtClean="0"/>
              <a:t>Magnetic</a:t>
            </a:r>
            <a:r>
              <a:rPr lang="sk-SK" sz="1600" dirty="0" smtClean="0"/>
              <a:t> </a:t>
            </a:r>
            <a:r>
              <a:rPr lang="sk-SK" sz="1600" dirty="0" err="1" smtClean="0"/>
              <a:t>Materials</a:t>
            </a:r>
            <a:r>
              <a:rPr lang="sk-SK" sz="1600" dirty="0" smtClean="0"/>
              <a:t>, 2014, </a:t>
            </a:r>
            <a:r>
              <a:rPr lang="sk-SK" sz="1600" dirty="0" err="1" smtClean="0"/>
              <a:t>vol</a:t>
            </a:r>
            <a:r>
              <a:rPr lang="sk-SK" sz="1600" dirty="0" smtClean="0"/>
              <a:t>. 372, p. 117-12. (2.002 - IF2013). ISSN 0304-8853. </a:t>
            </a:r>
          </a:p>
          <a:p>
            <a:pPr marL="12700" lvl="0"/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 dirty="0">
              <a:latin typeface="Times New Roman"/>
              <a:cs typeface="Times New Roman"/>
            </a:endParaRPr>
          </a:p>
          <a:p>
            <a:endParaRPr lang="sk-SK" sz="1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 txBox="1"/>
          <p:nvPr/>
        </p:nvSpPr>
        <p:spPr>
          <a:xfrm>
            <a:off x="206920" y="204897"/>
            <a:ext cx="11666212" cy="6199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 err="1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Publikácie</a:t>
            </a:r>
            <a:r>
              <a:rPr sz="2400" b="1" spc="-9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201</a:t>
            </a:r>
            <a:r>
              <a:rPr lang="sk-SK" sz="2400" b="1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5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lvl="0">
              <a:buFont typeface="Arial" pitchFamily="34" charset="0"/>
              <a:buChar char="•"/>
            </a:pPr>
            <a:r>
              <a:rPr lang="sk-SK" sz="1400" dirty="0" smtClean="0"/>
              <a:t> JURÍKOVÁ, Alena - CSACH, Kornel - MIŠKUF, Jozef - TOMAŠOVIČOVÁ, Natália - MITRÓOVÁ, Zuzana - ZÁVIŠOVÁ, Vlasta - KONERACKÁ, Martina - KOPČANSKÝ, Peter - TIMKO, Milan - ÉBER, </a:t>
            </a:r>
            <a:r>
              <a:rPr lang="sk-SK" sz="1400" dirty="0" err="1" smtClean="0"/>
              <a:t>Nándor</a:t>
            </a:r>
            <a:r>
              <a:rPr lang="sk-SK" sz="1400" dirty="0" smtClean="0"/>
              <a:t> - FODOR-CSORBA, </a:t>
            </a:r>
            <a:r>
              <a:rPr lang="sk-SK" sz="1400" dirty="0" err="1" smtClean="0"/>
              <a:t>Katalin</a:t>
            </a:r>
            <a:r>
              <a:rPr lang="sk-SK" sz="1400" dirty="0" smtClean="0"/>
              <a:t> - VAJDA, </a:t>
            </a:r>
            <a:r>
              <a:rPr lang="sk-SK" sz="1400" dirty="0" err="1" smtClean="0"/>
              <a:t>Anikó</a:t>
            </a:r>
            <a:r>
              <a:rPr lang="sk-SK" sz="1400" dirty="0" smtClean="0"/>
              <a:t>. </a:t>
            </a:r>
            <a:r>
              <a:rPr lang="sk-SK" sz="1400" dirty="0" err="1" smtClean="0"/>
              <a:t>Thermal</a:t>
            </a:r>
            <a:r>
              <a:rPr lang="sk-SK" sz="1400" dirty="0" smtClean="0"/>
              <a:t> Stability </a:t>
            </a:r>
            <a:r>
              <a:rPr lang="sk-SK" sz="1400" dirty="0" err="1" smtClean="0"/>
              <a:t>of</a:t>
            </a:r>
            <a:r>
              <a:rPr lang="sk-SK" sz="1400" dirty="0" smtClean="0"/>
              <a:t> </a:t>
            </a:r>
            <a:r>
              <a:rPr lang="sk-SK" sz="1400" dirty="0" err="1" smtClean="0"/>
              <a:t>Bent-Core</a:t>
            </a:r>
            <a:r>
              <a:rPr lang="sk-SK" sz="1400" dirty="0" smtClean="0"/>
              <a:t> </a:t>
            </a:r>
            <a:r>
              <a:rPr lang="sk-SK" sz="1400" dirty="0" err="1" smtClean="0"/>
              <a:t>Liquid</a:t>
            </a:r>
            <a:r>
              <a:rPr lang="sk-SK" sz="1400" dirty="0" smtClean="0"/>
              <a:t> </a:t>
            </a:r>
            <a:r>
              <a:rPr lang="sk-SK" sz="1400" dirty="0" err="1" smtClean="0"/>
              <a:t>Crystals</a:t>
            </a:r>
            <a:r>
              <a:rPr lang="sk-SK" sz="1400" dirty="0" smtClean="0"/>
              <a:t> </a:t>
            </a:r>
            <a:r>
              <a:rPr lang="sk-SK" sz="1400" dirty="0" err="1" smtClean="0"/>
              <a:t>Doped</a:t>
            </a:r>
            <a:r>
              <a:rPr lang="sk-SK" sz="1400" dirty="0" smtClean="0"/>
              <a:t> </a:t>
            </a:r>
            <a:r>
              <a:rPr lang="sk-SK" sz="1400" dirty="0" err="1" smtClean="0"/>
              <a:t>with</a:t>
            </a:r>
            <a:r>
              <a:rPr lang="sk-SK" sz="1400" dirty="0" smtClean="0"/>
              <a:t> </a:t>
            </a:r>
            <a:r>
              <a:rPr lang="sk-SK" sz="1400" dirty="0" err="1" smtClean="0"/>
              <a:t>Magnetic</a:t>
            </a:r>
            <a:r>
              <a:rPr lang="sk-SK" sz="1400" dirty="0" smtClean="0"/>
              <a:t> </a:t>
            </a:r>
            <a:r>
              <a:rPr lang="sk-SK" sz="1400" dirty="0" err="1" smtClean="0"/>
              <a:t>Nanoparticles</a:t>
            </a:r>
            <a:r>
              <a:rPr lang="sk-SK" sz="1400" dirty="0" smtClean="0"/>
              <a:t>. In Acta </a:t>
            </a:r>
            <a:r>
              <a:rPr lang="sk-SK" sz="1400" dirty="0" err="1" smtClean="0"/>
              <a:t>Physica</a:t>
            </a:r>
            <a:r>
              <a:rPr lang="sk-SK" sz="1400" dirty="0" smtClean="0"/>
              <a:t> </a:t>
            </a:r>
            <a:r>
              <a:rPr lang="sk-SK" sz="1400" dirty="0" err="1" smtClean="0"/>
              <a:t>Polonica</a:t>
            </a:r>
            <a:r>
              <a:rPr lang="sk-SK" sz="1400" dirty="0" smtClean="0"/>
              <a:t> A, 2015, </a:t>
            </a:r>
            <a:r>
              <a:rPr lang="sk-SK" sz="1400" dirty="0" err="1" smtClean="0"/>
              <a:t>vol</a:t>
            </a:r>
            <a:r>
              <a:rPr lang="sk-SK" sz="1400" dirty="0" smtClean="0"/>
              <a:t>. 127, no. 2, p. 638-640. (0.530 - IF2014). ISSN 1898-794X.</a:t>
            </a:r>
          </a:p>
          <a:p>
            <a:pPr lvl="0">
              <a:buFont typeface="Arial" pitchFamily="34" charset="0"/>
              <a:buChar char="•"/>
            </a:pPr>
            <a:endParaRPr lang="sk-SK" sz="1400" dirty="0" smtClean="0"/>
          </a:p>
          <a:p>
            <a:pPr lvl="0">
              <a:buFont typeface="Arial" pitchFamily="34" charset="0"/>
              <a:buChar char="•"/>
            </a:pPr>
            <a:r>
              <a:rPr lang="sk-SK" sz="1400" dirty="0" smtClean="0"/>
              <a:t> JURÍKOVÁ, Alena - CSACH, Kornel - MIŠKUF, Jozef - TOMAŠOVIČOVÁ, Natália - MITRÓOVÁ, Zuzana - KOPČANSKÝ, Peter - ÉBER, </a:t>
            </a:r>
            <a:r>
              <a:rPr lang="sk-SK" sz="1400" dirty="0" err="1" smtClean="0"/>
              <a:t>Nándor</a:t>
            </a:r>
            <a:r>
              <a:rPr lang="sk-SK" sz="1400" dirty="0" smtClean="0"/>
              <a:t> - FODOR-CSORBA, </a:t>
            </a:r>
            <a:r>
              <a:rPr lang="sk-SK" sz="1400" dirty="0" err="1" smtClean="0"/>
              <a:t>Katalin</a:t>
            </a:r>
            <a:r>
              <a:rPr lang="sk-SK" sz="1400" dirty="0" smtClean="0"/>
              <a:t> - VAJDA, </a:t>
            </a:r>
            <a:r>
              <a:rPr lang="sk-SK" sz="1400" dirty="0" err="1" smtClean="0"/>
              <a:t>Anikó</a:t>
            </a:r>
            <a:r>
              <a:rPr lang="sk-SK" sz="1400" dirty="0" smtClean="0"/>
              <a:t>. DSC Study </a:t>
            </a:r>
            <a:r>
              <a:rPr lang="sk-SK" sz="1400" dirty="0" err="1" smtClean="0"/>
              <a:t>of</a:t>
            </a:r>
            <a:r>
              <a:rPr lang="sk-SK" sz="1400" dirty="0" smtClean="0"/>
              <a:t> </a:t>
            </a:r>
            <a:r>
              <a:rPr lang="sk-SK" sz="1400" dirty="0" err="1" smtClean="0"/>
              <a:t>Bent-Core</a:t>
            </a:r>
            <a:r>
              <a:rPr lang="sk-SK" sz="1400" dirty="0" smtClean="0"/>
              <a:t> and </a:t>
            </a:r>
            <a:r>
              <a:rPr lang="sk-SK" sz="1400" dirty="0" err="1" smtClean="0"/>
              <a:t>Rod-Shaped</a:t>
            </a:r>
            <a:r>
              <a:rPr lang="sk-SK" sz="1400" dirty="0" smtClean="0"/>
              <a:t> </a:t>
            </a:r>
            <a:r>
              <a:rPr lang="sk-SK" sz="1400" dirty="0" err="1" smtClean="0"/>
              <a:t>Liquid</a:t>
            </a:r>
            <a:r>
              <a:rPr lang="sk-SK" sz="1400" dirty="0" smtClean="0"/>
              <a:t> </a:t>
            </a:r>
            <a:r>
              <a:rPr lang="sk-SK" sz="1400" dirty="0" err="1" smtClean="0"/>
              <a:t>Crystal</a:t>
            </a:r>
            <a:r>
              <a:rPr lang="sk-SK" sz="1400" dirty="0" smtClean="0"/>
              <a:t> </a:t>
            </a:r>
            <a:r>
              <a:rPr lang="sk-SK" sz="1400" dirty="0" err="1" smtClean="0"/>
              <a:t>Mixtures</a:t>
            </a:r>
            <a:r>
              <a:rPr lang="sk-SK" sz="1400" dirty="0" smtClean="0"/>
              <a:t>. In </a:t>
            </a:r>
            <a:r>
              <a:rPr lang="sk-SK" sz="1400" dirty="0" err="1" smtClean="0"/>
              <a:t>Molecular</a:t>
            </a:r>
            <a:r>
              <a:rPr lang="sk-SK" sz="1400" dirty="0" smtClean="0"/>
              <a:t> </a:t>
            </a:r>
            <a:r>
              <a:rPr lang="sk-SK" sz="1400" dirty="0" err="1" smtClean="0"/>
              <a:t>Crystals</a:t>
            </a:r>
            <a:r>
              <a:rPr lang="sk-SK" sz="1400" dirty="0" smtClean="0"/>
              <a:t> and </a:t>
            </a:r>
            <a:r>
              <a:rPr lang="sk-SK" sz="1400" dirty="0" err="1" smtClean="0"/>
              <a:t>Liquid</a:t>
            </a:r>
            <a:r>
              <a:rPr lang="sk-SK" sz="1400" dirty="0" smtClean="0"/>
              <a:t> </a:t>
            </a:r>
            <a:r>
              <a:rPr lang="sk-SK" sz="1400" dirty="0" err="1" smtClean="0"/>
              <a:t>Crystals</a:t>
            </a:r>
            <a:r>
              <a:rPr lang="sk-SK" sz="1400" dirty="0" smtClean="0"/>
              <a:t>, 2015, </a:t>
            </a:r>
            <a:r>
              <a:rPr lang="sk-SK" sz="1400" dirty="0" err="1" smtClean="0"/>
              <a:t>vol</a:t>
            </a:r>
            <a:r>
              <a:rPr lang="sk-SK" sz="1400" dirty="0" smtClean="0"/>
              <a:t>. 610, no. 1, p. 187-192. (0.493 - IF2014). ISSN 1542-1406.</a:t>
            </a:r>
          </a:p>
          <a:p>
            <a:pPr lvl="0">
              <a:buFont typeface="Arial" pitchFamily="34" charset="0"/>
              <a:buChar char="•"/>
            </a:pPr>
            <a:endParaRPr lang="sk-SK" sz="1400" dirty="0" smtClean="0"/>
          </a:p>
          <a:p>
            <a:pPr lvl="0">
              <a:buFont typeface="Arial" pitchFamily="34" charset="0"/>
              <a:buChar char="•"/>
            </a:pPr>
            <a:r>
              <a:rPr lang="sk-SK" sz="1400" dirty="0" smtClean="0"/>
              <a:t> KOPČANSKÝ, Peter - TOMAŠOVIČOVÁ, Natália - GDOVINOVÁ, Veronika - TIMKO, Milan - ÉBER, </a:t>
            </a:r>
            <a:r>
              <a:rPr lang="sk-SK" sz="1400" dirty="0" err="1" smtClean="0"/>
              <a:t>Nándor</a:t>
            </a:r>
            <a:r>
              <a:rPr lang="sk-SK" sz="1400" dirty="0" smtClean="0"/>
              <a:t> - TÓTH-KATONA, Tibor - JADZYN, </a:t>
            </a:r>
            <a:r>
              <a:rPr lang="sk-SK" sz="1400" dirty="0" err="1" smtClean="0"/>
              <a:t>Jan</a:t>
            </a:r>
            <a:r>
              <a:rPr lang="sk-SK" sz="1400" dirty="0" smtClean="0"/>
              <a:t> - HONKONEN, </a:t>
            </a:r>
            <a:r>
              <a:rPr lang="sk-SK" sz="1400" dirty="0" err="1" smtClean="0"/>
              <a:t>Juha</a:t>
            </a:r>
            <a:r>
              <a:rPr lang="sk-SK" sz="1400" dirty="0" smtClean="0"/>
              <a:t> - CHAUD, </a:t>
            </a:r>
            <a:r>
              <a:rPr lang="sk-SK" sz="1400" dirty="0" err="1" smtClean="0"/>
              <a:t>Xavier</a:t>
            </a:r>
            <a:r>
              <a:rPr lang="sk-SK" sz="1400" dirty="0" smtClean="0"/>
              <a:t>. </a:t>
            </a:r>
            <a:r>
              <a:rPr lang="sk-SK" sz="1400" dirty="0" err="1" smtClean="0"/>
              <a:t>How</a:t>
            </a:r>
            <a:r>
              <a:rPr lang="sk-SK" sz="1400" dirty="0" smtClean="0"/>
              <a:t> to </a:t>
            </a:r>
            <a:r>
              <a:rPr lang="sk-SK" sz="1400" dirty="0" err="1" smtClean="0"/>
              <a:t>Enhance</a:t>
            </a:r>
            <a:r>
              <a:rPr lang="sk-SK" sz="1400" dirty="0" smtClean="0"/>
              <a:t> </a:t>
            </a:r>
            <a:r>
              <a:rPr lang="sk-SK" sz="1400" dirty="0" err="1" smtClean="0"/>
              <a:t>Sensitivity</a:t>
            </a:r>
            <a:r>
              <a:rPr lang="sk-SK" sz="1400" dirty="0" smtClean="0"/>
              <a:t> </a:t>
            </a:r>
            <a:r>
              <a:rPr lang="sk-SK" sz="1400" dirty="0" err="1" smtClean="0"/>
              <a:t>of</a:t>
            </a:r>
            <a:r>
              <a:rPr lang="sk-SK" sz="1400" dirty="0" smtClean="0"/>
              <a:t> </a:t>
            </a:r>
            <a:r>
              <a:rPr lang="sk-SK" sz="1400" dirty="0" err="1" smtClean="0"/>
              <a:t>Liquid</a:t>
            </a:r>
            <a:r>
              <a:rPr lang="sk-SK" sz="1400" dirty="0" smtClean="0"/>
              <a:t> </a:t>
            </a:r>
            <a:r>
              <a:rPr lang="sk-SK" sz="1400" dirty="0" err="1" smtClean="0"/>
              <a:t>Crystals</a:t>
            </a:r>
            <a:r>
              <a:rPr lang="sk-SK" sz="1400" dirty="0" smtClean="0"/>
              <a:t> </a:t>
            </a:r>
            <a:r>
              <a:rPr lang="sk-SK" sz="1400" dirty="0" err="1" smtClean="0"/>
              <a:t>to</a:t>
            </a:r>
            <a:r>
              <a:rPr lang="sk-SK" sz="1400" dirty="0" smtClean="0"/>
              <a:t> </a:t>
            </a:r>
            <a:r>
              <a:rPr lang="sk-SK" sz="1400" dirty="0" err="1" smtClean="0"/>
              <a:t>External</a:t>
            </a:r>
            <a:r>
              <a:rPr lang="sk-SK" sz="1400" dirty="0" smtClean="0"/>
              <a:t> </a:t>
            </a:r>
            <a:r>
              <a:rPr lang="sk-SK" sz="1400" dirty="0" err="1" smtClean="0"/>
              <a:t>Magnetic</a:t>
            </a:r>
            <a:r>
              <a:rPr lang="sk-SK" sz="1400" dirty="0" smtClean="0"/>
              <a:t> </a:t>
            </a:r>
            <a:r>
              <a:rPr lang="sk-SK" sz="1400" dirty="0" err="1" smtClean="0"/>
              <a:t>Field</a:t>
            </a:r>
            <a:r>
              <a:rPr lang="sk-SK" sz="1400" dirty="0" smtClean="0"/>
              <a:t>? In Acta </a:t>
            </a:r>
            <a:r>
              <a:rPr lang="sk-SK" sz="1400" dirty="0" err="1" smtClean="0"/>
              <a:t>Physica</a:t>
            </a:r>
            <a:r>
              <a:rPr lang="sk-SK" sz="1400" dirty="0" smtClean="0"/>
              <a:t> </a:t>
            </a:r>
            <a:r>
              <a:rPr lang="sk-SK" sz="1400" dirty="0" err="1" smtClean="0"/>
              <a:t>Polonica</a:t>
            </a:r>
            <a:r>
              <a:rPr lang="sk-SK" sz="1400" dirty="0" smtClean="0"/>
              <a:t> A, 2015, </a:t>
            </a:r>
            <a:r>
              <a:rPr lang="sk-SK" sz="1400" dirty="0" err="1" smtClean="0"/>
              <a:t>vol</a:t>
            </a:r>
            <a:r>
              <a:rPr lang="sk-SK" sz="1400" dirty="0" smtClean="0"/>
              <a:t>. 127, no. 2, p. 157-162. (0.530 - IF2014). ISSN 1898-794X. </a:t>
            </a:r>
          </a:p>
          <a:p>
            <a:pPr lvl="0">
              <a:buFont typeface="Arial" pitchFamily="34" charset="0"/>
              <a:buChar char="•"/>
            </a:pPr>
            <a:endParaRPr lang="sk-SK" sz="1400" dirty="0" smtClean="0"/>
          </a:p>
          <a:p>
            <a:pPr lvl="0">
              <a:buFont typeface="Arial" pitchFamily="34" charset="0"/>
              <a:buChar char="•"/>
            </a:pPr>
            <a:r>
              <a:rPr lang="sk-SK" sz="1400" dirty="0" smtClean="0"/>
              <a:t> KOPČANSKÝ, Peter - TOMČO, Ladislav - JADZYN, </a:t>
            </a:r>
            <a:r>
              <a:rPr lang="sk-SK" sz="1400" dirty="0" err="1" smtClean="0"/>
              <a:t>Jan</a:t>
            </a:r>
            <a:r>
              <a:rPr lang="sk-SK" sz="1400" dirty="0" smtClean="0"/>
              <a:t> - SWIERGIEL, J. - MAJOROŠOVÁ, Jozefína - KUBOVČÍKOVÁ, Martina - TIMKO, Milan - RAJŇÁK, Michal - ŠIPOŠOVÁ, Katarína - GAŽOVÁ, Zuzana - BEDNÁRIKOVÁ, Zuzana - TOMAŠOVIČOVÁ, Natália - HU, </a:t>
            </a:r>
            <a:r>
              <a:rPr lang="sk-SK" sz="1400" dirty="0" err="1" smtClean="0"/>
              <a:t>Chin-Kun</a:t>
            </a:r>
            <a:r>
              <a:rPr lang="sk-SK" sz="1400" dirty="0" smtClean="0"/>
              <a:t> - HAYRYAN, S. - STUDENYAK, I.P. - KOVALCHUK, T.M. - KOVALCHUK, O.V. </a:t>
            </a:r>
            <a:r>
              <a:rPr lang="sk-SK" sz="1400" dirty="0" err="1" smtClean="0"/>
              <a:t>Dielectric</a:t>
            </a:r>
            <a:r>
              <a:rPr lang="sk-SK" sz="1400" dirty="0" smtClean="0"/>
              <a:t> </a:t>
            </a:r>
            <a:r>
              <a:rPr lang="sk-SK" sz="1400" dirty="0" err="1" smtClean="0"/>
              <a:t>Properties</a:t>
            </a:r>
            <a:r>
              <a:rPr lang="sk-SK" sz="1400" dirty="0" smtClean="0"/>
              <a:t> </a:t>
            </a:r>
            <a:r>
              <a:rPr lang="sk-SK" sz="1400" dirty="0" err="1" smtClean="0"/>
              <a:t>of</a:t>
            </a:r>
            <a:r>
              <a:rPr lang="sk-SK" sz="1400" dirty="0" smtClean="0"/>
              <a:t> </a:t>
            </a:r>
            <a:r>
              <a:rPr lang="sk-SK" sz="1400" dirty="0" err="1" smtClean="0"/>
              <a:t>Lyotropic</a:t>
            </a:r>
            <a:r>
              <a:rPr lang="sk-SK" sz="1400" dirty="0" smtClean="0"/>
              <a:t> </a:t>
            </a:r>
            <a:r>
              <a:rPr lang="sk-SK" sz="1400" dirty="0" err="1" smtClean="0"/>
              <a:t>Magnetic</a:t>
            </a:r>
            <a:r>
              <a:rPr lang="sk-SK" sz="1400" dirty="0" smtClean="0"/>
              <a:t> </a:t>
            </a:r>
            <a:r>
              <a:rPr lang="sk-SK" sz="1400" dirty="0" err="1" smtClean="0"/>
              <a:t>Liquid</a:t>
            </a:r>
            <a:r>
              <a:rPr lang="sk-SK" sz="1400" dirty="0" smtClean="0"/>
              <a:t> </a:t>
            </a:r>
            <a:r>
              <a:rPr lang="sk-SK" sz="1400" dirty="0" err="1" smtClean="0"/>
              <a:t>Crystal</a:t>
            </a:r>
            <a:r>
              <a:rPr lang="sk-SK" sz="1400" dirty="0" smtClean="0"/>
              <a:t>. In Acta </a:t>
            </a:r>
            <a:r>
              <a:rPr lang="sk-SK" sz="1400" dirty="0" err="1" smtClean="0"/>
              <a:t>Physica</a:t>
            </a:r>
            <a:r>
              <a:rPr lang="sk-SK" sz="1400" dirty="0" smtClean="0"/>
              <a:t> </a:t>
            </a:r>
            <a:r>
              <a:rPr lang="sk-SK" sz="1400" dirty="0" err="1" smtClean="0"/>
              <a:t>Polonica</a:t>
            </a:r>
            <a:r>
              <a:rPr lang="sk-SK" sz="1400" dirty="0" smtClean="0"/>
              <a:t> A, 2015, </a:t>
            </a:r>
            <a:r>
              <a:rPr lang="sk-SK" sz="1400" dirty="0" err="1" smtClean="0"/>
              <a:t>vol</a:t>
            </a:r>
            <a:r>
              <a:rPr lang="sk-SK" sz="1400" dirty="0" smtClean="0"/>
              <a:t>. 127, no. 2, p. 632-634. (0.530 - IF2014). ISSN 1898-794X. </a:t>
            </a:r>
          </a:p>
          <a:p>
            <a:pPr lvl="0">
              <a:buFont typeface="Arial" pitchFamily="34" charset="0"/>
              <a:buChar char="•"/>
            </a:pPr>
            <a:endParaRPr lang="sk-SK" sz="1400" dirty="0" smtClean="0"/>
          </a:p>
          <a:p>
            <a:pPr lvl="0">
              <a:buFont typeface="Arial" pitchFamily="34" charset="0"/>
              <a:buChar char="•"/>
            </a:pPr>
            <a:r>
              <a:rPr lang="sk-SK" sz="1400" dirty="0" smtClean="0"/>
              <a:t> RAJŇÁK, Michal - KOPČANSKÝ, Peter - GDOVINOVÁ, Veronika - ZÁVIŠOVÁ, Vlasta - ANTAL, </a:t>
            </a:r>
            <a:r>
              <a:rPr lang="sk-SK" sz="1400" dirty="0" err="1" smtClean="0"/>
              <a:t>Iryna</a:t>
            </a:r>
            <a:r>
              <a:rPr lang="sk-SK" sz="1400" dirty="0" smtClean="0"/>
              <a:t> - KURIMSKÝ, Juraj - DOLNÍK, Bystrík - JADZYN, </a:t>
            </a:r>
            <a:r>
              <a:rPr lang="sk-SK" sz="1400" dirty="0" err="1" smtClean="0"/>
              <a:t>Jan</a:t>
            </a:r>
            <a:r>
              <a:rPr lang="sk-SK" sz="1400" dirty="0" smtClean="0"/>
              <a:t> - TOMAŠOVIČOVÁ, Natália - KONERACKÁ, Martina - TIMKO, Milan. </a:t>
            </a:r>
            <a:r>
              <a:rPr lang="sk-SK" sz="1400" dirty="0" err="1" smtClean="0"/>
              <a:t>Dielectric</a:t>
            </a:r>
            <a:r>
              <a:rPr lang="sk-SK" sz="1400" dirty="0" smtClean="0"/>
              <a:t> </a:t>
            </a:r>
            <a:r>
              <a:rPr lang="sk-SK" sz="1400" dirty="0" err="1" smtClean="0"/>
              <a:t>Spectroscopy</a:t>
            </a:r>
            <a:r>
              <a:rPr lang="sk-SK" sz="1400" dirty="0" smtClean="0"/>
              <a:t> </a:t>
            </a:r>
            <a:r>
              <a:rPr lang="sk-SK" sz="1400" dirty="0" err="1" smtClean="0"/>
              <a:t>of</a:t>
            </a:r>
            <a:r>
              <a:rPr lang="sk-SK" sz="1400" dirty="0" smtClean="0"/>
              <a:t> </a:t>
            </a:r>
            <a:r>
              <a:rPr lang="sk-SK" sz="1400" dirty="0" err="1" smtClean="0"/>
              <a:t>Ferronematics</a:t>
            </a:r>
            <a:r>
              <a:rPr lang="sk-SK" sz="1400" dirty="0" smtClean="0"/>
              <a:t> </a:t>
            </a:r>
            <a:r>
              <a:rPr lang="sk-SK" sz="1400" dirty="0" err="1" smtClean="0"/>
              <a:t>Based</a:t>
            </a:r>
            <a:r>
              <a:rPr lang="sk-SK" sz="1400" dirty="0" smtClean="0"/>
              <a:t> on 6CHBT </a:t>
            </a:r>
            <a:r>
              <a:rPr lang="sk-SK" sz="1400" dirty="0" err="1" smtClean="0"/>
              <a:t>Liquid</a:t>
            </a:r>
            <a:r>
              <a:rPr lang="sk-SK" sz="1400" dirty="0" smtClean="0"/>
              <a:t> </a:t>
            </a:r>
            <a:r>
              <a:rPr lang="sk-SK" sz="1400" dirty="0" err="1" smtClean="0"/>
              <a:t>Crystal</a:t>
            </a:r>
            <a:r>
              <a:rPr lang="sk-SK" sz="1400" dirty="0" smtClean="0"/>
              <a:t>. In </a:t>
            </a:r>
            <a:r>
              <a:rPr lang="sk-SK" sz="1400" dirty="0" err="1" smtClean="0"/>
              <a:t>Molecular</a:t>
            </a:r>
            <a:r>
              <a:rPr lang="sk-SK" sz="1400" dirty="0" smtClean="0"/>
              <a:t> </a:t>
            </a:r>
            <a:r>
              <a:rPr lang="sk-SK" sz="1400" dirty="0" err="1" smtClean="0"/>
              <a:t>Crystals</a:t>
            </a:r>
            <a:r>
              <a:rPr lang="sk-SK" sz="1400" dirty="0" smtClean="0"/>
              <a:t> and </a:t>
            </a:r>
            <a:r>
              <a:rPr lang="sk-SK" sz="1400" dirty="0" err="1" smtClean="0"/>
              <a:t>Liquid</a:t>
            </a:r>
            <a:r>
              <a:rPr lang="sk-SK" sz="1400" dirty="0" smtClean="0"/>
              <a:t> </a:t>
            </a:r>
            <a:r>
              <a:rPr lang="sk-SK" sz="1400" dirty="0" err="1" smtClean="0"/>
              <a:t>Crystals</a:t>
            </a:r>
            <a:r>
              <a:rPr lang="sk-SK" sz="1400" dirty="0" smtClean="0"/>
              <a:t>, 2015, </a:t>
            </a:r>
            <a:r>
              <a:rPr lang="sk-SK" sz="1400" dirty="0" err="1" smtClean="0"/>
              <a:t>vol</a:t>
            </a:r>
            <a:r>
              <a:rPr lang="sk-SK" sz="1400" dirty="0" smtClean="0"/>
              <a:t>. 611, no. 1, p. 40-48. (0.493 - IF2014). ISSN 1542-1406. </a:t>
            </a:r>
          </a:p>
          <a:p>
            <a:pPr lvl="0">
              <a:buFont typeface="Arial" pitchFamily="34" charset="0"/>
              <a:buChar char="•"/>
            </a:pPr>
            <a:endParaRPr lang="sk-SK" sz="1400" dirty="0" smtClean="0"/>
          </a:p>
          <a:p>
            <a:pPr lvl="0">
              <a:buFont typeface="Arial" pitchFamily="34" charset="0"/>
              <a:buChar char="•"/>
            </a:pPr>
            <a:r>
              <a:rPr lang="sk-SK" sz="1400" dirty="0" smtClean="0"/>
              <a:t> TOMAŠOVIČOVÁ, Natália - TIMKO, Milan - ÉBER, </a:t>
            </a:r>
            <a:r>
              <a:rPr lang="sk-SK" sz="1400" dirty="0" err="1" smtClean="0"/>
              <a:t>Nándor</a:t>
            </a:r>
            <a:r>
              <a:rPr lang="sk-SK" sz="1400" dirty="0" smtClean="0"/>
              <a:t> - TÓTH-KATONA, Tibor - FODOR-CSORBA, </a:t>
            </a:r>
            <a:r>
              <a:rPr lang="sk-SK" sz="1400" dirty="0" err="1" smtClean="0"/>
              <a:t>Katalin</a:t>
            </a:r>
            <a:r>
              <a:rPr lang="sk-SK" sz="1400" dirty="0" smtClean="0"/>
              <a:t> - VAJDA, </a:t>
            </a:r>
            <a:r>
              <a:rPr lang="sk-SK" sz="1400" dirty="0" err="1" smtClean="0"/>
              <a:t>Anikó</a:t>
            </a:r>
            <a:r>
              <a:rPr lang="sk-SK" sz="1400" dirty="0" smtClean="0"/>
              <a:t> - GDOVINOVÁ, Veronika - CHAUD, </a:t>
            </a:r>
            <a:r>
              <a:rPr lang="sk-SK" sz="1400" dirty="0" err="1" smtClean="0"/>
              <a:t>Xavier</a:t>
            </a:r>
            <a:r>
              <a:rPr lang="sk-SK" sz="1400" dirty="0" smtClean="0"/>
              <a:t> - KOPČANSKÝ, Peter. </a:t>
            </a:r>
            <a:r>
              <a:rPr lang="sk-SK" sz="1400" dirty="0" err="1" smtClean="0"/>
              <a:t>Magnetically</a:t>
            </a:r>
            <a:r>
              <a:rPr lang="sk-SK" sz="1400" dirty="0" smtClean="0"/>
              <a:t> </a:t>
            </a:r>
            <a:r>
              <a:rPr lang="sk-SK" sz="1400" dirty="0" err="1" smtClean="0"/>
              <a:t>induced</a:t>
            </a:r>
            <a:r>
              <a:rPr lang="sk-SK" sz="1400" dirty="0" smtClean="0"/>
              <a:t> </a:t>
            </a:r>
            <a:r>
              <a:rPr lang="sk-SK" sz="1400" dirty="0" err="1" smtClean="0"/>
              <a:t>shift</a:t>
            </a:r>
            <a:r>
              <a:rPr lang="sk-SK" sz="1400" dirty="0" smtClean="0"/>
              <a:t> </a:t>
            </a:r>
            <a:r>
              <a:rPr lang="sk-SK" sz="1400" dirty="0" err="1" smtClean="0"/>
              <a:t>of</a:t>
            </a:r>
            <a:r>
              <a:rPr lang="sk-SK" sz="1400" dirty="0" smtClean="0"/>
              <a:t> </a:t>
            </a:r>
            <a:r>
              <a:rPr lang="sk-SK" sz="1400" dirty="0" err="1" smtClean="0"/>
              <a:t>the</a:t>
            </a:r>
            <a:r>
              <a:rPr lang="sk-SK" sz="1400" dirty="0" smtClean="0"/>
              <a:t> </a:t>
            </a:r>
            <a:r>
              <a:rPr lang="sk-SK" sz="1400" dirty="0" err="1" smtClean="0"/>
              <a:t>isotropic</a:t>
            </a:r>
            <a:r>
              <a:rPr lang="sk-SK" sz="1400" dirty="0" smtClean="0"/>
              <a:t>–</a:t>
            </a:r>
            <a:r>
              <a:rPr lang="sk-SK" sz="1400" dirty="0" err="1" smtClean="0"/>
              <a:t>nematic</a:t>
            </a:r>
            <a:r>
              <a:rPr lang="sk-SK" sz="1400" dirty="0" smtClean="0"/>
              <a:t> </a:t>
            </a:r>
            <a:r>
              <a:rPr lang="sk-SK" sz="1400" dirty="0" err="1" smtClean="0"/>
              <a:t>phase</a:t>
            </a:r>
            <a:r>
              <a:rPr lang="sk-SK" sz="1400" dirty="0" smtClean="0"/>
              <a:t> </a:t>
            </a:r>
            <a:r>
              <a:rPr lang="sk-SK" sz="1400" dirty="0" err="1" smtClean="0"/>
              <a:t>transition</a:t>
            </a:r>
            <a:r>
              <a:rPr lang="sk-SK" sz="1400" dirty="0" smtClean="0"/>
              <a:t> </a:t>
            </a:r>
            <a:r>
              <a:rPr lang="sk-SK" sz="1400" dirty="0" err="1" smtClean="0"/>
              <a:t>temperature</a:t>
            </a:r>
            <a:r>
              <a:rPr lang="sk-SK" sz="1400" dirty="0" smtClean="0"/>
              <a:t> in a </a:t>
            </a:r>
            <a:r>
              <a:rPr lang="sk-SK" sz="1400" dirty="0" err="1" smtClean="0"/>
              <a:t>mixture</a:t>
            </a:r>
            <a:r>
              <a:rPr lang="sk-SK" sz="1400" dirty="0" smtClean="0"/>
              <a:t> </a:t>
            </a:r>
            <a:r>
              <a:rPr lang="sk-SK" sz="1400" dirty="0" err="1" smtClean="0"/>
              <a:t>of</a:t>
            </a:r>
            <a:r>
              <a:rPr lang="sk-SK" sz="1400" dirty="0" smtClean="0"/>
              <a:t> </a:t>
            </a:r>
            <a:r>
              <a:rPr lang="sk-SK" sz="1400" dirty="0" err="1" smtClean="0"/>
              <a:t>bent-core</a:t>
            </a:r>
            <a:r>
              <a:rPr lang="sk-SK" sz="1400" dirty="0" smtClean="0"/>
              <a:t> and </a:t>
            </a:r>
            <a:r>
              <a:rPr lang="sk-SK" sz="1400" dirty="0" err="1" smtClean="0"/>
              <a:t>calamitic</a:t>
            </a:r>
            <a:r>
              <a:rPr lang="sk-SK" sz="1400" dirty="0" smtClean="0"/>
              <a:t> </a:t>
            </a:r>
            <a:r>
              <a:rPr lang="sk-SK" sz="1400" dirty="0" err="1" smtClean="0"/>
              <a:t>liquid</a:t>
            </a:r>
            <a:r>
              <a:rPr lang="sk-SK" sz="1400" dirty="0" smtClean="0"/>
              <a:t> </a:t>
            </a:r>
            <a:r>
              <a:rPr lang="sk-SK" sz="1400" dirty="0" err="1" smtClean="0"/>
              <a:t>crystals</a:t>
            </a:r>
            <a:r>
              <a:rPr lang="sk-SK" sz="1400" dirty="0" smtClean="0"/>
              <a:t> </a:t>
            </a:r>
            <a:r>
              <a:rPr lang="sk-SK" sz="1400" dirty="0" err="1" smtClean="0"/>
              <a:t>doped</a:t>
            </a:r>
            <a:r>
              <a:rPr lang="sk-SK" sz="1400" dirty="0" smtClean="0"/>
              <a:t> </a:t>
            </a:r>
            <a:r>
              <a:rPr lang="sk-SK" sz="1400" dirty="0" err="1" smtClean="0"/>
              <a:t>with</a:t>
            </a:r>
            <a:r>
              <a:rPr lang="sk-SK" sz="1400" dirty="0" smtClean="0"/>
              <a:t> </a:t>
            </a:r>
            <a:r>
              <a:rPr lang="sk-SK" sz="1400" dirty="0" err="1" smtClean="0"/>
              <a:t>magnetic</a:t>
            </a:r>
            <a:r>
              <a:rPr lang="sk-SK" sz="1400" dirty="0" smtClean="0"/>
              <a:t> </a:t>
            </a:r>
            <a:r>
              <a:rPr lang="sk-SK" sz="1400" dirty="0" err="1" smtClean="0"/>
              <a:t>particles</a:t>
            </a:r>
            <a:r>
              <a:rPr lang="sk-SK" sz="1400" dirty="0" smtClean="0"/>
              <a:t>. In </a:t>
            </a:r>
            <a:r>
              <a:rPr lang="sk-SK" sz="1400" dirty="0" err="1" smtClean="0"/>
              <a:t>Liquid</a:t>
            </a:r>
            <a:r>
              <a:rPr lang="sk-SK" sz="1400" dirty="0" smtClean="0"/>
              <a:t> </a:t>
            </a:r>
            <a:r>
              <a:rPr lang="sk-SK" sz="1400" dirty="0" err="1" smtClean="0"/>
              <a:t>Crystals</a:t>
            </a:r>
            <a:r>
              <a:rPr lang="sk-SK" sz="1400" dirty="0" smtClean="0"/>
              <a:t>, 2015, </a:t>
            </a:r>
            <a:r>
              <a:rPr lang="sk-SK" sz="1400" dirty="0" err="1" smtClean="0"/>
              <a:t>vol</a:t>
            </a:r>
            <a:r>
              <a:rPr lang="sk-SK" sz="1400" dirty="0" smtClean="0"/>
              <a:t>. 42, no. 7, p. 959-963. (2.486 - IF2014). ISSN 0267-8292. </a:t>
            </a:r>
          </a:p>
          <a:p>
            <a:endParaRPr lang="sk-SK" sz="1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3417448" y="342363"/>
            <a:ext cx="485902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Feronematiká</a:t>
            </a:r>
            <a:endParaRPr kumimoji="0" lang="sk-SK" sz="3000" b="1" i="0" strike="noStrike" kern="1200" cap="none" spc="-2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8150" y="1122927"/>
            <a:ext cx="73252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latin typeface="Arial" pitchFamily="34" charset="0"/>
                <a:cs typeface="Arial" pitchFamily="34" charset="0"/>
              </a:rPr>
              <a:t>Ci</a:t>
            </a:r>
            <a:r>
              <a:rPr sz="2000" b="1" spc="-10" dirty="0">
                <a:latin typeface="Arial" pitchFamily="34" charset="0"/>
                <a:cs typeface="Arial" pitchFamily="34" charset="0"/>
              </a:rPr>
              <a:t>e</a:t>
            </a:r>
            <a:r>
              <a:rPr sz="2000" b="1" spc="-15" dirty="0">
                <a:latin typeface="Arial" pitchFamily="34" charset="0"/>
                <a:cs typeface="Arial" pitchFamily="34" charset="0"/>
              </a:rPr>
              <a:t>ľ</a:t>
            </a:r>
            <a:r>
              <a:rPr sz="2000" b="1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01279" y="1094791"/>
            <a:ext cx="10743718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sk-SK" sz="2000" b="1" spc="-15" dirty="0" smtClean="0">
                <a:latin typeface="Arial" pitchFamily="34" charset="0"/>
                <a:cs typeface="Arial" pitchFamily="34" charset="0"/>
              </a:rPr>
              <a:t>Pripraviť stabilné, magneticky citlivé a opticky </a:t>
            </a:r>
            <a:r>
              <a:rPr lang="sk-SK" sz="2000" b="1" spc="-15" dirty="0" err="1" smtClean="0">
                <a:latin typeface="Arial" pitchFamily="34" charset="0"/>
                <a:cs typeface="Arial" pitchFamily="34" charset="0"/>
              </a:rPr>
              <a:t>anizotropné</a:t>
            </a:r>
            <a:r>
              <a:rPr lang="sk-SK" sz="2000" b="1" spc="-15" dirty="0" smtClean="0">
                <a:latin typeface="Arial" pitchFamily="34" charset="0"/>
                <a:cs typeface="Arial" pitchFamily="34" charset="0"/>
              </a:rPr>
              <a:t> koloidné systémy, ktoré budú vhodné pre technické a biologické aplikácie. </a:t>
            </a:r>
          </a:p>
          <a:p>
            <a:pPr marL="12700">
              <a:lnSpc>
                <a:spcPct val="100000"/>
              </a:lnSpc>
            </a:pPr>
            <a:endParaRPr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196949" y="1885064"/>
            <a:ext cx="117043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Čo sme dosiahli:</a:t>
            </a:r>
          </a:p>
          <a:p>
            <a:pPr>
              <a:buFontTx/>
              <a:buChar char="-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Pripravili sme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feronematiká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ktoré boli citlivé na externé magnetické polia už aj v oblasti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sl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ých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magnetických polí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Tvar a veľkosť magnetických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nanočastíc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vo veľkej miere ovplyvňuje štruktúrne prechody. </a:t>
            </a:r>
          </a:p>
          <a:p>
            <a:pPr>
              <a:buFontTx/>
              <a:buChar char="-"/>
            </a:pPr>
            <a:r>
              <a:rPr lang="sk-SK" dirty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Experimentálne sme potvrdili teóriu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Gorkunova-Osipova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o vplyve tvarovej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anizotrópie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na fázové prechody</a:t>
            </a:r>
          </a:p>
          <a:p>
            <a:pPr>
              <a:buFontTx/>
              <a:buChar char="-"/>
            </a:pPr>
            <a:r>
              <a:rPr lang="sk-SK" dirty="0">
                <a:latin typeface="Arial" pitchFamily="34" charset="0"/>
                <a:cs typeface="Arial" pitchFamily="34" charset="0"/>
              </a:rPr>
              <a:t> Experimentálne sme potvrdili teóriu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Raikhera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a kol. o existencii negatívneho posuvu  fázového prechodu</a:t>
            </a:r>
            <a:endParaRPr lang="sk-SK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sk-SK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sk-SK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84712" y="3739908"/>
            <a:ext cx="1132449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ts val="2280"/>
              </a:lnSpc>
            </a:pPr>
            <a:r>
              <a:rPr lang="sk-SK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Čo </a:t>
            </a:r>
            <a:r>
              <a:rPr lang="sk-SK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chceme </a:t>
            </a:r>
            <a:r>
              <a:rPr lang="sk-SK" b="1" spc="-1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robiť </a:t>
            </a:r>
            <a:r>
              <a:rPr lang="sk-SK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ďalej </a:t>
            </a:r>
            <a:r>
              <a:rPr lang="sk-SK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sk-SK" b="1" spc="-1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prečo </a:t>
            </a:r>
            <a:r>
              <a:rPr lang="sk-SK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sk-SK" b="1" spc="-5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ts val="2280"/>
              </a:lnSpc>
            </a:pP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marL="147955" indent="-135255">
              <a:lnSpc>
                <a:spcPts val="2160"/>
              </a:lnSpc>
              <a:buChar char="-"/>
              <a:tabLst>
                <a:tab pos="148590" algn="l"/>
              </a:tabLst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Prispieť k lepšiemu pochopeniu hlavného problému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feronematík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agregačný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proces.</a:t>
            </a:r>
          </a:p>
          <a:p>
            <a:pPr marL="147955" indent="-135255">
              <a:lnSpc>
                <a:spcPts val="2160"/>
              </a:lnSpc>
              <a:buChar char="-"/>
              <a:tabLst>
                <a:tab pos="148590" algn="l"/>
              </a:tabLst>
            </a:pPr>
            <a:r>
              <a:rPr lang="sk-SK" spc="-10" dirty="0" smtClean="0">
                <a:latin typeface="Arial" pitchFamily="34" charset="0"/>
                <a:cs typeface="Arial" pitchFamily="34" charset="0"/>
              </a:rPr>
              <a:t>Študovať vplyv objemovej </a:t>
            </a:r>
            <a:r>
              <a:rPr lang="sk-SK" spc="-10" dirty="0" err="1" smtClean="0">
                <a:latin typeface="Arial" pitchFamily="34" charset="0"/>
                <a:cs typeface="Arial" pitchFamily="34" charset="0"/>
              </a:rPr>
              <a:t>koncetrácie</a:t>
            </a:r>
            <a:r>
              <a:rPr lang="sk-SK" spc="-1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sk-SK" spc="-10" dirty="0" err="1" smtClean="0">
                <a:latin typeface="Arial" pitchFamily="34" charset="0"/>
                <a:cs typeface="Arial" pitchFamily="34" charset="0"/>
              </a:rPr>
              <a:t>surfaktantov</a:t>
            </a:r>
            <a:r>
              <a:rPr lang="sk-SK" spc="-10" dirty="0" smtClean="0">
                <a:latin typeface="Arial" pitchFamily="34" charset="0"/>
                <a:cs typeface="Arial" pitchFamily="34" charset="0"/>
              </a:rPr>
              <a:t> na stabilitu </a:t>
            </a:r>
            <a:r>
              <a:rPr lang="sk-SK" spc="-10" dirty="0" err="1" smtClean="0">
                <a:latin typeface="Arial" pitchFamily="34" charset="0"/>
                <a:cs typeface="Arial" pitchFamily="34" charset="0"/>
              </a:rPr>
              <a:t>feronematík</a:t>
            </a:r>
            <a:r>
              <a:rPr lang="sk-SK" spc="-10" dirty="0" smtClean="0">
                <a:latin typeface="Arial" pitchFamily="34" charset="0"/>
                <a:cs typeface="Arial" pitchFamily="34" charset="0"/>
              </a:rPr>
              <a:t>. 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marL="147955" indent="-135255">
              <a:lnSpc>
                <a:spcPts val="2280"/>
              </a:lnSpc>
              <a:buChar char="-"/>
              <a:tabLst>
                <a:tab pos="148590" algn="l"/>
              </a:tabLst>
            </a:pPr>
            <a:r>
              <a:rPr lang="sk-SK" spc="-5" dirty="0" smtClean="0">
                <a:latin typeface="Arial" pitchFamily="34" charset="0"/>
                <a:cs typeface="Arial" pitchFamily="34" charset="0"/>
              </a:rPr>
              <a:t>Pripraviť nové </a:t>
            </a:r>
            <a:r>
              <a:rPr lang="sk-SK" spc="-5" dirty="0" err="1" smtClean="0">
                <a:latin typeface="Arial" pitchFamily="34" charset="0"/>
                <a:cs typeface="Arial" pitchFamily="34" charset="0"/>
              </a:rPr>
              <a:t>kompozity</a:t>
            </a:r>
            <a:r>
              <a:rPr lang="sk-SK" spc="-5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k-SK" spc="-5" dirty="0" err="1" smtClean="0">
                <a:latin typeface="Arial" pitchFamily="34" charset="0"/>
                <a:cs typeface="Arial" pitchFamily="34" charset="0"/>
              </a:rPr>
              <a:t>ferocholesteriká</a:t>
            </a:r>
            <a:r>
              <a:rPr lang="sk-SK" spc="-5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147955" indent="-135255">
              <a:lnSpc>
                <a:spcPts val="2280"/>
              </a:lnSpc>
              <a:buChar char="-"/>
              <a:tabLst>
                <a:tab pos="148590" algn="l"/>
              </a:tabLst>
            </a:pPr>
            <a:r>
              <a:rPr lang="sk-SK" spc="-5" dirty="0" smtClean="0">
                <a:latin typeface="Arial" pitchFamily="34" charset="0"/>
                <a:cs typeface="Arial" pitchFamily="34" charset="0"/>
              </a:rPr>
              <a:t>Študovať magnetické vlastnosti kompozitných systémov v izotropnej, </a:t>
            </a:r>
            <a:r>
              <a:rPr lang="sk-SK" spc="-5" dirty="0" err="1" smtClean="0">
                <a:latin typeface="Arial" pitchFamily="34" charset="0"/>
                <a:cs typeface="Arial" pitchFamily="34" charset="0"/>
              </a:rPr>
              <a:t>nematickej</a:t>
            </a:r>
            <a:r>
              <a:rPr lang="sk-SK" spc="-5" dirty="0" smtClean="0">
                <a:latin typeface="Arial" pitchFamily="34" charset="0"/>
                <a:cs typeface="Arial" pitchFamily="34" charset="0"/>
              </a:rPr>
              <a:t> alebo </a:t>
            </a:r>
            <a:r>
              <a:rPr lang="sk-SK" spc="-5" dirty="0" err="1" smtClean="0">
                <a:latin typeface="Arial" pitchFamily="34" charset="0"/>
                <a:cs typeface="Arial" pitchFamily="34" charset="0"/>
              </a:rPr>
              <a:t>cholesterickej</a:t>
            </a:r>
            <a:r>
              <a:rPr lang="sk-SK" spc="-5" dirty="0" smtClean="0">
                <a:latin typeface="Arial" pitchFamily="34" charset="0"/>
                <a:cs typeface="Arial" pitchFamily="34" charset="0"/>
              </a:rPr>
              <a:t> fáze.</a:t>
            </a:r>
          </a:p>
          <a:p>
            <a:pPr marL="147955" indent="-135255">
              <a:lnSpc>
                <a:spcPts val="2280"/>
              </a:lnSpc>
              <a:buChar char="-"/>
              <a:tabLst>
                <a:tab pos="148590" algn="l"/>
              </a:tabLst>
            </a:pPr>
            <a:r>
              <a:rPr lang="sk-SK" spc="-5" dirty="0" smtClean="0">
                <a:latin typeface="Arial" pitchFamily="34" charset="0"/>
                <a:cs typeface="Arial" pitchFamily="34" charset="0"/>
              </a:rPr>
              <a:t>Pripraviť </a:t>
            </a:r>
            <a:r>
              <a:rPr lang="sk-SK" spc="-5" dirty="0" err="1" smtClean="0">
                <a:latin typeface="Arial" pitchFamily="34" charset="0"/>
                <a:cs typeface="Arial" pitchFamily="34" charset="0"/>
              </a:rPr>
              <a:t>lyotropný</a:t>
            </a:r>
            <a:r>
              <a:rPr lang="sk-SK" spc="-5" dirty="0" smtClean="0">
                <a:latin typeface="Arial" pitchFamily="34" charset="0"/>
                <a:cs typeface="Arial" pitchFamily="34" charset="0"/>
              </a:rPr>
              <a:t> kvapalný kryštál na báze </a:t>
            </a:r>
            <a:r>
              <a:rPr lang="sk-SK" spc="-5" dirty="0" err="1" smtClean="0">
                <a:latin typeface="Arial" pitchFamily="34" charset="0"/>
                <a:cs typeface="Arial" pitchFamily="34" charset="0"/>
              </a:rPr>
              <a:t>amyloidných</a:t>
            </a:r>
            <a:r>
              <a:rPr lang="sk-SK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pc="-5" dirty="0" err="1" smtClean="0">
                <a:latin typeface="Arial" pitchFamily="34" charset="0"/>
                <a:cs typeface="Arial" pitchFamily="34" charset="0"/>
              </a:rPr>
              <a:t>fibríl</a:t>
            </a:r>
            <a:r>
              <a:rPr lang="sk-SK" spc="-5" dirty="0" smtClean="0">
                <a:latin typeface="Arial" pitchFamily="34" charset="0"/>
                <a:cs typeface="Arial" pitchFamily="34" charset="0"/>
              </a:rPr>
              <a:t> vytvorený proteínmi dopované magnetickými časticami rôznych tvarov a koncentrácií.</a:t>
            </a:r>
          </a:p>
          <a:p>
            <a:pPr marL="147955" indent="-135255">
              <a:lnSpc>
                <a:spcPts val="2280"/>
              </a:lnSpc>
              <a:buChar char="-"/>
              <a:tabLst>
                <a:tab pos="148590" algn="l"/>
              </a:tabLst>
            </a:pPr>
            <a:r>
              <a:rPr lang="sk-SK" spc="-5" dirty="0" smtClean="0">
                <a:latin typeface="Arial" pitchFamily="34" charset="0"/>
                <a:cs typeface="Arial" pitchFamily="34" charset="0"/>
              </a:rPr>
              <a:t>Štúdium optických a </a:t>
            </a:r>
            <a:r>
              <a:rPr lang="sk-SK" spc="-5" dirty="0" err="1" smtClean="0">
                <a:latin typeface="Arial" pitchFamily="34" charset="0"/>
                <a:cs typeface="Arial" pitchFamily="34" charset="0"/>
              </a:rPr>
              <a:t>magneto</a:t>
            </a:r>
            <a:r>
              <a:rPr lang="sk-SK" spc="-5" dirty="0" smtClean="0">
                <a:latin typeface="Arial" pitchFamily="34" charset="0"/>
                <a:cs typeface="Arial" pitchFamily="34" charset="0"/>
              </a:rPr>
              <a:t>-optických vlastností pripravených </a:t>
            </a:r>
            <a:r>
              <a:rPr lang="sk-SK" spc="-5" dirty="0" err="1" smtClean="0">
                <a:latin typeface="Arial" pitchFamily="34" charset="0"/>
                <a:cs typeface="Arial" pitchFamily="34" charset="0"/>
              </a:rPr>
              <a:t>kompozitov</a:t>
            </a:r>
            <a:endParaRPr lang="sk-SK" spc="-5" dirty="0" smtClean="0">
              <a:latin typeface="Arial" pitchFamily="34" charset="0"/>
              <a:cs typeface="Arial" pitchFamily="34" charset="0"/>
            </a:endParaRPr>
          </a:p>
          <a:p>
            <a:pPr marL="147955" indent="-135255">
              <a:lnSpc>
                <a:spcPts val="2280"/>
              </a:lnSpc>
              <a:buChar char="-"/>
              <a:tabLst>
                <a:tab pos="148590" algn="l"/>
              </a:tabLst>
            </a:pPr>
            <a:r>
              <a:rPr lang="sk-SK" spc="-5" dirty="0" smtClean="0">
                <a:latin typeface="Arial" pitchFamily="34" charset="0"/>
                <a:cs typeface="Arial" pitchFamily="34" charset="0"/>
              </a:rPr>
              <a:t>Realizácia SANS a SAXS meraní na získanie informácií o vnútornej štruktúre a usporiadaní.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650458" y="3244334"/>
            <a:ext cx="3322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0" eaLnBrk="0" hangingPunct="0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Vybran</a:t>
            </a:r>
            <a:r>
              <a:rPr lang="sk-SK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é výsledky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55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0"/>
            <a:ext cx="9907588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Obrázok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0238" y="3927475"/>
            <a:ext cx="3743325" cy="272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1"/>
          <p:cNvSpPr>
            <a:spLocks noChangeArrowheads="1"/>
          </p:cNvSpPr>
          <p:nvPr/>
        </p:nvSpPr>
        <p:spPr bwMode="auto">
          <a:xfrm>
            <a:off x="541338" y="3040063"/>
            <a:ext cx="10969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altLang="sk-SK" sz="1400" dirty="0">
                <a:cs typeface="Arial" charset="0"/>
              </a:rPr>
              <a:t>- </a:t>
            </a:r>
            <a:r>
              <a:rPr lang="sk-SK" altLang="sk-SK" sz="1400" dirty="0" err="1" smtClean="0">
                <a:cs typeface="Arial" charset="0"/>
              </a:rPr>
              <a:t>Feronematiká</a:t>
            </a:r>
            <a:r>
              <a:rPr lang="en-US" altLang="sk-SK" sz="1400" dirty="0" smtClean="0">
                <a:cs typeface="Arial" charset="0"/>
              </a:rPr>
              <a:t> </a:t>
            </a:r>
            <a:r>
              <a:rPr lang="en-US" altLang="sk-SK" sz="1400" dirty="0">
                <a:cs typeface="Arial" charset="0"/>
                <a:sym typeface="Symbol" pitchFamily="18" charset="2"/>
              </a:rPr>
              <a:t> </a:t>
            </a:r>
            <a:r>
              <a:rPr lang="sk-SK" altLang="sk-SK" sz="1400" dirty="0" smtClean="0">
                <a:cs typeface="Arial" charset="0"/>
                <a:sym typeface="Symbol" pitchFamily="18" charset="2"/>
              </a:rPr>
              <a:t>zvýšená citlivosť na magnetické pole </a:t>
            </a:r>
            <a:endParaRPr lang="hu-HU" altLang="sk-SK" sz="1400" dirty="0">
              <a:cs typeface="Arial" charset="0"/>
            </a:endParaRPr>
          </a:p>
          <a:p>
            <a:r>
              <a:rPr lang="sk-SK" altLang="sk-SK" sz="1400" dirty="0" smtClean="0">
                <a:cs typeface="Arial" charset="0"/>
              </a:rPr>
              <a:t>V práci</a:t>
            </a:r>
            <a:r>
              <a:rPr lang="en-US" altLang="sk-SK" sz="1400" dirty="0" smtClean="0">
                <a:cs typeface="Arial" charset="0"/>
              </a:rPr>
              <a:t> </a:t>
            </a:r>
            <a:r>
              <a:rPr lang="hu-HU" altLang="sk-SK" sz="1400" dirty="0">
                <a:cs typeface="Arial" charset="0"/>
              </a:rPr>
              <a:t>N. </a:t>
            </a:r>
            <a:r>
              <a:rPr lang="hu-HU" altLang="sk-SK" sz="1400" dirty="0" err="1">
                <a:cs typeface="Arial" charset="0"/>
              </a:rPr>
              <a:t>Podoliak</a:t>
            </a:r>
            <a:r>
              <a:rPr lang="hu-HU" altLang="sk-SK" sz="1400" dirty="0">
                <a:cs typeface="Arial" charset="0"/>
              </a:rPr>
              <a:t> et </a:t>
            </a:r>
            <a:r>
              <a:rPr lang="hu-HU" altLang="sk-SK" sz="1400" dirty="0" err="1">
                <a:cs typeface="Arial" charset="0"/>
              </a:rPr>
              <a:t>al</a:t>
            </a:r>
            <a:r>
              <a:rPr lang="hu-HU" altLang="sk-SK" sz="1400" dirty="0">
                <a:cs typeface="Arial" charset="0"/>
              </a:rPr>
              <a:t>., </a:t>
            </a:r>
            <a:r>
              <a:rPr lang="hu-HU" altLang="sk-SK" sz="1400" i="1" dirty="0" err="1">
                <a:cs typeface="Arial" charset="0"/>
              </a:rPr>
              <a:t>Soft</a:t>
            </a:r>
            <a:r>
              <a:rPr lang="hu-HU" altLang="sk-SK" sz="1400" i="1" dirty="0">
                <a:cs typeface="Arial" charset="0"/>
              </a:rPr>
              <a:t> </a:t>
            </a:r>
            <a:r>
              <a:rPr lang="hu-HU" altLang="sk-SK" sz="1400" i="1" dirty="0" err="1">
                <a:cs typeface="Arial" charset="0"/>
              </a:rPr>
              <a:t>Matter</a:t>
            </a:r>
            <a:r>
              <a:rPr lang="hu-HU" altLang="sk-SK" sz="1400" dirty="0">
                <a:cs typeface="Arial" charset="0"/>
              </a:rPr>
              <a:t> </a:t>
            </a:r>
            <a:r>
              <a:rPr lang="hu-HU" altLang="sk-SK" sz="1400" b="1" dirty="0">
                <a:cs typeface="Arial" charset="0"/>
              </a:rPr>
              <a:t>7</a:t>
            </a:r>
            <a:r>
              <a:rPr lang="hu-HU" altLang="sk-SK" sz="1400" dirty="0">
                <a:cs typeface="Arial" charset="0"/>
              </a:rPr>
              <a:t>, 47</a:t>
            </a:r>
            <a:r>
              <a:rPr lang="en-US" altLang="sk-SK" sz="1400" dirty="0">
                <a:cs typeface="Arial" charset="0"/>
              </a:rPr>
              <a:t>42</a:t>
            </a:r>
            <a:r>
              <a:rPr lang="hu-HU" altLang="sk-SK" sz="1400" dirty="0">
                <a:cs typeface="Arial" charset="0"/>
              </a:rPr>
              <a:t> (</a:t>
            </a:r>
            <a:r>
              <a:rPr lang="en-US" altLang="sk-SK" sz="1400" dirty="0">
                <a:cs typeface="Arial" charset="0"/>
              </a:rPr>
              <a:t>20</a:t>
            </a:r>
            <a:r>
              <a:rPr lang="hu-HU" altLang="sk-SK" sz="1400" dirty="0">
                <a:cs typeface="Arial" charset="0"/>
              </a:rPr>
              <a:t>11</a:t>
            </a:r>
            <a:r>
              <a:rPr lang="en-US" altLang="sk-SK" sz="1400" dirty="0">
                <a:cs typeface="Arial" charset="0"/>
              </a:rPr>
              <a:t>)</a:t>
            </a:r>
          </a:p>
          <a:p>
            <a:r>
              <a:rPr lang="en-US" altLang="sk-SK" sz="1400" dirty="0">
                <a:cs typeface="Arial" charset="0"/>
              </a:rPr>
              <a:t> </a:t>
            </a:r>
            <a:r>
              <a:rPr lang="en-US" altLang="sk-SK" sz="1400" i="1" dirty="0" smtClean="0">
                <a:cs typeface="Arial" charset="0"/>
              </a:rPr>
              <a:t>l</a:t>
            </a:r>
            <a:r>
              <a:rPr lang="sk-SK" altLang="sk-SK" sz="1400" i="1" dirty="0" smtClean="0">
                <a:cs typeface="Arial" charset="0"/>
              </a:rPr>
              <a:t>lineárna optická odpoveď v kvapalnom kryštály </a:t>
            </a:r>
            <a:r>
              <a:rPr lang="sk-SK" altLang="sk-SK" sz="1400" i="1" dirty="0" err="1" smtClean="0">
                <a:cs typeface="Arial" charset="0"/>
              </a:rPr>
              <a:t>dopovanom</a:t>
            </a:r>
            <a:r>
              <a:rPr lang="sk-SK" altLang="sk-SK" sz="1400" i="1" dirty="0" smtClean="0">
                <a:cs typeface="Arial" charset="0"/>
              </a:rPr>
              <a:t> sférickými magnetickými </a:t>
            </a:r>
            <a:r>
              <a:rPr lang="sk-SK" altLang="sk-SK" sz="1400" i="1" dirty="0" err="1" smtClean="0">
                <a:cs typeface="Arial" charset="0"/>
              </a:rPr>
              <a:t>nanočasticami</a:t>
            </a:r>
            <a:r>
              <a:rPr lang="sk-SK" altLang="sk-SK" sz="1400" i="1" dirty="0" smtClean="0">
                <a:cs typeface="Arial" charset="0"/>
              </a:rPr>
              <a:t>  ďaleko pod </a:t>
            </a:r>
            <a:r>
              <a:rPr lang="sk-SK" altLang="sk-SK" sz="1400" i="1" dirty="0" err="1" smtClean="0">
                <a:cs typeface="Arial" charset="0"/>
              </a:rPr>
              <a:t>Freederickszovým</a:t>
            </a:r>
            <a:r>
              <a:rPr lang="sk-SK" altLang="sk-SK" sz="1400" i="1" dirty="0" smtClean="0">
                <a:cs typeface="Arial" charset="0"/>
              </a:rPr>
              <a:t> prechodom v prítomnosti </a:t>
            </a:r>
            <a:r>
              <a:rPr lang="hu-HU" altLang="sk-SK" sz="1400" dirty="0" err="1" smtClean="0">
                <a:cs typeface="Arial" charset="0"/>
              </a:rPr>
              <a:t>B</a:t>
            </a:r>
            <a:r>
              <a:rPr lang="hu-HU" altLang="sk-SK" sz="1400" baseline="-25000" dirty="0" err="1" smtClean="0">
                <a:cs typeface="Arial" charset="0"/>
              </a:rPr>
              <a:t>bias</a:t>
            </a:r>
            <a:endParaRPr lang="hu-HU" altLang="sk-SK" sz="1400" baseline="-25000" dirty="0">
              <a:cs typeface="Arial" charset="0"/>
            </a:endParaRPr>
          </a:p>
        </p:txBody>
      </p:sp>
      <p:grpSp>
        <p:nvGrpSpPr>
          <p:cNvPr id="27652" name="Group 14"/>
          <p:cNvGrpSpPr>
            <a:grpSpLocks/>
          </p:cNvGrpSpPr>
          <p:nvPr/>
        </p:nvGrpSpPr>
        <p:grpSpPr bwMode="auto">
          <a:xfrm>
            <a:off x="177800" y="3925888"/>
            <a:ext cx="3448050" cy="2752725"/>
            <a:chOff x="134" y="2473"/>
            <a:chExt cx="2172" cy="1734"/>
          </a:xfrm>
        </p:grpSpPr>
        <p:pic>
          <p:nvPicPr>
            <p:cNvPr id="27655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4" y="2473"/>
              <a:ext cx="2172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56" name="Oval 11"/>
            <p:cNvSpPr>
              <a:spLocks noChangeArrowheads="1"/>
            </p:cNvSpPr>
            <p:nvPr/>
          </p:nvSpPr>
          <p:spPr bwMode="auto">
            <a:xfrm>
              <a:off x="524" y="2978"/>
              <a:ext cx="251" cy="239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sk-SK" altLang="sk-SK" sz="12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7653" name="Obdĺžnik 5"/>
          <p:cNvSpPr>
            <a:spLocks noChangeArrowheads="1"/>
          </p:cNvSpPr>
          <p:nvPr/>
        </p:nvSpPr>
        <p:spPr bwMode="auto">
          <a:xfrm>
            <a:off x="3767138" y="4154488"/>
            <a:ext cx="433546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altLang="sk-SK" dirty="0">
                <a:cs typeface="Arial" charset="0"/>
              </a:rPr>
              <a:t>- </a:t>
            </a:r>
            <a:r>
              <a:rPr lang="sk-SK" altLang="sk-SK" dirty="0" smtClean="0">
                <a:cs typeface="Arial" charset="0"/>
              </a:rPr>
              <a:t>Štúdium vplyvu magnetických častíc v kvapalnom kryštály v oblasti nízkych magnetických polí </a:t>
            </a:r>
            <a:endParaRPr lang="sk-SK" altLang="sk-SK" sz="1600" dirty="0">
              <a:cs typeface="Arial" charset="0"/>
            </a:endParaRPr>
          </a:p>
          <a:p>
            <a:r>
              <a:rPr lang="sk-SK" altLang="sk-SK" sz="1600" dirty="0">
                <a:cs typeface="Arial" charset="0"/>
              </a:rPr>
              <a:t>- </a:t>
            </a:r>
            <a:r>
              <a:rPr lang="sk-SK" altLang="sk-SK" sz="1600" dirty="0" smtClean="0">
                <a:cs typeface="Arial" charset="0"/>
              </a:rPr>
              <a:t>Objasnenie pôvodu odpovede a úlohy </a:t>
            </a:r>
            <a:r>
              <a:rPr lang="en-US" altLang="sk-SK" sz="1600" dirty="0" err="1" smtClean="0">
                <a:cs typeface="Arial" charset="0"/>
              </a:rPr>
              <a:t>B</a:t>
            </a:r>
            <a:r>
              <a:rPr lang="en-US" altLang="sk-SK" sz="1600" baseline="-25000" dirty="0" err="1" smtClean="0">
                <a:cs typeface="Arial" charset="0"/>
              </a:rPr>
              <a:t>bias</a:t>
            </a:r>
            <a:r>
              <a:rPr lang="en-US" altLang="sk-SK" sz="1600" dirty="0">
                <a:cs typeface="Arial" charset="0"/>
              </a:rPr>
              <a:t>;</a:t>
            </a:r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4025900" y="5740400"/>
            <a:ext cx="3606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sk-SK" sz="1400" dirty="0" err="1" smtClean="0">
                <a:solidFill>
                  <a:srgbClr val="FF0000"/>
                </a:solidFill>
                <a:cs typeface="Arial" charset="0"/>
              </a:rPr>
              <a:t>-lineárna</a:t>
            </a:r>
            <a:r>
              <a:rPr lang="hu-HU" altLang="sk-SK" sz="14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hu-HU" altLang="sk-SK" sz="1400" dirty="0" err="1" smtClean="0">
                <a:solidFill>
                  <a:srgbClr val="FF0000"/>
                </a:solidFill>
                <a:cs typeface="Arial" charset="0"/>
              </a:rPr>
              <a:t>dielektrická</a:t>
            </a:r>
            <a:r>
              <a:rPr lang="hu-HU" altLang="sk-SK" sz="14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hu-HU" altLang="sk-SK" sz="1400" dirty="0" err="1" smtClean="0">
                <a:solidFill>
                  <a:srgbClr val="FF0000"/>
                </a:solidFill>
                <a:cs typeface="Arial" charset="0"/>
              </a:rPr>
              <a:t>odpoveď</a:t>
            </a:r>
            <a:r>
              <a:rPr lang="hu-HU" altLang="sk-SK" sz="14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hu-HU" altLang="sk-SK" sz="1400" dirty="0" err="1" smtClean="0">
                <a:solidFill>
                  <a:srgbClr val="FF0000"/>
                </a:solidFill>
                <a:cs typeface="Arial" charset="0"/>
              </a:rPr>
              <a:t>pre</a:t>
            </a:r>
            <a:r>
              <a:rPr lang="hu-HU" altLang="sk-SK" sz="14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altLang="sk-SK" sz="1400" dirty="0" err="1" smtClean="0">
                <a:solidFill>
                  <a:srgbClr val="FF0000"/>
                </a:solidFill>
                <a:cs typeface="Arial" charset="0"/>
              </a:rPr>
              <a:t>B</a:t>
            </a:r>
            <a:r>
              <a:rPr lang="en-US" altLang="sk-SK" sz="1400" baseline="-25000" dirty="0" err="1" smtClean="0">
                <a:solidFill>
                  <a:srgbClr val="FF0000"/>
                </a:solidFill>
                <a:cs typeface="Arial" charset="0"/>
              </a:rPr>
              <a:t>bias</a:t>
            </a:r>
            <a:r>
              <a:rPr lang="en-US" altLang="sk-SK" sz="1400" dirty="0" smtClean="0">
                <a:solidFill>
                  <a:srgbClr val="FF0000"/>
                </a:solidFill>
                <a:cs typeface="Arial" charset="0"/>
              </a:rPr>
              <a:t>=0</a:t>
            </a:r>
            <a:endParaRPr lang="en-US" altLang="sk-SK" sz="1400" dirty="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3" name="Object 29"/>
          <p:cNvGraphicFramePr>
            <a:graphicFrameLocks noChangeAspect="1"/>
          </p:cNvGraphicFramePr>
          <p:nvPr/>
        </p:nvGraphicFramePr>
        <p:xfrm>
          <a:off x="6507163" y="3090863"/>
          <a:ext cx="4548187" cy="371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Graph" r:id="rId3" imgW="3800246" imgH="3102864" progId="Origin50.Graph">
                  <p:embed/>
                </p:oleObj>
              </mc:Choice>
              <mc:Fallback>
                <p:oleObj name="Graph" r:id="rId3" imgW="3800246" imgH="3102864" progId="Origin50.Graph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163" y="3090863"/>
                        <a:ext cx="4548187" cy="371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" name="Rectangle 12"/>
          <p:cNvSpPr>
            <a:spLocks noChangeArrowheads="1"/>
          </p:cNvSpPr>
          <p:nvPr/>
        </p:nvSpPr>
        <p:spPr bwMode="auto">
          <a:xfrm>
            <a:off x="555625" y="4108450"/>
            <a:ext cx="5003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altLang="sk-SK" sz="1600" dirty="0">
                <a:cs typeface="Arial" charset="0"/>
              </a:rPr>
              <a:t>- </a:t>
            </a:r>
            <a:r>
              <a:rPr lang="sk-SK" altLang="sk-SK" sz="1600" dirty="0" smtClean="0">
                <a:cs typeface="Arial" charset="0"/>
              </a:rPr>
              <a:t>Segregačný proces má dôležitú úlohu v oblastiach nízkych magnetických polí </a:t>
            </a:r>
            <a:endParaRPr lang="sk-SK" sz="1600" dirty="0">
              <a:solidFill>
                <a:srgbClr val="CC0000"/>
              </a:solidFill>
              <a:cs typeface="Arial" charset="0"/>
            </a:endParaRPr>
          </a:p>
        </p:txBody>
      </p:sp>
      <p:pic>
        <p:nvPicPr>
          <p:cNvPr id="1055" name="Picture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87575" y="0"/>
            <a:ext cx="7789863" cy="300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/>
          <p:nvPr/>
        </p:nvSpPr>
        <p:spPr>
          <a:xfrm>
            <a:off x="1198283" y="374650"/>
            <a:ext cx="8248015" cy="36394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5695">
              <a:lnSpc>
                <a:spcPct val="100000"/>
              </a:lnSpc>
            </a:pPr>
            <a:r>
              <a:rPr sz="1800" b="1" spc="-5" dirty="0" smtClean="0">
                <a:latin typeface="Arial" pitchFamily="34" charset="0"/>
                <a:cs typeface="Arial" pitchFamily="34" charset="0"/>
              </a:rPr>
              <a:t>VÝSKUMN</a:t>
            </a:r>
            <a:r>
              <a:rPr lang="sk-SK" sz="1800" b="1" spc="-5" dirty="0" smtClean="0">
                <a:latin typeface="Arial" pitchFamily="34" charset="0"/>
                <a:cs typeface="Arial" pitchFamily="34" charset="0"/>
              </a:rPr>
              <a:t>Á</a:t>
            </a:r>
            <a:r>
              <a:rPr sz="1800" b="1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1800" b="1" dirty="0" smtClean="0">
                <a:latin typeface="Arial" pitchFamily="34" charset="0"/>
                <a:cs typeface="Arial" pitchFamily="34" charset="0"/>
              </a:rPr>
              <a:t>TÉM</a:t>
            </a:r>
            <a:r>
              <a:rPr lang="sk-SK" sz="18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1800" b="1" spc="-5" dirty="0">
                <a:latin typeface="Arial" pitchFamily="34" charset="0"/>
                <a:cs typeface="Arial" pitchFamily="34" charset="0"/>
              </a:rPr>
              <a:t>SMERU, </a:t>
            </a:r>
            <a:r>
              <a:rPr sz="1800" b="1" spc="-5" dirty="0" err="1">
                <a:latin typeface="Arial" pitchFamily="34" charset="0"/>
                <a:cs typeface="Arial" pitchFamily="34" charset="0"/>
              </a:rPr>
              <a:t>riešitelia</a:t>
            </a:r>
            <a:r>
              <a:rPr sz="1800" b="1" spc="-5" dirty="0">
                <a:latin typeface="Arial" pitchFamily="34" charset="0"/>
                <a:cs typeface="Arial" pitchFamily="34" charset="0"/>
              </a:rPr>
              <a:t> </a:t>
            </a:r>
            <a:r>
              <a:rPr sz="1800" b="1" spc="-5" dirty="0" err="1" smtClean="0">
                <a:latin typeface="Arial" pitchFamily="34" charset="0"/>
                <a:cs typeface="Arial" pitchFamily="34" charset="0"/>
              </a:rPr>
              <a:t>tém</a:t>
            </a:r>
            <a:r>
              <a:rPr lang="sk-SK" sz="1800" b="1" spc="-5" dirty="0" smtClean="0">
                <a:latin typeface="Arial" pitchFamily="34" charset="0"/>
                <a:cs typeface="Arial" pitchFamily="34" charset="0"/>
              </a:rPr>
              <a:t>y</a:t>
            </a:r>
            <a:endParaRPr sz="1800" dirty="0">
              <a:latin typeface="Arial" pitchFamily="34" charset="0"/>
              <a:cs typeface="Arial" pitchFamily="34" charset="0"/>
            </a:endParaRPr>
          </a:p>
          <a:p>
            <a:pPr marL="473583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2012-2015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400" u="heavy" spc="-60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u="heavy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Príprava </a:t>
            </a:r>
            <a:r>
              <a:rPr sz="2400" b="1" u="heavy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sk-SK" sz="2400" b="1" u="heavy" spc="-10" dirty="0" smtClean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štúdium </a:t>
            </a:r>
            <a:r>
              <a:rPr lang="sk-SK" sz="2400" b="1" u="heavy" spc="-10" dirty="0" err="1" smtClean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feronematík</a:t>
            </a:r>
            <a:r>
              <a:rPr lang="sk-SK" sz="2400" b="1" u="heavy" spc="-10" dirty="0" smtClean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:</a:t>
            </a:r>
            <a:endParaRPr lang="sk-SK" sz="2400" b="1" u="heavy" spc="-10" dirty="0">
              <a:solidFill>
                <a:srgbClr val="001F5F"/>
              </a:solidFill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endParaRPr sz="2000" dirty="0">
              <a:latin typeface="Calibri"/>
              <a:cs typeface="Calibri"/>
            </a:endParaRPr>
          </a:p>
          <a:p>
            <a:pPr marL="756285" indent="-286385">
              <a:lnSpc>
                <a:spcPts val="2865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lang="sk-SK" sz="2400" spc="-15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Tomašovičová N. 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lang="sk-SK" sz="2400" spc="-15" dirty="0" err="1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Kopčanský</a:t>
            </a:r>
            <a:r>
              <a:rPr lang="sk-SK" sz="2400" spc="-15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 P.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lang="sk-SK" sz="2400" spc="-25" dirty="0" err="1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Gdovinová</a:t>
            </a:r>
            <a:r>
              <a:rPr lang="sk-SK" sz="2400" spc="-25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 V.</a:t>
            </a: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lang="sk-SK" sz="2400" spc="-25" dirty="0" err="1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Majorošová</a:t>
            </a:r>
            <a:r>
              <a:rPr lang="sk-SK" sz="2400" spc="-25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 J.</a:t>
            </a: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lang="sk-SK" sz="2400" spc="-25" dirty="0" err="1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Jeníková</a:t>
            </a:r>
            <a:r>
              <a:rPr lang="sk-SK" sz="2400" spc="-25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 M.</a:t>
            </a:r>
            <a:endParaRPr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ok 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7852" y="1593897"/>
            <a:ext cx="2800350" cy="2038350"/>
          </a:xfrm>
          <a:prstGeom prst="rect">
            <a:avLst/>
          </a:prstGeom>
        </p:spPr>
      </p:pic>
      <p:pic>
        <p:nvPicPr>
          <p:cNvPr id="4" name="Obrázok 3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88401" y="3127062"/>
            <a:ext cx="2762250" cy="2066925"/>
          </a:xfrm>
          <a:prstGeom prst="rect">
            <a:avLst/>
          </a:prstGeom>
        </p:spPr>
      </p:pic>
      <p:pic>
        <p:nvPicPr>
          <p:cNvPr id="5" name="Obrázok 4" descr="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40294" y="4182572"/>
            <a:ext cx="2762250" cy="200977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4" descr="capacitan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38" y="2536825"/>
            <a:ext cx="3856037" cy="311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5" descr="opt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6425" y="2525713"/>
            <a:ext cx="3886200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 Box 7"/>
          <p:cNvSpPr txBox="1">
            <a:spLocks noChangeArrowheads="1"/>
          </p:cNvSpPr>
          <p:nvPr/>
        </p:nvSpPr>
        <p:spPr bwMode="auto">
          <a:xfrm>
            <a:off x="9261475" y="2284413"/>
            <a:ext cx="16786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altLang="en-US" sz="1600" dirty="0" smtClean="0"/>
              <a:t>Optické merania</a:t>
            </a:r>
            <a:endParaRPr lang="en-US" altLang="en-US" sz="1600" dirty="0"/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706438" y="2316163"/>
            <a:ext cx="189346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altLang="en-US" sz="1600" dirty="0" smtClean="0"/>
              <a:t>Kapacitné merania</a:t>
            </a:r>
            <a:endParaRPr lang="en-US" altLang="en-US" sz="1600" dirty="0"/>
          </a:p>
        </p:txBody>
      </p:sp>
      <p:sp>
        <p:nvSpPr>
          <p:cNvPr id="30725" name="Obdĺžnik 1"/>
          <p:cNvSpPr>
            <a:spLocks noChangeArrowheads="1"/>
          </p:cNvSpPr>
          <p:nvPr/>
        </p:nvSpPr>
        <p:spPr bwMode="auto">
          <a:xfrm>
            <a:off x="3790950" y="3187700"/>
            <a:ext cx="441801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altLang="en-US" sz="1400" dirty="0">
                <a:ea typeface="Calibri" pitchFamily="34" charset="0"/>
                <a:cs typeface="Arial" charset="0"/>
              </a:rPr>
              <a:t>- </a:t>
            </a:r>
            <a:r>
              <a:rPr lang="sk-SK" altLang="en-US" sz="1400" dirty="0" smtClean="0">
                <a:ea typeface="Calibri" pitchFamily="34" charset="0"/>
                <a:cs typeface="Arial" charset="0"/>
              </a:rPr>
              <a:t>Sféricky </a:t>
            </a:r>
            <a:r>
              <a:rPr lang="sk-SK" altLang="en-US" sz="1400" dirty="0" err="1" smtClean="0">
                <a:ea typeface="Calibri" pitchFamily="34" charset="0"/>
                <a:cs typeface="Arial" charset="0"/>
              </a:rPr>
              <a:t>izotrópne</a:t>
            </a:r>
            <a:r>
              <a:rPr lang="sk-SK" altLang="en-US" sz="1400" dirty="0" smtClean="0">
                <a:ea typeface="Calibri" pitchFamily="34" charset="0"/>
                <a:cs typeface="Arial" charset="0"/>
              </a:rPr>
              <a:t> </a:t>
            </a:r>
            <a:r>
              <a:rPr lang="sk-SK" altLang="en-US" sz="1400" dirty="0" err="1" smtClean="0">
                <a:ea typeface="Calibri" pitchFamily="34" charset="0"/>
                <a:cs typeface="Arial" charset="0"/>
              </a:rPr>
              <a:t>nanočastice</a:t>
            </a:r>
            <a:r>
              <a:rPr lang="sk-SK" altLang="en-US" sz="1400" dirty="0" smtClean="0">
                <a:ea typeface="Calibri" pitchFamily="34" charset="0"/>
                <a:cs typeface="Arial" charset="0"/>
              </a:rPr>
              <a:t> riedia kvapalný kryštál a znižujú teplotu prechodu z </a:t>
            </a:r>
            <a:r>
              <a:rPr lang="sk-SK" altLang="en-US" sz="1400" dirty="0" err="1" smtClean="0">
                <a:ea typeface="Calibri" pitchFamily="34" charset="0"/>
                <a:cs typeface="Arial" charset="0"/>
              </a:rPr>
              <a:t>izotrópnej</a:t>
            </a:r>
            <a:r>
              <a:rPr lang="sk-SK" altLang="en-US" sz="1400" dirty="0" smtClean="0">
                <a:ea typeface="Calibri" pitchFamily="34" charset="0"/>
                <a:cs typeface="Arial" charset="0"/>
              </a:rPr>
              <a:t> do </a:t>
            </a:r>
            <a:r>
              <a:rPr lang="sk-SK" altLang="en-US" sz="1400" dirty="0" err="1" smtClean="0">
                <a:ea typeface="Calibri" pitchFamily="34" charset="0"/>
                <a:cs typeface="Arial" charset="0"/>
              </a:rPr>
              <a:t>nematickej</a:t>
            </a:r>
            <a:r>
              <a:rPr lang="sk-SK" altLang="en-US" sz="1400" dirty="0" smtClean="0">
                <a:ea typeface="Calibri" pitchFamily="34" charset="0"/>
                <a:cs typeface="Arial" charset="0"/>
              </a:rPr>
              <a:t> fázy, kde naopak </a:t>
            </a:r>
            <a:r>
              <a:rPr lang="sk-SK" altLang="en-US" sz="1400" dirty="0" err="1" smtClean="0">
                <a:ea typeface="Calibri" pitchFamily="34" charset="0"/>
                <a:cs typeface="Arial" charset="0"/>
              </a:rPr>
              <a:t>anizotropné</a:t>
            </a:r>
            <a:r>
              <a:rPr lang="sk-SK" altLang="en-US" sz="1400" dirty="0" smtClean="0">
                <a:ea typeface="Calibri" pitchFamily="34" charset="0"/>
                <a:cs typeface="Arial" charset="0"/>
              </a:rPr>
              <a:t> </a:t>
            </a:r>
            <a:r>
              <a:rPr lang="sk-SK" altLang="en-US" sz="1400" dirty="0" err="1" smtClean="0">
                <a:ea typeface="Calibri" pitchFamily="34" charset="0"/>
                <a:cs typeface="Arial" charset="0"/>
              </a:rPr>
              <a:t>nanočastice</a:t>
            </a:r>
            <a:r>
              <a:rPr lang="sk-SK" altLang="en-US" sz="1400" dirty="0" smtClean="0">
                <a:ea typeface="Calibri" pitchFamily="34" charset="0"/>
                <a:cs typeface="Arial" charset="0"/>
              </a:rPr>
              <a:t> sa usporiadajú pod vplyvom </a:t>
            </a:r>
            <a:r>
              <a:rPr lang="sk-SK" altLang="en-US" sz="1400" dirty="0" err="1" smtClean="0">
                <a:ea typeface="Calibri" pitchFamily="34" charset="0"/>
                <a:cs typeface="Arial" charset="0"/>
              </a:rPr>
              <a:t>nematického</a:t>
            </a:r>
            <a:r>
              <a:rPr lang="sk-SK" altLang="en-US" sz="1400" dirty="0" smtClean="0">
                <a:ea typeface="Calibri" pitchFamily="34" charset="0"/>
                <a:cs typeface="Arial" charset="0"/>
              </a:rPr>
              <a:t> média a zlepšia usporiadanie kvapalného kryštálu </a:t>
            </a:r>
            <a:r>
              <a:rPr lang="en-GB" altLang="en-US" sz="1400" dirty="0" smtClean="0">
                <a:ea typeface="Calibri" pitchFamily="34" charset="0"/>
                <a:cs typeface="Arial" charset="0"/>
              </a:rPr>
              <a:t> </a:t>
            </a:r>
            <a:endParaRPr lang="en-GB" altLang="en-US" sz="1400" dirty="0">
              <a:ea typeface="Calibri" pitchFamily="34" charset="0"/>
              <a:cs typeface="Arial" charset="0"/>
            </a:endParaRPr>
          </a:p>
        </p:txBody>
      </p:sp>
      <p:sp>
        <p:nvSpPr>
          <p:cNvPr id="30726" name="Rectangle 1"/>
          <p:cNvSpPr>
            <a:spLocks noChangeArrowheads="1"/>
          </p:cNvSpPr>
          <p:nvPr/>
        </p:nvSpPr>
        <p:spPr bwMode="auto">
          <a:xfrm>
            <a:off x="0" y="5308600"/>
            <a:ext cx="1185068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sz="1200" dirty="0">
              <a:latin typeface="Calibri" pitchFamily="34" charset="0"/>
            </a:endParaRPr>
          </a:p>
          <a:p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- Tvar ako aj objemová koncentrácia magnetických </a:t>
            </a:r>
            <a:r>
              <a:rPr lang="sk-SK" altLang="en-US" sz="1400" dirty="0" err="1" smtClean="0">
                <a:solidFill>
                  <a:srgbClr val="CC0000"/>
                </a:solidFill>
                <a:cs typeface="Arial" charset="0"/>
              </a:rPr>
              <a:t>nanočastíc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 má vplyv na teplotu prechodu z </a:t>
            </a:r>
            <a:r>
              <a:rPr lang="sk-SK" altLang="en-US" sz="1400" dirty="0" err="1" smtClean="0">
                <a:solidFill>
                  <a:srgbClr val="CC0000"/>
                </a:solidFill>
                <a:cs typeface="Arial" charset="0"/>
              </a:rPr>
              <a:t>izotrópnej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 do </a:t>
            </a:r>
            <a:r>
              <a:rPr lang="sk-SK" altLang="en-US" sz="1400" dirty="0" err="1" smtClean="0">
                <a:solidFill>
                  <a:srgbClr val="CC0000"/>
                </a:solidFill>
                <a:cs typeface="Arial" charset="0"/>
              </a:rPr>
              <a:t>nematickej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 fázy </a:t>
            </a:r>
            <a:r>
              <a:rPr lang="sk-SK" altLang="en-US" sz="1400" dirty="0" err="1" smtClean="0">
                <a:solidFill>
                  <a:srgbClr val="CC0000"/>
                </a:solidFill>
                <a:cs typeface="Arial" charset="0"/>
              </a:rPr>
              <a:t>feronematík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 (tyčinkové častice majú vyššiu teplotu prechodu ako kvapalný kryštál alebo </a:t>
            </a:r>
            <a:r>
              <a:rPr lang="sk-SK" altLang="en-US" sz="1400" dirty="0" err="1" smtClean="0">
                <a:solidFill>
                  <a:srgbClr val="CC0000"/>
                </a:solidFill>
                <a:cs typeface="Arial" charset="0"/>
              </a:rPr>
              <a:t>feronematiká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 </a:t>
            </a:r>
            <a:r>
              <a:rPr lang="sk-SK" altLang="en-US" sz="1400" dirty="0" err="1" smtClean="0">
                <a:solidFill>
                  <a:srgbClr val="CC0000"/>
                </a:solidFill>
                <a:cs typeface="Arial" charset="0"/>
              </a:rPr>
              <a:t>dopované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 sférickými </a:t>
            </a:r>
            <a:r>
              <a:rPr lang="sk-SK" altLang="en-US" sz="1400" dirty="0" err="1" smtClean="0">
                <a:solidFill>
                  <a:srgbClr val="CC0000"/>
                </a:solidFill>
                <a:cs typeface="Arial" charset="0"/>
              </a:rPr>
              <a:t>nanočasticami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)</a:t>
            </a:r>
            <a:endParaRPr lang="en-US" altLang="en-US" sz="1400" dirty="0">
              <a:solidFill>
                <a:srgbClr val="CC0000"/>
              </a:solidFill>
              <a:cs typeface="Arial" charset="0"/>
            </a:endParaRPr>
          </a:p>
          <a:p>
            <a:r>
              <a:rPr lang="sk-SK" altLang="en-US" sz="1400" dirty="0">
                <a:solidFill>
                  <a:srgbClr val="CC0000"/>
                </a:solidFill>
                <a:cs typeface="Arial" charset="0"/>
              </a:rPr>
              <a:t>- 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Dopovanie tyčinkovými </a:t>
            </a:r>
            <a:r>
              <a:rPr lang="sk-SK" altLang="en-US" sz="1400" dirty="0" err="1" smtClean="0">
                <a:solidFill>
                  <a:srgbClr val="CC0000"/>
                </a:solidFill>
                <a:cs typeface="Arial" charset="0"/>
              </a:rPr>
              <a:t>nanočasticami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 vedie k nemonotónnej koncentračnej závislosti posunu teploty fázového prechodu, ktorý je pripisovaný  konkurenčnému vplyvu </a:t>
            </a:r>
            <a:r>
              <a:rPr lang="sk-SK" altLang="en-US" sz="1400" dirty="0" err="1" smtClean="0">
                <a:solidFill>
                  <a:srgbClr val="CC0000"/>
                </a:solidFill>
                <a:cs typeface="Arial" charset="0"/>
              </a:rPr>
              <a:t>nanočastíc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 a organického </a:t>
            </a:r>
            <a:r>
              <a:rPr lang="sk-SK" altLang="en-US" sz="1400" dirty="0" err="1" smtClean="0">
                <a:solidFill>
                  <a:srgbClr val="CC0000"/>
                </a:solidFill>
                <a:cs typeface="Arial" charset="0"/>
              </a:rPr>
              <a:t>surfaktantu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, ktorým sú </a:t>
            </a:r>
            <a:r>
              <a:rPr lang="sk-SK" altLang="en-US" sz="1400" dirty="0" err="1" smtClean="0">
                <a:solidFill>
                  <a:srgbClr val="CC0000"/>
                </a:solidFill>
                <a:cs typeface="Arial" charset="0"/>
              </a:rPr>
              <a:t>nanočastice</a:t>
            </a:r>
            <a:r>
              <a:rPr lang="sk-SK" altLang="en-US" sz="1400" dirty="0" smtClean="0">
                <a:solidFill>
                  <a:srgbClr val="CC0000"/>
                </a:solidFill>
                <a:cs typeface="Arial" charset="0"/>
              </a:rPr>
              <a:t> obalené. </a:t>
            </a:r>
            <a:r>
              <a:rPr lang="en-US" altLang="en-US" sz="1400" dirty="0" smtClean="0">
                <a:solidFill>
                  <a:srgbClr val="CC0000"/>
                </a:solidFill>
                <a:cs typeface="Arial" charset="0"/>
              </a:rPr>
              <a:t> </a:t>
            </a:r>
            <a:endParaRPr lang="en-US" altLang="en-US" sz="1400" dirty="0">
              <a:solidFill>
                <a:srgbClr val="CC0000"/>
              </a:solidFill>
              <a:cs typeface="Arial" charset="0"/>
            </a:endParaRPr>
          </a:p>
        </p:txBody>
      </p:sp>
      <p:pic>
        <p:nvPicPr>
          <p:cNvPr id="30727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11400" y="0"/>
            <a:ext cx="69834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2" name="Picture 4" descr="b-r-sph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5663" y="1876425"/>
            <a:ext cx="3138487" cy="219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8102600" y="1204913"/>
            <a:ext cx="379095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11DClPBBC+ 6OO8+ </a:t>
            </a:r>
            <a:r>
              <a:rPr lang="sk-SK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magnetické častice </a:t>
            </a:r>
            <a:endParaRPr lang="sk-SK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BlokTextu 7"/>
          <p:cNvSpPr txBox="1">
            <a:spLocks noChangeArrowheads="1"/>
          </p:cNvSpPr>
          <p:nvPr/>
        </p:nvSpPr>
        <p:spPr bwMode="auto">
          <a:xfrm>
            <a:off x="261938" y="5146675"/>
            <a:ext cx="7704137" cy="73866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sk-SK" altLang="en-US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 pozorovaný negatívny posun teploty fázového prechodu z </a:t>
            </a:r>
            <a:r>
              <a:rPr lang="sk-SK" altLang="en-US" sz="14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izotrópnej</a:t>
            </a:r>
            <a:r>
              <a:rPr lang="sk-SK" altLang="en-US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sk-SK" altLang="en-US" sz="14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nematickej</a:t>
            </a:r>
            <a:r>
              <a:rPr lang="sk-SK" altLang="en-US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fázy v zmesi </a:t>
            </a:r>
            <a:r>
              <a:rPr lang="sk-SK" altLang="en-US" sz="14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banánovitého</a:t>
            </a:r>
            <a:r>
              <a:rPr lang="sk-SK" altLang="en-US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altLang="en-US" sz="14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tyčinkovitého</a:t>
            </a:r>
            <a:r>
              <a:rPr lang="sk-SK" altLang="en-US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kvapalného kryštálu </a:t>
            </a:r>
            <a:r>
              <a:rPr lang="sk-SK" altLang="en-US" sz="14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dopovaných</a:t>
            </a:r>
            <a:r>
              <a:rPr lang="sk-SK" altLang="en-US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magnetickými </a:t>
            </a:r>
            <a:r>
              <a:rPr lang="sk-SK" altLang="en-US" sz="14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nanočasticami</a:t>
            </a:r>
            <a:r>
              <a:rPr lang="en-US" altLang="en-US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aoblený obdĺžnik 8"/>
          <p:cNvSpPr/>
          <p:nvPr/>
        </p:nvSpPr>
        <p:spPr>
          <a:xfrm>
            <a:off x="1285875" y="5919788"/>
            <a:ext cx="4483100" cy="65246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Y. L. </a:t>
            </a:r>
            <a:r>
              <a:rPr lang="en-US" altLang="en-US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Raikher</a:t>
            </a:r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, V. I. </a:t>
            </a:r>
            <a:r>
              <a:rPr lang="en-US" altLang="en-US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Stepanov</a:t>
            </a:r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and A. N. </a:t>
            </a:r>
            <a:r>
              <a:rPr lang="en-US" altLang="en-US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Zakhlevnykh</a:t>
            </a:r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, </a:t>
            </a:r>
            <a:r>
              <a:rPr lang="sv-SE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Soft Matter, 2013, 9, 177</a:t>
            </a:r>
            <a:endParaRPr lang="en-US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8232775" y="3990975"/>
          <a:ext cx="3854450" cy="280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Graph" r:id="rId4" imgW="4068470" imgH="2924861" progId="Origin50.Graph">
                  <p:embed/>
                </p:oleObj>
              </mc:Choice>
              <mc:Fallback>
                <p:oleObj name="Graph" r:id="rId4" imgW="4068470" imgH="2924861" progId="Origin50.Graph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775" y="3990975"/>
                        <a:ext cx="3854450" cy="280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6" name="Rectangle 1"/>
          <p:cNvSpPr>
            <a:spLocks noChangeArrowheads="1"/>
          </p:cNvSpPr>
          <p:nvPr/>
        </p:nvSpPr>
        <p:spPr bwMode="auto">
          <a:xfrm>
            <a:off x="312738" y="3336604"/>
            <a:ext cx="632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sk-SK" altLang="sk-SK" sz="1400" b="1" dirty="0">
                <a:solidFill>
                  <a:srgbClr val="3333FF"/>
                </a:solidFill>
                <a:cs typeface="Arial" charset="0"/>
              </a:rPr>
              <a:t>- </a:t>
            </a:r>
            <a:r>
              <a:rPr lang="sk-SK" altLang="sk-SK" sz="1400" b="1" dirty="0" smtClean="0">
                <a:solidFill>
                  <a:srgbClr val="3333FF"/>
                </a:solidFill>
                <a:cs typeface="Arial" charset="0"/>
              </a:rPr>
              <a:t>Možnosť meniť teplotu fázového prechodu pomocou externého magnetického poľa </a:t>
            </a:r>
            <a:endParaRPr lang="sk-SK" altLang="sk-SK" sz="1400" b="1" dirty="0">
              <a:solidFill>
                <a:srgbClr val="3333FF"/>
              </a:solidFill>
              <a:cs typeface="Arial" charset="0"/>
            </a:endParaRPr>
          </a:p>
        </p:txBody>
      </p:sp>
      <p:sp>
        <p:nvSpPr>
          <p:cNvPr id="2077" name="TextBox 11"/>
          <p:cNvSpPr txBox="1">
            <a:spLocks noChangeArrowheads="1"/>
          </p:cNvSpPr>
          <p:nvPr/>
        </p:nvSpPr>
        <p:spPr bwMode="auto">
          <a:xfrm>
            <a:off x="320675" y="3841750"/>
            <a:ext cx="7388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altLang="sk-SK" sz="1400" b="1" dirty="0">
                <a:solidFill>
                  <a:srgbClr val="3333FF"/>
                </a:solidFill>
                <a:cs typeface="Arial" charset="0"/>
              </a:rPr>
              <a:t>- </a:t>
            </a:r>
            <a:r>
              <a:rPr lang="sk-SK" altLang="sk-SK" sz="1400" b="1" dirty="0" smtClean="0">
                <a:solidFill>
                  <a:srgbClr val="3333FF"/>
                </a:solidFill>
                <a:cs typeface="Arial" charset="0"/>
              </a:rPr>
              <a:t>Avšak efekty vplyvu magnetického poľa na posun teploty fázového prechodu neboli namerané na </a:t>
            </a:r>
            <a:r>
              <a:rPr lang="sk-SK" altLang="sk-SK" sz="1400" b="1" dirty="0" err="1" smtClean="0">
                <a:solidFill>
                  <a:srgbClr val="3333FF"/>
                </a:solidFill>
                <a:cs typeface="Arial" charset="0"/>
              </a:rPr>
              <a:t>termotropných</a:t>
            </a:r>
            <a:r>
              <a:rPr lang="sk-SK" altLang="sk-SK" sz="1400" b="1" dirty="0" smtClean="0">
                <a:solidFill>
                  <a:srgbClr val="3333FF"/>
                </a:solidFill>
                <a:cs typeface="Arial" charset="0"/>
              </a:rPr>
              <a:t> </a:t>
            </a:r>
            <a:r>
              <a:rPr lang="sk-SK" altLang="sk-SK" sz="1400" b="1" dirty="0" err="1" smtClean="0">
                <a:solidFill>
                  <a:srgbClr val="3333FF"/>
                </a:solidFill>
                <a:cs typeface="Arial" charset="0"/>
              </a:rPr>
              <a:t>nematických</a:t>
            </a:r>
            <a:r>
              <a:rPr lang="sk-SK" altLang="sk-SK" sz="1400" b="1" dirty="0" smtClean="0">
                <a:solidFill>
                  <a:srgbClr val="3333FF"/>
                </a:solidFill>
                <a:cs typeface="Arial" charset="0"/>
              </a:rPr>
              <a:t> kvapalných kryštálov </a:t>
            </a:r>
            <a:endParaRPr lang="sk-SK" dirty="0">
              <a:latin typeface="Calibri" pitchFamily="34" charset="0"/>
            </a:endParaRPr>
          </a:p>
        </p:txBody>
      </p:sp>
      <p:sp>
        <p:nvSpPr>
          <p:cNvPr id="2078" name="TextBox 12"/>
          <p:cNvSpPr txBox="1">
            <a:spLocks noChangeArrowheads="1"/>
          </p:cNvSpPr>
          <p:nvPr/>
        </p:nvSpPr>
        <p:spPr bwMode="auto">
          <a:xfrm>
            <a:off x="206375" y="4395788"/>
            <a:ext cx="74152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altLang="sk-SK" sz="1400" b="1" dirty="0">
                <a:solidFill>
                  <a:srgbClr val="3333FF"/>
                </a:solidFill>
                <a:cs typeface="Arial" charset="0"/>
              </a:rPr>
              <a:t>- </a:t>
            </a:r>
            <a:r>
              <a:rPr lang="sk-SK" altLang="sk-SK" sz="1400" b="1" dirty="0" smtClean="0">
                <a:solidFill>
                  <a:srgbClr val="3333FF"/>
                </a:solidFill>
                <a:cs typeface="Arial" charset="0"/>
              </a:rPr>
              <a:t>Odhadované kritické pole potrebné na posun teploty fázového prechodu je odhadované na hodnotu cez 100T pre tradičné kvapalné kryštály </a:t>
            </a:r>
            <a:endParaRPr lang="sk-SK" dirty="0">
              <a:latin typeface="Calibri" pitchFamily="34" charset="0"/>
            </a:endParaRPr>
          </a:p>
        </p:txBody>
      </p:sp>
      <p:pic>
        <p:nvPicPr>
          <p:cNvPr id="2079" name="Picture 13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" y="71438"/>
            <a:ext cx="7786688" cy="310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215050" y="856357"/>
            <a:ext cx="11744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APVV-0171-10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Structuralization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phenomenomena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nanoparticles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05/2011-10/2014-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P.Kopčanský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M.Timko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N.Tomašovičová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M.Koneracká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V.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Závišová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Y.Mitroóva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Z.Tomori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M.Pudlák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R.Pinčák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M.Antalik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Z.Gažová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T.Kožár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A.Juríková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K.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Csach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J.Miškuf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A.Džarová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I.Antal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E.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Valušová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J.Bageľová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P7:</a:t>
            </a: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M-ERA.NET PROJECT </a:t>
            </a: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Magnetically active anisotropic composite systems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9/2013-08/2016-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P.Kopčanský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N.Tomašovičová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M.Timko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Z.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Mitroóva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A.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Hashim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Z.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Gažová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K.Šipošová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J.Majorošová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I. Vávra)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VEGA 2/0077/09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Influence of different nanoparticles on the structural transitions in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ferronematics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and dielectric properties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magnetic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fluids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01/2009-12/2012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P.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Kopčanský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N.Tomašovičová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M.Koneracká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V.Závišová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M.Timko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G.Lancz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A.Džarová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A.Šprincová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F.Herchl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sk-SK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VEGA 2/0045/13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Sensitivity of liquid crystals containing nanoparticles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magnetic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01/2013-12/2016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: P.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Kopčanský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N.Tomašovičová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M.Timko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A.Hashim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Z.Mitroóvá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V.Závišová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M.Koneracká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M.Kubovčíková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L.Melníková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M.Rajňák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M.Hnatič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T.Lučivjanský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M.Dančo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APVV SK-HU-0016-10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Magnetic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nanoparticles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anisotropic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enviroments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01/2011-12/20012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N.Tomašovičová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M.Koneracká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V.Závišová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Z.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Mitroóvá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P.Kopčanský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M.Timko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APVV SK-HU-2013-0009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Magnetic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anisotropic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composite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nanosystems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01/2014-12/2016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N. Tomašovičová (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P.Kopčanský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V.Gdovinová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J.Kováč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A.Hashim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J.Majorošová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MAD SK-HU </a:t>
            </a:r>
            <a:r>
              <a:rPr lang="hu-HU" sz="1600" dirty="0" err="1">
                <a:latin typeface="Arial" panose="020B0604020202020204" pitchFamily="34" charset="0"/>
                <a:cs typeface="Arial" panose="020B0604020202020204" pitchFamily="34" charset="0"/>
              </a:rPr>
              <a:t>Nanoparticles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anisotropic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dirty="0" err="1">
                <a:latin typeface="Arial" panose="020B0604020202020204" pitchFamily="34" charset="0"/>
                <a:cs typeface="Arial" panose="020B0604020202020204" pitchFamily="34" charset="0"/>
              </a:rPr>
              <a:t>soft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matter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01/2013-/12/2015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N.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Tomašovičová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P.Kopčanský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M.Timko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Z.Mitroóvá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V.Závišová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A.Hashim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M.Rajňák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J.Majorošová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406118" y="331236"/>
            <a:ext cx="22599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Projekty</a:t>
            </a: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436729" y="289679"/>
            <a:ext cx="1093185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k-SK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Centrum </a:t>
            </a:r>
            <a:r>
              <a:rPr lang="sk-SK" sz="1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excelentnosti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SAV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NANO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FLUIDS</a:t>
            </a: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2009-2012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zodpovedný riešiteľ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: P.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Kopčanský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Štrukturálne fondy:</a:t>
            </a:r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Operačný program: Výskum </a:t>
            </a: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vývoj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ITMS26220220005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Vývoj technologických postupov magnetických kvapalín pre biomedicínske aplikácie, 2010-2012;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: P.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Kopčanský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ITMS26220120033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Dobudovanie centra pre kooperatívne javy a fázové prechody v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nanosystémochs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perspektívou využitia v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nano-abiotechnológiách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 2010 –2013;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: P.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Kopčanský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ITMS26210120012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Dobudovanie infraštruktúry pre výskum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nanosystémovs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perspektivouvyužitia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v technickej a medicínskej praxi, 2012-2014;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: P.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Kopčanský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Operačný program: Vzdelávanie</a:t>
            </a: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ITMS26110230061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Edukačné centrum pre výskum a vývoj komplexných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nanosystémov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–NANOKOP, 2012 –2013;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: P.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Kopčanský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ITMS26110230097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Medzinárodné virtuálne laboratórium fyziky progresívnych materiálov –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PhysNet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2013-2015.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zodpovedn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rie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šiteľ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Juríková</a:t>
            </a:r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14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28650" y="1200150"/>
            <a:ext cx="1080135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000" dirty="0" smtClean="0"/>
          </a:p>
          <a:p>
            <a:r>
              <a:rPr lang="en-US" sz="2000" b="1" dirty="0" smtClean="0"/>
              <a:t>SANS study of possible ordering of magnetic </a:t>
            </a:r>
            <a:r>
              <a:rPr lang="en-US" sz="2000" b="1" dirty="0" err="1" smtClean="0"/>
              <a:t>nanoparticles</a:t>
            </a:r>
            <a:r>
              <a:rPr lang="en-US" sz="2000" b="1" dirty="0" smtClean="0"/>
              <a:t> due to liquid crystal host</a:t>
            </a:r>
            <a:endParaRPr lang="sk-SK" sz="2000" dirty="0" smtClean="0"/>
          </a:p>
          <a:p>
            <a:r>
              <a:rPr lang="sk-SK" sz="2000" dirty="0" smtClean="0"/>
              <a:t>(12.-14.11.2015)  zodpovedný riešiteľ: Peter </a:t>
            </a:r>
            <a:r>
              <a:rPr lang="sk-SK" sz="2000" dirty="0" err="1" smtClean="0"/>
              <a:t>Kopčanský</a:t>
            </a:r>
            <a:r>
              <a:rPr lang="sk-SK" sz="2000" dirty="0" smtClean="0"/>
              <a:t>, JINR, Dubna, RF</a:t>
            </a:r>
          </a:p>
          <a:p>
            <a:endParaRPr lang="sk-SK" sz="2000" b="1" dirty="0" smtClean="0"/>
          </a:p>
          <a:p>
            <a:r>
              <a:rPr lang="en-GB" sz="2000" b="1" dirty="0" smtClean="0"/>
              <a:t>AFM studies of interaction of magnetic </a:t>
            </a:r>
            <a:r>
              <a:rPr lang="en-GB" sz="2000" b="1" dirty="0" err="1" smtClean="0"/>
              <a:t>nanoparticles</a:t>
            </a:r>
            <a:r>
              <a:rPr lang="en-GB" sz="2000" b="1" dirty="0" smtClean="0"/>
              <a:t> with </a:t>
            </a:r>
            <a:r>
              <a:rPr lang="en-GB" sz="2000" b="1" dirty="0" err="1" smtClean="0"/>
              <a:t>lyotropic</a:t>
            </a:r>
            <a:r>
              <a:rPr lang="en-GB" sz="2000" b="1" dirty="0" smtClean="0"/>
              <a:t> liquid crystal</a:t>
            </a:r>
            <a:endParaRPr lang="sk-SK" sz="2000" b="1" dirty="0" smtClean="0"/>
          </a:p>
          <a:p>
            <a:r>
              <a:rPr lang="en-GB" sz="2000" dirty="0" smtClean="0"/>
              <a:t>(1</a:t>
            </a:r>
            <a:r>
              <a:rPr lang="en-US" sz="2000" dirty="0" smtClean="0"/>
              <a:t>6</a:t>
            </a:r>
            <a:r>
              <a:rPr lang="en-GB" sz="2000" dirty="0" smtClean="0"/>
              <a:t>.</a:t>
            </a:r>
            <a:r>
              <a:rPr lang="en-US" sz="2000" dirty="0" smtClean="0"/>
              <a:t>9</a:t>
            </a:r>
            <a:r>
              <a:rPr lang="en-GB" sz="2000" dirty="0" smtClean="0"/>
              <a:t>.-</a:t>
            </a:r>
            <a:r>
              <a:rPr lang="en-US" sz="2000" dirty="0" smtClean="0"/>
              <a:t>30.10. </a:t>
            </a:r>
            <a:r>
              <a:rPr lang="en-GB" sz="2000" dirty="0" smtClean="0"/>
              <a:t>2015) </a:t>
            </a:r>
            <a:r>
              <a:rPr lang="sk-SK" sz="2000" dirty="0" smtClean="0"/>
              <a:t> </a:t>
            </a:r>
            <a:r>
              <a:rPr lang="en-GB" sz="2000" dirty="0" err="1" smtClean="0"/>
              <a:t>zodpovedn</a:t>
            </a:r>
            <a:r>
              <a:rPr lang="sk-SK" sz="2000" dirty="0" smtClean="0"/>
              <a:t>ý riešiteľ: N. Tomašovičová,  </a:t>
            </a:r>
            <a:r>
              <a:rPr lang="sk-SK" sz="2000" dirty="0" err="1" smtClean="0"/>
              <a:t>Academia</a:t>
            </a:r>
            <a:r>
              <a:rPr lang="sk-SK" sz="2000" dirty="0" smtClean="0"/>
              <a:t> </a:t>
            </a:r>
            <a:r>
              <a:rPr lang="sk-SK" sz="2000" dirty="0" err="1" smtClean="0"/>
              <a:t>Sinica</a:t>
            </a:r>
            <a:r>
              <a:rPr lang="sk-SK" sz="2000" dirty="0" smtClean="0"/>
              <a:t> in </a:t>
            </a:r>
            <a:r>
              <a:rPr lang="sk-SK" sz="2000" dirty="0" err="1" smtClean="0"/>
              <a:t>Taipei</a:t>
            </a:r>
            <a:r>
              <a:rPr lang="sk-SK" sz="2000" dirty="0" smtClean="0"/>
              <a:t>, Taiwan</a:t>
            </a:r>
          </a:p>
          <a:p>
            <a:endParaRPr lang="sk-SK" sz="2000" dirty="0" smtClean="0"/>
          </a:p>
          <a:p>
            <a:r>
              <a:rPr lang="en-GB" sz="2000" b="1" dirty="0" smtClean="0"/>
              <a:t>AFM studies of ordering processes in </a:t>
            </a:r>
            <a:r>
              <a:rPr lang="en-GB" sz="2000" b="1" dirty="0" err="1" smtClean="0"/>
              <a:t>lyotropic</a:t>
            </a:r>
            <a:r>
              <a:rPr lang="en-GB" sz="2000" b="1" dirty="0" smtClean="0"/>
              <a:t> liquid crystals doped with magnetic </a:t>
            </a:r>
            <a:r>
              <a:rPr lang="en-GB" sz="2000" b="1" dirty="0" err="1" smtClean="0"/>
              <a:t>nanoparticles</a:t>
            </a:r>
            <a:r>
              <a:rPr lang="en-GB" sz="2000" b="1" dirty="0" smtClean="0"/>
              <a:t> </a:t>
            </a:r>
            <a:r>
              <a:rPr lang="en-GB" sz="2000" dirty="0" smtClean="0"/>
              <a:t>(28.4.-15.5. 2015) </a:t>
            </a:r>
            <a:r>
              <a:rPr lang="en-GB" sz="2000" dirty="0" err="1" smtClean="0"/>
              <a:t>zodpovedn</a:t>
            </a:r>
            <a:r>
              <a:rPr lang="sk-SK" sz="2000" dirty="0" smtClean="0"/>
              <a:t>ý riešiteľ : N. Tomašovičová, </a:t>
            </a:r>
            <a:r>
              <a:rPr lang="sk-SK" sz="2000" dirty="0" err="1" smtClean="0"/>
              <a:t>Academia</a:t>
            </a:r>
            <a:r>
              <a:rPr lang="sk-SK" sz="2000" dirty="0" smtClean="0"/>
              <a:t> </a:t>
            </a:r>
            <a:r>
              <a:rPr lang="sk-SK" sz="2000" dirty="0" err="1" smtClean="0"/>
              <a:t>Sinica</a:t>
            </a:r>
            <a:r>
              <a:rPr lang="sk-SK" sz="2000" dirty="0" smtClean="0"/>
              <a:t> in </a:t>
            </a:r>
            <a:r>
              <a:rPr lang="sk-SK" sz="2000" dirty="0" err="1" smtClean="0"/>
              <a:t>Taipei</a:t>
            </a:r>
            <a:r>
              <a:rPr lang="sk-SK" sz="2000" dirty="0" smtClean="0"/>
              <a:t>, Taiwan</a:t>
            </a:r>
          </a:p>
          <a:p>
            <a:endParaRPr lang="sk-SK" sz="2000" dirty="0" smtClean="0"/>
          </a:p>
          <a:p>
            <a:r>
              <a:rPr lang="en-US" sz="2000" b="1" dirty="0" smtClean="0"/>
              <a:t>Effect of magnetic </a:t>
            </a:r>
            <a:r>
              <a:rPr lang="en-US" sz="2000" b="1" dirty="0" err="1" smtClean="0"/>
              <a:t>nanoparticles</a:t>
            </a:r>
            <a:r>
              <a:rPr lang="en-US" sz="2000" b="1" dirty="0" smtClean="0"/>
              <a:t> and magnetic carbon </a:t>
            </a:r>
            <a:r>
              <a:rPr lang="en-US" sz="2000" b="1" dirty="0" err="1" smtClean="0"/>
              <a:t>nanotubes</a:t>
            </a:r>
            <a:r>
              <a:rPr lang="en-US" sz="2000" b="1" dirty="0" smtClean="0"/>
              <a:t> on the liquid crystalline ordering of </a:t>
            </a:r>
            <a:r>
              <a:rPr lang="en-US" sz="2000" b="1" dirty="0" err="1" smtClean="0"/>
              <a:t>amyloid</a:t>
            </a:r>
            <a:r>
              <a:rPr lang="en-US" sz="2000" b="1" dirty="0" smtClean="0"/>
              <a:t> fibrils</a:t>
            </a:r>
            <a:endParaRPr lang="sk-SK" sz="2000" dirty="0" smtClean="0"/>
          </a:p>
          <a:p>
            <a:r>
              <a:rPr lang="sk-SK" sz="2000" dirty="0" smtClean="0"/>
              <a:t>(23.- 25.11. 2014) zodpovedný riešiteľ: Peter </a:t>
            </a:r>
            <a:r>
              <a:rPr lang="sk-SK" sz="2000" dirty="0" err="1" smtClean="0"/>
              <a:t>Kopčanský</a:t>
            </a:r>
            <a:r>
              <a:rPr lang="sk-SK" sz="2000" dirty="0" smtClean="0"/>
              <a:t>, JINR, Dubna, RF </a:t>
            </a:r>
          </a:p>
          <a:p>
            <a:endParaRPr lang="sk-SK" dirty="0" smtClean="0"/>
          </a:p>
        </p:txBody>
      </p:sp>
      <p:sp>
        <p:nvSpPr>
          <p:cNvPr id="3" name="BlokTextu 2"/>
          <p:cNvSpPr txBox="1"/>
          <p:nvPr/>
        </p:nvSpPr>
        <p:spPr>
          <a:xfrm>
            <a:off x="685800" y="552450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>
                <a:solidFill>
                  <a:srgbClr val="FF0000"/>
                </a:solidFill>
              </a:rPr>
              <a:t>Realizované menšie zahraničné projekty</a:t>
            </a:r>
            <a:endParaRPr lang="sk-SK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673404" y="950214"/>
            <a:ext cx="22599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Schválené</a:t>
            </a:r>
            <a:r>
              <a:rPr kumimoji="0" lang="sk-SK" sz="2000" b="1" i="0" u="none" strike="noStrike" kern="1200" cap="none" spc="-4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sk-SK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patenty</a:t>
            </a: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404" y="1500251"/>
            <a:ext cx="10452735" cy="39087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sz="1800" spc="-5" dirty="0">
                <a:latin typeface="Arial"/>
                <a:cs typeface="Arial"/>
              </a:rPr>
              <a:t>•	</a:t>
            </a:r>
            <a:r>
              <a:rPr sz="1800" i="1" dirty="0">
                <a:latin typeface="Arial"/>
                <a:cs typeface="Arial"/>
              </a:rPr>
              <a:t>№</a:t>
            </a:r>
            <a:r>
              <a:rPr sz="1800" i="1" spc="-10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201404260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i="1" u="sng" spc="-5" dirty="0">
                <a:latin typeface="Arial"/>
                <a:cs typeface="Arial"/>
              </a:rPr>
              <a:t>Spôsob </a:t>
            </a:r>
            <a:r>
              <a:rPr sz="1800" i="1" u="sng" spc="-10" dirty="0">
                <a:latin typeface="Arial"/>
                <a:cs typeface="Arial"/>
              </a:rPr>
              <a:t>zvýšenia </a:t>
            </a:r>
            <a:r>
              <a:rPr sz="1800" i="1" u="sng" spc="-5" dirty="0">
                <a:latin typeface="Arial"/>
                <a:cs typeface="Arial"/>
              </a:rPr>
              <a:t>iónovej vodivosti </a:t>
            </a:r>
            <a:r>
              <a:rPr sz="1800" i="1" u="sng" spc="-10" dirty="0">
                <a:latin typeface="Arial"/>
                <a:cs typeface="Arial"/>
              </a:rPr>
              <a:t>kompozitu </a:t>
            </a:r>
            <a:r>
              <a:rPr sz="1800" i="1" u="sng" spc="-5" dirty="0">
                <a:latin typeface="Arial"/>
                <a:cs typeface="Arial"/>
              </a:rPr>
              <a:t>na </a:t>
            </a:r>
            <a:r>
              <a:rPr sz="1800" i="1" u="sng" spc="-20" dirty="0">
                <a:latin typeface="Arial"/>
                <a:cs typeface="Arial"/>
              </a:rPr>
              <a:t>báze </a:t>
            </a:r>
            <a:r>
              <a:rPr sz="1800" i="1" u="sng" spc="-5" dirty="0">
                <a:latin typeface="Arial"/>
                <a:cs typeface="Arial"/>
              </a:rPr>
              <a:t>kvapalných</a:t>
            </a:r>
            <a:r>
              <a:rPr sz="1800" i="1" u="sng" spc="340" dirty="0">
                <a:latin typeface="Arial"/>
                <a:cs typeface="Arial"/>
              </a:rPr>
              <a:t> </a:t>
            </a:r>
            <a:r>
              <a:rPr sz="1800" i="1" u="sng" spc="-5" dirty="0">
                <a:latin typeface="Arial"/>
                <a:cs typeface="Arial"/>
              </a:rPr>
              <a:t>kryštálov</a:t>
            </a:r>
            <a:endParaRPr sz="1800" u="sng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411730" algn="l"/>
              </a:tabLst>
            </a:pPr>
            <a:r>
              <a:rPr sz="1800" i="1" spc="-5" dirty="0">
                <a:latin typeface="Arial"/>
                <a:cs typeface="Arial"/>
              </a:rPr>
              <a:t>Method for</a:t>
            </a:r>
            <a:r>
              <a:rPr sz="1800" i="1" spc="2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the</a:t>
            </a:r>
            <a:r>
              <a:rPr sz="1800" i="1" spc="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optimal	</a:t>
            </a:r>
            <a:r>
              <a:rPr sz="1800" i="1" spc="-10" dirty="0">
                <a:latin typeface="Arial"/>
                <a:cs typeface="Arial"/>
              </a:rPr>
              <a:t>lysozyme </a:t>
            </a:r>
            <a:r>
              <a:rPr sz="1800" i="1" spc="-5" dirty="0">
                <a:latin typeface="Arial"/>
                <a:cs typeface="Arial"/>
              </a:rPr>
              <a:t>concentration determination to </a:t>
            </a:r>
            <a:r>
              <a:rPr sz="1800" i="1" dirty="0">
                <a:latin typeface="Arial"/>
                <a:cs typeface="Arial"/>
              </a:rPr>
              <a:t>form </a:t>
            </a:r>
            <a:r>
              <a:rPr sz="1800" i="1" spc="-5" dirty="0">
                <a:latin typeface="Arial"/>
                <a:cs typeface="Arial"/>
              </a:rPr>
              <a:t>a lyotropic magnetic liquid</a:t>
            </a:r>
            <a:r>
              <a:rPr sz="1800" i="1" spc="20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crystal</a:t>
            </a:r>
            <a:endParaRPr sz="1800" dirty="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sz="1800" spc="-60" dirty="0">
                <a:latin typeface="Arial"/>
                <a:cs typeface="Arial"/>
              </a:rPr>
              <a:t>I.P. </a:t>
            </a:r>
            <a:r>
              <a:rPr sz="1800" spc="-5" dirty="0">
                <a:latin typeface="Arial"/>
                <a:cs typeface="Arial"/>
              </a:rPr>
              <a:t>Studenjak, </a:t>
            </a:r>
            <a:r>
              <a:rPr sz="1800" spc="-45" dirty="0">
                <a:latin typeface="Arial"/>
                <a:cs typeface="Arial"/>
              </a:rPr>
              <a:t>О.V. </a:t>
            </a:r>
            <a:r>
              <a:rPr sz="1800" spc="-5" dirty="0">
                <a:latin typeface="Arial"/>
                <a:cs typeface="Arial"/>
              </a:rPr>
              <a:t>Коvalčuk, </a:t>
            </a:r>
            <a:r>
              <a:rPr sz="1800" spc="-114" dirty="0">
                <a:latin typeface="Arial"/>
                <a:cs typeface="Arial"/>
              </a:rPr>
              <a:t>P. </a:t>
            </a:r>
            <a:r>
              <a:rPr sz="1800" spc="-5" dirty="0">
                <a:latin typeface="Arial"/>
                <a:cs typeface="Arial"/>
              </a:rPr>
              <a:t>Kopčanský, </a:t>
            </a:r>
            <a:r>
              <a:rPr sz="1800" dirty="0">
                <a:latin typeface="Arial"/>
                <a:cs typeface="Arial"/>
              </a:rPr>
              <a:t>М. Тimko, </a:t>
            </a:r>
            <a:r>
              <a:rPr sz="1800" spc="-90" dirty="0">
                <a:latin typeface="Arial"/>
                <a:cs typeface="Arial"/>
              </a:rPr>
              <a:t>V. </a:t>
            </a:r>
            <a:r>
              <a:rPr sz="1800" spc="-5" dirty="0">
                <a:latin typeface="Arial"/>
                <a:cs typeface="Arial"/>
              </a:rPr>
              <a:t>Závišová, </a:t>
            </a:r>
            <a:r>
              <a:rPr sz="1800" dirty="0">
                <a:latin typeface="Arial"/>
                <a:cs typeface="Arial"/>
              </a:rPr>
              <a:t>N.</a:t>
            </a:r>
            <a:r>
              <a:rPr sz="1800" spc="36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Tomašovičová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99085" algn="l"/>
              </a:tabLst>
            </a:pPr>
            <a:r>
              <a:rPr sz="1800" spc="-5" dirty="0">
                <a:latin typeface="Arial"/>
                <a:cs typeface="Arial"/>
              </a:rPr>
              <a:t>•	</a:t>
            </a:r>
            <a:r>
              <a:rPr sz="1800" i="1" dirty="0">
                <a:latin typeface="Arial"/>
                <a:cs typeface="Arial"/>
              </a:rPr>
              <a:t>№</a:t>
            </a:r>
            <a:r>
              <a:rPr sz="1800" i="1" spc="-65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201404255</a:t>
            </a:r>
            <a:endParaRPr sz="1800" dirty="0">
              <a:latin typeface="Arial"/>
              <a:cs typeface="Arial"/>
            </a:endParaRPr>
          </a:p>
          <a:p>
            <a:pPr marL="12700" marR="387985">
              <a:lnSpc>
                <a:spcPct val="100000"/>
              </a:lnSpc>
            </a:pPr>
            <a:r>
              <a:rPr sz="1800" i="1" u="sng" spc="-5" dirty="0">
                <a:latin typeface="Arial"/>
                <a:cs typeface="Arial"/>
              </a:rPr>
              <a:t>Metóda pre stanovenie optimálnej koncentrácie </a:t>
            </a:r>
            <a:r>
              <a:rPr sz="1800" i="1" u="sng" spc="-10" dirty="0">
                <a:latin typeface="Arial"/>
                <a:cs typeface="Arial"/>
              </a:rPr>
              <a:t>lyzozýmu </a:t>
            </a:r>
            <a:r>
              <a:rPr sz="1800" i="1" u="sng" spc="-5" dirty="0">
                <a:latin typeface="Arial"/>
                <a:cs typeface="Arial"/>
              </a:rPr>
              <a:t>pre vytvorenie lyotropného </a:t>
            </a:r>
            <a:r>
              <a:rPr sz="1800" u="sng" spc="-5" dirty="0">
                <a:latin typeface="Arial"/>
                <a:cs typeface="Arial"/>
              </a:rPr>
              <a:t>magnetického  kvapalného</a:t>
            </a:r>
            <a:r>
              <a:rPr sz="1800" u="sng" spc="-55" dirty="0">
                <a:latin typeface="Arial"/>
                <a:cs typeface="Arial"/>
              </a:rPr>
              <a:t> </a:t>
            </a:r>
            <a:r>
              <a:rPr sz="1800" u="sng" spc="-5" dirty="0">
                <a:latin typeface="Arial"/>
                <a:cs typeface="Arial"/>
              </a:rPr>
              <a:t>kryštálu</a:t>
            </a:r>
            <a:endParaRPr sz="1800" u="sng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Method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increasing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ion conductivity </a:t>
            </a:r>
            <a:r>
              <a:rPr sz="1800" dirty="0">
                <a:latin typeface="Arial"/>
                <a:cs typeface="Arial"/>
              </a:rPr>
              <a:t>of the </a:t>
            </a:r>
            <a:r>
              <a:rPr sz="1800" spc="-5" dirty="0">
                <a:latin typeface="Arial"/>
                <a:cs typeface="Arial"/>
              </a:rPr>
              <a:t>liquid crystal based</a:t>
            </a:r>
            <a:r>
              <a:rPr sz="1800" spc="1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composite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60" dirty="0">
                <a:latin typeface="Arial"/>
                <a:cs typeface="Arial"/>
              </a:rPr>
              <a:t>I.P. </a:t>
            </a:r>
            <a:r>
              <a:rPr sz="1800" spc="-5" dirty="0">
                <a:latin typeface="Arial"/>
                <a:cs typeface="Arial"/>
              </a:rPr>
              <a:t>Studenjak, </a:t>
            </a:r>
            <a:r>
              <a:rPr sz="1800" spc="-45" dirty="0">
                <a:latin typeface="Arial"/>
                <a:cs typeface="Arial"/>
              </a:rPr>
              <a:t>О.V. </a:t>
            </a:r>
            <a:r>
              <a:rPr sz="1800" spc="-5" dirty="0">
                <a:latin typeface="Arial"/>
                <a:cs typeface="Arial"/>
              </a:rPr>
              <a:t>Коvalčuk, </a:t>
            </a:r>
            <a:r>
              <a:rPr sz="1800" spc="-114" dirty="0">
                <a:latin typeface="Arial"/>
                <a:cs typeface="Arial"/>
              </a:rPr>
              <a:t>P. </a:t>
            </a:r>
            <a:r>
              <a:rPr sz="1800" spc="-5" dirty="0">
                <a:latin typeface="Arial"/>
                <a:cs typeface="Arial"/>
              </a:rPr>
              <a:t>Kopčanský, </a:t>
            </a:r>
            <a:r>
              <a:rPr sz="1800" dirty="0">
                <a:latin typeface="Arial"/>
                <a:cs typeface="Arial"/>
              </a:rPr>
              <a:t>М. Тімко, Z. </a:t>
            </a:r>
            <a:r>
              <a:rPr sz="1800" spc="-5" dirty="0">
                <a:latin typeface="Arial"/>
                <a:cs typeface="Arial"/>
              </a:rPr>
              <a:t>Gažová, </a:t>
            </a:r>
            <a:r>
              <a:rPr sz="1800" dirty="0">
                <a:latin typeface="Arial"/>
                <a:cs typeface="Arial"/>
              </a:rPr>
              <a:t>K.</a:t>
            </a:r>
            <a:r>
              <a:rPr sz="1800" spc="3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Šípošová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Patenty sú prihlásené na Štátnom podniku "Ukrajinský ústav priemyselného vlastníctva"</a:t>
            </a:r>
            <a:r>
              <a:rPr sz="1800" spc="2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(State</a:t>
            </a: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Enterprise "Ukrainian Institute of Industrial Property„, Glazunova </a:t>
            </a:r>
            <a:r>
              <a:rPr sz="1800" spc="-20" dirty="0">
                <a:latin typeface="Arial"/>
                <a:cs typeface="Arial"/>
              </a:rPr>
              <a:t>Str., </a:t>
            </a:r>
            <a:r>
              <a:rPr sz="1800" spc="-5" dirty="0">
                <a:latin typeface="Arial"/>
                <a:cs typeface="Arial"/>
              </a:rPr>
              <a:t>1, Kiev-42, </a:t>
            </a:r>
            <a:r>
              <a:rPr sz="1800" spc="-10" dirty="0">
                <a:latin typeface="Arial"/>
                <a:cs typeface="Arial"/>
              </a:rPr>
              <a:t>01601,</a:t>
            </a:r>
            <a:r>
              <a:rPr sz="1800" spc="2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Ukraine)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916938" y="556005"/>
            <a:ext cx="3106422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eaLnBrk="0" hangingPunct="0"/>
            <a:r>
              <a:rPr lang="sk-SK" sz="2000" b="1" spc="-5" dirty="0" smtClean="0">
                <a:solidFill>
                  <a:srgbClr val="FF0000"/>
                </a:solidFill>
                <a:latin typeface="Arial"/>
                <a:ea typeface="+mj-ea"/>
                <a:cs typeface="Arial"/>
              </a:rPr>
              <a:t>Ocenenia</a:t>
            </a:r>
            <a:endParaRPr lang="sk-SK" sz="2000" b="1" spc="-5" dirty="0">
              <a:solidFill>
                <a:srgbClr val="FF0000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960882"/>
            <a:ext cx="9426575" cy="16235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 err="1">
                <a:solidFill>
                  <a:srgbClr val="FF0000"/>
                </a:solidFill>
                <a:latin typeface="Calibri"/>
                <a:cs typeface="Calibri"/>
              </a:rPr>
              <a:t>Čestné</a:t>
            </a:r>
            <a:r>
              <a:rPr sz="2000" b="1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dirty="0" err="1" smtClean="0">
                <a:solidFill>
                  <a:srgbClr val="FF0000"/>
                </a:solidFill>
                <a:latin typeface="Calibri"/>
                <a:cs typeface="Calibri"/>
              </a:rPr>
              <a:t>uznanie</a:t>
            </a:r>
            <a:endParaRPr lang="sk-SK" sz="2000" b="1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sk-SK" sz="2000" b="1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sk-SK" sz="2000" b="1" dirty="0" smtClean="0">
                <a:latin typeface="Calibri"/>
                <a:cs typeface="Calibri"/>
              </a:rPr>
              <a:t>V. </a:t>
            </a:r>
            <a:r>
              <a:rPr lang="sk-SK" sz="2000" b="1" dirty="0" err="1" smtClean="0">
                <a:latin typeface="Calibri"/>
                <a:cs typeface="Calibri"/>
              </a:rPr>
              <a:t>Gdovinová</a:t>
            </a:r>
            <a:endParaRPr lang="sk-SK" sz="2000" b="1" dirty="0" smtClean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sk-SK" sz="2000" dirty="0" smtClean="0">
                <a:latin typeface="Calibri"/>
                <a:cs typeface="Calibri"/>
              </a:rPr>
              <a:t>za  2. miesto v súťaži mladých vedeckých pracovníkov ÚEF SAV v roku 2014, 2015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4" name="Obrázok 3" descr="13296315_10208620417459299_1615324433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820791" y="2396271"/>
            <a:ext cx="3009427" cy="4305300"/>
          </a:xfrm>
          <a:prstGeom prst="rect">
            <a:avLst/>
          </a:prstGeom>
        </p:spPr>
      </p:pic>
      <p:pic>
        <p:nvPicPr>
          <p:cNvPr id="6" name="Obrázok 5" descr="13342377_10208620417939311_2077254572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7161560" y="2507647"/>
            <a:ext cx="3164786" cy="422910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916939" y="514477"/>
            <a:ext cx="7274561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24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Najúspešnejšie resp. najcitovanejšie práce</a:t>
            </a:r>
            <a:endParaRPr lang="sk-SK" sz="2400" b="1" dirty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object 9"/>
          <p:cNvSpPr txBox="1"/>
          <p:nvPr/>
        </p:nvSpPr>
        <p:spPr>
          <a:xfrm>
            <a:off x="916939" y="1534921"/>
            <a:ext cx="9964420" cy="38856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ct val="100000"/>
              </a:lnSpc>
            </a:pPr>
            <a:r>
              <a:rPr lang="sk-SK" u="sng" spc="-5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sk-SK" u="sng" dirty="0" smtClean="0"/>
              <a:t>. </a:t>
            </a:r>
            <a:r>
              <a:rPr lang="sk-SK" u="sng" dirty="0" err="1" smtClean="0"/>
              <a:t>Tomasovicova</a:t>
            </a:r>
            <a:r>
              <a:rPr lang="sk-SK" u="sng" dirty="0" smtClean="0"/>
              <a:t>, </a:t>
            </a:r>
            <a:r>
              <a:rPr lang="sk-SK" dirty="0" smtClean="0"/>
              <a:t>M. Timko, Z. </a:t>
            </a:r>
            <a:r>
              <a:rPr lang="sk-SK" dirty="0" err="1" smtClean="0"/>
              <a:t>Mitroova</a:t>
            </a:r>
            <a:r>
              <a:rPr lang="sk-SK" dirty="0" smtClean="0"/>
              <a:t>, M. </a:t>
            </a:r>
            <a:r>
              <a:rPr lang="sk-SK" dirty="0" err="1" smtClean="0"/>
              <a:t>Koneracka</a:t>
            </a:r>
            <a:r>
              <a:rPr lang="sk-SK" dirty="0" smtClean="0"/>
              <a:t>, M. </a:t>
            </a:r>
            <a:r>
              <a:rPr lang="sk-SK" dirty="0" err="1" smtClean="0"/>
              <a:t>Rajnak</a:t>
            </a:r>
            <a:r>
              <a:rPr lang="sk-SK" dirty="0" smtClean="0"/>
              <a:t>, N. </a:t>
            </a:r>
            <a:r>
              <a:rPr lang="sk-SK" dirty="0" err="1" smtClean="0"/>
              <a:t>Eber</a:t>
            </a:r>
            <a:r>
              <a:rPr lang="sk-SK" dirty="0" smtClean="0"/>
              <a:t>, T. </a:t>
            </a:r>
            <a:r>
              <a:rPr lang="sk-SK" dirty="0" err="1" smtClean="0"/>
              <a:t>Toth-Katona</a:t>
            </a:r>
            <a:r>
              <a:rPr lang="sk-SK" dirty="0" smtClean="0"/>
              <a:t>, X. </a:t>
            </a:r>
            <a:r>
              <a:rPr lang="sk-SK" dirty="0" err="1" smtClean="0"/>
              <a:t>Chaud</a:t>
            </a:r>
            <a:r>
              <a:rPr lang="sk-SK" dirty="0" smtClean="0"/>
              <a:t>, J. </a:t>
            </a:r>
            <a:r>
              <a:rPr lang="sk-SK" dirty="0" err="1" smtClean="0"/>
              <a:t>Jadzyn</a:t>
            </a:r>
            <a:r>
              <a:rPr lang="sk-SK" dirty="0" smtClean="0"/>
              <a:t>, </a:t>
            </a:r>
            <a:r>
              <a:rPr lang="sk-SK" u="sng" dirty="0" smtClean="0"/>
              <a:t>P. </a:t>
            </a:r>
            <a:r>
              <a:rPr lang="sk-SK" u="sng" dirty="0" err="1" smtClean="0"/>
              <a:t>Kopcansky</a:t>
            </a:r>
            <a:r>
              <a:rPr lang="sk-SK" dirty="0" smtClean="0"/>
              <a:t>: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Capacitance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>
                <a:latin typeface="Arial" pitchFamily="34" charset="0"/>
                <a:cs typeface="Arial" pitchFamily="34" charset="0"/>
              </a:rPr>
              <a:t>changes</a:t>
            </a:r>
            <a:r>
              <a:rPr lang="sk-SK" b="1" spc="-10" dirty="0">
                <a:latin typeface="Arial" pitchFamily="34" charset="0"/>
                <a:cs typeface="Arial" pitchFamily="34" charset="0"/>
              </a:rPr>
              <a:t> in </a:t>
            </a:r>
            <a:r>
              <a:rPr lang="sk-SK" b="1" spc="-10" dirty="0" err="1">
                <a:latin typeface="Arial" pitchFamily="34" charset="0"/>
                <a:cs typeface="Arial" pitchFamily="34" charset="0"/>
              </a:rPr>
              <a:t>ferronematic</a:t>
            </a:r>
            <a:r>
              <a:rPr lang="sk-SK" b="1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>
                <a:latin typeface="Arial" pitchFamily="34" charset="0"/>
                <a:cs typeface="Arial" pitchFamily="34" charset="0"/>
              </a:rPr>
              <a:t>liquid</a:t>
            </a:r>
            <a:r>
              <a:rPr lang="sk-SK" b="1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>
                <a:latin typeface="Arial" pitchFamily="34" charset="0"/>
                <a:cs typeface="Arial" pitchFamily="34" charset="0"/>
              </a:rPr>
              <a:t>crystals</a:t>
            </a:r>
            <a:r>
              <a:rPr lang="sk-SK" b="1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>
                <a:latin typeface="Arial" pitchFamily="34" charset="0"/>
                <a:cs typeface="Arial" pitchFamily="34" charset="0"/>
              </a:rPr>
              <a:t>induced</a:t>
            </a:r>
            <a:r>
              <a:rPr lang="sk-SK" b="1" spc="-10" dirty="0">
                <a:latin typeface="Arial" pitchFamily="34" charset="0"/>
                <a:cs typeface="Arial" pitchFamily="34" charset="0"/>
              </a:rPr>
              <a:t> by </a:t>
            </a:r>
            <a:r>
              <a:rPr lang="sk-SK" b="1" spc="-10" dirty="0" err="1">
                <a:latin typeface="Arial" pitchFamily="34" charset="0"/>
                <a:cs typeface="Arial" pitchFamily="34" charset="0"/>
              </a:rPr>
              <a:t>low</a:t>
            </a:r>
            <a:r>
              <a:rPr lang="sk-SK" b="1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>
                <a:latin typeface="Arial" pitchFamily="34" charset="0"/>
                <a:cs typeface="Arial" pitchFamily="34" charset="0"/>
              </a:rPr>
              <a:t>magnetic</a:t>
            </a:r>
            <a:r>
              <a:rPr lang="sk-SK" b="1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>
                <a:latin typeface="Arial" pitchFamily="34" charset="0"/>
                <a:cs typeface="Arial" pitchFamily="34" charset="0"/>
              </a:rPr>
              <a:t>fields</a:t>
            </a:r>
            <a:r>
              <a:rPr lang="sk-SK" b="1" spc="-10" dirty="0">
                <a:latin typeface="Arial" pitchFamily="34" charset="0"/>
                <a:cs typeface="Arial" pitchFamily="34" charset="0"/>
              </a:rPr>
              <a:t>. </a:t>
            </a:r>
            <a:endParaRPr lang="sk-SK" b="1" spc="-10" dirty="0" smtClean="0">
              <a:latin typeface="Arial" pitchFamily="34" charset="0"/>
              <a:cs typeface="Arial" pitchFamily="34" charset="0"/>
            </a:endParaRPr>
          </a:p>
          <a:p>
            <a:pPr marL="169545">
              <a:lnSpc>
                <a:spcPct val="100000"/>
              </a:lnSpc>
            </a:pPr>
            <a:r>
              <a:rPr lang="sk-SK" b="1" i="1" spc="-5" dirty="0" err="1" smtClean="0">
                <a:latin typeface="Arial" pitchFamily="34" charset="0"/>
                <a:cs typeface="Arial" pitchFamily="34" charset="0"/>
              </a:rPr>
              <a:t>Physical</a:t>
            </a:r>
            <a:r>
              <a:rPr lang="sk-SK" b="1" i="1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i="1" spc="-5" dirty="0" err="1">
                <a:latin typeface="Arial" pitchFamily="34" charset="0"/>
                <a:cs typeface="Arial" pitchFamily="34" charset="0"/>
              </a:rPr>
              <a:t>Review</a:t>
            </a:r>
            <a:r>
              <a:rPr lang="sk-SK" b="1" i="1" spc="-5" dirty="0">
                <a:latin typeface="Arial" pitchFamily="34" charset="0"/>
                <a:cs typeface="Arial" pitchFamily="34" charset="0"/>
              </a:rPr>
              <a:t> </a:t>
            </a:r>
            <a:r>
              <a:rPr lang="sk-SK" b="1" i="1" spc="-5" dirty="0" smtClean="0">
                <a:latin typeface="Arial" pitchFamily="34" charset="0"/>
                <a:cs typeface="Arial" pitchFamily="34" charset="0"/>
              </a:rPr>
              <a:t>E, </a:t>
            </a:r>
            <a:r>
              <a:rPr lang="sk-SK" b="1" i="1" spc="-5" dirty="0" err="1" smtClean="0">
                <a:latin typeface="Arial" pitchFamily="34" charset="0"/>
                <a:cs typeface="Arial" pitchFamily="34" charset="0"/>
              </a:rPr>
              <a:t>Volume</a:t>
            </a:r>
            <a:r>
              <a:rPr lang="sk-SK" b="1" i="1" spc="-5" dirty="0" smtClean="0">
                <a:latin typeface="Arial" pitchFamily="34" charset="0"/>
                <a:cs typeface="Arial" pitchFamily="34" charset="0"/>
              </a:rPr>
              <a:t>: 87, </a:t>
            </a:r>
            <a:r>
              <a:rPr lang="sk-SK" b="1" i="1" spc="-5" dirty="0" err="1" smtClean="0">
                <a:latin typeface="Arial" pitchFamily="34" charset="0"/>
                <a:cs typeface="Arial" pitchFamily="34" charset="0"/>
              </a:rPr>
              <a:t>Pages</a:t>
            </a:r>
            <a:r>
              <a:rPr lang="sk-SK" b="1" i="1" spc="-5" dirty="0" smtClean="0">
                <a:latin typeface="Arial" pitchFamily="34" charset="0"/>
                <a:cs typeface="Arial" pitchFamily="34" charset="0"/>
              </a:rPr>
              <a:t>: 014501, (2013)</a:t>
            </a:r>
          </a:p>
          <a:p>
            <a:pPr marL="169545"/>
            <a:r>
              <a:rPr lang="sk-SK" b="1" spc="-1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Počet citácii: </a:t>
            </a:r>
            <a:r>
              <a:rPr lang="en-US" b="1" spc="-1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sk-SK" b="1" spc="-1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(201</a:t>
            </a:r>
            <a:r>
              <a:rPr lang="en-US" b="1" spc="-1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k-SK" b="1" spc="-1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-201</a:t>
            </a:r>
            <a:r>
              <a:rPr lang="en-US" b="1" spc="-1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sk-SK" b="1" spc="-1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69545"/>
            <a:endParaRPr lang="sk-SK" dirty="0" smtClean="0">
              <a:solidFill>
                <a:srgbClr val="FF0000"/>
              </a:solidFill>
            </a:endParaRPr>
          </a:p>
          <a:p>
            <a:pPr marL="169545" marR="5080" indent="-156845">
              <a:lnSpc>
                <a:spcPct val="100000"/>
              </a:lnSpc>
              <a:tabLst>
                <a:tab pos="241300" algn="l"/>
                <a:tab pos="241935" algn="l"/>
              </a:tabLst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sk-SK" u="sng" dirty="0" smtClean="0">
                <a:latin typeface="Arial" pitchFamily="34" charset="0"/>
                <a:cs typeface="Arial" pitchFamily="34" charset="0"/>
              </a:rPr>
              <a:t>P. </a:t>
            </a:r>
            <a:r>
              <a:rPr lang="sk-SK" u="sng" dirty="0" err="1" smtClean="0">
                <a:latin typeface="Arial" pitchFamily="34" charset="0"/>
                <a:cs typeface="Arial" pitchFamily="34" charset="0"/>
              </a:rPr>
              <a:t>Kopcansky</a:t>
            </a:r>
            <a:r>
              <a:rPr lang="sk-SK" u="sng" dirty="0" smtClean="0">
                <a:latin typeface="Arial" pitchFamily="34" charset="0"/>
                <a:cs typeface="Arial" pitchFamily="34" charset="0"/>
              </a:rPr>
              <a:t>, N. </a:t>
            </a:r>
            <a:r>
              <a:rPr lang="sk-SK" u="sng" dirty="0" err="1" smtClean="0">
                <a:latin typeface="Arial" pitchFamily="34" charset="0"/>
                <a:cs typeface="Arial" pitchFamily="34" charset="0"/>
              </a:rPr>
              <a:t>Tomasovicova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M.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Koneracka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V.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Zavisova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M. Timko, A.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Dzarova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A.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Sprincova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N.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Eber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K.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Fodor-Csorba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T.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Toth-Katona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A. Vajda, J.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Jadzyn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Structural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changes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 6CHBT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liquid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crystal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doped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spherical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rodlike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chainlike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magnetic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spc="-10" dirty="0" err="1" smtClean="0">
                <a:latin typeface="Arial" pitchFamily="34" charset="0"/>
                <a:cs typeface="Arial" pitchFamily="34" charset="0"/>
              </a:rPr>
              <a:t>particles</a:t>
            </a:r>
            <a:r>
              <a:rPr lang="sk-SK" b="1" spc="-10" dirty="0" smtClean="0">
                <a:latin typeface="Arial" pitchFamily="34" charset="0"/>
                <a:cs typeface="Arial" pitchFamily="34" charset="0"/>
              </a:rPr>
              <a:t>. 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marL="169545" marR="1045844">
              <a:lnSpc>
                <a:spcPct val="100000"/>
              </a:lnSpc>
            </a:pPr>
            <a:r>
              <a:rPr lang="sk-SK" b="1" i="1" spc="-5" dirty="0" smtClean="0">
                <a:latin typeface="Arial" pitchFamily="34" charset="0"/>
                <a:cs typeface="Arial" pitchFamily="34" charset="0"/>
              </a:rPr>
              <a:t>PHYS. REV. E</a:t>
            </a:r>
            <a:r>
              <a:rPr lang="sk-SK" b="1" i="1" spc="-2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k-SK" b="1" i="1" spc="-15" dirty="0" err="1" smtClean="0">
                <a:latin typeface="Arial" pitchFamily="34" charset="0"/>
                <a:cs typeface="Arial" pitchFamily="34" charset="0"/>
              </a:rPr>
              <a:t>Volume</a:t>
            </a:r>
            <a:r>
              <a:rPr lang="sk-SK" b="1" i="1" spc="-15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k-SK" b="1" i="1" spc="-5" dirty="0" smtClean="0">
                <a:latin typeface="Arial" pitchFamily="34" charset="0"/>
                <a:cs typeface="Arial" pitchFamily="34" charset="0"/>
              </a:rPr>
              <a:t>78, </a:t>
            </a:r>
            <a:r>
              <a:rPr lang="sk-SK" b="1" i="1" spc="-5" dirty="0" err="1" smtClean="0">
                <a:latin typeface="Arial" pitchFamily="34" charset="0"/>
                <a:cs typeface="Arial" pitchFamily="34" charset="0"/>
              </a:rPr>
              <a:t>Pages</a:t>
            </a:r>
            <a:r>
              <a:rPr lang="sk-SK" b="1" i="1" spc="-5" dirty="0" smtClean="0">
                <a:latin typeface="Arial" pitchFamily="34" charset="0"/>
                <a:cs typeface="Arial" pitchFamily="34" charset="0"/>
              </a:rPr>
              <a:t>: 011702</a:t>
            </a:r>
            <a:r>
              <a:rPr lang="sk-SK" b="1" i="1" dirty="0" smtClean="0">
                <a:latin typeface="Arial" pitchFamily="34" charset="0"/>
                <a:cs typeface="Arial" pitchFamily="34" charset="0"/>
              </a:rPr>
              <a:t>, (2008)  </a:t>
            </a:r>
            <a:r>
              <a:rPr lang="sk-SK" b="1" i="1" spc="-5" dirty="0" smtClean="0">
                <a:latin typeface="Arial" pitchFamily="34" charset="0"/>
                <a:cs typeface="Arial" pitchFamily="34" charset="0"/>
              </a:rPr>
              <a:t>DOI:</a:t>
            </a:r>
            <a:r>
              <a:rPr lang="sk-SK" b="1" i="1" dirty="0" smtClean="0">
                <a:latin typeface="Arial" pitchFamily="34" charset="0"/>
                <a:cs typeface="Arial" pitchFamily="34" charset="0"/>
              </a:rPr>
              <a:t>10.1103/PhysRevE.78.011702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69545">
              <a:lnSpc>
                <a:spcPct val="100000"/>
              </a:lnSpc>
            </a:pPr>
            <a:r>
              <a:rPr lang="sk-SK" b="1" spc="-1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Počet </a:t>
            </a:r>
            <a:r>
              <a:rPr lang="sk-SK" b="1" spc="-5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citácií:  30/27</a:t>
            </a:r>
            <a:r>
              <a:rPr lang="sk-SK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b="1" spc="-5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(2011-201</a:t>
            </a:r>
            <a:r>
              <a:rPr lang="en-US" b="1" spc="-5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sk-SK" b="1" spc="-5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sk-SK" dirty="0">
              <a:solidFill>
                <a:srgbClr val="FF0000"/>
              </a:solidFill>
            </a:endParaRPr>
          </a:p>
          <a:p>
            <a:pPr marL="169545">
              <a:lnSpc>
                <a:spcPct val="100000"/>
              </a:lnSpc>
            </a:pPr>
            <a:endParaRPr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23900" y="1219200"/>
            <a:ext cx="977265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 </a:t>
            </a:r>
            <a:endParaRPr lang="sk-SK" dirty="0" smtClean="0"/>
          </a:p>
          <a:p>
            <a:r>
              <a:rPr lang="cs-CZ" b="1" u="sng" dirty="0" smtClean="0"/>
              <a:t>N.T</a:t>
            </a:r>
            <a:r>
              <a:rPr lang="sk-SK" b="1" u="sng" dirty="0" err="1" smtClean="0"/>
              <a:t>omašovičová</a:t>
            </a:r>
            <a:r>
              <a:rPr lang="sk-SK" b="1" u="sng" dirty="0" smtClean="0"/>
              <a:t>, </a:t>
            </a:r>
            <a:r>
              <a:rPr lang="sk-SK" b="1" u="sng" dirty="0" err="1" smtClean="0"/>
              <a:t>P.Kopčanský</a:t>
            </a:r>
            <a:r>
              <a:rPr lang="sk-SK" b="1" dirty="0" smtClean="0"/>
              <a:t>, </a:t>
            </a:r>
            <a:r>
              <a:rPr lang="sk-SK" dirty="0" err="1" smtClean="0"/>
              <a:t>N.Éber</a:t>
            </a:r>
            <a:r>
              <a:rPr lang="sk-SK" dirty="0" smtClean="0"/>
              <a:t>: </a:t>
            </a:r>
          </a:p>
          <a:p>
            <a:r>
              <a:rPr lang="sk-SK" dirty="0" err="1" smtClean="0"/>
              <a:t>Magnetically</a:t>
            </a:r>
            <a:r>
              <a:rPr lang="sk-SK" dirty="0" smtClean="0"/>
              <a:t> </a:t>
            </a:r>
            <a:r>
              <a:rPr lang="sk-SK" dirty="0" err="1" smtClean="0"/>
              <a:t>Active</a:t>
            </a:r>
            <a:r>
              <a:rPr lang="sk-SK" dirty="0" smtClean="0"/>
              <a:t> </a:t>
            </a:r>
            <a:r>
              <a:rPr lang="sk-SK" dirty="0" err="1" smtClean="0"/>
              <a:t>Anisotropic</a:t>
            </a:r>
            <a:r>
              <a:rPr lang="sk-SK" dirty="0" smtClean="0"/>
              <a:t> </a:t>
            </a:r>
            <a:r>
              <a:rPr lang="sk-SK" dirty="0" err="1" smtClean="0"/>
              <a:t>Fluids</a:t>
            </a:r>
            <a:r>
              <a:rPr lang="sk-SK" dirty="0" smtClean="0"/>
              <a:t> </a:t>
            </a:r>
            <a:r>
              <a:rPr lang="sk-SK" dirty="0" err="1" smtClean="0"/>
              <a:t>Based</a:t>
            </a:r>
            <a:r>
              <a:rPr lang="sk-SK" dirty="0" smtClean="0"/>
              <a:t> on </a:t>
            </a:r>
            <a:r>
              <a:rPr lang="sk-SK" dirty="0" err="1" smtClean="0"/>
              <a:t>Liquid</a:t>
            </a:r>
            <a:r>
              <a:rPr lang="sk-SK" dirty="0" smtClean="0"/>
              <a:t> </a:t>
            </a:r>
            <a:r>
              <a:rPr lang="sk-SK" dirty="0" err="1" smtClean="0"/>
              <a:t>Crystals</a:t>
            </a:r>
            <a:r>
              <a:rPr lang="sk-SK" dirty="0" smtClean="0"/>
              <a:t>, </a:t>
            </a:r>
            <a:r>
              <a:rPr lang="sk-SK" dirty="0" err="1" smtClean="0"/>
              <a:t>Anisotropy</a:t>
            </a:r>
            <a:r>
              <a:rPr lang="sk-SK" dirty="0" smtClean="0"/>
              <a:t> </a:t>
            </a:r>
            <a:r>
              <a:rPr lang="sk-SK" dirty="0" err="1" smtClean="0"/>
              <a:t>Research</a:t>
            </a:r>
            <a:r>
              <a:rPr lang="sk-SK" dirty="0" smtClean="0"/>
              <a:t>: New </a:t>
            </a:r>
            <a:r>
              <a:rPr lang="sk-SK" dirty="0" err="1" smtClean="0"/>
              <a:t>Developments</a:t>
            </a:r>
            <a:r>
              <a:rPr lang="sk-SK" dirty="0" smtClean="0"/>
              <a:t>, </a:t>
            </a:r>
            <a:r>
              <a:rPr lang="sk-SK" dirty="0" err="1" smtClean="0"/>
              <a:t>ed</a:t>
            </a:r>
            <a:r>
              <a:rPr lang="sk-SK" dirty="0" smtClean="0"/>
              <a:t>. </a:t>
            </a:r>
            <a:r>
              <a:rPr lang="sk-SK" dirty="0" err="1" smtClean="0"/>
              <a:t>Hirpa</a:t>
            </a:r>
            <a:r>
              <a:rPr lang="sk-SK" dirty="0" smtClean="0"/>
              <a:t> Lemu, </a:t>
            </a:r>
            <a:r>
              <a:rPr lang="sk-SK" dirty="0" err="1" smtClean="0"/>
              <a:t>Nova</a:t>
            </a:r>
            <a:r>
              <a:rPr lang="sk-SK" dirty="0" smtClean="0"/>
              <a:t> </a:t>
            </a:r>
            <a:r>
              <a:rPr lang="sk-SK" dirty="0" err="1" smtClean="0"/>
              <a:t>Science</a:t>
            </a:r>
            <a:r>
              <a:rPr lang="sk-SK" dirty="0" smtClean="0"/>
              <a:t> </a:t>
            </a:r>
            <a:r>
              <a:rPr lang="sk-SK" dirty="0" err="1" smtClean="0"/>
              <a:t>Pub</a:t>
            </a:r>
            <a:r>
              <a:rPr lang="sk-SK" dirty="0" smtClean="0"/>
              <a:t> </a:t>
            </a:r>
            <a:r>
              <a:rPr lang="sk-SK" dirty="0" err="1" smtClean="0"/>
              <a:t>Incorporated</a:t>
            </a:r>
            <a:r>
              <a:rPr lang="sk-SK" dirty="0" smtClean="0"/>
              <a:t>, 2012, ISBN 1620819775, 9781620819777, </a:t>
            </a:r>
            <a:r>
              <a:rPr lang="sk-SK" dirty="0" err="1" smtClean="0"/>
              <a:t>pp</a:t>
            </a:r>
            <a:r>
              <a:rPr lang="sk-SK" dirty="0" smtClean="0"/>
              <a:t>. 253-281</a:t>
            </a:r>
          </a:p>
          <a:p>
            <a:r>
              <a:rPr lang="en-US" dirty="0" smtClean="0"/>
              <a:t> </a:t>
            </a:r>
            <a:endParaRPr lang="sk-SK" dirty="0" smtClean="0"/>
          </a:p>
          <a:p>
            <a:r>
              <a:rPr lang="en-US" b="1" u="sng" dirty="0" smtClean="0"/>
              <a:t>N. </a:t>
            </a:r>
            <a:r>
              <a:rPr lang="en-US" b="1" u="sng" dirty="0" err="1" smtClean="0"/>
              <a:t>Tomašovičová</a:t>
            </a:r>
            <a:r>
              <a:rPr lang="en-US" dirty="0" smtClean="0"/>
              <a:t>, M. </a:t>
            </a:r>
            <a:r>
              <a:rPr lang="en-US" dirty="0" err="1" smtClean="0"/>
              <a:t>Timko</a:t>
            </a:r>
            <a:r>
              <a:rPr lang="en-US" dirty="0" smtClean="0"/>
              <a:t>, V. </a:t>
            </a:r>
            <a:r>
              <a:rPr lang="en-US" dirty="0" err="1" smtClean="0"/>
              <a:t>Závišová</a:t>
            </a:r>
            <a:r>
              <a:rPr lang="en-US" dirty="0" smtClean="0"/>
              <a:t>, M. </a:t>
            </a:r>
            <a:r>
              <a:rPr lang="en-US" dirty="0" err="1" smtClean="0"/>
              <a:t>Koneracká</a:t>
            </a:r>
            <a:r>
              <a:rPr lang="en-US" dirty="0" smtClean="0"/>
              <a:t>, Z. </a:t>
            </a:r>
            <a:r>
              <a:rPr lang="en-US" dirty="0" err="1" smtClean="0"/>
              <a:t>Mitróová</a:t>
            </a:r>
            <a:r>
              <a:rPr lang="en-US" dirty="0" smtClean="0"/>
              <a:t>, A. </a:t>
            </a:r>
            <a:r>
              <a:rPr lang="en-US" dirty="0" err="1" smtClean="0"/>
              <a:t>Hashim</a:t>
            </a:r>
            <a:r>
              <a:rPr lang="en-US" dirty="0" smtClean="0"/>
              <a:t>, M. </a:t>
            </a:r>
            <a:r>
              <a:rPr lang="en-US" dirty="0" err="1" smtClean="0"/>
              <a:t>Rajňák</a:t>
            </a:r>
            <a:r>
              <a:rPr lang="en-US" dirty="0" smtClean="0"/>
              <a:t>, N. </a:t>
            </a:r>
            <a:r>
              <a:rPr lang="en-US" dirty="0" err="1" smtClean="0"/>
              <a:t>Éber</a:t>
            </a:r>
            <a:r>
              <a:rPr lang="en-US" dirty="0" smtClean="0"/>
              <a:t>, T. </a:t>
            </a:r>
            <a:r>
              <a:rPr lang="en-US" dirty="0" err="1" smtClean="0"/>
              <a:t>Tóth-Katona</a:t>
            </a:r>
            <a:r>
              <a:rPr lang="en-US" dirty="0" smtClean="0"/>
              <a:t>, K. Fodor-</a:t>
            </a:r>
            <a:r>
              <a:rPr lang="en-US" dirty="0" err="1" smtClean="0"/>
              <a:t>Csorba</a:t>
            </a:r>
            <a:r>
              <a:rPr lang="en-US" dirty="0" smtClean="0"/>
              <a:t>, A. </a:t>
            </a:r>
            <a:r>
              <a:rPr lang="en-US" dirty="0" err="1" smtClean="0"/>
              <a:t>Vajda</a:t>
            </a:r>
            <a:r>
              <a:rPr lang="en-US" dirty="0" smtClean="0"/>
              <a:t>, </a:t>
            </a:r>
            <a:r>
              <a:rPr lang="en-US" b="1" u="sng" dirty="0" smtClean="0"/>
              <a:t>P. </a:t>
            </a:r>
            <a:r>
              <a:rPr lang="en-US" b="1" u="sng" dirty="0" err="1" smtClean="0"/>
              <a:t>Kopčanský</a:t>
            </a:r>
            <a:r>
              <a:rPr lang="en-US" b="1" dirty="0" smtClean="0"/>
              <a:t>,</a:t>
            </a:r>
            <a:endParaRPr lang="sk-SK" b="1" dirty="0" smtClean="0"/>
          </a:p>
          <a:p>
            <a:r>
              <a:rPr lang="en-US" dirty="0" smtClean="0"/>
              <a:t> </a:t>
            </a:r>
            <a:r>
              <a:rPr lang="en-US" i="1" dirty="0" err="1" smtClean="0"/>
              <a:t>Ferronematics</a:t>
            </a:r>
            <a:r>
              <a:rPr lang="en-US" i="1" dirty="0" smtClean="0"/>
              <a:t>: Combinations of Liquid Crystals with Magnetic Fluids</a:t>
            </a:r>
            <a:r>
              <a:rPr lang="en-US" dirty="0" smtClean="0"/>
              <a:t>, in: </a:t>
            </a:r>
            <a:r>
              <a:rPr lang="en-US" i="1" dirty="0" smtClean="0"/>
              <a:t>Transformation of Knowledge and Technologies to the Praxis Obtained by Research and Development in the Earth Resources Area</a:t>
            </a:r>
            <a:r>
              <a:rPr lang="en-US" dirty="0" smtClean="0"/>
              <a:t>. </a:t>
            </a:r>
            <a:r>
              <a:rPr lang="en-US" dirty="0" err="1" smtClean="0"/>
              <a:t>Eds</a:t>
            </a:r>
            <a:r>
              <a:rPr lang="en-US" dirty="0" smtClean="0"/>
              <a:t>: M. </a:t>
            </a:r>
            <a:r>
              <a:rPr lang="en-US" dirty="0" err="1" smtClean="0"/>
              <a:t>Reiffers</a:t>
            </a:r>
            <a:r>
              <a:rPr lang="en-US" dirty="0" smtClean="0"/>
              <a:t>, P. </a:t>
            </a:r>
            <a:r>
              <a:rPr lang="en-US" dirty="0" err="1" smtClean="0"/>
              <a:t>Rybár</a:t>
            </a:r>
            <a:r>
              <a:rPr lang="en-US" dirty="0" smtClean="0"/>
              <a:t> and Š. </a:t>
            </a:r>
            <a:r>
              <a:rPr lang="en-US" dirty="0" err="1" smtClean="0"/>
              <a:t>Molokáč</a:t>
            </a:r>
            <a:r>
              <a:rPr lang="en-US" dirty="0" smtClean="0"/>
              <a:t>, Slovak Physical Society (Bratislava, 2013) pp. 65-73. ISBN:978-80-970625-6-9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3" name="object 2"/>
          <p:cNvSpPr txBox="1">
            <a:spLocks/>
          </p:cNvSpPr>
          <p:nvPr/>
        </p:nvSpPr>
        <p:spPr>
          <a:xfrm>
            <a:off x="768068" y="597936"/>
            <a:ext cx="22599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Kapitoly v knihe</a:t>
            </a: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704</TotalTime>
  <Words>3091</Words>
  <Application>Microsoft Office PowerPoint</Application>
  <PresentationFormat>Širokouhlá</PresentationFormat>
  <Paragraphs>200</Paragraphs>
  <Slides>21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Wingdings 2</vt:lpstr>
      <vt:lpstr>HDOfficeLightV0</vt:lpstr>
      <vt:lpstr>Office Theme</vt:lpstr>
      <vt:lpstr>Graph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Veronika</dc:creator>
  <cp:lastModifiedBy>Peter</cp:lastModifiedBy>
  <cp:revision>101</cp:revision>
  <dcterms:created xsi:type="dcterms:W3CDTF">2016-04-24T17:47:09Z</dcterms:created>
  <dcterms:modified xsi:type="dcterms:W3CDTF">2016-06-01T13:09:04Z</dcterms:modified>
</cp:coreProperties>
</file>