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909" r:id="rId2"/>
    <p:sldMasterId id="2147484921" r:id="rId3"/>
    <p:sldMasterId id="2147484945" r:id="rId4"/>
    <p:sldMasterId id="2147484957" r:id="rId5"/>
    <p:sldMasterId id="2147484969" r:id="rId6"/>
    <p:sldMasterId id="2147484981" r:id="rId7"/>
    <p:sldMasterId id="2147484993" r:id="rId8"/>
    <p:sldMasterId id="2147485017" r:id="rId9"/>
  </p:sldMasterIdLst>
  <p:notesMasterIdLst>
    <p:notesMasterId r:id="rId21"/>
  </p:notesMasterIdLst>
  <p:handoutMasterIdLst>
    <p:handoutMasterId r:id="rId22"/>
  </p:handoutMasterIdLst>
  <p:sldIdLst>
    <p:sldId id="421" r:id="rId10"/>
    <p:sldId id="422" r:id="rId11"/>
    <p:sldId id="367" r:id="rId12"/>
    <p:sldId id="423" r:id="rId13"/>
    <p:sldId id="425" r:id="rId14"/>
    <p:sldId id="427" r:id="rId15"/>
    <p:sldId id="428" r:id="rId16"/>
    <p:sldId id="430" r:id="rId17"/>
    <p:sldId id="431" r:id="rId18"/>
    <p:sldId id="437" r:id="rId19"/>
    <p:sldId id="436" r:id="rId20"/>
  </p:sldIdLst>
  <p:sldSz cx="9144000" cy="6858000" type="screen4x3"/>
  <p:notesSz cx="6858000" cy="9956800"/>
  <p:defaultTextStyle>
    <a:defPPr>
      <a:defRPr lang="fr-FR"/>
    </a:defPPr>
    <a:lvl1pPr algn="ctr" rtl="0" eaLnBrk="0" fontAlgn="base" hangingPunct="0">
      <a:spcBef>
        <a:spcPct val="50000"/>
      </a:spcBef>
      <a:spcAft>
        <a:spcPct val="0"/>
      </a:spcAft>
      <a:buChar char="•"/>
      <a:defRPr sz="3100" b="1" kern="1200">
        <a:solidFill>
          <a:srgbClr val="99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Char char="•"/>
      <a:defRPr sz="3100" b="1" kern="1200">
        <a:solidFill>
          <a:srgbClr val="99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Char char="•"/>
      <a:defRPr sz="3100" b="1" kern="1200">
        <a:solidFill>
          <a:srgbClr val="99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Char char="•"/>
      <a:defRPr sz="3100" b="1" kern="1200">
        <a:solidFill>
          <a:srgbClr val="99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Char char="•"/>
      <a:defRPr sz="3100" b="1" kern="1200">
        <a:solidFill>
          <a:srgbClr val="99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100" b="1" kern="1200">
        <a:solidFill>
          <a:srgbClr val="99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100" b="1" kern="1200">
        <a:solidFill>
          <a:srgbClr val="99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100" b="1" kern="1200">
        <a:solidFill>
          <a:srgbClr val="99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100" b="1" kern="1200">
        <a:solidFill>
          <a:srgbClr val="99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006345"/>
    <a:srgbClr val="8AC7A4"/>
    <a:srgbClr val="FF9933"/>
    <a:srgbClr val="333399"/>
    <a:srgbClr val="00277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2787" autoAdjust="0"/>
    <p:restoredTop sz="90898" autoAdjust="0"/>
  </p:normalViewPr>
  <p:slideViewPr>
    <p:cSldViewPr>
      <p:cViewPr>
        <p:scale>
          <a:sx n="100" d="100"/>
          <a:sy n="100" d="100"/>
        </p:scale>
        <p:origin x="-199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64" y="-102"/>
      </p:cViewPr>
      <p:guideLst>
        <p:guide orient="horz" pos="313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noir)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t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buFontTx/>
              <a:buNone/>
              <a:defRPr sz="1200">
                <a:solidFill>
                  <a:srgbClr val="006634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 descr="noir)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200">
                <a:solidFill>
                  <a:srgbClr val="006634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 descr="noir)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9913"/>
            <a:ext cx="29733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b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buFontTx/>
              <a:buNone/>
              <a:defRPr sz="1200">
                <a:solidFill>
                  <a:srgbClr val="006634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 descr="noir)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9913"/>
            <a:ext cx="29733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200">
                <a:solidFill>
                  <a:srgbClr val="006634"/>
                </a:solidFill>
                <a:effectLst/>
              </a:defRPr>
            </a:lvl1pPr>
          </a:lstStyle>
          <a:p>
            <a:pPr>
              <a:defRPr/>
            </a:pPr>
            <a:fld id="{DA210EB3-38A7-4AB7-9B79-D58605466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noir)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t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buFontTx/>
              <a:buNone/>
              <a:defRPr sz="1200">
                <a:solidFill>
                  <a:srgbClr val="006634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 descr="noir)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30210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200">
                <a:solidFill>
                  <a:srgbClr val="006634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65175"/>
            <a:ext cx="5002213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 descr="noir)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745038"/>
            <a:ext cx="50339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2470" name="Rectangle 6" descr="noir)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432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b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buFontTx/>
              <a:buNone/>
              <a:defRPr sz="1200">
                <a:solidFill>
                  <a:srgbClr val="006634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71" name="Rectangle 7" descr="noir)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90075"/>
            <a:ext cx="30210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1296" tIns="181296" rIns="181296" bIns="181296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200">
                <a:solidFill>
                  <a:srgbClr val="006634"/>
                </a:solidFill>
                <a:effectLst/>
              </a:defRPr>
            </a:lvl1pPr>
          </a:lstStyle>
          <a:p>
            <a:pPr>
              <a:defRPr/>
            </a:pPr>
            <a:fld id="{9D0F4680-436E-42C8-B2C9-3E830BB2F7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5007-34B8-4349-8156-C4F0B763BF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7390-EF50-41EA-9B39-C9A4CE46E1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80200" y="0"/>
            <a:ext cx="1854200" cy="6096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16013" y="0"/>
            <a:ext cx="5411787" cy="6096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B6CB-E92A-4A14-A742-141583838A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0D4E-3DD6-4415-9079-40265CADF41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5AD9-21B5-4611-A8E4-DBDBC24AC652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722B-DB3A-485C-9772-8E53AC8B623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27C1-1944-47AB-BC9C-9F74504B533E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70E6-D031-45AC-BF03-6E756840238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2A75-DA8E-4FA6-B2B8-2C36BFA03024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E47D-AC5B-4E61-B3C2-C0C4ACFF68D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A84C-84F5-461E-813C-28DEABE408A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4E9E-AED9-49AF-BE94-3122AD915DA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07F2-F158-47BC-82F0-E3F942C56ADD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AC5D-48BD-410A-B45B-1D60E2C94A8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122-205F-4794-AD9D-00D4BAE4291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FE8F-DA43-461B-8EFD-F288EBD4A95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466A-8B17-4905-900A-6F98D3C4D7D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B376-30DF-4569-8C16-A0C5DA7DB69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4704-7D41-405C-A782-FBFB0B020C20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07BC-9BD7-4246-9795-11A93420FF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F14F-D1D3-43DC-911B-167F6F93080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B94F-0259-4CCD-914C-C557F8C58793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8DEC-F754-40B9-BCF3-88B5E1D8572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9F4B-A1AC-4A31-94BF-0071463EF80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01FD9-7DE1-4C6A-B798-E79741F3AD1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D1C9-D668-4F6E-98D3-62E4D94A5D63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24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64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344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02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379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76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4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DA2A-F5B4-4796-86FE-C3BAB215E8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65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648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510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17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24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64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344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02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379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7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87450" y="1447800"/>
            <a:ext cx="35972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37125" y="1447800"/>
            <a:ext cx="35972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FDA5-1A26-4D55-AB28-D460050E25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49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65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648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510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17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24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64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344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02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37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C580-9D38-46BC-A535-4F8AAE8D90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76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492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65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648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510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17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24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64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344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0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38A4-2A8C-42FE-BCA2-BD32D020C5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379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76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49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65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648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510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172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24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64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34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B0B2-550D-44E7-8785-05A895CABC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021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379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76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49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65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648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510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172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24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6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B42B-FCA6-4F5F-BD5B-B60C76D607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344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021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3796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76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49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651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6482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5100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3E4D-63F0-47CA-9117-4CCD278DB84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14. 12. 2016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17EE-014F-4072-8CFC-025693B1A3FC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172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5007-34B8-4349-8156-C4F0B763BF0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1498-2A23-4CC7-80C1-ED0D717FE0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07BC-9BD7-4246-9795-11A93420FF5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DA2A-F5B4-4796-86FE-C3BAB215E8E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87450" y="1447800"/>
            <a:ext cx="35972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37125" y="1447800"/>
            <a:ext cx="35972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FDA5-1A26-4D55-AB28-D460050E25D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C580-9D38-46BC-A535-4F8AAE8D906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38A4-2A8C-42FE-BCA2-BD32D020C5B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B0B2-550D-44E7-8785-05A895CABC5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B42B-FCA6-4F5F-BD5B-B60C76D6078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1498-2A23-4CC7-80C1-ED0D717FE0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7390-EF50-41EA-9B39-C9A4CE46E12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80200" y="0"/>
            <a:ext cx="1854200" cy="6096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16013" y="0"/>
            <a:ext cx="5411787" cy="6096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B6CB-E92A-4A14-A742-141583838A8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79ACD45-34E8-47EB-A4E6-360DD70E65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32" name="Rectangle 8" descr="Parchment"/>
          <p:cNvSpPr>
            <a:spLocks noChangeArrowheads="1"/>
          </p:cNvSpPr>
          <p:nvPr/>
        </p:nvSpPr>
        <p:spPr bwMode="auto">
          <a:xfrm>
            <a:off x="914400" y="0"/>
            <a:ext cx="8229600" cy="1066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77825" algn="l">
              <a:spcBef>
                <a:spcPct val="0"/>
              </a:spcBef>
              <a:buFontTx/>
              <a:buNone/>
              <a:defRPr/>
            </a:pPr>
            <a:endParaRPr lang="en-GB" sz="3200">
              <a:solidFill>
                <a:srgbClr val="FFFF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990600" y="152400"/>
            <a:ext cx="6019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endParaRPr lang="en-GB" sz="2400" b="0">
              <a:solidFill>
                <a:srgbClr val="FFFF00"/>
              </a:solidFill>
            </a:endParaRPr>
          </a:p>
        </p:txBody>
      </p:sp>
      <p:sp>
        <p:nvSpPr>
          <p:cNvPr id="1041" name="Rectangle 17" descr="noir)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0"/>
            <a:ext cx="6427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447800"/>
            <a:ext cx="7346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5" name="Picture 28" descr="ESF Vert positif 10x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76200"/>
            <a:ext cx="990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bandeaupp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652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20000"/>
        </a:spcAft>
        <a:buClr>
          <a:srgbClr val="006345"/>
        </a:buClr>
        <a:buSzPct val="130000"/>
        <a:buFont typeface="Symbol" pitchFamily="18" charset="2"/>
        <a:buChar char="·"/>
        <a:defRPr sz="2800" b="1">
          <a:solidFill>
            <a:srgbClr val="006345"/>
          </a:solidFill>
          <a:latin typeface="+mn-lt"/>
          <a:ea typeface="+mn-ea"/>
          <a:cs typeface="+mn-cs"/>
        </a:defRPr>
      </a:lvl1pPr>
      <a:lvl2pPr marL="1241425" indent="-3889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Symbol" pitchFamily="18" charset="2"/>
        <a:buChar char="Þ"/>
        <a:defRPr sz="2500" b="1">
          <a:solidFill>
            <a:srgbClr val="006345"/>
          </a:solidFill>
          <a:latin typeface="+mn-lt"/>
        </a:defRPr>
      </a:lvl2pPr>
      <a:lvl3pPr marL="16605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200" b="1">
          <a:solidFill>
            <a:srgbClr val="006345"/>
          </a:solidFill>
          <a:latin typeface="+mn-lt"/>
        </a:defRPr>
      </a:lvl3pPr>
      <a:lvl4pPr marL="20796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–"/>
        <a:defRPr sz="2000" b="1">
          <a:solidFill>
            <a:srgbClr val="006345"/>
          </a:solidFill>
          <a:latin typeface="+mn-lt"/>
        </a:defRPr>
      </a:lvl4pPr>
      <a:lvl5pPr marL="24987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5pPr>
      <a:lvl6pPr marL="29559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6pPr>
      <a:lvl7pPr marL="34131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7pPr>
      <a:lvl8pPr marL="38703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8pPr>
      <a:lvl9pPr marL="43275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buFontTx/>
              <a:buNone/>
              <a:defRPr/>
            </a:pPr>
            <a:fld id="{B37F2CA3-5656-4D58-9D5A-414D99FC284B}" type="datetimeFigureOut">
              <a:rPr lang="sk-SK" b="0">
                <a:solidFill>
                  <a:prstClr val="black">
                    <a:tint val="75000"/>
                  </a:prstClr>
                </a:solidFill>
              </a:rPr>
              <a:pPr eaLnBrk="1" hangingPunct="1">
                <a:buFontTx/>
                <a:buNone/>
                <a:defRPr/>
              </a:pPr>
              <a:t>14. 12. 2016</a:t>
            </a:fld>
            <a:endParaRPr lang="sk-SK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buFontTx/>
              <a:buNone/>
              <a:defRPr/>
            </a:pPr>
            <a:endParaRPr lang="sk-SK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buFontTx/>
              <a:buNone/>
              <a:defRPr/>
            </a:pPr>
            <a:fld id="{2EC726E9-AAB0-466E-8A55-EC11B7322972}" type="slidenum">
              <a:rPr lang="sk-SK" b="0">
                <a:solidFill>
                  <a:prstClr val="black">
                    <a:tint val="75000"/>
                  </a:prstClr>
                </a:solidFill>
              </a:rPr>
              <a:pPr eaLnBrk="1" hangingPunct="1">
                <a:buFontTx/>
                <a:buNone/>
                <a:defRPr/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F8C3E4D-63F0-47CA-9117-4CCD278DB847}" type="datetimeFigureOut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14. 12. 2016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E2B17EE-014F-4072-8CFC-025693B1A3FC}" type="slidenum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F8C3E4D-63F0-47CA-9117-4CCD278DB847}" type="datetimeFigureOut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14. 12. 2016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E2B17EE-014F-4072-8CFC-025693B1A3FC}" type="slidenum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F8C3E4D-63F0-47CA-9117-4CCD278DB847}" type="datetimeFigureOut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14. 12. 2016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E2B17EE-014F-4072-8CFC-025693B1A3FC}" type="slidenum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F8C3E4D-63F0-47CA-9117-4CCD278DB847}" type="datetimeFigureOut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14. 12. 2016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E2B17EE-014F-4072-8CFC-025693B1A3FC}" type="slidenum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F8C3E4D-63F0-47CA-9117-4CCD278DB847}" type="datetimeFigureOut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14. 12. 2016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E2B17EE-014F-4072-8CFC-025693B1A3FC}" type="slidenum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F8C3E4D-63F0-47CA-9117-4CCD278DB847}" type="datetimeFigureOut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14. 12. 2016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6E2B17EE-014F-4072-8CFC-025693B1A3FC}" type="slidenum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  <p:sldLayoutId id="2147485003" r:id="rId10"/>
    <p:sldLayoutId id="21474850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79ACD45-34E8-47EB-A4E6-360DD70E65B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32" name="Rectangle 8" descr="Parchment"/>
          <p:cNvSpPr>
            <a:spLocks noChangeArrowheads="1"/>
          </p:cNvSpPr>
          <p:nvPr/>
        </p:nvSpPr>
        <p:spPr bwMode="auto">
          <a:xfrm>
            <a:off x="914400" y="0"/>
            <a:ext cx="8229600" cy="1066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77825" algn="l">
              <a:spcBef>
                <a:spcPct val="0"/>
              </a:spcBef>
              <a:buFontTx/>
              <a:buNone/>
              <a:defRPr/>
            </a:pPr>
            <a:endParaRPr lang="en-GB" sz="3200">
              <a:solidFill>
                <a:srgbClr val="FFFF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990600" y="152400"/>
            <a:ext cx="6019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endParaRPr lang="en-GB" sz="2400" b="0">
              <a:solidFill>
                <a:srgbClr val="FFFF00"/>
              </a:solidFill>
            </a:endParaRPr>
          </a:p>
        </p:txBody>
      </p:sp>
      <p:sp>
        <p:nvSpPr>
          <p:cNvPr id="1041" name="Rectangle 17" descr="noir)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0"/>
            <a:ext cx="6427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447800"/>
            <a:ext cx="7346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5" name="Picture 28" descr="ESF Vert positif 10x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76200"/>
            <a:ext cx="990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bandeaupp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652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20000"/>
        </a:spcAft>
        <a:buClr>
          <a:srgbClr val="006345"/>
        </a:buClr>
        <a:buSzPct val="130000"/>
        <a:buFont typeface="Symbol" pitchFamily="18" charset="2"/>
        <a:buChar char="·"/>
        <a:defRPr sz="2800" b="1">
          <a:solidFill>
            <a:srgbClr val="006345"/>
          </a:solidFill>
          <a:latin typeface="+mn-lt"/>
          <a:ea typeface="+mn-ea"/>
          <a:cs typeface="+mn-cs"/>
        </a:defRPr>
      </a:lvl1pPr>
      <a:lvl2pPr marL="1241425" indent="-3889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Symbol" pitchFamily="18" charset="2"/>
        <a:buChar char="Þ"/>
        <a:defRPr sz="2500" b="1">
          <a:solidFill>
            <a:srgbClr val="006345"/>
          </a:solidFill>
          <a:latin typeface="+mn-lt"/>
        </a:defRPr>
      </a:lvl2pPr>
      <a:lvl3pPr marL="16605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200" b="1">
          <a:solidFill>
            <a:srgbClr val="006345"/>
          </a:solidFill>
          <a:latin typeface="+mn-lt"/>
        </a:defRPr>
      </a:lvl3pPr>
      <a:lvl4pPr marL="20796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–"/>
        <a:defRPr sz="2000" b="1">
          <a:solidFill>
            <a:srgbClr val="006345"/>
          </a:solidFill>
          <a:latin typeface="+mn-lt"/>
        </a:defRPr>
      </a:lvl4pPr>
      <a:lvl5pPr marL="24987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5pPr>
      <a:lvl6pPr marL="29559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6pPr>
      <a:lvl7pPr marL="34131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7pPr>
      <a:lvl8pPr marL="38703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8pPr>
      <a:lvl9pPr marL="4327525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Symbol" pitchFamily="18" charset="2"/>
        <a:buChar char="à"/>
        <a:defRPr b="1">
          <a:solidFill>
            <a:srgbClr val="006345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google.sk/url?sa=i&amp;rct=j&amp;q=&amp;esrc=s&amp;source=images&amp;cd=&amp;cad=rja&amp;uact=8&amp;ved=0ahUKEwiN3Inxjt_QAhXCUBQKHb8lBdoQjRwIBw&amp;url=http://www.eng.u-hyogo.ac.jp/eecs/hata/&amp;psig=AFQjCNG9EkY7dynkpz5QBWiOcFnbdWB7hw&amp;ust=1481098196414358" TargetMode="External"/><Relationship Id="rId3" Type="http://schemas.openxmlformats.org/officeDocument/2006/relationships/hyperlink" Target="https://www.google.sk/url?sa=i&amp;rct=j&amp;q=&amp;esrc=s&amp;source=images&amp;cd=&amp;cad=rja&amp;uact=8&amp;ved=0ahUKEwi1qYXh7snJAhWG0RQKHaS7DsAQjRwIBw&amp;url=https://en.wikipedia.org/wiki/University_of_Edinburgh&amp;psig=AFQjCNFsqXJjenjGHBk6ZidMG28h5dEACw&amp;ust=1449581685887205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11" Type="http://schemas.openxmlformats.org/officeDocument/2006/relationships/hyperlink" Target="https://www.helmholtz-berlin.de/index_de.html" TargetMode="External"/><Relationship Id="rId5" Type="http://schemas.openxmlformats.org/officeDocument/2006/relationships/hyperlink" Target="http://www.nims.go.jp/eng/index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ahUKEwj46uLb-PDQAhULahoKHS3pDV4QjRwIBw&amp;url=http://www.forbes.com/sites/startswithabang/2016/10/04/shocker-nobel-prize-in-physics-goes-to-topology-in-materials-not-gravitational-waves/&amp;psig=AFQjCNHnZgBbkBCHT-JeVonn-1KlwUUA0g&amp;ust=1481710674959446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k-SK" sz="1800" b="0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sk-SK" sz="2000" dirty="0">
                <a:solidFill>
                  <a:prstClr val="white"/>
                </a:solidFill>
                <a:cs typeface="Times New Roman" pitchFamily="18" charset="0"/>
              </a:rPr>
              <a:t>Laboratórium </a:t>
            </a:r>
            <a:r>
              <a:rPr lang="en-US" sz="2000" dirty="0" err="1" smtClean="0">
                <a:solidFill>
                  <a:prstClr val="white"/>
                </a:solidFill>
                <a:cs typeface="Times New Roman" pitchFamily="18" charset="0"/>
              </a:rPr>
              <a:t>SCES</a:t>
            </a:r>
            <a:r>
              <a:rPr lang="en-US" sz="2000" dirty="0" smtClean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prstClr val="white"/>
                </a:solidFill>
                <a:cs typeface="Times New Roman" pitchFamily="18" charset="0"/>
              </a:rPr>
              <a:t>v extrémnych podmienkach</a:t>
            </a:r>
            <a:endParaRPr lang="sk-SK" sz="2000" dirty="0">
              <a:solidFill>
                <a:prstClr val="white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sk-SK" sz="1400" dirty="0" err="1" smtClean="0">
                <a:solidFill>
                  <a:prstClr val="white"/>
                </a:solidFill>
                <a:cs typeface="Times New Roman" pitchFamily="18" charset="0"/>
              </a:rPr>
              <a:t>OFNT</a:t>
            </a:r>
            <a:r>
              <a:rPr lang="sk-SK" sz="1400" dirty="0" smtClean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sk-SK" sz="1400" dirty="0" err="1" smtClean="0">
                <a:solidFill>
                  <a:prstClr val="white"/>
                </a:solidFill>
                <a:cs typeface="Times New Roman" pitchFamily="18" charset="0"/>
              </a:rPr>
              <a:t>ÚEF</a:t>
            </a:r>
            <a:r>
              <a:rPr lang="sk-SK" sz="1400" dirty="0" smtClean="0">
                <a:solidFill>
                  <a:prstClr val="white"/>
                </a:solidFill>
                <a:cs typeface="Times New Roman" pitchFamily="18" charset="0"/>
              </a:rPr>
              <a:t> SAV, </a:t>
            </a:r>
            <a:r>
              <a:rPr lang="en-GB" sz="1400" dirty="0">
                <a:solidFill>
                  <a:prstClr val="white"/>
                </a:solidFill>
                <a:cs typeface="Times New Roman" pitchFamily="18" charset="0"/>
              </a:rPr>
              <a:t>Park </a:t>
            </a:r>
            <a:r>
              <a:rPr lang="en-GB" sz="1400" dirty="0" err="1">
                <a:solidFill>
                  <a:prstClr val="white"/>
                </a:solidFill>
                <a:cs typeface="Times New Roman" pitchFamily="18" charset="0"/>
              </a:rPr>
              <a:t>Angelinum</a:t>
            </a:r>
            <a:r>
              <a:rPr lang="sk-SK" sz="1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sk-SK" sz="1400" dirty="0" smtClean="0">
                <a:solidFill>
                  <a:prstClr val="white"/>
                </a:solidFill>
                <a:cs typeface="Times New Roman" pitchFamily="18" charset="0"/>
              </a:rPr>
              <a:t>9						</a:t>
            </a:r>
            <a:endParaRPr lang="sk-SK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  <p:sp>
        <p:nvSpPr>
          <p:cNvPr id="29" name="BlokTextu 8"/>
          <p:cNvSpPr txBox="1">
            <a:spLocks noChangeArrowheads="1"/>
          </p:cNvSpPr>
          <p:nvPr/>
        </p:nvSpPr>
        <p:spPr bwMode="auto">
          <a:xfrm>
            <a:off x="289318" y="6290156"/>
            <a:ext cx="7739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1400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doktorandi</a:t>
            </a:r>
            <a:r>
              <a:rPr lang="sk-SK" sz="1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sk-SK" sz="14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sk-SK" sz="1400" b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Orendáč</a:t>
            </a:r>
            <a:r>
              <a:rPr lang="sk-SK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(Bc. 2013, Mgr. 2015</a:t>
            </a:r>
            <a:r>
              <a:rPr lang="en-US" sz="14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PhD. 2015-2019</a:t>
            </a:r>
            <a:r>
              <a:rPr lang="sk-SK" sz="14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1400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diplomanti</a:t>
            </a:r>
            <a:r>
              <a:rPr lang="en-US" sz="1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4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sk-SK" sz="1400" b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Kušnír</a:t>
            </a:r>
            <a:r>
              <a:rPr lang="sk-SK" sz="14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(Bc. 2014, Mgr. 2016) </a:t>
            </a: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uľka 17"/>
          <p:cNvGraphicFramePr>
            <a:graphicFrameLocks noGrp="1"/>
          </p:cNvGraphicFramePr>
          <p:nvPr/>
        </p:nvGraphicFramePr>
        <p:xfrm>
          <a:off x="395288" y="2056212"/>
          <a:ext cx="8352930" cy="4109092"/>
        </p:xfrm>
        <a:graphic>
          <a:graphicData uri="http://schemas.openxmlformats.org/drawingml/2006/table">
            <a:tbl>
              <a:tblPr/>
              <a:tblGrid>
                <a:gridCol w="747426"/>
                <a:gridCol w="229521"/>
                <a:gridCol w="307828"/>
                <a:gridCol w="459581"/>
                <a:gridCol w="382895"/>
                <a:gridCol w="382355"/>
                <a:gridCol w="382895"/>
                <a:gridCol w="382895"/>
                <a:gridCol w="382895"/>
                <a:gridCol w="459040"/>
                <a:gridCol w="535728"/>
                <a:gridCol w="615655"/>
                <a:gridCol w="459581"/>
                <a:gridCol w="615655"/>
                <a:gridCol w="459040"/>
                <a:gridCol w="536269"/>
                <a:gridCol w="477402"/>
                <a:gridCol w="536269"/>
              </a:tblGrid>
              <a:tr h="541857">
                <a:tc gridSpan="3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2287">
                <a:tc gridSpan="3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Skupina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Meno, vek, FTE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celk</a:t>
                      </a:r>
                      <a:r>
                        <a:rPr lang="sk-SK" sz="1100" b="1">
                          <a:latin typeface="Symbo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  WOS  publ.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Počet </a:t>
                      </a:r>
                      <a:r>
                        <a:rPr lang="sk-SK" sz="1400" b="1" dirty="0" err="1">
                          <a:latin typeface="Times New Roman"/>
                          <a:ea typeface="Calibri"/>
                          <a:cs typeface="Times New Roman"/>
                        </a:rPr>
                        <a:t>WOS</a:t>
                      </a: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 publikácií 2016, klasifikácia podľa </a:t>
                      </a:r>
                      <a:r>
                        <a:rPr lang="sk-SK" sz="1400" b="1" dirty="0" err="1">
                          <a:latin typeface="Times New Roman"/>
                          <a:ea typeface="Calibri"/>
                          <a:cs typeface="Times New Roman"/>
                        </a:rPr>
                        <a:t>SCIMAGO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Počet APVV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A/B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Bilateral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BAPVV/MAD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Počet COST ...iné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Počet  EU 2020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R/P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Počet PhD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Celkový počet citácií 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Počet citácii 2015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h-index WOS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616">
                <a:tc gridSpan="3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Q1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Q2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Q3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Q4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latin typeface="Times New Roman"/>
                          <a:ea typeface="Calibri"/>
                          <a:cs typeface="Times New Roman"/>
                        </a:rPr>
                        <a:t>Q1P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3" gridSpan="3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---------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36008">
                <a:tc gridSpan="3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latin typeface="Times New Roman"/>
                          <a:ea typeface="Calibri"/>
                          <a:cs typeface="Times New Roman"/>
                        </a:rPr>
                        <a:t>SCES v extrémnych podmienkach </a:t>
                      </a: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 Skupina celkovo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----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(+2)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(+4)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(+6)</a:t>
                      </a: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Calibri"/>
                          <a:cs typeface="Times New Roman"/>
                        </a:rPr>
                        <a:t>0/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Calibri"/>
                          <a:cs typeface="Times New Roman"/>
                        </a:rPr>
                        <a:t>0/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57340">
                <a:tc gridSpan="3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 err="1">
                          <a:latin typeface="Times New Roman"/>
                          <a:ea typeface="Calibri"/>
                          <a:cs typeface="Times New Roman"/>
                        </a:rPr>
                        <a:t>FTE</a:t>
                      </a:r>
                      <a:r>
                        <a:rPr lang="sk-SK" sz="1100" b="1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Skupina / </a:t>
                      </a:r>
                      <a:r>
                        <a:rPr lang="sk-SK" sz="1100" dirty="0" err="1">
                          <a:latin typeface="Times New Roman"/>
                          <a:ea typeface="Calibri"/>
                          <a:cs typeface="Times New Roman"/>
                        </a:rPr>
                        <a:t>FTE</a:t>
                      </a: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0.85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0.57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1.43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0.28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61616"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latin typeface="Times New Roman"/>
                          <a:ea typeface="Calibri"/>
                          <a:cs typeface="Times New Roman"/>
                        </a:rPr>
                        <a:t>K. </a:t>
                      </a:r>
                      <a:r>
                        <a:rPr lang="sk-SK" sz="1000" dirty="0" err="1">
                          <a:latin typeface="Times New Roman"/>
                          <a:ea typeface="Calibri"/>
                          <a:cs typeface="Times New Roman"/>
                        </a:rPr>
                        <a:t>Flachbart</a:t>
                      </a:r>
                      <a:endParaRPr lang="sk-SK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141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gridSpan="4"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------------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385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616"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S. Gabáni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234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616"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E. Gažo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1054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616"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G. Pristáš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152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sk-SK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Picture 2" descr="http://ofnt.saske.sk/sav/staff/obr/flachb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51" y="864000"/>
            <a:ext cx="877824" cy="1170432"/>
          </a:xfrm>
          <a:prstGeom prst="rect">
            <a:avLst/>
          </a:prstGeom>
          <a:noFill/>
        </p:spPr>
      </p:pic>
      <p:pic>
        <p:nvPicPr>
          <p:cNvPr id="20" name="Picture 4" descr="http://ofnt.saske.sk/sav/staff/obr/gab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2247" y="864000"/>
            <a:ext cx="877824" cy="1170432"/>
          </a:xfrm>
          <a:prstGeom prst="rect">
            <a:avLst/>
          </a:prstGeom>
          <a:noFill/>
        </p:spPr>
      </p:pic>
      <p:pic>
        <p:nvPicPr>
          <p:cNvPr id="25" name="Picture 6" descr="http://ofnt.saske.sk/sav/staff/obr/gaz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503" y="864000"/>
            <a:ext cx="877824" cy="1170432"/>
          </a:xfrm>
          <a:prstGeom prst="rect">
            <a:avLst/>
          </a:prstGeom>
          <a:noFill/>
        </p:spPr>
      </p:pic>
      <p:pic>
        <p:nvPicPr>
          <p:cNvPr id="27" name="Picture 7" descr="D:\USERS\Photos_and_pictures\15_Nastenka\Gabi  jr.JPG"/>
          <p:cNvPicPr>
            <a:picLocks noChangeAspect="1" noChangeArrowheads="1"/>
          </p:cNvPicPr>
          <p:nvPr/>
        </p:nvPicPr>
        <p:blipFill>
          <a:blip r:embed="rId6" cstate="print"/>
          <a:srcRect t="5468" b="4648"/>
          <a:stretch>
            <a:fillRect/>
          </a:stretch>
        </p:blipFill>
        <p:spPr bwMode="auto">
          <a:xfrm>
            <a:off x="7595908" y="864000"/>
            <a:ext cx="864524" cy="1165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sk-SK" sz="1800" b="0">
              <a:solidFill>
                <a:prstClr val="black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0" y="0"/>
            <a:ext cx="9756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 of </a:t>
            </a:r>
            <a:r>
              <a:rPr lang="en-US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ressure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</a:t>
            </a: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Gap(s)</a:t>
            </a:r>
            <a:endParaRPr lang="sk-SK" altLang="sk-SK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8" descr="noir)"/>
          <p:cNvSpPr>
            <a:spLocks noChangeArrowheads="1"/>
          </p:cNvSpPr>
          <p:nvPr/>
        </p:nvSpPr>
        <p:spPr bwMode="auto">
          <a:xfrm>
            <a:off x="475878" y="5805264"/>
            <a:ext cx="244827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0" dirty="0" smtClean="0">
                <a:solidFill>
                  <a:srgbClr val="FF0000"/>
                </a:solidFill>
                <a:latin typeface="Calibri"/>
              </a:rPr>
              <a:t>is maintained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b="0" dirty="0" smtClean="0">
                <a:solidFill>
                  <a:srgbClr val="FF0000"/>
                </a:solidFill>
                <a:latin typeface="Calibri"/>
              </a:rPr>
              <a:t>up to </a:t>
            </a:r>
            <a:r>
              <a:rPr lang="sk-SK" sz="1800" b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1800" i="1" dirty="0" err="1" smtClean="0">
                <a:solidFill>
                  <a:srgbClr val="FF0000"/>
                </a:solidFill>
                <a:latin typeface="Calibri"/>
              </a:rPr>
              <a:t>p</a:t>
            </a:r>
            <a:r>
              <a:rPr lang="sk-SK" sz="1800" baseline="-25000" dirty="0" err="1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sk-SK" sz="1800" b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1800" b="0" dirty="0" smtClean="0">
                <a:solidFill>
                  <a:srgbClr val="FF0000"/>
                </a:solidFill>
                <a:latin typeface="Calibri"/>
                <a:sym typeface="Symbol"/>
              </a:rPr>
              <a:t></a:t>
            </a:r>
            <a:r>
              <a:rPr lang="sk-SK" sz="1800" b="0" dirty="0" smtClean="0">
                <a:solidFill>
                  <a:srgbClr val="FF0000"/>
                </a:solidFill>
                <a:latin typeface="Calibri"/>
              </a:rPr>
              <a:t> 4-10 </a:t>
            </a:r>
            <a:r>
              <a:rPr lang="sk-SK" sz="1800" b="0" dirty="0" err="1" smtClean="0">
                <a:solidFill>
                  <a:srgbClr val="FF0000"/>
                </a:solidFill>
                <a:latin typeface="Calibri"/>
              </a:rPr>
              <a:t>GPa</a:t>
            </a:r>
            <a:r>
              <a:rPr lang="sk-SK" sz="1800" b="0" dirty="0" smtClean="0">
                <a:solidFill>
                  <a:srgbClr val="FF0000"/>
                </a:solidFill>
                <a:latin typeface="Calibri"/>
              </a:rPr>
              <a:t> </a:t>
            </a:r>
            <a:endParaRPr lang="cs-CZ" sz="180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3830" y="6300609"/>
            <a:ext cx="3432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4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Gabáni</a:t>
            </a:r>
            <a:r>
              <a:rPr lang="sk-SK" altLang="sk-SK" sz="14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4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r>
              <a:rPr lang="sk-SK" altLang="sk-SK" sz="14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al., </a:t>
            </a:r>
            <a:r>
              <a:rPr lang="sk-SK" altLang="sk-SK" sz="14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PRB</a:t>
            </a:r>
            <a:r>
              <a:rPr lang="sk-SK" altLang="sk-SK" sz="14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(2003)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4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Derr</a:t>
            </a:r>
            <a:r>
              <a:rPr lang="sk-SK" altLang="sk-SK" sz="14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4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r>
              <a:rPr lang="sk-SK" altLang="sk-SK" sz="14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al. </a:t>
            </a:r>
            <a:r>
              <a:rPr lang="sk-SK" altLang="sk-SK" sz="14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PRB</a:t>
            </a:r>
            <a:r>
              <a:rPr lang="sk-SK" altLang="sk-SK" sz="14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(2008)</a:t>
            </a:r>
            <a:endParaRPr lang="sk-SK" altLang="sk-SK" sz="1400" b="0" dirty="0">
              <a:solidFill>
                <a:prstClr val="black"/>
              </a:solidFill>
            </a:endParaRPr>
          </a:p>
        </p:txBody>
      </p:sp>
      <p:pic>
        <p:nvPicPr>
          <p:cNvPr id="16" name="Picture 9" descr="noi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86366" y="283133"/>
            <a:ext cx="1296144" cy="8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-36512" y="476672"/>
          <a:ext cx="3240360" cy="3545734"/>
        </p:xfrm>
        <a:graphic>
          <a:graphicData uri="http://schemas.openxmlformats.org/presentationml/2006/ole">
            <p:oleObj spid="_x0000_s138242" name="Graph" r:id="rId4" imgW="2914560" imgH="3330720" progId="Origin50.Graph">
              <p:embed/>
            </p:oleObj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55" y="3903070"/>
            <a:ext cx="3016001" cy="19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3028" y="527868"/>
            <a:ext cx="3177324" cy="28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438299"/>
            <a:ext cx="2808312" cy="2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59832" y="6381328"/>
            <a:ext cx="64807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b="0" dirty="0" err="1" smtClean="0">
                <a:solidFill>
                  <a:srgbClr val="000000"/>
                </a:solidFill>
              </a:rPr>
              <a:t>Nishiyama</a:t>
            </a:r>
            <a:r>
              <a:rPr lang="sk-SK" sz="1600" b="0" dirty="0" smtClean="0">
                <a:solidFill>
                  <a:srgbClr val="000000"/>
                </a:solidFill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</a:rPr>
              <a:t>K</a:t>
            </a:r>
            <a:r>
              <a:rPr lang="sk-SK" sz="1600" b="0" dirty="0" smtClean="0">
                <a:solidFill>
                  <a:srgbClr val="000000"/>
                </a:solidFill>
              </a:rPr>
              <a:t>. </a:t>
            </a:r>
            <a:r>
              <a:rPr lang="sk-SK" sz="1600" b="0" dirty="0" err="1" smtClean="0">
                <a:solidFill>
                  <a:srgbClr val="000000"/>
                </a:solidFill>
              </a:rPr>
              <a:t>et</a:t>
            </a:r>
            <a:r>
              <a:rPr lang="sk-SK" sz="1600" b="0" dirty="0" smtClean="0">
                <a:solidFill>
                  <a:srgbClr val="000000"/>
                </a:solidFill>
              </a:rPr>
              <a:t> al., </a:t>
            </a:r>
            <a:r>
              <a:rPr lang="cs-CZ" sz="1600" b="0" dirty="0" err="1" smtClean="0">
                <a:solidFill>
                  <a:srgbClr val="FF0000"/>
                </a:solidFill>
                <a:cs typeface="Times New Roman" pitchFamily="18" charset="0"/>
              </a:rPr>
              <a:t>Ph</a:t>
            </a:r>
            <a:r>
              <a:rPr lang="en-US" sz="1600" b="0" dirty="0" err="1" smtClean="0">
                <a:solidFill>
                  <a:srgbClr val="FF0000"/>
                </a:solidFill>
                <a:cs typeface="Times New Roman" pitchFamily="18" charset="0"/>
              </a:rPr>
              <a:t>ysical</a:t>
            </a:r>
            <a:r>
              <a:rPr lang="en-US" sz="1600" b="0" dirty="0" smtClean="0">
                <a:solidFill>
                  <a:srgbClr val="FF0000"/>
                </a:solidFill>
                <a:cs typeface="Times New Roman" pitchFamily="18" charset="0"/>
              </a:rPr>
              <a:t> Review B</a:t>
            </a:r>
            <a:r>
              <a:rPr lang="cs-CZ" sz="1600" b="0" dirty="0" smtClean="0">
                <a:solidFill>
                  <a:srgbClr val="FF0000"/>
                </a:solidFill>
                <a:cs typeface="Times New Roman" pitchFamily="18" charset="0"/>
              </a:rPr>
              <a:t> 9</a:t>
            </a:r>
            <a:r>
              <a:rPr lang="en-US" sz="1600" b="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cs-CZ" sz="1600" b="0" dirty="0" smtClean="0">
                <a:solidFill>
                  <a:srgbClr val="FF0000"/>
                </a:solidFill>
                <a:cs typeface="Times New Roman" pitchFamily="18" charset="0"/>
              </a:rPr>
              <a:t> (20</a:t>
            </a:r>
            <a:r>
              <a:rPr lang="en-US" sz="1600" b="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600" b="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600" b="0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US" sz="1600" b="0" dirty="0" smtClean="0">
                <a:solidFill>
                  <a:srgbClr val="FF0000"/>
                </a:solidFill>
                <a:cs typeface="Times New Roman" pitchFamily="18" charset="0"/>
              </a:rPr>
              <a:t>121111®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D:\USERS\GABCY_OFFICE\Seminare\15_oddelenie\Fotky\DSC_0375.JPG"/>
          <p:cNvPicPr>
            <a:picLocks noChangeAspect="1" noChangeArrowheads="1"/>
          </p:cNvPicPr>
          <p:nvPr/>
        </p:nvPicPr>
        <p:blipFill>
          <a:blip r:embed="rId2" cstate="print"/>
          <a:srcRect t="27405" r="13025"/>
          <a:stretch>
            <a:fillRect/>
          </a:stretch>
        </p:blipFill>
        <p:spPr bwMode="auto">
          <a:xfrm>
            <a:off x="7736431" y="3356992"/>
            <a:ext cx="1444148" cy="21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0982" y="-27383"/>
            <a:ext cx="20599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0"/>
            <a:ext cx="3899529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3707904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5" descr="C:\Users\GABCY OFFICE\Seminare\KEFfeb2006\Pictures\cf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462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10381"/>
          <a:stretch>
            <a:fillRect/>
          </a:stretch>
        </p:blipFill>
        <p:spPr bwMode="auto">
          <a:xfrm>
            <a:off x="-36512" y="2708920"/>
            <a:ext cx="49572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 t="923" b="923"/>
          <a:stretch>
            <a:fillRect/>
          </a:stretch>
        </p:blipFill>
        <p:spPr bwMode="auto">
          <a:xfrm>
            <a:off x="6156176" y="4626027"/>
            <a:ext cx="3069133" cy="225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 descr="noir)"/>
          <p:cNvPicPr>
            <a:picLocks noChangeAspect="1" noChangeArrowheads="1"/>
          </p:cNvPicPr>
          <p:nvPr/>
        </p:nvPicPr>
        <p:blipFill>
          <a:blip r:embed="rId9" cstate="print"/>
          <a:srcRect t="31373" r="16609"/>
          <a:stretch>
            <a:fillRect/>
          </a:stretch>
        </p:blipFill>
        <p:spPr bwMode="auto">
          <a:xfrm>
            <a:off x="4764089" y="2709731"/>
            <a:ext cx="3123312" cy="192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6" name="Picture 2" descr="D:\USERS\GABCY_OFFICE\Seminare\13_oddelenie\Foto\Emil Grenoble.JPG"/>
          <p:cNvPicPr>
            <a:picLocks noChangeAspect="1" noChangeArrowheads="1"/>
          </p:cNvPicPr>
          <p:nvPr/>
        </p:nvPicPr>
        <p:blipFill>
          <a:blip r:embed="rId10" cstate="print"/>
          <a:srcRect l="7593" t="16923" r="8226"/>
          <a:stretch>
            <a:fillRect/>
          </a:stretch>
        </p:blipFill>
        <p:spPr bwMode="auto">
          <a:xfrm>
            <a:off x="3433601" y="2708920"/>
            <a:ext cx="2152968" cy="1588797"/>
          </a:xfrm>
          <a:prstGeom prst="rect">
            <a:avLst/>
          </a:prstGeom>
          <a:noFill/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11" cstate="print"/>
          <a:srcRect l="5906" t="29897" r="10335"/>
          <a:stretch>
            <a:fillRect/>
          </a:stretch>
        </p:blipFill>
        <p:spPr bwMode="auto">
          <a:xfrm>
            <a:off x="4211960" y="4291708"/>
            <a:ext cx="2299649" cy="256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 descr="noir)"/>
          <p:cNvSpPr txBox="1">
            <a:spLocks noChangeArrowheads="1"/>
          </p:cNvSpPr>
          <p:nvPr/>
        </p:nvSpPr>
        <p:spPr bwMode="auto">
          <a:xfrm>
            <a:off x="-108520" y="-171400"/>
            <a:ext cx="9361040" cy="10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>
              <a:buFontTx/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Vplyv tlaku a/alebo </a:t>
            </a:r>
            <a:r>
              <a:rPr lang="en-US" sz="1800" dirty="0" err="1" smtClean="0">
                <a:solidFill>
                  <a:srgbClr val="FF0000"/>
                </a:solidFill>
              </a:rPr>
              <a:t>subst</a:t>
            </a:r>
            <a:r>
              <a:rPr lang="sk-SK" sz="1800" dirty="0" err="1" smtClean="0">
                <a:solidFill>
                  <a:srgbClr val="FF0000"/>
                </a:solidFill>
              </a:rPr>
              <a:t>itúcie</a:t>
            </a:r>
            <a:r>
              <a:rPr lang="sk-SK" sz="1800" dirty="0" smtClean="0">
                <a:solidFill>
                  <a:srgbClr val="FF0000"/>
                </a:solidFill>
              </a:rPr>
              <a:t> na </a:t>
            </a:r>
            <a:r>
              <a:rPr lang="sk-SK" sz="1800" dirty="0" err="1" smtClean="0">
                <a:solidFill>
                  <a:srgbClr val="FF0000"/>
                </a:solidFill>
              </a:rPr>
              <a:t>SCES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dirty="0" err="1" smtClean="0">
                <a:solidFill>
                  <a:srgbClr val="0066FF"/>
                </a:solidFill>
              </a:rPr>
              <a:t>SmB</a:t>
            </a:r>
            <a:r>
              <a:rPr lang="sk-SK" sz="1800" baseline="-25000" dirty="0" err="1" smtClean="0">
                <a:solidFill>
                  <a:srgbClr val="0066FF"/>
                </a:solidFill>
              </a:rPr>
              <a:t>6</a:t>
            </a:r>
            <a:r>
              <a:rPr lang="sk-SK" sz="1800" dirty="0" smtClean="0">
                <a:solidFill>
                  <a:srgbClr val="FF0000"/>
                </a:solidFill>
              </a:rPr>
              <a:t>, </a:t>
            </a:r>
            <a:r>
              <a:rPr lang="sk-SK" sz="1800" dirty="0" err="1" smtClean="0">
                <a:solidFill>
                  <a:srgbClr val="0066FF"/>
                </a:solidFill>
              </a:rPr>
              <a:t>HoB</a:t>
            </a:r>
            <a:r>
              <a:rPr lang="sk-SK" sz="1800" baseline="-25000" dirty="0" err="1" smtClean="0">
                <a:solidFill>
                  <a:srgbClr val="0066FF"/>
                </a:solidFill>
              </a:rPr>
              <a:t>12</a:t>
            </a:r>
            <a:r>
              <a:rPr lang="sk-SK" sz="1800" dirty="0" smtClean="0">
                <a:solidFill>
                  <a:srgbClr val="FF0000"/>
                </a:solidFill>
              </a:rPr>
              <a:t>,</a:t>
            </a:r>
            <a:r>
              <a:rPr lang="sk-SK" sz="1800" dirty="0" smtClean="0">
                <a:solidFill>
                  <a:srgbClr val="0066FF"/>
                </a:solidFill>
              </a:rPr>
              <a:t> </a:t>
            </a:r>
            <a:r>
              <a:rPr lang="sk-SK" sz="1800" dirty="0" err="1" smtClean="0">
                <a:solidFill>
                  <a:srgbClr val="0066FF"/>
                </a:solidFill>
              </a:rPr>
              <a:t>MnSi</a:t>
            </a:r>
            <a:r>
              <a:rPr lang="sk-SK" sz="1800" dirty="0" smtClean="0">
                <a:solidFill>
                  <a:srgbClr val="FF0000"/>
                </a:solidFill>
              </a:rPr>
              <a:t>,</a:t>
            </a:r>
            <a:r>
              <a:rPr lang="sk-SK" sz="1800" dirty="0" smtClean="0">
                <a:solidFill>
                  <a:srgbClr val="0066FF"/>
                </a:solidFill>
              </a:rPr>
              <a:t> ...</a:t>
            </a:r>
            <a:r>
              <a:rPr lang="sk-SK" sz="1800" dirty="0" smtClean="0">
                <a:solidFill>
                  <a:srgbClr val="FF0000"/>
                </a:solidFill>
              </a:rPr>
              <a:t> a </a:t>
            </a:r>
            <a:r>
              <a:rPr lang="sk-SK" sz="1800" dirty="0" err="1" smtClean="0">
                <a:solidFill>
                  <a:srgbClr val="FF0000"/>
                </a:solidFill>
              </a:rPr>
              <a:t>SC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dirty="0" err="1" smtClean="0">
                <a:solidFill>
                  <a:srgbClr val="0066FF"/>
                </a:solidFill>
              </a:rPr>
              <a:t>YB</a:t>
            </a:r>
            <a:r>
              <a:rPr lang="sk-SK" sz="1800" baseline="-25000" dirty="0" err="1" smtClean="0">
                <a:solidFill>
                  <a:srgbClr val="0066FF"/>
                </a:solidFill>
              </a:rPr>
              <a:t>6</a:t>
            </a:r>
            <a:r>
              <a:rPr lang="sk-SK" sz="1800" dirty="0" smtClean="0">
                <a:solidFill>
                  <a:srgbClr val="FF0000"/>
                </a:solidFill>
              </a:rPr>
              <a:t>, </a:t>
            </a:r>
            <a:r>
              <a:rPr lang="sk-SK" sz="1800" dirty="0" err="1" smtClean="0">
                <a:solidFill>
                  <a:srgbClr val="0066FF"/>
                </a:solidFill>
              </a:rPr>
              <a:t>ZrB</a:t>
            </a:r>
            <a:r>
              <a:rPr lang="sk-SK" sz="1800" baseline="-25000" dirty="0" err="1" smtClean="0">
                <a:solidFill>
                  <a:srgbClr val="0066FF"/>
                </a:solidFill>
              </a:rPr>
              <a:t>12</a:t>
            </a:r>
            <a:endParaRPr lang="sk-SK" sz="1800" baseline="-25000" dirty="0" smtClean="0">
              <a:solidFill>
                <a:srgbClr val="0066FF"/>
              </a:solidFill>
            </a:endParaRPr>
          </a:p>
          <a:p>
            <a:pPr>
              <a:buFontTx/>
              <a:buNone/>
            </a:pPr>
            <a:r>
              <a:rPr lang="sk-SK" sz="1800" u="sng" dirty="0" smtClean="0">
                <a:solidFill>
                  <a:srgbClr val="FF0000"/>
                </a:solidFill>
              </a:rPr>
              <a:t>medzinárodná spolupráca</a:t>
            </a:r>
            <a:endParaRPr lang="cs-CZ" sz="1800" b="0" u="sng" dirty="0">
              <a:solidFill>
                <a:srgbClr val="000000"/>
              </a:solidFill>
            </a:endParaRPr>
          </a:p>
        </p:txBody>
      </p:sp>
      <p:sp>
        <p:nvSpPr>
          <p:cNvPr id="4" name="Text Box 6" descr="noir)"/>
          <p:cNvSpPr txBox="1">
            <a:spLocks noChangeArrowheads="1"/>
          </p:cNvSpPr>
          <p:nvPr/>
        </p:nvSpPr>
        <p:spPr bwMode="auto">
          <a:xfrm>
            <a:off x="-108520" y="2721845"/>
            <a:ext cx="9144000" cy="392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marL="266700" indent="-266700" algn="l">
              <a:lnSpc>
                <a:spcPct val="90000"/>
              </a:lnSpc>
              <a:buClr>
                <a:srgbClr val="0066FF"/>
              </a:buClr>
              <a:buFont typeface="+mj-lt"/>
              <a:buAutoNum type="arabicPeriod"/>
              <a:defRPr/>
            </a:pPr>
            <a:r>
              <a:rPr lang="sk-SK" sz="1800" b="0" dirty="0" err="1">
                <a:solidFill>
                  <a:srgbClr val="000000"/>
                </a:solidFill>
              </a:rPr>
              <a:t>Gabáni</a:t>
            </a:r>
            <a:r>
              <a:rPr lang="sk-SK" sz="1800" b="0" dirty="0">
                <a:solidFill>
                  <a:srgbClr val="000000"/>
                </a:solidFill>
              </a:rPr>
              <a:t> S</a:t>
            </a:r>
            <a:r>
              <a:rPr lang="sk-SK" sz="1800" b="0" dirty="0" smtClean="0">
                <a:solidFill>
                  <a:srgbClr val="000000"/>
                </a:solidFill>
              </a:rPr>
              <a:t>. </a:t>
            </a:r>
            <a:r>
              <a:rPr lang="sk-SK" sz="1800" b="0" dirty="0" err="1" smtClean="0">
                <a:solidFill>
                  <a:srgbClr val="000000"/>
                </a:solidFill>
              </a:rPr>
              <a:t>et</a:t>
            </a:r>
            <a:r>
              <a:rPr lang="sk-SK" sz="1800" b="0" dirty="0" smtClean="0">
                <a:solidFill>
                  <a:srgbClr val="000000"/>
                </a:solidFill>
              </a:rPr>
              <a:t> al.,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Philosophical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Magazine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96 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3274-3283, </a:t>
            </a:r>
            <a:r>
              <a:rPr lang="cs-CZ" sz="1800" b="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cs-CZ" sz="1800" b="0" dirty="0" err="1">
                <a:solidFill>
                  <a:srgbClr val="000000"/>
                </a:solidFill>
                <a:cs typeface="Times New Roman" pitchFamily="18" charset="0"/>
              </a:rPr>
              <a:t>Q1</a:t>
            </a:r>
            <a:r>
              <a:rPr lang="cs-CZ" sz="18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sk-SK" sz="1800" dirty="0" smtClean="0">
                <a:solidFill>
                  <a:srgbClr val="0066FF"/>
                </a:solidFill>
              </a:rPr>
              <a:t> - </a:t>
            </a:r>
            <a:r>
              <a:rPr lang="sk-SK" sz="1800" dirty="0" err="1" smtClean="0">
                <a:solidFill>
                  <a:srgbClr val="0066FF"/>
                </a:solidFill>
              </a:rPr>
              <a:t>SmB</a:t>
            </a:r>
            <a:r>
              <a:rPr lang="sk-SK" sz="1800" baseline="-25000" dirty="0" err="1" smtClean="0">
                <a:solidFill>
                  <a:srgbClr val="0066FF"/>
                </a:solidFill>
              </a:rPr>
              <a:t>6</a:t>
            </a:r>
            <a:endParaRPr lang="en-US" sz="1800" b="0" dirty="0">
              <a:solidFill>
                <a:srgbClr val="000000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2"/>
              <a:defRPr/>
            </a:pPr>
            <a:r>
              <a:rPr lang="sk-SK" sz="1800" b="0" dirty="0" err="1" smtClean="0">
                <a:solidFill>
                  <a:srgbClr val="000000"/>
                </a:solidFill>
              </a:rPr>
              <a:t>Nishiyama</a:t>
            </a:r>
            <a:r>
              <a:rPr lang="sk-SK" sz="1800" b="0" dirty="0" smtClean="0">
                <a:solidFill>
                  <a:srgbClr val="000000"/>
                </a:solidFill>
              </a:rPr>
              <a:t> </a:t>
            </a:r>
            <a:r>
              <a:rPr lang="sk-SK" sz="1800" b="0" dirty="0">
                <a:solidFill>
                  <a:srgbClr val="000000"/>
                </a:solidFill>
              </a:rPr>
              <a:t>K</a:t>
            </a:r>
            <a:r>
              <a:rPr lang="en-US" sz="1800" b="0" dirty="0" smtClean="0">
                <a:solidFill>
                  <a:srgbClr val="000000"/>
                </a:solidFill>
              </a:rPr>
              <a:t>.</a:t>
            </a:r>
            <a:r>
              <a:rPr lang="sk-SK" sz="1800" b="0" dirty="0" smtClean="0">
                <a:solidFill>
                  <a:srgbClr val="000000"/>
                </a:solidFill>
              </a:rPr>
              <a:t> </a:t>
            </a:r>
            <a:r>
              <a:rPr lang="sk-SK" sz="1800" b="0" dirty="0" err="1" smtClean="0">
                <a:solidFill>
                  <a:srgbClr val="000000"/>
                </a:solidFill>
              </a:rPr>
              <a:t>et</a:t>
            </a:r>
            <a:r>
              <a:rPr lang="sk-SK" sz="1800" b="0" dirty="0" smtClean="0">
                <a:solidFill>
                  <a:srgbClr val="000000"/>
                </a:solidFill>
              </a:rPr>
              <a:t> al.,</a:t>
            </a: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Physical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Review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B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9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1111</a:t>
            </a:r>
            <a:r>
              <a:rPr lang="sk-SK" sz="1800" b="0" dirty="0" smtClean="0">
                <a:solidFill>
                  <a:srgbClr val="FF0000"/>
                </a:solidFill>
                <a:cs typeface="Times New Roman" pitchFamily="18" charset="0"/>
              </a:rPr>
              <a:t>®, </a:t>
            </a:r>
            <a:r>
              <a:rPr lang="sk-SK" sz="1800" b="0" dirty="0">
                <a:solidFill>
                  <a:srgbClr val="000000"/>
                </a:solidFill>
                <a:cs typeface="Times New Roman" pitchFamily="18" charset="0"/>
              </a:rPr>
              <a:t>(Q1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sk-SK" sz="1800" dirty="0" smtClean="0">
                <a:solidFill>
                  <a:srgbClr val="0066FF"/>
                </a:solidFill>
              </a:rPr>
              <a:t> - </a:t>
            </a:r>
            <a:r>
              <a:rPr lang="sk-SK" sz="1800" dirty="0" err="1" smtClean="0">
                <a:solidFill>
                  <a:srgbClr val="0066FF"/>
                </a:solidFill>
              </a:rPr>
              <a:t>SmB</a:t>
            </a:r>
            <a:r>
              <a:rPr lang="sk-SK" sz="1800" baseline="-25000" dirty="0" err="1" smtClean="0">
                <a:solidFill>
                  <a:srgbClr val="0066FF"/>
                </a:solidFill>
              </a:rPr>
              <a:t>6</a:t>
            </a:r>
            <a:endParaRPr lang="en-US" sz="1800" b="0" dirty="0">
              <a:solidFill>
                <a:srgbClr val="000000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r>
              <a:rPr lang="cs-CZ" sz="1800" b="0" dirty="0" err="1" smtClean="0">
                <a:solidFill>
                  <a:srgbClr val="000000"/>
                </a:solidFill>
              </a:rPr>
              <a:t>Sluchanko</a:t>
            </a:r>
            <a:r>
              <a:rPr lang="cs-CZ" sz="1800" b="0" dirty="0" smtClean="0">
                <a:solidFill>
                  <a:srgbClr val="000000"/>
                </a:solidFill>
              </a:rPr>
              <a:t> </a:t>
            </a:r>
            <a:r>
              <a:rPr lang="cs-CZ" sz="1800" b="0" dirty="0" err="1">
                <a:solidFill>
                  <a:srgbClr val="000000"/>
                </a:solidFill>
              </a:rPr>
              <a:t>N.E</a:t>
            </a:r>
            <a:r>
              <a:rPr lang="cs-CZ" sz="1800" b="0" dirty="0" smtClean="0">
                <a:solidFill>
                  <a:srgbClr val="000000"/>
                </a:solidFill>
              </a:rPr>
              <a:t>. </a:t>
            </a:r>
            <a:r>
              <a:rPr lang="cs-CZ" sz="1800" b="0" dirty="0" err="1" smtClean="0">
                <a:solidFill>
                  <a:srgbClr val="000000"/>
                </a:solidFill>
              </a:rPr>
              <a:t>et</a:t>
            </a:r>
            <a:r>
              <a:rPr lang="cs-CZ" sz="1800" b="0" dirty="0" smtClean="0">
                <a:solidFill>
                  <a:srgbClr val="000000"/>
                </a:solidFill>
              </a:rPr>
              <a:t> </a:t>
            </a:r>
            <a:r>
              <a:rPr lang="cs-CZ" sz="1800" b="0" dirty="0" err="1" smtClean="0">
                <a:solidFill>
                  <a:srgbClr val="000000"/>
                </a:solidFill>
              </a:rPr>
              <a:t>al</a:t>
            </a:r>
            <a:r>
              <a:rPr lang="cs-CZ" sz="1800" b="0" dirty="0" smtClean="0">
                <a:solidFill>
                  <a:srgbClr val="000000"/>
                </a:solidFill>
              </a:rPr>
              <a:t>.,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Physical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Review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B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9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 smtClean="0">
                <a:solidFill>
                  <a:srgbClr val="FF0000"/>
                </a:solidFill>
                <a:cs typeface="Times New Roman" pitchFamily="18" charset="0"/>
              </a:rPr>
              <a:t>085130, </a:t>
            </a:r>
            <a:r>
              <a:rPr lang="sk-SK" sz="1800" b="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Q1)</a:t>
            </a: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r>
              <a:rPr lang="sk-SK" sz="1800" b="0" dirty="0" err="1" smtClean="0">
                <a:solidFill>
                  <a:srgbClr val="000000"/>
                </a:solidFill>
              </a:rPr>
              <a:t>Demishev</a:t>
            </a:r>
            <a:r>
              <a:rPr lang="sk-SK" sz="1800" b="0" dirty="0" smtClean="0">
                <a:solidFill>
                  <a:srgbClr val="000000"/>
                </a:solidFill>
              </a:rPr>
              <a:t> </a:t>
            </a:r>
            <a:r>
              <a:rPr lang="sk-SK" sz="1800" b="0" dirty="0" err="1" smtClean="0">
                <a:solidFill>
                  <a:srgbClr val="000000"/>
                </a:solidFill>
              </a:rPr>
              <a:t>S.V</a:t>
            </a:r>
            <a:r>
              <a:rPr lang="sk-SK" sz="1800" b="0" dirty="0" smtClean="0">
                <a:solidFill>
                  <a:srgbClr val="000000"/>
                </a:solidFill>
              </a:rPr>
              <a:t>. </a:t>
            </a:r>
            <a:r>
              <a:rPr lang="sk-SK" sz="1800" b="0" dirty="0" err="1" smtClean="0">
                <a:solidFill>
                  <a:srgbClr val="000000"/>
                </a:solidFill>
              </a:rPr>
              <a:t>et</a:t>
            </a:r>
            <a:r>
              <a:rPr lang="sk-SK" sz="1800" b="0" dirty="0" smtClean="0">
                <a:solidFill>
                  <a:srgbClr val="000000"/>
                </a:solidFill>
              </a:rPr>
              <a:t> al.,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JETP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Letters</a:t>
            </a:r>
            <a:r>
              <a:rPr lang="en-US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 smtClean="0">
                <a:solidFill>
                  <a:srgbClr val="FF0000"/>
                </a:solidFill>
                <a:cs typeface="Times New Roman" pitchFamily="18" charset="0"/>
              </a:rPr>
              <a:t>103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(20</a:t>
            </a:r>
            <a:r>
              <a:rPr lang="en-US" sz="1800" b="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 smtClean="0">
                <a:solidFill>
                  <a:srgbClr val="FF0000"/>
                </a:solidFill>
                <a:cs typeface="Times New Roman" pitchFamily="18" charset="0"/>
              </a:rPr>
              <a:t>321-327, 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(Q2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sk-SK" sz="1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r>
              <a:rPr lang="sk-SK" sz="1800" b="0" dirty="0" err="1" smtClean="0">
                <a:solidFill>
                  <a:srgbClr val="000000"/>
                </a:solidFill>
              </a:rPr>
              <a:t>Khoroshilov</a:t>
            </a:r>
            <a:r>
              <a:rPr lang="sk-SK" sz="1800" b="0" dirty="0" smtClean="0">
                <a:solidFill>
                  <a:srgbClr val="000000"/>
                </a:solidFill>
              </a:rPr>
              <a:t> </a:t>
            </a:r>
            <a:r>
              <a:rPr lang="sk-SK" sz="1800" b="0" dirty="0" err="1">
                <a:solidFill>
                  <a:srgbClr val="000000"/>
                </a:solidFill>
              </a:rPr>
              <a:t>A.L</a:t>
            </a:r>
            <a:r>
              <a:rPr lang="sk-SK" sz="1800" b="0" dirty="0" smtClean="0">
                <a:solidFill>
                  <a:srgbClr val="000000"/>
                </a:solidFill>
              </a:rPr>
              <a:t>. </a:t>
            </a:r>
            <a:r>
              <a:rPr lang="sk-SK" sz="1800" b="0" dirty="0" err="1" smtClean="0">
                <a:solidFill>
                  <a:srgbClr val="000000"/>
                </a:solidFill>
              </a:rPr>
              <a:t>et</a:t>
            </a:r>
            <a:r>
              <a:rPr lang="sk-SK" sz="1800" b="0" dirty="0" smtClean="0">
                <a:solidFill>
                  <a:srgbClr val="000000"/>
                </a:solidFill>
              </a:rPr>
              <a:t> al., 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J.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Low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Temperature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Physics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185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 smtClean="0">
                <a:solidFill>
                  <a:srgbClr val="FF0000"/>
                </a:solidFill>
                <a:cs typeface="Times New Roman" pitchFamily="18" charset="0"/>
              </a:rPr>
              <a:t>522-530, </a:t>
            </a:r>
            <a:r>
              <a:rPr lang="sk-SK" sz="1800" b="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Q2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1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endParaRPr lang="sk-SK" sz="1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r>
              <a:rPr lang="sk-SK" sz="1800" b="0" dirty="0" err="1" smtClean="0">
                <a:solidFill>
                  <a:srgbClr val="000000"/>
                </a:solidFill>
              </a:rPr>
              <a:t>Gabáni</a:t>
            </a:r>
            <a:r>
              <a:rPr lang="sk-SK" sz="1800" b="0" dirty="0" smtClean="0">
                <a:solidFill>
                  <a:srgbClr val="000000"/>
                </a:solidFill>
              </a:rPr>
              <a:t> </a:t>
            </a:r>
            <a:r>
              <a:rPr lang="sk-SK" sz="1800" b="0" dirty="0">
                <a:solidFill>
                  <a:srgbClr val="000000"/>
                </a:solidFill>
              </a:rPr>
              <a:t>S</a:t>
            </a:r>
            <a:r>
              <a:rPr lang="sk-SK" sz="1800" b="0" dirty="0" smtClean="0">
                <a:solidFill>
                  <a:srgbClr val="000000"/>
                </a:solidFill>
              </a:rPr>
              <a:t>. </a:t>
            </a:r>
            <a:r>
              <a:rPr lang="sk-SK" sz="1800" b="0" dirty="0" err="1" smtClean="0">
                <a:solidFill>
                  <a:srgbClr val="000000"/>
                </a:solidFill>
              </a:rPr>
              <a:t>et</a:t>
            </a:r>
            <a:r>
              <a:rPr lang="sk-SK" sz="1800" b="0" dirty="0" smtClean="0">
                <a:solidFill>
                  <a:srgbClr val="000000"/>
                </a:solidFill>
              </a:rPr>
              <a:t> al., 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J.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Low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Temperature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Physics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),</a:t>
            </a:r>
            <a:r>
              <a:rPr lang="en-US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Q2), on-line (2016)</a:t>
            </a:r>
            <a:endParaRPr lang="sk-SK" sz="1800" b="0" dirty="0" smtClean="0">
              <a:solidFill>
                <a:srgbClr val="33CC33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r>
              <a:rPr lang="sk-SK" sz="1800" b="0" dirty="0" err="1" smtClean="0">
                <a:solidFill>
                  <a:srgbClr val="000000"/>
                </a:solidFill>
              </a:rPr>
              <a:t>Orendáč</a:t>
            </a:r>
            <a:r>
              <a:rPr lang="sk-SK" sz="1800" b="0" dirty="0" smtClean="0">
                <a:solidFill>
                  <a:srgbClr val="000000"/>
                </a:solidFill>
              </a:rPr>
              <a:t> </a:t>
            </a:r>
            <a:r>
              <a:rPr lang="sk-SK" sz="1800" b="0" dirty="0">
                <a:solidFill>
                  <a:srgbClr val="000000"/>
                </a:solidFill>
              </a:rPr>
              <a:t>M</a:t>
            </a:r>
            <a:r>
              <a:rPr lang="sk-SK" sz="1800" b="0" dirty="0" smtClean="0">
                <a:solidFill>
                  <a:srgbClr val="000000"/>
                </a:solidFill>
              </a:rPr>
              <a:t>. </a:t>
            </a:r>
            <a:r>
              <a:rPr lang="sk-SK" sz="1800" b="0" dirty="0" err="1" smtClean="0">
                <a:solidFill>
                  <a:srgbClr val="000000"/>
                </a:solidFill>
              </a:rPr>
              <a:t>et</a:t>
            </a:r>
            <a:r>
              <a:rPr lang="sk-SK" sz="1800" b="0" dirty="0" smtClean="0">
                <a:solidFill>
                  <a:srgbClr val="000000"/>
                </a:solidFill>
              </a:rPr>
              <a:t> al., 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J.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Low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Temperature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Physics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), </a:t>
            </a:r>
            <a:r>
              <a:rPr lang="sk-SK" sz="1800" b="0" dirty="0">
                <a:solidFill>
                  <a:srgbClr val="000000"/>
                </a:solidFill>
                <a:cs typeface="Times New Roman" pitchFamily="18" charset="0"/>
              </a:rPr>
              <a:t>(Q2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), on-line (2016)</a:t>
            </a:r>
            <a:endParaRPr lang="sk-SK" sz="1800" b="0" dirty="0" smtClean="0">
              <a:solidFill>
                <a:srgbClr val="33CC33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r>
              <a:rPr lang="sk-SK" sz="1800" b="0" dirty="0" err="1" smtClean="0">
                <a:solidFill>
                  <a:srgbClr val="000000"/>
                </a:solidFill>
              </a:rPr>
              <a:t>Orendáč</a:t>
            </a:r>
            <a:r>
              <a:rPr lang="sk-SK" sz="1800" b="0" dirty="0" smtClean="0">
                <a:solidFill>
                  <a:srgbClr val="000000"/>
                </a:solidFill>
              </a:rPr>
              <a:t> </a:t>
            </a:r>
            <a:r>
              <a:rPr lang="sk-SK" sz="1800" b="0" dirty="0">
                <a:solidFill>
                  <a:srgbClr val="000000"/>
                </a:solidFill>
              </a:rPr>
              <a:t>M</a:t>
            </a:r>
            <a:r>
              <a:rPr lang="sk-SK" sz="1800" b="0" dirty="0" smtClean="0">
                <a:solidFill>
                  <a:srgbClr val="000000"/>
                </a:solidFill>
              </a:rPr>
              <a:t>. </a:t>
            </a:r>
            <a:r>
              <a:rPr lang="sk-SK" sz="1800" b="0" dirty="0" err="1" smtClean="0">
                <a:solidFill>
                  <a:srgbClr val="000000"/>
                </a:solidFill>
              </a:rPr>
              <a:t>et</a:t>
            </a:r>
            <a:r>
              <a:rPr lang="sk-SK" sz="1800" b="0" dirty="0" smtClean="0">
                <a:solidFill>
                  <a:srgbClr val="000000"/>
                </a:solidFill>
              </a:rPr>
              <a:t> al.,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Acta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Physica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Polonica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), </a:t>
            </a:r>
            <a:r>
              <a:rPr lang="sk-SK" sz="1800" b="0" dirty="0">
                <a:solidFill>
                  <a:srgbClr val="000000"/>
                </a:solidFill>
                <a:cs typeface="Times New Roman" pitchFamily="18" charset="0"/>
              </a:rPr>
              <a:t>(Q3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) - prijaté</a:t>
            </a: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r>
              <a:rPr lang="sk-SK" sz="1800" b="0" dirty="0" err="1" smtClean="0">
                <a:solidFill>
                  <a:srgbClr val="000000"/>
                </a:solidFill>
                <a:cs typeface="Times New Roman" pitchFamily="18" charset="0"/>
              </a:rPr>
              <a:t>Pristáš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 G. </a:t>
            </a:r>
            <a:r>
              <a:rPr lang="sk-SK" sz="1800" b="0" dirty="0" err="1" smtClean="0">
                <a:solidFill>
                  <a:srgbClr val="000000"/>
                </a:solidFill>
                <a:cs typeface="Times New Roman" pitchFamily="18" charset="0"/>
              </a:rPr>
              <a:t>et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 al.,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Acta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Physica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Polonica</a:t>
            </a:r>
            <a:r>
              <a:rPr lang="en-US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sz="1800" b="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), 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(Q3) - prijaté</a:t>
            </a:r>
            <a:endParaRPr lang="sk-SK" sz="1800" b="0" dirty="0" smtClean="0">
              <a:solidFill>
                <a:srgbClr val="33CC33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 typeface="+mj-lt"/>
              <a:buAutoNum type="arabicPeriod" startAt="3"/>
              <a:defRPr/>
            </a:pPr>
            <a:r>
              <a:rPr lang="cs-CZ" sz="1800" b="0" dirty="0" err="1" smtClean="0">
                <a:solidFill>
                  <a:srgbClr val="000000"/>
                </a:solidFill>
              </a:rPr>
              <a:t>Sluchanko</a:t>
            </a:r>
            <a:r>
              <a:rPr lang="cs-CZ" sz="1800" b="0" dirty="0" smtClean="0">
                <a:solidFill>
                  <a:srgbClr val="000000"/>
                </a:solidFill>
              </a:rPr>
              <a:t> </a:t>
            </a:r>
            <a:r>
              <a:rPr lang="cs-CZ" sz="1800" b="0" dirty="0">
                <a:solidFill>
                  <a:srgbClr val="000000"/>
                </a:solidFill>
              </a:rPr>
              <a:t>N</a:t>
            </a:r>
            <a:r>
              <a:rPr lang="cs-CZ" sz="1800" b="0" dirty="0" smtClean="0">
                <a:solidFill>
                  <a:srgbClr val="000000"/>
                </a:solidFill>
              </a:rPr>
              <a:t>. </a:t>
            </a:r>
            <a:r>
              <a:rPr lang="cs-CZ" sz="1800" b="0" dirty="0" err="1" smtClean="0">
                <a:solidFill>
                  <a:srgbClr val="000000"/>
                </a:solidFill>
              </a:rPr>
              <a:t>et</a:t>
            </a:r>
            <a:r>
              <a:rPr lang="cs-CZ" sz="1800" b="0" dirty="0" smtClean="0">
                <a:solidFill>
                  <a:srgbClr val="000000"/>
                </a:solidFill>
              </a:rPr>
              <a:t> </a:t>
            </a:r>
            <a:r>
              <a:rPr lang="cs-CZ" sz="1800" b="0" dirty="0" err="1" smtClean="0">
                <a:solidFill>
                  <a:srgbClr val="000000"/>
                </a:solidFill>
              </a:rPr>
              <a:t>al</a:t>
            </a:r>
            <a:r>
              <a:rPr lang="cs-CZ" sz="1800" b="0" dirty="0" smtClean="0">
                <a:solidFill>
                  <a:srgbClr val="000000"/>
                </a:solidFill>
              </a:rPr>
              <a:t>.,</a:t>
            </a:r>
            <a:r>
              <a:rPr lang="sk-SK" sz="1800" b="0" i="1" dirty="0" smtClean="0">
                <a:solidFill>
                  <a:srgbClr val="0066FF"/>
                </a:solidFill>
              </a:rPr>
              <a:t> 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Acta </a:t>
            </a:r>
            <a:r>
              <a:rPr lang="sk-SK" sz="1800" b="0" dirty="0" err="1">
                <a:solidFill>
                  <a:srgbClr val="FF0000"/>
                </a:solidFill>
                <a:cs typeface="Times New Roman" pitchFamily="18" charset="0"/>
              </a:rPr>
              <a:t>Physica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 err="1">
                <a:solidFill>
                  <a:srgbClr val="FF0000"/>
                </a:solidFill>
                <a:cs typeface="Times New Roman" pitchFamily="18" charset="0"/>
              </a:rPr>
              <a:t>Polonica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), </a:t>
            </a:r>
            <a:r>
              <a:rPr lang="sk-SK" sz="1800" b="0" dirty="0">
                <a:solidFill>
                  <a:srgbClr val="000000"/>
                </a:solidFill>
                <a:cs typeface="Times New Roman" pitchFamily="18" charset="0"/>
              </a:rPr>
              <a:t>(Q3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) - </a:t>
            </a:r>
            <a:r>
              <a:rPr lang="sk-SK" sz="1800" b="0" dirty="0" smtClean="0">
                <a:solidFill>
                  <a:srgbClr val="000000"/>
                </a:solidFill>
                <a:cs typeface="Times New Roman" pitchFamily="18" charset="0"/>
              </a:rPr>
              <a:t>prijaté</a:t>
            </a:r>
            <a:endParaRPr lang="sk-SK" sz="1800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Picture 77" descr="https://upload.wikimedia.org/wikipedia/en/thumb/0/0f/University_of_Edinburgh_logo.svg/1017px-University_of_Edinburgh_logo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507" y="1412776"/>
            <a:ext cx="11636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National Institute for Materials Scien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908720"/>
            <a:ext cx="3429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1077987"/>
            <a:ext cx="1487487" cy="155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7" descr="Francevich_IP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317" y="1484784"/>
            <a:ext cx="302418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9" descr="logo UEF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476672"/>
            <a:ext cx="904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11" descr="pf_logo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 descr="https://www.helmholtz-berlin.de/media/layout/logos/logo-hzb_228x96.gif">
            <a:hlinkClick r:id="rId11" tooltip="Helmholtz-Zentrum Berlin (HZB) - Home"/>
          </p:cNvPr>
          <p:cNvPicPr>
            <a:picLocks noChangeAspect="1" noChangeArrowheads="1"/>
          </p:cNvPicPr>
          <p:nvPr/>
        </p:nvPicPr>
        <p:blipFill>
          <a:blip r:embed="rId12" cstate="print"/>
          <a:srcRect l="11604" t="11811" r="18235" b="11811"/>
          <a:stretch>
            <a:fillRect/>
          </a:stretch>
        </p:blipFill>
        <p:spPr bwMode="auto">
          <a:xfrm>
            <a:off x="1619672" y="1916832"/>
            <a:ext cx="1523671" cy="698401"/>
          </a:xfrm>
          <a:prstGeom prst="rect">
            <a:avLst/>
          </a:prstGeom>
          <a:noFill/>
        </p:spPr>
      </p:pic>
      <p:pic>
        <p:nvPicPr>
          <p:cNvPr id="97284" name="Picture 4" descr="Výsledok vyhľadávania obrázkov pre dopyt university of hy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1340768"/>
            <a:ext cx="1368152" cy="1368152"/>
          </a:xfrm>
          <a:prstGeom prst="rect">
            <a:avLst/>
          </a:prstGeom>
          <a:noFill/>
        </p:spPr>
      </p:pic>
      <p:cxnSp>
        <p:nvCxnSpPr>
          <p:cNvPr id="16" name="Rovná spojnica 15"/>
          <p:cNvCxnSpPr/>
          <p:nvPr/>
        </p:nvCxnSpPr>
        <p:spPr bwMode="auto">
          <a:xfrm>
            <a:off x="0" y="4653136"/>
            <a:ext cx="9144000" cy="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0" descr="noir)"/>
          <p:cNvSpPr>
            <a:spLocks noChangeArrowheads="1"/>
          </p:cNvSpPr>
          <p:nvPr/>
        </p:nvSpPr>
        <p:spPr bwMode="auto">
          <a:xfrm rot="16200000">
            <a:off x="8295084" y="3378324"/>
            <a:ext cx="115212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srgbClr val="33CC33"/>
                </a:solidFill>
                <a:latin typeface="Calibri"/>
              </a:rPr>
              <a:t>printed</a:t>
            </a:r>
            <a:endParaRPr lang="cs-CZ" sz="2000" dirty="0">
              <a:solidFill>
                <a:srgbClr val="33CC33"/>
              </a:solidFill>
              <a:latin typeface="Calibri"/>
            </a:endParaRPr>
          </a:p>
        </p:txBody>
      </p:sp>
      <p:sp>
        <p:nvSpPr>
          <p:cNvPr id="15" name="Rectangle 10" descr="noir)"/>
          <p:cNvSpPr>
            <a:spLocks noChangeArrowheads="1"/>
          </p:cNvSpPr>
          <p:nvPr/>
        </p:nvSpPr>
        <p:spPr bwMode="auto">
          <a:xfrm rot="16200000">
            <a:off x="8187072" y="5430551"/>
            <a:ext cx="13681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srgbClr val="33CC33"/>
                </a:solidFill>
                <a:latin typeface="Calibri"/>
              </a:rPr>
              <a:t>accepted</a:t>
            </a:r>
            <a:endParaRPr lang="cs-CZ" sz="2000" dirty="0">
              <a:solidFill>
                <a:srgbClr val="33CC33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 descr="noir)"/>
          <p:cNvSpPr txBox="1">
            <a:spLocks noChangeArrowheads="1"/>
          </p:cNvSpPr>
          <p:nvPr/>
        </p:nvSpPr>
        <p:spPr bwMode="auto">
          <a:xfrm>
            <a:off x="0" y="3445507"/>
            <a:ext cx="9144000" cy="30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marL="266700" indent="-266700" algn="l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  <a:defRPr/>
            </a:pPr>
            <a:r>
              <a:rPr lang="sk-SK" sz="1800" b="0" dirty="0" err="1">
                <a:solidFill>
                  <a:schemeClr val="tx1"/>
                </a:solidFill>
              </a:rPr>
              <a:t>Gabáni</a:t>
            </a:r>
            <a:r>
              <a:rPr lang="sk-SK" sz="1800" b="0" dirty="0">
                <a:solidFill>
                  <a:schemeClr val="tx1"/>
                </a:solidFill>
              </a:rPr>
              <a:t> S., </a:t>
            </a:r>
            <a:r>
              <a:rPr lang="en-US" sz="1800" b="0" dirty="0">
                <a:solidFill>
                  <a:schemeClr val="tx1"/>
                </a:solidFill>
              </a:rPr>
              <a:t>Oren</a:t>
            </a:r>
            <a:r>
              <a:rPr lang="sk-SK" sz="1800" b="0" dirty="0" err="1">
                <a:solidFill>
                  <a:schemeClr val="tx1"/>
                </a:solidFill>
              </a:rPr>
              <a:t>dáč</a:t>
            </a:r>
            <a:r>
              <a:rPr lang="sk-SK" sz="1800" b="0" dirty="0">
                <a:solidFill>
                  <a:schemeClr val="tx1"/>
                </a:solidFill>
              </a:rPr>
              <a:t> M., </a:t>
            </a:r>
            <a:r>
              <a:rPr lang="en-US" sz="1800" b="0" dirty="0" err="1">
                <a:solidFill>
                  <a:schemeClr val="tx1"/>
                </a:solidFill>
              </a:rPr>
              <a:t>Pristáš</a:t>
            </a:r>
            <a:r>
              <a:rPr lang="en-US" sz="1800" b="0" dirty="0">
                <a:solidFill>
                  <a:schemeClr val="tx1"/>
                </a:solidFill>
              </a:rPr>
              <a:t> G., </a:t>
            </a:r>
            <a:r>
              <a:rPr lang="sk-SK" sz="1800" b="0" dirty="0" err="1">
                <a:solidFill>
                  <a:schemeClr val="tx1"/>
                </a:solidFill>
              </a:rPr>
              <a:t>Gažo</a:t>
            </a:r>
            <a:r>
              <a:rPr lang="sk-SK" sz="1800" b="0" dirty="0">
                <a:solidFill>
                  <a:schemeClr val="tx1"/>
                </a:solidFill>
              </a:rPr>
              <a:t> E., </a:t>
            </a:r>
            <a:r>
              <a:rPr lang="sk-SK" sz="1800" b="0" dirty="0" err="1">
                <a:solidFill>
                  <a:schemeClr val="tx1"/>
                </a:solidFill>
              </a:rPr>
              <a:t>Diko</a:t>
            </a:r>
            <a:r>
              <a:rPr lang="sk-SK" sz="1800" b="0" dirty="0">
                <a:solidFill>
                  <a:schemeClr val="tx1"/>
                </a:solidFill>
              </a:rPr>
              <a:t> P., </a:t>
            </a:r>
            <a:r>
              <a:rPr lang="sk-SK" sz="1800" b="0" dirty="0" err="1">
                <a:solidFill>
                  <a:schemeClr val="tx1"/>
                </a:solidFill>
              </a:rPr>
              <a:t>Piovarči</a:t>
            </a:r>
            <a:r>
              <a:rPr lang="sk-SK" sz="1800" b="0" dirty="0">
                <a:solidFill>
                  <a:schemeClr val="tx1"/>
                </a:solidFill>
              </a:rPr>
              <a:t> S., </a:t>
            </a:r>
            <a:r>
              <a:rPr lang="sk-SK" sz="1800" b="0" dirty="0" err="1">
                <a:solidFill>
                  <a:schemeClr val="tx1"/>
                </a:solidFill>
              </a:rPr>
              <a:t>Glushkov</a:t>
            </a:r>
            <a:r>
              <a:rPr lang="sk-SK" sz="1800" b="0" dirty="0">
                <a:solidFill>
                  <a:schemeClr val="tx1"/>
                </a:solidFill>
              </a:rPr>
              <a:t> V., </a:t>
            </a:r>
            <a:r>
              <a:rPr lang="en-US" sz="1800" b="0" dirty="0" err="1">
                <a:solidFill>
                  <a:schemeClr val="tx1"/>
                </a:solidFill>
              </a:rPr>
              <a:t>Sluchanko</a:t>
            </a:r>
            <a:r>
              <a:rPr lang="en-US" sz="1800" b="0" dirty="0">
                <a:solidFill>
                  <a:schemeClr val="tx1"/>
                </a:solidFill>
              </a:rPr>
              <a:t> N., </a:t>
            </a:r>
            <a:r>
              <a:rPr lang="sk-SK" sz="1800" b="0" dirty="0" err="1">
                <a:solidFill>
                  <a:schemeClr val="tx1"/>
                </a:solidFill>
              </a:rPr>
              <a:t>Levchenko</a:t>
            </a:r>
            <a:r>
              <a:rPr lang="sk-SK" sz="1800" b="0" dirty="0">
                <a:solidFill>
                  <a:schemeClr val="tx1"/>
                </a:solidFill>
              </a:rPr>
              <a:t> A., </a:t>
            </a:r>
            <a:r>
              <a:rPr lang="en-US" sz="1800" b="0" dirty="0" err="1">
                <a:solidFill>
                  <a:schemeClr val="tx1"/>
                </a:solidFill>
              </a:rPr>
              <a:t>Shitsevalova</a:t>
            </a:r>
            <a:r>
              <a:rPr lang="en-US" sz="1800" b="0" dirty="0">
                <a:solidFill>
                  <a:schemeClr val="tx1"/>
                </a:solidFill>
              </a:rPr>
              <a:t> N., </a:t>
            </a:r>
            <a:r>
              <a:rPr lang="en-US" sz="1800" b="0" dirty="0" err="1">
                <a:solidFill>
                  <a:schemeClr val="tx1"/>
                </a:solidFill>
              </a:rPr>
              <a:t>Flachbart</a:t>
            </a:r>
            <a:r>
              <a:rPr lang="en-US" sz="1800" b="0" dirty="0">
                <a:solidFill>
                  <a:schemeClr val="tx1"/>
                </a:solidFill>
              </a:rPr>
              <a:t> K.</a:t>
            </a:r>
            <a:r>
              <a:rPr lang="cs-CZ" sz="1800" b="0" dirty="0" smtClean="0">
                <a:solidFill>
                  <a:schemeClr val="tx1"/>
                </a:solidFill>
                <a:cs typeface="Times New Roman" pitchFamily="18" charset="0"/>
              </a:rPr>
              <a:t>:			</a:t>
            </a:r>
            <a:r>
              <a:rPr lang="sk-SK" sz="1800" b="0" dirty="0" smtClean="0">
                <a:solidFill>
                  <a:schemeClr val="tx1"/>
                </a:solidFill>
                <a:latin typeface="Times New Roman" pitchFamily="18" charset="0"/>
              </a:rPr>
              <a:t>        </a:t>
            </a:r>
            <a:r>
              <a:rPr lang="sk-SK" sz="1800" b="0" i="1" dirty="0">
                <a:solidFill>
                  <a:schemeClr val="bg1"/>
                </a:solidFill>
              </a:rPr>
              <a:t>Transport </a:t>
            </a:r>
            <a:r>
              <a:rPr lang="sk-SK" sz="1800" b="0" i="1" dirty="0" err="1">
                <a:solidFill>
                  <a:schemeClr val="bg1"/>
                </a:solidFill>
              </a:rPr>
              <a:t>properties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of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variously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u="sng" dirty="0" err="1">
                <a:solidFill>
                  <a:schemeClr val="bg1"/>
                </a:solidFill>
              </a:rPr>
              <a:t>doped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i="1" dirty="0" err="1" smtClean="0">
                <a:solidFill>
                  <a:schemeClr val="bg1"/>
                </a:solidFill>
              </a:rPr>
              <a:t>SmB</a:t>
            </a:r>
            <a:r>
              <a:rPr lang="sk-SK" sz="1800" i="1" baseline="-25000" dirty="0" err="1" smtClean="0">
                <a:solidFill>
                  <a:schemeClr val="bg1"/>
                </a:solidFill>
              </a:rPr>
              <a:t>6</a:t>
            </a:r>
            <a:r>
              <a:rPr lang="sk-SK" sz="1800" i="1" dirty="0" smtClean="0">
                <a:solidFill>
                  <a:schemeClr val="bg1"/>
                </a:solidFill>
              </a:rPr>
              <a:t>			  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Philosophical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Magazine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96 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3274-3283</a:t>
            </a:r>
            <a:endParaRPr lang="en-US" sz="1800" b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en-US" sz="1800" b="0" dirty="0">
              <a:solidFill>
                <a:schemeClr val="tx1"/>
              </a:solidFill>
              <a:cs typeface="Times New Roman" pitchFamily="18" charset="0"/>
            </a:endParaRPr>
          </a:p>
          <a:p>
            <a:pPr marL="266700" indent="-266700" algn="l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 startAt="2"/>
              <a:defRPr/>
            </a:pPr>
            <a:r>
              <a:rPr lang="sk-SK" sz="1800" b="0" dirty="0" err="1" smtClean="0">
                <a:solidFill>
                  <a:schemeClr val="tx1"/>
                </a:solidFill>
              </a:rPr>
              <a:t>Nishiyama</a:t>
            </a:r>
            <a:r>
              <a:rPr lang="sk-SK" sz="1800" b="0" dirty="0" smtClean="0">
                <a:solidFill>
                  <a:schemeClr val="tx1"/>
                </a:solidFill>
              </a:rPr>
              <a:t> </a:t>
            </a:r>
            <a:r>
              <a:rPr lang="sk-SK" sz="1800" b="0" dirty="0">
                <a:solidFill>
                  <a:schemeClr val="tx1"/>
                </a:solidFill>
              </a:rPr>
              <a:t>K</a:t>
            </a:r>
            <a:r>
              <a:rPr lang="en-US" sz="1800" b="0" dirty="0">
                <a:solidFill>
                  <a:schemeClr val="tx1"/>
                </a:solidFill>
              </a:rPr>
              <a:t>.,</a:t>
            </a:r>
            <a:r>
              <a:rPr lang="sk-SK" sz="1800" b="0" dirty="0">
                <a:solidFill>
                  <a:schemeClr val="tx1"/>
                </a:solidFill>
              </a:rPr>
              <a:t> </a:t>
            </a:r>
            <a:r>
              <a:rPr lang="sk-SK" sz="1800" b="0" dirty="0" err="1">
                <a:solidFill>
                  <a:schemeClr val="tx1"/>
                </a:solidFill>
              </a:rPr>
              <a:t>Mito</a:t>
            </a:r>
            <a:r>
              <a:rPr lang="sk-SK" sz="1800" b="0" dirty="0">
                <a:solidFill>
                  <a:schemeClr val="tx1"/>
                </a:solidFill>
              </a:rPr>
              <a:t> T., </a:t>
            </a:r>
            <a:r>
              <a:rPr lang="sk-SK" sz="1800" b="0" dirty="0" err="1">
                <a:solidFill>
                  <a:schemeClr val="tx1"/>
                </a:solidFill>
              </a:rPr>
              <a:t>Pristáš</a:t>
            </a:r>
            <a:r>
              <a:rPr lang="sk-SK" sz="1800" b="0" dirty="0">
                <a:solidFill>
                  <a:schemeClr val="tx1"/>
                </a:solidFill>
              </a:rPr>
              <a:t> G., </a:t>
            </a:r>
            <a:r>
              <a:rPr lang="sk-SK" sz="1800" b="0" dirty="0" err="1">
                <a:solidFill>
                  <a:schemeClr val="tx1"/>
                </a:solidFill>
              </a:rPr>
              <a:t>Koyama</a:t>
            </a:r>
            <a:r>
              <a:rPr lang="sk-SK" sz="1800" b="0" dirty="0">
                <a:solidFill>
                  <a:schemeClr val="tx1"/>
                </a:solidFill>
              </a:rPr>
              <a:t> T., </a:t>
            </a:r>
            <a:r>
              <a:rPr lang="sk-SK" sz="1800" b="0" dirty="0" err="1">
                <a:solidFill>
                  <a:schemeClr val="tx1"/>
                </a:solidFill>
              </a:rPr>
              <a:t>Ueda</a:t>
            </a:r>
            <a:r>
              <a:rPr lang="sk-SK" sz="1800" b="0" dirty="0">
                <a:solidFill>
                  <a:schemeClr val="tx1"/>
                </a:solidFill>
              </a:rPr>
              <a:t> K., </a:t>
            </a:r>
            <a:r>
              <a:rPr lang="sk-SK" sz="1800" b="0" dirty="0" err="1">
                <a:solidFill>
                  <a:schemeClr val="tx1"/>
                </a:solidFill>
              </a:rPr>
              <a:t>Kohara</a:t>
            </a:r>
            <a:r>
              <a:rPr lang="sk-SK" sz="1800" b="0" dirty="0">
                <a:solidFill>
                  <a:schemeClr val="tx1"/>
                </a:solidFill>
              </a:rPr>
              <a:t> T., </a:t>
            </a:r>
            <a:r>
              <a:rPr lang="en-US" sz="1800" b="0" dirty="0" err="1">
                <a:solidFill>
                  <a:schemeClr val="tx1"/>
                </a:solidFill>
              </a:rPr>
              <a:t>Gabáni</a:t>
            </a:r>
            <a:r>
              <a:rPr lang="en-US" sz="1800" b="0" dirty="0">
                <a:solidFill>
                  <a:schemeClr val="tx1"/>
                </a:solidFill>
              </a:rPr>
              <a:t> S.,</a:t>
            </a:r>
            <a:r>
              <a:rPr lang="sk-SK" sz="1800" b="0" dirty="0">
                <a:solidFill>
                  <a:schemeClr val="tx1"/>
                </a:solidFill>
              </a:rPr>
              <a:t> </a:t>
            </a:r>
            <a:r>
              <a:rPr lang="sk-SK" sz="1800" b="0" dirty="0" err="1">
                <a:solidFill>
                  <a:schemeClr val="tx1"/>
                </a:solidFill>
              </a:rPr>
              <a:t>Flachbart</a:t>
            </a:r>
            <a:r>
              <a:rPr lang="sk-SK" sz="1800" b="0" dirty="0">
                <a:solidFill>
                  <a:schemeClr val="tx1"/>
                </a:solidFill>
              </a:rPr>
              <a:t> K., </a:t>
            </a:r>
            <a:r>
              <a:rPr lang="sk-SK" sz="1800" b="0" dirty="0" err="1">
                <a:solidFill>
                  <a:schemeClr val="tx1"/>
                </a:solidFill>
              </a:rPr>
              <a:t>Fukazawa</a:t>
            </a:r>
            <a:r>
              <a:rPr lang="sk-SK" sz="1800" b="0" dirty="0">
                <a:solidFill>
                  <a:schemeClr val="tx1"/>
                </a:solidFill>
              </a:rPr>
              <a:t> H., </a:t>
            </a:r>
            <a:r>
              <a:rPr lang="sk-SK" sz="1800" b="0" dirty="0" err="1">
                <a:solidFill>
                  <a:schemeClr val="tx1"/>
                </a:solidFill>
              </a:rPr>
              <a:t>Kohori</a:t>
            </a:r>
            <a:r>
              <a:rPr lang="sk-SK" sz="1800" b="0" dirty="0">
                <a:solidFill>
                  <a:schemeClr val="tx1"/>
                </a:solidFill>
              </a:rPr>
              <a:t> Y., </a:t>
            </a:r>
            <a:r>
              <a:rPr lang="sk-SK" sz="1800" b="0" dirty="0" err="1">
                <a:solidFill>
                  <a:schemeClr val="tx1"/>
                </a:solidFill>
              </a:rPr>
              <a:t>Takeshita</a:t>
            </a:r>
            <a:r>
              <a:rPr lang="sk-SK" sz="1800" b="0" dirty="0">
                <a:solidFill>
                  <a:schemeClr val="tx1"/>
                </a:solidFill>
              </a:rPr>
              <a:t> N., </a:t>
            </a:r>
            <a:r>
              <a:rPr lang="sk-SK" sz="1800" b="0" dirty="0" err="1">
                <a:solidFill>
                  <a:schemeClr val="tx1"/>
                </a:solidFill>
              </a:rPr>
              <a:t>Shitsevalova</a:t>
            </a:r>
            <a:r>
              <a:rPr lang="sk-SK" sz="1800" b="0" dirty="0">
                <a:solidFill>
                  <a:schemeClr val="tx1"/>
                </a:solidFill>
              </a:rPr>
              <a:t> N., </a:t>
            </a:r>
            <a:r>
              <a:rPr lang="sk-SK" sz="1800" b="0" dirty="0" err="1">
                <a:solidFill>
                  <a:schemeClr val="tx1"/>
                </a:solidFill>
              </a:rPr>
              <a:t>Ikeda</a:t>
            </a:r>
            <a:r>
              <a:rPr lang="sk-SK" sz="1800" b="0" dirty="0">
                <a:solidFill>
                  <a:schemeClr val="tx1"/>
                </a:solidFill>
              </a:rPr>
              <a:t> H.:</a:t>
            </a:r>
            <a:r>
              <a:rPr lang="sk-SK" sz="1800" b="0" dirty="0">
                <a:solidFill>
                  <a:schemeClr val="tx1"/>
                </a:solidFill>
                <a:latin typeface="Times New Roman" pitchFamily="18" charset="0"/>
              </a:rPr>
              <a:t> 	</a:t>
            </a:r>
            <a:r>
              <a:rPr lang="sk-SK" sz="18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sk-SK" sz="1800" b="0" i="1" dirty="0" err="1" smtClean="0">
                <a:solidFill>
                  <a:schemeClr val="bg1"/>
                </a:solidFill>
              </a:rPr>
              <a:t>High-</a:t>
            </a:r>
            <a:r>
              <a:rPr lang="sk-SK" sz="1800" b="0" i="1" u="sng" dirty="0" err="1" smtClean="0">
                <a:solidFill>
                  <a:schemeClr val="bg1"/>
                </a:solidFill>
              </a:rPr>
              <a:t>pressure</a:t>
            </a:r>
            <a:r>
              <a:rPr lang="sk-SK" sz="1800" b="0" i="1" dirty="0" smtClean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induced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modification</a:t>
            </a:r>
            <a:r>
              <a:rPr lang="sk-SK" sz="1800" b="0" i="1" dirty="0">
                <a:solidFill>
                  <a:schemeClr val="bg1"/>
                </a:solidFill>
              </a:rPr>
              <a:t> in </a:t>
            </a:r>
            <a:r>
              <a:rPr lang="sk-SK" sz="1800" b="0" i="1" dirty="0" err="1">
                <a:solidFill>
                  <a:schemeClr val="bg1"/>
                </a:solidFill>
              </a:rPr>
              <a:t>the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hybridization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gap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of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the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intermediate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valence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b="0" i="1" dirty="0" err="1">
                <a:solidFill>
                  <a:schemeClr val="bg1"/>
                </a:solidFill>
              </a:rPr>
              <a:t>compound</a:t>
            </a:r>
            <a:r>
              <a:rPr lang="sk-SK" sz="1800" b="0" i="1" dirty="0">
                <a:solidFill>
                  <a:schemeClr val="bg1"/>
                </a:solidFill>
              </a:rPr>
              <a:t> </a:t>
            </a:r>
            <a:r>
              <a:rPr lang="sk-SK" sz="1800" i="1" dirty="0" err="1">
                <a:solidFill>
                  <a:schemeClr val="bg1"/>
                </a:solidFill>
              </a:rPr>
              <a:t>Sm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sk-SK" sz="1800" i="1" baseline="-25000" dirty="0" smtClean="0">
                <a:solidFill>
                  <a:schemeClr val="bg1"/>
                </a:solidFill>
              </a:rPr>
              <a:t>6</a:t>
            </a:r>
            <a:r>
              <a:rPr lang="sk-SK" sz="1800" i="1" dirty="0" smtClean="0">
                <a:solidFill>
                  <a:schemeClr val="bg1"/>
                </a:solidFill>
              </a:rPr>
              <a:t>					          </a:t>
            </a:r>
            <a:r>
              <a:rPr lang="cs-CZ" sz="1800" b="0" dirty="0" err="1" smtClean="0">
                <a:solidFill>
                  <a:srgbClr val="FF0000"/>
                </a:solidFill>
                <a:cs typeface="Times New Roman" pitchFamily="18" charset="0"/>
              </a:rPr>
              <a:t>Physical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cs typeface="Times New Roman" pitchFamily="18" charset="0"/>
              </a:rPr>
              <a:t>Review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B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9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 (20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1800" b="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sk-SK" sz="1800" b="0" dirty="0">
                <a:solidFill>
                  <a:srgbClr val="FF0000"/>
                </a:solidFill>
                <a:cs typeface="Times New Roman" pitchFamily="18" charset="0"/>
              </a:rPr>
              <a:t>1111</a:t>
            </a:r>
            <a:r>
              <a:rPr lang="sk-SK" sz="1800" u="sng" dirty="0" smtClean="0">
                <a:solidFill>
                  <a:srgbClr val="FF0000"/>
                </a:solidFill>
                <a:cs typeface="Times New Roman" pitchFamily="18" charset="0"/>
              </a:rPr>
              <a:t>®</a:t>
            </a:r>
            <a:endParaRPr lang="en-US" sz="18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Text Box 4" descr="noir)"/>
          <p:cNvSpPr txBox="1">
            <a:spLocks noChangeArrowheads="1"/>
          </p:cNvSpPr>
          <p:nvPr/>
        </p:nvSpPr>
        <p:spPr bwMode="auto">
          <a:xfrm>
            <a:off x="0" y="-171400"/>
            <a:ext cx="9144000" cy="64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>
              <a:buFontTx/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Vplyv </a:t>
            </a:r>
            <a:r>
              <a:rPr lang="en-US" sz="1800" dirty="0" err="1" smtClean="0">
                <a:solidFill>
                  <a:srgbClr val="FF0000"/>
                </a:solidFill>
              </a:rPr>
              <a:t>subst</a:t>
            </a:r>
            <a:r>
              <a:rPr lang="sk-SK" sz="1800" dirty="0" err="1" smtClean="0">
                <a:solidFill>
                  <a:srgbClr val="FF0000"/>
                </a:solidFill>
              </a:rPr>
              <a:t>itúcie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 </a:t>
            </a:r>
            <a:r>
              <a:rPr lang="en-US" sz="1800" dirty="0" err="1" smtClean="0">
                <a:solidFill>
                  <a:srgbClr val="FF0000"/>
                </a:solidFill>
              </a:rPr>
              <a:t>tlaku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>
                <a:solidFill>
                  <a:srgbClr val="FF0000"/>
                </a:solidFill>
              </a:rPr>
              <a:t>na </a:t>
            </a:r>
            <a:r>
              <a:rPr lang="sk-SK" sz="1800" dirty="0" smtClean="0">
                <a:solidFill>
                  <a:srgbClr val="FF0000"/>
                </a:solidFill>
              </a:rPr>
              <a:t>(</a:t>
            </a:r>
            <a:r>
              <a:rPr lang="sk-SK" sz="1800" dirty="0" err="1" smtClean="0">
                <a:solidFill>
                  <a:srgbClr val="FF0000"/>
                </a:solidFill>
              </a:rPr>
              <a:t>Topologický</a:t>
            </a:r>
            <a:r>
              <a:rPr lang="sk-SK" sz="1800" dirty="0" smtClean="0">
                <a:solidFill>
                  <a:srgbClr val="FF0000"/>
                </a:solidFill>
              </a:rPr>
              <a:t>?) </a:t>
            </a:r>
            <a:r>
              <a:rPr lang="sk-SK" sz="1800" dirty="0" err="1" smtClean="0">
                <a:solidFill>
                  <a:srgbClr val="FF0000"/>
                </a:solidFill>
              </a:rPr>
              <a:t>Kondov</a:t>
            </a:r>
            <a:r>
              <a:rPr lang="sk-SK" sz="1800" dirty="0" smtClean="0">
                <a:solidFill>
                  <a:srgbClr val="FF0000"/>
                </a:solidFill>
              </a:rPr>
              <a:t> Izolátor </a:t>
            </a:r>
            <a:r>
              <a:rPr lang="sk-SK" sz="1800" dirty="0" err="1" smtClean="0">
                <a:solidFill>
                  <a:srgbClr val="0066FF"/>
                </a:solidFill>
              </a:rPr>
              <a:t>SmB</a:t>
            </a:r>
            <a:r>
              <a:rPr lang="sk-SK" sz="1800" baseline="-25000" dirty="0" err="1" smtClean="0">
                <a:solidFill>
                  <a:srgbClr val="0066FF"/>
                </a:solidFill>
              </a:rPr>
              <a:t>6</a:t>
            </a:r>
            <a:endParaRPr lang="sk-SK" sz="1800" baseline="-25000" dirty="0" smtClean="0">
              <a:solidFill>
                <a:srgbClr val="0066FF"/>
              </a:solidFill>
            </a:endParaRPr>
          </a:p>
        </p:txBody>
      </p:sp>
      <p:pic>
        <p:nvPicPr>
          <p:cNvPr id="31746" name="Picture 2" descr="Výsledok vyhľadávania obrázkov pre dopyt nobel prize 20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9758"/>
            <a:ext cx="4752528" cy="2735226"/>
          </a:xfrm>
          <a:prstGeom prst="rect">
            <a:avLst/>
          </a:prstGeom>
          <a:noFill/>
        </p:spPr>
      </p:pic>
      <p:pic>
        <p:nvPicPr>
          <p:cNvPr id="8" name="Obrázok 7" descr="C:\Users\Slavo\Desktop\2016\Topologicke Izolatory\Pictures\TI_Slav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4690" y="1428378"/>
            <a:ext cx="394931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sk-SK" sz="1800" b="0">
              <a:solidFill>
                <a:prstClr val="black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-468560" y="0"/>
            <a:ext cx="10009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SmB</a:t>
            </a:r>
            <a:r>
              <a:rPr lang="sk-SK" altLang="sk-SK" sz="24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sk-SK" altLang="sk-SK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Intermediate-</a:t>
            </a:r>
            <a:r>
              <a:rPr lang="en-US" altLang="sk-SK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Valence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system with narrow </a:t>
            </a:r>
            <a:r>
              <a:rPr lang="en-US" altLang="sk-SK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Gap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sk-SK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</a:t>
            </a:r>
            <a:r>
              <a:rPr lang="sk-SK" altLang="sk-SK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altLang="sk-SK" sz="24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esidual</a:t>
            </a:r>
            <a:r>
              <a:rPr lang="en-US" altLang="sk-SK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altLang="sk-SK" sz="24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onductivity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what is ORIGIN???</a:t>
            </a:r>
            <a:endParaRPr lang="sk-SK" altLang="sk-SK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6" descr="noi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38585"/>
            <a:ext cx="2657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7" descr="noir)"/>
          <p:cNvSpPr txBox="1">
            <a:spLocks noChangeArrowheads="1"/>
          </p:cNvSpPr>
          <p:nvPr/>
        </p:nvSpPr>
        <p:spPr bwMode="auto">
          <a:xfrm>
            <a:off x="533400" y="3291185"/>
            <a:ext cx="25908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sz="2000" b="0" dirty="0" err="1">
                <a:solidFill>
                  <a:prstClr val="black"/>
                </a:solidFill>
                <a:latin typeface="Calibri"/>
              </a:rPr>
              <a:t>Sm</a:t>
            </a:r>
            <a:r>
              <a:rPr lang="sk-SK" sz="2000" b="0" baseline="30000" dirty="0" err="1">
                <a:solidFill>
                  <a:prstClr val="black"/>
                </a:solidFill>
                <a:latin typeface="Calibri"/>
              </a:rPr>
              <a:t>2</a:t>
            </a:r>
            <a:r>
              <a:rPr lang="sk-SK" sz="2000" b="0" baseline="30000" dirty="0">
                <a:solidFill>
                  <a:prstClr val="black"/>
                </a:solidFill>
                <a:latin typeface="Calibri"/>
              </a:rPr>
              <a:t>+</a:t>
            </a:r>
            <a:r>
              <a:rPr lang="sk-SK" sz="2000" b="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  </a:t>
            </a:r>
            <a:r>
              <a:rPr lang="sk-SK" sz="2000" b="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Sm</a:t>
            </a:r>
            <a:r>
              <a:rPr lang="sk-SK" sz="2000" b="0" baseline="3000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3</a:t>
            </a:r>
            <a:r>
              <a:rPr lang="sk-SK" sz="2000" b="0" baseline="30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+ </a:t>
            </a: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+ e</a:t>
            </a:r>
            <a:r>
              <a:rPr lang="sk-SK" sz="2000" b="0" baseline="30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-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(</a:t>
            </a:r>
            <a:r>
              <a:rPr lang="sk-SK" sz="2000" b="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1-n</a:t>
            </a:r>
            <a:r>
              <a:rPr lang="sk-SK" sz="2000" b="0" baseline="-2500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f</a:t>
            </a: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)          </a:t>
            </a:r>
            <a:r>
              <a:rPr lang="sk-SK" sz="2000" b="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n</a:t>
            </a:r>
            <a:r>
              <a:rPr lang="sk-SK" sz="2000" b="0" baseline="-2500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f</a:t>
            </a:r>
            <a:endParaRPr lang="sk-SK" sz="2000" b="0" baseline="-25000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J=0            J=5/2</a:t>
            </a:r>
            <a:endParaRPr lang="cs-CZ" sz="2000" b="0" dirty="0">
              <a:solidFill>
                <a:prstClr val="black"/>
              </a:solidFill>
              <a:latin typeface="Calibri"/>
              <a:sym typeface="Symbol" pitchFamily="18" charset="2"/>
            </a:endParaRPr>
          </a:p>
        </p:txBody>
      </p:sp>
      <p:sp>
        <p:nvSpPr>
          <p:cNvPr id="11" name="Rectangle 13" descr="noir)"/>
          <p:cNvSpPr>
            <a:spLocks noChangeArrowheads="1"/>
          </p:cNvSpPr>
          <p:nvPr/>
        </p:nvSpPr>
        <p:spPr bwMode="auto">
          <a:xfrm>
            <a:off x="2057400" y="2605385"/>
            <a:ext cx="20105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algn="l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sk-SK" sz="18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</a:t>
            </a:r>
            <a:r>
              <a:rPr lang="sk-SK" sz="1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sk-SK" sz="1800" b="0" dirty="0" smtClean="0">
                <a:solidFill>
                  <a:prstClr val="black"/>
                </a:solidFill>
                <a:latin typeface="Calibri"/>
                <a:sym typeface="Symbol"/>
              </a:rPr>
              <a:t> </a:t>
            </a:r>
            <a:r>
              <a:rPr lang="sk-SK" sz="1800" b="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sk-SK" sz="1800" b="0" baseline="30000" dirty="0" smtClean="0">
                <a:solidFill>
                  <a:prstClr val="black"/>
                </a:solidFill>
                <a:latin typeface="Calibri"/>
              </a:rPr>
              <a:t>-13</a:t>
            </a:r>
            <a:r>
              <a:rPr lang="sk-SK" sz="1800" b="0" dirty="0" smtClean="0">
                <a:solidFill>
                  <a:prstClr val="black"/>
                </a:solidFill>
                <a:latin typeface="Calibri"/>
              </a:rPr>
              <a:t> s (</a:t>
            </a:r>
            <a:r>
              <a:rPr lang="sk-SK" sz="1800" b="0" dirty="0" err="1" smtClean="0">
                <a:solidFill>
                  <a:prstClr val="black"/>
                </a:solidFill>
                <a:latin typeface="Calibri"/>
              </a:rPr>
              <a:t>NMR</a:t>
            </a:r>
            <a:r>
              <a:rPr lang="sk-SK" sz="1800" b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9" descr="noi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631" y="1700808"/>
            <a:ext cx="2562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1" descr="noir)"/>
          <p:cNvSpPr>
            <a:spLocks noChangeArrowheads="1"/>
          </p:cNvSpPr>
          <p:nvPr/>
        </p:nvSpPr>
        <p:spPr bwMode="auto">
          <a:xfrm>
            <a:off x="4561656" y="3548658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sz="2000" b="0" dirty="0" err="1">
                <a:solidFill>
                  <a:prstClr val="black"/>
                </a:solidFill>
                <a:latin typeface="Calibri"/>
              </a:rPr>
              <a:t>Small</a:t>
            </a:r>
            <a:r>
              <a:rPr lang="sk-SK" sz="20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sk-SK" sz="2000" b="0" dirty="0" err="1">
                <a:solidFill>
                  <a:prstClr val="black"/>
                </a:solidFill>
                <a:latin typeface="Calibri"/>
              </a:rPr>
              <a:t>gap</a:t>
            </a:r>
            <a:r>
              <a:rPr lang="sk-SK" sz="2000" b="0" dirty="0">
                <a:solidFill>
                  <a:prstClr val="black"/>
                </a:solidFill>
                <a:latin typeface="Calibri"/>
              </a:rPr>
              <a:t>(s) 2-20 </a:t>
            </a:r>
            <a:r>
              <a:rPr lang="sk-SK" sz="2000" b="0" dirty="0" err="1">
                <a:solidFill>
                  <a:prstClr val="black"/>
                </a:solidFill>
                <a:latin typeface="Calibri"/>
              </a:rPr>
              <a:t>meV</a:t>
            </a:r>
            <a:r>
              <a:rPr lang="sk-SK" sz="20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sk-SK" sz="2000" b="0" dirty="0" err="1">
                <a:solidFill>
                  <a:prstClr val="black"/>
                </a:solidFill>
                <a:latin typeface="Calibri"/>
              </a:rPr>
              <a:t>detected</a:t>
            </a:r>
            <a:r>
              <a:rPr lang="sk-SK" sz="2000" b="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sz="20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sk-SK" sz="2000" b="0" i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</a:t>
            </a: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, </a:t>
            </a:r>
            <a:r>
              <a:rPr lang="sk-SK" sz="2000" b="0" i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C</a:t>
            </a: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, </a:t>
            </a:r>
            <a:r>
              <a:rPr lang="sk-SK" sz="2000" b="0" i="1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NMR</a:t>
            </a: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, </a:t>
            </a:r>
            <a:r>
              <a:rPr lang="sk-SK" sz="2000" b="0" i="1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ESR</a:t>
            </a: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, </a:t>
            </a:r>
            <a:r>
              <a:rPr lang="sk-SK" sz="2000" b="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neutrons</a:t>
            </a:r>
            <a:r>
              <a:rPr lang="sk-SK" sz="2000" b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, </a:t>
            </a:r>
            <a:r>
              <a:rPr lang="sk-SK" sz="2000" b="0" dirty="0" err="1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optic</a:t>
            </a:r>
            <a:r>
              <a:rPr lang="sk-SK" sz="2000" b="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, ...</a:t>
            </a:r>
            <a:endParaRPr lang="cs-CZ" sz="20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Rectangle 8" descr="noir)"/>
          <p:cNvSpPr>
            <a:spLocks noChangeArrowheads="1"/>
          </p:cNvSpPr>
          <p:nvPr/>
        </p:nvSpPr>
        <p:spPr bwMode="auto">
          <a:xfrm>
            <a:off x="304800" y="5445224"/>
            <a:ext cx="311507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sk-SK" sz="2000" b="0" dirty="0">
                <a:solidFill>
                  <a:srgbClr val="FF0000"/>
                </a:solidFill>
                <a:latin typeface="Calibri"/>
              </a:rPr>
              <a:t>2 </a:t>
            </a:r>
            <a:r>
              <a:rPr lang="sk-SK" sz="2000" b="0" dirty="0" err="1">
                <a:solidFill>
                  <a:srgbClr val="FF0000"/>
                </a:solidFill>
                <a:latin typeface="Calibri"/>
              </a:rPr>
              <a:t>different</a:t>
            </a:r>
            <a:r>
              <a:rPr lang="sk-SK" sz="2000" b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2000" b="0" dirty="0" err="1">
                <a:solidFill>
                  <a:srgbClr val="FF0000"/>
                </a:solidFill>
                <a:latin typeface="Calibri"/>
              </a:rPr>
              <a:t>ground</a:t>
            </a:r>
            <a:r>
              <a:rPr lang="sk-SK" sz="2000" b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2000" b="0" dirty="0" err="1">
                <a:solidFill>
                  <a:srgbClr val="FF0000"/>
                </a:solidFill>
                <a:latin typeface="Calibri"/>
              </a:rPr>
              <a:t>states</a:t>
            </a:r>
            <a:endParaRPr lang="cs-CZ" sz="20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Rectangle 10" descr="noir)"/>
          <p:cNvSpPr>
            <a:spLocks noChangeArrowheads="1"/>
          </p:cNvSpPr>
          <p:nvPr/>
        </p:nvSpPr>
        <p:spPr bwMode="auto">
          <a:xfrm>
            <a:off x="5257800" y="5445224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sk-SK" sz="2000" b="0" dirty="0">
                <a:solidFill>
                  <a:srgbClr val="FF0000"/>
                </a:solidFill>
                <a:latin typeface="Calibri"/>
              </a:rPr>
              <a:t>2 </a:t>
            </a:r>
            <a:r>
              <a:rPr lang="sk-SK" sz="2000" b="0" dirty="0" err="1">
                <a:solidFill>
                  <a:srgbClr val="FF0000"/>
                </a:solidFill>
                <a:latin typeface="Calibri"/>
              </a:rPr>
              <a:t>different</a:t>
            </a:r>
            <a:r>
              <a:rPr lang="sk-SK" sz="2000" b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2000" b="0" dirty="0" err="1">
                <a:solidFill>
                  <a:srgbClr val="FF0000"/>
                </a:solidFill>
                <a:latin typeface="Calibri"/>
              </a:rPr>
              <a:t>energy</a:t>
            </a:r>
            <a:r>
              <a:rPr lang="sk-SK" sz="2000" b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2000" b="0" dirty="0" err="1">
                <a:solidFill>
                  <a:srgbClr val="FF0000"/>
                </a:solidFill>
                <a:latin typeface="Calibri"/>
              </a:rPr>
              <a:t>scales</a:t>
            </a:r>
            <a:endParaRPr lang="cs-CZ" sz="20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30934" y="6381328"/>
            <a:ext cx="3432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Va</a:t>
            </a: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nstein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al.,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SSP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(1965)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243502" y="6381328"/>
            <a:ext cx="3432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Gorshunov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al.,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PRB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(1999)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sk-SK" sz="1800" b="0">
              <a:solidFill>
                <a:prstClr val="black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-468560" y="0"/>
            <a:ext cx="10009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 of field, </a:t>
            </a:r>
            <a:r>
              <a:rPr lang="en-US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ressure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alt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substit</a:t>
            </a:r>
            <a:r>
              <a:rPr lang="en-US" alt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ution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,..., </a:t>
            </a:r>
            <a:endParaRPr lang="en-US" altLang="sk-SK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</a:t>
            </a: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Gap</a:t>
            </a:r>
            <a:endParaRPr lang="sk-SK" altLang="sk-SK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8" descr="noir)"/>
          <p:cNvSpPr>
            <a:spLocks noChangeArrowheads="1"/>
          </p:cNvSpPr>
          <p:nvPr/>
        </p:nvSpPr>
        <p:spPr bwMode="auto">
          <a:xfrm>
            <a:off x="539552" y="5805264"/>
            <a:ext cx="244827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/>
              </a:rPr>
              <a:t>is maintained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/>
              </a:rPr>
              <a:t>up to </a:t>
            </a:r>
            <a:r>
              <a:rPr lang="sk-SK" sz="2000" i="1" dirty="0" err="1" smtClean="0">
                <a:solidFill>
                  <a:srgbClr val="FF0000"/>
                </a:solidFill>
                <a:latin typeface="Calibri"/>
              </a:rPr>
              <a:t>B</a:t>
            </a:r>
            <a:r>
              <a:rPr lang="sk-SK" sz="2000" baseline="-25000" dirty="0" err="1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  <a:sym typeface="Symbol"/>
              </a:rPr>
              <a:t>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</a:rPr>
              <a:t> 120 T?</a:t>
            </a:r>
            <a:endParaRPr lang="cs-CZ" sz="20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Rectangle 8" descr="noir)"/>
          <p:cNvSpPr>
            <a:spLocks noChangeArrowheads="1"/>
          </p:cNvSpPr>
          <p:nvPr/>
        </p:nvSpPr>
        <p:spPr bwMode="auto">
          <a:xfrm>
            <a:off x="3923928" y="5805264"/>
            <a:ext cx="244827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/>
              </a:rPr>
              <a:t>is maintained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/>
              </a:rPr>
              <a:t>up to 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2000" i="1" dirty="0" err="1" smtClean="0">
                <a:solidFill>
                  <a:srgbClr val="FF0000"/>
                </a:solidFill>
                <a:latin typeface="Calibri"/>
              </a:rPr>
              <a:t>p</a:t>
            </a:r>
            <a:r>
              <a:rPr lang="sk-SK" sz="2000" baseline="-25000" dirty="0" err="1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  <a:sym typeface="Symbol"/>
              </a:rPr>
              <a:t>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</a:rPr>
              <a:t> 4-10 </a:t>
            </a:r>
            <a:r>
              <a:rPr lang="sk-SK" sz="2000" b="0" dirty="0" err="1" smtClean="0">
                <a:solidFill>
                  <a:srgbClr val="FF0000"/>
                </a:solidFill>
                <a:latin typeface="Calibri"/>
              </a:rPr>
              <a:t>GPa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</a:rPr>
              <a:t> </a:t>
            </a:r>
            <a:endParaRPr lang="cs-CZ" sz="200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Rectangle 8" descr="noir)"/>
          <p:cNvSpPr>
            <a:spLocks noChangeArrowheads="1"/>
          </p:cNvSpPr>
          <p:nvPr/>
        </p:nvSpPr>
        <p:spPr bwMode="auto">
          <a:xfrm>
            <a:off x="6444208" y="5703912"/>
            <a:ext cx="2808312" cy="7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/>
              </a:rPr>
              <a:t>is maintained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/>
              </a:rPr>
              <a:t>up to </a:t>
            </a:r>
            <a:r>
              <a:rPr lang="sk-SK" sz="2000" i="1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sk-SK" sz="2000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sk-SK" sz="2000" i="1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sk-SK" sz="2000" i="1" baseline="30000" dirty="0" smtClean="0">
                <a:solidFill>
                  <a:srgbClr val="FF0000"/>
                </a:solidFill>
                <a:latin typeface="Calibri"/>
              </a:rPr>
              <a:t>2+</a:t>
            </a:r>
            <a:r>
              <a:rPr lang="sk-SK" sz="2000" i="1" dirty="0" smtClean="0">
                <a:solidFill>
                  <a:srgbClr val="FF0000"/>
                </a:solidFill>
                <a:latin typeface="Calibri"/>
              </a:rPr>
              <a:t>, M</a:t>
            </a:r>
            <a:r>
              <a:rPr lang="sk-SK" sz="2000" i="1" baseline="30000" dirty="0" smtClean="0">
                <a:solidFill>
                  <a:srgbClr val="FF0000"/>
                </a:solidFill>
                <a:latin typeface="Calibri"/>
              </a:rPr>
              <a:t>3+</a:t>
            </a:r>
            <a:r>
              <a:rPr lang="sk-SK" sz="2000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  <a:sym typeface="Symbol"/>
              </a:rPr>
              <a:t> </a:t>
            </a:r>
            <a:r>
              <a:rPr lang="sk-SK" sz="2000" dirty="0" smtClean="0">
                <a:solidFill>
                  <a:srgbClr val="FF0000"/>
                </a:solidFill>
                <a:latin typeface="Calibri"/>
                <a:sym typeface="Symbol"/>
              </a:rPr>
              <a:t>?</a:t>
            </a:r>
            <a:r>
              <a:rPr lang="sk-SK" sz="2000" b="0" dirty="0" smtClean="0">
                <a:solidFill>
                  <a:srgbClr val="FF0000"/>
                </a:solidFill>
                <a:latin typeface="Calibri"/>
                <a:sym typeface="Symbol"/>
              </a:rPr>
              <a:t> %</a:t>
            </a:r>
            <a:endParaRPr lang="cs-CZ" sz="20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5496" y="6309320"/>
            <a:ext cx="3432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Chen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al.,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PRB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(2015)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91880" y="6300609"/>
            <a:ext cx="3432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Gabáni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al.,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PRB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(2003)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Derr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al.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PRB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(2008)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516216" y="6309320"/>
            <a:ext cx="266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challenge from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Farkašovský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et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al.?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pic>
        <p:nvPicPr>
          <p:cNvPr id="16" name="Picture 9" descr="noi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1944216" cy="12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72626"/>
            <a:ext cx="3419872" cy="25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411538" y="903213"/>
          <a:ext cx="3032125" cy="3317875"/>
        </p:xfrm>
        <a:graphic>
          <a:graphicData uri="http://schemas.openxmlformats.org/presentationml/2006/ole">
            <p:oleObj spid="_x0000_s2050" name="Graph" r:id="rId5" imgW="2914560" imgH="3330720" progId="Origin50.Graph">
              <p:embed/>
            </p:oleObj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5" y="4050480"/>
            <a:ext cx="2808311" cy="1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ĺžnik 23"/>
          <p:cNvSpPr/>
          <p:nvPr/>
        </p:nvSpPr>
        <p:spPr>
          <a:xfrm>
            <a:off x="6732240" y="908720"/>
            <a:ext cx="2304256" cy="396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sk-SK" sz="1800" b="0">
              <a:solidFill>
                <a:prstClr val="white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308304" y="1916832"/>
            <a:ext cx="12961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9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</a:t>
            </a:r>
            <a:endParaRPr lang="sk-SK" altLang="sk-SK" sz="9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sk-SK" sz="1800" b="0">
              <a:solidFill>
                <a:prstClr val="black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-468560" y="0"/>
            <a:ext cx="100091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substitution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240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 </a:t>
            </a:r>
            <a:r>
              <a:rPr lang="sk-SK" altLang="sk-SK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La</a:t>
            </a:r>
            <a:r>
              <a:rPr lang="sk-SK" altLang="sk-SK" sz="2400" baseline="30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3</a:t>
            </a:r>
            <a:r>
              <a:rPr lang="sk-SK" altLang="sk-SK" sz="2400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sk-SK" altLang="sk-SK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</a:t>
            </a:r>
            <a:r>
              <a:rPr lang="sk-SK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sk-SK" altLang="sk-SK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Yb</a:t>
            </a:r>
            <a:r>
              <a:rPr lang="sk-SK" altLang="sk-SK" sz="2400" baseline="30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2</a:t>
            </a:r>
            <a:r>
              <a:rPr lang="sk-SK" altLang="sk-SK" sz="2400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sk-SK" altLang="sk-SK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</a:t>
            </a:r>
            <a:r>
              <a:rPr lang="sk-SK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sk-SK" altLang="sk-SK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Sr</a:t>
            </a:r>
            <a:r>
              <a:rPr lang="sk-SK" altLang="sk-SK" sz="2400" baseline="30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2</a:t>
            </a:r>
            <a:r>
              <a:rPr lang="sk-SK" altLang="sk-SK" sz="2400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sk-SK" altLang="sk-SK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</a:t>
            </a:r>
            <a:r>
              <a:rPr lang="sk-SK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sk-SK" altLang="sk-SK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Eu</a:t>
            </a:r>
            <a:r>
              <a:rPr lang="sk-SK" altLang="sk-SK" sz="2400" baseline="30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2</a:t>
            </a:r>
            <a:r>
              <a:rPr lang="sk-SK" altLang="sk-SK" sz="2400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sk-SK" altLang="sk-SK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</a:t>
            </a:r>
            <a:r>
              <a:rPr lang="sk-SK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sk-SK" altLang="sk-SK" sz="240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vacancy</a:t>
            </a:r>
            <a:endParaRPr lang="sk-SK" altLang="sk-SK" sz="2400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</a:t>
            </a: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electronic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structure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SmB</a:t>
            </a:r>
            <a:r>
              <a:rPr lang="sk-SK" altLang="sk-SK" sz="28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sk-SK" altLang="sk-SK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3" descr="noi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51123"/>
            <a:ext cx="453707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5508521"/>
            <a:ext cx="3432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Shitsevalova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Diko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Piovarči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sk-SK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Gabáni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(8/2015 and </a:t>
            </a:r>
            <a:r>
              <a:rPr lang="sk-SK" altLang="sk-SK" sz="16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10/2016</a:t>
            </a:r>
            <a:r>
              <a:rPr lang="sk-SK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sp>
        <p:nvSpPr>
          <p:cNvPr id="11" name="Rectangle 8" descr="noir)"/>
          <p:cNvSpPr>
            <a:spLocks noChangeArrowheads="1"/>
          </p:cNvSpPr>
          <p:nvPr/>
        </p:nvSpPr>
        <p:spPr bwMode="auto">
          <a:xfrm>
            <a:off x="1475656" y="4767808"/>
            <a:ext cx="16561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 anchor="ctr"/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sk-SK" sz="2000" i="1" dirty="0" err="1" smtClean="0">
                <a:solidFill>
                  <a:srgbClr val="FF0000"/>
                </a:solidFill>
                <a:latin typeface="Calibri"/>
              </a:rPr>
              <a:t>TESCAN</a:t>
            </a:r>
            <a:endParaRPr lang="cs-CZ" sz="20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52120" y="1174100"/>
            <a:ext cx="252028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SmB</a:t>
            </a:r>
            <a:r>
              <a:rPr lang="en-US" altLang="sk-SK" sz="1600" b="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LaB</a:t>
            </a:r>
            <a:r>
              <a:rPr lang="en-US" altLang="sk-SK" sz="1600" b="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CaB</a:t>
            </a:r>
            <a:r>
              <a:rPr lang="en-US" altLang="sk-SK" sz="1600" b="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endParaRPr lang="en-US" altLang="sk-SK" sz="1600" b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sk-SK" sz="1600" b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  <a:r>
              <a:rPr lang="en-US" altLang="sk-SK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altLang="sk-SK" sz="16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1-x</a:t>
            </a:r>
            <a:r>
              <a:rPr lang="en-US" altLang="sk-SK" sz="16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La</a:t>
            </a:r>
            <a:r>
              <a:rPr lang="en-US" altLang="sk-SK" sz="16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sk-SK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altLang="sk-SK" sz="16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0.045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0.065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0.115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0.25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= 0.5</a:t>
            </a:r>
            <a:r>
              <a:rPr lang="sk-SK" altLang="sk-SK" sz="16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= 0.</a:t>
            </a:r>
            <a:r>
              <a:rPr lang="sk-SK" altLang="sk-SK" sz="16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27984" y="4728046"/>
            <a:ext cx="1512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  <a:r>
              <a:rPr lang="en-US" altLang="sk-SK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altLang="sk-SK" sz="16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1-x</a:t>
            </a:r>
            <a:r>
              <a:rPr lang="en-US" altLang="sk-SK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</a:t>
            </a:r>
            <a:r>
              <a:rPr lang="en-US" altLang="sk-SK" sz="1600" baseline="-25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altLang="sk-SK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altLang="sk-SK" sz="16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84168" y="4725144"/>
            <a:ext cx="15121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  <a:r>
              <a:rPr lang="en-US" altLang="sk-SK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altLang="sk-SK" sz="16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1-x</a:t>
            </a:r>
            <a:r>
              <a:rPr lang="en-US" altLang="sk-SK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Yb</a:t>
            </a:r>
            <a:r>
              <a:rPr lang="en-US" altLang="sk-SK" sz="1600" baseline="-25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altLang="sk-SK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altLang="sk-SK" sz="16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0.01</a:t>
            </a:r>
            <a:endParaRPr lang="sk-SK" altLang="sk-SK" sz="1600" b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= 0.0</a:t>
            </a:r>
            <a:r>
              <a:rPr lang="sk-SK" altLang="sk-SK" sz="16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024-0.024</a:t>
            </a:r>
            <a:endParaRPr lang="en-US" altLang="sk-SK" sz="16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524328" y="4725144"/>
            <a:ext cx="1512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  <a:r>
              <a:rPr lang="en-US" altLang="sk-SK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altLang="sk-SK" sz="16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1-x</a:t>
            </a:r>
            <a:r>
              <a:rPr lang="en-US" altLang="sk-SK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Sr</a:t>
            </a:r>
            <a:r>
              <a:rPr lang="en-US" altLang="sk-SK" sz="1600" baseline="-25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altLang="sk-SK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altLang="sk-SK" sz="16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0.005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55976" y="6165304"/>
            <a:ext cx="4464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dirty="0" smtClean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S</a:t>
            </a:r>
            <a:r>
              <a:rPr lang="en-US" altLang="sk-SK" sz="1600" dirty="0" err="1" smtClean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m</a:t>
            </a:r>
            <a:r>
              <a:rPr lang="en-US" altLang="sk-SK" sz="1600" baseline="-25000" dirty="0" err="1" smtClean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1-x</a:t>
            </a:r>
            <a:r>
              <a:rPr lang="en-US" altLang="sk-SK" sz="1600" dirty="0" err="1" smtClean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B</a:t>
            </a:r>
            <a:r>
              <a:rPr lang="en-US" altLang="sk-SK" sz="1600" baseline="-25000" dirty="0" err="1" smtClean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 = 0.03, 0.05, 0.08, 010, 0.15, 0.20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812360" y="2276872"/>
            <a:ext cx="1128698" cy="8617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R(T, H)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C(T)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M(T)</a:t>
            </a:r>
            <a:endParaRPr lang="sk-SK" altLang="sk-SK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sk-SK" sz="1800" b="0">
              <a:solidFill>
                <a:prstClr val="black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 of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 </a:t>
            </a:r>
            <a:r>
              <a:rPr lang="sk-SK" alt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La</a:t>
            </a:r>
            <a:r>
              <a:rPr lang="sk-SK" altLang="sk-SK" sz="2400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3</a:t>
            </a:r>
            <a:r>
              <a:rPr lang="sk-SK" altLang="sk-SK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en-US" altLang="sk-SK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R(T)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SmB</a:t>
            </a:r>
            <a:r>
              <a:rPr lang="sk-SK" altLang="sk-SK" sz="28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sk-SK" altLang="sk-SK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" name="Picture 9" descr="noi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665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Rovná spojovacia šípka 17"/>
          <p:cNvCxnSpPr/>
          <p:nvPr/>
        </p:nvCxnSpPr>
        <p:spPr>
          <a:xfrm flipV="1">
            <a:off x="1115616" y="1700808"/>
            <a:ext cx="0" cy="648072"/>
          </a:xfrm>
          <a:prstGeom prst="straightConnector1">
            <a:avLst/>
          </a:prstGeom>
          <a:ln w="50800">
            <a:solidFill>
              <a:srgbClr val="0033C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15616" y="1844824"/>
            <a:ext cx="432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H</a:t>
            </a:r>
            <a:endParaRPr lang="sk-SK" altLang="sk-SK" sz="2000" dirty="0">
              <a:solidFill>
                <a:srgbClr val="0033CC"/>
              </a:solidFill>
            </a:endParaRPr>
          </a:p>
        </p:txBody>
      </p:sp>
      <p:cxnSp>
        <p:nvCxnSpPr>
          <p:cNvPr id="21" name="Rovná spojovacia šípka 20"/>
          <p:cNvCxnSpPr/>
          <p:nvPr/>
        </p:nvCxnSpPr>
        <p:spPr>
          <a:xfrm>
            <a:off x="251520" y="2492896"/>
            <a:ext cx="576064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2740858"/>
            <a:ext cx="147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// [001]</a:t>
            </a:r>
            <a:endParaRPr lang="sk-SK" altLang="sk-SK" sz="2000" dirty="0">
              <a:solidFill>
                <a:srgbClr val="FF0000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406328" y="714238"/>
          <a:ext cx="6550048" cy="4749242"/>
        </p:xfrm>
        <a:graphic>
          <a:graphicData uri="http://schemas.openxmlformats.org/presentationml/2006/ole">
            <p:oleObj spid="_x0000_s4098" name="Graph" r:id="rId4" imgW="4020480" imgH="3080160" progId="Origin50.Graph">
              <p:embed/>
            </p:oleObj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0" y="5301208"/>
            <a:ext cx="3432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Residual (surface/in-gap states) 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299286" y="620688"/>
            <a:ext cx="480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5K</a:t>
            </a:r>
            <a:endParaRPr lang="sk-SK" altLang="sk-SK" sz="1800" dirty="0">
              <a:solidFill>
                <a:prstClr val="black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55976" y="620688"/>
            <a:ext cx="576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15K</a:t>
            </a:r>
            <a:endParaRPr lang="sk-SK" altLang="sk-SK" sz="1800" dirty="0">
              <a:solidFill>
                <a:prstClr val="black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652120" y="620688"/>
            <a:ext cx="576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50K</a:t>
            </a:r>
            <a:endParaRPr lang="sk-SK" altLang="sk-SK" sz="1800" dirty="0">
              <a:solidFill>
                <a:prstClr val="black"/>
              </a:solidFill>
            </a:endParaRPr>
          </a:p>
        </p:txBody>
      </p:sp>
      <p:pic>
        <p:nvPicPr>
          <p:cNvPr id="29" name="Picture 9" descr="noir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661248"/>
            <a:ext cx="1800200" cy="11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Rovná spojovacia šípka 30"/>
          <p:cNvCxnSpPr/>
          <p:nvPr/>
        </p:nvCxnSpPr>
        <p:spPr>
          <a:xfrm flipV="1">
            <a:off x="3779912" y="1700808"/>
            <a:ext cx="0" cy="424847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ovacia šípka 32"/>
          <p:cNvCxnSpPr/>
          <p:nvPr/>
        </p:nvCxnSpPr>
        <p:spPr>
          <a:xfrm flipV="1">
            <a:off x="5076056" y="2780928"/>
            <a:ext cx="0" cy="33843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/>
          <p:nvPr/>
        </p:nvCxnSpPr>
        <p:spPr>
          <a:xfrm flipV="1">
            <a:off x="2699792" y="980728"/>
            <a:ext cx="0" cy="43204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300192" y="5301208"/>
            <a:ext cx="115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Bad metal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cxnSp>
        <p:nvCxnSpPr>
          <p:cNvPr id="48" name="Rovná spojovacia šípka 47"/>
          <p:cNvCxnSpPr/>
          <p:nvPr/>
        </p:nvCxnSpPr>
        <p:spPr>
          <a:xfrm flipV="1">
            <a:off x="6804248" y="3284984"/>
            <a:ext cx="0" cy="201622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508104" y="6021288"/>
            <a:ext cx="252028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800" b="0" dirty="0" smtClean="0">
                <a:solidFill>
                  <a:prstClr val="black"/>
                </a:solidFill>
                <a:sym typeface="Symbol"/>
              </a:rPr>
              <a:t> </a:t>
            </a:r>
            <a:r>
              <a:rPr lang="sk-SK" altLang="sk-SK" sz="1800" b="0" i="1" dirty="0" smtClean="0">
                <a:solidFill>
                  <a:prstClr val="black"/>
                </a:solidFill>
                <a:sym typeface="Symbol"/>
              </a:rPr>
              <a:t></a:t>
            </a:r>
            <a:r>
              <a:rPr lang="sk-SK" altLang="sk-SK" sz="1800" b="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sk-SK" altLang="sk-SK" sz="1800" b="0" i="1" dirty="0" smtClean="0">
                <a:solidFill>
                  <a:prstClr val="black"/>
                </a:solidFill>
                <a:sym typeface="Symbol"/>
              </a:rPr>
              <a:t>T</a:t>
            </a:r>
            <a:r>
              <a:rPr lang="sk-SK" altLang="sk-SK" sz="1800" b="0" dirty="0" smtClean="0">
                <a:solidFill>
                  <a:prstClr val="black"/>
                </a:solidFill>
                <a:sym typeface="Symbol"/>
              </a:rPr>
              <a:t>)  </a:t>
            </a:r>
            <a:r>
              <a:rPr lang="sk-SK" altLang="sk-SK" sz="1800" b="0" dirty="0" err="1" smtClean="0">
                <a:solidFill>
                  <a:prstClr val="black"/>
                </a:solidFill>
                <a:sym typeface="Symbol"/>
              </a:rPr>
              <a:t>exp</a:t>
            </a:r>
            <a:r>
              <a:rPr lang="sk-SK" altLang="sk-SK" sz="1800" b="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sk-SK" altLang="sk-SK" sz="1800" b="0" i="1" dirty="0" smtClean="0">
                <a:solidFill>
                  <a:prstClr val="black"/>
                </a:solidFill>
                <a:sym typeface="Symbol"/>
              </a:rPr>
              <a:t></a:t>
            </a:r>
            <a:r>
              <a:rPr lang="sk-SK" altLang="sk-SK" sz="1800" b="0" dirty="0" smtClean="0">
                <a:solidFill>
                  <a:prstClr val="black"/>
                </a:solidFill>
                <a:sym typeface="Symbol"/>
              </a:rPr>
              <a:t>/</a:t>
            </a:r>
            <a:r>
              <a:rPr lang="sk-SK" altLang="sk-SK" sz="1800" b="0" i="1" dirty="0" err="1" smtClean="0">
                <a:solidFill>
                  <a:prstClr val="black"/>
                </a:solidFill>
                <a:sym typeface="Symbol"/>
              </a:rPr>
              <a:t>kT</a:t>
            </a:r>
            <a:r>
              <a:rPr lang="sk-SK" altLang="sk-SK" sz="1800" b="0" dirty="0" smtClean="0">
                <a:solidFill>
                  <a:prstClr val="black"/>
                </a:solidFill>
                <a:sym typeface="Symbol"/>
              </a:rPr>
              <a:t>)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23728" y="182242"/>
          <a:ext cx="6408712" cy="4974950"/>
        </p:xfrm>
        <a:graphic>
          <a:graphicData uri="http://schemas.openxmlformats.org/presentationml/2006/ole">
            <p:oleObj spid="_x0000_s7170" name="Graph" r:id="rId3" imgW="4001760" imgH="3106080" progId="Origin50.Graph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sk-SK" sz="1800" b="0">
              <a:solidFill>
                <a:prstClr val="black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 of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 </a:t>
            </a:r>
            <a:r>
              <a:rPr lang="sk-SK" alt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La</a:t>
            </a:r>
            <a:r>
              <a:rPr lang="sk-SK" altLang="sk-SK" sz="2400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3</a:t>
            </a:r>
            <a:r>
              <a:rPr lang="sk-SK" altLang="sk-SK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en-US" altLang="sk-SK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activation energy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SmB</a:t>
            </a:r>
            <a:r>
              <a:rPr lang="sk-SK" altLang="sk-SK" sz="28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sk-SK" altLang="sk-SK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868144" y="5301208"/>
            <a:ext cx="3432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Residual (surface/in-gap states) 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635896" y="4509120"/>
            <a:ext cx="576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15K</a:t>
            </a:r>
            <a:endParaRPr lang="sk-SK" altLang="sk-SK" sz="1800" dirty="0">
              <a:solidFill>
                <a:prstClr val="black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987824" y="4509120"/>
            <a:ext cx="576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50K</a:t>
            </a:r>
            <a:endParaRPr lang="sk-SK" altLang="sk-SK" sz="1800" dirty="0">
              <a:solidFill>
                <a:prstClr val="black"/>
              </a:solidFill>
            </a:endParaRPr>
          </a:p>
        </p:txBody>
      </p:sp>
      <p:pic>
        <p:nvPicPr>
          <p:cNvPr id="29" name="Picture 9" descr="noir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589240"/>
            <a:ext cx="1800200" cy="11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1403648" y="5301208"/>
            <a:ext cx="115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6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Bad metal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cxnSp>
        <p:nvCxnSpPr>
          <p:cNvPr id="30" name="Rovná spojovacia šípka 29"/>
          <p:cNvCxnSpPr/>
          <p:nvPr/>
        </p:nvCxnSpPr>
        <p:spPr>
          <a:xfrm flipV="1">
            <a:off x="2051720" y="4005064"/>
            <a:ext cx="100811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/>
          <p:nvPr/>
        </p:nvCxnSpPr>
        <p:spPr>
          <a:xfrm flipV="1">
            <a:off x="6660232" y="3429000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ovacia šípka 36"/>
          <p:cNvCxnSpPr/>
          <p:nvPr/>
        </p:nvCxnSpPr>
        <p:spPr>
          <a:xfrm flipV="1">
            <a:off x="3275856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/>
          <p:nvPr/>
        </p:nvCxnSpPr>
        <p:spPr>
          <a:xfrm flipV="1">
            <a:off x="3923928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076056" y="5949280"/>
            <a:ext cx="864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/>
              </a:rPr>
              <a:t></a:t>
            </a:r>
            <a:r>
              <a:rPr lang="sk-SK" altLang="sk-SK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sk-SK" altLang="sk-SK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sk-SK" altLang="sk-SK" sz="1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endParaRPr lang="sk-SK" altLang="sk-SK" sz="1800" dirty="0">
              <a:solidFill>
                <a:srgbClr val="FF0000"/>
              </a:solidFill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2008" y="980728"/>
            <a:ext cx="2267744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800" b="0" i="1" dirty="0" smtClean="0">
                <a:solidFill>
                  <a:prstClr val="black"/>
                </a:solidFill>
                <a:sym typeface="Symbol"/>
              </a:rPr>
              <a:t>W</a:t>
            </a:r>
            <a:r>
              <a:rPr lang="sk-SK" altLang="sk-SK" sz="1800" b="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sk-SK" altLang="sk-SK" sz="1800" b="0" i="1" dirty="0" smtClean="0">
                <a:solidFill>
                  <a:prstClr val="black"/>
                </a:solidFill>
                <a:sym typeface="Symbol"/>
              </a:rPr>
              <a:t>T</a:t>
            </a:r>
            <a:r>
              <a:rPr lang="sk-SK" altLang="sk-SK" sz="1800" b="0" dirty="0" smtClean="0">
                <a:solidFill>
                  <a:prstClr val="black"/>
                </a:solidFill>
                <a:sym typeface="Symbol"/>
              </a:rPr>
              <a:t>) = </a:t>
            </a:r>
            <a:r>
              <a:rPr lang="en-US" sz="1800" b="0" dirty="0" smtClean="0">
                <a:solidFill>
                  <a:prstClr val="black"/>
                </a:solidFill>
              </a:rPr>
              <a:t>d(</a:t>
            </a:r>
            <a:r>
              <a:rPr lang="en-US" sz="1800" b="0" dirty="0" err="1" smtClean="0">
                <a:solidFill>
                  <a:prstClr val="black"/>
                </a:solidFill>
              </a:rPr>
              <a:t>ln</a:t>
            </a:r>
            <a:r>
              <a:rPr lang="en-US" sz="1800" b="0" i="1" dirty="0" smtClean="0">
                <a:solidFill>
                  <a:prstClr val="black"/>
                </a:solidFill>
                <a:sym typeface="Symbol"/>
              </a:rPr>
              <a:t></a:t>
            </a:r>
            <a:r>
              <a:rPr lang="en-US" sz="1800" b="0" dirty="0" smtClean="0">
                <a:solidFill>
                  <a:prstClr val="black"/>
                </a:solidFill>
              </a:rPr>
              <a:t>(</a:t>
            </a:r>
            <a:r>
              <a:rPr lang="en-US" sz="1800" b="0" i="1" dirty="0" smtClean="0">
                <a:solidFill>
                  <a:prstClr val="black"/>
                </a:solidFill>
              </a:rPr>
              <a:t>T</a:t>
            </a:r>
            <a:r>
              <a:rPr lang="en-US" sz="1800" b="0" dirty="0" smtClean="0">
                <a:solidFill>
                  <a:prstClr val="black"/>
                </a:solidFill>
              </a:rPr>
              <a:t>))/d(1/</a:t>
            </a:r>
            <a:r>
              <a:rPr lang="en-US" sz="1800" b="0" i="1" dirty="0" err="1" smtClean="0">
                <a:solidFill>
                  <a:prstClr val="black"/>
                </a:solidFill>
              </a:rPr>
              <a:t>k</a:t>
            </a:r>
            <a:r>
              <a:rPr lang="en-US" sz="1800" b="0" i="1" baseline="-25000" dirty="0" err="1" smtClean="0">
                <a:solidFill>
                  <a:prstClr val="black"/>
                </a:solidFill>
              </a:rPr>
              <a:t>B</a:t>
            </a:r>
            <a:r>
              <a:rPr lang="en-US" sz="1800" b="0" i="1" dirty="0" err="1" smtClean="0">
                <a:solidFill>
                  <a:prstClr val="black"/>
                </a:solidFill>
              </a:rPr>
              <a:t>T</a:t>
            </a:r>
            <a:r>
              <a:rPr lang="en-US" sz="1800" b="0" dirty="0" smtClean="0">
                <a:solidFill>
                  <a:prstClr val="black"/>
                </a:solidFill>
              </a:rPr>
              <a:t>)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699792" y="5795972"/>
            <a:ext cx="864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altLang="sk-SK" sz="16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E</a:t>
            </a:r>
            <a:r>
              <a:rPr lang="sk-SK" altLang="sk-SK" sz="16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a</a:t>
            </a:r>
            <a:r>
              <a:rPr lang="sk-SK" altLang="sk-SK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160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/>
              </a:rPr>
              <a:t></a:t>
            </a:r>
            <a:endParaRPr lang="sk-SK" altLang="sk-SK" sz="1600" dirty="0">
              <a:solidFill>
                <a:prstClr val="black"/>
              </a:solidFill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07504" y="6381328"/>
            <a:ext cx="3528392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1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disappears at</a:t>
            </a:r>
            <a:r>
              <a:rPr lang="sk-SK" altLang="sk-SK" sz="1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x(La) = 4.5 % !</a:t>
            </a:r>
            <a:endParaRPr lang="sk-SK" altLang="sk-SK" sz="1800" dirty="0">
              <a:solidFill>
                <a:srgbClr val="0033CC"/>
              </a:solidFill>
            </a:endParaRPr>
          </a:p>
        </p:txBody>
      </p:sp>
      <p:cxnSp>
        <p:nvCxnSpPr>
          <p:cNvPr id="45" name="Rovná spojovacia šípka 44"/>
          <p:cNvCxnSpPr/>
          <p:nvPr/>
        </p:nvCxnSpPr>
        <p:spPr>
          <a:xfrm flipH="1">
            <a:off x="2699792" y="609329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sk-SK" sz="1800" b="0">
              <a:solidFill>
                <a:prstClr val="black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-468560" y="0"/>
            <a:ext cx="100091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 of </a:t>
            </a:r>
            <a:r>
              <a:rPr lang="sk-SK" altLang="sk-SK" sz="240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 </a:t>
            </a:r>
            <a:r>
              <a:rPr lang="sk-SK" alt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La</a:t>
            </a:r>
            <a:r>
              <a:rPr lang="sk-SK" altLang="sk-SK" sz="2400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3</a:t>
            </a:r>
            <a:r>
              <a:rPr lang="sk-SK" altLang="sk-SK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sk-SK" altLang="sk-SK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sk-SK" altLang="sk-SK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Yb</a:t>
            </a:r>
            <a:r>
              <a:rPr lang="sk-SK" altLang="sk-SK" sz="2400" baseline="30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2</a:t>
            </a:r>
            <a:r>
              <a:rPr lang="sk-SK" altLang="sk-SK" sz="2400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sk-SK" altLang="sk-SK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</a:t>
            </a:r>
            <a:r>
              <a:rPr lang="sk-SK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sk-SK" altLang="sk-SK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Sr</a:t>
            </a:r>
            <a:r>
              <a:rPr lang="sk-SK" altLang="sk-SK" sz="2400" baseline="30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2</a:t>
            </a:r>
            <a:r>
              <a:rPr lang="sk-SK" altLang="sk-SK" sz="2400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sk-SK" altLang="sk-SK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</a:t>
            </a:r>
            <a:r>
              <a:rPr lang="sk-SK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sk-SK" altLang="sk-SK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Eu</a:t>
            </a:r>
            <a:r>
              <a:rPr lang="sk-SK" altLang="sk-SK" sz="2400" baseline="30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2</a:t>
            </a:r>
            <a:r>
              <a:rPr lang="sk-SK" altLang="sk-SK" sz="2400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sk-SK" altLang="sk-SK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</a:t>
            </a:r>
            <a:r>
              <a:rPr lang="sk-SK" alt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sk-SK" altLang="sk-SK" sz="240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vacancy</a:t>
            </a:r>
            <a:r>
              <a:rPr lang="sk-SK" altLang="sk-SK" sz="24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endParaRPr lang="en-US" altLang="sk-SK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</a:t>
            </a:r>
            <a:r>
              <a:rPr lang="sk-SK" altLang="sk-SK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gap</a:t>
            </a:r>
            <a:r>
              <a:rPr lang="sk-SK" altLang="sk-S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SmB</a:t>
            </a:r>
            <a:r>
              <a:rPr lang="sk-SK" altLang="sk-SK" sz="28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sk-SK" altLang="sk-SK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31640" y="6381328"/>
            <a:ext cx="64807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sk-SK" sz="1600" b="0" dirty="0" err="1" smtClean="0">
                <a:solidFill>
                  <a:srgbClr val="000000"/>
                </a:solidFill>
              </a:rPr>
              <a:t>Gabáni</a:t>
            </a:r>
            <a:r>
              <a:rPr lang="sk-SK" sz="1600" b="0" dirty="0" smtClean="0">
                <a:solidFill>
                  <a:srgbClr val="000000"/>
                </a:solidFill>
              </a:rPr>
              <a:t> S. </a:t>
            </a:r>
            <a:r>
              <a:rPr lang="sk-SK" sz="1600" b="0" dirty="0" err="1" smtClean="0">
                <a:solidFill>
                  <a:srgbClr val="000000"/>
                </a:solidFill>
              </a:rPr>
              <a:t>et</a:t>
            </a:r>
            <a:r>
              <a:rPr lang="sk-SK" sz="1600" b="0" dirty="0" smtClean="0">
                <a:solidFill>
                  <a:srgbClr val="000000"/>
                </a:solidFill>
              </a:rPr>
              <a:t> al., </a:t>
            </a:r>
            <a:r>
              <a:rPr lang="cs-CZ" sz="1600" b="0" dirty="0" err="1" smtClean="0">
                <a:solidFill>
                  <a:srgbClr val="FF0000"/>
                </a:solidFill>
                <a:cs typeface="Times New Roman" pitchFamily="18" charset="0"/>
              </a:rPr>
              <a:t>Philosophical</a:t>
            </a:r>
            <a:r>
              <a:rPr lang="cs-CZ" sz="16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600" b="0" dirty="0" err="1" smtClean="0">
                <a:solidFill>
                  <a:srgbClr val="FF0000"/>
                </a:solidFill>
                <a:cs typeface="Times New Roman" pitchFamily="18" charset="0"/>
              </a:rPr>
              <a:t>Magazine</a:t>
            </a:r>
            <a:r>
              <a:rPr lang="cs-CZ" sz="1600" b="0" dirty="0" smtClean="0">
                <a:solidFill>
                  <a:srgbClr val="FF0000"/>
                </a:solidFill>
                <a:cs typeface="Times New Roman" pitchFamily="18" charset="0"/>
              </a:rPr>
              <a:t> 96 (20</a:t>
            </a:r>
            <a:r>
              <a:rPr lang="en-US" sz="1600" b="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600" b="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cs-CZ" sz="1600" b="0" dirty="0" smtClean="0">
                <a:solidFill>
                  <a:srgbClr val="FF0000"/>
                </a:solidFill>
                <a:cs typeface="Times New Roman" pitchFamily="18" charset="0"/>
              </a:rPr>
              <a:t>) 3274-3283</a:t>
            </a:r>
            <a:endParaRPr lang="sk-SK" altLang="sk-SK" sz="1800" b="0" dirty="0">
              <a:solidFill>
                <a:prstClr val="black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41360" y="692696"/>
          <a:ext cx="6943008" cy="5590994"/>
        </p:xfrm>
        <a:graphic>
          <a:graphicData uri="http://schemas.openxmlformats.org/presentationml/2006/ole">
            <p:oleObj spid="_x0000_s9218" name="Graph" r:id="rId3" imgW="3856320" imgH="310464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F presentation">
  <a:themeElements>
    <a:clrScheme name="ESF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F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80000" tIns="180000" rIns="180000" bIns="18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3100" b="1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80000" tIns="180000" rIns="180000" bIns="18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3100" b="1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ESF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F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ESF presentation">
  <a:themeElements>
    <a:clrScheme name="ESF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F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80000" tIns="180000" rIns="180000" bIns="18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3100" b="1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80000" tIns="180000" rIns="180000" bIns="18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3100" b="1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ESF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F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F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66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B8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66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B8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Office\Templates\ESF presentation.pot</Template>
  <TotalTime>8402</TotalTime>
  <Words>933</Words>
  <Application>Microsoft Office PowerPoint</Application>
  <PresentationFormat>Prezentácia na obrazovke (4:3)</PresentationFormat>
  <Paragraphs>225</Paragraphs>
  <Slides>11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21" baseType="lpstr">
      <vt:lpstr>ESF presentation</vt:lpstr>
      <vt:lpstr>Motív Office</vt:lpstr>
      <vt:lpstr>Office Theme</vt:lpstr>
      <vt:lpstr>2_Office Theme</vt:lpstr>
      <vt:lpstr>3_Office Theme</vt:lpstr>
      <vt:lpstr>4_Office Theme</vt:lpstr>
      <vt:lpstr>5_Office Theme</vt:lpstr>
      <vt:lpstr>6_Office Theme</vt:lpstr>
      <vt:lpstr>3_ESF presentation</vt:lpstr>
      <vt:lpstr>Graph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Company>ESF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cooperation – an imperative</dc:title>
  <dc:creator>Sabine</dc:creator>
  <cp:lastModifiedBy>gabani</cp:lastModifiedBy>
  <cp:revision>1076</cp:revision>
  <cp:lastPrinted>2001-08-28T13:59:49Z</cp:lastPrinted>
  <dcterms:created xsi:type="dcterms:W3CDTF">2000-10-05T13:23:30Z</dcterms:created>
  <dcterms:modified xsi:type="dcterms:W3CDTF">2016-12-14T14:29:47Z</dcterms:modified>
</cp:coreProperties>
</file>