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61" r:id="rId4"/>
    <p:sldId id="258" r:id="rId5"/>
    <p:sldId id="272" r:id="rId6"/>
    <p:sldId id="259" r:id="rId7"/>
    <p:sldId id="262" r:id="rId8"/>
    <p:sldId id="267" r:id="rId9"/>
    <p:sldId id="273" r:id="rId10"/>
    <p:sldId id="265" r:id="rId11"/>
    <p:sldId id="274" r:id="rId12"/>
    <p:sldId id="264" r:id="rId13"/>
    <p:sldId id="271" r:id="rId14"/>
    <p:sldId id="268" r:id="rId15"/>
  </p:sldIdLst>
  <p:sldSz cx="9144000" cy="6858000" type="screen4x3"/>
  <p:notesSz cx="10234613" cy="71024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1" autoAdjust="0"/>
  </p:normalViewPr>
  <p:slideViewPr>
    <p:cSldViewPr>
      <p:cViewPr>
        <p:scale>
          <a:sx n="80" d="100"/>
          <a:sy n="80" d="100"/>
        </p:scale>
        <p:origin x="-1445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610" cy="354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796717" y="0"/>
            <a:ext cx="4435610" cy="354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C53E-0BB8-4D39-9219-6B3B74758F42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746635"/>
            <a:ext cx="4435610" cy="354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796717" y="6746635"/>
            <a:ext cx="4435610" cy="354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FA58-06D5-4E8F-839B-177207A56E6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9DA73-D35B-4A02-8336-D72A63184E1D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CDD9-6CC5-4C68-BF96-C1C1E1B1E65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Dakujem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Palko</a:t>
            </a:r>
            <a:r>
              <a:rPr lang="sk-SK" baseline="0" dirty="0" smtClean="0"/>
              <a:t> za slovo </a:t>
            </a:r>
            <a:r>
              <a:rPr lang="sk-SK" baseline="0" dirty="0" smtClean="0">
                <a:sym typeface="Wingdings" pitchFamily="2" charset="2"/>
              </a:rPr>
              <a:t> ... </a:t>
            </a:r>
            <a:r>
              <a:rPr lang="sk-SK" baseline="0" dirty="0" err="1" smtClean="0">
                <a:sym typeface="Wingdings" pitchFamily="2" charset="2"/>
              </a:rPr>
              <a:t>Vazena</a:t>
            </a:r>
            <a:r>
              <a:rPr lang="sk-SK" baseline="0" dirty="0" smtClean="0">
                <a:sym typeface="Wingdings" pitchFamily="2" charset="2"/>
              </a:rPr>
              <a:t> </a:t>
            </a:r>
            <a:r>
              <a:rPr lang="sk-SK" baseline="0" dirty="0" err="1" smtClean="0">
                <a:sym typeface="Wingdings" pitchFamily="2" charset="2"/>
              </a:rPr>
              <a:t>vedecka</a:t>
            </a:r>
            <a:r>
              <a:rPr lang="sk-SK" baseline="0" dirty="0" smtClean="0">
                <a:sym typeface="Wingdings" pitchFamily="2" charset="2"/>
              </a:rPr>
              <a:t> rada, </a:t>
            </a:r>
            <a:r>
              <a:rPr lang="sk-SK" baseline="0" dirty="0" err="1" smtClean="0">
                <a:sym typeface="Wingdings" pitchFamily="2" charset="2"/>
              </a:rPr>
              <a:t>mily</a:t>
            </a:r>
            <a:r>
              <a:rPr lang="sk-SK" baseline="0" dirty="0" smtClean="0">
                <a:sym typeface="Wingdings" pitchFamily="2" charset="2"/>
              </a:rPr>
              <a:t> </a:t>
            </a:r>
            <a:r>
              <a:rPr lang="sk-SK" baseline="0" dirty="0" err="1" smtClean="0">
                <a:sym typeface="Wingdings" pitchFamily="2" charset="2"/>
              </a:rPr>
              <a:t>pritomni</a:t>
            </a:r>
            <a:r>
              <a:rPr lang="sk-SK" baseline="0" dirty="0" smtClean="0">
                <a:sym typeface="Wingdings" pitchFamily="2" charset="2"/>
              </a:rPr>
              <a:t>, do </a:t>
            </a:r>
            <a:r>
              <a:rPr lang="sk-SK" baseline="0" dirty="0" err="1" smtClean="0">
                <a:sym typeface="Wingdings" pitchFamily="2" charset="2"/>
              </a:rPr>
              <a:t>sut</a:t>
            </a:r>
            <a:r>
              <a:rPr lang="en-US" baseline="0" dirty="0" err="1" smtClean="0">
                <a:sym typeface="Wingdings" pitchFamily="2" charset="2"/>
              </a:rPr>
              <a:t>aze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hlasim</a:t>
            </a:r>
            <a:r>
              <a:rPr lang="en-US" baseline="0" dirty="0" smtClean="0">
                <a:sym typeface="Wingdings" pitchFamily="2" charset="2"/>
              </a:rPr>
              <a:t> s </a:t>
            </a:r>
            <a:r>
              <a:rPr lang="en-US" baseline="0" dirty="0" err="1" smtClean="0">
                <a:sym typeface="Wingdings" pitchFamily="2" charset="2"/>
              </a:rPr>
              <a:t>tymito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dvoma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publikaciami</a:t>
            </a:r>
            <a:r>
              <a:rPr lang="en-US" baseline="0" dirty="0" smtClean="0">
                <a:sym typeface="Wingdings" pitchFamily="2" charset="2"/>
              </a:rPr>
              <a:t>. Ta </a:t>
            </a:r>
            <a:r>
              <a:rPr lang="en-US" baseline="0" dirty="0" err="1" smtClean="0">
                <a:sym typeface="Wingdings" pitchFamily="2" charset="2"/>
              </a:rPr>
              <a:t>dolna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vznikla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este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pred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troma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rokmi</a:t>
            </a:r>
            <a:r>
              <a:rPr lang="en-US" baseline="0" dirty="0" smtClean="0">
                <a:sym typeface="Wingdings" pitchFamily="2" charset="2"/>
              </a:rPr>
              <a:t> a </a:t>
            </a:r>
            <a:r>
              <a:rPr lang="en-US" baseline="0" dirty="0" err="1" smtClean="0">
                <a:sym typeface="Wingdings" pitchFamily="2" charset="2"/>
              </a:rPr>
              <a:t>tato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prva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praca</a:t>
            </a:r>
            <a:r>
              <a:rPr lang="en-US" baseline="0" dirty="0" smtClean="0">
                <a:sym typeface="Wingdings" pitchFamily="2" charset="2"/>
              </a:rPr>
              <a:t> je </a:t>
            </a:r>
            <a:r>
              <a:rPr lang="en-US" baseline="0" dirty="0" err="1" smtClean="0">
                <a:sym typeface="Wingdings" pitchFamily="2" charset="2"/>
              </a:rPr>
              <a:t>vysledkom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viac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ako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dvojrocnej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tvrdej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prace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ktorej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vysledok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uzrel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svetlo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sveta</a:t>
            </a:r>
            <a:r>
              <a:rPr lang="en-US" baseline="0" dirty="0" smtClean="0">
                <a:sym typeface="Wingdings" pitchFamily="2" charset="2"/>
              </a:rPr>
              <a:t> v </a:t>
            </a:r>
            <a:r>
              <a:rPr lang="en-US" baseline="0" dirty="0" err="1" smtClean="0">
                <a:sym typeface="Wingdings" pitchFamily="2" charset="2"/>
              </a:rPr>
              <a:t>januari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tohto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roku</a:t>
            </a:r>
            <a:r>
              <a:rPr lang="en-US" baseline="0" dirty="0" smtClean="0">
                <a:sym typeface="Wingdings" pitchFamily="2" charset="2"/>
              </a:rPr>
              <a:t>. </a:t>
            </a:r>
            <a:r>
              <a:rPr lang="en-US" baseline="0" dirty="0" err="1" smtClean="0">
                <a:sym typeface="Wingdings" pitchFamily="2" charset="2"/>
              </a:rPr>
              <a:t>Obe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prace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zamerane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studium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tenkych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supravodivych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filmov</a:t>
            </a:r>
            <a:r>
              <a:rPr lang="en-US" baseline="0" dirty="0" smtClean="0">
                <a:sym typeface="Wingdings" pitchFamily="2" charset="2"/>
              </a:rPr>
              <a:t> v </a:t>
            </a:r>
            <a:r>
              <a:rPr lang="en-US" baseline="0" dirty="0" err="1" smtClean="0">
                <a:sym typeface="Wingdings" pitchFamily="2" charset="2"/>
              </a:rPr>
              <a:t>blizkosti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prechodu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supravodic-izolant</a:t>
            </a:r>
            <a:r>
              <a:rPr lang="en-US" baseline="0" dirty="0" smtClean="0">
                <a:sym typeface="Wingdings" pitchFamily="2" charset="2"/>
              </a:rPr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7CDD9-6CC5-4C68-BF96-C1C1E1B1E65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sustredim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vyssie</a:t>
            </a:r>
            <a:r>
              <a:rPr lang="en-US" baseline="0" dirty="0" smtClean="0"/>
              <a:t>, v </a:t>
            </a:r>
            <a:r>
              <a:rPr lang="en-US" baseline="0" dirty="0" err="1" smtClean="0"/>
              <a:t>ktorej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studovali</a:t>
            </a:r>
            <a:r>
              <a:rPr lang="en-US" baseline="0" dirty="0" smtClean="0"/>
              <a:t> to, </a:t>
            </a:r>
            <a:r>
              <a:rPr lang="en-US" baseline="0" dirty="0" err="1" smtClean="0"/>
              <a:t>akym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sposobom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prechadzaju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tenke</a:t>
            </a:r>
            <a:r>
              <a:rPr lang="en-US" baseline="0" dirty="0" smtClean="0"/>
              <a:t> filmy </a:t>
            </a:r>
            <a:r>
              <a:rPr lang="en-US" baseline="0" dirty="0" err="1" smtClean="0"/>
              <a:t>Molybden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karbidu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supravodiveho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izolacneho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stavu</a:t>
            </a:r>
            <a:r>
              <a:rPr lang="en-US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7CDD9-6CC5-4C68-BF96-C1C1E1B1E651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vseobecne</a:t>
            </a:r>
            <a:r>
              <a:rPr lang="en-US" dirty="0" smtClean="0"/>
              <a:t> </a:t>
            </a:r>
            <a:r>
              <a:rPr lang="en-US" dirty="0" err="1" smtClean="0"/>
              <a:t>zname</a:t>
            </a:r>
            <a:r>
              <a:rPr lang="en-US" dirty="0" smtClean="0"/>
              <a:t>,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takyto</a:t>
            </a:r>
            <a:r>
              <a:rPr lang="en-US" dirty="0" smtClean="0"/>
              <a:t> </a:t>
            </a:r>
            <a:r>
              <a:rPr lang="en-US" dirty="0" err="1" smtClean="0"/>
              <a:t>prechod</a:t>
            </a:r>
            <a:r>
              <a:rPr lang="en-US" dirty="0" smtClean="0"/>
              <a:t> </a:t>
            </a:r>
            <a:r>
              <a:rPr lang="en-US" dirty="0" err="1" smtClean="0"/>
              <a:t>supravodic-izolant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nastava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systemoch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kratkou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strednou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drahou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elektronov</a:t>
            </a:r>
            <a:r>
              <a:rPr lang="en-US" baseline="0" dirty="0" smtClean="0"/>
              <a:t> no a </a:t>
            </a:r>
            <a:r>
              <a:rPr lang="en-US" baseline="0" dirty="0" err="1" smtClean="0"/>
              <a:t>skratenie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strednej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drahy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dosiahnut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zvysenim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neusporiadanosti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systeme</a:t>
            </a:r>
            <a:r>
              <a:rPr lang="en-US" baseline="0" dirty="0" smtClean="0"/>
              <a:t> a to </a:t>
            </a:r>
            <a:r>
              <a:rPr lang="en-US" baseline="0" dirty="0" err="1" smtClean="0"/>
              <a:t>mozeme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urobit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niekolkymi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sposobmi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napriklad</a:t>
            </a:r>
            <a:r>
              <a:rPr lang="en-US" baseline="0" dirty="0" smtClean="0"/>
              <a:t> …(</a:t>
            </a:r>
            <a:r>
              <a:rPr lang="en-US" baseline="0" dirty="0" err="1" smtClean="0"/>
              <a:t>odrazky</a:t>
            </a:r>
            <a:r>
              <a:rPr lang="en-US" baseline="0" dirty="0" smtClean="0"/>
              <a:t>)… </a:t>
            </a:r>
            <a:r>
              <a:rPr lang="en-US" baseline="0" dirty="0" err="1" smtClean="0"/>
              <a:t>pricom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obrazku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vpravo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uvedeny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priklad</a:t>
            </a:r>
            <a:r>
              <a:rPr lang="en-US" baseline="0" dirty="0" smtClean="0"/>
              <a:t>,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7CDD9-6CC5-4C68-BF96-C1C1E1B1E65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7CDD9-6CC5-4C68-BF96-C1C1E1B1E65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EABBAB-19FF-4E6B-A905-19F40C13A32C}" type="slidenum">
              <a:rPr lang="sk-SK" altLang="en-US" smtClean="0"/>
              <a:pPr>
                <a:defRPr/>
              </a:pPr>
              <a:t>13</a:t>
            </a:fld>
            <a:endParaRPr lang="sk-S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88D5-33A3-4583-9316-08E1E29AC103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7921-4936-4FB3-ADA2-21DC99926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43174" y="260350"/>
            <a:ext cx="3857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err="1" smtClean="0">
                <a:solidFill>
                  <a:schemeClr val="bg1"/>
                </a:solidFill>
                <a:latin typeface="Arial" pitchFamily="34" charset="0"/>
              </a:rPr>
              <a:t>Súťažn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é</a:t>
            </a: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  <a:latin typeface="Arial" pitchFamily="34" charset="0"/>
              </a:rPr>
              <a:t>publikáci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e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857224" y="1214422"/>
            <a:ext cx="7572428" cy="178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err="1" smtClean="0">
                <a:latin typeface="Calibri" pitchFamily="34" charset="0"/>
                <a:cs typeface="Arial" pitchFamily="34" charset="0"/>
              </a:rPr>
              <a:t>Fermionic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 scenario for the destruction of superconductivity in ultrathin </a:t>
            </a:r>
            <a:r>
              <a:rPr lang="en-US" b="1" dirty="0" err="1" smtClean="0">
                <a:latin typeface="Calibri" pitchFamily="34" charset="0"/>
                <a:cs typeface="Arial" pitchFamily="34" charset="0"/>
              </a:rPr>
              <a:t>MoC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 films evidenced by STM measurements</a:t>
            </a: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P. </a:t>
            </a:r>
            <a:r>
              <a:rPr lang="en-US" sz="1500" dirty="0" err="1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Szab</a:t>
            </a:r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ó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 T. </a:t>
            </a:r>
            <a:r>
              <a:rPr lang="sk-SK" sz="1500" dirty="0" err="1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Samuely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 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V.</a:t>
            </a:r>
            <a:r>
              <a:rPr kumimoji="0" lang="en-US" sz="15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Ha</a:t>
            </a:r>
            <a:r>
              <a:rPr kumimoji="0" lang="sk-SK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šková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 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J.</a:t>
            </a:r>
            <a:r>
              <a:rPr kumimoji="0" lang="sk-SK" sz="15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sk-SK" sz="15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Kačmarčík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 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M.</a:t>
            </a:r>
            <a:r>
              <a:rPr kumimoji="0" lang="sk-SK" sz="15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Žemlička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 </a:t>
            </a:r>
            <a:r>
              <a:rPr kumimoji="0" lang="sk-SK" sz="15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M.</a:t>
            </a:r>
            <a:r>
              <a:rPr kumimoji="0" lang="sk-SK" sz="15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sk-SK" sz="15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Grajcar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 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J.</a:t>
            </a:r>
            <a:r>
              <a:rPr kumimoji="0" lang="sk-SK" sz="15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G. </a:t>
            </a:r>
            <a:r>
              <a:rPr kumimoji="0" lang="sk-SK" sz="15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Rodrigo</a:t>
            </a:r>
            <a:r>
              <a:rPr kumimoji="0" lang="sk-SK" sz="15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and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 </a:t>
            </a:r>
            <a:endParaRPr kumimoji="0" lang="sk-SK" sz="1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Samuely</a:t>
            </a:r>
            <a:endParaRPr kumimoji="0" lang="sk-SK" sz="1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65760" lvl="1">
              <a:spcBef>
                <a:spcPct val="20000"/>
              </a:spcBef>
            </a:pPr>
            <a:r>
              <a:rPr lang="sk-SK" sz="1500" b="1" i="1" dirty="0" smtClean="0">
                <a:latin typeface="Calibri" pitchFamily="34" charset="0"/>
                <a:cs typeface="Arial" pitchFamily="34" charset="0"/>
              </a:rPr>
              <a:t>PHYSICAL REVIEW B</a:t>
            </a:r>
            <a:r>
              <a:rPr kumimoji="0" lang="sk-SK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sk-SK" sz="15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kumimoji="0" lang="sk-SK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93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014505 (2016) 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→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sk-SK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Impact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sk-SK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Factor</a:t>
            </a:r>
            <a:r>
              <a:rPr kumimoji="0" lang="sk-SK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</a:t>
            </a:r>
            <a:r>
              <a:rPr kumimoji="0" lang="sk-SK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3,7</a:t>
            </a:r>
            <a:endParaRPr kumimoji="0" lang="en-US" sz="15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43142" y="3395667"/>
            <a:ext cx="3857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Conference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57224" y="3356992"/>
            <a:ext cx="7572428" cy="11079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>
              <a:buFont typeface="Arial" pitchFamily="34" charset="0"/>
              <a:buChar char="•"/>
            </a:pPr>
            <a:r>
              <a:rPr lang="sk-SK" b="1" dirty="0" err="1" smtClean="0">
                <a:latin typeface="Calibri" pitchFamily="34" charset="0"/>
              </a:rPr>
              <a:t>Far-infrared</a:t>
            </a:r>
            <a:r>
              <a:rPr lang="sk-SK" b="1" dirty="0" smtClean="0">
                <a:latin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</a:rPr>
              <a:t>electrodynamics</a:t>
            </a:r>
            <a:r>
              <a:rPr lang="sk-SK" b="1" dirty="0" smtClean="0">
                <a:latin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</a:rPr>
              <a:t>of</a:t>
            </a:r>
            <a:r>
              <a:rPr lang="sk-SK" b="1" dirty="0" smtClean="0">
                <a:latin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</a:rPr>
              <a:t>thin</a:t>
            </a:r>
            <a:r>
              <a:rPr lang="sk-SK" b="1" dirty="0" smtClean="0">
                <a:latin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</a:rPr>
              <a:t>superconducting</a:t>
            </a:r>
            <a:r>
              <a:rPr lang="sk-SK" b="1" dirty="0" smtClean="0">
                <a:latin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</a:rPr>
              <a:t>NbN</a:t>
            </a:r>
            <a:r>
              <a:rPr lang="sk-SK" b="1" dirty="0" smtClean="0">
                <a:latin typeface="Calibri" pitchFamily="34" charset="0"/>
              </a:rPr>
              <a:t> film in </a:t>
            </a:r>
          </a:p>
          <a:p>
            <a:pPr indent="266700"/>
            <a:r>
              <a:rPr lang="sk-SK" b="1" dirty="0" err="1" smtClean="0">
                <a:latin typeface="Calibri" pitchFamily="34" charset="0"/>
              </a:rPr>
              <a:t>magnetic</a:t>
            </a:r>
            <a:r>
              <a:rPr lang="sk-SK" b="1" dirty="0" smtClean="0">
                <a:latin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</a:rPr>
              <a:t>fields</a:t>
            </a:r>
            <a:r>
              <a:rPr lang="sk-SK" i="1" dirty="0" smtClean="0">
                <a:latin typeface="Calibri" pitchFamily="34" charset="0"/>
              </a:rPr>
              <a:t> </a:t>
            </a:r>
          </a:p>
          <a:p>
            <a:pPr marL="361950"/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</a:rPr>
              <a:t>M. </a:t>
            </a:r>
            <a:r>
              <a:rPr lang="sk-SK" sz="1500" dirty="0" err="1" smtClean="0">
                <a:solidFill>
                  <a:srgbClr val="0070C0"/>
                </a:solidFill>
                <a:latin typeface="Calibri" pitchFamily="34" charset="0"/>
              </a:rPr>
              <a:t>Sindler</a:t>
            </a:r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</a:rPr>
              <a:t>, R. </a:t>
            </a:r>
            <a:r>
              <a:rPr lang="sk-SK" sz="1500" dirty="0" err="1" smtClean="0">
                <a:solidFill>
                  <a:srgbClr val="0070C0"/>
                </a:solidFill>
                <a:latin typeface="Calibri" pitchFamily="34" charset="0"/>
              </a:rPr>
              <a:t>Tesar</a:t>
            </a:r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</a:rPr>
              <a:t>, J. </a:t>
            </a:r>
            <a:r>
              <a:rPr lang="sk-SK" sz="1500" dirty="0" err="1" smtClean="0">
                <a:solidFill>
                  <a:srgbClr val="0070C0"/>
                </a:solidFill>
                <a:latin typeface="Calibri" pitchFamily="34" charset="0"/>
              </a:rPr>
              <a:t>Kolacek</a:t>
            </a:r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</a:rPr>
              <a:t>, P. Szabo, P. </a:t>
            </a:r>
            <a:r>
              <a:rPr lang="sk-SK" sz="1500" dirty="0" err="1" smtClean="0">
                <a:solidFill>
                  <a:srgbClr val="0070C0"/>
                </a:solidFill>
                <a:latin typeface="Calibri" pitchFamily="34" charset="0"/>
              </a:rPr>
              <a:t>Samuely</a:t>
            </a:r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sk-SK" sz="1500" b="1" dirty="0" smtClean="0">
                <a:solidFill>
                  <a:srgbClr val="0070C0"/>
                </a:solidFill>
                <a:latin typeface="Calibri" pitchFamily="34" charset="0"/>
              </a:rPr>
              <a:t>V. </a:t>
            </a:r>
            <a:r>
              <a:rPr lang="sk-SK" sz="1500" b="1" dirty="0" err="1" smtClean="0">
                <a:solidFill>
                  <a:srgbClr val="0070C0"/>
                </a:solidFill>
                <a:latin typeface="Calibri" pitchFamily="34" charset="0"/>
              </a:rPr>
              <a:t>Haskova</a:t>
            </a:r>
            <a:r>
              <a:rPr lang="sk-SK" sz="1500" dirty="0" smtClean="0">
                <a:solidFill>
                  <a:srgbClr val="0070C0"/>
                </a:solidFill>
                <a:latin typeface="Calibri" pitchFamily="34" charset="0"/>
              </a:rPr>
              <a:t>, C. Kadlec, F. Kadlec, P. </a:t>
            </a:r>
            <a:r>
              <a:rPr lang="sk-SK" sz="1500" dirty="0" err="1" smtClean="0">
                <a:solidFill>
                  <a:srgbClr val="0070C0"/>
                </a:solidFill>
                <a:latin typeface="Calibri" pitchFamily="34" charset="0"/>
              </a:rPr>
              <a:t>Kuzel</a:t>
            </a:r>
            <a:endParaRPr lang="sk-SK" sz="15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61950"/>
            <a:r>
              <a:rPr lang="sk-SK" sz="1500" b="1" i="1" dirty="0" err="1" smtClean="0">
                <a:latin typeface="Calibri" pitchFamily="34" charset="0"/>
              </a:rPr>
              <a:t>Supercond</a:t>
            </a:r>
            <a:r>
              <a:rPr lang="sk-SK" sz="1500" b="1" i="1" dirty="0" smtClean="0">
                <a:latin typeface="Calibri" pitchFamily="34" charset="0"/>
              </a:rPr>
              <a:t>. </a:t>
            </a:r>
            <a:r>
              <a:rPr lang="sk-SK" sz="1500" b="1" i="1" dirty="0" err="1" smtClean="0">
                <a:latin typeface="Calibri" pitchFamily="34" charset="0"/>
              </a:rPr>
              <a:t>Sci</a:t>
            </a:r>
            <a:r>
              <a:rPr lang="sk-SK" sz="1500" b="1" i="1" dirty="0" smtClean="0">
                <a:latin typeface="Calibri" pitchFamily="34" charset="0"/>
              </a:rPr>
              <a:t>. </a:t>
            </a:r>
            <a:r>
              <a:rPr lang="sk-SK" sz="1500" b="1" i="1" dirty="0" err="1" smtClean="0">
                <a:latin typeface="Calibri" pitchFamily="34" charset="0"/>
              </a:rPr>
              <a:t>Technol</a:t>
            </a:r>
            <a:r>
              <a:rPr lang="sk-SK" sz="1500" b="1" i="1" dirty="0" smtClean="0">
                <a:latin typeface="Calibri" pitchFamily="34" charset="0"/>
              </a:rPr>
              <a:t>.</a:t>
            </a:r>
            <a:r>
              <a:rPr lang="sk-SK" sz="1500" dirty="0" smtClean="0">
                <a:latin typeface="Calibri" pitchFamily="34" charset="0"/>
              </a:rPr>
              <a:t> </a:t>
            </a:r>
            <a:r>
              <a:rPr lang="sk-SK" sz="1500" b="1" dirty="0" smtClean="0">
                <a:latin typeface="Calibri" pitchFamily="34" charset="0"/>
              </a:rPr>
              <a:t>27,</a:t>
            </a:r>
            <a:r>
              <a:rPr lang="sk-SK" sz="1500" dirty="0" smtClean="0">
                <a:latin typeface="Calibri" pitchFamily="34" charset="0"/>
              </a:rPr>
              <a:t> 055009 (2014) </a:t>
            </a:r>
            <a:r>
              <a:rPr lang="sk-SK" sz="1500" dirty="0" smtClean="0">
                <a:cs typeface="Arial" pitchFamily="34" charset="0"/>
              </a:rPr>
              <a:t>→</a:t>
            </a:r>
            <a:r>
              <a:rPr lang="sk-SK" sz="1500" dirty="0" smtClean="0">
                <a:latin typeface="Calibri" pitchFamily="34" charset="0"/>
              </a:rPr>
              <a:t> </a:t>
            </a:r>
            <a:r>
              <a:rPr lang="sk-SK" sz="1500" dirty="0" err="1" smtClean="0">
                <a:latin typeface="Calibri" pitchFamily="34" charset="0"/>
              </a:rPr>
              <a:t>Impact</a:t>
            </a:r>
            <a:r>
              <a:rPr lang="sk-SK" sz="1500" dirty="0" smtClean="0">
                <a:latin typeface="Calibri" pitchFamily="34" charset="0"/>
              </a:rPr>
              <a:t> </a:t>
            </a:r>
            <a:r>
              <a:rPr lang="sk-SK" sz="1500" dirty="0" err="1" smtClean="0">
                <a:latin typeface="Calibri" pitchFamily="34" charset="0"/>
              </a:rPr>
              <a:t>Factor</a:t>
            </a:r>
            <a:r>
              <a:rPr lang="sk-SK" sz="1500" dirty="0" smtClean="0">
                <a:latin typeface="Calibri" pitchFamily="34" charset="0"/>
              </a:rPr>
              <a:t>  </a:t>
            </a:r>
            <a:r>
              <a:rPr lang="sk-SK" sz="1500" b="1" dirty="0" smtClean="0">
                <a:latin typeface="Calibri" pitchFamily="34" charset="0"/>
              </a:rPr>
              <a:t>2,7</a:t>
            </a:r>
            <a:r>
              <a:rPr lang="sk-SK" sz="1500" dirty="0" smtClean="0">
                <a:latin typeface="Calibri" pitchFamily="34" charset="0"/>
              </a:rPr>
              <a:t> </a:t>
            </a:r>
            <a:endParaRPr lang="sk-SK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5004048" y="3429000"/>
            <a:ext cx="244827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073571" y="4871954"/>
            <a:ext cx="3187091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dirty="0" err="1" smtClean="0">
                <a:latin typeface="Arial" pitchFamily="34" charset="0"/>
              </a:rPr>
              <a:t>Bozónový</a:t>
            </a:r>
            <a:r>
              <a:rPr lang="sk-SK" sz="1600" dirty="0" smtClean="0">
                <a:latin typeface="Arial" pitchFamily="34" charset="0"/>
              </a:rPr>
              <a:t> mechanizmus: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i="1" dirty="0" err="1" smtClean="0">
                <a:latin typeface="Arial" pitchFamily="34" charset="0"/>
              </a:rPr>
              <a:t>T</a:t>
            </a:r>
            <a:r>
              <a:rPr lang="en-US" sz="1400" baseline="-25000" dirty="0" err="1" smtClean="0">
                <a:latin typeface="Arial" pitchFamily="34" charset="0"/>
              </a:rPr>
              <a:t>c</a:t>
            </a:r>
            <a:r>
              <a:rPr lang="en-US" sz="1400" i="1" dirty="0" smtClean="0">
                <a:latin typeface="Arial" pitchFamily="34" charset="0"/>
              </a:rPr>
              <a:t> </a:t>
            </a:r>
            <a:r>
              <a:rPr lang="sk-SK" sz="1400" i="1" dirty="0" smtClean="0">
                <a:latin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</a:rPr>
              <a:t>a</a:t>
            </a:r>
            <a:r>
              <a:rPr lang="en-US" sz="1400" i="1" dirty="0" smtClean="0">
                <a:latin typeface="Arial" pitchFamily="34" charset="0"/>
              </a:rPr>
              <a:t> </a:t>
            </a:r>
            <a:r>
              <a:rPr lang="en-US" sz="1400" i="1" dirty="0">
                <a:latin typeface="Symbol" pitchFamily="18" charset="2"/>
              </a:rPr>
              <a:t>D</a:t>
            </a:r>
            <a:r>
              <a:rPr lang="en-US" sz="1400" i="1" dirty="0">
                <a:latin typeface="Arial" pitchFamily="34" charset="0"/>
              </a:rPr>
              <a:t> </a:t>
            </a:r>
            <a:r>
              <a:rPr lang="sk-SK" sz="1400" i="1" dirty="0" smtClean="0">
                <a:latin typeface="Arial" pitchFamily="34" charset="0"/>
              </a:rPr>
              <a:t> </a:t>
            </a:r>
            <a:r>
              <a:rPr lang="sk-SK" sz="1400" dirty="0" err="1" smtClean="0">
                <a:latin typeface="Arial" pitchFamily="34" charset="0"/>
              </a:rPr>
              <a:t>kesajú</a:t>
            </a:r>
            <a:endParaRPr lang="en-US" sz="1400" dirty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itchFamily="34" charset="0"/>
              </a:rPr>
              <a:t>2</a:t>
            </a:r>
            <a:r>
              <a:rPr lang="en-US" sz="1400" i="1" dirty="0">
                <a:latin typeface="Arial" pitchFamily="34" charset="0"/>
              </a:rPr>
              <a:t> </a:t>
            </a:r>
            <a:r>
              <a:rPr lang="en-US" sz="1400" i="1" dirty="0">
                <a:latin typeface="Symbol" pitchFamily="18" charset="2"/>
              </a:rPr>
              <a:t>D</a:t>
            </a:r>
            <a:r>
              <a:rPr lang="en-US" sz="1400" i="1" dirty="0">
                <a:latin typeface="Arial" pitchFamily="34" charset="0"/>
              </a:rPr>
              <a:t> /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k</a:t>
            </a:r>
            <a:r>
              <a:rPr lang="en-US" sz="1400" baseline="-25000" dirty="0" err="1">
                <a:latin typeface="Arial" pitchFamily="34" charset="0"/>
              </a:rPr>
              <a:t>B</a:t>
            </a:r>
            <a:r>
              <a:rPr lang="en-US" sz="1400" dirty="0" err="1">
                <a:latin typeface="Arial" pitchFamily="34" charset="0"/>
              </a:rPr>
              <a:t>T</a:t>
            </a:r>
            <a:r>
              <a:rPr lang="en-US" sz="1400" baseline="-25000" dirty="0" err="1">
                <a:latin typeface="Arial" pitchFamily="34" charset="0"/>
              </a:rPr>
              <a:t>c</a:t>
            </a:r>
            <a:r>
              <a:rPr lang="en-US" sz="1400" baseline="-25000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</a:rPr>
              <a:t>narastá</a:t>
            </a:r>
            <a:endParaRPr lang="en-US" sz="1400" dirty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nehomogenity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Symbol" pitchFamily="18" charset="2"/>
              </a:rPr>
              <a:t>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na vzdialenosti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smtClean="0">
                <a:latin typeface="Symbol" pitchFamily="18" charset="2"/>
              </a:rPr>
              <a:t>x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k-SK" sz="1400" dirty="0" smtClean="0">
                <a:latin typeface="Arial" pitchFamily="34" charset="0"/>
              </a:rPr>
              <a:t>prejav </a:t>
            </a:r>
            <a:r>
              <a:rPr lang="en-US" sz="1400" dirty="0" smtClean="0">
                <a:latin typeface="Arial" pitchFamily="34" charset="0"/>
              </a:rPr>
              <a:t>pseudo</a:t>
            </a:r>
            <a:r>
              <a:rPr lang="sk-SK" sz="1400" dirty="0" smtClean="0">
                <a:latin typeface="Arial" pitchFamily="34" charset="0"/>
              </a:rPr>
              <a:t>medzery</a:t>
            </a:r>
            <a:endParaRPr lang="sk-SK" sz="1400" dirty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dirty="0">
              <a:cs typeface="+mn-cs"/>
            </a:endParaRPr>
          </a:p>
          <a:p>
            <a:pPr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784031" y="4725613"/>
            <a:ext cx="450287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Fermiónový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mechanizmus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: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n-US" sz="1600" baseline="-25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klesajú rovnako</a:t>
            </a:r>
            <a:endParaRPr lang="sk-SK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</a:t>
            </a:r>
            <a:r>
              <a:rPr lang="en-US" sz="1600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n-US" sz="1600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sa takmer nemení</a:t>
            </a:r>
            <a:endParaRPr lang="sk-SK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Žiadna </a:t>
            </a:r>
            <a:r>
              <a:rPr lang="sk-SK" sz="1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pseudomedzera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an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flu</a:t>
            </a:r>
            <a:r>
              <a:rPr lang="sk-SK" sz="1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ktuácie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endParaRPr lang="sk-SK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600" b="1" dirty="0" smtClean="0">
              <a:latin typeface="Arial" pitchFamily="34" charset="0"/>
            </a:endParaRPr>
          </a:p>
          <a:p>
            <a:pPr marL="342900" indent="-342900">
              <a:defRPr/>
            </a:pPr>
            <a:r>
              <a:rPr lang="sk-SK" sz="1600" b="1" dirty="0" err="1" smtClean="0">
                <a:latin typeface="Arial" pitchFamily="34" charset="0"/>
              </a:rPr>
              <a:t>Bozónový</a:t>
            </a:r>
            <a:r>
              <a:rPr lang="sk-SK" sz="1600" b="1" dirty="0" smtClean="0">
                <a:latin typeface="Arial" pitchFamily="34" charset="0"/>
              </a:rPr>
              <a:t> mechanizmus nie je univerzálny</a:t>
            </a:r>
            <a:endParaRPr lang="en-US" sz="1600" b="1" dirty="0">
              <a:latin typeface="Arial" pitchFamily="34" charset="0"/>
            </a:endParaRPr>
          </a:p>
          <a:p>
            <a:pPr marL="342900" indent="-342900"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1" name="Picture 9" descr="E:\pszabo\publikacie\zaslane\MoC15\Fig4N\Fig4Natur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320" y="1279528"/>
            <a:ext cx="6408638" cy="30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43240" y="260350"/>
            <a:ext cx="2928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Tenké filmy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</a:rPr>
              <a:t>MoC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43240" y="260350"/>
            <a:ext cx="2928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Poďakovanie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Obrázok 3" descr="P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071702" cy="2762270"/>
          </a:xfrm>
          <a:prstGeom prst="rect">
            <a:avLst/>
          </a:prstGeom>
        </p:spPr>
      </p:pic>
      <p:pic>
        <p:nvPicPr>
          <p:cNvPr id="5" name="Obrázok 4" descr="Samue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1"/>
            <a:ext cx="2071702" cy="2762269"/>
          </a:xfrm>
          <a:prstGeom prst="rect">
            <a:avLst/>
          </a:prstGeom>
        </p:spPr>
      </p:pic>
      <p:pic>
        <p:nvPicPr>
          <p:cNvPr id="7" name="Obrázok 6" descr="Zuzka 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071942"/>
            <a:ext cx="1928826" cy="2678926"/>
          </a:xfrm>
          <a:prstGeom prst="rect">
            <a:avLst/>
          </a:prstGeom>
        </p:spPr>
      </p:pic>
      <p:pic>
        <p:nvPicPr>
          <p:cNvPr id="8" name="Obrázok 7" descr="Zuzka 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071942"/>
            <a:ext cx="2071702" cy="2695022"/>
          </a:xfrm>
          <a:prstGeom prst="rect">
            <a:avLst/>
          </a:prstGeom>
        </p:spPr>
      </p:pic>
      <p:pic>
        <p:nvPicPr>
          <p:cNvPr id="9" name="Obrázok 8" descr="Ing. Michal Kopcik 17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214421"/>
            <a:ext cx="2143140" cy="2796033"/>
          </a:xfrm>
          <a:prstGeom prst="rect">
            <a:avLst/>
          </a:prstGeom>
        </p:spPr>
      </p:pic>
      <p:pic>
        <p:nvPicPr>
          <p:cNvPr id="10" name="Obrázok 9" descr="DSC006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095753"/>
            <a:ext cx="2000264" cy="26670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3108" y="260350"/>
            <a:ext cx="4786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THE GAPMAP FITS THE SURFACE</a:t>
            </a:r>
            <a:endParaRPr lang="sk-SK" sz="22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Picture 2" descr="E:\pszabo\publikacie\zaslane\MoC15\JPEGfigures\Fig3.jpg"/>
          <p:cNvPicPr>
            <a:picLocks noChangeAspect="1" noChangeArrowheads="1"/>
          </p:cNvPicPr>
          <p:nvPr/>
        </p:nvPicPr>
        <p:blipFill>
          <a:blip r:embed="rId2" cstate="print"/>
          <a:srcRect b="52129"/>
          <a:stretch>
            <a:fillRect/>
          </a:stretch>
        </p:blipFill>
        <p:spPr bwMode="auto">
          <a:xfrm>
            <a:off x="71406" y="2055734"/>
            <a:ext cx="5388818" cy="178595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395726" y="1345156"/>
            <a:ext cx="18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Gapmap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0.5 K </a:t>
            </a:r>
            <a:endParaRPr lang="sk-S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71004" y="1345156"/>
            <a:ext cx="207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Topography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0.5 K</a:t>
            </a:r>
            <a:endParaRPr lang="sk-S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15616" y="5786454"/>
            <a:ext cx="739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 7-10% variation of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observed in thicker areas with corrugation ~ 1 nm</a:t>
            </a:r>
            <a:endParaRPr lang="sk-SK" dirty="0"/>
          </a:p>
        </p:txBody>
      </p:sp>
      <p:pic>
        <p:nvPicPr>
          <p:cNvPr id="9" name="Picture 2" descr="E:\pszabo\publikacie\zaslane\MoC15\JPEGfigures\Fig3.jpg"/>
          <p:cNvPicPr>
            <a:picLocks noChangeAspect="1" noChangeArrowheads="1"/>
          </p:cNvPicPr>
          <p:nvPr/>
        </p:nvPicPr>
        <p:blipFill>
          <a:blip r:embed="rId2" cstate="print"/>
          <a:srcRect t="47871" r="41670"/>
          <a:stretch>
            <a:fillRect/>
          </a:stretch>
        </p:blipFill>
        <p:spPr bwMode="auto">
          <a:xfrm>
            <a:off x="5715008" y="2055734"/>
            <a:ext cx="3143272" cy="194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1030" name="BlokTextu 4"/>
          <p:cNvSpPr txBox="1">
            <a:spLocks noChangeArrowheads="1"/>
          </p:cNvSpPr>
          <p:nvPr/>
        </p:nvSpPr>
        <p:spPr bwMode="auto">
          <a:xfrm>
            <a:off x="857250" y="1976438"/>
            <a:ext cx="6954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dcss10"/>
              </a:rPr>
              <a:t>When </a:t>
            </a:r>
            <a:r>
              <a:rPr lang="en-US" altLang="en-US" sz="1800" b="1" i="1">
                <a:latin typeface="dcss10"/>
              </a:rPr>
              <a:t>l</a:t>
            </a:r>
            <a:r>
              <a:rPr lang="en-US" altLang="en-US" sz="1800" b="1" i="1" baseline="-25000">
                <a:latin typeface="dcss10"/>
              </a:rPr>
              <a:t>min</a:t>
            </a:r>
            <a:r>
              <a:rPr lang="en-US" altLang="en-US" sz="1800">
                <a:latin typeface="dcss10"/>
              </a:rPr>
              <a:t> ~ </a:t>
            </a:r>
            <a:r>
              <a:rPr lang="en-US" altLang="en-US" sz="1800" b="1" i="1">
                <a:latin typeface="dcss10"/>
              </a:rPr>
              <a:t>a , </a:t>
            </a:r>
            <a:r>
              <a:rPr lang="en-US" altLang="en-US" sz="1800" b="1">
                <a:latin typeface="dcss10"/>
              </a:rPr>
              <a:t>electrons localize </a:t>
            </a:r>
          </a:p>
          <a:p>
            <a:pPr algn="ctr"/>
            <a:r>
              <a:rPr lang="en-US" altLang="en-US" sz="1800">
                <a:latin typeface="dcss10"/>
              </a:rPr>
              <a:t>(</a:t>
            </a:r>
            <a:r>
              <a:rPr lang="en-US" altLang="en-US" sz="1800" b="1" i="1">
                <a:latin typeface="dcss10"/>
              </a:rPr>
              <a:t>l </a:t>
            </a:r>
            <a:r>
              <a:rPr lang="en-US" altLang="en-US" sz="1800">
                <a:latin typeface="dcss10"/>
              </a:rPr>
              <a:t>-</a:t>
            </a:r>
            <a:r>
              <a:rPr lang="en-US" altLang="en-US" sz="1800" b="1" i="1">
                <a:latin typeface="dcss10"/>
              </a:rPr>
              <a:t> </a:t>
            </a:r>
            <a:r>
              <a:rPr lang="en-US" altLang="en-US" sz="1800">
                <a:latin typeface="dcss10"/>
              </a:rPr>
              <a:t>electron’s mean free path</a:t>
            </a:r>
            <a:r>
              <a:rPr lang="en-US" altLang="en-US" sz="1800" b="1" i="1">
                <a:latin typeface="dcss10"/>
              </a:rPr>
              <a:t> </a:t>
            </a:r>
            <a:r>
              <a:rPr lang="en-US" altLang="en-US" sz="1800">
                <a:latin typeface="dcss10"/>
              </a:rPr>
              <a:t>&amp; </a:t>
            </a:r>
            <a:r>
              <a:rPr lang="en-US" altLang="en-US" sz="1800" b="1" i="1">
                <a:latin typeface="dcss10"/>
              </a:rPr>
              <a:t>a</a:t>
            </a:r>
            <a:r>
              <a:rPr lang="en-US" altLang="en-US" sz="1800">
                <a:latin typeface="dcss10"/>
              </a:rPr>
              <a:t> - lattice constant)</a:t>
            </a:r>
          </a:p>
        </p:txBody>
      </p:sp>
      <p:graphicFrame>
        <p:nvGraphicFramePr>
          <p:cNvPr id="1026" name="Object 162"/>
          <p:cNvGraphicFramePr>
            <a:graphicFrameLocks noChangeAspect="1"/>
          </p:cNvGraphicFramePr>
          <p:nvPr/>
        </p:nvGraphicFramePr>
        <p:xfrm>
          <a:off x="5046663" y="3025775"/>
          <a:ext cx="1990725" cy="400050"/>
        </p:xfrm>
        <a:graphic>
          <a:graphicData uri="http://schemas.openxmlformats.org/presentationml/2006/ole">
            <p:oleObj spid="_x0000_s17410" name="Rovnica" r:id="rId4" imgW="990170" imgH="215806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425825" y="2949575"/>
          <a:ext cx="1273175" cy="439738"/>
        </p:xfrm>
        <a:graphic>
          <a:graphicData uri="http://schemas.openxmlformats.org/presentationml/2006/ole">
            <p:oleObj spid="_x0000_s17411" name="Rovnica" r:id="rId5" imgW="622080" imgH="215640" progId="Equation.3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845300" y="4668838"/>
          <a:ext cx="1487488" cy="384175"/>
        </p:xfrm>
        <a:graphic>
          <a:graphicData uri="http://schemas.openxmlformats.org/presentationml/2006/ole">
            <p:oleObj spid="_x0000_s17412" name="Rovnica" r:id="rId6" imgW="901309" imgH="253890" progId="Equation.3">
              <p:embed/>
            </p:oleObj>
          </a:graphicData>
        </a:graphic>
      </p:graphicFrame>
      <p:cxnSp>
        <p:nvCxnSpPr>
          <p:cNvPr id="13" name="Rovná spojovacia šípka 12"/>
          <p:cNvCxnSpPr/>
          <p:nvPr/>
        </p:nvCxnSpPr>
        <p:spPr>
          <a:xfrm>
            <a:off x="4559300" y="3381375"/>
            <a:ext cx="1295400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2165350" y="1444625"/>
            <a:ext cx="4579938" cy="3698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dcss10"/>
              </a:rPr>
              <a:t>Ioffe-Regel criterion</a:t>
            </a:r>
            <a:r>
              <a:rPr lang="en-US" altLang="en-US" sz="1800">
                <a:latin typeface="Arial" pitchFamily="34" charset="0"/>
              </a:rPr>
              <a:t>,</a:t>
            </a:r>
            <a:r>
              <a:rPr lang="ru-RU" altLang="en-US" sz="1800">
                <a:latin typeface="Arial" pitchFamily="34" charset="0"/>
              </a:rPr>
              <a:t> </a:t>
            </a:r>
            <a:r>
              <a:rPr lang="ru-RU" altLang="en-US" sz="1800" i="1">
                <a:latin typeface="Arial" pitchFamily="34" charset="0"/>
              </a:rPr>
              <a:t>Prog. Semicond</a:t>
            </a:r>
            <a:r>
              <a:rPr lang="ru-RU" altLang="en-US" sz="1800">
                <a:latin typeface="Arial" pitchFamily="34" charset="0"/>
              </a:rPr>
              <a:t>.</a:t>
            </a:r>
            <a:r>
              <a:rPr lang="en-US" altLang="en-US" sz="1800">
                <a:latin typeface="Arial" pitchFamily="34" charset="0"/>
              </a:rPr>
              <a:t> </a:t>
            </a:r>
            <a:r>
              <a:rPr lang="ru-RU" altLang="en-US" sz="1800">
                <a:latin typeface="Arial" pitchFamily="34" charset="0"/>
              </a:rPr>
              <a:t>1960</a:t>
            </a:r>
            <a:endParaRPr lang="ru-RU" altLang="en-US" sz="1800" b="1">
              <a:latin typeface="Arial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1993900" y="4179888"/>
            <a:ext cx="4681538" cy="7381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dcss10"/>
              </a:rPr>
              <a:t>Minimum metallic conductivity </a:t>
            </a:r>
            <a:r>
              <a:rPr lang="en-US" altLang="en-US" sz="1800" b="1">
                <a:latin typeface="dcss10"/>
              </a:rPr>
              <a:t>(maximum sheet resistance)</a:t>
            </a:r>
            <a:endParaRPr lang="ru-RU" altLang="en-US" sz="1800" b="1">
              <a:latin typeface="Arial" pitchFamily="34" charset="0"/>
            </a:endParaRPr>
          </a:p>
        </p:txBody>
      </p:sp>
      <p:graphicFrame>
        <p:nvGraphicFramePr>
          <p:cNvPr id="1029" name="Objekt 3"/>
          <p:cNvGraphicFramePr>
            <a:graphicFrameLocks noChangeAspect="1"/>
          </p:cNvGraphicFramePr>
          <p:nvPr/>
        </p:nvGraphicFramePr>
        <p:xfrm>
          <a:off x="779463" y="5108575"/>
          <a:ext cx="7783512" cy="889000"/>
        </p:xfrm>
        <a:graphic>
          <a:graphicData uri="http://schemas.openxmlformats.org/presentationml/2006/ole">
            <p:oleObj spid="_x0000_s17413" name="Rovnica" r:id="rId7" imgW="3873500" imgH="482600" progId="Equation.3">
              <p:embed/>
            </p:oleObj>
          </a:graphicData>
        </a:graphic>
      </p:graphicFrame>
      <p:pic>
        <p:nvPicPr>
          <p:cNvPr id="1034" name="Picture 3" descr="Ioff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775" y="1444625"/>
            <a:ext cx="1252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Regel-sm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6025" y="1328738"/>
            <a:ext cx="13239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Obdĺžnik 2"/>
          <p:cNvSpPr>
            <a:spLocks noChangeArrowheads="1"/>
          </p:cNvSpPr>
          <p:nvPr/>
        </p:nvSpPr>
        <p:spPr bwMode="auto">
          <a:xfrm>
            <a:off x="231775" y="3000375"/>
            <a:ext cx="925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dcss10"/>
              </a:rPr>
              <a:t>Ioffe</a:t>
            </a:r>
            <a:endParaRPr lang="en-GB" altLang="en-US" sz="1800"/>
          </a:p>
        </p:txBody>
      </p:sp>
      <p:sp>
        <p:nvSpPr>
          <p:cNvPr id="1037" name="Obdĺžnik 2"/>
          <p:cNvSpPr>
            <a:spLocks noChangeArrowheads="1"/>
          </p:cNvSpPr>
          <p:nvPr/>
        </p:nvSpPr>
        <p:spPr bwMode="auto">
          <a:xfrm>
            <a:off x="7781925" y="3021013"/>
            <a:ext cx="925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dcss10"/>
              </a:rPr>
              <a:t>Regel</a:t>
            </a:r>
            <a:endParaRPr lang="en-GB" altLang="en-US" sz="180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815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cap="all" dirty="0">
                <a:solidFill>
                  <a:schemeClr val="bg1"/>
                </a:solidFill>
                <a:latin typeface="Arial" pitchFamily="34" charset="0"/>
              </a:rPr>
              <a:t>Metal - insulator transition (MIT) in 2d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2571744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5984" y="2855237"/>
            <a:ext cx="4786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err="1" smtClean="0">
                <a:solidFill>
                  <a:schemeClr val="bg1"/>
                </a:solidFill>
                <a:latin typeface="Arial" pitchFamily="34" charset="0"/>
              </a:rPr>
              <a:t>Thank</a:t>
            </a: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you for your attention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858180" cy="1470025"/>
          </a:xfrm>
          <a:ln>
            <a:noFill/>
          </a:ln>
        </p:spPr>
        <p:txBody>
          <a:bodyPr>
            <a:noAutofit/>
            <a:scene3d>
              <a:camera prst="obliqueTopRigh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000" b="1" spc="1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Prechod</a:t>
            </a:r>
            <a:r>
              <a:rPr lang="en-US" sz="4000" b="1" spc="1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000" b="1" spc="1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upravodi</a:t>
            </a:r>
            <a:r>
              <a:rPr lang="sk-SK" sz="4000" b="1" spc="1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č – izolant v tenkých filmoch </a:t>
            </a:r>
            <a:r>
              <a:rPr lang="sk-SK" sz="4000" b="1" spc="1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MoC</a:t>
            </a:r>
            <a:endParaRPr lang="sk-SK" sz="4000" b="1" spc="150" dirty="0">
              <a:ln w="11430">
                <a:noFill/>
              </a:ln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071934" y="5000636"/>
            <a:ext cx="5072066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RNDr. Veronika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Hašková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sk-SK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Oddelenie</a:t>
            </a:r>
            <a:r>
              <a:rPr kumimoji="0" lang="sk-SK" sz="1600" b="0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fyziky nízkych teplôt, UEF SAV</a:t>
            </a:r>
            <a:endParaRPr kumimoji="0" lang="sk-SK" sz="1600" b="0" i="1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innerShdw blurRad="114300">
                  <a:prstClr val="black"/>
                </a:inn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600" dirty="0" smtClean="0"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Calibri" pitchFamily="34" charset="0"/>
              </a:rPr>
              <a:t>Školiteľ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sk-SK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Mgr. Pavol </a:t>
            </a:r>
            <a:r>
              <a:rPr kumimoji="0" lang="sk-SK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Szabó</a:t>
            </a:r>
            <a:r>
              <a:rPr kumimoji="0" lang="sk-SK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, CSc.</a:t>
            </a:r>
          </a:p>
        </p:txBody>
      </p:sp>
      <p:pic>
        <p:nvPicPr>
          <p:cNvPr id="6" name="Picture 8" descr="u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929198"/>
            <a:ext cx="1766870" cy="17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76384" y="260350"/>
            <a:ext cx="658176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cap="all" dirty="0" smtClean="0">
                <a:solidFill>
                  <a:schemeClr val="bg1"/>
                </a:solidFill>
                <a:latin typeface="Arial" pitchFamily="34" charset="0"/>
              </a:rPr>
              <a:t>Prechod </a:t>
            </a:r>
            <a:r>
              <a:rPr lang="en-US" sz="2200" b="1" cap="all" dirty="0" smtClean="0">
                <a:solidFill>
                  <a:schemeClr val="bg1"/>
                </a:solidFill>
                <a:latin typeface="Arial" pitchFamily="34" charset="0"/>
              </a:rPr>
              <a:t>Sup</a:t>
            </a:r>
            <a:r>
              <a:rPr lang="sk-SK" sz="2200" b="1" cap="all" dirty="0" err="1" smtClean="0">
                <a:solidFill>
                  <a:schemeClr val="bg1"/>
                </a:solidFill>
                <a:latin typeface="Arial" pitchFamily="34" charset="0"/>
              </a:rPr>
              <a:t>ravodič</a:t>
            </a:r>
            <a:r>
              <a:rPr lang="en-US" sz="2200" b="1" cap="all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2200" b="1" cap="all" dirty="0" err="1" smtClean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sk-SK" sz="2200" b="1" cap="all" dirty="0" err="1" smtClean="0">
                <a:solidFill>
                  <a:schemeClr val="bg1"/>
                </a:solidFill>
                <a:latin typeface="Arial" pitchFamily="34" charset="0"/>
              </a:rPr>
              <a:t>zolant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556792"/>
            <a:ext cx="492922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600" b="1" dirty="0" smtClean="0">
                <a:latin typeface="Arial" pitchFamily="34" charset="0"/>
              </a:rPr>
              <a:t>S</a:t>
            </a:r>
            <a:r>
              <a:rPr lang="sk-SK" sz="1600" b="1" dirty="0" smtClean="0">
                <a:latin typeface="Arial" pitchFamily="34" charset="0"/>
              </a:rPr>
              <a:t>-</a:t>
            </a:r>
            <a:r>
              <a:rPr lang="en-GB" sz="1600" b="1" dirty="0" smtClean="0">
                <a:latin typeface="Arial" pitchFamily="34" charset="0"/>
              </a:rPr>
              <a:t>I </a:t>
            </a:r>
            <a:r>
              <a:rPr lang="sk-SK" sz="1600" b="1" dirty="0" smtClean="0">
                <a:latin typeface="Arial" pitchFamily="34" charset="0"/>
              </a:rPr>
              <a:t>prechod</a:t>
            </a:r>
            <a:r>
              <a:rPr lang="en-GB" sz="1600" b="1" dirty="0" smtClean="0">
                <a:latin typeface="Arial" pitchFamily="34" charset="0"/>
              </a:rPr>
              <a:t> </a:t>
            </a:r>
            <a:r>
              <a:rPr lang="en-GB" sz="1600" b="1" dirty="0">
                <a:latin typeface="Arial" pitchFamily="34" charset="0"/>
              </a:rPr>
              <a:t>– </a:t>
            </a:r>
            <a:r>
              <a:rPr lang="sk-SK" sz="1600" b="1" dirty="0" smtClean="0">
                <a:latin typeface="Arial" pitchFamily="34" charset="0"/>
              </a:rPr>
              <a:t>štúdium vplyvu neusporiadanosti</a:t>
            </a:r>
            <a:endParaRPr lang="en-GB" sz="1600" b="1" dirty="0">
              <a:latin typeface="Arial" pitchFamily="34" charset="0"/>
            </a:endParaRPr>
          </a:p>
          <a:p>
            <a:pPr>
              <a:defRPr/>
            </a:pPr>
            <a:r>
              <a:rPr lang="en-GB" sz="1600" b="1" dirty="0">
                <a:latin typeface="Arial" pitchFamily="34" charset="0"/>
              </a:rPr>
              <a:t>          </a:t>
            </a:r>
            <a:r>
              <a:rPr lang="sk-SK" sz="1600" b="1" dirty="0" smtClean="0">
                <a:latin typeface="Arial" pitchFamily="34" charset="0"/>
              </a:rPr>
              <a:t>		na supravodivosť</a:t>
            </a:r>
            <a:r>
              <a:rPr lang="en-GB" sz="1600" b="1" dirty="0" smtClean="0">
                <a:latin typeface="Arial" pitchFamily="34" charset="0"/>
              </a:rPr>
              <a:t> </a:t>
            </a:r>
            <a:endParaRPr lang="en-GB" sz="1600" b="1" dirty="0">
              <a:latin typeface="Arial" pitchFamily="34" charset="0"/>
            </a:endParaRPr>
          </a:p>
          <a:p>
            <a:pPr>
              <a:defRPr/>
            </a:pPr>
            <a:endParaRPr lang="sk-SK" sz="1600" dirty="0" smtClean="0">
              <a:latin typeface="Arial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GB" sz="1600" b="1" dirty="0" smtClean="0">
                <a:latin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</a:rPr>
              <a:t>Mieru</a:t>
            </a:r>
            <a:r>
              <a:rPr lang="sk-SK" sz="1600" b="1" dirty="0" smtClean="0">
                <a:latin typeface="Arial" pitchFamily="34" charset="0"/>
              </a:rPr>
              <a:t> neusporiadanosti (d</a:t>
            </a:r>
            <a:r>
              <a:rPr lang="en-GB" sz="1600" b="1" dirty="0" err="1" smtClean="0">
                <a:latin typeface="Arial" pitchFamily="34" charset="0"/>
              </a:rPr>
              <a:t>isorder</a:t>
            </a:r>
            <a:r>
              <a:rPr lang="sk-SK" sz="1600" b="1" dirty="0" smtClean="0">
                <a:latin typeface="Arial" pitchFamily="34" charset="0"/>
              </a:rPr>
              <a:t>)</a:t>
            </a:r>
            <a:r>
              <a:rPr lang="en-GB" sz="1600" dirty="0" smtClean="0">
                <a:latin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</a:rPr>
              <a:t>v systéme možno ovplyvniť niekoľkými spôsobmi</a:t>
            </a:r>
            <a:r>
              <a:rPr lang="en-GB" sz="1600" b="1" dirty="0" smtClean="0">
                <a:latin typeface="Arial" pitchFamily="34" charset="0"/>
              </a:rPr>
              <a:t>: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altLang="en-US" sz="1600" dirty="0">
                <a:latin typeface="Arial" pitchFamily="34" charset="0"/>
              </a:rPr>
              <a:t> </a:t>
            </a:r>
            <a:r>
              <a:rPr lang="sk-SK" altLang="en-US" sz="1600" dirty="0" smtClean="0">
                <a:latin typeface="Arial" pitchFamily="34" charset="0"/>
              </a:rPr>
              <a:t>zvýšením fyzikálneho alebo chemického neusporiadania</a:t>
            </a:r>
            <a:endParaRPr lang="en-GB" altLang="en-US" sz="1600" dirty="0" smtClean="0">
              <a:latin typeface="Arial" pitchFamily="34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itchFamily="34" charset="0"/>
              </a:rPr>
              <a:t> </a:t>
            </a:r>
            <a:r>
              <a:rPr lang="sk-SK" altLang="en-US" sz="1600" dirty="0" smtClean="0">
                <a:latin typeface="Arial" pitchFamily="34" charset="0"/>
              </a:rPr>
              <a:t>zmenou v hustote nosičov náboja</a:t>
            </a:r>
            <a:endParaRPr lang="en-US" altLang="en-US" sz="1600" dirty="0" smtClean="0">
              <a:latin typeface="Arial" pitchFamily="34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en-US" sz="1600" dirty="0">
                <a:latin typeface="Arial" pitchFamily="34" charset="0"/>
              </a:rPr>
              <a:t> </a:t>
            </a:r>
            <a:r>
              <a:rPr lang="sk-SK" altLang="en-US" sz="1600" dirty="0" smtClean="0">
                <a:latin typeface="Arial" pitchFamily="34" charset="0"/>
              </a:rPr>
              <a:t>magnetickým poľom</a:t>
            </a:r>
            <a:endParaRPr lang="en-US" altLang="en-US" sz="1600" dirty="0" smtClean="0">
              <a:latin typeface="Arial" pitchFamily="34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itchFamily="34" charset="0"/>
              </a:rPr>
              <a:t> </a:t>
            </a:r>
            <a:r>
              <a:rPr lang="sk-SK" altLang="en-US" sz="1600" dirty="0" smtClean="0">
                <a:latin typeface="Arial" pitchFamily="34" charset="0"/>
              </a:rPr>
              <a:t>redukciou hrúbky vzorky</a:t>
            </a:r>
            <a:endParaRPr lang="sk-SK" sz="1600" dirty="0"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857652" cy="56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14546" y="260350"/>
            <a:ext cx="4714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200" b="1" cap="all" dirty="0" smtClean="0">
                <a:solidFill>
                  <a:schemeClr val="bg1"/>
                </a:solidFill>
                <a:latin typeface="Arial" pitchFamily="34" charset="0"/>
              </a:rPr>
              <a:t>Ako prebieha</a:t>
            </a:r>
            <a:r>
              <a:rPr lang="en-US" sz="2200" b="1" cap="all" dirty="0" smtClean="0">
                <a:solidFill>
                  <a:schemeClr val="bg1"/>
                </a:solidFill>
                <a:latin typeface="Arial" pitchFamily="34" charset="0"/>
              </a:rPr>
              <a:t> S-I</a:t>
            </a:r>
            <a:r>
              <a:rPr lang="sk-SK" sz="2200" b="1" cap="all" dirty="0" smtClean="0">
                <a:solidFill>
                  <a:schemeClr val="bg1"/>
                </a:solidFill>
                <a:latin typeface="Arial" pitchFamily="34" charset="0"/>
              </a:rPr>
              <a:t> prechod</a:t>
            </a:r>
            <a:r>
              <a:rPr lang="en-US" sz="2200" b="1" cap="all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200" b="1" cap="all" dirty="0">
                <a:solidFill>
                  <a:schemeClr val="bg1"/>
                </a:solidFill>
                <a:latin typeface="Arial" pitchFamily="34" charset="0"/>
              </a:rPr>
              <a:t>?</a:t>
            </a:r>
            <a:r>
              <a:rPr lang="en-US" sz="2200" b="1" cap="all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026" name="Objekt 2"/>
          <p:cNvGraphicFramePr>
            <a:graphicFrameLocks noChangeAspect="1"/>
          </p:cNvGraphicFramePr>
          <p:nvPr/>
        </p:nvGraphicFramePr>
        <p:xfrm>
          <a:off x="3428992" y="1142985"/>
          <a:ext cx="2428892" cy="670444"/>
        </p:xfrm>
        <a:graphic>
          <a:graphicData uri="http://schemas.openxmlformats.org/presentationml/2006/ole">
            <p:oleObj spid="_x0000_s1026" name="Rovnica" r:id="rId3" imgW="749160" imgH="241200" progId="Equation.3">
              <p:embed/>
            </p:oleObj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-32" y="1928802"/>
            <a:ext cx="4143404" cy="4355443"/>
            <a:chOff x="-32" y="2145391"/>
            <a:chExt cx="4143404" cy="4355443"/>
          </a:xfrm>
        </p:grpSpPr>
        <p:grpSp>
          <p:nvGrpSpPr>
            <p:cNvPr id="8" name="Skupina 7"/>
            <p:cNvGrpSpPr/>
            <p:nvPr/>
          </p:nvGrpSpPr>
          <p:grpSpPr>
            <a:xfrm>
              <a:off x="-32" y="2145391"/>
              <a:ext cx="4143404" cy="4355443"/>
              <a:chOff x="0" y="1857364"/>
              <a:chExt cx="4281488" cy="450059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6678" b="43901"/>
              <a:stretch>
                <a:fillRect/>
              </a:stretch>
            </p:blipFill>
            <p:spPr bwMode="auto">
              <a:xfrm>
                <a:off x="0" y="4500570"/>
                <a:ext cx="4281488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83321"/>
              <a:stretch>
                <a:fillRect/>
              </a:stretch>
            </p:blipFill>
            <p:spPr bwMode="auto">
              <a:xfrm>
                <a:off x="0" y="1857364"/>
                <a:ext cx="4281488" cy="78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7952"/>
              <a:stretch>
                <a:fillRect/>
              </a:stretch>
            </p:blipFill>
            <p:spPr bwMode="auto">
              <a:xfrm>
                <a:off x="0" y="2571744"/>
                <a:ext cx="4281488" cy="1981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Obdĺžnik 8"/>
            <p:cNvSpPr/>
            <p:nvPr/>
          </p:nvSpPr>
          <p:spPr>
            <a:xfrm>
              <a:off x="214282" y="2786058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214282" y="4714884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2" name="BlokTextu 1"/>
          <p:cNvSpPr txBox="1">
            <a:spLocks noChangeArrowheads="1"/>
          </p:cNvSpPr>
          <p:nvPr/>
        </p:nvSpPr>
        <p:spPr bwMode="auto">
          <a:xfrm>
            <a:off x="428596" y="6524648"/>
            <a:ext cx="155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 i="1" dirty="0"/>
              <a:t>S</a:t>
            </a:r>
            <a:r>
              <a:rPr lang="sk-SK" altLang="en-US" sz="1100" b="1" i="1" dirty="0"/>
              <a:t>.M. </a:t>
            </a:r>
            <a:r>
              <a:rPr lang="sk-SK" altLang="en-US" sz="1100" b="1" i="1" dirty="0" err="1"/>
              <a:t>Hollen</a:t>
            </a:r>
            <a:r>
              <a:rPr lang="sk-SK" altLang="en-US" sz="1100" b="1" i="1" dirty="0"/>
              <a:t>, PRB </a:t>
            </a:r>
            <a:r>
              <a:rPr lang="de-DE" altLang="en-US" sz="1100" b="1" i="1" dirty="0"/>
              <a:t>20</a:t>
            </a:r>
            <a:r>
              <a:rPr lang="sk-SK" altLang="en-US" sz="1100" b="1" i="1" dirty="0"/>
              <a:t>13</a:t>
            </a:r>
            <a:endParaRPr lang="en-GB" altLang="en-US" sz="1100" b="1" i="1" dirty="0"/>
          </a:p>
        </p:txBody>
      </p:sp>
      <p:sp>
        <p:nvSpPr>
          <p:cNvPr id="13" name="BlokTextu 5"/>
          <p:cNvSpPr txBox="1">
            <a:spLocks noChangeArrowheads="1"/>
          </p:cNvSpPr>
          <p:nvPr/>
        </p:nvSpPr>
        <p:spPr bwMode="auto">
          <a:xfrm>
            <a:off x="4429124" y="2052639"/>
            <a:ext cx="42148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Fermi</a:t>
            </a:r>
            <a:r>
              <a:rPr lang="sk-SK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ónový</a:t>
            </a:r>
            <a:r>
              <a:rPr lang="sk-SK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mechanizmus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endParaRPr lang="en-US" altLang="en-US" sz="1600" b="1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sk-SK" altLang="en-US" sz="1400" b="1" dirty="0" smtClean="0">
                <a:latin typeface="Arial" pitchFamily="34" charset="0"/>
              </a:rPr>
              <a:t>Potlačenie amplitúdy</a:t>
            </a:r>
            <a:r>
              <a:rPr lang="sk-SK" altLang="en-US" sz="1400" dirty="0" smtClean="0">
                <a:latin typeface="Arial" pitchFamily="34" charset="0"/>
              </a:rPr>
              <a:t> s narastajúcou neusporiadanosťou, </a:t>
            </a:r>
            <a:r>
              <a:rPr lang="en-US" altLang="en-US" sz="1400" dirty="0" smtClean="0">
                <a:latin typeface="Symbol" pitchFamily="18" charset="2"/>
              </a:rPr>
              <a:t>D </a:t>
            </a:r>
            <a:r>
              <a:rPr lang="en-US" altLang="en-US" sz="1400" dirty="0" smtClean="0">
                <a:latin typeface="Arial" pitchFamily="34" charset="0"/>
              </a:rPr>
              <a:t>= 0</a:t>
            </a:r>
            <a:endParaRPr lang="sk-SK" altLang="en-US" sz="1400" dirty="0" smtClean="0">
              <a:latin typeface="Arial" pitchFamily="34" charset="0"/>
            </a:endParaRPr>
          </a:p>
          <a:p>
            <a:r>
              <a:rPr lang="sk-SK" altLang="en-US" sz="1400" dirty="0" smtClean="0">
                <a:latin typeface="Arial" pitchFamily="34" charset="0"/>
              </a:rPr>
              <a:t>S-M-I</a:t>
            </a:r>
            <a:endParaRPr lang="en-US" altLang="en-US" sz="1400" dirty="0">
              <a:latin typeface="Arial" pitchFamily="34" charset="0"/>
            </a:endParaRPr>
          </a:p>
          <a:p>
            <a:r>
              <a:rPr lang="sk-SK" altLang="en-US" sz="1400" dirty="0" smtClean="0">
                <a:latin typeface="Arial" pitchFamily="34" charset="0"/>
              </a:rPr>
              <a:t>Zlý kov prechádza do stavu </a:t>
            </a:r>
            <a:r>
              <a:rPr lang="en-US" altLang="en-US" sz="1400" b="1" dirty="0" smtClean="0">
                <a:latin typeface="Arial" pitchFamily="34" charset="0"/>
              </a:rPr>
              <a:t>Fermi</a:t>
            </a:r>
            <a:r>
              <a:rPr lang="sk-SK" altLang="en-US" sz="1400" b="1" dirty="0" smtClean="0">
                <a:latin typeface="Arial" pitchFamily="34" charset="0"/>
              </a:rPr>
              <a:t>ho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sk-SK" altLang="en-US" sz="1400" b="1" dirty="0" smtClean="0">
                <a:latin typeface="Arial" pitchFamily="34" charset="0"/>
              </a:rPr>
              <a:t>izolantu</a:t>
            </a:r>
            <a:endParaRPr lang="en-US" altLang="en-US" sz="1400" dirty="0">
              <a:latin typeface="Arial" pitchFamily="34" charset="0"/>
            </a:endParaRPr>
          </a:p>
        </p:txBody>
      </p:sp>
      <p:sp>
        <p:nvSpPr>
          <p:cNvPr id="14" name="BlokTextu 5"/>
          <p:cNvSpPr txBox="1">
            <a:spLocks noChangeArrowheads="1"/>
          </p:cNvSpPr>
          <p:nvPr/>
        </p:nvSpPr>
        <p:spPr bwMode="auto">
          <a:xfrm>
            <a:off x="4429124" y="3857628"/>
            <a:ext cx="421484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Bo</a:t>
            </a:r>
            <a:r>
              <a:rPr lang="sk-SK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zónový mechanizmus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US" altLang="en-US" sz="1400" dirty="0">
              <a:latin typeface="Arial" pitchFamily="34" charset="0"/>
            </a:endParaRPr>
          </a:p>
          <a:p>
            <a:pPr>
              <a:defRPr/>
            </a:pPr>
            <a:r>
              <a:rPr lang="sk-SK" altLang="en-US" sz="1400" dirty="0" smtClean="0">
                <a:latin typeface="Arial" pitchFamily="34" charset="0"/>
              </a:rPr>
              <a:t>Supravodič prechádza priamo do izolačného stavu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endParaRPr lang="en-US" altLang="en-US" sz="1400" dirty="0">
              <a:latin typeface="Arial" pitchFamily="34" charset="0"/>
            </a:endParaRPr>
          </a:p>
          <a:p>
            <a:pPr marL="342900" indent="-342900">
              <a:defRPr/>
            </a:pPr>
            <a:r>
              <a:rPr lang="en-US" altLang="en-US" sz="1400" dirty="0" smtClean="0">
                <a:latin typeface="Arial" pitchFamily="34" charset="0"/>
              </a:rPr>
              <a:t>Cooper</a:t>
            </a:r>
            <a:r>
              <a:rPr lang="sk-SK" altLang="en-US" sz="1400" dirty="0" err="1" smtClean="0">
                <a:latin typeface="Arial" pitchFamily="34" charset="0"/>
              </a:rPr>
              <a:t>ove</a:t>
            </a:r>
            <a:r>
              <a:rPr lang="sk-SK" altLang="en-US" sz="1400" dirty="0" smtClean="0">
                <a:latin typeface="Arial" pitchFamily="34" charset="0"/>
              </a:rPr>
              <a:t> páry sú prítomné aj v izolačnom stave s konečnou hodnotou 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 smtClean="0">
                <a:latin typeface="Symbol" pitchFamily="18" charset="2"/>
              </a:rPr>
              <a:t>D</a:t>
            </a:r>
            <a:r>
              <a:rPr lang="sk-SK" altLang="en-US" sz="1400" dirty="0" smtClean="0">
                <a:latin typeface="Symbol" pitchFamily="18" charset="2"/>
              </a:rPr>
              <a:t>, </a:t>
            </a:r>
            <a:endParaRPr lang="en-US" altLang="en-US" sz="1400" dirty="0">
              <a:latin typeface="Symbol" pitchFamily="18" charset="2"/>
            </a:endParaRPr>
          </a:p>
          <a:p>
            <a:pPr>
              <a:defRPr/>
            </a:pPr>
            <a:r>
              <a:rPr lang="en-US" altLang="en-US" sz="1400" dirty="0">
                <a:latin typeface="Arial" pitchFamily="34" charset="0"/>
              </a:rPr>
              <a:t> </a:t>
            </a:r>
            <a:r>
              <a:rPr lang="sk-SK" altLang="en-US" sz="1400" dirty="0" smtClean="0">
                <a:latin typeface="Arial" pitchFamily="34" charset="0"/>
              </a:rPr>
              <a:t>ale bez fázovej koherencie na veľkú vzdialenosť</a:t>
            </a:r>
            <a:endParaRPr lang="en-US" altLang="en-US" sz="1400" dirty="0">
              <a:latin typeface="Arial" pitchFamily="34" charset="0"/>
            </a:endParaRPr>
          </a:p>
          <a:p>
            <a:pPr>
              <a:defRPr/>
            </a:pPr>
            <a:r>
              <a:rPr lang="en-US" altLang="en-US" sz="1400" b="1" dirty="0">
                <a:latin typeface="Arial" pitchFamily="34" charset="0"/>
              </a:rPr>
              <a:t>SC </a:t>
            </a:r>
            <a:r>
              <a:rPr lang="sk-SK" altLang="en-US" sz="1400" b="1" dirty="0" smtClean="0">
                <a:latin typeface="Arial" pitchFamily="34" charset="0"/>
              </a:rPr>
              <a:t>ostrovčeky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>
                <a:latin typeface="Arial" pitchFamily="34" charset="0"/>
              </a:rPr>
              <a:t>– </a:t>
            </a:r>
            <a:r>
              <a:rPr lang="en-US" altLang="en-US" sz="1400" b="1" dirty="0" smtClean="0">
                <a:latin typeface="Arial" pitchFamily="34" charset="0"/>
              </a:rPr>
              <a:t>B</a:t>
            </a:r>
            <a:r>
              <a:rPr lang="sk-SK" altLang="en-US" sz="1400" b="1" dirty="0" err="1" smtClean="0">
                <a:latin typeface="Arial" pitchFamily="34" charset="0"/>
              </a:rPr>
              <a:t>ózeho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 err="1" smtClean="0">
                <a:latin typeface="Arial" pitchFamily="34" charset="0"/>
              </a:rPr>
              <a:t>i</a:t>
            </a:r>
            <a:r>
              <a:rPr lang="sk-SK" altLang="en-US" sz="1400" b="1" dirty="0" err="1" smtClean="0">
                <a:latin typeface="Arial" pitchFamily="34" charset="0"/>
              </a:rPr>
              <a:t>zolant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endParaRPr lang="en-US" altLang="en-US" sz="1400" b="1" dirty="0">
              <a:latin typeface="Arial" pitchFamily="34" charset="0"/>
            </a:endParaRPr>
          </a:p>
          <a:p>
            <a:pPr>
              <a:defRPr/>
            </a:pPr>
            <a:r>
              <a:rPr lang="sk-SK" altLang="en-US" sz="1400" b="1" dirty="0" smtClean="0">
                <a:latin typeface="Arial" pitchFamily="34" charset="0"/>
              </a:rPr>
              <a:t>Fázové fluktuácie</a:t>
            </a:r>
            <a:endParaRPr lang="en-US" altLang="en-US" sz="1400" b="1" dirty="0">
              <a:latin typeface="Arial" pitchFamily="34" charset="0"/>
            </a:endParaRPr>
          </a:p>
        </p:txBody>
      </p:sp>
      <p:sp>
        <p:nvSpPr>
          <p:cNvPr id="15" name="BlokTextu 5"/>
          <p:cNvSpPr txBox="1">
            <a:spLocks noChangeArrowheads="1"/>
          </p:cNvSpPr>
          <p:nvPr/>
        </p:nvSpPr>
        <p:spPr bwMode="auto">
          <a:xfrm>
            <a:off x="4572000" y="5857892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Lokálne</a:t>
            </a:r>
            <a:r>
              <a:rPr lang="en-US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štú</a:t>
            </a:r>
            <a:r>
              <a:rPr lang="sk-SK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dium</a:t>
            </a:r>
            <a:r>
              <a:rPr lang="sk-SK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supravodivosti:</a:t>
            </a:r>
            <a:r>
              <a:rPr lang="en-US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alt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DOS,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pomocou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ST</a:t>
            </a:r>
            <a:r>
              <a:rPr lang="sk-SK" alt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– dôležité !!!</a:t>
            </a:r>
            <a:endParaRPr lang="en-GB" alt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pic>
        <p:nvPicPr>
          <p:cNvPr id="5125" name="Picture 4" descr="Figure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00108"/>
            <a:ext cx="3219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BlokTextu 239"/>
          <p:cNvSpPr txBox="1">
            <a:spLocks noChangeArrowheads="1"/>
          </p:cNvSpPr>
          <p:nvPr/>
        </p:nvSpPr>
        <p:spPr bwMode="auto">
          <a:xfrm>
            <a:off x="357158" y="3714752"/>
            <a:ext cx="2952750" cy="6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3" tIns="9346" rIns="18693" bIns="9346">
            <a:spAutoFit/>
          </a:bodyPr>
          <a:lstStyle/>
          <a:p>
            <a:r>
              <a:rPr lang="sk-SK" altLang="en-US" sz="1400" b="1" dirty="0" smtClean="0">
                <a:latin typeface="Arial" pitchFamily="34" charset="0"/>
              </a:rPr>
              <a:t>Pri nízkych teplotách je</a:t>
            </a:r>
            <a:r>
              <a:rPr lang="sk-SK" altLang="en-US" sz="1400" b="1" i="1" dirty="0" smtClean="0">
                <a:latin typeface="Arial" pitchFamily="34" charset="0"/>
              </a:rPr>
              <a:t> </a:t>
            </a:r>
            <a:r>
              <a:rPr lang="en-US" altLang="en-US" sz="1400" b="1" i="1" dirty="0" err="1">
                <a:latin typeface="Arial" pitchFamily="34" charset="0"/>
              </a:rPr>
              <a:t>dI</a:t>
            </a:r>
            <a:r>
              <a:rPr lang="en-US" altLang="en-US" sz="1400" b="1" i="1" dirty="0">
                <a:latin typeface="Arial" pitchFamily="34" charset="0"/>
              </a:rPr>
              <a:t>/</a:t>
            </a:r>
            <a:r>
              <a:rPr lang="en-US" altLang="en-US" sz="1400" b="1" i="1" dirty="0" err="1">
                <a:latin typeface="Arial" pitchFamily="34" charset="0"/>
              </a:rPr>
              <a:t>dV</a:t>
            </a:r>
            <a:r>
              <a:rPr lang="sk-SK" altLang="en-US" sz="1400" b="1" i="1" dirty="0">
                <a:latin typeface="Arial" pitchFamily="34" charset="0"/>
              </a:rPr>
              <a:t> </a:t>
            </a:r>
            <a:r>
              <a:rPr lang="en-US" altLang="en-US" sz="1400" b="1" i="1" dirty="0">
                <a:latin typeface="Arial" pitchFamily="34" charset="0"/>
              </a:rPr>
              <a:t> </a:t>
            </a:r>
            <a:r>
              <a:rPr lang="sk-SK" altLang="en-US" sz="1400" b="1" dirty="0" smtClean="0">
                <a:latin typeface="Arial" pitchFamily="34" charset="0"/>
              </a:rPr>
              <a:t>je úmerná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 err="1" smtClean="0">
                <a:latin typeface="Arial" pitchFamily="34" charset="0"/>
              </a:rPr>
              <a:t>lokálnej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 err="1" smtClean="0">
                <a:latin typeface="Arial" pitchFamily="34" charset="0"/>
              </a:rPr>
              <a:t>hustote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 err="1" smtClean="0">
                <a:latin typeface="Arial" pitchFamily="34" charset="0"/>
              </a:rPr>
              <a:t>stavov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 err="1" smtClean="0">
                <a:latin typeface="Arial" pitchFamily="34" charset="0"/>
              </a:rPr>
              <a:t>skúmaného</a:t>
            </a:r>
            <a:r>
              <a:rPr lang="en-US" altLang="en-US" sz="1400" b="1" dirty="0" smtClean="0">
                <a:latin typeface="Arial" pitchFamily="34" charset="0"/>
              </a:rPr>
              <a:t> supravodiča </a:t>
            </a:r>
            <a:r>
              <a:rPr lang="sk-SK" altLang="en-US" sz="1400" b="1" dirty="0" smtClean="0">
                <a:latin typeface="Arial" pitchFamily="34" charset="0"/>
              </a:rPr>
              <a:t>          </a:t>
            </a:r>
            <a:endParaRPr lang="sk-SK" altLang="en-US" sz="1400" b="1" dirty="0">
              <a:latin typeface="Arial" pitchFamily="34" charset="0"/>
            </a:endParaRPr>
          </a:p>
        </p:txBody>
      </p:sp>
      <p:sp>
        <p:nvSpPr>
          <p:cNvPr id="5129" name="BlokTextu 239"/>
          <p:cNvSpPr txBox="1">
            <a:spLocks noChangeArrowheads="1"/>
          </p:cNvSpPr>
          <p:nvPr/>
        </p:nvSpPr>
        <p:spPr bwMode="auto">
          <a:xfrm>
            <a:off x="250825" y="4832108"/>
            <a:ext cx="5327650" cy="13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3" tIns="9346" rIns="18693" bIns="9346">
            <a:spAutoFit/>
          </a:bodyPr>
          <a:lstStyle/>
          <a:p>
            <a:r>
              <a:rPr lang="sk-SK" altLang="en-US" sz="1400" b="1" dirty="0" err="1">
                <a:latin typeface="Arial" pitchFamily="34" charset="0"/>
              </a:rPr>
              <a:t>Finite</a:t>
            </a:r>
            <a:r>
              <a:rPr lang="sk-SK" altLang="en-US" sz="1400" b="1" dirty="0">
                <a:latin typeface="Arial" pitchFamily="34" charset="0"/>
              </a:rPr>
              <a:t> </a:t>
            </a:r>
            <a:r>
              <a:rPr lang="sk-SK" altLang="en-US" sz="1400" b="1" dirty="0" err="1">
                <a:latin typeface="Arial" pitchFamily="34" charset="0"/>
              </a:rPr>
              <a:t>lifetime</a:t>
            </a:r>
            <a:r>
              <a:rPr lang="sk-SK" altLang="en-US" sz="1400" b="1" dirty="0">
                <a:latin typeface="Arial" pitchFamily="34" charset="0"/>
              </a:rPr>
              <a:t> </a:t>
            </a:r>
            <a:r>
              <a:rPr lang="sk-SK" altLang="en-US" sz="1400" b="1" dirty="0" err="1">
                <a:latin typeface="Arial" pitchFamily="34" charset="0"/>
              </a:rPr>
              <a:t>effect</a:t>
            </a:r>
            <a:r>
              <a:rPr lang="sk-SK" altLang="en-US" sz="1400" b="1" dirty="0">
                <a:latin typeface="Arial" pitchFamily="34" charset="0"/>
              </a:rPr>
              <a:t>  (</a:t>
            </a:r>
            <a:r>
              <a:rPr lang="sk-SK" altLang="en-US" sz="1400" b="1" dirty="0" err="1">
                <a:latin typeface="Arial" pitchFamily="34" charset="0"/>
              </a:rPr>
              <a:t>Dynes</a:t>
            </a:r>
            <a:r>
              <a:rPr lang="sk-SK" altLang="en-US" sz="1400" b="1" dirty="0">
                <a:latin typeface="Arial" pitchFamily="34" charset="0"/>
              </a:rPr>
              <a:t> formula</a:t>
            </a:r>
            <a:r>
              <a:rPr lang="sk-SK" altLang="en-US" sz="1400" b="1" dirty="0" smtClean="0">
                <a:latin typeface="Arial" pitchFamily="34" charset="0"/>
              </a:rPr>
              <a:t>):</a:t>
            </a:r>
          </a:p>
          <a:p>
            <a:endParaRPr lang="sk-SK" altLang="en-US" sz="1400" b="1" dirty="0" smtClean="0">
              <a:latin typeface="Arial" pitchFamily="34" charset="0"/>
            </a:endParaRPr>
          </a:p>
          <a:p>
            <a:endParaRPr lang="sk-SK" altLang="en-US" sz="1400" b="1" dirty="0">
              <a:latin typeface="Arial" pitchFamily="34" charset="0"/>
            </a:endParaRPr>
          </a:p>
          <a:p>
            <a:endParaRPr lang="sk-SK" altLang="en-US" sz="1400" b="1" dirty="0">
              <a:latin typeface="Arial" pitchFamily="34" charset="0"/>
            </a:endParaRPr>
          </a:p>
          <a:p>
            <a:r>
              <a:rPr lang="en-GB" altLang="en-US" sz="1400" b="1" dirty="0">
                <a:latin typeface="Arial" pitchFamily="34" charset="0"/>
              </a:rPr>
              <a:t>Parameter</a:t>
            </a:r>
            <a:r>
              <a:rPr lang="en-GB" altLang="en-US" sz="1400" b="1" dirty="0">
                <a:latin typeface="Symbol" pitchFamily="18" charset="2"/>
              </a:rPr>
              <a:t> </a:t>
            </a:r>
            <a:r>
              <a:rPr lang="en-GB" altLang="en-US" sz="1400" b="1" i="1" dirty="0">
                <a:latin typeface="Symbol" pitchFamily="18" charset="2"/>
              </a:rPr>
              <a:t>G </a:t>
            </a:r>
            <a:r>
              <a:rPr lang="en-GB" altLang="en-US" sz="1400" b="1" dirty="0">
                <a:latin typeface="Arial" pitchFamily="34" charset="0"/>
              </a:rPr>
              <a:t> can account for broadening  if necessary</a:t>
            </a:r>
            <a:endParaRPr lang="sk-SK" altLang="en-US" sz="1400" b="1" dirty="0">
              <a:latin typeface="Arial" pitchFamily="34" charset="0"/>
            </a:endParaRPr>
          </a:p>
          <a:p>
            <a:r>
              <a:rPr lang="en-GB" altLang="en-US" sz="1400" b="1" dirty="0">
                <a:latin typeface="Arial" pitchFamily="34" charset="0"/>
              </a:rPr>
              <a:t>via substitution of complex </a:t>
            </a:r>
            <a:r>
              <a:rPr lang="en-GB" altLang="en-US" sz="1400" b="1" i="1" dirty="0">
                <a:solidFill>
                  <a:srgbClr val="C00000"/>
                </a:solidFill>
                <a:latin typeface="Arial" pitchFamily="34" charset="0"/>
              </a:rPr>
              <a:t>E’</a:t>
            </a:r>
            <a:r>
              <a:rPr lang="sk-SK" altLang="en-US" sz="14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1400" b="1" i="1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sk-SK" altLang="en-US" sz="14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1400" b="1" i="1" dirty="0">
                <a:solidFill>
                  <a:srgbClr val="C00000"/>
                </a:solidFill>
                <a:latin typeface="Arial" pitchFamily="34" charset="0"/>
              </a:rPr>
              <a:t>E- </a:t>
            </a:r>
            <a:r>
              <a:rPr lang="en-GB" altLang="en-US" sz="1400" b="1" i="1" dirty="0" err="1">
                <a:solidFill>
                  <a:srgbClr val="C00000"/>
                </a:solidFill>
                <a:latin typeface="Arial" pitchFamily="34" charset="0"/>
              </a:rPr>
              <a:t>i</a:t>
            </a:r>
            <a:r>
              <a:rPr lang="en-GB" altLang="en-US" sz="1400" b="1" i="1" dirty="0" err="1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GB" altLang="en-US" sz="14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sk-SK" altLang="en-US" sz="14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altLang="en-US" sz="1400" b="1" dirty="0">
                <a:latin typeface="Arial" pitchFamily="34" charset="0"/>
              </a:rPr>
              <a:t>instead of </a:t>
            </a:r>
            <a:r>
              <a:rPr lang="en-GB" altLang="en-US" sz="1400" b="1" i="1" dirty="0">
                <a:latin typeface="Arial" pitchFamily="34" charset="0"/>
              </a:rPr>
              <a:t>E </a:t>
            </a:r>
            <a:r>
              <a:rPr lang="en-GB" altLang="en-US" sz="1400" b="1" dirty="0">
                <a:latin typeface="Arial" pitchFamily="34" charset="0"/>
              </a:rPr>
              <a:t>in </a:t>
            </a:r>
            <a:r>
              <a:rPr lang="en-GB" altLang="en-US" sz="1400" b="1" i="1" dirty="0">
                <a:latin typeface="Arial" pitchFamily="34" charset="0"/>
              </a:rPr>
              <a:t>N</a:t>
            </a:r>
            <a:r>
              <a:rPr lang="en-GB" altLang="en-US" sz="1400" b="1" i="1" baseline="-25000" dirty="0">
                <a:latin typeface="Arial" pitchFamily="34" charset="0"/>
              </a:rPr>
              <a:t>S</a:t>
            </a:r>
            <a:r>
              <a:rPr lang="en-GB" altLang="en-US" sz="1400" b="1" i="1" baseline="30000" dirty="0">
                <a:latin typeface="Arial" pitchFamily="34" charset="0"/>
              </a:rPr>
              <a:t>BCS</a:t>
            </a:r>
            <a:r>
              <a:rPr lang="en-GB" altLang="en-US" sz="1400" b="1" i="1" dirty="0">
                <a:latin typeface="Arial" pitchFamily="34" charset="0"/>
              </a:rPr>
              <a:t> </a:t>
            </a:r>
            <a:endParaRPr lang="sk-SK" altLang="en-US" sz="1400" b="1" i="1" dirty="0">
              <a:latin typeface="Arial" pitchFamily="34" charset="0"/>
            </a:endParaRPr>
          </a:p>
        </p:txBody>
      </p:sp>
      <p:graphicFrame>
        <p:nvGraphicFramePr>
          <p:cNvPr id="5123" name="Object 171"/>
          <p:cNvGraphicFramePr>
            <a:graphicFrameLocks noChangeAspect="1"/>
          </p:cNvGraphicFramePr>
          <p:nvPr/>
        </p:nvGraphicFramePr>
        <p:xfrm>
          <a:off x="3643306" y="3714752"/>
          <a:ext cx="1584325" cy="652462"/>
        </p:xfrm>
        <a:graphic>
          <a:graphicData uri="http://schemas.openxmlformats.org/presentationml/2006/ole">
            <p:oleObj spid="_x0000_s18435" name="Rovnica" r:id="rId5" imgW="1485900" imgH="520700" progId="Equation.3">
              <p:embed/>
            </p:oleObj>
          </a:graphicData>
        </a:graphic>
      </p:graphicFrame>
      <p:graphicFrame>
        <p:nvGraphicFramePr>
          <p:cNvPr id="5124" name="Objekt 1"/>
          <p:cNvGraphicFramePr>
            <a:graphicFrameLocks noChangeAspect="1"/>
          </p:cNvGraphicFramePr>
          <p:nvPr/>
        </p:nvGraphicFramePr>
        <p:xfrm>
          <a:off x="3784600" y="4668838"/>
          <a:ext cx="1446213" cy="595312"/>
        </p:xfrm>
        <a:graphic>
          <a:graphicData uri="http://schemas.openxmlformats.org/presentationml/2006/ole">
            <p:oleObj spid="_x0000_s18436" name="Rovnica" r:id="rId6" imgW="1752480" imgH="571320" progId="Equation.3">
              <p:embed/>
            </p:oleObj>
          </a:graphicData>
        </a:graphic>
      </p:graphicFrame>
      <p:pic>
        <p:nvPicPr>
          <p:cNvPr id="5131" name="Picture 13" descr="http://www2.warwick.ac.uk/fac/sci/physics/current/postgraduate/regs/mpags/ex5/devices/junctions/heating/bro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21163"/>
            <a:ext cx="2808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5"/>
          <p:cNvSpPr txBox="1">
            <a:spLocks noChangeArrowheads="1"/>
          </p:cNvSpPr>
          <p:nvPr/>
        </p:nvSpPr>
        <p:spPr bwMode="auto">
          <a:xfrm>
            <a:off x="32" y="28572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altLang="en-US" sz="2800" b="1" dirty="0" smtClean="0">
                <a:solidFill>
                  <a:schemeClr val="bg1"/>
                </a:solidFill>
                <a:latin typeface="Arial" pitchFamily="34" charset="0"/>
              </a:rPr>
              <a:t>Rastrovacia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sk-SK" altLang="en-US" sz="2800" b="1" dirty="0" err="1" smtClean="0">
                <a:solidFill>
                  <a:schemeClr val="bg1"/>
                </a:solidFill>
                <a:latin typeface="Arial" pitchFamily="34" charset="0"/>
              </a:rPr>
              <a:t>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un</a:t>
            </a:r>
            <a:r>
              <a:rPr lang="sk-SK" altLang="en-US" sz="2800" b="1" dirty="0" err="1" smtClean="0">
                <a:solidFill>
                  <a:schemeClr val="bg1"/>
                </a:solidFill>
                <a:latin typeface="Arial" pitchFamily="34" charset="0"/>
              </a:rPr>
              <a:t>elová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sk-SK" altLang="en-US" sz="2800" b="1" dirty="0" smtClean="0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</a:rPr>
              <a:t>pe</a:t>
            </a:r>
            <a:r>
              <a:rPr lang="sk-SK" altLang="en-US" sz="2800" b="1" dirty="0" smtClean="0">
                <a:solidFill>
                  <a:schemeClr val="bg1"/>
                </a:solidFill>
                <a:latin typeface="Arial" pitchFamily="34" charset="0"/>
              </a:rPr>
              <a:t>k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</a:rPr>
              <a:t>tros</a:t>
            </a:r>
            <a:r>
              <a:rPr lang="sk-SK" altLang="en-US" sz="2800" b="1" dirty="0" smtClean="0">
                <a:solidFill>
                  <a:schemeClr val="bg1"/>
                </a:solidFill>
                <a:latin typeface="Arial" pitchFamily="34" charset="0"/>
              </a:rPr>
              <a:t>kopia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</a:rPr>
              <a:t>(STS)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sk-SK" altLang="en-US" sz="2800" b="1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6" name="Picture 12" descr="Figure5_STM (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1428736"/>
            <a:ext cx="3048022" cy="1714512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3143240" y="1071546"/>
            <a:ext cx="2476500" cy="1657337"/>
            <a:chOff x="5357818" y="1857364"/>
            <a:chExt cx="2476500" cy="1657337"/>
          </a:xfrm>
        </p:grpSpPr>
        <p:grpSp>
          <p:nvGrpSpPr>
            <p:cNvPr id="17" name="Skupina 16"/>
            <p:cNvGrpSpPr/>
            <p:nvPr/>
          </p:nvGrpSpPr>
          <p:grpSpPr>
            <a:xfrm>
              <a:off x="5357818" y="1857364"/>
              <a:ext cx="2476500" cy="1657337"/>
              <a:chOff x="9286908" y="3143248"/>
              <a:chExt cx="2476500" cy="1657337"/>
            </a:xfrm>
          </p:grpSpPr>
          <p:grpSp>
            <p:nvGrpSpPr>
              <p:cNvPr id="18" name="Skupina 41"/>
              <p:cNvGrpSpPr>
                <a:grpSpLocks/>
              </p:cNvGrpSpPr>
              <p:nvPr/>
            </p:nvGrpSpPr>
            <p:grpSpPr bwMode="auto">
              <a:xfrm>
                <a:off x="9286908" y="3143248"/>
                <a:ext cx="2476500" cy="1657337"/>
                <a:chOff x="6019800" y="3533788"/>
                <a:chExt cx="2476500" cy="1657337"/>
              </a:xfrm>
            </p:grpSpPr>
            <p:pic>
              <p:nvPicPr>
                <p:cNvPr id="25" name="Picture 1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t="50709"/>
                <a:stretch>
                  <a:fillRect/>
                </a:stretch>
              </p:blipFill>
              <p:spPr bwMode="auto">
                <a:xfrm>
                  <a:off x="6019800" y="3533788"/>
                  <a:ext cx="2476500" cy="1657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16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224650" y="3581400"/>
                  <a:ext cx="1933575" cy="1590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9" name="Rovná spojnica 25"/>
              <p:cNvCxnSpPr>
                <a:cxnSpLocks noChangeShapeType="1"/>
              </p:cNvCxnSpPr>
              <p:nvPr/>
            </p:nvCxnSpPr>
            <p:spPr bwMode="auto">
              <a:xfrm>
                <a:off x="10415622" y="3881438"/>
                <a:ext cx="457200" cy="0"/>
              </a:xfrm>
              <a:prstGeom prst="line">
                <a:avLst/>
              </a:prstGeom>
              <a:noFill/>
              <a:ln w="47625" algn="ctr">
                <a:solidFill>
                  <a:srgbClr val="C00000">
                    <a:alpha val="61176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20" name="Rovná spojnica 27"/>
              <p:cNvCxnSpPr>
                <a:cxnSpLocks noChangeShapeType="1"/>
              </p:cNvCxnSpPr>
              <p:nvPr/>
            </p:nvCxnSpPr>
            <p:spPr bwMode="auto">
              <a:xfrm flipV="1">
                <a:off x="10872822" y="3500438"/>
                <a:ext cx="381000" cy="228600"/>
              </a:xfrm>
              <a:prstGeom prst="line">
                <a:avLst/>
              </a:prstGeom>
              <a:noFill/>
              <a:ln w="47625" algn="ctr">
                <a:solidFill>
                  <a:srgbClr val="C00000">
                    <a:alpha val="61176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21" name="Rovná spojnica 26"/>
              <p:cNvCxnSpPr>
                <a:cxnSpLocks noChangeShapeType="1"/>
              </p:cNvCxnSpPr>
              <p:nvPr/>
            </p:nvCxnSpPr>
            <p:spPr bwMode="auto">
              <a:xfrm>
                <a:off x="9901272" y="3881438"/>
                <a:ext cx="457200" cy="0"/>
              </a:xfrm>
              <a:prstGeom prst="line">
                <a:avLst/>
              </a:prstGeom>
              <a:noFill/>
              <a:ln w="47625" algn="ctr">
                <a:solidFill>
                  <a:srgbClr val="C00000">
                    <a:alpha val="61176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22" name="Rovná spojnica 30"/>
              <p:cNvCxnSpPr>
                <a:cxnSpLocks noChangeShapeType="1"/>
              </p:cNvCxnSpPr>
              <p:nvPr/>
            </p:nvCxnSpPr>
            <p:spPr bwMode="auto">
              <a:xfrm flipV="1">
                <a:off x="9501222" y="4033838"/>
                <a:ext cx="381000" cy="228600"/>
              </a:xfrm>
              <a:prstGeom prst="line">
                <a:avLst/>
              </a:prstGeom>
              <a:noFill/>
              <a:ln w="47625" algn="ctr">
                <a:solidFill>
                  <a:srgbClr val="C00000">
                    <a:alpha val="61176"/>
                  </a:srgbClr>
                </a:solidFill>
                <a:round/>
                <a:headEnd/>
                <a:tailEnd/>
              </a:ln>
            </p:spPr>
          </p:cxnSp>
          <p:sp>
            <p:nvSpPr>
              <p:cNvPr id="23" name="BlokTextu 33"/>
              <p:cNvSpPr txBox="1">
                <a:spLocks noChangeArrowheads="1"/>
              </p:cNvSpPr>
              <p:nvPr/>
            </p:nvSpPr>
            <p:spPr bwMode="auto">
              <a:xfrm>
                <a:off x="10644222" y="3957638"/>
                <a:ext cx="36353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200" dirty="0">
                    <a:latin typeface="Symbol" pitchFamily="18" charset="2"/>
                  </a:rPr>
                  <a:t>+D</a:t>
                </a:r>
                <a:endParaRPr lang="sk-SK" sz="1200" baseline="-25000" dirty="0">
                  <a:latin typeface="Symbol" pitchFamily="18" charset="2"/>
                </a:endParaRPr>
              </a:p>
            </p:txBody>
          </p:sp>
          <p:sp>
            <p:nvSpPr>
              <p:cNvPr id="24" name="BlokTextu 34"/>
              <p:cNvSpPr txBox="1">
                <a:spLocks noChangeArrowheads="1"/>
              </p:cNvSpPr>
              <p:nvPr/>
            </p:nvSpPr>
            <p:spPr bwMode="auto">
              <a:xfrm>
                <a:off x="9729822" y="3957638"/>
                <a:ext cx="36353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200" dirty="0">
                    <a:latin typeface="Symbol" pitchFamily="18" charset="2"/>
                  </a:rPr>
                  <a:t>-D</a:t>
                </a:r>
                <a:endParaRPr lang="sk-SK" sz="1200" baseline="-25000" dirty="0">
                  <a:latin typeface="Symbol" pitchFamily="18" charset="2"/>
                </a:endParaRPr>
              </a:p>
            </p:txBody>
          </p:sp>
        </p:grpSp>
        <p:cxnSp>
          <p:nvCxnSpPr>
            <p:cNvPr id="27" name="Rovná spojnica 24"/>
            <p:cNvCxnSpPr>
              <a:cxnSpLocks noChangeShapeType="1"/>
            </p:cNvCxnSpPr>
            <p:nvPr/>
          </p:nvCxnSpPr>
          <p:spPr bwMode="auto">
            <a:xfrm>
              <a:off x="6929454" y="2428868"/>
              <a:ext cx="0" cy="152400"/>
            </a:xfrm>
            <a:prstGeom prst="line">
              <a:avLst/>
            </a:prstGeom>
            <a:noFill/>
            <a:ln w="47625" algn="ctr">
              <a:solidFill>
                <a:srgbClr val="C00000">
                  <a:alpha val="61176"/>
                </a:srgbClr>
              </a:solidFill>
              <a:round/>
              <a:headEnd/>
              <a:tailEnd/>
            </a:ln>
          </p:spPr>
        </p:cxnSp>
        <p:cxnSp>
          <p:nvCxnSpPr>
            <p:cNvPr id="28" name="Rovná spojnica 29"/>
            <p:cNvCxnSpPr>
              <a:cxnSpLocks noChangeShapeType="1"/>
            </p:cNvCxnSpPr>
            <p:nvPr/>
          </p:nvCxnSpPr>
          <p:spPr bwMode="auto">
            <a:xfrm>
              <a:off x="5938854" y="2581268"/>
              <a:ext cx="0" cy="152400"/>
            </a:xfrm>
            <a:prstGeom prst="line">
              <a:avLst/>
            </a:prstGeom>
            <a:noFill/>
            <a:ln w="47625" algn="ctr">
              <a:solidFill>
                <a:srgbClr val="C00000">
                  <a:alpha val="61176"/>
                </a:srgbClr>
              </a:solidFill>
              <a:round/>
              <a:headEnd/>
              <a:tailEnd/>
            </a:ln>
          </p:spPr>
        </p:cxnSp>
      </p:grpSp>
      <p:graphicFrame>
        <p:nvGraphicFramePr>
          <p:cNvPr id="5122" name="Object 162"/>
          <p:cNvGraphicFramePr>
            <a:graphicFrameLocks noChangeAspect="1"/>
          </p:cNvGraphicFramePr>
          <p:nvPr/>
        </p:nvGraphicFramePr>
        <p:xfrm>
          <a:off x="357158" y="3143248"/>
          <a:ext cx="4857784" cy="471488"/>
        </p:xfrm>
        <a:graphic>
          <a:graphicData uri="http://schemas.openxmlformats.org/presentationml/2006/ole">
            <p:oleObj spid="_x0000_s18434" name="Rovnica" r:id="rId11" imgW="309852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285720" y="4071942"/>
            <a:ext cx="2786082" cy="2385673"/>
            <a:chOff x="142844" y="4429132"/>
            <a:chExt cx="2714644" cy="22919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4429132"/>
              <a:ext cx="2643206" cy="229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Obdĺžnik 15"/>
            <p:cNvSpPr/>
            <p:nvPr/>
          </p:nvSpPr>
          <p:spPr>
            <a:xfrm>
              <a:off x="2571736" y="4572008"/>
              <a:ext cx="285752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2643174" y="5929330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bdĺžnik 17"/>
            <p:cNvSpPr/>
            <p:nvPr/>
          </p:nvSpPr>
          <p:spPr>
            <a:xfrm>
              <a:off x="357158" y="464344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260350"/>
            <a:ext cx="8715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Rastrovacia tunelová spektroskopia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v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  <a:latin typeface="Arial" pitchFamily="34" charset="0"/>
              </a:rPr>
              <a:t>ultratenkých</a:t>
            </a: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 filmoch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</a:rPr>
              <a:t>TiN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BlokTextu 7"/>
          <p:cNvSpPr txBox="1">
            <a:spLocks noChangeArrowheads="1"/>
          </p:cNvSpPr>
          <p:nvPr/>
        </p:nvSpPr>
        <p:spPr bwMode="auto">
          <a:xfrm>
            <a:off x="1871683" y="1058849"/>
            <a:ext cx="5633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Hrúbka filmov</a:t>
            </a: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3-5 nm, </a:t>
            </a:r>
            <a:r>
              <a:rPr lang="sk-SK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koherenčná dĺžka</a:t>
            </a: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x </a:t>
            </a: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=</a:t>
            </a:r>
            <a:r>
              <a:rPr lang="en-US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10 nm</a:t>
            </a:r>
            <a:endParaRPr lang="sk-SK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9" y="1643620"/>
            <a:ext cx="27363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0568" y="1571612"/>
            <a:ext cx="21586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Skupina 24"/>
          <p:cNvGrpSpPr/>
          <p:nvPr/>
        </p:nvGrpSpPr>
        <p:grpSpPr>
          <a:xfrm>
            <a:off x="5000628" y="1428736"/>
            <a:ext cx="3714744" cy="1525708"/>
            <a:chOff x="5000628" y="1428736"/>
            <a:chExt cx="3714744" cy="15257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5000628" y="1571612"/>
              <a:ext cx="3643338" cy="1347057"/>
              <a:chOff x="3929058" y="3571876"/>
              <a:chExt cx="6955721" cy="257175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44336"/>
              <a:stretch>
                <a:fillRect/>
              </a:stretch>
            </p:blipFill>
            <p:spPr bwMode="auto">
              <a:xfrm>
                <a:off x="3929058" y="3571876"/>
                <a:ext cx="5429288" cy="257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3496"/>
              <a:stretch>
                <a:fillRect/>
              </a:stretch>
            </p:blipFill>
            <p:spPr bwMode="auto">
              <a:xfrm>
                <a:off x="9275079" y="3571876"/>
                <a:ext cx="1609700" cy="257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3" name="Ovál 22"/>
            <p:cNvSpPr/>
            <p:nvPr/>
          </p:nvSpPr>
          <p:spPr>
            <a:xfrm>
              <a:off x="7786710" y="1428736"/>
              <a:ext cx="928662" cy="1525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4" name="BlokTextu 1"/>
          <p:cNvSpPr txBox="1">
            <a:spLocks noChangeArrowheads="1"/>
          </p:cNvSpPr>
          <p:nvPr/>
        </p:nvSpPr>
        <p:spPr bwMode="auto">
          <a:xfrm>
            <a:off x="285720" y="6509587"/>
            <a:ext cx="1617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i="1" dirty="0" err="1"/>
              <a:t>Sacep</a:t>
            </a:r>
            <a:r>
              <a:rPr lang="sk-SK" altLang="en-US" sz="1200" b="1" i="1" dirty="0"/>
              <a:t>é </a:t>
            </a:r>
            <a:r>
              <a:rPr lang="sk-SK" altLang="en-US" sz="1200" b="1" i="1" dirty="0" err="1"/>
              <a:t>et</a:t>
            </a:r>
            <a:r>
              <a:rPr lang="sk-SK" altLang="en-US" sz="1200" b="1" i="1" dirty="0"/>
              <a:t> al., PRL</a:t>
            </a:r>
            <a:r>
              <a:rPr lang="de-DE" altLang="en-US" sz="1200" b="1" i="1" dirty="0"/>
              <a:t>2008</a:t>
            </a:r>
            <a:endParaRPr lang="en-GB" altLang="en-US" sz="1200" b="1" i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4786314" y="2852936"/>
            <a:ext cx="45005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n-US" sz="1600" b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,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klesá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</a:t>
            </a:r>
            <a:r>
              <a:rPr lang="en-US" sz="1600" b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n-US" sz="1600" b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1600" b="1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narastá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ne</a:t>
            </a:r>
            <a:r>
              <a:rPr lang="sk-SK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homogenity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na vzdialenosti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x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Pseudo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medzera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V-shape 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pozadie</a:t>
            </a:r>
            <a:endParaRPr lang="sk-SK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sk-SK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Ch</a:t>
            </a:r>
            <a:r>
              <a:rPr lang="sk-SK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arakteristické znaky takmer všetkých STM meraní v poslednom období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</a:t>
            </a:r>
            <a:r>
              <a:rPr lang="sk-SK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TiN</a:t>
            </a:r>
            <a:r>
              <a:rPr lang="sk-SK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, </a:t>
            </a:r>
            <a:r>
              <a:rPr lang="sk-SK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InO</a:t>
            </a:r>
            <a:r>
              <a:rPr lang="sk-SK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, </a:t>
            </a:r>
            <a:r>
              <a:rPr lang="sk-SK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NbN</a:t>
            </a:r>
            <a:r>
              <a:rPr lang="sk-SK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,..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) </a:t>
            </a:r>
            <a:r>
              <a:rPr lang="sk-SK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sk-SK" sz="1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sk-SK" sz="1800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sk-SK" sz="1800" dirty="0">
                <a:solidFill>
                  <a:srgbClr val="C00000"/>
                </a:solidFill>
                <a:latin typeface="Arial" pitchFamily="34" charset="0"/>
              </a:rPr>
              <a:t>   </a:t>
            </a:r>
            <a:endParaRPr lang="en-US" sz="18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Obdĺžnik 7"/>
          <p:cNvSpPr>
            <a:spLocks noChangeArrowheads="1"/>
          </p:cNvSpPr>
          <p:nvPr/>
        </p:nvSpPr>
        <p:spPr bwMode="auto">
          <a:xfrm>
            <a:off x="3428992" y="5103674"/>
            <a:ext cx="571500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k-SK" sz="1800" b="1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Experimentálne výsledky za posledných 10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rokov poukazujú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sk-SK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Bozónový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mechanizmus prechodu S-I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je univerzálny – </a:t>
            </a:r>
            <a:r>
              <a:rPr lang="sk-SK" sz="1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mo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tiv</a:t>
            </a:r>
            <a:r>
              <a:rPr lang="sk-SK" sz="1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ácia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endParaRPr lang="sk-SK" sz="1600" b="1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sk-SK" sz="1400" b="1" i="1" dirty="0"/>
              <a:t>  </a:t>
            </a:r>
            <a:r>
              <a:rPr lang="en-US" sz="1400" b="1" i="1" dirty="0" smtClean="0"/>
              <a:t>       </a:t>
            </a:r>
            <a:r>
              <a:rPr lang="sk-SK" sz="1400" b="1" i="1" dirty="0" smtClean="0"/>
              <a:t>     </a:t>
            </a:r>
            <a:r>
              <a:rPr lang="sk-SK" sz="1400" b="1" i="1" dirty="0" smtClean="0"/>
              <a:t> </a:t>
            </a:r>
            <a:r>
              <a:rPr lang="sk-SK" sz="1400" b="1" i="1" dirty="0"/>
              <a:t>N. </a:t>
            </a:r>
            <a:r>
              <a:rPr lang="sk-SK" sz="1400" b="1" i="1" dirty="0" err="1"/>
              <a:t>Trivedi</a:t>
            </a:r>
            <a:r>
              <a:rPr lang="sk-SK" sz="1400" b="1" i="1" dirty="0"/>
              <a:t>, in </a:t>
            </a:r>
            <a:r>
              <a:rPr lang="sk-SK" sz="1400" b="1" i="1" dirty="0" err="1"/>
              <a:t>book</a:t>
            </a:r>
            <a:r>
              <a:rPr lang="sk-SK" sz="1400" b="1" i="1" dirty="0"/>
              <a:t> </a:t>
            </a:r>
            <a:r>
              <a:rPr lang="sk-SK" sz="1400" b="1" i="1" dirty="0" err="1"/>
              <a:t>Conductor</a:t>
            </a:r>
            <a:r>
              <a:rPr lang="sk-SK" sz="1400" b="1" i="1" dirty="0"/>
              <a:t> </a:t>
            </a:r>
            <a:r>
              <a:rPr lang="sk-SK" sz="1400" b="1" i="1" dirty="0" err="1"/>
              <a:t>Insulator</a:t>
            </a:r>
            <a:r>
              <a:rPr lang="sk-SK" sz="1400" b="1" i="1" dirty="0"/>
              <a:t> </a:t>
            </a:r>
            <a:r>
              <a:rPr lang="sk-SK" sz="1400" b="1" i="1" dirty="0" err="1"/>
              <a:t>Quantum</a:t>
            </a:r>
            <a:r>
              <a:rPr lang="sk-SK" sz="1400" b="1" i="1" dirty="0"/>
              <a:t> </a:t>
            </a:r>
            <a:r>
              <a:rPr lang="sk-SK" sz="1400" b="1" i="1" dirty="0" err="1"/>
              <a:t>Phase</a:t>
            </a:r>
            <a:r>
              <a:rPr lang="sk-SK" sz="1400" b="1" i="1" dirty="0"/>
              <a:t> </a:t>
            </a:r>
            <a:r>
              <a:rPr lang="sk-SK" sz="1400" b="1" i="1" dirty="0" err="1" smtClean="0"/>
              <a:t>Transitions</a:t>
            </a:r>
            <a:endParaRPr lang="sk-SK" sz="1400" b="1" dirty="0"/>
          </a:p>
          <a:p>
            <a:endParaRPr lang="sk-SK" sz="1400" b="1" i="1" dirty="0"/>
          </a:p>
          <a:p>
            <a:endParaRPr lang="sk-SK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43240" y="260350"/>
            <a:ext cx="2928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Tenké filmy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</a:rPr>
              <a:t>MoC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84" t="3428" r="49126" b="517"/>
          <a:stretch>
            <a:fillRect/>
          </a:stretch>
        </p:blipFill>
        <p:spPr bwMode="auto">
          <a:xfrm>
            <a:off x="1000100" y="3794763"/>
            <a:ext cx="3214710" cy="302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113"/>
          <p:cNvSpPr txBox="1">
            <a:spLocks noChangeArrowheads="1"/>
          </p:cNvSpPr>
          <p:nvPr/>
        </p:nvSpPr>
        <p:spPr bwMode="auto">
          <a:xfrm>
            <a:off x="658835" y="1125538"/>
            <a:ext cx="7127875" cy="36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37148" rIns="74295" bIns="37148">
            <a:spAutoFit/>
          </a:bodyPr>
          <a:lstStyle/>
          <a:p>
            <a:pPr algn="just">
              <a:buFontTx/>
              <a:buChar char="-"/>
            </a:pPr>
            <a:r>
              <a:rPr lang="en-GB" sz="1400" b="1" dirty="0">
                <a:latin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</a:rPr>
              <a:t>pripravené </a:t>
            </a:r>
            <a:r>
              <a:rPr lang="sk-SK" sz="1400" b="1" dirty="0" err="1" smtClean="0">
                <a:latin typeface="Arial" pitchFamily="34" charset="0"/>
              </a:rPr>
              <a:t>magnetrónovým</a:t>
            </a:r>
            <a:r>
              <a:rPr lang="sk-SK" sz="1400" b="1" dirty="0" smtClean="0">
                <a:latin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</a:rPr>
              <a:t>naprašovaním</a:t>
            </a:r>
            <a:endParaRPr lang="en-GB" sz="1400" b="1" dirty="0">
              <a:latin typeface="Arial" pitchFamily="34" charset="0"/>
            </a:endParaRPr>
          </a:p>
          <a:p>
            <a:pPr algn="just">
              <a:buFontTx/>
              <a:buChar char="-"/>
            </a:pPr>
            <a:r>
              <a:rPr lang="sk-SK" sz="1400" b="1" dirty="0">
                <a:latin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</a:rPr>
              <a:t>na </a:t>
            </a:r>
            <a:r>
              <a:rPr lang="sk-SK" sz="1400" b="1" dirty="0" err="1" smtClean="0">
                <a:latin typeface="Arial" pitchFamily="34" charset="0"/>
              </a:rPr>
              <a:t>monokryštálové</a:t>
            </a:r>
            <a:r>
              <a:rPr lang="sk-SK" sz="1400" b="1" dirty="0" smtClean="0">
                <a:latin typeface="Arial" pitchFamily="34" charset="0"/>
              </a:rPr>
              <a:t> zafírové podložky</a:t>
            </a:r>
            <a:r>
              <a:rPr lang="en-GB" sz="1400" b="1" dirty="0" smtClean="0">
                <a:latin typeface="Arial" pitchFamily="34" charset="0"/>
              </a:rPr>
              <a:t> ( </a:t>
            </a:r>
            <a:r>
              <a:rPr lang="sk-SK" sz="1400" b="1" dirty="0" smtClean="0">
                <a:latin typeface="Arial" pitchFamily="34" charset="0"/>
              </a:rPr>
              <a:t>pri</a:t>
            </a:r>
            <a:r>
              <a:rPr lang="en-GB" sz="1400" b="1" dirty="0" smtClean="0">
                <a:latin typeface="Arial" pitchFamily="34" charset="0"/>
              </a:rPr>
              <a:t> </a:t>
            </a:r>
            <a:r>
              <a:rPr lang="en-GB" sz="1400" b="1" dirty="0">
                <a:latin typeface="Arial" pitchFamily="34" charset="0"/>
              </a:rPr>
              <a:t>200 </a:t>
            </a:r>
            <a:r>
              <a:rPr lang="en-GB" sz="1400" b="1" baseline="30000" dirty="0" err="1">
                <a:latin typeface="Arial" pitchFamily="34" charset="0"/>
              </a:rPr>
              <a:t>o</a:t>
            </a:r>
            <a:r>
              <a:rPr lang="en-GB" sz="1400" b="1" dirty="0" err="1">
                <a:latin typeface="Arial" pitchFamily="34" charset="0"/>
              </a:rPr>
              <a:t>C</a:t>
            </a:r>
            <a:r>
              <a:rPr lang="en-GB" sz="1400" b="1" dirty="0">
                <a:latin typeface="Arial" pitchFamily="34" charset="0"/>
              </a:rPr>
              <a:t>)</a:t>
            </a:r>
            <a:endParaRPr lang="sk-SK" sz="1400" b="1" dirty="0">
              <a:latin typeface="Arial" pitchFamily="34" charset="0"/>
            </a:endParaRPr>
          </a:p>
          <a:p>
            <a:pPr algn="just">
              <a:buFontTx/>
              <a:buChar char="-"/>
            </a:pPr>
            <a:r>
              <a:rPr lang="en-GB" sz="1400" b="1" dirty="0">
                <a:latin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</a:rPr>
              <a:t>v zmesi</a:t>
            </a:r>
            <a:r>
              <a:rPr lang="en-GB" sz="1400" b="1" dirty="0" smtClean="0">
                <a:latin typeface="Arial" pitchFamily="34" charset="0"/>
              </a:rPr>
              <a:t> </a:t>
            </a:r>
            <a:r>
              <a:rPr lang="en-GB" sz="1400" b="1" dirty="0" err="1">
                <a:latin typeface="Arial" pitchFamily="34" charset="0"/>
              </a:rPr>
              <a:t>Ar</a:t>
            </a:r>
            <a:r>
              <a:rPr lang="en-GB" sz="1400" b="1" dirty="0">
                <a:latin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</a:rPr>
              <a:t>a</a:t>
            </a:r>
            <a:r>
              <a:rPr lang="en-GB" sz="1400" b="1" dirty="0" smtClean="0">
                <a:latin typeface="Arial" pitchFamily="34" charset="0"/>
              </a:rPr>
              <a:t> acetyl</a:t>
            </a:r>
            <a:r>
              <a:rPr lang="sk-SK" sz="1400" b="1" dirty="0" err="1" smtClean="0">
                <a:latin typeface="Arial" pitchFamily="34" charset="0"/>
              </a:rPr>
              <a:t>énového</a:t>
            </a:r>
            <a:r>
              <a:rPr lang="en-GB" sz="1400" b="1" dirty="0" smtClean="0">
                <a:latin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</a:rPr>
              <a:t>plynus</a:t>
            </a:r>
            <a:r>
              <a:rPr lang="en-GB" sz="1400" b="1" dirty="0" smtClean="0">
                <a:latin typeface="Arial" pitchFamily="34" charset="0"/>
              </a:rPr>
              <a:t> </a:t>
            </a:r>
            <a:endParaRPr lang="en-GB" sz="1400" b="1" dirty="0">
              <a:latin typeface="Arial" pitchFamily="34" charset="0"/>
            </a:endParaRPr>
          </a:p>
          <a:p>
            <a:pPr algn="just"/>
            <a:endParaRPr lang="en-GB" sz="1400" b="1" dirty="0">
              <a:latin typeface="Arial" pitchFamily="34" charset="0"/>
            </a:endParaRPr>
          </a:p>
          <a:p>
            <a:pPr algn="just"/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= 10 nm  </a:t>
            </a:r>
            <a:r>
              <a:rPr lang="sk-SK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en-GB" sz="1400" b="1" i="1" dirty="0">
                <a:latin typeface="Arial" pitchFamily="34" charset="0"/>
              </a:rPr>
              <a:t>R</a:t>
            </a:r>
            <a:r>
              <a:rPr lang="en-GB" sz="1400" b="1" baseline="-25000" dirty="0">
                <a:latin typeface="Arial" pitchFamily="34" charset="0"/>
              </a:rPr>
              <a:t>s  </a:t>
            </a:r>
            <a:r>
              <a:rPr lang="sk-SK" sz="1400" b="1" dirty="0">
                <a:latin typeface="Arial" pitchFamily="34" charset="0"/>
              </a:rPr>
              <a:t>(10 K) =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sk-SK" sz="1400" b="1" dirty="0">
                <a:latin typeface="Arial" pitchFamily="34" charset="0"/>
              </a:rPr>
              <a:t>344</a:t>
            </a:r>
            <a:r>
              <a:rPr lang="en-GB" sz="1400" b="1" dirty="0">
                <a:latin typeface="Arial" pitchFamily="34" charset="0"/>
              </a:rPr>
              <a:t> </a:t>
            </a:r>
            <a:r>
              <a:rPr lang="en-GB" sz="1400" b="1" dirty="0">
                <a:latin typeface="Symbol" pitchFamily="18" charset="2"/>
              </a:rPr>
              <a:t>W</a:t>
            </a:r>
            <a:r>
              <a:rPr lang="sk-SK" sz="1400" b="1" dirty="0">
                <a:latin typeface="Symbol" pitchFamily="18" charset="2"/>
              </a:rPr>
              <a:t>,</a:t>
            </a:r>
            <a:r>
              <a:rPr lang="en-GB" sz="1400" b="1" dirty="0">
                <a:latin typeface="Arial" pitchFamily="34" charset="0"/>
              </a:rPr>
              <a:t>  </a:t>
            </a:r>
            <a:r>
              <a:rPr lang="en-GB" sz="1400" b="1" i="1" dirty="0" err="1">
                <a:latin typeface="Arial" pitchFamily="34" charset="0"/>
              </a:rPr>
              <a:t>T</a:t>
            </a:r>
            <a:r>
              <a:rPr lang="en-GB" sz="1400" b="1" i="1" baseline="-25000" dirty="0" err="1">
                <a:latin typeface="Arial" pitchFamily="34" charset="0"/>
              </a:rPr>
              <a:t>c</a:t>
            </a:r>
            <a:r>
              <a:rPr lang="en-GB" sz="1400" b="1" i="1" baseline="-25000" dirty="0">
                <a:latin typeface="Arial" pitchFamily="34" charset="0"/>
              </a:rPr>
              <a:t> </a:t>
            </a:r>
            <a:r>
              <a:rPr lang="en-GB" sz="1400" b="1" dirty="0">
                <a:latin typeface="Arial" pitchFamily="34" charset="0"/>
              </a:rPr>
              <a:t>= 6.7 K</a:t>
            </a:r>
            <a:r>
              <a:rPr lang="en-GB" sz="1400" i="1" dirty="0">
                <a:latin typeface="Arial" pitchFamily="34" charset="0"/>
              </a:rPr>
              <a:t>,</a:t>
            </a:r>
            <a:r>
              <a:rPr lang="sk-SK" sz="1400" i="1" dirty="0">
                <a:latin typeface="Arial" pitchFamily="34" charset="0"/>
              </a:rPr>
              <a:t> </a:t>
            </a:r>
            <a:r>
              <a:rPr lang="en-GB" sz="1400" i="1" dirty="0">
                <a:latin typeface="Arial" pitchFamily="34" charset="0"/>
              </a:rPr>
              <a:t> </a:t>
            </a:r>
            <a:r>
              <a:rPr lang="en-GB" sz="1400" b="1" dirty="0" err="1">
                <a:latin typeface="Arial" pitchFamily="34" charset="0"/>
              </a:rPr>
              <a:t>k</a:t>
            </a:r>
            <a:r>
              <a:rPr lang="en-GB" sz="1400" b="1" baseline="-25000" dirty="0" err="1">
                <a:latin typeface="Arial" pitchFamily="34" charset="0"/>
              </a:rPr>
              <a:t>F</a:t>
            </a:r>
            <a:r>
              <a:rPr lang="en-GB" sz="1400" b="1" dirty="0" err="1">
                <a:latin typeface="Arial" pitchFamily="34" charset="0"/>
              </a:rPr>
              <a:t>l</a:t>
            </a:r>
            <a:r>
              <a:rPr lang="en-GB" sz="1400" b="1" dirty="0">
                <a:latin typeface="Arial" pitchFamily="34" charset="0"/>
              </a:rPr>
              <a:t> = 2</a:t>
            </a:r>
          </a:p>
          <a:p>
            <a:pPr algn="just"/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= 5 nm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  </a:t>
            </a:r>
            <a:r>
              <a:rPr lang="en-GB" sz="1400" b="1" i="1" dirty="0">
                <a:latin typeface="Arial" pitchFamily="34" charset="0"/>
              </a:rPr>
              <a:t>R</a:t>
            </a:r>
            <a:r>
              <a:rPr lang="en-GB" sz="1400" b="1" baseline="-25000" dirty="0">
                <a:latin typeface="Arial" pitchFamily="34" charset="0"/>
              </a:rPr>
              <a:t>s  </a:t>
            </a:r>
            <a:r>
              <a:rPr lang="sk-SK" sz="1400" b="1" dirty="0">
                <a:latin typeface="Arial" pitchFamily="34" charset="0"/>
              </a:rPr>
              <a:t>(10 K) =</a:t>
            </a:r>
            <a:r>
              <a:rPr lang="en-US" sz="1400" b="1" dirty="0">
                <a:latin typeface="Arial" pitchFamily="34" charset="0"/>
              </a:rPr>
              <a:t> 850</a:t>
            </a:r>
            <a:r>
              <a:rPr lang="en-GB" sz="1400" b="1" dirty="0">
                <a:latin typeface="Arial" pitchFamily="34" charset="0"/>
              </a:rPr>
              <a:t> </a:t>
            </a:r>
            <a:r>
              <a:rPr lang="en-GB" sz="1400" b="1" dirty="0">
                <a:latin typeface="Symbol" pitchFamily="18" charset="2"/>
              </a:rPr>
              <a:t>W</a:t>
            </a:r>
            <a:r>
              <a:rPr lang="sk-SK" sz="1400" b="1" dirty="0">
                <a:latin typeface="Symbol" pitchFamily="18" charset="2"/>
              </a:rPr>
              <a:t>,</a:t>
            </a:r>
            <a:r>
              <a:rPr lang="en-GB" sz="1400" b="1" dirty="0">
                <a:latin typeface="Arial" pitchFamily="34" charset="0"/>
              </a:rPr>
              <a:t>  </a:t>
            </a:r>
            <a:r>
              <a:rPr lang="en-GB" sz="1400" b="1" i="1" dirty="0" err="1">
                <a:latin typeface="Arial" pitchFamily="34" charset="0"/>
              </a:rPr>
              <a:t>T</a:t>
            </a:r>
            <a:r>
              <a:rPr lang="en-GB" sz="1400" b="1" i="1" baseline="-25000" dirty="0" err="1">
                <a:latin typeface="Arial" pitchFamily="34" charset="0"/>
              </a:rPr>
              <a:t>c</a:t>
            </a:r>
            <a:r>
              <a:rPr lang="en-GB" sz="1400" b="1" i="1" baseline="-25000" dirty="0">
                <a:latin typeface="Arial" pitchFamily="34" charset="0"/>
              </a:rPr>
              <a:t> </a:t>
            </a:r>
            <a:r>
              <a:rPr lang="en-GB" sz="1400" b="1" dirty="0">
                <a:latin typeface="Arial" pitchFamily="34" charset="0"/>
              </a:rPr>
              <a:t>= 3.3 K</a:t>
            </a:r>
            <a:r>
              <a:rPr lang="en-GB" sz="1400" i="1" dirty="0">
                <a:latin typeface="Arial" pitchFamily="34" charset="0"/>
              </a:rPr>
              <a:t>,</a:t>
            </a:r>
            <a:r>
              <a:rPr lang="sk-SK" sz="1400" i="1" dirty="0">
                <a:latin typeface="Arial" pitchFamily="34" charset="0"/>
              </a:rPr>
              <a:t> </a:t>
            </a:r>
            <a:r>
              <a:rPr lang="en-GB" sz="1400" i="1" dirty="0">
                <a:latin typeface="Arial" pitchFamily="34" charset="0"/>
              </a:rPr>
              <a:t> </a:t>
            </a:r>
            <a:r>
              <a:rPr lang="en-GB" sz="1400" b="1" dirty="0" err="1">
                <a:latin typeface="Arial" pitchFamily="34" charset="0"/>
              </a:rPr>
              <a:t>k</a:t>
            </a:r>
            <a:r>
              <a:rPr lang="en-GB" sz="1400" b="1" baseline="-25000" dirty="0" err="1">
                <a:latin typeface="Arial" pitchFamily="34" charset="0"/>
              </a:rPr>
              <a:t>F</a:t>
            </a:r>
            <a:r>
              <a:rPr lang="en-GB" sz="1400" b="1" dirty="0" err="1">
                <a:latin typeface="Arial" pitchFamily="34" charset="0"/>
              </a:rPr>
              <a:t>l</a:t>
            </a:r>
            <a:r>
              <a:rPr lang="en-GB" sz="1400" b="1" dirty="0">
                <a:latin typeface="Arial" pitchFamily="34" charset="0"/>
              </a:rPr>
              <a:t> = 1.8</a:t>
            </a:r>
          </a:p>
          <a:p>
            <a:pPr algn="just"/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= 3 nm      </a:t>
            </a:r>
            <a:r>
              <a:rPr lang="en-GB" sz="1400" b="1" i="1" dirty="0">
                <a:latin typeface="Arial" pitchFamily="34" charset="0"/>
              </a:rPr>
              <a:t>R</a:t>
            </a:r>
            <a:r>
              <a:rPr lang="en-GB" sz="1400" b="1" baseline="-25000" dirty="0">
                <a:latin typeface="Arial" pitchFamily="34" charset="0"/>
              </a:rPr>
              <a:t>s  </a:t>
            </a:r>
            <a:r>
              <a:rPr lang="sk-SK" sz="1400" b="1" dirty="0">
                <a:latin typeface="Arial" pitchFamily="34" charset="0"/>
              </a:rPr>
              <a:t>(10 K) =</a:t>
            </a:r>
            <a:r>
              <a:rPr lang="en-US" sz="1400" b="1" dirty="0">
                <a:latin typeface="Arial" pitchFamily="34" charset="0"/>
              </a:rPr>
              <a:t> 1227</a:t>
            </a:r>
            <a:r>
              <a:rPr lang="en-GB" sz="1400" b="1" dirty="0">
                <a:latin typeface="Symbol" pitchFamily="18" charset="2"/>
              </a:rPr>
              <a:t>W</a:t>
            </a:r>
            <a:r>
              <a:rPr lang="sk-SK" sz="1400" b="1" dirty="0">
                <a:latin typeface="Symbol" pitchFamily="18" charset="2"/>
              </a:rPr>
              <a:t>,</a:t>
            </a:r>
            <a:r>
              <a:rPr lang="en-GB" sz="1400" b="1" dirty="0">
                <a:latin typeface="Arial" pitchFamily="34" charset="0"/>
              </a:rPr>
              <a:t>  </a:t>
            </a:r>
            <a:r>
              <a:rPr lang="en-GB" sz="1400" b="1" i="1" dirty="0" err="1">
                <a:latin typeface="Arial" pitchFamily="34" charset="0"/>
              </a:rPr>
              <a:t>T</a:t>
            </a:r>
            <a:r>
              <a:rPr lang="en-GB" sz="1400" b="1" i="1" baseline="-25000" dirty="0" err="1">
                <a:latin typeface="Arial" pitchFamily="34" charset="0"/>
              </a:rPr>
              <a:t>c</a:t>
            </a:r>
            <a:r>
              <a:rPr lang="en-GB" sz="1400" b="1" i="1" baseline="-25000" dirty="0">
                <a:latin typeface="Arial" pitchFamily="34" charset="0"/>
              </a:rPr>
              <a:t> </a:t>
            </a:r>
            <a:r>
              <a:rPr lang="en-GB" sz="1400" b="1" dirty="0">
                <a:latin typeface="Arial" pitchFamily="34" charset="0"/>
              </a:rPr>
              <a:t>= 1.3 K</a:t>
            </a:r>
            <a:r>
              <a:rPr lang="en-GB" sz="1400" i="1" dirty="0">
                <a:latin typeface="Arial" pitchFamily="34" charset="0"/>
              </a:rPr>
              <a:t>, </a:t>
            </a:r>
            <a:r>
              <a:rPr lang="sk-SK" sz="1400" i="1" dirty="0">
                <a:latin typeface="Arial" pitchFamily="34" charset="0"/>
              </a:rPr>
              <a:t> </a:t>
            </a:r>
            <a:r>
              <a:rPr lang="en-GB" sz="1400" b="1" dirty="0" err="1">
                <a:latin typeface="Arial" pitchFamily="34" charset="0"/>
              </a:rPr>
              <a:t>k</a:t>
            </a:r>
            <a:r>
              <a:rPr lang="en-GB" sz="1400" b="1" baseline="-25000" dirty="0" err="1">
                <a:latin typeface="Arial" pitchFamily="34" charset="0"/>
              </a:rPr>
              <a:t>F</a:t>
            </a:r>
            <a:r>
              <a:rPr lang="en-GB" sz="1400" b="1" dirty="0" err="1">
                <a:latin typeface="Arial" pitchFamily="34" charset="0"/>
              </a:rPr>
              <a:t>l</a:t>
            </a:r>
            <a:r>
              <a:rPr lang="en-GB" sz="1400" b="1" dirty="0">
                <a:latin typeface="Arial" pitchFamily="34" charset="0"/>
              </a:rPr>
              <a:t> = 1.3</a:t>
            </a:r>
          </a:p>
          <a:p>
            <a:pPr algn="just"/>
            <a:endParaRPr lang="sk-SK" sz="1400" b="1" dirty="0">
              <a:solidFill>
                <a:srgbClr val="C00000"/>
              </a:solidFill>
              <a:latin typeface="Arial" pitchFamily="34" charset="0"/>
            </a:endParaRPr>
          </a:p>
          <a:p>
            <a:pPr algn="just"/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Neusporiadanosť charakterizovaná plošným odporom,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</a:t>
            </a:r>
            <a:r>
              <a:rPr lang="en-GB" sz="1400" b="1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</a:t>
            </a:r>
            <a:r>
              <a:rPr lang="en-GB" sz="1400" b="1" i="1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-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zmenšenie hrúbky filmu vedie k nárastu neusporiadanosti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&amp; 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zníženiu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4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n-GB" sz="1400" b="1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endParaRPr lang="sk-SK" sz="1400" b="1" i="1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just"/>
            <a:endParaRPr lang="en-GB" sz="1400" b="1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sk-SK" sz="1400" b="1" dirty="0">
                <a:latin typeface="Arial" pitchFamily="34" charset="0"/>
              </a:rPr>
              <a:t> </a:t>
            </a:r>
            <a:r>
              <a:rPr lang="sk-SK" sz="2100" b="1" dirty="0" smtClean="0">
                <a:latin typeface="Arial" pitchFamily="34" charset="0"/>
              </a:rPr>
              <a:t> </a:t>
            </a:r>
            <a:r>
              <a:rPr lang="en-GB" sz="2100" b="1" dirty="0" smtClean="0">
                <a:latin typeface="Arial" pitchFamily="34" charset="0"/>
              </a:rPr>
              <a:t>                                                                </a:t>
            </a:r>
            <a:endParaRPr lang="en-GB" sz="2100" b="1" i="1" baseline="-25000" dirty="0">
              <a:latin typeface="Arial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sk-SK" sz="1800" b="1" i="1" dirty="0">
                <a:latin typeface="Arial" pitchFamily="34" charset="0"/>
              </a:rPr>
              <a:t> </a:t>
            </a:r>
          </a:p>
          <a:p>
            <a:pPr algn="just">
              <a:lnSpc>
                <a:spcPts val="3400"/>
              </a:lnSpc>
            </a:pPr>
            <a:endParaRPr lang="sk-SK" dirty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445" t="3428" r="2717" b="517"/>
          <a:stretch>
            <a:fillRect/>
          </a:stretch>
        </p:blipFill>
        <p:spPr bwMode="auto">
          <a:xfrm>
            <a:off x="5072066" y="3847184"/>
            <a:ext cx="2928958" cy="286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Obráz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83" y="476672"/>
            <a:ext cx="1673153" cy="16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22" y="2285992"/>
            <a:ext cx="2281966" cy="17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941" y="476673"/>
            <a:ext cx="1681835" cy="168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15010"/>
            <a:ext cx="2343774" cy="158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1285852" y="59272"/>
            <a:ext cx="735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nm                               </a:t>
            </a:r>
            <a:r>
              <a:rPr lang="sk-SK" dirty="0" smtClean="0"/>
              <a:t>    </a:t>
            </a:r>
            <a:r>
              <a:rPr lang="en-US" dirty="0" smtClean="0"/>
              <a:t>            5 nm                                          3 nm</a:t>
            </a:r>
            <a:endParaRPr lang="sk-SK" dirty="0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76672"/>
            <a:ext cx="1571636" cy="16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357430"/>
            <a:ext cx="2325443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E:\pszabo\publikacie\zaslane\MoC15\Fig2N\fig1aDOS.bmp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127" y="4143380"/>
            <a:ext cx="24947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E:\pszabo\publikacie\zaslane\MoC15\Fig2N\Fig1bDOS.bmp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143380"/>
            <a:ext cx="23025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:\pszabo\publikacie\zaslane\MoC15\Fig2N\Fig1cDOS.bmp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7316" y="4143380"/>
            <a:ext cx="2415212" cy="184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ĺžnik 11"/>
          <p:cNvSpPr/>
          <p:nvPr/>
        </p:nvSpPr>
        <p:spPr>
          <a:xfrm>
            <a:off x="1214414" y="6215082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G/D =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0.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1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D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,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Tc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=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6.5 K, </a:t>
            </a:r>
          </a:p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</a:t>
            </a:r>
            <a:r>
              <a:rPr lang="sk-SK" sz="1400" b="1" i="1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s-ES" sz="1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= 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85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endParaRPr lang="sk-SK" sz="1600" dirty="0"/>
          </a:p>
        </p:txBody>
      </p:sp>
      <p:sp>
        <p:nvSpPr>
          <p:cNvPr id="16" name="Obdĺžnik 15"/>
          <p:cNvSpPr/>
          <p:nvPr/>
        </p:nvSpPr>
        <p:spPr>
          <a:xfrm>
            <a:off x="3697644" y="619192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G/D =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0.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3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D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,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n-GB" sz="14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=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3.5 K, </a:t>
            </a:r>
          </a:p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</a:t>
            </a:r>
            <a:r>
              <a:rPr lang="sk-SK" sz="1400" b="1" i="1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s-ES" sz="1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= 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8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7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6698040" y="621508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G/D =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0.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9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D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,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Tc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sk-SK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=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1.35 K, </a:t>
            </a:r>
          </a:p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</a:t>
            </a:r>
            <a:r>
              <a:rPr lang="sk-SK" sz="1400" b="1" i="1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</a:t>
            </a:r>
            <a:r>
              <a:rPr lang="es-ES" sz="1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= </a:t>
            </a:r>
            <a:r>
              <a:rPr lang="sk-SK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.7-4 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7240" y="6143644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Fit</a:t>
            </a: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ovanie</a:t>
            </a:r>
            <a:endParaRPr lang="en-GB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Dynes  DOS:</a:t>
            </a:r>
            <a:endParaRPr lang="sk-SK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 l="32227" t="21874" r="22656" b="9375"/>
          <a:stretch>
            <a:fillRect/>
          </a:stretch>
        </p:blipFill>
        <p:spPr bwMode="auto">
          <a:xfrm>
            <a:off x="142844" y="1857364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11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43174" y="260350"/>
            <a:ext cx="39290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200" b="1" dirty="0" smtClean="0">
                <a:solidFill>
                  <a:schemeClr val="bg1"/>
                </a:solidFill>
                <a:latin typeface="Arial" pitchFamily="34" charset="0"/>
              </a:rPr>
              <a:t>Pozorovanie vírov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sk-SK" sz="2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BlokTextu 113"/>
          <p:cNvSpPr txBox="1">
            <a:spLocks noChangeArrowheads="1"/>
          </p:cNvSpPr>
          <p:nvPr/>
        </p:nvSpPr>
        <p:spPr bwMode="auto">
          <a:xfrm>
            <a:off x="4214811" y="1857364"/>
            <a:ext cx="4429156" cy="159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295" tIns="37148" rIns="74295" bIns="37148">
            <a:spAutoFit/>
          </a:bodyPr>
          <a:lstStyle/>
          <a:p>
            <a:pPr algn="just"/>
            <a:endParaRPr lang="en-GB" sz="1400" b="1" dirty="0">
              <a:latin typeface="Arial" pitchFamily="34" charset="0"/>
            </a:endParaRPr>
          </a:p>
          <a:p>
            <a:pPr algn="just"/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= 5 nm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   </a:t>
            </a:r>
            <a:r>
              <a:rPr lang="sk-SK" sz="1400" b="1" i="1" dirty="0" smtClean="0">
                <a:latin typeface="Arial" pitchFamily="34" charset="0"/>
              </a:rPr>
              <a:t>T </a:t>
            </a:r>
            <a:r>
              <a:rPr lang="sk-SK" sz="1400" b="1" i="1" dirty="0" smtClean="0">
                <a:latin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</a:rPr>
              <a:t>= 450 mK,</a:t>
            </a:r>
            <a:r>
              <a:rPr lang="en-GB" sz="1400" b="1" dirty="0" smtClean="0">
                <a:latin typeface="Arial" pitchFamily="34" charset="0"/>
              </a:rPr>
              <a:t>  </a:t>
            </a:r>
            <a:r>
              <a:rPr lang="sk-SK" sz="1400" b="1" dirty="0" smtClean="0">
                <a:latin typeface="Arial" pitchFamily="34" charset="0"/>
              </a:rPr>
              <a:t>   </a:t>
            </a:r>
            <a:r>
              <a:rPr lang="sk-SK" sz="1400" b="1" i="1" dirty="0" smtClean="0">
                <a:latin typeface="Arial" pitchFamily="34" charset="0"/>
              </a:rPr>
              <a:t>B </a:t>
            </a:r>
            <a:r>
              <a:rPr lang="en-GB" sz="1400" b="1" i="1" baseline="-25000" dirty="0" smtClean="0">
                <a:latin typeface="Arial" pitchFamily="34" charset="0"/>
              </a:rPr>
              <a:t> </a:t>
            </a:r>
            <a:r>
              <a:rPr lang="en-GB" sz="1400" b="1" dirty="0">
                <a:latin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</a:rPr>
              <a:t>1 T</a:t>
            </a:r>
            <a:endParaRPr lang="en-GB" sz="1400" b="1" dirty="0">
              <a:latin typeface="Arial" pitchFamily="34" charset="0"/>
            </a:endParaRPr>
          </a:p>
          <a:p>
            <a:pPr algn="just"/>
            <a:endParaRPr lang="en-GB" sz="2100" b="1" i="1" baseline="-25000" dirty="0">
              <a:latin typeface="Arial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sk-SK" sz="1800" b="1" i="1" dirty="0">
                <a:latin typeface="Arial" pitchFamily="34" charset="0"/>
              </a:rPr>
              <a:t> </a:t>
            </a:r>
          </a:p>
          <a:p>
            <a:pPr algn="just">
              <a:lnSpc>
                <a:spcPts val="3400"/>
              </a:lnSpc>
            </a:pPr>
            <a:endParaRPr lang="sk-SK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11872</TotalTime>
  <Words>834</Words>
  <Application>Microsoft Office PowerPoint</Application>
  <PresentationFormat>Prezentácia na obrazovke (4:3)</PresentationFormat>
  <Paragraphs>127</Paragraphs>
  <Slides>14</Slides>
  <Notes>5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Motív Office</vt:lpstr>
      <vt:lpstr>Rovnica</vt:lpstr>
      <vt:lpstr>Microsoft Equation 3.0</vt:lpstr>
      <vt:lpstr>Snímka 1</vt:lpstr>
      <vt:lpstr>Prechod supravodič – izolant v tenkých filmoch MoC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Tunelová spektroskopia supravodičov. Experimentálne štúdium prechodu supravodič-izolátor v tenkých vrstvách MoC</dc:title>
  <dc:creator>Nove</dc:creator>
  <cp:lastModifiedBy>Nove</cp:lastModifiedBy>
  <cp:revision>129</cp:revision>
  <dcterms:created xsi:type="dcterms:W3CDTF">2016-10-12T17:44:44Z</dcterms:created>
  <dcterms:modified xsi:type="dcterms:W3CDTF">2016-12-15T05:56:53Z</dcterms:modified>
</cp:coreProperties>
</file>