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"/>
  </p:notesMasterIdLst>
  <p:sldIdLst>
    <p:sldId id="256" r:id="rId2"/>
    <p:sldId id="257" r:id="rId3"/>
    <p:sldId id="266" r:id="rId4"/>
    <p:sldId id="267" r:id="rId5"/>
    <p:sldId id="268" r:id="rId6"/>
    <p:sldId id="261" r:id="rId7"/>
    <p:sldId id="263" r:id="rId8"/>
    <p:sldId id="262" r:id="rId9"/>
    <p:sldId id="258" r:id="rId10"/>
    <p:sldId id="269" r:id="rId11"/>
    <p:sldId id="265" r:id="rId12"/>
    <p:sldId id="259" r:id="rId13"/>
  </p:sldIdLst>
  <p:sldSz cx="9144000" cy="6858000" type="screen4x3"/>
  <p:notesSz cx="6797675" cy="99282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E089"/>
    <a:srgbClr val="FFCC66"/>
    <a:srgbClr val="D1CFF9"/>
    <a:srgbClr val="FFFF9B"/>
    <a:srgbClr val="FFFF6D"/>
    <a:srgbClr val="CCFFCC"/>
    <a:srgbClr val="99FF99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50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93451C-07F5-4FA3-A03A-AE051B775EE8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010" tIns="45505" rIns="91010" bIns="45505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sk-SK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9DD2DE-0492-4B6C-A839-FEAD8D4BB6E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DD2DE-0492-4B6C-A839-FEAD8D4BB6E7}" type="slidenum">
              <a:rPr lang="sk-SK" smtClean="0"/>
              <a:pPr>
                <a:defRPr/>
              </a:pPr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  <p:sp>
        <p:nvSpPr>
          <p:cNvPr id="19460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06DEC0-C4BD-40BC-A919-D11D10633B3E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sk-S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420E4-49D5-4BEB-8F2D-91C66DA39405}" type="slidenum">
              <a:rPr lang="cs-CZ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3345B1-5A5D-49C1-9CDD-6E9A6F5F3616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sk-S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CD1AF-C1DB-400A-A459-EAB770DA62CA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sk-S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Zaoblený obdélník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bdélník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990C-321F-42B8-A04E-1339321D4FB5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12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3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1AF4B6-CBF8-4FE0-8FA7-C228B11A948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A6DE-45B8-4547-9523-8495D07753BC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6FA54-A391-4FE1-8AF4-910E1CE37BD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3BED7-EE2A-447D-B6BA-C2E3E95DBCD9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B1B8-B3DB-4A52-A236-FEC6ACD822B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9324E-415F-4FD1-9670-370F31924040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490AB-147E-4157-A6F3-FAC72497396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élník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0EA5-A7F1-43D8-AB76-6C53FB51DD00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A7DD-0C97-4D0E-8784-460CBBC1DF0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6423D-CF9D-4EBA-B005-E45D485C4B5E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57F0-BD66-469F-96BF-2E0A40A2194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4CD5-E63D-4F1E-93D4-275DFA18C59C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E25E9-908E-4B29-8B60-5172677AD37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FD5A0-69F1-492E-AA09-EF40414BB734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2D0F4-2480-4A2B-9FDA-20905A2CC6E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32BEE-6992-44AF-8734-18C490B596FE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28E8-2ABF-479E-B969-A562E31A676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Zaoblený obdélník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151CD-CC39-4594-BF95-E974C529A6D0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DE88-BFDA-4F80-9736-125175E0282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3D43-5FFF-4681-A766-F1D6CEC45C31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8D17D-B62C-49D8-9F27-BCE9AD74F48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2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2053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561441C-355D-4E82-8956-3E55ECDB995B}" type="datetimeFigureOut">
              <a:rPr lang="sk-SK"/>
              <a:pPr>
                <a:defRPr/>
              </a:pPr>
              <a:t>15.6.2011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B1F16C12-626B-4D82-B8B1-86DCCFF72A1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05" r:id="rId2"/>
    <p:sldLayoutId id="2147483813" r:id="rId3"/>
    <p:sldLayoutId id="2147483806" r:id="rId4"/>
    <p:sldLayoutId id="2147483807" r:id="rId5"/>
    <p:sldLayoutId id="2147483808" r:id="rId6"/>
    <p:sldLayoutId id="2147483809" r:id="rId7"/>
    <p:sldLayoutId id="2147483814" r:id="rId8"/>
    <p:sldLayoutId id="2147483815" r:id="rId9"/>
    <p:sldLayoutId id="2147483810" r:id="rId10"/>
    <p:sldLayoutId id="21474838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BEBE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969696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969696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dĺžnik 3"/>
          <p:cNvSpPr>
            <a:spLocks noChangeArrowheads="1"/>
          </p:cNvSpPr>
          <p:nvPr/>
        </p:nvSpPr>
        <p:spPr bwMode="auto">
          <a:xfrm>
            <a:off x="1692275" y="333375"/>
            <a:ext cx="7127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 b="1">
                <a:latin typeface="Century" pitchFamily="18" charset="0"/>
                <a:cs typeface="Times New Roman" pitchFamily="18" charset="0"/>
              </a:rPr>
              <a:t>Ústav Experimentálnej Fyziky SAV v Košiciach</a:t>
            </a:r>
          </a:p>
        </p:txBody>
      </p:sp>
      <p:sp>
        <p:nvSpPr>
          <p:cNvPr id="7171" name="Obdĺžnik 4"/>
          <p:cNvSpPr>
            <a:spLocks noChangeArrowheads="1"/>
          </p:cNvSpPr>
          <p:nvPr/>
        </p:nvSpPr>
        <p:spPr bwMode="auto">
          <a:xfrm>
            <a:off x="2916238" y="908050"/>
            <a:ext cx="4975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 b="1">
                <a:latin typeface="Century" pitchFamily="18" charset="0"/>
              </a:rPr>
              <a:t>Laboratórium materiálovej fyziky</a:t>
            </a:r>
          </a:p>
        </p:txBody>
      </p:sp>
      <p:sp>
        <p:nvSpPr>
          <p:cNvPr id="7172" name="BlokTextu 5"/>
          <p:cNvSpPr txBox="1">
            <a:spLocks noChangeArrowheads="1"/>
          </p:cNvSpPr>
          <p:nvPr/>
        </p:nvSpPr>
        <p:spPr bwMode="auto">
          <a:xfrm>
            <a:off x="2857500" y="4000500"/>
            <a:ext cx="368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2000" b="1">
                <a:latin typeface="Times New Roman" pitchFamily="18" charset="0"/>
                <a:cs typeface="Times New Roman" pitchFamily="18" charset="0"/>
              </a:rPr>
              <a:t>DOKTORANDSKÝ SEMINÁR</a:t>
            </a:r>
          </a:p>
          <a:p>
            <a:pPr algn="ctr"/>
            <a:r>
              <a:rPr lang="sk-SK" sz="2000" b="1">
                <a:latin typeface="Times New Roman" pitchFamily="18" charset="0"/>
                <a:cs typeface="Times New Roman" pitchFamily="18" charset="0"/>
              </a:rPr>
              <a:t>15.6.2011</a:t>
            </a:r>
          </a:p>
          <a:p>
            <a:pPr algn="ctr"/>
            <a:r>
              <a:rPr lang="sk-SK" sz="2000" b="1">
                <a:latin typeface="Times New Roman" pitchFamily="18" charset="0"/>
                <a:cs typeface="Times New Roman" pitchFamily="18" charset="0"/>
              </a:rPr>
              <a:t>Košice</a:t>
            </a:r>
          </a:p>
        </p:txBody>
      </p:sp>
      <p:sp>
        <p:nvSpPr>
          <p:cNvPr id="7173" name="BlokTextu 6"/>
          <p:cNvSpPr txBox="1">
            <a:spLocks noChangeArrowheads="1"/>
          </p:cNvSpPr>
          <p:nvPr/>
        </p:nvSpPr>
        <p:spPr bwMode="auto">
          <a:xfrm>
            <a:off x="1643063" y="5357813"/>
            <a:ext cx="276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Century" pitchFamily="18" charset="0"/>
              </a:rPr>
              <a:t>DOKTORAND:</a:t>
            </a:r>
          </a:p>
          <a:p>
            <a:r>
              <a:rPr lang="sk-SK" b="1">
                <a:latin typeface="Century" pitchFamily="18" charset="0"/>
              </a:rPr>
              <a:t>Ing. Monika Kalmanová</a:t>
            </a:r>
          </a:p>
        </p:txBody>
      </p:sp>
      <p:sp>
        <p:nvSpPr>
          <p:cNvPr id="7174" name="BlokTextu 7"/>
          <p:cNvSpPr txBox="1">
            <a:spLocks noChangeArrowheads="1"/>
          </p:cNvSpPr>
          <p:nvPr/>
        </p:nvSpPr>
        <p:spPr bwMode="auto">
          <a:xfrm>
            <a:off x="5214938" y="5357813"/>
            <a:ext cx="255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Century" pitchFamily="18" charset="0"/>
              </a:rPr>
              <a:t>ŠKOLITEĽ:</a:t>
            </a:r>
          </a:p>
          <a:p>
            <a:r>
              <a:rPr lang="sk-SK" b="1">
                <a:latin typeface="Century" pitchFamily="18" charset="0"/>
              </a:rPr>
              <a:t>Ing. Pavel Diko, DrSc.</a:t>
            </a:r>
          </a:p>
        </p:txBody>
      </p:sp>
      <p:cxnSp>
        <p:nvCxnSpPr>
          <p:cNvPr id="12" name="Rovná spojnica 11"/>
          <p:cNvCxnSpPr/>
          <p:nvPr/>
        </p:nvCxnSpPr>
        <p:spPr>
          <a:xfrm>
            <a:off x="2339975" y="1412875"/>
            <a:ext cx="583247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6" name="Obrázok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85750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9"/>
          <p:cNvSpPr txBox="1"/>
          <p:nvPr/>
        </p:nvSpPr>
        <p:spPr>
          <a:xfrm>
            <a:off x="571500" y="2286000"/>
            <a:ext cx="8124825" cy="12001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latin typeface="Times New Roman" pitchFamily="18" charset="0"/>
                <a:cs typeface="Times New Roman" pitchFamily="18" charset="0"/>
              </a:rPr>
              <a:t>PRÍPRAVA ZÁRODKOV PRE RAST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latin typeface="Times New Roman" pitchFamily="18" charset="0"/>
                <a:cs typeface="Times New Roman" pitchFamily="18" charset="0"/>
              </a:rPr>
              <a:t>(LRE)-</a:t>
            </a:r>
            <a:r>
              <a:rPr lang="sk-SK" sz="2400" b="1" dirty="0" err="1">
                <a:latin typeface="Times New Roman" pitchFamily="18" charset="0"/>
                <a:cs typeface="Times New Roman" pitchFamily="18" charset="0"/>
              </a:rPr>
              <a:t>Ba-Cu-O</a:t>
            </a:r>
            <a:r>
              <a:rPr lang="sk-SK" sz="2400" b="1" dirty="0">
                <a:latin typeface="Times New Roman" pitchFamily="18" charset="0"/>
                <a:cs typeface="Times New Roman" pitchFamily="18" charset="0"/>
              </a:rPr>
              <a:t> MASÍVNYCH MONOKRYŠTALICKÝCH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latin typeface="Times New Roman" pitchFamily="18" charset="0"/>
                <a:cs typeface="Times New Roman" pitchFamily="18" charset="0"/>
              </a:rPr>
              <a:t> SUPRAVODIČOV</a:t>
            </a:r>
          </a:p>
        </p:txBody>
      </p:sp>
      <p:cxnSp>
        <p:nvCxnSpPr>
          <p:cNvPr id="13" name="Přímá spojovací čára 12"/>
          <p:cNvCxnSpPr/>
          <p:nvPr/>
        </p:nvCxnSpPr>
        <p:spPr>
          <a:xfrm>
            <a:off x="1357313" y="5214938"/>
            <a:ext cx="6715125" cy="158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83890" y="3717032"/>
            <a:ext cx="2886075" cy="369887"/>
          </a:xfrm>
          <a:prstGeom prst="rect">
            <a:avLst/>
          </a:prstGeom>
          <a:solidFill>
            <a:srgbClr val="FFE089"/>
          </a:solidFill>
          <a:ln>
            <a:solidFill>
              <a:srgbClr val="FFE08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>
                <a:latin typeface="Times New Roman" pitchFamily="18" charset="0"/>
                <a:cs typeface="Times New Roman" pitchFamily="18" charset="0"/>
              </a:rPr>
              <a:t>Mikroštruktúra</a:t>
            </a:r>
            <a:r>
              <a:rPr lang="sk-SK" b="1" dirty="0">
                <a:latin typeface="Times New Roman" pitchFamily="18" charset="0"/>
                <a:cs typeface="Times New Roman" pitchFamily="18" charset="0"/>
              </a:rPr>
              <a:t> po oxidácií</a:t>
            </a:r>
            <a:endParaRPr lang="sk-SK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5940152" y="620688"/>
            <a:ext cx="3151504" cy="369332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latin typeface="Times New Roman" pitchFamily="18" charset="0"/>
                <a:cs typeface="Times New Roman" pitchFamily="18" charset="0"/>
              </a:rPr>
              <a:t>Makroskopický pohľad v reze</a:t>
            </a:r>
          </a:p>
        </p:txBody>
      </p:sp>
      <p:sp>
        <p:nvSpPr>
          <p:cNvPr id="8" name="Šípka dolu 7"/>
          <p:cNvSpPr/>
          <p:nvPr/>
        </p:nvSpPr>
        <p:spPr>
          <a:xfrm>
            <a:off x="7389813" y="1050454"/>
            <a:ext cx="287337" cy="288925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9" name="Obdélník 23"/>
          <p:cNvSpPr/>
          <p:nvPr/>
        </p:nvSpPr>
        <p:spPr>
          <a:xfrm>
            <a:off x="6286500" y="4265141"/>
            <a:ext cx="2643188" cy="369888"/>
          </a:xfrm>
          <a:prstGeom prst="rect">
            <a:avLst/>
          </a:prstGeom>
          <a:solidFill>
            <a:srgbClr val="FFFF9B"/>
          </a:solidFill>
          <a:ln>
            <a:solidFill>
              <a:srgbClr val="FFFF9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123 = 211 + tavenina + O</a:t>
            </a:r>
            <a:r>
              <a:rPr lang="sk-SK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66" name="Picture 2" descr="G:\experimenty\Sm123+Sm2O3+1%CeO+1%MgO\Sm123-zárodok - Zmorayova-rezanie\Sm123-2a_0,6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1394941"/>
            <a:ext cx="27463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BlokTextu 127"/>
          <p:cNvSpPr txBox="1"/>
          <p:nvPr/>
        </p:nvSpPr>
        <p:spPr>
          <a:xfrm>
            <a:off x="428596" y="292586"/>
            <a:ext cx="359431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OXIDÁCIA      </a:t>
            </a:r>
            <a:r>
              <a:rPr lang="sk-SK" sz="2000" dirty="0">
                <a:ln w="12700">
                  <a:solidFill>
                    <a:srgbClr val="003366"/>
                  </a:solidFill>
                </a:ln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410°C/120h  </a:t>
            </a:r>
          </a:p>
        </p:txBody>
      </p:sp>
      <p:pic>
        <p:nvPicPr>
          <p:cNvPr id="15368" name="Obrázok 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1088454"/>
            <a:ext cx="21605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4" name="Rovná spojovacia šípka 133"/>
          <p:cNvCxnSpPr>
            <a:endCxn id="15370" idx="0"/>
          </p:cNvCxnSpPr>
          <p:nvPr/>
        </p:nvCxnSpPr>
        <p:spPr>
          <a:xfrm rot="16200000" flipH="1">
            <a:off x="1701800" y="2564829"/>
            <a:ext cx="776288" cy="128588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BlokTextu 134"/>
          <p:cNvSpPr txBox="1">
            <a:spLocks noChangeArrowheads="1"/>
          </p:cNvSpPr>
          <p:nvPr/>
        </p:nvSpPr>
        <p:spPr bwMode="auto">
          <a:xfrm>
            <a:off x="1511300" y="3017267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 b="1">
                <a:latin typeface="Times New Roman" pitchFamily="18" charset="0"/>
                <a:cs typeface="Times New Roman" pitchFamily="18" charset="0"/>
              </a:rPr>
              <a:t>a/b-rovina</a:t>
            </a:r>
          </a:p>
        </p:txBody>
      </p:sp>
      <p:pic>
        <p:nvPicPr>
          <p:cNvPr id="15371" name="Obrázok 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913" y="1163067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9" name="Rovná spojovacia šípka 138"/>
          <p:cNvCxnSpPr/>
          <p:nvPr/>
        </p:nvCxnSpPr>
        <p:spPr>
          <a:xfrm rot="16200000" flipH="1">
            <a:off x="3343275" y="2634679"/>
            <a:ext cx="630238" cy="134938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3" name="BlokTextu 139"/>
          <p:cNvSpPr txBox="1">
            <a:spLocks noChangeArrowheads="1"/>
          </p:cNvSpPr>
          <p:nvPr/>
        </p:nvSpPr>
        <p:spPr bwMode="auto">
          <a:xfrm>
            <a:off x="3154363" y="3017267"/>
            <a:ext cx="10937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600" b="1">
                <a:latin typeface="Times New Roman" pitchFamily="18" charset="0"/>
                <a:cs typeface="Times New Roman" pitchFamily="18" charset="0"/>
              </a:rPr>
              <a:t>a/b-rovina</a:t>
            </a:r>
          </a:p>
        </p:txBody>
      </p:sp>
      <p:sp>
        <p:nvSpPr>
          <p:cNvPr id="141" name="Kocka 140"/>
          <p:cNvSpPr/>
          <p:nvPr/>
        </p:nvSpPr>
        <p:spPr>
          <a:xfrm>
            <a:off x="4972050" y="2077467"/>
            <a:ext cx="576263" cy="5762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cxnSp>
        <p:nvCxnSpPr>
          <p:cNvPr id="145" name="Rovná spojovacia šípka 144"/>
          <p:cNvCxnSpPr/>
          <p:nvPr/>
        </p:nvCxnSpPr>
        <p:spPr>
          <a:xfrm rot="5400000" flipH="1" flipV="1">
            <a:off x="5117306" y="2005236"/>
            <a:ext cx="288925" cy="158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Rovná spojovacia šípka 146"/>
          <p:cNvCxnSpPr/>
          <p:nvPr/>
        </p:nvCxnSpPr>
        <p:spPr>
          <a:xfrm rot="5400000" flipH="1" flipV="1">
            <a:off x="5549106" y="1933799"/>
            <a:ext cx="142875" cy="14446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Rovná spojovacia šípka 148"/>
          <p:cNvCxnSpPr/>
          <p:nvPr/>
        </p:nvCxnSpPr>
        <p:spPr>
          <a:xfrm flipV="1">
            <a:off x="5405438" y="2221929"/>
            <a:ext cx="36036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8" name="BlokTextu 152"/>
          <p:cNvSpPr txBox="1">
            <a:spLocks noChangeArrowheads="1"/>
          </p:cNvSpPr>
          <p:nvPr/>
        </p:nvSpPr>
        <p:spPr bwMode="auto">
          <a:xfrm>
            <a:off x="5045075" y="1790129"/>
            <a:ext cx="254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2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379" name="BlokTextu 154"/>
          <p:cNvSpPr txBox="1">
            <a:spLocks noChangeArrowheads="1"/>
          </p:cNvSpPr>
          <p:nvPr/>
        </p:nvSpPr>
        <p:spPr bwMode="auto">
          <a:xfrm>
            <a:off x="5621338" y="1790129"/>
            <a:ext cx="390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200" b="1">
                <a:latin typeface="Times New Roman" pitchFamily="18" charset="0"/>
                <a:cs typeface="Times New Roman" pitchFamily="18" charset="0"/>
              </a:rPr>
              <a:t>a/b</a:t>
            </a:r>
          </a:p>
        </p:txBody>
      </p:sp>
      <p:sp>
        <p:nvSpPr>
          <p:cNvPr id="15380" name="BlokTextu 155"/>
          <p:cNvSpPr txBox="1">
            <a:spLocks noChangeArrowheads="1"/>
          </p:cNvSpPr>
          <p:nvPr/>
        </p:nvSpPr>
        <p:spPr bwMode="auto">
          <a:xfrm>
            <a:off x="5621338" y="2221929"/>
            <a:ext cx="390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200" b="1">
                <a:latin typeface="Times New Roman" pitchFamily="18" charset="0"/>
                <a:cs typeface="Times New Roman" pitchFamily="18" charset="0"/>
              </a:rPr>
              <a:t>a/b</a:t>
            </a:r>
          </a:p>
        </p:txBody>
      </p:sp>
      <p:sp>
        <p:nvSpPr>
          <p:cNvPr id="15381" name="BlokTextu 156"/>
          <p:cNvSpPr txBox="1">
            <a:spLocks noChangeArrowheads="1"/>
          </p:cNvSpPr>
          <p:nvPr/>
        </p:nvSpPr>
        <p:spPr bwMode="auto">
          <a:xfrm>
            <a:off x="4895850" y="1374204"/>
            <a:ext cx="973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2x2 mm</a:t>
            </a:r>
          </a:p>
        </p:txBody>
      </p:sp>
      <p:cxnSp>
        <p:nvCxnSpPr>
          <p:cNvPr id="178" name="Rovná spojovacia šípka 177"/>
          <p:cNvCxnSpPr/>
          <p:nvPr/>
        </p:nvCxnSpPr>
        <p:spPr>
          <a:xfrm rot="5400000" flipH="1" flipV="1">
            <a:off x="6222207" y="2657995"/>
            <a:ext cx="360362" cy="73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Rovná spojovacia šípka 178"/>
          <p:cNvCxnSpPr/>
          <p:nvPr/>
        </p:nvCxnSpPr>
        <p:spPr>
          <a:xfrm>
            <a:off x="6365875" y="2874689"/>
            <a:ext cx="360363" cy="41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84" name="BlokTextu 179"/>
          <p:cNvSpPr txBox="1">
            <a:spLocks noChangeArrowheads="1"/>
          </p:cNvSpPr>
          <p:nvPr/>
        </p:nvSpPr>
        <p:spPr bwMode="auto">
          <a:xfrm>
            <a:off x="6173788" y="2536552"/>
            <a:ext cx="2651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385" name="BlokTextu 180"/>
          <p:cNvSpPr txBox="1">
            <a:spLocks noChangeArrowheads="1"/>
          </p:cNvSpPr>
          <p:nvPr/>
        </p:nvSpPr>
        <p:spPr bwMode="auto">
          <a:xfrm>
            <a:off x="6294438" y="2874689"/>
            <a:ext cx="4238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>
                <a:latin typeface="Times New Roman" pitchFamily="18" charset="0"/>
                <a:cs typeface="Times New Roman" pitchFamily="18" charset="0"/>
              </a:rPr>
              <a:t>a/b</a:t>
            </a:r>
          </a:p>
        </p:txBody>
      </p:sp>
      <p:cxnSp>
        <p:nvCxnSpPr>
          <p:cNvPr id="29" name="Rovná spojovacia šípka 133"/>
          <p:cNvCxnSpPr>
            <a:stCxn id="141" idx="3"/>
            <a:endCxn id="15387" idx="0"/>
          </p:cNvCxnSpPr>
          <p:nvPr/>
        </p:nvCxnSpPr>
        <p:spPr>
          <a:xfrm rot="16200000" flipH="1">
            <a:off x="5029994" y="2811685"/>
            <a:ext cx="350838" cy="34925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7" name="TextovéPole 30"/>
          <p:cNvSpPr txBox="1">
            <a:spLocks noChangeArrowheads="1"/>
          </p:cNvSpPr>
          <p:nvPr/>
        </p:nvSpPr>
        <p:spPr bwMode="auto">
          <a:xfrm>
            <a:off x="4759325" y="3004567"/>
            <a:ext cx="9286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 b="1">
                <a:latin typeface="Times New Roman" pitchFamily="18" charset="0"/>
                <a:cs typeface="Times New Roman" pitchFamily="18" charset="0"/>
              </a:rPr>
              <a:t>zárodok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948264" y="3622204"/>
            <a:ext cx="1236663" cy="369887"/>
          </a:xfrm>
          <a:prstGeom prst="rect">
            <a:avLst/>
          </a:prstGeom>
          <a:solidFill>
            <a:srgbClr val="FFFF9B"/>
          </a:solidFill>
          <a:ln>
            <a:solidFill>
              <a:srgbClr val="FFFF9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sk-SK" b="1" dirty="0">
                <a:latin typeface="Times New Roman" pitchFamily="18" charset="0"/>
                <a:cs typeface="Times New Roman" pitchFamily="18" charset="0"/>
              </a:rPr>
              <a:t>Pórovitosť</a:t>
            </a:r>
          </a:p>
        </p:txBody>
      </p:sp>
      <p:sp>
        <p:nvSpPr>
          <p:cNvPr id="33" name="Šipka dolů 32"/>
          <p:cNvSpPr/>
          <p:nvPr/>
        </p:nvSpPr>
        <p:spPr>
          <a:xfrm>
            <a:off x="7448327" y="3979391"/>
            <a:ext cx="357187" cy="214313"/>
          </a:xfrm>
          <a:prstGeom prst="downArrow">
            <a:avLst/>
          </a:prstGeom>
          <a:solidFill>
            <a:srgbClr val="FFFF9B"/>
          </a:solidFill>
          <a:ln>
            <a:solidFill>
              <a:srgbClr val="FFF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5390" name="Obdélník 41"/>
          <p:cNvSpPr>
            <a:spLocks noChangeArrowheads="1"/>
          </p:cNvSpPr>
          <p:nvPr/>
        </p:nvSpPr>
        <p:spPr bwMode="auto">
          <a:xfrm>
            <a:off x="3924250" y="5157192"/>
            <a:ext cx="46081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2160"/>
              </a:lnSpc>
            </a:pPr>
            <a:r>
              <a:rPr lang="sk-SK" b="1" dirty="0" err="1">
                <a:latin typeface="Times New Roman" pitchFamily="18" charset="0"/>
                <a:cs typeface="Times New Roman" pitchFamily="18" charset="0"/>
              </a:rPr>
              <a:t>Dvojčatová</a:t>
            </a:r>
            <a:r>
              <a:rPr lang="sk-SK" b="1" dirty="0">
                <a:latin typeface="Times New Roman" pitchFamily="18" charset="0"/>
                <a:cs typeface="Times New Roman" pitchFamily="18" charset="0"/>
              </a:rPr>
              <a:t> štruktúra. </a:t>
            </a: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160"/>
              </a:lnSpc>
            </a:pP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Stopy </a:t>
            </a:r>
            <a:r>
              <a:rPr lang="sk-SK" dirty="0" err="1">
                <a:latin typeface="Times New Roman" pitchFamily="18" charset="0"/>
                <a:cs typeface="Times New Roman" pitchFamily="18" charset="0"/>
              </a:rPr>
              <a:t>dvojčatových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lamiel nie sú kolmé: a/</a:t>
            </a:r>
            <a:r>
              <a:rPr lang="sk-SK" dirty="0" err="1">
                <a:latin typeface="Times New Roman" pitchFamily="18" charset="0"/>
                <a:cs typeface="Times New Roman" pitchFamily="18" charset="0"/>
              </a:rPr>
              <a:t>b-rovina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 nie je paralelná s povrchom vzorky.  Rovina </a:t>
            </a:r>
            <a:r>
              <a:rPr lang="sk-SK" dirty="0" err="1">
                <a:latin typeface="Times New Roman" pitchFamily="18" charset="0"/>
                <a:cs typeface="Times New Roman" pitchFamily="18" charset="0"/>
              </a:rPr>
              <a:t>dvojčatenia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:  {110}</a:t>
            </a:r>
          </a:p>
        </p:txBody>
      </p:sp>
      <p:pic>
        <p:nvPicPr>
          <p:cNvPr id="15391" name="Obrázek 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807" y="4386204"/>
            <a:ext cx="2879403" cy="21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14375" y="571500"/>
            <a:ext cx="1382713" cy="522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dirty="0">
                <a:latin typeface="Times New Roman" pitchFamily="18" charset="0"/>
                <a:cs typeface="Times New Roman" pitchFamily="18" charset="0"/>
              </a:rPr>
              <a:t>ZÁVER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357188" y="1571625"/>
            <a:ext cx="8643937" cy="170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ZVLÁDNUTÁ TECHNOLÓGIA A ČASOVO TEPLOTNÝ REŽIM PRE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PRÍPRAVU ZÁRODKOV NA BÁZE SmBa</a:t>
            </a:r>
            <a:r>
              <a:rPr lang="sk-SK" sz="2000" b="1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sz="2000" b="1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2000" b="1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7.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sk-SK" sz="2000" b="1" baseline="-250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000" algn="just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k-SK" sz="20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OPTIMALIZUJE SA TECHNOLÓGIA A ČASOVO TEPLOTNÝ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REŽIM PRE PRÍPRAVU ZÁRODKOV NA BÁZE (</a:t>
            </a:r>
            <a:r>
              <a:rPr lang="sk-SK" sz="20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Nd,Mg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)Ba</a:t>
            </a:r>
            <a:r>
              <a:rPr lang="sk-SK" sz="2000" b="1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sz="2000" b="1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2000" b="1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sk-SK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BlokTextu 6"/>
          <p:cNvSpPr txBox="1">
            <a:spLocks noChangeArrowheads="1"/>
          </p:cNvSpPr>
          <p:nvPr/>
        </p:nvSpPr>
        <p:spPr bwMode="auto">
          <a:xfrm>
            <a:off x="1236663" y="2792413"/>
            <a:ext cx="6935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000" b="1">
                <a:latin typeface="Times New Roman" pitchFamily="18" charset="0"/>
                <a:cs typeface="Times New Roman" pitchFamily="18" charset="0"/>
              </a:rPr>
              <a:t>ĎAKUJEM ZA POZORNOSŤ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BlokTextu 2"/>
          <p:cNvSpPr txBox="1">
            <a:spLocks noChangeArrowheads="1"/>
          </p:cNvSpPr>
          <p:nvPr/>
        </p:nvSpPr>
        <p:spPr bwMode="auto">
          <a:xfrm>
            <a:off x="323850" y="6921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k-SK">
              <a:latin typeface="Perpetua" pitchFamily="18" charset="0"/>
            </a:endParaRPr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2555875" y="188913"/>
            <a:ext cx="4608513" cy="576262"/>
          </a:xfrm>
        </p:spPr>
        <p:txBody>
          <a:bodyPr/>
          <a:lstStyle/>
          <a:p>
            <a:pPr eaLnBrk="1" hangingPunct="1"/>
            <a:r>
              <a:rPr lang="sk-SK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DOKTORANDSKÉ ŠTÚDIUM</a:t>
            </a:r>
          </a:p>
        </p:txBody>
      </p:sp>
      <p:sp>
        <p:nvSpPr>
          <p:cNvPr id="5" name="Zástupný symbol obsahu 2"/>
          <p:cNvSpPr>
            <a:spLocks noGrp="1"/>
          </p:cNvSpPr>
          <p:nvPr>
            <p:ph sz="quarter" idx="1"/>
          </p:nvPr>
        </p:nvSpPr>
        <p:spPr>
          <a:xfrm>
            <a:off x="642938" y="1214438"/>
            <a:ext cx="8858250" cy="4929187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r>
              <a:rPr lang="sk-SK" sz="1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ŠTUDIJNÝ PROGRAM: </a:t>
            </a:r>
            <a:r>
              <a:rPr lang="sk-SK" sz="1900" b="1" i="1" dirty="0" smtClean="0">
                <a:latin typeface="Times New Roman" pitchFamily="18" charset="0"/>
                <a:cs typeface="Times New Roman" pitchFamily="18" charset="0"/>
              </a:rPr>
              <a:t>Náuka o materiáloch a materiálové inžinierstvo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r>
              <a:rPr lang="sk-SK" sz="1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ŠTUDIJNÝ ODBOR: </a:t>
            </a:r>
            <a:r>
              <a:rPr lang="sk-SK" sz="1900" b="1" i="1" dirty="0" smtClean="0">
                <a:latin typeface="Times New Roman" pitchFamily="18" charset="0"/>
                <a:cs typeface="Times New Roman" pitchFamily="18" charset="0"/>
              </a:rPr>
              <a:t>5.2.26. Materiály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r>
              <a:rPr lang="sk-SK" sz="1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ZAČIATOK ŠTÚDIA: </a:t>
            </a:r>
            <a:r>
              <a:rPr lang="sk-SK" sz="1900" b="1" i="1" dirty="0" smtClean="0">
                <a:latin typeface="Times New Roman" pitchFamily="18" charset="0"/>
                <a:cs typeface="Times New Roman" pitchFamily="18" charset="0"/>
              </a:rPr>
              <a:t>1.09.2010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r>
              <a:rPr lang="sk-SK" sz="1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TÉMA DIZERTAČNEJ PRÁCE :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r>
              <a:rPr lang="sk-SK" sz="1900" b="1" i="1" dirty="0" smtClean="0">
                <a:latin typeface="Times New Roman" pitchFamily="18" charset="0"/>
                <a:cs typeface="Times New Roman" pitchFamily="18" charset="0"/>
              </a:rPr>
              <a:t>Vplyv parametrov prípravy na štruktúru a vlastnosti  masívnych </a:t>
            </a:r>
            <a:r>
              <a:rPr lang="sk-SK" sz="1900" b="1" i="1" dirty="0" err="1" smtClean="0">
                <a:latin typeface="Times New Roman" pitchFamily="18" charset="0"/>
                <a:cs typeface="Times New Roman" pitchFamily="18" charset="0"/>
              </a:rPr>
              <a:t>monokryštalických</a:t>
            </a:r>
            <a:endParaRPr lang="sk-SK" sz="19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r>
              <a:rPr lang="sk-SK" sz="1900" b="1" i="1" dirty="0" err="1" smtClean="0">
                <a:latin typeface="Times New Roman" pitchFamily="18" charset="0"/>
                <a:cs typeface="Times New Roman" pitchFamily="18" charset="0"/>
              </a:rPr>
              <a:t>supravodičov</a:t>
            </a:r>
            <a:r>
              <a:rPr lang="sk-SK" sz="1900" b="1" i="1" dirty="0" smtClean="0">
                <a:latin typeface="Times New Roman" pitchFamily="18" charset="0"/>
                <a:cs typeface="Times New Roman" pitchFamily="18" charset="0"/>
              </a:rPr>
              <a:t> (MMS) typu </a:t>
            </a:r>
            <a:r>
              <a:rPr lang="sk-SK" sz="1900" b="1" i="1" dirty="0" err="1" smtClean="0">
                <a:latin typeface="Times New Roman" pitchFamily="18" charset="0"/>
                <a:cs typeface="Times New Roman" pitchFamily="18" charset="0"/>
              </a:rPr>
              <a:t>RE-Ba-Cu-O</a:t>
            </a:r>
            <a:endParaRPr lang="sk-SK" sz="19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endParaRPr lang="sk-SK" sz="19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1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PREDMETY:</a:t>
            </a: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Vybrané kapitoly z fyziky tuhých látok</a:t>
            </a: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         Supravodivé materiály </a:t>
            </a: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         Fyzikálna metalurgia a medzné stavy materiálov</a:t>
            </a: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sk-SK" sz="2000" b="1" i="1" dirty="0" err="1" smtClean="0">
                <a:latin typeface="Times New Roman" pitchFamily="18" charset="0"/>
                <a:cs typeface="Times New Roman" pitchFamily="18" charset="0"/>
              </a:rPr>
              <a:t>Difrakčné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metódy štúdia kryštálovej štruktúry</a:t>
            </a: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         Anglický jazyk</a:t>
            </a:r>
          </a:p>
          <a:p>
            <a:pPr marL="274320" indent="-274320" eaLnBrk="1" fontAlgn="auto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endParaRPr lang="sk-SK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1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VEDECKÝ PROGRAM na prvý rok DŠ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      Prípravy a charakterizácia zárodkov kryštalizácie na báze SmBa</a:t>
            </a:r>
            <a:r>
              <a:rPr lang="sk-SK" sz="18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sz="18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1800" b="1" baseline="-25000" dirty="0" smtClean="0">
                <a:latin typeface="Times New Roman" pitchFamily="18" charset="0"/>
                <a:cs typeface="Times New Roman" pitchFamily="18" charset="0"/>
              </a:rPr>
              <a:t>7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      a (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Nd,Mg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)Ba</a:t>
            </a:r>
            <a:r>
              <a:rPr lang="sk-SK" sz="18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sz="18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1800" b="1" baseline="-25000" dirty="0" smtClean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cxnSp>
        <p:nvCxnSpPr>
          <p:cNvPr id="7" name="Rovná spojnica 6"/>
          <p:cNvCxnSpPr/>
          <p:nvPr/>
        </p:nvCxnSpPr>
        <p:spPr>
          <a:xfrm>
            <a:off x="1619672" y="764704"/>
            <a:ext cx="64807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>
            <a:off x="714348" y="6286520"/>
            <a:ext cx="767407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199" name="Obrázok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445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obsahu 2"/>
          <p:cNvSpPr>
            <a:spLocks noGrp="1"/>
          </p:cNvSpPr>
          <p:nvPr>
            <p:ph sz="quarter" idx="1"/>
          </p:nvPr>
        </p:nvSpPr>
        <p:spPr>
          <a:xfrm>
            <a:off x="179388" y="836613"/>
            <a:ext cx="8893175" cy="59769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20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REBCO  VTS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       (RE)Ba</a:t>
            </a:r>
            <a:r>
              <a:rPr lang="sk-SK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2000" baseline="-25000" dirty="0" smtClean="0">
                <a:latin typeface="Times New Roman" pitchFamily="18" charset="0"/>
                <a:cs typeface="Times New Roman" pitchFamily="18" charset="0"/>
              </a:rPr>
              <a:t>7-</a:t>
            </a:r>
            <a:r>
              <a:rPr lang="el-GR" sz="2000" baseline="-250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sk-SK" sz="2000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sk-SK" sz="1600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nestechiometrické</a:t>
            </a:r>
            <a:r>
              <a:rPr lang="sk-SK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kuprátové</a:t>
            </a:r>
            <a:r>
              <a:rPr lang="sk-SK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zlúčeniny</a:t>
            </a:r>
            <a:endParaRPr lang="sk-SK" sz="1600" baseline="-250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sk-SK" dirty="0" smtClean="0"/>
          </a:p>
          <a:p>
            <a:pPr eaLnBrk="1" hangingPunct="1">
              <a:buFont typeface="Wingdings 2" pitchFamily="18" charset="2"/>
              <a:buNone/>
            </a:pPr>
            <a:endParaRPr lang="sk-SK" sz="1800" baseline="-25000" dirty="0" smtClean="0"/>
          </a:p>
        </p:txBody>
      </p:sp>
      <p:sp>
        <p:nvSpPr>
          <p:cNvPr id="4" name="Nadpis 3"/>
          <p:cNvSpPr txBox="1">
            <a:spLocks noGrp="1"/>
          </p:cNvSpPr>
          <p:nvPr>
            <p:ph type="title"/>
          </p:nvPr>
        </p:nvSpPr>
        <p:spPr>
          <a:xfrm>
            <a:off x="155575" y="106363"/>
            <a:ext cx="6465888" cy="508000"/>
          </a:xfr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400" dirty="0" smtClean="0">
                <a:latin typeface="Times New Roman" pitchFamily="18" charset="0"/>
                <a:cs typeface="Times New Roman" pitchFamily="18" charset="0"/>
              </a:rPr>
              <a:t>Zárodky budú použité pre prípravu REBCO MMS </a:t>
            </a:r>
            <a:endParaRPr lang="sk-SK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Rovná spojovacia šípka 13"/>
          <p:cNvCxnSpPr/>
          <p:nvPr/>
        </p:nvCxnSpPr>
        <p:spPr>
          <a:xfrm>
            <a:off x="1908175" y="1052513"/>
            <a:ext cx="360363" cy="1587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21" name="Rectangle 3"/>
          <p:cNvSpPr txBox="1">
            <a:spLocks noChangeArrowheads="1"/>
          </p:cNvSpPr>
          <p:nvPr/>
        </p:nvSpPr>
        <p:spPr bwMode="auto">
          <a:xfrm>
            <a:off x="395288" y="1341438"/>
            <a:ext cx="87852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just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sk-SK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DVE MODIFIKÁCIE </a:t>
            </a:r>
          </a:p>
          <a:p>
            <a:pPr marL="273050" indent="-273050" algn="just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sk-SK" sz="1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TETRAGONÁLNA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	    nesupravodivá (RE)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GB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GB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 sz="2000" baseline="-25000" dirty="0">
                <a:latin typeface="Times New Roman" pitchFamily="18" charset="0"/>
                <a:cs typeface="Times New Roman" pitchFamily="18" charset="0"/>
              </a:rPr>
              <a:t>7-</a:t>
            </a:r>
            <a:r>
              <a:rPr lang="el-GR" sz="2000" baseline="-250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&gt;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0,5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  <a:p>
            <a:pPr marL="273050" indent="-273050" algn="just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sk-SK" sz="1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ORTOROMBICKÁ</a:t>
            </a:r>
            <a:r>
              <a:rPr lang="sk-SK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    supravodivá (RE)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GB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GB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000" baseline="-250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0,5)</a:t>
            </a:r>
          </a:p>
          <a:p>
            <a:pPr marL="273050" indent="-273050" algn="just">
              <a:spcBef>
                <a:spcPts val="575"/>
              </a:spcBef>
              <a:buClr>
                <a:schemeClr val="accent1"/>
              </a:buClr>
              <a:buSzPct val="85000"/>
            </a:pPr>
            <a:endParaRPr lang="sk-SK" sz="2000" dirty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   Pri T= 900°C je </a:t>
            </a:r>
            <a:r>
              <a:rPr lang="el-GR" sz="2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~ 0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k-SK" sz="2000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= 60 K)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   P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T= 400°C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el-GR" sz="2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~ 0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k-SK" sz="2000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= 91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K)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22" name="Group 15"/>
          <p:cNvGrpSpPr>
            <a:grpSpLocks/>
          </p:cNvGrpSpPr>
          <p:nvPr/>
        </p:nvGrpSpPr>
        <p:grpSpPr bwMode="auto">
          <a:xfrm>
            <a:off x="4535488" y="3860800"/>
            <a:ext cx="4608512" cy="2663825"/>
            <a:chOff x="18" y="2311"/>
            <a:chExt cx="3176" cy="1714"/>
          </a:xfrm>
        </p:grpSpPr>
        <p:pic>
          <p:nvPicPr>
            <p:cNvPr id="9232" name="Picture 7" descr="cell_a_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" y="2311"/>
              <a:ext cx="2540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3" name="Text Box 11"/>
            <p:cNvSpPr txBox="1">
              <a:spLocks noChangeArrowheads="1"/>
            </p:cNvSpPr>
            <p:nvPr/>
          </p:nvSpPr>
          <p:spPr bwMode="auto">
            <a:xfrm>
              <a:off x="18" y="3794"/>
              <a:ext cx="31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sk-SK" sz="1200">
                  <a:solidFill>
                    <a:schemeClr val="accent2"/>
                  </a:solidFill>
                  <a:latin typeface="Arial Black" pitchFamily="34" charset="0"/>
                </a:rPr>
                <a:t>     </a:t>
              </a:r>
              <a:r>
                <a:rPr lang="en-GB" sz="1200">
                  <a:latin typeface="Arial Black" pitchFamily="34" charset="0"/>
                </a:rPr>
                <a:t>YBa</a:t>
              </a:r>
              <a:r>
                <a:rPr lang="en-GB" sz="1200" baseline="-25000">
                  <a:latin typeface="Arial Black" pitchFamily="34" charset="0"/>
                </a:rPr>
                <a:t>2</a:t>
              </a:r>
              <a:r>
                <a:rPr lang="en-GB" sz="1200">
                  <a:latin typeface="Arial Black" pitchFamily="34" charset="0"/>
                </a:rPr>
                <a:t>Cu</a:t>
              </a:r>
              <a:r>
                <a:rPr lang="en-GB" sz="1200" baseline="-25000">
                  <a:latin typeface="Arial Black" pitchFamily="34" charset="0"/>
                </a:rPr>
                <a:t>3</a:t>
              </a:r>
              <a:r>
                <a:rPr lang="en-GB" sz="1200">
                  <a:latin typeface="Arial Black" pitchFamily="34" charset="0"/>
                </a:rPr>
                <a:t>O</a:t>
              </a:r>
              <a:r>
                <a:rPr lang="en-GB" sz="1200" baseline="-25000">
                  <a:latin typeface="Arial Black" pitchFamily="34" charset="0"/>
                </a:rPr>
                <a:t>6</a:t>
              </a:r>
              <a:r>
                <a:rPr lang="sk-SK" sz="1200">
                  <a:latin typeface="Arial Black" pitchFamily="34" charset="0"/>
                </a:rPr>
                <a:t> 	   </a:t>
              </a:r>
              <a:r>
                <a:rPr lang="en-GB" sz="1200">
                  <a:latin typeface="Arial Black" pitchFamily="34" charset="0"/>
                </a:rPr>
                <a:t>YBa</a:t>
              </a:r>
              <a:r>
                <a:rPr lang="en-GB" sz="1200" baseline="-25000">
                  <a:latin typeface="Arial Black" pitchFamily="34" charset="0"/>
                </a:rPr>
                <a:t>2</a:t>
              </a:r>
              <a:r>
                <a:rPr lang="en-GB" sz="1200">
                  <a:latin typeface="Arial Black" pitchFamily="34" charset="0"/>
                </a:rPr>
                <a:t>Cu</a:t>
              </a:r>
              <a:r>
                <a:rPr lang="en-GB" sz="1200" baseline="-25000">
                  <a:latin typeface="Arial Black" pitchFamily="34" charset="0"/>
                </a:rPr>
                <a:t>3</a:t>
              </a:r>
              <a:r>
                <a:rPr lang="en-GB" sz="1200">
                  <a:latin typeface="Arial Black" pitchFamily="34" charset="0"/>
                </a:rPr>
                <a:t>O</a:t>
              </a:r>
              <a:r>
                <a:rPr lang="sk-SK" sz="1200" baseline="-25000">
                  <a:latin typeface="Arial Black" pitchFamily="34" charset="0"/>
                </a:rPr>
                <a:t>7</a:t>
              </a:r>
              <a:r>
                <a:rPr lang="sk-SK" sz="1200">
                  <a:latin typeface="Arial Black" pitchFamily="34" charset="0"/>
                </a:rPr>
                <a:t> </a:t>
              </a:r>
              <a:r>
                <a:rPr lang="sk-SK" sz="1200">
                  <a:solidFill>
                    <a:schemeClr val="accent2"/>
                  </a:solidFill>
                  <a:latin typeface="Arial Black" pitchFamily="34" charset="0"/>
                </a:rPr>
                <a:t>	</a:t>
              </a:r>
              <a:endParaRPr lang="cs-CZ" sz="12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</p:grpSp>
      <p:cxnSp>
        <p:nvCxnSpPr>
          <p:cNvPr id="27" name="Rovná spojovacia šípka 26"/>
          <p:cNvCxnSpPr/>
          <p:nvPr/>
        </p:nvCxnSpPr>
        <p:spPr>
          <a:xfrm>
            <a:off x="4067175" y="1052513"/>
            <a:ext cx="360363" cy="1587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Dvojitá šipka 13"/>
          <p:cNvSpPr/>
          <p:nvPr/>
        </p:nvSpPr>
        <p:spPr>
          <a:xfrm>
            <a:off x="3995490" y="1844675"/>
            <a:ext cx="144462" cy="215900"/>
          </a:xfrm>
          <a:prstGeom prst="chevron">
            <a:avLst/>
          </a:pr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29" name="Dvojitá šipka 13"/>
          <p:cNvSpPr/>
          <p:nvPr/>
        </p:nvSpPr>
        <p:spPr>
          <a:xfrm>
            <a:off x="3997077" y="2205038"/>
            <a:ext cx="142875" cy="215900"/>
          </a:xfrm>
          <a:prstGeom prst="chevron">
            <a:avLst/>
          </a:pr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31" name="Zástupný symbol obsahu 3"/>
          <p:cNvSpPr txBox="1">
            <a:spLocks/>
          </p:cNvSpPr>
          <p:nvPr/>
        </p:nvSpPr>
        <p:spPr>
          <a:xfrm>
            <a:off x="468313" y="3789363"/>
            <a:ext cx="4248150" cy="2620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2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(RE)-</a:t>
            </a:r>
            <a:r>
              <a:rPr lang="sk-SK" sz="2000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Ba-Cu-O</a:t>
            </a:r>
            <a:endParaRPr lang="sk-SK" sz="20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sk-SK" sz="1600" dirty="0" err="1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 ,  (RE) =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Yb</a:t>
            </a:r>
            <a:r>
              <a:rPr lang="sk-SK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Tm,Er</a:t>
            </a:r>
            <a:r>
              <a:rPr lang="sk-SK" sz="1600" b="1" dirty="0">
                <a:latin typeface="Times New Roman" pitchFamily="18" charset="0"/>
                <a:cs typeface="Times New Roman" pitchFamily="18" charset="0"/>
              </a:rPr>
              <a:t>, Ho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marL="274320" indent="-274320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endParaRPr lang="sk-SK" sz="16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16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k-SK" sz="1600" baseline="-25000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k-SK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(RE)-</a:t>
            </a:r>
            <a:r>
              <a:rPr lang="sk-SK" sz="1600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Ba-Cu-O</a:t>
            </a:r>
            <a:r>
              <a:rPr lang="sk-SK" sz="16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sk-SK" sz="16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92K    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16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endParaRPr lang="sk-SK" sz="16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2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(LRE)-</a:t>
            </a:r>
            <a:r>
              <a:rPr lang="sk-SK" sz="20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Ba-Cu-O</a:t>
            </a:r>
            <a:endParaRPr lang="sk-SK" sz="20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2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sk-SK" sz="1600" dirty="0" err="1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 (LRE) =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sk-SK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Sm</a:t>
            </a:r>
            <a:r>
              <a:rPr lang="sk-SK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Eu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sk-SK" sz="1600" b="1" dirty="0" err="1"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sk-SK" sz="1600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sk-SK" sz="16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274320" indent="-274320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endParaRPr lang="sk-SK" sz="16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sk-SK" sz="16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k-SK" sz="1600" baseline="-250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k-SK" sz="1600" baseline="-250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(LRE)-</a:t>
            </a:r>
            <a:r>
              <a:rPr lang="sk-SK" sz="16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Ba-Cu-O</a:t>
            </a:r>
            <a:r>
              <a:rPr lang="sk-SK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sk-SK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96K</a:t>
            </a:r>
            <a:endParaRPr lang="sk-SK" sz="1600" b="1" dirty="0">
              <a:solidFill>
                <a:srgbClr val="003366"/>
              </a:solidFill>
              <a:latin typeface="+mn-lt"/>
            </a:endParaRPr>
          </a:p>
        </p:txBody>
      </p:sp>
      <p:cxnSp>
        <p:nvCxnSpPr>
          <p:cNvPr id="33" name="Rovná spojovacia šípka 32"/>
          <p:cNvCxnSpPr/>
          <p:nvPr/>
        </p:nvCxnSpPr>
        <p:spPr>
          <a:xfrm>
            <a:off x="2124075" y="4724400"/>
            <a:ext cx="2159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Rovná spojovacia šípka 33"/>
          <p:cNvCxnSpPr/>
          <p:nvPr/>
        </p:nvCxnSpPr>
        <p:spPr>
          <a:xfrm>
            <a:off x="2268538" y="6237288"/>
            <a:ext cx="2159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29" name="BlokTextu 14"/>
          <p:cNvSpPr txBox="1">
            <a:spLocks noChangeArrowheads="1"/>
          </p:cNvSpPr>
          <p:nvPr/>
        </p:nvSpPr>
        <p:spPr bwMode="auto">
          <a:xfrm>
            <a:off x="7326833" y="3068638"/>
            <a:ext cx="917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dirty="0">
                <a:latin typeface="Perpetua" pitchFamily="18" charset="0"/>
              </a:rPr>
              <a:t>v kyslíku</a:t>
            </a:r>
          </a:p>
        </p:txBody>
      </p:sp>
      <p:sp>
        <p:nvSpPr>
          <p:cNvPr id="16" name="Pravá zložená zátvorka 15"/>
          <p:cNvSpPr/>
          <p:nvPr/>
        </p:nvSpPr>
        <p:spPr>
          <a:xfrm>
            <a:off x="7090817" y="2997200"/>
            <a:ext cx="217487" cy="503238"/>
          </a:xfrm>
          <a:prstGeom prst="rightBrac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9231" name="Obdĺžnik 16"/>
          <p:cNvSpPr>
            <a:spLocks noChangeArrowheads="1"/>
          </p:cNvSpPr>
          <p:nvPr/>
        </p:nvSpPr>
        <p:spPr bwMode="auto">
          <a:xfrm>
            <a:off x="395288" y="2852738"/>
            <a:ext cx="27368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el-GR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sk-SK">
                <a:latin typeface="Times New Roman" pitchFamily="18" charset="0"/>
                <a:cs typeface="Times New Roman" pitchFamily="18" charset="0"/>
              </a:rPr>
              <a:t> – závislé od teploty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     a </a:t>
            </a:r>
            <a:r>
              <a:rPr lang="sk-SK">
                <a:latin typeface="Times New Roman" pitchFamily="18" charset="0"/>
                <a:cs typeface="Times New Roman" pitchFamily="18" charset="0"/>
              </a:rPr>
              <a:t>parciálneho tlaku O</a:t>
            </a:r>
            <a:r>
              <a:rPr lang="sk-SK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obsahu 3"/>
          <p:cNvSpPr>
            <a:spLocks noGrp="1"/>
          </p:cNvSpPr>
          <p:nvPr>
            <p:ph sz="quarter" idx="1"/>
          </p:nvPr>
        </p:nvSpPr>
        <p:spPr>
          <a:xfrm>
            <a:off x="179388" y="214290"/>
            <a:ext cx="8713787" cy="5508625"/>
          </a:xfrm>
        </p:spPr>
        <p:txBody>
          <a:bodyPr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sk-SK" sz="20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eaLnBrk="1" hangingPunct="1">
              <a:buFont typeface="Wingdings 2" pitchFamily="18" charset="2"/>
              <a:buNone/>
            </a:pPr>
            <a:endParaRPr lang="sk-SK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sk-SK" sz="20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eaLnBrk="1" hangingPunct="1">
              <a:buFont typeface="Wingdings 2" pitchFamily="18" charset="2"/>
              <a:buNone/>
            </a:pPr>
            <a:endParaRPr lang="sk-SK" sz="18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sk-SK" sz="18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sk-SK" altLang="ja-JP" sz="1800" i="1" dirty="0" smtClean="0">
                <a:solidFill>
                  <a:srgbClr val="0000CC"/>
                </a:solidFill>
                <a:cs typeface="HG創英ﾌﾟﾚｾﾞﾝｽEB"/>
              </a:rPr>
              <a:t>                                              </a:t>
            </a:r>
          </a:p>
          <a:p>
            <a:pPr eaLnBrk="1" hangingPunct="1">
              <a:buFont typeface="Wingdings 2" pitchFamily="18" charset="2"/>
              <a:buNone/>
            </a:pPr>
            <a:endParaRPr lang="sk-SK" altLang="ja-JP" sz="1800" i="1" dirty="0" smtClean="0">
              <a:solidFill>
                <a:srgbClr val="0000CC"/>
              </a:solidFill>
              <a:cs typeface="HG創英ﾌﾟﾚｾﾞﾝｽEB"/>
            </a:endParaRPr>
          </a:p>
          <a:p>
            <a:pPr eaLnBrk="1" hangingPunct="1">
              <a:buFont typeface="Wingdings 2" pitchFamily="18" charset="2"/>
              <a:buNone/>
            </a:pPr>
            <a:endParaRPr lang="sk-SK" altLang="ja-JP" sz="1800" i="1" dirty="0" smtClean="0">
              <a:solidFill>
                <a:srgbClr val="0000CC"/>
              </a:solidFill>
              <a:cs typeface="HG創英ﾌﾟﾚｾﾞﾝｽEB"/>
            </a:endParaRPr>
          </a:p>
          <a:p>
            <a:pPr eaLnBrk="1" hangingPunct="1">
              <a:buFont typeface="Wingdings 2" pitchFamily="18" charset="2"/>
              <a:buNone/>
            </a:pPr>
            <a:endParaRPr lang="sk-SK" altLang="ja-JP" sz="1800" i="1" dirty="0" smtClean="0">
              <a:solidFill>
                <a:srgbClr val="0000CC"/>
              </a:solidFill>
              <a:cs typeface="HG創英ﾌﾟﾚｾﾞﾝｽEB"/>
            </a:endParaRPr>
          </a:p>
          <a:p>
            <a:pPr eaLnBrk="1" hangingPunct="1">
              <a:buFont typeface="Wingdings 2" pitchFamily="18" charset="2"/>
              <a:buNone/>
            </a:pPr>
            <a:endParaRPr lang="sk-SK" altLang="ja-JP" sz="1800" i="1" dirty="0" smtClean="0">
              <a:solidFill>
                <a:srgbClr val="0000CC"/>
              </a:solidFill>
              <a:cs typeface="HG創英ﾌﾟﾚｾﾞﾝｽEB"/>
            </a:endParaRPr>
          </a:p>
          <a:p>
            <a:pPr eaLnBrk="1" hangingPunct="1">
              <a:buFont typeface="Wingdings 2" pitchFamily="18" charset="2"/>
              <a:buNone/>
            </a:pPr>
            <a:endParaRPr lang="sk-SK" altLang="ja-JP" sz="1800" i="1" dirty="0" smtClean="0">
              <a:solidFill>
                <a:srgbClr val="0000CC"/>
              </a:solidFill>
              <a:cs typeface="HG創英ﾌﾟﾚｾﾞﾝｽEB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sk-SK" altLang="ja-JP" sz="1800" i="1" dirty="0" smtClean="0">
                <a:solidFill>
                  <a:srgbClr val="0000CC"/>
                </a:solidFill>
                <a:cs typeface="HG創英ﾌﾟﾚｾﾞﾝｽEB"/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endParaRPr lang="sk-SK" sz="18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sk-SK" sz="18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sk-SK" b="1" dirty="0" smtClean="0">
              <a:solidFill>
                <a:srgbClr val="003366"/>
              </a:solidFill>
            </a:endParaRPr>
          </a:p>
        </p:txBody>
      </p:sp>
      <p:sp>
        <p:nvSpPr>
          <p:cNvPr id="10243" name="BlokTextu 15"/>
          <p:cNvSpPr txBox="1">
            <a:spLocks noChangeArrowheads="1"/>
          </p:cNvSpPr>
          <p:nvPr/>
        </p:nvSpPr>
        <p:spPr bwMode="auto">
          <a:xfrm>
            <a:off x="481043" y="2600601"/>
            <a:ext cx="3643313" cy="72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HRANICE ZŔN – SLABÉ SPOJE</a:t>
            </a:r>
          </a:p>
          <a:p>
            <a:pPr algn="r">
              <a:lnSpc>
                <a:spcPts val="1700"/>
              </a:lnSpc>
            </a:pPr>
            <a:endParaRPr lang="sk-SK" b="1" dirty="0">
              <a:solidFill>
                <a:srgbClr val="003366"/>
              </a:solidFill>
              <a:latin typeface="Calibri" pitchFamily="34" charset="0"/>
              <a:cs typeface="Times New Roman" pitchFamily="18" charset="0"/>
            </a:endParaRPr>
          </a:p>
          <a:p>
            <a:pPr algn="ctr">
              <a:lnSpc>
                <a:spcPts val="1100"/>
              </a:lnSpc>
            </a:pPr>
            <a:endParaRPr lang="sk-SK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Obdĺžnik 16"/>
          <p:cNvSpPr>
            <a:spLocks noChangeArrowheads="1"/>
          </p:cNvSpPr>
          <p:nvPr/>
        </p:nvSpPr>
        <p:spPr bwMode="auto">
          <a:xfrm>
            <a:off x="4857752" y="4103686"/>
            <a:ext cx="34258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 dirty="0">
                <a:latin typeface="Times New Roman" pitchFamily="18" charset="0"/>
                <a:cs typeface="Times New Roman" pitchFamily="18" charset="0"/>
              </a:rPr>
              <a:t>ZAVEDENIE EFEKTÍVNYCH CENTIER KOTVENIA MAGNETICKÝCH TOKOČIAR</a:t>
            </a:r>
          </a:p>
        </p:txBody>
      </p:sp>
      <p:sp>
        <p:nvSpPr>
          <p:cNvPr id="19" name="Obdĺžnik 18"/>
          <p:cNvSpPr/>
          <p:nvPr/>
        </p:nvSpPr>
        <p:spPr>
          <a:xfrm>
            <a:off x="500063" y="522265"/>
            <a:ext cx="8215312" cy="461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VYSOKOTEPLOTNÉ SUPRAVODIČE SA VYZNAČUJÚ:</a:t>
            </a:r>
            <a:endParaRPr lang="sk-SK" sz="2400" dirty="0">
              <a:solidFill>
                <a:schemeClr val="tx1"/>
              </a:solidFill>
            </a:endParaRPr>
          </a:p>
        </p:txBody>
      </p:sp>
      <p:cxnSp>
        <p:nvCxnSpPr>
          <p:cNvPr id="21" name="Rovná spojovacia šípka 20"/>
          <p:cNvCxnSpPr/>
          <p:nvPr/>
        </p:nvCxnSpPr>
        <p:spPr>
          <a:xfrm rot="10800000" flipV="1">
            <a:off x="2571736" y="1142984"/>
            <a:ext cx="2000266" cy="128588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Rovná spojovacia šípka 22"/>
          <p:cNvCxnSpPr/>
          <p:nvPr/>
        </p:nvCxnSpPr>
        <p:spPr>
          <a:xfrm>
            <a:off x="4572002" y="1142988"/>
            <a:ext cx="1929600" cy="12852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bdĺžnik 23"/>
          <p:cNvSpPr/>
          <p:nvPr/>
        </p:nvSpPr>
        <p:spPr>
          <a:xfrm>
            <a:off x="5283207" y="5643578"/>
            <a:ext cx="256857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ja-JP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nesupravodivé častice</a:t>
            </a:r>
            <a:endParaRPr lang="sk-SK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1714480" y="5643578"/>
            <a:ext cx="156527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monokryštál</a:t>
            </a:r>
            <a:endParaRPr lang="sk-SK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Šípka dolu 30"/>
          <p:cNvSpPr/>
          <p:nvPr/>
        </p:nvSpPr>
        <p:spPr>
          <a:xfrm>
            <a:off x="6354745" y="5329236"/>
            <a:ext cx="360363" cy="21590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2" name="Šípka dolu 31"/>
          <p:cNvSpPr/>
          <p:nvPr/>
        </p:nvSpPr>
        <p:spPr>
          <a:xfrm>
            <a:off x="2354250" y="5286388"/>
            <a:ext cx="360362" cy="21748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0252" name="BlokTextu 12"/>
          <p:cNvSpPr txBox="1">
            <a:spLocks noChangeArrowheads="1"/>
          </p:cNvSpPr>
          <p:nvPr/>
        </p:nvSpPr>
        <p:spPr bwMode="auto">
          <a:xfrm>
            <a:off x="4338668" y="2571744"/>
            <a:ext cx="4662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SLABÝ PINNING V MONOKRYŠTÁLOCH</a:t>
            </a:r>
          </a:p>
          <a:p>
            <a:endParaRPr lang="sk-SK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928794" y="3202544"/>
            <a:ext cx="52149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POŽIADAVKY NA TECHNOLÓGIU VÝROBY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857224" y="414338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ODSTRÁNENIE VEĽKOUHLOVÝCH HRANÍC ZŔN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Šipka dolů 47"/>
          <p:cNvSpPr/>
          <p:nvPr/>
        </p:nvSpPr>
        <p:spPr>
          <a:xfrm>
            <a:off x="2428860" y="3643314"/>
            <a:ext cx="285752" cy="28575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Šipka dolů 49"/>
          <p:cNvSpPr/>
          <p:nvPr/>
        </p:nvSpPr>
        <p:spPr>
          <a:xfrm>
            <a:off x="6357950" y="3643314"/>
            <a:ext cx="285752" cy="28575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ál 31"/>
          <p:cNvSpPr/>
          <p:nvPr/>
        </p:nvSpPr>
        <p:spPr>
          <a:xfrm>
            <a:off x="4327525" y="1785938"/>
            <a:ext cx="1214438" cy="1214437"/>
          </a:xfrm>
          <a:prstGeom prst="ellipse">
            <a:avLst/>
          </a:prstGeom>
          <a:solidFill>
            <a:srgbClr val="FFC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3" name="Ovál 32"/>
          <p:cNvSpPr/>
          <p:nvPr/>
        </p:nvSpPr>
        <p:spPr>
          <a:xfrm>
            <a:off x="4470196" y="2000240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4" name="Ovál 33"/>
          <p:cNvSpPr/>
          <p:nvPr/>
        </p:nvSpPr>
        <p:spPr>
          <a:xfrm>
            <a:off x="4327320" y="214311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5" name="Ovál 34"/>
          <p:cNvSpPr/>
          <p:nvPr/>
        </p:nvSpPr>
        <p:spPr>
          <a:xfrm>
            <a:off x="4613072" y="2214542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6" name="Ovál 35"/>
          <p:cNvSpPr/>
          <p:nvPr/>
        </p:nvSpPr>
        <p:spPr>
          <a:xfrm>
            <a:off x="4613072" y="242885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7" name="Ovál 36"/>
          <p:cNvSpPr/>
          <p:nvPr/>
        </p:nvSpPr>
        <p:spPr>
          <a:xfrm>
            <a:off x="4755948" y="278604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8" name="Ovál 37"/>
          <p:cNvSpPr/>
          <p:nvPr/>
        </p:nvSpPr>
        <p:spPr>
          <a:xfrm>
            <a:off x="4970262" y="1928790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9" name="Ovál 38"/>
          <p:cNvSpPr/>
          <p:nvPr/>
        </p:nvSpPr>
        <p:spPr>
          <a:xfrm>
            <a:off x="4541634" y="2714608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0" name="Ovál 39"/>
          <p:cNvSpPr/>
          <p:nvPr/>
        </p:nvSpPr>
        <p:spPr>
          <a:xfrm>
            <a:off x="4398758" y="2500294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1" name="Ovál 40"/>
          <p:cNvSpPr/>
          <p:nvPr/>
        </p:nvSpPr>
        <p:spPr>
          <a:xfrm>
            <a:off x="4255882" y="2285992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2" name="Ovál 41"/>
          <p:cNvSpPr/>
          <p:nvPr/>
        </p:nvSpPr>
        <p:spPr>
          <a:xfrm>
            <a:off x="5256014" y="2000228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3" name="Ovál 42"/>
          <p:cNvSpPr/>
          <p:nvPr/>
        </p:nvSpPr>
        <p:spPr>
          <a:xfrm>
            <a:off x="5256014" y="2214542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4" name="Ovál 43"/>
          <p:cNvSpPr/>
          <p:nvPr/>
        </p:nvSpPr>
        <p:spPr>
          <a:xfrm>
            <a:off x="5041700" y="207166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5" name="Ovál 44"/>
          <p:cNvSpPr/>
          <p:nvPr/>
        </p:nvSpPr>
        <p:spPr>
          <a:xfrm>
            <a:off x="4755948" y="2000228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6" name="Ovál 45"/>
          <p:cNvSpPr/>
          <p:nvPr/>
        </p:nvSpPr>
        <p:spPr>
          <a:xfrm>
            <a:off x="4898824" y="2214542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7" name="Ovál 46"/>
          <p:cNvSpPr/>
          <p:nvPr/>
        </p:nvSpPr>
        <p:spPr>
          <a:xfrm>
            <a:off x="4827386" y="2357418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8" name="Ovál 47"/>
          <p:cNvSpPr/>
          <p:nvPr/>
        </p:nvSpPr>
        <p:spPr>
          <a:xfrm>
            <a:off x="5184576" y="242885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9" name="Ovál 48"/>
          <p:cNvSpPr/>
          <p:nvPr/>
        </p:nvSpPr>
        <p:spPr>
          <a:xfrm>
            <a:off x="5113138" y="2714608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50" name="Ovál 49"/>
          <p:cNvSpPr/>
          <p:nvPr/>
        </p:nvSpPr>
        <p:spPr>
          <a:xfrm>
            <a:off x="4684510" y="2571732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51" name="Ovál 50"/>
          <p:cNvSpPr/>
          <p:nvPr/>
        </p:nvSpPr>
        <p:spPr>
          <a:xfrm>
            <a:off x="4898824" y="278604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52" name="Ovál 51"/>
          <p:cNvSpPr/>
          <p:nvPr/>
        </p:nvSpPr>
        <p:spPr>
          <a:xfrm>
            <a:off x="4970262" y="2500294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089" name="Rectangle 10"/>
          <p:cNvSpPr>
            <a:spLocks noChangeArrowheads="1"/>
          </p:cNvSpPr>
          <p:nvPr/>
        </p:nvSpPr>
        <p:spPr bwMode="auto">
          <a:xfrm>
            <a:off x="612775" y="1500188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latin typeface="Perpetua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r>
              <a:rPr lang="en-GB" sz="1200">
                <a:latin typeface="Perpetua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en-GB">
              <a:latin typeface="Perpetua" pitchFamily="18" charset="0"/>
            </a:endParaRPr>
          </a:p>
        </p:txBody>
      </p:sp>
      <p:sp>
        <p:nvSpPr>
          <p:cNvPr id="1090" name="Rectangle 11"/>
          <p:cNvSpPr>
            <a:spLocks noChangeArrowheads="1"/>
          </p:cNvSpPr>
          <p:nvPr/>
        </p:nvSpPr>
        <p:spPr bwMode="auto">
          <a:xfrm>
            <a:off x="612775" y="223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k-SK">
              <a:latin typeface="Perpetua" pitchFamily="18" charset="0"/>
            </a:endParaRPr>
          </a:p>
        </p:txBody>
      </p:sp>
      <p:sp>
        <p:nvSpPr>
          <p:cNvPr id="1030" name="Text Box 37"/>
          <p:cNvSpPr txBox="1">
            <a:spLocks noChangeArrowheads="1"/>
          </p:cNvSpPr>
          <p:nvPr/>
        </p:nvSpPr>
        <p:spPr bwMode="auto">
          <a:xfrm>
            <a:off x="2005013" y="260350"/>
            <a:ext cx="5591175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Top-seeded melt-growth (TSMG) process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92" name="Skupina 28"/>
          <p:cNvGrpSpPr>
            <a:grpSpLocks/>
          </p:cNvGrpSpPr>
          <p:nvPr/>
        </p:nvGrpSpPr>
        <p:grpSpPr bwMode="auto">
          <a:xfrm>
            <a:off x="1112838" y="1785938"/>
            <a:ext cx="2857500" cy="1516062"/>
            <a:chOff x="533400" y="914400"/>
            <a:chExt cx="3397250" cy="1744663"/>
          </a:xfrm>
        </p:grpSpPr>
        <p:sp>
          <p:nvSpPr>
            <p:cNvPr id="1125" name="Text Box 27"/>
            <p:cNvSpPr txBox="1">
              <a:spLocks noChangeArrowheads="1"/>
            </p:cNvSpPr>
            <p:nvPr/>
          </p:nvSpPr>
          <p:spPr bwMode="auto">
            <a:xfrm>
              <a:off x="3424238" y="914400"/>
              <a:ext cx="3127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b="1">
                  <a:latin typeface="Perpetua" pitchFamily="18" charset="0"/>
                </a:rPr>
                <a:t>a</a:t>
              </a:r>
              <a:endParaRPr lang="cs-CZ">
                <a:latin typeface="Perpetua" pitchFamily="18" charset="0"/>
              </a:endParaRPr>
            </a:p>
          </p:txBody>
        </p:sp>
        <p:grpSp>
          <p:nvGrpSpPr>
            <p:cNvPr id="1126" name="Skupina 27"/>
            <p:cNvGrpSpPr>
              <a:grpSpLocks/>
            </p:cNvGrpSpPr>
            <p:nvPr/>
          </p:nvGrpSpPr>
          <p:grpSpPr bwMode="auto">
            <a:xfrm>
              <a:off x="533400" y="1295400"/>
              <a:ext cx="3397250" cy="1363663"/>
              <a:chOff x="533400" y="1295400"/>
              <a:chExt cx="3397250" cy="1363663"/>
            </a:xfrm>
          </p:grpSpPr>
          <p:sp>
            <p:nvSpPr>
              <p:cNvPr id="1127" name="Text Box 28"/>
              <p:cNvSpPr txBox="1">
                <a:spLocks noChangeArrowheads="1"/>
              </p:cNvSpPr>
              <p:nvPr/>
            </p:nvSpPr>
            <p:spPr bwMode="auto">
              <a:xfrm>
                <a:off x="533400" y="1744663"/>
                <a:ext cx="35401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b="1">
                    <a:latin typeface="Perpetua" pitchFamily="18" charset="0"/>
                  </a:rPr>
                  <a:t>c</a:t>
                </a:r>
                <a:endParaRPr lang="cs-CZ">
                  <a:latin typeface="Perpetua" pitchFamily="18" charset="0"/>
                </a:endParaRPr>
              </a:p>
            </p:txBody>
          </p:sp>
          <p:grpSp>
            <p:nvGrpSpPr>
              <p:cNvPr id="1128" name="Group 29"/>
              <p:cNvGrpSpPr>
                <a:grpSpLocks/>
              </p:cNvGrpSpPr>
              <p:nvPr/>
            </p:nvGrpSpPr>
            <p:grpSpPr bwMode="auto">
              <a:xfrm>
                <a:off x="838200" y="1295400"/>
                <a:ext cx="3092450" cy="1363663"/>
                <a:chOff x="672" y="1824"/>
                <a:chExt cx="2208" cy="1104"/>
              </a:xfrm>
            </p:grpSpPr>
            <p:sp>
              <p:nvSpPr>
                <p:cNvPr id="1130" name="Rectangle 30" descr="20%"/>
                <p:cNvSpPr>
                  <a:spLocks noChangeArrowheads="1"/>
                </p:cNvSpPr>
                <p:nvPr/>
              </p:nvSpPr>
              <p:spPr bwMode="auto">
                <a:xfrm>
                  <a:off x="768" y="1968"/>
                  <a:ext cx="2064" cy="960"/>
                </a:xfrm>
                <a:prstGeom prst="rect">
                  <a:avLst/>
                </a:prstGeom>
                <a:pattFill prst="pct20">
                  <a:fgClr>
                    <a:srgbClr val="339966"/>
                  </a:fgClr>
                  <a:bgClr>
                    <a:srgbClr val="FFFFFF"/>
                  </a:bgClr>
                </a:patt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cs-CZ">
                    <a:latin typeface="Perpetua" pitchFamily="18" charset="0"/>
                  </a:endParaRPr>
                </a:p>
              </p:txBody>
            </p:sp>
            <p:sp>
              <p:nvSpPr>
                <p:cNvPr id="1131" name="Rectangle 31"/>
                <p:cNvSpPr>
                  <a:spLocks noChangeArrowheads="1"/>
                </p:cNvSpPr>
                <p:nvPr/>
              </p:nvSpPr>
              <p:spPr bwMode="auto">
                <a:xfrm>
                  <a:off x="1680" y="1824"/>
                  <a:ext cx="288" cy="144"/>
                </a:xfrm>
                <a:prstGeom prst="rect">
                  <a:avLst/>
                </a:prstGeom>
                <a:solidFill>
                  <a:srgbClr val="006666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k-SK">
                    <a:latin typeface="Perpetua" pitchFamily="18" charset="0"/>
                  </a:endParaRPr>
                </a:p>
              </p:txBody>
            </p:sp>
            <p:sp>
              <p:nvSpPr>
                <p:cNvPr id="1132" name="Line 32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sk-SK"/>
                </a:p>
              </p:txBody>
            </p:sp>
            <p:sp>
              <p:nvSpPr>
                <p:cNvPr id="1133" name="Line 33"/>
                <p:cNvSpPr>
                  <a:spLocks noChangeShapeType="1"/>
                </p:cNvSpPr>
                <p:nvPr/>
              </p:nvSpPr>
              <p:spPr bwMode="auto">
                <a:xfrm>
                  <a:off x="2352" y="1872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sk-SK"/>
                </a:p>
              </p:txBody>
            </p:sp>
            <p:sp>
              <p:nvSpPr>
                <p:cNvPr id="1134" name="Rectangle 34" descr="5%"/>
                <p:cNvSpPr>
                  <a:spLocks noChangeArrowheads="1"/>
                </p:cNvSpPr>
                <p:nvPr/>
              </p:nvSpPr>
              <p:spPr bwMode="auto">
                <a:xfrm>
                  <a:off x="1344" y="1968"/>
                  <a:ext cx="960" cy="384"/>
                </a:xfrm>
                <a:prstGeom prst="rect">
                  <a:avLst/>
                </a:prstGeom>
                <a:pattFill prst="pct5">
                  <a:fgClr>
                    <a:srgbClr val="006600"/>
                  </a:fgClr>
                  <a:bgClr>
                    <a:schemeClr val="bg1"/>
                  </a:bgClr>
                </a:patt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k-SK">
                    <a:latin typeface="Perpetua" pitchFamily="18" charset="0"/>
                  </a:endParaRPr>
                </a:p>
              </p:txBody>
            </p:sp>
            <p:sp>
              <p:nvSpPr>
                <p:cNvPr id="113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344" y="1968"/>
                  <a:ext cx="336" cy="384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k-SK"/>
                </a:p>
              </p:txBody>
            </p:sp>
            <p:sp>
              <p:nvSpPr>
                <p:cNvPr id="1136" name="Line 36"/>
                <p:cNvSpPr>
                  <a:spLocks noChangeShapeType="1"/>
                </p:cNvSpPr>
                <p:nvPr/>
              </p:nvSpPr>
              <p:spPr bwMode="auto">
                <a:xfrm>
                  <a:off x="1968" y="1968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k-SK"/>
                </a:p>
              </p:txBody>
            </p:sp>
          </p:grpSp>
          <p:sp>
            <p:nvSpPr>
              <p:cNvPr id="1129" name="Text Box 38"/>
              <p:cNvSpPr txBox="1">
                <a:spLocks noChangeArrowheads="1"/>
              </p:cNvSpPr>
              <p:nvPr/>
            </p:nvSpPr>
            <p:spPr bwMode="auto">
              <a:xfrm>
                <a:off x="1460500" y="2011363"/>
                <a:ext cx="1142020" cy="425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b="1">
                    <a:solidFill>
                      <a:srgbClr val="006600"/>
                    </a:solidFill>
                    <a:latin typeface="Perpetua" pitchFamily="18" charset="0"/>
                  </a:rPr>
                  <a:t>211 + L</a:t>
                </a:r>
              </a:p>
            </p:txBody>
          </p:sp>
        </p:grp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042025" y="1643063"/>
          <a:ext cx="1819275" cy="1749425"/>
        </p:xfrm>
        <a:graphic>
          <a:graphicData uri="http://schemas.openxmlformats.org/presentationml/2006/ole">
            <p:oleObj spid="_x0000_s1026" name="Photo Editor Photo" r:id="rId4" imgW="7447619" imgH="7152381" progId="">
              <p:embed/>
            </p:oleObj>
          </a:graphicData>
        </a:graphic>
      </p:graphicFrame>
      <p:sp>
        <p:nvSpPr>
          <p:cNvPr id="1093" name="Text Box 41"/>
          <p:cNvSpPr txBox="1">
            <a:spLocks noChangeArrowheads="1"/>
          </p:cNvSpPr>
          <p:nvPr/>
        </p:nvSpPr>
        <p:spPr bwMode="auto">
          <a:xfrm>
            <a:off x="1187450" y="6096000"/>
            <a:ext cx="2490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>
                <a:latin typeface="Times New Roman" pitchFamily="18" charset="0"/>
                <a:cs typeface="Times New Roman" pitchFamily="18" charset="0"/>
              </a:rPr>
              <a:t>Po kryštalizácii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k-SK" sz="1400" b="1">
                <a:latin typeface="Times New Roman" pitchFamily="18" charset="0"/>
                <a:cs typeface="Times New Roman" pitchFamily="18" charset="0"/>
              </a:rPr>
              <a:t> tetragonálna </a:t>
            </a:r>
            <a:endParaRPr lang="en-GB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sk-SK" sz="1400" b="1">
                <a:latin typeface="Times New Roman" pitchFamily="18" charset="0"/>
                <a:cs typeface="Times New Roman" pitchFamily="18" charset="0"/>
              </a:rPr>
              <a:t>nesupravodivá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 YBa</a:t>
            </a:r>
            <a:r>
              <a:rPr lang="en-GB" sz="14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GB" sz="14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 sz="1400" b="1" baseline="-25000">
                <a:latin typeface="Times New Roman" pitchFamily="18" charset="0"/>
                <a:cs typeface="Times New Roman" pitchFamily="18" charset="0"/>
              </a:rPr>
              <a:t>6.5</a:t>
            </a:r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94" name="Skupina 29"/>
          <p:cNvGrpSpPr>
            <a:grpSpLocks/>
          </p:cNvGrpSpPr>
          <p:nvPr/>
        </p:nvGrpSpPr>
        <p:grpSpPr bwMode="auto">
          <a:xfrm>
            <a:off x="1241425" y="4000500"/>
            <a:ext cx="2786063" cy="2055813"/>
            <a:chOff x="1071538" y="3633543"/>
            <a:chExt cx="3119462" cy="2270370"/>
          </a:xfrm>
        </p:grpSpPr>
        <p:pic>
          <p:nvPicPr>
            <p:cNvPr id="1121" name="Picture 45" descr="TETRA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26000"/>
            </a:blip>
            <a:srcRect/>
            <a:stretch>
              <a:fillRect/>
            </a:stretch>
          </p:blipFill>
          <p:spPr bwMode="auto">
            <a:xfrm>
              <a:off x="1071538" y="3633543"/>
              <a:ext cx="3119462" cy="227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2" name="Text Box 46"/>
            <p:cNvSpPr txBox="1">
              <a:spLocks noChangeArrowheads="1"/>
            </p:cNvSpPr>
            <p:nvPr/>
          </p:nvSpPr>
          <p:spPr bwMode="auto">
            <a:xfrm>
              <a:off x="1214414" y="3857628"/>
              <a:ext cx="920750" cy="27463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>
                  <a:latin typeface="Perpetua" pitchFamily="18" charset="0"/>
                </a:rPr>
                <a:t>tetragonal</a:t>
              </a:r>
              <a:endParaRPr lang="en-GB" sz="1200">
                <a:latin typeface="Perpetua" pitchFamily="18" charset="0"/>
              </a:endParaRPr>
            </a:p>
          </p:txBody>
        </p:sp>
        <p:sp>
          <p:nvSpPr>
            <p:cNvPr id="1123" name="Text Box 47"/>
            <p:cNvSpPr txBox="1">
              <a:spLocks noChangeArrowheads="1"/>
            </p:cNvSpPr>
            <p:nvPr/>
          </p:nvSpPr>
          <p:spPr bwMode="auto">
            <a:xfrm>
              <a:off x="3200400" y="5334000"/>
              <a:ext cx="838200" cy="30480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Perpetua" pitchFamily="18" charset="0"/>
                </a:rPr>
                <a:t>  10 </a:t>
              </a:r>
              <a:r>
                <a:rPr lang="en-US" sz="1400" b="1">
                  <a:latin typeface="Symbol" pitchFamily="18" charset="2"/>
                </a:rPr>
                <a:t>m</a:t>
              </a:r>
              <a:r>
                <a:rPr lang="en-US" sz="1200" b="1">
                  <a:latin typeface="Perpetua" pitchFamily="18" charset="0"/>
                </a:rPr>
                <a:t>m</a:t>
              </a:r>
              <a:endParaRPr lang="cs-CZ" sz="1200">
                <a:latin typeface="Perpetua" pitchFamily="18" charset="0"/>
              </a:endParaRPr>
            </a:p>
          </p:txBody>
        </p:sp>
        <p:sp>
          <p:nvSpPr>
            <p:cNvPr id="1124" name="Line 48"/>
            <p:cNvSpPr>
              <a:spLocks noChangeShapeType="1"/>
            </p:cNvSpPr>
            <p:nvPr/>
          </p:nvSpPr>
          <p:spPr bwMode="auto">
            <a:xfrm>
              <a:off x="3276600" y="5638800"/>
              <a:ext cx="609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k-SK"/>
            </a:p>
          </p:txBody>
        </p:sp>
      </p:grpSp>
      <p:sp>
        <p:nvSpPr>
          <p:cNvPr id="1095" name="Text Box 50"/>
          <p:cNvSpPr txBox="1">
            <a:spLocks noChangeArrowheads="1"/>
          </p:cNvSpPr>
          <p:nvPr/>
        </p:nvSpPr>
        <p:spPr bwMode="auto">
          <a:xfrm>
            <a:off x="5149850" y="6019800"/>
            <a:ext cx="396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 b="1">
                <a:latin typeface="Times New Roman" pitchFamily="18" charset="0"/>
                <a:cs typeface="Times New Roman" pitchFamily="18" charset="0"/>
              </a:rPr>
              <a:t>Po oxidácii pri 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400 °C </a:t>
            </a:r>
            <a:r>
              <a:rPr lang="sk-SK" sz="1400" b="1">
                <a:latin typeface="Times New Roman" pitchFamily="18" charset="0"/>
                <a:cs typeface="Times New Roman" pitchFamily="18" charset="0"/>
              </a:rPr>
              <a:t>ortorombická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b="1">
                <a:latin typeface="Times New Roman" pitchFamily="18" charset="0"/>
                <a:cs typeface="Times New Roman" pitchFamily="18" charset="0"/>
              </a:rPr>
              <a:t>supravodivá 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YBa</a:t>
            </a:r>
            <a:r>
              <a:rPr lang="en-GB" sz="14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GB" sz="14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 sz="1400" b="1" baseline="-2500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GB" sz="1400" b="1">
                <a:latin typeface="Times New Roman" pitchFamily="18" charset="0"/>
                <a:cs typeface="Times New Roman" pitchFamily="18" charset="0"/>
              </a:rPr>
              <a:t> (Tc 91K)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13363" y="4000500"/>
          <a:ext cx="2714625" cy="2036763"/>
        </p:xfrm>
        <a:graphic>
          <a:graphicData uri="http://schemas.openxmlformats.org/presentationml/2006/ole">
            <p:oleObj spid="_x0000_s1027" name="Photo Editor Photo" r:id="rId6" imgW="15238095" imgH="11428571" progId="">
              <p:embed/>
            </p:oleObj>
          </a:graphicData>
        </a:graphic>
      </p:graphicFrame>
      <p:sp>
        <p:nvSpPr>
          <p:cNvPr id="1096" name="Rectangle 53"/>
          <p:cNvSpPr>
            <a:spLocks noChangeArrowheads="1"/>
          </p:cNvSpPr>
          <p:nvPr/>
        </p:nvSpPr>
        <p:spPr bwMode="auto">
          <a:xfrm>
            <a:off x="1169988" y="3500438"/>
            <a:ext cx="35798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sz="16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sz="1600" b="1">
                <a:latin typeface="Times New Roman" pitchFamily="18" charset="0"/>
                <a:cs typeface="Times New Roman" pitchFamily="18" charset="0"/>
              </a:rPr>
              <a:t>BaCuO</a:t>
            </a:r>
            <a:r>
              <a:rPr lang="en-GB" sz="1600" b="1" baseline="-250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de-DE" sz="1600" b="1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211) </a:t>
            </a:r>
            <a:r>
              <a:rPr lang="sk-SK" sz="1600" b="1">
                <a:latin typeface="Times New Roman" pitchFamily="18" charset="0"/>
                <a:cs typeface="Times New Roman" pitchFamily="18" charset="0"/>
              </a:rPr>
              <a:t>nesupravodivé častice</a:t>
            </a:r>
            <a:endParaRPr lang="cs-CZ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7" name="Line 54"/>
          <p:cNvSpPr>
            <a:spLocks noChangeShapeType="1"/>
          </p:cNvSpPr>
          <p:nvPr/>
        </p:nvSpPr>
        <p:spPr bwMode="auto">
          <a:xfrm flipH="1">
            <a:off x="2670175" y="3786188"/>
            <a:ext cx="214313" cy="57150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1098" name="Line 55"/>
          <p:cNvSpPr>
            <a:spLocks noChangeShapeType="1"/>
          </p:cNvSpPr>
          <p:nvPr/>
        </p:nvSpPr>
        <p:spPr bwMode="auto">
          <a:xfrm>
            <a:off x="4813300" y="3786188"/>
            <a:ext cx="857250" cy="357187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1099" name="BlokTextu 30"/>
          <p:cNvSpPr txBox="1">
            <a:spLocks noChangeArrowheads="1"/>
          </p:cNvSpPr>
          <p:nvPr/>
        </p:nvSpPr>
        <p:spPr bwMode="auto">
          <a:xfrm>
            <a:off x="530225" y="1403350"/>
            <a:ext cx="3030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YBa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 = Y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BaCuO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 + L</a:t>
            </a:r>
          </a:p>
        </p:txBody>
      </p:sp>
      <p:cxnSp>
        <p:nvCxnSpPr>
          <p:cNvPr id="54" name="Rovná spojovacia šípka 53"/>
          <p:cNvCxnSpPr/>
          <p:nvPr/>
        </p:nvCxnSpPr>
        <p:spPr>
          <a:xfrm flipV="1">
            <a:off x="3613150" y="2571750"/>
            <a:ext cx="714375" cy="21431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1" name="BlokTextu 54"/>
          <p:cNvSpPr txBox="1">
            <a:spLocks noChangeArrowheads="1"/>
          </p:cNvSpPr>
          <p:nvPr/>
        </p:nvSpPr>
        <p:spPr bwMode="auto">
          <a:xfrm>
            <a:off x="458788" y="1046163"/>
            <a:ext cx="418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Peritektická reakcia pri 1015 °C, vzduch</a:t>
            </a:r>
          </a:p>
        </p:txBody>
      </p:sp>
      <p:sp>
        <p:nvSpPr>
          <p:cNvPr id="55" name="Ovál 54"/>
          <p:cNvSpPr/>
          <p:nvPr/>
        </p:nvSpPr>
        <p:spPr>
          <a:xfrm>
            <a:off x="5398890" y="2357430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56" name="Ovál 55"/>
          <p:cNvSpPr/>
          <p:nvPr/>
        </p:nvSpPr>
        <p:spPr>
          <a:xfrm>
            <a:off x="5113138" y="178592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58" name="Ovál 57"/>
          <p:cNvSpPr/>
          <p:nvPr/>
        </p:nvSpPr>
        <p:spPr>
          <a:xfrm>
            <a:off x="5327452" y="2643182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59" name="Ovál 58"/>
          <p:cNvSpPr/>
          <p:nvPr/>
        </p:nvSpPr>
        <p:spPr>
          <a:xfrm>
            <a:off x="4541634" y="1785926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67" name="Ovál 66"/>
          <p:cNvSpPr/>
          <p:nvPr/>
        </p:nvSpPr>
        <p:spPr>
          <a:xfrm>
            <a:off x="4898824" y="1714488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68" name="Ovál 67"/>
          <p:cNvSpPr/>
          <p:nvPr/>
        </p:nvSpPr>
        <p:spPr>
          <a:xfrm>
            <a:off x="4684510" y="1643050"/>
            <a:ext cx="214314" cy="214314"/>
          </a:xfrm>
          <a:prstGeom prst="ellipse">
            <a:avLst/>
          </a:prstGeom>
          <a:solidFill>
            <a:srgbClr val="00B050"/>
          </a:solidFill>
          <a:ln w="0"/>
          <a:scene3d>
            <a:camera prst="orthographicFront"/>
            <a:lightRig rig="soft" dir="t"/>
          </a:scene3d>
          <a:sp3d extrusionH="76200" prstMaterial="matte">
            <a:bevelT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cxnSp>
        <p:nvCxnSpPr>
          <p:cNvPr id="57" name="Rovná spojovacia šípka 56"/>
          <p:cNvCxnSpPr/>
          <p:nvPr/>
        </p:nvCxnSpPr>
        <p:spPr>
          <a:xfrm>
            <a:off x="4041775" y="1500188"/>
            <a:ext cx="85725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ok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-40000"/>
          </a:blip>
          <a:srcRect/>
          <a:stretch>
            <a:fillRect/>
          </a:stretch>
        </p:blipFill>
        <p:spPr bwMode="auto">
          <a:xfrm>
            <a:off x="973138" y="714375"/>
            <a:ext cx="28844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BlokTextu 22"/>
          <p:cNvSpPr txBox="1"/>
          <p:nvPr/>
        </p:nvSpPr>
        <p:spPr>
          <a:xfrm>
            <a:off x="1619250" y="109538"/>
            <a:ext cx="5995988" cy="4619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latin typeface="Times New Roman" pitchFamily="18" charset="0"/>
                <a:cs typeface="Times New Roman" pitchFamily="18" charset="0"/>
              </a:rPr>
              <a:t>TSMG - COLD SEEDING, HOT SEEDING</a:t>
            </a:r>
          </a:p>
        </p:txBody>
      </p:sp>
      <p:pic>
        <p:nvPicPr>
          <p:cNvPr id="11268" name="Obrázok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765175"/>
            <a:ext cx="32131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Přímá spojovací čára 18"/>
          <p:cNvCxnSpPr/>
          <p:nvPr/>
        </p:nvCxnSpPr>
        <p:spPr>
          <a:xfrm rot="16200000" flipH="1">
            <a:off x="3540920" y="1653381"/>
            <a:ext cx="1776412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270" name="Obdélník 25"/>
          <p:cNvSpPr>
            <a:spLocks noChangeArrowheads="1"/>
          </p:cNvSpPr>
          <p:nvPr/>
        </p:nvSpPr>
        <p:spPr bwMode="auto">
          <a:xfrm>
            <a:off x="2052638" y="612775"/>
            <a:ext cx="1947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COLD SEEDING</a:t>
            </a:r>
            <a:endParaRPr lang="sk-SK">
              <a:solidFill>
                <a:srgbClr val="003366"/>
              </a:solidFill>
              <a:latin typeface="Perpetua" pitchFamily="18" charset="0"/>
            </a:endParaRPr>
          </a:p>
        </p:txBody>
      </p:sp>
      <p:sp>
        <p:nvSpPr>
          <p:cNvPr id="11271" name="Obdélník 26"/>
          <p:cNvSpPr>
            <a:spLocks noChangeArrowheads="1"/>
          </p:cNvSpPr>
          <p:nvPr/>
        </p:nvSpPr>
        <p:spPr bwMode="auto">
          <a:xfrm>
            <a:off x="6659563" y="630238"/>
            <a:ext cx="1790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HOT SEEDING</a:t>
            </a:r>
            <a:endParaRPr lang="sk-SK">
              <a:solidFill>
                <a:srgbClr val="C00000"/>
              </a:solidFill>
              <a:latin typeface="Perpetua" pitchFamily="18" charset="0"/>
            </a:endParaRPr>
          </a:p>
        </p:txBody>
      </p:sp>
      <p:graphicFrame>
        <p:nvGraphicFramePr>
          <p:cNvPr id="11" name="Tabuľka 10"/>
          <p:cNvGraphicFramePr>
            <a:graphicFrameLocks noGrp="1"/>
          </p:cNvGraphicFramePr>
          <p:nvPr/>
        </p:nvGraphicFramePr>
        <p:xfrm>
          <a:off x="323850" y="5143500"/>
          <a:ext cx="8424931" cy="1008111"/>
        </p:xfrm>
        <a:graphic>
          <a:graphicData uri="http://schemas.openxmlformats.org/drawingml/2006/table">
            <a:tbl>
              <a:tblPr/>
              <a:tblGrid>
                <a:gridCol w="1455216"/>
                <a:gridCol w="597039"/>
                <a:gridCol w="540032"/>
                <a:gridCol w="576064"/>
                <a:gridCol w="576064"/>
                <a:gridCol w="576064"/>
                <a:gridCol w="576064"/>
                <a:gridCol w="576064"/>
                <a:gridCol w="576064"/>
                <a:gridCol w="576064"/>
                <a:gridCol w="576064"/>
                <a:gridCol w="576064"/>
                <a:gridCol w="648068"/>
              </a:tblGrid>
              <a:tr h="310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Calibri"/>
                          <a:cs typeface="Times New Roman"/>
                        </a:rPr>
                        <a:t>Vzácna zemina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Calibri"/>
                          <a:cs typeface="Times New Roman"/>
                        </a:rPr>
                        <a:t>La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Nd</a:t>
                      </a:r>
                      <a:endParaRPr lang="sk-SK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Sm</a:t>
                      </a:r>
                      <a:endParaRPr lang="sk-SK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Times New Roman"/>
                          <a:ea typeface="Calibri"/>
                          <a:cs typeface="Times New Roman"/>
                        </a:rPr>
                        <a:t>Eu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Gd</a:t>
                      </a:r>
                      <a:endParaRPr lang="sk-SK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Times New Roman"/>
                          <a:ea typeface="Calibri"/>
                          <a:cs typeface="Times New Roman"/>
                        </a:rPr>
                        <a:t>Dy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sk-SK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Calibri"/>
                          <a:cs typeface="Times New Roman"/>
                        </a:rPr>
                        <a:t>Ho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Times New Roman"/>
                          <a:ea typeface="Calibri"/>
                          <a:cs typeface="Times New Roman"/>
                        </a:rPr>
                        <a:t>Er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Times New Roman"/>
                          <a:ea typeface="Calibri"/>
                          <a:cs typeface="Times New Roman"/>
                        </a:rPr>
                        <a:t>Tm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Times New Roman"/>
                          <a:ea typeface="Calibri"/>
                          <a:cs typeface="Times New Roman"/>
                        </a:rPr>
                        <a:t>Yb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Times New Roman"/>
                          <a:ea typeface="Calibri"/>
                          <a:cs typeface="Times New Roman"/>
                        </a:rPr>
                        <a:t>Lu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i="1" dirty="0" err="1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k-SK" sz="1600" b="1" i="1" baseline="-25000" dirty="0" err="1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sk-SK" sz="1600" b="1" dirty="0">
                          <a:latin typeface="Times New Roman"/>
                          <a:ea typeface="Calibri"/>
                          <a:cs typeface="Times New Roman"/>
                        </a:rPr>
                        <a:t> RE123 [°C]</a:t>
                      </a:r>
                      <a:endParaRPr lang="sk-SK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1080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1070</a:t>
                      </a:r>
                      <a:endParaRPr lang="sk-SK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1060</a:t>
                      </a:r>
                      <a:endParaRPr lang="sk-SK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Calibri"/>
                          <a:cs typeface="Times New Roman"/>
                        </a:rPr>
                        <a:t>1040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1020</a:t>
                      </a:r>
                      <a:endParaRPr lang="sk-SK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Calibri"/>
                          <a:cs typeface="Times New Roman"/>
                        </a:rPr>
                        <a:t>1010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sk-SK" sz="16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990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980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960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950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950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Atómová </a:t>
                      </a:r>
                      <a:r>
                        <a:rPr lang="sk-SK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hmot</a:t>
                      </a:r>
                      <a:r>
                        <a:rPr lang="sk-SK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sk-SK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Calibri"/>
                          <a:cs typeface="Times New Roman"/>
                        </a:rPr>
                        <a:t>138,9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144,2</a:t>
                      </a:r>
                      <a:endParaRPr lang="sk-SK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150,3</a:t>
                      </a:r>
                      <a:endParaRPr lang="sk-SK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Calibri"/>
                          <a:cs typeface="Times New Roman"/>
                        </a:rPr>
                        <a:t>151,9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157,2</a:t>
                      </a:r>
                      <a:endParaRPr lang="sk-SK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Calibri"/>
                          <a:cs typeface="Times New Roman"/>
                        </a:rPr>
                        <a:t>162,5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88,90</a:t>
                      </a:r>
                      <a:endParaRPr lang="sk-SK" sz="14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Calibri"/>
                          <a:cs typeface="Times New Roman"/>
                        </a:rPr>
                        <a:t>164,9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Calibri"/>
                          <a:cs typeface="Times New Roman"/>
                        </a:rPr>
                        <a:t>167,2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Calibri"/>
                          <a:cs typeface="Times New Roman"/>
                        </a:rPr>
                        <a:t>168,9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Calibri"/>
                          <a:cs typeface="Times New Roman"/>
                        </a:rPr>
                        <a:t>173,0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Calibri"/>
                          <a:cs typeface="Times New Roman"/>
                        </a:rPr>
                        <a:t>174,9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326" name="TextovéPole 21"/>
          <p:cNvSpPr txBox="1">
            <a:spLocks noChangeArrowheads="1"/>
          </p:cNvSpPr>
          <p:nvPr/>
        </p:nvSpPr>
        <p:spPr bwMode="auto">
          <a:xfrm>
            <a:off x="323850" y="6143625"/>
            <a:ext cx="8501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1600" b="1">
                <a:latin typeface="Times New Roman" pitchFamily="18" charset="0"/>
                <a:cs typeface="Times New Roman" pitchFamily="18" charset="0"/>
              </a:rPr>
              <a:t>Prvky vzácnych zemín, ktoré vytvárajú supravodivú fázu a teplota prechodu, T</a:t>
            </a:r>
            <a:r>
              <a:rPr lang="sk-SK" sz="1600" b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k-SK" sz="1600" b="1">
                <a:latin typeface="Times New Roman" pitchFamily="18" charset="0"/>
                <a:cs typeface="Times New Roman" pitchFamily="18" charset="0"/>
              </a:rPr>
              <a:t> , pre RE123 fázu každého  z týchto prvkov na vzduchu.</a:t>
            </a:r>
          </a:p>
        </p:txBody>
      </p:sp>
      <p:sp>
        <p:nvSpPr>
          <p:cNvPr id="11327" name="BlokTextu 39"/>
          <p:cNvSpPr txBox="1">
            <a:spLocks noChangeArrowheads="1"/>
          </p:cNvSpPr>
          <p:nvPr/>
        </p:nvSpPr>
        <p:spPr bwMode="auto">
          <a:xfrm>
            <a:off x="428625" y="3429000"/>
            <a:ext cx="31686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MgO     </a:t>
            </a:r>
            <a:r>
              <a:rPr lang="sk-SK" sz="1400">
                <a:latin typeface="Times New Roman" pitchFamily="18" charset="0"/>
                <a:cs typeface="Times New Roman" pitchFamily="18" charset="0"/>
              </a:rPr>
              <a:t>↑ Tp   </a:t>
            </a:r>
          </a:p>
          <a:p>
            <a:pPr>
              <a:lnSpc>
                <a:spcPts val="400"/>
              </a:lnSpc>
            </a:pPr>
            <a:r>
              <a:rPr lang="sk-SK" sz="140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sk-SK" sz="140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CeO</a:t>
            </a:r>
            <a:r>
              <a:rPr lang="sk-SK" sz="1400" baseline="-2500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40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>
                <a:latin typeface="Times New Roman" pitchFamily="18" charset="0"/>
                <a:cs typeface="Times New Roman" pitchFamily="18" charset="0"/>
              </a:rPr>
              <a:t>    zabraňuje vytekaniu taveniny </a:t>
            </a:r>
          </a:p>
          <a:p>
            <a:r>
              <a:rPr lang="sk-SK" sz="1400">
                <a:latin typeface="Times New Roman" pitchFamily="18" charset="0"/>
                <a:cs typeface="Times New Roman" pitchFamily="18" charset="0"/>
              </a:rPr>
              <a:t>              potláča rast 211 častíc</a:t>
            </a:r>
            <a:endParaRPr lang="sk-SK" sz="1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28" name="Obrázok 4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5" y="2825750"/>
            <a:ext cx="24526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2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63" y="2754313"/>
            <a:ext cx="293846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30" name="TextovéPole 14"/>
          <p:cNvSpPr txBox="1">
            <a:spLocks noChangeArrowheads="1"/>
          </p:cNvSpPr>
          <p:nvPr/>
        </p:nvSpPr>
        <p:spPr bwMode="auto">
          <a:xfrm flipH="1">
            <a:off x="4857750" y="4754563"/>
            <a:ext cx="32861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000">
                <a:latin typeface="Times New Roman" pitchFamily="18" charset="0"/>
                <a:cs typeface="Times New Roman" pitchFamily="18" charset="0"/>
              </a:rPr>
              <a:t>Yunhua Shi et al. IOP, 43 (2006) University of Cambridge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véPole 91"/>
          <p:cNvSpPr txBox="1"/>
          <p:nvPr/>
        </p:nvSpPr>
        <p:spPr>
          <a:xfrm>
            <a:off x="6948264" y="2564904"/>
            <a:ext cx="194421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uloženie zárodku</a:t>
            </a:r>
          </a:p>
        </p:txBody>
      </p:sp>
      <p:cxnSp>
        <p:nvCxnSpPr>
          <p:cNvPr id="63" name="Rovná spojovacia šípka 62"/>
          <p:cNvCxnSpPr>
            <a:stCxn id="153" idx="3"/>
            <a:endCxn id="58" idx="1"/>
          </p:cNvCxnSpPr>
          <p:nvPr/>
        </p:nvCxnSpPr>
        <p:spPr>
          <a:xfrm flipV="1">
            <a:off x="6787704" y="2764959"/>
            <a:ext cx="160560" cy="7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841625" y="0"/>
            <a:ext cx="3587750" cy="4619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latin typeface="Times New Roman" pitchFamily="18" charset="0"/>
                <a:cs typeface="Times New Roman" pitchFamily="18" charset="0"/>
              </a:rPr>
              <a:t>PRÍPRAVA ZÁRODKOV</a:t>
            </a:r>
            <a:endParaRPr lang="sk-SK" sz="2400" dirty="0"/>
          </a:p>
        </p:txBody>
      </p:sp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357688"/>
            <a:ext cx="30194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Přímá spojovací šipka 21"/>
          <p:cNvCxnSpPr>
            <a:endCxn id="12295" idx="1"/>
          </p:cNvCxnSpPr>
          <p:nvPr/>
        </p:nvCxnSpPr>
        <p:spPr>
          <a:xfrm flipV="1">
            <a:off x="1785938" y="4613275"/>
            <a:ext cx="1941512" cy="103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>
            <a:endCxn id="12296" idx="1"/>
          </p:cNvCxnSpPr>
          <p:nvPr/>
        </p:nvCxnSpPr>
        <p:spPr>
          <a:xfrm flipV="1">
            <a:off x="1928813" y="5827713"/>
            <a:ext cx="1857375" cy="1730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>
            <a:endCxn id="12297" idx="1"/>
          </p:cNvCxnSpPr>
          <p:nvPr/>
        </p:nvCxnSpPr>
        <p:spPr>
          <a:xfrm flipV="1">
            <a:off x="1857375" y="6113463"/>
            <a:ext cx="1938338" cy="30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295" name="TextovéPole 26"/>
          <p:cNvSpPr txBox="1">
            <a:spLocks noChangeArrowheads="1"/>
          </p:cNvSpPr>
          <p:nvPr/>
        </p:nvSpPr>
        <p:spPr bwMode="auto">
          <a:xfrm>
            <a:off x="3727450" y="44291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MgO zárodok</a:t>
            </a:r>
          </a:p>
        </p:txBody>
      </p:sp>
      <p:sp>
        <p:nvSpPr>
          <p:cNvPr id="12296" name="TextovéPole 29"/>
          <p:cNvSpPr txBox="1">
            <a:spLocks noChangeArrowheads="1"/>
          </p:cNvSpPr>
          <p:nvPr/>
        </p:nvSpPr>
        <p:spPr bwMode="auto">
          <a:xfrm>
            <a:off x="3786188" y="5643563"/>
            <a:ext cx="1652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MgO podložka</a:t>
            </a:r>
          </a:p>
        </p:txBody>
      </p:sp>
      <p:sp>
        <p:nvSpPr>
          <p:cNvPr id="12297" name="TextovéPole 30"/>
          <p:cNvSpPr txBox="1">
            <a:spLocks noChangeArrowheads="1"/>
          </p:cNvSpPr>
          <p:nvPr/>
        </p:nvSpPr>
        <p:spPr bwMode="auto">
          <a:xfrm>
            <a:off x="3795713" y="5929313"/>
            <a:ext cx="170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b="1">
                <a:latin typeface="Times New Roman" pitchFamily="18" charset="0"/>
                <a:cs typeface="Times New Roman" pitchFamily="18" charset="0"/>
              </a:rPr>
              <a:t> podložka</a:t>
            </a:r>
          </a:p>
        </p:txBody>
      </p:sp>
      <p:cxnSp>
        <p:nvCxnSpPr>
          <p:cNvPr id="33" name="Přímá spojovací čára 32"/>
          <p:cNvCxnSpPr/>
          <p:nvPr/>
        </p:nvCxnSpPr>
        <p:spPr>
          <a:xfrm rot="5400000">
            <a:off x="3072199" y="2214157"/>
            <a:ext cx="3143272" cy="79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299" name="Obrázek 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4429125"/>
            <a:ext cx="30003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" name="Přímá spojovací šipka 68"/>
          <p:cNvCxnSpPr/>
          <p:nvPr/>
        </p:nvCxnSpPr>
        <p:spPr>
          <a:xfrm rot="10800000">
            <a:off x="5429250" y="4572000"/>
            <a:ext cx="1857375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>
            <a:endCxn id="12296" idx="3"/>
          </p:cNvCxnSpPr>
          <p:nvPr/>
        </p:nvCxnSpPr>
        <p:spPr>
          <a:xfrm rot="10800000">
            <a:off x="5438775" y="5827713"/>
            <a:ext cx="1847850" cy="3159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Přímá spojovací šipka 79"/>
          <p:cNvCxnSpPr>
            <a:endCxn id="12297" idx="3"/>
          </p:cNvCxnSpPr>
          <p:nvPr/>
        </p:nvCxnSpPr>
        <p:spPr>
          <a:xfrm rot="10800000">
            <a:off x="5500688" y="6113463"/>
            <a:ext cx="1581150" cy="10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3" name="TextovéPole 82"/>
          <p:cNvSpPr txBox="1"/>
          <p:nvPr/>
        </p:nvSpPr>
        <p:spPr>
          <a:xfrm>
            <a:off x="214313" y="885825"/>
            <a:ext cx="428625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Sm123+ Sm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+ 1%CeO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(+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1%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sk-SK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4" name="Přímá spojovací šipka 83"/>
          <p:cNvCxnSpPr/>
          <p:nvPr/>
        </p:nvCxnSpPr>
        <p:spPr>
          <a:xfrm rot="5400000">
            <a:off x="429419" y="1385094"/>
            <a:ext cx="285750" cy="1588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85" name="TextovéPole 84"/>
          <p:cNvSpPr txBox="1"/>
          <p:nvPr/>
        </p:nvSpPr>
        <p:spPr>
          <a:xfrm>
            <a:off x="285750" y="1528763"/>
            <a:ext cx="1093788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miešanie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1643063" y="1528763"/>
            <a:ext cx="82232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mletie</a:t>
            </a:r>
          </a:p>
        </p:txBody>
      </p:sp>
      <p:cxnSp>
        <p:nvCxnSpPr>
          <p:cNvPr id="87" name="Přímá spojovací šipka 86"/>
          <p:cNvCxnSpPr>
            <a:stCxn id="85" idx="3"/>
            <a:endCxn id="86" idx="1"/>
          </p:cNvCxnSpPr>
          <p:nvPr/>
        </p:nvCxnSpPr>
        <p:spPr>
          <a:xfrm>
            <a:off x="1379538" y="1728788"/>
            <a:ext cx="263525" cy="1587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88" name="Obdélník 87"/>
          <p:cNvSpPr/>
          <p:nvPr/>
        </p:nvSpPr>
        <p:spPr>
          <a:xfrm>
            <a:off x="2786063" y="1528763"/>
            <a:ext cx="110807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sitovanie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Přímá spojovací šipka 88"/>
          <p:cNvCxnSpPr>
            <a:stCxn id="86" idx="3"/>
            <a:endCxn id="88" idx="1"/>
          </p:cNvCxnSpPr>
          <p:nvPr/>
        </p:nvCxnSpPr>
        <p:spPr>
          <a:xfrm>
            <a:off x="2465388" y="1728788"/>
            <a:ext cx="320675" cy="1587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91" name="Přímá spojovací šipka 90"/>
          <p:cNvCxnSpPr>
            <a:stCxn id="55" idx="3"/>
            <a:endCxn id="62" idx="1"/>
          </p:cNvCxnSpPr>
          <p:nvPr/>
        </p:nvCxnSpPr>
        <p:spPr>
          <a:xfrm>
            <a:off x="2309937" y="2404889"/>
            <a:ext cx="245840" cy="30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94" name="TextovéPole 93"/>
          <p:cNvSpPr txBox="1"/>
          <p:nvPr/>
        </p:nvSpPr>
        <p:spPr>
          <a:xfrm>
            <a:off x="285750" y="2886075"/>
            <a:ext cx="4087813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rast Sm123 kryštálu v komorovej peci</a:t>
            </a:r>
          </a:p>
        </p:txBody>
      </p:sp>
      <p:cxnSp>
        <p:nvCxnSpPr>
          <p:cNvPr id="130" name="Přímá spojovací šipka 129"/>
          <p:cNvCxnSpPr>
            <a:stCxn id="55" idx="2"/>
            <a:endCxn id="94" idx="0"/>
          </p:cNvCxnSpPr>
          <p:nvPr/>
        </p:nvCxnSpPr>
        <p:spPr>
          <a:xfrm rot="16200000" flipH="1">
            <a:off x="1646611" y="2203028"/>
            <a:ext cx="281161" cy="1084932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142" name="TextovéPole 141"/>
          <p:cNvSpPr txBox="1"/>
          <p:nvPr/>
        </p:nvSpPr>
        <p:spPr>
          <a:xfrm>
            <a:off x="4857750" y="641350"/>
            <a:ext cx="2571750" cy="401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+ BaCO3+CuO</a:t>
            </a:r>
            <a:endParaRPr lang="sk-SK" sz="2000" dirty="0"/>
          </a:p>
        </p:txBody>
      </p:sp>
      <p:cxnSp>
        <p:nvCxnSpPr>
          <p:cNvPr id="143" name="Přímá spojovací šipka 142"/>
          <p:cNvCxnSpPr/>
          <p:nvPr/>
        </p:nvCxnSpPr>
        <p:spPr>
          <a:xfrm rot="5400000">
            <a:off x="5001419" y="1140619"/>
            <a:ext cx="285750" cy="1588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44" name="TextovéPole 143"/>
          <p:cNvSpPr txBox="1"/>
          <p:nvPr/>
        </p:nvSpPr>
        <p:spPr>
          <a:xfrm>
            <a:off x="4857750" y="1284288"/>
            <a:ext cx="1093788" cy="401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miešanie</a:t>
            </a:r>
          </a:p>
        </p:txBody>
      </p:sp>
      <p:sp>
        <p:nvSpPr>
          <p:cNvPr id="145" name="TextovéPole 144"/>
          <p:cNvSpPr txBox="1"/>
          <p:nvPr/>
        </p:nvSpPr>
        <p:spPr>
          <a:xfrm>
            <a:off x="6215063" y="1284288"/>
            <a:ext cx="822325" cy="401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mletie</a:t>
            </a:r>
          </a:p>
        </p:txBody>
      </p:sp>
      <p:cxnSp>
        <p:nvCxnSpPr>
          <p:cNvPr id="146" name="Přímá spojovací šipka 145"/>
          <p:cNvCxnSpPr>
            <a:stCxn id="144" idx="3"/>
            <a:endCxn id="145" idx="1"/>
          </p:cNvCxnSpPr>
          <p:nvPr/>
        </p:nvCxnSpPr>
        <p:spPr>
          <a:xfrm>
            <a:off x="5951538" y="1485900"/>
            <a:ext cx="263525" cy="1588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47" name="Obdélník 146"/>
          <p:cNvSpPr/>
          <p:nvPr/>
        </p:nvSpPr>
        <p:spPr>
          <a:xfrm>
            <a:off x="7358063" y="1284288"/>
            <a:ext cx="1108075" cy="401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sitovanie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8" name="Přímá spojovací šipka 147"/>
          <p:cNvCxnSpPr>
            <a:stCxn id="145" idx="3"/>
            <a:endCxn id="147" idx="1"/>
          </p:cNvCxnSpPr>
          <p:nvPr/>
        </p:nvCxnSpPr>
        <p:spPr>
          <a:xfrm>
            <a:off x="7037388" y="1485900"/>
            <a:ext cx="320675" cy="1588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49" name="TextovéPole 148"/>
          <p:cNvSpPr txBox="1"/>
          <p:nvPr/>
        </p:nvSpPr>
        <p:spPr>
          <a:xfrm>
            <a:off x="4857750" y="1927225"/>
            <a:ext cx="3975100" cy="401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1., 2., 3. </a:t>
            </a: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kalcinácia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v komorovej peci</a:t>
            </a:r>
          </a:p>
        </p:txBody>
      </p:sp>
      <p:sp>
        <p:nvSpPr>
          <p:cNvPr id="150" name="TextovéPole 149"/>
          <p:cNvSpPr txBox="1"/>
          <p:nvPr/>
        </p:nvSpPr>
        <p:spPr>
          <a:xfrm>
            <a:off x="4929188" y="3284538"/>
            <a:ext cx="4087812" cy="401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rast Nd123 kryštálu v komorovej peci</a:t>
            </a:r>
          </a:p>
        </p:txBody>
      </p:sp>
      <p:cxnSp>
        <p:nvCxnSpPr>
          <p:cNvPr id="151" name="Přímá spojovací šipka 150"/>
          <p:cNvCxnSpPr>
            <a:stCxn id="58" idx="2"/>
          </p:cNvCxnSpPr>
          <p:nvPr/>
        </p:nvCxnSpPr>
        <p:spPr>
          <a:xfrm rot="5400000">
            <a:off x="7264350" y="2630102"/>
            <a:ext cx="321111" cy="990934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2" name="Přímá spojovací šipka 151"/>
          <p:cNvCxnSpPr>
            <a:stCxn id="147" idx="2"/>
            <a:endCxn id="149" idx="0"/>
          </p:cNvCxnSpPr>
          <p:nvPr/>
        </p:nvCxnSpPr>
        <p:spPr>
          <a:xfrm rot="5400000">
            <a:off x="7258050" y="1273175"/>
            <a:ext cx="241300" cy="1066800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53" name="Obdélník 152"/>
          <p:cNvSpPr/>
          <p:nvPr/>
        </p:nvSpPr>
        <p:spPr>
          <a:xfrm>
            <a:off x="4716016" y="2564904"/>
            <a:ext cx="2071688" cy="401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lisovanie do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tabliet</a:t>
            </a:r>
          </a:p>
        </p:txBody>
      </p:sp>
      <p:cxnSp>
        <p:nvCxnSpPr>
          <p:cNvPr id="154" name="Přímá spojovací šipka 153"/>
          <p:cNvCxnSpPr>
            <a:stCxn id="149" idx="2"/>
            <a:endCxn id="153" idx="0"/>
          </p:cNvCxnSpPr>
          <p:nvPr/>
        </p:nvCxnSpPr>
        <p:spPr>
          <a:xfrm rot="5400000">
            <a:off x="6180560" y="1900163"/>
            <a:ext cx="236041" cy="1093440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9" name="Přímá spojovací šipka 158"/>
          <p:cNvCxnSpPr>
            <a:endCxn id="55" idx="0"/>
          </p:cNvCxnSpPr>
          <p:nvPr/>
        </p:nvCxnSpPr>
        <p:spPr>
          <a:xfrm rot="10800000" flipV="1">
            <a:off x="1244725" y="1928812"/>
            <a:ext cx="2036068" cy="276051"/>
          </a:xfrm>
          <a:prstGeom prst="straightConnector1">
            <a:avLst/>
          </a:prstGeom>
          <a:ln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6" name="Přímá spojovací šipka 45"/>
          <p:cNvCxnSpPr>
            <a:endCxn id="12330" idx="1"/>
          </p:cNvCxnSpPr>
          <p:nvPr/>
        </p:nvCxnSpPr>
        <p:spPr>
          <a:xfrm flipV="1">
            <a:off x="2357438" y="5458341"/>
            <a:ext cx="928687" cy="399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30" name="TextovéPole 46"/>
          <p:cNvSpPr txBox="1">
            <a:spLocks noChangeArrowheads="1"/>
          </p:cNvSpPr>
          <p:nvPr/>
        </p:nvSpPr>
        <p:spPr bwMode="auto">
          <a:xfrm>
            <a:off x="3286125" y="5273675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>
                <a:latin typeface="Times New Roman" pitchFamily="18" charset="0"/>
                <a:cs typeface="Times New Roman" pitchFamily="18" charset="0"/>
              </a:rPr>
              <a:t>Yb</a:t>
            </a:r>
            <a:r>
              <a:rPr lang="sk-SK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49" name="Přímá spojovací šipka 48"/>
          <p:cNvCxnSpPr>
            <a:endCxn id="12332" idx="3"/>
          </p:cNvCxnSpPr>
          <p:nvPr/>
        </p:nvCxnSpPr>
        <p:spPr>
          <a:xfrm rot="10800000">
            <a:off x="5635625" y="5459413"/>
            <a:ext cx="936625" cy="469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2" name="TextovéPole 49"/>
          <p:cNvSpPr txBox="1">
            <a:spLocks noChangeArrowheads="1"/>
          </p:cNvSpPr>
          <p:nvPr/>
        </p:nvSpPr>
        <p:spPr bwMode="auto">
          <a:xfrm>
            <a:off x="4929188" y="5273675"/>
            <a:ext cx="70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>
                <a:latin typeface="Times New Roman" pitchFamily="18" charset="0"/>
                <a:cs typeface="Times New Roman" pitchFamily="18" charset="0"/>
              </a:rPr>
              <a:t>Y211</a:t>
            </a:r>
          </a:p>
        </p:txBody>
      </p:sp>
      <p:sp>
        <p:nvSpPr>
          <p:cNvPr id="55" name="TextovéPole 89"/>
          <p:cNvSpPr txBox="1"/>
          <p:nvPr/>
        </p:nvSpPr>
        <p:spPr>
          <a:xfrm>
            <a:off x="179512" y="2204864"/>
            <a:ext cx="2130425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lisovanie 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do tabliet</a:t>
            </a:r>
          </a:p>
        </p:txBody>
      </p:sp>
      <p:sp>
        <p:nvSpPr>
          <p:cNvPr id="62" name="TextovéPole 91"/>
          <p:cNvSpPr txBox="1"/>
          <p:nvPr/>
        </p:nvSpPr>
        <p:spPr>
          <a:xfrm>
            <a:off x="2555777" y="2204864"/>
            <a:ext cx="194421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uloženie zárodku</a:t>
            </a:r>
          </a:p>
        </p:txBody>
      </p:sp>
      <p:sp>
        <p:nvSpPr>
          <p:cNvPr id="72" name="Obdélník 49"/>
          <p:cNvSpPr/>
          <p:nvPr/>
        </p:nvSpPr>
        <p:spPr>
          <a:xfrm>
            <a:off x="251520" y="596602"/>
            <a:ext cx="8643938" cy="6000750"/>
          </a:xfrm>
          <a:prstGeom prst="rect">
            <a:avLst/>
          </a:prstGeom>
          <a:solidFill>
            <a:srgbClr val="FFCC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k-SK" dirty="0"/>
          </a:p>
        </p:txBody>
      </p:sp>
      <p:pic>
        <p:nvPicPr>
          <p:cNvPr id="73" name="Obrázek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3333" y="668040"/>
            <a:ext cx="2346325" cy="26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Picture 11" descr="DSCN2880"/>
          <p:cNvPicPr>
            <a:picLocks noChangeAspect="1" noChangeArrowheads="1"/>
          </p:cNvPicPr>
          <p:nvPr/>
        </p:nvPicPr>
        <p:blipFill>
          <a:blip r:embed="rId6" cstate="print">
            <a:lum bright="6000" contrast="22000"/>
          </a:blip>
          <a:srcRect/>
          <a:stretch>
            <a:fillRect/>
          </a:stretch>
        </p:blipFill>
        <p:spPr bwMode="auto">
          <a:xfrm>
            <a:off x="3323333" y="3811290"/>
            <a:ext cx="2420937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Obrázek 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0833" y="2168227"/>
            <a:ext cx="2378075" cy="287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7" name="Obrázok 4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3020" y="2239665"/>
            <a:ext cx="2170113" cy="287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2" name="Rovná spojovacia šípka 81"/>
          <p:cNvCxnSpPr/>
          <p:nvPr/>
        </p:nvCxnSpPr>
        <p:spPr>
          <a:xfrm rot="10800000">
            <a:off x="2737570" y="1293862"/>
            <a:ext cx="864096" cy="1588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BlokTextu 13"/>
          <p:cNvSpPr txBox="1">
            <a:spLocks noChangeArrowheads="1"/>
          </p:cNvSpPr>
          <p:nvPr/>
        </p:nvSpPr>
        <p:spPr bwMode="auto">
          <a:xfrm>
            <a:off x="489967" y="1149846"/>
            <a:ext cx="2247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MIEŠAČKA PRÁŠKOV</a:t>
            </a:r>
            <a:endParaRPr lang="sk-SK" sz="16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Obdĺžnik 13"/>
          <p:cNvSpPr>
            <a:spLocks noChangeArrowheads="1"/>
          </p:cNvSpPr>
          <p:nvPr/>
        </p:nvSpPr>
        <p:spPr bwMode="auto">
          <a:xfrm>
            <a:off x="1153394" y="5542334"/>
            <a:ext cx="14609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sk-SK" sz="1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TRECÍ MLYN </a:t>
            </a:r>
            <a:endParaRPr lang="sk-SK" sz="16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7" name="Rovná spojovacia šípka 96"/>
          <p:cNvCxnSpPr/>
          <p:nvPr/>
        </p:nvCxnSpPr>
        <p:spPr>
          <a:xfrm rot="5400000">
            <a:off x="1801468" y="5110284"/>
            <a:ext cx="504055" cy="72011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bdĺžnik 100"/>
          <p:cNvSpPr/>
          <p:nvPr/>
        </p:nvSpPr>
        <p:spPr>
          <a:xfrm>
            <a:off x="6481986" y="1221854"/>
            <a:ext cx="173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sk-SK" sz="1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VIBRAČNÉ SITO</a:t>
            </a:r>
            <a:endParaRPr lang="sk-SK" sz="16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Rovná spojovacia šípka 102"/>
          <p:cNvCxnSpPr>
            <a:endCxn id="101" idx="2"/>
          </p:cNvCxnSpPr>
          <p:nvPr/>
        </p:nvCxnSpPr>
        <p:spPr>
          <a:xfrm rot="5400000" flipH="1" flipV="1">
            <a:off x="6976415" y="1930077"/>
            <a:ext cx="741567" cy="2230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Obdĺžnik 105"/>
          <p:cNvSpPr/>
          <p:nvPr/>
        </p:nvSpPr>
        <p:spPr>
          <a:xfrm>
            <a:off x="6409978" y="5758358"/>
            <a:ext cx="2042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sk-SK" sz="1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HYDRAULICKÝ LIS</a:t>
            </a:r>
            <a:endParaRPr lang="sk-SK" sz="16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8" name="Rovná spojovacia šípka 107"/>
          <p:cNvCxnSpPr/>
          <p:nvPr/>
        </p:nvCxnSpPr>
        <p:spPr>
          <a:xfrm>
            <a:off x="5545882" y="5902374"/>
            <a:ext cx="864096" cy="1588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93" grpId="0"/>
      <p:bldP spid="93" grpId="1"/>
      <p:bldP spid="95" grpId="0"/>
      <p:bldP spid="95" grpId="1"/>
      <p:bldP spid="101" grpId="0"/>
      <p:bldP spid="101" grpId="1"/>
      <p:bldP spid="106" grpId="0"/>
      <p:bldP spid="10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ok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40000"/>
          </a:blip>
          <a:srcRect/>
          <a:stretch>
            <a:fillRect/>
          </a:stretch>
        </p:blipFill>
        <p:spPr bwMode="auto">
          <a:xfrm>
            <a:off x="1000125" y="3214688"/>
            <a:ext cx="57864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5143500" y="2214563"/>
            <a:ext cx="3059113" cy="123507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Časovo teplotný režim pre prípravu </a:t>
            </a:r>
            <a:r>
              <a:rPr lang="sk-SK" dirty="0" err="1">
                <a:latin typeface="Times New Roman" pitchFamily="18" charset="0"/>
                <a:cs typeface="Times New Roman" pitchFamily="18" charset="0"/>
              </a:rPr>
              <a:t>monokryštalického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Sm123 zárodku s pomalým ochladzovaním 0,5°C/h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7000875" y="3629025"/>
            <a:ext cx="1666875" cy="72866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ZK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= 1060°C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k-SK" sz="2000" baseline="-25000" dirty="0"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= 1040°C</a:t>
            </a:r>
          </a:p>
        </p:txBody>
      </p:sp>
      <p:sp>
        <p:nvSpPr>
          <p:cNvPr id="12" name="Šípka dolu 11"/>
          <p:cNvSpPr/>
          <p:nvPr/>
        </p:nvSpPr>
        <p:spPr>
          <a:xfrm>
            <a:off x="7643813" y="3271838"/>
            <a:ext cx="292100" cy="371475"/>
          </a:xfrm>
          <a:prstGeom prst="down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10" name="Obrázek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4438" y="571500"/>
            <a:ext cx="3071812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véPole 12"/>
          <p:cNvSpPr txBox="1"/>
          <p:nvPr/>
        </p:nvSpPr>
        <p:spPr>
          <a:xfrm>
            <a:off x="1571625" y="285750"/>
            <a:ext cx="2398713" cy="3698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ULOŽENIE  VZORKY</a:t>
            </a:r>
          </a:p>
        </p:txBody>
      </p:sp>
      <p:sp>
        <p:nvSpPr>
          <p:cNvPr id="8" name="Šípka dolu 7"/>
          <p:cNvSpPr/>
          <p:nvPr/>
        </p:nvSpPr>
        <p:spPr>
          <a:xfrm rot="16200000">
            <a:off x="6948262" y="5907558"/>
            <a:ext cx="462336" cy="401763"/>
          </a:xfrm>
          <a:prstGeom prst="down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7498437" y="5939988"/>
            <a:ext cx="8899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137,5 h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experimenty\Sm123+Sm2O3+1%CeO+1%MgO\upravené\vzork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988" y="1486246"/>
            <a:ext cx="173196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G:\experimenty\Sm123+Sm2O3+1%CeO+1%MgO\upravené\vzork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138" y="1486246"/>
            <a:ext cx="1722437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G:\experimenty\Sm123+Sm2O3+1%CeO+1%MgO\upravené\vzorka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" y="3996083"/>
            <a:ext cx="17653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G:\experimenty\Sm123+Sm2O3+1%CeO+1%MgO\upravené\sample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0" y="4008783"/>
            <a:ext cx="1712913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G:\experimenty\Sm123+Sm2O3+1%CeO+1%MgO\upravené\vzorka 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0575" y="3996083"/>
            <a:ext cx="17176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G:\experimenty\Sm123+Sm2O3+1%CeO+1%MgO\upravené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3" y="1476721"/>
            <a:ext cx="16637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BlokTextu 60"/>
          <p:cNvSpPr txBox="1">
            <a:spLocks noChangeArrowheads="1"/>
          </p:cNvSpPr>
          <p:nvPr/>
        </p:nvSpPr>
        <p:spPr bwMode="auto">
          <a:xfrm>
            <a:off x="711200" y="765521"/>
            <a:ext cx="1325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TZK - 1056°C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TKK – 1036°C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Sm123+1%CeO2</a:t>
            </a:r>
          </a:p>
        </p:txBody>
      </p:sp>
      <p:sp>
        <p:nvSpPr>
          <p:cNvPr id="14345" name="BlokTextu 62"/>
          <p:cNvSpPr txBox="1">
            <a:spLocks noChangeArrowheads="1"/>
          </p:cNvSpPr>
          <p:nvPr/>
        </p:nvSpPr>
        <p:spPr bwMode="auto">
          <a:xfrm>
            <a:off x="2555875" y="767108"/>
            <a:ext cx="1323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TZK - 1061°C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TKK – 1041°C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Sm123+1%CeO2</a:t>
            </a:r>
          </a:p>
        </p:txBody>
      </p:sp>
      <p:sp>
        <p:nvSpPr>
          <p:cNvPr id="14346" name="BlokTextu 63"/>
          <p:cNvSpPr txBox="1">
            <a:spLocks noChangeArrowheads="1"/>
          </p:cNvSpPr>
          <p:nvPr/>
        </p:nvSpPr>
        <p:spPr bwMode="auto">
          <a:xfrm>
            <a:off x="4816475" y="765521"/>
            <a:ext cx="1323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TZK - 1066°C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TKK – 1046°C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Sm123+1%CeO2</a:t>
            </a:r>
          </a:p>
        </p:txBody>
      </p:sp>
      <p:cxnSp>
        <p:nvCxnSpPr>
          <p:cNvPr id="66" name="Rovná spojnica 65"/>
          <p:cNvCxnSpPr/>
          <p:nvPr/>
        </p:nvCxnSpPr>
        <p:spPr>
          <a:xfrm>
            <a:off x="352425" y="3213446"/>
            <a:ext cx="60483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48" name="BlokTextu 66"/>
          <p:cNvSpPr txBox="1">
            <a:spLocks noChangeArrowheads="1"/>
          </p:cNvSpPr>
          <p:nvPr/>
        </p:nvSpPr>
        <p:spPr bwMode="auto">
          <a:xfrm>
            <a:off x="2368550" y="3286471"/>
            <a:ext cx="1947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TZK - 1066°C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TKK – 1056°C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Sm123+1%CeO +1%MgO</a:t>
            </a:r>
          </a:p>
        </p:txBody>
      </p:sp>
      <p:sp>
        <p:nvSpPr>
          <p:cNvPr id="14349" name="BlokTextu 67"/>
          <p:cNvSpPr txBox="1">
            <a:spLocks noChangeArrowheads="1"/>
          </p:cNvSpPr>
          <p:nvPr/>
        </p:nvSpPr>
        <p:spPr bwMode="auto">
          <a:xfrm>
            <a:off x="279400" y="3213446"/>
            <a:ext cx="1947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TZK - 1066°C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TKK – 1051°C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Sm123+1%CeO +1%MgO</a:t>
            </a:r>
          </a:p>
        </p:txBody>
      </p:sp>
      <p:sp>
        <p:nvSpPr>
          <p:cNvPr id="14350" name="BlokTextu 68"/>
          <p:cNvSpPr txBox="1">
            <a:spLocks noChangeArrowheads="1"/>
          </p:cNvSpPr>
          <p:nvPr/>
        </p:nvSpPr>
        <p:spPr bwMode="auto">
          <a:xfrm>
            <a:off x="4456113" y="3286471"/>
            <a:ext cx="19478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TZK - 1066°C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TKK – 1056°C</a:t>
            </a:r>
          </a:p>
          <a:p>
            <a:pPr algn="ctr"/>
            <a:r>
              <a:rPr lang="sk-SK" sz="1200" b="1">
                <a:latin typeface="Times New Roman" pitchFamily="18" charset="0"/>
                <a:cs typeface="Times New Roman" pitchFamily="18" charset="0"/>
              </a:rPr>
              <a:t>Sm123+1%CeO +1%MgO</a:t>
            </a:r>
          </a:p>
        </p:txBody>
      </p:sp>
      <p:cxnSp>
        <p:nvCxnSpPr>
          <p:cNvPr id="71" name="Rovná spojnica 70"/>
          <p:cNvCxnSpPr/>
          <p:nvPr/>
        </p:nvCxnSpPr>
        <p:spPr>
          <a:xfrm rot="5400000">
            <a:off x="-80169" y="3430140"/>
            <a:ext cx="46085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Rovná spojnica 71"/>
          <p:cNvCxnSpPr/>
          <p:nvPr/>
        </p:nvCxnSpPr>
        <p:spPr>
          <a:xfrm rot="5400000">
            <a:off x="2010568" y="3522215"/>
            <a:ext cx="46085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53" name="Picture 3" descr="G:\experimenty\kalcinácia Nd123+Nd422\makroskopický pohľad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1163" y="908050"/>
            <a:ext cx="20589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Rovná spojnica 26"/>
          <p:cNvCxnSpPr/>
          <p:nvPr/>
        </p:nvCxnSpPr>
        <p:spPr>
          <a:xfrm rot="5400000">
            <a:off x="4097337" y="3573809"/>
            <a:ext cx="46069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55" name="BlokTextu 34"/>
          <p:cNvSpPr txBox="1">
            <a:spLocks noChangeArrowheads="1"/>
          </p:cNvSpPr>
          <p:nvPr/>
        </p:nvSpPr>
        <p:spPr bwMode="auto">
          <a:xfrm>
            <a:off x="7235825" y="115888"/>
            <a:ext cx="13239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400" b="1">
                <a:latin typeface="Times New Roman" pitchFamily="18" charset="0"/>
                <a:cs typeface="Times New Roman" pitchFamily="18" charset="0"/>
              </a:rPr>
              <a:t>Nd 123</a:t>
            </a:r>
          </a:p>
          <a:p>
            <a:pPr algn="ctr"/>
            <a:r>
              <a:rPr lang="sk-SK" sz="1400" b="1">
                <a:latin typeface="Times New Roman" pitchFamily="18" charset="0"/>
                <a:cs typeface="Times New Roman" pitchFamily="18" charset="0"/>
              </a:rPr>
              <a:t>TZK - 1075°C</a:t>
            </a:r>
          </a:p>
          <a:p>
            <a:pPr algn="ctr"/>
            <a:r>
              <a:rPr lang="sk-SK" sz="1400" b="1">
                <a:latin typeface="Times New Roman" pitchFamily="18" charset="0"/>
                <a:cs typeface="Times New Roman" pitchFamily="18" charset="0"/>
              </a:rPr>
              <a:t>TKK – 1060°C</a:t>
            </a:r>
          </a:p>
          <a:p>
            <a:pPr algn="ctr"/>
            <a:r>
              <a:rPr lang="sk-SK" sz="14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7" name="Rovná spojovacia šípka 36"/>
          <p:cNvCxnSpPr>
            <a:stCxn id="4" idx="2"/>
            <a:endCxn id="14357" idx="0"/>
          </p:cNvCxnSpPr>
          <p:nvPr/>
        </p:nvCxnSpPr>
        <p:spPr>
          <a:xfrm rot="16200000" flipH="1">
            <a:off x="7610475" y="3103563"/>
            <a:ext cx="360363" cy="1587"/>
          </a:xfrm>
          <a:prstGeom prst="straightConnector1">
            <a:avLst/>
          </a:prstGeom>
          <a:ln>
            <a:solidFill>
              <a:srgbClr val="003366"/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57" name="BlokTextu 37"/>
          <p:cNvSpPr txBox="1">
            <a:spLocks noChangeArrowheads="1"/>
          </p:cNvSpPr>
          <p:nvPr/>
        </p:nvSpPr>
        <p:spPr bwMode="auto">
          <a:xfrm>
            <a:off x="6948488" y="3284538"/>
            <a:ext cx="1685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600" b="1">
                <a:latin typeface="Times New Roman" pitchFamily="18" charset="0"/>
                <a:cs typeface="Times New Roman" pitchFamily="18" charset="0"/>
              </a:rPr>
              <a:t>tavenina vytiekla</a:t>
            </a:r>
          </a:p>
        </p:txBody>
      </p:sp>
      <p:pic>
        <p:nvPicPr>
          <p:cNvPr id="14358" name="Picture 4" descr="G:\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025" y="4076700"/>
            <a:ext cx="200025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Rovná spojovacia šípka 43"/>
          <p:cNvCxnSpPr>
            <a:stCxn id="14357" idx="2"/>
            <a:endCxn id="43" idx="0"/>
          </p:cNvCxnSpPr>
          <p:nvPr/>
        </p:nvCxnSpPr>
        <p:spPr>
          <a:xfrm rot="16200000" flipH="1">
            <a:off x="7571581" y="3844132"/>
            <a:ext cx="452437" cy="12700"/>
          </a:xfrm>
          <a:prstGeom prst="straightConnector1">
            <a:avLst/>
          </a:prstGeom>
          <a:ln>
            <a:solidFill>
              <a:srgbClr val="003366"/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3495</TotalTime>
  <Words>641</Words>
  <Application>Microsoft Office PowerPoint</Application>
  <PresentationFormat>Prezentácia na obrazovke (4:3)</PresentationFormat>
  <Paragraphs>219</Paragraphs>
  <Slides>12</Slides>
  <Notes>5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4" baseType="lpstr">
      <vt:lpstr>Jmění</vt:lpstr>
      <vt:lpstr>Photo Editor Photo</vt:lpstr>
      <vt:lpstr>Snímka 1</vt:lpstr>
      <vt:lpstr>DOKTORANDSKÉ ŠTÚDIUM</vt:lpstr>
      <vt:lpstr>Zárodky budú použité pre prípravu REBCO MMS 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q</dc:creator>
  <cp:lastModifiedBy>q</cp:lastModifiedBy>
  <cp:revision>327</cp:revision>
  <dcterms:created xsi:type="dcterms:W3CDTF">2011-05-25T13:00:39Z</dcterms:created>
  <dcterms:modified xsi:type="dcterms:W3CDTF">2011-06-15T05:44:56Z</dcterms:modified>
</cp:coreProperties>
</file>