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6" r:id="rId3"/>
    <p:sldId id="295" r:id="rId4"/>
    <p:sldId id="279" r:id="rId5"/>
    <p:sldId id="274" r:id="rId6"/>
    <p:sldId id="358" r:id="rId7"/>
    <p:sldId id="359" r:id="rId8"/>
    <p:sldId id="360" r:id="rId9"/>
    <p:sldId id="330" r:id="rId10"/>
    <p:sldId id="364" r:id="rId11"/>
    <p:sldId id="346" r:id="rId12"/>
    <p:sldId id="343" r:id="rId13"/>
    <p:sldId id="362" r:id="rId14"/>
    <p:sldId id="344" r:id="rId15"/>
    <p:sldId id="363" r:id="rId16"/>
    <p:sldId id="361" r:id="rId17"/>
    <p:sldId id="357" r:id="rId18"/>
    <p:sldId id="356" r:id="rId19"/>
    <p:sldId id="355" r:id="rId20"/>
    <p:sldId id="353" r:id="rId21"/>
    <p:sldId id="35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7033" autoAdjust="0"/>
  </p:normalViewPr>
  <p:slideViewPr>
    <p:cSldViewPr>
      <p:cViewPr>
        <p:scale>
          <a:sx n="70" d="100"/>
          <a:sy n="70" d="100"/>
        </p:scale>
        <p:origin x="-139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B55DD0-60AD-4F1B-8E3C-12590D238F96}" type="datetimeFigureOut">
              <a:rPr lang="sk-SK"/>
              <a:pPr>
                <a:defRPr/>
              </a:pPr>
              <a:t>15. 12. 2016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k-S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A3E911-2BE5-4344-AE27-F316C4AA10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7095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C6BF-A242-499A-9CA9-61BAD34DD3CF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131C-D966-4150-B04F-C2A090C6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C1A9-5CDC-4729-B247-16A4827FD91F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30DF-257E-4183-B2F1-4AC4E1271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4D59D-9E6A-43F7-BFEB-36C2122FA977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47E6-ADF2-437D-8189-FCB9D782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C34D-765C-4F8E-9CFA-844229039D40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5ABE-96F2-4FD2-A64A-DC538FF63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7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0348-5731-45C1-9CF1-6363AF25D4EB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9234-4B79-4D69-84B0-EAB21021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F560C-C95F-4DEC-B7AD-55F324527C56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4AB7-3374-4DBE-8165-11927B92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3664-8728-460D-9757-F7F3833954DC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0661-4E0E-4D03-A55F-7429EB97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69B1-BCC4-4F8D-9305-296EDD610CD1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3E71-E0CD-459A-8DA0-4CABF2990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5F3B-766F-4D9D-98E3-A9C999FE251E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A186-5153-4E47-8982-87D979E3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5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FBA4-9865-4D7F-ABBE-16E5BFCD14E5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3803-3835-4982-8893-EABE9FD54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7013-96E1-4A45-A348-506A6DCFA4F1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3E72-F1FE-4508-8B0A-8C22A0CA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492B76-7A13-4124-885A-D28F049D1491}" type="datetimeFigureOut">
              <a:rPr lang="en-US"/>
              <a:pPr>
                <a:defRPr/>
              </a:pPr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D52325-FB14-4B3D-B914-42762013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altLang="en-US" smtClean="0"/>
          </a:p>
        </p:txBody>
      </p:sp>
      <p:grpSp>
        <p:nvGrpSpPr>
          <p:cNvPr id="2051" name="Group 1"/>
          <p:cNvGrpSpPr>
            <a:grpSpLocks/>
          </p:cNvGrpSpPr>
          <p:nvPr/>
        </p:nvGrpSpPr>
        <p:grpSpPr bwMode="auto">
          <a:xfrm>
            <a:off x="0" y="2"/>
            <a:ext cx="9142413" cy="6856413"/>
            <a:chOff x="0" y="0"/>
            <a:chExt cx="5759" cy="4319"/>
          </a:xfrm>
        </p:grpSpPr>
        <p:grpSp>
          <p:nvGrpSpPr>
            <p:cNvPr id="2054" name="Group 2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pic>
            <p:nvPicPr>
              <p:cNvPr id="2060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61" name="Rectangle 4"/>
              <p:cNvSpPr>
                <a:spLocks noChangeArrowheads="1"/>
              </p:cNvSpPr>
              <p:nvPr/>
            </p:nvSpPr>
            <p:spPr bwMode="auto">
              <a:xfrm>
                <a:off x="0" y="3840"/>
                <a:ext cx="5760" cy="48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k-SK" altLang="en-US" sz="1800"/>
              </a:p>
            </p:txBody>
          </p:sp>
        </p:grpSp>
        <p:sp>
          <p:nvSpPr>
            <p:cNvPr id="2055" name="Rectangle 5"/>
            <p:cNvSpPr>
              <a:spLocks noChangeArrowheads="1"/>
            </p:cNvSpPr>
            <p:nvPr/>
          </p:nvSpPr>
          <p:spPr bwMode="auto">
            <a:xfrm>
              <a:off x="2064" y="0"/>
              <a:ext cx="240" cy="1008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3120" y="0"/>
              <a:ext cx="48" cy="912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2400" y="0"/>
              <a:ext cx="192" cy="912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48" y="0"/>
              <a:ext cx="384" cy="120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768" y="0"/>
              <a:ext cx="288" cy="1008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k-SK" altLang="en-US" sz="1800"/>
            </a:p>
          </p:txBody>
        </p:sp>
      </p:grp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3314700" y="192090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b="1">
                <a:solidFill>
                  <a:schemeClr val="bg1"/>
                </a:solidFill>
              </a:rPr>
              <a:t>LECHF  </a:t>
            </a:r>
            <a:r>
              <a:rPr lang="sk-SK" altLang="en-US" b="1" smtClean="0">
                <a:solidFill>
                  <a:schemeClr val="bg1"/>
                </a:solidFill>
              </a:rPr>
              <a:t>2016</a:t>
            </a:r>
            <a:endParaRPr lang="sk-SK" altLang="en-US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544513" y="4953001"/>
            <a:ext cx="276607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bg1"/>
                </a:solidFill>
              </a:rPr>
              <a:t>RNDr. Marián Sedlák, DrSc.</a:t>
            </a:r>
            <a:endParaRPr lang="en-US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bg1"/>
                </a:solidFill>
              </a:rPr>
              <a:t>  Mgr.  Dmytro Rak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sk-SK" altLang="en-US" sz="1800" b="1">
                <a:solidFill>
                  <a:schemeClr val="bg1"/>
                </a:solidFill>
              </a:rPr>
              <a:t>  Mgr.  Ivan Shepa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13132" r="13149" b="11365"/>
          <a:stretch/>
        </p:blipFill>
        <p:spPr bwMode="auto">
          <a:xfrm>
            <a:off x="152400" y="457200"/>
            <a:ext cx="4572000" cy="338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4800" y="2819400"/>
            <a:ext cx="4724400" cy="3504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980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76" y="214503"/>
            <a:ext cx="7772400" cy="1039812"/>
          </a:xfrm>
        </p:spPr>
        <p:txBody>
          <a:bodyPr>
            <a:normAutofit/>
          </a:bodyPr>
          <a:lstStyle/>
          <a:p>
            <a:pPr algn="l"/>
            <a:r>
              <a:rPr lang="en-US" sz="2000" smtClean="0"/>
              <a:t>video</a:t>
            </a:r>
            <a:endParaRPr lang="en-US" sz="2000"/>
          </a:p>
        </p:txBody>
      </p:sp>
      <p:pic>
        <p:nvPicPr>
          <p:cNvPr id="4" name="TBAau152OKTDB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772" y="138112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63" y="685800"/>
            <a:ext cx="3782060" cy="2525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Skupina 11"/>
          <p:cNvGrpSpPr/>
          <p:nvPr/>
        </p:nvGrpSpPr>
        <p:grpSpPr>
          <a:xfrm>
            <a:off x="4682035" y="503270"/>
            <a:ext cx="3886200" cy="2827371"/>
            <a:chOff x="0" y="0"/>
            <a:chExt cx="4278648" cy="33039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124" y="0"/>
              <a:ext cx="3959524" cy="33039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оле 2"/>
            <p:cNvSpPr txBox="1"/>
            <p:nvPr/>
          </p:nvSpPr>
          <p:spPr>
            <a:xfrm rot="16200000">
              <a:off x="-905827" y="1319841"/>
              <a:ext cx="2078990" cy="26733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Calibri"/>
                  <a:cs typeface="Times New Roman"/>
                </a:rPr>
                <a:t>Intenzita </a:t>
              </a:r>
              <a:r>
                <a:rPr lang="en-US" sz="1200" smtClean="0">
                  <a:effectLst/>
                  <a:latin typeface="Arial"/>
                  <a:ea typeface="Calibri"/>
                  <a:cs typeface="Times New Roman"/>
                </a:rPr>
                <a:t>signálu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8631" y="316468"/>
            <a:ext cx="82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mtClean="0"/>
              <a:t>aceton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721277" y="3429000"/>
            <a:ext cx="3921519" cy="2834964"/>
            <a:chOff x="2721275" y="3429000"/>
            <a:chExt cx="3921518" cy="2834964"/>
          </a:xfrm>
        </p:grpSpPr>
        <p:pic>
          <p:nvPicPr>
            <p:cNvPr id="8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9379" y="3635412"/>
              <a:ext cx="3533414" cy="2282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оле 6"/>
            <p:cNvSpPr txBox="1"/>
            <p:nvPr/>
          </p:nvSpPr>
          <p:spPr>
            <a:xfrm rot="16200000">
              <a:off x="1761483" y="4388792"/>
              <a:ext cx="2156843" cy="2372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Calibri"/>
                  <a:cs typeface="Times New Roman"/>
                </a:rPr>
                <a:t>Pokles intenzity </a:t>
              </a:r>
              <a:r>
                <a:rPr lang="en-US" sz="1200" smtClean="0">
                  <a:effectLst/>
                  <a:latin typeface="Arial"/>
                  <a:ea typeface="Calibri"/>
                  <a:cs typeface="Times New Roman"/>
                </a:rPr>
                <a:t>signálu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Поле 6"/>
            <p:cNvSpPr txBox="1"/>
            <p:nvPr/>
          </p:nvSpPr>
          <p:spPr>
            <a:xfrm>
              <a:off x="3962400" y="6067189"/>
              <a:ext cx="2438400" cy="19677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Calibri"/>
                  <a:cs typeface="Times New Roman"/>
                </a:rPr>
                <a:t>Poradové číslo latky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3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590800"/>
            <a:ext cx="4149090" cy="2879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571999" y="625475"/>
            <a:ext cx="4284345" cy="3312795"/>
            <a:chOff x="0" y="0"/>
            <a:chExt cx="4284659" cy="33132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301" y="0"/>
              <a:ext cx="3966358" cy="3313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оле 5"/>
            <p:cNvSpPr txBox="1"/>
            <p:nvPr/>
          </p:nvSpPr>
          <p:spPr>
            <a:xfrm rot="16200000">
              <a:off x="-910795" y="1335973"/>
              <a:ext cx="2088274" cy="26668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Calibri"/>
                  <a:cs typeface="Times New Roman"/>
                </a:rPr>
                <a:t>Intenzita signálu detektora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33600" y="1909938"/>
            <a:ext cx="109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mtClean="0"/>
              <a:t>močovina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36" y="3026926"/>
            <a:ext cx="47147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/>
              <a:t>Etanol čistoty p.a. sa zámerne kontaminoval nasledovnými kontaminantami. Bol pridaný: 1-hexanol  (koncentrácia 0.00150%),  dekán (koncentrácia 0.00150%), oktadekán (koncentrácia 0.00150%), polychlórovaný bifenyl PCB14 (koncentrácia 0.00148%) a  dietylhexylftalát  (koncentrácia 0.00152%),  spolu 0.0075%. </a:t>
            </a:r>
            <a:r>
              <a:rPr lang="sk-SK" sz="1400" smtClean="0"/>
              <a:t>Obr</a:t>
            </a:r>
            <a:r>
              <a:rPr lang="sk-SK" sz="1400"/>
              <a:t>. </a:t>
            </a:r>
            <a:r>
              <a:rPr lang="sk-SK" sz="1400" smtClean="0"/>
              <a:t>1 </a:t>
            </a:r>
            <a:r>
              <a:rPr lang="sk-SK" sz="1400"/>
              <a:t>dokumentuje pomocou meraní statického laserového rozptylu svetla prítomnosť nanočastic v zmesi kontaminovaný etanol/voda a ich odstránenie pomocou filtrácie cez nanoporézny filter.  </a:t>
            </a:r>
            <a:r>
              <a:rPr lang="sk-SK" sz="1400" smtClean="0"/>
              <a:t>Obr.2 </a:t>
            </a:r>
            <a:r>
              <a:rPr lang="sk-SK" sz="1400"/>
              <a:t>ukazuje výsledky meraní pomocou GC-MS HS-SPME metódy zameranej na chemické zloženie zmesi pred a po filtrácii, obzvlášť na prítomnosť kontaminantov. Zoznam identifikovaných látok: 1 – etanol, 2 – 1-hexanol, 3 – dekán, 4 – dodekán, 5 – tetradekán, 6 – polychlórovaný bifenyl PCB14, 7 – oktadekán, 8 – dietylhexylftalát. Z obr. 10 je zrejmé, že uvedeným postupom dochádza k prakticky úplnému odstráneniu hydrofóbnych kontaminantov (látky </a:t>
            </a:r>
            <a:r>
              <a:rPr lang="sk-SK" sz="1400" smtClean="0"/>
              <a:t>3-8)</a:t>
            </a:r>
            <a:endParaRPr lang="en-US" sz="140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33" y="208663"/>
            <a:ext cx="40386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71860" y="694246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mtClean="0"/>
              <a:t>etanol</a:t>
            </a:r>
            <a:endParaRPr lang="en-US"/>
          </a:p>
        </p:txBody>
      </p:sp>
      <p:grpSp>
        <p:nvGrpSpPr>
          <p:cNvPr id="5" name="Skupina 59"/>
          <p:cNvGrpSpPr/>
          <p:nvPr/>
        </p:nvGrpSpPr>
        <p:grpSpPr>
          <a:xfrm>
            <a:off x="4861042" y="366215"/>
            <a:ext cx="3803015" cy="5685072"/>
            <a:chOff x="0" y="0"/>
            <a:chExt cx="4260796" cy="60445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063" y="0"/>
              <a:ext cx="3930733" cy="6044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Поле 2"/>
            <p:cNvSpPr txBox="1"/>
            <p:nvPr/>
          </p:nvSpPr>
          <p:spPr>
            <a:xfrm rot="16200000">
              <a:off x="-899032" y="1264722"/>
              <a:ext cx="2078990" cy="26733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Calibri"/>
                  <a:cs typeface="Times New Roman"/>
                </a:rPr>
                <a:t>Intenzita signálu </a:t>
              </a:r>
              <a:r>
                <a:rPr lang="en-US" sz="1200" smtClean="0">
                  <a:effectLst/>
                  <a:latin typeface="Arial"/>
                  <a:ea typeface="Calibri"/>
                  <a:cs typeface="Times New Roman"/>
                </a:rPr>
                <a:t>deektora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Поле 5"/>
            <p:cNvSpPr txBox="1"/>
            <p:nvPr/>
          </p:nvSpPr>
          <p:spPr>
            <a:xfrm rot="16200000">
              <a:off x="-910908" y="3996047"/>
              <a:ext cx="2088515" cy="2667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Arial"/>
                  <a:ea typeface="Calibri"/>
                  <a:cs typeface="Times New Roman"/>
                </a:rPr>
                <a:t>Intenzita signálu detektora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6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234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/>
              <a:t>Z</a:t>
            </a:r>
            <a:r>
              <a:rPr lang="sk-SK" smtClean="0"/>
              <a:t>ávislosť </a:t>
            </a:r>
            <a:r>
              <a:rPr lang="sk-SK"/>
              <a:t>intenzity nanosegregácie kontaminantu ako funkcie koncentrácie organickej kvapaliny (etanolu) v zmesi s vodou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362200"/>
            <a:ext cx="4117340" cy="283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12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1143000"/>
            <a:ext cx="7620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400" b="1">
                <a:solidFill>
                  <a:srgbClr val="376092"/>
                </a:solidFill>
              </a:rPr>
              <a:t>			</a:t>
            </a:r>
            <a:endParaRPr lang="en-US" altLang="en-US" sz="24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24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800" b="1" smtClean="0">
                <a:solidFill>
                  <a:srgbClr val="376092"/>
                </a:solidFill>
              </a:rPr>
              <a:t>Patentové  </a:t>
            </a:r>
            <a:r>
              <a:rPr lang="sk-SK" altLang="en-US" sz="1800" b="1">
                <a:solidFill>
                  <a:srgbClr val="376092"/>
                </a:solidFill>
              </a:rPr>
              <a:t>prihlášky: </a:t>
            </a:r>
            <a:endParaRPr lang="en-US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20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="1">
                <a:solidFill>
                  <a:srgbClr val="376092"/>
                </a:solidFill>
              </a:rPr>
              <a:t>M. Sedlák, D. Rak: Spôsob stanovenia obsahu hydrofóbnych látok v organických vodou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600" b="1">
                <a:solidFill>
                  <a:srgbClr val="376092"/>
                </a:solidFill>
              </a:rPr>
              <a:t>miešateľných kvapalinách, PP50001-2015. Úrad priemyselného vlastníctva SR.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76092"/>
                </a:solidFill>
              </a:rPr>
              <a:t>M. Sedlák, D. Rak: A Method for Determination of Content of Hydrophobic </a:t>
            </a:r>
            <a:endParaRPr lang="sk-SK" altLang="en-US" sz="16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376092"/>
                </a:solidFill>
              </a:rPr>
              <a:t>Compounds in Water-Miscible Organic Liquids, PCT (Patent Cooperation Treaty)  application number PCT/SK2015/050002.</a:t>
            </a:r>
            <a:r>
              <a:rPr lang="sk-SK" altLang="en-US" sz="1600" b="1">
                <a:solidFill>
                  <a:srgbClr val="376092"/>
                </a:solidFill>
              </a:rPr>
              <a:t>  </a:t>
            </a:r>
            <a:endParaRPr lang="en-US" altLang="en-US" sz="16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0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4070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733800"/>
            <a:ext cx="4165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4" y="4070148"/>
            <a:ext cx="3717135" cy="2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/>
          <a:stretch/>
        </p:blipFill>
        <p:spPr bwMode="auto">
          <a:xfrm>
            <a:off x="85724" y="177421"/>
            <a:ext cx="5172076" cy="340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9"/>
          <a:stretch/>
        </p:blipFill>
        <p:spPr bwMode="auto">
          <a:xfrm>
            <a:off x="3780290" y="3276600"/>
            <a:ext cx="5362573" cy="3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/>
          <a:stretch/>
        </p:blipFill>
        <p:spPr bwMode="auto">
          <a:xfrm>
            <a:off x="5494361" y="0"/>
            <a:ext cx="3234399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15605"/>
          <a:stretch/>
        </p:blipFill>
        <p:spPr bwMode="auto">
          <a:xfrm>
            <a:off x="2844634" y="3608252"/>
            <a:ext cx="1422566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/>
          <a:stretch/>
        </p:blipFill>
        <p:spPr>
          <a:xfrm>
            <a:off x="304800" y="4203564"/>
            <a:ext cx="27070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933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59170"/>
            <a:ext cx="4648200" cy="3398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8" y="3682209"/>
            <a:ext cx="3936999" cy="29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229600" cy="56388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Riešené projekty: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 sz="16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1600" b="1" smtClean="0">
                <a:solidFill>
                  <a:schemeClr val="accent1">
                    <a:lumMod val="75000"/>
                  </a:schemeClr>
                </a:solidFill>
              </a:rPr>
              <a:t>VEGA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Spontánne a vyvolané cielené samousporiadanie polymérnych a nepolymérnych materiálov v kvapalnom stave”, grant VEGA, 1/2014 – 12/2016, (č. grantu 2/0182/14). </a:t>
            </a:r>
          </a:p>
          <a:p>
            <a:pPr algn="l" eaLnBrk="1" hangingPunct="1">
              <a:defRPr/>
            </a:pPr>
            <a:endParaRPr lang="sk-SK" sz="2600" b="1" smtClean="0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r>
              <a:rPr lang="sk-SK" sz="2400" b="1">
                <a:solidFill>
                  <a:srgbClr val="4F81BD">
                    <a:lumMod val="75000"/>
                  </a:srgbClr>
                </a:solidFill>
              </a:rPr>
              <a:t>Príprava nových projektov:</a:t>
            </a:r>
          </a:p>
          <a:p>
            <a:pPr lvl="0" algn="l" eaLnBrk="1" hangingPunct="1">
              <a:defRPr/>
            </a:pPr>
            <a:endParaRPr lang="sk-SK" sz="1600" b="1">
              <a:solidFill>
                <a:srgbClr val="4F81BD">
                  <a:lumMod val="75000"/>
                </a:srgb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1600" b="1">
                <a:solidFill>
                  <a:schemeClr val="accent1">
                    <a:lumMod val="75000"/>
                  </a:schemeClr>
                </a:solidFill>
              </a:rPr>
              <a:t>VEGA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Mezoškálové 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javy a štruktúry v mäkkých látkach polymérneho a nepolymérneho charakteru, </a:t>
            </a:r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 grant  VEGA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1/2017 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12/2019, </a:t>
            </a:r>
            <a:r>
              <a:rPr lang="en-US" sz="1600">
                <a:solidFill>
                  <a:schemeClr val="accent1">
                    <a:lumMod val="75000"/>
                  </a:schemeClr>
                </a:solidFill>
              </a:rPr>
              <a:t>(č. grantu 2/0177/17</a:t>
            </a:r>
            <a:r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sk-SK" sz="1600" smtClean="0">
                <a:solidFill>
                  <a:schemeClr val="accent1">
                    <a:lumMod val="75000"/>
                  </a:schemeClr>
                </a:solidFill>
              </a:rPr>
              <a:t>Projekt kategórie</a:t>
            </a:r>
            <a:r>
              <a:rPr lang="sk-SK" sz="1600" b="1" smtClean="0">
                <a:solidFill>
                  <a:schemeClr val="accent1">
                    <a:lumMod val="75000"/>
                  </a:schemeClr>
                </a:solidFill>
              </a:rPr>
              <a:t> A</a:t>
            </a:r>
            <a:r>
              <a:rPr lang="sk-SK" sz="160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1600">
              <a:solidFill>
                <a:schemeClr val="accent1">
                  <a:lumMod val="75000"/>
                </a:schemeClr>
              </a:solidFill>
            </a:endParaRPr>
          </a:p>
          <a:p>
            <a:pPr lvl="0" algn="l" eaLnBrk="1" hangingPunct="1">
              <a:defRPr/>
            </a:pPr>
            <a:endParaRPr lang="en-US" sz="1600" b="1" smtClean="0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r>
              <a:rPr lang="sk-SK" sz="1600" b="1" smtClean="0">
                <a:solidFill>
                  <a:srgbClr val="4F81BD">
                    <a:lumMod val="75000"/>
                  </a:srgbClr>
                </a:solidFill>
              </a:rPr>
              <a:t>APVV </a:t>
            </a:r>
            <a:endParaRPr lang="sk-SK" sz="1600" b="1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NANOSEG: </a:t>
            </a:r>
            <a:r>
              <a:rPr lang="en-GB" sz="1600">
                <a:solidFill>
                  <a:srgbClr val="4F81BD">
                    <a:lumMod val="75000"/>
                  </a:srgbClr>
                </a:solidFill>
              </a:rPr>
              <a:t>Nanosegregácia v mäkkých látkach polymérneho a </a:t>
            </a:r>
            <a:r>
              <a:rPr lang="en-GB" sz="1600" smtClean="0">
                <a:solidFill>
                  <a:srgbClr val="4F81BD">
                    <a:lumMod val="75000"/>
                  </a:srgbClr>
                </a:solidFill>
              </a:rPr>
              <a:t>nepolymérneho</a:t>
            </a: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 c</a:t>
            </a:r>
            <a:r>
              <a:rPr lang="en-GB" sz="1600" smtClean="0">
                <a:solidFill>
                  <a:srgbClr val="4F81BD">
                    <a:lumMod val="75000"/>
                  </a:srgbClr>
                </a:solidFill>
              </a:rPr>
              <a:t>harakteru</a:t>
            </a:r>
            <a:endParaRPr lang="sk-SK" sz="1600" smtClean="0">
              <a:solidFill>
                <a:srgbClr val="4F81BD">
                  <a:lumMod val="75000"/>
                </a:srgbClr>
              </a:solidFill>
            </a:endParaRPr>
          </a:p>
          <a:p>
            <a:pPr lvl="0" algn="l" eaLnBrk="1" hangingPunct="1">
              <a:defRPr/>
            </a:pPr>
            <a:r>
              <a:rPr lang="sk-SK" sz="1600" smtClean="0">
                <a:solidFill>
                  <a:srgbClr val="4F81BD">
                    <a:lumMod val="75000"/>
                  </a:srgbClr>
                </a:solidFill>
              </a:rPr>
              <a:t>Charakter 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výskumu</a:t>
            </a:r>
            <a:r>
              <a:rPr lang="sk-SK" sz="1600" b="1">
                <a:solidFill>
                  <a:srgbClr val="4F81BD">
                    <a:lumMod val="75000"/>
                  </a:srgbClr>
                </a:solidFill>
              </a:rPr>
              <a:t>: </a:t>
            </a:r>
            <a:r>
              <a:rPr lang="sk-SK" sz="1600">
                <a:solidFill>
                  <a:srgbClr val="4F81BD">
                    <a:lumMod val="75000"/>
                  </a:srgbClr>
                </a:solidFill>
              </a:rPr>
              <a:t>Aplikovaný výskum</a:t>
            </a:r>
          </a:p>
          <a:p>
            <a:pPr algn="l" eaLnBrk="1" hangingPunct="1">
              <a:defRPr/>
            </a:pPr>
            <a:endParaRPr lang="sk-SK" sz="2600" b="1" smtClean="0">
              <a:solidFill>
                <a:srgbClr val="4F81BD">
                  <a:lumMod val="75000"/>
                </a:srgbClr>
              </a:solidFill>
            </a:endParaRPr>
          </a:p>
          <a:p>
            <a:pPr algn="l" eaLnBrk="1" hangingPunct="1">
              <a:defRPr/>
            </a:pPr>
            <a:r>
              <a:rPr lang="en-US" sz="1800" b="1" smtClean="0">
                <a:solidFill>
                  <a:srgbClr val="4F81BD">
                    <a:lumMod val="75000"/>
                  </a:srgbClr>
                </a:solidFill>
              </a:rPr>
              <a:t>Particip</a:t>
            </a:r>
            <a:r>
              <a:rPr lang="sk-SK" sz="1800" b="1" smtClean="0">
                <a:solidFill>
                  <a:srgbClr val="4F81BD">
                    <a:lumMod val="75000"/>
                  </a:srgbClr>
                </a:solidFill>
              </a:rPr>
              <a:t>á</a:t>
            </a:r>
            <a:r>
              <a:rPr lang="en-US" sz="1800" b="1" smtClean="0">
                <a:solidFill>
                  <a:srgbClr val="4F81BD">
                    <a:lumMod val="75000"/>
                  </a:srgbClr>
                </a:solidFill>
              </a:rPr>
              <a:t>cia</a:t>
            </a:r>
            <a:r>
              <a:rPr lang="sk-SK" sz="1800" b="1" smtClean="0">
                <a:solidFill>
                  <a:srgbClr val="4F81BD">
                    <a:lumMod val="75000"/>
                  </a:srgbClr>
                </a:solidFill>
              </a:rPr>
              <a:t> na príprave projektu DSV (Dlhodobý Strategický Výskum) konzorcia ProMaTech:</a:t>
            </a:r>
          </a:p>
          <a:p>
            <a:pPr algn="l" eaLnBrk="1" hangingPunct="1">
              <a:defRPr/>
            </a:pPr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</a:rPr>
              <a:t>Štrukturálne </a:t>
            </a:r>
            <a:r>
              <a:rPr lang="en-GB" sz="1600" b="1">
                <a:solidFill>
                  <a:schemeClr val="accent1">
                    <a:lumMod val="75000"/>
                  </a:schemeClr>
                </a:solidFill>
              </a:rPr>
              <a:t>fondy </a:t>
            </a:r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</a:rPr>
              <a:t>EÚ</a:t>
            </a:r>
            <a:r>
              <a:rPr lang="sk-SK" sz="1600" b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k-SK" sz="1600" b="1" smtClean="0">
                <a:solidFill>
                  <a:schemeClr val="accent1">
                    <a:lumMod val="75000"/>
                  </a:schemeClr>
                </a:solidFill>
              </a:rPr>
              <a:t>výzva OPVaI-VA/DP/2016/1.2.1-03</a:t>
            </a:r>
            <a:endParaRPr lang="en-GB" sz="16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defRPr/>
            </a:pPr>
            <a:r>
              <a:rPr lang="en-GB" sz="1600" smtClean="0">
                <a:solidFill>
                  <a:schemeClr val="accent1">
                    <a:lumMod val="75000"/>
                  </a:schemeClr>
                </a:solidFill>
              </a:rPr>
              <a:t>Projekt </a:t>
            </a:r>
            <a:r>
              <a:rPr lang="en-GB" sz="1600">
                <a:solidFill>
                  <a:schemeClr val="accent1">
                    <a:lumMod val="75000"/>
                  </a:schemeClr>
                </a:solidFill>
              </a:rPr>
              <a:t>Progresívne materiály pre aplikácie v energetike a extrémnych podmienkach</a:t>
            </a:r>
            <a:endParaRPr lang="sk-SK" sz="1600" b="1" smtClean="0">
              <a:solidFill>
                <a:srgbClr val="4F81BD">
                  <a:lumMod val="75000"/>
                </a:srgbClr>
              </a:solidFill>
            </a:endParaRPr>
          </a:p>
          <a:p>
            <a:pPr algn="l" eaLnBrk="1" hangingPunct="1">
              <a:defRPr/>
            </a:pPr>
            <a:endParaRPr lang="sk-SK" sz="1600"/>
          </a:p>
          <a:p>
            <a:pPr algn="l" eaLnBrk="1" fontAlgn="auto" hangingPunct="1">
              <a:spcAft>
                <a:spcPts val="0"/>
              </a:spcAft>
              <a:defRPr/>
            </a:pPr>
            <a:endParaRPr lang="sk-SK" sz="1600">
              <a:solidFill>
                <a:schemeClr val="accent1">
                  <a:lumMod val="75000"/>
                </a:schemeClr>
              </a:solidFill>
            </a:endParaRPr>
          </a:p>
          <a:p>
            <a:pPr algn="l" eaLnBrk="1" hangingPunct="1">
              <a:defRPr/>
            </a:pPr>
            <a:endParaRPr lang="en-US" sz="160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25412" r="5634" b="17591"/>
          <a:stretch/>
        </p:blipFill>
        <p:spPr bwMode="auto">
          <a:xfrm>
            <a:off x="127379" y="838200"/>
            <a:ext cx="8995012" cy="510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30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27853" r="14255" b="16442"/>
          <a:stretch/>
        </p:blipFill>
        <p:spPr bwMode="auto">
          <a:xfrm>
            <a:off x="288304" y="457200"/>
            <a:ext cx="8761300" cy="544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1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4788" y="304800"/>
            <a:ext cx="7620000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400" b="1">
                <a:solidFill>
                  <a:srgbClr val="376092"/>
                </a:solidFill>
              </a:rPr>
              <a:t>			</a:t>
            </a:r>
            <a:r>
              <a:rPr lang="en-US" altLang="en-US" sz="2400" b="1">
                <a:solidFill>
                  <a:srgbClr val="376092"/>
                </a:solidFill>
              </a:rPr>
              <a:t>V</a:t>
            </a:r>
            <a:r>
              <a:rPr lang="sk-SK" altLang="en-US" sz="2400" b="1">
                <a:solidFill>
                  <a:srgbClr val="376092"/>
                </a:solidFill>
              </a:rPr>
              <a:t>ÝSLEDKY </a:t>
            </a:r>
            <a:r>
              <a:rPr lang="sk-SK" altLang="en-US" sz="2400" b="1" smtClean="0">
                <a:solidFill>
                  <a:srgbClr val="376092"/>
                </a:solidFill>
              </a:rPr>
              <a:t>2016</a:t>
            </a:r>
            <a:endParaRPr lang="en-US" altLang="en-US" sz="24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24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1800" b="1" smtClean="0">
                <a:solidFill>
                  <a:srgbClr val="376092"/>
                </a:solidFill>
              </a:rPr>
              <a:t>Publikácie: </a:t>
            </a: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76092"/>
                </a:solidFill>
              </a:rPr>
              <a:t>M. Sedlák: A Novel Approach to Controlled Self-Assembly of pH-Responsive Thermosensitive Homopolymer Polyelectrolytes into Stable Nanoparticles. Advances in Colloid and Interface Science, </a:t>
            </a:r>
            <a:r>
              <a:rPr lang="fr-FR" altLang="en-US" sz="1600" b="1" smtClean="0">
                <a:solidFill>
                  <a:srgbClr val="376092"/>
                </a:solidFill>
              </a:rPr>
              <a:t>Volume 232, June 2016, </a:t>
            </a:r>
            <a:r>
              <a:rPr lang="sk-SK" altLang="en-US" sz="1600" b="1" smtClean="0">
                <a:solidFill>
                  <a:srgbClr val="376092"/>
                </a:solidFill>
              </a:rPr>
              <a:t>p.</a:t>
            </a:r>
            <a:r>
              <a:rPr lang="fr-FR" altLang="en-US" sz="1600" b="1" smtClean="0">
                <a:solidFill>
                  <a:srgbClr val="376092"/>
                </a:solidFill>
              </a:rPr>
              <a:t> 57–69</a:t>
            </a:r>
            <a:r>
              <a:rPr lang="sk-SK" altLang="en-US" sz="1600" b="1" smtClean="0">
                <a:solidFill>
                  <a:srgbClr val="376092"/>
                </a:solidFill>
              </a:rPr>
              <a:t>. IF </a:t>
            </a:r>
            <a:r>
              <a:rPr lang="en-US" altLang="en-US" sz="1600" b="1" smtClean="0">
                <a:solidFill>
                  <a:srgbClr val="376092"/>
                </a:solidFill>
              </a:rPr>
              <a:t>~ 10</a:t>
            </a:r>
            <a:r>
              <a:rPr lang="en-US" altLang="en-US" sz="1600" b="1" smtClean="0">
                <a:solidFill>
                  <a:schemeClr val="bg1"/>
                </a:solidFill>
              </a:rPr>
              <a:t> Poly(alkylacrylic acid)s: solution behavior and self-assembly. Colloid and Polymer Science. DOI: 10.1007/s00396-016-4003-74</a:t>
            </a:r>
            <a:r>
              <a:rPr lang="sk-SK" altLang="en-US" sz="1600" b="1" smtClean="0">
                <a:solidFill>
                  <a:schemeClr val="bg1"/>
                </a:solidFill>
              </a:rPr>
              <a:t>2</a:t>
            </a:r>
            <a:r>
              <a:rPr lang="en-US" altLang="en-US" sz="1600" b="1" smtClean="0">
                <a:solidFill>
                  <a:schemeClr val="bg1"/>
                </a:solidFill>
              </a:rPr>
              <a:t>)</a:t>
            </a:r>
            <a:endParaRPr lang="sk-SK" altLang="en-US" sz="1600" b="1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sk-SK" altLang="en-US" sz="1800" b="1" smtClean="0">
                <a:solidFill>
                  <a:srgbClr val="376092"/>
                </a:solidFill>
              </a:rPr>
              <a:t>Publikácie prijaté s DOI ktoré vyjdú v tlači v r. 2017: </a:t>
            </a: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800" b="1" smtClean="0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smtClean="0">
                <a:solidFill>
                  <a:srgbClr val="376092"/>
                </a:solidFill>
              </a:rPr>
              <a:t>M</a:t>
            </a:r>
            <a:r>
              <a:rPr lang="en-US" altLang="en-US" sz="1600" b="1">
                <a:solidFill>
                  <a:srgbClr val="376092"/>
                </a:solidFill>
              </a:rPr>
              <a:t>. Sedlák: Poly(alkylacrylic acid)s: solution behavior and self-assembly. Colloid and Polymer Science. DOI: </a:t>
            </a:r>
            <a:r>
              <a:rPr lang="en-US" altLang="en-US" sz="1600" b="1" smtClean="0">
                <a:solidFill>
                  <a:srgbClr val="376092"/>
                </a:solidFill>
              </a:rPr>
              <a:t>10.1007/s00396-016-4003-7.  IF ~ 2.0 </a:t>
            </a:r>
            <a:r>
              <a:rPr lang="sk-SK" altLang="en-US" sz="1600" b="1" smtClean="0">
                <a:solidFill>
                  <a:srgbClr val="376092"/>
                </a:solidFill>
              </a:rPr>
              <a:t>  </a:t>
            </a:r>
            <a:r>
              <a:rPr lang="en-US" altLang="en-US" sz="1600" b="1">
                <a:solidFill>
                  <a:prstClr val="white"/>
                </a:solidFill>
              </a:rPr>
              <a:t>(</a:t>
            </a:r>
            <a:r>
              <a:rPr lang="sk-SK" altLang="en-US" sz="1600" b="1">
                <a:solidFill>
                  <a:prstClr val="white"/>
                </a:solidFill>
              </a:rPr>
              <a:t>IF °I</a:t>
            </a:r>
            <a:r>
              <a:rPr lang="en-US" altLang="en-US" sz="1600" b="1">
                <a:solidFill>
                  <a:prstClr val="white"/>
                </a:solidFill>
              </a:rPr>
              <a:t>5-year IF = </a:t>
            </a:r>
            <a:r>
              <a:rPr lang="sk-SK" altLang="en-US" sz="1600" b="1">
                <a:solidFill>
                  <a:prstClr val="white"/>
                </a:solidFill>
              </a:rPr>
              <a:t>10</a:t>
            </a:r>
            <a:r>
              <a:rPr lang="en-US" altLang="en-US" sz="1600" b="1">
                <a:solidFill>
                  <a:prstClr val="white"/>
                </a:solidFill>
              </a:rPr>
              <a:t>. M. Sedlák</a:t>
            </a:r>
            <a:endParaRPr lang="en-US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en-US" sz="1800" b="1" smtClean="0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sk-SK" altLang="en-US" sz="1800" b="1">
                <a:solidFill>
                  <a:srgbClr val="376092"/>
                </a:solidFill>
              </a:rPr>
              <a:t>Patenty a patentové  prihlášky: </a:t>
            </a:r>
            <a:endParaRPr lang="en-US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76092"/>
                </a:solidFill>
              </a:rPr>
              <a:t>M. Sedlák, D. Rak:</a:t>
            </a:r>
            <a:r>
              <a:rPr lang="sk-SK" altLang="en-US" sz="1600" b="1" smtClean="0">
                <a:solidFill>
                  <a:srgbClr val="376092"/>
                </a:solidFill>
              </a:rPr>
              <a:t>  Spôsob čistenia organických vodorozpustných látok od hydrofóbnych kontaminantov, </a:t>
            </a:r>
            <a:r>
              <a:rPr lang="en-US" altLang="en-US" sz="1600" b="1" smtClean="0">
                <a:solidFill>
                  <a:srgbClr val="376092"/>
                </a:solidFill>
              </a:rPr>
              <a:t>ÚPV </a:t>
            </a:r>
            <a:r>
              <a:rPr lang="en-US" altLang="en-US" sz="1600" b="1">
                <a:solidFill>
                  <a:srgbClr val="376092"/>
                </a:solidFill>
              </a:rPr>
              <a:t>SR, číslo prihlášky: PP50015-2016. Podaná 15.3.2016.</a:t>
            </a:r>
            <a:r>
              <a:rPr lang="sk-SK" altLang="en-US" sz="1600" b="1" smtClean="0">
                <a:solidFill>
                  <a:srgbClr val="376092"/>
                </a:solidFill>
              </a:rPr>
              <a:t>. </a:t>
            </a:r>
            <a:endParaRPr lang="sk-SK" altLang="en-US" sz="1600" b="1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9170" y="1447800"/>
            <a:ext cx="79248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k-SK" sz="2000" b="1">
                <a:solidFill>
                  <a:schemeClr val="accent1">
                    <a:lumMod val="75000"/>
                  </a:schemeClr>
                </a:solidFill>
              </a:rPr>
              <a:t>Recenzná činnosť</a:t>
            </a: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Recenzie pre zahraničné </a:t>
            </a:r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časopisy</a:t>
            </a:r>
            <a:r>
              <a:rPr lang="sk-SK" smtClean="0">
                <a:solidFill>
                  <a:schemeClr val="accent1">
                    <a:lumMod val="75000"/>
                  </a:schemeClr>
                </a:solidFill>
              </a:rPr>
              <a:t>....pre VEGA.....pre APVV....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sk-SK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k-SK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sk-SK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 bwMode="auto">
          <a:xfrm>
            <a:off x="533400" y="685800"/>
            <a:ext cx="8001000" cy="5562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k-SK" sz="1400" smtClean="0"/>
          </a:p>
          <a:p>
            <a:pPr marL="0" indent="0">
              <a:buFont typeface="Arial" charset="0"/>
              <a:buNone/>
              <a:defRPr/>
            </a:pPr>
            <a:endParaRPr lang="sk-SK" sz="2800" b="1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k-SK" sz="2800" b="1" smtClean="0">
                <a:solidFill>
                  <a:schemeClr val="accent1">
                    <a:lumMod val="75000"/>
                  </a:schemeClr>
                </a:solidFill>
              </a:rPr>
              <a:t>Citačný </a:t>
            </a:r>
            <a:r>
              <a:rPr lang="sk-SK" sz="2800" b="1">
                <a:solidFill>
                  <a:schemeClr val="accent1">
                    <a:lumMod val="75000"/>
                  </a:schemeClr>
                </a:solidFill>
              </a:rPr>
              <a:t>ohlas </a:t>
            </a:r>
            <a:r>
              <a:rPr lang="sk-SK" sz="2400" b="1">
                <a:solidFill>
                  <a:schemeClr val="accent1">
                    <a:lumMod val="75000"/>
                  </a:schemeClr>
                </a:solidFill>
              </a:rPr>
              <a:t>(za rok </a:t>
            </a:r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sk-SK" sz="2400" b="1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sk-SK" sz="2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k-SK" sz="18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sk-SK" sz="24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M.Sedlák, nenormalizované citácie = </a:t>
            </a:r>
            <a:r>
              <a:rPr lang="sk-SK" sz="2000" b="1" smtClean="0">
                <a:solidFill>
                  <a:srgbClr val="FF0000"/>
                </a:solidFill>
              </a:rPr>
              <a:t>8</a:t>
            </a:r>
            <a:r>
              <a:rPr lang="en-US" sz="2000" b="1">
                <a:solidFill>
                  <a:srgbClr val="FF0000"/>
                </a:solidFill>
              </a:rPr>
              <a:t>6</a:t>
            </a:r>
            <a:r>
              <a:rPr lang="sk-SK" sz="2000" b="1" smtClean="0">
                <a:solidFill>
                  <a:srgbClr val="FF0000"/>
                </a:solidFill>
              </a:rPr>
              <a:t> </a:t>
            </a:r>
            <a:r>
              <a:rPr lang="sk-SK" sz="2000" b="1">
                <a:solidFill>
                  <a:srgbClr val="FF0000"/>
                </a:solidFill>
              </a:rPr>
              <a:t>SCI</a:t>
            </a:r>
          </a:p>
          <a:p>
            <a:pPr marL="0" indent="0">
              <a:buFont typeface="Arial" charset="0"/>
              <a:buNone/>
              <a:defRPr/>
            </a:pPr>
            <a:endParaRPr lang="sk-SK" sz="20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M.Sedlák, normalizované citácie = (počet citácií na prácu) x (autorský podiel na práci) = (počet citácií na prácu) / (počet autorov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 na pr</a:t>
            </a: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á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ci</a:t>
            </a:r>
            <a:r>
              <a:rPr lang="sk-SK" sz="200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sk-SK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000" b="1" smtClean="0">
                <a:solidFill>
                  <a:srgbClr val="FF0000"/>
                </a:solidFill>
              </a:rPr>
              <a:t>63 </a:t>
            </a:r>
            <a:r>
              <a:rPr lang="sk-SK" sz="2000" b="1">
                <a:solidFill>
                  <a:srgbClr val="FF0000"/>
                </a:solidFill>
              </a:rPr>
              <a:t>SCI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>
                <a:solidFill>
                  <a:schemeClr val="bg1"/>
                </a:solidFill>
              </a:rPr>
              <a:t> </a:t>
            </a:r>
            <a:endParaRPr lang="sk-SK" sz="200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smtClean="0">
                <a:solidFill>
                  <a:schemeClr val="bg1"/>
                </a:solidFill>
              </a:rPr>
              <a:t> </a:t>
            </a:r>
            <a:endParaRPr lang="sk-SK" sz="1600" smtClean="0">
              <a:solidFill>
                <a:schemeClr val="bg1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00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D</a:t>
            </a:r>
            <a:r>
              <a:rPr lang="sk-SK" sz="200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.</a:t>
            </a:r>
            <a:r>
              <a:rPr lang="en-US" sz="200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Rak</a:t>
            </a:r>
            <a:r>
              <a:rPr lang="sk-SK" sz="2000" smtClean="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, </a:t>
            </a:r>
            <a:r>
              <a:rPr lang="sk-SK" sz="2000">
                <a:solidFill>
                  <a:srgbClr val="4F81BD">
                    <a:lumMod val="75000"/>
                  </a:srgbClr>
                </a:solidFill>
                <a:latin typeface="Calibri" pitchFamily="34" charset="0"/>
              </a:rPr>
              <a:t>nenormalizované citácie = </a:t>
            </a:r>
            <a:r>
              <a:rPr lang="sk-SK" sz="2000" b="1" smtClean="0">
                <a:solidFill>
                  <a:srgbClr val="FF0000"/>
                </a:solidFill>
                <a:latin typeface="Calibri" pitchFamily="34" charset="0"/>
              </a:rPr>
              <a:t>12 </a:t>
            </a:r>
            <a:r>
              <a:rPr lang="sk-SK" sz="2000" b="1">
                <a:solidFill>
                  <a:srgbClr val="FF0000"/>
                </a:solidFill>
                <a:latin typeface="Calibri" pitchFamily="34" charset="0"/>
              </a:rPr>
              <a:t>SCI</a:t>
            </a:r>
          </a:p>
          <a:p>
            <a:pPr marL="0" indent="0">
              <a:buFont typeface="Arial" charset="0"/>
              <a:buNone/>
              <a:defRPr/>
            </a:pPr>
            <a:endParaRPr lang="sk-SK" sz="1600" b="1" smtClean="0"/>
          </a:p>
          <a:p>
            <a:pPr marL="0" indent="0">
              <a:buFont typeface="Arial" charset="0"/>
              <a:buNone/>
              <a:defRPr/>
            </a:pPr>
            <a:endParaRPr lang="sk-SK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9463" r="15246"/>
          <a:stretch/>
        </p:blipFill>
        <p:spPr bwMode="auto">
          <a:xfrm>
            <a:off x="152400" y="152400"/>
            <a:ext cx="8816455" cy="639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t="9848" r="10867"/>
          <a:stretch/>
        </p:blipFill>
        <p:spPr bwMode="auto">
          <a:xfrm>
            <a:off x="30707" y="533400"/>
            <a:ext cx="9067800" cy="595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600200"/>
            <a:ext cx="7620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en-US" sz="2400" b="1">
                <a:solidFill>
                  <a:srgbClr val="376092"/>
                </a:solidFill>
              </a:rPr>
              <a:t>			</a:t>
            </a:r>
            <a:endParaRPr lang="en-US" altLang="en-US" sz="1800" b="1" smtClean="0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sk-SK" altLang="en-US" sz="1800" b="1" smtClean="0">
                <a:solidFill>
                  <a:srgbClr val="376092"/>
                </a:solidFill>
              </a:rPr>
              <a:t>Patentová  prihláška: </a:t>
            </a:r>
            <a:endParaRPr lang="en-US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800" b="1">
              <a:solidFill>
                <a:srgbClr val="37609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smtClean="0">
                <a:solidFill>
                  <a:srgbClr val="376092"/>
                </a:solidFill>
              </a:rPr>
              <a:t>M. Sedlák, D. Rak:</a:t>
            </a:r>
            <a:r>
              <a:rPr lang="sk-SK" altLang="en-US" sz="1600" b="1" smtClean="0">
                <a:solidFill>
                  <a:srgbClr val="376092"/>
                </a:solidFill>
              </a:rPr>
              <a:t>  Spôsob čistenia organických vodorozpustných látok od hydrofóbnych kontaminantov, </a:t>
            </a:r>
            <a:r>
              <a:rPr lang="en-US" altLang="en-US" sz="1600" b="1" smtClean="0">
                <a:solidFill>
                  <a:srgbClr val="376092"/>
                </a:solidFill>
              </a:rPr>
              <a:t>ÚPV </a:t>
            </a:r>
            <a:r>
              <a:rPr lang="en-US" altLang="en-US" sz="1600" b="1">
                <a:solidFill>
                  <a:srgbClr val="376092"/>
                </a:solidFill>
              </a:rPr>
              <a:t>SR, číslo prihlášky: PP50015-2016. Podaná 15.3.2016.</a:t>
            </a:r>
            <a:r>
              <a:rPr lang="sk-SK" altLang="en-US" sz="1600" b="1" smtClean="0">
                <a:solidFill>
                  <a:srgbClr val="376092"/>
                </a:solidFill>
              </a:rPr>
              <a:t>. </a:t>
            </a:r>
            <a:endParaRPr lang="sk-SK" altLang="en-US" sz="1600" b="1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en-US" sz="1600" b="1" i="1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31790" y="692150"/>
            <a:ext cx="61400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000099"/>
                </a:solidFill>
                <a:cs typeface="Times New Roman" pitchFamily="18" charset="0"/>
              </a:rPr>
              <a:t>GC-MS (</a:t>
            </a:r>
            <a:r>
              <a:rPr lang="en-US" altLang="en-US" b="1">
                <a:solidFill>
                  <a:srgbClr val="000099"/>
                </a:solidFill>
                <a:cs typeface="Times New Roman" pitchFamily="18" charset="0"/>
              </a:rPr>
              <a:t>gas chromatography coupled with mass spectrometry</a:t>
            </a:r>
            <a:r>
              <a:rPr lang="en-GB" altLang="en-US" b="1">
                <a:solidFill>
                  <a:srgbClr val="000099"/>
                </a:solidFill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GB" altLang="en-US" b="1">
                <a:solidFill>
                  <a:srgbClr val="000099"/>
                </a:solidFill>
                <a:cs typeface="Times New Roman" pitchFamily="18" charset="0"/>
              </a:rPr>
              <a:t>measurements on unfiltered/filtered TBA water solutions, </a:t>
            </a:r>
          </a:p>
          <a:p>
            <a:pPr eaLnBrk="1" hangingPunct="1"/>
            <a:r>
              <a:rPr lang="en-GB" altLang="en-US" b="1">
                <a:solidFill>
                  <a:srgbClr val="000099"/>
                </a:solidFill>
                <a:cs typeface="Times New Roman" pitchFamily="18" charset="0"/>
              </a:rPr>
              <a:t>c</a:t>
            </a:r>
            <a:r>
              <a:rPr lang="en-GB" altLang="en-US" b="1" baseline="-25000">
                <a:solidFill>
                  <a:srgbClr val="000099"/>
                </a:solidFill>
                <a:cs typeface="Times New Roman" pitchFamily="18" charset="0"/>
              </a:rPr>
              <a:t>TBA</a:t>
            </a:r>
            <a:r>
              <a:rPr lang="en-GB" altLang="en-US" b="1">
                <a:solidFill>
                  <a:srgbClr val="000099"/>
                </a:solidFill>
                <a:cs typeface="Times New Roman" pitchFamily="18" charset="0"/>
              </a:rPr>
              <a:t> = 150 g/kg</a:t>
            </a:r>
            <a:r>
              <a:rPr lang="sk-SK" altLang="en-US" b="1">
                <a:solidFill>
                  <a:srgbClr val="000099"/>
                </a:solidFill>
                <a:cs typeface="Times New Roman" pitchFamily="18" charset="0"/>
              </a:rPr>
              <a:t>.</a:t>
            </a:r>
            <a:endParaRPr lang="sk-SK" altLang="en-US">
              <a:solidFill>
                <a:srgbClr val="000000"/>
              </a:solidFill>
              <a:latin typeface="Constant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43767"/>
              </p:ext>
            </p:extLst>
          </p:nvPr>
        </p:nvGraphicFramePr>
        <p:xfrm>
          <a:off x="7086600" y="1153815"/>
          <a:ext cx="1730375" cy="47323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4108"/>
                <a:gridCol w="1396267"/>
              </a:tblGrid>
              <a:tr h="1345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tert-Butyl</a:t>
                      </a: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2-Butanol</a:t>
                      </a: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Di-tert-butyl</a:t>
                      </a: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Butanol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tert-Butyl-2-butyl </a:t>
                      </a: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Butyl </a:t>
                      </a: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acetate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109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1-(1,1-Dimethylethoxy)-2,2-dimethylpropane</a:t>
                      </a: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Methylhexanol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53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1-Chlor-2-methylbenzene</a:t>
                      </a: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Dimethylhexanone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Decanal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Dimethyldodecane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Methyltridecane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Tetradecane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Dimethyltetradecane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Methylpentadecane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Hexadecane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5755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sk-SK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Octadecane</a:t>
                      </a:r>
                      <a:endParaRPr lang="sk-SK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08" marR="91408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599" name="Picture 2" descr="D:\Downloads\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16" y="1838325"/>
            <a:ext cx="324008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00" name="Группа 6"/>
          <p:cNvGrpSpPr>
            <a:grpSpLocks/>
          </p:cNvGrpSpPr>
          <p:nvPr/>
        </p:nvGrpSpPr>
        <p:grpSpPr bwMode="auto">
          <a:xfrm>
            <a:off x="252732" y="4106250"/>
            <a:ext cx="3055937" cy="2317750"/>
            <a:chOff x="3878594" y="2787436"/>
            <a:chExt cx="3055606" cy="2317964"/>
          </a:xfrm>
        </p:grpSpPr>
        <p:pic>
          <p:nvPicPr>
            <p:cNvPr id="22601" name="Picture 3" descr="D:\Downloads\Prezentacia_Sedlak\GC-MS\2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594" y="2787436"/>
              <a:ext cx="3055606" cy="224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781817" y="4800572"/>
              <a:ext cx="152383" cy="304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>
                <a:solidFill>
                  <a:prstClr val="white"/>
                </a:solidFill>
              </a:endParaRPr>
            </a:p>
          </p:txBody>
        </p:sp>
      </p:grpSp>
      <p:pic>
        <p:nvPicPr>
          <p:cNvPr id="8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777592"/>
            <a:ext cx="3256597" cy="235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326</Words>
  <Application>Microsoft Office PowerPoint</Application>
  <PresentationFormat>On-screen Show (4:3)</PresentationFormat>
  <Paragraphs>129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169</cp:revision>
  <dcterms:created xsi:type="dcterms:W3CDTF">2011-11-18T20:07:53Z</dcterms:created>
  <dcterms:modified xsi:type="dcterms:W3CDTF">2016-12-15T01:13:05Z</dcterms:modified>
</cp:coreProperties>
</file>