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22"/>
  </p:notesMasterIdLst>
  <p:sldIdLst>
    <p:sldId id="257" r:id="rId2"/>
    <p:sldId id="375" r:id="rId3"/>
    <p:sldId id="292" r:id="rId4"/>
    <p:sldId id="350" r:id="rId5"/>
    <p:sldId id="294" r:id="rId6"/>
    <p:sldId id="367" r:id="rId7"/>
    <p:sldId id="357" r:id="rId8"/>
    <p:sldId id="366" r:id="rId9"/>
    <p:sldId id="334" r:id="rId10"/>
    <p:sldId id="368" r:id="rId11"/>
    <p:sldId id="369" r:id="rId12"/>
    <p:sldId id="381" r:id="rId13"/>
    <p:sldId id="383" r:id="rId14"/>
    <p:sldId id="384" r:id="rId15"/>
    <p:sldId id="358" r:id="rId16"/>
    <p:sldId id="359" r:id="rId17"/>
    <p:sldId id="360" r:id="rId18"/>
    <p:sldId id="361" r:id="rId19"/>
    <p:sldId id="370" r:id="rId20"/>
    <p:sldId id="386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0000CC"/>
    <a:srgbClr val="006600"/>
    <a:srgbClr val="D60093"/>
    <a:srgbClr val="9900CC"/>
    <a:srgbClr val="CCFFCC"/>
    <a:srgbClr val="CCFFFF"/>
    <a:srgbClr val="990033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8" autoAdjust="0"/>
    <p:restoredTop sz="94660"/>
  </p:normalViewPr>
  <p:slideViewPr>
    <p:cSldViewPr snapToGrid="0">
      <p:cViewPr varScale="1">
        <p:scale>
          <a:sx n="95" d="100"/>
          <a:sy n="95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8B5F-1D0B-4716-8DD9-0E5BAFEAC049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DDA12-F803-4A2D-B4DF-5B698FE417F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DA12-F803-4A2D-B4DF-5B698FE417F1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DA12-F803-4A2D-B4DF-5B698FE417F1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DA12-F803-4A2D-B4DF-5B698FE417F1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DA12-F803-4A2D-B4DF-5B698FE417F1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EEEA-1F9F-450D-8E86-224CCE46D952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E6BA-836C-4825-80A5-C749DE98806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sk/url?sa=i&amp;rct=j&amp;q=&amp;esrc=s&amp;source=images&amp;cd=&amp;cad=rja&amp;uact=8&amp;ved=0ahUKEwiC5-zSm9rQAhXB1RQKHVO0ClUQjRwIBw&amp;url=http://en.hotelfontaine-caen.com/1243-caen/2026-universite-de-caen.html&amp;bvm=bv.139782543,d.d24&amp;psig=AFQjCNFHngkr3MZRMlOLVQOsLWLqJKAhBQ&amp;ust=148092980578367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copus.com/authid/detail.uri?authorId=57191898421&amp;amp;eid=2-s2.0-8499466918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7446" y="1653563"/>
            <a:ext cx="8909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r>
              <a:rPr lang="pl-PL" dirty="0"/>
              <a:t> </a:t>
            </a:r>
            <a:r>
              <a:rPr lang="sk-SK" sz="3600" b="1" dirty="0" smtClean="0"/>
              <a:t>Laboratórium materiálovej fyziky</a:t>
            </a:r>
          </a:p>
          <a:p>
            <a:pPr algn="ctr"/>
            <a:r>
              <a:rPr lang="sk-SK" sz="3600" b="1" dirty="0" smtClean="0"/>
              <a:t>Prehľad činnosti</a:t>
            </a:r>
          </a:p>
          <a:p>
            <a:pPr algn="ctr"/>
            <a:r>
              <a:rPr lang="sk-SK" sz="3600" b="1" dirty="0" smtClean="0"/>
              <a:t>2016 </a:t>
            </a:r>
            <a:endParaRPr lang="sk-SK" sz="36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8" name="Obdĺžnik 7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BlokTextu 11"/>
            <p:cNvSpPr txBox="1"/>
            <p:nvPr/>
          </p:nvSpPr>
          <p:spPr>
            <a:xfrm>
              <a:off x="1922400" y="6339600"/>
              <a:ext cx="55485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15 december 2016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99609" y="854685"/>
            <a:ext cx="832725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sk-SK" sz="1600" dirty="0" smtClean="0">
                <a:solidFill>
                  <a:srgbClr val="9900CC"/>
                </a:solidFill>
                <a:latin typeface="Arial Narrow" pitchFamily="34" charset="0"/>
              </a:rPr>
              <a:t>       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Abstrakty 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posterových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príspevkov z medzinárodných konferencií</a:t>
            </a:r>
          </a:p>
          <a:p>
            <a:pPr lvl="0"/>
            <a:endParaRPr lang="sk-SK" sz="1400" u="sng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k-SK" sz="1400" b="1" dirty="0" smtClean="0">
                <a:latin typeface="Arial Narrow" pitchFamily="34" charset="0"/>
              </a:rPr>
              <a:t>R. </a:t>
            </a:r>
            <a:r>
              <a:rPr lang="sk-SK" sz="1400" b="1" dirty="0" err="1" smtClean="0">
                <a:latin typeface="Arial Narrow" pitchFamily="34" charset="0"/>
              </a:rPr>
              <a:t>Verbová</a:t>
            </a:r>
            <a:r>
              <a:rPr lang="sk-SK" sz="1400" b="1" dirty="0" smtClean="0">
                <a:latin typeface="Arial Narrow" pitchFamily="34" charset="0"/>
              </a:rPr>
              <a:t>, V.  Kavečanský, </a:t>
            </a:r>
            <a:r>
              <a:rPr lang="pt-BR" sz="1400" b="1" dirty="0" smtClean="0">
                <a:latin typeface="Arial Narrow" pitchFamily="34" charset="0"/>
              </a:rPr>
              <a:t>P. Diko</a:t>
            </a:r>
            <a:r>
              <a:rPr lang="sk-SK" sz="1400" b="1" dirty="0" smtClean="0">
                <a:latin typeface="Arial Narrow" pitchFamily="34" charset="0"/>
              </a:rPr>
              <a:t>, S. </a:t>
            </a:r>
            <a:r>
              <a:rPr lang="sk-SK" sz="1400" b="1" dirty="0" err="1" smtClean="0">
                <a:latin typeface="Arial Narrow" pitchFamily="34" charset="0"/>
              </a:rPr>
              <a:t>Piovarči</a:t>
            </a:r>
            <a:r>
              <a:rPr lang="sk-SK" sz="1400" b="1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latin typeface="Arial Narrow" pitchFamily="34" charset="0"/>
              </a:rPr>
              <a:t>Study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synthesis</a:t>
            </a:r>
            <a:r>
              <a:rPr lang="sk-SK" sz="1400" dirty="0" smtClean="0">
                <a:latin typeface="Arial Narrow" pitchFamily="34" charset="0"/>
              </a:rPr>
              <a:t> and </a:t>
            </a:r>
            <a:r>
              <a:rPr lang="sk-SK" sz="1400" dirty="0" err="1" smtClean="0">
                <a:latin typeface="Arial Narrow" pitchFamily="34" charset="0"/>
              </a:rPr>
              <a:t>crystal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stucture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barium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cerate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at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high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temperatures</a:t>
            </a:r>
            <a:r>
              <a:rPr lang="sk-SK" sz="1400" dirty="0" smtClean="0">
                <a:latin typeface="Arial Narrow" pitchFamily="34" charset="0"/>
              </a:rPr>
              <a:t>, 16th </a:t>
            </a:r>
            <a:r>
              <a:rPr lang="sk-SK" sz="1400" dirty="0" err="1" smtClean="0">
                <a:latin typeface="Arial Narrow" pitchFamily="34" charset="0"/>
              </a:rPr>
              <a:t>International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Symposium</a:t>
            </a:r>
            <a:r>
              <a:rPr lang="sk-SK" sz="1400" dirty="0" smtClean="0">
                <a:latin typeface="Arial Narrow" pitchFamily="34" charset="0"/>
              </a:rPr>
              <a:t> on </a:t>
            </a:r>
            <a:r>
              <a:rPr lang="sk-SK" sz="1400" dirty="0" err="1" smtClean="0">
                <a:latin typeface="Arial Narrow" pitchFamily="34" charset="0"/>
              </a:rPr>
              <a:t>Metallography</a:t>
            </a:r>
            <a:r>
              <a:rPr lang="sk-SK" sz="1400" dirty="0" smtClean="0">
                <a:latin typeface="Arial Narrow" pitchFamily="34" charset="0"/>
              </a:rPr>
              <a:t> – </a:t>
            </a:r>
            <a:r>
              <a:rPr lang="sk-SK" sz="1400" dirty="0" err="1" smtClean="0">
                <a:solidFill>
                  <a:srgbClr val="0000FF"/>
                </a:solidFill>
                <a:latin typeface="Arial Narrow" pitchFamily="34" charset="0"/>
              </a:rPr>
              <a:t>Metallography</a:t>
            </a:r>
            <a:r>
              <a:rPr lang="en-GB" sz="1400" dirty="0" smtClean="0">
                <a:solidFill>
                  <a:srgbClr val="0000FF"/>
                </a:solidFill>
                <a:latin typeface="Arial Narrow" pitchFamily="34" charset="0"/>
              </a:rPr>
              <a:t>’16</a:t>
            </a:r>
            <a:r>
              <a:rPr lang="sk-SK" sz="1400" dirty="0" smtClean="0">
                <a:latin typeface="Arial Narrow" pitchFamily="34" charset="0"/>
              </a:rPr>
              <a:t>, 20. - 22. apríl 2016, Stará Lesná, Vysoké Tatry, (</a:t>
            </a:r>
            <a:r>
              <a:rPr lang="sk-SK" sz="1400" dirty="0" err="1" smtClean="0">
                <a:latin typeface="Arial Narrow" pitchFamily="34" charset="0"/>
              </a:rPr>
              <a:t>Abstract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book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page</a:t>
            </a:r>
            <a:r>
              <a:rPr lang="sk-SK" sz="1400" dirty="0" smtClean="0">
                <a:latin typeface="Arial Narrow" pitchFamily="34" charset="0"/>
              </a:rPr>
              <a:t> 119)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sz="1400" b="1" dirty="0" smtClean="0">
                <a:latin typeface="Arial Narrow" pitchFamily="34" charset="0"/>
              </a:rPr>
              <a:t>L. Vojtkova</a:t>
            </a:r>
            <a:r>
              <a:rPr lang="en-GB" sz="1400" b="1" dirty="0" smtClean="0">
                <a:latin typeface="Arial Narrow" pitchFamily="34" charset="0"/>
              </a:rPr>
              <a:t>,</a:t>
            </a:r>
            <a:r>
              <a:rPr lang="en-GB" sz="1400" dirty="0" smtClean="0">
                <a:latin typeface="Arial Narrow" pitchFamily="34" charset="0"/>
              </a:rPr>
              <a:t> </a:t>
            </a:r>
            <a:r>
              <a:rPr lang="pt-BR" sz="1400" b="1" dirty="0" smtClean="0">
                <a:latin typeface="Arial Narrow" pitchFamily="34" charset="0"/>
              </a:rPr>
              <a:t>P. Diko</a:t>
            </a:r>
            <a:r>
              <a:rPr lang="sk-SK" sz="1400" b="1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</a:rPr>
              <a:t>Microstructure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YBCO </a:t>
            </a:r>
            <a:r>
              <a:rPr lang="sk-SK" sz="1400" dirty="0" err="1" smtClean="0">
                <a:latin typeface="Arial Narrow" pitchFamily="34" charset="0"/>
              </a:rPr>
              <a:t>Bulk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Superconductors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Fabricated</a:t>
            </a:r>
            <a:r>
              <a:rPr lang="sk-SK" sz="1400" dirty="0" smtClean="0">
                <a:latin typeface="Arial Narrow" pitchFamily="34" charset="0"/>
              </a:rPr>
              <a:t> by </a:t>
            </a:r>
            <a:r>
              <a:rPr lang="sk-SK" sz="1400" dirty="0" err="1" smtClean="0">
                <a:latin typeface="Arial Narrow" pitchFamily="34" charset="0"/>
              </a:rPr>
              <a:t>Infiltration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Growght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Process</a:t>
            </a:r>
            <a:r>
              <a:rPr lang="sk-SK" sz="1400" dirty="0" smtClean="0">
                <a:latin typeface="Arial Narrow" pitchFamily="34" charset="0"/>
              </a:rPr>
              <a:t>. 16th </a:t>
            </a:r>
            <a:r>
              <a:rPr lang="sk-SK" sz="1400" dirty="0" err="1" smtClean="0">
                <a:latin typeface="Arial Narrow" pitchFamily="34" charset="0"/>
              </a:rPr>
              <a:t>International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Symposium</a:t>
            </a:r>
            <a:r>
              <a:rPr lang="sk-SK" sz="1400" dirty="0" smtClean="0">
                <a:latin typeface="Arial Narrow" pitchFamily="34" charset="0"/>
              </a:rPr>
              <a:t> on </a:t>
            </a:r>
            <a:r>
              <a:rPr lang="sk-SK" sz="1400" dirty="0" err="1" smtClean="0">
                <a:latin typeface="Arial Narrow" pitchFamily="34" charset="0"/>
              </a:rPr>
              <a:t>Metallography</a:t>
            </a:r>
            <a:r>
              <a:rPr lang="sk-SK" sz="1400" dirty="0" smtClean="0">
                <a:latin typeface="Arial Narrow" pitchFamily="34" charset="0"/>
              </a:rPr>
              <a:t> and </a:t>
            </a:r>
            <a:r>
              <a:rPr lang="sk-SK" sz="1400" dirty="0" err="1" smtClean="0">
                <a:latin typeface="Arial Narrow" pitchFamily="34" charset="0"/>
              </a:rPr>
              <a:t>Materials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Science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solidFill>
                  <a:srgbClr val="0000FF"/>
                </a:solidFill>
                <a:latin typeface="Arial Narrow" pitchFamily="34" charset="0"/>
              </a:rPr>
              <a:t>Metallography</a:t>
            </a:r>
            <a:r>
              <a:rPr lang="en-GB" sz="1400" dirty="0" smtClean="0">
                <a:solidFill>
                  <a:srgbClr val="0000FF"/>
                </a:solidFill>
                <a:latin typeface="Arial Narrow" pitchFamily="34" charset="0"/>
              </a:rPr>
              <a:t>’16</a:t>
            </a:r>
            <a:r>
              <a:rPr lang="sk-SK" sz="1400" dirty="0" smtClean="0">
                <a:latin typeface="Arial Narrow" pitchFamily="34" charset="0"/>
              </a:rPr>
              <a:t>, Stará Lesná, </a:t>
            </a:r>
            <a:r>
              <a:rPr lang="sk-SK" sz="1400" dirty="0" err="1" smtClean="0">
                <a:latin typeface="Arial Narrow" pitchFamily="34" charset="0"/>
              </a:rPr>
              <a:t>High</a:t>
            </a:r>
            <a:r>
              <a:rPr lang="sk-SK" sz="1400" dirty="0" smtClean="0">
                <a:latin typeface="Arial Narrow" pitchFamily="34" charset="0"/>
              </a:rPr>
              <a:t> Tatra </a:t>
            </a:r>
            <a:r>
              <a:rPr lang="sk-SK" sz="1400" dirty="0" err="1" smtClean="0">
                <a:latin typeface="Arial Narrow" pitchFamily="34" charset="0"/>
              </a:rPr>
              <a:t>Mountains</a:t>
            </a:r>
            <a:r>
              <a:rPr lang="sk-SK" sz="1400" dirty="0" smtClean="0">
                <a:latin typeface="Arial Narrow" pitchFamily="34" charset="0"/>
              </a:rPr>
              <a:t> Poprad SLOVAK REPUBLIC 20 – 22th </a:t>
            </a:r>
            <a:r>
              <a:rPr lang="sk-SK" sz="1400" dirty="0" err="1" smtClean="0">
                <a:latin typeface="Arial Narrow" pitchFamily="34" charset="0"/>
              </a:rPr>
              <a:t>April</a:t>
            </a:r>
            <a:r>
              <a:rPr lang="sk-SK" sz="1400" dirty="0" smtClean="0">
                <a:latin typeface="Arial Narrow" pitchFamily="34" charset="0"/>
              </a:rPr>
              <a:t> 2016, </a:t>
            </a:r>
            <a:r>
              <a:rPr lang="sk-SK" sz="1400" dirty="0" err="1" smtClean="0">
                <a:latin typeface="Arial Narrow" pitchFamily="34" charset="0"/>
              </a:rPr>
              <a:t>Abstract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booklet</a:t>
            </a:r>
            <a:r>
              <a:rPr lang="sk-SK" sz="1400" dirty="0" smtClean="0">
                <a:latin typeface="Arial Narrow" pitchFamily="34" charset="0"/>
              </a:rPr>
              <a:t>, p. 121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400" b="1" dirty="0" smtClean="0">
                <a:latin typeface="Arial Narrow" pitchFamily="34" charset="0"/>
              </a:rPr>
              <a:t>K. </a:t>
            </a:r>
            <a:r>
              <a:rPr lang="sk-SK" sz="1400" b="1" dirty="0" err="1" smtClean="0">
                <a:latin typeface="Arial Narrow" pitchFamily="34" charset="0"/>
              </a:rPr>
              <a:t>Zmorayova</a:t>
            </a:r>
            <a:r>
              <a:rPr lang="sk-SK" sz="1400" b="1" cap="all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</a:t>
            </a:r>
            <a:r>
              <a:rPr lang="sk-SK" sz="1400" cap="all" dirty="0" smtClean="0">
                <a:latin typeface="Arial Narrow" pitchFamily="34" charset="0"/>
              </a:rPr>
              <a:t> </a:t>
            </a:r>
            <a:r>
              <a:rPr lang="pt-BR" sz="1400" b="1" dirty="0" smtClean="0">
                <a:latin typeface="Arial Narrow" pitchFamily="34" charset="0"/>
              </a:rPr>
              <a:t>P. Diko</a:t>
            </a:r>
            <a:r>
              <a:rPr lang="sk-SK" sz="1400" b="1" cap="all" dirty="0" smtClean="0">
                <a:latin typeface="Arial Narrow" pitchFamily="34" charset="0"/>
              </a:rPr>
              <a:t>,</a:t>
            </a:r>
            <a:r>
              <a:rPr lang="sk-SK" sz="1400" cap="all" dirty="0" smtClean="0">
                <a:latin typeface="Arial Narrow" pitchFamily="34" charset="0"/>
              </a:rPr>
              <a:t> </a:t>
            </a:r>
            <a:r>
              <a:rPr lang="sk-SK" sz="1400" dirty="0" smtClean="0">
                <a:latin typeface="Arial Narrow" pitchFamily="34" charset="0"/>
              </a:rPr>
              <a:t>J.G. </a:t>
            </a:r>
            <a:r>
              <a:rPr lang="sk-SK" sz="1400" dirty="0" err="1" smtClean="0">
                <a:latin typeface="Arial Narrow" pitchFamily="34" charset="0"/>
              </a:rPr>
              <a:t>Noudem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</a:rPr>
              <a:t>Microstructure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Characterization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La-Ca-Sr-Mn-O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Magnetocaloric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Ceramics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Prepared</a:t>
            </a:r>
            <a:r>
              <a:rPr lang="sk-SK" sz="1400" dirty="0" smtClean="0">
                <a:latin typeface="Arial Narrow" pitchFamily="34" charset="0"/>
              </a:rPr>
              <a:t> by </a:t>
            </a:r>
            <a:r>
              <a:rPr lang="sk-SK" sz="1400" dirty="0" err="1" smtClean="0">
                <a:latin typeface="Arial Narrow" pitchFamily="34" charset="0"/>
              </a:rPr>
              <a:t>Spark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Plasma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Sintering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Method</a:t>
            </a:r>
            <a:r>
              <a:rPr lang="sk-SK" sz="1400" dirty="0" smtClean="0">
                <a:latin typeface="Arial Narrow" pitchFamily="34" charset="0"/>
              </a:rPr>
              <a:t>, 16th </a:t>
            </a:r>
            <a:r>
              <a:rPr lang="sk-SK" sz="1400" dirty="0" err="1" smtClean="0">
                <a:latin typeface="Arial Narrow" pitchFamily="34" charset="0"/>
              </a:rPr>
              <a:t>International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Symposium</a:t>
            </a:r>
            <a:r>
              <a:rPr lang="sk-SK" sz="1400" dirty="0" smtClean="0">
                <a:latin typeface="Arial Narrow" pitchFamily="34" charset="0"/>
              </a:rPr>
              <a:t> on </a:t>
            </a:r>
            <a:r>
              <a:rPr lang="sk-SK" sz="1400" dirty="0" err="1" smtClean="0">
                <a:latin typeface="Arial Narrow" pitchFamily="34" charset="0"/>
              </a:rPr>
              <a:t>Metallography</a:t>
            </a:r>
            <a:r>
              <a:rPr lang="sk-SK" sz="1400" dirty="0" smtClean="0">
                <a:latin typeface="Arial Narrow" pitchFamily="34" charset="0"/>
              </a:rPr>
              <a:t> – </a:t>
            </a:r>
            <a:r>
              <a:rPr lang="sk-SK" sz="1400" dirty="0" err="1" smtClean="0">
                <a:solidFill>
                  <a:srgbClr val="0000FF"/>
                </a:solidFill>
                <a:latin typeface="Arial Narrow" pitchFamily="34" charset="0"/>
              </a:rPr>
              <a:t>Metallography</a:t>
            </a:r>
            <a:r>
              <a:rPr lang="en-GB" sz="1400" dirty="0" smtClean="0">
                <a:solidFill>
                  <a:srgbClr val="0000FF"/>
                </a:solidFill>
                <a:latin typeface="Arial Narrow" pitchFamily="34" charset="0"/>
              </a:rPr>
              <a:t>’16</a:t>
            </a:r>
            <a:r>
              <a:rPr lang="sk-SK" sz="1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sk-SK" sz="1400" dirty="0" smtClean="0">
                <a:latin typeface="Arial Narrow" pitchFamily="34" charset="0"/>
              </a:rPr>
              <a:t>20. - 22. apríl 2016, Stará Lesná, Vysoké Tatry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latin typeface="Arial Narrow" pitchFamily="34" charset="0"/>
              </a:rPr>
              <a:t>(</a:t>
            </a:r>
            <a:r>
              <a:rPr lang="sk-SK" sz="1400" dirty="0" err="1" smtClean="0">
                <a:latin typeface="Arial Narrow" pitchFamily="34" charset="0"/>
              </a:rPr>
              <a:t>Abstract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book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page</a:t>
            </a:r>
            <a:r>
              <a:rPr lang="sk-SK" sz="1400" dirty="0" smtClean="0">
                <a:latin typeface="Arial Narrow" pitchFamily="34" charset="0"/>
              </a:rPr>
              <a:t> 118)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sz="1400" b="1" dirty="0" smtClean="0">
                <a:latin typeface="Arial Narrow" pitchFamily="34" charset="0"/>
              </a:rPr>
              <a:t>L. Vojtková, </a:t>
            </a:r>
            <a:r>
              <a:rPr lang="pt-BR" sz="1400" b="1" dirty="0" smtClean="0">
                <a:latin typeface="Arial Narrow" pitchFamily="34" charset="0"/>
              </a:rPr>
              <a:t>P. Diko</a:t>
            </a:r>
            <a:r>
              <a:rPr lang="sk-SK" sz="1400" b="1" dirty="0" smtClean="0">
                <a:latin typeface="Arial Narrow" pitchFamily="34" charset="0"/>
              </a:rPr>
              <a:t>, S. </a:t>
            </a:r>
            <a:r>
              <a:rPr lang="sk-SK" sz="1400" b="1" dirty="0" err="1" smtClean="0">
                <a:latin typeface="Arial Narrow" pitchFamily="34" charset="0"/>
              </a:rPr>
              <a:t>Piovarči</a:t>
            </a:r>
            <a:r>
              <a:rPr lang="sk-SK" sz="1400" b="1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</a:rPr>
              <a:t>Trapped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Field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YBCO </a:t>
            </a:r>
            <a:r>
              <a:rPr lang="sk-SK" sz="1400" dirty="0" err="1" smtClean="0">
                <a:latin typeface="Arial Narrow" pitchFamily="34" charset="0"/>
              </a:rPr>
              <a:t>Bulk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Superconductors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Fabricated</a:t>
            </a:r>
            <a:r>
              <a:rPr lang="sk-SK" sz="1400" dirty="0" smtClean="0">
                <a:latin typeface="Arial Narrow" pitchFamily="34" charset="0"/>
              </a:rPr>
              <a:t> by </a:t>
            </a:r>
            <a:r>
              <a:rPr lang="sk-SK" sz="1400" dirty="0" err="1" smtClean="0">
                <a:latin typeface="Arial Narrow" pitchFamily="34" charset="0"/>
              </a:rPr>
              <a:t>Infiltration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Growth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Process</a:t>
            </a:r>
            <a:r>
              <a:rPr lang="sk-SK" sz="1400" dirty="0" smtClean="0">
                <a:latin typeface="Arial Narrow" pitchFamily="34" charset="0"/>
              </a:rPr>
              <a:t>. 16th </a:t>
            </a:r>
            <a:r>
              <a:rPr lang="sk-SK" sz="1400" dirty="0" err="1" smtClean="0">
                <a:latin typeface="Arial Narrow" pitchFamily="34" charset="0"/>
              </a:rPr>
              <a:t>Czech</a:t>
            </a:r>
            <a:r>
              <a:rPr lang="sk-SK" sz="1400" dirty="0" smtClean="0">
                <a:latin typeface="Arial Narrow" pitchFamily="34" charset="0"/>
              </a:rPr>
              <a:t> and Slovak </a:t>
            </a:r>
            <a:r>
              <a:rPr lang="sk-SK" sz="1400" dirty="0" err="1" smtClean="0">
                <a:latin typeface="Arial Narrow" pitchFamily="34" charset="0"/>
              </a:rPr>
              <a:t>Conference</a:t>
            </a:r>
            <a:r>
              <a:rPr lang="sk-SK" sz="1400" dirty="0" smtClean="0">
                <a:latin typeface="Arial Narrow" pitchFamily="34" charset="0"/>
              </a:rPr>
              <a:t> on </a:t>
            </a:r>
            <a:r>
              <a:rPr lang="sk-SK" sz="1400" dirty="0" err="1" smtClean="0">
                <a:latin typeface="Arial Narrow" pitchFamily="34" charset="0"/>
              </a:rPr>
              <a:t>Magnetism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solidFill>
                  <a:srgbClr val="0000FF"/>
                </a:solidFill>
                <a:latin typeface="Arial Narrow" pitchFamily="34" charset="0"/>
              </a:rPr>
              <a:t>CSMAG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</a:rPr>
              <a:t>June</a:t>
            </a:r>
            <a:r>
              <a:rPr lang="sk-SK" sz="1400" dirty="0" smtClean="0">
                <a:latin typeface="Arial Narrow" pitchFamily="34" charset="0"/>
              </a:rPr>
              <a:t> 13th-17th 2016, Košice, Slovakia, </a:t>
            </a:r>
            <a:r>
              <a:rPr lang="sk-SK" sz="1400" dirty="0" err="1" smtClean="0">
                <a:latin typeface="Arial Narrow" pitchFamily="34" charset="0"/>
              </a:rPr>
              <a:t>Book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Abstracts</a:t>
            </a:r>
            <a:r>
              <a:rPr lang="sk-SK" sz="1400" dirty="0" smtClean="0">
                <a:latin typeface="Arial Narrow" pitchFamily="34" charset="0"/>
              </a:rPr>
              <a:t>, P7-19, p. 46, 292.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sz="1400" b="1" dirty="0" smtClean="0">
                <a:latin typeface="Arial Narrow" pitchFamily="34" charset="0"/>
              </a:rPr>
              <a:t>K. </a:t>
            </a:r>
            <a:r>
              <a:rPr lang="sk-SK" sz="1400" b="1" dirty="0" err="1" smtClean="0">
                <a:latin typeface="Arial Narrow" pitchFamily="34" charset="0"/>
              </a:rPr>
              <a:t>Zmorayova</a:t>
            </a:r>
            <a:r>
              <a:rPr lang="sk-SK" sz="1400" b="1" dirty="0" smtClean="0">
                <a:latin typeface="Arial Narrow" pitchFamily="34" charset="0"/>
              </a:rPr>
              <a:t>, V. </a:t>
            </a:r>
            <a:r>
              <a:rPr lang="sk-SK" sz="1400" b="1" dirty="0" err="1" smtClean="0">
                <a:latin typeface="Arial Narrow" pitchFamily="34" charset="0"/>
              </a:rPr>
              <a:t>Antal</a:t>
            </a:r>
            <a:r>
              <a:rPr lang="sk-SK" sz="1400" b="1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latin typeface="Arial Narrow" pitchFamily="34" charset="0"/>
              </a:rPr>
              <a:t>J. </a:t>
            </a:r>
            <a:r>
              <a:rPr lang="sk-SK" sz="1400" dirty="0" err="1" smtClean="0">
                <a:latin typeface="Arial Narrow" pitchFamily="34" charset="0"/>
              </a:rPr>
              <a:t>Kovac</a:t>
            </a:r>
            <a:r>
              <a:rPr lang="sk-SK" sz="1400" cap="all" dirty="0" smtClean="0">
                <a:latin typeface="Arial Narrow" pitchFamily="34" charset="0"/>
              </a:rPr>
              <a:t>, </a:t>
            </a:r>
            <a:r>
              <a:rPr lang="sk-SK" sz="1400" b="1" dirty="0" smtClean="0">
                <a:latin typeface="Arial Narrow" pitchFamily="34" charset="0"/>
              </a:rPr>
              <a:t>P. </a:t>
            </a:r>
            <a:r>
              <a:rPr lang="sk-SK" sz="1400" b="1" dirty="0" err="1" smtClean="0">
                <a:latin typeface="Arial Narrow" pitchFamily="34" charset="0"/>
              </a:rPr>
              <a:t>Diko</a:t>
            </a:r>
            <a:r>
              <a:rPr lang="sk-SK" sz="1400" dirty="0" smtClean="0">
                <a:latin typeface="Arial Narrow" pitchFamily="34" charset="0"/>
              </a:rPr>
              <a:t>, J.G. </a:t>
            </a:r>
            <a:r>
              <a:rPr lang="sk-SK" sz="1400" dirty="0" err="1" smtClean="0">
                <a:latin typeface="Arial Narrow" pitchFamily="34" charset="0"/>
              </a:rPr>
              <a:t>Noudem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</a:rPr>
              <a:t>Influence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Spark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Plasma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Sintering</a:t>
            </a:r>
            <a:r>
              <a:rPr lang="sk-SK" sz="1400" dirty="0" smtClean="0">
                <a:latin typeface="Arial Narrow" pitchFamily="34" charset="0"/>
              </a:rPr>
              <a:t> on </a:t>
            </a:r>
            <a:r>
              <a:rPr lang="sk-SK" sz="1400" dirty="0" err="1" smtClean="0">
                <a:latin typeface="Arial Narrow" pitchFamily="34" charset="0"/>
              </a:rPr>
              <a:t>Microstructure</a:t>
            </a:r>
            <a:r>
              <a:rPr lang="sk-SK" sz="1400" dirty="0" smtClean="0">
                <a:latin typeface="Arial Narrow" pitchFamily="34" charset="0"/>
              </a:rPr>
              <a:t> and </a:t>
            </a:r>
            <a:r>
              <a:rPr lang="sk-SK" sz="1400" dirty="0" err="1" smtClean="0">
                <a:latin typeface="Arial Narrow" pitchFamily="34" charset="0"/>
              </a:rPr>
              <a:t>Properties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bulk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LaCaSrMnO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Magnetocaloric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Materials</a:t>
            </a:r>
            <a:r>
              <a:rPr lang="sk-SK" sz="1400" dirty="0" smtClean="0">
                <a:latin typeface="Arial Narrow" pitchFamily="34" charset="0"/>
              </a:rPr>
              <a:t>, CSMAG'16, 16th </a:t>
            </a:r>
            <a:r>
              <a:rPr lang="sk-SK" sz="1400" dirty="0" err="1" smtClean="0">
                <a:latin typeface="Arial Narrow" pitchFamily="34" charset="0"/>
              </a:rPr>
              <a:t>Czech</a:t>
            </a:r>
            <a:r>
              <a:rPr lang="sk-SK" sz="1400" dirty="0" smtClean="0">
                <a:latin typeface="Arial Narrow" pitchFamily="34" charset="0"/>
              </a:rPr>
              <a:t> and Slovak </a:t>
            </a:r>
            <a:r>
              <a:rPr lang="sk-SK" sz="1400" dirty="0" err="1" smtClean="0">
                <a:latin typeface="Arial Narrow" pitchFamily="34" charset="0"/>
              </a:rPr>
              <a:t>Conference</a:t>
            </a:r>
            <a:r>
              <a:rPr lang="sk-SK" sz="1400" dirty="0" smtClean="0">
                <a:latin typeface="Arial Narrow" pitchFamily="34" charset="0"/>
              </a:rPr>
              <a:t> on </a:t>
            </a:r>
            <a:r>
              <a:rPr lang="sk-SK" sz="1400" dirty="0" err="1" smtClean="0">
                <a:latin typeface="Arial Narrow" pitchFamily="34" charset="0"/>
              </a:rPr>
              <a:t>Magnetism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solidFill>
                  <a:srgbClr val="0000FF"/>
                </a:solidFill>
                <a:latin typeface="Arial Narrow" pitchFamily="34" charset="0"/>
              </a:rPr>
              <a:t>CSMAG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</a:rPr>
              <a:t>June</a:t>
            </a:r>
            <a:r>
              <a:rPr lang="sk-SK" sz="1400" dirty="0" smtClean="0">
                <a:latin typeface="Arial Narrow" pitchFamily="34" charset="0"/>
              </a:rPr>
              <a:t> 13. – 17, 2016, Košice, Slovakia. (</a:t>
            </a:r>
            <a:r>
              <a:rPr lang="sk-SK" sz="1400" dirty="0" err="1" smtClean="0">
                <a:latin typeface="Arial Narrow" pitchFamily="34" charset="0"/>
              </a:rPr>
              <a:t>Abstract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book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page</a:t>
            </a:r>
            <a:r>
              <a:rPr lang="sk-SK" sz="1400" dirty="0" smtClean="0">
                <a:latin typeface="Arial Narrow" pitchFamily="34" charset="0"/>
              </a:rPr>
              <a:t> 159).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</a:rPr>
              <a:t>V. </a:t>
            </a:r>
            <a:r>
              <a:rPr lang="en-US" sz="1400" b="1" dirty="0" err="1" smtClean="0">
                <a:latin typeface="Arial Narrow" pitchFamily="34" charset="0"/>
              </a:rPr>
              <a:t>Antal</a:t>
            </a:r>
            <a:r>
              <a:rPr lang="en-US" sz="1400" b="1" dirty="0" smtClean="0">
                <a:latin typeface="Arial Narrow" pitchFamily="34" charset="0"/>
              </a:rPr>
              <a:t>, D. </a:t>
            </a:r>
            <a:r>
              <a:rPr lang="sk-SK" sz="1400" b="1" dirty="0" err="1" smtClean="0">
                <a:latin typeface="Arial Narrow" pitchFamily="34" charset="0"/>
              </a:rPr>
              <a:t>Volochová</a:t>
            </a:r>
            <a:r>
              <a:rPr lang="sk-SK" sz="1400" b="1" dirty="0" smtClean="0">
                <a:latin typeface="Arial Narrow" pitchFamily="34" charset="0"/>
              </a:rPr>
              <a:t>, V. Kavečanský, J. Kováč and P. </a:t>
            </a:r>
            <a:r>
              <a:rPr lang="sk-SK" sz="1400" b="1" dirty="0" err="1" smtClean="0">
                <a:latin typeface="Arial Narrow" pitchFamily="34" charset="0"/>
              </a:rPr>
              <a:t>Diko</a:t>
            </a:r>
            <a:r>
              <a:rPr lang="sk-SK" sz="1400" b="1" dirty="0" smtClean="0">
                <a:latin typeface="Arial Narrow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</a:rPr>
              <a:t>Influence of thermo – chemical treatments on superconducting properties of lithium doped YBa</a:t>
            </a:r>
            <a:r>
              <a:rPr lang="en-US" sz="1400" baseline="-25000" dirty="0" smtClean="0">
                <a:latin typeface="Arial Narrow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</a:rPr>
              <a:t>Cu</a:t>
            </a:r>
            <a:r>
              <a:rPr lang="en-US" sz="1400" baseline="-25000" dirty="0" smtClean="0">
                <a:latin typeface="Arial Narrow" pitchFamily="34" charset="0"/>
              </a:rPr>
              <a:t>3</a:t>
            </a:r>
            <a:r>
              <a:rPr lang="en-US" sz="1400" dirty="0" smtClean="0">
                <a:latin typeface="Arial Narrow" pitchFamily="34" charset="0"/>
              </a:rPr>
              <a:t>O</a:t>
            </a:r>
            <a:r>
              <a:rPr lang="en-US" sz="1400" baseline="-25000" dirty="0" smtClean="0">
                <a:latin typeface="Arial Narrow" pitchFamily="34" charset="0"/>
              </a:rPr>
              <a:t>7-δ</a:t>
            </a:r>
            <a:r>
              <a:rPr lang="en-US" sz="1400" dirty="0" smtClean="0">
                <a:latin typeface="Arial Narrow" pitchFamily="34" charset="0"/>
              </a:rPr>
              <a:t> bulk superconductors</a:t>
            </a:r>
            <a:r>
              <a:rPr lang="sk-SK" sz="1400" dirty="0" smtClean="0">
                <a:latin typeface="Arial Narrow" pitchFamily="34" charset="0"/>
              </a:rPr>
              <a:t>, CSMAG'16, 16th </a:t>
            </a:r>
            <a:r>
              <a:rPr lang="sk-SK" sz="1400" dirty="0" err="1" smtClean="0">
                <a:latin typeface="Arial Narrow" pitchFamily="34" charset="0"/>
              </a:rPr>
              <a:t>Czech</a:t>
            </a:r>
            <a:r>
              <a:rPr lang="sk-SK" sz="1400" dirty="0" smtClean="0">
                <a:latin typeface="Arial Narrow" pitchFamily="34" charset="0"/>
              </a:rPr>
              <a:t> and Slovak </a:t>
            </a:r>
            <a:r>
              <a:rPr lang="sk-SK" sz="1400" dirty="0" err="1" smtClean="0">
                <a:latin typeface="Arial Narrow" pitchFamily="34" charset="0"/>
              </a:rPr>
              <a:t>Conference</a:t>
            </a:r>
            <a:r>
              <a:rPr lang="sk-SK" sz="1400" dirty="0" smtClean="0">
                <a:latin typeface="Arial Narrow" pitchFamily="34" charset="0"/>
              </a:rPr>
              <a:t> on </a:t>
            </a:r>
            <a:r>
              <a:rPr lang="sk-SK" sz="1400" dirty="0" err="1" smtClean="0">
                <a:latin typeface="Arial Narrow" pitchFamily="34" charset="0"/>
              </a:rPr>
              <a:t>Magnetism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solidFill>
                  <a:srgbClr val="0000FF"/>
                </a:solidFill>
                <a:latin typeface="Arial Narrow" pitchFamily="34" charset="0"/>
              </a:rPr>
              <a:t>CSMAG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</a:rPr>
              <a:t>June</a:t>
            </a:r>
            <a:r>
              <a:rPr lang="sk-SK" sz="1400" dirty="0" smtClean="0">
                <a:latin typeface="Arial Narrow" pitchFamily="34" charset="0"/>
              </a:rPr>
              <a:t> 13. – 17, 2016, Košice, Slovakia. </a:t>
            </a:r>
            <a:endParaRPr lang="sk-SK" sz="1400" dirty="0" smtClean="0">
              <a:solidFill>
                <a:srgbClr val="D60093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400" b="1" dirty="0" smtClean="0">
                <a:latin typeface="Arial Narrow" pitchFamily="34" charset="0"/>
              </a:rPr>
              <a:t>S. </a:t>
            </a:r>
            <a:r>
              <a:rPr lang="sk-SK" sz="1400" b="1" dirty="0" err="1" smtClean="0">
                <a:latin typeface="Arial Narrow" pitchFamily="34" charset="0"/>
              </a:rPr>
              <a:t>Piovarči</a:t>
            </a:r>
            <a:r>
              <a:rPr lang="sk-SK" sz="1400" b="1" dirty="0" smtClean="0">
                <a:latin typeface="Arial Narrow" pitchFamily="34" charset="0"/>
              </a:rPr>
              <a:t>, P. </a:t>
            </a:r>
            <a:r>
              <a:rPr lang="sk-SK" sz="1400" b="1" dirty="0" err="1" smtClean="0">
                <a:latin typeface="Arial Narrow" pitchFamily="34" charset="0"/>
              </a:rPr>
              <a:t>Diko</a:t>
            </a:r>
            <a:r>
              <a:rPr lang="sk-SK" sz="1400" b="1" dirty="0" smtClean="0">
                <a:latin typeface="Arial Narrow" pitchFamily="34" charset="0"/>
              </a:rPr>
              <a:t>, V. Kavečanský, </a:t>
            </a:r>
            <a:r>
              <a:rPr lang="sk-SK" sz="1400" dirty="0" smtClean="0">
                <a:latin typeface="Arial Narrow" pitchFamily="34" charset="0"/>
              </a:rPr>
              <a:t>T. Ryba, Z. Vargová, R. Varga: </a:t>
            </a:r>
            <a:r>
              <a:rPr lang="sk-SK" sz="1400" dirty="0" err="1" smtClean="0">
                <a:latin typeface="Arial Narrow" pitchFamily="34" charset="0"/>
              </a:rPr>
              <a:t>Structure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melt-spun</a:t>
            </a:r>
            <a:r>
              <a:rPr lang="sk-SK" sz="1400" dirty="0" smtClean="0">
                <a:latin typeface="Arial Narrow" pitchFamily="34" charset="0"/>
              </a:rPr>
              <a:t> Co</a:t>
            </a:r>
            <a:r>
              <a:rPr lang="sk-SK" sz="1400" baseline="-25000" dirty="0" smtClean="0">
                <a:latin typeface="Arial Narrow" pitchFamily="34" charset="0"/>
              </a:rPr>
              <a:t>2</a:t>
            </a:r>
            <a:r>
              <a:rPr lang="sk-SK" sz="1400" dirty="0" smtClean="0">
                <a:latin typeface="Arial Narrow" pitchFamily="34" charset="0"/>
              </a:rPr>
              <a:t>MnAl </a:t>
            </a:r>
            <a:r>
              <a:rPr lang="sk-SK" sz="1400" dirty="0" err="1" smtClean="0">
                <a:latin typeface="Arial Narrow" pitchFamily="34" charset="0"/>
              </a:rPr>
              <a:t>Heusler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alloy</a:t>
            </a:r>
            <a:r>
              <a:rPr lang="sk-SK" sz="1400" dirty="0" smtClean="0">
                <a:latin typeface="Arial Narrow" pitchFamily="34" charset="0"/>
              </a:rPr>
              <a:t>. 16th </a:t>
            </a:r>
            <a:r>
              <a:rPr lang="sk-SK" sz="1400" dirty="0" err="1" smtClean="0">
                <a:latin typeface="Arial Narrow" pitchFamily="34" charset="0"/>
              </a:rPr>
              <a:t>Czech</a:t>
            </a:r>
            <a:r>
              <a:rPr lang="sk-SK" sz="1400" dirty="0" smtClean="0">
                <a:latin typeface="Arial Narrow" pitchFamily="34" charset="0"/>
              </a:rPr>
              <a:t> and Slovak </a:t>
            </a:r>
            <a:r>
              <a:rPr lang="sk-SK" sz="1400" dirty="0" err="1" smtClean="0">
                <a:latin typeface="Arial Narrow" pitchFamily="34" charset="0"/>
              </a:rPr>
              <a:t>Conference</a:t>
            </a:r>
            <a:r>
              <a:rPr lang="sk-SK" sz="1400" dirty="0" smtClean="0">
                <a:latin typeface="Arial Narrow" pitchFamily="34" charset="0"/>
              </a:rPr>
              <a:t> on </a:t>
            </a:r>
            <a:r>
              <a:rPr lang="sk-SK" sz="1400" dirty="0" err="1" smtClean="0">
                <a:latin typeface="Arial Narrow" pitchFamily="34" charset="0"/>
              </a:rPr>
              <a:t>Magnetism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solidFill>
                  <a:srgbClr val="0000FF"/>
                </a:solidFill>
                <a:latin typeface="Arial Narrow" pitchFamily="34" charset="0"/>
              </a:rPr>
              <a:t>CSMAG</a:t>
            </a:r>
            <a:r>
              <a:rPr lang="sk-SK" sz="1400" dirty="0" smtClean="0">
                <a:latin typeface="Arial Narrow" pitchFamily="34" charset="0"/>
              </a:rPr>
              <a:t>, 13. – 17. Jún 2016, Košice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dirty="0" smtClean="0">
              <a:solidFill>
                <a:srgbClr val="D60093"/>
              </a:solidFill>
              <a:latin typeface="Arial Narrow" pitchFamily="34" charset="0"/>
            </a:endParaRPr>
          </a:p>
          <a:p>
            <a:pPr marL="342900" indent="-342900"/>
            <a:endParaRPr lang="sk-SK" sz="1400" dirty="0" smtClean="0">
              <a:solidFill>
                <a:srgbClr val="9900CC"/>
              </a:solidFill>
              <a:latin typeface="Arial Narrow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4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6" name="Obdĺžnik 5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BlokTextu 4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sk-SK" i="1" dirty="0" err="1" smtClean="0">
                  <a:solidFill>
                    <a:schemeClr val="bg1"/>
                  </a:solidFill>
                  <a:latin typeface="Arial Narrow" pitchFamily="34" charset="0"/>
                </a:rPr>
                <a:t>decemb</a:t>
              </a:r>
              <a:r>
                <a:rPr lang="en-US" i="1" dirty="0" err="1" smtClean="0">
                  <a:solidFill>
                    <a:schemeClr val="bg1"/>
                  </a:solidFill>
                  <a:latin typeface="Arial Narrow" pitchFamily="34" charset="0"/>
                </a:rPr>
                <a:t>er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BlokTextu 1"/>
          <p:cNvSpPr txBox="1">
            <a:spLocks noChangeArrowheads="1"/>
          </p:cNvSpPr>
          <p:nvPr/>
        </p:nvSpPr>
        <p:spPr bwMode="auto">
          <a:xfrm>
            <a:off x="3456000" y="180000"/>
            <a:ext cx="2216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Publikácie </a:t>
            </a:r>
            <a:r>
              <a:rPr lang="sk-SK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 2016</a:t>
            </a:r>
            <a:endParaRPr lang="sk-SK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78972" y="538097"/>
            <a:ext cx="8172174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00FF"/>
                </a:solidFill>
              </a:rPr>
              <a:t>Recenzie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</a:p>
          <a:p>
            <a:endParaRPr lang="sk-SK" sz="1400" dirty="0" smtClean="0">
              <a:solidFill>
                <a:srgbClr val="0000FF"/>
              </a:solidFill>
            </a:endParaRPr>
          </a:p>
          <a:p>
            <a:r>
              <a:rPr lang="sk-SK" dirty="0" smtClean="0">
                <a:solidFill>
                  <a:srgbClr val="0000FF"/>
                </a:solidFill>
              </a:rPr>
              <a:t>P. </a:t>
            </a:r>
            <a:r>
              <a:rPr lang="sk-SK" dirty="0" err="1" smtClean="0">
                <a:solidFill>
                  <a:srgbClr val="0000FF"/>
                </a:solidFill>
              </a:rPr>
              <a:t>Diko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smtClean="0"/>
              <a:t>APVV 2x, VEGA, </a:t>
            </a:r>
            <a:endParaRPr lang="sk-SK" dirty="0" smtClean="0"/>
          </a:p>
          <a:p>
            <a:r>
              <a:rPr lang="sk-SK" i="1" u="sng" dirty="0" smtClean="0"/>
              <a:t>Č</a:t>
            </a:r>
            <a:r>
              <a:rPr lang="en-US" i="1" u="sng" dirty="0" err="1" smtClean="0"/>
              <a:t>asopisy</a:t>
            </a:r>
            <a:r>
              <a:rPr lang="sk-SK" i="1" u="sng" dirty="0" smtClean="0"/>
              <a:t> </a:t>
            </a:r>
            <a:r>
              <a:rPr lang="en-US" i="1" u="sng" dirty="0" smtClean="0"/>
              <a:t>1</a:t>
            </a:r>
            <a:r>
              <a:rPr lang="sk-SK" i="1" u="sng" dirty="0" smtClean="0"/>
              <a:t>1</a:t>
            </a:r>
            <a:r>
              <a:rPr lang="en-US" i="1" u="sng" dirty="0" smtClean="0"/>
              <a:t>: </a:t>
            </a:r>
            <a:r>
              <a:rPr lang="en-US" dirty="0" smtClean="0"/>
              <a:t>SUST </a:t>
            </a:r>
            <a:r>
              <a:rPr lang="sk-SK" dirty="0" smtClean="0"/>
              <a:t>(</a:t>
            </a:r>
            <a:r>
              <a:rPr lang="en-US" dirty="0" smtClean="0"/>
              <a:t>2x</a:t>
            </a:r>
            <a:r>
              <a:rPr lang="sk-SK" dirty="0" smtClean="0"/>
              <a:t>)</a:t>
            </a:r>
            <a:r>
              <a:rPr lang="en-US" dirty="0" smtClean="0"/>
              <a:t> ,</a:t>
            </a:r>
            <a:r>
              <a:rPr lang="sk-SK" dirty="0" smtClean="0"/>
              <a:t> MATCHEMPHYS</a:t>
            </a:r>
            <a:r>
              <a:rPr lang="en-US" dirty="0" smtClean="0"/>
              <a:t> </a:t>
            </a:r>
            <a:r>
              <a:rPr lang="sk-SK" dirty="0" smtClean="0"/>
              <a:t>(</a:t>
            </a:r>
            <a:r>
              <a:rPr lang="en-US" dirty="0" smtClean="0"/>
              <a:t>2x</a:t>
            </a:r>
            <a:r>
              <a:rPr lang="sk-SK" dirty="0" smtClean="0"/>
              <a:t>)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  <a:r>
              <a:rPr lang="sk-SK" dirty="0" err="1" smtClean="0"/>
              <a:t>Crystal</a:t>
            </a:r>
            <a:r>
              <a:rPr lang="sk-SK" dirty="0" smtClean="0"/>
              <a:t> </a:t>
            </a:r>
            <a:r>
              <a:rPr lang="sk-SK" dirty="0" err="1" smtClean="0"/>
              <a:t>Growth</a:t>
            </a:r>
            <a:r>
              <a:rPr lang="sk-SK" dirty="0" smtClean="0"/>
              <a:t> &amp; </a:t>
            </a:r>
            <a:r>
              <a:rPr lang="sk-SK" dirty="0" err="1" smtClean="0"/>
              <a:t>Design</a:t>
            </a:r>
            <a:r>
              <a:rPr lang="sk-SK" dirty="0" smtClean="0"/>
              <a:t> (1x)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Advanced</a:t>
            </a:r>
            <a:r>
              <a:rPr lang="sk-SK" dirty="0" smtClean="0"/>
              <a:t> </a:t>
            </a:r>
            <a:r>
              <a:rPr lang="sk-SK" dirty="0" err="1" smtClean="0"/>
              <a:t>Engineering</a:t>
            </a:r>
            <a:r>
              <a:rPr lang="sk-SK" dirty="0" smtClean="0"/>
              <a:t> </a:t>
            </a:r>
            <a:r>
              <a:rPr lang="sk-SK" dirty="0" err="1" smtClean="0"/>
              <a:t>Materials</a:t>
            </a:r>
            <a:r>
              <a:rPr lang="en-US" dirty="0" smtClean="0"/>
              <a:t>, </a:t>
            </a:r>
            <a:r>
              <a:rPr lang="sk-SK" dirty="0" smtClean="0"/>
              <a:t>J</a:t>
            </a:r>
            <a:r>
              <a:rPr lang="en-US" dirty="0" err="1" smtClean="0"/>
              <a:t>ournal</a:t>
            </a:r>
            <a:r>
              <a:rPr lang="en-US" dirty="0" smtClean="0"/>
              <a:t> of Materials and Product Technology, </a:t>
            </a:r>
            <a:endParaRPr lang="sk-SK" dirty="0" smtClean="0"/>
          </a:p>
          <a:p>
            <a:r>
              <a:rPr lang="sk-SK" dirty="0" err="1" smtClean="0"/>
              <a:t>physica</a:t>
            </a:r>
            <a:r>
              <a:rPr lang="sk-SK" dirty="0" smtClean="0"/>
              <a:t> status </a:t>
            </a:r>
            <a:r>
              <a:rPr lang="sk-SK" dirty="0" err="1" smtClean="0"/>
              <a:t>solid</a:t>
            </a:r>
            <a:r>
              <a:rPr lang="en-US" dirty="0" smtClean="0"/>
              <a:t>, </a:t>
            </a:r>
            <a:endParaRPr lang="sk-SK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pPr lvl="0"/>
            <a:r>
              <a:rPr lang="en-US" dirty="0" smtClean="0">
                <a:solidFill>
                  <a:srgbClr val="0000FF"/>
                </a:solidFill>
              </a:rPr>
              <a:t>V. </a:t>
            </a:r>
            <a:r>
              <a:rPr lang="en-US" dirty="0" err="1" smtClean="0">
                <a:solidFill>
                  <a:srgbClr val="0000FF"/>
                </a:solidFill>
              </a:rPr>
              <a:t>Kave</a:t>
            </a:r>
            <a:r>
              <a:rPr lang="sk-SK" dirty="0" smtClean="0">
                <a:solidFill>
                  <a:srgbClr val="0000FF"/>
                </a:solidFill>
              </a:rPr>
              <a:t>č</a:t>
            </a:r>
            <a:r>
              <a:rPr lang="en-US" dirty="0" err="1" smtClean="0">
                <a:solidFill>
                  <a:srgbClr val="0000FF"/>
                </a:solidFill>
              </a:rPr>
              <a:t>ansk</a:t>
            </a:r>
            <a:r>
              <a:rPr lang="sk-SK" dirty="0" smtClean="0">
                <a:solidFill>
                  <a:srgbClr val="0000FF"/>
                </a:solidFill>
              </a:rPr>
              <a:t>ý:  </a:t>
            </a:r>
            <a:r>
              <a:rPr lang="sk-SK" dirty="0" smtClean="0"/>
              <a:t>VEGA (1x), Dipl. práca (1x)  </a:t>
            </a:r>
          </a:p>
          <a:p>
            <a:pPr lvl="0"/>
            <a:r>
              <a:rPr lang="sk-SK" i="1" u="sng" dirty="0" smtClean="0"/>
              <a:t>Č</a:t>
            </a:r>
            <a:r>
              <a:rPr lang="en-US" i="1" u="sng" dirty="0" err="1" smtClean="0"/>
              <a:t>asopisy</a:t>
            </a:r>
            <a:r>
              <a:rPr lang="sk-SK" i="1" u="sng" dirty="0" smtClean="0"/>
              <a:t> 1</a:t>
            </a:r>
            <a:r>
              <a:rPr lang="sk-SK" dirty="0" smtClean="0">
                <a:solidFill>
                  <a:srgbClr val="0000FF"/>
                </a:solidFill>
              </a:rPr>
              <a:t>: </a:t>
            </a:r>
            <a:r>
              <a:rPr lang="sk-SK" dirty="0" err="1" smtClean="0"/>
              <a:t>Journal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Alloys</a:t>
            </a:r>
            <a:r>
              <a:rPr lang="sk-SK" dirty="0" smtClean="0"/>
              <a:t> and </a:t>
            </a:r>
            <a:r>
              <a:rPr lang="sk-SK" dirty="0" err="1" smtClean="0"/>
              <a:t>Compounds</a:t>
            </a:r>
            <a:r>
              <a:rPr lang="sk-SK" dirty="0" smtClean="0"/>
              <a:t> (1x)</a:t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>
                <a:solidFill>
                  <a:srgbClr val="0000FF"/>
                </a:solidFill>
              </a:rPr>
              <a:t>D. </a:t>
            </a:r>
            <a:r>
              <a:rPr lang="sk-SK" dirty="0" err="1" smtClean="0">
                <a:solidFill>
                  <a:srgbClr val="0000FF"/>
                </a:solidFill>
              </a:rPr>
              <a:t>Volochová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sk-SK" dirty="0" smtClean="0"/>
              <a:t> </a:t>
            </a:r>
          </a:p>
          <a:p>
            <a:r>
              <a:rPr lang="sk-SK" i="1" u="sng" dirty="0" smtClean="0"/>
              <a:t>Č</a:t>
            </a:r>
            <a:r>
              <a:rPr lang="en-US" i="1" u="sng" dirty="0" err="1" smtClean="0"/>
              <a:t>asopisy</a:t>
            </a:r>
            <a:r>
              <a:rPr lang="sk-SK" i="1" u="sng" dirty="0" smtClean="0"/>
              <a:t> 2</a:t>
            </a:r>
            <a:r>
              <a:rPr lang="sk-SK" dirty="0" smtClean="0">
                <a:solidFill>
                  <a:srgbClr val="0000FF"/>
                </a:solidFill>
              </a:rPr>
              <a:t>: </a:t>
            </a:r>
            <a:r>
              <a:rPr lang="sk-SK" dirty="0" err="1" smtClean="0"/>
              <a:t>Superconductor</a:t>
            </a:r>
            <a:r>
              <a:rPr lang="sk-SK" dirty="0" smtClean="0"/>
              <a:t> </a:t>
            </a:r>
            <a:r>
              <a:rPr lang="sk-SK" dirty="0" err="1" smtClean="0"/>
              <a:t>Science</a:t>
            </a:r>
            <a:r>
              <a:rPr lang="sk-SK" dirty="0" smtClean="0"/>
              <a:t> and </a:t>
            </a:r>
            <a:r>
              <a:rPr lang="sk-SK" dirty="0" err="1" smtClean="0"/>
              <a:t>Technology</a:t>
            </a:r>
            <a:r>
              <a:rPr lang="sk-SK" dirty="0" smtClean="0"/>
              <a:t> (1x), Acta </a:t>
            </a:r>
            <a:r>
              <a:rPr lang="sk-SK" dirty="0" err="1" smtClean="0"/>
              <a:t>Physica</a:t>
            </a:r>
            <a:r>
              <a:rPr lang="sk-SK" dirty="0" smtClean="0"/>
              <a:t> </a:t>
            </a:r>
            <a:r>
              <a:rPr lang="sk-SK" dirty="0" err="1" smtClean="0"/>
              <a:t>Polonica</a:t>
            </a:r>
            <a:r>
              <a:rPr lang="sk-SK" dirty="0" smtClean="0"/>
              <a:t> A</a:t>
            </a:r>
            <a:r>
              <a:rPr lang="en-US" dirty="0" smtClean="0"/>
              <a:t> </a:t>
            </a:r>
            <a:r>
              <a:rPr lang="sk-SK" dirty="0" smtClean="0"/>
              <a:t>(1x)</a:t>
            </a:r>
          </a:p>
          <a:p>
            <a:endParaRPr lang="sk-SK" dirty="0" smtClean="0"/>
          </a:p>
          <a:p>
            <a:r>
              <a:rPr lang="sk-SK" dirty="0" smtClean="0">
                <a:solidFill>
                  <a:srgbClr val="0000FF"/>
                </a:solidFill>
              </a:rPr>
              <a:t>K. </a:t>
            </a:r>
            <a:r>
              <a:rPr lang="sk-SK" dirty="0" err="1" smtClean="0">
                <a:solidFill>
                  <a:srgbClr val="0000FF"/>
                </a:solidFill>
              </a:rPr>
              <a:t>Zmorayová</a:t>
            </a:r>
            <a:r>
              <a:rPr lang="sk-SK" dirty="0" smtClean="0">
                <a:solidFill>
                  <a:srgbClr val="0000FF"/>
                </a:solidFill>
              </a:rPr>
              <a:t>: </a:t>
            </a:r>
          </a:p>
          <a:p>
            <a:r>
              <a:rPr lang="sk-SK" i="1" u="sng" dirty="0" smtClean="0"/>
              <a:t>Č</a:t>
            </a:r>
            <a:r>
              <a:rPr lang="en-US" i="1" u="sng" dirty="0" err="1" smtClean="0"/>
              <a:t>asopisy</a:t>
            </a:r>
            <a:r>
              <a:rPr lang="sk-SK" i="1" u="sng" dirty="0" smtClean="0"/>
              <a:t> 1</a:t>
            </a:r>
            <a:r>
              <a:rPr lang="sk-SK" dirty="0" smtClean="0">
                <a:solidFill>
                  <a:srgbClr val="0000FF"/>
                </a:solidFill>
              </a:rPr>
              <a:t>: </a:t>
            </a:r>
            <a:r>
              <a:rPr lang="sk-SK" dirty="0" err="1" smtClean="0"/>
              <a:t>Materials</a:t>
            </a:r>
            <a:r>
              <a:rPr lang="sk-SK" dirty="0" smtClean="0"/>
              <a:t> </a:t>
            </a:r>
            <a:r>
              <a:rPr lang="sk-SK" dirty="0" err="1" smtClean="0"/>
              <a:t>Science</a:t>
            </a:r>
            <a:r>
              <a:rPr lang="sk-SK" dirty="0" smtClean="0"/>
              <a:t> </a:t>
            </a:r>
            <a:r>
              <a:rPr lang="sk-SK" dirty="0" err="1" smtClean="0"/>
              <a:t>Forum</a:t>
            </a:r>
            <a:r>
              <a:rPr lang="sk-SK" dirty="0" smtClean="0"/>
              <a:t> (1x)</a:t>
            </a:r>
            <a:endParaRPr lang="en-US" dirty="0" smtClean="0"/>
          </a:p>
          <a:p>
            <a:endParaRPr lang="sk-SK" dirty="0"/>
          </a:p>
        </p:txBody>
      </p:sp>
      <p:grpSp>
        <p:nvGrpSpPr>
          <p:cNvPr id="3" name="Skupina 2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4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6" name="Obdĺžnik 5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BlokTextu 4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339047" y="1222623"/>
          <a:ext cx="8465905" cy="3827751"/>
        </p:xfrm>
        <a:graphic>
          <a:graphicData uri="http://schemas.openxmlformats.org/drawingml/2006/table">
            <a:tbl>
              <a:tblPr/>
              <a:tblGrid>
                <a:gridCol w="1167524"/>
                <a:gridCol w="550549"/>
                <a:gridCol w="467369"/>
                <a:gridCol w="424283"/>
                <a:gridCol w="424283"/>
                <a:gridCol w="508661"/>
                <a:gridCol w="495075"/>
                <a:gridCol w="522844"/>
                <a:gridCol w="593636"/>
                <a:gridCol w="594235"/>
                <a:gridCol w="682203"/>
                <a:gridCol w="508661"/>
                <a:gridCol w="509260"/>
                <a:gridCol w="508661"/>
                <a:gridCol w="508661"/>
              </a:tblGrid>
              <a:tr h="94969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Počet WOS publikácií 2016, klasifikácia podľa SCIMAGO</a:t>
                      </a:r>
                      <a:endParaRPr lang="sk-SK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Arial Narrow" pitchFamily="34" charset="0"/>
                          <a:ea typeface="Calibri"/>
                          <a:cs typeface="Times New Roman"/>
                        </a:rPr>
                        <a:t>Počet APVV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Arial Narrow" pitchFamily="34" charset="0"/>
                          <a:ea typeface="Calibri"/>
                          <a:cs typeface="Times New Roman"/>
                        </a:rPr>
                        <a:t>A/B</a:t>
                      </a:r>
                      <a:endParaRPr lang="sk-SK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Arial Narrow" pitchFamily="34" charset="0"/>
                          <a:ea typeface="Calibri"/>
                          <a:cs typeface="Times New Roman"/>
                        </a:rPr>
                        <a:t>Bilateral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Arial Narrow" pitchFamily="34" charset="0"/>
                          <a:ea typeface="Calibri"/>
                          <a:cs typeface="Times New Roman"/>
                        </a:rPr>
                        <a:t>BAPVV/MAD</a:t>
                      </a:r>
                      <a:endParaRPr lang="sk-SK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Arial Narrow" pitchFamily="34" charset="0"/>
                          <a:ea typeface="Calibri"/>
                          <a:cs typeface="Times New Roman"/>
                        </a:rPr>
                        <a:t>Počet COST, ...iné</a:t>
                      </a:r>
                      <a:endParaRPr lang="sk-SK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Arial Narrow" pitchFamily="34" charset="0"/>
                          <a:ea typeface="Calibri"/>
                          <a:cs typeface="Times New Roman"/>
                        </a:rPr>
                        <a:t>Počet  EU 2020</a:t>
                      </a:r>
                      <a:endParaRPr lang="sk-SK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Arial Narrow" pitchFamily="34" charset="0"/>
                          <a:ea typeface="Calibri"/>
                          <a:cs typeface="Times New Roman"/>
                        </a:rPr>
                        <a:t>R/P</a:t>
                      </a:r>
                      <a:endParaRPr lang="sk-SK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Arial Narrow" pitchFamily="34" charset="0"/>
                          <a:ea typeface="Calibri"/>
                          <a:cs typeface="Times New Roman"/>
                        </a:rPr>
                        <a:t>Počet PhD</a:t>
                      </a:r>
                      <a:endParaRPr lang="sk-SK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Počet VŠ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V/T</a:t>
                      </a:r>
                      <a:endParaRPr lang="sk-SK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Arial Narrow" pitchFamily="34" charset="0"/>
                          <a:ea typeface="Calibri"/>
                          <a:cs typeface="Times New Roman"/>
                        </a:rPr>
                        <a:t>Počet SŠ</a:t>
                      </a:r>
                      <a:endParaRPr lang="sk-SK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Arial Narrow" pitchFamily="34" charset="0"/>
                          <a:ea typeface="Calibri"/>
                          <a:cs typeface="Times New Roman"/>
                        </a:rPr>
                        <a:t>FTE</a:t>
                      </a:r>
                      <a:endParaRPr lang="sk-SK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59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Q1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Q2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Q3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Q1P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8518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LMF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3851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LMF/FTE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FF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0,86</a:t>
                      </a:r>
                      <a:endParaRPr lang="sk-SK" sz="1600" b="1" dirty="0">
                        <a:solidFill>
                          <a:srgbClr val="0000FF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FF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0,43</a:t>
                      </a:r>
                      <a:endParaRPr lang="sk-SK" sz="1600" b="1" dirty="0">
                        <a:solidFill>
                          <a:srgbClr val="0000FF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FF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1,7</a:t>
                      </a:r>
                      <a:endParaRPr lang="sk-SK" sz="1600" b="1" dirty="0">
                        <a:solidFill>
                          <a:srgbClr val="0000FF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0,14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0,14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0,43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6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sk-SK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400373" y="523982"/>
            <a:ext cx="2187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rgbClr val="0000FF"/>
                </a:solidFill>
              </a:rPr>
              <a:t>Tabuľka 2.: LMF</a:t>
            </a:r>
            <a:endParaRPr lang="sk-SK" sz="2400" dirty="0">
              <a:solidFill>
                <a:srgbClr val="0000FF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5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7" name="Obdĺžnik 6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BlokTextu 5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50661" y="732755"/>
            <a:ext cx="7833491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Najcitovanejší autor oddelenia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P. </a:t>
            </a:r>
            <a:r>
              <a:rPr kumimoji="0" lang="sk-SK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Diko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983</a:t>
            </a:r>
            <a:r>
              <a:rPr kumimoji="0" lang="sk-SK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citácií, 45 v roku 2015, H index 18  </a:t>
            </a:r>
            <a:endParaRPr kumimoji="0" lang="sk-SK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Autor s najväčším počtom publikácií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P. </a:t>
            </a:r>
            <a:r>
              <a:rPr lang="sk-SK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Diko</a:t>
            </a:r>
            <a:r>
              <a:rPr lang="sk-SK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166 WOS, v roku 2016: 11 WOS</a:t>
            </a:r>
            <a:endParaRPr kumimoji="0" lang="sk-SK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Doktorandské štúdium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/>
            <a:r>
              <a:rPr lang="sk-SK" sz="1600" dirty="0" smtClean="0">
                <a:latin typeface="Arial" pitchFamily="34" charset="0"/>
                <a:cs typeface="Arial" pitchFamily="34" charset="0"/>
              </a:rPr>
              <a:t>Ing. Monika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Radu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š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ovsk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á, PhD., št. odbor Materiály, obhájila: marec 2016</a:t>
            </a:r>
          </a:p>
          <a:p>
            <a:pPr marL="342900" indent="-342900"/>
            <a:r>
              <a:rPr lang="sk-SK" sz="1600" dirty="0" smtClean="0">
                <a:latin typeface="Arial" pitchFamily="34" charset="0"/>
                <a:cs typeface="Arial" pitchFamily="34" charset="0"/>
              </a:rPr>
              <a:t>  </a:t>
            </a:r>
            <a:endParaRPr lang="sk-SK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600" b="1" dirty="0" smtClean="0">
                <a:latin typeface="Arial" pitchFamily="34" charset="0"/>
                <a:cs typeface="Arial" pitchFamily="34" charset="0"/>
              </a:rPr>
              <a:t>Doktorandi 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Ing.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Ljudmila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Vojtková, št. odbor Materiály, nastúpila v 2013, školiteľ: P.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Diko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Mgr. Renáta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Verbová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št. odbor Materiály, nastúpila v 2013, školiteľ: V. Kavečanský 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Ing. Petra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Hajdová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št. odbor Materiály, nastúpila v 2015, školiteľ: P.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Diko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k-SK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4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6" name="Obdĺžnik 5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BlokTextu 4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64498" y="2711567"/>
            <a:ext cx="681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rgbClr val="0000FF"/>
                </a:solidFill>
              </a:rPr>
              <a:t>Medzinárodná spolupráca  LMF</a:t>
            </a:r>
            <a:endParaRPr lang="sk-SK" sz="4000" b="1" dirty="0">
              <a:solidFill>
                <a:srgbClr val="0000FF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4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6" name="Obdĺžnik 5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BlokTextu 4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kTextu 11"/>
          <p:cNvSpPr txBox="1"/>
          <p:nvPr/>
        </p:nvSpPr>
        <p:spPr>
          <a:xfrm>
            <a:off x="1" y="107573"/>
            <a:ext cx="914399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solidFill>
                  <a:srgbClr val="0000FF"/>
                </a:solidFill>
              </a:rPr>
              <a:t>Spolupráca s </a:t>
            </a:r>
            <a:r>
              <a:rPr lang="en-US" sz="2000" dirty="0" smtClean="0">
                <a:solidFill>
                  <a:srgbClr val="0000FF"/>
                </a:solidFill>
              </a:rPr>
              <a:t>Bulk Superconductivity Group, Department of Engineering, 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University of Cambridge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14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16" name="Obdĺžnik 15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BlokTextu 14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0" name="Obrázok 9"/>
          <p:cNvPicPr/>
          <p:nvPr/>
        </p:nvPicPr>
        <p:blipFill>
          <a:blip r:embed="rId3" cstate="print">
            <a:lum bright="18000" contrast="8000"/>
          </a:blip>
          <a:srcRect/>
          <a:stretch>
            <a:fillRect/>
          </a:stretch>
        </p:blipFill>
        <p:spPr bwMode="auto">
          <a:xfrm>
            <a:off x="4671588" y="864807"/>
            <a:ext cx="3829616" cy="269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15985" y="3806633"/>
            <a:ext cx="42122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Účasť na 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Roadmapping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Workshop: Bulk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Superconductivity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7. jún 2016 Cambridge. V popredí Prof. D.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Cardwell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riaditeľ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Depertment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Engineering, University of Cambridge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PavelZaloha\LMFPracovnyA\ALMFDiko\VedeckeLMF\Experimenty\Supravodice\REBCO\Zahranicnici\DevendraKumarNamburi\DSC_5979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71" y="869408"/>
            <a:ext cx="3814458" cy="2688125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449676" y="3675346"/>
            <a:ext cx="3829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Pracovný pobyt Dr. D.K. </a:t>
            </a:r>
            <a:r>
              <a:rPr lang="sk-SK" sz="1600" dirty="0" err="1" smtClean="0"/>
              <a:t>Namburi</a:t>
            </a:r>
            <a:endParaRPr lang="sk-SK" sz="1600" dirty="0" smtClean="0"/>
          </a:p>
          <a:p>
            <a:r>
              <a:rPr lang="sk-SK" sz="1600" dirty="0" smtClean="0">
                <a:solidFill>
                  <a:srgbClr val="0000FF"/>
                </a:solidFill>
              </a:rPr>
              <a:t>Mikroštruktúra YBCO MSS</a:t>
            </a:r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Subzrnná</a:t>
            </a:r>
            <a:r>
              <a:rPr lang="sk-SK" sz="1600" dirty="0" smtClean="0"/>
              <a:t> štruktúra</a:t>
            </a:r>
          </a:p>
          <a:p>
            <a:r>
              <a:rPr lang="sk-SK" sz="1600" dirty="0" smtClean="0"/>
              <a:t>- Homogenita </a:t>
            </a:r>
            <a:r>
              <a:rPr lang="sk-SK" sz="1600" dirty="0" err="1" smtClean="0"/>
              <a:t>pinnigových</a:t>
            </a:r>
            <a:r>
              <a:rPr lang="sk-SK" sz="1600" dirty="0" smtClean="0"/>
              <a:t> centier</a:t>
            </a:r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Charakterizacia</a:t>
            </a:r>
            <a:r>
              <a:rPr lang="sk-SK" sz="1600" dirty="0" smtClean="0"/>
              <a:t> (SEM, RTG, TG</a:t>
            </a:r>
            <a:r>
              <a:rPr lang="en-US" sz="1600" dirty="0" smtClean="0"/>
              <a:t>, DTA</a:t>
            </a:r>
            <a:r>
              <a:rPr lang="sk-SK" sz="1600" dirty="0" smtClean="0"/>
              <a:t>) </a:t>
            </a:r>
          </a:p>
          <a:p>
            <a:r>
              <a:rPr lang="sk-SK" sz="1600" dirty="0" smtClean="0"/>
              <a:t> nového </a:t>
            </a:r>
            <a:r>
              <a:rPr lang="sk-SK" sz="1600" dirty="0" err="1" smtClean="0"/>
              <a:t>supravodiča</a:t>
            </a:r>
            <a:r>
              <a:rPr lang="sk-SK" sz="1600" dirty="0" smtClean="0"/>
              <a:t> RE</a:t>
            </a:r>
            <a:r>
              <a:rPr lang="sk-SK" sz="1600" baseline="-25000" dirty="0" smtClean="0"/>
              <a:t>3</a:t>
            </a:r>
            <a:r>
              <a:rPr lang="sk-SK" sz="1600" dirty="0" smtClean="0"/>
              <a:t>Ba</a:t>
            </a:r>
            <a:r>
              <a:rPr lang="sk-SK" sz="1600" baseline="-25000" dirty="0" smtClean="0"/>
              <a:t>5</a:t>
            </a:r>
            <a:r>
              <a:rPr lang="sk-SK" sz="1600" dirty="0" smtClean="0"/>
              <a:t>Cu</a:t>
            </a:r>
            <a:r>
              <a:rPr lang="sk-SK" sz="1600" baseline="-25000" dirty="0" smtClean="0"/>
              <a:t>8</a:t>
            </a:r>
            <a:r>
              <a:rPr lang="sk-SK" sz="1600" dirty="0" smtClean="0"/>
              <a:t>O</a:t>
            </a:r>
            <a:r>
              <a:rPr lang="sk-SK" sz="1600" baseline="-25000" dirty="0" smtClean="0"/>
              <a:t>x</a:t>
            </a:r>
          </a:p>
        </p:txBody>
      </p:sp>
      <p:sp>
        <p:nvSpPr>
          <p:cNvPr id="19" name="Obdĺžnik 18"/>
          <p:cNvSpPr/>
          <p:nvPr/>
        </p:nvSpPr>
        <p:spPr>
          <a:xfrm>
            <a:off x="799343" y="5288981"/>
            <a:ext cx="8175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W.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Zhao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Y.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Shi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M. </a:t>
            </a:r>
            <a:r>
              <a:rPr lang="sk-SK" sz="1400" b="1" dirty="0" err="1" smtClean="0">
                <a:latin typeface="Arial Narrow" pitchFamily="34" charset="0"/>
                <a:cs typeface="Arial" pitchFamily="34" charset="0"/>
              </a:rPr>
              <a:t>Radušovská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A. R.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Dennis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J. H.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Durrell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sk-SK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D. A.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Cardwell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Comparison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the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Effects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Platinum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and CeO</a:t>
            </a:r>
            <a:r>
              <a:rPr lang="sk-SK" sz="1400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on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the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Properties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Single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Grain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Sm-Ba-Cu-O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Bulk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Superconductors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 Narrow" pitchFamily="34" charset="0"/>
              </a:rPr>
              <a:t>SUPERCONDUCTOR SCIENCE &amp; TECHNOLOGY</a:t>
            </a:r>
            <a:r>
              <a:rPr lang="en-US" sz="1400" dirty="0" smtClean="0">
                <a:latin typeface="Arial Narrow" pitchFamily="34" charset="0"/>
              </a:rPr>
              <a:t>  29  (2016) 125002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IF 2.717</a:t>
            </a:r>
            <a:endParaRPr lang="en-GB" sz="1400" b="1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96725" y="551667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Q1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45075" y="964124"/>
            <a:ext cx="8357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Podpísané memorandum o spolupráci </a:t>
            </a:r>
          </a:p>
          <a:p>
            <a:pPr>
              <a:defRPr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(riaditeľ ÚEF SAV – prezident SIT)</a:t>
            </a:r>
          </a:p>
          <a:p>
            <a:pPr>
              <a:defRPr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" y="213143"/>
            <a:ext cx="91439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dirty="0" smtClean="0">
                <a:solidFill>
                  <a:srgbClr val="0000FF"/>
                </a:solidFill>
                <a:cs typeface="Arial" pitchFamily="34" charset="0"/>
              </a:rPr>
              <a:t>Spolupráca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s </a:t>
            </a:r>
            <a:r>
              <a:rPr lang="en-US" dirty="0" smtClean="0">
                <a:solidFill>
                  <a:srgbClr val="0000FF"/>
                </a:solidFill>
              </a:rPr>
              <a:t>Superconducting Materials Laboratory, Department of Materials Science and Engineering, </a:t>
            </a:r>
            <a:r>
              <a:rPr lang="en-US" b="1" dirty="0" smtClean="0">
                <a:solidFill>
                  <a:srgbClr val="0000FF"/>
                </a:solidFill>
              </a:rPr>
              <a:t>Shibaura Institute of Technology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, Tokyo. 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2307629" y="1564241"/>
            <a:ext cx="3531109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Rok 201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sk-SK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 P.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Diko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prednáška na seminári SIT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 Jeden SIT študent v LMF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spoločných publikácií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66" y="938268"/>
            <a:ext cx="1965100" cy="214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kupina 6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9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11" name="Obdĺžnik 10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BlokTextu 9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3" name="Obdĺžnik 12"/>
          <p:cNvSpPr/>
          <p:nvPr/>
        </p:nvSpPr>
        <p:spPr>
          <a:xfrm>
            <a:off x="611619" y="3173627"/>
            <a:ext cx="80937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sz="1400" dirty="0" smtClean="0">
                <a:latin typeface="Arial Narrow" pitchFamily="34" charset="0"/>
              </a:rPr>
              <a:t>M. </a:t>
            </a:r>
            <a:r>
              <a:rPr lang="sk-SK" sz="1400" dirty="0" err="1" smtClean="0">
                <a:latin typeface="Arial Narrow" pitchFamily="34" charset="0"/>
              </a:rPr>
              <a:t>Muralidhar</a:t>
            </a:r>
            <a:r>
              <a:rPr lang="sk-SK" sz="1400" dirty="0" smtClean="0">
                <a:latin typeface="Arial Narrow" pitchFamily="34" charset="0"/>
              </a:rPr>
              <a:t>, N. Ide, M. R. </a:t>
            </a:r>
            <a:r>
              <a:rPr lang="sk-SK" sz="1400" dirty="0" err="1" smtClean="0">
                <a:latin typeface="Arial Narrow" pitchFamily="34" charset="0"/>
              </a:rPr>
              <a:t>Koblischka</a:t>
            </a:r>
            <a:r>
              <a:rPr lang="sk-SK" sz="1400" dirty="0" smtClean="0"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sk-SK" sz="1400" b="1" dirty="0" smtClean="0">
                <a:latin typeface="Arial Narrow" pitchFamily="34" charset="0"/>
              </a:rPr>
              <a:t>P. </a:t>
            </a:r>
            <a:r>
              <a:rPr lang="sk-SK" sz="1400" b="1" dirty="0" err="1" smtClean="0">
                <a:latin typeface="Arial Narrow" pitchFamily="34" charset="0"/>
              </a:rPr>
              <a:t>Diko</a:t>
            </a:r>
            <a:r>
              <a:rPr lang="sk-SK" sz="1400" b="1" dirty="0" smtClean="0">
                <a:latin typeface="Arial Narrow" pitchFamily="34" charset="0"/>
              </a:rPr>
              <a:t>,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sk-SK" sz="1400" dirty="0" smtClean="0">
                <a:latin typeface="Arial Narrow" pitchFamily="34" charset="0"/>
              </a:rPr>
              <a:t>K. </a:t>
            </a:r>
            <a:r>
              <a:rPr lang="sk-SK" sz="1400" dirty="0" err="1" smtClean="0">
                <a:latin typeface="Arial Narrow" pitchFamily="34" charset="0"/>
              </a:rPr>
              <a:t>Inoue</a:t>
            </a:r>
            <a:r>
              <a:rPr lang="sk-SK" sz="1400" dirty="0" smtClean="0"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sk-SK" sz="1400" dirty="0" smtClean="0">
                <a:latin typeface="Arial Narrow" pitchFamily="34" charset="0"/>
              </a:rPr>
              <a:t>M. </a:t>
            </a:r>
            <a:r>
              <a:rPr lang="sk-SK" sz="1400" dirty="0" err="1" smtClean="0">
                <a:latin typeface="Arial Narrow" pitchFamily="34" charset="0"/>
              </a:rPr>
              <a:t>Murakami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</a:rPr>
              <a:t>Microstructure, critical current density and trapped field experiments in IG-processed Y-123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i="1" dirty="0" smtClean="0">
                <a:latin typeface="Arial Narrow" pitchFamily="34" charset="0"/>
              </a:rPr>
              <a:t>SUPERCONDUCTOR SCIENCE &amp; TECHNOLOGY</a:t>
            </a:r>
            <a:r>
              <a:rPr lang="en-US" sz="1400" dirty="0" smtClean="0">
                <a:latin typeface="Arial Narrow" pitchFamily="34" charset="0"/>
              </a:rPr>
              <a:t>,   29,  2016, 054003    </a:t>
            </a:r>
            <a:r>
              <a:rPr lang="en-US" sz="1400" b="1" dirty="0" smtClean="0">
                <a:latin typeface="Arial Narrow" pitchFamily="34" charset="0"/>
              </a:rPr>
              <a:t>IF 2.717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Arial Narrow" pitchFamily="34" charset="0"/>
                <a:cs typeface="Arial" pitchFamily="34" charset="0"/>
              </a:rPr>
              <a:t>M.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 Narrow" pitchFamily="34" charset="0"/>
                <a:cs typeface="Arial" pitchFamily="34" charset="0"/>
              </a:rPr>
              <a:t>Muralidhar</a:t>
            </a:r>
            <a:r>
              <a:rPr lang="en-GB" sz="1400" dirty="0" smtClean="0">
                <a:latin typeface="Arial Narrow" pitchFamily="34" charset="0"/>
                <a:cs typeface="Arial" pitchFamily="34" charset="0"/>
              </a:rPr>
              <a:t>, N. Kenta, XL. </a:t>
            </a:r>
            <a:r>
              <a:rPr lang="en-GB" sz="1400" dirty="0" err="1" smtClean="0">
                <a:latin typeface="Arial Narrow" pitchFamily="34" charset="0"/>
                <a:cs typeface="Arial" pitchFamily="34" charset="0"/>
              </a:rPr>
              <a:t>Zeng</a:t>
            </a:r>
            <a:r>
              <a:rPr lang="en-GB" sz="1400" dirty="0" smtClean="0">
                <a:latin typeface="Arial Narrow" pitchFamily="34" charset="0"/>
                <a:cs typeface="Arial" pitchFamily="34" charset="0"/>
              </a:rPr>
              <a:t>, M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. </a:t>
            </a:r>
            <a:r>
              <a:rPr lang="en-GB" sz="1400" dirty="0" smtClean="0">
                <a:latin typeface="Arial Narrow" pitchFamily="34" charset="0"/>
                <a:cs typeface="Arial" pitchFamily="34" charset="0"/>
              </a:rPr>
              <a:t>R. </a:t>
            </a:r>
            <a:r>
              <a:rPr lang="en-GB" sz="1400" dirty="0" err="1" smtClean="0">
                <a:latin typeface="Arial Narrow" pitchFamily="34" charset="0"/>
                <a:cs typeface="Arial" pitchFamily="34" charset="0"/>
              </a:rPr>
              <a:t>Koblischka</a:t>
            </a:r>
            <a:r>
              <a:rPr lang="en-GB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GB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en-GB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GB" sz="1400" dirty="0" smtClean="0">
                <a:latin typeface="Arial Narrow" pitchFamily="34" charset="0"/>
                <a:cs typeface="Arial" pitchFamily="34" charset="0"/>
              </a:rPr>
              <a:t>, M. Murakami, 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Record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critical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current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densities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in IG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processed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bulk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YBa</a:t>
            </a:r>
            <a:r>
              <a:rPr lang="sk-SK" sz="1400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Cu</a:t>
            </a:r>
            <a:r>
              <a:rPr lang="sk-SK" sz="1400" baseline="-25000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O</a:t>
            </a:r>
            <a:r>
              <a:rPr lang="sk-SK" sz="1400" baseline="-25000" dirty="0" smtClean="0">
                <a:latin typeface="Arial Narrow" pitchFamily="34" charset="0"/>
                <a:cs typeface="Arial" pitchFamily="34" charset="0"/>
              </a:rPr>
              <a:t>y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fabricated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using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ball-milled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Y</a:t>
            </a:r>
            <a:r>
              <a:rPr lang="sk-SK" sz="1400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Ba</a:t>
            </a:r>
            <a:r>
              <a:rPr lang="sk-SK" sz="1400" baseline="-25000" dirty="0" smtClean="0">
                <a:latin typeface="Arial Narrow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Cu</a:t>
            </a:r>
            <a:r>
              <a:rPr lang="sk-SK" sz="1400" baseline="-25000" dirty="0" smtClean="0">
                <a:latin typeface="Arial Narrow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O</a:t>
            </a:r>
            <a:r>
              <a:rPr lang="sk-SK" sz="1400" baseline="-25000" dirty="0" smtClean="0">
                <a:latin typeface="Arial Narrow" pitchFamily="34" charset="0"/>
                <a:cs typeface="Arial" pitchFamily="34" charset="0"/>
              </a:rPr>
              <a:t>5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phase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400" i="1" dirty="0" smtClean="0">
                <a:latin typeface="Arial Narrow" pitchFamily="34" charset="0"/>
                <a:cs typeface="Arial" pitchFamily="34" charset="0"/>
              </a:rPr>
              <a:t>PHYSICA STATUS SOLIDI A-APPLICATIONS AND MATERIALS SCIENCE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 213 (2016) 443-449.</a:t>
            </a:r>
            <a:r>
              <a:rPr lang="en-US" sz="1400" b="1" dirty="0" smtClean="0">
                <a:latin typeface="Arial Narrow" pitchFamily="34" charset="0"/>
              </a:rPr>
              <a:t> IF</a:t>
            </a:r>
            <a:r>
              <a:rPr lang="en-GB" sz="14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 Narrow" pitchFamily="34" charset="0"/>
              </a:rPr>
              <a:t>1.648 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400" dirty="0" smtClean="0">
                <a:latin typeface="Arial Narrow" pitchFamily="34" charset="0"/>
              </a:rPr>
              <a:t>M. Muralidhar, M. Higuchi, M. Jirsa, </a:t>
            </a:r>
            <a:r>
              <a:rPr lang="pt-BR" sz="1400" b="1" dirty="0" smtClean="0">
                <a:latin typeface="Arial Narrow" pitchFamily="34" charset="0"/>
              </a:rPr>
              <a:t>P. Diko</a:t>
            </a:r>
            <a:r>
              <a:rPr lang="pt-BR" sz="1400" dirty="0" smtClean="0">
                <a:latin typeface="Arial Narrow" pitchFamily="34" charset="0"/>
              </a:rPr>
              <a:t>, I. Kokal and M. Murakami, </a:t>
            </a:r>
            <a:r>
              <a:rPr lang="sk-SK" sz="1400" dirty="0" err="1" smtClean="0">
                <a:latin typeface="Arial Narrow" pitchFamily="34" charset="0"/>
              </a:rPr>
              <a:t>Improved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Critical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Current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Densities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Bulk</a:t>
            </a:r>
            <a:r>
              <a:rPr lang="sk-SK" sz="1400" dirty="0" smtClean="0">
                <a:latin typeface="Arial Narrow" pitchFamily="34" charset="0"/>
              </a:rPr>
              <a:t> MgB</a:t>
            </a:r>
            <a:r>
              <a:rPr lang="sk-SK" sz="1400" baseline="-25000" dirty="0" smtClean="0">
                <a:latin typeface="Arial Narrow" pitchFamily="34" charset="0"/>
              </a:rPr>
              <a:t>2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Using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Carbon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Coated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Amorphous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Boron</a:t>
            </a:r>
            <a:r>
              <a:rPr lang="sk-SK" sz="1400" dirty="0" smtClean="0">
                <a:latin typeface="Arial Narrow" pitchFamily="34" charset="0"/>
              </a:rPr>
              <a:t>, prijaté </a:t>
            </a:r>
            <a:r>
              <a:rPr lang="sk-SK" sz="1400" i="1" dirty="0" smtClean="0">
                <a:latin typeface="Arial Narrow" pitchFamily="34" charset="0"/>
              </a:rPr>
              <a:t>IEEE </a:t>
            </a:r>
            <a:r>
              <a:rPr lang="sk-SK" sz="1400" i="1" dirty="0" err="1" smtClean="0">
                <a:latin typeface="Arial Narrow" pitchFamily="34" charset="0"/>
              </a:rPr>
              <a:t>Transactions</a:t>
            </a:r>
            <a:r>
              <a:rPr lang="sk-SK" sz="1400" i="1" dirty="0" smtClean="0">
                <a:latin typeface="Arial Narrow" pitchFamily="34" charset="0"/>
              </a:rPr>
              <a:t> on </a:t>
            </a:r>
            <a:r>
              <a:rPr lang="sk-SK" sz="1400" i="1" dirty="0" err="1" smtClean="0">
                <a:latin typeface="Arial Narrow" pitchFamily="34" charset="0"/>
              </a:rPr>
              <a:t>Applied</a:t>
            </a:r>
            <a:r>
              <a:rPr lang="sk-SK" sz="1400" i="1" dirty="0" smtClean="0">
                <a:latin typeface="Arial Narrow" pitchFamily="34" charset="0"/>
              </a:rPr>
              <a:t> </a:t>
            </a:r>
            <a:r>
              <a:rPr lang="sk-SK" sz="1400" i="1" dirty="0" err="1" smtClean="0">
                <a:latin typeface="Arial Narrow" pitchFamily="34" charset="0"/>
              </a:rPr>
              <a:t>Superconductivity</a:t>
            </a:r>
            <a:r>
              <a:rPr lang="sk-SK" sz="1400" dirty="0" smtClean="0">
                <a:latin typeface="Arial Narrow" pitchFamily="34" charset="0"/>
              </a:rPr>
              <a:t>, 2016, </a:t>
            </a:r>
            <a:r>
              <a:rPr lang="en-US" sz="1400" b="1" dirty="0" smtClean="0">
                <a:latin typeface="Arial Narrow" pitchFamily="34" charset="0"/>
              </a:rPr>
              <a:t>IF </a:t>
            </a:r>
            <a:r>
              <a:rPr lang="sk-SK" sz="1400" b="1" dirty="0" smtClean="0">
                <a:latin typeface="Arial Narrow" pitchFamily="34" charset="0"/>
              </a:rPr>
              <a:t>1.092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latin typeface="Arial Narrow" pitchFamily="34" charset="0"/>
              </a:rPr>
              <a:t>K. </a:t>
            </a:r>
            <a:r>
              <a:rPr lang="en-US" sz="1400" dirty="0" err="1" smtClean="0">
                <a:latin typeface="Arial Narrow" pitchFamily="34" charset="0"/>
              </a:rPr>
              <a:t>Kasuga</a:t>
            </a:r>
            <a:r>
              <a:rPr lang="en-US" sz="1400" dirty="0" smtClean="0">
                <a:latin typeface="Arial Narrow" pitchFamily="34" charset="0"/>
              </a:rPr>
              <a:t>, M. </a:t>
            </a:r>
            <a:r>
              <a:rPr lang="en-US" sz="1400" dirty="0" err="1" smtClean="0">
                <a:latin typeface="Arial Narrow" pitchFamily="34" charset="0"/>
              </a:rPr>
              <a:t>Muralidhar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dirty="0" smtClean="0">
                <a:latin typeface="Arial Narrow" pitchFamily="34" charset="0"/>
              </a:rPr>
              <a:t>, M. </a:t>
            </a:r>
            <a:r>
              <a:rPr lang="en-US" sz="1400" dirty="0" err="1" smtClean="0">
                <a:latin typeface="Arial Narrow" pitchFamily="34" charset="0"/>
              </a:rPr>
              <a:t>Jirsa</a:t>
            </a:r>
            <a:r>
              <a:rPr lang="en-US" sz="1400" dirty="0" smtClean="0">
                <a:latin typeface="Arial Narrow" pitchFamily="34" charset="0"/>
              </a:rPr>
              <a:t>, K. Inoue, M. Murakami, SEM and SEM by EDX Analysis of Air Processed SmBa</a:t>
            </a:r>
            <a:r>
              <a:rPr lang="en-US" sz="1400" baseline="-25000" dirty="0" smtClean="0">
                <a:latin typeface="Arial Narrow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</a:rPr>
              <a:t>Cu</a:t>
            </a:r>
            <a:r>
              <a:rPr lang="en-US" sz="1400" baseline="-25000" dirty="0" smtClean="0">
                <a:latin typeface="Arial Narrow" pitchFamily="34" charset="0"/>
              </a:rPr>
              <a:t>3</a:t>
            </a:r>
            <a:r>
              <a:rPr lang="en-US" sz="1400" dirty="0" smtClean="0">
                <a:latin typeface="Arial Narrow" pitchFamily="34" charset="0"/>
              </a:rPr>
              <a:t>O</a:t>
            </a:r>
            <a:r>
              <a:rPr lang="en-US" sz="1400" baseline="-25000" dirty="0" smtClean="0">
                <a:latin typeface="Arial Narrow" pitchFamily="34" charset="0"/>
              </a:rPr>
              <a:t>y</a:t>
            </a:r>
            <a:r>
              <a:rPr lang="en-US" sz="1400" dirty="0" smtClean="0">
                <a:latin typeface="Arial Narrow" pitchFamily="34" charset="0"/>
              </a:rPr>
              <a:t> </a:t>
            </a:r>
            <a:r>
              <a:rPr lang="en-US" sz="1400" i="1" dirty="0" smtClean="0">
                <a:latin typeface="Arial Narrow" pitchFamily="34" charset="0"/>
              </a:rPr>
              <a:t>Physics </a:t>
            </a:r>
            <a:r>
              <a:rPr lang="en-US" sz="1400" i="1" dirty="0" err="1" smtClean="0">
                <a:latin typeface="Arial Narrow" pitchFamily="34" charset="0"/>
              </a:rPr>
              <a:t>Procedia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fr-FR" sz="1400" dirty="0" smtClean="0">
                <a:latin typeface="Arial Narrow" pitchFamily="34" charset="0"/>
              </a:rPr>
              <a:t>Volume 81, 2016, Pages 41-44 </a:t>
            </a:r>
            <a:r>
              <a:rPr lang="en-US" sz="1400" dirty="0" smtClean="0">
                <a:latin typeface="Arial Narrow" pitchFamily="34" charset="0"/>
              </a:rPr>
              <a:t>  </a:t>
            </a:r>
            <a:r>
              <a:rPr lang="en-US" sz="1400" b="1" dirty="0" smtClean="0">
                <a:latin typeface="Arial Narrow" pitchFamily="34" charset="0"/>
              </a:rPr>
              <a:t>IF </a:t>
            </a:r>
            <a:r>
              <a:rPr lang="sk-SK" sz="1400" b="1" dirty="0" smtClean="0">
                <a:latin typeface="Arial Narrow" pitchFamily="34" charset="0"/>
              </a:rPr>
              <a:t>0.566 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400" dirty="0" smtClean="0">
                <a:latin typeface="Arial Narrow" pitchFamily="34" charset="0"/>
              </a:rPr>
              <a:t>M</a:t>
            </a:r>
            <a:r>
              <a:rPr lang="en-US" sz="1400" dirty="0" smtClean="0">
                <a:latin typeface="Arial Narrow" pitchFamily="34" charset="0"/>
              </a:rPr>
              <a:t>.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Muralidhar</a:t>
            </a:r>
            <a:r>
              <a:rPr lang="sk-SK" sz="1400" dirty="0" smtClean="0">
                <a:latin typeface="Arial Narrow" pitchFamily="34" charset="0"/>
              </a:rPr>
              <a:t>, T</a:t>
            </a:r>
            <a:r>
              <a:rPr lang="en-US" sz="1400" dirty="0" smtClean="0">
                <a:latin typeface="Arial Narrow" pitchFamily="34" charset="0"/>
              </a:rPr>
              <a:t>.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Hanai</a:t>
            </a:r>
            <a:r>
              <a:rPr lang="sk-SK" sz="1400" dirty="0" smtClean="0">
                <a:latin typeface="Arial Narrow" pitchFamily="34" charset="0"/>
              </a:rPr>
              <a:t>, K</a:t>
            </a:r>
            <a:r>
              <a:rPr lang="en-US" sz="1400" dirty="0" smtClean="0">
                <a:latin typeface="Arial Narrow" pitchFamily="34" charset="0"/>
              </a:rPr>
              <a:t>.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Furutani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b="1" dirty="0" smtClean="0">
                <a:latin typeface="Arial Narrow" pitchFamily="34" charset="0"/>
              </a:rPr>
              <a:t>P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r>
              <a:rPr lang="sk-SK" sz="1400" b="1" dirty="0" smtClean="0">
                <a:latin typeface="Arial Narrow" pitchFamily="34" charset="0"/>
              </a:rPr>
              <a:t> </a:t>
            </a:r>
            <a:r>
              <a:rPr lang="sk-SK" sz="1400" b="1" dirty="0" err="1" smtClean="0">
                <a:latin typeface="Arial Narrow" pitchFamily="34" charset="0"/>
              </a:rPr>
              <a:t>Diko</a:t>
            </a:r>
            <a:r>
              <a:rPr lang="sk-SK" sz="1400" u="sng" dirty="0" smtClean="0">
                <a:latin typeface="Arial Narrow" pitchFamily="34" charset="0"/>
              </a:rPr>
              <a:t>,</a:t>
            </a:r>
            <a:r>
              <a:rPr lang="sk-SK" sz="1400" dirty="0" smtClean="0">
                <a:latin typeface="Arial Narrow" pitchFamily="34" charset="0"/>
              </a:rPr>
              <a:t> M</a:t>
            </a:r>
            <a:r>
              <a:rPr lang="en-US" sz="1400" dirty="0" smtClean="0">
                <a:latin typeface="Arial Narrow" pitchFamily="34" charset="0"/>
              </a:rPr>
              <a:t>.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Jirsa</a:t>
            </a:r>
            <a:r>
              <a:rPr lang="sk-SK" sz="1400" dirty="0" smtClean="0">
                <a:latin typeface="Arial Narrow" pitchFamily="34" charset="0"/>
              </a:rPr>
              <a:t> and M</a:t>
            </a:r>
            <a:r>
              <a:rPr lang="en-US" sz="1400" dirty="0" smtClean="0">
                <a:latin typeface="Arial Narrow" pitchFamily="34" charset="0"/>
              </a:rPr>
              <a:t>.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Murakami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</a:rPr>
              <a:t>Processing</a:t>
            </a:r>
            <a:r>
              <a:rPr lang="sk-SK" sz="1400" dirty="0" smtClean="0">
                <a:latin typeface="Arial Narrow" pitchFamily="34" charset="0"/>
              </a:rPr>
              <a:t> and </a:t>
            </a:r>
            <a:r>
              <a:rPr lang="sk-SK" sz="1400" dirty="0" err="1" smtClean="0">
                <a:latin typeface="Arial Narrow" pitchFamily="34" charset="0"/>
              </a:rPr>
              <a:t>Characterization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Bulk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FeSe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i="1" dirty="0" err="1" smtClean="0">
                <a:latin typeface="Arial Narrow" pitchFamily="34" charset="0"/>
              </a:rPr>
              <a:t>Journal</a:t>
            </a:r>
            <a:r>
              <a:rPr lang="sk-SK" sz="1400" i="1" dirty="0" smtClean="0">
                <a:latin typeface="Arial Narrow" pitchFamily="34" charset="0"/>
              </a:rPr>
              <a:t> </a:t>
            </a:r>
            <a:r>
              <a:rPr lang="sk-SK" sz="1400" i="1" dirty="0" err="1" smtClean="0">
                <a:latin typeface="Arial Narrow" pitchFamily="34" charset="0"/>
              </a:rPr>
              <a:t>of</a:t>
            </a:r>
            <a:r>
              <a:rPr lang="sk-SK" sz="1400" i="1" dirty="0" smtClean="0">
                <a:latin typeface="Arial Narrow" pitchFamily="34" charset="0"/>
              </a:rPr>
              <a:t> </a:t>
            </a:r>
            <a:r>
              <a:rPr lang="sk-SK" sz="1400" i="1" dirty="0" err="1" smtClean="0">
                <a:latin typeface="Arial Narrow" pitchFamily="34" charset="0"/>
              </a:rPr>
              <a:t>Electrical</a:t>
            </a:r>
            <a:r>
              <a:rPr lang="sk-SK" sz="1400" i="1" dirty="0" smtClean="0">
                <a:latin typeface="Arial Narrow" pitchFamily="34" charset="0"/>
              </a:rPr>
              <a:t> </a:t>
            </a:r>
            <a:r>
              <a:rPr lang="sk-SK" sz="1400" i="1" dirty="0" err="1" smtClean="0">
                <a:latin typeface="Arial Narrow" pitchFamily="34" charset="0"/>
              </a:rPr>
              <a:t>Engineering</a:t>
            </a:r>
            <a:r>
              <a:rPr lang="sk-SK" sz="1400" i="1" dirty="0" smtClean="0">
                <a:latin typeface="Arial Narrow" pitchFamily="34" charset="0"/>
              </a:rPr>
              <a:t> </a:t>
            </a:r>
            <a:r>
              <a:rPr lang="sk-SK" sz="1400" dirty="0" smtClean="0">
                <a:latin typeface="Arial Narrow" pitchFamily="34" charset="0"/>
              </a:rPr>
              <a:t>4 (2016) 109-115</a:t>
            </a:r>
            <a:r>
              <a:rPr lang="en-US" sz="1400" dirty="0" smtClean="0">
                <a:latin typeface="Arial Narrow" pitchFamily="34" charset="0"/>
              </a:rPr>
              <a:t> </a:t>
            </a:r>
            <a:endParaRPr lang="sk-SK" sz="1400" b="1" dirty="0" smtClean="0">
              <a:latin typeface="Arial Narrow" pitchFamily="34" charset="0"/>
            </a:endParaRPr>
          </a:p>
          <a:p>
            <a:pPr marL="342900" lvl="0" indent="-342900"/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5913640" y="886408"/>
            <a:ext cx="3539982" cy="2258008"/>
            <a:chOff x="5762638" y="886408"/>
            <a:chExt cx="3539982" cy="22580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2638" y="1024890"/>
              <a:ext cx="3452696" cy="210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bdĺžnik 13"/>
            <p:cNvSpPr/>
            <p:nvPr/>
          </p:nvSpPr>
          <p:spPr>
            <a:xfrm>
              <a:off x="8378889" y="886408"/>
              <a:ext cx="923731" cy="2258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5" name="BlokTextu 14"/>
          <p:cNvSpPr txBox="1"/>
          <p:nvPr/>
        </p:nvSpPr>
        <p:spPr>
          <a:xfrm>
            <a:off x="187724" y="316709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Q1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176621" y="443978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Q2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165517" y="507058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Q4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120583"/>
            <a:ext cx="914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Spolupráca s</a:t>
            </a:r>
            <a:r>
              <a:rPr lang="en-US" sz="2000" dirty="0" smtClean="0">
                <a:solidFill>
                  <a:srgbClr val="0000FF"/>
                </a:solidFill>
              </a:rPr>
              <a:t> Department of Physics and Astronomy, </a:t>
            </a:r>
            <a:endParaRPr lang="sk-SK" sz="2000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Shanghai Jiao Tong University</a:t>
            </a:r>
            <a:r>
              <a:rPr lang="sk-SK" sz="2000" b="1" dirty="0" smtClean="0">
                <a:solidFill>
                  <a:srgbClr val="0000FF"/>
                </a:solidFill>
              </a:rPr>
              <a:t>, Čína</a:t>
            </a:r>
            <a:endParaRPr lang="sk-SK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59069" y="3222665"/>
            <a:ext cx="247384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FF"/>
                </a:solidFill>
              </a:rPr>
              <a:t>Rok 2016</a:t>
            </a:r>
          </a:p>
          <a:p>
            <a:r>
              <a:rPr lang="sk-SK" dirty="0" smtClean="0">
                <a:solidFill>
                  <a:srgbClr val="0000FF"/>
                </a:solidFill>
              </a:rPr>
              <a:t>2 Spoločné publikácie</a:t>
            </a:r>
          </a:p>
        </p:txBody>
      </p:sp>
      <p:pic>
        <p:nvPicPr>
          <p:cNvPr id="5" name="Obrázok 4" descr="D:\FOTKY\prof. YAO\Y7_MG_5_1_500nm\Y7_500nm.JPG"/>
          <p:cNvPicPr/>
          <p:nvPr/>
        </p:nvPicPr>
        <p:blipFill>
          <a:blip r:embed="rId3" cstate="print"/>
          <a:srcRect l="10917" r="12476" b="2079"/>
          <a:stretch>
            <a:fillRect/>
          </a:stretch>
        </p:blipFill>
        <p:spPr bwMode="auto">
          <a:xfrm>
            <a:off x="6771993" y="1131683"/>
            <a:ext cx="177447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D:\FOTKY\prof. YAO\Y6_MG_4_1_500nm\Y6_500nm.JPG"/>
          <p:cNvPicPr/>
          <p:nvPr/>
        </p:nvPicPr>
        <p:blipFill>
          <a:blip r:embed="rId4" cstate="print"/>
          <a:srcRect l="11437" r="14556" b="2079"/>
          <a:stretch>
            <a:fillRect/>
          </a:stretch>
        </p:blipFill>
        <p:spPr bwMode="auto">
          <a:xfrm>
            <a:off x="4910053" y="1136086"/>
            <a:ext cx="181069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Skupina 7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9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11" name="Obdĺžnik 10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BlokTextu 9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3" name="Obdĺžnik 12"/>
          <p:cNvSpPr/>
          <p:nvPr/>
        </p:nvSpPr>
        <p:spPr>
          <a:xfrm>
            <a:off x="815442" y="4115809"/>
            <a:ext cx="82160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1600" b="1" dirty="0" smtClean="0">
                <a:latin typeface="Arial Narrow" pitchFamily="34" charset="0"/>
                <a:cs typeface="Arial" pitchFamily="34" charset="0"/>
              </a:rPr>
              <a:t>D. </a:t>
            </a:r>
            <a:r>
              <a:rPr lang="en-US" sz="1600" b="1" dirty="0" err="1" smtClean="0">
                <a:latin typeface="Arial Narrow" pitchFamily="34" charset="0"/>
                <a:cs typeface="Arial" pitchFamily="34" charset="0"/>
              </a:rPr>
              <a:t>Voloc</a:t>
            </a:r>
            <a:r>
              <a:rPr lang="sk-SK" sz="1600" b="1" dirty="0" smtClean="0">
                <a:latin typeface="Arial Narrow" pitchFamily="34" charset="0"/>
                <a:cs typeface="Arial" pitchFamily="34" charset="0"/>
              </a:rPr>
              <a:t>h</a:t>
            </a:r>
            <a:r>
              <a:rPr lang="en-US" sz="1600" b="1" dirty="0" err="1" smtClean="0">
                <a:latin typeface="Arial Narrow" pitchFamily="34" charset="0"/>
                <a:cs typeface="Arial" pitchFamily="34" charset="0"/>
              </a:rPr>
              <a:t>ov</a:t>
            </a:r>
            <a:r>
              <a:rPr lang="sk-SK" sz="1600" b="1" dirty="0" smtClean="0">
                <a:latin typeface="Arial Narrow" pitchFamily="34" charset="0"/>
                <a:cs typeface="Arial" pitchFamily="34" charset="0"/>
              </a:rPr>
              <a:t>á, V. Kavečanský, V. </a:t>
            </a:r>
            <a:r>
              <a:rPr lang="sk-SK" sz="1600" b="1" dirty="0" err="1" smtClean="0">
                <a:latin typeface="Arial Narrow" pitchFamily="34" charset="0"/>
                <a:cs typeface="Arial" pitchFamily="34" charset="0"/>
              </a:rPr>
              <a:t>Antal</a:t>
            </a:r>
            <a:r>
              <a:rPr lang="sk-SK" sz="1600" b="1" dirty="0" smtClean="0">
                <a:latin typeface="Arial Narrow" pitchFamily="34" charset="0"/>
                <a:cs typeface="Arial" pitchFamily="34" charset="0"/>
              </a:rPr>
              <a:t>, P. </a:t>
            </a:r>
            <a:r>
              <a:rPr lang="sk-SK" sz="16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6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600" dirty="0" smtClean="0">
                <a:latin typeface="Arial Narrow" pitchFamily="34" charset="0"/>
                <a:cs typeface="Arial" pitchFamily="34" charset="0"/>
              </a:rPr>
              <a:t>X. </a:t>
            </a:r>
            <a:r>
              <a:rPr lang="sk-SK" sz="1600" dirty="0" err="1" smtClean="0">
                <a:latin typeface="Arial Narrow" pitchFamily="34" charset="0"/>
                <a:cs typeface="Arial" pitchFamily="34" charset="0"/>
              </a:rPr>
              <a:t>Yao</a:t>
            </a:r>
            <a:r>
              <a:rPr lang="sk-SK" sz="1600" b="1" dirty="0" smtClean="0">
                <a:latin typeface="Arial Narrow" pitchFamily="34" charset="0"/>
                <a:cs typeface="Arial" pitchFamily="34" charset="0"/>
              </a:rPr>
              <a:t>,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  <a:cs typeface="Arial" pitchFamily="34" charset="0"/>
              </a:rPr>
              <a:t>Thermal</a:t>
            </a:r>
            <a:r>
              <a:rPr lang="sk-SK" sz="1600" dirty="0" smtClean="0">
                <a:latin typeface="Arial Narrow" pitchFamily="34" charset="0"/>
                <a:cs typeface="Arial" pitchFamily="34" charset="0"/>
              </a:rPr>
              <a:t> stability </a:t>
            </a:r>
            <a:r>
              <a:rPr lang="sk-SK" sz="1600" dirty="0" err="1" smtClean="0">
                <a:latin typeface="Arial Narrow" pitchFamily="34" charset="0"/>
                <a:cs typeface="Arial" pitchFamily="34" charset="0"/>
              </a:rPr>
              <a:t>of</a:t>
            </a:r>
            <a:r>
              <a:rPr lang="sk-SK" sz="16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  <a:cs typeface="Arial" pitchFamily="34" charset="0"/>
              </a:rPr>
              <a:t>NdBCO</a:t>
            </a:r>
            <a:r>
              <a:rPr lang="sk-SK" sz="1600" dirty="0" smtClean="0">
                <a:latin typeface="Arial Narrow" pitchFamily="34" charset="0"/>
                <a:cs typeface="Arial" pitchFamily="34" charset="0"/>
              </a:rPr>
              <a:t>/YBCO/</a:t>
            </a:r>
            <a:r>
              <a:rPr lang="sk-SK" sz="1600" dirty="0" err="1" smtClean="0">
                <a:latin typeface="Arial Narrow" pitchFamily="34" charset="0"/>
                <a:cs typeface="Arial" pitchFamily="34" charset="0"/>
              </a:rPr>
              <a:t>MgO</a:t>
            </a:r>
            <a:r>
              <a:rPr lang="sk-SK" sz="16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  <a:cs typeface="Arial" pitchFamily="34" charset="0"/>
              </a:rPr>
              <a:t>thin</a:t>
            </a:r>
            <a:r>
              <a:rPr lang="sk-SK" sz="1600" dirty="0" smtClean="0">
                <a:latin typeface="Arial Narrow" pitchFamily="34" charset="0"/>
                <a:cs typeface="Arial" pitchFamily="34" charset="0"/>
              </a:rPr>
              <a:t> film </a:t>
            </a:r>
            <a:r>
              <a:rPr lang="sk-SK" sz="1600" dirty="0" err="1" smtClean="0">
                <a:latin typeface="Arial Narrow" pitchFamily="34" charset="0"/>
                <a:cs typeface="Arial" pitchFamily="34" charset="0"/>
              </a:rPr>
              <a:t>seeds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600" i="1" dirty="0" smtClean="0">
                <a:latin typeface="Arial Narrow" pitchFamily="34" charset="0"/>
                <a:cs typeface="Arial" pitchFamily="34" charset="0"/>
              </a:rPr>
              <a:t>SUPERCONDUCTOR SCIENCE &amp; TECHNOLOGY</a:t>
            </a:r>
            <a:r>
              <a:rPr lang="sk-SK" sz="1600" dirty="0" smtClean="0">
                <a:latin typeface="Arial Narrow" pitchFamily="34" charset="0"/>
                <a:cs typeface="Arial" pitchFamily="34" charset="0"/>
              </a:rPr>
              <a:t>, 29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, (</a:t>
            </a:r>
            <a:r>
              <a:rPr lang="sk-SK" sz="1600" dirty="0" smtClean="0">
                <a:latin typeface="Arial Narrow" pitchFamily="34" charset="0"/>
                <a:cs typeface="Arial" pitchFamily="34" charset="0"/>
              </a:rPr>
              <a:t>2016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)</a:t>
            </a:r>
            <a:r>
              <a:rPr lang="sk-SK" sz="1600" dirty="0" smtClean="0">
                <a:latin typeface="Arial Narrow" pitchFamily="34" charset="0"/>
                <a:cs typeface="Arial" pitchFamily="34" charset="0"/>
              </a:rPr>
              <a:t>, 044004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IF 2.717</a:t>
            </a:r>
            <a:r>
              <a:rPr lang="sk-SK" sz="1600" b="1" dirty="0" smtClean="0">
                <a:latin typeface="Arial Narrow" pitchFamily="34" charset="0"/>
                <a:cs typeface="Arial" pitchFamily="34" charset="0"/>
              </a:rPr>
              <a:t> </a:t>
            </a:r>
            <a:endParaRPr lang="sk-SK" sz="1600" dirty="0" smtClean="0">
              <a:latin typeface="Arial Narrow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k-SK" sz="1600" dirty="0" err="1" smtClean="0">
                <a:latin typeface="Arial Narrow" pitchFamily="34" charset="0"/>
              </a:rPr>
              <a:t>Qian</a:t>
            </a:r>
            <a:r>
              <a:rPr lang="sk-SK" sz="1600" dirty="0" smtClean="0">
                <a:latin typeface="Arial Narrow" pitchFamily="34" charset="0"/>
              </a:rPr>
              <a:t>, </a:t>
            </a:r>
            <a:r>
              <a:rPr lang="sk-SK" sz="1600" dirty="0" err="1" smtClean="0">
                <a:latin typeface="Arial Narrow" pitchFamily="34" charset="0"/>
              </a:rPr>
              <a:t>Jun</a:t>
            </a:r>
            <a:r>
              <a:rPr lang="sk-SK" sz="1600" dirty="0" smtClean="0">
                <a:latin typeface="Arial Narrow" pitchFamily="34" charset="0"/>
              </a:rPr>
              <a:t>; </a:t>
            </a:r>
            <a:r>
              <a:rPr lang="sk-SK" sz="1600" dirty="0" err="1" smtClean="0">
                <a:latin typeface="Arial Narrow" pitchFamily="34" charset="0"/>
              </a:rPr>
              <a:t>Fan</a:t>
            </a:r>
            <a:r>
              <a:rPr lang="sk-SK" sz="1600" dirty="0" smtClean="0">
                <a:latin typeface="Arial Narrow" pitchFamily="34" charset="0"/>
              </a:rPr>
              <a:t>, </a:t>
            </a:r>
            <a:r>
              <a:rPr lang="sk-SK" sz="1600" dirty="0" err="1" smtClean="0">
                <a:latin typeface="Arial Narrow" pitchFamily="34" charset="0"/>
              </a:rPr>
              <a:t>Wensuo</a:t>
            </a:r>
            <a:r>
              <a:rPr lang="sk-SK" sz="1600" dirty="0" smtClean="0">
                <a:latin typeface="Arial Narrow" pitchFamily="34" charset="0"/>
              </a:rPr>
              <a:t>; </a:t>
            </a:r>
            <a:r>
              <a:rPr lang="sk-SK" sz="1600" dirty="0" err="1" smtClean="0">
                <a:latin typeface="Arial Narrow" pitchFamily="34" charset="0"/>
              </a:rPr>
              <a:t>Du</a:t>
            </a:r>
            <a:r>
              <a:rPr lang="sk-SK" sz="1600" dirty="0" smtClean="0">
                <a:latin typeface="Arial Narrow" pitchFamily="34" charset="0"/>
              </a:rPr>
              <a:t>, </a:t>
            </a:r>
            <a:r>
              <a:rPr lang="sk-SK" sz="1600" dirty="0" err="1" smtClean="0">
                <a:latin typeface="Arial Narrow" pitchFamily="34" charset="0"/>
              </a:rPr>
              <a:t>Gehai</a:t>
            </a:r>
            <a:r>
              <a:rPr lang="sk-SK" sz="1600" dirty="0" smtClean="0">
                <a:latin typeface="Arial Narrow" pitchFamily="34" charset="0"/>
              </a:rPr>
              <a:t>; </a:t>
            </a:r>
            <a:r>
              <a:rPr lang="sk-SK" sz="1600" dirty="0" err="1" smtClean="0">
                <a:latin typeface="Arial Narrow" pitchFamily="34" charset="0"/>
              </a:rPr>
              <a:t>Li</a:t>
            </a:r>
            <a:r>
              <a:rPr lang="sk-SK" sz="1600" dirty="0" smtClean="0">
                <a:latin typeface="Arial Narrow" pitchFamily="34" charset="0"/>
              </a:rPr>
              <a:t>, </a:t>
            </a:r>
            <a:r>
              <a:rPr lang="sk-SK" sz="1600" dirty="0" err="1" smtClean="0">
                <a:latin typeface="Arial Narrow" pitchFamily="34" charset="0"/>
              </a:rPr>
              <a:t>Hao-Chen</a:t>
            </a:r>
            <a:r>
              <a:rPr lang="sk-SK" sz="1600" dirty="0" smtClean="0">
                <a:latin typeface="Arial Narrow" pitchFamily="34" charset="0"/>
              </a:rPr>
              <a:t>; </a:t>
            </a:r>
            <a:r>
              <a:rPr lang="sk-SK" sz="1600" dirty="0" err="1" smtClean="0">
                <a:latin typeface="Arial Narrow" pitchFamily="34" charset="0"/>
              </a:rPr>
              <a:t>Xiang</a:t>
            </a:r>
            <a:r>
              <a:rPr lang="sk-SK" sz="1600" dirty="0" smtClean="0">
                <a:latin typeface="Arial Narrow" pitchFamily="34" charset="0"/>
              </a:rPr>
              <a:t>, </a:t>
            </a:r>
            <a:r>
              <a:rPr lang="sk-SK" sz="1600" dirty="0" err="1" smtClean="0">
                <a:latin typeface="Arial Narrow" pitchFamily="34" charset="0"/>
              </a:rPr>
              <a:t>Hui</a:t>
            </a:r>
            <a:r>
              <a:rPr lang="sk-SK" sz="1600" dirty="0" smtClean="0">
                <a:latin typeface="Arial Narrow" pitchFamily="34" charset="0"/>
              </a:rPr>
              <a:t>; </a:t>
            </a:r>
            <a:r>
              <a:rPr lang="sk-SK" sz="1600" dirty="0" err="1" smtClean="0">
                <a:latin typeface="Arial Narrow" pitchFamily="34" charset="0"/>
              </a:rPr>
              <a:t>Hussain</a:t>
            </a:r>
            <a:r>
              <a:rPr lang="sk-SK" sz="1600" dirty="0" smtClean="0">
                <a:latin typeface="Arial Narrow" pitchFamily="34" charset="0"/>
              </a:rPr>
              <a:t>, </a:t>
            </a:r>
            <a:r>
              <a:rPr lang="sk-SK" sz="1600" dirty="0" err="1" smtClean="0">
                <a:latin typeface="Arial Narrow" pitchFamily="34" charset="0"/>
              </a:rPr>
              <a:t>Ghulam</a:t>
            </a:r>
            <a:r>
              <a:rPr lang="sk-SK" sz="1600" dirty="0" smtClean="0">
                <a:latin typeface="Arial Narrow" pitchFamily="34" charset="0"/>
              </a:rPr>
              <a:t>; </a:t>
            </a:r>
            <a:r>
              <a:rPr lang="sk-SK" sz="1600" dirty="0" err="1" smtClean="0">
                <a:latin typeface="Arial Narrow" pitchFamily="34" charset="0"/>
              </a:rPr>
              <a:t>Liu</a:t>
            </a:r>
            <a:r>
              <a:rPr lang="sk-SK" sz="1600" dirty="0" smtClean="0">
                <a:latin typeface="Arial Narrow" pitchFamily="34" charset="0"/>
              </a:rPr>
              <a:t>, </a:t>
            </a:r>
            <a:r>
              <a:rPr lang="sk-SK" sz="1600" dirty="0" err="1" smtClean="0">
                <a:latin typeface="Arial Narrow" pitchFamily="34" charset="0"/>
              </a:rPr>
              <a:t>Yan</a:t>
            </a:r>
            <a:r>
              <a:rPr lang="sk-SK" sz="1600" dirty="0" smtClean="0">
                <a:latin typeface="Arial Narrow" pitchFamily="34" charset="0"/>
              </a:rPr>
              <a:t>; </a:t>
            </a:r>
            <a:r>
              <a:rPr lang="sk-SK" sz="1600" dirty="0" err="1" smtClean="0">
                <a:latin typeface="Arial Narrow" pitchFamily="34" charset="0"/>
              </a:rPr>
              <a:t>Cui</a:t>
            </a:r>
            <a:r>
              <a:rPr lang="sk-SK" sz="1600" dirty="0" smtClean="0">
                <a:latin typeface="Arial Narrow" pitchFamily="34" charset="0"/>
              </a:rPr>
              <a:t>, </a:t>
            </a:r>
            <a:r>
              <a:rPr lang="sk-SK" sz="1600" dirty="0" err="1" smtClean="0">
                <a:latin typeface="Arial Narrow" pitchFamily="34" charset="0"/>
              </a:rPr>
              <a:t>Xiangxiang</a:t>
            </a:r>
            <a:r>
              <a:rPr lang="sk-SK" sz="1600" dirty="0" smtClean="0">
                <a:latin typeface="Arial Narrow" pitchFamily="34" charset="0"/>
              </a:rPr>
              <a:t> ; </a:t>
            </a:r>
            <a:r>
              <a:rPr lang="sk-SK" sz="1600" b="1" dirty="0" err="1" smtClean="0">
                <a:latin typeface="Arial Narrow" pitchFamily="34" charset="0"/>
              </a:rPr>
              <a:t>Diko</a:t>
            </a:r>
            <a:r>
              <a:rPr lang="sk-SK" sz="1600" b="1" dirty="0" smtClean="0">
                <a:latin typeface="Arial Narrow" pitchFamily="34" charset="0"/>
              </a:rPr>
              <a:t>, Pavel;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</a:rPr>
              <a:t>Yao</a:t>
            </a:r>
            <a:r>
              <a:rPr lang="sk-SK" sz="1600" dirty="0" smtClean="0">
                <a:latin typeface="Arial Narrow" pitchFamily="34" charset="0"/>
              </a:rPr>
              <a:t>, </a:t>
            </a:r>
            <a:r>
              <a:rPr lang="sk-SK" sz="1600" dirty="0" err="1" smtClean="0">
                <a:latin typeface="Arial Narrow" pitchFamily="34" charset="0"/>
              </a:rPr>
              <a:t>Xin</a:t>
            </a:r>
            <a:r>
              <a:rPr lang="sk-SK" sz="1600" dirty="0" smtClean="0">
                <a:latin typeface="Arial Narrow" pitchFamily="34" charset="0"/>
              </a:rPr>
              <a:t>; </a:t>
            </a:r>
            <a:r>
              <a:rPr lang="sk-SK" sz="1600" dirty="0" err="1" smtClean="0">
                <a:latin typeface="Arial Narrow" pitchFamily="34" charset="0"/>
              </a:rPr>
              <a:t>Zou</a:t>
            </a:r>
            <a:r>
              <a:rPr lang="sk-SK" sz="1600" dirty="0" smtClean="0">
                <a:latin typeface="Arial Narrow" pitchFamily="34" charset="0"/>
              </a:rPr>
              <a:t>, </a:t>
            </a:r>
            <a:r>
              <a:rPr lang="sk-SK" sz="1600" dirty="0" err="1" smtClean="0">
                <a:latin typeface="Arial Narrow" pitchFamily="34" charset="0"/>
              </a:rPr>
              <a:t>Zhi-Qiang</a:t>
            </a:r>
            <a:r>
              <a:rPr lang="sk-SK" sz="1600" dirty="0" smtClean="0">
                <a:latin typeface="Arial Narrow" pitchFamily="34" charset="0"/>
              </a:rPr>
              <a:t>, A </a:t>
            </a:r>
            <a:r>
              <a:rPr lang="sk-SK" sz="1600" dirty="0" err="1" smtClean="0">
                <a:latin typeface="Arial Narrow" pitchFamily="34" charset="0"/>
              </a:rPr>
              <a:t>closely-complete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</a:rPr>
              <a:t>peritectic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</a:rPr>
              <a:t>reaction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</a:rPr>
              <a:t>of</a:t>
            </a:r>
            <a:r>
              <a:rPr lang="sk-SK" sz="1600" dirty="0" smtClean="0">
                <a:latin typeface="Arial Narrow" pitchFamily="34" charset="0"/>
              </a:rPr>
              <a:t> YBa</a:t>
            </a:r>
            <a:r>
              <a:rPr lang="sk-SK" sz="1600" baseline="-25000" dirty="0" smtClean="0">
                <a:latin typeface="Arial Narrow" pitchFamily="34" charset="0"/>
              </a:rPr>
              <a:t>2</a:t>
            </a:r>
            <a:r>
              <a:rPr lang="sk-SK" sz="1600" dirty="0" smtClean="0">
                <a:latin typeface="Arial Narrow" pitchFamily="34" charset="0"/>
              </a:rPr>
              <a:t>(Cu</a:t>
            </a:r>
            <a:r>
              <a:rPr lang="sk-SK" sz="1600" baseline="-25000" dirty="0" smtClean="0">
                <a:latin typeface="Arial Narrow" pitchFamily="34" charset="0"/>
              </a:rPr>
              <a:t>1-x</a:t>
            </a:r>
            <a:r>
              <a:rPr lang="sk-SK" sz="1600" dirty="0" smtClean="0">
                <a:latin typeface="Arial Narrow" pitchFamily="34" charset="0"/>
              </a:rPr>
              <a:t>Fe</a:t>
            </a:r>
            <a:r>
              <a:rPr lang="sk-SK" sz="1600" baseline="-25000" dirty="0" smtClean="0">
                <a:latin typeface="Arial Narrow" pitchFamily="34" charset="0"/>
              </a:rPr>
              <a:t>x</a:t>
            </a:r>
            <a:r>
              <a:rPr lang="sk-SK" sz="1600" dirty="0" smtClean="0">
                <a:latin typeface="Arial Narrow" pitchFamily="34" charset="0"/>
              </a:rPr>
              <a:t>)</a:t>
            </a:r>
            <a:r>
              <a:rPr lang="sk-SK" sz="1600" baseline="-25000" dirty="0" smtClean="0">
                <a:latin typeface="Arial Narrow" pitchFamily="34" charset="0"/>
              </a:rPr>
              <a:t>3</a:t>
            </a:r>
            <a:r>
              <a:rPr lang="sk-SK" sz="1600" dirty="0" smtClean="0">
                <a:latin typeface="Arial Narrow" pitchFamily="34" charset="0"/>
              </a:rPr>
              <a:t>O</a:t>
            </a:r>
            <a:r>
              <a:rPr lang="sk-SK" sz="1600" baseline="-25000" dirty="0" smtClean="0">
                <a:latin typeface="Arial Narrow" pitchFamily="34" charset="0"/>
              </a:rPr>
              <a:t>7-δ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</a:rPr>
              <a:t>crystal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</a:rPr>
              <a:t>caused</a:t>
            </a:r>
            <a:r>
              <a:rPr lang="sk-SK" sz="1600" dirty="0" smtClean="0">
                <a:latin typeface="Arial Narrow" pitchFamily="34" charset="0"/>
              </a:rPr>
              <a:t> by </a:t>
            </a:r>
            <a:r>
              <a:rPr lang="sk-SK" sz="1600" dirty="0" err="1" smtClean="0">
                <a:latin typeface="Arial Narrow" pitchFamily="34" charset="0"/>
              </a:rPr>
              <a:t>dissolution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</a:rPr>
              <a:t>of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</a:rPr>
              <a:t>nano-sized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</a:rPr>
              <a:t>primary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sk-SK" sz="1600" dirty="0" err="1" smtClean="0">
                <a:latin typeface="Arial Narrow" pitchFamily="34" charset="0"/>
              </a:rPr>
              <a:t>phase</a:t>
            </a:r>
            <a:r>
              <a:rPr lang="sk-SK" sz="1600" dirty="0" smtClean="0">
                <a:latin typeface="Arial Narrow" pitchFamily="34" charset="0"/>
              </a:rPr>
              <a:t>, prijaté </a:t>
            </a:r>
            <a:r>
              <a:rPr lang="sk-SK" sz="1600" i="1" dirty="0" smtClean="0">
                <a:latin typeface="Arial Narrow" pitchFamily="34" charset="0"/>
              </a:rPr>
              <a:t>J. Amer. Cer. Soc., </a:t>
            </a:r>
            <a:r>
              <a:rPr lang="en-US" sz="1600" b="1" dirty="0" smtClean="0">
                <a:latin typeface="Arial Narrow" pitchFamily="34" charset="0"/>
              </a:rPr>
              <a:t>IF </a:t>
            </a:r>
            <a:r>
              <a:rPr lang="sk-SK" sz="1600" b="1" dirty="0" smtClean="0">
                <a:latin typeface="Arial Narrow" pitchFamily="34" charset="0"/>
              </a:rPr>
              <a:t>2.787</a:t>
            </a:r>
          </a:p>
        </p:txBody>
      </p:sp>
      <p:sp>
        <p:nvSpPr>
          <p:cNvPr id="7170" name="AutoShape 2" descr="Image result for shanghai jiao tong university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2" name="Picture 4" descr="https://upload.wikimedia.org/wikipedia/en/d/da/Sjtu-logo-standard-r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5873" y="1204111"/>
            <a:ext cx="1602463" cy="1602463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916" y="916228"/>
            <a:ext cx="2754101" cy="206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18"/>
          <p:cNvSpPr txBox="1"/>
          <p:nvPr/>
        </p:nvSpPr>
        <p:spPr>
          <a:xfrm>
            <a:off x="218002" y="412993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Q1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259994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Spolupráca s </a:t>
            </a:r>
            <a:r>
              <a:rPr lang="en-US" dirty="0" smtClean="0">
                <a:solidFill>
                  <a:srgbClr val="0000FF"/>
                </a:solidFill>
              </a:rPr>
              <a:t>Superconductivity Research Laboratory, </a:t>
            </a:r>
            <a:r>
              <a:rPr lang="en-US" b="1" dirty="0" smtClean="0">
                <a:solidFill>
                  <a:srgbClr val="0000FF"/>
                </a:solidFill>
              </a:rPr>
              <a:t>Korea Atomic Energy Research Institute </a:t>
            </a:r>
            <a:r>
              <a:rPr lang="en-US" dirty="0" smtClean="0">
                <a:solidFill>
                  <a:srgbClr val="0000FF"/>
                </a:solidFill>
              </a:rPr>
              <a:t>(KAERI), </a:t>
            </a:r>
            <a:r>
              <a:rPr lang="en-US" dirty="0" err="1" smtClean="0">
                <a:solidFill>
                  <a:srgbClr val="0000FF"/>
                </a:solidFill>
              </a:rPr>
              <a:t>Daejeon</a:t>
            </a:r>
            <a:r>
              <a:rPr lang="en-US" dirty="0" smtClean="0">
                <a:solidFill>
                  <a:srgbClr val="0000FF"/>
                </a:solidFill>
              </a:rPr>
              <a:t>, South Korea </a:t>
            </a: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15690" y="4671799"/>
            <a:ext cx="278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Professor Chan-</a:t>
            </a:r>
            <a:r>
              <a:rPr lang="de-DE" b="1" dirty="0" err="1" smtClean="0"/>
              <a:t>Joong</a:t>
            </a:r>
            <a:r>
              <a:rPr lang="de-DE" b="1" dirty="0" smtClean="0"/>
              <a:t> Kim</a:t>
            </a:r>
            <a:r>
              <a:rPr lang="sk-SK" b="1" dirty="0" smtClean="0"/>
              <a:t>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66570" y="5107225"/>
            <a:ext cx="610051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00FF"/>
                </a:solidFill>
              </a:rPr>
              <a:t>Rok 2016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en-GB" dirty="0" smtClean="0"/>
              <a:t>S</a:t>
            </a:r>
            <a:r>
              <a:rPr lang="sk-SK" dirty="0" err="1" smtClean="0"/>
              <a:t>poločný</a:t>
            </a:r>
            <a:r>
              <a:rPr lang="sk-SK" dirty="0" smtClean="0"/>
              <a:t> výskum z vnútra rastených YBCO MMS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Spoločný príspevok na ISS2016, Tokio. Príprava článku do SUST</a:t>
            </a:r>
          </a:p>
        </p:txBody>
      </p:sp>
      <p:grpSp>
        <p:nvGrpSpPr>
          <p:cNvPr id="25" name="Skupina 24"/>
          <p:cNvGrpSpPr/>
          <p:nvPr/>
        </p:nvGrpSpPr>
        <p:grpSpPr>
          <a:xfrm>
            <a:off x="182965" y="973290"/>
            <a:ext cx="3084068" cy="2074209"/>
            <a:chOff x="3286453" y="1064287"/>
            <a:chExt cx="3084068" cy="2074209"/>
          </a:xfrm>
        </p:grpSpPr>
        <p:grpSp>
          <p:nvGrpSpPr>
            <p:cNvPr id="7" name="그룹 4"/>
            <p:cNvGrpSpPr/>
            <p:nvPr/>
          </p:nvGrpSpPr>
          <p:grpSpPr>
            <a:xfrm>
              <a:off x="3361528" y="1064287"/>
              <a:ext cx="1566746" cy="1812525"/>
              <a:chOff x="1233580" y="476672"/>
              <a:chExt cx="5142921" cy="5832648"/>
            </a:xfrm>
          </p:grpSpPr>
          <p:pic>
            <p:nvPicPr>
              <p:cNvPr id="15" name="그림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03" r="36479"/>
              <a:stretch/>
            </p:blipFill>
            <p:spPr>
              <a:xfrm>
                <a:off x="1233580" y="476672"/>
                <a:ext cx="5142921" cy="5500121"/>
              </a:xfrm>
              <a:prstGeom prst="rect">
                <a:avLst/>
              </a:prstGeom>
            </p:spPr>
          </p:pic>
          <p:cxnSp>
            <p:nvCxnSpPr>
              <p:cNvPr id="16" name="직선 연결선 6"/>
              <p:cNvCxnSpPr/>
              <p:nvPr/>
            </p:nvCxnSpPr>
            <p:spPr>
              <a:xfrm flipH="1">
                <a:off x="1979712" y="3933056"/>
                <a:ext cx="2448272" cy="792088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7"/>
              <p:cNvCxnSpPr/>
              <p:nvPr/>
            </p:nvCxnSpPr>
            <p:spPr>
              <a:xfrm flipH="1">
                <a:off x="3419872" y="5157192"/>
                <a:ext cx="2952328" cy="1152128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8"/>
              <p:cNvCxnSpPr/>
              <p:nvPr/>
            </p:nvCxnSpPr>
            <p:spPr>
              <a:xfrm flipH="1" flipV="1">
                <a:off x="4427984" y="3933056"/>
                <a:ext cx="1944216" cy="1224136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9"/>
              <p:cNvCxnSpPr/>
              <p:nvPr/>
            </p:nvCxnSpPr>
            <p:spPr>
              <a:xfrm flipH="1" flipV="1">
                <a:off x="1907704" y="4725144"/>
                <a:ext cx="1512168" cy="1584176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" name="구부러진 연결선 10"/>
            <p:cNvCxnSpPr/>
            <p:nvPr/>
          </p:nvCxnSpPr>
          <p:spPr>
            <a:xfrm flipV="1">
              <a:off x="4125271" y="1796899"/>
              <a:ext cx="1091599" cy="7341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11"/>
            <p:cNvSpPr txBox="1"/>
            <p:nvPr/>
          </p:nvSpPr>
          <p:spPr>
            <a:xfrm>
              <a:off x="5077590" y="1723511"/>
              <a:ext cx="953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Times New Roman" pitchFamily="18" charset="0"/>
                  <a:cs typeface="Times New Roman" pitchFamily="18" charset="0"/>
                </a:rPr>
                <a:t>Seed</a:t>
              </a:r>
              <a:endParaRPr lang="ko-KR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아래쪽 화살표 12"/>
            <p:cNvSpPr/>
            <p:nvPr/>
          </p:nvSpPr>
          <p:spPr>
            <a:xfrm>
              <a:off x="5020858" y="2040746"/>
              <a:ext cx="241484" cy="470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아래쪽 화살표 14"/>
            <p:cNvSpPr/>
            <p:nvPr/>
          </p:nvSpPr>
          <p:spPr>
            <a:xfrm rot="10800000">
              <a:off x="5025123" y="1229007"/>
              <a:ext cx="231163" cy="393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6"/>
            <p:cNvSpPr/>
            <p:nvPr/>
          </p:nvSpPr>
          <p:spPr>
            <a:xfrm>
              <a:off x="5349901" y="1213383"/>
              <a:ext cx="4891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/>
                <a:t>Top</a:t>
              </a:r>
              <a:endParaRPr lang="en-US" altLang="ko-KR" sz="1600" b="1" dirty="0"/>
            </a:p>
          </p:txBody>
        </p:sp>
        <p:sp>
          <p:nvSpPr>
            <p:cNvPr id="13" name="직사각형 17"/>
            <p:cNvSpPr/>
            <p:nvPr/>
          </p:nvSpPr>
          <p:spPr>
            <a:xfrm>
              <a:off x="5260118" y="2022580"/>
              <a:ext cx="111040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/>
                <a:t>B</a:t>
              </a:r>
              <a:r>
                <a:rPr lang="en-US" altLang="ko-KR" sz="1600" b="1" dirty="0" smtClean="0"/>
                <a:t>ottom</a:t>
              </a:r>
              <a:endParaRPr lang="en-US" altLang="ko-KR" sz="1600" b="1" dirty="0"/>
            </a:p>
          </p:txBody>
        </p:sp>
        <p:sp>
          <p:nvSpPr>
            <p:cNvPr id="14" name="직사각형 18"/>
            <p:cNvSpPr/>
            <p:nvPr/>
          </p:nvSpPr>
          <p:spPr>
            <a:xfrm>
              <a:off x="3286453" y="2799942"/>
              <a:ext cx="23259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/>
                <a:t>Growth to two directions</a:t>
              </a:r>
              <a:endParaRPr lang="ko-KR" altLang="en-US" sz="1600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21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23" name="Obdĺžnik 22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BlokTextu 21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26" name="Picture 3" descr="C:\Users\PC\Desktop\vzorky_Kim\makro\20160520_095907.jpg"/>
          <p:cNvPicPr>
            <a:picLocks noChangeAspect="1" noChangeArrowheads="1"/>
          </p:cNvPicPr>
          <p:nvPr/>
        </p:nvPicPr>
        <p:blipFill>
          <a:blip r:embed="rId4" cstate="print"/>
          <a:srcRect l="8467" t="14288" r="6866" b="35706"/>
          <a:stretch>
            <a:fillRect/>
          </a:stretch>
        </p:blipFill>
        <p:spPr bwMode="auto">
          <a:xfrm>
            <a:off x="3087819" y="1086971"/>
            <a:ext cx="1656184" cy="17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C:\Users\PC\Desktop\vzorky_Kim\makro\20160520_100541.jpg"/>
          <p:cNvPicPr>
            <a:picLocks noChangeAspect="1" noChangeArrowheads="1"/>
          </p:cNvPicPr>
          <p:nvPr/>
        </p:nvPicPr>
        <p:blipFill>
          <a:blip r:embed="rId5" cstate="print"/>
          <a:srcRect l="26195" t="4233" r="33322" b="11099"/>
          <a:stretch>
            <a:fillRect/>
          </a:stretch>
        </p:blipFill>
        <p:spPr bwMode="auto">
          <a:xfrm>
            <a:off x="3095280" y="3119969"/>
            <a:ext cx="1568408" cy="176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C:\Users\PC\Desktop\Obrázok2.jpg"/>
          <p:cNvPicPr>
            <a:picLocks noChangeAspect="1" noChangeArrowheads="1"/>
          </p:cNvPicPr>
          <p:nvPr/>
        </p:nvPicPr>
        <p:blipFill>
          <a:blip r:embed="rId6" cstate="print"/>
          <a:srcRect b="1472"/>
          <a:stretch>
            <a:fillRect/>
          </a:stretch>
        </p:blipFill>
        <p:spPr bwMode="auto">
          <a:xfrm>
            <a:off x="4899581" y="1178079"/>
            <a:ext cx="1630459" cy="16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C:\Users\PC\Desktop\Obrázok1.jpg"/>
          <p:cNvPicPr>
            <a:picLocks noChangeAspect="1" noChangeArrowheads="1"/>
          </p:cNvPicPr>
          <p:nvPr/>
        </p:nvPicPr>
        <p:blipFill>
          <a:blip r:embed="rId7" cstate="print"/>
          <a:srcRect t="1318" b="2534"/>
          <a:stretch>
            <a:fillRect/>
          </a:stretch>
        </p:blipFill>
        <p:spPr bwMode="auto">
          <a:xfrm>
            <a:off x="4943383" y="3223463"/>
            <a:ext cx="1562353" cy="148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Obrázok 82" descr="C:\Users\PC\Desktop\151-5\Y211\151-5-V211.jpg"/>
          <p:cNvPicPr/>
          <p:nvPr/>
        </p:nvPicPr>
        <p:blipFill>
          <a:blip r:embed="rId8" cstate="print"/>
          <a:srcRect l="8696" t="7968" r="11661" b="4816"/>
          <a:stretch>
            <a:fillRect/>
          </a:stretch>
        </p:blipFill>
        <p:spPr bwMode="auto">
          <a:xfrm>
            <a:off x="625966" y="3000949"/>
            <a:ext cx="1908579" cy="177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Obrázok 8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8330" y="896927"/>
            <a:ext cx="2117235" cy="2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Obrázok 8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25963" y="3235552"/>
            <a:ext cx="2304662" cy="293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Obdĺžnik 85"/>
          <p:cNvSpPr/>
          <p:nvPr/>
        </p:nvSpPr>
        <p:spPr>
          <a:xfrm>
            <a:off x="7966260" y="938988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509mT </a:t>
            </a:r>
            <a:endParaRPr lang="sk-SK" dirty="0"/>
          </a:p>
        </p:txBody>
      </p:sp>
      <p:sp>
        <p:nvSpPr>
          <p:cNvPr id="87" name="Obdĺžnik 86"/>
          <p:cNvSpPr/>
          <p:nvPr/>
        </p:nvSpPr>
        <p:spPr>
          <a:xfrm>
            <a:off x="8047630" y="3393624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640mT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341152"/>
            <a:ext cx="914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Spolupráca s</a:t>
            </a:r>
            <a:r>
              <a:rPr lang="sk-SK" dirty="0" smtClean="0">
                <a:solidFill>
                  <a:srgbClr val="0000FF"/>
                </a:solidFill>
              </a:rPr>
              <a:t> CRISMAT,</a:t>
            </a:r>
            <a:r>
              <a:rPr lang="sk-SK" b="1" dirty="0" smtClean="0">
                <a:solidFill>
                  <a:srgbClr val="0000FF"/>
                </a:solidFill>
              </a:rPr>
              <a:t> </a:t>
            </a:r>
            <a:r>
              <a:rPr lang="sk-SK" b="1" dirty="0" err="1" smtClean="0">
                <a:solidFill>
                  <a:srgbClr val="0000FF"/>
                </a:solidFill>
              </a:rPr>
              <a:t>University</a:t>
            </a:r>
            <a:r>
              <a:rPr lang="sk-SK" b="1" dirty="0" smtClean="0">
                <a:solidFill>
                  <a:srgbClr val="0000FF"/>
                </a:solidFill>
              </a:rPr>
              <a:t> </a:t>
            </a:r>
            <a:r>
              <a:rPr lang="sk-SK" b="1" dirty="0" err="1" smtClean="0">
                <a:solidFill>
                  <a:srgbClr val="0000FF"/>
                </a:solidFill>
              </a:rPr>
              <a:t>of</a:t>
            </a:r>
            <a:r>
              <a:rPr lang="sk-SK" b="1" dirty="0" smtClean="0">
                <a:solidFill>
                  <a:srgbClr val="0000FF"/>
                </a:solidFill>
              </a:rPr>
              <a:t> </a:t>
            </a:r>
            <a:r>
              <a:rPr lang="sk-SK" b="1" dirty="0" err="1" smtClean="0">
                <a:solidFill>
                  <a:srgbClr val="0000FF"/>
                </a:solidFill>
              </a:rPr>
              <a:t>Caen</a:t>
            </a:r>
            <a:r>
              <a:rPr lang="sk-SK" b="1" dirty="0" smtClean="0">
                <a:solidFill>
                  <a:srgbClr val="0000FF"/>
                </a:solidFill>
              </a:rPr>
              <a:t>, Francúzsko</a:t>
            </a:r>
            <a:endParaRPr lang="sk-SK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Image result for CRYSTMAT, University of Ca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09" y="967888"/>
            <a:ext cx="2198190" cy="1466507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495396" y="2922102"/>
            <a:ext cx="247384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FF"/>
                </a:solidFill>
              </a:rPr>
              <a:t>Rok 2016</a:t>
            </a:r>
          </a:p>
          <a:p>
            <a:r>
              <a:rPr lang="sk-SK" dirty="0" smtClean="0">
                <a:solidFill>
                  <a:srgbClr val="0000FF"/>
                </a:solidFill>
              </a:rPr>
              <a:t>3 Spoločné publikácie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672175" y="3699588"/>
            <a:ext cx="76112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D.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Voloc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h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ov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á, V. </a:t>
            </a:r>
            <a:r>
              <a:rPr lang="sk-SK" sz="1400" b="1" dirty="0" err="1" smtClean="0">
                <a:latin typeface="Arial Narrow" pitchFamily="34" charset="0"/>
                <a:cs typeface="Arial" pitchFamily="34" charset="0"/>
              </a:rPr>
              <a:t>Antal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, S. </a:t>
            </a:r>
            <a:r>
              <a:rPr lang="sk-SK" sz="1400" b="1" dirty="0" err="1" smtClean="0">
                <a:latin typeface="Arial Narrow" pitchFamily="34" charset="0"/>
                <a:cs typeface="Arial" pitchFamily="34" charset="0"/>
              </a:rPr>
              <a:t>Piovarči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J. Kováč, M.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Jirsa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J.G.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Noudem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sk-SK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Microstructure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and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Superconducting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Properties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YBCO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Bulk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Superconductors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w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ith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RE 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Substitutions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. In </a:t>
            </a:r>
            <a:r>
              <a:rPr lang="sk-SK" sz="1400" i="1" dirty="0" smtClean="0">
                <a:latin typeface="Arial Narrow" pitchFamily="34" charset="0"/>
                <a:cs typeface="Arial" pitchFamily="34" charset="0"/>
              </a:rPr>
              <a:t>IEEE TRANSACTIONS ON APPLIED SUPERCONDUCTIVITY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 26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(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2016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) 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7200604, </a:t>
            </a:r>
            <a:r>
              <a:rPr lang="en-US" sz="1400" b="1" dirty="0" smtClean="0">
                <a:latin typeface="Arial Narrow" pitchFamily="34" charset="0"/>
              </a:rPr>
              <a:t>IF </a:t>
            </a:r>
            <a:r>
              <a:rPr lang="sk-SK" sz="1400" b="1" dirty="0" smtClean="0">
                <a:latin typeface="Arial Narrow" pitchFamily="34" charset="0"/>
              </a:rPr>
              <a:t>1.092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sk-SK" sz="1400" b="1" dirty="0" smtClean="0"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400" b="1" dirty="0" smtClean="0">
                <a:latin typeface="Arial Narrow" pitchFamily="34" charset="0"/>
              </a:rPr>
              <a:t>K. </a:t>
            </a:r>
            <a:r>
              <a:rPr lang="sk-SK" sz="1400" b="1" dirty="0" err="1" smtClean="0">
                <a:latin typeface="Arial Narrow" pitchFamily="34" charset="0"/>
              </a:rPr>
              <a:t>Zmorayova</a:t>
            </a:r>
            <a:r>
              <a:rPr lang="sk-SK" sz="1400" b="1" dirty="0" smtClean="0">
                <a:latin typeface="Arial Narrow" pitchFamily="34" charset="0"/>
              </a:rPr>
              <a:t>,  V. </a:t>
            </a:r>
            <a:r>
              <a:rPr lang="sk-SK" sz="1400" b="1" dirty="0" err="1" smtClean="0">
                <a:latin typeface="Arial Narrow" pitchFamily="34" charset="0"/>
              </a:rPr>
              <a:t>Antal</a:t>
            </a:r>
            <a:r>
              <a:rPr lang="sk-SK" sz="1400" b="1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latin typeface="Arial Narrow" pitchFamily="34" charset="0"/>
              </a:rPr>
              <a:t> J. </a:t>
            </a:r>
            <a:r>
              <a:rPr lang="sk-SK" sz="1400" dirty="0" err="1" smtClean="0">
                <a:latin typeface="Arial Narrow" pitchFamily="34" charset="0"/>
              </a:rPr>
              <a:t>Kovac</a:t>
            </a:r>
            <a:r>
              <a:rPr lang="sk-SK" sz="1400" cap="all" dirty="0" smtClean="0">
                <a:latin typeface="Arial Narrow" pitchFamily="34" charset="0"/>
              </a:rPr>
              <a:t>, </a:t>
            </a:r>
            <a:r>
              <a:rPr lang="sk-SK" sz="1400" b="1" dirty="0" smtClean="0">
                <a:latin typeface="Arial Narrow" pitchFamily="34" charset="0"/>
              </a:rPr>
              <a:t>P. </a:t>
            </a:r>
            <a:r>
              <a:rPr lang="sk-SK" sz="1400" b="1" dirty="0" err="1" smtClean="0">
                <a:latin typeface="Arial Narrow" pitchFamily="34" charset="0"/>
              </a:rPr>
              <a:t>Diko</a:t>
            </a:r>
            <a:r>
              <a:rPr lang="sk-SK" sz="1400" dirty="0" smtClean="0">
                <a:latin typeface="Arial Narrow" pitchFamily="34" charset="0"/>
              </a:rPr>
              <a:t>, J.G. </a:t>
            </a:r>
            <a:r>
              <a:rPr lang="sk-SK" sz="1400" dirty="0" err="1" smtClean="0">
                <a:latin typeface="Arial Narrow" pitchFamily="34" charset="0"/>
              </a:rPr>
              <a:t>Noudem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</a:rPr>
              <a:t>Influence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Spark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Plasma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Sintering</a:t>
            </a:r>
            <a:r>
              <a:rPr lang="sk-SK" sz="1400" dirty="0" smtClean="0">
                <a:latin typeface="Arial Narrow" pitchFamily="34" charset="0"/>
              </a:rPr>
              <a:t> on </a:t>
            </a:r>
            <a:r>
              <a:rPr lang="sk-SK" sz="1400" dirty="0" err="1" smtClean="0">
                <a:latin typeface="Arial Narrow" pitchFamily="34" charset="0"/>
              </a:rPr>
              <a:t>Microstructure</a:t>
            </a:r>
            <a:r>
              <a:rPr lang="sk-SK" sz="1400" dirty="0" smtClean="0">
                <a:latin typeface="Arial Narrow" pitchFamily="34" charset="0"/>
              </a:rPr>
              <a:t> and </a:t>
            </a:r>
            <a:r>
              <a:rPr lang="sk-SK" sz="1400" dirty="0" err="1" smtClean="0">
                <a:latin typeface="Arial Narrow" pitchFamily="34" charset="0"/>
              </a:rPr>
              <a:t>Properties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bulk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LaCaSrMnO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Magnetocaloric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Materials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i="1" cap="all" dirty="0" smtClean="0">
                <a:latin typeface="Arial Narrow" pitchFamily="34" charset="0"/>
              </a:rPr>
              <a:t>Acta </a:t>
            </a:r>
            <a:r>
              <a:rPr lang="sk-SK" sz="1400" i="1" cap="all" dirty="0" err="1" smtClean="0">
                <a:latin typeface="Arial Narrow" pitchFamily="34" charset="0"/>
              </a:rPr>
              <a:t>Physica</a:t>
            </a:r>
            <a:r>
              <a:rPr lang="sk-SK" sz="1400" i="1" cap="all" dirty="0" smtClean="0">
                <a:latin typeface="Arial Narrow" pitchFamily="34" charset="0"/>
              </a:rPr>
              <a:t> </a:t>
            </a:r>
            <a:r>
              <a:rPr lang="sk-SK" sz="1400" i="1" cap="all" dirty="0" err="1" smtClean="0">
                <a:latin typeface="Arial Narrow" pitchFamily="34" charset="0"/>
              </a:rPr>
              <a:t>Polonica</a:t>
            </a:r>
            <a:r>
              <a:rPr lang="sk-SK" sz="1400" i="1" cap="all" dirty="0" smtClean="0">
                <a:latin typeface="Arial Narrow" pitchFamily="34" charset="0"/>
              </a:rPr>
              <a:t> A</a:t>
            </a:r>
            <a:r>
              <a:rPr lang="sk-SK" sz="1400" cap="all" dirty="0" smtClean="0">
                <a:latin typeface="Arial Narrow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sk-SK" sz="1400" b="1" cap="all" dirty="0" smtClean="0"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400" b="1" dirty="0" smtClean="0">
                <a:latin typeface="Arial Narrow" pitchFamily="34" charset="0"/>
              </a:rPr>
              <a:t>K. </a:t>
            </a:r>
            <a:r>
              <a:rPr lang="sk-SK" sz="1400" b="1" dirty="0" err="1" smtClean="0">
                <a:latin typeface="Arial Narrow" pitchFamily="34" charset="0"/>
              </a:rPr>
              <a:t>Zmorayova</a:t>
            </a:r>
            <a:r>
              <a:rPr lang="sk-SK" sz="1400" cap="all" dirty="0" smtClean="0">
                <a:latin typeface="Arial Narrow" pitchFamily="34" charset="0"/>
              </a:rPr>
              <a:t>. </a:t>
            </a:r>
            <a:r>
              <a:rPr lang="pt-BR" sz="1400" b="1" dirty="0" smtClean="0">
                <a:latin typeface="Arial Narrow" pitchFamily="34" charset="0"/>
              </a:rPr>
              <a:t>P. Diko</a:t>
            </a:r>
            <a:r>
              <a:rPr lang="sk-SK" sz="1400" cap="all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latin typeface="Arial Narrow" pitchFamily="34" charset="0"/>
              </a:rPr>
              <a:t>J.G. </a:t>
            </a:r>
            <a:r>
              <a:rPr lang="sk-SK" sz="1400" dirty="0" err="1" smtClean="0">
                <a:latin typeface="Arial Narrow" pitchFamily="34" charset="0"/>
              </a:rPr>
              <a:t>Noudem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sk-SK" sz="1400" dirty="0" err="1" smtClean="0">
                <a:latin typeface="Arial Narrow" pitchFamily="34" charset="0"/>
              </a:rPr>
              <a:t>Microstructure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Characterization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of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La-Ca-Sr-Mn-O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Magnetocaloric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Ceramics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Prepared</a:t>
            </a:r>
            <a:r>
              <a:rPr lang="sk-SK" sz="1400" dirty="0" smtClean="0">
                <a:latin typeface="Arial Narrow" pitchFamily="34" charset="0"/>
              </a:rPr>
              <a:t> by </a:t>
            </a:r>
            <a:r>
              <a:rPr lang="sk-SK" sz="1400" dirty="0" err="1" smtClean="0">
                <a:latin typeface="Arial Narrow" pitchFamily="34" charset="0"/>
              </a:rPr>
              <a:t>Spark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Plasma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Sintering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sk-SK" sz="1400" dirty="0" err="1" smtClean="0">
                <a:latin typeface="Arial Narrow" pitchFamily="34" charset="0"/>
              </a:rPr>
              <a:t>Method</a:t>
            </a:r>
            <a:r>
              <a:rPr lang="sk-SK" sz="1400" dirty="0" smtClean="0">
                <a:latin typeface="Arial Narrow" pitchFamily="34" charset="0"/>
              </a:rPr>
              <a:t>, Prijaté</a:t>
            </a:r>
            <a:r>
              <a:rPr lang="en-GB" sz="1400" dirty="0" smtClean="0">
                <a:latin typeface="Arial Narrow" pitchFamily="34" charset="0"/>
              </a:rPr>
              <a:t>: </a:t>
            </a:r>
            <a:r>
              <a:rPr lang="de-DE" sz="1400" i="1" dirty="0" smtClean="0">
                <a:latin typeface="Arial Narrow" pitchFamily="34" charset="0"/>
              </a:rPr>
              <a:t>Trans Tech Publications, </a:t>
            </a:r>
            <a:r>
              <a:rPr lang="sk-SK" sz="1400" i="1" dirty="0" err="1" smtClean="0">
                <a:latin typeface="Arial Narrow" pitchFamily="34" charset="0"/>
              </a:rPr>
              <a:t>Material</a:t>
            </a:r>
            <a:r>
              <a:rPr lang="sk-SK" sz="1400" i="1" dirty="0" smtClean="0">
                <a:latin typeface="Arial Narrow" pitchFamily="34" charset="0"/>
              </a:rPr>
              <a:t> </a:t>
            </a:r>
            <a:r>
              <a:rPr lang="sk-SK" sz="1400" i="1" dirty="0" err="1" smtClean="0">
                <a:latin typeface="Arial Narrow" pitchFamily="34" charset="0"/>
              </a:rPr>
              <a:t>Science</a:t>
            </a:r>
            <a:r>
              <a:rPr lang="sk-SK" sz="1400" i="1" dirty="0" smtClean="0">
                <a:latin typeface="Arial Narrow" pitchFamily="34" charset="0"/>
              </a:rPr>
              <a:t> </a:t>
            </a:r>
            <a:r>
              <a:rPr lang="sk-SK" sz="1400" i="1" dirty="0" err="1" smtClean="0">
                <a:latin typeface="Arial Narrow" pitchFamily="34" charset="0"/>
              </a:rPr>
              <a:t>Forum</a:t>
            </a:r>
            <a:r>
              <a:rPr lang="sk-SK" sz="1400" i="1" cap="all" dirty="0" smtClean="0">
                <a:latin typeface="Arial Narrow" pitchFamily="3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cap="all" dirty="0" smtClean="0">
              <a:latin typeface="Arial Narrow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94389" y="374104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Q2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175613" y="516545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Q4</a:t>
            </a:r>
            <a:endParaRPr lang="sk-SK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17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19" name="Obdĺžnik 18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BlokTextu 17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028" name="Picture 4" descr="D:\LMF_ČLÁNKY\2015\EUCAS_2015\FINAL_EUCAS-15_3A-M-P-04.18\REVISED\REVISED_FINAL\Figures_revised_final\3A-M-P-04.18_FIG5_b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8524" y="820490"/>
            <a:ext cx="3608955" cy="2520000"/>
          </a:xfrm>
          <a:prstGeom prst="rect">
            <a:avLst/>
          </a:prstGeom>
          <a:noFill/>
        </p:spPr>
      </p:pic>
      <p:pic>
        <p:nvPicPr>
          <p:cNvPr id="1026" name="Picture 2" descr="D:\LMF_ČLÁNKY\2015\EUCAS_2015\FINAL_EUCAS-15_3A-M-P-04.18\REVISED\figure_2\3A-M-P-04.18_FIG2_a_00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2106" y="1207373"/>
            <a:ext cx="1801813" cy="173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250162" y="538027"/>
          <a:ext cx="8620012" cy="5529822"/>
        </p:xfrm>
        <a:graphic>
          <a:graphicData uri="http://schemas.openxmlformats.org/drawingml/2006/table">
            <a:tbl>
              <a:tblPr/>
              <a:tblGrid>
                <a:gridCol w="1191802"/>
                <a:gridCol w="287677"/>
                <a:gridCol w="174660"/>
                <a:gridCol w="493160"/>
                <a:gridCol w="318499"/>
                <a:gridCol w="308225"/>
                <a:gridCol w="390418"/>
                <a:gridCol w="328773"/>
                <a:gridCol w="256854"/>
                <a:gridCol w="349321"/>
                <a:gridCol w="523982"/>
                <a:gridCol w="585627"/>
                <a:gridCol w="554804"/>
                <a:gridCol w="534257"/>
                <a:gridCol w="554804"/>
                <a:gridCol w="595901"/>
                <a:gridCol w="565079"/>
                <a:gridCol w="606169"/>
              </a:tblGrid>
              <a:tr h="628153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LMF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Meno, vek, FTE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err="1">
                          <a:latin typeface="Times New Roman"/>
                          <a:ea typeface="Calibri"/>
                          <a:cs typeface="Times New Roman"/>
                        </a:rPr>
                        <a:t>celk</a:t>
                      </a:r>
                      <a:r>
                        <a:rPr lang="sk-SK" sz="1400" b="1" dirty="0">
                          <a:latin typeface="Symbo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sk-SK" sz="1200" b="1" dirty="0">
                          <a:latin typeface="Times New Roman"/>
                          <a:ea typeface="Calibri"/>
                          <a:cs typeface="Times New Roman"/>
                        </a:rPr>
                        <a:t>WOS</a:t>
                      </a: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sk-SK" sz="1400" b="1" dirty="0" err="1">
                          <a:latin typeface="Times New Roman"/>
                          <a:ea typeface="Calibri"/>
                          <a:cs typeface="Times New Roman"/>
                        </a:rPr>
                        <a:t>publ</a:t>
                      </a: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Počet WOS publikácií 2016, klasifikácia podľa SCIMAGO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Počet </a:t>
                      </a:r>
                      <a:r>
                        <a:rPr lang="sk-SK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APVV</a:t>
                      </a:r>
                      <a:endParaRPr lang="sk-SK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A/B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APVV/MAD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Počet </a:t>
                      </a:r>
                      <a:r>
                        <a:rPr lang="sk-SK" sz="1200" b="1" dirty="0">
                          <a:latin typeface="Times New Roman"/>
                          <a:ea typeface="Calibri"/>
                          <a:cs typeface="Times New Roman"/>
                        </a:rPr>
                        <a:t>COST</a:t>
                      </a: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 ...iné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Počet  EU 2020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R/P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Počet </a:t>
                      </a:r>
                      <a:r>
                        <a:rPr lang="sk-SK" sz="1400" b="1" dirty="0" err="1">
                          <a:latin typeface="Times New Roman"/>
                          <a:ea typeface="Calibri"/>
                          <a:cs typeface="Times New Roman"/>
                        </a:rPr>
                        <a:t>PhD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Celk</a:t>
                      </a:r>
                      <a:r>
                        <a:rPr lang="sk-SK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počet citácií 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Počet citácii 2015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err="1">
                          <a:latin typeface="Times New Roman"/>
                          <a:ea typeface="Calibri"/>
                          <a:cs typeface="Times New Roman"/>
                        </a:rPr>
                        <a:t>h-index</a:t>
                      </a: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 WOS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66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LMF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Q1</a:t>
                      </a:r>
                      <a:endParaRPr lang="sk-SK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Q2</a:t>
                      </a:r>
                      <a:endParaRPr lang="sk-SK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Q3</a:t>
                      </a:r>
                      <a:endParaRPr lang="sk-SK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endParaRPr lang="sk-SK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Q1P</a:t>
                      </a:r>
                      <a:endParaRPr lang="sk-SK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---------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37838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P. </a:t>
                      </a:r>
                      <a:r>
                        <a:rPr lang="sk-SK" sz="1400" dirty="0" err="1">
                          <a:latin typeface="Times New Roman"/>
                          <a:ea typeface="Calibri"/>
                          <a:cs typeface="Times New Roman"/>
                        </a:rPr>
                        <a:t>Diko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166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------------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983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2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V. Kavečanský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sk-SK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209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2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K. Zmorayová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sk-SK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38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V. Antal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sk-SK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38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D. Volochová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sk-SK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sk-SK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2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M. Radušovská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38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S. Piovarči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225713" y="154112"/>
            <a:ext cx="2712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Tabuľka 1.: pracovníci LMF</a:t>
            </a:r>
            <a:endParaRPr lang="sk-SK" dirty="0"/>
          </a:p>
        </p:txBody>
      </p:sp>
      <p:grpSp>
        <p:nvGrpSpPr>
          <p:cNvPr id="5" name="Skupina 4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6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8" name="Obdĺžnik 7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BlokTextu 6"/>
            <p:cNvSpPr txBox="1"/>
            <p:nvPr/>
          </p:nvSpPr>
          <p:spPr>
            <a:xfrm>
              <a:off x="1922400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15 december 2016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imap://dikos@imapx.saske.sk:993/fetch%3EUID%3E/INBOX%3E67937?part=1.2&amp;type=image/jpeg&amp;filename=IMG_20161206_1548089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04" name="AutoShape 4" descr="imap://dikos@imapx.saske.sk:993/fetch%3EUID%3E/INBOX%3E67937?part=1.2&amp;type=image/jpeg&amp;filename=IMG_20161206_1548089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06" name="AutoShape 6" descr="imap://dikos@imapx.saske.sk:993/fetch%3EUID%3E/INBOX%3E67937?part=1.2&amp;type=image/jpeg&amp;filename=IMG_20161206_1548089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 descr="IMG_20161206_154808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399" y="684286"/>
            <a:ext cx="7551369" cy="5068184"/>
          </a:xfrm>
          <a:prstGeom prst="rect">
            <a:avLst/>
          </a:prstGeom>
        </p:spPr>
      </p:pic>
      <p:sp>
        <p:nvSpPr>
          <p:cNvPr id="51208" name="AutoShape 8" descr="imap://dikos@imapx.saske.sk:993/fetch%3EUID%3E/INBOX%3E67937?part=1.2&amp;type=image/jpeg&amp;filename=IMG_20161206_1548089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2" name="Skupina 6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3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10" name="Obdĺžnik 9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BlokTextu 8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sk-SK" i="1" dirty="0" err="1" smtClean="0">
                  <a:solidFill>
                    <a:schemeClr val="bg1"/>
                  </a:solidFill>
                  <a:latin typeface="Arial Narrow" pitchFamily="34" charset="0"/>
                </a:rPr>
                <a:t>decemb</a:t>
              </a:r>
              <a:r>
                <a:rPr lang="en-US" i="1" dirty="0" err="1" smtClean="0">
                  <a:solidFill>
                    <a:schemeClr val="bg1"/>
                  </a:solidFill>
                  <a:latin typeface="Arial Narrow" pitchFamily="34" charset="0"/>
                </a:rPr>
                <a:t>er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90864" y="258089"/>
            <a:ext cx="855574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sk-SK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Riešené </a:t>
            </a:r>
            <a:r>
              <a:rPr lang="sk-SK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projekty</a:t>
            </a:r>
          </a:p>
          <a:p>
            <a:endParaRPr lang="sk-SK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600" b="1" dirty="0" smtClean="0">
                <a:latin typeface="Arial" pitchFamily="34" charset="0"/>
                <a:cs typeface="Arial" pitchFamily="34" charset="0"/>
              </a:rPr>
              <a:t>APVV 0330-12,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Masívne supravodiče,  </a:t>
            </a:r>
            <a:r>
              <a:rPr lang="sk-SK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 – 201</a:t>
            </a:r>
            <a:r>
              <a:rPr lang="sk-SK" sz="16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sk-SK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Zodpovedný riešiteľ: P.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Diko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600" b="1" dirty="0" smtClean="0">
                <a:latin typeface="Arial" pitchFamily="34" charset="0"/>
                <a:cs typeface="Arial" pitchFamily="34" charset="0"/>
              </a:rPr>
              <a:t>VEGA 2/0121/16,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Supravodivá a magnetokalorická keramika, </a:t>
            </a:r>
            <a:r>
              <a:rPr lang="sk-SK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2016 – 201</a:t>
            </a:r>
            <a:r>
              <a:rPr lang="sk-SK" sz="16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Zodpovedný riešiteľ: P.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Diko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600" b="1" dirty="0" smtClean="0">
                <a:latin typeface="Arial" pitchFamily="34" charset="0"/>
                <a:cs typeface="Arial" pitchFamily="34" charset="0"/>
              </a:rPr>
              <a:t>VEGA 1/0164/16,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Rýchlochladené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amorfné a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Heuslerove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zliatiny s význačnými vlastnosťami. Príprava a charakterizácia,  </a:t>
            </a:r>
            <a:r>
              <a:rPr lang="sk-SK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2016 – 2018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Zodpovedný riešiteľ: R. Varga, PF UPJŠ, J. Kováč, ÚEF</a:t>
            </a:r>
          </a:p>
          <a:p>
            <a:pPr>
              <a:defRPr/>
            </a:pPr>
            <a:endParaRPr lang="sk-SK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k-SK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Podané dva APVV projekty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(P.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Diko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D.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Volochová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sk-SK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sk-SK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Medzinárodná spolupráca</a:t>
            </a:r>
          </a:p>
          <a:p>
            <a:pPr algn="ctr">
              <a:defRPr/>
            </a:pPr>
            <a:endParaRPr lang="sk-SK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Shibaura Institute of Technology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Tokio,</a:t>
            </a:r>
            <a:r>
              <a:rPr lang="sk-SK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Japonsko.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Podpísané memorandum.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Bulk Superconductivity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Group, Department of Engineering, University of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Cambridge</a:t>
            </a:r>
            <a:r>
              <a:rPr lang="sk-SK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UK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Shanghai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Jiao Tong University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Shanghai</a:t>
            </a:r>
            <a:r>
              <a:rPr lang="sk-SK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Čína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Korea Atomic Energy Research Institute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Daejeon</a:t>
            </a:r>
            <a:r>
              <a:rPr lang="sk-SK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Južná Kórea</a:t>
            </a:r>
            <a:endParaRPr lang="sk-SK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University of Caen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Francúzsko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National Cheng Kung University,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Tainan, Taiwan</a:t>
            </a:r>
            <a:endParaRPr lang="sk-SK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k-SK" sz="1600" b="1" dirty="0" smtClean="0">
              <a:latin typeface="Arial Narrow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14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16" name="Obdĺžnik 15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BlokTextu 14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15 december 2016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7383" y="239541"/>
            <a:ext cx="855574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sk-SK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k-SK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k-SK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k-SK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k-SK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Projekty ŠF</a:t>
            </a:r>
          </a:p>
          <a:p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Sledovanie dopadov</a:t>
            </a:r>
          </a:p>
          <a:p>
            <a:endParaRPr lang="sk-SK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NMTE Nové materiály a technológie pre energetiku,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Koordinátor projektu: P.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Diko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projektový manažér: K. </a:t>
            </a:r>
            <a:r>
              <a:rPr lang="sk-SK" sz="1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Zmorayová</a:t>
            </a:r>
            <a:r>
              <a:rPr lang="sk-SK" sz="1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Antalík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OBF, I.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Škorvánek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LNAM, F. Kováč ÚMV, P.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Kopčanský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OTF a M. Timko OFMJ.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MS2G Výskum a vývoj masívnych YBCO supravodičov druhej generácie,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11.2009 – 04.2014, Zodpovedný riešiteľ: P.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Diko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projektový manažér:</a:t>
            </a:r>
            <a:r>
              <a:rPr lang="en-US" sz="1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K. </a:t>
            </a:r>
            <a:r>
              <a:rPr lang="sk-SK" sz="1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Zmorayová</a:t>
            </a:r>
            <a:endParaRPr lang="sk-SK" sz="1600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nanoCEXmat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I Centrum 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excelentnosti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progresívnych materiálov s 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a 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submikrónovou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štruktúrou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ITMS: 26220120019, ÚMV SAV, 5.2009-4.2011, Vedúci projektu: Ján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Dusza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projektový manažér: K. </a:t>
            </a:r>
            <a:r>
              <a:rPr lang="sk-SK" sz="1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Zmorayová</a:t>
            </a:r>
            <a:endParaRPr lang="sk-SK" sz="1600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nanoCEXmat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II Budovanie infraštruktúry Centra 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excelentnosti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progresívnych materiálov s 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a 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submikrónovou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štruktúrou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ITMS: 26220120035, ÚMV SAV, 5.2010-4.2013, Vedúci projektu: Ján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Dusza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projektový manažér: K. </a:t>
            </a:r>
            <a:r>
              <a:rPr lang="sk-SK" sz="1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Zmorayová</a:t>
            </a:r>
            <a:endParaRPr lang="sk-SK" sz="1600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endParaRPr lang="sk-SK" sz="16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921267" y="6339155"/>
            <a:ext cx="66177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i="1" dirty="0" smtClean="0">
                <a:solidFill>
                  <a:schemeClr val="bg1"/>
                </a:solidFill>
                <a:latin typeface="Arial Narrow" pitchFamily="34" charset="0"/>
              </a:rPr>
              <a:t>Výročný seminár Laboratória materiálovej fyziky ÚEF SAV, 3 </a:t>
            </a:r>
            <a:r>
              <a:rPr lang="sk-SK" i="1" dirty="0" err="1" smtClean="0">
                <a:solidFill>
                  <a:schemeClr val="bg1"/>
                </a:solidFill>
                <a:latin typeface="Arial Narrow" pitchFamily="34" charset="0"/>
              </a:rPr>
              <a:t>decemb</a:t>
            </a:r>
            <a:r>
              <a:rPr lang="en-US" i="1" dirty="0" err="1" smtClean="0">
                <a:solidFill>
                  <a:schemeClr val="bg1"/>
                </a:solidFill>
                <a:latin typeface="Arial Narrow" pitchFamily="34" charset="0"/>
              </a:rPr>
              <a:t>er</a:t>
            </a:r>
            <a:r>
              <a:rPr lang="sk-SK" i="1" dirty="0" smtClean="0">
                <a:solidFill>
                  <a:schemeClr val="bg1"/>
                </a:solidFill>
                <a:latin typeface="Arial Narrow" pitchFamily="34" charset="0"/>
              </a:rPr>
              <a:t> 2015</a:t>
            </a:r>
            <a:endParaRPr lang="sk-SK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12" name="Obdĺžnik 11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BlokTextu 10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9" name="BlokTextu 1"/>
          <p:cNvSpPr txBox="1">
            <a:spLocks noChangeArrowheads="1"/>
          </p:cNvSpPr>
          <p:nvPr/>
        </p:nvSpPr>
        <p:spPr bwMode="auto">
          <a:xfrm>
            <a:off x="3456000" y="180000"/>
            <a:ext cx="2216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Publikácie </a:t>
            </a:r>
            <a:r>
              <a:rPr lang="sk-SK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 2016</a:t>
            </a:r>
            <a:endParaRPr lang="sk-SK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78412" y="663984"/>
            <a:ext cx="87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Q1</a:t>
            </a:r>
            <a:endParaRPr lang="sk-SK" sz="15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D.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Volochová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Kavečanský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Antal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X. Yao, Thermal stability of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NdBCO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/YBCO/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MgO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thin film seeds, </a:t>
            </a:r>
            <a:r>
              <a:rPr lang="en-US" sz="1400" i="1" dirty="0" smtClean="0">
                <a:latin typeface="Arial Narrow" pitchFamily="34" charset="0"/>
                <a:cs typeface="Arial" pitchFamily="34" charset="0"/>
              </a:rPr>
              <a:t>SUPERCONDUCTOR SCIENCE &amp; TECHNOLOGY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29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(2016)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044004,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IF 2.717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US" sz="1400" dirty="0" smtClean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W. Zhao, Y. Shi,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M.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Radušovská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A. R. Dennis, J.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H.Durrell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D. A. Cardwell, Comparison of the Effects of Platinum and CeO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on the Properties of Single Grain,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Sm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-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Ba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-Cu-O Bulk Superconductors,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 Narrow" pitchFamily="34" charset="0"/>
              </a:rPr>
              <a:t>SUPERCONDUCTOR SCIENCE &amp; TECHNOLOGY</a:t>
            </a:r>
            <a:r>
              <a:rPr lang="sk-SK" sz="1400" i="1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29 (2016)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125002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IF 2.717</a:t>
            </a:r>
            <a:endParaRPr lang="en-US" sz="1400" b="1" dirty="0" smtClean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 Narrow" pitchFamily="34" charset="0"/>
              </a:rPr>
              <a:t>M. </a:t>
            </a:r>
            <a:r>
              <a:rPr lang="en-US" sz="1400" dirty="0" err="1" smtClean="0">
                <a:latin typeface="Arial Narrow" pitchFamily="34" charset="0"/>
              </a:rPr>
              <a:t>Muralidhar</a:t>
            </a:r>
            <a:r>
              <a:rPr lang="en-US" sz="1400" dirty="0" smtClean="0">
                <a:latin typeface="Arial Narrow" pitchFamily="34" charset="0"/>
              </a:rPr>
              <a:t>, N.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Ide</a:t>
            </a:r>
            <a:r>
              <a:rPr lang="en-US" sz="1400" dirty="0" smtClean="0">
                <a:latin typeface="Arial Narrow" pitchFamily="34" charset="0"/>
              </a:rPr>
              <a:t>, M. R. </a:t>
            </a:r>
            <a:r>
              <a:rPr lang="en-US" sz="1400" dirty="0" err="1" smtClean="0">
                <a:latin typeface="Arial Narrow" pitchFamily="34" charset="0"/>
              </a:rPr>
              <a:t>Koblischka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</a:rPr>
              <a:t>K. Inoue, M. Murakami, Microstructure, critical current density and trapped field experiments in IG-processed Y-123</a:t>
            </a:r>
            <a:r>
              <a:rPr lang="en-US" sz="1400" i="1" dirty="0" smtClean="0">
                <a:latin typeface="Arial Narrow" pitchFamily="34" charset="0"/>
              </a:rPr>
              <a:t>,  SUPERCONDUCTOR SCIENCE &amp; TECHNOLOGY</a:t>
            </a:r>
            <a:r>
              <a:rPr lang="sk-SK" sz="1400" i="1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29</a:t>
            </a:r>
            <a:r>
              <a:rPr lang="sk-SK" sz="1400" dirty="0" smtClean="0">
                <a:latin typeface="Arial Narrow" pitchFamily="34" charset="0"/>
              </a:rPr>
              <a:t> (</a:t>
            </a:r>
            <a:r>
              <a:rPr lang="en-US" sz="1400" dirty="0" smtClean="0">
                <a:latin typeface="Arial Narrow" pitchFamily="34" charset="0"/>
              </a:rPr>
              <a:t>2016</a:t>
            </a:r>
            <a:r>
              <a:rPr lang="sk-SK" sz="1400" dirty="0" smtClean="0">
                <a:latin typeface="Arial Narrow" pitchFamily="34" charset="0"/>
              </a:rPr>
              <a:t>)</a:t>
            </a:r>
            <a:r>
              <a:rPr lang="en-US" sz="1400" dirty="0" smtClean="0">
                <a:latin typeface="Arial Narrow" pitchFamily="34" charset="0"/>
              </a:rPr>
              <a:t> 054003</a:t>
            </a:r>
            <a:r>
              <a:rPr lang="sk-SK" sz="1400" dirty="0" smtClean="0">
                <a:latin typeface="Arial Narrow" pitchFamily="34" charset="0"/>
              </a:rPr>
              <a:t>,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IF 2.717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M.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Muralidhar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N. Kenta, XL.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Zeng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M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.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R.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Koblischka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M. Murakami, Record critical current densities in IG processed bulk YBa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Cu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O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y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fabricated using ball-milled Y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Ba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1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Cu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1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O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5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phase</a:t>
            </a:r>
            <a:r>
              <a:rPr lang="en-US" sz="1400" i="1" dirty="0" smtClean="0">
                <a:latin typeface="Arial Narrow" pitchFamily="34" charset="0"/>
                <a:cs typeface="Arial" pitchFamily="34" charset="0"/>
              </a:rPr>
              <a:t>, PHYSICA STATUS SOLIDI A-APPLICATIONS AND MATERIALS SCIENCE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213 (2016) 443-449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,</a:t>
            </a:r>
            <a:r>
              <a:rPr lang="sk-SK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IF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1.648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M.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Mihalik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Z.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Jagličič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M.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Fitta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V.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Kavečanský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K.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Csach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A.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Budziak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J.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Briančin,M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Zentková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M.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Mihalik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Structural and magnetic study of PrMn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1–x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Fe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x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O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compounds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Journal of Alloys and Compounds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(2016) pp. 652-661,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IF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3.014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S.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Gabáni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S.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Orendáč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M.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Pristáš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E.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Gažo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S.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Piovarči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V.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Glushkov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N.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Sluchanko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A.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Levchenko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N.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Shitsevalova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K.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Flachbart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Transport properties of variously doped SmB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6</a:t>
            </a:r>
            <a:r>
              <a:rPr lang="sk-SK" sz="1400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en-US" sz="1400" i="1" dirty="0" smtClean="0">
                <a:latin typeface="Arial Narrow" pitchFamily="34" charset="0"/>
                <a:cs typeface="Arial" pitchFamily="34" charset="0"/>
              </a:rPr>
              <a:t> Philosophical Magazine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(2016)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1-10,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IF 1.632 </a:t>
            </a:r>
            <a:endParaRPr lang="en-US" sz="1400" b="1" dirty="0" smtClean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1400" b="1" dirty="0" smtClean="0"/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Q2</a:t>
            </a: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D.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Volochová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Antal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S.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Piovarči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J.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Kováč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M.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Jirsa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J.G.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Noudem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Microstructure and Superconducting Properties of YBCO Bulk Superconductors with RE Substitutions. In </a:t>
            </a:r>
            <a:r>
              <a:rPr lang="en-US" sz="1400" i="1" dirty="0" smtClean="0">
                <a:latin typeface="Arial Narrow" pitchFamily="34" charset="0"/>
                <a:cs typeface="Arial" pitchFamily="34" charset="0"/>
              </a:rPr>
              <a:t>IEEE TRANSACTIONS ON APPLIED SUPERCONDUCTIVITY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26 (2016) 7200604,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IF 1.092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L.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Vojtkov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a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D.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Volochová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Kavečanský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Antal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S.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Piovarči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Top-Seeded Infiltration Growth and Structure of YBCO Bulk Superconductors. In </a:t>
            </a:r>
            <a:r>
              <a:rPr lang="en-US" sz="1400" i="1" dirty="0" smtClean="0">
                <a:latin typeface="Arial Narrow" pitchFamily="34" charset="0"/>
                <a:cs typeface="Arial" pitchFamily="34" charset="0"/>
              </a:rPr>
              <a:t>IEEE Transactions on Applied Superconductivity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26 (2016) </a:t>
            </a:r>
            <a:r>
              <a:rPr lang="en-US" sz="1400" dirty="0" smtClean="0">
                <a:latin typeface="Arial Narrow" pitchFamily="34" charset="0"/>
              </a:rPr>
              <a:t>7200704,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IF 1.092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  </a:t>
            </a:r>
            <a:endParaRPr lang="en-US" sz="1400" b="1" dirty="0" smtClean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M.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Radušovska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D.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Volochová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Antal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Growth parameters in Y123-Y211-CeO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system, In </a:t>
            </a:r>
            <a:r>
              <a:rPr lang="en-US" sz="1400" i="1" dirty="0" smtClean="0">
                <a:latin typeface="Arial Narrow" pitchFamily="34" charset="0"/>
                <a:cs typeface="Arial" pitchFamily="34" charset="0"/>
              </a:rPr>
              <a:t>IEEE Transactions on Applied Superconductivity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2016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vol. 26 p. 1-4, 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IF 1.092</a:t>
            </a:r>
            <a:r>
              <a:rPr lang="en-US" sz="1400" b="1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US" sz="1400" dirty="0" smtClean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14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16" name="Obdĺžnik 15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BlokTextu 14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7869" y="1151500"/>
            <a:ext cx="83925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Vedecké práce v zahraničných časopisoch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SCOPUS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sk-SK" sz="20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Q4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b="1" dirty="0" smtClean="0">
                <a:latin typeface="Arial Narrow" pitchFamily="34" charset="0"/>
              </a:rPr>
              <a:t>M. </a:t>
            </a:r>
            <a:r>
              <a:rPr lang="sk-SK" sz="1600" b="1" dirty="0" err="1" smtClean="0">
                <a:latin typeface="Arial Narrow" pitchFamily="34" charset="0"/>
              </a:rPr>
              <a:t>Radušovská</a:t>
            </a:r>
            <a:r>
              <a:rPr lang="sk-SK" sz="1600" b="1" dirty="0" smtClean="0">
                <a:latin typeface="Arial Narrow" pitchFamily="34" charset="0"/>
              </a:rPr>
              <a:t>, D. </a:t>
            </a:r>
            <a:r>
              <a:rPr lang="sk-SK" sz="1600" b="1" dirty="0" err="1" smtClean="0">
                <a:latin typeface="Arial Narrow" pitchFamily="34" charset="0"/>
              </a:rPr>
              <a:t>Volochová</a:t>
            </a:r>
            <a:r>
              <a:rPr lang="sk-SK" sz="1600" b="1" dirty="0" smtClean="0">
                <a:latin typeface="Arial Narrow" pitchFamily="34" charset="0"/>
              </a:rPr>
              <a:t>, V. </a:t>
            </a:r>
            <a:r>
              <a:rPr lang="sk-SK" sz="1600" b="1" dirty="0" err="1" smtClean="0">
                <a:latin typeface="Arial Narrow" pitchFamily="34" charset="0"/>
              </a:rPr>
              <a:t>Antal</a:t>
            </a:r>
            <a:r>
              <a:rPr lang="sk-SK" sz="1600" b="1" dirty="0" smtClean="0">
                <a:latin typeface="Arial Narrow" pitchFamily="34" charset="0"/>
              </a:rPr>
              <a:t>, S. </a:t>
            </a:r>
            <a:r>
              <a:rPr lang="sk-SK" sz="1600" b="1" dirty="0" err="1" smtClean="0">
                <a:latin typeface="Arial Narrow" pitchFamily="34" charset="0"/>
              </a:rPr>
              <a:t>Piovarči</a:t>
            </a:r>
            <a:r>
              <a:rPr lang="sk-SK" sz="1600" b="1" dirty="0" smtClean="0">
                <a:latin typeface="Arial Narrow" pitchFamily="34" charset="0"/>
              </a:rPr>
              <a:t>, P. </a:t>
            </a:r>
            <a:r>
              <a:rPr lang="sk-SK" sz="1600" b="1" dirty="0" err="1" smtClean="0">
                <a:latin typeface="Arial Narrow" pitchFamily="34" charset="0"/>
              </a:rPr>
              <a:t>Diko</a:t>
            </a:r>
            <a:r>
              <a:rPr lang="sk-SK" sz="1600" b="1" dirty="0" smtClean="0">
                <a:latin typeface="Arial Narrow" pitchFamily="34" charset="0"/>
              </a:rPr>
              <a:t>,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Growth conditions and properties of Y123/Y211 and Y123/Y</a:t>
            </a:r>
            <a:r>
              <a:rPr lang="en-US" sz="1600" baseline="-25000" dirty="0" smtClean="0">
                <a:latin typeface="Arial Narrow" pitchFamily="34" charset="0"/>
              </a:rPr>
              <a:t>2</a:t>
            </a:r>
            <a:r>
              <a:rPr lang="en-US" sz="1600" dirty="0" smtClean="0">
                <a:latin typeface="Arial Narrow" pitchFamily="34" charset="0"/>
              </a:rPr>
              <a:t>O</a:t>
            </a:r>
            <a:r>
              <a:rPr lang="en-US" sz="1600" baseline="-25000" dirty="0" smtClean="0">
                <a:latin typeface="Arial Narrow" pitchFamily="34" charset="0"/>
              </a:rPr>
              <a:t>3</a:t>
            </a:r>
            <a:r>
              <a:rPr lang="en-US" sz="1600" dirty="0" smtClean="0">
                <a:latin typeface="Arial Narrow" pitchFamily="34" charset="0"/>
              </a:rPr>
              <a:t> bulks. </a:t>
            </a:r>
            <a:r>
              <a:rPr lang="en-US" sz="1600" i="1" dirty="0" smtClean="0">
                <a:latin typeface="Arial Narrow" pitchFamily="34" charset="0"/>
              </a:rPr>
              <a:t>Journal of Physics: Conference Series</a:t>
            </a:r>
            <a:r>
              <a:rPr lang="en-US" sz="1600" dirty="0" smtClean="0">
                <a:latin typeface="Arial Narrow" pitchFamily="34" charset="0"/>
              </a:rPr>
              <a:t>. - vol. 695, issue 1, 17. March 2016. ISSN 17426588. </a:t>
            </a:r>
            <a:endParaRPr lang="en-US" sz="1600" b="1" dirty="0" smtClean="0"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600" b="1" dirty="0" smtClean="0">
                <a:latin typeface="Arial Narrow" pitchFamily="34" charset="0"/>
              </a:rPr>
              <a:t>L. Vojtkova, P. </a:t>
            </a:r>
            <a:r>
              <a:rPr lang="sk-SK" sz="1600" b="1" dirty="0" err="1" smtClean="0">
                <a:latin typeface="Arial Narrow" pitchFamily="34" charset="0"/>
              </a:rPr>
              <a:t>Diko</a:t>
            </a:r>
            <a:r>
              <a:rPr lang="sk-SK" sz="1600" b="1" dirty="0" smtClean="0">
                <a:latin typeface="Arial Narrow" pitchFamily="34" charset="0"/>
              </a:rPr>
              <a:t> and D. </a:t>
            </a:r>
            <a:r>
              <a:rPr lang="sk-SK" sz="1600" b="1" dirty="0" err="1" smtClean="0">
                <a:latin typeface="Arial Narrow" pitchFamily="34" charset="0"/>
              </a:rPr>
              <a:t>Volochová</a:t>
            </a:r>
            <a:r>
              <a:rPr lang="en-US" sz="1600" b="1" dirty="0" smtClean="0">
                <a:latin typeface="Arial Narrow" pitchFamily="34" charset="0"/>
              </a:rPr>
              <a:t>,</a:t>
            </a:r>
            <a:r>
              <a:rPr lang="en-US" sz="1600" dirty="0" smtClean="0">
                <a:latin typeface="Arial Narrow" pitchFamily="34" charset="0"/>
              </a:rPr>
              <a:t> Melting of SmBa</a:t>
            </a:r>
            <a:r>
              <a:rPr lang="en-US" sz="1600" baseline="-25000" dirty="0" smtClean="0">
                <a:latin typeface="Arial Narrow" pitchFamily="34" charset="0"/>
              </a:rPr>
              <a:t>2</a:t>
            </a:r>
            <a:r>
              <a:rPr lang="en-US" sz="1600" dirty="0" smtClean="0">
                <a:latin typeface="Arial Narrow" pitchFamily="34" charset="0"/>
              </a:rPr>
              <a:t>Cu</a:t>
            </a:r>
            <a:r>
              <a:rPr lang="en-US" sz="1600" baseline="-25000" dirty="0" smtClean="0">
                <a:latin typeface="Arial Narrow" pitchFamily="34" charset="0"/>
              </a:rPr>
              <a:t>3</a:t>
            </a:r>
            <a:r>
              <a:rPr lang="en-US" sz="1600" dirty="0" smtClean="0">
                <a:latin typeface="Arial Narrow" pitchFamily="34" charset="0"/>
              </a:rPr>
              <a:t>O</a:t>
            </a:r>
            <a:r>
              <a:rPr lang="en-US" sz="1600" baseline="-25000" dirty="0" smtClean="0">
                <a:latin typeface="Arial Narrow" pitchFamily="34" charset="0"/>
              </a:rPr>
              <a:t>7-y</a:t>
            </a:r>
            <a:r>
              <a:rPr lang="en-US" sz="1600" dirty="0" smtClean="0">
                <a:latin typeface="Arial Narrow" pitchFamily="34" charset="0"/>
              </a:rPr>
              <a:t>-seeds during preparation of YBCO Bulk Superconductors by Infiltration Growth Method.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en-US" sz="1600" i="1" dirty="0" smtClean="0">
                <a:latin typeface="Arial Narrow" pitchFamily="34" charset="0"/>
              </a:rPr>
              <a:t>Journal of Physics: Conference Series</a:t>
            </a:r>
            <a:r>
              <a:rPr lang="en-US" sz="1600" dirty="0" smtClean="0">
                <a:latin typeface="Arial Narrow" pitchFamily="34" charset="0"/>
              </a:rPr>
              <a:t> 695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(2016) 012011</a:t>
            </a:r>
            <a:endParaRPr lang="en-US" sz="1600" b="1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rial Narrow" pitchFamily="34" charset="0"/>
              </a:rPr>
              <a:t>K. </a:t>
            </a:r>
            <a:r>
              <a:rPr lang="en-US" sz="1600" dirty="0" err="1" smtClean="0">
                <a:latin typeface="Arial Narrow" pitchFamily="34" charset="0"/>
              </a:rPr>
              <a:t>Kasuga</a:t>
            </a:r>
            <a:r>
              <a:rPr lang="en-US" sz="1600" dirty="0" smtClean="0">
                <a:latin typeface="Arial Narrow" pitchFamily="34" charset="0"/>
              </a:rPr>
              <a:t>, M. </a:t>
            </a:r>
            <a:r>
              <a:rPr lang="en-US" sz="1600" dirty="0" err="1" smtClean="0">
                <a:latin typeface="Arial Narrow" pitchFamily="34" charset="0"/>
              </a:rPr>
              <a:t>Muralidhar</a:t>
            </a:r>
            <a:r>
              <a:rPr lang="en-US" sz="1600" dirty="0" smtClean="0">
                <a:latin typeface="Arial Narrow" pitchFamily="34" charset="0"/>
              </a:rPr>
              <a:t>, </a:t>
            </a:r>
            <a:r>
              <a:rPr lang="en-US" sz="1600" b="1" dirty="0" smtClean="0">
                <a:latin typeface="Arial Narrow" pitchFamily="34" charset="0"/>
              </a:rPr>
              <a:t>P. </a:t>
            </a:r>
            <a:r>
              <a:rPr lang="en-US" sz="1600" b="1" dirty="0" err="1" smtClean="0">
                <a:latin typeface="Arial Narrow" pitchFamily="34" charset="0"/>
              </a:rPr>
              <a:t>Diko</a:t>
            </a:r>
            <a:r>
              <a:rPr lang="en-US" sz="1600" dirty="0" smtClean="0">
                <a:latin typeface="Arial Narrow" pitchFamily="34" charset="0"/>
              </a:rPr>
              <a:t>, M. </a:t>
            </a:r>
            <a:r>
              <a:rPr lang="en-US" sz="1600" dirty="0" err="1" smtClean="0">
                <a:latin typeface="Arial Narrow" pitchFamily="34" charset="0"/>
              </a:rPr>
              <a:t>Jirsa</a:t>
            </a:r>
            <a:r>
              <a:rPr lang="en-US" sz="1600" dirty="0" smtClean="0">
                <a:latin typeface="Arial Narrow" pitchFamily="34" charset="0"/>
              </a:rPr>
              <a:t>, K. Inoue, M. Murakami, SEM and SEM by EDX Analysis of Air Processed SmBa</a:t>
            </a:r>
            <a:r>
              <a:rPr lang="en-US" sz="1600" baseline="-25000" dirty="0" smtClean="0">
                <a:latin typeface="Arial Narrow" pitchFamily="34" charset="0"/>
              </a:rPr>
              <a:t>2</a:t>
            </a:r>
            <a:r>
              <a:rPr lang="en-US" sz="1600" dirty="0" smtClean="0">
                <a:latin typeface="Arial Narrow" pitchFamily="34" charset="0"/>
              </a:rPr>
              <a:t>Cu</a:t>
            </a:r>
            <a:r>
              <a:rPr lang="en-US" sz="1600" baseline="-25000" dirty="0" smtClean="0">
                <a:latin typeface="Arial Narrow" pitchFamily="34" charset="0"/>
              </a:rPr>
              <a:t>3</a:t>
            </a:r>
            <a:r>
              <a:rPr lang="en-US" sz="1600" dirty="0" smtClean="0">
                <a:latin typeface="Arial Narrow" pitchFamily="34" charset="0"/>
              </a:rPr>
              <a:t>O</a:t>
            </a:r>
            <a:r>
              <a:rPr lang="en-US" sz="1600" baseline="-25000" dirty="0" smtClean="0">
                <a:latin typeface="Arial Narrow" pitchFamily="34" charset="0"/>
              </a:rPr>
              <a:t>y</a:t>
            </a:r>
            <a:r>
              <a:rPr lang="sk-SK" sz="1600" dirty="0" smtClean="0">
                <a:latin typeface="Arial Narrow" pitchFamily="34" charset="0"/>
              </a:rPr>
              <a:t>,</a:t>
            </a:r>
            <a:r>
              <a:rPr lang="en-US" sz="1600" dirty="0" smtClean="0">
                <a:latin typeface="Arial Narrow" pitchFamily="34" charset="0"/>
              </a:rPr>
              <a:t> </a:t>
            </a:r>
            <a:r>
              <a:rPr lang="en-US" sz="1600" i="1" dirty="0" smtClean="0">
                <a:latin typeface="Arial Narrow" pitchFamily="34" charset="0"/>
              </a:rPr>
              <a:t>Physics </a:t>
            </a:r>
            <a:r>
              <a:rPr lang="en-US" sz="1600" i="1" dirty="0" err="1" smtClean="0">
                <a:latin typeface="Arial Narrow" pitchFamily="34" charset="0"/>
              </a:rPr>
              <a:t>Procedia</a:t>
            </a:r>
            <a:r>
              <a:rPr lang="en-US" sz="1600" dirty="0" smtClean="0">
                <a:latin typeface="Arial Narrow" pitchFamily="34" charset="0"/>
              </a:rPr>
              <a:t>, Volume 81, 2016, Pages 41-44</a:t>
            </a:r>
            <a:r>
              <a:rPr lang="sk-SK" sz="1600" dirty="0" smtClean="0">
                <a:latin typeface="Arial Narrow" pitchFamily="34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Arial Narrow" pitchFamily="34" charset="0"/>
              </a:rPr>
              <a:t>IF 0.566 </a:t>
            </a:r>
          </a:p>
          <a:p>
            <a:pPr marL="342900" lvl="0" indent="-342900"/>
            <a:r>
              <a:rPr lang="en-US" sz="1600" dirty="0" smtClean="0">
                <a:latin typeface="Arial Narrow" pitchFamily="34" charset="0"/>
              </a:rPr>
              <a:t>	</a:t>
            </a:r>
            <a:endParaRPr lang="sk-SK" sz="1600" dirty="0" smtClean="0">
              <a:latin typeface="Arial Narrow" pitchFamily="34" charset="0"/>
            </a:endParaRPr>
          </a:p>
          <a:p>
            <a:pPr marL="342900" lvl="0" indent="-342900"/>
            <a:r>
              <a:rPr lang="sk-SK" sz="1600" dirty="0" smtClean="0">
                <a:latin typeface="Arial Narrow" pitchFamily="34" charset="0"/>
              </a:rPr>
              <a:t>1. </a:t>
            </a:r>
            <a:r>
              <a:rPr lang="en-US" sz="1600" dirty="0" smtClean="0">
                <a:latin typeface="Arial Narrow" pitchFamily="34" charset="0"/>
              </a:rPr>
              <a:t>M. </a:t>
            </a:r>
            <a:r>
              <a:rPr lang="en-US" sz="1600" dirty="0" err="1" smtClean="0">
                <a:latin typeface="Arial Narrow" pitchFamily="34" charset="0"/>
              </a:rPr>
              <a:t>Muralidhar</a:t>
            </a:r>
            <a:r>
              <a:rPr lang="en-US" sz="1600" dirty="0" smtClean="0">
                <a:latin typeface="Arial Narrow" pitchFamily="34" charset="0"/>
              </a:rPr>
              <a:t>, T. </a:t>
            </a:r>
            <a:r>
              <a:rPr lang="en-US" sz="1600" dirty="0" err="1" smtClean="0">
                <a:latin typeface="Arial Narrow" pitchFamily="34" charset="0"/>
              </a:rPr>
              <a:t>Hanai</a:t>
            </a:r>
            <a:r>
              <a:rPr lang="en-US" sz="1600" dirty="0" smtClean="0">
                <a:latin typeface="Arial Narrow" pitchFamily="34" charset="0"/>
              </a:rPr>
              <a:t>, K. </a:t>
            </a:r>
            <a:r>
              <a:rPr lang="en-US" sz="1600" dirty="0" err="1" smtClean="0">
                <a:latin typeface="Arial Narrow" pitchFamily="34" charset="0"/>
              </a:rPr>
              <a:t>Furutani</a:t>
            </a:r>
            <a:r>
              <a:rPr lang="en-US" sz="1600" dirty="0" smtClean="0">
                <a:latin typeface="Arial Narrow" pitchFamily="34" charset="0"/>
              </a:rPr>
              <a:t>, </a:t>
            </a:r>
            <a:r>
              <a:rPr lang="en-US" sz="1600" b="1" dirty="0" smtClean="0">
                <a:latin typeface="Arial Narrow" pitchFamily="34" charset="0"/>
              </a:rPr>
              <a:t>P. </a:t>
            </a:r>
            <a:r>
              <a:rPr lang="en-US" sz="1600" b="1" dirty="0" err="1" smtClean="0">
                <a:latin typeface="Arial Narrow" pitchFamily="34" charset="0"/>
              </a:rPr>
              <a:t>Diko</a:t>
            </a:r>
            <a:r>
              <a:rPr lang="en-US" sz="1600" dirty="0" smtClean="0">
                <a:latin typeface="Arial Narrow" pitchFamily="34" charset="0"/>
              </a:rPr>
              <a:t>, M. </a:t>
            </a:r>
            <a:r>
              <a:rPr lang="en-US" sz="1600" dirty="0" err="1" smtClean="0">
                <a:latin typeface="Arial Narrow" pitchFamily="34" charset="0"/>
              </a:rPr>
              <a:t>Jirsa</a:t>
            </a:r>
            <a:r>
              <a:rPr lang="en-US" sz="1600" dirty="0" smtClean="0">
                <a:latin typeface="Arial Narrow" pitchFamily="34" charset="0"/>
              </a:rPr>
              <a:t> and M. Murakami, Processing and Characterization of Bulk </a:t>
            </a:r>
            <a:r>
              <a:rPr lang="en-US" sz="1600" dirty="0" err="1" smtClean="0">
                <a:latin typeface="Arial Narrow" pitchFamily="34" charset="0"/>
              </a:rPr>
              <a:t>FeSe</a:t>
            </a:r>
            <a:r>
              <a:rPr lang="en-US" sz="1600" dirty="0" smtClean="0">
                <a:latin typeface="Arial Narrow" pitchFamily="34" charset="0"/>
              </a:rPr>
              <a:t>, </a:t>
            </a:r>
            <a:r>
              <a:rPr lang="en-US" sz="1600" i="1" dirty="0" smtClean="0">
                <a:latin typeface="Arial Narrow" pitchFamily="34" charset="0"/>
              </a:rPr>
              <a:t>Journal of Electrical Engineering </a:t>
            </a:r>
            <a:r>
              <a:rPr lang="en-US" sz="1600" dirty="0" smtClean="0">
                <a:latin typeface="Arial Narrow" pitchFamily="34" charset="0"/>
              </a:rPr>
              <a:t>4 (2016) 109-115 </a:t>
            </a:r>
            <a:endParaRPr lang="en-US" sz="1600" b="1" dirty="0" smtClean="0">
              <a:latin typeface="Arial Narrow" pitchFamily="34" charset="0"/>
            </a:endParaRPr>
          </a:p>
          <a:p>
            <a:endParaRPr lang="en-US" sz="1600" dirty="0" smtClean="0">
              <a:hlinkClick r:id="rId2" tooltip="Show Author Details"/>
            </a:endParaRPr>
          </a:p>
          <a:p>
            <a:r>
              <a:rPr lang="sk-SK" sz="1600" dirty="0" smtClean="0"/>
              <a:t> </a:t>
            </a:r>
            <a:endParaRPr kumimoji="0" lang="sk-SK" sz="1600" b="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3456000" y="180000"/>
            <a:ext cx="2216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Publikácie </a:t>
            </a:r>
            <a:r>
              <a:rPr lang="sk-SK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 2016</a:t>
            </a:r>
            <a:endParaRPr lang="sk-SK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6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8" name="Obdĺžnik 7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BlokTextu 6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1790" y="377721"/>
            <a:ext cx="89736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sk-SK" sz="2000" b="1" dirty="0" smtClean="0">
                <a:latin typeface="Arial" pitchFamily="34" charset="0"/>
                <a:cs typeface="Arial" pitchFamily="34" charset="0"/>
              </a:rPr>
              <a:t>Vedecké práce v zahraničných CC časopisoch – zaslané a </a:t>
            </a:r>
            <a:r>
              <a:rPr lang="sk-SK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prijaté</a:t>
            </a:r>
          </a:p>
          <a:p>
            <a:pPr marL="342900" indent="-342900"/>
            <a:r>
              <a:rPr lang="sk-SK" sz="1600" b="1" dirty="0" smtClean="0">
                <a:latin typeface="Arial" pitchFamily="34" charset="0"/>
                <a:cs typeface="Arial" pitchFamily="34" charset="0"/>
              </a:rPr>
              <a:t>Q1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 smtClean="0">
                <a:latin typeface="Arial Narrow" pitchFamily="34" charset="0"/>
              </a:rPr>
              <a:t>C. M. Yang, P. W. Chen, J.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C. </a:t>
            </a:r>
            <a:r>
              <a:rPr lang="en-US" sz="1400" dirty="0" err="1" smtClean="0">
                <a:latin typeface="Arial Narrow" pitchFamily="34" charset="0"/>
              </a:rPr>
              <a:t>Kuo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dirty="0" smtClean="0">
                <a:latin typeface="Arial Narrow" pitchFamily="34" charset="0"/>
              </a:rPr>
              <a:t>, I. G. Chen, and M. K. Wu,  Diffusion-less Transformation Induced Crystal Symmetry in β-</a:t>
            </a:r>
            <a:r>
              <a:rPr lang="en-US" sz="1400" dirty="0" err="1" smtClean="0">
                <a:latin typeface="Arial Narrow" pitchFamily="34" charset="0"/>
              </a:rPr>
              <a:t>FeSe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en-US" sz="1400" dirty="0" err="1" smtClean="0">
                <a:latin typeface="Arial Narrow" pitchFamily="34" charset="0"/>
              </a:rPr>
              <a:t>zaslané</a:t>
            </a:r>
            <a:r>
              <a:rPr lang="en-US" sz="1400" dirty="0" smtClean="0">
                <a:latin typeface="Arial Narrow" pitchFamily="34" charset="0"/>
              </a:rPr>
              <a:t> do </a:t>
            </a:r>
            <a:r>
              <a:rPr lang="en-US" sz="1400" i="1" dirty="0" smtClean="0">
                <a:latin typeface="Arial Narrow" pitchFamily="34" charset="0"/>
              </a:rPr>
              <a:t>J. Appl. Phys.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 err="1" smtClean="0">
                <a:latin typeface="Arial Narrow" pitchFamily="34" charset="0"/>
              </a:rPr>
              <a:t>Qian</a:t>
            </a:r>
            <a:r>
              <a:rPr lang="en-US" sz="1400" dirty="0" smtClean="0">
                <a:latin typeface="Arial Narrow" pitchFamily="34" charset="0"/>
              </a:rPr>
              <a:t>, Jun; Fan, </a:t>
            </a:r>
            <a:r>
              <a:rPr lang="en-US" sz="1400" dirty="0" err="1" smtClean="0">
                <a:latin typeface="Arial Narrow" pitchFamily="34" charset="0"/>
              </a:rPr>
              <a:t>Wensuo</a:t>
            </a:r>
            <a:r>
              <a:rPr lang="en-US" sz="1400" dirty="0" smtClean="0">
                <a:latin typeface="Arial Narrow" pitchFamily="34" charset="0"/>
              </a:rPr>
              <a:t>; Du, </a:t>
            </a:r>
            <a:r>
              <a:rPr lang="en-US" sz="1400" dirty="0" err="1" smtClean="0">
                <a:latin typeface="Arial Narrow" pitchFamily="34" charset="0"/>
              </a:rPr>
              <a:t>Gehai</a:t>
            </a:r>
            <a:r>
              <a:rPr lang="en-US" sz="1400" dirty="0" smtClean="0">
                <a:latin typeface="Arial Narrow" pitchFamily="34" charset="0"/>
              </a:rPr>
              <a:t>; Li, </a:t>
            </a:r>
            <a:r>
              <a:rPr lang="en-US" sz="1400" dirty="0" err="1" smtClean="0">
                <a:latin typeface="Arial Narrow" pitchFamily="34" charset="0"/>
              </a:rPr>
              <a:t>Hao</a:t>
            </a:r>
            <a:r>
              <a:rPr lang="en-US" sz="1400" dirty="0" smtClean="0">
                <a:latin typeface="Arial Narrow" pitchFamily="34" charset="0"/>
              </a:rPr>
              <a:t>-Chen; Xiang, </a:t>
            </a:r>
            <a:r>
              <a:rPr lang="en-US" sz="1400" dirty="0" err="1" smtClean="0">
                <a:latin typeface="Arial Narrow" pitchFamily="34" charset="0"/>
              </a:rPr>
              <a:t>Hui</a:t>
            </a:r>
            <a:r>
              <a:rPr lang="en-US" sz="1400" dirty="0" smtClean="0">
                <a:latin typeface="Arial Narrow" pitchFamily="34" charset="0"/>
              </a:rPr>
              <a:t>; </a:t>
            </a:r>
            <a:r>
              <a:rPr lang="en-US" sz="1400" dirty="0" err="1" smtClean="0">
                <a:latin typeface="Arial Narrow" pitchFamily="34" charset="0"/>
              </a:rPr>
              <a:t>Hussain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en-US" sz="1400" dirty="0" err="1" smtClean="0">
                <a:latin typeface="Arial Narrow" pitchFamily="34" charset="0"/>
              </a:rPr>
              <a:t>Ghulam</a:t>
            </a:r>
            <a:r>
              <a:rPr lang="en-US" sz="1400" dirty="0" smtClean="0">
                <a:latin typeface="Arial Narrow" pitchFamily="34" charset="0"/>
              </a:rPr>
              <a:t>; Liu, Yan; Cui, </a:t>
            </a:r>
            <a:r>
              <a:rPr lang="en-US" sz="1400" dirty="0" err="1" smtClean="0">
                <a:latin typeface="Arial Narrow" pitchFamily="34" charset="0"/>
              </a:rPr>
              <a:t>Xiangxiang</a:t>
            </a:r>
            <a:r>
              <a:rPr lang="en-US" sz="1400" dirty="0" smtClean="0">
                <a:latin typeface="Arial Narrow" pitchFamily="34" charset="0"/>
              </a:rPr>
              <a:t> ;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Pavel</a:t>
            </a:r>
            <a:r>
              <a:rPr lang="en-US" sz="1400" b="1" dirty="0" smtClean="0">
                <a:latin typeface="Arial Narrow" pitchFamily="34" charset="0"/>
              </a:rPr>
              <a:t>;</a:t>
            </a:r>
            <a:r>
              <a:rPr lang="en-US" sz="1400" dirty="0" smtClean="0">
                <a:latin typeface="Arial Narrow" pitchFamily="34" charset="0"/>
              </a:rPr>
              <a:t> Yao, </a:t>
            </a:r>
            <a:r>
              <a:rPr lang="en-US" sz="1400" dirty="0" err="1" smtClean="0">
                <a:latin typeface="Arial Narrow" pitchFamily="34" charset="0"/>
              </a:rPr>
              <a:t>Xin</a:t>
            </a:r>
            <a:r>
              <a:rPr lang="en-US" sz="1400" dirty="0" smtClean="0">
                <a:latin typeface="Arial Narrow" pitchFamily="34" charset="0"/>
              </a:rPr>
              <a:t>; </a:t>
            </a:r>
            <a:r>
              <a:rPr lang="en-US" sz="1400" dirty="0" err="1" smtClean="0">
                <a:latin typeface="Arial Narrow" pitchFamily="34" charset="0"/>
              </a:rPr>
              <a:t>Zou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en-US" sz="1400" dirty="0" err="1" smtClean="0">
                <a:latin typeface="Arial Narrow" pitchFamily="34" charset="0"/>
              </a:rPr>
              <a:t>Zhi-Qiang</a:t>
            </a:r>
            <a:r>
              <a:rPr lang="en-US" sz="1400" dirty="0" smtClean="0">
                <a:latin typeface="Arial Narrow" pitchFamily="34" charset="0"/>
              </a:rPr>
              <a:t>, A closely-complete peritectic reaction of YBa</a:t>
            </a:r>
            <a:r>
              <a:rPr lang="en-US" sz="1400" baseline="-25000" dirty="0" smtClean="0">
                <a:latin typeface="Arial Narrow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</a:rPr>
              <a:t>(Cu</a:t>
            </a:r>
            <a:r>
              <a:rPr lang="en-US" sz="1400" baseline="-25000" dirty="0" smtClean="0">
                <a:latin typeface="Arial Narrow" pitchFamily="34" charset="0"/>
              </a:rPr>
              <a:t>1-x</a:t>
            </a:r>
            <a:r>
              <a:rPr lang="en-US" sz="1400" dirty="0" smtClean="0">
                <a:latin typeface="Arial Narrow" pitchFamily="34" charset="0"/>
              </a:rPr>
              <a:t>Fe</a:t>
            </a:r>
            <a:r>
              <a:rPr lang="en-US" sz="1400" baseline="-25000" dirty="0" smtClean="0">
                <a:latin typeface="Arial Narrow" pitchFamily="34" charset="0"/>
              </a:rPr>
              <a:t>x</a:t>
            </a:r>
            <a:r>
              <a:rPr lang="en-US" sz="1400" dirty="0" smtClean="0">
                <a:latin typeface="Arial Narrow" pitchFamily="34" charset="0"/>
              </a:rPr>
              <a:t>)</a:t>
            </a:r>
            <a:r>
              <a:rPr lang="en-US" sz="1400" baseline="-25000" dirty="0" smtClean="0">
                <a:latin typeface="Arial Narrow" pitchFamily="34" charset="0"/>
              </a:rPr>
              <a:t>3</a:t>
            </a:r>
            <a:r>
              <a:rPr lang="en-US" sz="1400" dirty="0" smtClean="0">
                <a:latin typeface="Arial Narrow" pitchFamily="34" charset="0"/>
              </a:rPr>
              <a:t>O</a:t>
            </a:r>
            <a:r>
              <a:rPr lang="en-US" sz="1400" baseline="-25000" dirty="0" smtClean="0">
                <a:latin typeface="Arial Narrow" pitchFamily="34" charset="0"/>
              </a:rPr>
              <a:t>7-δ</a:t>
            </a:r>
            <a:r>
              <a:rPr lang="en-US" sz="1400" dirty="0" smtClean="0">
                <a:latin typeface="Arial Narrow" pitchFamily="34" charset="0"/>
              </a:rPr>
              <a:t> crystal caused by dissolution of </a:t>
            </a:r>
            <a:r>
              <a:rPr lang="en-US" sz="1400" dirty="0" err="1" smtClean="0">
                <a:latin typeface="Arial Narrow" pitchFamily="34" charset="0"/>
              </a:rPr>
              <a:t>nano</a:t>
            </a:r>
            <a:r>
              <a:rPr lang="en-US" sz="1400" dirty="0" smtClean="0">
                <a:latin typeface="Arial Narrow" pitchFamily="34" charset="0"/>
              </a:rPr>
              <a:t>-sized primary phase, </a:t>
            </a:r>
            <a:r>
              <a:rPr lang="en-US" sz="1400" dirty="0" err="1" smtClean="0">
                <a:solidFill>
                  <a:srgbClr val="0000FF"/>
                </a:solidFill>
                <a:latin typeface="Arial Narrow" pitchFamily="34" charset="0"/>
              </a:rPr>
              <a:t>prijaté</a:t>
            </a:r>
            <a:r>
              <a:rPr lang="en-US" sz="1400" dirty="0" smtClean="0">
                <a:latin typeface="Arial Narrow" pitchFamily="34" charset="0"/>
              </a:rPr>
              <a:t> do </a:t>
            </a:r>
            <a:r>
              <a:rPr lang="en-US" sz="1400" i="1" dirty="0" smtClean="0">
                <a:latin typeface="Arial Narrow" pitchFamily="34" charset="0"/>
              </a:rPr>
              <a:t>J. Amer. </a:t>
            </a:r>
            <a:r>
              <a:rPr lang="en-US" sz="1400" i="1" dirty="0" err="1" smtClean="0">
                <a:latin typeface="Arial Narrow" pitchFamily="34" charset="0"/>
              </a:rPr>
              <a:t>Cer</a:t>
            </a:r>
            <a:r>
              <a:rPr lang="en-US" sz="1400" i="1" dirty="0" smtClean="0">
                <a:latin typeface="Arial Narrow" pitchFamily="34" charset="0"/>
              </a:rPr>
              <a:t>. Soc.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V. </a:t>
            </a:r>
            <a:r>
              <a:rPr lang="en-US" sz="1400" b="1" dirty="0" err="1" smtClean="0">
                <a:latin typeface="Arial Narrow" pitchFamily="34" charset="0"/>
              </a:rPr>
              <a:t>Kavečanský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S. P</a:t>
            </a:r>
            <a:r>
              <a:rPr lang="sk-SK" sz="1400" b="1" dirty="0" err="1" smtClean="0">
                <a:latin typeface="Arial Narrow" pitchFamily="34" charset="0"/>
              </a:rPr>
              <a:t>iovarči</a:t>
            </a:r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T. </a:t>
            </a:r>
            <a:r>
              <a:rPr lang="en-US" sz="1400" dirty="0" err="1" smtClean="0">
                <a:latin typeface="Arial Narrow" pitchFamily="34" charset="0"/>
              </a:rPr>
              <a:t>Ryba</a:t>
            </a:r>
            <a:r>
              <a:rPr lang="sk-SK" sz="1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Z</a:t>
            </a:r>
            <a:r>
              <a:rPr lang="sk-SK" sz="1400" dirty="0" smtClean="0">
                <a:latin typeface="Arial Narrow" pitchFamily="34" charset="0"/>
              </a:rPr>
              <a:t>.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Vargová</a:t>
            </a:r>
            <a:r>
              <a:rPr lang="en-US" sz="1400" dirty="0" smtClean="0">
                <a:latin typeface="Arial Narrow" pitchFamily="34" charset="0"/>
              </a:rPr>
              <a:t>, R. </a:t>
            </a:r>
            <a:r>
              <a:rPr lang="en-US" sz="1400" dirty="0" err="1" smtClean="0">
                <a:latin typeface="Arial Narrow" pitchFamily="34" charset="0"/>
              </a:rPr>
              <a:t>Varga</a:t>
            </a:r>
            <a:r>
              <a:rPr lang="en-US" sz="1400" dirty="0" smtClean="0">
                <a:latin typeface="Arial Narrow" pitchFamily="34" charset="0"/>
              </a:rPr>
              <a:t>, Microstructure of Ni</a:t>
            </a:r>
            <a:r>
              <a:rPr lang="en-US" sz="1400" baseline="-25000" dirty="0" smtClean="0">
                <a:latin typeface="Arial Narrow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</a:rPr>
              <a:t>MnGa </a:t>
            </a:r>
            <a:r>
              <a:rPr lang="en-US" sz="1400" dirty="0" err="1" smtClean="0">
                <a:latin typeface="Arial Narrow" pitchFamily="34" charset="0"/>
              </a:rPr>
              <a:t>Heusler</a:t>
            </a:r>
            <a:r>
              <a:rPr lang="en-US" sz="1400" dirty="0" smtClean="0">
                <a:latin typeface="Arial Narrow" pitchFamily="34" charset="0"/>
              </a:rPr>
              <a:t> alloys prepared by suction casting and melt-spinning, </a:t>
            </a:r>
            <a:r>
              <a:rPr lang="sk-SK" sz="1400" dirty="0" smtClean="0">
                <a:latin typeface="Arial Narrow" pitchFamily="34" charset="0"/>
              </a:rPr>
              <a:t>zaslané do </a:t>
            </a:r>
            <a:r>
              <a:rPr lang="en-US" sz="1400" i="1" dirty="0" smtClean="0">
                <a:latin typeface="Arial Narrow" pitchFamily="34" charset="0"/>
              </a:rPr>
              <a:t>Journal of Alloys and Compounds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</a:rPr>
              <a:t>K. </a:t>
            </a:r>
            <a:r>
              <a:rPr lang="en-US" sz="1400" b="1" dirty="0" err="1" smtClean="0">
                <a:latin typeface="Arial Narrow" pitchFamily="34" charset="0"/>
              </a:rPr>
              <a:t>Zmorayova</a:t>
            </a:r>
            <a:r>
              <a:rPr lang="en-US" sz="1400" b="1" dirty="0" smtClean="0">
                <a:latin typeface="Arial Narrow" pitchFamily="34" charset="0"/>
              </a:rPr>
              <a:t>,  V. </a:t>
            </a:r>
            <a:r>
              <a:rPr lang="en-US" sz="1400" b="1" dirty="0" err="1" smtClean="0">
                <a:latin typeface="Arial Narrow" pitchFamily="34" charset="0"/>
              </a:rPr>
              <a:t>Antal</a:t>
            </a:r>
            <a:r>
              <a:rPr lang="en-US" sz="1400" b="1" dirty="0" smtClean="0">
                <a:latin typeface="Arial Narrow" pitchFamily="34" charset="0"/>
              </a:rPr>
              <a:t>, S. </a:t>
            </a:r>
            <a:r>
              <a:rPr lang="en-US" sz="1400" b="1" dirty="0" err="1" smtClean="0">
                <a:latin typeface="Arial Narrow" pitchFamily="34" charset="0"/>
              </a:rPr>
              <a:t>Piovarci</a:t>
            </a:r>
            <a:r>
              <a:rPr lang="en-US" sz="1400" b="1" dirty="0" smtClean="0">
                <a:latin typeface="Arial Narrow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</a:rPr>
              <a:t>Kavecansky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</a:rPr>
              <a:t> J. </a:t>
            </a:r>
            <a:r>
              <a:rPr lang="en-US" sz="1400" dirty="0" err="1" smtClean="0">
                <a:latin typeface="Arial Narrow" pitchFamily="34" charset="0"/>
              </a:rPr>
              <a:t>Kovac</a:t>
            </a:r>
            <a:r>
              <a:rPr lang="en-US" sz="1400" dirty="0" smtClean="0">
                <a:latin typeface="Arial Narrow" pitchFamily="34" charset="0"/>
              </a:rPr>
              <a:t>,  M</a:t>
            </a:r>
            <a:r>
              <a:rPr lang="sk-SK" sz="1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.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Kanuchova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</a:rPr>
              <a:t>Influence of high pressure oxygenation on the structure and magnetic properties of La-Ca-</a:t>
            </a:r>
            <a:r>
              <a:rPr lang="en-US" sz="1400" dirty="0" err="1" smtClean="0">
                <a:latin typeface="Arial Narrow" pitchFamily="34" charset="0"/>
              </a:rPr>
              <a:t>Sr</a:t>
            </a:r>
            <a:r>
              <a:rPr lang="en-US" sz="1400" dirty="0" smtClean="0">
                <a:latin typeface="Arial Narrow" pitchFamily="34" charset="0"/>
              </a:rPr>
              <a:t>-</a:t>
            </a:r>
            <a:r>
              <a:rPr lang="en-US" sz="1400" dirty="0" err="1" smtClean="0">
                <a:latin typeface="Arial Narrow" pitchFamily="34" charset="0"/>
              </a:rPr>
              <a:t>Mn</a:t>
            </a:r>
            <a:r>
              <a:rPr lang="en-US" sz="1400" dirty="0" smtClean="0">
                <a:latin typeface="Arial Narrow" pitchFamily="34" charset="0"/>
              </a:rPr>
              <a:t>-O </a:t>
            </a:r>
            <a:r>
              <a:rPr lang="en-US" sz="1400" dirty="0" err="1" smtClean="0">
                <a:latin typeface="Arial Narrow" pitchFamily="34" charset="0"/>
              </a:rPr>
              <a:t>perovskite</a:t>
            </a:r>
            <a:r>
              <a:rPr lang="en-US" sz="1400" dirty="0" smtClean="0">
                <a:latin typeface="Arial Narrow" pitchFamily="34" charset="0"/>
              </a:rPr>
              <a:t> ceramic material, </a:t>
            </a:r>
            <a:r>
              <a:rPr lang="sk-SK" sz="1400" dirty="0" smtClean="0">
                <a:latin typeface="Arial Narrow" pitchFamily="34" charset="0"/>
              </a:rPr>
              <a:t>zaslané do </a:t>
            </a:r>
            <a:r>
              <a:rPr lang="en-US" sz="1400" i="1" dirty="0" smtClean="0">
                <a:latin typeface="Arial Narrow" pitchFamily="34" charset="0"/>
              </a:rPr>
              <a:t>Materials Chemistry and Physics</a:t>
            </a:r>
            <a:r>
              <a:rPr lang="en-US" sz="1400" dirty="0" smtClean="0">
                <a:latin typeface="Arial Narrow" pitchFamily="34" charset="0"/>
              </a:rPr>
              <a:t>, MATCHEMPHYS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</a:rPr>
              <a:t>V. </a:t>
            </a:r>
            <a:r>
              <a:rPr lang="en-US" sz="1400" b="1" dirty="0" err="1" smtClean="0">
                <a:latin typeface="Arial Narrow" pitchFamily="34" charset="0"/>
              </a:rPr>
              <a:t>Antal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J.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Kacmarcik</a:t>
            </a:r>
            <a:r>
              <a:rPr lang="sk-SK" sz="1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V.  </a:t>
            </a:r>
            <a:r>
              <a:rPr lang="en-US" sz="1400" b="1" dirty="0" err="1" smtClean="0">
                <a:latin typeface="Arial Narrow" pitchFamily="34" charset="0"/>
              </a:rPr>
              <a:t>Kavecansky</a:t>
            </a:r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</a:t>
            </a:r>
            <a:r>
              <a:rPr lang="sk-SK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P.</a:t>
            </a:r>
            <a:r>
              <a:rPr lang="sk-SK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Influence of crystal growth regimes on the structure and properties of Cu-intercalated Ta</a:t>
            </a:r>
            <a:r>
              <a:rPr lang="en-US" sz="1400" baseline="-25000" dirty="0" smtClean="0">
                <a:latin typeface="Arial Narrow" pitchFamily="34" charset="0"/>
              </a:rPr>
              <a:t>1+y</a:t>
            </a:r>
            <a:r>
              <a:rPr lang="en-US" sz="1400" dirty="0" smtClean="0">
                <a:latin typeface="Arial Narrow" pitchFamily="34" charset="0"/>
              </a:rPr>
              <a:t>S</a:t>
            </a:r>
            <a:r>
              <a:rPr lang="en-US" sz="1400" baseline="-25000" dirty="0" smtClean="0">
                <a:latin typeface="Arial Narrow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latin typeface="Arial Narrow" pitchFamily="34" charset="0"/>
              </a:rPr>
              <a:t>zaslané do </a:t>
            </a:r>
            <a:r>
              <a:rPr lang="en-US" sz="1400" i="1" dirty="0" smtClean="0">
                <a:latin typeface="Arial Narrow" pitchFamily="34" charset="0"/>
              </a:rPr>
              <a:t>Solid State Communications </a:t>
            </a:r>
          </a:p>
          <a:p>
            <a:pPr marL="457200" lvl="0" indent="-457200"/>
            <a:r>
              <a:rPr lang="en-US" b="1" dirty="0" smtClean="0">
                <a:latin typeface="Arial" pitchFamily="34" charset="0"/>
                <a:cs typeface="Arial" pitchFamily="34" charset="0"/>
              </a:rPr>
              <a:t>Q2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 smtClean="0">
                <a:latin typeface="Arial Narrow" pitchFamily="34" charset="0"/>
              </a:rPr>
              <a:t>M. </a:t>
            </a:r>
            <a:r>
              <a:rPr lang="en-US" sz="1400" dirty="0" err="1" smtClean="0">
                <a:latin typeface="Arial Narrow" pitchFamily="34" charset="0"/>
              </a:rPr>
              <a:t>Muralidhar</a:t>
            </a:r>
            <a:r>
              <a:rPr lang="en-US" sz="1400" dirty="0" smtClean="0">
                <a:latin typeface="Arial Narrow" pitchFamily="34" charset="0"/>
              </a:rPr>
              <a:t>, M. Higuchi, M. </a:t>
            </a:r>
            <a:r>
              <a:rPr lang="en-US" sz="1400" dirty="0" err="1" smtClean="0">
                <a:latin typeface="Arial Narrow" pitchFamily="34" charset="0"/>
              </a:rPr>
              <a:t>Jirsa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dirty="0" smtClean="0">
                <a:latin typeface="Arial Narrow" pitchFamily="34" charset="0"/>
              </a:rPr>
              <a:t>, I. </a:t>
            </a:r>
            <a:r>
              <a:rPr lang="en-US" sz="1400" dirty="0" err="1" smtClean="0">
                <a:latin typeface="Arial Narrow" pitchFamily="34" charset="0"/>
              </a:rPr>
              <a:t>Kokal</a:t>
            </a:r>
            <a:r>
              <a:rPr lang="en-US" sz="1400" dirty="0" smtClean="0">
                <a:latin typeface="Arial Narrow" pitchFamily="34" charset="0"/>
              </a:rPr>
              <a:t> and M. Murakami, Improved Critical Current Densities of Bulk MgB</a:t>
            </a:r>
            <a:r>
              <a:rPr lang="en-US" sz="1400" baseline="-25000" dirty="0" smtClean="0">
                <a:latin typeface="Arial Narrow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</a:rPr>
              <a:t> Using Carbon Coated Amorphous Boron, </a:t>
            </a:r>
            <a:r>
              <a:rPr lang="en-US" sz="1400" dirty="0" err="1" smtClean="0">
                <a:solidFill>
                  <a:srgbClr val="0000FF"/>
                </a:solidFill>
                <a:latin typeface="Arial Narrow" pitchFamily="34" charset="0"/>
              </a:rPr>
              <a:t>prijaté</a:t>
            </a:r>
            <a:r>
              <a:rPr lang="en-US" sz="1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1400" i="1" dirty="0" smtClean="0">
                <a:latin typeface="Arial Narrow" pitchFamily="34" charset="0"/>
              </a:rPr>
              <a:t>IEEE Transactions on Applied Superconductivity</a:t>
            </a:r>
            <a:endParaRPr lang="en-US" sz="1400" dirty="0" smtClean="0">
              <a:latin typeface="Arial Narrow" pitchFamily="34" charset="0"/>
            </a:endParaRPr>
          </a:p>
          <a:p>
            <a:pPr marL="457200" lvl="0" indent="-457200"/>
            <a:r>
              <a:rPr lang="en-US" b="1" dirty="0" smtClean="0">
                <a:latin typeface="Arial" pitchFamily="34" charset="0"/>
                <a:cs typeface="Arial" pitchFamily="34" charset="0"/>
              </a:rPr>
              <a:t>Q3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err="1" smtClean="0">
                <a:latin typeface="Arial Narrow" pitchFamily="34" charset="0"/>
              </a:rPr>
              <a:t>S.Piovarči</a:t>
            </a:r>
            <a:r>
              <a:rPr lang="en-US" sz="1400" b="1" dirty="0" smtClean="0">
                <a:latin typeface="Arial Narrow" pitchFamily="34" charset="0"/>
              </a:rPr>
              <a:t>, P.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</a:rPr>
              <a:t>Kavečanský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</a:rPr>
              <a:t>T. </a:t>
            </a:r>
            <a:r>
              <a:rPr lang="en-US" sz="1400" dirty="0" err="1" smtClean="0">
                <a:latin typeface="Arial Narrow" pitchFamily="34" charset="0"/>
              </a:rPr>
              <a:t>Ryba</a:t>
            </a:r>
            <a:r>
              <a:rPr lang="en-US" sz="1400" dirty="0" smtClean="0">
                <a:latin typeface="Arial Narrow" pitchFamily="34" charset="0"/>
              </a:rPr>
              <a:t>, Z. </a:t>
            </a:r>
            <a:r>
              <a:rPr lang="en-US" sz="1400" dirty="0" err="1" smtClean="0">
                <a:latin typeface="Arial Narrow" pitchFamily="34" charset="0"/>
              </a:rPr>
              <a:t>Vargová</a:t>
            </a:r>
            <a:r>
              <a:rPr lang="en-US" sz="1400" dirty="0" smtClean="0">
                <a:latin typeface="Arial Narrow" pitchFamily="34" charset="0"/>
              </a:rPr>
              <a:t>, R. </a:t>
            </a:r>
            <a:r>
              <a:rPr lang="en-US" sz="1400" dirty="0" err="1" smtClean="0">
                <a:latin typeface="Arial Narrow" pitchFamily="34" charset="0"/>
              </a:rPr>
              <a:t>Varga</a:t>
            </a:r>
            <a:r>
              <a:rPr lang="en-US" sz="1400" dirty="0" smtClean="0">
                <a:latin typeface="Arial Narrow" pitchFamily="34" charset="0"/>
              </a:rPr>
              <a:t>: Structure of melt-spun Co</a:t>
            </a:r>
            <a:r>
              <a:rPr lang="en-US" sz="1400" baseline="-25000" dirty="0" smtClean="0">
                <a:latin typeface="Arial Narrow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</a:rPr>
              <a:t>MnAl </a:t>
            </a:r>
            <a:r>
              <a:rPr lang="en-US" sz="1400" dirty="0" err="1" smtClean="0">
                <a:latin typeface="Arial Narrow" pitchFamily="34" charset="0"/>
              </a:rPr>
              <a:t>Heusler</a:t>
            </a:r>
            <a:r>
              <a:rPr lang="en-US" sz="1400" dirty="0" smtClean="0">
                <a:latin typeface="Arial Narrow" pitchFamily="34" charset="0"/>
              </a:rPr>
              <a:t> alloy. 16th Czech and Slovak Conference on Magnetism, 13.</a:t>
            </a:r>
            <a:r>
              <a:rPr lang="sk-SK" sz="1400" dirty="0" smtClean="0">
                <a:latin typeface="Arial Narrow" pitchFamily="34" charset="0"/>
              </a:rPr>
              <a:t>-</a:t>
            </a:r>
            <a:r>
              <a:rPr lang="en-US" sz="1400" dirty="0" smtClean="0">
                <a:latin typeface="Arial Narrow" pitchFamily="34" charset="0"/>
              </a:rPr>
              <a:t>17. </a:t>
            </a:r>
            <a:r>
              <a:rPr lang="en-US" sz="1400" dirty="0" err="1" smtClean="0">
                <a:latin typeface="Arial Narrow" pitchFamily="34" charset="0"/>
              </a:rPr>
              <a:t>Jún</a:t>
            </a:r>
            <a:r>
              <a:rPr lang="en-US" sz="1400" dirty="0" smtClean="0">
                <a:latin typeface="Arial Narrow" pitchFamily="34" charset="0"/>
              </a:rPr>
              <a:t> 2016, </a:t>
            </a:r>
            <a:r>
              <a:rPr lang="en-US" sz="1400" dirty="0" err="1" smtClean="0">
                <a:latin typeface="Arial Narrow" pitchFamily="34" charset="0"/>
              </a:rPr>
              <a:t>Košice</a:t>
            </a:r>
            <a:r>
              <a:rPr lang="en-US" sz="1400" dirty="0" smtClean="0">
                <a:latin typeface="Arial Narrow" pitchFamily="34" charset="0"/>
              </a:rPr>
              <a:t>, </a:t>
            </a:r>
            <a:r>
              <a:rPr lang="sk-SK" sz="1400" dirty="0" smtClean="0">
                <a:latin typeface="Arial Narrow" pitchFamily="34" charset="0"/>
              </a:rPr>
              <a:t>zaslané do </a:t>
            </a:r>
            <a:r>
              <a:rPr lang="en-US" sz="1400" i="1" dirty="0" err="1" smtClean="0">
                <a:latin typeface="Arial Narrow" pitchFamily="34" charset="0"/>
              </a:rPr>
              <a:t>Acta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Physica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Polonica</a:t>
            </a:r>
            <a:r>
              <a:rPr lang="en-US" sz="1400" i="1" dirty="0" smtClean="0">
                <a:latin typeface="Arial Narrow" pitchFamily="34" charset="0"/>
              </a:rPr>
              <a:t> A</a:t>
            </a:r>
            <a:r>
              <a:rPr lang="en-US" sz="1400" dirty="0" smtClean="0">
                <a:latin typeface="Arial Narrow" pitchFamily="34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</a:rPr>
              <a:t>D. </a:t>
            </a:r>
            <a:r>
              <a:rPr lang="en-US" sz="1400" b="1" dirty="0" err="1" smtClean="0">
                <a:latin typeface="Arial Narrow" pitchFamily="34" charset="0"/>
              </a:rPr>
              <a:t>Volochová</a:t>
            </a:r>
            <a:r>
              <a:rPr lang="en-US" sz="1400" b="1" dirty="0" smtClean="0">
                <a:latin typeface="Arial Narrow" pitchFamily="34" charset="0"/>
              </a:rPr>
              <a:t>, P. D</a:t>
            </a:r>
            <a:r>
              <a:rPr lang="sk-SK" sz="1400" b="1" dirty="0" err="1" smtClean="0">
                <a:latin typeface="Arial Narrow" pitchFamily="34" charset="0"/>
              </a:rPr>
              <a:t>iko</a:t>
            </a:r>
            <a:r>
              <a:rPr lang="en-US" sz="1400" b="1" dirty="0" smtClean="0">
                <a:latin typeface="Arial Narrow" pitchFamily="34" charset="0"/>
              </a:rPr>
              <a:t>, S. </a:t>
            </a:r>
            <a:r>
              <a:rPr lang="en-US" sz="1400" b="1" dirty="0" err="1" smtClean="0">
                <a:latin typeface="Arial Narrow" pitchFamily="34" charset="0"/>
              </a:rPr>
              <a:t>Piovarci</a:t>
            </a:r>
            <a:r>
              <a:rPr lang="en-US" sz="1400" b="1" dirty="0" smtClean="0">
                <a:latin typeface="Arial Narrow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</a:rPr>
              <a:t>Antal</a:t>
            </a:r>
            <a:r>
              <a:rPr lang="en-US" sz="1400" b="1" u="sng" dirty="0" smtClean="0"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sk-SK" sz="1400" dirty="0" smtClean="0">
                <a:latin typeface="Arial Narrow" pitchFamily="34" charset="0"/>
              </a:rPr>
              <a:t>J</a:t>
            </a:r>
            <a:r>
              <a:rPr lang="en-US" sz="1400" dirty="0" smtClean="0">
                <a:latin typeface="Arial Narrow" pitchFamily="34" charset="0"/>
              </a:rPr>
              <a:t>. </a:t>
            </a:r>
            <a:r>
              <a:rPr lang="en-US" sz="1400" dirty="0" err="1" smtClean="0">
                <a:latin typeface="Arial Narrow" pitchFamily="34" charset="0"/>
              </a:rPr>
              <a:t>Kovac</a:t>
            </a:r>
            <a:r>
              <a:rPr lang="en-US" sz="1400" dirty="0" smtClean="0">
                <a:latin typeface="Arial Narrow" pitchFamily="34" charset="0"/>
              </a:rPr>
              <a:t>, M. </a:t>
            </a:r>
            <a:r>
              <a:rPr lang="en-US" sz="1400" dirty="0" err="1" smtClean="0">
                <a:latin typeface="Arial Narrow" pitchFamily="34" charset="0"/>
              </a:rPr>
              <a:t>Jirsa</a:t>
            </a:r>
            <a:r>
              <a:rPr lang="en-US" sz="1400" dirty="0" smtClean="0">
                <a:latin typeface="Arial Narrow" pitchFamily="34" charset="0"/>
              </a:rPr>
              <a:t>.</a:t>
            </a:r>
            <a:r>
              <a:rPr lang="en-US" sz="1400" baseline="30000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The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Effect of </a:t>
            </a:r>
            <a:r>
              <a:rPr lang="en-US" sz="1400" dirty="0" err="1" smtClean="0">
                <a:latin typeface="Arial Narrow" pitchFamily="34" charset="0"/>
              </a:rPr>
              <a:t>Sm</a:t>
            </a:r>
            <a:r>
              <a:rPr lang="en-US" sz="1400" dirty="0" smtClean="0">
                <a:latin typeface="Arial Narrow" pitchFamily="34" charset="0"/>
              </a:rPr>
              <a:t> Addition on the  Microstructure and Superconducting Properties of 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YBCO Bulk Superconductors, </a:t>
            </a:r>
            <a:r>
              <a:rPr lang="en-US" sz="1400" dirty="0" err="1" smtClean="0">
                <a:solidFill>
                  <a:srgbClr val="0000FF"/>
                </a:solidFill>
                <a:latin typeface="Arial Narrow" pitchFamily="34" charset="0"/>
              </a:rPr>
              <a:t>prijaté</a:t>
            </a:r>
            <a:r>
              <a:rPr lang="en-US" sz="1400" dirty="0" smtClean="0">
                <a:latin typeface="Arial Narrow" pitchFamily="34" charset="0"/>
              </a:rPr>
              <a:t> do</a:t>
            </a:r>
            <a:r>
              <a:rPr lang="sk-SK" sz="1400" dirty="0" smtClean="0"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Acta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Physica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Polonica</a:t>
            </a:r>
            <a:r>
              <a:rPr lang="sk-SK" sz="1400" i="1" dirty="0" smtClean="0">
                <a:latin typeface="Arial Narrow" pitchFamily="34" charset="0"/>
              </a:rPr>
              <a:t> A</a:t>
            </a:r>
            <a:endParaRPr lang="en-US" sz="1400" dirty="0" smtClean="0">
              <a:latin typeface="Arial Narrow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</a:rPr>
              <a:t>L. </a:t>
            </a:r>
            <a:r>
              <a:rPr lang="en-US" sz="1400" b="1" dirty="0" err="1" smtClean="0">
                <a:latin typeface="Arial Narrow" pitchFamily="34" charset="0"/>
              </a:rPr>
              <a:t>Vojtkov</a:t>
            </a:r>
            <a:r>
              <a:rPr lang="sk-SK" sz="1400" b="1" dirty="0" smtClean="0">
                <a:latin typeface="Arial Narrow" pitchFamily="34" charset="0"/>
              </a:rPr>
              <a:t>a</a:t>
            </a:r>
            <a:r>
              <a:rPr lang="en-US" sz="1400" b="1" dirty="0" smtClean="0">
                <a:latin typeface="Arial Narrow" pitchFamily="34" charset="0"/>
              </a:rPr>
              <a:t>, P.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</a:rPr>
              <a:t>, S. P</a:t>
            </a:r>
            <a:r>
              <a:rPr lang="sk-SK" sz="1400" b="1" dirty="0" err="1" smtClean="0">
                <a:latin typeface="Arial Narrow" pitchFamily="34" charset="0"/>
              </a:rPr>
              <a:t>iovarči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</a:rPr>
              <a:t>Trapped Field of YBCO Bulk Superconductors Fabricated by Infiltration Grow</a:t>
            </a:r>
            <a:r>
              <a:rPr lang="sk-SK" sz="1400" dirty="0" err="1" smtClean="0">
                <a:latin typeface="Arial Narrow" pitchFamily="34" charset="0"/>
              </a:rPr>
              <a:t>th</a:t>
            </a:r>
            <a:r>
              <a:rPr lang="en-US" sz="1400" dirty="0" smtClean="0">
                <a:latin typeface="Arial Narrow" pitchFamily="34" charset="0"/>
              </a:rPr>
              <a:t> Process. </a:t>
            </a:r>
            <a:r>
              <a:rPr lang="en-US" sz="1400" dirty="0" err="1" smtClean="0">
                <a:solidFill>
                  <a:srgbClr val="0000FF"/>
                </a:solidFill>
                <a:latin typeface="Arial Narrow" pitchFamily="34" charset="0"/>
              </a:rPr>
              <a:t>prijaté</a:t>
            </a:r>
            <a:r>
              <a:rPr lang="en-US" sz="1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Acta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Physica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Polonica</a:t>
            </a:r>
            <a:r>
              <a:rPr lang="en-US" sz="1400" i="1" dirty="0" smtClean="0">
                <a:latin typeface="Arial Narrow" pitchFamily="34" charset="0"/>
              </a:rPr>
              <a:t> A</a:t>
            </a:r>
            <a:r>
              <a:rPr lang="en-US" sz="1400" dirty="0" smtClean="0">
                <a:latin typeface="Arial Narrow" pitchFamily="34" charset="0"/>
              </a:rPr>
              <a:t> (CSMAG 2016).</a:t>
            </a:r>
            <a:endParaRPr lang="sk-SK" sz="1400" dirty="0" smtClean="0">
              <a:latin typeface="Arial Narrow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</a:rPr>
              <a:t>K. </a:t>
            </a:r>
            <a:r>
              <a:rPr lang="en-US" sz="1400" b="1" dirty="0" err="1" smtClean="0">
                <a:latin typeface="Arial Narrow" pitchFamily="34" charset="0"/>
              </a:rPr>
              <a:t>Zmorayova</a:t>
            </a:r>
            <a:r>
              <a:rPr lang="en-US" sz="1400" b="1" dirty="0" smtClean="0">
                <a:latin typeface="Arial Narrow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</a:rPr>
              <a:t>Antal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</a:rPr>
              <a:t>J. </a:t>
            </a:r>
            <a:r>
              <a:rPr lang="en-US" sz="1400" dirty="0" err="1" smtClean="0">
                <a:latin typeface="Arial Narrow" pitchFamily="34" charset="0"/>
              </a:rPr>
              <a:t>Kovac</a:t>
            </a:r>
            <a:r>
              <a:rPr lang="en-US" sz="1400" cap="all" dirty="0" smtClean="0">
                <a:latin typeface="Arial Narrow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</a:rPr>
              <a:t>Diko</a:t>
            </a:r>
            <a:r>
              <a:rPr lang="en-US" sz="1400" dirty="0" smtClean="0">
                <a:latin typeface="Arial Narrow" pitchFamily="34" charset="0"/>
              </a:rPr>
              <a:t>, J.G. </a:t>
            </a:r>
            <a:r>
              <a:rPr lang="en-US" sz="1400" dirty="0" err="1" smtClean="0">
                <a:latin typeface="Arial Narrow" pitchFamily="34" charset="0"/>
              </a:rPr>
              <a:t>Noudem</a:t>
            </a:r>
            <a:r>
              <a:rPr lang="en-US" sz="1400" dirty="0" smtClean="0">
                <a:latin typeface="Arial Narrow" pitchFamily="34" charset="0"/>
              </a:rPr>
              <a:t>, Influence of Spark Plasma Sintering on Microstructure and Properties of bulk </a:t>
            </a:r>
            <a:r>
              <a:rPr lang="en-US" sz="1400" dirty="0" err="1" smtClean="0">
                <a:latin typeface="Arial Narrow" pitchFamily="34" charset="0"/>
              </a:rPr>
              <a:t>LaCaSrMnO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Magnetocaloric</a:t>
            </a:r>
            <a:r>
              <a:rPr lang="en-US" sz="1400" dirty="0" smtClean="0">
                <a:latin typeface="Arial Narrow" pitchFamily="34" charset="0"/>
              </a:rPr>
              <a:t> Materials, </a:t>
            </a:r>
            <a:r>
              <a:rPr lang="sk-SK" sz="1400" dirty="0" smtClean="0">
                <a:latin typeface="Arial Narrow" pitchFamily="34" charset="0"/>
              </a:rPr>
              <a:t>zaslané do </a:t>
            </a:r>
            <a:r>
              <a:rPr lang="en-US" sz="1400" i="1" dirty="0" err="1" smtClean="0">
                <a:latin typeface="Arial Narrow" pitchFamily="34" charset="0"/>
              </a:rPr>
              <a:t>Acta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Physica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Polonica</a:t>
            </a:r>
            <a:r>
              <a:rPr lang="en-US" sz="1400" i="1" dirty="0" smtClean="0">
                <a:latin typeface="Arial Narrow" pitchFamily="34" charset="0"/>
              </a:rPr>
              <a:t> A</a:t>
            </a:r>
            <a:r>
              <a:rPr lang="en-US" sz="1400" dirty="0" smtClean="0">
                <a:latin typeface="Arial Narrow" pitchFamily="34" charset="0"/>
              </a:rPr>
              <a:t> </a:t>
            </a:r>
            <a:endParaRPr lang="en-US" sz="1400" i="1" dirty="0" smtClean="0">
              <a:latin typeface="Arial Narrow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sk-SK" sz="1600" dirty="0" smtClean="0"/>
          </a:p>
          <a:p>
            <a:pPr marL="457200" indent="-457200"/>
            <a:endParaRPr lang="sk-SK" sz="1600" dirty="0" smtClean="0"/>
          </a:p>
        </p:txBody>
      </p:sp>
      <p:grpSp>
        <p:nvGrpSpPr>
          <p:cNvPr id="8" name="Skupina 7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14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16" name="Obdĺžnik 15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BlokTextu 14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9" name="BlokTextu 1"/>
          <p:cNvSpPr txBox="1">
            <a:spLocks noChangeArrowheads="1"/>
          </p:cNvSpPr>
          <p:nvPr/>
        </p:nvSpPr>
        <p:spPr bwMode="auto">
          <a:xfrm>
            <a:off x="3456000" y="74804"/>
            <a:ext cx="2216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Publikácie </a:t>
            </a:r>
            <a:r>
              <a:rPr lang="sk-SK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 2016</a:t>
            </a:r>
            <a:endParaRPr lang="sk-SK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52174" y="794509"/>
            <a:ext cx="84249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Vedecké práce v zahraničných časopisoch </a:t>
            </a:r>
            <a:r>
              <a:rPr lang="sk-SK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SCOPUS – </a:t>
            </a:r>
            <a:r>
              <a:rPr lang="sk-SK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prijaté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k-SK" b="1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268288" indent="-268288">
              <a:buAutoNum type="arabicPeriod"/>
            </a:pPr>
            <a:r>
              <a:rPr lang="sk-SK" b="1" dirty="0" smtClean="0">
                <a:latin typeface="Arial Narrow" pitchFamily="34" charset="0"/>
              </a:rPr>
              <a:t>D. </a:t>
            </a:r>
            <a:r>
              <a:rPr lang="sk-SK" b="1" dirty="0" err="1" smtClean="0">
                <a:latin typeface="Arial Narrow" pitchFamily="34" charset="0"/>
              </a:rPr>
              <a:t>Volochová</a:t>
            </a:r>
            <a:r>
              <a:rPr lang="en-GB" dirty="0" smtClean="0">
                <a:latin typeface="Arial Narrow" pitchFamily="34" charset="0"/>
              </a:rPr>
              <a:t>, </a:t>
            </a:r>
            <a:r>
              <a:rPr lang="en-US" b="1" dirty="0" smtClean="0">
                <a:latin typeface="Arial Narrow" pitchFamily="34" charset="0"/>
              </a:rPr>
              <a:t>V. </a:t>
            </a:r>
            <a:r>
              <a:rPr lang="sk-SK" b="1" dirty="0" err="1" smtClean="0">
                <a:latin typeface="Arial Narrow" pitchFamily="34" charset="0"/>
              </a:rPr>
              <a:t>Antal</a:t>
            </a:r>
            <a:r>
              <a:rPr lang="en-GB" dirty="0" smtClean="0">
                <a:latin typeface="Arial Narrow" pitchFamily="34" charset="0"/>
              </a:rPr>
              <a:t>, </a:t>
            </a:r>
            <a:r>
              <a:rPr lang="sk-SK" dirty="0" smtClean="0">
                <a:latin typeface="Arial Narrow" pitchFamily="34" charset="0"/>
              </a:rPr>
              <a:t>J. Kováč</a:t>
            </a:r>
            <a:r>
              <a:rPr lang="en-GB" dirty="0" smtClean="0">
                <a:latin typeface="Arial Narrow" pitchFamily="34" charset="0"/>
              </a:rPr>
              <a:t>, </a:t>
            </a:r>
            <a:r>
              <a:rPr lang="pt-BR" b="1" dirty="0" smtClean="0">
                <a:latin typeface="Arial Narrow" pitchFamily="34" charset="0"/>
              </a:rPr>
              <a:t>P. Diko</a:t>
            </a:r>
            <a:r>
              <a:rPr lang="sk-SK" dirty="0" smtClean="0">
                <a:latin typeface="Arial Narrow" pitchFamily="34" charset="0"/>
              </a:rPr>
              <a:t>,</a:t>
            </a:r>
            <a:r>
              <a:rPr lang="en-GB" dirty="0" smtClean="0">
                <a:latin typeface="Arial Narrow" pitchFamily="34" charset="0"/>
              </a:rPr>
              <a:t> YBCO Bulk Superconductors with </a:t>
            </a:r>
            <a:r>
              <a:rPr lang="en-GB" dirty="0" err="1" smtClean="0">
                <a:latin typeface="Arial Narrow" pitchFamily="34" charset="0"/>
              </a:rPr>
              <a:t>Sm</a:t>
            </a:r>
            <a:r>
              <a:rPr lang="en-GB" dirty="0" smtClean="0">
                <a:latin typeface="Arial Narrow" pitchFamily="34" charset="0"/>
              </a:rPr>
              <a:t> Addition. </a:t>
            </a:r>
            <a:r>
              <a:rPr lang="sk-SK" dirty="0" smtClean="0">
                <a:latin typeface="Arial Narrow" pitchFamily="34" charset="0"/>
              </a:rPr>
              <a:t>   </a:t>
            </a:r>
            <a:r>
              <a:rPr lang="sk-SK" dirty="0" smtClean="0">
                <a:solidFill>
                  <a:srgbClr val="0000FF"/>
                </a:solidFill>
                <a:latin typeface="Arial Narrow" pitchFamily="34" charset="0"/>
              </a:rPr>
              <a:t>prijaté</a:t>
            </a:r>
            <a:r>
              <a:rPr lang="en-GB" dirty="0" smtClean="0">
                <a:latin typeface="Arial Narrow" pitchFamily="34" charset="0"/>
              </a:rPr>
              <a:t> do: </a:t>
            </a:r>
            <a:r>
              <a:rPr lang="de-DE" i="1" dirty="0" smtClean="0">
                <a:latin typeface="Arial Narrow" pitchFamily="34" charset="0"/>
              </a:rPr>
              <a:t>Trans Tech Publications, </a:t>
            </a:r>
            <a:r>
              <a:rPr lang="sk-SK" i="1" dirty="0" err="1" smtClean="0">
                <a:latin typeface="Arial Narrow" pitchFamily="34" charset="0"/>
              </a:rPr>
              <a:t>Material</a:t>
            </a:r>
            <a:r>
              <a:rPr lang="sk-SK" i="1" dirty="0" smtClean="0">
                <a:latin typeface="Arial Narrow" pitchFamily="34" charset="0"/>
              </a:rPr>
              <a:t> </a:t>
            </a:r>
            <a:r>
              <a:rPr lang="sk-SK" i="1" dirty="0" err="1" smtClean="0">
                <a:latin typeface="Arial Narrow" pitchFamily="34" charset="0"/>
              </a:rPr>
              <a:t>Science</a:t>
            </a:r>
            <a:r>
              <a:rPr lang="sk-SK" i="1" dirty="0" smtClean="0">
                <a:latin typeface="Arial Narrow" pitchFamily="34" charset="0"/>
              </a:rPr>
              <a:t> </a:t>
            </a:r>
            <a:r>
              <a:rPr lang="sk-SK" i="1" dirty="0" err="1" smtClean="0">
                <a:latin typeface="Arial Narrow" pitchFamily="34" charset="0"/>
              </a:rPr>
              <a:t>Forum</a:t>
            </a:r>
            <a:endParaRPr lang="sk-SK" cap="all" dirty="0" smtClean="0">
              <a:latin typeface="Arial Narrow" pitchFamily="34" charset="0"/>
            </a:endParaRPr>
          </a:p>
          <a:p>
            <a:pPr marL="342900" indent="-342900"/>
            <a:endParaRPr lang="sk-SK" dirty="0" smtClean="0">
              <a:latin typeface="Arial Narrow" pitchFamily="34" charset="0"/>
            </a:endParaRPr>
          </a:p>
          <a:p>
            <a:pPr marL="268288" lvl="0" indent="-268288"/>
            <a:r>
              <a:rPr lang="sk-SK" b="1" dirty="0" smtClean="0">
                <a:latin typeface="Arial Narrow" pitchFamily="34" charset="0"/>
              </a:rPr>
              <a:t>2. 	L. Vojtkova</a:t>
            </a:r>
            <a:r>
              <a:rPr lang="en-GB" b="1" dirty="0" smtClean="0">
                <a:latin typeface="Arial Narrow" pitchFamily="34" charset="0"/>
              </a:rPr>
              <a:t>, </a:t>
            </a:r>
            <a:r>
              <a:rPr lang="pt-BR" b="1" dirty="0" smtClean="0">
                <a:latin typeface="Arial Narrow" pitchFamily="34" charset="0"/>
              </a:rPr>
              <a:t>P. Diko</a:t>
            </a:r>
            <a:r>
              <a:rPr lang="en-GB" dirty="0" smtClean="0">
                <a:latin typeface="Arial Narrow" pitchFamily="34" charset="0"/>
              </a:rPr>
              <a:t>. Microstructure of YBCO Bulk Superconductors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en-GB" dirty="0" smtClean="0">
                <a:latin typeface="Arial Narrow" pitchFamily="34" charset="0"/>
              </a:rPr>
              <a:t>Fabricated by Infiltration</a:t>
            </a:r>
            <a:endParaRPr lang="sk-SK" dirty="0" smtClean="0">
              <a:latin typeface="Arial Narrow" pitchFamily="34" charset="0"/>
            </a:endParaRPr>
          </a:p>
          <a:p>
            <a:pPr marL="268288" lvl="0" indent="-268288"/>
            <a:r>
              <a:rPr lang="sk-SK" dirty="0" smtClean="0">
                <a:latin typeface="Arial Narrow" pitchFamily="34" charset="0"/>
              </a:rPr>
              <a:t> 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sk-SK" dirty="0" smtClean="0">
                <a:latin typeface="Arial Narrow" pitchFamily="34" charset="0"/>
              </a:rPr>
              <a:t>  	</a:t>
            </a:r>
            <a:r>
              <a:rPr lang="en-GB" dirty="0" err="1" smtClean="0">
                <a:latin typeface="Arial Narrow" pitchFamily="34" charset="0"/>
              </a:rPr>
              <a:t>Growght</a:t>
            </a:r>
            <a:r>
              <a:rPr lang="en-GB" dirty="0" smtClean="0">
                <a:latin typeface="Arial Narrow" pitchFamily="34" charset="0"/>
              </a:rPr>
              <a:t> Process</a:t>
            </a:r>
            <a:r>
              <a:rPr lang="sk-SK" dirty="0" smtClean="0">
                <a:latin typeface="Arial Narrow" pitchFamily="34" charset="0"/>
              </a:rPr>
              <a:t>,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sk-SK" dirty="0" smtClean="0">
                <a:solidFill>
                  <a:srgbClr val="0000FF"/>
                </a:solidFill>
                <a:latin typeface="Arial Narrow" pitchFamily="34" charset="0"/>
              </a:rPr>
              <a:t>prijaté</a:t>
            </a:r>
            <a:r>
              <a:rPr lang="en-GB" dirty="0" smtClean="0">
                <a:latin typeface="Arial Narrow" pitchFamily="34" charset="0"/>
              </a:rPr>
              <a:t> do: </a:t>
            </a:r>
            <a:r>
              <a:rPr lang="de-DE" i="1" dirty="0" smtClean="0">
                <a:latin typeface="Arial Narrow" pitchFamily="34" charset="0"/>
              </a:rPr>
              <a:t>Trans Tech Publications, </a:t>
            </a:r>
            <a:r>
              <a:rPr lang="sk-SK" i="1" dirty="0" err="1" smtClean="0">
                <a:latin typeface="Arial Narrow" pitchFamily="34" charset="0"/>
              </a:rPr>
              <a:t>Material</a:t>
            </a:r>
            <a:r>
              <a:rPr lang="sk-SK" i="1" dirty="0" smtClean="0">
                <a:latin typeface="Arial Narrow" pitchFamily="34" charset="0"/>
              </a:rPr>
              <a:t> </a:t>
            </a:r>
            <a:r>
              <a:rPr lang="sk-SK" i="1" dirty="0" err="1" smtClean="0">
                <a:latin typeface="Arial Narrow" pitchFamily="34" charset="0"/>
              </a:rPr>
              <a:t>Science</a:t>
            </a:r>
            <a:r>
              <a:rPr lang="sk-SK" i="1" dirty="0" smtClean="0">
                <a:latin typeface="Arial Narrow" pitchFamily="34" charset="0"/>
              </a:rPr>
              <a:t> </a:t>
            </a:r>
            <a:r>
              <a:rPr lang="sk-SK" i="1" dirty="0" err="1" smtClean="0">
                <a:latin typeface="Arial Narrow" pitchFamily="34" charset="0"/>
              </a:rPr>
              <a:t>Forum</a:t>
            </a:r>
            <a:endParaRPr lang="sk-SK" dirty="0" smtClean="0">
              <a:latin typeface="Arial Narrow" pitchFamily="34" charset="0"/>
            </a:endParaRPr>
          </a:p>
          <a:p>
            <a:pPr lvl="0"/>
            <a:endParaRPr lang="sk-SK" dirty="0" smtClean="0">
              <a:latin typeface="Arial Narrow" pitchFamily="34" charset="0"/>
            </a:endParaRPr>
          </a:p>
          <a:p>
            <a:pPr marL="268288" lvl="0" indent="-268288"/>
            <a:r>
              <a:rPr lang="sk-SK" b="1" dirty="0" smtClean="0">
                <a:latin typeface="Arial Narrow" pitchFamily="34" charset="0"/>
              </a:rPr>
              <a:t>3.</a:t>
            </a:r>
            <a:r>
              <a:rPr lang="sk-SK" b="1" cap="all" dirty="0" smtClean="0">
                <a:latin typeface="Arial Narrow" pitchFamily="34" charset="0"/>
              </a:rPr>
              <a:t> 	</a:t>
            </a:r>
            <a:r>
              <a:rPr lang="sk-SK" b="1" dirty="0" smtClean="0">
                <a:latin typeface="Arial Narrow" pitchFamily="34" charset="0"/>
              </a:rPr>
              <a:t>K. </a:t>
            </a:r>
            <a:r>
              <a:rPr lang="sk-SK" b="1" dirty="0" err="1" smtClean="0">
                <a:latin typeface="Arial Narrow" pitchFamily="34" charset="0"/>
              </a:rPr>
              <a:t>Zmorayova</a:t>
            </a:r>
            <a:r>
              <a:rPr lang="sk-SK" cap="all" dirty="0" smtClean="0">
                <a:latin typeface="Arial Narrow" pitchFamily="34" charset="0"/>
              </a:rPr>
              <a:t>. </a:t>
            </a:r>
            <a:r>
              <a:rPr lang="pt-BR" b="1" dirty="0" smtClean="0">
                <a:latin typeface="Arial Narrow" pitchFamily="34" charset="0"/>
              </a:rPr>
              <a:t>P. Diko</a:t>
            </a:r>
            <a:r>
              <a:rPr lang="sk-SK" cap="all" dirty="0" smtClean="0">
                <a:latin typeface="Arial Narrow" pitchFamily="34" charset="0"/>
              </a:rPr>
              <a:t>, </a:t>
            </a:r>
            <a:r>
              <a:rPr lang="sk-SK" dirty="0" smtClean="0">
                <a:latin typeface="Arial Narrow" pitchFamily="34" charset="0"/>
              </a:rPr>
              <a:t>J.G. </a:t>
            </a:r>
            <a:r>
              <a:rPr lang="sk-SK" dirty="0" err="1" smtClean="0">
                <a:latin typeface="Arial Narrow" pitchFamily="34" charset="0"/>
              </a:rPr>
              <a:t>Noudem</a:t>
            </a:r>
            <a:r>
              <a:rPr lang="sk-SK" dirty="0" smtClean="0">
                <a:latin typeface="Arial Narrow" pitchFamily="34" charset="0"/>
              </a:rPr>
              <a:t>, </a:t>
            </a:r>
            <a:r>
              <a:rPr lang="sk-SK" dirty="0" err="1" smtClean="0">
                <a:latin typeface="Arial Narrow" pitchFamily="34" charset="0"/>
              </a:rPr>
              <a:t>Microstructure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Characterization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of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La-Ca-Sr-Mn-O</a:t>
            </a:r>
            <a:endParaRPr lang="sk-SK" dirty="0" smtClean="0">
              <a:latin typeface="Arial Narrow" pitchFamily="34" charset="0"/>
            </a:endParaRPr>
          </a:p>
          <a:p>
            <a:pPr marL="268288" lvl="0" indent="-268288"/>
            <a:r>
              <a:rPr lang="sk-SK" dirty="0" smtClean="0">
                <a:latin typeface="Arial Narrow" pitchFamily="34" charset="0"/>
              </a:rPr>
              <a:t>    	</a:t>
            </a:r>
            <a:r>
              <a:rPr lang="sk-SK" dirty="0" err="1" smtClean="0">
                <a:latin typeface="Arial Narrow" pitchFamily="34" charset="0"/>
              </a:rPr>
              <a:t>Magnetocaloric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Ceramics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Prepared</a:t>
            </a:r>
            <a:r>
              <a:rPr lang="sk-SK" dirty="0" smtClean="0">
                <a:latin typeface="Arial Narrow" pitchFamily="34" charset="0"/>
              </a:rPr>
              <a:t> by </a:t>
            </a:r>
            <a:r>
              <a:rPr lang="sk-SK" dirty="0" err="1" smtClean="0">
                <a:latin typeface="Arial Narrow" pitchFamily="34" charset="0"/>
              </a:rPr>
              <a:t>Spark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Plasma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Sintering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Method</a:t>
            </a:r>
            <a:r>
              <a:rPr lang="sk-SK" dirty="0" smtClean="0">
                <a:latin typeface="Arial Narrow" pitchFamily="34" charset="0"/>
              </a:rPr>
              <a:t>, </a:t>
            </a:r>
          </a:p>
          <a:p>
            <a:pPr marL="268288" lvl="0" indent="-268288"/>
            <a:r>
              <a:rPr lang="sk-SK" cap="all" dirty="0" smtClean="0">
                <a:latin typeface="Arial Narrow" pitchFamily="34" charset="0"/>
              </a:rPr>
              <a:t>    	</a:t>
            </a:r>
            <a:r>
              <a:rPr lang="sk-SK" dirty="0" smtClean="0">
                <a:solidFill>
                  <a:srgbClr val="0000FF"/>
                </a:solidFill>
                <a:latin typeface="Arial Narrow" pitchFamily="34" charset="0"/>
              </a:rPr>
              <a:t>prijaté</a:t>
            </a:r>
            <a:r>
              <a:rPr lang="en-GB" dirty="0" smtClean="0">
                <a:latin typeface="Arial Narrow" pitchFamily="34" charset="0"/>
              </a:rPr>
              <a:t> do: </a:t>
            </a:r>
            <a:r>
              <a:rPr lang="de-DE" i="1" dirty="0" smtClean="0">
                <a:latin typeface="Arial Narrow" pitchFamily="34" charset="0"/>
              </a:rPr>
              <a:t>Trans Tech Publications, </a:t>
            </a:r>
            <a:r>
              <a:rPr lang="sk-SK" i="1" dirty="0" err="1" smtClean="0">
                <a:latin typeface="Arial Narrow" pitchFamily="34" charset="0"/>
              </a:rPr>
              <a:t>Material</a:t>
            </a:r>
            <a:r>
              <a:rPr lang="sk-SK" i="1" dirty="0" smtClean="0">
                <a:latin typeface="Arial Narrow" pitchFamily="34" charset="0"/>
              </a:rPr>
              <a:t> </a:t>
            </a:r>
            <a:r>
              <a:rPr lang="sk-SK" i="1" dirty="0" err="1" smtClean="0">
                <a:latin typeface="Arial Narrow" pitchFamily="34" charset="0"/>
              </a:rPr>
              <a:t>Science</a:t>
            </a:r>
            <a:r>
              <a:rPr lang="sk-SK" i="1" dirty="0" smtClean="0">
                <a:latin typeface="Arial Narrow" pitchFamily="34" charset="0"/>
              </a:rPr>
              <a:t> </a:t>
            </a:r>
            <a:r>
              <a:rPr lang="sk-SK" i="1" dirty="0" err="1" smtClean="0">
                <a:latin typeface="Arial Narrow" pitchFamily="34" charset="0"/>
              </a:rPr>
              <a:t>Forum</a:t>
            </a:r>
            <a:endParaRPr lang="sk-SK" cap="all" dirty="0" smtClean="0">
              <a:latin typeface="Arial Narrow" pitchFamily="34" charset="0"/>
            </a:endParaRPr>
          </a:p>
          <a:p>
            <a:pPr lvl="0"/>
            <a:endParaRPr lang="sk-SK" dirty="0" smtClean="0">
              <a:latin typeface="Arial Narrow" pitchFamily="34" charset="0"/>
            </a:endParaRPr>
          </a:p>
          <a:p>
            <a:pPr marL="268288" lvl="0" indent="-268288"/>
            <a:r>
              <a:rPr lang="sk-SK" b="1" dirty="0" smtClean="0">
                <a:latin typeface="Arial Narrow" pitchFamily="34" charset="0"/>
              </a:rPr>
              <a:t>4.</a:t>
            </a:r>
            <a:r>
              <a:rPr lang="sk-SK" dirty="0" smtClean="0">
                <a:latin typeface="Arial Narrow" pitchFamily="34" charset="0"/>
              </a:rPr>
              <a:t> 	</a:t>
            </a:r>
            <a:r>
              <a:rPr lang="pt-BR" b="1" dirty="0" smtClean="0">
                <a:latin typeface="Arial Narrow" pitchFamily="34" charset="0"/>
              </a:rPr>
              <a:t>P. Diko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sk-SK" b="1" dirty="0" smtClean="0">
                <a:latin typeface="Arial Narrow" pitchFamily="34" charset="0"/>
              </a:rPr>
              <a:t>V.  </a:t>
            </a:r>
            <a:r>
              <a:rPr lang="sk-SK" b="1" dirty="0" err="1" smtClean="0">
                <a:latin typeface="Arial Narrow" pitchFamily="34" charset="0"/>
              </a:rPr>
              <a:t>Kavecansky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sk-SK" b="1" dirty="0" smtClean="0">
                <a:latin typeface="Arial Narrow" pitchFamily="34" charset="0"/>
              </a:rPr>
              <a:t>S. </a:t>
            </a:r>
            <a:r>
              <a:rPr lang="sk-SK" b="1" dirty="0" err="1" smtClean="0">
                <a:latin typeface="Arial Narrow" pitchFamily="34" charset="0"/>
              </a:rPr>
              <a:t>Piovarci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sk-SK" dirty="0" smtClean="0">
                <a:latin typeface="Arial Narrow" pitchFamily="34" charset="0"/>
              </a:rPr>
              <a:t>T. </a:t>
            </a:r>
            <a:r>
              <a:rPr lang="en-US" dirty="0" err="1" smtClean="0">
                <a:latin typeface="Arial Narrow" pitchFamily="34" charset="0"/>
              </a:rPr>
              <a:t>Ryba</a:t>
            </a:r>
            <a:r>
              <a:rPr lang="sk-SK" dirty="0" smtClean="0">
                <a:latin typeface="Arial Narrow" pitchFamily="34" charset="0"/>
              </a:rPr>
              <a:t>, </a:t>
            </a:r>
            <a:r>
              <a:rPr lang="en-US" dirty="0" smtClean="0">
                <a:latin typeface="Arial Narrow" pitchFamily="34" charset="0"/>
              </a:rPr>
              <a:t>Z</a:t>
            </a:r>
            <a:r>
              <a:rPr lang="sk-SK" dirty="0" smtClean="0">
                <a:latin typeface="Arial Narrow" pitchFamily="34" charset="0"/>
              </a:rPr>
              <a:t>.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Vargov</a:t>
            </a:r>
            <a:r>
              <a:rPr lang="sk-SK" dirty="0" smtClean="0">
                <a:latin typeface="Arial Narrow" pitchFamily="34" charset="0"/>
              </a:rPr>
              <a:t>á, R. Varga, </a:t>
            </a:r>
            <a:r>
              <a:rPr lang="sk-SK" dirty="0" err="1" smtClean="0">
                <a:latin typeface="Arial Narrow" pitchFamily="34" charset="0"/>
              </a:rPr>
              <a:t>Microstructure</a:t>
            </a:r>
            <a:endParaRPr lang="sk-SK" dirty="0" smtClean="0">
              <a:latin typeface="Arial Narrow" pitchFamily="34" charset="0"/>
            </a:endParaRPr>
          </a:p>
          <a:p>
            <a:pPr marL="268288" lvl="0" indent="-268288"/>
            <a:r>
              <a:rPr lang="sk-SK" dirty="0" smtClean="0">
                <a:latin typeface="Arial Narrow" pitchFamily="34" charset="0"/>
              </a:rPr>
              <a:t>    	</a:t>
            </a:r>
            <a:r>
              <a:rPr lang="sk-SK" dirty="0" err="1" smtClean="0">
                <a:latin typeface="Arial Narrow" pitchFamily="34" charset="0"/>
              </a:rPr>
              <a:t>of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Heuser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allys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prepared</a:t>
            </a:r>
            <a:r>
              <a:rPr lang="sk-SK" dirty="0" smtClean="0">
                <a:latin typeface="Arial Narrow" pitchFamily="34" charset="0"/>
              </a:rPr>
              <a:t> by </a:t>
            </a:r>
            <a:r>
              <a:rPr lang="sk-SK" dirty="0" err="1" smtClean="0">
                <a:latin typeface="Arial Narrow" pitchFamily="34" charset="0"/>
              </a:rPr>
              <a:t>mould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casting</a:t>
            </a:r>
            <a:r>
              <a:rPr lang="sk-SK" dirty="0" smtClean="0">
                <a:latin typeface="Arial Narrow" pitchFamily="34" charset="0"/>
              </a:rPr>
              <a:t> and </a:t>
            </a:r>
            <a:r>
              <a:rPr lang="sk-SK" dirty="0" err="1" smtClean="0">
                <a:latin typeface="Arial Narrow" pitchFamily="34" charset="0"/>
              </a:rPr>
              <a:t>melt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spinning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sk-SK" dirty="0" smtClean="0">
                <a:solidFill>
                  <a:srgbClr val="0000FF"/>
                </a:solidFill>
                <a:latin typeface="Arial Narrow" pitchFamily="34" charset="0"/>
              </a:rPr>
              <a:t>prijaté</a:t>
            </a:r>
            <a:r>
              <a:rPr lang="en-GB" dirty="0" smtClean="0">
                <a:latin typeface="Arial Narrow" pitchFamily="34" charset="0"/>
              </a:rPr>
              <a:t> do: </a:t>
            </a:r>
            <a:r>
              <a:rPr lang="de-DE" i="1" dirty="0" smtClean="0">
                <a:latin typeface="Arial Narrow" pitchFamily="34" charset="0"/>
              </a:rPr>
              <a:t>Trans Tech </a:t>
            </a:r>
            <a:endParaRPr lang="sk-SK" i="1" dirty="0" smtClean="0">
              <a:latin typeface="Arial Narrow" pitchFamily="34" charset="0"/>
            </a:endParaRPr>
          </a:p>
          <a:p>
            <a:pPr marL="268288" lvl="0" indent="-268288"/>
            <a:r>
              <a:rPr lang="sk-SK" i="1" dirty="0" smtClean="0">
                <a:latin typeface="Arial Narrow" pitchFamily="34" charset="0"/>
              </a:rPr>
              <a:t>    	</a:t>
            </a:r>
            <a:r>
              <a:rPr lang="de-DE" i="1" dirty="0" smtClean="0">
                <a:latin typeface="Arial Narrow" pitchFamily="34" charset="0"/>
              </a:rPr>
              <a:t>Publications, </a:t>
            </a:r>
            <a:r>
              <a:rPr lang="sk-SK" i="1" dirty="0" err="1" smtClean="0">
                <a:latin typeface="Arial Narrow" pitchFamily="34" charset="0"/>
              </a:rPr>
              <a:t>Material</a:t>
            </a:r>
            <a:r>
              <a:rPr lang="sk-SK" i="1" dirty="0" smtClean="0">
                <a:latin typeface="Arial Narrow" pitchFamily="34" charset="0"/>
              </a:rPr>
              <a:t> </a:t>
            </a:r>
            <a:r>
              <a:rPr lang="sk-SK" i="1" dirty="0" err="1" smtClean="0">
                <a:latin typeface="Arial Narrow" pitchFamily="34" charset="0"/>
              </a:rPr>
              <a:t>Science</a:t>
            </a:r>
            <a:r>
              <a:rPr lang="sk-SK" i="1" dirty="0" smtClean="0">
                <a:latin typeface="Arial Narrow" pitchFamily="34" charset="0"/>
              </a:rPr>
              <a:t> </a:t>
            </a:r>
            <a:r>
              <a:rPr lang="sk-SK" i="1" dirty="0" err="1" smtClean="0">
                <a:latin typeface="Arial Narrow" pitchFamily="34" charset="0"/>
              </a:rPr>
              <a:t>Forum</a:t>
            </a:r>
            <a:endParaRPr lang="sk-SK" cap="all" dirty="0" smtClean="0">
              <a:latin typeface="Arial Narrow" pitchFamily="34" charset="0"/>
            </a:endParaRPr>
          </a:p>
          <a:p>
            <a:pPr lvl="0"/>
            <a:endParaRPr lang="sk-SK" dirty="0" smtClean="0">
              <a:latin typeface="Arial Narrow" pitchFamily="34" charset="0"/>
            </a:endParaRPr>
          </a:p>
          <a:p>
            <a:pPr marL="268288" lvl="0" indent="-268288"/>
            <a:r>
              <a:rPr lang="sk-SK" b="1" dirty="0" smtClean="0">
                <a:latin typeface="Arial Narrow" pitchFamily="34" charset="0"/>
              </a:rPr>
              <a:t>5. 	R. </a:t>
            </a:r>
            <a:r>
              <a:rPr lang="sk-SK" b="1" dirty="0" err="1" smtClean="0">
                <a:latin typeface="Arial Narrow" pitchFamily="34" charset="0"/>
              </a:rPr>
              <a:t>Verbová</a:t>
            </a:r>
            <a:r>
              <a:rPr lang="sk-SK" b="1" dirty="0" smtClean="0">
                <a:latin typeface="Arial Narrow" pitchFamily="34" charset="0"/>
              </a:rPr>
              <a:t>, V.  Kavečanský, </a:t>
            </a:r>
            <a:r>
              <a:rPr lang="pt-BR" b="1" dirty="0" smtClean="0">
                <a:latin typeface="Arial Narrow" pitchFamily="34" charset="0"/>
              </a:rPr>
              <a:t>P. Diko</a:t>
            </a:r>
            <a:r>
              <a:rPr lang="sk-SK" b="1" dirty="0" smtClean="0">
                <a:latin typeface="Arial Narrow" pitchFamily="34" charset="0"/>
              </a:rPr>
              <a:t>, S. </a:t>
            </a:r>
            <a:r>
              <a:rPr lang="sk-SK" b="1" dirty="0" err="1" smtClean="0">
                <a:latin typeface="Arial Narrow" pitchFamily="34" charset="0"/>
              </a:rPr>
              <a:t>Piovarči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sk-SK" dirty="0" smtClean="0">
                <a:latin typeface="Arial Narrow" pitchFamily="34" charset="0"/>
              </a:rPr>
              <a:t>Study </a:t>
            </a:r>
            <a:r>
              <a:rPr lang="sk-SK" dirty="0" err="1" smtClean="0">
                <a:latin typeface="Arial Narrow" pitchFamily="34" charset="0"/>
              </a:rPr>
              <a:t>of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synthesis</a:t>
            </a:r>
            <a:r>
              <a:rPr lang="sk-SK" dirty="0" smtClean="0">
                <a:latin typeface="Arial Narrow" pitchFamily="34" charset="0"/>
              </a:rPr>
              <a:t> and </a:t>
            </a:r>
            <a:r>
              <a:rPr lang="sk-SK" dirty="0" err="1" smtClean="0">
                <a:latin typeface="Arial Narrow" pitchFamily="34" charset="0"/>
              </a:rPr>
              <a:t>crystal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structure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of</a:t>
            </a:r>
            <a:endParaRPr lang="sk-SK" dirty="0" smtClean="0">
              <a:latin typeface="Arial Narrow" pitchFamily="34" charset="0"/>
            </a:endParaRPr>
          </a:p>
          <a:p>
            <a:pPr marL="268288" lvl="0" indent="-268288"/>
            <a:r>
              <a:rPr lang="sk-SK" dirty="0" smtClean="0">
                <a:latin typeface="Arial Narrow" pitchFamily="34" charset="0"/>
              </a:rPr>
              <a:t>    	</a:t>
            </a:r>
            <a:r>
              <a:rPr lang="sk-SK" dirty="0" err="1" smtClean="0">
                <a:latin typeface="Arial Narrow" pitchFamily="34" charset="0"/>
              </a:rPr>
              <a:t>barium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cerate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at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high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temperatures</a:t>
            </a:r>
            <a:r>
              <a:rPr lang="sk-SK" dirty="0" smtClean="0">
                <a:latin typeface="Arial Narrow" pitchFamily="34" charset="0"/>
              </a:rPr>
              <a:t>, </a:t>
            </a:r>
            <a:r>
              <a:rPr lang="sk-SK" dirty="0" smtClean="0">
                <a:solidFill>
                  <a:srgbClr val="0000FF"/>
                </a:solidFill>
                <a:latin typeface="Arial Narrow" pitchFamily="34" charset="0"/>
              </a:rPr>
              <a:t>prijaté</a:t>
            </a:r>
            <a:r>
              <a:rPr lang="en-GB" dirty="0" smtClean="0">
                <a:latin typeface="Arial Narrow" pitchFamily="34" charset="0"/>
              </a:rPr>
              <a:t> do: </a:t>
            </a:r>
            <a:r>
              <a:rPr lang="de-DE" i="1" dirty="0" smtClean="0">
                <a:latin typeface="Arial Narrow" pitchFamily="34" charset="0"/>
              </a:rPr>
              <a:t>Trans Tech Publications, </a:t>
            </a:r>
            <a:r>
              <a:rPr lang="sk-SK" i="1" dirty="0" err="1" smtClean="0">
                <a:latin typeface="Arial Narrow" pitchFamily="34" charset="0"/>
              </a:rPr>
              <a:t>Material</a:t>
            </a:r>
            <a:r>
              <a:rPr lang="sk-SK" i="1" dirty="0" smtClean="0">
                <a:latin typeface="Arial Narrow" pitchFamily="34" charset="0"/>
              </a:rPr>
              <a:t> </a:t>
            </a:r>
            <a:r>
              <a:rPr lang="sk-SK" i="1" dirty="0" err="1" smtClean="0">
                <a:latin typeface="Arial Narrow" pitchFamily="34" charset="0"/>
              </a:rPr>
              <a:t>Science</a:t>
            </a:r>
            <a:endParaRPr lang="sk-SK" i="1" dirty="0" smtClean="0">
              <a:latin typeface="Arial Narrow" pitchFamily="34" charset="0"/>
            </a:endParaRPr>
          </a:p>
          <a:p>
            <a:pPr marL="268288" lvl="0" indent="-268288"/>
            <a:r>
              <a:rPr lang="sk-SK" i="1" dirty="0" smtClean="0">
                <a:latin typeface="Arial Narrow" pitchFamily="34" charset="0"/>
              </a:rPr>
              <a:t>    	</a:t>
            </a:r>
            <a:r>
              <a:rPr lang="sk-SK" i="1" dirty="0" err="1" smtClean="0">
                <a:latin typeface="Arial Narrow" pitchFamily="34" charset="0"/>
              </a:rPr>
              <a:t>Forum</a:t>
            </a:r>
            <a:r>
              <a:rPr lang="sk-SK" i="1" cap="all" dirty="0" smtClean="0">
                <a:latin typeface="Arial Narrow" pitchFamily="34" charset="0"/>
              </a:rPr>
              <a:t>.</a:t>
            </a:r>
            <a:endParaRPr lang="sk-SK" i="1" dirty="0" smtClean="0">
              <a:latin typeface="Arial Narrow" pitchFamily="34" charset="0"/>
            </a:endParaRPr>
          </a:p>
          <a:p>
            <a:endParaRPr lang="sk-SK" dirty="0" smtClean="0">
              <a:latin typeface="Arial Narrow" pitchFamily="34" charset="0"/>
            </a:endParaRPr>
          </a:p>
          <a:p>
            <a:r>
              <a:rPr lang="sk-SK" dirty="0" smtClean="0">
                <a:latin typeface="Arial Narrow" pitchFamily="34" charset="0"/>
              </a:rPr>
              <a:t> </a:t>
            </a:r>
            <a:endParaRPr lang="sk-SK" dirty="0">
              <a:latin typeface="Arial Narrow" pitchFamily="34" charset="0"/>
            </a:endParaRPr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3456000" y="180000"/>
            <a:ext cx="2216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Publikácie </a:t>
            </a:r>
            <a:r>
              <a:rPr lang="sk-SK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 2016</a:t>
            </a:r>
            <a:endParaRPr lang="sk-SK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6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8" name="Obdĺžnik 7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BlokTextu 6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december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248280" y="746590"/>
            <a:ext cx="86292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9900CC"/>
                </a:solidFill>
                <a:latin typeface="Arial Narrow" pitchFamily="34" charset="0"/>
                <a:cs typeface="Arial" pitchFamily="34" charset="0"/>
              </a:rPr>
              <a:t>  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Abstrakty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vyžiadaných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príspevkov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medzinárodných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konferencií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 Narrow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V. 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Kavečanský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S.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Piovarči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T.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Ryba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Z.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Vargová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R.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Varga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</a:t>
            </a:r>
            <a:br>
              <a:rPr lang="en-US" sz="1400" dirty="0" smtClean="0">
                <a:latin typeface="Arial Narrow" pitchFamily="34" charset="0"/>
                <a:cs typeface="Arial" pitchFamily="34" charset="0"/>
              </a:rPr>
            </a:b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Microstructure of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Heuser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allys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prepared by mould casting and melt spinning</a:t>
            </a:r>
            <a:br>
              <a:rPr lang="en-US" sz="1400" dirty="0" smtClean="0">
                <a:latin typeface="Arial Narrow" pitchFamily="34" charset="0"/>
                <a:cs typeface="Arial" pitchFamily="34" charset="0"/>
              </a:rPr>
            </a:b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pozvaná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prednáška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XVI. International Symposium on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Metallography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and Material Science,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Stará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Lesná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20. - 22.  April 2016.</a:t>
            </a:r>
          </a:p>
          <a:p>
            <a:pPr marL="342900" indent="-342900"/>
            <a:endParaRPr lang="en-US" sz="1400" b="1" dirty="0" smtClean="0">
              <a:latin typeface="Arial Narrow" pitchFamily="34" charset="0"/>
              <a:cs typeface="Arial" pitchFamily="34" charset="0"/>
            </a:endParaRPr>
          </a:p>
          <a:p>
            <a:pPr marL="342900" indent="-342900"/>
            <a:r>
              <a:rPr lang="en-US" sz="1400" dirty="0" smtClean="0">
                <a:solidFill>
                  <a:srgbClr val="9900CC"/>
                </a:solidFill>
                <a:latin typeface="Arial Narrow" pitchFamily="34" charset="0"/>
                <a:cs typeface="Arial" pitchFamily="34" charset="0"/>
              </a:rPr>
              <a:t>  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Abstrakty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orálnych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príspevkov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medzinárodných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konferencií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1400" b="1" dirty="0" smtClean="0">
              <a:latin typeface="Arial Narrow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D.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Volochová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 V. 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Kavečanský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M.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Radušovská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V.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Antal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S.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Piovarči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J.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Kováč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. YBCO Bulk Superconductors with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Sm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Addition. In Abstract Booklet 16</a:t>
            </a:r>
            <a:r>
              <a:rPr lang="en-US" sz="1400" baseline="30000" dirty="0" smtClean="0">
                <a:latin typeface="Arial Narrow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International Symposium on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Metallography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and Materials Science "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Metallography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'16",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Stará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Lesná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High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Tatra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Mountains, Slovak Republic, 20</a:t>
            </a:r>
            <a:r>
              <a:rPr lang="en-US" sz="1400" baseline="30000" dirty="0" smtClean="0">
                <a:latin typeface="Arial Narrow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- 22</a:t>
            </a:r>
            <a:r>
              <a:rPr lang="en-US" sz="1400" baseline="30000" dirty="0" smtClean="0">
                <a:latin typeface="Arial Narrow" pitchFamily="34" charset="0"/>
                <a:cs typeface="Arial" pitchFamily="34" charset="0"/>
              </a:rPr>
              <a:t>nd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April 2016. - 2016, s. 54. ISBN 978-80-553-2547-7.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D.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Volochová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S.</a:t>
            </a:r>
            <a:r>
              <a:rPr lang="sk-SK" sz="14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Piovarči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V.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Antal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J.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Kov</a:t>
            </a:r>
            <a:r>
              <a:rPr lang="sk-SK" sz="1400" dirty="0" err="1" smtClean="0">
                <a:latin typeface="Arial Narrow" pitchFamily="34" charset="0"/>
                <a:cs typeface="Arial" pitchFamily="34" charset="0"/>
              </a:rPr>
              <a:t>áč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. The Effect of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Sm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Addition on Superconducting Properties of YBCO Bulk Superconductors. In 16</a:t>
            </a:r>
            <a:r>
              <a:rPr lang="en-US" sz="1400" baseline="30000" dirty="0" smtClean="0">
                <a:latin typeface="Arial Narrow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Czech and Slovak Conference on Magnetism, Book of Abstracts, June 13 – 17, 2016,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Košice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Slovakia. 2016, O7-08, s. 271. ISBN 978-80-971450-9-5.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M.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Jirsa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D.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Volochová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J.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Kováč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. Clean Bulk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YBaCuO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Superconductors Doped by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Paramegnetic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Ions of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Sm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and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Yb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. In 16</a:t>
            </a:r>
            <a:r>
              <a:rPr lang="en-US" sz="1400" baseline="30000" dirty="0" smtClean="0">
                <a:latin typeface="Arial Narrow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Czech and Slovak Conference on Magnetism, Book of Abstracts, June 13 – 17, 2016,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Košice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Slovakia. 2016, P7-08, s. 271. ISBN 978-80-971450-9-5.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M.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Miryala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; M. Higuchi; M.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Jirsa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; 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;</a:t>
            </a:r>
            <a:r>
              <a:rPr lang="sk-SK" sz="1400" dirty="0" smtClean="0">
                <a:latin typeface="Arial Narrow" pitchFamily="34" charset="0"/>
                <a:cs typeface="Arial" pitchFamily="34" charset="0"/>
              </a:rPr>
              <a:t> I.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Kokal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; M. Murakami, 1MOr3A-03. Improved critical current densities of bulk MgB</a:t>
            </a:r>
            <a:r>
              <a:rPr lang="en-US" sz="1400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using carbon-coated amorphous boron ASC 2016 Conference Program, September 03 - 09, 2016</a:t>
            </a:r>
          </a:p>
          <a:p>
            <a:pPr lvl="0"/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5.     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M.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Radušovská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S.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Piovarči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C.-J. Kim, B.-H. Jun, S.-D. Park, ISS2016,</a:t>
            </a:r>
            <a:r>
              <a:rPr lang="en-US" sz="1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Microstructure and Trapped Field of YBCO </a:t>
            </a:r>
          </a:p>
          <a:p>
            <a:pPr lvl="0"/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       Bulk Superconductors Fabricated by Interior Seeding Tokyo International Forum, Japan, December 13-15, 2016.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Diko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M.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Radušovská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S. </a:t>
            </a:r>
            <a:r>
              <a:rPr lang="en-US" sz="1400" b="1" dirty="0" err="1" smtClean="0">
                <a:latin typeface="Arial Narrow" pitchFamily="34" charset="0"/>
                <a:cs typeface="Arial" pitchFamily="34" charset="0"/>
              </a:rPr>
              <a:t>Piovarči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C.-J. Kim, B.-H. Jun, S.-D. Park, M. </a:t>
            </a:r>
            <a:r>
              <a:rPr lang="en-US" sz="1400" dirty="0" err="1" smtClean="0">
                <a:latin typeface="Arial Narrow" pitchFamily="34" charset="0"/>
                <a:cs typeface="Arial" pitchFamily="34" charset="0"/>
              </a:rPr>
              <a:t>Muralidhar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, Microstructure of IS YBCO Bulk Superconductors, </a:t>
            </a:r>
            <a:r>
              <a:rPr lang="en-US" sz="1400" dirty="0" smtClean="0">
                <a:latin typeface="Arial Narrow" pitchFamily="34" charset="0"/>
              </a:rPr>
              <a:t>Symposium on Materials for Energy and Environment Sustainability, December 16</a:t>
            </a:r>
            <a:r>
              <a:rPr lang="en-US" sz="1400" baseline="30000" dirty="0" smtClean="0">
                <a:latin typeface="Arial Narrow" pitchFamily="34" charset="0"/>
              </a:rPr>
              <a:t>th</a:t>
            </a:r>
            <a:r>
              <a:rPr lang="en-US" sz="1400" dirty="0" smtClean="0">
                <a:latin typeface="Arial Narrow" pitchFamily="34" charset="0"/>
              </a:rPr>
              <a:t>, 2016 at Shibaura Institute of Technology, Tokyo, Japan.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0" y="6226139"/>
            <a:ext cx="9144000" cy="631861"/>
            <a:chOff x="0" y="6226139"/>
            <a:chExt cx="9144000" cy="631861"/>
          </a:xfrm>
        </p:grpSpPr>
        <p:grpSp>
          <p:nvGrpSpPr>
            <p:cNvPr id="4" name="Skupina 9"/>
            <p:cNvGrpSpPr/>
            <p:nvPr/>
          </p:nvGrpSpPr>
          <p:grpSpPr>
            <a:xfrm>
              <a:off x="0" y="6226139"/>
              <a:ext cx="9144000" cy="631861"/>
              <a:chOff x="0" y="6226139"/>
              <a:chExt cx="9144000" cy="631861"/>
            </a:xfrm>
          </p:grpSpPr>
          <p:sp>
            <p:nvSpPr>
              <p:cNvPr id="6" name="Obdĺžnik 5"/>
              <p:cNvSpPr/>
              <p:nvPr/>
            </p:nvSpPr>
            <p:spPr>
              <a:xfrm>
                <a:off x="0" y="6226139"/>
                <a:ext cx="9144000" cy="631861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>
                  <a:latin typeface="Arial Narrow" pitchFamily="34" charset="0"/>
                </a:endParaRPr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773" y="6293707"/>
                <a:ext cx="934949" cy="44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BlokTextu 4"/>
            <p:cNvSpPr txBox="1"/>
            <p:nvPr/>
          </p:nvSpPr>
          <p:spPr>
            <a:xfrm>
              <a:off x="1921267" y="6339155"/>
              <a:ext cx="5478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Výročná celoústavná konferencia ÚEF SAV, 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sk-SK" i="1" dirty="0" err="1" smtClean="0">
                  <a:solidFill>
                    <a:schemeClr val="bg1"/>
                  </a:solidFill>
                  <a:latin typeface="Arial Narrow" pitchFamily="34" charset="0"/>
                </a:rPr>
                <a:t>decemb</a:t>
              </a:r>
              <a:r>
                <a:rPr lang="en-US" i="1" dirty="0" err="1" smtClean="0">
                  <a:solidFill>
                    <a:schemeClr val="bg1"/>
                  </a:solidFill>
                  <a:latin typeface="Arial Narrow" pitchFamily="34" charset="0"/>
                </a:rPr>
                <a:t>er</a:t>
              </a:r>
              <a:r>
                <a:rPr lang="sk-SK" i="1" dirty="0" smtClean="0">
                  <a:solidFill>
                    <a:schemeClr val="bg1"/>
                  </a:solidFill>
                  <a:latin typeface="Arial Narrow" pitchFamily="34" charset="0"/>
                </a:rPr>
                <a:t> 201</a:t>
              </a:r>
              <a:r>
                <a:rPr lang="en-US" i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sk-SK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BlokTextu 1"/>
          <p:cNvSpPr txBox="1">
            <a:spLocks noChangeArrowheads="1"/>
          </p:cNvSpPr>
          <p:nvPr/>
        </p:nvSpPr>
        <p:spPr bwMode="auto">
          <a:xfrm>
            <a:off x="3456000" y="180000"/>
            <a:ext cx="2216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Publikácie </a:t>
            </a:r>
            <a:r>
              <a:rPr lang="sk-SK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 2016</a:t>
            </a:r>
            <a:endParaRPr lang="sk-SK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59068</TotalTime>
  <Words>2793</Words>
  <Application>Microsoft Office PowerPoint</Application>
  <PresentationFormat>Prezentácia na obrazovke (4:3)</PresentationFormat>
  <Paragraphs>397</Paragraphs>
  <Slides>20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q</dc:creator>
  <cp:lastModifiedBy>PC</cp:lastModifiedBy>
  <cp:revision>966</cp:revision>
  <dcterms:created xsi:type="dcterms:W3CDTF">2011-10-20T09:08:40Z</dcterms:created>
  <dcterms:modified xsi:type="dcterms:W3CDTF">2016-12-14T10:09:18Z</dcterms:modified>
</cp:coreProperties>
</file>