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6"/>
  </p:notesMasterIdLst>
  <p:sldIdLst>
    <p:sldId id="260" r:id="rId2"/>
    <p:sldId id="262" r:id="rId3"/>
    <p:sldId id="263" r:id="rId4"/>
    <p:sldId id="264" r:id="rId5"/>
    <p:sldId id="265" r:id="rId6"/>
    <p:sldId id="299" r:id="rId7"/>
    <p:sldId id="266" r:id="rId8"/>
    <p:sldId id="317" r:id="rId9"/>
    <p:sldId id="322" r:id="rId10"/>
    <p:sldId id="323" r:id="rId11"/>
    <p:sldId id="267" r:id="rId12"/>
    <p:sldId id="268" r:id="rId13"/>
    <p:sldId id="269" r:id="rId14"/>
    <p:sldId id="270" r:id="rId15"/>
    <p:sldId id="271" r:id="rId16"/>
    <p:sldId id="273" r:id="rId17"/>
    <p:sldId id="284" r:id="rId18"/>
    <p:sldId id="274" r:id="rId19"/>
    <p:sldId id="283" r:id="rId20"/>
    <p:sldId id="277" r:id="rId21"/>
    <p:sldId id="276" r:id="rId22"/>
    <p:sldId id="301" r:id="rId23"/>
    <p:sldId id="297" r:id="rId24"/>
    <p:sldId id="285" r:id="rId25"/>
    <p:sldId id="303" r:id="rId26"/>
    <p:sldId id="304" r:id="rId27"/>
    <p:sldId id="296" r:id="rId28"/>
    <p:sldId id="290" r:id="rId29"/>
    <p:sldId id="291" r:id="rId30"/>
    <p:sldId id="292" r:id="rId31"/>
    <p:sldId id="293" r:id="rId32"/>
    <p:sldId id="294" r:id="rId33"/>
    <p:sldId id="279" r:id="rId34"/>
    <p:sldId id="281" r:id="rId35"/>
    <p:sldId id="312" r:id="rId36"/>
    <p:sldId id="313" r:id="rId37"/>
    <p:sldId id="314" r:id="rId38"/>
    <p:sldId id="315" r:id="rId39"/>
    <p:sldId id="316" r:id="rId40"/>
    <p:sldId id="308" r:id="rId41"/>
    <p:sldId id="309" r:id="rId42"/>
    <p:sldId id="320" r:id="rId43"/>
    <p:sldId id="319" r:id="rId44"/>
    <p:sldId id="324" r:id="rId4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80"/>
    <a:srgbClr val="9900FF"/>
    <a:srgbClr val="CC66FF"/>
    <a:srgbClr val="008000"/>
    <a:srgbClr val="0033CC"/>
    <a:srgbClr val="0099CC"/>
    <a:srgbClr val="0099FF"/>
    <a:srgbClr val="66CCFF"/>
    <a:srgbClr val="00CCFF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24" autoAdjust="0"/>
    <p:restoredTop sz="94660"/>
  </p:normalViewPr>
  <p:slideViewPr>
    <p:cSldViewPr>
      <p:cViewPr varScale="1">
        <p:scale>
          <a:sx n="157" d="100"/>
          <a:sy n="157" d="100"/>
        </p:scale>
        <p:origin x="-2394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C13E6-C730-49C8-BFB7-E34ABAE779F8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2C160-94C7-49E5-BBD8-ADF881075E5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DDA12-F803-4A2D-B4DF-5B698FE417F1}" type="slidenum">
              <a:rPr lang="sk-SK" smtClean="0"/>
              <a:pPr/>
              <a:t>29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DDA12-F803-4A2D-B4DF-5B698FE417F1}" type="slidenum">
              <a:rPr lang="sk-SK" smtClean="0"/>
              <a:pPr/>
              <a:t>37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65CB3-48F7-4E29-8651-B187B88A6B39}" type="datetimeFigureOut">
              <a:rPr lang="sk-SK" smtClean="0"/>
              <a:pPr/>
              <a:t>02.06.2016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39C1-D1F1-4D48-B9C9-3A72D04E027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derscience.com/search/index.php?action=basic&amp;wf=author&amp;year1=1998&amp;year2=2007&amp;o=2&amp;q=Pavel%20Diko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acovn__h_rok_programu_Microsoft_Office_Excel_97-2003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acovn__h_rok_programu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Pracovn__h_rok_programu_Microsoft_Office_Excel_97-20032.xls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partment_of_Engineering,_University_of_Cambridge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en.wikipedia.org/wiki/University_of_Cambridg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Piovarci,%20S" TargetMode="External"/><Relationship Id="rId13" Type="http://schemas.openxmlformats.org/officeDocument/2006/relationships/hyperlink" Target="http://apps.webofknowledge.com/OneClickSearch.do?product=UA&amp;search_mode=OneClickSearch&amp;SID=V2bST6rulnBPF6WfV5J&amp;field=AU&amp;value=Yao,%20X&amp;ut=CCC:000372443700008&amp;pos=5&amp;excludeEventConfig=ExcludeIfFromFullRecPage" TargetMode="External"/><Relationship Id="rId18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Muralidhar,%20M" TargetMode="External"/><Relationship Id="rId26" Type="http://schemas.openxmlformats.org/officeDocument/2006/relationships/hyperlink" Target="https://www.scopus.com/authid/detail.uri?authorId=6602303043&amp;amp;eid=2-s2.0-84965002275" TargetMode="External"/><Relationship Id="rId39" Type="http://schemas.openxmlformats.org/officeDocument/2006/relationships/hyperlink" Target="https://www.scopus.com/authid/detail.uri?authorId=55628535784&amp;amp;eid=2-s2.0-84963650311" TargetMode="External"/><Relationship Id="rId3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Vojtkova,%20L" TargetMode="External"/><Relationship Id="rId21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Koblischka,%20MR" TargetMode="External"/><Relationship Id="rId34" Type="http://schemas.openxmlformats.org/officeDocument/2006/relationships/hyperlink" Target="https://www.scopus.com/source/sourceInfo.uri?sourceId=15300154849&amp;origin=recordpage" TargetMode="External"/><Relationship Id="rId7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Antal,%20V" TargetMode="External"/><Relationship Id="rId12" Type="http://schemas.openxmlformats.org/officeDocument/2006/relationships/hyperlink" Target="http://apps.webofknowledge.com/OneClickSearch.do?product=UA&amp;search_mode=OneClickSearch&amp;SID=V2bST6rulnBPF6WfV5J&amp;field=AU&amp;value=Diko,%20P&amp;ut=CCC:000372443700008&amp;pos=4&amp;excludeEventConfig=ExcludeIfFromFullRecPage" TargetMode="External"/><Relationship Id="rId17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Noudem,%20JG" TargetMode="External"/><Relationship Id="rId25" Type="http://schemas.openxmlformats.org/officeDocument/2006/relationships/hyperlink" Target="https://www.scopus.com/authid/detail.uri?authorId=55974041000&amp;amp;eid=2-s2.0-84965002275" TargetMode="External"/><Relationship Id="rId33" Type="http://schemas.openxmlformats.org/officeDocument/2006/relationships/hyperlink" Target="https://www.scopus.com/authid/detail.uri?authorId=7003825798&amp;amp;eid=2-s2.0-84965002275" TargetMode="External"/><Relationship Id="rId38" Type="http://schemas.openxmlformats.org/officeDocument/2006/relationships/hyperlink" Target="https://www.scopus.com/authid/detail.uri?authorId=7004980838&amp;amp;eid=2-s2.0-84963650311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Jirsa,%20M" TargetMode="External"/><Relationship Id="rId20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Zeng,%20XL" TargetMode="External"/><Relationship Id="rId29" Type="http://schemas.openxmlformats.org/officeDocument/2006/relationships/hyperlink" Target="https://www.scopus.com/authid/detail.uri?authorId=7004877305&amp;amp;eid=2-s2.0-84965002275" TargetMode="External"/><Relationship Id="rId41" Type="http://schemas.openxmlformats.org/officeDocument/2006/relationships/hyperlink" Target="https://www.scopus.com/source/sourceInfo.uri?sourceId=12278&amp;origin=recordp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Kavecansky,%20V" TargetMode="External"/><Relationship Id="rId11" Type="http://schemas.openxmlformats.org/officeDocument/2006/relationships/hyperlink" Target="http://apps.webofknowledge.com/OneClickSearch.do?product=UA&amp;search_mode=OneClickSearch&amp;SID=V2bST6rulnBPF6WfV5J&amp;field=AU&amp;value=Antal,%20V&amp;ut=CCC:000372443700008&amp;pos=3&amp;excludeEventConfig=ExcludeIfFromFullRecPage" TargetMode="External"/><Relationship Id="rId24" Type="http://schemas.openxmlformats.org/officeDocument/2006/relationships/hyperlink" Target="https://www.scopus.com/authid/detail.uri?authorId=56019611100&amp;amp;eid=2-s2.0-84965002275" TargetMode="External"/><Relationship Id="rId32" Type="http://schemas.openxmlformats.org/officeDocument/2006/relationships/hyperlink" Target="https://www.scopus.com/authid/detail.uri?authorId=8656965400&amp;amp;eid=2-s2.0-84965002275" TargetMode="External"/><Relationship Id="rId37" Type="http://schemas.openxmlformats.org/officeDocument/2006/relationships/hyperlink" Target="https://www.scopus.com/authid/detail.uri?authorId=7005491868&amp;amp;eid=2-s2.0-84963650311" TargetMode="External"/><Relationship Id="rId40" Type="http://schemas.openxmlformats.org/officeDocument/2006/relationships/hyperlink" Target="https://www.scopus.com/authid/detail.uri?authorId=8980008000&amp;amp;eid=2-s2.0-84963650311" TargetMode="External"/><Relationship Id="rId5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Volochova,%20D" TargetMode="External"/><Relationship Id="rId15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Kovac,%20J" TargetMode="External"/><Relationship Id="rId23" Type="http://schemas.openxmlformats.org/officeDocument/2006/relationships/hyperlink" Target="https://www.scopus.com/authid/detail.uri?authorId=6602587718&amp;amp;eid=2-s2.0-84965002275" TargetMode="External"/><Relationship Id="rId28" Type="http://schemas.openxmlformats.org/officeDocument/2006/relationships/hyperlink" Target="https://www.scopus.com/authid/detail.uri?authorId=54796958000&amp;amp;eid=2-s2.0-84965002275" TargetMode="External"/><Relationship Id="rId36" Type="http://schemas.openxmlformats.org/officeDocument/2006/relationships/hyperlink" Target="https://www.scopus.com/authid/detail.uri?authorId=57188832234&amp;amp;eid=2-s2.0-84963650311" TargetMode="External"/><Relationship Id="rId10" Type="http://schemas.openxmlformats.org/officeDocument/2006/relationships/hyperlink" Target="http://apps.webofknowledge.com/OneClickSearch.do?product=UA&amp;search_mode=OneClickSearch&amp;SID=V2bST6rulnBPF6WfV5J&amp;field=AU&amp;value=Kavecansky,%20V&amp;ut=CCC:000372443700008&amp;pos=2&amp;excludeEventConfig=ExcludeIfFromFullRecPage" TargetMode="External"/><Relationship Id="rId19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Kenta,%20N" TargetMode="External"/><Relationship Id="rId31" Type="http://schemas.openxmlformats.org/officeDocument/2006/relationships/hyperlink" Target="https://www.scopus.com/authid/detail.uri?authorId=35573889500&amp;amp;eid=2-s2.0-84965002275" TargetMode="External"/><Relationship Id="rId4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Diko,%20P" TargetMode="External"/><Relationship Id="rId9" Type="http://schemas.openxmlformats.org/officeDocument/2006/relationships/hyperlink" Target="http://apps.webofknowledge.com/OneClickSearch.do?product=UA&amp;search_mode=OneClickSearch&amp;SID=V2bST6rulnBPF6WfV5J&amp;field=AU&amp;value=Volochova,%20D&amp;ut=CCC:000372443700008&amp;pos=1&amp;excludeEventConfig=ExcludeIfFromFullRecPage" TargetMode="External"/><Relationship Id="rId14" Type="http://schemas.openxmlformats.org/officeDocument/2006/relationships/hyperlink" Target="http://toc.webofknowledge.com/ToC.cgi?locale=en_US;UT=000372443700008;SID=V2bST6rulnBPF6WfV5J;CCC_ReturnLink=http://apps.webofknowledge.com:80//full_record.do?product=UA&amp;search_mode=GeneralSearch&amp;qid=2&amp;SID=V2bST6rulnBPF6WfV5J&amp;page=1&amp;doc=2&amp;log_event=no;Func=Links;CustomersID=CCCTOC;PointOfEntry=TOC;PublisherID=CCCTOC;ServiceName=TransferToWos;ServiceUser=Links" TargetMode="External"/><Relationship Id="rId22" Type="http://schemas.openxmlformats.org/officeDocument/2006/relationships/hyperlink" Target="http://apps.webofknowledge.com/OneClickSearch.do?product=UA&amp;search_mode=OneClickSearch&amp;excludeEventConfig=ExcludeIfFromFullRecPage&amp;SID=V2bST6rulnBPF6WfV5J&amp;field=AU&amp;value=Murakami,%20M" TargetMode="External"/><Relationship Id="rId27" Type="http://schemas.openxmlformats.org/officeDocument/2006/relationships/hyperlink" Target="https://www.scopus.com/authid/detail.uri?authorId=7004980838&amp;amp;eid=2-s2.0-84965002275" TargetMode="External"/><Relationship Id="rId30" Type="http://schemas.openxmlformats.org/officeDocument/2006/relationships/hyperlink" Target="https://www.scopus.com/authid/detail.uri?authorId=7003907911&amp;amp;eid=2-s2.0-84965002275" TargetMode="External"/><Relationship Id="rId35" Type="http://schemas.openxmlformats.org/officeDocument/2006/relationships/hyperlink" Target="https://www.scopus.com/authid/detail.uri?authorId=7006371750&amp;amp;eid=2-s2.0-84963650311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pus.com/authid/detail.uri?authorId=7004980838&amp;amp;eid=2-s2.0-84964788281" TargetMode="External"/><Relationship Id="rId13" Type="http://schemas.openxmlformats.org/officeDocument/2006/relationships/hyperlink" Target="mailto:dikos@saske.sk" TargetMode="External"/><Relationship Id="rId3" Type="http://schemas.openxmlformats.org/officeDocument/2006/relationships/hyperlink" Target="https://www.scopus.com/authid/detail.uri?authorId=55228720400&amp;amp;eid=2-s2.0-84964788281" TargetMode="External"/><Relationship Id="rId7" Type="http://schemas.openxmlformats.org/officeDocument/2006/relationships/hyperlink" Target="https://www.scopus.com/authid/detail.uri?authorId=54796958000&amp;amp;eid=2-s2.0-84964788281" TargetMode="External"/><Relationship Id="rId12" Type="http://schemas.openxmlformats.org/officeDocument/2006/relationships/hyperlink" Target="https://www.scopus.com/authid/detail.uri?authorId=7004980838&amp;amp;eid=2-s2.0-84964705619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www.sciencedirect.com/science/article/pii/S187538921630018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opus.com/authid/detail.uri?authorId=25957895700&amp;amp;eid=2-s2.0-84964788281" TargetMode="External"/><Relationship Id="rId11" Type="http://schemas.openxmlformats.org/officeDocument/2006/relationships/hyperlink" Target="mailto:vojtkova@saske.sk" TargetMode="External"/><Relationship Id="rId5" Type="http://schemas.openxmlformats.org/officeDocument/2006/relationships/hyperlink" Target="https://www.scopus.com/authid/detail.uri?authorId=36651882400&amp;amp;eid=2-s2.0-84964788281" TargetMode="External"/><Relationship Id="rId15" Type="http://schemas.openxmlformats.org/officeDocument/2006/relationships/hyperlink" Target="mailto:volochova@saske.sk" TargetMode="External"/><Relationship Id="rId10" Type="http://schemas.openxmlformats.org/officeDocument/2006/relationships/hyperlink" Target="https://www.scopus.com/authid/detail.uri?authorId=57188966388&amp;amp;eid=2-s2.0-84964705619" TargetMode="External"/><Relationship Id="rId4" Type="http://schemas.openxmlformats.org/officeDocument/2006/relationships/hyperlink" Target="mailto:radusovska@saske.sk" TargetMode="External"/><Relationship Id="rId9" Type="http://schemas.openxmlformats.org/officeDocument/2006/relationships/hyperlink" Target="https://www.scopus.com/source/sourceInfo.uri?sourceId=130053&amp;origin=recordpage" TargetMode="External"/><Relationship Id="rId14" Type="http://schemas.openxmlformats.org/officeDocument/2006/relationships/hyperlink" Target="https://www.scopus.com/authid/detail.uri?authorId=36651882400&amp;amp;eid=2-s2.0-84964705619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emf"/><Relationship Id="rId3" Type="http://schemas.openxmlformats.org/officeDocument/2006/relationships/image" Target="../media/image44.jpeg"/><Relationship Id="rId7" Type="http://schemas.openxmlformats.org/officeDocument/2006/relationships/image" Target="../media/image1.jpeg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2204864"/>
            <a:ext cx="864096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Laboratórium materiálovej fyziky </a:t>
            </a:r>
            <a:endParaRPr kumimoji="0" lang="sk-SK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Vedecký smer: </a:t>
            </a: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Príprava, štruktúra a vlastnosti progresívnych materiálov</a:t>
            </a:r>
            <a:endParaRPr kumimoji="0" lang="sk-SK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0" y="6237312"/>
            <a:ext cx="9144000" cy="728791"/>
            <a:chOff x="0" y="6226139"/>
            <a:chExt cx="9144000" cy="728791"/>
          </a:xfrm>
        </p:grpSpPr>
        <p:sp>
          <p:nvSpPr>
            <p:cNvPr id="5" name="Obdĺžnik 4"/>
            <p:cNvSpPr/>
            <p:nvPr/>
          </p:nvSpPr>
          <p:spPr>
            <a:xfrm>
              <a:off x="0" y="6226139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773" y="6293707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BlokTextu 6"/>
            <p:cNvSpPr txBox="1"/>
            <p:nvPr/>
          </p:nvSpPr>
          <p:spPr>
            <a:xfrm>
              <a:off x="1368152" y="6370155"/>
              <a:ext cx="73258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/>
              <a:r>
                <a:rPr lang="sk-SK" sz="1400" dirty="0">
                  <a:solidFill>
                    <a:schemeClr val="bg1"/>
                  </a:solidFill>
                  <a:ea typeface="Times New Roman" pitchFamily="18" charset="0"/>
                  <a:cs typeface="Calibri" pitchFamily="34" charset="0"/>
                </a:rPr>
                <a:t>3</a:t>
              </a:r>
              <a:r>
                <a:rPr kumimoji="0" lang="sk-SK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Times New Roman" pitchFamily="18" charset="0"/>
                  <a:cs typeface="Calibri" pitchFamily="34" charset="0"/>
                </a:rPr>
                <a:t>. akreditačný seminár vedeckých útvarov a  smerov k akreditácii ÚEF za roky 2012-2015, 2.6.2016</a:t>
              </a:r>
              <a:endParaRPr kumimoji="0" lang="sk-SK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  <a:p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87016" y="-62708"/>
            <a:ext cx="885698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en-US" b="1" dirty="0" err="1" smtClean="0"/>
              <a:t>Recenzie</a:t>
            </a:r>
            <a:r>
              <a:rPr lang="en-US" b="1" dirty="0" smtClean="0"/>
              <a:t> v </a:t>
            </a:r>
            <a:r>
              <a:rPr lang="en-US" b="1" dirty="0" err="1" smtClean="0"/>
              <a:t>roku</a:t>
            </a:r>
            <a:r>
              <a:rPr lang="en-US" b="1" dirty="0" smtClean="0"/>
              <a:t> 20</a:t>
            </a:r>
            <a:r>
              <a:rPr lang="sk-SK" b="1" dirty="0" smtClean="0"/>
              <a:t>12</a:t>
            </a:r>
            <a:r>
              <a:rPr lang="en-US" b="1" dirty="0" smtClean="0"/>
              <a:t> </a:t>
            </a:r>
            <a:r>
              <a:rPr lang="sk-SK" b="1" dirty="0" smtClean="0"/>
              <a:t>   </a:t>
            </a:r>
          </a:p>
          <a:p>
            <a:pPr marL="342900" indent="-342900">
              <a:defRPr/>
            </a:pPr>
            <a:endParaRPr lang="sk-SK" b="1" dirty="0" smtClean="0">
              <a:cs typeface="Arial" pitchFamily="34" charset="0"/>
            </a:endParaRPr>
          </a:p>
          <a:p>
            <a:pPr marL="342900" indent="-342900">
              <a:defRPr/>
            </a:pPr>
            <a:r>
              <a:rPr lang="sk-SK" b="1" dirty="0" smtClean="0">
                <a:cs typeface="Arial" pitchFamily="34" charset="0"/>
              </a:rPr>
              <a:t>P. </a:t>
            </a:r>
            <a:r>
              <a:rPr lang="sk-SK" b="1" dirty="0" err="1" smtClean="0">
                <a:cs typeface="Arial" pitchFamily="34" charset="0"/>
              </a:rPr>
              <a:t>Diko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sk-SK" dirty="0" err="1" smtClean="0">
                <a:cs typeface="Arial" pitchFamily="34" charset="0"/>
              </a:rPr>
              <a:t>Journal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of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Applied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Physics</a:t>
            </a:r>
            <a:r>
              <a:rPr lang="sk-SK" dirty="0" smtClean="0">
                <a:cs typeface="Arial" pitchFamily="34" charset="0"/>
              </a:rPr>
              <a:t> , </a:t>
            </a:r>
            <a:r>
              <a:rPr lang="sk-SK" dirty="0" err="1" smtClean="0">
                <a:cs typeface="Arial" pitchFamily="34" charset="0"/>
              </a:rPr>
              <a:t>Applied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Physics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Letter</a:t>
            </a:r>
            <a:r>
              <a:rPr lang="sk-SK" b="1" dirty="0" smtClean="0">
                <a:cs typeface="Arial" pitchFamily="34" charset="0"/>
              </a:rPr>
              <a:t> 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sk-SK" dirty="0" err="1" smtClean="0">
                <a:cs typeface="Arial" pitchFamily="34" charset="0"/>
              </a:rPr>
              <a:t>physica</a:t>
            </a:r>
            <a:r>
              <a:rPr lang="sk-SK" dirty="0" smtClean="0">
                <a:cs typeface="Arial" pitchFamily="34" charset="0"/>
              </a:rPr>
              <a:t> status </a:t>
            </a:r>
            <a:r>
              <a:rPr lang="sk-SK" dirty="0" err="1" smtClean="0">
                <a:cs typeface="Arial" pitchFamily="34" charset="0"/>
              </a:rPr>
              <a:t>solidi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sk-SK" dirty="0" err="1" smtClean="0"/>
              <a:t>Physica</a:t>
            </a:r>
            <a:r>
              <a:rPr lang="sk-SK" dirty="0" smtClean="0"/>
              <a:t> </a:t>
            </a:r>
            <a:r>
              <a:rPr lang="sk-SK" dirty="0" err="1" smtClean="0"/>
              <a:t>Scripta</a:t>
            </a:r>
            <a:r>
              <a:rPr lang="sk-SK" dirty="0" smtClean="0"/>
              <a:t>, </a:t>
            </a:r>
            <a:r>
              <a:rPr lang="sk-SK" dirty="0" err="1" smtClean="0">
                <a:cs typeface="Arial" pitchFamily="34" charset="0"/>
              </a:rPr>
              <a:t>Physica</a:t>
            </a:r>
            <a:r>
              <a:rPr lang="sk-SK" dirty="0" smtClean="0">
                <a:cs typeface="Arial" pitchFamily="34" charset="0"/>
              </a:rPr>
              <a:t> C, </a:t>
            </a:r>
            <a:r>
              <a:rPr lang="sk-SK" dirty="0" err="1" smtClean="0"/>
              <a:t>Journal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Physics</a:t>
            </a:r>
            <a:r>
              <a:rPr lang="sk-SK" dirty="0" smtClean="0"/>
              <a:t> , </a:t>
            </a:r>
            <a:r>
              <a:rPr lang="sk-SK" dirty="0" err="1" smtClean="0"/>
              <a:t>Scripta</a:t>
            </a:r>
            <a:r>
              <a:rPr lang="sk-SK" dirty="0" smtClean="0"/>
              <a:t> </a:t>
            </a:r>
            <a:r>
              <a:rPr lang="sk-SK" dirty="0" err="1" smtClean="0"/>
              <a:t>Materialia</a:t>
            </a:r>
            <a:r>
              <a:rPr lang="sk-SK" dirty="0" smtClean="0"/>
              <a:t>, </a:t>
            </a:r>
            <a:r>
              <a:rPr lang="sk-SK" dirty="0" err="1" smtClean="0">
                <a:cs typeface="Arial" pitchFamily="34" charset="0"/>
              </a:rPr>
              <a:t>Superconductor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Sci</a:t>
            </a:r>
            <a:r>
              <a:rPr lang="sk-SK" dirty="0" smtClean="0">
                <a:cs typeface="Arial" pitchFamily="34" charset="0"/>
              </a:rPr>
              <a:t>. </a:t>
            </a:r>
            <a:r>
              <a:rPr lang="sk-SK" dirty="0" err="1" smtClean="0">
                <a:cs typeface="Arial" pitchFamily="34" charset="0"/>
              </a:rPr>
              <a:t>Technology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sk-SK" dirty="0" err="1" smtClean="0">
                <a:cs typeface="Arial" pitchFamily="34" charset="0"/>
              </a:rPr>
              <a:t>Journal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of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Physical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Chemistry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en-US" dirty="0" smtClean="0">
                <a:cs typeface="Arial" pitchFamily="34" charset="0"/>
              </a:rPr>
              <a:t>Journal of Superconductivity and Novel Magnetism</a:t>
            </a:r>
            <a:r>
              <a:rPr lang="sk-SK" b="1" dirty="0" smtClean="0">
                <a:cs typeface="Arial" pitchFamily="34" charset="0"/>
              </a:rPr>
              <a:t>, </a:t>
            </a:r>
            <a:r>
              <a:rPr lang="sk-SK" dirty="0" err="1" smtClean="0">
                <a:cs typeface="Arial" pitchFamily="34" charset="0"/>
              </a:rPr>
              <a:t>Journal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of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Alloys</a:t>
            </a:r>
            <a:r>
              <a:rPr lang="sk-SK" dirty="0" smtClean="0">
                <a:cs typeface="Arial" pitchFamily="34" charset="0"/>
              </a:rPr>
              <a:t> and </a:t>
            </a:r>
            <a:r>
              <a:rPr lang="sk-SK" dirty="0" err="1" smtClean="0">
                <a:cs typeface="Arial" pitchFamily="34" charset="0"/>
              </a:rPr>
              <a:t>Compounds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sk-SK" dirty="0" err="1" smtClean="0">
                <a:cs typeface="Arial" pitchFamily="34" charset="0"/>
              </a:rPr>
              <a:t>Materials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Chemistry</a:t>
            </a:r>
            <a:r>
              <a:rPr lang="sk-SK" dirty="0" smtClean="0">
                <a:cs typeface="Arial" pitchFamily="34" charset="0"/>
              </a:rPr>
              <a:t> and </a:t>
            </a:r>
            <a:r>
              <a:rPr lang="sk-SK" dirty="0" err="1" smtClean="0">
                <a:cs typeface="Arial" pitchFamily="34" charset="0"/>
              </a:rPr>
              <a:t>Physics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sk-SK" dirty="0" err="1" smtClean="0">
                <a:cs typeface="Arial" pitchFamily="34" charset="0"/>
              </a:rPr>
              <a:t>Crystal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Growth</a:t>
            </a:r>
            <a:r>
              <a:rPr lang="sk-SK" dirty="0" smtClean="0">
                <a:cs typeface="Arial" pitchFamily="34" charset="0"/>
              </a:rPr>
              <a:t> &amp; </a:t>
            </a:r>
            <a:r>
              <a:rPr lang="sk-SK" dirty="0" err="1" smtClean="0">
                <a:cs typeface="Arial" pitchFamily="34" charset="0"/>
              </a:rPr>
              <a:t>Design</a:t>
            </a:r>
            <a:r>
              <a:rPr lang="sk-SK" dirty="0" smtClean="0">
                <a:cs typeface="Arial" pitchFamily="34" charset="0"/>
              </a:rPr>
              <a:t>: ,,, </a:t>
            </a:r>
            <a:r>
              <a:rPr lang="sk-SK" dirty="0" err="1" smtClean="0">
                <a:cs typeface="Arial" pitchFamily="34" charset="0"/>
              </a:rPr>
              <a:t>Materials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Forum</a:t>
            </a:r>
            <a:r>
              <a:rPr lang="sk-SK" dirty="0" smtClean="0"/>
              <a:t>, Acta, </a:t>
            </a:r>
            <a:r>
              <a:rPr lang="sk-SK" dirty="0" err="1" smtClean="0"/>
              <a:t>Physica</a:t>
            </a:r>
            <a:r>
              <a:rPr lang="sk-SK" dirty="0" smtClean="0"/>
              <a:t> </a:t>
            </a:r>
            <a:r>
              <a:rPr lang="sk-SK" dirty="0" err="1" smtClean="0"/>
              <a:t>Polonica</a:t>
            </a:r>
            <a:r>
              <a:rPr lang="sk-SK" dirty="0" smtClean="0"/>
              <a:t> A, </a:t>
            </a:r>
            <a:r>
              <a:rPr lang="sk-SK" dirty="0" err="1" smtClean="0"/>
              <a:t>Ceramics</a:t>
            </a:r>
            <a:r>
              <a:rPr lang="sk-SK" dirty="0" smtClean="0"/>
              <a:t> </a:t>
            </a:r>
            <a:r>
              <a:rPr lang="sk-SK" dirty="0" err="1" smtClean="0"/>
              <a:t>International</a:t>
            </a:r>
            <a:r>
              <a:rPr lang="sk-SK" dirty="0" smtClean="0"/>
              <a:t> </a:t>
            </a:r>
            <a:r>
              <a:rPr lang="sk-SK" dirty="0" err="1" smtClean="0"/>
              <a:t>International</a:t>
            </a:r>
            <a:r>
              <a:rPr lang="sk-SK" dirty="0" smtClean="0"/>
              <a:t> </a:t>
            </a:r>
            <a:r>
              <a:rPr lang="sk-SK" dirty="0" err="1" smtClean="0"/>
              <a:t>Journal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Materials</a:t>
            </a:r>
            <a:r>
              <a:rPr lang="sk-SK" dirty="0" smtClean="0"/>
              <a:t> and </a:t>
            </a:r>
            <a:r>
              <a:rPr lang="sk-SK" dirty="0" err="1" smtClean="0"/>
              <a:t>Product</a:t>
            </a:r>
            <a:r>
              <a:rPr lang="sk-SK" dirty="0" smtClean="0"/>
              <a:t> </a:t>
            </a:r>
            <a:r>
              <a:rPr lang="sk-SK" dirty="0" err="1" smtClean="0"/>
              <a:t>Technology</a:t>
            </a:r>
            <a:r>
              <a:rPr lang="sk-SK" dirty="0" smtClean="0"/>
              <a:t> (IJMPT), </a:t>
            </a:r>
            <a:r>
              <a:rPr lang="sk-SK" dirty="0" err="1" smtClean="0"/>
              <a:t>Progress</a:t>
            </a:r>
            <a:r>
              <a:rPr lang="sk-SK" dirty="0" smtClean="0"/>
              <a:t> in </a:t>
            </a:r>
            <a:r>
              <a:rPr lang="sk-SK" dirty="0" err="1" smtClean="0"/>
              <a:t>Materials</a:t>
            </a:r>
            <a:r>
              <a:rPr lang="sk-SK" dirty="0" smtClean="0"/>
              <a:t> </a:t>
            </a:r>
            <a:r>
              <a:rPr lang="sk-SK" dirty="0" err="1" smtClean="0"/>
              <a:t>Science</a:t>
            </a:r>
            <a:r>
              <a:rPr lang="sk-SK" dirty="0" smtClean="0"/>
              <a:t>,  </a:t>
            </a:r>
            <a:r>
              <a:rPr lang="sk-SK" dirty="0" err="1" smtClean="0"/>
              <a:t>Advanced</a:t>
            </a:r>
            <a:r>
              <a:rPr lang="sk-SK" dirty="0" smtClean="0"/>
              <a:t> </a:t>
            </a:r>
            <a:r>
              <a:rPr lang="sk-SK" dirty="0" err="1" smtClean="0"/>
              <a:t>Functional</a:t>
            </a:r>
            <a:r>
              <a:rPr lang="sk-SK" dirty="0" smtClean="0"/>
              <a:t> </a:t>
            </a:r>
            <a:r>
              <a:rPr lang="sk-SK" dirty="0" err="1" smtClean="0"/>
              <a:t>Materials</a:t>
            </a:r>
            <a:r>
              <a:rPr lang="sk-SK" dirty="0" smtClean="0"/>
              <a:t>.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smtClean="0"/>
              <a:t>MATCHEMPHYS</a:t>
            </a:r>
            <a:r>
              <a:rPr lang="en-US" dirty="0" smtClean="0"/>
              <a:t>,</a:t>
            </a:r>
            <a:r>
              <a:rPr lang="sk-SK" dirty="0" smtClean="0"/>
              <a:t> </a:t>
            </a:r>
            <a:r>
              <a:rPr lang="sk-SK" dirty="0" err="1" smtClean="0"/>
              <a:t>Journal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Physical</a:t>
            </a:r>
            <a:r>
              <a:rPr lang="sk-SK" dirty="0" smtClean="0"/>
              <a:t> </a:t>
            </a:r>
            <a:r>
              <a:rPr lang="sk-SK" dirty="0" err="1" smtClean="0"/>
              <a:t>Chemistry</a:t>
            </a:r>
            <a:r>
              <a:rPr lang="en-US" dirty="0" smtClean="0"/>
              <a:t>, Journal of Physical Chemistry Letters, </a:t>
            </a:r>
            <a:r>
              <a:rPr lang="sk-SK" dirty="0" err="1" smtClean="0"/>
              <a:t>Advanced</a:t>
            </a:r>
            <a:r>
              <a:rPr lang="sk-SK" dirty="0" smtClean="0"/>
              <a:t> </a:t>
            </a:r>
            <a:r>
              <a:rPr lang="sk-SK" dirty="0" err="1" smtClean="0"/>
              <a:t>Engineering</a:t>
            </a:r>
            <a:r>
              <a:rPr lang="sk-SK" dirty="0" smtClean="0"/>
              <a:t> </a:t>
            </a:r>
            <a:r>
              <a:rPr lang="sk-SK" dirty="0" err="1" smtClean="0"/>
              <a:t>Materials</a:t>
            </a:r>
            <a:r>
              <a:rPr lang="sk-SK" dirty="0" smtClean="0"/>
              <a:t>.</a:t>
            </a:r>
          </a:p>
          <a:p>
            <a:r>
              <a:rPr lang="sk-SK" dirty="0" smtClean="0"/>
              <a:t> </a:t>
            </a:r>
            <a:endParaRPr lang="sk-SK" dirty="0" smtClean="0"/>
          </a:p>
          <a:p>
            <a:r>
              <a:rPr lang="sk-SK" dirty="0" smtClean="0"/>
              <a:t>Zahranične </a:t>
            </a:r>
            <a:r>
              <a:rPr lang="sk-SK" dirty="0" smtClean="0"/>
              <a:t>projekty (GAS, </a:t>
            </a:r>
            <a:r>
              <a:rPr lang="sk-SK" dirty="0" err="1" smtClean="0">
                <a:cs typeface="Arial" pitchFamily="34" charset="0"/>
              </a:rPr>
              <a:t>Deutsche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Forschungsgemeinschaft</a:t>
            </a:r>
            <a:r>
              <a:rPr lang="sk-SK" dirty="0" smtClean="0">
                <a:cs typeface="Arial" pitchFamily="34" charset="0"/>
              </a:rPr>
              <a:t>),  </a:t>
            </a:r>
            <a:r>
              <a:rPr lang="sk-SK" dirty="0" smtClean="0">
                <a:cs typeface="Arial" pitchFamily="34" charset="0"/>
              </a:rPr>
              <a:t>APVV, VEGA, </a:t>
            </a:r>
            <a:r>
              <a:rPr lang="sk-SK" dirty="0" err="1" smtClean="0">
                <a:cs typeface="Arial" pitchFamily="34" charset="0"/>
              </a:rPr>
              <a:t>dizeračné</a:t>
            </a:r>
            <a:r>
              <a:rPr lang="sk-SK" dirty="0" smtClean="0">
                <a:cs typeface="Arial" pitchFamily="34" charset="0"/>
              </a:rPr>
              <a:t> a habilitačné práce.</a:t>
            </a:r>
            <a:endParaRPr lang="sk-SK" dirty="0" smtClean="0"/>
          </a:p>
          <a:p>
            <a:pPr>
              <a:defRPr/>
            </a:pPr>
            <a:endParaRPr lang="sk-SK" b="1" dirty="0" smtClean="0">
              <a:cs typeface="Arial" pitchFamily="34" charset="0"/>
            </a:endParaRPr>
          </a:p>
          <a:p>
            <a:pPr>
              <a:defRPr/>
            </a:pPr>
            <a:r>
              <a:rPr lang="sk-SK" b="1" dirty="0" smtClean="0">
                <a:cs typeface="Arial" pitchFamily="34" charset="0"/>
              </a:rPr>
              <a:t>D</a:t>
            </a:r>
            <a:r>
              <a:rPr lang="sk-SK" b="1" dirty="0" smtClean="0">
                <a:cs typeface="Arial" pitchFamily="34" charset="0"/>
              </a:rPr>
              <a:t>. </a:t>
            </a:r>
            <a:r>
              <a:rPr lang="sk-SK" b="1" dirty="0" err="1" smtClean="0">
                <a:cs typeface="Arial" pitchFamily="34" charset="0"/>
              </a:rPr>
              <a:t>Volochová</a:t>
            </a:r>
            <a:r>
              <a:rPr lang="sk-SK" b="1" dirty="0" smtClean="0">
                <a:cs typeface="Arial" pitchFamily="34" charset="0"/>
              </a:rPr>
              <a:t>, </a:t>
            </a:r>
            <a:r>
              <a:rPr lang="en-US" dirty="0" smtClean="0">
                <a:cs typeface="Arial" pitchFamily="34" charset="0"/>
              </a:rPr>
              <a:t>Journal of Superconductivity and Novel Magnetism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sk-SK" dirty="0" err="1" smtClean="0"/>
              <a:t>International</a:t>
            </a:r>
            <a:r>
              <a:rPr lang="sk-SK" dirty="0" smtClean="0"/>
              <a:t> </a:t>
            </a:r>
            <a:r>
              <a:rPr lang="sk-SK" dirty="0" err="1" smtClean="0"/>
              <a:t>Journal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Physical</a:t>
            </a:r>
            <a:r>
              <a:rPr lang="sk-SK" dirty="0" smtClean="0"/>
              <a:t> </a:t>
            </a:r>
            <a:r>
              <a:rPr lang="sk-SK" dirty="0" err="1" smtClean="0"/>
              <a:t>Sciences</a:t>
            </a:r>
            <a:r>
              <a:rPr lang="sk-SK" dirty="0" smtClean="0"/>
              <a:t>, </a:t>
            </a:r>
            <a:r>
              <a:rPr lang="sk-SK" dirty="0" err="1" smtClean="0"/>
              <a:t>Crystal</a:t>
            </a:r>
            <a:r>
              <a:rPr lang="sk-SK" dirty="0" smtClean="0"/>
              <a:t> </a:t>
            </a:r>
            <a:r>
              <a:rPr lang="sk-SK" dirty="0" err="1" smtClean="0"/>
              <a:t>Growth</a:t>
            </a:r>
            <a:r>
              <a:rPr lang="en-US" dirty="0" smtClean="0"/>
              <a:t>&amp;Design, Materials Letters, J. Alloys and Compounds</a:t>
            </a:r>
            <a:r>
              <a:rPr lang="sk-SK" dirty="0" smtClean="0"/>
              <a:t>.</a:t>
            </a:r>
            <a:r>
              <a:rPr lang="en-US" dirty="0" smtClean="0"/>
              <a:t> </a:t>
            </a:r>
            <a:endParaRPr lang="sk-SK" dirty="0" smtClean="0"/>
          </a:p>
          <a:p>
            <a:pPr>
              <a:defRPr/>
            </a:pPr>
            <a:endParaRPr lang="sk-SK" b="1" dirty="0" smtClean="0">
              <a:cs typeface="Arial" pitchFamily="34" charset="0"/>
            </a:endParaRPr>
          </a:p>
          <a:p>
            <a:pPr>
              <a:defRPr/>
            </a:pPr>
            <a:endParaRPr lang="sk-SK" b="1" dirty="0" smtClean="0">
              <a:cs typeface="Arial" pitchFamily="34" charset="0"/>
            </a:endParaRPr>
          </a:p>
          <a:p>
            <a:endParaRPr lang="sk-SK" b="1" dirty="0" smtClean="0">
              <a:solidFill>
                <a:srgbClr val="0000FF"/>
              </a:solidFill>
            </a:endParaRPr>
          </a:p>
          <a:p>
            <a:endParaRPr lang="sk-SK" dirty="0" smtClean="0">
              <a:solidFill>
                <a:srgbClr val="0000FF"/>
              </a:solidFill>
            </a:endParaRPr>
          </a:p>
          <a:p>
            <a:pPr marL="342900" indent="-342900">
              <a:defRPr/>
            </a:pPr>
            <a:endParaRPr lang="sk-SK" dirty="0" smtClean="0">
              <a:cs typeface="Arial" pitchFamily="34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28596" y="4357694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k-SK" b="1" dirty="0" smtClean="0">
              <a:solidFill>
                <a:srgbClr val="0000FF"/>
              </a:solidFill>
              <a:cs typeface="Arial" pitchFamily="34" charset="0"/>
            </a:endParaRPr>
          </a:p>
          <a:p>
            <a:pPr>
              <a:defRPr/>
            </a:pPr>
            <a:r>
              <a:rPr lang="sk-SK" b="1" dirty="0" smtClean="0">
                <a:solidFill>
                  <a:srgbClr val="0000FF"/>
                </a:solidFill>
                <a:cs typeface="Arial" pitchFamily="34" charset="0"/>
              </a:rPr>
              <a:t>Členstvá</a:t>
            </a:r>
            <a:endParaRPr lang="sk-SK" b="1" dirty="0" smtClean="0">
              <a:solidFill>
                <a:srgbClr val="0000FF"/>
              </a:solidFill>
              <a:cs typeface="Arial" pitchFamily="34" charset="0"/>
            </a:endParaRPr>
          </a:p>
          <a:p>
            <a:pPr>
              <a:defRPr/>
            </a:pPr>
            <a:r>
              <a:rPr lang="sk-SK" b="1" dirty="0" smtClean="0">
                <a:cs typeface="Arial" pitchFamily="34" charset="0"/>
              </a:rPr>
              <a:t>P. </a:t>
            </a:r>
            <a:r>
              <a:rPr lang="sk-SK" b="1" dirty="0" err="1" smtClean="0">
                <a:cs typeface="Arial" pitchFamily="34" charset="0"/>
              </a:rPr>
              <a:t>Diko</a:t>
            </a:r>
            <a:r>
              <a:rPr lang="sk-SK" dirty="0" smtClean="0">
                <a:cs typeface="Arial" pitchFamily="34" charset="0"/>
              </a:rPr>
              <a:t>,  riadny člen Učenej spoločnosti SAV, </a:t>
            </a:r>
          </a:p>
          <a:p>
            <a:pPr>
              <a:defRPr/>
            </a:pPr>
            <a:r>
              <a:rPr lang="sk-SK" b="1" dirty="0" smtClean="0">
                <a:cs typeface="Arial" pitchFamily="34" charset="0"/>
              </a:rPr>
              <a:t>P. </a:t>
            </a:r>
            <a:r>
              <a:rPr lang="sk-SK" b="1" dirty="0" err="1" smtClean="0">
                <a:cs typeface="Arial" pitchFamily="34" charset="0"/>
              </a:rPr>
              <a:t>Diko</a:t>
            </a:r>
            <a:r>
              <a:rPr lang="sk-SK" dirty="0" smtClean="0">
                <a:cs typeface="Arial" pitchFamily="34" charset="0"/>
              </a:rPr>
              <a:t>,  člen kolégia SAV, </a:t>
            </a:r>
          </a:p>
          <a:p>
            <a:pPr>
              <a:defRPr/>
            </a:pPr>
            <a:r>
              <a:rPr lang="sk-SK" b="1" dirty="0" smtClean="0">
                <a:cs typeface="Arial" pitchFamily="34" charset="0"/>
              </a:rPr>
              <a:t>V. Kavečanský</a:t>
            </a:r>
            <a:r>
              <a:rPr lang="sk-SK" dirty="0" smtClean="0">
                <a:cs typeface="Arial" pitchFamily="34" charset="0"/>
              </a:rPr>
              <a:t>, Československá kryštalografická spoločnosť</a:t>
            </a:r>
          </a:p>
          <a:p>
            <a:pPr marL="342900" indent="-342900">
              <a:defRPr/>
            </a:pPr>
            <a:endParaRPr lang="sk-SK" sz="1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defRPr/>
            </a:pPr>
            <a:endParaRPr lang="sk-SK" sz="10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uľka 9"/>
          <p:cNvGraphicFramePr>
            <a:graphicFrameLocks noGrp="1"/>
          </p:cNvGraphicFramePr>
          <p:nvPr/>
        </p:nvGraphicFramePr>
        <p:xfrm>
          <a:off x="539552" y="1484784"/>
          <a:ext cx="6768753" cy="1994460"/>
        </p:xfrm>
        <a:graphic>
          <a:graphicData uri="http://schemas.openxmlformats.org/drawingml/2006/table">
            <a:tbl>
              <a:tblPr/>
              <a:tblGrid>
                <a:gridCol w="3075838"/>
                <a:gridCol w="738583"/>
                <a:gridCol w="738583"/>
                <a:gridCol w="738583"/>
                <a:gridCol w="738583"/>
                <a:gridCol w="738583"/>
              </a:tblGrid>
              <a:tr h="311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 2014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2012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2011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SUMA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 Celkový počet citácií WOS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58</a:t>
                      </a:r>
                      <a:endParaRPr lang="sk-SK" sz="16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47</a:t>
                      </a:r>
                      <a:r>
                        <a:rPr lang="sk-SK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+1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r>
                        <a:rPr lang="sk-SK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+ 2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sk-SK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+ 3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 Iné databázy- SCOPUS 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n>
                            <a:noFill/>
                          </a:ln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sk-SK" sz="16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Iné databázy - SPIRES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Celkový počet citácií WOS/FTE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9.7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10.8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8.0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6.6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8.9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Iné databázy- SCOPUS/FTE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0.3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0.7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0.3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0.3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0.4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Iné databázy – SPIRES/FTE</a:t>
                      </a:r>
                      <a:endParaRPr lang="sk-SK" sz="160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n>
                            <a:noFill/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600" dirty="0">
                        <a:ln>
                          <a:noFill/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uľka 10"/>
          <p:cNvGraphicFramePr>
            <a:graphicFrameLocks noGrp="1"/>
          </p:cNvGraphicFramePr>
          <p:nvPr/>
        </p:nvGraphicFramePr>
        <p:xfrm>
          <a:off x="1259632" y="4221088"/>
          <a:ext cx="4248472" cy="841248"/>
        </p:xfrm>
        <a:graphic>
          <a:graphicData uri="http://schemas.openxmlformats.org/drawingml/2006/table">
            <a:tbl>
              <a:tblPr/>
              <a:tblGrid>
                <a:gridCol w="3391121"/>
                <a:gridCol w="857351"/>
              </a:tblGrid>
              <a:tr h="223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sk-SK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SUMA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Celkový počet citácií WOS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Iné databázy 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23528" y="108128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V.  Citácie za akreditované, obdobie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827584" y="378904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Citácie prác, publikované v atestačnom období 2012-2015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147409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V.1 Zoznam 10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top-cited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publikácií od založenia organizácie, celkový počet citácií a počet citácií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 obdobie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2011-2014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en-GB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en-GB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GB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Growth-Related Microstructure of Melt-Grown REBa2Cu3Oy Bulk Superconductors</a:t>
            </a:r>
            <a:r>
              <a:rPr kumimoji="0" lang="en-GB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Sci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Technol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13, No. 8.,  2000, 1202-1213.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62/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19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P.Diko</a:t>
            </a: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W.Gawalek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T.Habisreuther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T.Klupsch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P.Gornert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 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Influence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Y2BaCuO5 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particles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on 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the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microstructure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YBa2Cu3o7-x (123) - Y2BaCuO5 (211)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melt-textured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superconductors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Rev. B, </a:t>
            </a:r>
            <a:r>
              <a:rPr kumimoji="0" lang="sk-SK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52, 1995, 13658-13664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cit. 52/3</a:t>
            </a:r>
            <a:endParaRPr kumimoji="0" lang="sk-SK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P.Diko</a:t>
            </a: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N.Pelerin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P.Odier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Microstructure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analysis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melt-textured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YBa2Cu3o7-x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ceramics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by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polarized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light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microscopy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247, 1995, 169-182.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49/3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Cracking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Melt-Processed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RE-Ba-Cu-O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Superconductors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Sci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Technol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11 (1998) 68-72.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cit.45/9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Krabbes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Macro-cracking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melt-grown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YBaCuO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superconductor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induced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by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surface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oxygenation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Sci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Technol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16 No 1 (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January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2003) 90-93,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38/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14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en-GB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Cracking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melt-grown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RE-Ba-Cu-O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single-grain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bulk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superconductors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Topical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Reviev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Sci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Technol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17 (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2004)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R45-R58.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28 /9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Ch.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Wende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D.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Litzkendorf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Th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Klupsch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W.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Gawalek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The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influence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staring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Y123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particle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size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Pt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/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addition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on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the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microstructure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Y123-211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melt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processed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bulks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Sci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Technol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11 (1998) 49-53.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25/1.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Fuchs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and G.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Krabbes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Influence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silver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addition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on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cracking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melt-grown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YBCO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Superconductivity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(363)1 (2001)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pp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60-66.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cit.21/2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G.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Krabbes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G. Fuchs, P. Verges, </a:t>
            </a:r>
            <a:r>
              <a:rPr kumimoji="0" lang="en-US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en-US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en-US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G. Stover, S.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Gruss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en-US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16 T trapped fields in modified </a:t>
            </a:r>
            <a:r>
              <a:rPr kumimoji="0" lang="en-US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YBaCuO</a:t>
            </a:r>
            <a:r>
              <a:rPr kumimoji="0" lang="en-US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materials aspects,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378-381 (2002) 636-640,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cit. 20/8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V.R.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Todt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D.J.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Miller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K.C. </a:t>
            </a:r>
            <a:r>
              <a:rPr kumimoji="0" lang="sk-SK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Goretta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Subgrain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formation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211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particle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segregation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high-angle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90o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boundaries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melt-grown</a:t>
            </a:r>
            <a:r>
              <a:rPr kumimoji="0" lang="sk-SK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YBaCuO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278 (1997) 192, 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20/4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07504" y="127665"/>
            <a:ext cx="8928992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V.2 Zoznam max. 10 </a:t>
            </a:r>
            <a:r>
              <a:rPr kumimoji="0" lang="sk-SK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top-cited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publikácií publikovaných v období 2012-2015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en-GB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en-GB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V. </a:t>
            </a:r>
            <a:r>
              <a:rPr kumimoji="0" lang="en-GB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Antal</a:t>
            </a:r>
            <a:r>
              <a:rPr kumimoji="0" lang="en-GB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V. </a:t>
            </a:r>
            <a:r>
              <a:rPr kumimoji="0" lang="en-GB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Kavečansk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ý</a:t>
            </a:r>
            <a:r>
              <a:rPr kumimoji="0" lang="en-GB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GB" sz="1400" b="0" i="0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Ch. Yang, I. Chen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GB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Microstructure and phase transformations  in </a:t>
            </a:r>
            <a:r>
              <a:rPr kumimoji="0" lang="en-GB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FeSe</a:t>
            </a:r>
            <a:r>
              <a:rPr kumimoji="0" lang="en-GB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superconductor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sk-SK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476 (2012) 29–31, 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7.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Vranec, P.,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Potočňák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I., 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Kavečanský, V.: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Low-dimensional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Compounds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containing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bioactive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ligands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Part II: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Palladium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(II) and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platinum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(II)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complexes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with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clioquinol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carboplatin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analogues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Polyhedron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39, 2012, 118-123, 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6.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D.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Volochová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P.Diko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Radušovská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V. Antal,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Piovarči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Zmorayová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M.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Šefciková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Growth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Y123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bulk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crystals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Y1.5Ba2Cu3Ox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system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withCeO2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addition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Journal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Crystal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Growth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353 (2012) 31–34.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3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D. </a:t>
            </a:r>
            <a:r>
              <a:rPr kumimoji="0" lang="sk-SK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Volochová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M. </a:t>
            </a:r>
            <a:r>
              <a:rPr kumimoji="0" lang="sk-SK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Radušovská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K. </a:t>
            </a:r>
            <a:r>
              <a:rPr kumimoji="0" lang="sk-SK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Zmorayová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M. </a:t>
            </a:r>
            <a:r>
              <a:rPr kumimoji="0" lang="sk-SK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Šefčiková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V. </a:t>
            </a:r>
            <a:r>
              <a:rPr kumimoji="0" lang="sk-SK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Antal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K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Jurek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M.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Jirsa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J. Kováč,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Influence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preparation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conditions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on 211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particle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refinement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YBCO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bulk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superconductors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with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Ce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addition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494 (2013) 31–35. 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3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D.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Volochová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P .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,V .Antal,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Radušovská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cs-CZ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Piovarči</a:t>
            </a:r>
            <a:r>
              <a:rPr kumimoji="0" lang="cs-CZ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Influence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Y2O3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and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CeO2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additions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on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growth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YBCO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bulk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superconductors</a:t>
            </a:r>
            <a:r>
              <a:rPr kumimoji="0" 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Journal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Crystal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Growth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356 (2012) 75–80, 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2.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VOLOCHOVÁ, Daniela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- JUREK, Karel - 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RADUŠOVSKÁ, Monika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- 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PIOVARČI, Samuel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- 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ANTAL, </a:t>
            </a:r>
            <a:r>
              <a:rPr kumimoji="0" lang="sk-SK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Vitaliy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- 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KOVÁČ, Jozef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- JIRSA, Miloš - 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DIKO, Pavel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Contamination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YBCO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Bulk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Superconductors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by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Samarium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Ytterbium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Superconductivity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its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applicacions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2014,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496, p. 14-17. (1.110 - IF2013), 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3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J. Černák , N. Farkašová, M.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Tomás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V. Kavečanský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E. Čižmár, M.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Orendáč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Ni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bpy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)(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ox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)]: a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candidate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the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class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Haldane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gap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systems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(bpy=2,2'-bipyridine, </a:t>
            </a:r>
            <a:r>
              <a:rPr kumimoji="0" lang="sk-SK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ox=oxalate</a:t>
            </a:r>
            <a:r>
              <a:rPr kumimoji="0" lang="sk-SK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) </a:t>
            </a:r>
            <a:r>
              <a:rPr lang="sk-SK" sz="1400" b="1" dirty="0" err="1" smtClean="0"/>
              <a:t>Journal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of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coordination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chemistry</a:t>
            </a:r>
            <a:r>
              <a:rPr lang="sk-SK" sz="1400" b="1" dirty="0" smtClean="0"/>
              <a:t>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Volume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68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Issue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16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Pages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2788-2797 </a:t>
            </a:r>
            <a:r>
              <a:rPr kumimoji="0" 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Published</a:t>
            </a: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2015, 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cit.1</a:t>
            </a:r>
            <a:endParaRPr lang="en-US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cs-CZ" sz="1400" u="sng" dirty="0" smtClean="0"/>
              <a:t>V. Antal,</a:t>
            </a:r>
            <a:r>
              <a:rPr lang="cs-CZ" sz="1400" dirty="0" smtClean="0"/>
              <a:t> D. </a:t>
            </a:r>
            <a:r>
              <a:rPr lang="cs-CZ" sz="1400" dirty="0" err="1" smtClean="0"/>
              <a:t>Volochova</a:t>
            </a:r>
            <a:r>
              <a:rPr lang="cs-CZ" sz="1400" dirty="0" smtClean="0"/>
              <a:t>, K. </a:t>
            </a:r>
            <a:r>
              <a:rPr lang="cs-CZ" sz="1400" dirty="0" err="1" smtClean="0"/>
              <a:t>Zmorayová</a:t>
            </a:r>
            <a:r>
              <a:rPr lang="cs-CZ" sz="1400" dirty="0" smtClean="0"/>
              <a:t>, M. Radu</a:t>
            </a:r>
            <a:r>
              <a:rPr lang="sk-SK" sz="1400" dirty="0" smtClean="0"/>
              <a:t>š</a:t>
            </a:r>
            <a:r>
              <a:rPr lang="cs-CZ" sz="1400" dirty="0" err="1" smtClean="0"/>
              <a:t>ovská</a:t>
            </a:r>
            <a:r>
              <a:rPr lang="cs-CZ" sz="1400" dirty="0" smtClean="0"/>
              <a:t>, P. </a:t>
            </a:r>
            <a:r>
              <a:rPr lang="cs-CZ" sz="1400" dirty="0" err="1" smtClean="0"/>
              <a:t>Diko</a:t>
            </a:r>
            <a:r>
              <a:rPr lang="cs-CZ" sz="1400" dirty="0" smtClean="0"/>
              <a:t>, “</a:t>
            </a:r>
            <a:r>
              <a:rPr lang="cs-CZ" sz="1400" i="1" dirty="0" err="1" smtClean="0"/>
              <a:t>Thermal</a:t>
            </a:r>
            <a:r>
              <a:rPr lang="cs-CZ" sz="1400" i="1" dirty="0" smtClean="0"/>
              <a:t> </a:t>
            </a:r>
            <a:r>
              <a:rPr lang="en-US" sz="1400" i="1" dirty="0" smtClean="0"/>
              <a:t>decomposition of Y123 powder and TSMG Y123 bulk superconductors in low oxygen atmosphere</a:t>
            </a:r>
            <a:r>
              <a:rPr lang="en-US" sz="1400" dirty="0" smtClean="0"/>
              <a:t>”, </a:t>
            </a:r>
            <a:r>
              <a:rPr lang="en-US" sz="1400" i="1" dirty="0" smtClean="0"/>
              <a:t>Physics </a:t>
            </a:r>
            <a:r>
              <a:rPr lang="en-US" sz="1400" i="1" dirty="0" err="1" smtClean="0"/>
              <a:t>Procedia</a:t>
            </a:r>
            <a:r>
              <a:rPr lang="en-US" sz="1400" dirty="0" smtClean="0"/>
              <a:t> 45 (2013) 49–52, ISSN 1875-3892</a:t>
            </a:r>
            <a:r>
              <a:rPr lang="sk-SK" sz="14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sk-SK" sz="1400" b="1" dirty="0" smtClean="0">
                <a:ea typeface="Times New Roman" pitchFamily="18" charset="0"/>
                <a:cs typeface="Times New Roman" pitchFamily="18" charset="0"/>
              </a:rPr>
              <a:t>cit.1</a:t>
            </a:r>
            <a:endParaRPr lang="en-US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sk-SK" sz="1400" dirty="0" smtClean="0"/>
              <a:t>D. </a:t>
            </a:r>
            <a:r>
              <a:rPr lang="sk-SK" sz="1400" dirty="0" err="1" smtClean="0"/>
              <a:t>Volochová</a:t>
            </a:r>
            <a:r>
              <a:rPr lang="sk-SK" sz="1400" dirty="0" smtClean="0"/>
              <a:t>, S. </a:t>
            </a:r>
            <a:r>
              <a:rPr lang="sk-SK" sz="1400" dirty="0" err="1" smtClean="0"/>
              <a:t>Piovarči</a:t>
            </a:r>
            <a:r>
              <a:rPr lang="sk-SK" sz="1400" dirty="0" smtClean="0"/>
              <a:t>, M. </a:t>
            </a:r>
            <a:r>
              <a:rPr lang="sk-SK" sz="1400" dirty="0" err="1" smtClean="0"/>
              <a:t>Radušovská</a:t>
            </a:r>
            <a:r>
              <a:rPr lang="sk-SK" sz="1400" dirty="0" smtClean="0"/>
              <a:t>, </a:t>
            </a:r>
            <a:r>
              <a:rPr lang="sk-SK" sz="1400" u="sng" dirty="0" smtClean="0"/>
              <a:t>V. </a:t>
            </a:r>
            <a:r>
              <a:rPr lang="sk-SK" sz="1400" u="sng" dirty="0" err="1" smtClean="0"/>
              <a:t>Antal</a:t>
            </a:r>
            <a:r>
              <a:rPr lang="sk-SK" sz="1400" dirty="0" smtClean="0"/>
              <a:t>, J. Kováč, K. </a:t>
            </a:r>
            <a:r>
              <a:rPr lang="sk-SK" sz="1400" dirty="0" err="1" smtClean="0"/>
              <a:t>Jurek</a:t>
            </a:r>
            <a:r>
              <a:rPr lang="sk-SK" sz="1400" dirty="0" smtClean="0"/>
              <a:t>, M. </a:t>
            </a:r>
            <a:r>
              <a:rPr lang="sk-SK" sz="1400" dirty="0" err="1" smtClean="0"/>
              <a:t>Jirsa</a:t>
            </a:r>
            <a:r>
              <a:rPr lang="sk-SK" sz="1400" dirty="0" smtClean="0"/>
              <a:t>, P. </a:t>
            </a:r>
            <a:r>
              <a:rPr lang="sk-SK" sz="1400" dirty="0" err="1" smtClean="0"/>
              <a:t>Diko</a:t>
            </a:r>
            <a:r>
              <a:rPr lang="sk-SK" sz="1400" dirty="0" smtClean="0"/>
              <a:t>,</a:t>
            </a:r>
            <a:r>
              <a:rPr lang="en-US" sz="1400" i="1" dirty="0" smtClean="0"/>
              <a:t>“YBCO bulk superconductors doped with gadolinium and samarium”, </a:t>
            </a:r>
            <a:r>
              <a:rPr lang="en-US" sz="1400" i="1" dirty="0" err="1" smtClean="0"/>
              <a:t>Physica</a:t>
            </a:r>
            <a:r>
              <a:rPr lang="en-US" sz="1400" i="1" dirty="0" smtClean="0"/>
              <a:t> </a:t>
            </a:r>
            <a:r>
              <a:rPr lang="en-US" sz="1400" dirty="0" smtClean="0"/>
              <a:t>C</a:t>
            </a:r>
            <a:r>
              <a:rPr lang="en-US" sz="1400" i="1" dirty="0" smtClean="0"/>
              <a:t> </a:t>
            </a:r>
            <a:r>
              <a:rPr lang="en-US" sz="1400" dirty="0" smtClean="0"/>
              <a:t>494 (2013) 36 – 40, ISSN 0921 – 4534.</a:t>
            </a:r>
            <a:r>
              <a:rPr lang="en-US" sz="1400" dirty="0" smtClean="0">
                <a:cs typeface="Times New Roman" pitchFamily="18" charset="0"/>
              </a:rPr>
              <a:t> </a:t>
            </a:r>
            <a:r>
              <a:rPr lang="sk-SK" sz="1400" b="1" dirty="0" smtClean="0">
                <a:ea typeface="Times New Roman" pitchFamily="18" charset="0"/>
                <a:cs typeface="Times New Roman" pitchFamily="18" charset="0"/>
              </a:rPr>
              <a:t>cit.1</a:t>
            </a:r>
            <a:endParaRPr lang="en-US" sz="1400" b="1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 smtClean="0"/>
              <a:t>I. </a:t>
            </a:r>
            <a:r>
              <a:rPr lang="en-US" sz="1400" dirty="0" err="1" smtClean="0"/>
              <a:t>Antal</a:t>
            </a:r>
            <a:r>
              <a:rPr lang="en-US" sz="1400" dirty="0" smtClean="0"/>
              <a:t>, M. </a:t>
            </a:r>
            <a:r>
              <a:rPr lang="en-US" sz="1400" dirty="0" err="1" smtClean="0"/>
              <a:t>Kubovcikova</a:t>
            </a:r>
            <a:r>
              <a:rPr lang="en-US" sz="1400" dirty="0" smtClean="0"/>
              <a:t>, V. </a:t>
            </a:r>
            <a:r>
              <a:rPr lang="en-US" sz="1400" dirty="0" err="1" smtClean="0"/>
              <a:t>Zavisova</a:t>
            </a:r>
            <a:r>
              <a:rPr lang="en-US" sz="1400" dirty="0" smtClean="0"/>
              <a:t>, M. </a:t>
            </a:r>
            <a:r>
              <a:rPr lang="en-US" sz="1400" dirty="0" err="1" smtClean="0"/>
              <a:t>Koneracka</a:t>
            </a:r>
            <a:r>
              <a:rPr lang="en-US" sz="1400" dirty="0" smtClean="0"/>
              <a:t>, O. </a:t>
            </a:r>
            <a:r>
              <a:rPr lang="en-US" sz="1400" dirty="0" err="1" smtClean="0"/>
              <a:t>Pechanova</a:t>
            </a:r>
            <a:r>
              <a:rPr lang="en-US" sz="1400" dirty="0" smtClean="0"/>
              <a:t>, A. </a:t>
            </a:r>
            <a:r>
              <a:rPr lang="en-US" sz="1400" dirty="0" err="1" smtClean="0"/>
              <a:t>Barta</a:t>
            </a:r>
            <a:r>
              <a:rPr lang="en-US" sz="1400" dirty="0" smtClean="0"/>
              <a:t>, M. </a:t>
            </a:r>
            <a:r>
              <a:rPr lang="en-US" sz="1400" dirty="0" err="1" smtClean="0"/>
              <a:t>Cebova</a:t>
            </a:r>
            <a:r>
              <a:rPr lang="en-US" sz="1400" dirty="0" smtClean="0"/>
              <a:t>, </a:t>
            </a:r>
            <a:r>
              <a:rPr lang="en-US" sz="1400" u="sng" dirty="0" smtClean="0"/>
              <a:t>V. </a:t>
            </a:r>
            <a:r>
              <a:rPr lang="en-US" sz="1400" u="sng" dirty="0" err="1" smtClean="0"/>
              <a:t>Antal</a:t>
            </a:r>
            <a:r>
              <a:rPr lang="en-US" sz="1400" dirty="0" smtClean="0"/>
              <a:t>, P. </a:t>
            </a:r>
            <a:r>
              <a:rPr lang="en-US" sz="1400" dirty="0" err="1" smtClean="0"/>
              <a:t>Diko</a:t>
            </a:r>
            <a:r>
              <a:rPr lang="en-US" sz="1400" dirty="0" smtClean="0"/>
              <a:t>, M. </a:t>
            </a:r>
            <a:r>
              <a:rPr lang="en-US" sz="1400" dirty="0" err="1" smtClean="0"/>
              <a:t>Zduriencikova</a:t>
            </a:r>
            <a:r>
              <a:rPr lang="en-US" sz="1400" dirty="0" smtClean="0"/>
              <a:t>, M. </a:t>
            </a:r>
            <a:r>
              <a:rPr lang="en-US" sz="1400" dirty="0" err="1" smtClean="0"/>
              <a:t>Pudlak</a:t>
            </a:r>
            <a:r>
              <a:rPr lang="en-US" sz="1400" dirty="0" smtClean="0"/>
              <a:t>, P. </a:t>
            </a:r>
            <a:r>
              <a:rPr lang="en-US" sz="1400" dirty="0" err="1" smtClean="0"/>
              <a:t>Kopcansky</a:t>
            </a:r>
            <a:r>
              <a:rPr lang="en-US" sz="1400" dirty="0" smtClean="0"/>
              <a:t>, “</a:t>
            </a:r>
            <a:r>
              <a:rPr lang="en-US" sz="1400" i="1" dirty="0" smtClean="0"/>
              <a:t>Magnetic poly (D,L-</a:t>
            </a:r>
            <a:r>
              <a:rPr lang="en-US" sz="1400" i="1" dirty="0" err="1" smtClean="0"/>
              <a:t>lactide</a:t>
            </a:r>
            <a:r>
              <a:rPr lang="en-US" sz="1400" i="1" dirty="0" smtClean="0"/>
              <a:t>) </a:t>
            </a:r>
            <a:r>
              <a:rPr lang="en-US" sz="1400" i="1" dirty="0" err="1" smtClean="0"/>
              <a:t>nanoparticles</a:t>
            </a:r>
            <a:r>
              <a:rPr lang="en-US" sz="1400" i="1" dirty="0" smtClean="0"/>
              <a:t> loaded with </a:t>
            </a:r>
            <a:r>
              <a:rPr lang="en-US" sz="1400" i="1" dirty="0" err="1" smtClean="0"/>
              <a:t>aliskiren</a:t>
            </a:r>
            <a:r>
              <a:rPr lang="en-US" sz="1400" i="1" dirty="0" smtClean="0"/>
              <a:t>: A promising tool for hypertension treatment</a:t>
            </a:r>
            <a:r>
              <a:rPr lang="en-US" sz="1400" dirty="0" smtClean="0"/>
              <a:t>”, </a:t>
            </a:r>
            <a:r>
              <a:rPr lang="en-US" sz="1400" i="1" dirty="0" smtClean="0"/>
              <a:t>Journal of </a:t>
            </a:r>
            <a:r>
              <a:rPr lang="en-US" sz="1400" i="1" dirty="0" err="1" smtClean="0"/>
              <a:t>Magnetismand</a:t>
            </a:r>
            <a:r>
              <a:rPr lang="en-US" sz="1400" i="1" dirty="0" smtClean="0"/>
              <a:t> Magnetic Materials</a:t>
            </a:r>
            <a:r>
              <a:rPr lang="en-US" sz="1400" dirty="0" smtClean="0"/>
              <a:t> 380 (2015) 280–284, ISSN: 03048853.</a:t>
            </a:r>
            <a:r>
              <a:rPr lang="sk-SK" sz="14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sk-SK" sz="1400" b="1" dirty="0" smtClean="0">
                <a:ea typeface="Times New Roman" pitchFamily="18" charset="0"/>
                <a:cs typeface="Times New Roman" pitchFamily="18" charset="0"/>
              </a:rPr>
              <a:t>cit.1</a:t>
            </a:r>
            <a:endParaRPr lang="sk-SK" sz="1400" b="1" dirty="0" smtClean="0"/>
          </a:p>
          <a:p>
            <a:endParaRPr lang="sk-SK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67544" y="908720"/>
            <a:ext cx="577812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V.3 Zoznam 5 </a:t>
            </a:r>
            <a:r>
              <a:rPr kumimoji="0" lang="sk-SK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top-cited</a:t>
            </a: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autorov LMF za obdobie 2011-2014</a:t>
            </a: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 P. </a:t>
            </a:r>
            <a:r>
              <a:rPr kumimoji="0" lang="sk-SK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151</a:t>
            </a: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dirty="0" smtClean="0">
                <a:cs typeface="Times New Roman" pitchFamily="18" charset="0"/>
              </a:rPr>
              <a:t>        V. Kavečanský  </a:t>
            </a:r>
            <a:r>
              <a:rPr lang="en-US" dirty="0" smtClean="0">
                <a:cs typeface="Times New Roman" pitchFamily="18" charset="0"/>
              </a:rPr>
              <a:t>  64</a:t>
            </a:r>
            <a:endParaRPr lang="sk-SK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      </a:t>
            </a:r>
            <a:r>
              <a:rPr lang="sk-SK" dirty="0" smtClean="0">
                <a:cs typeface="Times New Roman" pitchFamily="18" charset="0"/>
              </a:rPr>
              <a:t> V. </a:t>
            </a:r>
            <a:r>
              <a:rPr lang="sk-SK" dirty="0" err="1" smtClean="0">
                <a:cs typeface="Times New Roman" pitchFamily="18" charset="0"/>
              </a:rPr>
              <a:t>Antal</a:t>
            </a:r>
            <a:r>
              <a:rPr lang="sk-SK" dirty="0" smtClean="0">
                <a:cs typeface="Times New Roman" pitchFamily="18" charset="0"/>
              </a:rPr>
              <a:t>              </a:t>
            </a:r>
            <a:r>
              <a:rPr lang="en-US" dirty="0" smtClean="0">
                <a:cs typeface="Times New Roman" pitchFamily="18" charset="0"/>
              </a:rPr>
              <a:t> 41</a:t>
            </a: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cs typeface="Times New Roman" pitchFamily="18" charset="0"/>
              </a:rPr>
              <a:t>        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K. </a:t>
            </a:r>
            <a:r>
              <a:rPr kumimoji="0" lang="sk-SK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Zmorayová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dirty="0" smtClean="0">
                <a:cs typeface="Times New Roman" pitchFamily="18" charset="0"/>
              </a:rPr>
              <a:t>        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D. </a:t>
            </a:r>
            <a:r>
              <a:rPr kumimoji="0" lang="sk-SK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Volochová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    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9</a:t>
            </a: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7504" y="3068960"/>
            <a:ext cx="9144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VI.</a:t>
            </a:r>
            <a:r>
              <a:rPr kumimoji="0" lang="sk-SK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Medzinárodné konferencie organizované na oddelení </a:t>
            </a:r>
            <a:endParaRPr lang="en-US" sz="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sk-SK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P.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Diko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 </a:t>
            </a:r>
            <a:r>
              <a:rPr lang="sk-SK" sz="1600" dirty="0" err="1" smtClean="0"/>
              <a:t>Metallography</a:t>
            </a:r>
            <a:r>
              <a:rPr lang="sk-SK" sz="1600" dirty="0" smtClean="0"/>
              <a:t> 13, 16,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Member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of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sk-SK" sz="1600" dirty="0" smtClean="0"/>
              <a:t>INTERNATIONAL SCIENTIFIC COMMITTEE,. </a:t>
            </a:r>
            <a:r>
              <a:rPr lang="sk-SK" sz="1600" dirty="0" err="1" smtClean="0"/>
              <a:t>Charmman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Sesstion</a:t>
            </a:r>
            <a:r>
              <a:rPr lang="sk-SK" sz="1600" dirty="0" smtClean="0"/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            PASREG 2012, 2015</a:t>
            </a:r>
            <a:r>
              <a:rPr lang="sk-SK" sz="1600" dirty="0" smtClean="0"/>
              <a:t>. </a:t>
            </a:r>
            <a:r>
              <a:rPr lang="sk-SK" sz="1600" dirty="0" err="1" smtClean="0"/>
              <a:t>Charmman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Session</a:t>
            </a:r>
            <a:endParaRPr lang="sk-SK" sz="16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sk-SK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              YUCOMAT, </a:t>
            </a:r>
            <a:r>
              <a:rPr lang="sk-SK" sz="1600" dirty="0" err="1" smtClean="0"/>
              <a:t>Charmman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Session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sk-SK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VII. Domáce konferencie organizované na oddelení </a:t>
            </a:r>
            <a:endParaRPr kumimoji="0" lang="sk-SK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GB" sz="1600" dirty="0" smtClean="0"/>
              <a:t> </a:t>
            </a:r>
            <a:r>
              <a:rPr lang="sk-SK" sz="1600" dirty="0" smtClean="0"/>
              <a:t>      </a:t>
            </a:r>
            <a:r>
              <a:rPr lang="de-DE" sz="1600" dirty="0" err="1" smtClean="0"/>
              <a:t>Materiály</a:t>
            </a:r>
            <a:r>
              <a:rPr lang="de-DE" sz="1600" dirty="0" smtClean="0"/>
              <a:t> a </a:t>
            </a:r>
            <a:r>
              <a:rPr lang="de-DE" sz="1600" dirty="0" err="1" smtClean="0"/>
              <a:t>technológie</a:t>
            </a:r>
            <a:r>
              <a:rPr lang="de-DE" sz="1600" dirty="0" smtClean="0"/>
              <a:t> </a:t>
            </a:r>
            <a:r>
              <a:rPr lang="de-DE" sz="1600" dirty="0" err="1" smtClean="0"/>
              <a:t>pre</a:t>
            </a:r>
            <a:r>
              <a:rPr lang="de-DE" sz="1600" dirty="0" smtClean="0"/>
              <a:t> </a:t>
            </a:r>
            <a:r>
              <a:rPr lang="de-DE" sz="1600" dirty="0" err="1" smtClean="0"/>
              <a:t>energetiku</a:t>
            </a:r>
            <a:r>
              <a:rPr lang="de-DE" sz="1600" dirty="0" smtClean="0"/>
              <a:t> </a:t>
            </a:r>
            <a:r>
              <a:rPr lang="sk-SK" sz="1600" dirty="0" smtClean="0"/>
              <a:t>, </a:t>
            </a:r>
            <a:r>
              <a:rPr lang="de-DE" sz="1600" dirty="0" smtClean="0"/>
              <a:t>Košice, 25.3.2013.</a:t>
            </a:r>
            <a:r>
              <a:rPr lang="sk-SK" sz="1600" dirty="0" smtClean="0"/>
              <a:t> (LMF, LNAM, OFMJ, OBF)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611560" y="332656"/>
          <a:ext cx="7477125" cy="3740150"/>
        </p:xfrm>
        <a:graphic>
          <a:graphicData uri="http://schemas.openxmlformats.org/presentationml/2006/ole">
            <p:oleObj spid="_x0000_s31746" name="Worksheet" r:id="rId3" imgW="5248423" imgH="2638379" progId="Excel.Sheet.8">
              <p:embed/>
            </p:oleObj>
          </a:graphicData>
        </a:graphic>
      </p:graphicFrame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71472" y="0"/>
            <a:ext cx="24999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VIII. Doktorandské štúdium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42910" y="6143644"/>
            <a:ext cx="51391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opularizačné aktivity: </a:t>
            </a:r>
            <a:r>
              <a:rPr kumimoji="0" lang="sk-SK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dni</a:t>
            </a:r>
            <a:r>
              <a:rPr kumimoji="0" lang="sk-SK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otvorených dverí ÚEF, film RTVS</a:t>
            </a:r>
            <a:endParaRPr kumimoji="0" lang="sk-SK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42910" y="5143512"/>
            <a:ext cx="485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Obhájila:  D. </a:t>
            </a:r>
            <a:r>
              <a:rPr lang="sk-SK" dirty="0" err="1" smtClean="0"/>
              <a:t>Volochová</a:t>
            </a:r>
            <a:endParaRPr lang="sk-SK" dirty="0" smtClean="0"/>
          </a:p>
          <a:p>
            <a:r>
              <a:rPr lang="en-US" dirty="0" err="1" smtClean="0"/>
              <a:t>Neobh</a:t>
            </a:r>
            <a:r>
              <a:rPr lang="sk-SK" dirty="0" smtClean="0"/>
              <a:t>á</a:t>
            </a:r>
            <a:r>
              <a:rPr lang="en-US" dirty="0" err="1" smtClean="0"/>
              <a:t>jil</a:t>
            </a:r>
            <a:r>
              <a:rPr lang="sk-SK" dirty="0" smtClean="0"/>
              <a:t>: </a:t>
            </a:r>
            <a:r>
              <a:rPr lang="en-US" dirty="0" smtClean="0"/>
              <a:t> S. </a:t>
            </a:r>
            <a:r>
              <a:rPr lang="sk-SK" dirty="0" err="1" smtClean="0"/>
              <a:t>Piovarči</a:t>
            </a:r>
            <a:r>
              <a:rPr lang="en-US" dirty="0" smtClean="0"/>
              <a:t> </a:t>
            </a:r>
            <a:r>
              <a:rPr lang="sk-SK" dirty="0" smtClean="0"/>
              <a:t>(</a:t>
            </a:r>
            <a:r>
              <a:rPr lang="en-US" dirty="0" err="1" smtClean="0"/>
              <a:t>probl</a:t>
            </a:r>
            <a:r>
              <a:rPr lang="sk-SK" dirty="0" smtClean="0"/>
              <a:t>é</a:t>
            </a:r>
            <a:r>
              <a:rPr lang="en-US" dirty="0" smtClean="0"/>
              <a:t>my s exp. </a:t>
            </a:r>
            <a:r>
              <a:rPr lang="en-US" dirty="0" err="1" smtClean="0"/>
              <a:t>technikou</a:t>
            </a:r>
            <a:r>
              <a:rPr lang="en-US" dirty="0" smtClean="0"/>
              <a:t>)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571472" y="4143380"/>
            <a:ext cx="6630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P. </a:t>
            </a:r>
            <a:r>
              <a:rPr lang="sk-SK" dirty="0" err="1" smtClean="0"/>
              <a:t>Diko</a:t>
            </a:r>
            <a:r>
              <a:rPr lang="sk-SK" dirty="0" smtClean="0"/>
              <a:t>, garant št. </a:t>
            </a:r>
            <a:r>
              <a:rPr lang="sk-SK" dirty="0" smtClean="0"/>
              <a:t>odbor </a:t>
            </a:r>
            <a:r>
              <a:rPr lang="sk-SK" dirty="0" smtClean="0"/>
              <a:t>Materiály, št. program </a:t>
            </a:r>
            <a:r>
              <a:rPr lang="sk-SK" dirty="0" err="1" smtClean="0"/>
              <a:t>Nauka</a:t>
            </a:r>
            <a:r>
              <a:rPr lang="sk-SK" dirty="0" smtClean="0"/>
              <a:t> o materiáloch</a:t>
            </a:r>
          </a:p>
          <a:p>
            <a:r>
              <a:rPr lang="sk-SK" dirty="0" smtClean="0"/>
              <a:t>              3 predmety</a:t>
            </a:r>
          </a:p>
          <a:p>
            <a:r>
              <a:rPr lang="sk-SK" dirty="0" smtClean="0"/>
              <a:t>V. Kavečanský, </a:t>
            </a:r>
            <a:r>
              <a:rPr lang="sk-SK" dirty="0" err="1" smtClean="0"/>
              <a:t>spolugarant</a:t>
            </a:r>
            <a:r>
              <a:rPr lang="sk-SK" dirty="0" smtClean="0"/>
              <a:t>, 1 predmet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67544" y="1124744"/>
            <a:ext cx="806489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A. VÝSKUMNÉ TÉMY SMERU</a:t>
            </a:r>
            <a:r>
              <a:rPr kumimoji="0" lang="sk-SK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sk-SK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Masívne </a:t>
            </a:r>
            <a:r>
              <a:rPr kumimoji="0" lang="sk-SK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supravodiče</a:t>
            </a:r>
            <a:endParaRPr lang="sk-SK" dirty="0" smtClean="0">
              <a:solidFill>
                <a:srgbClr val="0000FF"/>
              </a:solidFill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sk-SK" i="0" u="sng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i="0" u="sng" strike="noStrike" cap="none" normalizeH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V. Kavečanský, D</a:t>
            </a:r>
            <a:r>
              <a:rPr kumimoji="0" lang="sk-SK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i="0" u="none" strike="noStrike" cap="none" normalizeH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Volochová</a:t>
            </a:r>
            <a:r>
              <a:rPr kumimoji="0" lang="sk-SK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sk-SK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sk-SK" i="0" u="none" strike="noStrike" cap="none" normalizeH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Radušovská</a:t>
            </a: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, V. </a:t>
            </a:r>
            <a:r>
              <a:rPr lang="sk-SK" dirty="0" err="1" smtClean="0">
                <a:ea typeface="Times New Roman" pitchFamily="18" charset="0"/>
                <a:cs typeface="Times New Roman" pitchFamily="18" charset="0"/>
              </a:rPr>
              <a:t>Antal</a:t>
            </a: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, </a:t>
            </a:r>
            <a:endParaRPr lang="en-US" dirty="0" smtClean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technický pracovník  S. </a:t>
            </a:r>
            <a:r>
              <a:rPr lang="sk-SK" dirty="0" err="1" smtClean="0">
                <a:ea typeface="Times New Roman" pitchFamily="18" charset="0"/>
                <a:cs typeface="Times New Roman" pitchFamily="18" charset="0"/>
              </a:rPr>
              <a:t>Piovarči</a:t>
            </a: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,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doktorandi: L. Vojtková, R. </a:t>
            </a:r>
            <a:r>
              <a:rPr lang="sk-SK" dirty="0" err="1" smtClean="0">
                <a:ea typeface="Times New Roman" pitchFamily="18" charset="0"/>
                <a:cs typeface="Times New Roman" pitchFamily="18" charset="0"/>
              </a:rPr>
              <a:t>Verbová</a:t>
            </a: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, P. </a:t>
            </a:r>
            <a:r>
              <a:rPr lang="sk-SK" dirty="0" err="1" smtClean="0">
                <a:ea typeface="Times New Roman" pitchFamily="18" charset="0"/>
                <a:cs typeface="Times New Roman" pitchFamily="18" charset="0"/>
              </a:rPr>
              <a:t>Hajdová</a:t>
            </a:r>
            <a:r>
              <a:rPr kumimoji="0" lang="sk-SK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Times New Roman" pitchFamily="18" charset="0"/>
              </a:rPr>
              <a:t>Pr</a:t>
            </a:r>
            <a:r>
              <a:rPr lang="sk-SK" dirty="0" err="1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íprava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, štruktúra, </a:t>
            </a:r>
            <a:r>
              <a:rPr lang="sk-SK" dirty="0" err="1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mikroštruktúra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, supravodivé vlastnosti: 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Times New Roman" pitchFamily="18" charset="0"/>
              </a:rPr>
              <a:t>YBCO, </a:t>
            </a:r>
            <a:r>
              <a:rPr kumimoji="0" lang="en-US" i="0" u="none" strike="noStrike" cap="none" normalizeH="0" dirty="0" err="1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Times New Roman" pitchFamily="18" charset="0"/>
              </a:rPr>
              <a:t>SmBCO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i="0" u="none" strike="noStrike" cap="none" normalizeH="0" dirty="0" err="1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Times New Roman" pitchFamily="18" charset="0"/>
              </a:rPr>
              <a:t>GdBCO</a:t>
            </a:r>
            <a:endParaRPr kumimoji="0" lang="sk-SK" i="0" u="none" strike="noStrike" cap="none" normalizeH="0" dirty="0" smtClean="0">
              <a:ln>
                <a:noFill/>
              </a:ln>
              <a:solidFill>
                <a:srgbClr val="008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 Štruktúra a </a:t>
            </a:r>
            <a:r>
              <a:rPr lang="sk-SK" dirty="0" err="1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mikroštruktúra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:  MgB</a:t>
            </a:r>
            <a:r>
              <a:rPr lang="sk-SK" baseline="-25000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2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 (SIT </a:t>
            </a:r>
            <a:r>
              <a:rPr lang="sk-SK" dirty="0" err="1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Tokyo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, Univ. </a:t>
            </a:r>
            <a:r>
              <a:rPr lang="sk-SK" dirty="0" err="1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Caen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)</a:t>
            </a:r>
            <a:endParaRPr kumimoji="0" lang="sk-SK" i="0" u="none" strike="noStrike" cap="none" normalizeH="0" dirty="0" smtClean="0">
              <a:ln>
                <a:noFill/>
              </a:ln>
              <a:solidFill>
                <a:srgbClr val="008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dirty="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solidFill>
                  <a:srgbClr val="0000FF"/>
                </a:solidFill>
              </a:rPr>
              <a:t>Nové </a:t>
            </a:r>
            <a:r>
              <a:rPr lang="sk-SK" dirty="0" err="1" smtClean="0">
                <a:solidFill>
                  <a:srgbClr val="0000FF"/>
                </a:solidFill>
              </a:rPr>
              <a:t>supravodiče</a:t>
            </a:r>
            <a:endParaRPr lang="sk-SK" dirty="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u="sng" dirty="0" smtClean="0"/>
              <a:t>V. </a:t>
            </a:r>
            <a:r>
              <a:rPr lang="sk-SK" u="sng" dirty="0" err="1" smtClean="0"/>
              <a:t>Antal</a:t>
            </a:r>
            <a:r>
              <a:rPr lang="sk-SK" dirty="0" smtClean="0"/>
              <a:t>, V. Kavečanský, P. </a:t>
            </a:r>
            <a:r>
              <a:rPr lang="sk-SK" dirty="0" err="1" smtClean="0"/>
              <a:t>Diko</a:t>
            </a:r>
            <a:endParaRPr lang="sk-SK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k-SK" baseline="0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Príprava, štruktúra,  </a:t>
            </a:r>
            <a:r>
              <a:rPr lang="sk-SK" baseline="0" dirty="0" err="1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mikroštruktúra</a:t>
            </a:r>
            <a:r>
              <a:rPr lang="sk-SK" baseline="0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, supravodivé vlastnosti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:   </a:t>
            </a:r>
            <a:r>
              <a:rPr lang="sk-SK" dirty="0" err="1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FeSe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sk-SK" dirty="0" err="1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dopované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 sírniky (TaS</a:t>
            </a:r>
            <a:r>
              <a:rPr lang="sk-SK" baseline="-25000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2</a:t>
            </a:r>
            <a:r>
              <a:rPr lang="sk-SK" dirty="0" smtClean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)</a:t>
            </a:r>
            <a:endParaRPr lang="sk-SK" baseline="0" dirty="0" smtClean="0">
              <a:solidFill>
                <a:srgbClr val="008000"/>
              </a:solidFill>
              <a:ea typeface="Times New Roman" pitchFamily="18" charset="0"/>
              <a:cs typeface="Times New Roman" pitchFamily="18" charset="0"/>
            </a:endParaRPr>
          </a:p>
          <a:p>
            <a:endParaRPr lang="sk-SK" dirty="0" smtClean="0">
              <a:solidFill>
                <a:srgbClr val="0000FF"/>
              </a:solidFill>
            </a:endParaRPr>
          </a:p>
          <a:p>
            <a:r>
              <a:rPr lang="sk-SK" dirty="0" err="1" smtClean="0">
                <a:solidFill>
                  <a:srgbClr val="0000FF"/>
                </a:solidFill>
              </a:rPr>
              <a:t>Magnetokalorické</a:t>
            </a:r>
            <a:r>
              <a:rPr lang="sk-SK" dirty="0" smtClean="0">
                <a:solidFill>
                  <a:srgbClr val="0000FF"/>
                </a:solidFill>
              </a:rPr>
              <a:t> materiály</a:t>
            </a:r>
          </a:p>
          <a:p>
            <a:r>
              <a:rPr lang="sk-SK" u="sng" dirty="0" smtClean="0"/>
              <a:t> K. </a:t>
            </a:r>
            <a:r>
              <a:rPr lang="sk-SK" u="sng" dirty="0" err="1" smtClean="0"/>
              <a:t>Zmorayová</a:t>
            </a:r>
            <a:r>
              <a:rPr lang="sk-SK" dirty="0" smtClean="0"/>
              <a:t>, </a:t>
            </a:r>
            <a:r>
              <a:rPr lang="sk-SK" dirty="0" smtClean="0"/>
              <a:t>V. Kavečanský, V. </a:t>
            </a:r>
            <a:r>
              <a:rPr lang="sk-SK" dirty="0" err="1" smtClean="0"/>
              <a:t>Antal</a:t>
            </a:r>
            <a:r>
              <a:rPr lang="sk-SK" dirty="0" smtClean="0"/>
              <a:t>, P. </a:t>
            </a:r>
            <a:r>
              <a:rPr lang="sk-SK" dirty="0" err="1" smtClean="0"/>
              <a:t>Diko</a:t>
            </a:r>
            <a:endParaRPr lang="sk-SK" dirty="0" smtClean="0"/>
          </a:p>
          <a:p>
            <a:r>
              <a:rPr lang="sk-SK" dirty="0" smtClean="0">
                <a:solidFill>
                  <a:srgbClr val="008000"/>
                </a:solidFill>
              </a:rPr>
              <a:t>Príprava, štruktúra, </a:t>
            </a:r>
            <a:r>
              <a:rPr lang="sk-SK" dirty="0" err="1" smtClean="0">
                <a:solidFill>
                  <a:srgbClr val="008000"/>
                </a:solidFill>
              </a:rPr>
              <a:t>mikroštruktúra</a:t>
            </a:r>
            <a:r>
              <a:rPr lang="sk-SK" dirty="0" smtClean="0">
                <a:solidFill>
                  <a:srgbClr val="008000"/>
                </a:solidFill>
              </a:rPr>
              <a:t> magnetické vlastnosti: Manganity </a:t>
            </a:r>
            <a:r>
              <a:rPr lang="sk-SK" dirty="0" err="1" smtClean="0">
                <a:solidFill>
                  <a:srgbClr val="008000"/>
                </a:solidFill>
              </a:rPr>
              <a:t>La-Ca-Sr-Mn-O</a:t>
            </a:r>
            <a:r>
              <a:rPr lang="sk-SK" dirty="0" smtClean="0">
                <a:solidFill>
                  <a:srgbClr val="008000"/>
                </a:solidFill>
              </a:rPr>
              <a:t>, Štruktúra a </a:t>
            </a:r>
            <a:r>
              <a:rPr lang="sk-SK" dirty="0" err="1" smtClean="0">
                <a:solidFill>
                  <a:srgbClr val="008000"/>
                </a:solidFill>
              </a:rPr>
              <a:t>mikroštruktúra</a:t>
            </a:r>
            <a:r>
              <a:rPr lang="sk-SK" dirty="0" smtClean="0">
                <a:solidFill>
                  <a:srgbClr val="008000"/>
                </a:solidFill>
              </a:rPr>
              <a:t>: </a:t>
            </a:r>
            <a:r>
              <a:rPr lang="sk-SK" dirty="0" err="1" smtClean="0">
                <a:solidFill>
                  <a:srgbClr val="008000"/>
                </a:solidFill>
              </a:rPr>
              <a:t>Heuslerove</a:t>
            </a:r>
            <a:r>
              <a:rPr lang="sk-SK" dirty="0" smtClean="0">
                <a:solidFill>
                  <a:srgbClr val="008000"/>
                </a:solidFill>
              </a:rPr>
              <a:t> zliatiny  (spolupráca S. Varga)</a:t>
            </a:r>
          </a:p>
          <a:p>
            <a:endParaRPr lang="sk-SK" dirty="0" smtClean="0"/>
          </a:p>
        </p:txBody>
      </p:sp>
      <p:sp>
        <p:nvSpPr>
          <p:cNvPr id="9" name="BlokTextu 8"/>
          <p:cNvSpPr txBox="1"/>
          <p:nvPr/>
        </p:nvSpPr>
        <p:spPr>
          <a:xfrm>
            <a:off x="539552" y="332656"/>
            <a:ext cx="8122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sk-SK" b="1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Vedecký smer: Príprava, štruktúra a vlastnosti progresívnych materiálov</a:t>
            </a:r>
            <a:endParaRPr lang="sk-SK" b="1" dirty="0" smtClean="0">
              <a:latin typeface="Arial" pitchFamily="34" charset="0"/>
              <a:cs typeface="Arial" pitchFamily="34" charset="0"/>
            </a:endParaRPr>
          </a:p>
          <a:p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467544" y="404664"/>
            <a:ext cx="84249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A. 1. Domáce projekty</a:t>
            </a:r>
          </a:p>
          <a:p>
            <a:endParaRPr lang="sk-SK" i="1" u="sng" dirty="0" smtClean="0"/>
          </a:p>
          <a:p>
            <a:r>
              <a:rPr lang="sk-SK" i="1" u="sng" dirty="0" smtClean="0"/>
              <a:t>APVV – </a:t>
            </a:r>
            <a:r>
              <a:rPr lang="sk-SK" i="1" u="sng" dirty="0" err="1" smtClean="0"/>
              <a:t>general</a:t>
            </a:r>
            <a:r>
              <a:rPr lang="sk-SK" i="1" u="sng" dirty="0" smtClean="0"/>
              <a:t> </a:t>
            </a:r>
            <a:r>
              <a:rPr lang="sk-SK" i="1" u="sng" dirty="0" err="1" smtClean="0"/>
              <a:t>call</a:t>
            </a:r>
            <a:r>
              <a:rPr lang="sk-SK" i="1" u="sng" dirty="0" smtClean="0"/>
              <a:t>  </a:t>
            </a:r>
            <a:endParaRPr lang="sk-SK" dirty="0" smtClean="0"/>
          </a:p>
          <a:p>
            <a:r>
              <a:rPr lang="sk-SK" dirty="0" smtClean="0"/>
              <a:t> </a:t>
            </a:r>
          </a:p>
          <a:p>
            <a:r>
              <a:rPr lang="sk-SK" b="1" dirty="0" smtClean="0"/>
              <a:t>APVV 0330-12, </a:t>
            </a:r>
            <a:r>
              <a:rPr lang="sk-SK" dirty="0" smtClean="0"/>
              <a:t>Masívne </a:t>
            </a:r>
            <a:r>
              <a:rPr lang="sk-SK" dirty="0" err="1" smtClean="0"/>
              <a:t>supravodiče</a:t>
            </a:r>
            <a:r>
              <a:rPr lang="sk-SK" dirty="0" smtClean="0"/>
              <a:t>, 2013-2017,</a:t>
            </a:r>
          </a:p>
          <a:p>
            <a:r>
              <a:rPr lang="en-US" dirty="0" err="1" smtClean="0"/>
              <a:t>zodpovedn</a:t>
            </a:r>
            <a:r>
              <a:rPr lang="sk-SK" dirty="0" smtClean="0"/>
              <a:t>ý riešiteľ: P. </a:t>
            </a:r>
            <a:r>
              <a:rPr lang="sk-SK" dirty="0" err="1" smtClean="0"/>
              <a:t>Diko</a:t>
            </a:r>
            <a:r>
              <a:rPr lang="sk-SK" dirty="0" smtClean="0"/>
              <a:t> , </a:t>
            </a:r>
          </a:p>
          <a:p>
            <a:r>
              <a:rPr lang="sk-SK" dirty="0" smtClean="0"/>
              <a:t>Riešitelia: V. Kavečanský, K. </a:t>
            </a:r>
            <a:r>
              <a:rPr lang="sk-SK" dirty="0" err="1" smtClean="0"/>
              <a:t>Zmorayová</a:t>
            </a:r>
            <a:r>
              <a:rPr lang="sk-SK" dirty="0" smtClean="0"/>
              <a:t>, M. </a:t>
            </a:r>
            <a:r>
              <a:rPr lang="sk-SK" dirty="0" err="1" smtClean="0"/>
              <a:t>Šefčiková</a:t>
            </a:r>
            <a:r>
              <a:rPr lang="sk-SK" dirty="0" smtClean="0"/>
              <a:t>, V. </a:t>
            </a:r>
            <a:r>
              <a:rPr lang="sk-SK" dirty="0" err="1" smtClean="0"/>
              <a:t>Antal</a:t>
            </a:r>
            <a:r>
              <a:rPr lang="sk-SK" dirty="0" smtClean="0"/>
              <a:t>, D. </a:t>
            </a:r>
            <a:r>
              <a:rPr lang="sk-SK" dirty="0" err="1" smtClean="0"/>
              <a:t>Volochová</a:t>
            </a:r>
            <a:r>
              <a:rPr lang="sk-SK" dirty="0" smtClean="0"/>
              <a:t>, </a:t>
            </a:r>
          </a:p>
          <a:p>
            <a:r>
              <a:rPr lang="sk-SK" dirty="0" smtClean="0"/>
              <a:t>technický pracovník: S. </a:t>
            </a:r>
            <a:r>
              <a:rPr lang="sk-SK" dirty="0" err="1" smtClean="0"/>
              <a:t>Piovarči</a:t>
            </a:r>
            <a:r>
              <a:rPr lang="sk-SK" dirty="0" smtClean="0"/>
              <a:t>, </a:t>
            </a:r>
          </a:p>
          <a:p>
            <a:r>
              <a:rPr lang="sk-SK" dirty="0" smtClean="0"/>
              <a:t>doktorandi: M. </a:t>
            </a:r>
            <a:r>
              <a:rPr lang="sk-SK" dirty="0" err="1" smtClean="0"/>
              <a:t>Radušovská</a:t>
            </a:r>
            <a:r>
              <a:rPr lang="sk-SK" dirty="0" smtClean="0"/>
              <a:t>, L</a:t>
            </a:r>
            <a:r>
              <a:rPr lang="sk-SK" dirty="0" smtClean="0"/>
              <a:t>. Vojtková, R. </a:t>
            </a:r>
            <a:r>
              <a:rPr lang="sk-SK" dirty="0" err="1" smtClean="0"/>
              <a:t>Verbová</a:t>
            </a:r>
            <a:r>
              <a:rPr lang="sk-SK" dirty="0" smtClean="0"/>
              <a:t>, P. </a:t>
            </a:r>
            <a:r>
              <a:rPr lang="sk-SK" dirty="0" err="1" smtClean="0"/>
              <a:t>Hajdová</a:t>
            </a:r>
            <a:r>
              <a:rPr lang="sk-SK" dirty="0" smtClean="0"/>
              <a:t>.</a:t>
            </a:r>
          </a:p>
          <a:p>
            <a:endParaRPr lang="sk-SK" dirty="0" smtClean="0"/>
          </a:p>
          <a:p>
            <a:r>
              <a:rPr lang="sk-SK" b="1" dirty="0" smtClean="0"/>
              <a:t>APVV-0147-11,  </a:t>
            </a:r>
            <a:r>
              <a:rPr lang="sk-SK" dirty="0" smtClean="0"/>
              <a:t>Vysokopevné kompozitné elektrotechnické ocele, 2011 – 2015, </a:t>
            </a:r>
          </a:p>
          <a:p>
            <a:r>
              <a:rPr lang="sk-SK" dirty="0" smtClean="0"/>
              <a:t>Zodpovedný riešiteľ: F. Kováč (ÚMV). </a:t>
            </a:r>
          </a:p>
          <a:p>
            <a:r>
              <a:rPr lang="sk-SK" dirty="0" smtClean="0"/>
              <a:t>Riešitelia LMF: P. </a:t>
            </a:r>
            <a:r>
              <a:rPr lang="sk-SK" dirty="0" err="1" smtClean="0"/>
              <a:t>Diko</a:t>
            </a:r>
            <a:r>
              <a:rPr lang="sk-SK" dirty="0" smtClean="0"/>
              <a:t>, V. Kavečanský, D. </a:t>
            </a:r>
            <a:r>
              <a:rPr lang="sk-SK" dirty="0" err="1" smtClean="0"/>
              <a:t>Volochová</a:t>
            </a:r>
            <a:r>
              <a:rPr lang="sk-SK" dirty="0" smtClean="0"/>
              <a:t>, S. </a:t>
            </a:r>
            <a:r>
              <a:rPr lang="sk-SK" dirty="0" err="1" smtClean="0"/>
              <a:t>Piovarči</a:t>
            </a:r>
            <a:r>
              <a:rPr lang="sk-SK" dirty="0" smtClean="0"/>
              <a:t>.</a:t>
            </a:r>
          </a:p>
          <a:p>
            <a:endParaRPr lang="sk-SK" dirty="0" smtClean="0"/>
          </a:p>
          <a:p>
            <a:r>
              <a:rPr lang="sk-SK" i="1" u="sng" dirty="0" smtClean="0"/>
              <a:t>APVV –  </a:t>
            </a:r>
            <a:r>
              <a:rPr lang="sk-SK" i="1" u="sng" dirty="0" err="1" smtClean="0"/>
              <a:t>bilateral</a:t>
            </a:r>
            <a:r>
              <a:rPr lang="sk-SK" i="1" u="sng" dirty="0" smtClean="0"/>
              <a:t>  </a:t>
            </a:r>
            <a:r>
              <a:rPr lang="sk-SK" i="1" u="sng" dirty="0" err="1" smtClean="0"/>
              <a:t>projects</a:t>
            </a:r>
            <a:r>
              <a:rPr lang="sk-SK" i="1" u="sng" dirty="0" smtClean="0"/>
              <a:t>  </a:t>
            </a:r>
            <a:endParaRPr lang="sk-SK" dirty="0" smtClean="0"/>
          </a:p>
          <a:p>
            <a:endParaRPr lang="sk-SK" b="1" dirty="0" smtClean="0"/>
          </a:p>
          <a:p>
            <a:r>
              <a:rPr lang="sk-SK" b="1" dirty="0" smtClean="0"/>
              <a:t>APVV </a:t>
            </a:r>
            <a:r>
              <a:rPr lang="sk-SK" b="1" dirty="0" err="1" smtClean="0"/>
              <a:t>Slovensko-Francúzko</a:t>
            </a:r>
            <a:r>
              <a:rPr lang="sk-SK" b="1" dirty="0" smtClean="0"/>
              <a:t> (Univ. </a:t>
            </a:r>
            <a:r>
              <a:rPr lang="sk-SK" b="1" dirty="0" err="1" smtClean="0"/>
              <a:t>Caen</a:t>
            </a:r>
            <a:r>
              <a:rPr lang="sk-SK" b="1" dirty="0" smtClean="0"/>
              <a:t>) Sk-Fr-2013-0025</a:t>
            </a:r>
          </a:p>
          <a:p>
            <a:r>
              <a:rPr lang="sk-SK" b="1" dirty="0" smtClean="0"/>
              <a:t> </a:t>
            </a:r>
            <a:r>
              <a:rPr lang="en-US" dirty="0" smtClean="0"/>
              <a:t>”</a:t>
            </a:r>
            <a:r>
              <a:rPr lang="sk-SK" dirty="0" smtClean="0"/>
              <a:t>Masívne </a:t>
            </a:r>
            <a:r>
              <a:rPr lang="sk-SK" dirty="0" err="1" smtClean="0"/>
              <a:t>supravodiče</a:t>
            </a:r>
            <a:r>
              <a:rPr lang="sk-SK" dirty="0" smtClean="0"/>
              <a:t> s optimalizovaným </a:t>
            </a:r>
            <a:r>
              <a:rPr lang="sk-SK" dirty="0" err="1" smtClean="0"/>
              <a:t>piningom</a:t>
            </a:r>
            <a:r>
              <a:rPr lang="en-US" dirty="0" smtClean="0"/>
              <a:t>”</a:t>
            </a:r>
            <a:r>
              <a:rPr lang="sk-SK" dirty="0" smtClean="0"/>
              <a:t>. 2014-2015. </a:t>
            </a:r>
          </a:p>
          <a:p>
            <a:r>
              <a:rPr lang="sk-SK" dirty="0" smtClean="0"/>
              <a:t>Z</a:t>
            </a:r>
            <a:r>
              <a:rPr lang="en-US" dirty="0" err="1" smtClean="0"/>
              <a:t>odpovedn</a:t>
            </a:r>
            <a:r>
              <a:rPr lang="sk-SK" dirty="0" smtClean="0"/>
              <a:t>ý riešiteľ: P. </a:t>
            </a:r>
            <a:r>
              <a:rPr lang="sk-SK" dirty="0" err="1" smtClean="0"/>
              <a:t>Diko</a:t>
            </a:r>
            <a:r>
              <a:rPr lang="sk-SK" dirty="0" smtClean="0"/>
              <a:t> , </a:t>
            </a:r>
          </a:p>
          <a:p>
            <a:r>
              <a:rPr lang="sk-SK" dirty="0" smtClean="0"/>
              <a:t>Riešitelia: D. </a:t>
            </a:r>
            <a:r>
              <a:rPr lang="sk-SK" dirty="0" err="1" smtClean="0"/>
              <a:t>Volochová</a:t>
            </a:r>
            <a:r>
              <a:rPr lang="sk-SK" dirty="0" smtClean="0"/>
              <a:t>, V. </a:t>
            </a:r>
            <a:r>
              <a:rPr lang="sk-SK" dirty="0" err="1" smtClean="0"/>
              <a:t>Antal</a:t>
            </a:r>
            <a:r>
              <a:rPr lang="sk-SK" dirty="0" smtClean="0"/>
              <a:t>, K. </a:t>
            </a:r>
            <a:r>
              <a:rPr lang="sk-SK" dirty="0" err="1" smtClean="0"/>
              <a:t>Zmorayová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sk-SK" b="1" dirty="0" smtClean="0"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VEGA projekty</a:t>
            </a:r>
            <a:endParaRPr kumimoji="0" lang="sk-SK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b="1" dirty="0" smtClean="0"/>
              <a:t>VEGA - 2/0211/10		</a:t>
            </a:r>
            <a:r>
              <a:rPr lang="sk-SK" b="1" dirty="0" err="1" smtClean="0"/>
              <a:t>Nanoštruktúrované</a:t>
            </a:r>
            <a:r>
              <a:rPr lang="sk-SK" b="1" dirty="0" smtClean="0"/>
              <a:t> komplexné oxidy s </a:t>
            </a:r>
            <a:r>
              <a:rPr lang="sk-SK" b="1" dirty="0" err="1" smtClean="0"/>
              <a:t>perovskitovou</a:t>
            </a:r>
            <a:r>
              <a:rPr lang="sk-SK" b="1" dirty="0" smtClean="0"/>
              <a:t> štruktúrou</a:t>
            </a:r>
            <a:endParaRPr lang="sk-SK" dirty="0" smtClean="0"/>
          </a:p>
          <a:p>
            <a:r>
              <a:rPr lang="sk-SK" dirty="0" smtClean="0"/>
              <a:t>Doba riešenia: 		2011 - 2013</a:t>
            </a:r>
          </a:p>
          <a:p>
            <a:r>
              <a:rPr lang="sk-SK" dirty="0" smtClean="0"/>
              <a:t>Zodpovedný riešiteľ:                 Pavel </a:t>
            </a:r>
            <a:r>
              <a:rPr lang="sk-SK" dirty="0" err="1" smtClean="0"/>
              <a:t>Diko</a:t>
            </a:r>
            <a:endParaRPr lang="sk-SK" dirty="0" smtClean="0"/>
          </a:p>
          <a:p>
            <a:r>
              <a:rPr lang="sk-SK" dirty="0" smtClean="0"/>
              <a:t>Riešiteľský kolektív:	 V. Kavečanský, K.  </a:t>
            </a:r>
            <a:r>
              <a:rPr lang="sk-SK" dirty="0" err="1" smtClean="0"/>
              <a:t>Zmorayová</a:t>
            </a:r>
            <a:r>
              <a:rPr lang="sk-SK" dirty="0" smtClean="0"/>
              <a:t>, M. </a:t>
            </a:r>
            <a:r>
              <a:rPr lang="sk-SK" dirty="0" err="1" smtClean="0"/>
              <a:t>Šefčiková</a:t>
            </a:r>
            <a:r>
              <a:rPr lang="sk-SK" dirty="0" smtClean="0"/>
              <a:t>, V. </a:t>
            </a:r>
            <a:r>
              <a:rPr lang="sk-SK" dirty="0" err="1" smtClean="0"/>
              <a:t>Antal</a:t>
            </a:r>
            <a:r>
              <a:rPr lang="sk-SK" dirty="0" smtClean="0"/>
              <a:t>, D. </a:t>
            </a:r>
            <a:r>
              <a:rPr lang="sk-SK" dirty="0" err="1" smtClean="0"/>
              <a:t>Volochová</a:t>
            </a:r>
            <a:r>
              <a:rPr lang="sk-SK" dirty="0" smtClean="0"/>
              <a:t>, doktorandi: S. </a:t>
            </a:r>
            <a:r>
              <a:rPr lang="sk-SK" dirty="0" err="1" smtClean="0"/>
              <a:t>Piovarči</a:t>
            </a:r>
            <a:r>
              <a:rPr lang="sk-SK" dirty="0" smtClean="0"/>
              <a:t>,  M. </a:t>
            </a:r>
            <a:r>
              <a:rPr lang="sk-SK" dirty="0" err="1" smtClean="0"/>
              <a:t>Radušovská</a:t>
            </a:r>
            <a:r>
              <a:rPr lang="sk-SK" dirty="0" smtClean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r>
              <a:rPr lang="sk-SK" b="1" dirty="0" smtClean="0"/>
              <a:t>VEGA - 2/0090/13</a:t>
            </a:r>
            <a:r>
              <a:rPr lang="sk-SK" dirty="0" smtClean="0"/>
              <a:t>		</a:t>
            </a:r>
            <a:r>
              <a:rPr lang="sk-SK" b="1" dirty="0" smtClean="0"/>
              <a:t>Supravodivá a </a:t>
            </a:r>
            <a:r>
              <a:rPr lang="sk-SK" b="1" dirty="0" err="1" smtClean="0"/>
              <a:t>magnetokalorická</a:t>
            </a:r>
            <a:r>
              <a:rPr lang="sk-SK" b="1" dirty="0" smtClean="0"/>
              <a:t> keramika s </a:t>
            </a:r>
            <a:r>
              <a:rPr lang="sk-SK" b="1" dirty="0" err="1" smtClean="0"/>
              <a:t>perovskitovou</a:t>
            </a:r>
            <a:r>
              <a:rPr lang="sk-SK" b="1" dirty="0" smtClean="0"/>
              <a:t>    			štruktúrou</a:t>
            </a:r>
            <a:endParaRPr lang="sk-SK" dirty="0" smtClean="0"/>
          </a:p>
          <a:p>
            <a:r>
              <a:rPr lang="sk-SK" dirty="0" smtClean="0"/>
              <a:t>Doba riešenia: 		                  2013 - 2015</a:t>
            </a:r>
          </a:p>
          <a:p>
            <a:r>
              <a:rPr lang="sk-SK" dirty="0" smtClean="0"/>
              <a:t>Zodpovedný riešiteľ:		 P. </a:t>
            </a:r>
            <a:r>
              <a:rPr lang="sk-SK" dirty="0" err="1" smtClean="0"/>
              <a:t>Diko</a:t>
            </a:r>
            <a:endParaRPr lang="sk-SK" dirty="0" smtClean="0"/>
          </a:p>
          <a:p>
            <a:r>
              <a:rPr lang="sk-SK" dirty="0" smtClean="0"/>
              <a:t>Riešiteľský kolektív:	V. Kavečanský, K. </a:t>
            </a:r>
            <a:r>
              <a:rPr lang="sk-SK" dirty="0" err="1" smtClean="0"/>
              <a:t>Zmorayová</a:t>
            </a:r>
            <a:r>
              <a:rPr lang="sk-SK" dirty="0" smtClean="0"/>
              <a:t>, M. </a:t>
            </a:r>
            <a:r>
              <a:rPr lang="sk-SK" dirty="0" err="1" smtClean="0"/>
              <a:t>Šefčiková</a:t>
            </a:r>
            <a:r>
              <a:rPr lang="sk-SK" dirty="0" smtClean="0"/>
              <a:t>, V. </a:t>
            </a:r>
            <a:r>
              <a:rPr lang="sk-SK" dirty="0" err="1" smtClean="0"/>
              <a:t>Antal</a:t>
            </a:r>
            <a:r>
              <a:rPr lang="sk-SK" dirty="0" smtClean="0"/>
              <a:t>, D. </a:t>
            </a:r>
            <a:r>
              <a:rPr lang="sk-SK" dirty="0" err="1" smtClean="0"/>
              <a:t>Volochová</a:t>
            </a:r>
            <a:r>
              <a:rPr lang="sk-SK" dirty="0" smtClean="0"/>
              <a:t>,  technický pracovník: S. </a:t>
            </a:r>
            <a:r>
              <a:rPr lang="sk-SK" dirty="0" err="1" smtClean="0"/>
              <a:t>Piovarči</a:t>
            </a:r>
            <a:r>
              <a:rPr lang="sk-SK" dirty="0" smtClean="0"/>
              <a:t>,  doktorandi:, M. </a:t>
            </a:r>
            <a:r>
              <a:rPr lang="sk-SK" dirty="0" err="1" smtClean="0"/>
              <a:t>Radušovská</a:t>
            </a:r>
            <a:r>
              <a:rPr lang="sk-SK" dirty="0" smtClean="0"/>
              <a:t> , L. Vojtková, R. </a:t>
            </a:r>
            <a:r>
              <a:rPr lang="sk-SK" dirty="0" err="1" smtClean="0"/>
              <a:t>Verbová</a:t>
            </a:r>
            <a:endParaRPr lang="sk-SK" dirty="0" smtClean="0"/>
          </a:p>
          <a:p>
            <a:endParaRPr lang="sk-SK" sz="1600" dirty="0" smtClean="0"/>
          </a:p>
          <a:p>
            <a:endParaRPr lang="sk-SK" sz="1600" dirty="0" smtClean="0"/>
          </a:p>
          <a:p>
            <a:r>
              <a:rPr lang="sk-SK" sz="1600" dirty="0" smtClean="0"/>
              <a:t> 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251520" y="3861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07504" y="-282316"/>
            <a:ext cx="9144000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ASFEÚ projekty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r>
              <a:rPr lang="sk-SK" dirty="0" smtClean="0"/>
              <a:t>ITMS 26220220061	</a:t>
            </a:r>
            <a:r>
              <a:rPr lang="sk-SK" b="1" dirty="0" smtClean="0"/>
              <a:t>NMTE - Nové materiály a technológie pre energetiku</a:t>
            </a:r>
            <a:endParaRPr lang="sk-SK" dirty="0" smtClean="0"/>
          </a:p>
          <a:p>
            <a:r>
              <a:rPr lang="sk-SK" dirty="0" smtClean="0"/>
              <a:t>Doba riešenia: 		2010 – 2013</a:t>
            </a:r>
          </a:p>
          <a:p>
            <a:r>
              <a:rPr lang="sk-SK" dirty="0" smtClean="0"/>
              <a:t>Koordinátor projektu:                     P. </a:t>
            </a:r>
            <a:r>
              <a:rPr lang="sk-SK" dirty="0" err="1" smtClean="0"/>
              <a:t>Diko</a:t>
            </a:r>
            <a:endParaRPr lang="sk-SK" dirty="0" smtClean="0"/>
          </a:p>
          <a:p>
            <a:r>
              <a:rPr lang="sk-SK" dirty="0" smtClean="0"/>
              <a:t>Projektový manažér:                       M. </a:t>
            </a:r>
            <a:r>
              <a:rPr lang="sk-SK" dirty="0" err="1" smtClean="0"/>
              <a:t>Šefčiková</a:t>
            </a:r>
            <a:endParaRPr lang="sk-SK" dirty="0" smtClean="0"/>
          </a:p>
          <a:p>
            <a:r>
              <a:rPr lang="sk-SK" dirty="0" smtClean="0"/>
              <a:t>Riešiteľský kolektív LMF: V. Kavečanský, K. </a:t>
            </a:r>
            <a:r>
              <a:rPr lang="sk-SK" dirty="0" err="1" smtClean="0"/>
              <a:t>Zmorayová</a:t>
            </a:r>
            <a:r>
              <a:rPr lang="sk-SK" dirty="0" smtClean="0"/>
              <a:t>, V. </a:t>
            </a:r>
            <a:r>
              <a:rPr lang="sk-SK" dirty="0" err="1" smtClean="0"/>
              <a:t>Antal</a:t>
            </a:r>
            <a:r>
              <a:rPr lang="sk-SK" dirty="0" smtClean="0"/>
              <a:t>, </a:t>
            </a:r>
          </a:p>
          <a:p>
            <a:r>
              <a:rPr lang="sk-SK" dirty="0" smtClean="0"/>
              <a:t>doktorandi: </a:t>
            </a:r>
            <a:r>
              <a:rPr lang="sk-SK" dirty="0" err="1" smtClean="0"/>
              <a:t>S.l</a:t>
            </a:r>
            <a:r>
              <a:rPr lang="sk-SK" dirty="0" smtClean="0"/>
              <a:t> </a:t>
            </a:r>
            <a:r>
              <a:rPr lang="sk-SK" dirty="0" err="1" smtClean="0"/>
              <a:t>Piovarči</a:t>
            </a:r>
            <a:r>
              <a:rPr lang="sk-SK" dirty="0" smtClean="0"/>
              <a:t>,  M. </a:t>
            </a:r>
            <a:r>
              <a:rPr lang="sk-SK" dirty="0" err="1" smtClean="0"/>
              <a:t>Radušovská</a:t>
            </a:r>
            <a:endParaRPr lang="sk-SK" dirty="0" smtClean="0">
              <a:cs typeface="Arial" pitchFamily="34" charset="0"/>
            </a:endParaRPr>
          </a:p>
          <a:p>
            <a:endParaRPr lang="sk-SK" dirty="0" smtClean="0">
              <a:cs typeface="Times New Roman" pitchFamily="18" charset="0"/>
            </a:endParaRPr>
          </a:p>
          <a:p>
            <a:endParaRPr lang="sk-SK" dirty="0" smtClean="0">
              <a:cs typeface="Times New Roman" pitchFamily="18" charset="0"/>
            </a:endParaRPr>
          </a:p>
          <a:p>
            <a:r>
              <a:rPr lang="sk-SK" i="1" dirty="0" smtClean="0"/>
              <a:t>Špecifické ciele projektu</a:t>
            </a:r>
          </a:p>
          <a:p>
            <a:pPr marL="342900" indent="-342900">
              <a:buAutoNum type="arabicPeriod"/>
            </a:pPr>
            <a:r>
              <a:rPr lang="sk-SK" dirty="0" smtClean="0"/>
              <a:t>Vývoj technológie </a:t>
            </a:r>
            <a:r>
              <a:rPr lang="sk-SK" dirty="0" err="1" smtClean="0"/>
              <a:t>nanoštruktúrovaných</a:t>
            </a:r>
            <a:r>
              <a:rPr lang="sk-SK" dirty="0" smtClean="0"/>
              <a:t> masívnych </a:t>
            </a:r>
            <a:r>
              <a:rPr lang="sk-SK" dirty="0" err="1" smtClean="0"/>
              <a:t>supravodičov</a:t>
            </a:r>
            <a:r>
              <a:rPr lang="sk-SK" dirty="0" smtClean="0"/>
              <a:t> pre uchovávanie energie </a:t>
            </a:r>
          </a:p>
          <a:p>
            <a:pPr marL="342900" indent="-342900"/>
            <a:r>
              <a:rPr lang="sk-SK" dirty="0" smtClean="0"/>
              <a:t>       (P. </a:t>
            </a:r>
            <a:r>
              <a:rPr lang="sk-SK" dirty="0" err="1" smtClean="0"/>
              <a:t>Diko</a:t>
            </a:r>
            <a:r>
              <a:rPr lang="sk-SK" dirty="0" smtClean="0"/>
              <a:t>, LMF)</a:t>
            </a:r>
          </a:p>
          <a:p>
            <a:r>
              <a:rPr lang="sk-SK" dirty="0" smtClean="0"/>
              <a:t>2. Vývoj </a:t>
            </a:r>
            <a:r>
              <a:rPr lang="sk-SK" dirty="0" err="1" smtClean="0"/>
              <a:t>biobatérie</a:t>
            </a:r>
            <a:r>
              <a:rPr lang="sk-SK" dirty="0" smtClean="0"/>
              <a:t> využívajúcej obnoviteľné biologické produkty (M. </a:t>
            </a:r>
            <a:r>
              <a:rPr lang="sk-SK" dirty="0" err="1" smtClean="0"/>
              <a:t>Antalík</a:t>
            </a:r>
            <a:r>
              <a:rPr lang="sk-SK" dirty="0" smtClean="0"/>
              <a:t>, OBF) </a:t>
            </a:r>
          </a:p>
          <a:p>
            <a:r>
              <a:rPr lang="sk-SK" dirty="0" smtClean="0"/>
              <a:t>3. Vývoj nových transformátorových ocelí modifikovaných </a:t>
            </a:r>
            <a:r>
              <a:rPr lang="sk-SK" dirty="0" err="1" smtClean="0"/>
              <a:t>nanočasticami</a:t>
            </a:r>
            <a:r>
              <a:rPr lang="sk-SK" dirty="0" smtClean="0"/>
              <a:t> ( I. </a:t>
            </a:r>
            <a:r>
              <a:rPr lang="sk-SK" dirty="0" err="1" smtClean="0"/>
              <a:t>Škorvánek</a:t>
            </a:r>
            <a:r>
              <a:rPr lang="sk-SK" dirty="0" smtClean="0"/>
              <a:t>, LNAM,</a:t>
            </a:r>
          </a:p>
          <a:p>
            <a:r>
              <a:rPr lang="sk-SK" dirty="0" smtClean="0"/>
              <a:t>     F. Kováč z ÚMV)</a:t>
            </a:r>
          </a:p>
          <a:p>
            <a:r>
              <a:rPr lang="sk-SK" dirty="0" smtClean="0"/>
              <a:t>4. Vývoj chladiaceho a izolačného média na báze magnetickej  kvapaliny pre vysoko výkonové </a:t>
            </a:r>
          </a:p>
          <a:p>
            <a:r>
              <a:rPr lang="sk-SK" dirty="0" smtClean="0"/>
              <a:t>     transformátory (P. </a:t>
            </a:r>
            <a:r>
              <a:rPr lang="sk-SK" dirty="0" err="1" smtClean="0"/>
              <a:t>Kopčanský</a:t>
            </a:r>
            <a:r>
              <a:rPr lang="sk-SK" dirty="0" smtClean="0"/>
              <a:t> OTF, M. Timko OFMJ )</a:t>
            </a:r>
          </a:p>
          <a:p>
            <a:endParaRPr lang="sk-SK" dirty="0" smtClean="0"/>
          </a:p>
          <a:p>
            <a:r>
              <a:rPr lang="sk-SK" dirty="0" smtClean="0"/>
              <a:t>Rozpočet projektu: </a:t>
            </a:r>
            <a:r>
              <a:rPr lang="sk-SK" dirty="0" smtClean="0">
                <a:solidFill>
                  <a:srgbClr val="FF0000"/>
                </a:solidFill>
              </a:rPr>
              <a:t>3 mil. EUR</a:t>
            </a:r>
            <a:r>
              <a:rPr lang="sk-SK" dirty="0" smtClean="0"/>
              <a:t>.</a:t>
            </a:r>
          </a:p>
          <a:p>
            <a:endParaRPr lang="sk-SK" sz="1600" b="1" dirty="0" smtClean="0">
              <a:latin typeface="Arial Narrow" pitchFamily="34" charset="0"/>
            </a:endParaRPr>
          </a:p>
          <a:p>
            <a:endParaRPr lang="sk-SK" sz="1600" b="1" dirty="0" smtClean="0">
              <a:latin typeface="Arial Narrow" pitchFamily="34" charset="0"/>
            </a:endParaRPr>
          </a:p>
          <a:p>
            <a:endParaRPr lang="sk-SK" sz="1600" b="1" dirty="0" smtClean="0">
              <a:latin typeface="Arial Narrow" pitchFamily="34" charset="0"/>
            </a:endParaRPr>
          </a:p>
          <a:p>
            <a:endParaRPr lang="sk-SK" sz="16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539552" y="332656"/>
            <a:ext cx="31806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I. Počet a štruktúra zamestnancov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611559" y="764703"/>
          <a:ext cx="6840761" cy="2555889"/>
        </p:xfrm>
        <a:graphic>
          <a:graphicData uri="http://schemas.openxmlformats.org/presentationml/2006/ole">
            <p:oleObj spid="_x0000_s25601" name="Worksheet" r:id="rId3" imgW="4267404" imgH="1581014" progId="Excel.Sheet.8">
              <p:embed/>
            </p:oleObj>
          </a:graphicData>
        </a:graphic>
      </p:graphicFrame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11560" y="3356992"/>
            <a:ext cx="3172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Štruktúra vedeckých pracovníkov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611560" y="3764436"/>
          <a:ext cx="6815710" cy="2328860"/>
        </p:xfrm>
        <a:graphic>
          <a:graphicData uri="http://schemas.openxmlformats.org/presentationml/2006/ole">
            <p:oleObj spid="_x0000_s25603" name="Worksheet" r:id="rId4" imgW="4381360" imgH="1638164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179512" y="404664"/>
            <a:ext cx="87129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smtClean="0"/>
              <a:t>ITMS 26220220041	</a:t>
            </a:r>
            <a:r>
              <a:rPr lang="sk-SK" sz="1600" b="1" dirty="0" smtClean="0"/>
              <a:t>MS2G -</a:t>
            </a:r>
            <a:r>
              <a:rPr lang="sk-SK" sz="1600" dirty="0" smtClean="0"/>
              <a:t> </a:t>
            </a:r>
            <a:r>
              <a:rPr lang="sk-SK" sz="1600" b="1" dirty="0" smtClean="0"/>
              <a:t>Výskum a vývoj masívnych YBCO </a:t>
            </a:r>
            <a:r>
              <a:rPr lang="sk-SK" sz="1600" b="1" dirty="0" err="1" smtClean="0"/>
              <a:t>supravodičov</a:t>
            </a:r>
            <a:r>
              <a:rPr lang="sk-SK" sz="1600" b="1" dirty="0" smtClean="0"/>
              <a:t> druhej generácie</a:t>
            </a:r>
            <a:endParaRPr lang="sk-SK" sz="1600" dirty="0" smtClean="0"/>
          </a:p>
          <a:p>
            <a:r>
              <a:rPr lang="sk-SK" sz="1600" dirty="0" smtClean="0"/>
              <a:t>Doba riešenia: 		2009 - 2014</a:t>
            </a:r>
          </a:p>
          <a:p>
            <a:r>
              <a:rPr lang="sk-SK" sz="1600" dirty="0" smtClean="0"/>
              <a:t>Koordinátor projektu:               P. </a:t>
            </a:r>
            <a:r>
              <a:rPr lang="sk-SK" sz="1600" dirty="0" err="1" smtClean="0"/>
              <a:t>Diko</a:t>
            </a:r>
            <a:endParaRPr lang="sk-SK" sz="1600" dirty="0" smtClean="0"/>
          </a:p>
          <a:p>
            <a:r>
              <a:rPr lang="sk-SK" sz="1600" dirty="0" smtClean="0"/>
              <a:t>Projektový manažér:                K. </a:t>
            </a:r>
            <a:r>
              <a:rPr lang="sk-SK" sz="1600" dirty="0" err="1" smtClean="0"/>
              <a:t>Zmorayová</a:t>
            </a:r>
            <a:r>
              <a:rPr lang="sk-SK" sz="1600" dirty="0" smtClean="0"/>
              <a:t> 	</a:t>
            </a:r>
          </a:p>
          <a:p>
            <a:r>
              <a:rPr lang="sk-SK" sz="1600" dirty="0" smtClean="0"/>
              <a:t>Riešiteľský kolektív LMF: V. Kavečanský, V. </a:t>
            </a:r>
            <a:r>
              <a:rPr lang="sk-SK" sz="1600" dirty="0" err="1" smtClean="0"/>
              <a:t>Antal</a:t>
            </a:r>
            <a:r>
              <a:rPr lang="sk-SK" sz="1600" dirty="0" smtClean="0"/>
              <a:t>, D. </a:t>
            </a:r>
            <a:r>
              <a:rPr lang="sk-SK" sz="1600" dirty="0" err="1" smtClean="0"/>
              <a:t>Volochová</a:t>
            </a:r>
            <a:r>
              <a:rPr lang="sk-SK" sz="1600" dirty="0" smtClean="0"/>
              <a:t>, </a:t>
            </a:r>
          </a:p>
          <a:p>
            <a:r>
              <a:rPr lang="sk-SK" sz="1600" dirty="0" smtClean="0"/>
              <a:t>                                            doktorandi:  S. </a:t>
            </a:r>
            <a:r>
              <a:rPr lang="sk-SK" sz="1600" dirty="0" err="1" smtClean="0"/>
              <a:t>Piovarči</a:t>
            </a:r>
            <a:r>
              <a:rPr lang="sk-SK" sz="1600" dirty="0" smtClean="0"/>
              <a:t>,  M. </a:t>
            </a:r>
            <a:r>
              <a:rPr lang="sk-SK" sz="1600" dirty="0" err="1" smtClean="0"/>
              <a:t>Radušovská</a:t>
            </a:r>
            <a:r>
              <a:rPr lang="sk-SK" sz="1600" dirty="0" smtClean="0"/>
              <a:t>, </a:t>
            </a:r>
          </a:p>
          <a:p>
            <a:r>
              <a:rPr lang="sk-SK" sz="1600" dirty="0" smtClean="0"/>
              <a:t>Rozpočet projektu: </a:t>
            </a:r>
            <a:r>
              <a:rPr lang="sk-SK" sz="1600" dirty="0" smtClean="0">
                <a:solidFill>
                  <a:srgbClr val="FF0000"/>
                </a:solidFill>
              </a:rPr>
              <a:t>300 tisíc EUR</a:t>
            </a:r>
            <a:r>
              <a:rPr lang="sk-SK" sz="1600" dirty="0" smtClean="0"/>
              <a:t>.</a:t>
            </a:r>
          </a:p>
          <a:p>
            <a:endParaRPr lang="sk-SK" sz="1600" dirty="0" smtClean="0"/>
          </a:p>
          <a:p>
            <a:r>
              <a:rPr lang="sk-SK" sz="1600" dirty="0" smtClean="0"/>
              <a:t>ITMS 26220120035	</a:t>
            </a:r>
            <a:r>
              <a:rPr lang="sk-SK" sz="1600" b="1" dirty="0" err="1" smtClean="0"/>
              <a:t>NanoCEXmat</a:t>
            </a:r>
            <a:r>
              <a:rPr lang="sk-SK" sz="1600" b="1" dirty="0" smtClean="0"/>
              <a:t> II - Budovanie infraštruktúry Centra </a:t>
            </a:r>
            <a:r>
              <a:rPr lang="sk-SK" sz="1600" b="1" dirty="0" err="1" smtClean="0"/>
              <a:t>excelentnosti</a:t>
            </a:r>
            <a:r>
              <a:rPr lang="sk-SK" sz="1600" b="1" dirty="0" smtClean="0"/>
              <a:t> progresívnych materiálov s </a:t>
            </a:r>
            <a:r>
              <a:rPr lang="sk-SK" sz="1600" b="1" dirty="0" err="1" smtClean="0"/>
              <a:t>nano</a:t>
            </a:r>
            <a:r>
              <a:rPr lang="sk-SK" sz="1600" b="1" dirty="0" smtClean="0"/>
              <a:t> a </a:t>
            </a:r>
            <a:r>
              <a:rPr lang="sk-SK" sz="1600" b="1" dirty="0" err="1" smtClean="0"/>
              <a:t>submikrónovou</a:t>
            </a:r>
            <a:r>
              <a:rPr lang="sk-SK" sz="1600" b="1" dirty="0" smtClean="0"/>
              <a:t> štruktúrou</a:t>
            </a:r>
            <a:endParaRPr lang="sk-SK" sz="1600" dirty="0" smtClean="0"/>
          </a:p>
          <a:p>
            <a:r>
              <a:rPr lang="sk-SK" sz="1600" dirty="0" smtClean="0"/>
              <a:t>Doba riešenia: 		2010 - 2013</a:t>
            </a:r>
          </a:p>
          <a:p>
            <a:r>
              <a:rPr lang="sk-SK" sz="1600" dirty="0" smtClean="0"/>
              <a:t>Koordinátor projektu:	                    J. </a:t>
            </a:r>
            <a:r>
              <a:rPr lang="sk-SK" sz="1600" dirty="0" err="1" smtClean="0"/>
              <a:t>Dusza</a:t>
            </a:r>
            <a:endParaRPr lang="sk-SK" sz="1600" dirty="0" smtClean="0"/>
          </a:p>
          <a:p>
            <a:r>
              <a:rPr lang="sk-SK" sz="1600" dirty="0" smtClean="0"/>
              <a:t>Zodpovedný riešiteľ LMF:               P. </a:t>
            </a:r>
            <a:r>
              <a:rPr lang="sk-SK" sz="1600" dirty="0" err="1" smtClean="0"/>
              <a:t>Diko</a:t>
            </a:r>
            <a:endParaRPr lang="sk-SK" sz="1600" dirty="0" smtClean="0"/>
          </a:p>
          <a:p>
            <a:r>
              <a:rPr lang="sk-SK" sz="1600" dirty="0" smtClean="0"/>
              <a:t>Projektový manažér za ÚEF:          M. </a:t>
            </a:r>
            <a:r>
              <a:rPr lang="sk-SK" sz="1600" dirty="0" err="1" smtClean="0"/>
              <a:t>Šefčiková</a:t>
            </a:r>
            <a:endParaRPr lang="sk-SK" sz="1600" dirty="0" smtClean="0"/>
          </a:p>
          <a:p>
            <a:r>
              <a:rPr lang="sk-SK" sz="1600" dirty="0" smtClean="0"/>
              <a:t>Riešiteľský kolektív:	                    K. </a:t>
            </a:r>
            <a:r>
              <a:rPr lang="sk-SK" sz="1600" dirty="0" err="1" smtClean="0"/>
              <a:t>Zmorayová</a:t>
            </a:r>
            <a:r>
              <a:rPr lang="sk-SK" sz="1600" dirty="0" smtClean="0"/>
              <a:t>, M. </a:t>
            </a:r>
            <a:r>
              <a:rPr lang="sk-SK" sz="1600" dirty="0" err="1" smtClean="0"/>
              <a:t>Šefčiková</a:t>
            </a:r>
            <a:r>
              <a:rPr lang="sk-SK" sz="1600" dirty="0" smtClean="0"/>
              <a:t>, V. </a:t>
            </a:r>
            <a:r>
              <a:rPr lang="sk-SK" sz="1600" dirty="0" err="1" smtClean="0"/>
              <a:t>Antal</a:t>
            </a:r>
            <a:r>
              <a:rPr lang="sk-SK" sz="1600" dirty="0" smtClean="0"/>
              <a:t>,</a:t>
            </a:r>
          </a:p>
          <a:p>
            <a:r>
              <a:rPr lang="sk-SK" sz="1600" dirty="0" smtClean="0"/>
              <a:t>                                                            D.  </a:t>
            </a:r>
            <a:r>
              <a:rPr lang="sk-SK" sz="1600" dirty="0" err="1" smtClean="0"/>
              <a:t>Volochová</a:t>
            </a:r>
            <a:r>
              <a:rPr lang="sk-SK" sz="1600" dirty="0" smtClean="0"/>
              <a:t>, </a:t>
            </a:r>
          </a:p>
          <a:p>
            <a:r>
              <a:rPr lang="sk-SK" sz="1600" dirty="0" smtClean="0"/>
              <a:t>                                                            doktorandi: S. </a:t>
            </a:r>
            <a:r>
              <a:rPr lang="sk-SK" sz="1600" dirty="0" err="1" smtClean="0"/>
              <a:t>Piovarči</a:t>
            </a:r>
            <a:r>
              <a:rPr lang="sk-SK" sz="1600" dirty="0" smtClean="0"/>
              <a:t>, M. </a:t>
            </a:r>
            <a:r>
              <a:rPr lang="sk-SK" sz="1600" dirty="0" err="1" smtClean="0"/>
              <a:t>Radušovská</a:t>
            </a:r>
            <a:r>
              <a:rPr lang="sk-SK" sz="1600" dirty="0" smtClean="0"/>
              <a:t>, </a:t>
            </a:r>
          </a:p>
          <a:p>
            <a:r>
              <a:rPr lang="sk-SK" sz="1600" dirty="0" smtClean="0"/>
              <a:t>Rozpočet projektu: </a:t>
            </a:r>
            <a:r>
              <a:rPr lang="sk-SK" sz="1600" dirty="0" smtClean="0">
                <a:solidFill>
                  <a:srgbClr val="FF0000"/>
                </a:solidFill>
              </a:rPr>
              <a:t>300 tisíc EUR</a:t>
            </a:r>
            <a:r>
              <a:rPr lang="sk-SK" sz="1600" dirty="0" smtClean="0"/>
              <a:t>.</a:t>
            </a:r>
          </a:p>
          <a:p>
            <a:endParaRPr lang="sk-SK" sz="1600" dirty="0" smtClean="0"/>
          </a:p>
        </p:txBody>
      </p:sp>
      <p:sp>
        <p:nvSpPr>
          <p:cNvPr id="10" name="BlokTextu 9"/>
          <p:cNvSpPr txBox="1"/>
          <p:nvPr/>
        </p:nvSpPr>
        <p:spPr>
          <a:xfrm>
            <a:off x="467544" y="5229200"/>
            <a:ext cx="820891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sk-SK" b="1" dirty="0" smtClean="0"/>
              <a:t>Práce spojené s novou infraštruktúrou LMF v hodnote 1.9 mil. EUR </a:t>
            </a:r>
          </a:p>
          <a:p>
            <a:r>
              <a:rPr lang="sk-SK" b="1" dirty="0" smtClean="0"/>
              <a:t>(22 prístrojov a zariadení) </a:t>
            </a:r>
            <a:r>
              <a:rPr lang="en-US" b="1" dirty="0" err="1" smtClean="0"/>
              <a:t>zni</a:t>
            </a:r>
            <a:r>
              <a:rPr lang="sk-SK" b="1" dirty="0" err="1" smtClean="0"/>
              <a:t>žovali</a:t>
            </a:r>
            <a:r>
              <a:rPr lang="sk-SK" b="1" dirty="0" smtClean="0"/>
              <a:t> kapacity na výskum </a:t>
            </a:r>
            <a:r>
              <a:rPr lang="en-US" b="1" dirty="0" smtClean="0"/>
              <a:t>!</a:t>
            </a:r>
            <a:endParaRPr lang="sk-SK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348627"/>
            <a:ext cx="9144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ITMS26110230034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	Edukačné fyzikálne centrum ÚEF SAV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Doba riešenia: 		2010 - 2013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Hlavný riešiteľ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:		M.</a:t>
            </a:r>
            <a:r>
              <a:rPr lang="sk-SK" sz="15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sk-SK" sz="15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Zentková</a:t>
            </a:r>
            <a:r>
              <a:rPr lang="sk-SK" sz="15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Riešiteľský kolektív:	                     </a:t>
            </a:r>
            <a:r>
              <a:rPr kumimoji="0" lang="sk-SK" sz="15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Diko</a:t>
            </a:r>
            <a:endParaRPr kumimoji="0" lang="sk-SK" sz="150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ITMS 26110230061	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ECVV-NANOKOP - Edukačné centrum pre výskum a vývoj komplexných  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nanosystémov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Doba riešenia: 		2012 - 2013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Hlavný riešiteľ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:		 </a:t>
            </a:r>
            <a:r>
              <a:rPr lang="sk-SK" sz="15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P.Kopčanský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Riešiteľský kolektív:	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Pavel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 Martina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Šefčiková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Katarína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Zmorayová</a:t>
            </a:r>
            <a:endParaRPr kumimoji="0" lang="sk-SK" sz="15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I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TMS 26110230097	</a:t>
            </a:r>
            <a:r>
              <a:rPr kumimoji="0" lang="sk-SK" sz="15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Physnet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 - Medzinárodné  virtuálne  laboratórium  fyziky  progresívnych  materiálov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Doba riešenia: 		2013 - 2015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Hlavný riešiteľ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:		</a:t>
            </a:r>
            <a:r>
              <a:rPr lang="sk-SK" sz="15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P. </a:t>
            </a:r>
            <a:r>
              <a:rPr lang="sk-SK" sz="15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Kopčanský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Riešiteľský kolektív:		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P. 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Diko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,, M. 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Šefčiková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, D.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Volochová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, K.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Zmorayová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, 			                                            V. Kavečanský ,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Vi.Antal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 , L. Vojtková </a:t>
            </a:r>
            <a:endParaRPr kumimoji="0" lang="sk-SK" sz="15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ITMS 26220220186	</a:t>
            </a:r>
            <a:r>
              <a:rPr kumimoji="0" lang="sk-SK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PROMATECH - Výskumné centrum progresívnych materiálov a technológií pre súčasné a budúce aplikácie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Doba riešenia: 		2013 - 2015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Hlavný riešiteľ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:                                 J. </a:t>
            </a:r>
            <a:r>
              <a:rPr lang="sk-SK" sz="15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Dusza</a:t>
            </a:r>
            <a:r>
              <a:rPr lang="sk-SK" sz="15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Projektový manažér ÚEF:               M. 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Šefčiková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	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Riešiteľský kolektív:	               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P.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Diko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, M. 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Šefčiková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D. </a:t>
            </a:r>
            <a:r>
              <a:rPr lang="sk-SK" sz="1500" dirty="0" err="1" smtClean="0">
                <a:ea typeface="Times New Roman" pitchFamily="18" charset="0"/>
                <a:cs typeface="Times New Roman" pitchFamily="18" charset="0"/>
              </a:rPr>
              <a:t>Volochová</a:t>
            </a:r>
            <a:r>
              <a:rPr lang="sk-SK" sz="1500" dirty="0" smtClean="0">
                <a:ea typeface="Times New Roman" pitchFamily="18" charset="0"/>
                <a:cs typeface="Times New Roman" pitchFamily="18" charset="0"/>
              </a:rPr>
              <a:t> </a:t>
            </a:r>
            <a:endParaRPr kumimoji="0" lang="sk-SK" sz="15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79512" y="5589240"/>
            <a:ext cx="8736777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Manžérské</a:t>
            </a:r>
            <a:r>
              <a:rPr lang="sk-SK" b="1" dirty="0" smtClean="0"/>
              <a:t> a administratívne úlohy </a:t>
            </a:r>
            <a:r>
              <a:rPr lang="en-US" b="1" dirty="0" err="1" smtClean="0"/>
              <a:t>zni</a:t>
            </a:r>
            <a:r>
              <a:rPr lang="sk-SK" b="1" dirty="0" err="1" smtClean="0"/>
              <a:t>žovali</a:t>
            </a:r>
            <a:r>
              <a:rPr lang="sk-SK" b="1" dirty="0" smtClean="0"/>
              <a:t> kapacity na výskum LMF </a:t>
            </a:r>
            <a:r>
              <a:rPr lang="en-US" b="1" dirty="0" smtClean="0"/>
              <a:t>!</a:t>
            </a:r>
            <a:endParaRPr lang="sk-SK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ľka 7"/>
          <p:cNvGraphicFramePr>
            <a:graphicFrameLocks noGrp="1"/>
          </p:cNvGraphicFramePr>
          <p:nvPr/>
        </p:nvGraphicFramePr>
        <p:xfrm>
          <a:off x="0" y="332656"/>
          <a:ext cx="8784977" cy="5870448"/>
        </p:xfrm>
        <a:graphic>
          <a:graphicData uri="http://schemas.openxmlformats.org/drawingml/2006/table">
            <a:tbl>
              <a:tblPr/>
              <a:tblGrid>
                <a:gridCol w="2376264"/>
                <a:gridCol w="1728192"/>
                <a:gridCol w="2987824"/>
                <a:gridCol w="1692697"/>
              </a:tblGrid>
              <a:tr h="155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Projekt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Arial Narrow"/>
                          <a:ea typeface="Calibri"/>
                          <a:cs typeface="Times New Roman"/>
                        </a:rPr>
                        <a:t>Meno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Arial Narrow"/>
                          <a:ea typeface="Calibri"/>
                          <a:cs typeface="Times New Roman"/>
                        </a:rPr>
                        <a:t>Funkcia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Roky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26220120019 /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CEX I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Arial Narrow"/>
                          <a:ea typeface="Calibri"/>
                          <a:cs typeface="Times New Roman"/>
                        </a:rPr>
                        <a:t>Šefčiková Martina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Projektový manažér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2009 - 2011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Manažér Monitoringu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2009 - 2011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Sledovanie dopadov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2011 - 2016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26220120035 /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CEX II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Arial Narrow"/>
                          <a:ea typeface="Calibri"/>
                          <a:cs typeface="Times New Roman"/>
                        </a:rPr>
                        <a:t>Šefčiková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 Martina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Splnomocnený zástupca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2010 - 2013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Projektový manažér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2010 - 2013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Manažér Monitoringu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2010 - 2013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Sledovanie dopadov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2013 - 2016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26220220061 /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NMTE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Arial Narrow"/>
                          <a:ea typeface="Calibri"/>
                          <a:cs typeface="Times New Roman"/>
                        </a:rPr>
                        <a:t>Šefčiková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 Martina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Splnomocnený zástupca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Arial Narrow"/>
                          <a:ea typeface="Calibri"/>
                          <a:cs typeface="Times New Roman"/>
                        </a:rPr>
                        <a:t>2010 - 2013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Projektový manažér za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ÚMV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2010 - 2013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Arial Narrow"/>
                          <a:ea typeface="Calibri"/>
                          <a:cs typeface="Times New Roman"/>
                        </a:rPr>
                        <a:t>Zmorayová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 Katarína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Manažér Monitoringu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2010 - 2013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Sledovanie dopadov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2013 - trvá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26220220041 /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MS2G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Arial Narrow"/>
                          <a:ea typeface="Calibri"/>
                          <a:cs typeface="Times New Roman"/>
                        </a:rPr>
                        <a:t>Zmorayová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 Katarína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Arial Narrow"/>
                          <a:ea typeface="Calibri"/>
                          <a:cs typeface="Times New Roman"/>
                        </a:rPr>
                        <a:t>Splnomocnený zástupca 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2009 - 2014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Arial Narrow"/>
                          <a:ea typeface="Calibri"/>
                          <a:cs typeface="Times New Roman"/>
                        </a:rPr>
                        <a:t>Projektový manažér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2009 - 2014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Manažér pre publicitu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2009 - 2014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Manažér Monitoringu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2009 - 2014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Arial Narrow"/>
                          <a:ea typeface="Calibri"/>
                          <a:cs typeface="Times New Roman"/>
                        </a:rPr>
                        <a:t>Sledovanie dopadov </a:t>
                      </a:r>
                      <a:endParaRPr lang="sk-SK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Arial Narrow"/>
                          <a:ea typeface="Calibri"/>
                          <a:cs typeface="Times New Roman"/>
                        </a:rPr>
                        <a:t>2014 - trvá</a:t>
                      </a:r>
                      <a:endParaRPr lang="sk-SK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26110230097 / </a:t>
                      </a:r>
                      <a:r>
                        <a:rPr lang="sk-SK" sz="1400" b="1" dirty="0" err="1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PhysNet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Arial Narrow"/>
                          <a:ea typeface="Calibri"/>
                          <a:cs typeface="Times New Roman"/>
                        </a:rPr>
                        <a:t>Šefčiková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 Martina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Koordinátor pre aktivity doktorandov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atin typeface="Arial Narrow"/>
                          <a:ea typeface="Calibri"/>
                          <a:cs typeface="Times New Roman"/>
                        </a:rPr>
                        <a:t>2013 - 2015</a:t>
                      </a:r>
                      <a:endParaRPr lang="sk-SK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26220220186 /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PROMATECH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Arial Narrow"/>
                          <a:ea typeface="Calibri"/>
                          <a:cs typeface="Times New Roman"/>
                        </a:rPr>
                        <a:t>Šefčiková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 Martina</a:t>
                      </a:r>
                      <a:endParaRPr lang="sk-SK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Splnomocnený zástupca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THS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Arial Narrow"/>
                          <a:ea typeface="Calibri"/>
                          <a:cs typeface="Times New Roman"/>
                        </a:rPr>
                        <a:t>2013 - 2015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Projektový manažér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 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a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THS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Arial Narrow"/>
                          <a:ea typeface="Calibri"/>
                          <a:cs typeface="Times New Roman"/>
                        </a:rPr>
                        <a:t>2013 - 2015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3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Manažér Monitoringu pre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ÚEF </a:t>
                      </a:r>
                      <a:r>
                        <a:rPr lang="sk-SK" sz="1400" dirty="0">
                          <a:latin typeface="Arial Narrow"/>
                          <a:ea typeface="Calibri"/>
                          <a:cs typeface="Times New Roman"/>
                        </a:rPr>
                        <a:t>a </a:t>
                      </a:r>
                      <a:r>
                        <a:rPr lang="sk-SK" sz="1400" b="1" dirty="0">
                          <a:solidFill>
                            <a:srgbClr val="0000FF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THS</a:t>
                      </a:r>
                      <a:endParaRPr lang="sk-SK" sz="14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Arial Narrow"/>
                          <a:ea typeface="Calibri"/>
                          <a:cs typeface="Times New Roman"/>
                        </a:rPr>
                        <a:t>2013 - 2015</a:t>
                      </a:r>
                      <a:endParaRPr lang="sk-SK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93" marR="55293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107504" y="117694"/>
            <a:ext cx="91440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Iné projekty</a:t>
            </a:r>
            <a:endParaRPr kumimoji="0" lang="sk-SK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Centrum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excelentnosti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SAV	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Centrum fyziky nízkych teplôt a materiálového výskumu v extrémnych         			podmienkach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Doba riešenia: 		2011 - 2014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Hlavný riešiteľ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:		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P.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Samuely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Riešiteľský kolektív:	                    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P.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Diko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, V.  Kavečanský, V.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Antal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, D.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Volochová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A2.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Medzinárodné projekty  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MVTS SAV-ESO ERANET	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7.RP MNT  </a:t>
            </a:r>
            <a:r>
              <a:rPr kumimoji="0" lang="sk-SK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ERA.Net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sk-SK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Engineering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sk-SK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Superconductivity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Doba riešenia: 		2010 - 2012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Hlavný riešiteľ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:		P.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Samuely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Riešiteľský kolektív:	                     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P.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Diko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, V. Kavečanský, V.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Antal</a:t>
            </a:r>
            <a:r>
              <a:rPr lang="sk-SK" sz="16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, D. </a:t>
            </a:r>
            <a:r>
              <a:rPr lang="sk-SK" sz="16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Volochová</a:t>
            </a:r>
            <a:endParaRPr lang="sk-SK" sz="1600" dirty="0" smtClean="0"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1" i="0" u="none" strike="noStrike" cap="none" normalizeH="0" baseline="0" dirty="0" smtClean="0">
              <a:ln>
                <a:noFill/>
              </a:ln>
              <a:solidFill>
                <a:srgbClr val="0099CC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sz="1600" dirty="0" smtClean="0">
              <a:solidFill>
                <a:srgbClr val="000000"/>
              </a:solidFill>
              <a:ea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Spolupráca s </a:t>
            </a:r>
            <a:r>
              <a:rPr lang="sk-SK" sz="1600" b="1" dirty="0" err="1" smtClean="0">
                <a:latin typeface="Arial" pitchFamily="34" charset="0"/>
                <a:cs typeface="Arial" pitchFamily="34" charset="0"/>
              </a:rPr>
              <a:t>Shibaura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err="1" smtClean="0">
                <a:latin typeface="Arial" pitchFamily="34" charset="0"/>
                <a:cs typeface="Arial" pitchFamily="34" charset="0"/>
              </a:rPr>
              <a:t>Institute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err="1" smtClean="0">
                <a:latin typeface="Arial" pitchFamily="34" charset="0"/>
                <a:cs typeface="Arial" pitchFamily="34" charset="0"/>
              </a:rPr>
              <a:t>Technology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600" b="1" dirty="0" err="1" smtClean="0">
                <a:latin typeface="Arial" pitchFamily="34" charset="0"/>
                <a:cs typeface="Arial" pitchFamily="34" charset="0"/>
              </a:rPr>
              <a:t>Tokyo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Podpísané memorandum o spolupráci (riaditeľ ÚEF SAV – rektor SIT).</a:t>
            </a:r>
          </a:p>
          <a:p>
            <a:pPr>
              <a:defRPr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V roku 2013 - 2015 </a:t>
            </a:r>
            <a:r>
              <a:rPr lang="sk-SK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päť študentov zo SIT na študijných pobytoch. 4 spoločné publikácie</a:t>
            </a:r>
          </a:p>
          <a:p>
            <a:pPr>
              <a:defRPr/>
            </a:pPr>
            <a:endParaRPr lang="sk-SK" sz="1600" b="1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Neformálna spolupráca (aj </a:t>
            </a:r>
            <a:r>
              <a:rPr lang="sk-SK" sz="1600" b="1" dirty="0" err="1" smtClean="0">
                <a:latin typeface="Arial" pitchFamily="34" charset="0"/>
                <a:cs typeface="Arial" pitchFamily="34" charset="0"/>
              </a:rPr>
              <a:t>PhysNet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defRPr/>
            </a:pP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University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Cambridge ( študijný pobyt1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PhD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študent) , JTU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Shanghai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(Prof.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Yao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) , </a:t>
            </a:r>
          </a:p>
          <a:p>
            <a:pPr>
              <a:defRPr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KAERI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Daejeon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J Y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) ,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FzÚ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Praha (Dr.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Jirsa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defRPr/>
            </a:pPr>
            <a:endParaRPr lang="sk-SK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sz="16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51520" y="448598"/>
            <a:ext cx="3070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Najlepšie výsledky r. 2012-2015</a:t>
            </a: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251520" y="764704"/>
            <a:ext cx="88924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b="1" dirty="0" smtClean="0">
                <a:solidFill>
                  <a:srgbClr val="0000FF"/>
                </a:solidFill>
                <a:ea typeface="Times New Roman" pitchFamily="18" charset="0"/>
                <a:cs typeface="Times New Roman" pitchFamily="18" charset="0"/>
              </a:rPr>
              <a:t>Výskumná téma: masívne </a:t>
            </a:r>
            <a:r>
              <a:rPr lang="sk-SK" b="1" dirty="0" err="1" smtClean="0">
                <a:solidFill>
                  <a:srgbClr val="0000FF"/>
                </a:solidFill>
                <a:ea typeface="Times New Roman" pitchFamily="18" charset="0"/>
                <a:cs typeface="Times New Roman" pitchFamily="18" charset="0"/>
              </a:rPr>
              <a:t>supravodiče</a:t>
            </a:r>
            <a:endParaRPr lang="sk-SK" b="1" dirty="0" smtClean="0">
              <a:solidFill>
                <a:srgbClr val="0000FF"/>
              </a:solidFill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dirty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Názov: REBCO</a:t>
            </a:r>
            <a:r>
              <a:rPr kumimoji="0" lang="sk-SK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sk-SK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supravodiče</a:t>
            </a:r>
            <a:r>
              <a:rPr kumimoji="0" lang="sk-SK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s chemickým </a:t>
            </a:r>
            <a:r>
              <a:rPr kumimoji="0" lang="sk-SK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piningom</a:t>
            </a:r>
            <a:endParaRPr kumimoji="0" lang="sk-SK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baseline="0" dirty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Kolektív: </a:t>
            </a:r>
            <a:r>
              <a:rPr kumimoji="0" lang="sk-SK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sk-SK" dirty="0" smtClean="0">
                <a:cs typeface="Times New Roman" pitchFamily="18" charset="0"/>
              </a:rPr>
              <a:t>P. </a:t>
            </a:r>
            <a:r>
              <a:rPr lang="sk-SK" dirty="0" err="1" smtClean="0">
                <a:cs typeface="Times New Roman" pitchFamily="18" charset="0"/>
              </a:rPr>
              <a:t>Diko</a:t>
            </a:r>
            <a:r>
              <a:rPr lang="sk-SK" dirty="0" smtClean="0">
                <a:cs typeface="Times New Roman" pitchFamily="18" charset="0"/>
              </a:rPr>
              <a:t>, D</a:t>
            </a:r>
            <a:r>
              <a:rPr kumimoji="0" lang="sk-SK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. </a:t>
            </a:r>
            <a:r>
              <a:rPr kumimoji="0" lang="sk-SK" b="0" i="0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Volochová</a:t>
            </a:r>
            <a:r>
              <a:rPr kumimoji="0" lang="sk-SK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V. </a:t>
            </a:r>
            <a:r>
              <a:rPr kumimoji="0" lang="sk-SK" b="0" i="0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Antal</a:t>
            </a:r>
            <a:r>
              <a:rPr kumimoji="0" lang="sk-SK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M. </a:t>
            </a:r>
            <a:r>
              <a:rPr kumimoji="0" lang="sk-SK" b="0" i="0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Radušovská</a:t>
            </a:r>
            <a:r>
              <a:rPr kumimoji="0" lang="sk-SK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S. </a:t>
            </a:r>
            <a:r>
              <a:rPr kumimoji="0" lang="sk-SK" b="0" i="0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Piovarči</a:t>
            </a:r>
            <a:r>
              <a:rPr kumimoji="0" lang="sk-SK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</a:t>
            </a:r>
            <a:r>
              <a:rPr kumimoji="0" lang="sk-SK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J. Kováč, </a:t>
            </a:r>
            <a:endParaRPr kumimoji="0" lang="sk-SK" b="0" i="0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baseline="0" dirty="0"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cs typeface="Times New Roman" pitchFamily="18" charset="0"/>
              </a:rPr>
              <a:t>Publikácie: </a:t>
            </a:r>
            <a:endParaRPr kumimoji="0" lang="sk-SK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u="sng" dirty="0" smtClean="0"/>
              <a:t>D</a:t>
            </a:r>
            <a:r>
              <a:rPr lang="sk-SK" u="sng" dirty="0"/>
              <a:t>.</a:t>
            </a:r>
            <a:r>
              <a:rPr lang="en-US" u="sng" dirty="0"/>
              <a:t> </a:t>
            </a:r>
            <a:r>
              <a:rPr lang="en-US" u="sng" dirty="0" err="1"/>
              <a:t>Volochová</a:t>
            </a:r>
            <a:r>
              <a:rPr lang="en-US" u="sng" dirty="0"/>
              <a:t>, P </a:t>
            </a:r>
            <a:r>
              <a:rPr lang="en-US" u="sng" dirty="0" err="1"/>
              <a:t>Diko</a:t>
            </a:r>
            <a:r>
              <a:rPr lang="en-US" u="sng" dirty="0"/>
              <a:t>, </a:t>
            </a:r>
            <a:r>
              <a:rPr lang="sk-SK" u="sng" dirty="0"/>
              <a:t>S. </a:t>
            </a:r>
            <a:r>
              <a:rPr lang="sk-SK" u="sng" dirty="0" err="1"/>
              <a:t>Piovarči</a:t>
            </a:r>
            <a:r>
              <a:rPr lang="en-US" u="sng" dirty="0"/>
              <a:t>, </a:t>
            </a:r>
            <a:r>
              <a:rPr lang="en-US" dirty="0"/>
              <a:t>K Iida, B </a:t>
            </a:r>
            <a:r>
              <a:rPr lang="en-US" dirty="0" err="1"/>
              <a:t>Holzapfel</a:t>
            </a:r>
            <a:r>
              <a:rPr lang="en-US" dirty="0"/>
              <a:t>, A E Carrillo and X Granados</a:t>
            </a:r>
            <a:r>
              <a:rPr lang="sk-SK" dirty="0"/>
              <a:t>, </a:t>
            </a:r>
            <a:r>
              <a:rPr lang="en-US" i="1" dirty="0"/>
              <a:t>Microstructure and trapped field of Al-doped </a:t>
            </a:r>
            <a:r>
              <a:rPr lang="en-US" i="1" dirty="0" err="1"/>
              <a:t>GdBCO</a:t>
            </a:r>
            <a:r>
              <a:rPr lang="en-US" i="1" dirty="0"/>
              <a:t>-Ag bulk superconductors</a:t>
            </a:r>
            <a:r>
              <a:rPr lang="sk-SK" dirty="0"/>
              <a:t>, </a:t>
            </a:r>
            <a:r>
              <a:rPr lang="cs-CZ" b="1" dirty="0" err="1"/>
              <a:t>Supercond</a:t>
            </a:r>
            <a:r>
              <a:rPr lang="cs-CZ" b="1" dirty="0"/>
              <a:t>. </a:t>
            </a:r>
            <a:r>
              <a:rPr lang="cs-CZ" b="1" dirty="0" err="1"/>
              <a:t>Sci</a:t>
            </a:r>
            <a:r>
              <a:rPr lang="cs-CZ" b="1" dirty="0"/>
              <a:t>. </a:t>
            </a:r>
            <a:r>
              <a:rPr lang="cs-CZ" b="1" dirty="0" err="1"/>
              <a:t>Technol</a:t>
            </a:r>
            <a:r>
              <a:rPr lang="cs-CZ" b="1" dirty="0"/>
              <a:t>. </a:t>
            </a:r>
            <a:r>
              <a:rPr lang="cs-CZ" dirty="0"/>
              <a:t>25 (2012) 025023 (4pp)</a:t>
            </a:r>
            <a:r>
              <a:rPr lang="sk-SK" dirty="0"/>
              <a:t>. </a:t>
            </a:r>
            <a:r>
              <a:rPr lang="cs-CZ" b="1" dirty="0"/>
              <a:t>(2.758 - IF2012</a:t>
            </a:r>
            <a:r>
              <a:rPr lang="cs-CZ" b="1" dirty="0" smtClean="0"/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sk-SK" u="sng" dirty="0" smtClean="0"/>
              <a:t>VOLOCHOVÁ</a:t>
            </a:r>
            <a:r>
              <a:rPr lang="sk-SK" u="sng" dirty="0"/>
              <a:t>, Daniela</a:t>
            </a:r>
            <a:r>
              <a:rPr lang="sk-SK" dirty="0"/>
              <a:t> - JUREK, K. - </a:t>
            </a:r>
            <a:r>
              <a:rPr lang="sk-SK" u="sng" dirty="0"/>
              <a:t>RADUŠOVSKÁ, Monika</a:t>
            </a:r>
            <a:r>
              <a:rPr lang="sk-SK" dirty="0"/>
              <a:t> - </a:t>
            </a:r>
            <a:r>
              <a:rPr lang="sk-SK" u="sng" dirty="0"/>
              <a:t>PIOVARČI, Samuel</a:t>
            </a:r>
            <a:r>
              <a:rPr lang="sk-SK" dirty="0"/>
              <a:t> - </a:t>
            </a:r>
            <a:r>
              <a:rPr lang="sk-SK" u="sng" dirty="0"/>
              <a:t>ANTAL, </a:t>
            </a:r>
            <a:r>
              <a:rPr lang="sk-SK" u="sng" dirty="0" err="1"/>
              <a:t>Vitaliy</a:t>
            </a:r>
            <a:r>
              <a:rPr lang="sk-SK" u="sng" dirty="0"/>
              <a:t> </a:t>
            </a:r>
            <a:r>
              <a:rPr lang="sk-SK" dirty="0"/>
              <a:t>- KOVÁČ, Jozef - JIRSA, Miloš - </a:t>
            </a:r>
            <a:r>
              <a:rPr lang="sk-SK" u="sng" dirty="0"/>
              <a:t>DIKO, Pavel</a:t>
            </a:r>
            <a:r>
              <a:rPr lang="sk-SK" dirty="0"/>
              <a:t>. </a:t>
            </a:r>
            <a:r>
              <a:rPr lang="sk-SK" dirty="0" err="1"/>
              <a:t>Influence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Sm</a:t>
            </a:r>
            <a:r>
              <a:rPr lang="sk-SK" dirty="0"/>
              <a:t> and </a:t>
            </a:r>
            <a:r>
              <a:rPr lang="sk-SK" dirty="0" err="1"/>
              <a:t>Yb</a:t>
            </a:r>
            <a:r>
              <a:rPr lang="sk-SK" dirty="0"/>
              <a:t> </a:t>
            </a:r>
            <a:r>
              <a:rPr lang="sk-SK" dirty="0" err="1"/>
              <a:t>Pollution</a:t>
            </a:r>
            <a:r>
              <a:rPr lang="sk-SK" dirty="0"/>
              <a:t> on </a:t>
            </a:r>
            <a:r>
              <a:rPr lang="sk-SK" dirty="0" err="1"/>
              <a:t>Superconducting</a:t>
            </a:r>
            <a:r>
              <a:rPr lang="sk-SK" dirty="0"/>
              <a:t> </a:t>
            </a:r>
            <a:r>
              <a:rPr lang="sk-SK" dirty="0" err="1"/>
              <a:t>Properties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YBCO </a:t>
            </a:r>
            <a:r>
              <a:rPr lang="sk-SK" dirty="0" err="1"/>
              <a:t>Bulk</a:t>
            </a:r>
            <a:r>
              <a:rPr lang="sk-SK" dirty="0"/>
              <a:t> </a:t>
            </a:r>
            <a:r>
              <a:rPr lang="sk-SK" dirty="0" err="1"/>
              <a:t>Superconductors</a:t>
            </a:r>
            <a:r>
              <a:rPr lang="sk-SK" dirty="0"/>
              <a:t>. In </a:t>
            </a:r>
            <a:r>
              <a:rPr lang="sk-SK" b="1" dirty="0"/>
              <a:t>Acta </a:t>
            </a:r>
            <a:r>
              <a:rPr lang="sk-SK" b="1" dirty="0" err="1"/>
              <a:t>Physica</a:t>
            </a:r>
            <a:r>
              <a:rPr lang="sk-SK" b="1" dirty="0"/>
              <a:t> </a:t>
            </a:r>
            <a:r>
              <a:rPr lang="sk-SK" b="1" dirty="0" err="1"/>
              <a:t>Polonica</a:t>
            </a:r>
            <a:r>
              <a:rPr lang="sk-SK" b="1" dirty="0"/>
              <a:t> A</a:t>
            </a:r>
            <a:r>
              <a:rPr lang="sk-SK" dirty="0"/>
              <a:t>, 2014, </a:t>
            </a:r>
            <a:r>
              <a:rPr lang="sk-SK" dirty="0" err="1"/>
              <a:t>vol</a:t>
            </a:r>
            <a:r>
              <a:rPr lang="sk-SK" dirty="0"/>
              <a:t>. 126, no. 1, p. </a:t>
            </a:r>
            <a:r>
              <a:rPr lang="sk-SK" dirty="0" smtClean="0"/>
              <a:t>358-359.</a:t>
            </a:r>
            <a:r>
              <a:rPr lang="sk-SK" b="1" dirty="0" smtClean="0"/>
              <a:t> (0.604 </a:t>
            </a:r>
            <a:r>
              <a:rPr lang="sk-SK" b="1" dirty="0"/>
              <a:t>- </a:t>
            </a:r>
            <a:r>
              <a:rPr lang="sk-SK" b="1" dirty="0" smtClean="0"/>
              <a:t>IF2013)</a:t>
            </a:r>
            <a:endParaRPr lang="sk-SK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de-DE" u="sng" dirty="0"/>
              <a:t>Daniela </a:t>
            </a:r>
            <a:r>
              <a:rPr lang="de-DE" u="sng" dirty="0" err="1"/>
              <a:t>Volochová</a:t>
            </a:r>
            <a:r>
              <a:rPr lang="de-DE" u="sng" dirty="0"/>
              <a:t>,  Samuel </a:t>
            </a:r>
            <a:r>
              <a:rPr lang="de-DE" u="sng" dirty="0" err="1"/>
              <a:t>Piovarči</a:t>
            </a:r>
            <a:r>
              <a:rPr lang="de-DE" u="sng" dirty="0"/>
              <a:t>, Monika </a:t>
            </a:r>
            <a:r>
              <a:rPr lang="de-DE" u="sng" dirty="0" err="1"/>
              <a:t>Radušovská</a:t>
            </a:r>
            <a:r>
              <a:rPr lang="de-DE" u="sng" dirty="0"/>
              <a:t>, Vitaliy Antal</a:t>
            </a:r>
            <a:r>
              <a:rPr lang="de-DE" dirty="0"/>
              <a:t>, Jozef </a:t>
            </a:r>
            <a:r>
              <a:rPr lang="de-DE" dirty="0" err="1"/>
              <a:t>Kováč</a:t>
            </a:r>
            <a:r>
              <a:rPr lang="de-DE" dirty="0"/>
              <a:t>, Karel Jurek, </a:t>
            </a:r>
            <a:r>
              <a:rPr lang="de-DE" dirty="0" err="1"/>
              <a:t>Miloš</a:t>
            </a:r>
            <a:r>
              <a:rPr lang="de-DE" dirty="0"/>
              <a:t> </a:t>
            </a:r>
            <a:r>
              <a:rPr lang="de-DE" dirty="0" err="1"/>
              <a:t>Jirsa</a:t>
            </a:r>
            <a:r>
              <a:rPr lang="de-DE" dirty="0"/>
              <a:t>, Pavel </a:t>
            </a:r>
            <a:r>
              <a:rPr lang="de-DE" dirty="0" err="1"/>
              <a:t>Diko</a:t>
            </a:r>
            <a:r>
              <a:rPr lang="de-DE" dirty="0"/>
              <a:t> </a:t>
            </a:r>
            <a:r>
              <a:rPr lang="sk-SK" dirty="0"/>
              <a:t>YBCO </a:t>
            </a:r>
            <a:r>
              <a:rPr lang="sk-SK" dirty="0" err="1"/>
              <a:t>bulk</a:t>
            </a:r>
            <a:r>
              <a:rPr lang="sk-SK" dirty="0"/>
              <a:t> </a:t>
            </a:r>
            <a:r>
              <a:rPr lang="sk-SK" dirty="0" err="1"/>
              <a:t>superconductors</a:t>
            </a:r>
            <a:r>
              <a:rPr lang="sk-SK" dirty="0"/>
              <a:t> </a:t>
            </a:r>
            <a:r>
              <a:rPr lang="sk-SK" dirty="0" err="1"/>
              <a:t>doped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gadolinium</a:t>
            </a:r>
            <a:r>
              <a:rPr lang="sk-SK" dirty="0"/>
              <a:t> and </a:t>
            </a:r>
            <a:r>
              <a:rPr lang="sk-SK" dirty="0" err="1"/>
              <a:t>samarium</a:t>
            </a:r>
            <a:r>
              <a:rPr lang="de-DE" dirty="0"/>
              <a:t>, </a:t>
            </a:r>
            <a:r>
              <a:rPr lang="de-DE" b="1" dirty="0" err="1"/>
              <a:t>Physica</a:t>
            </a:r>
            <a:r>
              <a:rPr lang="de-DE" b="1" dirty="0"/>
              <a:t> C</a:t>
            </a:r>
            <a:r>
              <a:rPr lang="de-DE" dirty="0"/>
              <a:t> Volume: 494  (2013)  36-40</a:t>
            </a:r>
            <a:r>
              <a:rPr lang="de-DE" i="1" dirty="0"/>
              <a:t>. </a:t>
            </a:r>
            <a:r>
              <a:rPr lang="sk-SK" b="1" dirty="0"/>
              <a:t>(1.110 - IF2013</a:t>
            </a:r>
            <a:r>
              <a:rPr lang="sk-SK" b="1" dirty="0" smtClean="0"/>
              <a:t>)</a:t>
            </a:r>
            <a:r>
              <a:rPr lang="sk-SK" dirty="0" smtClean="0"/>
              <a:t> </a:t>
            </a:r>
            <a:endParaRPr lang="cs-CZ" b="1" dirty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PP 00089-2015 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D. </a:t>
            </a:r>
            <a:r>
              <a:rPr kumimoji="0" lang="sk-SK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Volochová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V. </a:t>
            </a:r>
            <a:r>
              <a:rPr kumimoji="0" lang="sk-SK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Antal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S. </a:t>
            </a:r>
            <a:r>
              <a:rPr kumimoji="0" lang="sk-SK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Piovarči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sk-SK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YBCO </a:t>
            </a:r>
            <a:r>
              <a:rPr kumimoji="0" lang="sk-SK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supravodič</a:t>
            </a:r>
            <a:r>
              <a:rPr kumimoji="0" lang="sk-SK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legovaný </a:t>
            </a:r>
            <a:r>
              <a:rPr kumimoji="0" lang="sk-SK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samáriom</a:t>
            </a:r>
            <a:r>
              <a:rPr kumimoji="0" lang="sk-SK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 spôsob jeho výroby.  </a:t>
            </a:r>
            <a:endParaRPr kumimoji="0" lang="sk-SK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>
          <a:xfrm>
            <a:off x="3059832" y="3717032"/>
            <a:ext cx="4858280" cy="2736304"/>
            <a:chOff x="969903" y="921039"/>
            <a:chExt cx="6699332" cy="3660090"/>
          </a:xfrm>
        </p:grpSpPr>
        <p:pic>
          <p:nvPicPr>
            <p:cNvPr id="5" name="Obrázok 4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5909" y="2132856"/>
              <a:ext cx="3096344" cy="2124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Obrázok 5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9952" y="1268760"/>
              <a:ext cx="3312367" cy="331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bdĺžnik 6"/>
            <p:cNvSpPr/>
            <p:nvPr/>
          </p:nvSpPr>
          <p:spPr>
            <a:xfrm>
              <a:off x="4643838" y="921039"/>
              <a:ext cx="3025397" cy="3497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1400" dirty="0" smtClean="0"/>
                <a:t>0.</a:t>
              </a:r>
              <a:r>
                <a:rPr lang="en-GB" sz="1400" dirty="0" smtClean="0"/>
                <a:t>11</a:t>
              </a:r>
              <a:r>
                <a:rPr lang="sk-SK" sz="1400" dirty="0" smtClean="0"/>
                <a:t> hm. </a:t>
              </a:r>
              <a:r>
                <a:rPr lang="en-GB" sz="1400" dirty="0" smtClean="0"/>
                <a:t>% </a:t>
              </a:r>
              <a:r>
                <a:rPr lang="en-GB" sz="1400" dirty="0" err="1" smtClean="0"/>
                <a:t>Sm</a:t>
              </a:r>
              <a:r>
                <a:rPr lang="sk-SK" sz="1400" dirty="0" smtClean="0"/>
                <a:t>, </a:t>
              </a:r>
              <a:r>
                <a:rPr lang="sk-SK" sz="1400" dirty="0"/>
                <a:t>Bmax=564mT</a:t>
              </a:r>
            </a:p>
          </p:txBody>
        </p:sp>
        <p:sp>
          <p:nvSpPr>
            <p:cNvPr id="8" name="Obdĺžnik 7"/>
            <p:cNvSpPr/>
            <p:nvPr/>
          </p:nvSpPr>
          <p:spPr>
            <a:xfrm>
              <a:off x="969903" y="1717174"/>
              <a:ext cx="2731381" cy="3497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1400" dirty="0" smtClean="0"/>
                <a:t>0 hm. </a:t>
              </a:r>
              <a:r>
                <a:rPr lang="en-GB" sz="1400" dirty="0" smtClean="0"/>
                <a:t>% </a:t>
              </a:r>
              <a:r>
                <a:rPr lang="en-GB" sz="1400" dirty="0" err="1" smtClean="0"/>
                <a:t>Sm</a:t>
              </a:r>
              <a:r>
                <a:rPr lang="sk-SK" sz="1400" dirty="0" smtClean="0"/>
                <a:t>, </a:t>
              </a:r>
              <a:r>
                <a:rPr lang="sk-SK" sz="1400" dirty="0"/>
                <a:t>Bmax=395mT</a:t>
              </a:r>
            </a:p>
          </p:txBody>
        </p:sp>
      </p:grpSp>
      <p:sp>
        <p:nvSpPr>
          <p:cNvPr id="108" name="BlokTextu 107"/>
          <p:cNvSpPr txBox="1"/>
          <p:nvPr/>
        </p:nvSpPr>
        <p:spPr>
          <a:xfrm>
            <a:off x="0" y="188640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0000FF"/>
                </a:solidFill>
              </a:rPr>
              <a:t>Masívne </a:t>
            </a:r>
            <a:r>
              <a:rPr lang="sk-SK" sz="2000" dirty="0" err="1" smtClean="0">
                <a:solidFill>
                  <a:srgbClr val="0000FF"/>
                </a:solidFill>
              </a:rPr>
              <a:t>monokryštalické</a:t>
            </a:r>
            <a:r>
              <a:rPr lang="sk-SK" sz="2000" dirty="0" smtClean="0">
                <a:solidFill>
                  <a:srgbClr val="0000FF"/>
                </a:solidFill>
              </a:rPr>
              <a:t> REBCO </a:t>
            </a:r>
            <a:r>
              <a:rPr lang="sk-SK" sz="2000" dirty="0" err="1" smtClean="0">
                <a:solidFill>
                  <a:srgbClr val="0000FF"/>
                </a:solidFill>
              </a:rPr>
              <a:t>supravodiče</a:t>
            </a:r>
            <a:r>
              <a:rPr lang="sk-SK" sz="2000" dirty="0" smtClean="0">
                <a:solidFill>
                  <a:srgbClr val="0000FF"/>
                </a:solidFill>
              </a:rPr>
              <a:t> s chemickým </a:t>
            </a:r>
            <a:r>
              <a:rPr lang="sk-SK" sz="2000" dirty="0" err="1" smtClean="0">
                <a:solidFill>
                  <a:srgbClr val="0000FF"/>
                </a:solidFill>
              </a:rPr>
              <a:t>piningom</a:t>
            </a:r>
            <a:endParaRPr lang="sk-SK" sz="2000" dirty="0">
              <a:solidFill>
                <a:srgbClr val="0000FF"/>
              </a:solidFill>
            </a:endParaRPr>
          </a:p>
        </p:txBody>
      </p:sp>
      <p:pic>
        <p:nvPicPr>
          <p:cNvPr id="109" name="Obrázok 108" descr="Y123-SmO_Jc.jpg"/>
          <p:cNvPicPr/>
          <p:nvPr/>
        </p:nvPicPr>
        <p:blipFill>
          <a:blip r:embed="rId4" cstate="print"/>
          <a:srcRect l="5226" t="7485" r="8710" b="3992"/>
          <a:stretch>
            <a:fillRect/>
          </a:stretch>
        </p:blipFill>
        <p:spPr>
          <a:xfrm>
            <a:off x="5652120" y="980728"/>
            <a:ext cx="2952328" cy="2232248"/>
          </a:xfrm>
          <a:prstGeom prst="rect">
            <a:avLst/>
          </a:prstGeom>
        </p:spPr>
      </p:pic>
      <p:grpSp>
        <p:nvGrpSpPr>
          <p:cNvPr id="3" name="Skupina 305"/>
          <p:cNvGrpSpPr/>
          <p:nvPr/>
        </p:nvGrpSpPr>
        <p:grpSpPr>
          <a:xfrm>
            <a:off x="611561" y="1196752"/>
            <a:ext cx="1656184" cy="2121920"/>
            <a:chOff x="3584864" y="1585031"/>
            <a:chExt cx="2249123" cy="3132618"/>
          </a:xfrm>
        </p:grpSpPr>
        <p:grpSp>
          <p:nvGrpSpPr>
            <p:cNvPr id="4" name="Skupina 288"/>
            <p:cNvGrpSpPr/>
            <p:nvPr/>
          </p:nvGrpSpPr>
          <p:grpSpPr>
            <a:xfrm>
              <a:off x="3584864" y="1585031"/>
              <a:ext cx="2249123" cy="2562659"/>
              <a:chOff x="1215736" y="1572398"/>
              <a:chExt cx="3250285" cy="4072240"/>
            </a:xfrm>
          </p:grpSpPr>
          <p:sp>
            <p:nvSpPr>
              <p:cNvPr id="115" name="Ovál 114"/>
              <p:cNvSpPr/>
              <p:nvPr/>
            </p:nvSpPr>
            <p:spPr>
              <a:xfrm>
                <a:off x="2662299" y="1909946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16" name="Ovál 115"/>
              <p:cNvSpPr/>
              <p:nvPr/>
            </p:nvSpPr>
            <p:spPr>
              <a:xfrm>
                <a:off x="1727248" y="5454145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17" name="Ovál 116"/>
              <p:cNvSpPr/>
              <p:nvPr/>
            </p:nvSpPr>
            <p:spPr>
              <a:xfrm>
                <a:off x="1718848" y="1717670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18" name="Ovál 117"/>
              <p:cNvSpPr/>
              <p:nvPr/>
            </p:nvSpPr>
            <p:spPr>
              <a:xfrm>
                <a:off x="1405299" y="3152567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19" name="Ovál 118"/>
              <p:cNvSpPr/>
              <p:nvPr/>
            </p:nvSpPr>
            <p:spPr>
              <a:xfrm>
                <a:off x="2096788" y="4291877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0" name="Ovál 119"/>
              <p:cNvSpPr/>
              <p:nvPr/>
            </p:nvSpPr>
            <p:spPr>
              <a:xfrm>
                <a:off x="1758042" y="2644614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1" name="Ovál 120"/>
              <p:cNvSpPr/>
              <p:nvPr/>
            </p:nvSpPr>
            <p:spPr>
              <a:xfrm>
                <a:off x="1326911" y="2004650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2" name="Ovál 121"/>
              <p:cNvSpPr/>
              <p:nvPr/>
            </p:nvSpPr>
            <p:spPr>
              <a:xfrm>
                <a:off x="2827473" y="5402488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3" name="Ovál 122"/>
              <p:cNvSpPr/>
              <p:nvPr/>
            </p:nvSpPr>
            <p:spPr>
              <a:xfrm>
                <a:off x="2875065" y="4753914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4" name="Ovál 123"/>
              <p:cNvSpPr/>
              <p:nvPr/>
            </p:nvSpPr>
            <p:spPr>
              <a:xfrm>
                <a:off x="2838671" y="3778184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5" name="Ovál 124"/>
              <p:cNvSpPr/>
              <p:nvPr/>
            </p:nvSpPr>
            <p:spPr>
              <a:xfrm>
                <a:off x="2701493" y="3207094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6" name="Ovál 125"/>
              <p:cNvSpPr/>
              <p:nvPr/>
            </p:nvSpPr>
            <p:spPr>
              <a:xfrm>
                <a:off x="2589510" y="2524082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7" name="Ovál 126"/>
              <p:cNvSpPr/>
              <p:nvPr/>
            </p:nvSpPr>
            <p:spPr>
              <a:xfrm>
                <a:off x="3899703" y="3230052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8" name="Ovál 127"/>
              <p:cNvSpPr/>
              <p:nvPr/>
            </p:nvSpPr>
            <p:spPr>
              <a:xfrm>
                <a:off x="4056478" y="1996040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29" name="Ovál 128"/>
              <p:cNvSpPr/>
              <p:nvPr/>
            </p:nvSpPr>
            <p:spPr>
              <a:xfrm>
                <a:off x="3580554" y="2610176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0" name="Ovál 129"/>
              <p:cNvSpPr/>
              <p:nvPr/>
            </p:nvSpPr>
            <p:spPr>
              <a:xfrm>
                <a:off x="3468571" y="1711930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1" name="Ovál 130"/>
              <p:cNvSpPr/>
              <p:nvPr/>
            </p:nvSpPr>
            <p:spPr>
              <a:xfrm>
                <a:off x="3776522" y="3792533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2" name="Ovál 131"/>
              <p:cNvSpPr/>
              <p:nvPr/>
            </p:nvSpPr>
            <p:spPr>
              <a:xfrm>
                <a:off x="1693653" y="3611736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3" name="Ovál 132"/>
              <p:cNvSpPr/>
              <p:nvPr/>
            </p:nvSpPr>
            <p:spPr>
              <a:xfrm>
                <a:off x="1548076" y="4762523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4" name="Ovál 133"/>
              <p:cNvSpPr/>
              <p:nvPr/>
            </p:nvSpPr>
            <p:spPr>
              <a:xfrm>
                <a:off x="4018470" y="5391411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5" name="Ovál 134"/>
              <p:cNvSpPr/>
              <p:nvPr/>
            </p:nvSpPr>
            <p:spPr>
              <a:xfrm>
                <a:off x="3821315" y="4699388"/>
                <a:ext cx="125980" cy="11192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9" name="Skupina 49"/>
              <p:cNvGrpSpPr/>
              <p:nvPr/>
            </p:nvGrpSpPr>
            <p:grpSpPr>
              <a:xfrm>
                <a:off x="2217153" y="1579417"/>
                <a:ext cx="1215023" cy="4059127"/>
                <a:chOff x="4623934" y="993458"/>
                <a:chExt cx="1503238" cy="4899073"/>
              </a:xfrm>
            </p:grpSpPr>
            <p:grpSp>
              <p:nvGrpSpPr>
                <p:cNvPr id="11" name="Skupina 40"/>
                <p:cNvGrpSpPr/>
                <p:nvPr/>
              </p:nvGrpSpPr>
              <p:grpSpPr>
                <a:xfrm>
                  <a:off x="4623934" y="996810"/>
                  <a:ext cx="1503238" cy="4895721"/>
                  <a:chOff x="4582370" y="903292"/>
                  <a:chExt cx="1503238" cy="4895721"/>
                </a:xfrm>
              </p:grpSpPr>
              <p:sp>
                <p:nvSpPr>
                  <p:cNvPr id="141" name="Voľná forma 140"/>
                  <p:cNvSpPr/>
                  <p:nvPr/>
                </p:nvSpPr>
                <p:spPr>
                  <a:xfrm>
                    <a:off x="4582370" y="920721"/>
                    <a:ext cx="436438" cy="4878292"/>
                  </a:xfrm>
                  <a:custGeom>
                    <a:avLst/>
                    <a:gdLst>
                      <a:gd name="connsiteX0" fmla="*/ 561130 w 1236539"/>
                      <a:gd name="connsiteY0" fmla="*/ 0 h 5600700"/>
                      <a:gd name="connsiteX1" fmla="*/ 488394 w 1236539"/>
                      <a:gd name="connsiteY1" fmla="*/ 103909 h 5600700"/>
                      <a:gd name="connsiteX2" fmla="*/ 457221 w 1236539"/>
                      <a:gd name="connsiteY2" fmla="*/ 145473 h 5600700"/>
                      <a:gd name="connsiteX3" fmla="*/ 446830 w 1236539"/>
                      <a:gd name="connsiteY3" fmla="*/ 176645 h 5600700"/>
                      <a:gd name="connsiteX4" fmla="*/ 374094 w 1236539"/>
                      <a:gd name="connsiteY4" fmla="*/ 270164 h 5600700"/>
                      <a:gd name="connsiteX5" fmla="*/ 353312 w 1236539"/>
                      <a:gd name="connsiteY5" fmla="*/ 322118 h 5600700"/>
                      <a:gd name="connsiteX6" fmla="*/ 322139 w 1236539"/>
                      <a:gd name="connsiteY6" fmla="*/ 342900 h 5600700"/>
                      <a:gd name="connsiteX7" fmla="*/ 239012 w 1236539"/>
                      <a:gd name="connsiteY7" fmla="*/ 457200 h 5600700"/>
                      <a:gd name="connsiteX8" fmla="*/ 197448 w 1236539"/>
                      <a:gd name="connsiteY8" fmla="*/ 540327 h 5600700"/>
                      <a:gd name="connsiteX9" fmla="*/ 176666 w 1236539"/>
                      <a:gd name="connsiteY9" fmla="*/ 613064 h 5600700"/>
                      <a:gd name="connsiteX10" fmla="*/ 166275 w 1236539"/>
                      <a:gd name="connsiteY10" fmla="*/ 665018 h 5600700"/>
                      <a:gd name="connsiteX11" fmla="*/ 135103 w 1236539"/>
                      <a:gd name="connsiteY11" fmla="*/ 706582 h 5600700"/>
                      <a:gd name="connsiteX12" fmla="*/ 83148 w 1236539"/>
                      <a:gd name="connsiteY12" fmla="*/ 852054 h 5600700"/>
                      <a:gd name="connsiteX13" fmla="*/ 72757 w 1236539"/>
                      <a:gd name="connsiteY13" fmla="*/ 924791 h 5600700"/>
                      <a:gd name="connsiteX14" fmla="*/ 51975 w 1236539"/>
                      <a:gd name="connsiteY14" fmla="*/ 1007918 h 5600700"/>
                      <a:gd name="connsiteX15" fmla="*/ 41585 w 1236539"/>
                      <a:gd name="connsiteY15" fmla="*/ 1049482 h 5600700"/>
                      <a:gd name="connsiteX16" fmla="*/ 20803 w 1236539"/>
                      <a:gd name="connsiteY16" fmla="*/ 1132609 h 5600700"/>
                      <a:gd name="connsiteX17" fmla="*/ 21 w 1236539"/>
                      <a:gd name="connsiteY17" fmla="*/ 1226127 h 5600700"/>
                      <a:gd name="connsiteX18" fmla="*/ 31194 w 1236539"/>
                      <a:gd name="connsiteY18" fmla="*/ 1714500 h 5600700"/>
                      <a:gd name="connsiteX19" fmla="*/ 72757 w 1236539"/>
                      <a:gd name="connsiteY19" fmla="*/ 1818409 h 5600700"/>
                      <a:gd name="connsiteX20" fmla="*/ 93539 w 1236539"/>
                      <a:gd name="connsiteY20" fmla="*/ 1880754 h 5600700"/>
                      <a:gd name="connsiteX21" fmla="*/ 135103 w 1236539"/>
                      <a:gd name="connsiteY21" fmla="*/ 1995054 h 5600700"/>
                      <a:gd name="connsiteX22" fmla="*/ 145494 w 1236539"/>
                      <a:gd name="connsiteY22" fmla="*/ 2047009 h 5600700"/>
                      <a:gd name="connsiteX23" fmla="*/ 176666 w 1236539"/>
                      <a:gd name="connsiteY23" fmla="*/ 2109354 h 5600700"/>
                      <a:gd name="connsiteX24" fmla="*/ 187057 w 1236539"/>
                      <a:gd name="connsiteY24" fmla="*/ 2150918 h 5600700"/>
                      <a:gd name="connsiteX25" fmla="*/ 218230 w 1236539"/>
                      <a:gd name="connsiteY25" fmla="*/ 2192482 h 5600700"/>
                      <a:gd name="connsiteX26" fmla="*/ 301357 w 1236539"/>
                      <a:gd name="connsiteY26" fmla="*/ 2327564 h 5600700"/>
                      <a:gd name="connsiteX27" fmla="*/ 342921 w 1236539"/>
                      <a:gd name="connsiteY27" fmla="*/ 2389909 h 5600700"/>
                      <a:gd name="connsiteX28" fmla="*/ 394875 w 1236539"/>
                      <a:gd name="connsiteY28" fmla="*/ 2441864 h 5600700"/>
                      <a:gd name="connsiteX29" fmla="*/ 436439 w 1236539"/>
                      <a:gd name="connsiteY29" fmla="*/ 2504209 h 5600700"/>
                      <a:gd name="connsiteX30" fmla="*/ 602694 w 1236539"/>
                      <a:gd name="connsiteY30" fmla="*/ 2649682 h 5600700"/>
                      <a:gd name="connsiteX31" fmla="*/ 654648 w 1236539"/>
                      <a:gd name="connsiteY31" fmla="*/ 2701636 h 5600700"/>
                      <a:gd name="connsiteX32" fmla="*/ 737775 w 1236539"/>
                      <a:gd name="connsiteY32" fmla="*/ 2826327 h 5600700"/>
                      <a:gd name="connsiteX33" fmla="*/ 779339 w 1236539"/>
                      <a:gd name="connsiteY33" fmla="*/ 2878282 h 5600700"/>
                      <a:gd name="connsiteX34" fmla="*/ 852075 w 1236539"/>
                      <a:gd name="connsiteY34" fmla="*/ 2982191 h 5600700"/>
                      <a:gd name="connsiteX35" fmla="*/ 904030 w 1236539"/>
                      <a:gd name="connsiteY35" fmla="*/ 3044536 h 5600700"/>
                      <a:gd name="connsiteX36" fmla="*/ 955985 w 1236539"/>
                      <a:gd name="connsiteY36" fmla="*/ 3127664 h 5600700"/>
                      <a:gd name="connsiteX37" fmla="*/ 1101457 w 1236539"/>
                      <a:gd name="connsiteY37" fmla="*/ 3304309 h 5600700"/>
                      <a:gd name="connsiteX38" fmla="*/ 1184585 w 1236539"/>
                      <a:gd name="connsiteY38" fmla="*/ 3429000 h 5600700"/>
                      <a:gd name="connsiteX39" fmla="*/ 1205366 w 1236539"/>
                      <a:gd name="connsiteY39" fmla="*/ 3543300 h 5600700"/>
                      <a:gd name="connsiteX40" fmla="*/ 1226148 w 1236539"/>
                      <a:gd name="connsiteY40" fmla="*/ 3595254 h 5600700"/>
                      <a:gd name="connsiteX41" fmla="*/ 1236539 w 1236539"/>
                      <a:gd name="connsiteY41" fmla="*/ 3844636 h 5600700"/>
                      <a:gd name="connsiteX42" fmla="*/ 1226148 w 1236539"/>
                      <a:gd name="connsiteY42" fmla="*/ 4208318 h 5600700"/>
                      <a:gd name="connsiteX43" fmla="*/ 1184585 w 1236539"/>
                      <a:gd name="connsiteY43" fmla="*/ 4343400 h 5600700"/>
                      <a:gd name="connsiteX44" fmla="*/ 1153412 w 1236539"/>
                      <a:gd name="connsiteY44" fmla="*/ 4457700 h 5600700"/>
                      <a:gd name="connsiteX45" fmla="*/ 1122239 w 1236539"/>
                      <a:gd name="connsiteY45" fmla="*/ 4572000 h 5600700"/>
                      <a:gd name="connsiteX46" fmla="*/ 1091066 w 1236539"/>
                      <a:gd name="connsiteY46" fmla="*/ 4655127 h 5600700"/>
                      <a:gd name="connsiteX47" fmla="*/ 1049503 w 1236539"/>
                      <a:gd name="connsiteY47" fmla="*/ 4717473 h 5600700"/>
                      <a:gd name="connsiteX48" fmla="*/ 997548 w 1236539"/>
                      <a:gd name="connsiteY48" fmla="*/ 4831773 h 5600700"/>
                      <a:gd name="connsiteX49" fmla="*/ 987157 w 1236539"/>
                      <a:gd name="connsiteY49" fmla="*/ 4862945 h 5600700"/>
                      <a:gd name="connsiteX50" fmla="*/ 966375 w 1236539"/>
                      <a:gd name="connsiteY50" fmla="*/ 4894118 h 5600700"/>
                      <a:gd name="connsiteX51" fmla="*/ 945594 w 1236539"/>
                      <a:gd name="connsiteY51" fmla="*/ 4956464 h 5600700"/>
                      <a:gd name="connsiteX52" fmla="*/ 924812 w 1236539"/>
                      <a:gd name="connsiteY52" fmla="*/ 5039591 h 5600700"/>
                      <a:gd name="connsiteX53" fmla="*/ 935203 w 1236539"/>
                      <a:gd name="connsiteY53" fmla="*/ 5403273 h 5600700"/>
                      <a:gd name="connsiteX54" fmla="*/ 955985 w 1236539"/>
                      <a:gd name="connsiteY54" fmla="*/ 5486400 h 5600700"/>
                      <a:gd name="connsiteX55" fmla="*/ 966375 w 1236539"/>
                      <a:gd name="connsiteY55" fmla="*/ 5548745 h 5600700"/>
                      <a:gd name="connsiteX56" fmla="*/ 935203 w 1236539"/>
                      <a:gd name="connsiteY56" fmla="*/ 5569527 h 5600700"/>
                      <a:gd name="connsiteX57" fmla="*/ 935203 w 1236539"/>
                      <a:gd name="connsiteY57" fmla="*/ 5600700 h 5600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236539" h="5600700">
                        <a:moveTo>
                          <a:pt x="561130" y="0"/>
                        </a:moveTo>
                        <a:cubicBezTo>
                          <a:pt x="536885" y="34636"/>
                          <a:pt x="512968" y="69505"/>
                          <a:pt x="488394" y="103909"/>
                        </a:cubicBezTo>
                        <a:cubicBezTo>
                          <a:pt x="478328" y="118002"/>
                          <a:pt x="457221" y="145473"/>
                          <a:pt x="457221" y="145473"/>
                        </a:cubicBezTo>
                        <a:cubicBezTo>
                          <a:pt x="453757" y="155864"/>
                          <a:pt x="452906" y="167532"/>
                          <a:pt x="446830" y="176645"/>
                        </a:cubicBezTo>
                        <a:cubicBezTo>
                          <a:pt x="428422" y="204257"/>
                          <a:pt x="390703" y="236945"/>
                          <a:pt x="374094" y="270164"/>
                        </a:cubicBezTo>
                        <a:cubicBezTo>
                          <a:pt x="365753" y="286847"/>
                          <a:pt x="364153" y="306940"/>
                          <a:pt x="353312" y="322118"/>
                        </a:cubicBezTo>
                        <a:cubicBezTo>
                          <a:pt x="346053" y="332280"/>
                          <a:pt x="330970" y="334069"/>
                          <a:pt x="322139" y="342900"/>
                        </a:cubicBezTo>
                        <a:cubicBezTo>
                          <a:pt x="303175" y="361863"/>
                          <a:pt x="249853" y="435519"/>
                          <a:pt x="239012" y="457200"/>
                        </a:cubicBezTo>
                        <a:cubicBezTo>
                          <a:pt x="225157" y="484909"/>
                          <a:pt x="205959" y="510539"/>
                          <a:pt x="197448" y="540327"/>
                        </a:cubicBezTo>
                        <a:cubicBezTo>
                          <a:pt x="190521" y="564573"/>
                          <a:pt x="182782" y="588601"/>
                          <a:pt x="176666" y="613064"/>
                        </a:cubicBezTo>
                        <a:cubicBezTo>
                          <a:pt x="172383" y="630198"/>
                          <a:pt x="173448" y="648879"/>
                          <a:pt x="166275" y="665018"/>
                        </a:cubicBezTo>
                        <a:cubicBezTo>
                          <a:pt x="159242" y="680844"/>
                          <a:pt x="143396" y="691378"/>
                          <a:pt x="135103" y="706582"/>
                        </a:cubicBezTo>
                        <a:cubicBezTo>
                          <a:pt x="106328" y="759336"/>
                          <a:pt x="99389" y="795211"/>
                          <a:pt x="83148" y="852054"/>
                        </a:cubicBezTo>
                        <a:cubicBezTo>
                          <a:pt x="79684" y="876300"/>
                          <a:pt x="77560" y="900775"/>
                          <a:pt x="72757" y="924791"/>
                        </a:cubicBezTo>
                        <a:cubicBezTo>
                          <a:pt x="67156" y="952798"/>
                          <a:pt x="58902" y="980209"/>
                          <a:pt x="51975" y="1007918"/>
                        </a:cubicBezTo>
                        <a:lnTo>
                          <a:pt x="41585" y="1049482"/>
                        </a:lnTo>
                        <a:cubicBezTo>
                          <a:pt x="41582" y="1049495"/>
                          <a:pt x="20806" y="1132597"/>
                          <a:pt x="20803" y="1132609"/>
                        </a:cubicBezTo>
                        <a:lnTo>
                          <a:pt x="21" y="1226127"/>
                        </a:lnTo>
                        <a:cubicBezTo>
                          <a:pt x="3070" y="1323706"/>
                          <a:pt x="0" y="1584525"/>
                          <a:pt x="31194" y="1714500"/>
                        </a:cubicBezTo>
                        <a:cubicBezTo>
                          <a:pt x="39900" y="1750774"/>
                          <a:pt x="59659" y="1783480"/>
                          <a:pt x="72757" y="1818409"/>
                        </a:cubicBezTo>
                        <a:cubicBezTo>
                          <a:pt x="80449" y="1838920"/>
                          <a:pt x="86612" y="1859972"/>
                          <a:pt x="93539" y="1880754"/>
                        </a:cubicBezTo>
                        <a:cubicBezTo>
                          <a:pt x="117685" y="2025633"/>
                          <a:pt x="83087" y="1865015"/>
                          <a:pt x="135103" y="1995054"/>
                        </a:cubicBezTo>
                        <a:cubicBezTo>
                          <a:pt x="141662" y="2011452"/>
                          <a:pt x="139458" y="2030411"/>
                          <a:pt x="145494" y="2047009"/>
                        </a:cubicBezTo>
                        <a:cubicBezTo>
                          <a:pt x="153434" y="2068845"/>
                          <a:pt x="168037" y="2087781"/>
                          <a:pt x="176666" y="2109354"/>
                        </a:cubicBezTo>
                        <a:cubicBezTo>
                          <a:pt x="181970" y="2122614"/>
                          <a:pt x="180670" y="2138145"/>
                          <a:pt x="187057" y="2150918"/>
                        </a:cubicBezTo>
                        <a:cubicBezTo>
                          <a:pt x="194802" y="2166408"/>
                          <a:pt x="208822" y="2177942"/>
                          <a:pt x="218230" y="2192482"/>
                        </a:cubicBezTo>
                        <a:cubicBezTo>
                          <a:pt x="246952" y="2236870"/>
                          <a:pt x="273125" y="2282863"/>
                          <a:pt x="301357" y="2327564"/>
                        </a:cubicBezTo>
                        <a:cubicBezTo>
                          <a:pt x="314694" y="2348681"/>
                          <a:pt x="325260" y="2372248"/>
                          <a:pt x="342921" y="2389909"/>
                        </a:cubicBezTo>
                        <a:cubicBezTo>
                          <a:pt x="360239" y="2407227"/>
                          <a:pt x="379366" y="2422909"/>
                          <a:pt x="394875" y="2441864"/>
                        </a:cubicBezTo>
                        <a:cubicBezTo>
                          <a:pt x="410691" y="2461195"/>
                          <a:pt x="420623" y="2484878"/>
                          <a:pt x="436439" y="2504209"/>
                        </a:cubicBezTo>
                        <a:cubicBezTo>
                          <a:pt x="490686" y="2570510"/>
                          <a:pt x="534797" y="2581785"/>
                          <a:pt x="602694" y="2649682"/>
                        </a:cubicBezTo>
                        <a:cubicBezTo>
                          <a:pt x="620012" y="2667000"/>
                          <a:pt x="639771" y="2682181"/>
                          <a:pt x="654648" y="2701636"/>
                        </a:cubicBezTo>
                        <a:cubicBezTo>
                          <a:pt x="684992" y="2741317"/>
                          <a:pt x="706569" y="2787320"/>
                          <a:pt x="737775" y="2826327"/>
                        </a:cubicBezTo>
                        <a:cubicBezTo>
                          <a:pt x="751630" y="2843645"/>
                          <a:pt x="766224" y="2860397"/>
                          <a:pt x="779339" y="2878282"/>
                        </a:cubicBezTo>
                        <a:cubicBezTo>
                          <a:pt x="804341" y="2912376"/>
                          <a:pt x="826708" y="2948368"/>
                          <a:pt x="852075" y="2982191"/>
                        </a:cubicBezTo>
                        <a:cubicBezTo>
                          <a:pt x="868306" y="3003832"/>
                          <a:pt x="888306" y="3022523"/>
                          <a:pt x="904030" y="3044536"/>
                        </a:cubicBezTo>
                        <a:cubicBezTo>
                          <a:pt x="923023" y="3071126"/>
                          <a:pt x="936213" y="3101648"/>
                          <a:pt x="955985" y="3127664"/>
                        </a:cubicBezTo>
                        <a:cubicBezTo>
                          <a:pt x="1002140" y="3188394"/>
                          <a:pt x="1059145" y="3240842"/>
                          <a:pt x="1101457" y="3304309"/>
                        </a:cubicBezTo>
                        <a:lnTo>
                          <a:pt x="1184585" y="3429000"/>
                        </a:lnTo>
                        <a:cubicBezTo>
                          <a:pt x="1191512" y="3467100"/>
                          <a:pt x="1195974" y="3505732"/>
                          <a:pt x="1205366" y="3543300"/>
                        </a:cubicBezTo>
                        <a:cubicBezTo>
                          <a:pt x="1209890" y="3561395"/>
                          <a:pt x="1224229" y="3576701"/>
                          <a:pt x="1226148" y="3595254"/>
                        </a:cubicBezTo>
                        <a:cubicBezTo>
                          <a:pt x="1234709" y="3678012"/>
                          <a:pt x="1233075" y="3761509"/>
                          <a:pt x="1236539" y="3844636"/>
                        </a:cubicBezTo>
                        <a:cubicBezTo>
                          <a:pt x="1233075" y="3965863"/>
                          <a:pt x="1234789" y="4087349"/>
                          <a:pt x="1226148" y="4208318"/>
                        </a:cubicBezTo>
                        <a:cubicBezTo>
                          <a:pt x="1224179" y="4235889"/>
                          <a:pt x="1191768" y="4314668"/>
                          <a:pt x="1184585" y="4343400"/>
                        </a:cubicBezTo>
                        <a:cubicBezTo>
                          <a:pt x="1153187" y="4468995"/>
                          <a:pt x="1197902" y="4346476"/>
                          <a:pt x="1153412" y="4457700"/>
                        </a:cubicBezTo>
                        <a:cubicBezTo>
                          <a:pt x="1138339" y="4548137"/>
                          <a:pt x="1152276" y="4491901"/>
                          <a:pt x="1122239" y="4572000"/>
                        </a:cubicBezTo>
                        <a:cubicBezTo>
                          <a:pt x="1111107" y="4601685"/>
                          <a:pt x="1107133" y="4625670"/>
                          <a:pt x="1091066" y="4655127"/>
                        </a:cubicBezTo>
                        <a:cubicBezTo>
                          <a:pt x="1079106" y="4677054"/>
                          <a:pt x="1062088" y="4695899"/>
                          <a:pt x="1049503" y="4717473"/>
                        </a:cubicBezTo>
                        <a:cubicBezTo>
                          <a:pt x="1028252" y="4753904"/>
                          <a:pt x="1012297" y="4792442"/>
                          <a:pt x="997548" y="4831773"/>
                        </a:cubicBezTo>
                        <a:cubicBezTo>
                          <a:pt x="993702" y="4842028"/>
                          <a:pt x="992055" y="4853149"/>
                          <a:pt x="987157" y="4862945"/>
                        </a:cubicBezTo>
                        <a:cubicBezTo>
                          <a:pt x="981572" y="4874115"/>
                          <a:pt x="973302" y="4883727"/>
                          <a:pt x="966375" y="4894118"/>
                        </a:cubicBezTo>
                        <a:cubicBezTo>
                          <a:pt x="959448" y="4914900"/>
                          <a:pt x="951612" y="4935401"/>
                          <a:pt x="945594" y="4956464"/>
                        </a:cubicBezTo>
                        <a:cubicBezTo>
                          <a:pt x="937748" y="4983927"/>
                          <a:pt x="924812" y="5039591"/>
                          <a:pt x="924812" y="5039591"/>
                        </a:cubicBezTo>
                        <a:cubicBezTo>
                          <a:pt x="928276" y="5160818"/>
                          <a:pt x="929935" y="5282111"/>
                          <a:pt x="935203" y="5403273"/>
                        </a:cubicBezTo>
                        <a:cubicBezTo>
                          <a:pt x="941332" y="5544242"/>
                          <a:pt x="935000" y="5549355"/>
                          <a:pt x="955985" y="5486400"/>
                        </a:cubicBezTo>
                        <a:cubicBezTo>
                          <a:pt x="959448" y="5507182"/>
                          <a:pt x="971485" y="5528306"/>
                          <a:pt x="966375" y="5548745"/>
                        </a:cubicBezTo>
                        <a:cubicBezTo>
                          <a:pt x="963346" y="5560860"/>
                          <a:pt x="941628" y="5558818"/>
                          <a:pt x="935203" y="5569527"/>
                        </a:cubicBezTo>
                        <a:cubicBezTo>
                          <a:pt x="929857" y="5578437"/>
                          <a:pt x="935203" y="5590309"/>
                          <a:pt x="935203" y="5600700"/>
                        </a:cubicBezTo>
                      </a:path>
                    </a:pathLst>
                  </a:custGeom>
                  <a:ln w="28575">
                    <a:solidFill>
                      <a:srgbClr val="FFC000">
                        <a:alpha val="98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142" name="Voľná forma 141"/>
                  <p:cNvSpPr/>
                  <p:nvPr/>
                </p:nvSpPr>
                <p:spPr>
                  <a:xfrm>
                    <a:off x="5649170" y="903292"/>
                    <a:ext cx="436438" cy="4878292"/>
                  </a:xfrm>
                  <a:custGeom>
                    <a:avLst/>
                    <a:gdLst>
                      <a:gd name="connsiteX0" fmla="*/ 561130 w 1236539"/>
                      <a:gd name="connsiteY0" fmla="*/ 0 h 5600700"/>
                      <a:gd name="connsiteX1" fmla="*/ 488394 w 1236539"/>
                      <a:gd name="connsiteY1" fmla="*/ 103909 h 5600700"/>
                      <a:gd name="connsiteX2" fmla="*/ 457221 w 1236539"/>
                      <a:gd name="connsiteY2" fmla="*/ 145473 h 5600700"/>
                      <a:gd name="connsiteX3" fmla="*/ 446830 w 1236539"/>
                      <a:gd name="connsiteY3" fmla="*/ 176645 h 5600700"/>
                      <a:gd name="connsiteX4" fmla="*/ 374094 w 1236539"/>
                      <a:gd name="connsiteY4" fmla="*/ 270164 h 5600700"/>
                      <a:gd name="connsiteX5" fmla="*/ 353312 w 1236539"/>
                      <a:gd name="connsiteY5" fmla="*/ 322118 h 5600700"/>
                      <a:gd name="connsiteX6" fmla="*/ 322139 w 1236539"/>
                      <a:gd name="connsiteY6" fmla="*/ 342900 h 5600700"/>
                      <a:gd name="connsiteX7" fmla="*/ 239012 w 1236539"/>
                      <a:gd name="connsiteY7" fmla="*/ 457200 h 5600700"/>
                      <a:gd name="connsiteX8" fmla="*/ 197448 w 1236539"/>
                      <a:gd name="connsiteY8" fmla="*/ 540327 h 5600700"/>
                      <a:gd name="connsiteX9" fmla="*/ 176666 w 1236539"/>
                      <a:gd name="connsiteY9" fmla="*/ 613064 h 5600700"/>
                      <a:gd name="connsiteX10" fmla="*/ 166275 w 1236539"/>
                      <a:gd name="connsiteY10" fmla="*/ 665018 h 5600700"/>
                      <a:gd name="connsiteX11" fmla="*/ 135103 w 1236539"/>
                      <a:gd name="connsiteY11" fmla="*/ 706582 h 5600700"/>
                      <a:gd name="connsiteX12" fmla="*/ 83148 w 1236539"/>
                      <a:gd name="connsiteY12" fmla="*/ 852054 h 5600700"/>
                      <a:gd name="connsiteX13" fmla="*/ 72757 w 1236539"/>
                      <a:gd name="connsiteY13" fmla="*/ 924791 h 5600700"/>
                      <a:gd name="connsiteX14" fmla="*/ 51975 w 1236539"/>
                      <a:gd name="connsiteY14" fmla="*/ 1007918 h 5600700"/>
                      <a:gd name="connsiteX15" fmla="*/ 41585 w 1236539"/>
                      <a:gd name="connsiteY15" fmla="*/ 1049482 h 5600700"/>
                      <a:gd name="connsiteX16" fmla="*/ 20803 w 1236539"/>
                      <a:gd name="connsiteY16" fmla="*/ 1132609 h 5600700"/>
                      <a:gd name="connsiteX17" fmla="*/ 21 w 1236539"/>
                      <a:gd name="connsiteY17" fmla="*/ 1226127 h 5600700"/>
                      <a:gd name="connsiteX18" fmla="*/ 31194 w 1236539"/>
                      <a:gd name="connsiteY18" fmla="*/ 1714500 h 5600700"/>
                      <a:gd name="connsiteX19" fmla="*/ 72757 w 1236539"/>
                      <a:gd name="connsiteY19" fmla="*/ 1818409 h 5600700"/>
                      <a:gd name="connsiteX20" fmla="*/ 93539 w 1236539"/>
                      <a:gd name="connsiteY20" fmla="*/ 1880754 h 5600700"/>
                      <a:gd name="connsiteX21" fmla="*/ 135103 w 1236539"/>
                      <a:gd name="connsiteY21" fmla="*/ 1995054 h 5600700"/>
                      <a:gd name="connsiteX22" fmla="*/ 145494 w 1236539"/>
                      <a:gd name="connsiteY22" fmla="*/ 2047009 h 5600700"/>
                      <a:gd name="connsiteX23" fmla="*/ 176666 w 1236539"/>
                      <a:gd name="connsiteY23" fmla="*/ 2109354 h 5600700"/>
                      <a:gd name="connsiteX24" fmla="*/ 187057 w 1236539"/>
                      <a:gd name="connsiteY24" fmla="*/ 2150918 h 5600700"/>
                      <a:gd name="connsiteX25" fmla="*/ 218230 w 1236539"/>
                      <a:gd name="connsiteY25" fmla="*/ 2192482 h 5600700"/>
                      <a:gd name="connsiteX26" fmla="*/ 301357 w 1236539"/>
                      <a:gd name="connsiteY26" fmla="*/ 2327564 h 5600700"/>
                      <a:gd name="connsiteX27" fmla="*/ 342921 w 1236539"/>
                      <a:gd name="connsiteY27" fmla="*/ 2389909 h 5600700"/>
                      <a:gd name="connsiteX28" fmla="*/ 394875 w 1236539"/>
                      <a:gd name="connsiteY28" fmla="*/ 2441864 h 5600700"/>
                      <a:gd name="connsiteX29" fmla="*/ 436439 w 1236539"/>
                      <a:gd name="connsiteY29" fmla="*/ 2504209 h 5600700"/>
                      <a:gd name="connsiteX30" fmla="*/ 602694 w 1236539"/>
                      <a:gd name="connsiteY30" fmla="*/ 2649682 h 5600700"/>
                      <a:gd name="connsiteX31" fmla="*/ 654648 w 1236539"/>
                      <a:gd name="connsiteY31" fmla="*/ 2701636 h 5600700"/>
                      <a:gd name="connsiteX32" fmla="*/ 737775 w 1236539"/>
                      <a:gd name="connsiteY32" fmla="*/ 2826327 h 5600700"/>
                      <a:gd name="connsiteX33" fmla="*/ 779339 w 1236539"/>
                      <a:gd name="connsiteY33" fmla="*/ 2878282 h 5600700"/>
                      <a:gd name="connsiteX34" fmla="*/ 852075 w 1236539"/>
                      <a:gd name="connsiteY34" fmla="*/ 2982191 h 5600700"/>
                      <a:gd name="connsiteX35" fmla="*/ 904030 w 1236539"/>
                      <a:gd name="connsiteY35" fmla="*/ 3044536 h 5600700"/>
                      <a:gd name="connsiteX36" fmla="*/ 955985 w 1236539"/>
                      <a:gd name="connsiteY36" fmla="*/ 3127664 h 5600700"/>
                      <a:gd name="connsiteX37" fmla="*/ 1101457 w 1236539"/>
                      <a:gd name="connsiteY37" fmla="*/ 3304309 h 5600700"/>
                      <a:gd name="connsiteX38" fmla="*/ 1184585 w 1236539"/>
                      <a:gd name="connsiteY38" fmla="*/ 3429000 h 5600700"/>
                      <a:gd name="connsiteX39" fmla="*/ 1205366 w 1236539"/>
                      <a:gd name="connsiteY39" fmla="*/ 3543300 h 5600700"/>
                      <a:gd name="connsiteX40" fmla="*/ 1226148 w 1236539"/>
                      <a:gd name="connsiteY40" fmla="*/ 3595254 h 5600700"/>
                      <a:gd name="connsiteX41" fmla="*/ 1236539 w 1236539"/>
                      <a:gd name="connsiteY41" fmla="*/ 3844636 h 5600700"/>
                      <a:gd name="connsiteX42" fmla="*/ 1226148 w 1236539"/>
                      <a:gd name="connsiteY42" fmla="*/ 4208318 h 5600700"/>
                      <a:gd name="connsiteX43" fmla="*/ 1184585 w 1236539"/>
                      <a:gd name="connsiteY43" fmla="*/ 4343400 h 5600700"/>
                      <a:gd name="connsiteX44" fmla="*/ 1153412 w 1236539"/>
                      <a:gd name="connsiteY44" fmla="*/ 4457700 h 5600700"/>
                      <a:gd name="connsiteX45" fmla="*/ 1122239 w 1236539"/>
                      <a:gd name="connsiteY45" fmla="*/ 4572000 h 5600700"/>
                      <a:gd name="connsiteX46" fmla="*/ 1091066 w 1236539"/>
                      <a:gd name="connsiteY46" fmla="*/ 4655127 h 5600700"/>
                      <a:gd name="connsiteX47" fmla="*/ 1049503 w 1236539"/>
                      <a:gd name="connsiteY47" fmla="*/ 4717473 h 5600700"/>
                      <a:gd name="connsiteX48" fmla="*/ 997548 w 1236539"/>
                      <a:gd name="connsiteY48" fmla="*/ 4831773 h 5600700"/>
                      <a:gd name="connsiteX49" fmla="*/ 987157 w 1236539"/>
                      <a:gd name="connsiteY49" fmla="*/ 4862945 h 5600700"/>
                      <a:gd name="connsiteX50" fmla="*/ 966375 w 1236539"/>
                      <a:gd name="connsiteY50" fmla="*/ 4894118 h 5600700"/>
                      <a:gd name="connsiteX51" fmla="*/ 945594 w 1236539"/>
                      <a:gd name="connsiteY51" fmla="*/ 4956464 h 5600700"/>
                      <a:gd name="connsiteX52" fmla="*/ 924812 w 1236539"/>
                      <a:gd name="connsiteY52" fmla="*/ 5039591 h 5600700"/>
                      <a:gd name="connsiteX53" fmla="*/ 935203 w 1236539"/>
                      <a:gd name="connsiteY53" fmla="*/ 5403273 h 5600700"/>
                      <a:gd name="connsiteX54" fmla="*/ 955985 w 1236539"/>
                      <a:gd name="connsiteY54" fmla="*/ 5486400 h 5600700"/>
                      <a:gd name="connsiteX55" fmla="*/ 966375 w 1236539"/>
                      <a:gd name="connsiteY55" fmla="*/ 5548745 h 5600700"/>
                      <a:gd name="connsiteX56" fmla="*/ 935203 w 1236539"/>
                      <a:gd name="connsiteY56" fmla="*/ 5569527 h 5600700"/>
                      <a:gd name="connsiteX57" fmla="*/ 935203 w 1236539"/>
                      <a:gd name="connsiteY57" fmla="*/ 5600700 h 5600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236539" h="5600700">
                        <a:moveTo>
                          <a:pt x="561130" y="0"/>
                        </a:moveTo>
                        <a:cubicBezTo>
                          <a:pt x="536885" y="34636"/>
                          <a:pt x="512968" y="69505"/>
                          <a:pt x="488394" y="103909"/>
                        </a:cubicBezTo>
                        <a:cubicBezTo>
                          <a:pt x="478328" y="118002"/>
                          <a:pt x="457221" y="145473"/>
                          <a:pt x="457221" y="145473"/>
                        </a:cubicBezTo>
                        <a:cubicBezTo>
                          <a:pt x="453757" y="155864"/>
                          <a:pt x="452906" y="167532"/>
                          <a:pt x="446830" y="176645"/>
                        </a:cubicBezTo>
                        <a:cubicBezTo>
                          <a:pt x="428422" y="204257"/>
                          <a:pt x="390703" y="236945"/>
                          <a:pt x="374094" y="270164"/>
                        </a:cubicBezTo>
                        <a:cubicBezTo>
                          <a:pt x="365753" y="286847"/>
                          <a:pt x="364153" y="306940"/>
                          <a:pt x="353312" y="322118"/>
                        </a:cubicBezTo>
                        <a:cubicBezTo>
                          <a:pt x="346053" y="332280"/>
                          <a:pt x="330970" y="334069"/>
                          <a:pt x="322139" y="342900"/>
                        </a:cubicBezTo>
                        <a:cubicBezTo>
                          <a:pt x="303175" y="361863"/>
                          <a:pt x="249853" y="435519"/>
                          <a:pt x="239012" y="457200"/>
                        </a:cubicBezTo>
                        <a:cubicBezTo>
                          <a:pt x="225157" y="484909"/>
                          <a:pt x="205959" y="510539"/>
                          <a:pt x="197448" y="540327"/>
                        </a:cubicBezTo>
                        <a:cubicBezTo>
                          <a:pt x="190521" y="564573"/>
                          <a:pt x="182782" y="588601"/>
                          <a:pt x="176666" y="613064"/>
                        </a:cubicBezTo>
                        <a:cubicBezTo>
                          <a:pt x="172383" y="630198"/>
                          <a:pt x="173448" y="648879"/>
                          <a:pt x="166275" y="665018"/>
                        </a:cubicBezTo>
                        <a:cubicBezTo>
                          <a:pt x="159242" y="680844"/>
                          <a:pt x="143396" y="691378"/>
                          <a:pt x="135103" y="706582"/>
                        </a:cubicBezTo>
                        <a:cubicBezTo>
                          <a:pt x="106328" y="759336"/>
                          <a:pt x="99389" y="795211"/>
                          <a:pt x="83148" y="852054"/>
                        </a:cubicBezTo>
                        <a:cubicBezTo>
                          <a:pt x="79684" y="876300"/>
                          <a:pt x="77560" y="900775"/>
                          <a:pt x="72757" y="924791"/>
                        </a:cubicBezTo>
                        <a:cubicBezTo>
                          <a:pt x="67156" y="952798"/>
                          <a:pt x="58902" y="980209"/>
                          <a:pt x="51975" y="1007918"/>
                        </a:cubicBezTo>
                        <a:lnTo>
                          <a:pt x="41585" y="1049482"/>
                        </a:lnTo>
                        <a:cubicBezTo>
                          <a:pt x="41582" y="1049495"/>
                          <a:pt x="20806" y="1132597"/>
                          <a:pt x="20803" y="1132609"/>
                        </a:cubicBezTo>
                        <a:lnTo>
                          <a:pt x="21" y="1226127"/>
                        </a:lnTo>
                        <a:cubicBezTo>
                          <a:pt x="3070" y="1323706"/>
                          <a:pt x="0" y="1584525"/>
                          <a:pt x="31194" y="1714500"/>
                        </a:cubicBezTo>
                        <a:cubicBezTo>
                          <a:pt x="39900" y="1750774"/>
                          <a:pt x="59659" y="1783480"/>
                          <a:pt x="72757" y="1818409"/>
                        </a:cubicBezTo>
                        <a:cubicBezTo>
                          <a:pt x="80449" y="1838920"/>
                          <a:pt x="86612" y="1859972"/>
                          <a:pt x="93539" y="1880754"/>
                        </a:cubicBezTo>
                        <a:cubicBezTo>
                          <a:pt x="117685" y="2025633"/>
                          <a:pt x="83087" y="1865015"/>
                          <a:pt x="135103" y="1995054"/>
                        </a:cubicBezTo>
                        <a:cubicBezTo>
                          <a:pt x="141662" y="2011452"/>
                          <a:pt x="139458" y="2030411"/>
                          <a:pt x="145494" y="2047009"/>
                        </a:cubicBezTo>
                        <a:cubicBezTo>
                          <a:pt x="153434" y="2068845"/>
                          <a:pt x="168037" y="2087781"/>
                          <a:pt x="176666" y="2109354"/>
                        </a:cubicBezTo>
                        <a:cubicBezTo>
                          <a:pt x="181970" y="2122614"/>
                          <a:pt x="180670" y="2138145"/>
                          <a:pt x="187057" y="2150918"/>
                        </a:cubicBezTo>
                        <a:cubicBezTo>
                          <a:pt x="194802" y="2166408"/>
                          <a:pt x="208822" y="2177942"/>
                          <a:pt x="218230" y="2192482"/>
                        </a:cubicBezTo>
                        <a:cubicBezTo>
                          <a:pt x="246952" y="2236870"/>
                          <a:pt x="273125" y="2282863"/>
                          <a:pt x="301357" y="2327564"/>
                        </a:cubicBezTo>
                        <a:cubicBezTo>
                          <a:pt x="314694" y="2348681"/>
                          <a:pt x="325260" y="2372248"/>
                          <a:pt x="342921" y="2389909"/>
                        </a:cubicBezTo>
                        <a:cubicBezTo>
                          <a:pt x="360239" y="2407227"/>
                          <a:pt x="379366" y="2422909"/>
                          <a:pt x="394875" y="2441864"/>
                        </a:cubicBezTo>
                        <a:cubicBezTo>
                          <a:pt x="410691" y="2461195"/>
                          <a:pt x="420623" y="2484878"/>
                          <a:pt x="436439" y="2504209"/>
                        </a:cubicBezTo>
                        <a:cubicBezTo>
                          <a:pt x="490686" y="2570510"/>
                          <a:pt x="534797" y="2581785"/>
                          <a:pt x="602694" y="2649682"/>
                        </a:cubicBezTo>
                        <a:cubicBezTo>
                          <a:pt x="620012" y="2667000"/>
                          <a:pt x="639771" y="2682181"/>
                          <a:pt x="654648" y="2701636"/>
                        </a:cubicBezTo>
                        <a:cubicBezTo>
                          <a:pt x="684992" y="2741317"/>
                          <a:pt x="706569" y="2787320"/>
                          <a:pt x="737775" y="2826327"/>
                        </a:cubicBezTo>
                        <a:cubicBezTo>
                          <a:pt x="751630" y="2843645"/>
                          <a:pt x="766224" y="2860397"/>
                          <a:pt x="779339" y="2878282"/>
                        </a:cubicBezTo>
                        <a:cubicBezTo>
                          <a:pt x="804341" y="2912376"/>
                          <a:pt x="826708" y="2948368"/>
                          <a:pt x="852075" y="2982191"/>
                        </a:cubicBezTo>
                        <a:cubicBezTo>
                          <a:pt x="868306" y="3003832"/>
                          <a:pt x="888306" y="3022523"/>
                          <a:pt x="904030" y="3044536"/>
                        </a:cubicBezTo>
                        <a:cubicBezTo>
                          <a:pt x="923023" y="3071126"/>
                          <a:pt x="936213" y="3101648"/>
                          <a:pt x="955985" y="3127664"/>
                        </a:cubicBezTo>
                        <a:cubicBezTo>
                          <a:pt x="1002140" y="3188394"/>
                          <a:pt x="1059145" y="3240842"/>
                          <a:pt x="1101457" y="3304309"/>
                        </a:cubicBezTo>
                        <a:lnTo>
                          <a:pt x="1184585" y="3429000"/>
                        </a:lnTo>
                        <a:cubicBezTo>
                          <a:pt x="1191512" y="3467100"/>
                          <a:pt x="1195974" y="3505732"/>
                          <a:pt x="1205366" y="3543300"/>
                        </a:cubicBezTo>
                        <a:cubicBezTo>
                          <a:pt x="1209890" y="3561395"/>
                          <a:pt x="1224229" y="3576701"/>
                          <a:pt x="1226148" y="3595254"/>
                        </a:cubicBezTo>
                        <a:cubicBezTo>
                          <a:pt x="1234709" y="3678012"/>
                          <a:pt x="1233075" y="3761509"/>
                          <a:pt x="1236539" y="3844636"/>
                        </a:cubicBezTo>
                        <a:cubicBezTo>
                          <a:pt x="1233075" y="3965863"/>
                          <a:pt x="1234789" y="4087349"/>
                          <a:pt x="1226148" y="4208318"/>
                        </a:cubicBezTo>
                        <a:cubicBezTo>
                          <a:pt x="1224179" y="4235889"/>
                          <a:pt x="1191768" y="4314668"/>
                          <a:pt x="1184585" y="4343400"/>
                        </a:cubicBezTo>
                        <a:cubicBezTo>
                          <a:pt x="1153187" y="4468995"/>
                          <a:pt x="1197902" y="4346476"/>
                          <a:pt x="1153412" y="4457700"/>
                        </a:cubicBezTo>
                        <a:cubicBezTo>
                          <a:pt x="1138339" y="4548137"/>
                          <a:pt x="1152276" y="4491901"/>
                          <a:pt x="1122239" y="4572000"/>
                        </a:cubicBezTo>
                        <a:cubicBezTo>
                          <a:pt x="1111107" y="4601685"/>
                          <a:pt x="1107133" y="4625670"/>
                          <a:pt x="1091066" y="4655127"/>
                        </a:cubicBezTo>
                        <a:cubicBezTo>
                          <a:pt x="1079106" y="4677054"/>
                          <a:pt x="1062088" y="4695899"/>
                          <a:pt x="1049503" y="4717473"/>
                        </a:cubicBezTo>
                        <a:cubicBezTo>
                          <a:pt x="1028252" y="4753904"/>
                          <a:pt x="1012297" y="4792442"/>
                          <a:pt x="997548" y="4831773"/>
                        </a:cubicBezTo>
                        <a:cubicBezTo>
                          <a:pt x="993702" y="4842028"/>
                          <a:pt x="992055" y="4853149"/>
                          <a:pt x="987157" y="4862945"/>
                        </a:cubicBezTo>
                        <a:cubicBezTo>
                          <a:pt x="981572" y="4874115"/>
                          <a:pt x="973302" y="4883727"/>
                          <a:pt x="966375" y="4894118"/>
                        </a:cubicBezTo>
                        <a:cubicBezTo>
                          <a:pt x="959448" y="4914900"/>
                          <a:pt x="951612" y="4935401"/>
                          <a:pt x="945594" y="4956464"/>
                        </a:cubicBezTo>
                        <a:cubicBezTo>
                          <a:pt x="937748" y="4983927"/>
                          <a:pt x="924812" y="5039591"/>
                          <a:pt x="924812" y="5039591"/>
                        </a:cubicBezTo>
                        <a:cubicBezTo>
                          <a:pt x="928276" y="5160818"/>
                          <a:pt x="929935" y="5282111"/>
                          <a:pt x="935203" y="5403273"/>
                        </a:cubicBezTo>
                        <a:cubicBezTo>
                          <a:pt x="941332" y="5544242"/>
                          <a:pt x="935000" y="5549355"/>
                          <a:pt x="955985" y="5486400"/>
                        </a:cubicBezTo>
                        <a:cubicBezTo>
                          <a:pt x="959448" y="5507182"/>
                          <a:pt x="971485" y="5528306"/>
                          <a:pt x="966375" y="5548745"/>
                        </a:cubicBezTo>
                        <a:cubicBezTo>
                          <a:pt x="963346" y="5560860"/>
                          <a:pt x="941628" y="5558818"/>
                          <a:pt x="935203" y="5569527"/>
                        </a:cubicBezTo>
                        <a:cubicBezTo>
                          <a:pt x="929857" y="5578437"/>
                          <a:pt x="935203" y="5590309"/>
                          <a:pt x="935203" y="5600700"/>
                        </a:cubicBezTo>
                      </a:path>
                    </a:pathLst>
                  </a:custGeom>
                  <a:ln w="28575">
                    <a:solidFill>
                      <a:srgbClr val="FFC000">
                        <a:alpha val="98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cxnSp>
              <p:nvCxnSpPr>
                <p:cNvPr id="139" name="Rovná spojnica 138"/>
                <p:cNvCxnSpPr/>
                <p:nvPr/>
              </p:nvCxnSpPr>
              <p:spPr>
                <a:xfrm rot="10740000">
                  <a:off x="4821986" y="993458"/>
                  <a:ext cx="1100832" cy="14461"/>
                </a:xfrm>
                <a:prstGeom prst="line">
                  <a:avLst/>
                </a:prstGeom>
                <a:ln w="28575">
                  <a:solidFill>
                    <a:srgbClr val="CC00CC">
                      <a:alpha val="9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Rovná spojnica 139"/>
                <p:cNvCxnSpPr>
                  <a:stCxn id="141" idx="57"/>
                  <a:endCxn id="142" idx="57"/>
                </p:cNvCxnSpPr>
                <p:nvPr/>
              </p:nvCxnSpPr>
              <p:spPr>
                <a:xfrm flipV="1">
                  <a:off x="4954015" y="5875102"/>
                  <a:ext cx="1066800" cy="17429"/>
                </a:xfrm>
                <a:prstGeom prst="line">
                  <a:avLst/>
                </a:prstGeom>
                <a:ln w="2857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Obdĺžnik 136"/>
              <p:cNvSpPr/>
              <p:nvPr/>
            </p:nvSpPr>
            <p:spPr>
              <a:xfrm>
                <a:off x="1215736" y="1572398"/>
                <a:ext cx="3250285" cy="407224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2" name="Skupina 300"/>
            <p:cNvGrpSpPr/>
            <p:nvPr/>
          </p:nvGrpSpPr>
          <p:grpSpPr>
            <a:xfrm>
              <a:off x="4465505" y="4254882"/>
              <a:ext cx="634513" cy="462767"/>
              <a:chOff x="2535382" y="5122718"/>
              <a:chExt cx="771137" cy="572906"/>
            </a:xfrm>
          </p:grpSpPr>
          <p:cxnSp>
            <p:nvCxnSpPr>
              <p:cNvPr id="113" name="Rovná spojovacia šípka 112"/>
              <p:cNvCxnSpPr/>
              <p:nvPr/>
            </p:nvCxnSpPr>
            <p:spPr>
              <a:xfrm>
                <a:off x="2535382" y="5122718"/>
                <a:ext cx="737754" cy="1588"/>
              </a:xfrm>
              <a:prstGeom prst="straightConnector1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BlokTextu 113"/>
              <p:cNvSpPr txBox="1"/>
              <p:nvPr/>
            </p:nvSpPr>
            <p:spPr>
              <a:xfrm>
                <a:off x="2639289" y="5133108"/>
                <a:ext cx="667230" cy="562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2 </a:t>
                </a:r>
                <a:r>
                  <a:rPr lang="en-US" sz="1400" dirty="0" smtClean="0">
                    <a:latin typeface="Symbol" pitchFamily="18" charset="2"/>
                    <a:sym typeface="Symbol"/>
                  </a:rPr>
                  <a:t></a:t>
                </a:r>
                <a:endParaRPr lang="sk-SK" sz="1400" dirty="0">
                  <a:latin typeface="Symbol" pitchFamily="18" charset="2"/>
                </a:endParaRPr>
              </a:p>
            </p:txBody>
          </p:sp>
        </p:grpSp>
      </p:grpSp>
      <p:grpSp>
        <p:nvGrpSpPr>
          <p:cNvPr id="13" name="Skupina 146"/>
          <p:cNvGrpSpPr/>
          <p:nvPr/>
        </p:nvGrpSpPr>
        <p:grpSpPr>
          <a:xfrm>
            <a:off x="2843808" y="672951"/>
            <a:ext cx="3096344" cy="2919810"/>
            <a:chOff x="251520" y="1104999"/>
            <a:chExt cx="3096344" cy="2919810"/>
          </a:xfrm>
        </p:grpSpPr>
        <p:sp>
          <p:nvSpPr>
            <p:cNvPr id="14" name="BlokTextu 13"/>
            <p:cNvSpPr txBox="1"/>
            <p:nvPr/>
          </p:nvSpPr>
          <p:spPr>
            <a:xfrm>
              <a:off x="251520" y="3717032"/>
              <a:ext cx="30963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i="1" dirty="0" smtClean="0">
                  <a:ea typeface="MS Gothic" pitchFamily="49" charset="-128"/>
                  <a:sym typeface="Symbol"/>
                </a:rPr>
                <a:t></a:t>
              </a:r>
              <a:r>
                <a:rPr lang="en-US" altLang="ja-JP" sz="1400" b="1" i="1" dirty="0" smtClean="0">
                  <a:ea typeface="MS Gothic" pitchFamily="49" charset="-128"/>
                </a:rPr>
                <a:t> </a:t>
              </a:r>
              <a:r>
                <a:rPr lang="sk-SK" altLang="ja-JP" sz="1400" b="1" i="1" baseline="-25000" dirty="0" err="1" smtClean="0">
                  <a:solidFill>
                    <a:srgbClr val="00B050"/>
                  </a:solidFill>
                  <a:ea typeface="MS Gothic" pitchFamily="49" charset="-128"/>
                </a:rPr>
                <a:t>S</a:t>
              </a:r>
              <a:r>
                <a:rPr lang="sk-SK" altLang="ja-JP" sz="1400" b="1" i="1" baseline="-25000" dirty="0" err="1" smtClean="0">
                  <a:ea typeface="MS Gothic" pitchFamily="49" charset="-128"/>
                </a:rPr>
                <a:t>ef</a:t>
              </a:r>
              <a:r>
                <a:rPr lang="sk-SK" altLang="ja-JP" sz="1400" b="1" i="1" baseline="-25000" dirty="0" smtClean="0">
                  <a:ea typeface="MS Gothic" pitchFamily="49" charset="-128"/>
                </a:rPr>
                <a:t> </a:t>
              </a:r>
              <a:r>
                <a:rPr lang="en-US" sz="1400" b="1" i="1" dirty="0" smtClean="0"/>
                <a:t>= a /(x</a:t>
              </a:r>
              <a:r>
                <a:rPr lang="sk-SK" sz="1400" b="1" i="1" baseline="-25000" dirty="0" err="1" smtClean="0">
                  <a:solidFill>
                    <a:srgbClr val="00B050"/>
                  </a:solidFill>
                </a:rPr>
                <a:t>S</a:t>
              </a:r>
              <a:r>
                <a:rPr lang="sk-SK" sz="1400" b="1" i="1" baseline="-25000" dirty="0" err="1" smtClean="0"/>
                <a:t>ef</a:t>
              </a:r>
              <a:r>
                <a:rPr lang="en-US" sz="1400" b="1" i="1" dirty="0" smtClean="0"/>
                <a:t>)</a:t>
              </a:r>
              <a:r>
                <a:rPr lang="en-US" sz="1400" b="1" i="1" baseline="30000" dirty="0" smtClean="0"/>
                <a:t>1/2</a:t>
              </a:r>
              <a:r>
                <a:rPr lang="en-US" sz="1400" b="1" i="1" dirty="0" smtClean="0"/>
                <a:t> =&gt; x</a:t>
              </a:r>
              <a:r>
                <a:rPr lang="sk-SK" sz="1400" b="1" i="1" baseline="-25000" dirty="0" err="1" smtClean="0">
                  <a:solidFill>
                    <a:srgbClr val="00B050"/>
                  </a:solidFill>
                </a:rPr>
                <a:t>S</a:t>
              </a:r>
              <a:r>
                <a:rPr lang="sk-SK" sz="1400" b="1" i="1" baseline="-25000" dirty="0" err="1" smtClean="0"/>
                <a:t>ef</a:t>
              </a:r>
              <a:r>
                <a:rPr lang="en-US" sz="1400" b="1" i="1" dirty="0" smtClean="0"/>
                <a:t> ≤ 0. 004  </a:t>
              </a:r>
              <a:endParaRPr lang="sk-SK" sz="1400" b="1" i="1" baseline="30000" dirty="0"/>
            </a:p>
          </p:txBody>
        </p:sp>
        <p:grpSp>
          <p:nvGrpSpPr>
            <p:cNvPr id="15" name="Skupina 158"/>
            <p:cNvGrpSpPr/>
            <p:nvPr/>
          </p:nvGrpSpPr>
          <p:grpSpPr>
            <a:xfrm>
              <a:off x="395536" y="1104999"/>
              <a:ext cx="2098364" cy="2055714"/>
              <a:chOff x="854266" y="1117404"/>
              <a:chExt cx="3409390" cy="2966247"/>
            </a:xfrm>
          </p:grpSpPr>
          <p:sp>
            <p:nvSpPr>
              <p:cNvPr id="16" name="BlokTextu 15"/>
              <p:cNvSpPr txBox="1"/>
              <p:nvPr/>
            </p:nvSpPr>
            <p:spPr>
              <a:xfrm>
                <a:off x="1233377" y="1117404"/>
                <a:ext cx="2881424" cy="444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1400" dirty="0" smtClean="0"/>
                  <a:t>Y</a:t>
                </a:r>
                <a:r>
                  <a:rPr lang="en-US" sz="1400" dirty="0" smtClean="0"/>
                  <a:t> plane</a:t>
                </a:r>
                <a:endParaRPr lang="sk-SK" sz="1400" dirty="0"/>
              </a:p>
            </p:txBody>
          </p:sp>
          <p:grpSp>
            <p:nvGrpSpPr>
              <p:cNvPr id="17" name="Skupina 160"/>
              <p:cNvGrpSpPr/>
              <p:nvPr/>
            </p:nvGrpSpPr>
            <p:grpSpPr>
              <a:xfrm>
                <a:off x="854266" y="1549767"/>
                <a:ext cx="3409390" cy="2533884"/>
                <a:chOff x="854266" y="1549767"/>
                <a:chExt cx="3409390" cy="2533884"/>
              </a:xfrm>
            </p:grpSpPr>
            <p:cxnSp>
              <p:nvCxnSpPr>
                <p:cNvPr id="19" name="Rovná spojnica 18"/>
                <p:cNvCxnSpPr/>
                <p:nvPr/>
              </p:nvCxnSpPr>
              <p:spPr>
                <a:xfrm>
                  <a:off x="1520456" y="2658140"/>
                  <a:ext cx="2732567" cy="1063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Rovná spojnica 19"/>
                <p:cNvCxnSpPr/>
                <p:nvPr/>
              </p:nvCxnSpPr>
              <p:spPr>
                <a:xfrm rot="16200000" flipH="1">
                  <a:off x="1812853" y="2642192"/>
                  <a:ext cx="2126513" cy="1063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Rovná spojnica 20"/>
                <p:cNvCxnSpPr/>
                <p:nvPr/>
              </p:nvCxnSpPr>
              <p:spPr>
                <a:xfrm flipV="1">
                  <a:off x="1520456" y="2052084"/>
                  <a:ext cx="2700670" cy="10633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Rovná spojnica 21"/>
                <p:cNvCxnSpPr/>
                <p:nvPr/>
              </p:nvCxnSpPr>
              <p:spPr>
                <a:xfrm>
                  <a:off x="1531088" y="3253563"/>
                  <a:ext cx="2732568" cy="1063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Rovná spojnica 22"/>
                <p:cNvCxnSpPr/>
                <p:nvPr/>
              </p:nvCxnSpPr>
              <p:spPr>
                <a:xfrm rot="5400000">
                  <a:off x="1201478" y="2636874"/>
                  <a:ext cx="2147778" cy="158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Rovná spojnica 23"/>
                <p:cNvCxnSpPr/>
                <p:nvPr/>
              </p:nvCxnSpPr>
              <p:spPr>
                <a:xfrm rot="16200000" flipH="1">
                  <a:off x="1504507" y="2631561"/>
                  <a:ext cx="2126512" cy="10633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Rovná spojnica 24"/>
                <p:cNvCxnSpPr/>
                <p:nvPr/>
              </p:nvCxnSpPr>
              <p:spPr>
                <a:xfrm rot="16200000" flipH="1">
                  <a:off x="2117205" y="2646187"/>
                  <a:ext cx="2134495" cy="1062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Rovná spojnica 25"/>
                <p:cNvCxnSpPr/>
                <p:nvPr/>
              </p:nvCxnSpPr>
              <p:spPr>
                <a:xfrm rot="5400000">
                  <a:off x="2723379" y="2646066"/>
                  <a:ext cx="2112994" cy="10631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Rovná spojnica 26"/>
                <p:cNvCxnSpPr/>
                <p:nvPr/>
              </p:nvCxnSpPr>
              <p:spPr>
                <a:xfrm rot="5400000">
                  <a:off x="3012022" y="2636999"/>
                  <a:ext cx="2131132" cy="10627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Rovná spojnica 27"/>
                <p:cNvCxnSpPr/>
                <p:nvPr/>
              </p:nvCxnSpPr>
              <p:spPr>
                <a:xfrm rot="5400000">
                  <a:off x="913430" y="2624626"/>
                  <a:ext cx="2150363" cy="64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Rovná spojnica 28"/>
                <p:cNvCxnSpPr/>
                <p:nvPr/>
              </p:nvCxnSpPr>
              <p:spPr>
                <a:xfrm>
                  <a:off x="1531088" y="1754372"/>
                  <a:ext cx="2711303" cy="158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ovná spojnica 29"/>
                <p:cNvCxnSpPr/>
                <p:nvPr/>
              </p:nvCxnSpPr>
              <p:spPr>
                <a:xfrm>
                  <a:off x="1520456" y="2987750"/>
                  <a:ext cx="2732567" cy="10631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Rovná spojnica 30"/>
                <p:cNvCxnSpPr/>
                <p:nvPr/>
              </p:nvCxnSpPr>
              <p:spPr>
                <a:xfrm>
                  <a:off x="1509823" y="2360428"/>
                  <a:ext cx="2732568" cy="1063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ovná spojnica 31"/>
                <p:cNvCxnSpPr/>
                <p:nvPr/>
              </p:nvCxnSpPr>
              <p:spPr>
                <a:xfrm>
                  <a:off x="1520456" y="3530009"/>
                  <a:ext cx="2721935" cy="10633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ovná spojnica 32"/>
                <p:cNvCxnSpPr/>
                <p:nvPr/>
              </p:nvCxnSpPr>
              <p:spPr>
                <a:xfrm rot="5400000">
                  <a:off x="600742" y="2652829"/>
                  <a:ext cx="2158410" cy="21261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Ovál 33"/>
                <p:cNvSpPr/>
                <p:nvPr/>
              </p:nvSpPr>
              <p:spPr>
                <a:xfrm>
                  <a:off x="1981562" y="2041849"/>
                  <a:ext cx="42134" cy="4659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5" name="Ovál 34"/>
                <p:cNvSpPr/>
                <p:nvPr/>
              </p:nvSpPr>
              <p:spPr>
                <a:xfrm>
                  <a:off x="2258931" y="3238021"/>
                  <a:ext cx="42134" cy="4659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6" name="Ovál 35"/>
                <p:cNvSpPr/>
                <p:nvPr/>
              </p:nvSpPr>
              <p:spPr>
                <a:xfrm>
                  <a:off x="3759256" y="2024195"/>
                  <a:ext cx="42134" cy="4659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7" name="Ovál 36"/>
                <p:cNvSpPr/>
                <p:nvPr/>
              </p:nvSpPr>
              <p:spPr>
                <a:xfrm flipH="1" flipV="1">
                  <a:off x="2864651" y="1739169"/>
                  <a:ext cx="42134" cy="4659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8" name="Ovál 37"/>
                <p:cNvSpPr/>
                <p:nvPr/>
              </p:nvSpPr>
              <p:spPr>
                <a:xfrm>
                  <a:off x="3465345" y="3237547"/>
                  <a:ext cx="42134" cy="4659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9" name="Ovál 38"/>
                <p:cNvSpPr/>
                <p:nvPr/>
              </p:nvSpPr>
              <p:spPr>
                <a:xfrm>
                  <a:off x="1672080" y="3519723"/>
                  <a:ext cx="42134" cy="4659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0" name="Ovál 39"/>
                <p:cNvSpPr/>
                <p:nvPr/>
              </p:nvSpPr>
              <p:spPr>
                <a:xfrm>
                  <a:off x="2857791" y="2641909"/>
                  <a:ext cx="42134" cy="4659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11</a:t>
                  </a:r>
                  <a:endParaRPr lang="sk-SK" dirty="0"/>
                </a:p>
              </p:txBody>
            </p:sp>
            <p:sp>
              <p:nvSpPr>
                <p:cNvPr id="41" name="Ovál 40"/>
                <p:cNvSpPr/>
                <p:nvPr/>
              </p:nvSpPr>
              <p:spPr>
                <a:xfrm>
                  <a:off x="1975857" y="1731584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2" name="Ovál 41"/>
                <p:cNvSpPr/>
                <p:nvPr/>
              </p:nvSpPr>
              <p:spPr>
                <a:xfrm>
                  <a:off x="2263296" y="1735190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3" name="Ovál 42"/>
                <p:cNvSpPr/>
                <p:nvPr/>
              </p:nvSpPr>
              <p:spPr>
                <a:xfrm>
                  <a:off x="1655742" y="1735190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4" name="Ovál 43"/>
                <p:cNvSpPr/>
                <p:nvPr/>
              </p:nvSpPr>
              <p:spPr>
                <a:xfrm>
                  <a:off x="2557274" y="1735190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5" name="Ovál 44"/>
                <p:cNvSpPr/>
                <p:nvPr/>
              </p:nvSpPr>
              <p:spPr>
                <a:xfrm>
                  <a:off x="3155030" y="1746027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6" name="Ovál 45"/>
                <p:cNvSpPr/>
                <p:nvPr/>
              </p:nvSpPr>
              <p:spPr>
                <a:xfrm>
                  <a:off x="3458807" y="1735190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7" name="Ovál 46"/>
                <p:cNvSpPr/>
                <p:nvPr/>
              </p:nvSpPr>
              <p:spPr>
                <a:xfrm>
                  <a:off x="3763418" y="1746027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8" name="Ovál 47"/>
                <p:cNvSpPr/>
                <p:nvPr/>
              </p:nvSpPr>
              <p:spPr>
                <a:xfrm>
                  <a:off x="4066361" y="1735190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9" name="Ovál 48"/>
                <p:cNvSpPr/>
                <p:nvPr/>
              </p:nvSpPr>
              <p:spPr>
                <a:xfrm>
                  <a:off x="1675341" y="202779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0" name="Ovál 49"/>
                <p:cNvSpPr/>
                <p:nvPr/>
              </p:nvSpPr>
              <p:spPr>
                <a:xfrm>
                  <a:off x="2262463" y="202779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1" name="Ovál 50"/>
                <p:cNvSpPr/>
                <p:nvPr/>
              </p:nvSpPr>
              <p:spPr>
                <a:xfrm>
                  <a:off x="2546641" y="2038632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2" name="Ovál 51"/>
                <p:cNvSpPr/>
                <p:nvPr/>
              </p:nvSpPr>
              <p:spPr>
                <a:xfrm>
                  <a:off x="2861052" y="2038632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3" name="Ovál 52"/>
                <p:cNvSpPr/>
                <p:nvPr/>
              </p:nvSpPr>
              <p:spPr>
                <a:xfrm>
                  <a:off x="3155863" y="2038632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4" name="Ovál 53"/>
                <p:cNvSpPr/>
                <p:nvPr/>
              </p:nvSpPr>
              <p:spPr>
                <a:xfrm>
                  <a:off x="3470273" y="202779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5" name="Ovál 54"/>
                <p:cNvSpPr/>
                <p:nvPr/>
              </p:nvSpPr>
              <p:spPr>
                <a:xfrm>
                  <a:off x="4056562" y="202779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6" name="Ovál 55"/>
                <p:cNvSpPr/>
                <p:nvPr/>
              </p:nvSpPr>
              <p:spPr>
                <a:xfrm>
                  <a:off x="1675341" y="2342074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7" name="Ovál 56"/>
                <p:cNvSpPr/>
                <p:nvPr/>
              </p:nvSpPr>
              <p:spPr>
                <a:xfrm>
                  <a:off x="1979118" y="2342074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8" name="Ovál 57"/>
                <p:cNvSpPr/>
                <p:nvPr/>
              </p:nvSpPr>
              <p:spPr>
                <a:xfrm>
                  <a:off x="2273096" y="2342074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9" name="Ovál 58"/>
                <p:cNvSpPr/>
                <p:nvPr/>
              </p:nvSpPr>
              <p:spPr>
                <a:xfrm>
                  <a:off x="2557274" y="2352911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0" name="Ovál 59"/>
                <p:cNvSpPr/>
                <p:nvPr/>
              </p:nvSpPr>
              <p:spPr>
                <a:xfrm>
                  <a:off x="2861052" y="2342074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1" name="Ovál 60"/>
                <p:cNvSpPr/>
                <p:nvPr/>
              </p:nvSpPr>
              <p:spPr>
                <a:xfrm>
                  <a:off x="3155030" y="2352911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2" name="Ovál 61"/>
                <p:cNvSpPr/>
                <p:nvPr/>
              </p:nvSpPr>
              <p:spPr>
                <a:xfrm>
                  <a:off x="3458807" y="2352911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3" name="Ovál 62"/>
                <p:cNvSpPr/>
                <p:nvPr/>
              </p:nvSpPr>
              <p:spPr>
                <a:xfrm>
                  <a:off x="3762584" y="2363748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4" name="Ovál 63"/>
                <p:cNvSpPr/>
                <p:nvPr/>
              </p:nvSpPr>
              <p:spPr>
                <a:xfrm>
                  <a:off x="4056562" y="2352911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5" name="Ovál 64"/>
                <p:cNvSpPr/>
                <p:nvPr/>
              </p:nvSpPr>
              <p:spPr>
                <a:xfrm>
                  <a:off x="1664708" y="264551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6" name="Ovál 65"/>
                <p:cNvSpPr/>
                <p:nvPr/>
              </p:nvSpPr>
              <p:spPr>
                <a:xfrm>
                  <a:off x="1979118" y="2656353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7" name="Ovál 66"/>
                <p:cNvSpPr/>
                <p:nvPr/>
              </p:nvSpPr>
              <p:spPr>
                <a:xfrm>
                  <a:off x="2262463" y="264551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8" name="Ovál 67"/>
                <p:cNvSpPr/>
                <p:nvPr/>
              </p:nvSpPr>
              <p:spPr>
                <a:xfrm>
                  <a:off x="2557274" y="2656353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69" name="Ovál 68"/>
                <p:cNvSpPr/>
                <p:nvPr/>
              </p:nvSpPr>
              <p:spPr>
                <a:xfrm>
                  <a:off x="3155030" y="264551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0" name="Ovál 69"/>
                <p:cNvSpPr/>
                <p:nvPr/>
              </p:nvSpPr>
              <p:spPr>
                <a:xfrm>
                  <a:off x="3468606" y="264551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1" name="Ovál 70"/>
                <p:cNvSpPr/>
                <p:nvPr/>
              </p:nvSpPr>
              <p:spPr>
                <a:xfrm>
                  <a:off x="3765845" y="2649121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2" name="Ovál 71"/>
                <p:cNvSpPr/>
                <p:nvPr/>
              </p:nvSpPr>
              <p:spPr>
                <a:xfrm>
                  <a:off x="4059822" y="2649121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3" name="Ovál 72"/>
                <p:cNvSpPr/>
                <p:nvPr/>
              </p:nvSpPr>
              <p:spPr>
                <a:xfrm>
                  <a:off x="1658169" y="2952563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4" name="Ovál 73"/>
                <p:cNvSpPr/>
                <p:nvPr/>
              </p:nvSpPr>
              <p:spPr>
                <a:xfrm>
                  <a:off x="1975840" y="2956169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5" name="Ovál 74"/>
                <p:cNvSpPr/>
                <p:nvPr/>
              </p:nvSpPr>
              <p:spPr>
                <a:xfrm>
                  <a:off x="2262445" y="2970408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6" name="Ovál 75"/>
                <p:cNvSpPr/>
                <p:nvPr/>
              </p:nvSpPr>
              <p:spPr>
                <a:xfrm>
                  <a:off x="2550718" y="2974218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7" name="Ovál 76"/>
                <p:cNvSpPr/>
                <p:nvPr/>
              </p:nvSpPr>
              <p:spPr>
                <a:xfrm>
                  <a:off x="2857756" y="2966783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8" name="Ovál 77"/>
                <p:cNvSpPr/>
                <p:nvPr/>
              </p:nvSpPr>
              <p:spPr>
                <a:xfrm>
                  <a:off x="3166461" y="2970628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79" name="Ovál 78"/>
                <p:cNvSpPr/>
                <p:nvPr/>
              </p:nvSpPr>
              <p:spPr>
                <a:xfrm>
                  <a:off x="3462032" y="2963362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0" name="Ovál 79"/>
                <p:cNvSpPr/>
                <p:nvPr/>
              </p:nvSpPr>
              <p:spPr>
                <a:xfrm>
                  <a:off x="3769070" y="2956130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1" name="Ovál 80"/>
                <p:cNvSpPr/>
                <p:nvPr/>
              </p:nvSpPr>
              <p:spPr>
                <a:xfrm>
                  <a:off x="4046710" y="2970573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2" name="Ovál 81"/>
                <p:cNvSpPr/>
                <p:nvPr/>
              </p:nvSpPr>
              <p:spPr>
                <a:xfrm>
                  <a:off x="4058936" y="3234272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3" name="Ovál 82"/>
                <p:cNvSpPr/>
                <p:nvPr/>
              </p:nvSpPr>
              <p:spPr>
                <a:xfrm>
                  <a:off x="4063031" y="3530483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4" name="Ovál 83"/>
                <p:cNvSpPr/>
                <p:nvPr/>
              </p:nvSpPr>
              <p:spPr>
                <a:xfrm>
                  <a:off x="1661429" y="322689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5" name="Ovál 84"/>
                <p:cNvSpPr/>
                <p:nvPr/>
              </p:nvSpPr>
              <p:spPr>
                <a:xfrm>
                  <a:off x="1978266" y="3230705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6" name="Ovál 85"/>
                <p:cNvSpPr/>
                <p:nvPr/>
              </p:nvSpPr>
              <p:spPr>
                <a:xfrm>
                  <a:off x="1971728" y="3516078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7" name="Ovál 86"/>
                <p:cNvSpPr/>
                <p:nvPr/>
              </p:nvSpPr>
              <p:spPr>
                <a:xfrm>
                  <a:off x="2268966" y="3519684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8" name="Ovál 87"/>
                <p:cNvSpPr/>
                <p:nvPr/>
              </p:nvSpPr>
              <p:spPr>
                <a:xfrm>
                  <a:off x="2557239" y="3523290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9" name="Ovál 88"/>
                <p:cNvSpPr/>
                <p:nvPr/>
              </p:nvSpPr>
              <p:spPr>
                <a:xfrm>
                  <a:off x="2864277" y="3516059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90" name="Ovál 89"/>
                <p:cNvSpPr/>
                <p:nvPr/>
              </p:nvSpPr>
              <p:spPr>
                <a:xfrm>
                  <a:off x="3153384" y="3530502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91" name="Ovál 90"/>
                <p:cNvSpPr/>
                <p:nvPr/>
              </p:nvSpPr>
              <p:spPr>
                <a:xfrm>
                  <a:off x="2553128" y="3227060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92" name="Ovál 91"/>
                <p:cNvSpPr/>
                <p:nvPr/>
              </p:nvSpPr>
              <p:spPr>
                <a:xfrm>
                  <a:off x="2860999" y="3230462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93" name="Ovál 92"/>
                <p:cNvSpPr/>
                <p:nvPr/>
              </p:nvSpPr>
              <p:spPr>
                <a:xfrm>
                  <a:off x="3169704" y="3234272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94" name="Ovál 93"/>
                <p:cNvSpPr/>
                <p:nvPr/>
              </p:nvSpPr>
              <p:spPr>
                <a:xfrm>
                  <a:off x="3465275" y="3530483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95" name="Ovál 94"/>
                <p:cNvSpPr/>
                <p:nvPr/>
              </p:nvSpPr>
              <p:spPr>
                <a:xfrm>
                  <a:off x="3751881" y="3230647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96" name="Ovál 95"/>
                <p:cNvSpPr/>
                <p:nvPr/>
              </p:nvSpPr>
              <p:spPr>
                <a:xfrm>
                  <a:off x="3764941" y="3526857"/>
                  <a:ext cx="42134" cy="465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97" name="Skupina 164"/>
                <p:cNvGrpSpPr/>
                <p:nvPr/>
              </p:nvGrpSpPr>
              <p:grpSpPr>
                <a:xfrm>
                  <a:off x="1088261" y="1769309"/>
                  <a:ext cx="443292" cy="461175"/>
                  <a:chOff x="2842633" y="716685"/>
                  <a:chExt cx="443292" cy="461175"/>
                </a:xfrm>
              </p:grpSpPr>
              <p:sp>
                <p:nvSpPr>
                  <p:cNvPr id="104" name="Ovál 103"/>
                  <p:cNvSpPr/>
                  <p:nvPr/>
                </p:nvSpPr>
                <p:spPr>
                  <a:xfrm>
                    <a:off x="3076629" y="1132294"/>
                    <a:ext cx="42134" cy="4556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105" name="BlokTextu 104"/>
                  <p:cNvSpPr txBox="1"/>
                  <p:nvPr/>
                </p:nvSpPr>
                <p:spPr>
                  <a:xfrm>
                    <a:off x="2842633" y="716685"/>
                    <a:ext cx="443292" cy="4440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k-SK" sz="1400" dirty="0" smtClean="0"/>
                      <a:t>Y</a:t>
                    </a:r>
                    <a:endParaRPr lang="sk-SK" sz="1400" dirty="0"/>
                  </a:p>
                </p:txBody>
              </p:sp>
            </p:grpSp>
            <p:grpSp>
              <p:nvGrpSpPr>
                <p:cNvPr id="98" name="Skupina 165"/>
                <p:cNvGrpSpPr/>
                <p:nvPr/>
              </p:nvGrpSpPr>
              <p:grpSpPr>
                <a:xfrm>
                  <a:off x="854266" y="2808326"/>
                  <a:ext cx="818983" cy="444106"/>
                  <a:chOff x="3363550" y="1383563"/>
                  <a:chExt cx="818983" cy="444106"/>
                </a:xfrm>
              </p:grpSpPr>
              <p:sp>
                <p:nvSpPr>
                  <p:cNvPr id="102" name="Ovál 101"/>
                  <p:cNvSpPr/>
                  <p:nvPr/>
                </p:nvSpPr>
                <p:spPr>
                  <a:xfrm>
                    <a:off x="3831540" y="1383563"/>
                    <a:ext cx="74284" cy="65969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103" name="BlokTextu 102"/>
                  <p:cNvSpPr txBox="1"/>
                  <p:nvPr/>
                </p:nvSpPr>
                <p:spPr>
                  <a:xfrm>
                    <a:off x="3363550" y="1383569"/>
                    <a:ext cx="818983" cy="444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sk-SK" sz="1400" dirty="0" err="1" smtClean="0"/>
                      <a:t>Sm</a:t>
                    </a:r>
                    <a:endParaRPr lang="sk-SK" sz="1400" dirty="0"/>
                  </a:p>
                </p:txBody>
              </p:sp>
            </p:grpSp>
            <p:sp>
              <p:nvSpPr>
                <p:cNvPr id="100" name="BlokTextu 99"/>
                <p:cNvSpPr txBox="1"/>
                <p:nvPr/>
              </p:nvSpPr>
              <p:spPr>
                <a:xfrm>
                  <a:off x="3662206" y="3431746"/>
                  <a:ext cx="472635" cy="532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a</a:t>
                  </a:r>
                  <a:endParaRPr lang="sk-SK" dirty="0"/>
                </a:p>
              </p:txBody>
            </p:sp>
            <p:sp>
              <p:nvSpPr>
                <p:cNvPr id="101" name="BlokTextu 100"/>
                <p:cNvSpPr txBox="1"/>
                <p:nvPr/>
              </p:nvSpPr>
              <p:spPr>
                <a:xfrm>
                  <a:off x="1088261" y="3639551"/>
                  <a:ext cx="2151868" cy="444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       </a:t>
                  </a:r>
                  <a:r>
                    <a:rPr lang="en-US" sz="1400" b="1" i="1" dirty="0" smtClean="0"/>
                    <a:t>a</a:t>
                  </a:r>
                  <a:r>
                    <a:rPr lang="en-US" sz="1400" i="1" dirty="0" smtClean="0"/>
                    <a:t> </a:t>
                  </a:r>
                  <a:r>
                    <a:rPr lang="en-US" sz="1400" dirty="0" smtClean="0"/>
                    <a:t>= 0.38 nm</a:t>
                  </a:r>
                  <a:endParaRPr lang="sk-SK" sz="1400" dirty="0"/>
                </a:p>
              </p:txBody>
            </p:sp>
          </p:grpSp>
          <p:cxnSp>
            <p:nvCxnSpPr>
              <p:cNvPr id="18" name="Rovná spojnica 17"/>
              <p:cNvCxnSpPr/>
              <p:nvPr/>
            </p:nvCxnSpPr>
            <p:spPr>
              <a:xfrm rot="16200000" flipH="1">
                <a:off x="2407829" y="2692262"/>
                <a:ext cx="2134495" cy="1062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4" name="Rovná spojnica 143"/>
            <p:cNvCxnSpPr/>
            <p:nvPr/>
          </p:nvCxnSpPr>
          <p:spPr>
            <a:xfrm>
              <a:off x="2195736" y="2996952"/>
              <a:ext cx="216024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Obdĺžnik 147"/>
          <p:cNvSpPr/>
          <p:nvPr/>
        </p:nvSpPr>
        <p:spPr>
          <a:xfrm>
            <a:off x="386139" y="3284984"/>
            <a:ext cx="2069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err="1" smtClean="0">
                <a:sym typeface="Symbol"/>
              </a:rPr>
              <a:t>koheren</a:t>
            </a:r>
            <a:r>
              <a:rPr lang="sk-SK" sz="1400" i="1" dirty="0">
                <a:sym typeface="Symbol"/>
              </a:rPr>
              <a:t>č</a:t>
            </a:r>
            <a:r>
              <a:rPr lang="en-US" sz="1400" i="1" dirty="0" smtClean="0">
                <a:sym typeface="Symbol"/>
              </a:rPr>
              <a:t>n</a:t>
            </a:r>
            <a:r>
              <a:rPr lang="sk-SK" sz="1400" i="1" dirty="0" smtClean="0">
                <a:sym typeface="Symbol"/>
              </a:rPr>
              <a:t>á</a:t>
            </a:r>
            <a:r>
              <a:rPr lang="en-US" sz="1400" i="1" dirty="0" smtClean="0">
                <a:sym typeface="Symbol"/>
              </a:rPr>
              <a:t> d</a:t>
            </a:r>
            <a:r>
              <a:rPr lang="sk-SK" sz="1400" i="1" dirty="0" err="1" smtClean="0">
                <a:sym typeface="Symbol"/>
              </a:rPr>
              <a:t>ĺžka</a:t>
            </a:r>
            <a:r>
              <a:rPr lang="sk-SK" sz="1400" i="1" dirty="0" smtClean="0">
                <a:sym typeface="Symbol"/>
              </a:rPr>
              <a:t> </a:t>
            </a:r>
            <a:r>
              <a:rPr lang="en-US" sz="1400" b="1" i="1" dirty="0" smtClean="0">
                <a:sym typeface="Symbol"/>
              </a:rPr>
              <a:t></a:t>
            </a:r>
            <a:r>
              <a:rPr lang="en-US" sz="1400" i="1" dirty="0" smtClean="0"/>
              <a:t>= </a:t>
            </a:r>
            <a:r>
              <a:rPr lang="en-US" sz="1400" i="1" dirty="0">
                <a:solidFill>
                  <a:srgbClr val="0000FF"/>
                </a:solidFill>
              </a:rPr>
              <a:t>3</a:t>
            </a:r>
            <a:r>
              <a:rPr lang="en-US" sz="1400" i="1" dirty="0" smtClean="0">
                <a:solidFill>
                  <a:srgbClr val="0000FF"/>
                </a:solidFill>
              </a:rPr>
              <a:t> nm</a:t>
            </a:r>
          </a:p>
        </p:txBody>
      </p:sp>
      <p:sp>
        <p:nvSpPr>
          <p:cNvPr id="149" name="Obdĺžnik 148"/>
          <p:cNvSpPr/>
          <p:nvPr/>
        </p:nvSpPr>
        <p:spPr>
          <a:xfrm>
            <a:off x="6444208" y="3068960"/>
            <a:ext cx="1481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 smtClean="0"/>
              <a:t>(</a:t>
            </a:r>
            <a:r>
              <a:rPr lang="en-US" sz="1400" dirty="0" smtClean="0"/>
              <a:t>Y</a:t>
            </a:r>
            <a:r>
              <a:rPr lang="sk-SK" sz="1400" baseline="-25000" dirty="0" smtClean="0"/>
              <a:t>1-x</a:t>
            </a:r>
            <a:r>
              <a:rPr lang="sk-SK" sz="1400" dirty="0" smtClean="0">
                <a:solidFill>
                  <a:srgbClr val="00B050"/>
                </a:solidFill>
              </a:rPr>
              <a:t>Sm</a:t>
            </a:r>
            <a:r>
              <a:rPr lang="sk-SK" sz="1400" baseline="-25000" dirty="0" smtClean="0"/>
              <a:t>x</a:t>
            </a:r>
            <a:r>
              <a:rPr lang="sk-SK" sz="1400" dirty="0" smtClean="0"/>
              <a:t>)</a:t>
            </a:r>
            <a:r>
              <a:rPr lang="en-US" sz="1400" dirty="0" smtClean="0"/>
              <a:t>Ba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Cu</a:t>
            </a:r>
            <a:r>
              <a:rPr lang="sk-SK" sz="1400" baseline="-25000" dirty="0" smtClean="0"/>
              <a:t>3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7</a:t>
            </a:r>
            <a:endParaRPr lang="sk-SK" sz="1400" dirty="0"/>
          </a:p>
        </p:txBody>
      </p:sp>
      <p:sp>
        <p:nvSpPr>
          <p:cNvPr id="150" name="BlokTextu 149"/>
          <p:cNvSpPr txBox="1"/>
          <p:nvPr/>
        </p:nvSpPr>
        <p:spPr>
          <a:xfrm>
            <a:off x="539552" y="692696"/>
            <a:ext cx="168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/>
              <a:t>Pining</a:t>
            </a:r>
            <a:r>
              <a:rPr lang="sk-SK" sz="1400" dirty="0" smtClean="0"/>
              <a:t> </a:t>
            </a:r>
            <a:r>
              <a:rPr lang="sk-SK" sz="1400" dirty="0" err="1" smtClean="0"/>
              <a:t>substitičnými</a:t>
            </a:r>
            <a:r>
              <a:rPr lang="sk-SK" sz="1400" dirty="0" smtClean="0"/>
              <a:t> </a:t>
            </a:r>
          </a:p>
          <a:p>
            <a:r>
              <a:rPr lang="sk-SK" sz="1400" dirty="0" smtClean="0"/>
              <a:t>atómami </a:t>
            </a:r>
            <a:endParaRPr lang="sk-SK" sz="1400" dirty="0"/>
          </a:p>
        </p:txBody>
      </p:sp>
      <p:sp>
        <p:nvSpPr>
          <p:cNvPr id="151" name="BlokTextu 150"/>
          <p:cNvSpPr txBox="1"/>
          <p:nvPr/>
        </p:nvSpPr>
        <p:spPr>
          <a:xfrm>
            <a:off x="2843808" y="2708920"/>
            <a:ext cx="2865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i="1" dirty="0" smtClean="0">
                <a:ea typeface="MS Gothic" pitchFamily="49" charset="-128"/>
                <a:sym typeface="Symbol"/>
              </a:rPr>
              <a:t></a:t>
            </a:r>
            <a:r>
              <a:rPr lang="en-US" altLang="ja-JP" sz="1400" b="1" i="1" dirty="0" smtClean="0">
                <a:ea typeface="MS Gothic" pitchFamily="49" charset="-128"/>
              </a:rPr>
              <a:t> </a:t>
            </a:r>
            <a:r>
              <a:rPr lang="sk-SK" altLang="ja-JP" sz="1400" b="1" i="1" baseline="-25000" dirty="0" smtClean="0">
                <a:solidFill>
                  <a:srgbClr val="00B050"/>
                </a:solidFill>
                <a:ea typeface="MS Gothic" pitchFamily="49" charset="-128"/>
              </a:rPr>
              <a:t>S</a:t>
            </a:r>
            <a:r>
              <a:rPr lang="en-US" sz="1400" b="1" i="1" dirty="0" smtClean="0"/>
              <a:t> =</a:t>
            </a:r>
            <a:r>
              <a:rPr lang="sk-SK" altLang="ja-JP" sz="1400" b="1" i="1" baseline="-25000" dirty="0" smtClean="0">
                <a:solidFill>
                  <a:srgbClr val="00B050"/>
                </a:solidFill>
                <a:ea typeface="MS Gothic" pitchFamily="49" charset="-128"/>
              </a:rPr>
              <a:t> </a:t>
            </a:r>
            <a:r>
              <a:rPr lang="sk-SK" altLang="ja-JP" sz="1400" i="1" dirty="0"/>
              <a:t>s</a:t>
            </a:r>
            <a:r>
              <a:rPr lang="sk-SK" sz="1400" i="1" dirty="0" smtClean="0"/>
              <a:t>tredná vzdialenosť substitúcie</a:t>
            </a:r>
            <a:endParaRPr lang="sk-SK" sz="1400" i="1" dirty="0"/>
          </a:p>
        </p:txBody>
      </p:sp>
      <p:sp>
        <p:nvSpPr>
          <p:cNvPr id="152" name="BlokTextu 151"/>
          <p:cNvSpPr txBox="1"/>
          <p:nvPr/>
        </p:nvSpPr>
        <p:spPr>
          <a:xfrm>
            <a:off x="6372200" y="692696"/>
            <a:ext cx="1964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Kritická prúdová hustota</a:t>
            </a:r>
            <a:endParaRPr lang="sk-SK" sz="1400" dirty="0"/>
          </a:p>
        </p:txBody>
      </p:sp>
      <p:sp>
        <p:nvSpPr>
          <p:cNvPr id="154" name="Obdĺžnik 153"/>
          <p:cNvSpPr/>
          <p:nvPr/>
        </p:nvSpPr>
        <p:spPr>
          <a:xfrm>
            <a:off x="3131840" y="2977207"/>
            <a:ext cx="212288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sk-SK" sz="1400" i="1" dirty="0" smtClean="0">
                <a:sym typeface="Symbol"/>
              </a:rPr>
              <a:t>Efektívny </a:t>
            </a:r>
            <a:r>
              <a:rPr lang="sk-SK" sz="1400" i="1" dirty="0" err="1" smtClean="0">
                <a:sym typeface="Symbol"/>
              </a:rPr>
              <a:t>pining</a:t>
            </a:r>
            <a:r>
              <a:rPr lang="sk-SK" sz="1400" i="1" dirty="0" smtClean="0">
                <a:sym typeface="Symbol"/>
              </a:rPr>
              <a:t>  </a:t>
            </a:r>
            <a:r>
              <a:rPr lang="en-US" sz="1400" b="1" i="1" dirty="0" smtClean="0">
                <a:sym typeface="Symbol"/>
              </a:rPr>
              <a:t></a:t>
            </a:r>
            <a:r>
              <a:rPr lang="sk-SK" sz="1400" b="1" i="1" baseline="-25000" dirty="0" err="1" smtClean="0">
                <a:solidFill>
                  <a:srgbClr val="00B050"/>
                </a:solidFill>
                <a:sym typeface="Symbol"/>
              </a:rPr>
              <a:t>S</a:t>
            </a:r>
            <a:r>
              <a:rPr lang="sk-SK" sz="1400" b="1" i="1" baseline="-25000" dirty="0" err="1" smtClean="0">
                <a:sym typeface="Symbol"/>
              </a:rPr>
              <a:t>ef</a:t>
            </a:r>
            <a:r>
              <a:rPr lang="en-US" sz="1400" b="1" i="1" baseline="-25000" dirty="0" smtClean="0"/>
              <a:t> </a:t>
            </a:r>
            <a:r>
              <a:rPr lang="en-US" sz="1400" b="1" i="1" dirty="0" smtClean="0"/>
              <a:t> ≥ 2</a:t>
            </a:r>
            <a:r>
              <a:rPr lang="en-US" sz="1400" b="1" i="1" dirty="0" smtClean="0">
                <a:sym typeface="Symbol"/>
              </a:rPr>
              <a:t></a:t>
            </a:r>
            <a:r>
              <a:rPr lang="sk-SK" sz="1400" b="1" i="1" dirty="0" smtClean="0">
                <a:sym typeface="Symbol"/>
              </a:rPr>
              <a:t>  </a:t>
            </a:r>
            <a:endParaRPr lang="sk-SK" sz="1400" dirty="0"/>
          </a:p>
        </p:txBody>
      </p:sp>
      <p:pic>
        <p:nvPicPr>
          <p:cNvPr id="146" name="Picture 2" descr="DSCN1366"/>
          <p:cNvPicPr>
            <a:picLocks noChangeAspect="1" noChangeArrowheads="1"/>
          </p:cNvPicPr>
          <p:nvPr/>
        </p:nvPicPr>
        <p:blipFill>
          <a:blip r:embed="rId5" cstate="print"/>
          <a:srcRect l="10397" r="10397"/>
          <a:stretch>
            <a:fillRect/>
          </a:stretch>
        </p:blipFill>
        <p:spPr bwMode="auto">
          <a:xfrm>
            <a:off x="1259632" y="4293096"/>
            <a:ext cx="134956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BlokTextu 146"/>
          <p:cNvSpPr txBox="1"/>
          <p:nvPr/>
        </p:nvSpPr>
        <p:spPr>
          <a:xfrm>
            <a:off x="323528" y="4797152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d</a:t>
            </a:r>
            <a:r>
              <a:rPr lang="en-US" sz="1400" dirty="0" smtClean="0"/>
              <a:t>=17 mm</a:t>
            </a:r>
            <a:endParaRPr lang="sk-SK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6" descr="GdBCO_0,3_b_s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05064"/>
            <a:ext cx="33147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Obrázok 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80728"/>
            <a:ext cx="3600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Obrázok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789040"/>
            <a:ext cx="39592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1115616" y="404664"/>
            <a:ext cx="47230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GdBCO</a:t>
            </a:r>
            <a:r>
              <a:rPr lang="sk-SK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sk-SK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masívny </a:t>
            </a:r>
            <a:r>
              <a:rPr lang="sk-SK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supravodič</a:t>
            </a:r>
            <a:r>
              <a:rPr lang="sk-SK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sk-SK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dopovaný</a:t>
            </a:r>
            <a:r>
              <a:rPr lang="sk-SK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sk-SK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Al</a:t>
            </a:r>
            <a:endParaRPr lang="sk-SK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107525" name="Obrázok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980728"/>
            <a:ext cx="37798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>
          <a:xfrm>
            <a:off x="0" y="6237312"/>
            <a:ext cx="9144000" cy="728791"/>
            <a:chOff x="0" y="6226139"/>
            <a:chExt cx="9144000" cy="728791"/>
          </a:xfrm>
        </p:grpSpPr>
        <p:sp>
          <p:nvSpPr>
            <p:cNvPr id="5" name="Obdĺžnik 4"/>
            <p:cNvSpPr/>
            <p:nvPr/>
          </p:nvSpPr>
          <p:spPr>
            <a:xfrm>
              <a:off x="0" y="6226139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773" y="6293707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BlokTextu 6"/>
            <p:cNvSpPr txBox="1"/>
            <p:nvPr/>
          </p:nvSpPr>
          <p:spPr>
            <a:xfrm>
              <a:off x="1368152" y="6370155"/>
              <a:ext cx="73258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/>
              <a:r>
                <a:rPr lang="sk-SK" sz="1400" dirty="0">
                  <a:solidFill>
                    <a:schemeClr val="bg1"/>
                  </a:solidFill>
                  <a:ea typeface="Times New Roman" pitchFamily="18" charset="0"/>
                  <a:cs typeface="Calibri" pitchFamily="34" charset="0"/>
                </a:rPr>
                <a:t>3</a:t>
              </a:r>
              <a:r>
                <a:rPr kumimoji="0" lang="sk-SK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Times New Roman" pitchFamily="18" charset="0"/>
                  <a:cs typeface="Calibri" pitchFamily="34" charset="0"/>
                </a:rPr>
                <a:t>. akreditačný seminár vedeckých útvarov a  smerov k akreditácii ÚEF za roky 2012-2015, 2.6.2016</a:t>
              </a:r>
              <a:endParaRPr kumimoji="0" lang="sk-SK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  <a:p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graphicFrame>
        <p:nvGraphicFramePr>
          <p:cNvPr id="10" name="Tabuľka 9"/>
          <p:cNvGraphicFramePr>
            <a:graphicFrameLocks noGrp="1"/>
          </p:cNvGraphicFramePr>
          <p:nvPr/>
        </p:nvGraphicFramePr>
        <p:xfrm>
          <a:off x="251520" y="836712"/>
          <a:ext cx="8784976" cy="640080"/>
        </p:xfrm>
        <a:graphic>
          <a:graphicData uri="http://schemas.openxmlformats.org/drawingml/2006/table">
            <a:tbl>
              <a:tblPr/>
              <a:tblGrid>
                <a:gridCol w="1067238"/>
                <a:gridCol w="7717738"/>
              </a:tblGrid>
              <a:tr h="411480">
                <a:tc>
                  <a:txBody>
                    <a:bodyPr/>
                    <a:lstStyle/>
                    <a:p>
                      <a:r>
                        <a:rPr lang="sk-SK" sz="1400" dirty="0">
                          <a:solidFill>
                            <a:srgbClr val="000000"/>
                          </a:solidFill>
                          <a:latin typeface="Arial"/>
                        </a:rPr>
                        <a:t>2/0090/13</a:t>
                      </a:r>
                      <a:endParaRPr lang="sk-SK" sz="1400" dirty="0"/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dirty="0">
                          <a:solidFill>
                            <a:srgbClr val="000000"/>
                          </a:solidFill>
                          <a:latin typeface="Arial"/>
                        </a:rPr>
                        <a:t>Supravodivá a </a:t>
                      </a:r>
                      <a:r>
                        <a:rPr lang="sk-SK" sz="1400" dirty="0" err="1">
                          <a:solidFill>
                            <a:srgbClr val="000000"/>
                          </a:solidFill>
                          <a:latin typeface="Arial"/>
                        </a:rPr>
                        <a:t>magnetokalorická</a:t>
                      </a:r>
                      <a:r>
                        <a:rPr lang="sk-SK" sz="1400" dirty="0">
                          <a:solidFill>
                            <a:srgbClr val="000000"/>
                          </a:solidFill>
                          <a:latin typeface="Arial"/>
                        </a:rPr>
                        <a:t> keramika s </a:t>
                      </a:r>
                      <a:r>
                        <a:rPr lang="sk-SK" sz="1400" dirty="0" err="1">
                          <a:solidFill>
                            <a:srgbClr val="000000"/>
                          </a:solidFill>
                          <a:latin typeface="Arial"/>
                        </a:rPr>
                        <a:t>perovskitovou</a:t>
                      </a:r>
                      <a:r>
                        <a:rPr lang="sk-SK" sz="1400" dirty="0">
                          <a:solidFill>
                            <a:srgbClr val="000000"/>
                          </a:solidFill>
                          <a:latin typeface="Arial"/>
                        </a:rPr>
                        <a:t> štruktúrou </a:t>
                      </a:r>
                      <a:endParaRPr lang="sk-SK" sz="1400" dirty="0"/>
                    </a:p>
                    <a:p>
                      <a:r>
                        <a:rPr lang="sk-SK" sz="1400" b="1" dirty="0" err="1">
                          <a:solidFill>
                            <a:srgbClr val="000000"/>
                          </a:solidFill>
                          <a:latin typeface="Arial"/>
                        </a:rPr>
                        <a:t>Diko</a:t>
                      </a:r>
                      <a:r>
                        <a:rPr lang="sk-SK" sz="1400" b="1" dirty="0">
                          <a:solidFill>
                            <a:srgbClr val="000000"/>
                          </a:solidFill>
                          <a:latin typeface="Arial"/>
                        </a:rPr>
                        <a:t> Pavel</a:t>
                      </a:r>
                      <a:r>
                        <a:rPr lang="sk-SK" sz="1400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sk-SK" sz="1400" dirty="0" err="1">
                          <a:solidFill>
                            <a:srgbClr val="000000"/>
                          </a:solidFill>
                          <a:latin typeface="Arial"/>
                        </a:rPr>
                        <a:t>Ing</a:t>
                      </a:r>
                      <a:r>
                        <a:rPr lang="sk-SK" sz="1400" dirty="0">
                          <a:solidFill>
                            <a:srgbClr val="000000"/>
                          </a:solidFill>
                          <a:latin typeface="Arial"/>
                        </a:rPr>
                        <a:t>, DrSc.</a:t>
                      </a:r>
                      <a:endParaRPr lang="sk-SK" sz="1400" dirty="0"/>
                    </a:p>
                    <a:p>
                      <a:r>
                        <a:rPr lang="sk-SK" sz="1400" dirty="0">
                          <a:solidFill>
                            <a:srgbClr val="000000"/>
                          </a:solidFill>
                          <a:latin typeface="Arial"/>
                        </a:rPr>
                        <a:t>ÚEF SAV</a:t>
                      </a:r>
                      <a:endParaRPr lang="sk-SK" sz="1400" dirty="0"/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467544" y="1700808"/>
            <a:ext cx="799288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Váš projekt bol vybraný do významného výsledku za rok 2015.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Anotácia výsledkov riešenia projektu: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Mikrolegovanie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YBCO masívneho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monokryštalického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supravodiča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vedie k tvorbe dodatočných centier uchytávania magnetických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tokočiat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Tieto centrá sú tvorené substitúciami atómov ytria atómami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samária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 kryštálovej mriežke YBa2Cu3O7 zlúčeniny. Optimálne legovanie vedie k nárastu magnetického poľa zachyteného masívnym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supravodičom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o 43 percent pri teplote kvapalného dusíka v porovnaní s nelegovaným YBCO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supravodičom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 pozdravom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Ing. </a:t>
            </a:r>
            <a:r>
              <a:rPr kumimoji="0" lang="sk-SK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Ledník</a:t>
            </a: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tajomník KVEGA č. 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8"/>
          <p:cNvSpPr txBox="1">
            <a:spLocks noChangeArrowheads="1"/>
          </p:cNvSpPr>
          <p:nvPr/>
        </p:nvSpPr>
        <p:spPr bwMode="auto">
          <a:xfrm>
            <a:off x="2751138" y="4168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k-SK">
              <a:solidFill>
                <a:schemeClr val="bg1"/>
              </a:solidFill>
            </a:endParaRPr>
          </a:p>
        </p:txBody>
      </p:sp>
      <p:grpSp>
        <p:nvGrpSpPr>
          <p:cNvPr id="2" name="Skupina 5"/>
          <p:cNvGrpSpPr/>
          <p:nvPr/>
        </p:nvGrpSpPr>
        <p:grpSpPr>
          <a:xfrm>
            <a:off x="0" y="6226139"/>
            <a:ext cx="9144000" cy="631861"/>
            <a:chOff x="0" y="6226139"/>
            <a:chExt cx="9144000" cy="631861"/>
          </a:xfrm>
        </p:grpSpPr>
        <p:sp>
          <p:nvSpPr>
            <p:cNvPr id="7" name="Obdĺžnik 6"/>
            <p:cNvSpPr/>
            <p:nvPr/>
          </p:nvSpPr>
          <p:spPr>
            <a:xfrm>
              <a:off x="0" y="6226139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773" y="6293707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BlokTextu 8"/>
            <p:cNvSpPr txBox="1"/>
            <p:nvPr/>
          </p:nvSpPr>
          <p:spPr>
            <a:xfrm>
              <a:off x="1921267" y="6339155"/>
              <a:ext cx="54784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k-SK" i="1" dirty="0" smtClean="0">
                  <a:solidFill>
                    <a:schemeClr val="bg1"/>
                  </a:solidFill>
                  <a:latin typeface="Arial Narrow" pitchFamily="34" charset="0"/>
                </a:rPr>
                <a:t>Výročná celoústavná konferencia ÚEF SAV, 15 december  2011</a:t>
              </a:r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11" name="BlokTextu 10"/>
          <p:cNvSpPr txBox="1"/>
          <p:nvPr/>
        </p:nvSpPr>
        <p:spPr>
          <a:xfrm>
            <a:off x="179513" y="3086788"/>
            <a:ext cx="88569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sz="1400" u="sng" dirty="0" smtClean="0">
              <a:ea typeface="Times New Roman" pitchFamily="18" charset="0"/>
              <a:cs typeface="Times New Roman" pitchFamily="18" charset="0"/>
            </a:endParaRPr>
          </a:p>
          <a:p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467544" y="1340768"/>
            <a:ext cx="8333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>
                <a:solidFill>
                  <a:srgbClr val="0000FF"/>
                </a:solidFill>
              </a:rPr>
              <a:t>Mikroštruktúra</a:t>
            </a:r>
            <a:r>
              <a:rPr lang="sk-SK" b="1" dirty="0" smtClean="0">
                <a:solidFill>
                  <a:srgbClr val="0000FF"/>
                </a:solidFill>
              </a:rPr>
              <a:t> a fázové transformácie  z taveniny kryštalizovaného </a:t>
            </a:r>
            <a:r>
              <a:rPr lang="sk-SK" b="1" dirty="0" err="1" smtClean="0">
                <a:solidFill>
                  <a:srgbClr val="0000FF"/>
                </a:solidFill>
              </a:rPr>
              <a:t>FeSe</a:t>
            </a:r>
            <a:r>
              <a:rPr lang="sk-SK" b="1" dirty="0" smtClean="0">
                <a:solidFill>
                  <a:srgbClr val="0000FF"/>
                </a:solidFill>
              </a:rPr>
              <a:t> </a:t>
            </a:r>
            <a:r>
              <a:rPr lang="sk-SK" b="1" dirty="0" err="1" smtClean="0">
                <a:solidFill>
                  <a:srgbClr val="0000FF"/>
                </a:solidFill>
              </a:rPr>
              <a:t>supravodiča</a:t>
            </a:r>
            <a:r>
              <a:rPr lang="sk-SK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sk-SK" b="1" dirty="0" smtClean="0">
                <a:solidFill>
                  <a:srgbClr val="0000FF"/>
                </a:solidFill>
              </a:rPr>
              <a:t>Spolupráca s NCK </a:t>
            </a:r>
            <a:r>
              <a:rPr lang="sk-SK" b="1" dirty="0" err="1" smtClean="0">
                <a:solidFill>
                  <a:srgbClr val="0000FF"/>
                </a:solidFill>
              </a:rPr>
              <a:t>University</a:t>
            </a:r>
            <a:r>
              <a:rPr lang="sk-SK" b="1" dirty="0" smtClean="0">
                <a:solidFill>
                  <a:srgbClr val="0000FF"/>
                </a:solidFill>
              </a:rPr>
              <a:t>, </a:t>
            </a:r>
            <a:r>
              <a:rPr lang="sk-SK" b="1" dirty="0" err="1" smtClean="0">
                <a:solidFill>
                  <a:srgbClr val="0000FF"/>
                </a:solidFill>
              </a:rPr>
              <a:t>Tainan</a:t>
            </a:r>
            <a:r>
              <a:rPr lang="sk-SK" b="1" dirty="0" smtClean="0">
                <a:solidFill>
                  <a:srgbClr val="0000FF"/>
                </a:solidFill>
              </a:rPr>
              <a:t>, </a:t>
            </a:r>
            <a:r>
              <a:rPr lang="sk-SK" b="1" dirty="0" err="1" smtClean="0">
                <a:solidFill>
                  <a:srgbClr val="0000FF"/>
                </a:solidFill>
              </a:rPr>
              <a:t>Tchaiwan</a:t>
            </a:r>
            <a:endParaRPr lang="sk-SK" b="1" dirty="0">
              <a:solidFill>
                <a:srgbClr val="0000FF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467544" y="6206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ea typeface="Times New Roman" pitchFamily="18" charset="0"/>
                <a:cs typeface="Times New Roman" pitchFamily="18" charset="0"/>
              </a:rPr>
              <a:t>Výskumná téma:  Nové </a:t>
            </a:r>
            <a:r>
              <a:rPr lang="sk-SK" b="1" dirty="0" err="1" smtClean="0">
                <a:ea typeface="Times New Roman" pitchFamily="18" charset="0"/>
                <a:cs typeface="Times New Roman" pitchFamily="18" charset="0"/>
              </a:rPr>
              <a:t>supravodiče</a:t>
            </a:r>
            <a:r>
              <a:rPr lang="sk-SK" b="1" dirty="0" smtClean="0">
                <a:ea typeface="Times New Roman" pitchFamily="18" charset="0"/>
                <a:cs typeface="Times New Roman" pitchFamily="18" charset="0"/>
              </a:rPr>
              <a:t> </a:t>
            </a:r>
            <a:endParaRPr lang="sk-SK" b="1" dirty="0"/>
          </a:p>
        </p:txBody>
      </p:sp>
      <p:sp>
        <p:nvSpPr>
          <p:cNvPr id="13" name="Obdĺžnik 12"/>
          <p:cNvSpPr/>
          <p:nvPr/>
        </p:nvSpPr>
        <p:spPr>
          <a:xfrm>
            <a:off x="467544" y="314096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dirty="0" smtClean="0">
                <a:cs typeface="Times New Roman" pitchFamily="18" charset="0"/>
              </a:rPr>
              <a:t>Publikácia:</a:t>
            </a:r>
          </a:p>
          <a:p>
            <a:pPr lvl="0"/>
            <a:r>
              <a:rPr lang="en-GB" u="sng" dirty="0" smtClean="0">
                <a:ea typeface="Times New Roman" pitchFamily="18" charset="0"/>
                <a:cs typeface="Times New Roman" pitchFamily="18" charset="0"/>
              </a:rPr>
              <a:t>P. </a:t>
            </a:r>
            <a:r>
              <a:rPr lang="en-GB" u="sng" dirty="0" err="1" smtClean="0">
                <a:ea typeface="Times New Roman" pitchFamily="18" charset="0"/>
                <a:cs typeface="Times New Roman" pitchFamily="18" charset="0"/>
              </a:rPr>
              <a:t>Diko</a:t>
            </a:r>
            <a:r>
              <a:rPr lang="en-GB" u="sng" dirty="0" smtClean="0">
                <a:ea typeface="Times New Roman" pitchFamily="18" charset="0"/>
                <a:cs typeface="Times New Roman" pitchFamily="18" charset="0"/>
              </a:rPr>
              <a:t>, V. </a:t>
            </a:r>
            <a:r>
              <a:rPr lang="en-GB" u="sng" dirty="0" err="1" smtClean="0">
                <a:ea typeface="Times New Roman" pitchFamily="18" charset="0"/>
                <a:cs typeface="Times New Roman" pitchFamily="18" charset="0"/>
              </a:rPr>
              <a:t>Antal</a:t>
            </a:r>
            <a:r>
              <a:rPr lang="en-GB" u="sng" dirty="0" smtClean="0">
                <a:ea typeface="Times New Roman" pitchFamily="18" charset="0"/>
                <a:cs typeface="Times New Roman" pitchFamily="18" charset="0"/>
              </a:rPr>
              <a:t>, V. </a:t>
            </a:r>
            <a:r>
              <a:rPr lang="en-GB" u="sng" dirty="0" err="1" smtClean="0">
                <a:ea typeface="Times New Roman" pitchFamily="18" charset="0"/>
                <a:cs typeface="Times New Roman" pitchFamily="18" charset="0"/>
              </a:rPr>
              <a:t>Kavečansk</a:t>
            </a:r>
            <a:r>
              <a:rPr lang="sk-SK" u="sng" dirty="0" smtClean="0">
                <a:ea typeface="Times New Roman" pitchFamily="18" charset="0"/>
                <a:cs typeface="Times New Roman" pitchFamily="18" charset="0"/>
              </a:rPr>
              <a:t>ý</a:t>
            </a:r>
            <a:r>
              <a:rPr lang="en-GB" u="sng" dirty="0" smtClean="0">
                <a:ea typeface="Times New Roman" pitchFamily="18" charset="0"/>
                <a:cs typeface="Times New Roman" pitchFamily="18" charset="0"/>
              </a:rPr>
              <a:t>,</a:t>
            </a:r>
            <a:r>
              <a:rPr lang="en-GB" u="sng" baseline="300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ea typeface="Times New Roman" pitchFamily="18" charset="0"/>
                <a:cs typeface="Times New Roman" pitchFamily="18" charset="0"/>
              </a:rPr>
              <a:t>Ch. Yang, I. Chen</a:t>
            </a: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GB" i="1" dirty="0" smtClean="0">
                <a:ea typeface="Times New Roman" pitchFamily="18" charset="0"/>
                <a:cs typeface="Times New Roman" pitchFamily="18" charset="0"/>
              </a:rPr>
              <a:t>Microstructure and phase transformations  in </a:t>
            </a:r>
            <a:r>
              <a:rPr lang="en-GB" i="1" dirty="0" err="1" smtClean="0">
                <a:ea typeface="Times New Roman" pitchFamily="18" charset="0"/>
                <a:cs typeface="Times New Roman" pitchFamily="18" charset="0"/>
              </a:rPr>
              <a:t>FeSe</a:t>
            </a:r>
            <a:r>
              <a:rPr lang="en-GB" i="1" dirty="0" smtClean="0">
                <a:ea typeface="Times New Roman" pitchFamily="18" charset="0"/>
                <a:cs typeface="Times New Roman" pitchFamily="18" charset="0"/>
              </a:rPr>
              <a:t> superconductor</a:t>
            </a: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,  </a:t>
            </a:r>
            <a:r>
              <a:rPr lang="sk-SK" b="1" dirty="0" err="1" smtClean="0">
                <a:ea typeface="Times New Roman" pitchFamily="18" charset="0"/>
                <a:cs typeface="Times New Roman" pitchFamily="18" charset="0"/>
              </a:rPr>
              <a:t>Physica</a:t>
            </a:r>
            <a:r>
              <a:rPr lang="sk-SK" b="1" dirty="0" smtClean="0">
                <a:ea typeface="Times New Roman" pitchFamily="18" charset="0"/>
                <a:cs typeface="Times New Roman" pitchFamily="18" charset="0"/>
              </a:rPr>
              <a:t> C</a:t>
            </a:r>
            <a:r>
              <a:rPr lang="sk-SK" dirty="0" smtClean="0">
                <a:ea typeface="Times New Roman" pitchFamily="18" charset="0"/>
                <a:cs typeface="Times New Roman" pitchFamily="18" charset="0"/>
              </a:rPr>
              <a:t> 476 (2012) 29–31, </a:t>
            </a:r>
            <a:r>
              <a:rPr lang="sk-SK" b="1" dirty="0" smtClean="0">
                <a:ea typeface="Times New Roman" pitchFamily="18" charset="0"/>
                <a:cs typeface="Times New Roman" pitchFamily="18" charset="0"/>
              </a:rPr>
              <a:t>cit. 7.</a:t>
            </a:r>
            <a:endParaRPr lang="sk-SK" dirty="0" smtClean="0">
              <a:cs typeface="Arial" pitchFamily="34" charset="0"/>
            </a:endParaRPr>
          </a:p>
          <a:p>
            <a:endParaRPr lang="sk-SK" dirty="0"/>
          </a:p>
        </p:txBody>
      </p:sp>
      <p:sp>
        <p:nvSpPr>
          <p:cNvPr id="14" name="Obdĺžnik 13"/>
          <p:cNvSpPr/>
          <p:nvPr/>
        </p:nvSpPr>
        <p:spPr>
          <a:xfrm>
            <a:off x="500034" y="2285992"/>
            <a:ext cx="392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cs typeface="Times New Roman" pitchFamily="18" charset="0"/>
              </a:rPr>
              <a:t>Kolektív:  P. </a:t>
            </a:r>
            <a:r>
              <a:rPr lang="sk-SK" dirty="0" err="1" smtClean="0">
                <a:cs typeface="Times New Roman" pitchFamily="18" charset="0"/>
              </a:rPr>
              <a:t>Diko</a:t>
            </a:r>
            <a:r>
              <a:rPr lang="sk-SK" dirty="0" smtClean="0">
                <a:cs typeface="Times New Roman" pitchFamily="18" charset="0"/>
              </a:rPr>
              <a:t>, V. </a:t>
            </a:r>
            <a:r>
              <a:rPr lang="sk-SK" dirty="0" err="1" smtClean="0">
                <a:cs typeface="Times New Roman" pitchFamily="18" charset="0"/>
              </a:rPr>
              <a:t>Antal</a:t>
            </a:r>
            <a:r>
              <a:rPr lang="sk-SK" dirty="0" smtClean="0">
                <a:cs typeface="Times New Roman" pitchFamily="18" charset="0"/>
              </a:rPr>
              <a:t>, V. Kavečanský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18715" y="581804"/>
            <a:ext cx="168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FeSe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supravodi</a:t>
            </a:r>
            <a:r>
              <a:rPr lang="sk-SK" dirty="0" smtClean="0">
                <a:solidFill>
                  <a:srgbClr val="0000FF"/>
                </a:solidFill>
              </a:rPr>
              <a:t>č</a:t>
            </a:r>
            <a:endParaRPr lang="sk-SK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6276" y="334845"/>
            <a:ext cx="3340007" cy="190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6870544" y="240593"/>
            <a:ext cx="1471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Figure 1: Even though it has a much simpler crystal structure, </a:t>
            </a:r>
            <a:r>
              <a:rPr lang="en-US" sz="1000" dirty="0" err="1" smtClean="0"/>
              <a:t>FeSe</a:t>
            </a:r>
            <a:r>
              <a:rPr lang="en-US" sz="1000" dirty="0" smtClean="0"/>
              <a:t> (right) has many of the same magnetic and electronic properties (including superconductivity) as the iron-based </a:t>
            </a:r>
            <a:r>
              <a:rPr lang="en-US" sz="1000" dirty="0" err="1" smtClean="0"/>
              <a:t>pnictide</a:t>
            </a:r>
            <a:r>
              <a:rPr lang="en-US" sz="1000" dirty="0" smtClean="0"/>
              <a:t> superconductors (left, center). Fe (orange), As (green), La (white), O (purple), </a:t>
            </a:r>
            <a:r>
              <a:rPr lang="en-US" sz="1000" dirty="0" err="1" smtClean="0"/>
              <a:t>Ba</a:t>
            </a:r>
            <a:r>
              <a:rPr lang="en-US" sz="1000" dirty="0" smtClean="0"/>
              <a:t> (dark blue), Se (light blue). </a:t>
            </a:r>
            <a:endParaRPr lang="sk-SK" sz="1000" dirty="0"/>
          </a:p>
        </p:txBody>
      </p:sp>
      <p:pic>
        <p:nvPicPr>
          <p:cNvPr id="1028" name="Picture 4" descr="http://cdn.mathjax.org/mathjax/latest/fonts/HTML-CSS/TeX/png/Main/Regular/100/00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2025" y="-136525"/>
            <a:ext cx="66675" cy="85725"/>
          </a:xfrm>
          <a:prstGeom prst="rect">
            <a:avLst/>
          </a:prstGeom>
          <a:noFill/>
        </p:spPr>
      </p:pic>
      <p:pic>
        <p:nvPicPr>
          <p:cNvPr id="1029" name="Picture 5" descr="http://cdn.mathjax.org/mathjax/latest/fonts/HTML-CSS/TeX/png/Main/Regular/100/00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1238" y="-136525"/>
            <a:ext cx="57150" cy="57150"/>
          </a:xfrm>
          <a:prstGeom prst="rect">
            <a:avLst/>
          </a:prstGeom>
          <a:noFill/>
        </p:spPr>
      </p:pic>
      <p:pic>
        <p:nvPicPr>
          <p:cNvPr id="1030" name="Picture 6" descr="http://cdn.mathjax.org/mathjax/latest/fonts/HTML-CSS/TeX/png/Main/Regular/100/004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1150" y="-136525"/>
            <a:ext cx="85725" cy="85725"/>
          </a:xfrm>
          <a:prstGeom prst="rect">
            <a:avLst/>
          </a:prstGeom>
          <a:noFill/>
        </p:spPr>
      </p:pic>
      <p:pic>
        <p:nvPicPr>
          <p:cNvPr id="1031" name="Picture 7" descr="http://cdn.mathjax.org/mathjax/latest/fonts/HTML-CSS/TeX/png/Main/Regular/100/00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0363" y="-136525"/>
            <a:ext cx="57150" cy="57150"/>
          </a:xfrm>
          <a:prstGeom prst="rect">
            <a:avLst/>
          </a:prstGeom>
          <a:noFill/>
        </p:spPr>
      </p:pic>
      <p:pic>
        <p:nvPicPr>
          <p:cNvPr id="1032" name="Picture 8" descr="http://cdn.mathjax.org/mathjax/latest/fonts/HTML-CSS/TeX/png/Main/Regular/100/00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3225" y="-136525"/>
            <a:ext cx="66675" cy="85725"/>
          </a:xfrm>
          <a:prstGeom prst="rect">
            <a:avLst/>
          </a:prstGeom>
          <a:noFill/>
        </p:spPr>
      </p:pic>
      <p:pic>
        <p:nvPicPr>
          <p:cNvPr id="1033" name="Picture 9" descr="http://cdn.mathjax.org/mathjax/latest/fonts/HTML-CSS/TeX/png/Main/Regular/100/00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2438" y="-136525"/>
            <a:ext cx="57150" cy="57150"/>
          </a:xfrm>
          <a:prstGeom prst="rect">
            <a:avLst/>
          </a:prstGeom>
          <a:noFill/>
        </p:spPr>
      </p:pic>
      <p:sp>
        <p:nvSpPr>
          <p:cNvPr id="12" name="BlokTextu 11"/>
          <p:cNvSpPr txBox="1"/>
          <p:nvPr/>
        </p:nvSpPr>
        <p:spPr>
          <a:xfrm>
            <a:off x="627321" y="1072096"/>
            <a:ext cx="194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T</a:t>
            </a:r>
            <a:r>
              <a:rPr lang="sk-SK" baseline="-25000" dirty="0" err="1" smtClean="0"/>
              <a:t>c</a:t>
            </a:r>
            <a:r>
              <a:rPr lang="sk-SK" dirty="0" smtClean="0"/>
              <a:t> = 8 K, 27 K (tlak)</a:t>
            </a:r>
            <a:endParaRPr lang="sk-SK" dirty="0"/>
          </a:p>
        </p:txBody>
      </p:sp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3860932" y="2803207"/>
          <a:ext cx="4941870" cy="3882604"/>
        </p:xfrm>
        <a:graphic>
          <a:graphicData uri="http://schemas.openxmlformats.org/presentationml/2006/ole">
            <p:oleObj spid="_x0000_s64514" name="Graph" r:id="rId8" imgW="3867840" imgH="3034080" progId="">
              <p:embed/>
            </p:oleObj>
          </a:graphicData>
        </a:graphic>
      </p:graphicFrame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333549" y="4401880"/>
            <a:ext cx="3557967" cy="224676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3838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Symbol"/>
              </a:rPr>
              <a:t>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</a:rPr>
              <a:t>(Fe</a:t>
            </a:r>
            <a:r>
              <a:rPr kumimoji="0" lang="en-GB" sz="1400" b="0" i="0" u="none" strike="noStrike" cap="none" normalizeH="0" baseline="-3000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</a:rPr>
              <a:t>1-x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</a:rPr>
              <a:t>Se)</a:t>
            </a:r>
            <a:r>
              <a:rPr kumimoji="0" lang="sk-SK" sz="14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(P4/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nmm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,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PbO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-type crystal structure, a = 3.7796(3) 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  <a:sym typeface="Crystallography"/>
              </a:rPr>
              <a:t>A°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, c = 5.5193(5) </a:t>
            </a:r>
            <a:r>
              <a:rPr lang="en-GB" sz="1400" dirty="0" smtClean="0">
                <a:ea typeface="Calibri" pitchFamily="34" charset="0"/>
                <a:cs typeface="Arial" pitchFamily="34" charset="0"/>
                <a:sym typeface="Crystallography"/>
              </a:rPr>
              <a:t>A°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), 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lvl="0" indent="223838" algn="just" fontAlgn="base">
              <a:spcBef>
                <a:spcPct val="0"/>
              </a:spcBef>
              <a:spcAft>
                <a:spcPct val="0"/>
              </a:spcAft>
            </a:pPr>
            <a:r>
              <a:rPr lang="sk-SK" sz="1400" dirty="0" err="1" smtClean="0">
                <a:ea typeface="Calibri" pitchFamily="34" charset="0"/>
                <a:cs typeface="Arial" pitchFamily="34" charset="0"/>
                <a:sym typeface="Crystallography"/>
              </a:rPr>
              <a:t>Tetragonal</a:t>
            </a:r>
            <a:endParaRPr lang="sk-SK" sz="1400" dirty="0" smtClean="0">
              <a:ea typeface="Calibri" pitchFamily="34" charset="0"/>
              <a:cs typeface="Arial" pitchFamily="34" charset="0"/>
              <a:sym typeface="Crystallography"/>
            </a:endParaRPr>
          </a:p>
          <a:p>
            <a:pPr lvl="0" indent="223838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δ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(Fe</a:t>
            </a:r>
            <a:r>
              <a:rPr kumimoji="0" lang="en-GB" sz="1400" b="0" i="0" u="none" strike="noStrike" cap="none" normalizeH="0" baseline="-3000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1-x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Se) 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(P6</a:t>
            </a:r>
            <a:r>
              <a:rPr kumimoji="0" lang="en-GB" sz="1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3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/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mmc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,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NiAs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-type crystal structure, a = 3.6113(6) </a:t>
            </a:r>
            <a:r>
              <a:rPr lang="en-GB" sz="1400" dirty="0" smtClean="0">
                <a:ea typeface="Calibri" pitchFamily="34" charset="0"/>
                <a:cs typeface="Arial" pitchFamily="34" charset="0"/>
                <a:sym typeface="Crystallography"/>
              </a:rPr>
              <a:t>A°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, c = 5.945(1) </a:t>
            </a:r>
            <a:r>
              <a:rPr lang="en-GB" sz="1400" dirty="0" smtClean="0">
                <a:ea typeface="Calibri" pitchFamily="34" charset="0"/>
                <a:cs typeface="Arial" pitchFamily="34" charset="0"/>
                <a:sym typeface="Crystallography"/>
              </a:rPr>
              <a:t>A°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), 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lvl="0" indent="223838" algn="just" fontAlgn="base">
              <a:spcBef>
                <a:spcPct val="0"/>
              </a:spcBef>
              <a:spcAft>
                <a:spcPct val="0"/>
              </a:spcAft>
            </a:pPr>
            <a:r>
              <a:rPr lang="sk-SK" sz="1400" dirty="0" smtClean="0">
                <a:ea typeface="Calibri" pitchFamily="34" charset="0"/>
                <a:cs typeface="Arial" pitchFamily="34" charset="0"/>
                <a:sym typeface="Symbol"/>
              </a:rPr>
              <a:t>HCP</a:t>
            </a:r>
          </a:p>
          <a:p>
            <a:pPr lvl="0" indent="223838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Symbol"/>
              </a:rPr>
              <a:t>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(Fe</a:t>
            </a:r>
            <a:r>
              <a:rPr kumimoji="0" lang="en-GB" sz="1400" b="0" i="0" u="none" strike="noStrike" cap="none" normalizeH="0" baseline="-3000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1-x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Se)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 (P3121,  a = 7.208(1) </a:t>
            </a:r>
            <a:r>
              <a:rPr lang="en-GB" sz="1400" dirty="0" smtClean="0">
                <a:ea typeface="Calibri" pitchFamily="34" charset="0"/>
                <a:cs typeface="Arial" pitchFamily="34" charset="0"/>
                <a:sym typeface="Crystallography"/>
              </a:rPr>
              <a:t>A°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, c = 17.460(2) </a:t>
            </a:r>
            <a:r>
              <a:rPr lang="en-GB" sz="1400" dirty="0" smtClean="0">
                <a:ea typeface="Calibri" pitchFamily="34" charset="0"/>
                <a:cs typeface="Arial" pitchFamily="34" charset="0"/>
                <a:sym typeface="Crystallography"/>
              </a:rPr>
              <a:t>A°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) </a:t>
            </a: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lvl="0" indent="223838" algn="just" fontAlgn="base">
              <a:spcBef>
                <a:spcPct val="0"/>
              </a:spcBef>
              <a:spcAft>
                <a:spcPct val="0"/>
              </a:spcAft>
            </a:pPr>
            <a:endParaRPr kumimoji="0" lang="sk-SK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lvl="0" indent="223838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</a:rPr>
              <a:t>Fe</a:t>
            </a:r>
            <a:r>
              <a:rPr kumimoji="0" lang="en-GB" sz="1400" b="0" i="0" u="none" strike="noStrike" cap="none" normalizeH="0" baseline="-30000" dirty="0" err="1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α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  <a:sym typeface="Crystallography"/>
              </a:rPr>
              <a:t>.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410488" y="2182302"/>
            <a:ext cx="171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00FF"/>
                </a:solidFill>
              </a:rPr>
              <a:t>Príprava vzoriek</a:t>
            </a:r>
          </a:p>
          <a:p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367361" y="2547393"/>
            <a:ext cx="3183913" cy="1754326"/>
          </a:xfrm>
          <a:prstGeom prst="rect">
            <a:avLst/>
          </a:prstGeom>
          <a:solidFill>
            <a:srgbClr val="FFC000">
              <a:alpha val="38000"/>
            </a:srgbClr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- Syntéza </a:t>
            </a:r>
            <a:r>
              <a:rPr lang="sk-SK" dirty="0" err="1" smtClean="0"/>
              <a:t>FeSe</a:t>
            </a:r>
            <a:r>
              <a:rPr lang="sk-SK" dirty="0" smtClean="0"/>
              <a:t> v tuhom stave </a:t>
            </a:r>
            <a:r>
              <a:rPr lang="en-US" dirty="0" smtClean="0"/>
              <a:t>600℃</a:t>
            </a:r>
            <a:r>
              <a:rPr lang="sk-SK" dirty="0" smtClean="0"/>
              <a:t>/</a:t>
            </a:r>
            <a:r>
              <a:rPr lang="en-US" dirty="0" smtClean="0"/>
              <a:t>24 h </a:t>
            </a:r>
            <a:r>
              <a:rPr lang="sk-SK" dirty="0" smtClean="0"/>
              <a:t>v </a:t>
            </a:r>
            <a:r>
              <a:rPr lang="sk-SK" dirty="0" err="1" smtClean="0"/>
              <a:t>Ar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Zlisované tablety roztavené pri </a:t>
            </a:r>
            <a:r>
              <a:rPr lang="en-US" dirty="0" smtClean="0"/>
              <a:t>950℃</a:t>
            </a:r>
            <a:r>
              <a:rPr lang="sk-SK" dirty="0" smtClean="0"/>
              <a:t> vo vákuu</a:t>
            </a:r>
          </a:p>
          <a:p>
            <a:pPr>
              <a:buFontTx/>
              <a:buChar char="-"/>
            </a:pPr>
            <a:r>
              <a:rPr lang="sk-SK" dirty="0" smtClean="0"/>
              <a:t> ochladzovanie v peci</a:t>
            </a:r>
          </a:p>
          <a:p>
            <a:endParaRPr lang="sk-SK" dirty="0"/>
          </a:p>
        </p:txBody>
      </p:sp>
      <p:sp>
        <p:nvSpPr>
          <p:cNvPr id="19" name="Obdĺžnik 18"/>
          <p:cNvSpPr/>
          <p:nvPr/>
        </p:nvSpPr>
        <p:spPr>
          <a:xfrm>
            <a:off x="4483276" y="2819031"/>
            <a:ext cx="397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a typeface="Calibri" pitchFamily="34" charset="0"/>
                <a:cs typeface="Arial" pitchFamily="34" charset="0"/>
              </a:rPr>
              <a:t>The resulting </a:t>
            </a:r>
            <a:r>
              <a:rPr lang="en-GB" dirty="0" err="1" smtClean="0">
                <a:ea typeface="Calibri" pitchFamily="34" charset="0"/>
                <a:cs typeface="Arial" pitchFamily="34" charset="0"/>
              </a:rPr>
              <a:t>Retv</a:t>
            </a:r>
            <a:r>
              <a:rPr lang="sk-SK" dirty="0" smtClean="0">
                <a:ea typeface="Calibri" pitchFamily="34" charset="0"/>
                <a:cs typeface="Arial" pitchFamily="34" charset="0"/>
              </a:rPr>
              <a:t>i</a:t>
            </a:r>
            <a:r>
              <a:rPr lang="en-GB" dirty="0" err="1" smtClean="0">
                <a:ea typeface="Calibri" pitchFamily="34" charset="0"/>
                <a:cs typeface="Arial" pitchFamily="34" charset="0"/>
              </a:rPr>
              <a:t>eld</a:t>
            </a:r>
            <a:r>
              <a:rPr lang="en-GB" dirty="0" smtClean="0">
                <a:ea typeface="Calibri" pitchFamily="34" charset="0"/>
                <a:cs typeface="Arial" pitchFamily="34" charset="0"/>
              </a:rPr>
              <a:t> refinement plot.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ľka 7"/>
          <p:cNvGraphicFramePr>
            <a:graphicFrameLocks noGrp="1"/>
          </p:cNvGraphicFramePr>
          <p:nvPr/>
        </p:nvGraphicFramePr>
        <p:xfrm>
          <a:off x="827584" y="620688"/>
          <a:ext cx="7344816" cy="4899030"/>
        </p:xfrm>
        <a:graphic>
          <a:graphicData uri="http://schemas.openxmlformats.org/drawingml/2006/table">
            <a:tbl>
              <a:tblPr/>
              <a:tblGrid>
                <a:gridCol w="2998771"/>
                <a:gridCol w="529621"/>
                <a:gridCol w="576064"/>
                <a:gridCol w="936104"/>
                <a:gridCol w="1512168"/>
                <a:gridCol w="792088"/>
              </a:tblGrid>
              <a:tr h="63284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ŠTRUKTÚRA PROJEKTOV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Počet projektov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  <a:t>Čerpané financie </a:t>
                      </a:r>
                      <a:b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  <a:t>za rok 2015 (v €)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7414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9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  <a:t>spolu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pre </a:t>
                      </a:r>
                      <a:b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organizáciu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566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1. Vedecké projekty, ktoré boli </a:t>
                      </a:r>
                      <a:b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r. 2015 financované VEGA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18684</a:t>
                      </a:r>
                      <a:endParaRPr lang="sk-SK" sz="16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18684</a:t>
                      </a:r>
                      <a:endParaRPr lang="sk-SK" sz="16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2. Projekty, ktoré boli  </a:t>
                      </a:r>
                      <a:b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financované APVV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Arial Narrow"/>
                          <a:ea typeface="Times New Roman"/>
                          <a:cs typeface="Times New Roman"/>
                        </a:rPr>
                        <a:t>71 018,00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600" dirty="0" smtClean="0">
                        <a:latin typeface="Arial Narrow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Arial Narrow"/>
                          <a:ea typeface="Times New Roman"/>
                          <a:cs typeface="Times New Roman"/>
                        </a:rPr>
                        <a:t>71 018,00</a:t>
                      </a:r>
                      <a:endParaRPr lang="sk-SK" sz="16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  <a:t> 3. Projekty OP ŠF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latin typeface="Times New Roman"/>
                          <a:ea typeface="Times New Roman"/>
                          <a:cs typeface="Times New Roman"/>
                        </a:rPr>
                        <a:t> 4. Projekty centier excelentnosti SAV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5. Iné projekty (FM EHP, ŠPVV, </a:t>
                      </a:r>
                      <a:b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Vedecko-technické projekty, ESF, </a:t>
                      </a:r>
                      <a:b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600" b="1" dirty="0">
                          <a:latin typeface="Times New Roman"/>
                          <a:ea typeface="Times New Roman"/>
                          <a:cs typeface="Times New Roman"/>
                        </a:rPr>
                        <a:t> na objednávku rezortov a pod.)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611560" y="5517232"/>
            <a:ext cx="41323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- organizácia je nositeľom projektu</a:t>
            </a:r>
            <a:endParaRPr kumimoji="0" lang="sk-SK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 - organizácia sa zmluvne podieľa na riešení projektu</a:t>
            </a:r>
            <a:endParaRPr kumimoji="0" lang="sk-SK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827584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II. Počet domácich projektov riešených v období 2012-15</a:t>
            </a:r>
            <a:endParaRPr kumimoji="0" lang="sk-SK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 descr="Figure2(b)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4453" y="796119"/>
            <a:ext cx="5383659" cy="4053283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531007" y="4466959"/>
            <a:ext cx="1136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a typeface="Calibri" pitchFamily="34" charset="0"/>
                <a:cs typeface="Arial" pitchFamily="34" charset="0"/>
                <a:sym typeface="Symbol"/>
              </a:rPr>
              <a:t></a:t>
            </a:r>
            <a:r>
              <a:rPr lang="en-GB" dirty="0" smtClean="0">
                <a:ea typeface="Calibri" pitchFamily="34" charset="0"/>
                <a:cs typeface="Arial" pitchFamily="34" charset="0"/>
              </a:rPr>
              <a:t>(Fe</a:t>
            </a:r>
            <a:r>
              <a:rPr lang="en-GB" baseline="-30000" dirty="0" smtClean="0">
                <a:ea typeface="Calibri" pitchFamily="34" charset="0"/>
                <a:cs typeface="Arial" pitchFamily="34" charset="0"/>
              </a:rPr>
              <a:t>1-x</a:t>
            </a:r>
            <a:r>
              <a:rPr lang="en-GB" dirty="0" smtClean="0">
                <a:ea typeface="Calibri" pitchFamily="34" charset="0"/>
                <a:cs typeface="Arial" pitchFamily="34" charset="0"/>
              </a:rPr>
              <a:t>Se)</a:t>
            </a:r>
            <a:r>
              <a:rPr lang="sk-SK" dirty="0" smtClean="0">
                <a:ea typeface="Calibri" pitchFamily="34" charset="0"/>
                <a:cs typeface="Arial" pitchFamily="34" charset="0"/>
              </a:rPr>
              <a:t> </a:t>
            </a:r>
            <a:endParaRPr lang="sk-SK" dirty="0"/>
          </a:p>
        </p:txBody>
      </p:sp>
      <p:sp>
        <p:nvSpPr>
          <p:cNvPr id="13" name="Obdĺžnik 12"/>
          <p:cNvSpPr/>
          <p:nvPr/>
        </p:nvSpPr>
        <p:spPr>
          <a:xfrm>
            <a:off x="1695191" y="4477235"/>
            <a:ext cx="113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ea typeface="Calibri" pitchFamily="34" charset="0"/>
                <a:cs typeface="Arial" pitchFamily="34" charset="0"/>
                <a:sym typeface="Crystallography"/>
              </a:rPr>
              <a:t>δ</a:t>
            </a:r>
            <a:r>
              <a:rPr lang="en-GB" dirty="0" smtClean="0">
                <a:ea typeface="Calibri" pitchFamily="34" charset="0"/>
                <a:cs typeface="Arial" pitchFamily="34" charset="0"/>
                <a:sym typeface="Crystallography"/>
              </a:rPr>
              <a:t>(Fe</a:t>
            </a:r>
            <a:r>
              <a:rPr lang="en-GB" baseline="-30000" dirty="0" smtClean="0">
                <a:ea typeface="Calibri" pitchFamily="34" charset="0"/>
                <a:cs typeface="Arial" pitchFamily="34" charset="0"/>
                <a:sym typeface="Crystallography"/>
              </a:rPr>
              <a:t>1-x</a:t>
            </a:r>
            <a:r>
              <a:rPr lang="en-GB" dirty="0" smtClean="0">
                <a:ea typeface="Calibri" pitchFamily="34" charset="0"/>
                <a:cs typeface="Arial" pitchFamily="34" charset="0"/>
                <a:sym typeface="Crystallography"/>
              </a:rPr>
              <a:t>Se) </a:t>
            </a:r>
            <a:endParaRPr lang="sk-SK" dirty="0"/>
          </a:p>
        </p:txBody>
      </p:sp>
      <p:sp>
        <p:nvSpPr>
          <p:cNvPr id="16" name="Obdĺžnik 15"/>
          <p:cNvSpPr/>
          <p:nvPr/>
        </p:nvSpPr>
        <p:spPr>
          <a:xfrm>
            <a:off x="3271207" y="4446412"/>
            <a:ext cx="54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ea typeface="Calibri" pitchFamily="34" charset="0"/>
                <a:cs typeface="Arial" pitchFamily="34" charset="0"/>
              </a:rPr>
              <a:t>Fe</a:t>
            </a:r>
            <a:r>
              <a:rPr lang="en-GB" baseline="-30000" dirty="0" err="1" smtClean="0">
                <a:ea typeface="Calibri" pitchFamily="34" charset="0"/>
                <a:cs typeface="Arial" pitchFamily="34" charset="0"/>
                <a:sym typeface="Crystallography"/>
              </a:rPr>
              <a:t>α</a:t>
            </a:r>
            <a:r>
              <a:rPr lang="en-GB" dirty="0" smtClean="0">
                <a:ea typeface="Calibri" pitchFamily="34" charset="0"/>
                <a:cs typeface="Arial" pitchFamily="34" charset="0"/>
                <a:sym typeface="Crystallography"/>
              </a:rPr>
              <a:t>.</a:t>
            </a:r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863028" y="708917"/>
            <a:ext cx="27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Snímka v normálnom svetle</a:t>
            </a:r>
            <a:endParaRPr lang="sk-SK" dirty="0"/>
          </a:p>
        </p:txBody>
      </p:sp>
      <p:sp>
        <p:nvSpPr>
          <p:cNvPr id="19" name="BlokTextu 18"/>
          <p:cNvSpPr txBox="1"/>
          <p:nvPr/>
        </p:nvSpPr>
        <p:spPr>
          <a:xfrm>
            <a:off x="2876764" y="205483"/>
            <a:ext cx="246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0000FF"/>
                </a:solidFill>
              </a:rPr>
              <a:t>Mikroštruktúrna analýza</a:t>
            </a:r>
            <a:endParaRPr lang="sk-SK" dirty="0">
              <a:solidFill>
                <a:srgbClr val="0000FF"/>
              </a:solidFill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5003515" y="739739"/>
            <a:ext cx="31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Snímka v polarizovanom svetle</a:t>
            </a:r>
            <a:endParaRPr lang="sk-SK" dirty="0"/>
          </a:p>
        </p:txBody>
      </p:sp>
      <p:pic>
        <p:nvPicPr>
          <p:cNvPr id="40962" name="Objekt 1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612" y="1273997"/>
            <a:ext cx="3924728" cy="3071972"/>
          </a:xfrm>
          <a:prstGeom prst="rect">
            <a:avLst/>
          </a:prstGeom>
          <a:noFill/>
        </p:spPr>
      </p:pic>
      <p:sp>
        <p:nvSpPr>
          <p:cNvPr id="23" name="BlokTextu 22"/>
          <p:cNvSpPr txBox="1"/>
          <p:nvPr/>
        </p:nvSpPr>
        <p:spPr>
          <a:xfrm>
            <a:off x="4972692" y="4530904"/>
            <a:ext cx="360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Štyri kryštálové orientácie </a:t>
            </a:r>
            <a:r>
              <a:rPr lang="en-GB" dirty="0" smtClean="0">
                <a:ea typeface="Calibri" pitchFamily="34" charset="0"/>
                <a:cs typeface="Arial" pitchFamily="34" charset="0"/>
                <a:sym typeface="Symbol"/>
              </a:rPr>
              <a:t></a:t>
            </a:r>
            <a:r>
              <a:rPr lang="en-GB" dirty="0" smtClean="0">
                <a:ea typeface="Calibri" pitchFamily="34" charset="0"/>
                <a:cs typeface="Arial" pitchFamily="34" charset="0"/>
              </a:rPr>
              <a:t>(Fe</a:t>
            </a:r>
            <a:r>
              <a:rPr lang="en-GB" baseline="-30000" dirty="0" smtClean="0">
                <a:ea typeface="Calibri" pitchFamily="34" charset="0"/>
                <a:cs typeface="Arial" pitchFamily="34" charset="0"/>
              </a:rPr>
              <a:t>1-x</a:t>
            </a:r>
            <a:r>
              <a:rPr lang="en-GB" dirty="0" smtClean="0">
                <a:ea typeface="Calibri" pitchFamily="34" charset="0"/>
                <a:cs typeface="Arial" pitchFamily="34" charset="0"/>
              </a:rPr>
              <a:t>Se)</a:t>
            </a:r>
            <a:r>
              <a:rPr lang="sk-SK" dirty="0" smtClean="0"/>
              <a:t> </a:t>
            </a:r>
            <a:endParaRPr lang="sk-SK" dirty="0"/>
          </a:p>
        </p:txBody>
      </p:sp>
      <p:cxnSp>
        <p:nvCxnSpPr>
          <p:cNvPr id="8" name="Rovná spojovacia šípka 7"/>
          <p:cNvCxnSpPr/>
          <p:nvPr/>
        </p:nvCxnSpPr>
        <p:spPr>
          <a:xfrm rot="5400000">
            <a:off x="1998324" y="3652463"/>
            <a:ext cx="996597" cy="6780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/>
          <p:nvPr/>
        </p:nvCxnSpPr>
        <p:spPr>
          <a:xfrm rot="5400000">
            <a:off x="3601093" y="4135349"/>
            <a:ext cx="431515" cy="359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ovná spojovacia šípka 5"/>
          <p:cNvCxnSpPr>
            <a:endCxn id="4" idx="0"/>
          </p:cNvCxnSpPr>
          <p:nvPr/>
        </p:nvCxnSpPr>
        <p:spPr>
          <a:xfrm rot="16200000" flipH="1">
            <a:off x="910413" y="4278036"/>
            <a:ext cx="275102" cy="102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lokTextu 23"/>
          <p:cNvSpPr txBox="1"/>
          <p:nvPr/>
        </p:nvSpPr>
        <p:spPr>
          <a:xfrm>
            <a:off x="349320" y="5332287"/>
            <a:ext cx="8671389" cy="83099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sz="1600" dirty="0" err="1" smtClean="0">
                <a:solidFill>
                  <a:srgbClr val="0000FF"/>
                </a:solidFill>
              </a:rPr>
              <a:t>Ac</a:t>
            </a:r>
            <a:r>
              <a:rPr lang="en-US" sz="1600" dirty="0" err="1" smtClean="0">
                <a:solidFill>
                  <a:srgbClr val="0000FF"/>
                </a:solidFill>
              </a:rPr>
              <a:t>i</a:t>
            </a:r>
            <a:r>
              <a:rPr lang="sk-SK" sz="1600" dirty="0" err="1" smtClean="0">
                <a:solidFill>
                  <a:srgbClr val="0000FF"/>
                </a:solidFill>
              </a:rPr>
              <a:t>kulárny</a:t>
            </a:r>
            <a:r>
              <a:rPr lang="sk-SK" sz="1600" dirty="0" smtClean="0">
                <a:solidFill>
                  <a:srgbClr val="0000FF"/>
                </a:solidFill>
              </a:rPr>
              <a:t> tvar 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Symbol"/>
              </a:rPr>
              <a:t></a:t>
            </a:r>
            <a:r>
              <a:rPr lang="sk-SK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Symbol"/>
              </a:rPr>
              <a:t> </a:t>
            </a:r>
            <a:r>
              <a:rPr lang="sk-SK" sz="1600" dirty="0" smtClean="0">
                <a:solidFill>
                  <a:srgbClr val="0000FF"/>
                </a:solidFill>
              </a:rPr>
              <a:t>fázy pripomína </a:t>
            </a:r>
            <a:r>
              <a:rPr lang="sk-SK" sz="1600" dirty="0" err="1" smtClean="0">
                <a:solidFill>
                  <a:srgbClr val="0000FF"/>
                </a:solidFill>
              </a:rPr>
              <a:t>martenzitickú</a:t>
            </a:r>
            <a:r>
              <a:rPr lang="sk-SK" sz="1600" dirty="0" smtClean="0">
                <a:solidFill>
                  <a:srgbClr val="0000FF"/>
                </a:solidFill>
              </a:rPr>
              <a:t> </a:t>
            </a:r>
            <a:r>
              <a:rPr lang="sk-SK" sz="1600" dirty="0" err="1" smtClean="0">
                <a:solidFill>
                  <a:srgbClr val="0000FF"/>
                </a:solidFill>
              </a:rPr>
              <a:t>bezdifúznu</a:t>
            </a:r>
            <a:r>
              <a:rPr lang="sk-SK" sz="1600" dirty="0" smtClean="0">
                <a:solidFill>
                  <a:srgbClr val="0000FF"/>
                </a:solidFill>
              </a:rPr>
              <a:t> fázovú premenu </a:t>
            </a:r>
            <a:r>
              <a:rPr lang="el-GR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δ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(Fe</a:t>
            </a:r>
            <a:r>
              <a:rPr lang="en-GB" sz="1600" baseline="-300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1-x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Se)</a:t>
            </a:r>
            <a:r>
              <a:rPr lang="sk-SK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         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 </a:t>
            </a:r>
            <a:r>
              <a:rPr lang="sk-SK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  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Symbol"/>
              </a:rPr>
              <a:t>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(Fe</a:t>
            </a:r>
            <a:r>
              <a:rPr lang="en-GB" sz="1600" baseline="-300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1-x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Se)</a:t>
            </a:r>
            <a:r>
              <a:rPr lang="sk-SK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 </a:t>
            </a:r>
          </a:p>
          <a:p>
            <a:r>
              <a:rPr lang="sk-SK" sz="1600" dirty="0" smtClean="0">
                <a:solidFill>
                  <a:srgbClr val="0000FF"/>
                </a:solidFill>
                <a:cs typeface="Arial" pitchFamily="34" charset="0"/>
              </a:rPr>
              <a:t>  </a:t>
            </a:r>
          </a:p>
          <a:p>
            <a:r>
              <a:rPr lang="sk-SK" sz="1600" dirty="0" err="1" smtClean="0">
                <a:solidFill>
                  <a:srgbClr val="0000FF"/>
                </a:solidFill>
                <a:cs typeface="Arial" pitchFamily="34" charset="0"/>
              </a:rPr>
              <a:t>Zbytková</a:t>
            </a:r>
            <a:r>
              <a:rPr lang="sk-SK" sz="1600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l-GR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δ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(Fe</a:t>
            </a:r>
            <a:r>
              <a:rPr lang="en-GB" sz="1600" baseline="-300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1-x</a:t>
            </a:r>
            <a:r>
              <a:rPr lang="en-GB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Se) </a:t>
            </a:r>
            <a:r>
              <a:rPr lang="sk-SK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 je tiež typickým prejavom  </a:t>
            </a:r>
            <a:r>
              <a:rPr lang="sk-SK" sz="1600" dirty="0" err="1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bezdifúznej</a:t>
            </a:r>
            <a:r>
              <a:rPr lang="sk-SK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 transformácie (sklz, </a:t>
            </a:r>
            <a:r>
              <a:rPr lang="sk-SK" sz="1600" dirty="0" err="1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dvojčatenie</a:t>
            </a:r>
            <a:r>
              <a:rPr lang="sk-SK" sz="16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)</a:t>
            </a:r>
            <a:endParaRPr lang="sk-SK" sz="1600" dirty="0" smtClean="0">
              <a:solidFill>
                <a:srgbClr val="0000FF"/>
              </a:solidFill>
            </a:endParaRPr>
          </a:p>
        </p:txBody>
      </p:sp>
      <p:cxnSp>
        <p:nvCxnSpPr>
          <p:cNvPr id="25" name="Rovná spojovacia šípka 24"/>
          <p:cNvCxnSpPr/>
          <p:nvPr/>
        </p:nvCxnSpPr>
        <p:spPr>
          <a:xfrm>
            <a:off x="7556404" y="5504797"/>
            <a:ext cx="404037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PDpartFeSeB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2345" y="4623906"/>
            <a:ext cx="3623835" cy="1899793"/>
          </a:xfrm>
          <a:prstGeom prst="rect">
            <a:avLst/>
          </a:prstGeom>
        </p:spPr>
      </p:pic>
      <p:pic>
        <p:nvPicPr>
          <p:cNvPr id="41987" name="Рисунок 5" descr="D:\STA\Antal\FeSe\DSC\FeSe_DSC_Argon_600_statt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73" y="1122030"/>
            <a:ext cx="4366178" cy="242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/>
          <p:cNvSpPr txBox="1"/>
          <p:nvPr/>
        </p:nvSpPr>
        <p:spPr>
          <a:xfrm>
            <a:off x="2126512" y="212650"/>
            <a:ext cx="368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0000FF"/>
                </a:solidFill>
              </a:rPr>
              <a:t>Diferenciálna skenovacia kalorimetria</a:t>
            </a:r>
            <a:endParaRPr lang="sk-SK" dirty="0">
              <a:solidFill>
                <a:srgbClr val="0000FF"/>
              </a:solidFill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3924728" y="808936"/>
          <a:ext cx="4345969" cy="1495425"/>
        </p:xfrm>
        <a:graphic>
          <a:graphicData uri="http://schemas.openxmlformats.org/drawingml/2006/table">
            <a:tbl>
              <a:tblPr/>
              <a:tblGrid>
                <a:gridCol w="1209938"/>
                <a:gridCol w="784526"/>
                <a:gridCol w="783835"/>
                <a:gridCol w="783835"/>
                <a:gridCol w="783835"/>
              </a:tblGrid>
              <a:tr h="238125"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Heating – cooling rates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GB" sz="1000" baseline="30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st</a:t>
                      </a: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 peak  HT</a:t>
                      </a:r>
                      <a:r>
                        <a:rPr lang="en-GB" sz="100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p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GB" sz="1000" baseline="30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st</a:t>
                      </a: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 peak  CT</a:t>
                      </a:r>
                      <a:r>
                        <a:rPr lang="en-GB" sz="100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p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GB" sz="1000" baseline="30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nd</a:t>
                      </a: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 peak HT</a:t>
                      </a:r>
                      <a:r>
                        <a:rPr lang="en-GB" sz="100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p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GB" sz="1000" baseline="30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nd</a:t>
                      </a: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 peak CT</a:t>
                      </a:r>
                      <a:r>
                        <a:rPr lang="en-GB" sz="100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p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10 K/min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353.0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329.2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452.6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265.0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15 K/min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354.3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332.6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462.0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262.6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20 K/min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357.6</a:t>
                      </a:r>
                      <a:endParaRPr lang="sk-SK" sz="10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338.4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473.3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indent="-22669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265.3</a:t>
                      </a:r>
                      <a:endParaRPr lang="sk-SK" sz="10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151722" y="3687856"/>
            <a:ext cx="4178596" cy="286232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err="1" smtClean="0"/>
              <a:t>Detekované</a:t>
            </a:r>
            <a:r>
              <a:rPr lang="sk-SK" dirty="0" smtClean="0"/>
              <a:t> dve fázové transformácie:</a:t>
            </a:r>
          </a:p>
          <a:p>
            <a:endParaRPr lang="sk-SK" dirty="0" smtClean="0"/>
          </a:p>
          <a:p>
            <a:r>
              <a:rPr lang="sk-SK" dirty="0" smtClean="0"/>
              <a:t>Ohrev 450 °C  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Symbol"/>
              </a:rPr>
              <a:t>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(Fe</a:t>
            </a:r>
            <a:r>
              <a:rPr lang="en-GB" baseline="-300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1-x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Se)</a:t>
            </a:r>
            <a:r>
              <a:rPr lang="sk-SK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  →  </a:t>
            </a:r>
            <a:r>
              <a:rPr lang="el-GR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δ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(Fe</a:t>
            </a:r>
            <a:r>
              <a:rPr lang="en-GB" baseline="-300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1-x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Se) </a:t>
            </a:r>
            <a:endParaRPr lang="sk-SK" dirty="0" smtClean="0"/>
          </a:p>
          <a:p>
            <a:r>
              <a:rPr lang="sk-SK" dirty="0" smtClean="0"/>
              <a:t>Ohrev 350 ° C 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Symbol"/>
              </a:rPr>
              <a:t>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(Fe</a:t>
            </a:r>
            <a:r>
              <a:rPr lang="en-GB" baseline="-300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1-x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Se)</a:t>
            </a:r>
            <a:r>
              <a:rPr lang="en-GB" dirty="0" smtClean="0">
                <a:ea typeface="Calibri" pitchFamily="34" charset="0"/>
                <a:cs typeface="Arial" pitchFamily="34" charset="0"/>
                <a:sym typeface="Crystallography"/>
              </a:rPr>
              <a:t> </a:t>
            </a:r>
            <a:r>
              <a:rPr lang="sk-SK" dirty="0" smtClean="0">
                <a:ea typeface="Calibri" pitchFamily="34" charset="0"/>
                <a:cs typeface="Arial" pitchFamily="34" charset="0"/>
                <a:sym typeface="Crystallography"/>
              </a:rPr>
              <a:t> </a:t>
            </a:r>
            <a:r>
              <a:rPr lang="sk-SK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→</a:t>
            </a:r>
            <a:r>
              <a:rPr lang="sk-SK" dirty="0" smtClean="0">
                <a:ea typeface="Calibri" pitchFamily="34" charset="0"/>
                <a:cs typeface="Arial" pitchFamily="34" charset="0"/>
                <a:sym typeface="Crystallography"/>
              </a:rPr>
              <a:t>  </a:t>
            </a:r>
            <a:r>
              <a:rPr lang="el-GR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δ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(Fe</a:t>
            </a:r>
            <a:r>
              <a:rPr lang="en-GB" baseline="-30000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1-x</a:t>
            </a:r>
            <a:r>
              <a:rPr lang="en-GB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  <a:sym typeface="Crystallography"/>
              </a:rPr>
              <a:t>Se)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Pri ochladzovaní neklesá teplota transformácie s rýchlosťou ochladzovania :</a:t>
            </a:r>
          </a:p>
          <a:p>
            <a:endParaRPr lang="sk-SK" dirty="0" smtClean="0"/>
          </a:p>
          <a:p>
            <a:r>
              <a:rPr lang="sk-SK" dirty="0" smtClean="0">
                <a:solidFill>
                  <a:srgbClr val="0000FF"/>
                </a:solidFill>
              </a:rPr>
              <a:t>- </a:t>
            </a:r>
            <a:r>
              <a:rPr lang="sk-SK" dirty="0" err="1" smtClean="0">
                <a:solidFill>
                  <a:srgbClr val="0000FF"/>
                </a:solidFill>
              </a:rPr>
              <a:t>bezdifúzne</a:t>
            </a:r>
            <a:r>
              <a:rPr lang="sk-SK" dirty="0" smtClean="0">
                <a:solidFill>
                  <a:srgbClr val="0000FF"/>
                </a:solidFill>
              </a:rPr>
              <a:t> transformácie</a:t>
            </a:r>
          </a:p>
          <a:p>
            <a:r>
              <a:rPr lang="sk-SK" dirty="0" smtClean="0">
                <a:solidFill>
                  <a:srgbClr val="0000FF"/>
                </a:solidFill>
              </a:rPr>
              <a:t>  nejde o tepelne aktivovaný proces</a:t>
            </a:r>
          </a:p>
        </p:txBody>
      </p:sp>
      <p:pic>
        <p:nvPicPr>
          <p:cNvPr id="11" name="Obrázok 10" descr="PDpartFeS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4989" y="2593476"/>
            <a:ext cx="3702014" cy="2049022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4361379" y="645520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 smtClean="0"/>
              <a:t>W. Schuster, H. </a:t>
            </a:r>
            <a:r>
              <a:rPr lang="en-GB" sz="1000" dirty="0" err="1" smtClean="0"/>
              <a:t>Mikler</a:t>
            </a:r>
            <a:r>
              <a:rPr lang="en-GB" sz="1000" dirty="0" smtClean="0"/>
              <a:t>, K. L. </a:t>
            </a:r>
            <a:r>
              <a:rPr lang="en-GB" sz="1000" dirty="0" err="1" smtClean="0"/>
              <a:t>Komarek</a:t>
            </a:r>
            <a:r>
              <a:rPr lang="en-GB" sz="1000" dirty="0" smtClean="0"/>
              <a:t>, </a:t>
            </a:r>
            <a:r>
              <a:rPr lang="en-GB" sz="1000" dirty="0" err="1" smtClean="0"/>
              <a:t>Monatshefte</a:t>
            </a:r>
            <a:r>
              <a:rPr lang="en-GB" sz="1000" dirty="0" smtClean="0"/>
              <a:t> fur </a:t>
            </a:r>
            <a:r>
              <a:rPr lang="en-GB" sz="1000" dirty="0" err="1" smtClean="0"/>
              <a:t>Chemie</a:t>
            </a:r>
            <a:r>
              <a:rPr lang="en-GB" sz="1000" dirty="0" smtClean="0"/>
              <a:t> 110(1979) 1153.</a:t>
            </a:r>
            <a:endParaRPr lang="sk-SK" sz="1000" dirty="0"/>
          </a:p>
        </p:txBody>
      </p:sp>
      <p:sp>
        <p:nvSpPr>
          <p:cNvPr id="10" name="Obdĺžnik 9"/>
          <p:cNvSpPr/>
          <p:nvPr/>
        </p:nvSpPr>
        <p:spPr>
          <a:xfrm>
            <a:off x="4880224" y="445371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 smtClean="0"/>
              <a:t>H. Okamoto, Journal of Phase </a:t>
            </a:r>
            <a:r>
              <a:rPr lang="en-GB" sz="1000" dirty="0" err="1" smtClean="0"/>
              <a:t>Equilibria</a:t>
            </a:r>
            <a:r>
              <a:rPr lang="en-GB" sz="1000" i="1" dirty="0" smtClean="0"/>
              <a:t> </a:t>
            </a:r>
            <a:r>
              <a:rPr lang="en-GB" sz="1000" dirty="0" smtClean="0"/>
              <a:t>12(1991) </a:t>
            </a:r>
            <a:r>
              <a:rPr lang="sk-SK" sz="1000" dirty="0" smtClean="0"/>
              <a:t>383</a:t>
            </a:r>
            <a:endParaRPr lang="sk-SK" sz="1000" dirty="0"/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PHYSC-D-11-00245</a:t>
            </a:r>
            <a:r>
              <a:rPr kumimoji="0" lang="sk-SK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vál 13"/>
          <p:cNvSpPr/>
          <p:nvPr/>
        </p:nvSpPr>
        <p:spPr>
          <a:xfrm rot="700493">
            <a:off x="1907704" y="764704"/>
            <a:ext cx="720080" cy="1872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361952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357159" y="357166"/>
            <a:ext cx="8429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rgbClr val="0000FF"/>
                </a:solidFill>
                <a:cs typeface="Arial" charset="0"/>
              </a:rPr>
              <a:t>Problémy so zariadením pre </a:t>
            </a:r>
            <a:r>
              <a:rPr lang="sk-SK" sz="1600" b="1" dirty="0" err="1" smtClean="0">
                <a:solidFill>
                  <a:srgbClr val="0000FF"/>
                </a:solidFill>
                <a:cs typeface="Arial" charset="0"/>
              </a:rPr>
              <a:t>vysokotlakú</a:t>
            </a:r>
            <a:r>
              <a:rPr lang="sk-SK" sz="1600" b="1" dirty="0" smtClean="0">
                <a:solidFill>
                  <a:srgbClr val="0000FF"/>
                </a:solidFill>
                <a:cs typeface="Arial" charset="0"/>
              </a:rPr>
              <a:t> oxidáciu </a:t>
            </a:r>
          </a:p>
          <a:p>
            <a:r>
              <a:rPr lang="sk-SK" sz="1600" dirty="0" err="1" smtClean="0">
                <a:solidFill>
                  <a:srgbClr val="0000FF"/>
                </a:solidFill>
              </a:rPr>
              <a:t>Rubistar</a:t>
            </a:r>
            <a:r>
              <a:rPr lang="sk-SK" sz="1600" dirty="0" smtClean="0">
                <a:solidFill>
                  <a:srgbClr val="0000FF"/>
                </a:solidFill>
              </a:rPr>
              <a:t>, </a:t>
            </a:r>
            <a:r>
              <a:rPr lang="sk-SK" sz="1600" dirty="0" err="1" smtClean="0">
                <a:solidFill>
                  <a:srgbClr val="0000FF"/>
                </a:solidFill>
              </a:rPr>
              <a:t>Linn</a:t>
            </a:r>
            <a:r>
              <a:rPr lang="sk-SK" sz="1600" dirty="0" smtClean="0">
                <a:solidFill>
                  <a:srgbClr val="0000FF"/>
                </a:solidFill>
              </a:rPr>
              <a:t>, Nemecko</a:t>
            </a:r>
            <a:endParaRPr lang="sk-SK" sz="1600" dirty="0" smtClean="0">
              <a:solidFill>
                <a:srgbClr val="0000FF"/>
              </a:solidFill>
              <a:cs typeface="Arial" charset="0"/>
            </a:endParaRPr>
          </a:p>
          <a:p>
            <a:r>
              <a:rPr lang="sk-SK" sz="1600" dirty="0" smtClean="0"/>
              <a:t>Cieľ: podstatne zvýšiť úžitková supravodivé vlastnosti elimináciou trhlín</a:t>
            </a:r>
          </a:p>
          <a:p>
            <a:pPr lvl="0"/>
            <a:r>
              <a:rPr lang="sk-SK" sz="1600" dirty="0" smtClean="0">
                <a:solidFill>
                  <a:prstClr val="black"/>
                </a:solidFill>
              </a:rPr>
              <a:t>Max. Tlak 100 bar, Max. Teplota 1000°C, Atmosféra: Kyslík, Argón, vákuum</a:t>
            </a:r>
          </a:p>
          <a:p>
            <a:endParaRPr lang="sk-SK" sz="1600" dirty="0" smtClean="0">
              <a:cs typeface="Arial" charset="0"/>
            </a:endParaRPr>
          </a:p>
          <a:p>
            <a:r>
              <a:rPr lang="sk-SK" sz="1600" dirty="0" smtClean="0">
                <a:cs typeface="Arial" charset="0"/>
              </a:rPr>
              <a:t>Zariadenie dodané: </a:t>
            </a:r>
            <a:r>
              <a:rPr lang="sk-SK" sz="1600" dirty="0" smtClean="0">
                <a:solidFill>
                  <a:srgbClr val="9900CC"/>
                </a:solidFill>
                <a:cs typeface="Arial" charset="0"/>
              </a:rPr>
              <a:t>8.4.2013 (sklz 2 roky)</a:t>
            </a:r>
          </a:p>
          <a:p>
            <a:r>
              <a:rPr lang="sk-SK" sz="1600" dirty="0" smtClean="0">
                <a:cs typeface="Arial" charset="0"/>
              </a:rPr>
              <a:t>5 experimentálnych ohrevov: </a:t>
            </a:r>
            <a:r>
              <a:rPr lang="sk-SK" sz="1600" dirty="0" smtClean="0">
                <a:solidFill>
                  <a:srgbClr val="9900CC"/>
                </a:solidFill>
                <a:cs typeface="Arial" charset="0"/>
              </a:rPr>
              <a:t>700 - 800 ºC, tlak 95 barov v kyslíku s výdržou 1 – 5 hodín.</a:t>
            </a:r>
          </a:p>
          <a:p>
            <a:r>
              <a:rPr lang="sk-SK" sz="1600" dirty="0" smtClean="0">
                <a:cs typeface="Arial" charset="0"/>
              </a:rPr>
              <a:t>Požiadavka záručnej opravy: </a:t>
            </a:r>
            <a:r>
              <a:rPr lang="sk-SK" sz="1600" dirty="0" smtClean="0">
                <a:solidFill>
                  <a:srgbClr val="9900CC"/>
                </a:solidFill>
                <a:cs typeface="Arial" charset="0"/>
              </a:rPr>
              <a:t>6.11.2013</a:t>
            </a:r>
          </a:p>
          <a:p>
            <a:r>
              <a:rPr lang="sk-SK" sz="1600" dirty="0" smtClean="0">
                <a:cs typeface="Arial" charset="0"/>
              </a:rPr>
              <a:t>Havária počas testu záručnej opravy firmou </a:t>
            </a:r>
            <a:r>
              <a:rPr lang="sk-SK" sz="1600" dirty="0" err="1" smtClean="0">
                <a:cs typeface="Arial" charset="0"/>
              </a:rPr>
              <a:t>Linn</a:t>
            </a:r>
            <a:r>
              <a:rPr lang="sk-SK" sz="1600" dirty="0" smtClean="0">
                <a:cs typeface="Arial" charset="0"/>
              </a:rPr>
              <a:t>: </a:t>
            </a:r>
            <a:r>
              <a:rPr lang="sk-SK" sz="1600" dirty="0" smtClean="0">
                <a:solidFill>
                  <a:srgbClr val="9900CC"/>
                </a:solidFill>
                <a:cs typeface="Arial" charset="0"/>
              </a:rPr>
              <a:t>17- 20.3.2014</a:t>
            </a:r>
          </a:p>
          <a:p>
            <a:r>
              <a:rPr lang="sk-SK" sz="1600" dirty="0" smtClean="0">
                <a:cs typeface="Arial" charset="0"/>
              </a:rPr>
              <a:t>Zariadenie u výrobcu: </a:t>
            </a:r>
            <a:r>
              <a:rPr lang="sk-SK" sz="1600" dirty="0" smtClean="0">
                <a:solidFill>
                  <a:srgbClr val="9900CC"/>
                </a:solidFill>
                <a:cs typeface="Arial" charset="0"/>
              </a:rPr>
              <a:t>15.07.2014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857628"/>
            <a:ext cx="22860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286124"/>
            <a:ext cx="2214549" cy="295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>
          <a:xfrm>
            <a:off x="0" y="6237312"/>
            <a:ext cx="9144000" cy="728791"/>
            <a:chOff x="0" y="6226139"/>
            <a:chExt cx="9144000" cy="728791"/>
          </a:xfrm>
        </p:grpSpPr>
        <p:sp>
          <p:nvSpPr>
            <p:cNvPr id="5" name="Obdĺžnik 4"/>
            <p:cNvSpPr/>
            <p:nvPr/>
          </p:nvSpPr>
          <p:spPr>
            <a:xfrm>
              <a:off x="0" y="6226139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773" y="6293707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BlokTextu 6"/>
            <p:cNvSpPr txBox="1"/>
            <p:nvPr/>
          </p:nvSpPr>
          <p:spPr>
            <a:xfrm>
              <a:off x="1368152" y="6370155"/>
              <a:ext cx="73258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/>
              <a:r>
                <a:rPr lang="sk-SK" sz="1400" dirty="0">
                  <a:solidFill>
                    <a:schemeClr val="bg1"/>
                  </a:solidFill>
                  <a:ea typeface="Times New Roman" pitchFamily="18" charset="0"/>
                  <a:cs typeface="Calibri" pitchFamily="34" charset="0"/>
                </a:rPr>
                <a:t>3</a:t>
              </a:r>
              <a:r>
                <a:rPr kumimoji="0" lang="sk-SK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Times New Roman" pitchFamily="18" charset="0"/>
                  <a:cs typeface="Calibri" pitchFamily="34" charset="0"/>
                </a:rPr>
                <a:t>. akreditačný seminár vedeckých útvarov a  smerov k akreditácii ÚEF za roky 2012-2015, 2.6.2016</a:t>
              </a:r>
              <a:endParaRPr kumimoji="0" lang="sk-SK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  <a:p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8" name="BlokTextu 7"/>
          <p:cNvSpPr txBox="1"/>
          <p:nvPr/>
        </p:nvSpPr>
        <p:spPr>
          <a:xfrm>
            <a:off x="611560" y="1124744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Úlohy do budúcnosti</a:t>
            </a:r>
          </a:p>
          <a:p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Pokračovať v definovaných etapách smeru s dôrazom na štúdium materiálov pripravených v LMF</a:t>
            </a:r>
          </a:p>
          <a:p>
            <a:pPr marL="342900" indent="-342900">
              <a:buAutoNum type="arabicPeriod"/>
            </a:pPr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Rozvíjať medzinárodnú spoluprácu s </a:t>
            </a:r>
            <a:r>
              <a:rPr lang="sk-SK" dirty="0" err="1" smtClean="0"/>
              <a:t>University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Cambridge, SIT </a:t>
            </a:r>
            <a:r>
              <a:rPr lang="sk-SK" dirty="0" err="1" smtClean="0"/>
              <a:t>Tokyo</a:t>
            </a:r>
            <a:r>
              <a:rPr lang="sk-SK" dirty="0" smtClean="0"/>
              <a:t>, Univ. </a:t>
            </a:r>
            <a:r>
              <a:rPr lang="sk-SK" dirty="0" err="1" smtClean="0"/>
              <a:t>Caen</a:t>
            </a:r>
            <a:r>
              <a:rPr lang="sk-SK" dirty="0" smtClean="0"/>
              <a:t>, JTU </a:t>
            </a:r>
            <a:r>
              <a:rPr lang="sk-SK" dirty="0" err="1" smtClean="0"/>
              <a:t>Shanghai</a:t>
            </a:r>
            <a:r>
              <a:rPr lang="sk-SK" dirty="0" smtClean="0"/>
              <a:t>, CAERI </a:t>
            </a:r>
            <a:r>
              <a:rPr lang="sk-SK" dirty="0" err="1" smtClean="0"/>
              <a:t>Daejeon</a:t>
            </a:r>
            <a:r>
              <a:rPr lang="sk-SK" dirty="0" smtClean="0"/>
              <a:t>, </a:t>
            </a:r>
            <a:r>
              <a:rPr lang="sk-SK" dirty="0" err="1" smtClean="0"/>
              <a:t>FzÚ</a:t>
            </a:r>
            <a:r>
              <a:rPr lang="sk-SK" dirty="0" smtClean="0"/>
              <a:t> Praha  </a:t>
            </a:r>
          </a:p>
          <a:p>
            <a:pPr marL="342900" indent="-342900">
              <a:buAutoNum type="arabicPeriod"/>
            </a:pPr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Získanie prostriedkov z APVV, ŠF a medzinárodných projektov</a:t>
            </a:r>
          </a:p>
          <a:p>
            <a:pPr marL="342900" indent="-342900"/>
            <a:endParaRPr lang="sk-SK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>
          <a:xfrm>
            <a:off x="0" y="6237312"/>
            <a:ext cx="9144000" cy="728791"/>
            <a:chOff x="0" y="6226139"/>
            <a:chExt cx="9144000" cy="728791"/>
          </a:xfrm>
        </p:grpSpPr>
        <p:sp>
          <p:nvSpPr>
            <p:cNvPr id="5" name="Obdĺžnik 4"/>
            <p:cNvSpPr/>
            <p:nvPr/>
          </p:nvSpPr>
          <p:spPr>
            <a:xfrm>
              <a:off x="0" y="6226139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773" y="6293707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BlokTextu 6"/>
            <p:cNvSpPr txBox="1"/>
            <p:nvPr/>
          </p:nvSpPr>
          <p:spPr>
            <a:xfrm>
              <a:off x="1368152" y="6370155"/>
              <a:ext cx="73258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/>
              <a:r>
                <a:rPr lang="sk-SK" sz="1400" dirty="0">
                  <a:solidFill>
                    <a:schemeClr val="bg1"/>
                  </a:solidFill>
                  <a:ea typeface="Times New Roman" pitchFamily="18" charset="0"/>
                  <a:cs typeface="Calibri" pitchFamily="34" charset="0"/>
                </a:rPr>
                <a:t>3</a:t>
              </a:r>
              <a:r>
                <a:rPr kumimoji="0" lang="sk-SK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Times New Roman" pitchFamily="18" charset="0"/>
                  <a:cs typeface="Calibri" pitchFamily="34" charset="0"/>
                </a:rPr>
                <a:t>. akreditačný seminár vedeckých útvarov a  smerov k akreditácii ÚEF za roky 2012-2015, 2.6.2016</a:t>
              </a:r>
              <a:endParaRPr kumimoji="0" lang="sk-SK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  <a:p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graphicFrame>
        <p:nvGraphicFramePr>
          <p:cNvPr id="12" name="Tabuľka 11"/>
          <p:cNvGraphicFramePr>
            <a:graphicFrameLocks noGrp="1"/>
          </p:cNvGraphicFramePr>
          <p:nvPr/>
        </p:nvGraphicFramePr>
        <p:xfrm>
          <a:off x="755576" y="332656"/>
          <a:ext cx="6984776" cy="647700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419100">
                <a:tc>
                  <a:txBody>
                    <a:bodyPr/>
                    <a:lstStyle/>
                    <a:p>
                      <a:pPr marL="1163955" marR="1130300"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err="1">
                          <a:latin typeface="Arial"/>
                          <a:ea typeface="Times New Roman"/>
                        </a:rPr>
                        <a:t>Bulk</a:t>
                      </a:r>
                      <a:r>
                        <a:rPr lang="sk-SK" sz="1400" b="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1400" b="1" dirty="0" err="1">
                          <a:latin typeface="Arial"/>
                          <a:ea typeface="Times New Roman"/>
                        </a:rPr>
                        <a:t>Superconductivity</a:t>
                      </a:r>
                      <a:r>
                        <a:rPr lang="sk-SK" sz="1400" b="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1400" b="1" dirty="0" err="1" smtClean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</a:rPr>
                        <a:t>Road</a:t>
                      </a:r>
                      <a:r>
                        <a:rPr lang="sk-SK" sz="1400" b="1" baseline="0" dirty="0" smtClean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1400" b="1" dirty="0" err="1" smtClean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</a:rPr>
                        <a:t>Mapping</a:t>
                      </a:r>
                      <a:r>
                        <a:rPr lang="sk-SK" sz="1400" b="1" dirty="0" smtClean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1400" b="1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</a:rPr>
                        <a:t>Workshop</a:t>
                      </a:r>
                      <a:r>
                        <a:rPr lang="sk-SK" sz="1400" b="1" dirty="0">
                          <a:latin typeface="Arial"/>
                          <a:ea typeface="Times New Roman"/>
                        </a:rPr>
                        <a:t>, </a:t>
                      </a:r>
                      <a:endParaRPr lang="sk-SK" sz="1400" b="1" dirty="0" smtClean="0">
                        <a:latin typeface="Arial"/>
                        <a:ea typeface="Times New Roman"/>
                      </a:endParaRPr>
                    </a:p>
                    <a:p>
                      <a:pPr marL="1163955" marR="1130300"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err="1" smtClean="0">
                          <a:latin typeface="Arial"/>
                          <a:ea typeface="Times New Roman"/>
                        </a:rPr>
                        <a:t>Engineering</a:t>
                      </a:r>
                      <a:r>
                        <a:rPr lang="sk-SK" sz="1400" b="1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1400" b="1" dirty="0">
                          <a:latin typeface="Arial"/>
                          <a:ea typeface="Times New Roman"/>
                        </a:rPr>
                        <a:t>Department, </a:t>
                      </a:r>
                      <a:r>
                        <a:rPr lang="sk-SK" sz="1400" b="1" dirty="0" err="1">
                          <a:latin typeface="Arial"/>
                          <a:ea typeface="Times New Roman"/>
                        </a:rPr>
                        <a:t>University</a:t>
                      </a:r>
                      <a:r>
                        <a:rPr lang="sk-SK" sz="1400" b="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1400" b="1" dirty="0" err="1">
                          <a:latin typeface="Arial"/>
                          <a:ea typeface="Times New Roman"/>
                        </a:rPr>
                        <a:t>of</a:t>
                      </a:r>
                      <a:r>
                        <a:rPr lang="sk-SK" sz="1400" b="1" dirty="0">
                          <a:latin typeface="Arial"/>
                          <a:ea typeface="Times New Roman"/>
                        </a:rPr>
                        <a:t> Cambridge </a:t>
                      </a:r>
                      <a:endParaRPr lang="sk-SK" sz="1400" b="1" dirty="0" smtClean="0">
                        <a:latin typeface="Arial"/>
                        <a:ea typeface="Times New Roman"/>
                      </a:endParaRPr>
                    </a:p>
                    <a:p>
                      <a:pPr marL="1163955" marR="1130300"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07 </a:t>
                      </a:r>
                      <a:r>
                        <a:rPr lang="sk-SK" sz="14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June</a:t>
                      </a: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2016 </a:t>
                      </a:r>
                      <a:endParaRPr lang="sk-SK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uľka 12"/>
          <p:cNvGraphicFramePr>
            <a:graphicFrameLocks noGrp="1"/>
          </p:cNvGraphicFramePr>
          <p:nvPr/>
        </p:nvGraphicFramePr>
        <p:xfrm>
          <a:off x="4644008" y="1340768"/>
          <a:ext cx="4102828" cy="4752524"/>
        </p:xfrm>
        <a:graphic>
          <a:graphicData uri="http://schemas.openxmlformats.org/drawingml/2006/table">
            <a:tbl>
              <a:tblPr/>
              <a:tblGrid>
                <a:gridCol w="1800200"/>
                <a:gridCol w="2302628"/>
              </a:tblGrid>
              <a:tr h="234960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i="1" dirty="0" err="1">
                          <a:latin typeface="Times New Roman"/>
                          <a:ea typeface="Times New Roman"/>
                        </a:rPr>
                        <a:t>Name</a:t>
                      </a:r>
                      <a:r>
                        <a:rPr lang="sk-SK" sz="1100" b="1" i="1" dirty="0">
                          <a:latin typeface="Times New Roman"/>
                          <a:ea typeface="Times New Roman"/>
                        </a:rPr>
                        <a:t> </a:t>
                      </a:r>
                      <a:endParaRPr lang="sk-SK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i="1" dirty="0" err="1">
                          <a:latin typeface="Times New Roman"/>
                          <a:ea typeface="Times New Roman"/>
                        </a:rPr>
                        <a:t>Company</a:t>
                      </a:r>
                      <a:r>
                        <a:rPr lang="sk-SK" sz="1100" b="1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sk-SK" sz="1100" b="1" i="1" dirty="0" err="1">
                          <a:latin typeface="Times New Roman"/>
                          <a:ea typeface="Times New Roman"/>
                        </a:rPr>
                        <a:t>Ilnstitution</a:t>
                      </a:r>
                      <a:r>
                        <a:rPr lang="sk-SK" sz="1100" b="1" i="1" dirty="0">
                          <a:latin typeface="Times New Roman"/>
                          <a:ea typeface="Times New Roman"/>
                        </a:rPr>
                        <a:t> </a:t>
                      </a:r>
                      <a:endParaRPr lang="sk-SK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67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Mark Ainslie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UCAM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 dirty="0" err="1">
                          <a:latin typeface="Arial"/>
                          <a:ea typeface="Times New Roman"/>
                        </a:rPr>
                        <a:t>Hari</a:t>
                      </a:r>
                      <a:r>
                        <a:rPr lang="sk-SK" sz="900" i="1" dirty="0">
                          <a:latin typeface="Arial"/>
                          <a:ea typeface="Times New Roman"/>
                        </a:rPr>
                        <a:t> Babu </a:t>
                      </a:r>
                      <a:endParaRPr lang="sk-SK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Brunel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Tom Bradshaw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RAL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56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David Cardwell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UCAM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Pavel </a:t>
                      </a:r>
                      <a:r>
                        <a:rPr lang="sk-SK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Diko</a:t>
                      </a:r>
                      <a:r>
                        <a:rPr lang="sk-SK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lang="sk-SK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Slovak </a:t>
                      </a:r>
                      <a:r>
                        <a:rPr lang="sk-SK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Academy</a:t>
                      </a:r>
                      <a:r>
                        <a:rPr lang="sk-SK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of</a:t>
                      </a:r>
                      <a:r>
                        <a:rPr lang="sk-SK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Science</a:t>
                      </a:r>
                      <a:r>
                        <a:rPr lang="sk-SK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in </a:t>
                      </a:r>
                      <a:r>
                        <a:rPr lang="sk-SK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Kosice</a:t>
                      </a:r>
                      <a:r>
                        <a:rPr lang="sk-SK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lang="sk-SK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John Durrell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UCAM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Mike Filipenko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Siemens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Tomas Hlasek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CAN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John Hull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Boeing (Via video conferencing)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56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Lars Kuhn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 dirty="0" err="1">
                          <a:latin typeface="Arial"/>
                          <a:ea typeface="Times New Roman"/>
                        </a:rPr>
                        <a:t>eVico</a:t>
                      </a:r>
                      <a:r>
                        <a:rPr lang="sk-SK" sz="900" i="1" dirty="0">
                          <a:latin typeface="Arial"/>
                          <a:ea typeface="Times New Roman"/>
                        </a:rPr>
                        <a:t> </a:t>
                      </a:r>
                      <a:endParaRPr lang="sk-SK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Mathias Noe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KIT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050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Jan Plechacek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CAN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Hua Shi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 dirty="0">
                          <a:latin typeface="Arial"/>
                          <a:ea typeface="Times New Roman"/>
                        </a:rPr>
                        <a:t>UCAM </a:t>
                      </a:r>
                      <a:endParaRPr lang="sk-SK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56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Elliott Sievers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i="1">
                          <a:latin typeface="Arial"/>
                          <a:ea typeface="Times New Roman"/>
                        </a:rPr>
                        <a:t>Boeing (Via video conferencing)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latin typeface="Arial"/>
                          <a:ea typeface="Times New Roman"/>
                        </a:rPr>
                        <a:t>Susannah Speller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latin typeface="Arial"/>
                          <a:ea typeface="Times New Roman"/>
                        </a:rPr>
                        <a:t>Oxford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latin typeface="Arial"/>
                          <a:ea typeface="Times New Roman"/>
                        </a:rPr>
                        <a:t>Philippe Vanderbemden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latin typeface="Arial"/>
                          <a:ea typeface="Times New Roman"/>
                        </a:rPr>
                        <a:t>Liege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latin typeface="Arial"/>
                          <a:ea typeface="Times New Roman"/>
                        </a:rPr>
                        <a:t>Frank Werfel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latin typeface="Arial"/>
                          <a:ea typeface="Times New Roman"/>
                        </a:rPr>
                        <a:t>ATZ GmbH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6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latin typeface="Arial"/>
                          <a:ea typeface="Times New Roman"/>
                        </a:rPr>
                        <a:t>Nicky Athanassopoulou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latin typeface="Arial"/>
                          <a:ea typeface="Times New Roman"/>
                        </a:rPr>
                        <a:t>UCAM (Facilitator) </a:t>
                      </a:r>
                      <a:endParaRPr lang="sk-SK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960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>
                          <a:latin typeface="Arial"/>
                          <a:ea typeface="Times New Roman"/>
                        </a:rPr>
                        <a:t>Andi</a:t>
                      </a:r>
                      <a:r>
                        <a:rPr lang="sk-SK" sz="900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sk-SK" sz="900" dirty="0" err="1">
                          <a:latin typeface="Arial"/>
                          <a:ea typeface="Times New Roman"/>
                        </a:rPr>
                        <a:t>Jones</a:t>
                      </a:r>
                      <a:r>
                        <a:rPr lang="sk-SK" sz="900" dirty="0">
                          <a:latin typeface="Arial"/>
                          <a:ea typeface="Times New Roman"/>
                        </a:rPr>
                        <a:t> </a:t>
                      </a:r>
                      <a:endParaRPr lang="sk-SK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latin typeface="Arial"/>
                          <a:ea typeface="Times New Roman"/>
                        </a:rPr>
                        <a:t>UCAM (</a:t>
                      </a:r>
                      <a:r>
                        <a:rPr lang="sk-SK" sz="900" dirty="0" err="1">
                          <a:latin typeface="Arial"/>
                          <a:ea typeface="Times New Roman"/>
                        </a:rPr>
                        <a:t>Facilitator</a:t>
                      </a:r>
                      <a:r>
                        <a:rPr lang="sk-SK" sz="900" dirty="0">
                          <a:latin typeface="Arial"/>
                          <a:ea typeface="Times New Roman"/>
                        </a:rPr>
                        <a:t>) </a:t>
                      </a:r>
                      <a:endParaRPr lang="sk-SK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BlokTextu 13"/>
          <p:cNvSpPr txBox="1"/>
          <p:nvPr/>
        </p:nvSpPr>
        <p:spPr>
          <a:xfrm>
            <a:off x="6876256" y="980728"/>
            <a:ext cx="1671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 err="1" smtClean="0"/>
              <a:t>Participants</a:t>
            </a:r>
            <a:r>
              <a:rPr lang="sk-SK" i="1" dirty="0" smtClean="0"/>
              <a:t> list </a:t>
            </a:r>
            <a:endParaRPr lang="sk-SK" dirty="0" smtClean="0"/>
          </a:p>
          <a:p>
            <a:endParaRPr lang="sk-SK" dirty="0"/>
          </a:p>
        </p:txBody>
      </p:sp>
      <p:graphicFrame>
        <p:nvGraphicFramePr>
          <p:cNvPr id="11" name="Tabuľka 10"/>
          <p:cNvGraphicFramePr>
            <a:graphicFrameLocks noGrp="1"/>
          </p:cNvGraphicFramePr>
          <p:nvPr/>
        </p:nvGraphicFramePr>
        <p:xfrm>
          <a:off x="323528" y="1844824"/>
          <a:ext cx="4248472" cy="2037842"/>
        </p:xfrm>
        <a:graphic>
          <a:graphicData uri="http://schemas.openxmlformats.org/drawingml/2006/table">
            <a:tbl>
              <a:tblPr/>
              <a:tblGrid>
                <a:gridCol w="4248472"/>
              </a:tblGrid>
              <a:tr h="1869377">
                <a:tc>
                  <a:txBody>
                    <a:bodyPr/>
                    <a:lstStyle/>
                    <a:p>
                      <a:pPr algn="l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err="1">
                          <a:latin typeface="+mn-lt"/>
                          <a:ea typeface="Times New Roman"/>
                        </a:rPr>
                        <a:t>Workshop</a:t>
                      </a:r>
                      <a:r>
                        <a:rPr lang="sk-SK" sz="1600" b="1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600" b="1" dirty="0" err="1" smtClean="0">
                          <a:latin typeface="+mn-lt"/>
                          <a:ea typeface="Times New Roman"/>
                        </a:rPr>
                        <a:t>Aims</a:t>
                      </a:r>
                      <a:endParaRPr lang="sk-SK" sz="1600" b="1" dirty="0" smtClean="0">
                        <a:latin typeface="+mn-lt"/>
                        <a:ea typeface="Times New Roman"/>
                      </a:endParaRPr>
                    </a:p>
                    <a:p>
                      <a:pPr algn="l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smtClean="0">
                          <a:latin typeface="+mn-lt"/>
                          <a:ea typeface="Times New Roman"/>
                        </a:rPr>
                        <a:t> </a:t>
                      </a:r>
                      <a:endParaRPr lang="sk-SK" sz="1500" dirty="0">
                        <a:latin typeface="+mn-lt"/>
                        <a:ea typeface="Times New Roman"/>
                      </a:endParaRPr>
                    </a:p>
                    <a:p>
                      <a:pPr marL="2540" algn="l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The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aims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of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the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workshop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will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be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to</a:t>
                      </a: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:</a:t>
                      </a:r>
                    </a:p>
                    <a:p>
                      <a:pPr marL="2540" algn="l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 </a:t>
                      </a:r>
                      <a:endParaRPr lang="sk-SK" sz="1500" dirty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ts val="1415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Identify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where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the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Bulk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Superconductivity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field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endParaRPr lang="sk-SK" sz="1500" dirty="0" smtClean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ts val="1415"/>
                        </a:lnSpc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        </a:t>
                      </a:r>
                      <a:r>
                        <a:rPr lang="sk-SK" sz="1500" dirty="0" err="1" smtClean="0">
                          <a:latin typeface="+mn-lt"/>
                          <a:ea typeface="Times New Roman"/>
                        </a:rPr>
                        <a:t>may</a:t>
                      </a: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develop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over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the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medium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and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long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term</a:t>
                      </a:r>
                    </a:p>
                    <a:p>
                      <a:pPr marL="342900" lvl="0" indent="-342900" algn="l">
                        <a:lnSpc>
                          <a:spcPts val="1415"/>
                        </a:lnSpc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 </a:t>
                      </a:r>
                      <a:endParaRPr lang="sk-SK" sz="1500" dirty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ts val="1415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Frame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research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strategy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for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the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academic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endParaRPr lang="sk-SK" sz="1500" dirty="0" smtClean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ts val="1415"/>
                        </a:lnSpc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        </a:t>
                      </a:r>
                      <a:r>
                        <a:rPr lang="sk-SK" sz="1500" dirty="0" err="1" smtClean="0">
                          <a:latin typeface="+mn-lt"/>
                          <a:ea typeface="Times New Roman"/>
                        </a:rPr>
                        <a:t>Bulk</a:t>
                      </a: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Superconductivity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community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. </a:t>
                      </a:r>
                      <a:endParaRPr lang="sk-SK" sz="1500" dirty="0" smtClean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ts val="1415"/>
                        </a:lnSpc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sk-SK" sz="1500" dirty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ts val="1415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Align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the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research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strategy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to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those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endParaRPr lang="sk-SK" sz="1500" dirty="0" smtClean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ts val="1415"/>
                        </a:lnSpc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        </a:t>
                      </a:r>
                      <a:r>
                        <a:rPr lang="sk-SK" sz="1500" dirty="0" err="1" smtClean="0">
                          <a:latin typeface="+mn-lt"/>
                          <a:ea typeface="Times New Roman"/>
                        </a:rPr>
                        <a:t>of</a:t>
                      </a:r>
                      <a:r>
                        <a:rPr lang="sk-SK" sz="1500" dirty="0" smtClean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industrial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sk-SK" sz="1500" dirty="0" err="1">
                          <a:latin typeface="+mn-lt"/>
                          <a:ea typeface="Times New Roman"/>
                        </a:rPr>
                        <a:t>partners</a:t>
                      </a:r>
                      <a:r>
                        <a:rPr lang="sk-SK" sz="1500" dirty="0">
                          <a:latin typeface="+mn-lt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22729" y="3433475"/>
            <a:ext cx="817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Prof. </a:t>
            </a:r>
            <a:r>
              <a:rPr lang="sk-SK" dirty="0" err="1" smtClean="0"/>
              <a:t>David</a:t>
            </a:r>
            <a:r>
              <a:rPr lang="sk-SK" dirty="0" smtClean="0"/>
              <a:t> </a:t>
            </a:r>
            <a:r>
              <a:rPr lang="sk-SK" dirty="0" err="1" smtClean="0"/>
              <a:t>Cardwell</a:t>
            </a:r>
            <a:r>
              <a:rPr lang="sk-SK" dirty="0" smtClean="0"/>
              <a:t>, </a:t>
            </a:r>
            <a:r>
              <a:rPr lang="en-US" dirty="0" smtClean="0"/>
              <a:t>head of the </a:t>
            </a:r>
            <a:r>
              <a:rPr lang="en-US" u="sng" dirty="0" smtClean="0">
                <a:hlinkClick r:id="rId2" tooltip="University of Cambridge"/>
              </a:rPr>
              <a:t>University of Cambridge</a:t>
            </a:r>
            <a:r>
              <a:rPr lang="en-US" u="sng" dirty="0" smtClean="0"/>
              <a:t> </a:t>
            </a:r>
            <a:r>
              <a:rPr lang="en-US" u="sng" dirty="0" smtClean="0">
                <a:hlinkClick r:id="rId3" tooltip="Department of Engineering, University of Cambridge"/>
              </a:rPr>
              <a:t>Department of Engineering</a:t>
            </a:r>
            <a:endParaRPr lang="sk-SK" u="sng" dirty="0"/>
          </a:p>
        </p:txBody>
      </p:sp>
      <p:pic>
        <p:nvPicPr>
          <p:cNvPr id="1029" name="Picture 5" descr="https://scontent.xx.fbcdn.net/hphotos-xpa1/t31.0-8/12189245_10206197373966972_9004076156726886652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980728"/>
            <a:ext cx="3154205" cy="2365654"/>
          </a:xfrm>
          <a:prstGeom prst="rect">
            <a:avLst/>
          </a:prstGeom>
          <a:noFill/>
        </p:spPr>
      </p:pic>
      <p:pic>
        <p:nvPicPr>
          <p:cNvPr id="1031" name="Picture 7" descr="https://scontent.xx.fbcdn.net/hphotos-xtf1/t31.0-8/12045493_10206197371886920_2419252468342345949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980728"/>
            <a:ext cx="2656353" cy="1173349"/>
          </a:xfrm>
          <a:prstGeom prst="rect">
            <a:avLst/>
          </a:prstGeom>
          <a:noFill/>
        </p:spPr>
      </p:pic>
      <p:pic>
        <p:nvPicPr>
          <p:cNvPr id="1033" name="Picture 9" descr="https://scontent.xx.fbcdn.net/hphotos-xft1/t31.0-8/q82/s2048x2048/12186383_10206197372566937_1412996932718401484_o.jpg"/>
          <p:cNvPicPr>
            <a:picLocks noChangeAspect="1" noChangeArrowheads="1"/>
          </p:cNvPicPr>
          <p:nvPr/>
        </p:nvPicPr>
        <p:blipFill>
          <a:blip r:embed="rId6" cstate="print">
            <a:lum bright="14000" contrast="11000"/>
          </a:blip>
          <a:srcRect/>
          <a:stretch>
            <a:fillRect/>
          </a:stretch>
        </p:blipFill>
        <p:spPr bwMode="auto">
          <a:xfrm>
            <a:off x="5652120" y="2204864"/>
            <a:ext cx="2635576" cy="1120892"/>
          </a:xfrm>
          <a:prstGeom prst="rect">
            <a:avLst/>
          </a:prstGeom>
          <a:noFill/>
        </p:spPr>
      </p:pic>
      <p:sp>
        <p:nvSpPr>
          <p:cNvPr id="12" name="BlokTextu 11"/>
          <p:cNvSpPr txBox="1"/>
          <p:nvPr/>
        </p:nvSpPr>
        <p:spPr>
          <a:xfrm>
            <a:off x="1" y="107573"/>
            <a:ext cx="914399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0000FF"/>
                </a:solidFill>
              </a:rPr>
              <a:t>Spolupráca s </a:t>
            </a:r>
            <a:r>
              <a:rPr lang="de-DE" sz="2000" dirty="0" smtClean="0">
                <a:solidFill>
                  <a:srgbClr val="0000FF"/>
                </a:solidFill>
              </a:rPr>
              <a:t>Bulk </a:t>
            </a:r>
            <a:r>
              <a:rPr lang="de-DE" sz="2000" dirty="0" err="1" smtClean="0">
                <a:solidFill>
                  <a:srgbClr val="0000FF"/>
                </a:solidFill>
              </a:rPr>
              <a:t>Superconductivity</a:t>
            </a:r>
            <a:r>
              <a:rPr lang="de-DE" sz="2000" dirty="0" smtClean="0">
                <a:solidFill>
                  <a:srgbClr val="0000FF"/>
                </a:solidFill>
              </a:rPr>
              <a:t> Group, Department </a:t>
            </a:r>
            <a:r>
              <a:rPr lang="de-DE" sz="2000" dirty="0" err="1" smtClean="0">
                <a:solidFill>
                  <a:srgbClr val="0000FF"/>
                </a:solidFill>
              </a:rPr>
              <a:t>of</a:t>
            </a:r>
            <a:r>
              <a:rPr lang="de-DE" sz="2000" dirty="0" smtClean="0">
                <a:solidFill>
                  <a:srgbClr val="0000FF"/>
                </a:solidFill>
              </a:rPr>
              <a:t> Engineering, </a:t>
            </a:r>
            <a:endParaRPr lang="sk-SK" sz="2000" dirty="0" smtClean="0">
              <a:solidFill>
                <a:srgbClr val="0000FF"/>
              </a:solidFill>
            </a:endParaRPr>
          </a:p>
          <a:p>
            <a:pPr algn="ctr"/>
            <a:r>
              <a:rPr lang="de-DE" sz="2000" dirty="0" smtClean="0">
                <a:solidFill>
                  <a:srgbClr val="0000FF"/>
                </a:solidFill>
              </a:rPr>
              <a:t>University </a:t>
            </a:r>
            <a:r>
              <a:rPr lang="de-DE" sz="2000" dirty="0" err="1" smtClean="0">
                <a:solidFill>
                  <a:srgbClr val="0000FF"/>
                </a:solidFill>
              </a:rPr>
              <a:t>of</a:t>
            </a:r>
            <a:r>
              <a:rPr lang="de-DE" sz="2000" dirty="0" smtClean="0">
                <a:solidFill>
                  <a:srgbClr val="0000FF"/>
                </a:solidFill>
              </a:rPr>
              <a:t> Cambridge</a:t>
            </a:r>
            <a:r>
              <a:rPr lang="sk-SK" sz="2000" dirty="0" smtClean="0">
                <a:solidFill>
                  <a:srgbClr val="0000FF"/>
                </a:solidFill>
              </a:rPr>
              <a:t> </a:t>
            </a:r>
            <a:endParaRPr lang="sk-SK" sz="2000" dirty="0">
              <a:solidFill>
                <a:srgbClr val="0000FF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285720" y="4500570"/>
            <a:ext cx="5629831" cy="1077218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sk-SK" sz="1600" dirty="0" smtClean="0"/>
              <a:t>Rok 2015 </a:t>
            </a:r>
          </a:p>
          <a:p>
            <a:r>
              <a:rPr lang="sk-SK" sz="1600" dirty="0" smtClean="0"/>
              <a:t>Návšteva BSG (</a:t>
            </a:r>
            <a:r>
              <a:rPr lang="sk-SK" sz="1600" dirty="0" err="1" smtClean="0"/>
              <a:t>Diko</a:t>
            </a:r>
            <a:r>
              <a:rPr lang="sk-SK" sz="1600" dirty="0" smtClean="0"/>
              <a:t>, </a:t>
            </a:r>
            <a:r>
              <a:rPr lang="sk-SK" sz="1600" dirty="0" err="1" smtClean="0"/>
              <a:t>Volochová</a:t>
            </a:r>
            <a:r>
              <a:rPr lang="sk-SK" sz="1600" dirty="0" smtClean="0"/>
              <a:t>, </a:t>
            </a:r>
            <a:r>
              <a:rPr lang="sk-SK" sz="1600" dirty="0" err="1" smtClean="0"/>
              <a:t>Radušovská</a:t>
            </a:r>
            <a:r>
              <a:rPr lang="sk-SK" sz="1600" dirty="0" smtClean="0"/>
              <a:t>, S. </a:t>
            </a:r>
            <a:r>
              <a:rPr lang="sk-SK" sz="1600" dirty="0" err="1" smtClean="0"/>
              <a:t>Piovarči</a:t>
            </a:r>
            <a:r>
              <a:rPr lang="sk-SK" sz="1600" dirty="0" smtClean="0"/>
              <a:t>), </a:t>
            </a:r>
          </a:p>
          <a:p>
            <a:r>
              <a:rPr lang="sk-SK" sz="1600" dirty="0" smtClean="0"/>
              <a:t>Prednáška P. </a:t>
            </a:r>
            <a:r>
              <a:rPr lang="sk-SK" sz="1600" dirty="0" err="1" smtClean="0"/>
              <a:t>Diko</a:t>
            </a:r>
            <a:r>
              <a:rPr lang="sk-SK" sz="1600" dirty="0" smtClean="0"/>
              <a:t> na seminári BSG</a:t>
            </a:r>
          </a:p>
          <a:p>
            <a:r>
              <a:rPr lang="sk-SK" sz="1600" dirty="0" smtClean="0"/>
              <a:t>Pobyt Mgr. </a:t>
            </a:r>
            <a:r>
              <a:rPr lang="sk-SK" sz="1600" dirty="0" err="1" smtClean="0"/>
              <a:t>Wen</a:t>
            </a:r>
            <a:r>
              <a:rPr lang="sk-SK" sz="1600" dirty="0" smtClean="0"/>
              <a:t> </a:t>
            </a:r>
            <a:r>
              <a:rPr lang="sk-SK" sz="1600" dirty="0" err="1" smtClean="0"/>
              <a:t>Zhao</a:t>
            </a:r>
            <a:r>
              <a:rPr lang="sk-SK" sz="1600" dirty="0" smtClean="0"/>
              <a:t> v LMF</a:t>
            </a:r>
            <a:endParaRPr lang="sk-SK" sz="1600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8" y="3850864"/>
            <a:ext cx="2364007" cy="293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42047" y="4654515"/>
            <a:ext cx="8570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Podpísané memorandum o spolupráci (riaditeľ ÚEF SAV – prezident SIT, Prof. M.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Murakami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defRPr/>
            </a:pPr>
            <a:endParaRPr lang="sk-SK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219199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Spolupráca s </a:t>
            </a:r>
            <a:r>
              <a:rPr lang="sk-SK" dirty="0" err="1" smtClean="0">
                <a:solidFill>
                  <a:srgbClr val="0000FF"/>
                </a:solidFill>
              </a:rPr>
              <a:t>Superconducting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Materials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Laboratory</a:t>
            </a:r>
            <a:r>
              <a:rPr lang="sk-SK" dirty="0" smtClean="0">
                <a:solidFill>
                  <a:srgbClr val="0000FF"/>
                </a:solidFill>
              </a:rPr>
              <a:t>, Department </a:t>
            </a:r>
            <a:r>
              <a:rPr lang="sk-SK" dirty="0" err="1" smtClean="0">
                <a:solidFill>
                  <a:srgbClr val="0000FF"/>
                </a:solidFill>
              </a:rPr>
              <a:t>of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Materials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Science</a:t>
            </a:r>
            <a:r>
              <a:rPr lang="sk-SK" dirty="0" smtClean="0">
                <a:solidFill>
                  <a:srgbClr val="0000FF"/>
                </a:solidFill>
              </a:rPr>
              <a:t> and </a:t>
            </a:r>
            <a:r>
              <a:rPr lang="sk-SK" dirty="0" err="1" smtClean="0">
                <a:solidFill>
                  <a:srgbClr val="0000FF"/>
                </a:solidFill>
              </a:rPr>
              <a:t>Engineering</a:t>
            </a:r>
            <a:r>
              <a:rPr lang="sk-SK" dirty="0" smtClean="0">
                <a:solidFill>
                  <a:srgbClr val="0000FF"/>
                </a:solidFill>
              </a:rPr>
              <a:t>, </a:t>
            </a:r>
            <a:r>
              <a:rPr lang="sk-SK" dirty="0" err="1" smtClean="0">
                <a:solidFill>
                  <a:srgbClr val="0000FF"/>
                </a:solidFill>
              </a:rPr>
              <a:t>Shibaura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Institute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of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Technology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Tokyo</a:t>
            </a:r>
            <a:r>
              <a:rPr lang="sk-SK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1060" y="1000468"/>
            <a:ext cx="5429717" cy="363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519953" y="5300854"/>
            <a:ext cx="8023412" cy="1077218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-SK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Rok 2015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P.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Diko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, prednáška na seminári SIT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Jeden SIT študent na študijnom pobyte v LMF.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Jedna spoločná publikácia.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50" y="995082"/>
            <a:ext cx="3341249" cy="363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0" y="120583"/>
            <a:ext cx="91440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Spolupráca s</a:t>
            </a:r>
            <a:r>
              <a:rPr lang="en-US" sz="2000" dirty="0" smtClean="0">
                <a:solidFill>
                  <a:srgbClr val="0000FF"/>
                </a:solidFill>
              </a:rPr>
              <a:t> Department of Physics and Astronomy, </a:t>
            </a:r>
            <a:endParaRPr lang="sk-SK" sz="2000" dirty="0" smtClean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Shanghai Jiao Tong University</a:t>
            </a:r>
            <a:endParaRPr lang="sk-SK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67553" y="4383741"/>
            <a:ext cx="837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Professor </a:t>
            </a:r>
            <a:r>
              <a:rPr lang="en-US" b="1" dirty="0" err="1" smtClean="0"/>
              <a:t>Xin</a:t>
            </a:r>
            <a:r>
              <a:rPr lang="en-US" b="1" dirty="0" smtClean="0"/>
              <a:t> Yao</a:t>
            </a:r>
            <a:r>
              <a:rPr lang="sk-SK" b="1" dirty="0" smtClean="0"/>
              <a:t>, </a:t>
            </a:r>
            <a:r>
              <a:rPr lang="sk-SK" dirty="0" smtClean="0"/>
              <a:t>expert v oblasti fyzikálnej metalurgie REBCO </a:t>
            </a:r>
            <a:r>
              <a:rPr lang="sk-SK" dirty="0" err="1" smtClean="0"/>
              <a:t>supravodičov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528910" y="4876809"/>
            <a:ext cx="7691717" cy="175432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0000FF"/>
                </a:solidFill>
              </a:rPr>
              <a:t>Rok 2015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Spoločný výskum stability Nd123 </a:t>
            </a:r>
            <a:r>
              <a:rPr lang="sk-SK" dirty="0" err="1" smtClean="0"/>
              <a:t>tenkovrstvových</a:t>
            </a:r>
            <a:r>
              <a:rPr lang="sk-SK" dirty="0" smtClean="0"/>
              <a:t> zárodkov (</a:t>
            </a:r>
            <a:r>
              <a:rPr lang="sk-SK" dirty="0" err="1" smtClean="0"/>
              <a:t>Volochová</a:t>
            </a:r>
            <a:r>
              <a:rPr lang="sk-SK" dirty="0" smtClean="0"/>
              <a:t>)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Návšteva SJTU (</a:t>
            </a:r>
            <a:r>
              <a:rPr lang="sk-SK" dirty="0" err="1" smtClean="0"/>
              <a:t>Diko</a:t>
            </a:r>
            <a:r>
              <a:rPr lang="sk-SK" dirty="0" smtClean="0"/>
              <a:t>, </a:t>
            </a:r>
            <a:r>
              <a:rPr lang="sk-SK" dirty="0" err="1" smtClean="0"/>
              <a:t>Piovarči</a:t>
            </a:r>
            <a:r>
              <a:rPr lang="sk-SK" dirty="0" smtClean="0"/>
              <a:t>, Vojtková)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P. </a:t>
            </a:r>
            <a:r>
              <a:rPr lang="sk-SK" dirty="0" err="1" smtClean="0"/>
              <a:t>Diko</a:t>
            </a:r>
            <a:r>
              <a:rPr lang="sk-SK" dirty="0" smtClean="0"/>
              <a:t>, prednáška na SJTU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Spoločný príspevok na PASREG 2015 </a:t>
            </a:r>
            <a:r>
              <a:rPr lang="sk-SK" dirty="0" err="1" smtClean="0"/>
              <a:t>Liege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Spoločná publikácia zaslaná do SUST</a:t>
            </a:r>
          </a:p>
        </p:txBody>
      </p:sp>
      <p:pic>
        <p:nvPicPr>
          <p:cNvPr id="5" name="Obrázok 4" descr="D:\FOTKY\prof. YAO\Y7_MG_5_1_500nm\Y7_500nm.JPG"/>
          <p:cNvPicPr/>
          <p:nvPr/>
        </p:nvPicPr>
        <p:blipFill>
          <a:blip r:embed="rId3" cstate="print"/>
          <a:srcRect l="10917" r="12476" b="2079"/>
          <a:stretch>
            <a:fillRect/>
          </a:stretch>
        </p:blipFill>
        <p:spPr bwMode="auto">
          <a:xfrm>
            <a:off x="6309601" y="931852"/>
            <a:ext cx="1740705" cy="164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D:\FOTKY\prof. YAO\Y6_MG_4_1_500nm\Y6_500nm.JPG"/>
          <p:cNvPicPr/>
          <p:nvPr/>
        </p:nvPicPr>
        <p:blipFill>
          <a:blip r:embed="rId4" cstate="print"/>
          <a:srcRect l="11437" r="14556" b="2079"/>
          <a:stretch>
            <a:fillRect/>
          </a:stretch>
        </p:blipFill>
        <p:spPr bwMode="auto">
          <a:xfrm>
            <a:off x="6302188" y="2663331"/>
            <a:ext cx="1766047" cy="172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379" y="875951"/>
            <a:ext cx="4516282" cy="338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0" y="259994"/>
            <a:ext cx="9144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Spolupráca s </a:t>
            </a:r>
            <a:r>
              <a:rPr lang="de-DE" dirty="0" err="1" smtClean="0">
                <a:solidFill>
                  <a:srgbClr val="0000FF"/>
                </a:solidFill>
              </a:rPr>
              <a:t>Superconductivity</a:t>
            </a:r>
            <a:r>
              <a:rPr lang="de-DE" dirty="0" smtClean="0">
                <a:solidFill>
                  <a:srgbClr val="0000FF"/>
                </a:solidFill>
              </a:rPr>
              <a:t> Research Laboratory, Korea </a:t>
            </a:r>
            <a:r>
              <a:rPr lang="de-DE" dirty="0" err="1" smtClean="0">
                <a:solidFill>
                  <a:srgbClr val="0000FF"/>
                </a:solidFill>
              </a:rPr>
              <a:t>Atomic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Energy</a:t>
            </a:r>
            <a:r>
              <a:rPr lang="de-DE" dirty="0" smtClean="0">
                <a:solidFill>
                  <a:srgbClr val="0000FF"/>
                </a:solidFill>
              </a:rPr>
              <a:t> Research Institute (KAERI), </a:t>
            </a:r>
            <a:r>
              <a:rPr lang="de-DE" dirty="0" err="1" smtClean="0">
                <a:solidFill>
                  <a:srgbClr val="0000FF"/>
                </a:solidFill>
              </a:rPr>
              <a:t>Daejeon</a:t>
            </a:r>
            <a:r>
              <a:rPr lang="de-DE" dirty="0" smtClean="0">
                <a:solidFill>
                  <a:srgbClr val="0000FF"/>
                </a:solidFill>
              </a:rPr>
              <a:t>, South Korea </a:t>
            </a:r>
            <a:endParaRPr lang="sk-SK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403415" y="4580965"/>
            <a:ext cx="8065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Professor Chan-</a:t>
            </a:r>
            <a:r>
              <a:rPr lang="de-DE" b="1" dirty="0" err="1" smtClean="0"/>
              <a:t>Joong</a:t>
            </a:r>
            <a:r>
              <a:rPr lang="de-DE" b="1" dirty="0" smtClean="0"/>
              <a:t> Kim</a:t>
            </a:r>
            <a:r>
              <a:rPr lang="sk-SK" b="1" dirty="0" smtClean="0"/>
              <a:t>, </a:t>
            </a:r>
            <a:r>
              <a:rPr lang="sk-SK" dirty="0" smtClean="0"/>
              <a:t>vedúci SRL, vyrába REBCO MMS pre praktické aplikácie 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448239" y="5083002"/>
            <a:ext cx="7830733" cy="1477328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0000FF"/>
                </a:solidFill>
              </a:rPr>
              <a:t>Rok 2015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Návšteva  SRL KAERI: P. </a:t>
            </a:r>
            <a:r>
              <a:rPr lang="sk-SK" dirty="0" err="1" smtClean="0"/>
              <a:t>Diko</a:t>
            </a:r>
            <a:r>
              <a:rPr lang="sk-SK" dirty="0" smtClean="0"/>
              <a:t>, S. </a:t>
            </a:r>
            <a:r>
              <a:rPr lang="sk-SK" dirty="0" err="1" smtClean="0"/>
              <a:t>Piovarči</a:t>
            </a:r>
            <a:r>
              <a:rPr lang="sk-SK" dirty="0" smtClean="0"/>
              <a:t>, L. Vojtková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Prednáška na seminári SRL: P. </a:t>
            </a:r>
            <a:r>
              <a:rPr lang="sk-SK" dirty="0" err="1" smtClean="0"/>
              <a:t>Diko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Dohodnutý spoločný výskum zo stredu rastených YBCO MMS: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SRL KAERI: príprava vzoriek, SIT </a:t>
            </a:r>
            <a:r>
              <a:rPr lang="sk-SK" dirty="0" err="1" smtClean="0"/>
              <a:t>Tokyo</a:t>
            </a:r>
            <a:r>
              <a:rPr lang="sk-SK" dirty="0" smtClean="0"/>
              <a:t> : meranie </a:t>
            </a:r>
            <a:r>
              <a:rPr lang="sk-SK" dirty="0" err="1" smtClean="0"/>
              <a:t>Jc</a:t>
            </a:r>
            <a:r>
              <a:rPr lang="sk-SK" dirty="0" smtClean="0"/>
              <a:t>, LMF: mikroštruktúrna analýza</a:t>
            </a:r>
            <a:endParaRPr lang="sk-SK" dirty="0"/>
          </a:p>
        </p:txBody>
      </p:sp>
      <p:pic>
        <p:nvPicPr>
          <p:cNvPr id="33794" name="Picture 2" descr="https://scontent.xx.fbcdn.net/hphotos-xap1/t31.0-8/11709933_10205510020503565_1699949913784246729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72" y="1038879"/>
            <a:ext cx="4589928" cy="3442446"/>
          </a:xfrm>
          <a:prstGeom prst="rect">
            <a:avLst/>
          </a:prstGeom>
          <a:noFill/>
        </p:spPr>
      </p:pic>
      <p:grpSp>
        <p:nvGrpSpPr>
          <p:cNvPr id="5" name="그룹 4"/>
          <p:cNvGrpSpPr/>
          <p:nvPr/>
        </p:nvGrpSpPr>
        <p:grpSpPr>
          <a:xfrm>
            <a:off x="5190327" y="1348902"/>
            <a:ext cx="2503401" cy="2765890"/>
            <a:chOff x="1233577" y="476672"/>
            <a:chExt cx="5762446" cy="6162675"/>
          </a:xfrm>
        </p:grpSpPr>
        <p:pic>
          <p:nvPicPr>
            <p:cNvPr id="15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3" r="36479"/>
            <a:stretch/>
          </p:blipFill>
          <p:spPr>
            <a:xfrm>
              <a:off x="1233577" y="476672"/>
              <a:ext cx="5762446" cy="6162675"/>
            </a:xfrm>
            <a:prstGeom prst="rect">
              <a:avLst/>
            </a:prstGeom>
          </p:spPr>
        </p:pic>
        <p:cxnSp>
          <p:nvCxnSpPr>
            <p:cNvPr id="16" name="직선 연결선 6"/>
            <p:cNvCxnSpPr/>
            <p:nvPr/>
          </p:nvCxnSpPr>
          <p:spPr>
            <a:xfrm flipH="1">
              <a:off x="1979712" y="3933056"/>
              <a:ext cx="2448272" cy="792088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연결선 7"/>
            <p:cNvCxnSpPr/>
            <p:nvPr/>
          </p:nvCxnSpPr>
          <p:spPr>
            <a:xfrm flipH="1">
              <a:off x="3419872" y="5157192"/>
              <a:ext cx="2952328" cy="1152128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연결선 8"/>
            <p:cNvCxnSpPr/>
            <p:nvPr/>
          </p:nvCxnSpPr>
          <p:spPr>
            <a:xfrm flipH="1" flipV="1">
              <a:off x="4427984" y="3933056"/>
              <a:ext cx="1944216" cy="122413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직선 연결선 9"/>
            <p:cNvCxnSpPr/>
            <p:nvPr/>
          </p:nvCxnSpPr>
          <p:spPr>
            <a:xfrm flipH="1" flipV="1">
              <a:off x="1907704" y="4725144"/>
              <a:ext cx="1512168" cy="158417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" name="구부러진 연결선 10"/>
          <p:cNvCxnSpPr>
            <a:endCxn id="9" idx="1"/>
          </p:cNvCxnSpPr>
          <p:nvPr/>
        </p:nvCxnSpPr>
        <p:spPr>
          <a:xfrm flipV="1">
            <a:off x="6529355" y="2547796"/>
            <a:ext cx="1091599" cy="7341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7620954" y="2316963"/>
            <a:ext cx="95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Seed</a:t>
            </a:r>
            <a:endParaRPr lang="ko-KR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아래쪽 화살표 12"/>
          <p:cNvSpPr/>
          <p:nvPr/>
        </p:nvSpPr>
        <p:spPr>
          <a:xfrm>
            <a:off x="7770114" y="2845246"/>
            <a:ext cx="436640" cy="6470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4"/>
          <p:cNvSpPr/>
          <p:nvPr/>
        </p:nvSpPr>
        <p:spPr>
          <a:xfrm rot="10800000">
            <a:off x="7731989" y="1640791"/>
            <a:ext cx="436640" cy="6470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6"/>
          <p:cNvSpPr/>
          <p:nvPr/>
        </p:nvSpPr>
        <p:spPr>
          <a:xfrm>
            <a:off x="7681319" y="1195216"/>
            <a:ext cx="507267" cy="307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Top</a:t>
            </a:r>
            <a:endParaRPr lang="en-US" altLang="ko-KR" sz="2000" b="1" dirty="0"/>
          </a:p>
        </p:txBody>
      </p:sp>
      <p:sp>
        <p:nvSpPr>
          <p:cNvPr id="13" name="직사각형 17"/>
          <p:cNvSpPr/>
          <p:nvPr/>
        </p:nvSpPr>
        <p:spPr>
          <a:xfrm>
            <a:off x="7506755" y="3659300"/>
            <a:ext cx="887107" cy="307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/>
              <a:t>B</a:t>
            </a:r>
            <a:r>
              <a:rPr lang="en-US" altLang="ko-KR" sz="2000" b="1" dirty="0" smtClean="0"/>
              <a:t>ottom</a:t>
            </a:r>
            <a:endParaRPr lang="en-US" altLang="ko-KR" sz="2000" b="1" dirty="0"/>
          </a:p>
        </p:txBody>
      </p:sp>
      <p:sp>
        <p:nvSpPr>
          <p:cNvPr id="14" name="직사각형 18"/>
          <p:cNvSpPr/>
          <p:nvPr/>
        </p:nvSpPr>
        <p:spPr>
          <a:xfrm>
            <a:off x="5208648" y="4222933"/>
            <a:ext cx="2641415" cy="307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Growth to two directions</a:t>
            </a:r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0" y="304818"/>
            <a:ext cx="914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Spolupráca s</a:t>
            </a:r>
            <a:r>
              <a:rPr lang="sk-SK" dirty="0" smtClean="0">
                <a:solidFill>
                  <a:srgbClr val="0000FF"/>
                </a:solidFill>
              </a:rPr>
              <a:t> CRYSTMAT, </a:t>
            </a:r>
            <a:r>
              <a:rPr lang="sk-SK" dirty="0" err="1" smtClean="0">
                <a:solidFill>
                  <a:srgbClr val="0000FF"/>
                </a:solidFill>
              </a:rPr>
              <a:t>University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of</a:t>
            </a:r>
            <a:r>
              <a:rPr lang="sk-SK" dirty="0" smtClean="0">
                <a:solidFill>
                  <a:srgbClr val="0000FF"/>
                </a:solidFill>
              </a:rPr>
              <a:t> </a:t>
            </a:r>
            <a:r>
              <a:rPr lang="sk-SK" dirty="0" err="1" smtClean="0">
                <a:solidFill>
                  <a:srgbClr val="0000FF"/>
                </a:solidFill>
              </a:rPr>
              <a:t>Caen</a:t>
            </a:r>
            <a:r>
              <a:rPr lang="sk-SK" dirty="0" smtClean="0">
                <a:solidFill>
                  <a:srgbClr val="0000FF"/>
                </a:solidFill>
              </a:rPr>
              <a:t> a CNRS </a:t>
            </a:r>
            <a:r>
              <a:rPr lang="sk-SK" dirty="0" err="1" smtClean="0">
                <a:solidFill>
                  <a:srgbClr val="0000FF"/>
                </a:solidFill>
              </a:rPr>
              <a:t>Grenoble</a:t>
            </a:r>
            <a:r>
              <a:rPr lang="sk-SK" dirty="0" smtClean="0">
                <a:solidFill>
                  <a:srgbClr val="0000FF"/>
                </a:solidFill>
              </a:rPr>
              <a:t>  </a:t>
            </a:r>
            <a:endParaRPr lang="sk-SK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569307" y="3906011"/>
            <a:ext cx="83643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Prof. </a:t>
            </a:r>
            <a:r>
              <a:rPr lang="sk-SK" sz="1600" dirty="0" err="1" smtClean="0"/>
              <a:t>Jacques</a:t>
            </a:r>
            <a:r>
              <a:rPr lang="sk-SK" sz="1600" dirty="0" smtClean="0"/>
              <a:t> </a:t>
            </a:r>
            <a:r>
              <a:rPr lang="sk-SK" sz="1600" dirty="0" err="1" smtClean="0"/>
              <a:t>Noudem</a:t>
            </a:r>
            <a:r>
              <a:rPr lang="sk-SK" sz="1600" dirty="0" smtClean="0"/>
              <a:t>: expert v oblasti </a:t>
            </a:r>
            <a:r>
              <a:rPr lang="sk-SK" sz="1600" dirty="0" err="1" smtClean="0"/>
              <a:t>oxidickej</a:t>
            </a:r>
            <a:r>
              <a:rPr lang="sk-SK" sz="1600" dirty="0" smtClean="0"/>
              <a:t> </a:t>
            </a:r>
            <a:r>
              <a:rPr lang="sk-SK" sz="1600" dirty="0" err="1" smtClean="0"/>
              <a:t>perovskitovej</a:t>
            </a:r>
            <a:r>
              <a:rPr lang="sk-SK" sz="1600" dirty="0" smtClean="0"/>
              <a:t> keramiky</a:t>
            </a:r>
          </a:p>
          <a:p>
            <a:r>
              <a:rPr lang="sk-SK" sz="1600" dirty="0" smtClean="0"/>
              <a:t>Dr. </a:t>
            </a:r>
            <a:r>
              <a:rPr lang="sk-SK" sz="1600" dirty="0" err="1" smtClean="0"/>
              <a:t>Xavier</a:t>
            </a:r>
            <a:r>
              <a:rPr lang="sk-SK" sz="1600" dirty="0" smtClean="0"/>
              <a:t> </a:t>
            </a:r>
            <a:r>
              <a:rPr lang="sk-SK" sz="1600" dirty="0" err="1" smtClean="0"/>
              <a:t>Chaud</a:t>
            </a:r>
            <a:r>
              <a:rPr lang="sk-SK" sz="1600" dirty="0" smtClean="0"/>
              <a:t>: expert v oblasti REBCO MMS</a:t>
            </a:r>
          </a:p>
          <a:p>
            <a:r>
              <a:rPr lang="sk-SK" sz="1600" dirty="0" smtClean="0"/>
              <a:t>Spoločný projekt Sk-Fr-2013-0025 </a:t>
            </a:r>
            <a:r>
              <a:rPr lang="en-US" sz="1600" dirty="0" smtClean="0"/>
              <a:t>”</a:t>
            </a:r>
            <a:r>
              <a:rPr lang="sk-SK" sz="1600" dirty="0" smtClean="0"/>
              <a:t>Masívne </a:t>
            </a:r>
            <a:r>
              <a:rPr lang="sk-SK" sz="1600" dirty="0" err="1" smtClean="0"/>
              <a:t>supravodiče</a:t>
            </a:r>
            <a:r>
              <a:rPr lang="sk-SK" sz="1600" dirty="0" smtClean="0"/>
              <a:t> s optimalizovaným </a:t>
            </a:r>
            <a:r>
              <a:rPr lang="sk-SK" sz="1600" dirty="0" err="1" smtClean="0"/>
              <a:t>piningom</a:t>
            </a:r>
            <a:r>
              <a:rPr lang="en-US" sz="1600" dirty="0" smtClean="0"/>
              <a:t>”</a:t>
            </a:r>
            <a:r>
              <a:rPr lang="sk-SK" sz="1600" dirty="0" smtClean="0"/>
              <a:t>. 2014-2015</a:t>
            </a:r>
          </a:p>
          <a:p>
            <a:endParaRPr lang="sk-SK" sz="1600" dirty="0" smtClean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362" y="833914"/>
            <a:ext cx="4532643" cy="302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572320" y="4689573"/>
            <a:ext cx="8241579" cy="2062103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rgbClr val="0000FF"/>
                </a:solidFill>
              </a:rPr>
              <a:t>Rok 2015</a:t>
            </a:r>
          </a:p>
          <a:p>
            <a:pPr>
              <a:buFont typeface="Arial" pitchFamily="34" charset="0"/>
              <a:buChar char="•"/>
            </a:pPr>
            <a:r>
              <a:rPr lang="sk-SK" sz="1600" dirty="0" smtClean="0"/>
              <a:t>Návšteva J. </a:t>
            </a:r>
            <a:r>
              <a:rPr lang="sk-SK" sz="1600" dirty="0" err="1" smtClean="0"/>
              <a:t>Noudem</a:t>
            </a:r>
            <a:r>
              <a:rPr lang="sk-SK" sz="1600" dirty="0" smtClean="0"/>
              <a:t> v LMF ÚEF SAV</a:t>
            </a:r>
          </a:p>
          <a:p>
            <a:pPr>
              <a:buFont typeface="Arial" pitchFamily="34" charset="0"/>
              <a:buChar char="•"/>
            </a:pPr>
            <a:r>
              <a:rPr lang="sk-SK" sz="1600" dirty="0" smtClean="0"/>
              <a:t>Návšteva  Univ. </a:t>
            </a:r>
            <a:r>
              <a:rPr lang="sk-SK" sz="1600" dirty="0" err="1" smtClean="0"/>
              <a:t>Caen</a:t>
            </a:r>
            <a:r>
              <a:rPr lang="sk-SK" sz="1600" dirty="0" smtClean="0"/>
              <a:t>: P. </a:t>
            </a:r>
            <a:r>
              <a:rPr lang="sk-SK" sz="1600" dirty="0" err="1" smtClean="0"/>
              <a:t>Diko</a:t>
            </a:r>
            <a:r>
              <a:rPr lang="sk-SK" sz="1600" dirty="0" smtClean="0"/>
              <a:t>, K. </a:t>
            </a:r>
            <a:r>
              <a:rPr lang="sk-SK" sz="1600" dirty="0" err="1" smtClean="0"/>
              <a:t>Zmorayová</a:t>
            </a:r>
            <a:r>
              <a:rPr lang="sk-SK" sz="1600" dirty="0" smtClean="0"/>
              <a:t>, D. </a:t>
            </a:r>
            <a:r>
              <a:rPr lang="sk-SK" sz="1600" dirty="0" err="1" smtClean="0"/>
              <a:t>Volochová</a:t>
            </a:r>
            <a:endParaRPr lang="sk-SK" sz="1600" dirty="0" smtClean="0"/>
          </a:p>
          <a:p>
            <a:pPr>
              <a:buFont typeface="Arial" pitchFamily="34" charset="0"/>
              <a:buChar char="•"/>
            </a:pPr>
            <a:r>
              <a:rPr lang="sk-SK" sz="1600" dirty="0" smtClean="0"/>
              <a:t>Prednáška na </a:t>
            </a:r>
            <a:r>
              <a:rPr lang="sk-SK" sz="1600" dirty="0" err="1" smtClean="0"/>
              <a:t>University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Caen</a:t>
            </a:r>
            <a:r>
              <a:rPr lang="sk-SK" sz="1600" dirty="0" smtClean="0"/>
              <a:t>, </a:t>
            </a:r>
            <a:r>
              <a:rPr lang="sk-SK" sz="1600" dirty="0" err="1" smtClean="0"/>
              <a:t>Cherbourg</a:t>
            </a:r>
            <a:r>
              <a:rPr lang="sk-SK" sz="1600" dirty="0" smtClean="0"/>
              <a:t>: P. </a:t>
            </a:r>
            <a:r>
              <a:rPr lang="sk-SK" sz="1600" dirty="0" err="1" smtClean="0"/>
              <a:t>Diko</a:t>
            </a:r>
            <a:endParaRPr lang="sk-SK" sz="1600" dirty="0" smtClean="0"/>
          </a:p>
          <a:p>
            <a:pPr>
              <a:buFont typeface="Arial" pitchFamily="34" charset="0"/>
              <a:buChar char="•"/>
            </a:pPr>
            <a:r>
              <a:rPr lang="sk-SK" sz="1600" dirty="0" smtClean="0"/>
              <a:t>Prednáška na seminári CRYSTMAT: D. </a:t>
            </a:r>
            <a:r>
              <a:rPr lang="sk-SK" sz="1600" dirty="0" err="1" smtClean="0"/>
              <a:t>Volochová</a:t>
            </a:r>
            <a:endParaRPr lang="sk-SK" sz="1600" dirty="0" smtClean="0"/>
          </a:p>
          <a:p>
            <a:pPr>
              <a:buFont typeface="Arial" pitchFamily="34" charset="0"/>
              <a:buChar char="•"/>
            </a:pPr>
            <a:r>
              <a:rPr lang="sk-SK" sz="1600" dirty="0" smtClean="0"/>
              <a:t>Spoločný výskum YBCO MMS, </a:t>
            </a:r>
            <a:r>
              <a:rPr lang="sk-SK" sz="1600" dirty="0" err="1" smtClean="0"/>
              <a:t>FeSe</a:t>
            </a:r>
            <a:r>
              <a:rPr lang="sk-SK" sz="1600" dirty="0" smtClean="0"/>
              <a:t> MS (spolu s SIT), </a:t>
            </a:r>
            <a:r>
              <a:rPr lang="sk-SK" sz="1600" dirty="0" err="1" smtClean="0"/>
              <a:t>magnetokalorických</a:t>
            </a:r>
            <a:r>
              <a:rPr lang="sk-SK" sz="1600" dirty="0" smtClean="0"/>
              <a:t> manganitov</a:t>
            </a:r>
          </a:p>
          <a:p>
            <a:pPr>
              <a:buFont typeface="Arial" pitchFamily="34" charset="0"/>
              <a:buChar char="•"/>
            </a:pPr>
            <a:r>
              <a:rPr lang="sk-SK" sz="1600" dirty="0" smtClean="0"/>
              <a:t>Jeden spoločný príspevok na EUCAS 2015, publikácia zaslaná do IEEE </a:t>
            </a:r>
            <a:r>
              <a:rPr lang="sk-SK" sz="1600" dirty="0" err="1" smtClean="0"/>
              <a:t>T</a:t>
            </a:r>
            <a:r>
              <a:rPr lang="sk-SK" sz="1600" cap="small" dirty="0" err="1" smtClean="0"/>
              <a:t>ransactions</a:t>
            </a:r>
            <a:r>
              <a:rPr lang="sk-SK" sz="1600" cap="small" dirty="0" smtClean="0"/>
              <a:t> on</a:t>
            </a:r>
            <a:r>
              <a:rPr lang="sk-SK" sz="1600" dirty="0" smtClean="0"/>
              <a:t> </a:t>
            </a:r>
            <a:r>
              <a:rPr lang="sk-SK" sz="1600" dirty="0" err="1" smtClean="0"/>
              <a:t>A</a:t>
            </a:r>
            <a:r>
              <a:rPr lang="sk-SK" sz="1600" cap="small" dirty="0" err="1" smtClean="0"/>
              <a:t>pplied</a:t>
            </a:r>
            <a:r>
              <a:rPr lang="sk-SK" sz="1600" dirty="0" smtClean="0"/>
              <a:t> </a:t>
            </a:r>
            <a:r>
              <a:rPr lang="sk-SK" sz="1600" dirty="0" err="1" smtClean="0"/>
              <a:t>S</a:t>
            </a:r>
            <a:r>
              <a:rPr lang="sk-SK" sz="1600" cap="small" dirty="0" err="1" smtClean="0"/>
              <a:t>uperconductivity</a:t>
            </a:r>
            <a:r>
              <a:rPr lang="sk-SK" sz="1600" dirty="0" smtClean="0"/>
              <a:t> 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354" y="865815"/>
            <a:ext cx="1500460" cy="146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5203" y="2254034"/>
            <a:ext cx="2033001" cy="181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5078" y="676612"/>
            <a:ext cx="1958150" cy="180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9370" y="2273681"/>
            <a:ext cx="1919635" cy="177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ľka 7"/>
          <p:cNvGraphicFramePr>
            <a:graphicFrameLocks noGrp="1"/>
          </p:cNvGraphicFramePr>
          <p:nvPr/>
        </p:nvGraphicFramePr>
        <p:xfrm>
          <a:off x="323528" y="908720"/>
          <a:ext cx="8496945" cy="4540364"/>
        </p:xfrm>
        <a:graphic>
          <a:graphicData uri="http://schemas.openxmlformats.org/drawingml/2006/table">
            <a:tbl>
              <a:tblPr/>
              <a:tblGrid>
                <a:gridCol w="4104456"/>
                <a:gridCol w="720080"/>
                <a:gridCol w="655741"/>
                <a:gridCol w="712411"/>
                <a:gridCol w="1298701"/>
                <a:gridCol w="1005556"/>
              </a:tblGrid>
              <a:tr h="36917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ŠTRUKTÚRA PROJEKTOV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Počet projektov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Čerpané financie </a:t>
                      </a:r>
                      <a:b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za rok 2015 (v €)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8458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98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spolu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pre </a:t>
                      </a:r>
                      <a:endParaRPr lang="sk-SK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organizáciu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69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1. Projekty Rámcového </a:t>
                      </a:r>
                      <a:b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programu EÚ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2. Multilaterálne projekty v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rámci</a:t>
                      </a:r>
                      <a:r>
                        <a:rPr lang="sk-SK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vedeckých 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programov COST, </a:t>
                      </a:r>
                      <a:r>
                        <a:rPr lang="sk-SK" sz="14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ERANET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, INTAS, EUREKA, </a:t>
                      </a:r>
                      <a:b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ESPRIT, PHARE, NATO, UNESCO,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CERN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, IAEA, ESF (</a:t>
                      </a:r>
                      <a:r>
                        <a:rPr lang="sk-SK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European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Science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Foundation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), ERDF a iné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3. Projekty v rámci medzivládnych </a:t>
                      </a:r>
                      <a:b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dohôd o vedecko-technickej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spolupráci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  <a:cs typeface="Times New Roman"/>
                        </a:rPr>
                        <a:t> 4. Bilaterálne projekty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5. Podpora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medzinárodnej</a:t>
                      </a:r>
                      <a:r>
                        <a:rPr lang="sk-SK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spolupráce 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z národných zdrojov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MVTS, APVV,...)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>
                          <a:latin typeface="+mn-lt"/>
                          <a:ea typeface="Times New Roman"/>
                          <a:cs typeface="Times New Roman"/>
                        </a:rPr>
                        <a:t>5000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>
                          <a:latin typeface="+mn-lt"/>
                          <a:ea typeface="Times New Roman"/>
                          <a:cs typeface="Times New Roman"/>
                        </a:rPr>
                        <a:t>1084,20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6. Iné projekty financované alebo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spolufinancované 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zo zahraničných </a:t>
                      </a:r>
                      <a:r>
                        <a:rPr lang="sk-SK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zdrojov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10000</a:t>
                      </a: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23528" y="5440288"/>
            <a:ext cx="46994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- organizácia je nositeľom projektu</a:t>
            </a:r>
            <a:endParaRPr kumimoji="0" lang="sk-SK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 - organizácia sa zmluvne podieľa na riešení projektu</a:t>
            </a:r>
            <a:endParaRPr kumimoji="0" lang="sk-SK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899592" y="33265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III. Počet medzinárodných projektov riešených v období 2012-15</a:t>
            </a:r>
            <a:endParaRPr kumimoji="0" lang="sk-SK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>
          <a:xfrm>
            <a:off x="0" y="6237312"/>
            <a:ext cx="9144000" cy="728791"/>
            <a:chOff x="0" y="6226139"/>
            <a:chExt cx="9144000" cy="728791"/>
          </a:xfrm>
        </p:grpSpPr>
        <p:sp>
          <p:nvSpPr>
            <p:cNvPr id="5" name="Obdĺžnik 4"/>
            <p:cNvSpPr/>
            <p:nvPr/>
          </p:nvSpPr>
          <p:spPr>
            <a:xfrm>
              <a:off x="0" y="6226139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773" y="6293707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BlokTextu 6"/>
            <p:cNvSpPr txBox="1"/>
            <p:nvPr/>
          </p:nvSpPr>
          <p:spPr>
            <a:xfrm>
              <a:off x="1368152" y="6370155"/>
              <a:ext cx="73258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/>
              <a:r>
                <a:rPr lang="sk-SK" sz="1400" dirty="0">
                  <a:solidFill>
                    <a:schemeClr val="bg1"/>
                  </a:solidFill>
                  <a:ea typeface="Times New Roman" pitchFamily="18" charset="0"/>
                  <a:cs typeface="Calibri" pitchFamily="34" charset="0"/>
                </a:rPr>
                <a:t>3</a:t>
              </a:r>
              <a:r>
                <a:rPr kumimoji="0" lang="sk-SK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Times New Roman" pitchFamily="18" charset="0"/>
                  <a:cs typeface="Calibri" pitchFamily="34" charset="0"/>
                </a:rPr>
                <a:t>. akreditačný seminár vedeckých útvarov a  smerov k akreditácii ÚEF za roky 2012-2015, 2.6.2016</a:t>
              </a:r>
              <a:endParaRPr kumimoji="0" lang="sk-SK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  <a:p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15008" y="214290"/>
            <a:ext cx="892899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indent="-228600" fontAlgn="t"/>
            <a:r>
              <a:rPr lang="sk-SK" sz="1400" b="1" dirty="0" smtClean="0">
                <a:hlinkClick r:id="rId3" tooltip="Find more records by this author"/>
              </a:rPr>
              <a:t>CC publikácie prijaté v  2016</a:t>
            </a:r>
          </a:p>
          <a:p>
            <a:pPr marL="228600" indent="-228600" fontAlgn="t">
              <a:buAutoNum type="arabicPeriod"/>
            </a:pPr>
            <a:r>
              <a:rPr lang="sk-SK" sz="1400" b="1" dirty="0" smtClean="0">
                <a:hlinkClick r:id="rId3" tooltip="Find more records by this author"/>
              </a:rPr>
              <a:t>Vojtkova, L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4" tooltip="Find more records by this author"/>
              </a:rPr>
              <a:t>Diko</a:t>
            </a:r>
            <a:r>
              <a:rPr lang="sk-SK" sz="1400" b="1" dirty="0" smtClean="0">
                <a:hlinkClick r:id="rId4" tooltip="Find more records by this author"/>
              </a:rPr>
              <a:t>, P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5" tooltip="Find more records by this author"/>
              </a:rPr>
              <a:t>Volochova</a:t>
            </a:r>
            <a:r>
              <a:rPr lang="sk-SK" sz="1400" b="1" dirty="0" smtClean="0">
                <a:hlinkClick r:id="rId5" tooltip="Find more records by this author"/>
              </a:rPr>
              <a:t>, D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6" tooltip="Find more records by this author"/>
              </a:rPr>
              <a:t>Kavecansky</a:t>
            </a:r>
            <a:r>
              <a:rPr lang="sk-SK" sz="1400" b="1" dirty="0" smtClean="0">
                <a:hlinkClick r:id="rId6" tooltip="Find more records by this author"/>
              </a:rPr>
              <a:t>, V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7" tooltip="Find more records by this author"/>
              </a:rPr>
              <a:t>Antal</a:t>
            </a:r>
            <a:r>
              <a:rPr lang="sk-SK" sz="1400" b="1" dirty="0" smtClean="0">
                <a:hlinkClick r:id="rId7" tooltip="Find more records by this author"/>
              </a:rPr>
              <a:t>, V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8" tooltip="Find more records by this author"/>
              </a:rPr>
              <a:t>Piovarci</a:t>
            </a:r>
            <a:r>
              <a:rPr lang="sk-SK" sz="1400" b="1" dirty="0" smtClean="0">
                <a:hlinkClick r:id="rId8" tooltip="Find more records by this author"/>
              </a:rPr>
              <a:t>, S</a:t>
            </a:r>
            <a:r>
              <a:rPr lang="sk-SK" sz="1400" dirty="0" smtClean="0"/>
              <a:t> </a:t>
            </a:r>
            <a:r>
              <a:rPr lang="sk-SK" sz="1400" dirty="0" err="1" smtClean="0"/>
              <a:t>Top-Seeded</a:t>
            </a:r>
            <a:r>
              <a:rPr lang="sk-SK" sz="1400" dirty="0" smtClean="0"/>
              <a:t> </a:t>
            </a:r>
            <a:r>
              <a:rPr lang="sk-SK" sz="1400" dirty="0" err="1" smtClean="0"/>
              <a:t>Infiltration</a:t>
            </a:r>
            <a:r>
              <a:rPr lang="sk-SK" sz="1400" dirty="0" smtClean="0"/>
              <a:t> </a:t>
            </a:r>
            <a:r>
              <a:rPr lang="sk-SK" sz="1400" dirty="0" err="1" smtClean="0"/>
              <a:t>Growth</a:t>
            </a:r>
            <a:r>
              <a:rPr lang="sk-SK" sz="1400" dirty="0" smtClean="0"/>
              <a:t> </a:t>
            </a:r>
          </a:p>
          <a:p>
            <a:pPr marL="228600" indent="-228600" fontAlgn="t"/>
            <a:r>
              <a:rPr lang="sk-SK" sz="1400" dirty="0" smtClean="0"/>
              <a:t>and </a:t>
            </a:r>
            <a:r>
              <a:rPr lang="sk-SK" sz="1400" dirty="0" err="1" smtClean="0"/>
              <a:t>Structure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YBCO </a:t>
            </a:r>
            <a:r>
              <a:rPr lang="sk-SK" sz="1400" dirty="0" err="1" smtClean="0"/>
              <a:t>Bulk</a:t>
            </a:r>
            <a:r>
              <a:rPr lang="sk-SK" sz="1400" dirty="0" smtClean="0"/>
              <a:t> </a:t>
            </a:r>
            <a:r>
              <a:rPr lang="sk-SK" sz="1400" dirty="0" err="1" smtClean="0"/>
              <a:t>Superconductors</a:t>
            </a:r>
            <a:r>
              <a:rPr lang="sk-SK" sz="1400" b="1" dirty="0" smtClean="0"/>
              <a:t> </a:t>
            </a:r>
            <a:r>
              <a:rPr lang="sk-SK" sz="1400" dirty="0" smtClean="0"/>
              <a:t>, </a:t>
            </a:r>
            <a:r>
              <a:rPr lang="sk-SK" sz="1400" b="1" dirty="0" smtClean="0"/>
              <a:t>IEEE TRANSACTIONS ON APPLIED SUPERCONDUCTIVITY </a:t>
            </a:r>
            <a:r>
              <a:rPr lang="sk-SK" sz="1400" dirty="0" smtClean="0"/>
              <a:t>, </a:t>
            </a:r>
            <a:r>
              <a:rPr lang="sk-SK" sz="1400" dirty="0" err="1" smtClean="0"/>
              <a:t>Volume</a:t>
            </a:r>
            <a:r>
              <a:rPr lang="sk-SK" sz="1400" dirty="0" smtClean="0"/>
              <a:t>: 26 </a:t>
            </a:r>
            <a:r>
              <a:rPr lang="sk-SK" sz="1400" dirty="0" err="1" smtClean="0"/>
              <a:t>Issue</a:t>
            </a:r>
            <a:r>
              <a:rPr lang="sk-SK" sz="1400" dirty="0" smtClean="0"/>
              <a:t>: 3 </a:t>
            </a:r>
            <a:r>
              <a:rPr lang="sk-SK" sz="1400" dirty="0" err="1" smtClean="0"/>
              <a:t>Article</a:t>
            </a:r>
            <a:r>
              <a:rPr lang="sk-SK" sz="1400" dirty="0" smtClean="0"/>
              <a:t> </a:t>
            </a:r>
            <a:r>
              <a:rPr lang="sk-SK" sz="1400" dirty="0" err="1" smtClean="0"/>
              <a:t>Number</a:t>
            </a:r>
            <a:r>
              <a:rPr lang="sk-SK" sz="1400" dirty="0" smtClean="0"/>
              <a:t>: 7200704 DOI: 10.1109/TASC.2016.2542275 , </a:t>
            </a:r>
            <a:r>
              <a:rPr lang="sk-SK" sz="1400" b="1" dirty="0" err="1" smtClean="0"/>
              <a:t>Published</a:t>
            </a:r>
            <a:r>
              <a:rPr lang="sk-SK" sz="1400" b="1" dirty="0" smtClean="0"/>
              <a:t>:</a:t>
            </a:r>
            <a:r>
              <a:rPr lang="sk-SK" sz="1400" dirty="0" smtClean="0"/>
              <a:t> APR 2016 </a:t>
            </a:r>
          </a:p>
          <a:p>
            <a:pPr fontAlgn="t"/>
            <a:endParaRPr lang="sk-SK" sz="1400" b="1" dirty="0" smtClean="0"/>
          </a:p>
          <a:p>
            <a:pPr fontAlgn="t"/>
            <a:r>
              <a:rPr lang="sk-SK" sz="1400" b="1" dirty="0" smtClean="0"/>
              <a:t>2. </a:t>
            </a:r>
            <a:r>
              <a:rPr lang="sk-SK" sz="1400" b="1" dirty="0" err="1" smtClean="0">
                <a:hlinkClick r:id="rId9" tooltip="Find more records by this author"/>
              </a:rPr>
              <a:t>Volochova</a:t>
            </a:r>
            <a:r>
              <a:rPr lang="sk-SK" sz="1400" b="1" dirty="0" smtClean="0">
                <a:hlinkClick r:id="rId9" tooltip="Find more records by this author"/>
              </a:rPr>
              <a:t>, D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10" tooltip="Find more records by this author"/>
              </a:rPr>
              <a:t>Kavecansky</a:t>
            </a:r>
            <a:r>
              <a:rPr lang="sk-SK" sz="1400" b="1" dirty="0" smtClean="0">
                <a:hlinkClick r:id="rId10" tooltip="Find more records by this author"/>
              </a:rPr>
              <a:t>, V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11" tooltip="Find more records by this author"/>
              </a:rPr>
              <a:t>Antal</a:t>
            </a:r>
            <a:r>
              <a:rPr lang="sk-SK" sz="1400" b="1" dirty="0" smtClean="0">
                <a:hlinkClick r:id="rId11" tooltip="Find more records by this author"/>
              </a:rPr>
              <a:t>, V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12" tooltip="Find more records by this author"/>
              </a:rPr>
              <a:t>Diko</a:t>
            </a:r>
            <a:r>
              <a:rPr lang="sk-SK" sz="1400" b="1" dirty="0" smtClean="0">
                <a:hlinkClick r:id="rId12" tooltip="Find more records by this author"/>
              </a:rPr>
              <a:t>, P</a:t>
            </a:r>
            <a:r>
              <a:rPr lang="sk-SK" sz="1400" b="1" dirty="0" smtClean="0"/>
              <a:t>; </a:t>
            </a:r>
            <a:r>
              <a:rPr lang="sk-SK" sz="1400" dirty="0" err="1" smtClean="0">
                <a:hlinkClick r:id="rId13" tooltip="Find more records by this author"/>
              </a:rPr>
              <a:t>Yao</a:t>
            </a:r>
            <a:r>
              <a:rPr lang="sk-SK" sz="1400" dirty="0" smtClean="0">
                <a:hlinkClick r:id="rId13" tooltip="Find more records by this author"/>
              </a:rPr>
              <a:t>, X</a:t>
            </a:r>
            <a:r>
              <a:rPr lang="sk-SK" sz="1400" dirty="0" smtClean="0"/>
              <a:t>,  </a:t>
            </a:r>
            <a:r>
              <a:rPr lang="sk-SK" sz="1400" dirty="0" err="1" smtClean="0"/>
              <a:t>Thermal</a:t>
            </a:r>
            <a:r>
              <a:rPr lang="sk-SK" sz="1400" dirty="0" smtClean="0"/>
              <a:t> stability </a:t>
            </a:r>
            <a:r>
              <a:rPr lang="sk-SK" sz="1400" dirty="0" err="1" smtClean="0"/>
              <a:t>of</a:t>
            </a:r>
            <a:r>
              <a:rPr lang="sk-SK" sz="1400" dirty="0" smtClean="0"/>
              <a:t> </a:t>
            </a:r>
            <a:r>
              <a:rPr lang="sk-SK" sz="1400" dirty="0" err="1" smtClean="0"/>
              <a:t>NdBCO</a:t>
            </a:r>
            <a:r>
              <a:rPr lang="sk-SK" sz="1400" dirty="0" smtClean="0"/>
              <a:t>/YBCO/</a:t>
            </a:r>
            <a:r>
              <a:rPr lang="sk-SK" sz="1400" dirty="0" err="1" smtClean="0"/>
              <a:t>MgO</a:t>
            </a:r>
            <a:r>
              <a:rPr lang="sk-SK" sz="1400" dirty="0" smtClean="0"/>
              <a:t> </a:t>
            </a:r>
            <a:r>
              <a:rPr lang="sk-SK" sz="1400" dirty="0" err="1" smtClean="0"/>
              <a:t>thin</a:t>
            </a:r>
            <a:r>
              <a:rPr lang="sk-SK" sz="1400" dirty="0" smtClean="0"/>
              <a:t> film </a:t>
            </a:r>
            <a:r>
              <a:rPr lang="sk-SK" sz="1400" dirty="0" err="1" smtClean="0"/>
              <a:t>seeds</a:t>
            </a:r>
            <a:r>
              <a:rPr lang="sk-SK" sz="1400" dirty="0" smtClean="0"/>
              <a:t> ,</a:t>
            </a:r>
            <a:r>
              <a:rPr lang="sk-SK" sz="1400" b="1" dirty="0" smtClean="0"/>
              <a:t> </a:t>
            </a:r>
            <a:r>
              <a:rPr lang="sk-SK" sz="1400" b="1" dirty="0" smtClean="0">
                <a:hlinkClick r:id="rId14"/>
              </a:rPr>
              <a:t>SUPERCONDUCTOR SCIENCE &amp; TECHNOLOGY</a:t>
            </a:r>
            <a:r>
              <a:rPr lang="sk-SK" sz="1400" b="1" dirty="0" smtClean="0"/>
              <a:t> </a:t>
            </a:r>
            <a:r>
              <a:rPr lang="sk-SK" sz="1400" dirty="0" err="1" smtClean="0"/>
              <a:t>Volume</a:t>
            </a:r>
            <a:r>
              <a:rPr lang="sk-SK" sz="1400" dirty="0" smtClean="0"/>
              <a:t>: 29 </a:t>
            </a:r>
            <a:r>
              <a:rPr lang="sk-SK" sz="1400" dirty="0" err="1" smtClean="0"/>
              <a:t>Issue</a:t>
            </a:r>
            <a:r>
              <a:rPr lang="sk-SK" sz="1400" dirty="0" smtClean="0"/>
              <a:t>: 4,  </a:t>
            </a:r>
            <a:r>
              <a:rPr lang="sk-SK" sz="1400" dirty="0" err="1" smtClean="0"/>
              <a:t>Pages</a:t>
            </a:r>
            <a:r>
              <a:rPr lang="sk-SK" sz="1400" dirty="0" smtClean="0"/>
              <a:t>: 44004-44004 </a:t>
            </a:r>
            <a:r>
              <a:rPr lang="sk-SK" sz="1400" dirty="0" err="1" smtClean="0"/>
              <a:t>Published</a:t>
            </a:r>
            <a:r>
              <a:rPr lang="sk-SK" sz="1400" dirty="0" smtClean="0"/>
              <a:t>: APR 2016 </a:t>
            </a:r>
          </a:p>
          <a:p>
            <a:pPr fontAlgn="t"/>
            <a:endParaRPr lang="sk-SK" sz="1400" b="1" dirty="0" smtClean="0"/>
          </a:p>
          <a:p>
            <a:pPr fontAlgn="t"/>
            <a:r>
              <a:rPr lang="sk-SK" sz="1400" b="1" dirty="0" smtClean="0"/>
              <a:t>3. </a:t>
            </a:r>
            <a:r>
              <a:rPr lang="sk-SK" sz="1400" b="1" dirty="0" err="1" smtClean="0">
                <a:hlinkClick r:id="rId5" tooltip="Find more records by this author"/>
              </a:rPr>
              <a:t>Volochova</a:t>
            </a:r>
            <a:r>
              <a:rPr lang="sk-SK" sz="1400" b="1" dirty="0" smtClean="0">
                <a:hlinkClick r:id="rId5" tooltip="Find more records by this author"/>
              </a:rPr>
              <a:t>, D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7" tooltip="Find more records by this author"/>
              </a:rPr>
              <a:t>Antal</a:t>
            </a:r>
            <a:r>
              <a:rPr lang="sk-SK" sz="1400" b="1" dirty="0" smtClean="0">
                <a:hlinkClick r:id="rId7" tooltip="Find more records by this author"/>
              </a:rPr>
              <a:t>, V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8" tooltip="Find more records by this author"/>
              </a:rPr>
              <a:t>Piovarci</a:t>
            </a:r>
            <a:r>
              <a:rPr lang="sk-SK" sz="1400" b="1" dirty="0" smtClean="0">
                <a:hlinkClick r:id="rId8" tooltip="Find more records by this author"/>
              </a:rPr>
              <a:t>, S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15" tooltip="Find more records by this author"/>
              </a:rPr>
              <a:t>Kovac</a:t>
            </a:r>
            <a:r>
              <a:rPr lang="sk-SK" sz="1400" b="1" dirty="0" smtClean="0">
                <a:hlinkClick r:id="rId15" tooltip="Find more records by this author"/>
              </a:rPr>
              <a:t>, J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16" tooltip="Find more records by this author"/>
              </a:rPr>
              <a:t>Jirsa</a:t>
            </a:r>
            <a:r>
              <a:rPr lang="sk-SK" sz="1400" b="1" dirty="0" smtClean="0">
                <a:hlinkClick r:id="rId16" tooltip="Find more records by this author"/>
              </a:rPr>
              <a:t>, M</a:t>
            </a:r>
            <a:r>
              <a:rPr lang="sk-SK" sz="1400" b="1" dirty="0" smtClean="0"/>
              <a:t>; </a:t>
            </a:r>
            <a:r>
              <a:rPr lang="sk-SK" sz="1400" dirty="0" err="1" smtClean="0">
                <a:hlinkClick r:id="rId17" tooltip="Find more records by this author"/>
              </a:rPr>
              <a:t>Noudem</a:t>
            </a:r>
            <a:r>
              <a:rPr lang="sk-SK" sz="1400" dirty="0" smtClean="0">
                <a:hlinkClick r:id="rId17" tooltip="Find more records by this author"/>
              </a:rPr>
              <a:t>, JG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4" tooltip="Find more records by this author"/>
              </a:rPr>
              <a:t>Diko</a:t>
            </a:r>
            <a:r>
              <a:rPr lang="sk-SK" sz="1400" b="1" dirty="0" smtClean="0">
                <a:hlinkClick r:id="rId4" tooltip="Find more records by this author"/>
              </a:rPr>
              <a:t>, P</a:t>
            </a:r>
            <a:r>
              <a:rPr lang="sk-SK" sz="1400" b="1" dirty="0" smtClean="0"/>
              <a:t>,</a:t>
            </a:r>
            <a:r>
              <a:rPr lang="sk-SK" sz="1400" dirty="0" smtClean="0"/>
              <a:t> </a:t>
            </a:r>
            <a:r>
              <a:rPr lang="sk-SK" sz="1400" dirty="0" err="1" smtClean="0"/>
              <a:t>Microstructure</a:t>
            </a:r>
            <a:r>
              <a:rPr lang="sk-SK" sz="1400" dirty="0" smtClean="0"/>
              <a:t> and </a:t>
            </a:r>
          </a:p>
          <a:p>
            <a:pPr fontAlgn="t"/>
            <a:r>
              <a:rPr lang="sk-SK" sz="1400" dirty="0" err="1" smtClean="0"/>
              <a:t>Superconducting</a:t>
            </a:r>
            <a:r>
              <a:rPr lang="sk-SK" sz="1400" dirty="0" smtClean="0"/>
              <a:t> </a:t>
            </a:r>
            <a:r>
              <a:rPr lang="sk-SK" sz="1400" dirty="0" err="1" smtClean="0"/>
              <a:t>Properties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YBCO </a:t>
            </a:r>
            <a:r>
              <a:rPr lang="sk-SK" sz="1400" dirty="0" err="1" smtClean="0"/>
              <a:t>Bulk</a:t>
            </a:r>
            <a:r>
              <a:rPr lang="sk-SK" sz="1400" dirty="0" smtClean="0"/>
              <a:t> </a:t>
            </a:r>
            <a:r>
              <a:rPr lang="sk-SK" sz="1400" dirty="0" err="1" smtClean="0"/>
              <a:t>Superconductors</a:t>
            </a:r>
            <a:r>
              <a:rPr lang="sk-SK" sz="1400" dirty="0" smtClean="0"/>
              <a:t> </a:t>
            </a:r>
            <a:r>
              <a:rPr lang="sk-SK" sz="1400" dirty="0" err="1" smtClean="0"/>
              <a:t>With</a:t>
            </a:r>
            <a:r>
              <a:rPr lang="sk-SK" sz="1400" dirty="0" smtClean="0"/>
              <a:t> RE </a:t>
            </a:r>
            <a:r>
              <a:rPr lang="sk-SK" sz="1400" dirty="0" err="1" smtClean="0"/>
              <a:t>Substitutions</a:t>
            </a:r>
            <a:r>
              <a:rPr lang="sk-SK" sz="1400" dirty="0" smtClean="0"/>
              <a:t> </a:t>
            </a:r>
            <a:r>
              <a:rPr lang="sk-SK" sz="1400" b="1" dirty="0" smtClean="0"/>
              <a:t>IEEE TRANSACTIONS ON APPLIED SUPERCONDUCTIVITY </a:t>
            </a:r>
            <a:r>
              <a:rPr lang="sk-SK" sz="1400" dirty="0" smtClean="0"/>
              <a:t>, </a:t>
            </a:r>
            <a:r>
              <a:rPr lang="sk-SK" sz="1400" b="1" dirty="0" err="1" smtClean="0"/>
              <a:t>Volume</a:t>
            </a:r>
            <a:r>
              <a:rPr lang="sk-SK" sz="1400" b="1" dirty="0" smtClean="0"/>
              <a:t>:</a:t>
            </a:r>
            <a:r>
              <a:rPr lang="sk-SK" sz="1400" dirty="0" smtClean="0"/>
              <a:t> 26 , </a:t>
            </a:r>
            <a:r>
              <a:rPr lang="sk-SK" sz="1400" b="1" dirty="0" err="1" smtClean="0"/>
              <a:t>Issue</a:t>
            </a:r>
            <a:r>
              <a:rPr lang="sk-SK" sz="1400" b="1" dirty="0" smtClean="0"/>
              <a:t>:</a:t>
            </a:r>
            <a:r>
              <a:rPr lang="sk-SK" sz="1400" dirty="0" smtClean="0"/>
              <a:t> 3 , </a:t>
            </a:r>
            <a:r>
              <a:rPr lang="sk-SK" sz="1400" b="1" dirty="0" err="1" smtClean="0"/>
              <a:t>Article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Number</a:t>
            </a:r>
            <a:r>
              <a:rPr lang="sk-SK" sz="1400" b="1" dirty="0" smtClean="0"/>
              <a:t>:</a:t>
            </a:r>
            <a:r>
              <a:rPr lang="sk-SK" sz="1400" dirty="0" smtClean="0"/>
              <a:t> 7200604 , </a:t>
            </a:r>
            <a:r>
              <a:rPr lang="sk-SK" sz="1400" b="1" dirty="0" smtClean="0"/>
              <a:t>DOI:</a:t>
            </a:r>
            <a:r>
              <a:rPr lang="sk-SK" sz="1400" dirty="0" smtClean="0"/>
              <a:t> 10.1109/TASC.2016.2542281 , </a:t>
            </a:r>
            <a:r>
              <a:rPr lang="sk-SK" sz="1400" b="1" dirty="0" err="1" smtClean="0"/>
              <a:t>Published</a:t>
            </a:r>
            <a:r>
              <a:rPr lang="sk-SK" sz="1400" b="1" dirty="0" smtClean="0"/>
              <a:t>:</a:t>
            </a:r>
            <a:r>
              <a:rPr lang="sk-SK" sz="1400" dirty="0" smtClean="0"/>
              <a:t> APR 2016 </a:t>
            </a:r>
          </a:p>
          <a:p>
            <a:pPr fontAlgn="t"/>
            <a:endParaRPr lang="sk-SK" sz="1400" b="1" dirty="0" smtClean="0"/>
          </a:p>
          <a:p>
            <a:pPr fontAlgn="t"/>
            <a:r>
              <a:rPr lang="sk-SK" sz="1400" b="1" dirty="0" smtClean="0"/>
              <a:t>4</a:t>
            </a:r>
            <a:r>
              <a:rPr lang="sk-SK" sz="1400" dirty="0" smtClean="0"/>
              <a:t>. </a:t>
            </a:r>
            <a:r>
              <a:rPr lang="sk-SK" sz="1400" dirty="0" err="1" smtClean="0">
                <a:hlinkClick r:id="rId18" tooltip="Find more records by this author"/>
              </a:rPr>
              <a:t>Muralidhar</a:t>
            </a:r>
            <a:r>
              <a:rPr lang="sk-SK" sz="1400" dirty="0" smtClean="0">
                <a:hlinkClick r:id="rId18" tooltip="Find more records by this author"/>
              </a:rPr>
              <a:t>, M</a:t>
            </a:r>
            <a:r>
              <a:rPr lang="sk-SK" sz="1400" dirty="0" smtClean="0"/>
              <a:t>; </a:t>
            </a:r>
            <a:r>
              <a:rPr lang="sk-SK" sz="1400" dirty="0" err="1" smtClean="0">
                <a:hlinkClick r:id="rId19" tooltip="Find more records by this author"/>
              </a:rPr>
              <a:t>Kenta</a:t>
            </a:r>
            <a:r>
              <a:rPr lang="sk-SK" sz="1400" dirty="0" smtClean="0">
                <a:hlinkClick r:id="rId19" tooltip="Find more records by this author"/>
              </a:rPr>
              <a:t>, N</a:t>
            </a:r>
            <a:r>
              <a:rPr lang="sk-SK" sz="1400" dirty="0" smtClean="0"/>
              <a:t>; </a:t>
            </a:r>
            <a:r>
              <a:rPr lang="sk-SK" sz="1400" dirty="0" err="1" smtClean="0">
                <a:hlinkClick r:id="rId20" tooltip="Find more records by this author"/>
              </a:rPr>
              <a:t>Zeng</a:t>
            </a:r>
            <a:r>
              <a:rPr lang="sk-SK" sz="1400" dirty="0" smtClean="0">
                <a:hlinkClick r:id="rId20" tooltip="Find more records by this author"/>
              </a:rPr>
              <a:t>, XL</a:t>
            </a:r>
            <a:r>
              <a:rPr lang="sk-SK" sz="1400" dirty="0" smtClean="0"/>
              <a:t>; </a:t>
            </a:r>
            <a:r>
              <a:rPr lang="sk-SK" sz="1400" dirty="0" err="1" smtClean="0">
                <a:hlinkClick r:id="rId21" tooltip="Find more records by this author"/>
              </a:rPr>
              <a:t>Koblischka</a:t>
            </a:r>
            <a:r>
              <a:rPr lang="sk-SK" sz="1400" dirty="0" smtClean="0">
                <a:hlinkClick r:id="rId21" tooltip="Find more records by this author"/>
              </a:rPr>
              <a:t>, MR</a:t>
            </a:r>
            <a:r>
              <a:rPr lang="sk-SK" sz="1400" b="1" dirty="0" smtClean="0"/>
              <a:t>; </a:t>
            </a:r>
            <a:r>
              <a:rPr lang="sk-SK" sz="1400" b="1" dirty="0" err="1" smtClean="0">
                <a:hlinkClick r:id="rId4" tooltip="Find more records by this author"/>
              </a:rPr>
              <a:t>Diko</a:t>
            </a:r>
            <a:r>
              <a:rPr lang="sk-SK" sz="1400" b="1" dirty="0" smtClean="0">
                <a:hlinkClick r:id="rId4" tooltip="Find more records by this author"/>
              </a:rPr>
              <a:t>, P</a:t>
            </a:r>
            <a:r>
              <a:rPr lang="sk-SK" sz="1400" b="1" dirty="0" smtClean="0"/>
              <a:t>;</a:t>
            </a:r>
            <a:r>
              <a:rPr lang="sk-SK" sz="1400" dirty="0" smtClean="0"/>
              <a:t> </a:t>
            </a:r>
            <a:r>
              <a:rPr lang="sk-SK" sz="1400" dirty="0" err="1" smtClean="0">
                <a:hlinkClick r:id="rId22" tooltip="Find more records by this author"/>
              </a:rPr>
              <a:t>Murakami</a:t>
            </a:r>
            <a:r>
              <a:rPr lang="sk-SK" sz="1400" dirty="0" smtClean="0">
                <a:hlinkClick r:id="rId22" tooltip="Find more records by this author"/>
              </a:rPr>
              <a:t>, M</a:t>
            </a:r>
            <a:r>
              <a:rPr lang="sk-SK" sz="1400" dirty="0" smtClean="0"/>
              <a:t>,</a:t>
            </a:r>
            <a:r>
              <a:rPr lang="sk-SK" sz="1400" b="1" dirty="0" smtClean="0"/>
              <a:t> </a:t>
            </a:r>
            <a:r>
              <a:rPr lang="sk-SK" sz="1400" dirty="0" err="1" smtClean="0"/>
              <a:t>Record</a:t>
            </a:r>
            <a:r>
              <a:rPr lang="sk-SK" sz="1400" dirty="0" smtClean="0"/>
              <a:t> </a:t>
            </a:r>
            <a:r>
              <a:rPr lang="sk-SK" sz="1400" dirty="0" err="1" smtClean="0"/>
              <a:t>critical</a:t>
            </a:r>
            <a:r>
              <a:rPr lang="sk-SK" sz="1400" dirty="0" smtClean="0"/>
              <a:t> </a:t>
            </a:r>
            <a:r>
              <a:rPr lang="sk-SK" sz="1400" dirty="0" err="1" smtClean="0"/>
              <a:t>current</a:t>
            </a:r>
            <a:r>
              <a:rPr lang="sk-SK" sz="1400" dirty="0" smtClean="0"/>
              <a:t> </a:t>
            </a:r>
            <a:r>
              <a:rPr lang="sk-SK" sz="1400" dirty="0" err="1" smtClean="0"/>
              <a:t>densities</a:t>
            </a:r>
            <a:r>
              <a:rPr lang="sk-SK" sz="1400" dirty="0" smtClean="0"/>
              <a:t> in IG </a:t>
            </a:r>
            <a:r>
              <a:rPr lang="sk-SK" sz="1400" dirty="0" err="1" smtClean="0"/>
              <a:t>processed</a:t>
            </a:r>
            <a:r>
              <a:rPr lang="sk-SK" sz="1400" dirty="0" smtClean="0"/>
              <a:t> </a:t>
            </a:r>
            <a:r>
              <a:rPr lang="sk-SK" sz="1400" dirty="0" err="1" smtClean="0"/>
              <a:t>bulk</a:t>
            </a:r>
            <a:r>
              <a:rPr lang="sk-SK" sz="1400" dirty="0" smtClean="0"/>
              <a:t> YBa2Cu3Oy </a:t>
            </a:r>
            <a:r>
              <a:rPr lang="sk-SK" sz="1400" dirty="0" err="1" smtClean="0"/>
              <a:t>fabricated</a:t>
            </a:r>
            <a:r>
              <a:rPr lang="sk-SK" sz="1400" dirty="0" smtClean="0"/>
              <a:t> </a:t>
            </a:r>
            <a:r>
              <a:rPr lang="sk-SK" sz="1400" dirty="0" err="1" smtClean="0"/>
              <a:t>using</a:t>
            </a:r>
            <a:r>
              <a:rPr lang="sk-SK" sz="1400" dirty="0" smtClean="0"/>
              <a:t> </a:t>
            </a:r>
            <a:r>
              <a:rPr lang="sk-SK" sz="1400" dirty="0" err="1" smtClean="0"/>
              <a:t>ball-milled</a:t>
            </a:r>
            <a:r>
              <a:rPr lang="sk-SK" sz="1400" dirty="0" smtClean="0"/>
              <a:t> Y2Ba1Cu1O5 </a:t>
            </a:r>
            <a:r>
              <a:rPr lang="sk-SK" sz="1400" dirty="0" err="1" smtClean="0"/>
              <a:t>phase</a:t>
            </a:r>
            <a:r>
              <a:rPr lang="sk-SK" sz="1400" dirty="0" smtClean="0"/>
              <a:t>, </a:t>
            </a:r>
            <a:r>
              <a:rPr lang="sk-SK" sz="1400" b="1" dirty="0" smtClean="0"/>
              <a:t>PHYSICA STATUS SOLIDI A-APPLICATIONS AND MATERIALS SCIENCE, </a:t>
            </a:r>
            <a:r>
              <a:rPr lang="sk-SK" sz="1400" b="1" dirty="0" err="1" smtClean="0"/>
              <a:t>Volume</a:t>
            </a:r>
            <a:r>
              <a:rPr lang="sk-SK" sz="1400" b="1" dirty="0" smtClean="0"/>
              <a:t>:</a:t>
            </a:r>
            <a:r>
              <a:rPr lang="sk-SK" sz="1400" dirty="0" smtClean="0"/>
              <a:t> 213, </a:t>
            </a:r>
            <a:r>
              <a:rPr lang="sk-SK" sz="1400" b="1" dirty="0" err="1" smtClean="0"/>
              <a:t>Issue</a:t>
            </a:r>
            <a:r>
              <a:rPr lang="sk-SK" sz="1400" b="1" dirty="0" smtClean="0"/>
              <a:t>:</a:t>
            </a:r>
            <a:r>
              <a:rPr lang="sk-SK" sz="1400" dirty="0" smtClean="0"/>
              <a:t> 2, </a:t>
            </a:r>
            <a:r>
              <a:rPr lang="sk-SK" sz="1400" b="1" dirty="0" err="1" smtClean="0"/>
              <a:t>Pages</a:t>
            </a:r>
            <a:r>
              <a:rPr lang="sk-SK" sz="1400" b="1" dirty="0" smtClean="0"/>
              <a:t>:</a:t>
            </a:r>
            <a:r>
              <a:rPr lang="sk-SK" sz="1400" dirty="0" smtClean="0"/>
              <a:t> 443-449, </a:t>
            </a:r>
            <a:r>
              <a:rPr lang="sk-SK" sz="1400" b="1" dirty="0" smtClean="0"/>
              <a:t>DOI:</a:t>
            </a:r>
            <a:r>
              <a:rPr lang="sk-SK" sz="1400" dirty="0" smtClean="0"/>
              <a:t> 10.1002/pssa.201532632, </a:t>
            </a:r>
            <a:r>
              <a:rPr lang="sk-SK" sz="1400" b="1" dirty="0" err="1" smtClean="0"/>
              <a:t>Published</a:t>
            </a:r>
            <a:r>
              <a:rPr lang="sk-SK" sz="1400" b="1" dirty="0" smtClean="0"/>
              <a:t>:</a:t>
            </a:r>
            <a:r>
              <a:rPr lang="sk-SK" sz="1400" dirty="0" smtClean="0"/>
              <a:t> FEB 2016 3 </a:t>
            </a:r>
            <a:r>
              <a:rPr lang="sk-SK" sz="1400" dirty="0" err="1" smtClean="0"/>
              <a:t>May</a:t>
            </a:r>
            <a:r>
              <a:rPr lang="sk-SK" sz="1400" dirty="0" smtClean="0"/>
              <a:t> 2016, </a:t>
            </a:r>
            <a:r>
              <a:rPr lang="sk-SK" sz="1400" dirty="0" err="1" smtClean="0"/>
              <a:t>Pages</a:t>
            </a:r>
            <a:r>
              <a:rPr lang="sk-SK" sz="1400" dirty="0" smtClean="0"/>
              <a:t> 1-10</a:t>
            </a:r>
          </a:p>
          <a:p>
            <a:endParaRPr lang="sk-SK" sz="1400" b="1" dirty="0" smtClean="0"/>
          </a:p>
          <a:p>
            <a:r>
              <a:rPr lang="sk-SK" sz="1400" b="1" dirty="0" smtClean="0"/>
              <a:t>5. </a:t>
            </a:r>
            <a:r>
              <a:rPr lang="sk-SK" sz="1400" dirty="0" err="1" smtClean="0">
                <a:hlinkClick r:id="rId23" tooltip="Show Author Details"/>
              </a:rPr>
              <a:t>Gabáni</a:t>
            </a:r>
            <a:r>
              <a:rPr lang="sk-SK" sz="1400" dirty="0" smtClean="0">
                <a:hlinkClick r:id="rId23" tooltip="Show Author Details"/>
              </a:rPr>
              <a:t>, S.</a:t>
            </a:r>
            <a:r>
              <a:rPr lang="sk-SK" sz="1400" dirty="0" smtClean="0"/>
              <a:t> , </a:t>
            </a:r>
            <a:r>
              <a:rPr lang="sk-SK" sz="1400" dirty="0" err="1" smtClean="0">
                <a:hlinkClick r:id="rId24" tooltip="Show Author Details"/>
              </a:rPr>
              <a:t>Orendáč</a:t>
            </a:r>
            <a:r>
              <a:rPr lang="sk-SK" sz="1400" dirty="0" smtClean="0">
                <a:hlinkClick r:id="rId24" tooltip="Show Author Details"/>
              </a:rPr>
              <a:t>, M.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25" tooltip="Show Author Details"/>
              </a:rPr>
              <a:t>Pristáš</a:t>
            </a:r>
            <a:r>
              <a:rPr lang="sk-SK" sz="1400" dirty="0" smtClean="0">
                <a:hlinkClick r:id="rId25" tooltip="Show Author Details"/>
              </a:rPr>
              <a:t>, G.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26" tooltip="Show Author Details"/>
              </a:rPr>
              <a:t>Gažo</a:t>
            </a:r>
            <a:r>
              <a:rPr lang="sk-SK" sz="1400" dirty="0" smtClean="0">
                <a:hlinkClick r:id="rId26" tooltip="Show Author Details"/>
              </a:rPr>
              <a:t>, E.</a:t>
            </a:r>
            <a:r>
              <a:rPr lang="sk-SK" sz="1400" dirty="0" smtClean="0"/>
              <a:t>,  </a:t>
            </a:r>
            <a:r>
              <a:rPr lang="sk-SK" sz="1400" b="1" dirty="0" err="1" smtClean="0">
                <a:hlinkClick r:id="rId27" tooltip="Show Author Details"/>
              </a:rPr>
              <a:t>Diko</a:t>
            </a:r>
            <a:r>
              <a:rPr lang="sk-SK" sz="1400" b="1" dirty="0" smtClean="0">
                <a:hlinkClick r:id="rId27" tooltip="Show Author Details"/>
              </a:rPr>
              <a:t>, P</a:t>
            </a:r>
            <a:r>
              <a:rPr lang="sk-SK" sz="1400" dirty="0" smtClean="0">
                <a:hlinkClick r:id="rId27" tooltip="Show Author Details"/>
              </a:rPr>
              <a:t>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28" tooltip="Show Author Details"/>
              </a:rPr>
              <a:t>Piovarči</a:t>
            </a:r>
            <a:r>
              <a:rPr lang="sk-SK" sz="1400" dirty="0" smtClean="0">
                <a:hlinkClick r:id="rId28" tooltip="Show Author Details"/>
              </a:rPr>
              <a:t>, S.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29" tooltip="Show Author Details"/>
              </a:rPr>
              <a:t>Glushkov</a:t>
            </a:r>
            <a:r>
              <a:rPr lang="sk-SK" sz="1400" dirty="0" smtClean="0">
                <a:hlinkClick r:id="rId29" tooltip="Show Author Details"/>
              </a:rPr>
              <a:t>, V.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30" tooltip="Show Author Details"/>
              </a:rPr>
              <a:t>Sluchanko</a:t>
            </a:r>
            <a:r>
              <a:rPr lang="sk-SK" sz="1400" dirty="0" smtClean="0">
                <a:hlinkClick r:id="rId30" tooltip="Show Author Details"/>
              </a:rPr>
              <a:t>, N.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31" tooltip="Show Author Details"/>
              </a:rPr>
              <a:t>Levchenko</a:t>
            </a:r>
            <a:r>
              <a:rPr lang="sk-SK" sz="1400" dirty="0" smtClean="0">
                <a:hlinkClick r:id="rId31" tooltip="Show Author Details"/>
              </a:rPr>
              <a:t>, A.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32" tooltip="Show Author Details"/>
              </a:rPr>
              <a:t>Shitsevalova</a:t>
            </a:r>
            <a:r>
              <a:rPr lang="sk-SK" sz="1400" dirty="0" smtClean="0">
                <a:hlinkClick r:id="rId32" tooltip="Show Author Details"/>
              </a:rPr>
              <a:t>, N.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33" tooltip="Show Author Details"/>
              </a:rPr>
              <a:t>Flachbart</a:t>
            </a:r>
            <a:r>
              <a:rPr lang="sk-SK" sz="1400" dirty="0" smtClean="0">
                <a:hlinkClick r:id="rId33" tooltip="Show Author Details"/>
              </a:rPr>
              <a:t>, K.</a:t>
            </a:r>
            <a:r>
              <a:rPr lang="sk-SK" sz="1400" dirty="0" smtClean="0"/>
              <a:t>, </a:t>
            </a:r>
            <a:r>
              <a:rPr lang="sk-SK" sz="1400" dirty="0" err="1" smtClean="0">
                <a:hlinkClick r:id="rId34" tooltip="Go to the information page for this source"/>
              </a:rPr>
              <a:t>Philosophical</a:t>
            </a:r>
            <a:r>
              <a:rPr lang="sk-SK" sz="1400" dirty="0" smtClean="0">
                <a:hlinkClick r:id="rId34" tooltip="Go to the information page for this source"/>
              </a:rPr>
              <a:t> </a:t>
            </a:r>
            <a:r>
              <a:rPr lang="sk-SK" sz="1400" dirty="0" err="1" smtClean="0">
                <a:hlinkClick r:id="rId34" tooltip="Go to the information page for this source"/>
              </a:rPr>
              <a:t>Magazine</a:t>
            </a:r>
            <a:r>
              <a:rPr lang="sk-SK" sz="1400" dirty="0" smtClean="0"/>
              <a:t>, Transport </a:t>
            </a:r>
            <a:r>
              <a:rPr lang="sk-SK" sz="1400" dirty="0" err="1" smtClean="0"/>
              <a:t>properties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</a:t>
            </a:r>
            <a:r>
              <a:rPr lang="sk-SK" sz="1400" dirty="0" err="1" smtClean="0"/>
              <a:t>variously</a:t>
            </a:r>
            <a:r>
              <a:rPr lang="sk-SK" sz="1400" dirty="0" smtClean="0"/>
              <a:t> </a:t>
            </a:r>
            <a:r>
              <a:rPr lang="sk-SK" sz="1400" dirty="0" err="1" smtClean="0"/>
              <a:t>doped</a:t>
            </a:r>
            <a:r>
              <a:rPr lang="sk-SK" sz="1400" dirty="0" smtClean="0"/>
              <a:t> SmB</a:t>
            </a:r>
            <a:r>
              <a:rPr lang="sk-SK" sz="1400" baseline="-25000" dirty="0" smtClean="0"/>
              <a:t>6</a:t>
            </a:r>
            <a:r>
              <a:rPr lang="sk-SK" sz="1400" dirty="0" smtClean="0"/>
              <a:t>  3 </a:t>
            </a:r>
            <a:r>
              <a:rPr lang="sk-SK" sz="1400" dirty="0" err="1" smtClean="0"/>
              <a:t>May</a:t>
            </a:r>
            <a:r>
              <a:rPr lang="sk-SK" sz="1400" dirty="0" smtClean="0"/>
              <a:t> 2016, </a:t>
            </a:r>
            <a:r>
              <a:rPr lang="sk-SK" sz="1400" dirty="0" err="1" smtClean="0"/>
              <a:t>Pages</a:t>
            </a:r>
            <a:r>
              <a:rPr lang="sk-SK" sz="1400" dirty="0" smtClean="0"/>
              <a:t> 1-10</a:t>
            </a:r>
          </a:p>
          <a:p>
            <a:endParaRPr lang="sk-SK" sz="1400" b="1" dirty="0" smtClean="0"/>
          </a:p>
          <a:p>
            <a:r>
              <a:rPr lang="sk-SK" sz="1400" b="1" dirty="0" smtClean="0"/>
              <a:t>6. </a:t>
            </a:r>
            <a:r>
              <a:rPr lang="sk-SK" sz="1400" dirty="0" err="1" smtClean="0">
                <a:hlinkClick r:id="rId35" tooltip="Show Author Details"/>
              </a:rPr>
              <a:t>Muralidhar</a:t>
            </a:r>
            <a:r>
              <a:rPr lang="sk-SK" sz="1400" dirty="0" smtClean="0">
                <a:hlinkClick r:id="rId35" tooltip="Show Author Details"/>
              </a:rPr>
              <a:t>, M.</a:t>
            </a:r>
            <a:r>
              <a:rPr lang="sk-SK" sz="1400" dirty="0" smtClean="0"/>
              <a:t>,  </a:t>
            </a:r>
            <a:r>
              <a:rPr lang="sk-SK" sz="1400" dirty="0" smtClean="0">
                <a:hlinkClick r:id="rId36" tooltip="Show Author Details"/>
              </a:rPr>
              <a:t>Ide, N.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37" tooltip="Show Author Details"/>
              </a:rPr>
              <a:t>Koblischka</a:t>
            </a:r>
            <a:r>
              <a:rPr lang="sk-SK" sz="1400" dirty="0" smtClean="0">
                <a:hlinkClick r:id="rId37" tooltip="Show Author Details"/>
              </a:rPr>
              <a:t>, M.R.</a:t>
            </a:r>
            <a:r>
              <a:rPr lang="sk-SK" sz="1400" dirty="0" smtClean="0"/>
              <a:t>,  </a:t>
            </a:r>
            <a:r>
              <a:rPr lang="sk-SK" sz="1400" b="1" dirty="0" err="1" smtClean="0">
                <a:hlinkClick r:id="rId38" tooltip="Show Author Details"/>
              </a:rPr>
              <a:t>Diko</a:t>
            </a:r>
            <a:r>
              <a:rPr lang="sk-SK" sz="1400" b="1" dirty="0" smtClean="0">
                <a:hlinkClick r:id="rId38" tooltip="Show Author Details"/>
              </a:rPr>
              <a:t>, P</a:t>
            </a:r>
            <a:r>
              <a:rPr lang="sk-SK" sz="1400" dirty="0" smtClean="0">
                <a:hlinkClick r:id="rId38" tooltip="Show Author Details"/>
              </a:rPr>
              <a:t>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39" tooltip="Show Author Details"/>
              </a:rPr>
              <a:t>Inoue</a:t>
            </a:r>
            <a:r>
              <a:rPr lang="sk-SK" sz="1400" dirty="0" smtClean="0">
                <a:hlinkClick r:id="rId39" tooltip="Show Author Details"/>
              </a:rPr>
              <a:t>, K.</a:t>
            </a:r>
            <a:r>
              <a:rPr lang="sk-SK" sz="1400" dirty="0" smtClean="0"/>
              <a:t>,  </a:t>
            </a:r>
            <a:r>
              <a:rPr lang="sk-SK" sz="1400" dirty="0" err="1" smtClean="0">
                <a:hlinkClick r:id="rId40" tooltip="Show Author Details"/>
              </a:rPr>
              <a:t>Murakami</a:t>
            </a:r>
            <a:r>
              <a:rPr lang="sk-SK" sz="1400" dirty="0" smtClean="0">
                <a:hlinkClick r:id="rId40" tooltip="Show Author Details"/>
              </a:rPr>
              <a:t>, M.</a:t>
            </a:r>
            <a:r>
              <a:rPr lang="sk-SK" sz="1400" dirty="0" smtClean="0"/>
              <a:t> </a:t>
            </a:r>
            <a:r>
              <a:rPr lang="sk-SK" sz="1400" dirty="0" err="1" smtClean="0"/>
              <a:t>Microstructure</a:t>
            </a:r>
            <a:r>
              <a:rPr lang="sk-SK" sz="1400" dirty="0" smtClean="0"/>
              <a:t>, </a:t>
            </a:r>
            <a:r>
              <a:rPr lang="sk-SK" sz="1400" dirty="0" err="1" smtClean="0"/>
              <a:t>critical</a:t>
            </a:r>
            <a:r>
              <a:rPr lang="sk-SK" sz="1400" dirty="0" smtClean="0"/>
              <a:t> </a:t>
            </a:r>
            <a:r>
              <a:rPr lang="sk-SK" sz="1400" dirty="0" err="1" smtClean="0"/>
              <a:t>current</a:t>
            </a:r>
            <a:r>
              <a:rPr lang="sk-SK" sz="1400" dirty="0" smtClean="0"/>
              <a:t> </a:t>
            </a:r>
            <a:r>
              <a:rPr lang="sk-SK" sz="1400" dirty="0" err="1" smtClean="0"/>
              <a:t>density</a:t>
            </a:r>
            <a:r>
              <a:rPr lang="sk-SK" sz="1400" dirty="0" smtClean="0"/>
              <a:t> and </a:t>
            </a:r>
            <a:r>
              <a:rPr lang="sk-SK" sz="1400" dirty="0" err="1" smtClean="0"/>
              <a:t>trapped</a:t>
            </a:r>
            <a:r>
              <a:rPr lang="sk-SK" sz="1400" dirty="0" smtClean="0"/>
              <a:t> </a:t>
            </a:r>
            <a:r>
              <a:rPr lang="sk-SK" sz="1400" dirty="0" err="1" smtClean="0"/>
              <a:t>field</a:t>
            </a:r>
            <a:r>
              <a:rPr lang="sk-SK" sz="1400" dirty="0" smtClean="0"/>
              <a:t> </a:t>
            </a:r>
            <a:r>
              <a:rPr lang="sk-SK" sz="1400" dirty="0" err="1" smtClean="0"/>
              <a:t>experiments</a:t>
            </a:r>
            <a:r>
              <a:rPr lang="sk-SK" sz="1400" dirty="0" smtClean="0"/>
              <a:t> in </a:t>
            </a:r>
            <a:r>
              <a:rPr lang="sk-SK" sz="1400" dirty="0" err="1" smtClean="0"/>
              <a:t>IG-processed</a:t>
            </a:r>
            <a:r>
              <a:rPr lang="sk-SK" sz="1400" dirty="0" smtClean="0"/>
              <a:t> Y-123  </a:t>
            </a:r>
            <a:r>
              <a:rPr lang="sk-SK" sz="1400" dirty="0" err="1" smtClean="0">
                <a:hlinkClick r:id="rId41" tooltip="Go to the information page for this source"/>
              </a:rPr>
              <a:t>Superconductor</a:t>
            </a:r>
            <a:r>
              <a:rPr lang="sk-SK" sz="1400" dirty="0" smtClean="0">
                <a:hlinkClick r:id="rId41" tooltip="Go to the information page for this source"/>
              </a:rPr>
              <a:t> </a:t>
            </a:r>
            <a:r>
              <a:rPr lang="sk-SK" sz="1400" dirty="0" err="1" smtClean="0">
                <a:hlinkClick r:id="rId41" tooltip="Go to the information page for this source"/>
              </a:rPr>
              <a:t>Science</a:t>
            </a:r>
            <a:r>
              <a:rPr lang="sk-SK" sz="1400" dirty="0" smtClean="0">
                <a:hlinkClick r:id="rId41" tooltip="Go to the information page for this source"/>
              </a:rPr>
              <a:t> and </a:t>
            </a:r>
            <a:r>
              <a:rPr lang="sk-SK" sz="1400" dirty="0" err="1" smtClean="0">
                <a:hlinkClick r:id="rId41" tooltip="Go to the information page for this source"/>
              </a:rPr>
              <a:t>Technology</a:t>
            </a:r>
            <a:r>
              <a:rPr lang="sk-SK" sz="1400" dirty="0" smtClean="0"/>
              <a:t> </a:t>
            </a:r>
            <a:r>
              <a:rPr lang="sk-SK" sz="1400" dirty="0" err="1" smtClean="0"/>
              <a:t>Volume</a:t>
            </a:r>
            <a:r>
              <a:rPr lang="sk-SK" sz="1400" dirty="0" smtClean="0"/>
              <a:t> 29, </a:t>
            </a:r>
            <a:r>
              <a:rPr lang="sk-SK" sz="1400" dirty="0" err="1" smtClean="0"/>
              <a:t>Issue</a:t>
            </a:r>
            <a:r>
              <a:rPr lang="sk-SK" sz="1400" dirty="0" smtClean="0"/>
              <a:t> 5, 17 </a:t>
            </a:r>
            <a:r>
              <a:rPr lang="sk-SK" sz="1400" dirty="0" err="1" smtClean="0"/>
              <a:t>March</a:t>
            </a:r>
            <a:r>
              <a:rPr lang="sk-SK" sz="1400" dirty="0" smtClean="0"/>
              <a:t> 2016, </a:t>
            </a:r>
            <a:r>
              <a:rPr lang="sk-SK" sz="1400" dirty="0" err="1" smtClean="0"/>
              <a:t>Article</a:t>
            </a:r>
            <a:r>
              <a:rPr lang="sk-SK" sz="1400" dirty="0" smtClean="0"/>
              <a:t> </a:t>
            </a:r>
            <a:r>
              <a:rPr lang="sk-SK" sz="1400" dirty="0" err="1" smtClean="0"/>
              <a:t>number</a:t>
            </a:r>
            <a:r>
              <a:rPr lang="sk-SK" sz="1400" dirty="0" smtClean="0"/>
              <a:t> 054003</a:t>
            </a:r>
          </a:p>
          <a:p>
            <a:endParaRPr lang="sk-SK" sz="1400" b="1" dirty="0" smtClean="0"/>
          </a:p>
          <a:p>
            <a:r>
              <a:rPr lang="en-GB" sz="1400" b="1" dirty="0" smtClean="0"/>
              <a:t>7. </a:t>
            </a:r>
            <a:r>
              <a:rPr lang="en-GB" sz="1400" dirty="0" smtClean="0"/>
              <a:t>M. </a:t>
            </a:r>
            <a:r>
              <a:rPr lang="en-GB" sz="1400" dirty="0" err="1" smtClean="0"/>
              <a:t>Radušovská</a:t>
            </a:r>
            <a:r>
              <a:rPr lang="en-GB" sz="1400" dirty="0" smtClean="0"/>
              <a:t>, D. </a:t>
            </a:r>
            <a:r>
              <a:rPr lang="en-GB" sz="1400" dirty="0" err="1" smtClean="0"/>
              <a:t>Volochová</a:t>
            </a:r>
            <a:r>
              <a:rPr lang="en-GB" sz="1400" dirty="0" smtClean="0"/>
              <a:t>, V. </a:t>
            </a:r>
            <a:r>
              <a:rPr lang="en-GB" sz="1400" dirty="0" err="1" smtClean="0"/>
              <a:t>Antal</a:t>
            </a:r>
            <a:r>
              <a:rPr lang="en-GB" sz="1400" dirty="0" smtClean="0"/>
              <a:t>,  P. </a:t>
            </a:r>
            <a:r>
              <a:rPr lang="en-GB" sz="1400" dirty="0" err="1" smtClean="0"/>
              <a:t>Diko</a:t>
            </a:r>
            <a:r>
              <a:rPr lang="en-GB" sz="1400" dirty="0" smtClean="0"/>
              <a:t>, </a:t>
            </a:r>
            <a:r>
              <a:rPr lang="sk-SK" sz="1400" dirty="0" err="1" smtClean="0"/>
              <a:t>Growth</a:t>
            </a:r>
            <a:r>
              <a:rPr lang="sk-SK" sz="1400" dirty="0" smtClean="0"/>
              <a:t>  </a:t>
            </a:r>
            <a:r>
              <a:rPr lang="sk-SK" sz="1400" dirty="0" err="1" smtClean="0"/>
              <a:t>parameters</a:t>
            </a:r>
            <a:r>
              <a:rPr lang="sk-SK" sz="1400" dirty="0" smtClean="0"/>
              <a:t> in Y123-Y211-CeO</a:t>
            </a:r>
            <a:r>
              <a:rPr lang="sk-SK" sz="1400" baseline="-25000" dirty="0" smtClean="0"/>
              <a:t>2</a:t>
            </a:r>
            <a:r>
              <a:rPr lang="sk-SK" sz="1400" dirty="0" smtClean="0"/>
              <a:t> </a:t>
            </a:r>
          </a:p>
          <a:p>
            <a:r>
              <a:rPr lang="sk-SK" sz="1400" dirty="0" err="1" smtClean="0"/>
              <a:t>system</a:t>
            </a:r>
            <a:r>
              <a:rPr lang="sk-SK" sz="1400" b="1" dirty="0" smtClean="0"/>
              <a:t> IEEE TRANSACTIONS ON APPLIED SUPERCONDUCTIVITY 2016, </a:t>
            </a:r>
            <a:r>
              <a:rPr lang="sk-SK" sz="1400" dirty="0" smtClean="0"/>
              <a:t>prijaté.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>
          <a:xfrm>
            <a:off x="0" y="6237312"/>
            <a:ext cx="9144000" cy="728791"/>
            <a:chOff x="0" y="6226139"/>
            <a:chExt cx="9144000" cy="728791"/>
          </a:xfrm>
        </p:grpSpPr>
        <p:sp>
          <p:nvSpPr>
            <p:cNvPr id="5" name="Obdĺžnik 4"/>
            <p:cNvSpPr/>
            <p:nvPr/>
          </p:nvSpPr>
          <p:spPr>
            <a:xfrm>
              <a:off x="0" y="6226139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773" y="6293707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BlokTextu 6"/>
            <p:cNvSpPr txBox="1"/>
            <p:nvPr/>
          </p:nvSpPr>
          <p:spPr>
            <a:xfrm>
              <a:off x="1368152" y="6370155"/>
              <a:ext cx="73258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/>
              <a:r>
                <a:rPr lang="sk-SK" sz="1400" dirty="0">
                  <a:solidFill>
                    <a:schemeClr val="bg1"/>
                  </a:solidFill>
                  <a:ea typeface="Times New Roman" pitchFamily="18" charset="0"/>
                  <a:cs typeface="Calibri" pitchFamily="34" charset="0"/>
                </a:rPr>
                <a:t>3</a:t>
              </a:r>
              <a:r>
                <a:rPr kumimoji="0" lang="sk-SK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Times New Roman" pitchFamily="18" charset="0"/>
                  <a:cs typeface="Calibri" pitchFamily="34" charset="0"/>
                </a:rPr>
                <a:t>. akreditačný seminár vedeckých útvarov a  smerov k akreditácii ÚEF za roky 2012-2015, 2.6.2016</a:t>
              </a:r>
              <a:endParaRPr kumimoji="0" lang="sk-SK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  <a:p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9" name="BlokTextu 8"/>
          <p:cNvSpPr txBox="1"/>
          <p:nvPr/>
        </p:nvSpPr>
        <p:spPr>
          <a:xfrm>
            <a:off x="0" y="-27384"/>
            <a:ext cx="9144000" cy="338554"/>
          </a:xfrm>
          <a:prstGeom prst="rect">
            <a:avLst/>
          </a:prstGeom>
          <a:solidFill>
            <a:srgbClr val="0099FF"/>
          </a:solidFill>
          <a:ln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 smtClean="0">
                <a:solidFill>
                  <a:schemeClr val="bg1"/>
                </a:solidFill>
                <a:latin typeface="+mj-lt"/>
              </a:rPr>
              <a:t>Akreditácia 2016. </a:t>
            </a:r>
            <a:r>
              <a:rPr lang="sk-SK" sz="1600" dirty="0" smtClean="0">
                <a:solidFill>
                  <a:schemeClr val="bg1"/>
                </a:solidFill>
                <a:latin typeface="+mj-lt"/>
                <a:ea typeface="Times New Roman" pitchFamily="18" charset="0"/>
                <a:cs typeface="Calibri" pitchFamily="34" charset="0"/>
              </a:rPr>
              <a:t>Vedecký smer: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Príprava, štruktúra a vlastnosti progresívnych materiálov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0" y="620688"/>
            <a:ext cx="892899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k-SK" sz="1400" b="1" dirty="0" smtClean="0"/>
              <a:t>CC Zaslané publikácie 2016</a:t>
            </a:r>
          </a:p>
          <a:p>
            <a:r>
              <a:rPr lang="sk-SK" sz="1400" dirty="0" smtClean="0"/>
              <a:t>1. </a:t>
            </a:r>
            <a:r>
              <a:rPr lang="sk-SK" sz="1400" dirty="0" err="1" smtClean="0"/>
              <a:t>Chia-Ming</a:t>
            </a:r>
            <a:r>
              <a:rPr lang="sk-SK" sz="1400" dirty="0" smtClean="0"/>
              <a:t> </a:t>
            </a:r>
            <a:r>
              <a:rPr lang="sk-SK" sz="1400" dirty="0" err="1" smtClean="0"/>
              <a:t>Yang</a:t>
            </a:r>
            <a:r>
              <a:rPr lang="sk-SK" sz="1400" dirty="0" smtClean="0"/>
              <a:t>, </a:t>
            </a:r>
            <a:r>
              <a:rPr lang="sk-SK" sz="1400" dirty="0" err="1" smtClean="0"/>
              <a:t>In-Gann</a:t>
            </a:r>
            <a:r>
              <a:rPr lang="sk-SK" sz="1400" dirty="0" smtClean="0"/>
              <a:t> </a:t>
            </a:r>
            <a:r>
              <a:rPr lang="sk-SK" sz="1400" dirty="0" err="1" smtClean="0"/>
              <a:t>Chen</a:t>
            </a:r>
            <a:r>
              <a:rPr lang="sk-SK" sz="1400" dirty="0" smtClean="0"/>
              <a:t>, </a:t>
            </a:r>
            <a:r>
              <a:rPr lang="sk-SK" sz="1400" dirty="0" err="1" smtClean="0"/>
              <a:t>Jui-Chao</a:t>
            </a:r>
            <a:r>
              <a:rPr lang="sk-SK" sz="1400" dirty="0" smtClean="0"/>
              <a:t> </a:t>
            </a:r>
            <a:r>
              <a:rPr lang="sk-SK" sz="1400" dirty="0" err="1" smtClean="0"/>
              <a:t>Kuo</a:t>
            </a:r>
            <a:r>
              <a:rPr lang="sk-SK" sz="1400" dirty="0" smtClean="0"/>
              <a:t>, </a:t>
            </a:r>
            <a:r>
              <a:rPr lang="sk-SK" sz="1400" b="1" dirty="0" smtClean="0"/>
              <a:t>Pavel </a:t>
            </a:r>
            <a:r>
              <a:rPr lang="sk-SK" sz="1400" b="1" dirty="0" err="1" smtClean="0"/>
              <a:t>Diko</a:t>
            </a:r>
            <a:r>
              <a:rPr lang="sk-SK" sz="1400" dirty="0" smtClean="0"/>
              <a:t>, and </a:t>
            </a:r>
            <a:r>
              <a:rPr lang="sk-SK" sz="1400" dirty="0" err="1" smtClean="0"/>
              <a:t>Maw-Kuen</a:t>
            </a:r>
            <a:r>
              <a:rPr lang="sk-SK" sz="1400" dirty="0" smtClean="0"/>
              <a:t> </a:t>
            </a:r>
            <a:r>
              <a:rPr lang="sk-SK" sz="1400" dirty="0" err="1" smtClean="0"/>
              <a:t>Wu</a:t>
            </a:r>
            <a:r>
              <a:rPr lang="sk-SK" sz="1400" dirty="0" smtClean="0"/>
              <a:t>. </a:t>
            </a:r>
            <a:r>
              <a:rPr lang="sk-SK" sz="1400" dirty="0" err="1" smtClean="0"/>
              <a:t>Diffusion-less</a:t>
            </a:r>
            <a:r>
              <a:rPr lang="sk-SK" sz="1400" dirty="0" smtClean="0"/>
              <a:t> </a:t>
            </a:r>
            <a:r>
              <a:rPr lang="sk-SK" sz="1400" dirty="0" err="1" smtClean="0"/>
              <a:t>Transformation</a:t>
            </a:r>
            <a:r>
              <a:rPr lang="sk-SK" sz="1400" dirty="0" smtClean="0"/>
              <a:t> </a:t>
            </a:r>
            <a:r>
              <a:rPr lang="sk-SK" sz="1400" dirty="0" err="1" smtClean="0"/>
              <a:t>Induced</a:t>
            </a:r>
            <a:r>
              <a:rPr lang="sk-SK" sz="1400" dirty="0" smtClean="0"/>
              <a:t> </a:t>
            </a:r>
            <a:r>
              <a:rPr lang="sk-SK" sz="1400" dirty="0" err="1" smtClean="0"/>
              <a:t>Crystal</a:t>
            </a:r>
            <a:r>
              <a:rPr lang="sk-SK" sz="1400" dirty="0" smtClean="0"/>
              <a:t> </a:t>
            </a:r>
            <a:r>
              <a:rPr lang="sk-SK" sz="1400" dirty="0" err="1" smtClean="0"/>
              <a:t>Symmetry</a:t>
            </a:r>
            <a:r>
              <a:rPr lang="sk-SK" sz="1400" dirty="0" smtClean="0"/>
              <a:t> in </a:t>
            </a:r>
            <a:r>
              <a:rPr lang="sk-SK" sz="1400" dirty="0" err="1" smtClean="0"/>
              <a:t>β-FeSe</a:t>
            </a:r>
            <a:r>
              <a:rPr lang="sk-SK" sz="1400" dirty="0" smtClean="0"/>
              <a:t>, </a:t>
            </a:r>
            <a:r>
              <a:rPr lang="sk-SK" sz="1400" b="1" dirty="0" err="1" smtClean="0"/>
              <a:t>Applied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Physics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Letters</a:t>
            </a:r>
            <a:r>
              <a:rPr lang="sk-SK" sz="1400" dirty="0" smtClean="0"/>
              <a:t>. Spolupráca s </a:t>
            </a:r>
            <a:r>
              <a:rPr lang="sk-SK" sz="1400" b="1" dirty="0" smtClean="0"/>
              <a:t>NCKU </a:t>
            </a:r>
            <a:r>
              <a:rPr lang="sk-SK" sz="1400" b="1" dirty="0" err="1" smtClean="0"/>
              <a:t>Tainan</a:t>
            </a:r>
            <a:r>
              <a:rPr lang="sk-SK" sz="1400" dirty="0" smtClean="0"/>
              <a:t>. </a:t>
            </a:r>
          </a:p>
          <a:p>
            <a:endParaRPr lang="sk-SK" sz="1400" dirty="0" smtClean="0"/>
          </a:p>
          <a:p>
            <a:r>
              <a:rPr lang="en-US" sz="1400" dirty="0" smtClean="0"/>
              <a:t>2. </a:t>
            </a:r>
            <a:r>
              <a:rPr lang="en-US" sz="1400" dirty="0" err="1" smtClean="0"/>
              <a:t>Wen</a:t>
            </a:r>
            <a:r>
              <a:rPr lang="en-US" sz="1400" dirty="0" smtClean="0"/>
              <a:t> Zhao, </a:t>
            </a:r>
            <a:r>
              <a:rPr lang="en-US" sz="1400" dirty="0" err="1" smtClean="0"/>
              <a:t>Yunhua</a:t>
            </a:r>
            <a:r>
              <a:rPr lang="en-US" sz="1400" dirty="0" smtClean="0"/>
              <a:t> Shi, </a:t>
            </a:r>
            <a:r>
              <a:rPr lang="en-US" sz="1400" b="1" dirty="0" smtClean="0"/>
              <a:t>Monika </a:t>
            </a:r>
            <a:r>
              <a:rPr lang="en-GB" sz="1400" b="1" dirty="0" err="1" smtClean="0"/>
              <a:t>Radušovská</a:t>
            </a:r>
            <a:r>
              <a:rPr lang="en-US" sz="1400" dirty="0" smtClean="0"/>
              <a:t>, Anthony R. Dennis, John Durrell, </a:t>
            </a:r>
            <a:r>
              <a:rPr lang="en-US" sz="1400" b="1" dirty="0" err="1" smtClean="0"/>
              <a:t>Pavel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Diko</a:t>
            </a:r>
            <a:r>
              <a:rPr lang="en-US" sz="1400" dirty="0" smtClean="0"/>
              <a:t>, David A. Cardwell, 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Comparison of Platinum and CeO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Content on the Properties of Superconducting SmBa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Cu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7-δ</a:t>
            </a:r>
            <a:r>
              <a:rPr lang="en-US" sz="1400" dirty="0" smtClean="0"/>
              <a:t> Bulk Materials, </a:t>
            </a:r>
            <a:r>
              <a:rPr lang="en-GB" sz="1400" b="1" dirty="0" smtClean="0"/>
              <a:t>Journal of the American Ceramic Society</a:t>
            </a:r>
            <a:r>
              <a:rPr lang="en-GB" sz="1400" dirty="0" smtClean="0"/>
              <a:t>, </a:t>
            </a:r>
            <a:r>
              <a:rPr lang="en-GB" sz="1400" dirty="0" err="1" smtClean="0"/>
              <a:t>spolupráca</a:t>
            </a:r>
            <a:r>
              <a:rPr lang="en-GB" sz="1400" dirty="0" smtClean="0"/>
              <a:t> s University of Cambridge.</a:t>
            </a:r>
            <a:endParaRPr lang="sk-SK" sz="1400" b="1" dirty="0" smtClean="0"/>
          </a:p>
          <a:p>
            <a:r>
              <a:rPr lang="en-GB" sz="1400" dirty="0" smtClean="0"/>
              <a:t> </a:t>
            </a:r>
            <a:endParaRPr lang="sk-SK" sz="1400" b="1" dirty="0" smtClean="0"/>
          </a:p>
          <a:p>
            <a:r>
              <a:rPr lang="en-US" sz="1400" b="1" dirty="0" smtClean="0"/>
              <a:t>3. </a:t>
            </a:r>
            <a:r>
              <a:rPr lang="sk-SK" sz="1400" dirty="0" err="1" smtClean="0"/>
              <a:t>Xin</a:t>
            </a:r>
            <a:r>
              <a:rPr lang="sk-SK" sz="1400" dirty="0" smtClean="0"/>
              <a:t> </a:t>
            </a:r>
            <a:r>
              <a:rPr lang="sk-SK" sz="1400" dirty="0" err="1" smtClean="0"/>
              <a:t>Yao</a:t>
            </a:r>
            <a:r>
              <a:rPr lang="sk-SK" sz="1400" dirty="0" smtClean="0"/>
              <a:t>, </a:t>
            </a:r>
            <a:r>
              <a:rPr lang="sk-SK" sz="1400" dirty="0" err="1" smtClean="0"/>
              <a:t>Jun</a:t>
            </a:r>
            <a:r>
              <a:rPr lang="sk-SK" sz="1400" dirty="0" smtClean="0"/>
              <a:t> </a:t>
            </a:r>
            <a:r>
              <a:rPr lang="sk-SK" sz="1400" dirty="0" err="1" smtClean="0"/>
              <a:t>Qian</a:t>
            </a:r>
            <a:r>
              <a:rPr lang="sk-SK" sz="1400" dirty="0" smtClean="0"/>
              <a:t>; </a:t>
            </a:r>
            <a:r>
              <a:rPr lang="sk-SK" sz="1400" dirty="0" err="1" smtClean="0"/>
              <a:t>Wensuo</a:t>
            </a:r>
            <a:r>
              <a:rPr lang="sk-SK" sz="1400" dirty="0" smtClean="0"/>
              <a:t> </a:t>
            </a:r>
            <a:r>
              <a:rPr lang="sk-SK" sz="1400" dirty="0" err="1" smtClean="0"/>
              <a:t>Fan</a:t>
            </a:r>
            <a:r>
              <a:rPr lang="sk-SK" sz="1400" dirty="0" smtClean="0"/>
              <a:t>; </a:t>
            </a:r>
            <a:r>
              <a:rPr lang="sk-SK" sz="1400" dirty="0" err="1" smtClean="0"/>
              <a:t>Gehai</a:t>
            </a:r>
            <a:r>
              <a:rPr lang="sk-SK" sz="1400" dirty="0" smtClean="0"/>
              <a:t> </a:t>
            </a:r>
            <a:r>
              <a:rPr lang="sk-SK" sz="1400" dirty="0" err="1" smtClean="0"/>
              <a:t>Du</a:t>
            </a:r>
            <a:r>
              <a:rPr lang="sk-SK" sz="1400" dirty="0" smtClean="0"/>
              <a:t>; </a:t>
            </a:r>
            <a:r>
              <a:rPr lang="sk-SK" sz="1400" dirty="0" err="1" smtClean="0"/>
              <a:t>Haochen</a:t>
            </a:r>
            <a:r>
              <a:rPr lang="sk-SK" sz="1400" dirty="0" smtClean="0"/>
              <a:t> </a:t>
            </a:r>
            <a:r>
              <a:rPr lang="sk-SK" sz="1400" dirty="0" err="1" smtClean="0"/>
              <a:t>Li</a:t>
            </a:r>
            <a:r>
              <a:rPr lang="sk-SK" sz="1400" dirty="0" smtClean="0"/>
              <a:t>; </a:t>
            </a:r>
            <a:r>
              <a:rPr lang="sk-SK" sz="1400" dirty="0" err="1" smtClean="0"/>
              <a:t>Hui</a:t>
            </a:r>
            <a:r>
              <a:rPr lang="sk-SK" sz="1400" dirty="0" smtClean="0"/>
              <a:t> </a:t>
            </a:r>
            <a:r>
              <a:rPr lang="sk-SK" sz="1400" dirty="0" err="1" smtClean="0"/>
              <a:t>Xiang</a:t>
            </a:r>
            <a:r>
              <a:rPr lang="sk-SK" sz="1400" dirty="0" smtClean="0"/>
              <a:t>; </a:t>
            </a:r>
            <a:r>
              <a:rPr lang="sk-SK" sz="1400" dirty="0" err="1" smtClean="0"/>
              <a:t>Ghulam</a:t>
            </a:r>
            <a:r>
              <a:rPr lang="sk-SK" sz="1400" dirty="0" smtClean="0"/>
              <a:t> </a:t>
            </a:r>
            <a:r>
              <a:rPr lang="sk-SK" sz="1400" dirty="0" err="1" smtClean="0"/>
              <a:t>Hussain</a:t>
            </a:r>
            <a:r>
              <a:rPr lang="sk-SK" sz="1400" dirty="0" smtClean="0"/>
              <a:t>; </a:t>
            </a:r>
            <a:r>
              <a:rPr lang="sk-SK" sz="1400" dirty="0" err="1" smtClean="0"/>
              <a:t>Yan</a:t>
            </a:r>
            <a:r>
              <a:rPr lang="sk-SK" sz="1400" dirty="0" smtClean="0"/>
              <a:t> </a:t>
            </a:r>
            <a:r>
              <a:rPr lang="sk-SK" sz="1400" dirty="0" err="1" smtClean="0"/>
              <a:t>Liu</a:t>
            </a:r>
            <a:r>
              <a:rPr lang="sk-SK" sz="1400" dirty="0" smtClean="0"/>
              <a:t>; </a:t>
            </a:r>
            <a:r>
              <a:rPr lang="sk-SK" sz="1400" dirty="0" err="1" smtClean="0"/>
              <a:t>Xiangxiang</a:t>
            </a:r>
            <a:r>
              <a:rPr lang="sk-SK" sz="1400" dirty="0" smtClean="0"/>
              <a:t> </a:t>
            </a:r>
            <a:r>
              <a:rPr lang="sk-SK" sz="1400" dirty="0" err="1" smtClean="0"/>
              <a:t>Cui</a:t>
            </a:r>
            <a:r>
              <a:rPr lang="sk-SK" sz="1400" dirty="0" smtClean="0"/>
              <a:t>; </a:t>
            </a:r>
            <a:r>
              <a:rPr lang="sk-SK" sz="1400" b="1" dirty="0" smtClean="0"/>
              <a:t>Pavel </a:t>
            </a:r>
            <a:r>
              <a:rPr lang="sk-SK" sz="1400" b="1" dirty="0" err="1" smtClean="0"/>
              <a:t>Diko</a:t>
            </a:r>
            <a:r>
              <a:rPr lang="sk-SK" sz="1400" dirty="0" smtClean="0"/>
              <a:t>; </a:t>
            </a:r>
            <a:r>
              <a:rPr lang="sk-SK" sz="1400" dirty="0" err="1" smtClean="0"/>
              <a:t>Zhiqiang</a:t>
            </a:r>
            <a:r>
              <a:rPr lang="sk-SK" sz="1400" dirty="0" smtClean="0"/>
              <a:t> </a:t>
            </a:r>
            <a:r>
              <a:rPr lang="sk-SK" sz="1400" dirty="0" err="1" smtClean="0"/>
              <a:t>Zou</a:t>
            </a:r>
            <a:r>
              <a:rPr lang="sk-SK" sz="1400" dirty="0" smtClean="0"/>
              <a:t>, A </a:t>
            </a:r>
            <a:r>
              <a:rPr lang="sk-SK" sz="1400" dirty="0" err="1" smtClean="0"/>
              <a:t>closely-complete</a:t>
            </a:r>
            <a:r>
              <a:rPr lang="sk-SK" sz="1400" dirty="0" smtClean="0"/>
              <a:t> </a:t>
            </a:r>
            <a:r>
              <a:rPr lang="sk-SK" sz="1400" dirty="0" err="1" smtClean="0"/>
              <a:t>peritectic</a:t>
            </a:r>
            <a:r>
              <a:rPr lang="sk-SK" sz="1400" dirty="0" smtClean="0"/>
              <a:t> </a:t>
            </a:r>
            <a:r>
              <a:rPr lang="sk-SK" sz="1400" dirty="0" err="1" smtClean="0"/>
              <a:t>reaction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YBa2(Cu1-xFex)3O7-&lt;delta&gt; </a:t>
            </a:r>
            <a:r>
              <a:rPr lang="sk-SK" sz="1400" dirty="0" err="1" smtClean="0"/>
              <a:t>crystal</a:t>
            </a:r>
            <a:r>
              <a:rPr lang="sk-SK" sz="1400" dirty="0" smtClean="0"/>
              <a:t> </a:t>
            </a:r>
            <a:r>
              <a:rPr lang="sk-SK" sz="1400" dirty="0" err="1" smtClean="0"/>
              <a:t>caused</a:t>
            </a:r>
            <a:r>
              <a:rPr lang="sk-SK" sz="1400" dirty="0" smtClean="0"/>
              <a:t> by </a:t>
            </a:r>
            <a:r>
              <a:rPr lang="sk-SK" sz="1400" dirty="0" err="1" smtClean="0"/>
              <a:t>dissolution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</a:t>
            </a:r>
            <a:r>
              <a:rPr lang="sk-SK" sz="1400" dirty="0" err="1" smtClean="0"/>
              <a:t>nano-sized</a:t>
            </a:r>
            <a:r>
              <a:rPr lang="sk-SK" sz="1400" dirty="0" smtClean="0"/>
              <a:t> </a:t>
            </a:r>
            <a:r>
              <a:rPr lang="sk-SK" sz="1400" dirty="0" err="1" smtClean="0"/>
              <a:t>primary</a:t>
            </a:r>
            <a:r>
              <a:rPr lang="sk-SK" sz="1400" dirty="0" smtClean="0"/>
              <a:t> </a:t>
            </a:r>
            <a:r>
              <a:rPr lang="sk-SK" sz="1400" dirty="0" err="1" smtClean="0"/>
              <a:t>phase</a:t>
            </a:r>
            <a:r>
              <a:rPr lang="sk-SK" sz="1400" dirty="0" smtClean="0"/>
              <a:t>. </a:t>
            </a:r>
            <a:r>
              <a:rPr lang="sk-SK" sz="1400" b="1" dirty="0" smtClean="0"/>
              <a:t>Acta </a:t>
            </a:r>
            <a:r>
              <a:rPr lang="sk-SK" sz="1400" b="1" dirty="0" err="1" smtClean="0"/>
              <a:t>Materialia</a:t>
            </a:r>
            <a:r>
              <a:rPr lang="sk-SK" sz="1400" dirty="0" smtClean="0"/>
              <a:t>, Spolupráca </a:t>
            </a:r>
            <a:r>
              <a:rPr lang="sk-SK" sz="1400" b="1" dirty="0" smtClean="0"/>
              <a:t>SJTU </a:t>
            </a:r>
            <a:r>
              <a:rPr lang="sk-SK" sz="1400" b="1" dirty="0" err="1" smtClean="0"/>
              <a:t>Shanghai</a:t>
            </a:r>
            <a:r>
              <a:rPr lang="sk-SK" sz="1400" dirty="0" smtClean="0"/>
              <a:t>.  </a:t>
            </a:r>
            <a:endParaRPr lang="sk-SK" sz="1400" b="1" dirty="0" smtClean="0"/>
          </a:p>
          <a:p>
            <a:endParaRPr lang="sk-SK" sz="1400" b="1" dirty="0" smtClean="0"/>
          </a:p>
          <a:p>
            <a:r>
              <a:rPr lang="en-GB" sz="1400" b="1" dirty="0" err="1" smtClean="0"/>
              <a:t>Prijat</a:t>
            </a:r>
            <a:r>
              <a:rPr lang="sk-SK" sz="1400" b="1" dirty="0" smtClean="0"/>
              <a:t>é SCOPUS 2016</a:t>
            </a:r>
          </a:p>
          <a:p>
            <a:r>
              <a:rPr lang="sk-SK" sz="1400" b="1" dirty="0" smtClean="0"/>
              <a:t>1. </a:t>
            </a:r>
            <a:r>
              <a:rPr lang="sk-SK" sz="1400" b="1" dirty="0" err="1" smtClean="0">
                <a:hlinkClick r:id="rId3" tooltip="Show Author Details"/>
              </a:rPr>
              <a:t>Radušovská</a:t>
            </a:r>
            <a:r>
              <a:rPr lang="sk-SK" sz="1400" b="1" dirty="0" smtClean="0">
                <a:hlinkClick r:id="rId3" tooltip="Show Author Details"/>
              </a:rPr>
              <a:t>, M.</a:t>
            </a:r>
            <a:r>
              <a:rPr lang="sk-SK" sz="1400" b="1" dirty="0" smtClean="0"/>
              <a:t> </a:t>
            </a:r>
            <a:r>
              <a:rPr lang="sk-SK" sz="1400" b="1" dirty="0" smtClean="0">
                <a:hlinkClick r:id="rId4" tooltip="Email to this author"/>
              </a:rPr>
              <a:t> </a:t>
            </a:r>
            <a:r>
              <a:rPr lang="sk-SK" sz="1400" b="1" dirty="0" smtClean="0"/>
              <a:t>,  </a:t>
            </a:r>
            <a:r>
              <a:rPr lang="sk-SK" sz="1400" b="1" dirty="0" err="1" smtClean="0">
                <a:hlinkClick r:id="rId5" tooltip="Show Author Details"/>
              </a:rPr>
              <a:t>Volochová</a:t>
            </a:r>
            <a:r>
              <a:rPr lang="sk-SK" sz="1400" b="1" dirty="0" smtClean="0">
                <a:hlinkClick r:id="rId5" tooltip="Show Author Details"/>
              </a:rPr>
              <a:t>, D.</a:t>
            </a:r>
            <a:r>
              <a:rPr lang="sk-SK" sz="1400" b="1" dirty="0" smtClean="0"/>
              <a:t>,  </a:t>
            </a:r>
            <a:r>
              <a:rPr lang="sk-SK" sz="1400" b="1" dirty="0" err="1" smtClean="0">
                <a:hlinkClick r:id="rId6" tooltip="Show Author Details"/>
              </a:rPr>
              <a:t>Antal</a:t>
            </a:r>
            <a:r>
              <a:rPr lang="sk-SK" sz="1400" b="1" dirty="0" smtClean="0">
                <a:hlinkClick r:id="rId6" tooltip="Show Author Details"/>
              </a:rPr>
              <a:t>, V.</a:t>
            </a:r>
            <a:r>
              <a:rPr lang="sk-SK" sz="1400" b="1" dirty="0" smtClean="0"/>
              <a:t>,  </a:t>
            </a:r>
            <a:r>
              <a:rPr lang="sk-SK" sz="1400" b="1" dirty="0" err="1" smtClean="0">
                <a:hlinkClick r:id="rId7" tooltip="Show Author Details"/>
              </a:rPr>
              <a:t>Piovarči</a:t>
            </a:r>
            <a:r>
              <a:rPr lang="sk-SK" sz="1400" b="1" dirty="0" smtClean="0">
                <a:hlinkClick r:id="rId7" tooltip="Show Author Details"/>
              </a:rPr>
              <a:t>, S.</a:t>
            </a:r>
            <a:r>
              <a:rPr lang="sk-SK" sz="1400" b="1" dirty="0" smtClean="0"/>
              <a:t>,  </a:t>
            </a:r>
            <a:r>
              <a:rPr lang="sk-SK" sz="1400" b="1" dirty="0" err="1" smtClean="0">
                <a:hlinkClick r:id="rId8" tooltip="Show Author Details"/>
              </a:rPr>
              <a:t>Diko</a:t>
            </a:r>
            <a:r>
              <a:rPr lang="sk-SK" sz="1400" b="1" dirty="0" smtClean="0">
                <a:hlinkClick r:id="rId8" tooltip="Show Author Details"/>
              </a:rPr>
              <a:t>, P.</a:t>
            </a:r>
            <a:r>
              <a:rPr lang="sk-SK" sz="1400" b="1" dirty="0" smtClean="0"/>
              <a:t> </a:t>
            </a:r>
            <a:r>
              <a:rPr lang="sk-SK" sz="1400" dirty="0" err="1" smtClean="0"/>
              <a:t>Growth</a:t>
            </a:r>
            <a:r>
              <a:rPr lang="sk-SK" sz="1400" dirty="0" smtClean="0"/>
              <a:t> </a:t>
            </a:r>
            <a:r>
              <a:rPr lang="sk-SK" sz="1400" dirty="0" err="1" smtClean="0"/>
              <a:t>conditions</a:t>
            </a:r>
            <a:r>
              <a:rPr lang="sk-SK" sz="1400" dirty="0" smtClean="0"/>
              <a:t> and </a:t>
            </a:r>
            <a:r>
              <a:rPr lang="sk-SK" sz="1400" dirty="0" err="1" smtClean="0"/>
              <a:t>properties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Y123/Y211 and Y123/Y</a:t>
            </a:r>
            <a:r>
              <a:rPr lang="sk-SK" sz="1400" baseline="-25000" dirty="0" smtClean="0"/>
              <a:t>2</a:t>
            </a:r>
            <a:r>
              <a:rPr lang="sk-SK" sz="1400" dirty="0" smtClean="0"/>
              <a:t>O</a:t>
            </a:r>
            <a:r>
              <a:rPr lang="sk-SK" sz="1400" baseline="-25000" dirty="0" smtClean="0"/>
              <a:t>3</a:t>
            </a:r>
            <a:r>
              <a:rPr lang="sk-SK" sz="1400" dirty="0" smtClean="0"/>
              <a:t> </a:t>
            </a:r>
            <a:r>
              <a:rPr lang="sk-SK" sz="1400" dirty="0" err="1" smtClean="0"/>
              <a:t>bulks</a:t>
            </a:r>
            <a:r>
              <a:rPr lang="sk-SK" sz="1400" dirty="0" smtClean="0"/>
              <a:t> </a:t>
            </a:r>
            <a:r>
              <a:rPr lang="sk-SK" sz="1400" dirty="0" err="1" smtClean="0">
                <a:hlinkClick r:id="rId9" tooltip="Go to the information page for this source"/>
              </a:rPr>
              <a:t>Journal</a:t>
            </a:r>
            <a:r>
              <a:rPr lang="sk-SK" sz="1400" dirty="0" smtClean="0">
                <a:hlinkClick r:id="rId9" tooltip="Go to the information page for this source"/>
              </a:rPr>
              <a:t> </a:t>
            </a:r>
            <a:r>
              <a:rPr lang="sk-SK" sz="1400" dirty="0" err="1" smtClean="0">
                <a:hlinkClick r:id="rId9" tooltip="Go to the information page for this source"/>
              </a:rPr>
              <a:t>of</a:t>
            </a:r>
            <a:r>
              <a:rPr lang="sk-SK" sz="1400" dirty="0" smtClean="0">
                <a:hlinkClick r:id="rId9" tooltip="Go to the information page for this source"/>
              </a:rPr>
              <a:t> </a:t>
            </a:r>
            <a:r>
              <a:rPr lang="sk-SK" sz="1400" dirty="0" err="1" smtClean="0">
                <a:hlinkClick r:id="rId9" tooltip="Go to the information page for this source"/>
              </a:rPr>
              <a:t>Physics</a:t>
            </a:r>
            <a:r>
              <a:rPr lang="sk-SK" sz="1400" dirty="0" smtClean="0">
                <a:hlinkClick r:id="rId9" tooltip="Go to the information page for this source"/>
              </a:rPr>
              <a:t>: </a:t>
            </a:r>
            <a:r>
              <a:rPr lang="sk-SK" sz="1400" dirty="0" err="1" smtClean="0">
                <a:hlinkClick r:id="rId9" tooltip="Go to the information page for this source"/>
              </a:rPr>
              <a:t>Conference</a:t>
            </a:r>
            <a:r>
              <a:rPr lang="sk-SK" sz="1400" dirty="0" smtClean="0">
                <a:hlinkClick r:id="rId9" tooltip="Go to the information page for this source"/>
              </a:rPr>
              <a:t> </a:t>
            </a:r>
            <a:r>
              <a:rPr lang="sk-SK" sz="1400" dirty="0" err="1" smtClean="0">
                <a:hlinkClick r:id="rId9" tooltip="Go to the information page for this source"/>
              </a:rPr>
              <a:t>Series</a:t>
            </a:r>
            <a:r>
              <a:rPr lang="sk-SK" sz="1400" dirty="0" smtClean="0"/>
              <a:t>, </a:t>
            </a:r>
            <a:r>
              <a:rPr lang="sk-SK" sz="1400" dirty="0" err="1" smtClean="0"/>
              <a:t>Volume</a:t>
            </a:r>
            <a:r>
              <a:rPr lang="sk-SK" sz="1400" dirty="0" smtClean="0"/>
              <a:t> 695, </a:t>
            </a:r>
            <a:r>
              <a:rPr lang="sk-SK" sz="1400" dirty="0" err="1" smtClean="0"/>
              <a:t>Issue</a:t>
            </a:r>
            <a:r>
              <a:rPr lang="sk-SK" sz="1400" dirty="0" smtClean="0"/>
              <a:t> 1, 17 </a:t>
            </a:r>
            <a:r>
              <a:rPr lang="sk-SK" sz="1400" dirty="0" err="1" smtClean="0"/>
              <a:t>March</a:t>
            </a:r>
            <a:r>
              <a:rPr lang="sk-SK" sz="1400" dirty="0" smtClean="0"/>
              <a:t> 2016, </a:t>
            </a:r>
            <a:r>
              <a:rPr lang="sk-SK" sz="1400" dirty="0" err="1" smtClean="0"/>
              <a:t>Article</a:t>
            </a:r>
            <a:r>
              <a:rPr lang="sk-SK" sz="1400" dirty="0" smtClean="0"/>
              <a:t> </a:t>
            </a:r>
            <a:r>
              <a:rPr lang="sk-SK" sz="1400" dirty="0" err="1" smtClean="0"/>
              <a:t>number</a:t>
            </a:r>
            <a:r>
              <a:rPr lang="sk-SK" sz="1400" dirty="0" smtClean="0"/>
              <a:t> 012010</a:t>
            </a:r>
          </a:p>
          <a:p>
            <a:endParaRPr lang="sk-SK" sz="1400" b="1" dirty="0" smtClean="0"/>
          </a:p>
          <a:p>
            <a:r>
              <a:rPr lang="sk-SK" sz="1400" b="1" dirty="0" smtClean="0"/>
              <a:t>2. </a:t>
            </a:r>
            <a:r>
              <a:rPr lang="sk-SK" sz="1400" b="1" dirty="0" smtClean="0">
                <a:hlinkClick r:id="rId10" tooltip="Show Author Details"/>
              </a:rPr>
              <a:t>Vojtkova, L.</a:t>
            </a:r>
            <a:r>
              <a:rPr lang="sk-SK" sz="1400" b="1" dirty="0" smtClean="0"/>
              <a:t> </a:t>
            </a:r>
            <a:r>
              <a:rPr lang="sk-SK" sz="1400" b="1" dirty="0" smtClean="0">
                <a:hlinkClick r:id="rId11" tooltip="Email to this author"/>
              </a:rPr>
              <a:t> </a:t>
            </a:r>
            <a:r>
              <a:rPr lang="sk-SK" sz="1400" b="1" dirty="0" smtClean="0"/>
              <a:t>,  </a:t>
            </a:r>
            <a:r>
              <a:rPr lang="sk-SK" sz="1400" b="1" dirty="0" err="1" smtClean="0">
                <a:hlinkClick r:id="rId12" tooltip="Show Author Details"/>
              </a:rPr>
              <a:t>Diko</a:t>
            </a:r>
            <a:r>
              <a:rPr lang="sk-SK" sz="1400" b="1" dirty="0" smtClean="0">
                <a:hlinkClick r:id="rId12" tooltip="Show Author Details"/>
              </a:rPr>
              <a:t>, P.</a:t>
            </a:r>
            <a:r>
              <a:rPr lang="sk-SK" sz="1400" b="1" dirty="0" smtClean="0"/>
              <a:t> </a:t>
            </a:r>
            <a:r>
              <a:rPr lang="sk-SK" sz="1400" b="1" dirty="0" smtClean="0">
                <a:hlinkClick r:id="rId13" tooltip="Email to this author"/>
              </a:rPr>
              <a:t> </a:t>
            </a:r>
            <a:r>
              <a:rPr lang="sk-SK" sz="1400" b="1" dirty="0" smtClean="0"/>
              <a:t>,  </a:t>
            </a:r>
            <a:r>
              <a:rPr lang="sk-SK" sz="1400" b="1" dirty="0" err="1" smtClean="0">
                <a:hlinkClick r:id="rId14" tooltip="Show Author Details"/>
              </a:rPr>
              <a:t>Volochová</a:t>
            </a:r>
            <a:r>
              <a:rPr lang="sk-SK" sz="1400" b="1" dirty="0" smtClean="0">
                <a:hlinkClick r:id="rId14" tooltip="Show Author Details"/>
              </a:rPr>
              <a:t>, D.</a:t>
            </a:r>
            <a:r>
              <a:rPr lang="sk-SK" sz="1400" dirty="0" smtClean="0"/>
              <a:t> </a:t>
            </a:r>
            <a:r>
              <a:rPr lang="sk-SK" sz="1400" dirty="0" smtClean="0">
                <a:hlinkClick r:id="rId15" tooltip="Email to this author"/>
              </a:rPr>
              <a:t> </a:t>
            </a:r>
            <a:r>
              <a:rPr lang="sk-SK" sz="1400" dirty="0" smtClean="0"/>
              <a:t> </a:t>
            </a:r>
            <a:r>
              <a:rPr lang="sk-SK" sz="1400" dirty="0" err="1" smtClean="0"/>
              <a:t>Melting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SmBa</a:t>
            </a:r>
            <a:r>
              <a:rPr lang="sk-SK" sz="1400" baseline="-25000" dirty="0" smtClean="0"/>
              <a:t>2</a:t>
            </a:r>
            <a:r>
              <a:rPr lang="sk-SK" sz="1400" dirty="0" smtClean="0"/>
              <a:t>Cu</a:t>
            </a:r>
            <a:r>
              <a:rPr lang="sk-SK" sz="1400" baseline="-25000" dirty="0" smtClean="0"/>
              <a:t>3</a:t>
            </a:r>
            <a:r>
              <a:rPr lang="sk-SK" sz="1400" dirty="0" smtClean="0"/>
              <a:t>O</a:t>
            </a:r>
            <a:r>
              <a:rPr lang="sk-SK" sz="1400" baseline="-25000" dirty="0" smtClean="0"/>
              <a:t>7-y</a:t>
            </a:r>
            <a:r>
              <a:rPr lang="sk-SK" sz="1400" dirty="0" smtClean="0"/>
              <a:t>-seeds </a:t>
            </a:r>
            <a:r>
              <a:rPr lang="sk-SK" sz="1400" dirty="0" err="1" smtClean="0"/>
              <a:t>during</a:t>
            </a:r>
            <a:r>
              <a:rPr lang="sk-SK" sz="1400" dirty="0" smtClean="0"/>
              <a:t> </a:t>
            </a:r>
            <a:r>
              <a:rPr lang="sk-SK" sz="1400" dirty="0" err="1" smtClean="0"/>
              <a:t>preparation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YBCO </a:t>
            </a:r>
            <a:r>
              <a:rPr lang="sk-SK" sz="1400" dirty="0" err="1" smtClean="0"/>
              <a:t>Bulk</a:t>
            </a:r>
            <a:r>
              <a:rPr lang="sk-SK" sz="1400" dirty="0" smtClean="0"/>
              <a:t> </a:t>
            </a:r>
            <a:r>
              <a:rPr lang="sk-SK" sz="1400" dirty="0" err="1" smtClean="0"/>
              <a:t>Superconductors</a:t>
            </a:r>
            <a:r>
              <a:rPr lang="sk-SK" sz="1400" dirty="0" smtClean="0"/>
              <a:t> by </a:t>
            </a:r>
            <a:r>
              <a:rPr lang="sk-SK" sz="1400" dirty="0" err="1" smtClean="0"/>
              <a:t>Infiltration</a:t>
            </a:r>
            <a:r>
              <a:rPr lang="sk-SK" sz="1400" dirty="0" smtClean="0"/>
              <a:t> </a:t>
            </a:r>
            <a:r>
              <a:rPr lang="sk-SK" sz="1400" dirty="0" err="1" smtClean="0"/>
              <a:t>Growth</a:t>
            </a:r>
            <a:r>
              <a:rPr lang="sk-SK" sz="1400" dirty="0" smtClean="0"/>
              <a:t> </a:t>
            </a:r>
            <a:r>
              <a:rPr lang="sk-SK" sz="1400" dirty="0" err="1" smtClean="0"/>
              <a:t>Method</a:t>
            </a:r>
            <a:r>
              <a:rPr lang="sk-SK" sz="1400" b="1" dirty="0" smtClean="0"/>
              <a:t>, </a:t>
            </a:r>
            <a:r>
              <a:rPr lang="sk-SK" sz="1400" b="1" dirty="0" err="1" smtClean="0">
                <a:hlinkClick r:id="rId9" tooltip="Go to the information page for this source"/>
              </a:rPr>
              <a:t>Journal</a:t>
            </a:r>
            <a:r>
              <a:rPr lang="sk-SK" sz="1400" b="1" dirty="0" smtClean="0">
                <a:hlinkClick r:id="rId9" tooltip="Go to the information page for this source"/>
              </a:rPr>
              <a:t> </a:t>
            </a:r>
            <a:r>
              <a:rPr lang="sk-SK" sz="1400" b="1" dirty="0" err="1" smtClean="0">
                <a:hlinkClick r:id="rId9" tooltip="Go to the information page for this source"/>
              </a:rPr>
              <a:t>of</a:t>
            </a:r>
            <a:r>
              <a:rPr lang="sk-SK" sz="1400" b="1" dirty="0" smtClean="0">
                <a:hlinkClick r:id="rId9" tooltip="Go to the information page for this source"/>
              </a:rPr>
              <a:t> </a:t>
            </a:r>
            <a:r>
              <a:rPr lang="sk-SK" sz="1400" b="1" dirty="0" err="1" smtClean="0">
                <a:hlinkClick r:id="rId9" tooltip="Go to the information page for this source"/>
              </a:rPr>
              <a:t>Physics</a:t>
            </a:r>
            <a:r>
              <a:rPr lang="sk-SK" sz="1400" b="1" dirty="0" smtClean="0">
                <a:hlinkClick r:id="rId9" tooltip="Go to the information page for this source"/>
              </a:rPr>
              <a:t>: </a:t>
            </a:r>
            <a:r>
              <a:rPr lang="sk-SK" sz="1400" b="1" dirty="0" err="1" smtClean="0">
                <a:hlinkClick r:id="rId9" tooltip="Go to the information page for this source"/>
              </a:rPr>
              <a:t>Conference</a:t>
            </a:r>
            <a:r>
              <a:rPr lang="sk-SK" sz="1400" b="1" dirty="0" smtClean="0">
                <a:hlinkClick r:id="rId9" tooltip="Go to the information page for this source"/>
              </a:rPr>
              <a:t> </a:t>
            </a:r>
            <a:r>
              <a:rPr lang="sk-SK" sz="1400" b="1" dirty="0" err="1" smtClean="0">
                <a:hlinkClick r:id="rId9" tooltip="Go to the information page for this source"/>
              </a:rPr>
              <a:t>Series</a:t>
            </a:r>
            <a:r>
              <a:rPr lang="sk-SK" sz="1400" b="1" dirty="0" smtClean="0"/>
              <a:t> </a:t>
            </a:r>
            <a:r>
              <a:rPr lang="sk-SK" sz="1400" dirty="0" err="1" smtClean="0"/>
              <a:t>Volume</a:t>
            </a:r>
            <a:r>
              <a:rPr lang="sk-SK" sz="1400" dirty="0" smtClean="0"/>
              <a:t> 695, </a:t>
            </a:r>
            <a:r>
              <a:rPr lang="sk-SK" sz="1400" dirty="0" err="1" smtClean="0"/>
              <a:t>Issue</a:t>
            </a:r>
            <a:r>
              <a:rPr lang="sk-SK" sz="1400" dirty="0" smtClean="0"/>
              <a:t> 1, 17 </a:t>
            </a:r>
            <a:r>
              <a:rPr lang="sk-SK" sz="1400" dirty="0" err="1" smtClean="0"/>
              <a:t>March</a:t>
            </a:r>
            <a:r>
              <a:rPr lang="sk-SK" sz="1400" dirty="0" smtClean="0"/>
              <a:t> 2016, </a:t>
            </a:r>
            <a:r>
              <a:rPr lang="sk-SK" sz="1400" dirty="0" err="1" smtClean="0"/>
              <a:t>Article</a:t>
            </a:r>
            <a:r>
              <a:rPr lang="sk-SK" sz="1400" dirty="0" smtClean="0"/>
              <a:t> </a:t>
            </a:r>
            <a:r>
              <a:rPr lang="sk-SK" sz="1400" dirty="0" err="1" smtClean="0"/>
              <a:t>number</a:t>
            </a:r>
            <a:r>
              <a:rPr lang="sk-SK" sz="1400" dirty="0" smtClean="0"/>
              <a:t> 012011</a:t>
            </a:r>
          </a:p>
          <a:p>
            <a:r>
              <a:rPr lang="sk-SK" sz="1400" b="1" dirty="0" smtClean="0"/>
              <a:t> </a:t>
            </a:r>
          </a:p>
          <a:p>
            <a:r>
              <a:rPr lang="sk-SK" sz="1400" b="1" dirty="0" smtClean="0"/>
              <a:t>3. </a:t>
            </a:r>
            <a:r>
              <a:rPr lang="sk-SK" sz="1400" dirty="0" smtClean="0"/>
              <a:t>K. </a:t>
            </a:r>
            <a:r>
              <a:rPr lang="sk-SK" sz="1400" dirty="0" err="1" smtClean="0"/>
              <a:t>Kasuga</a:t>
            </a:r>
            <a:r>
              <a:rPr lang="sk-SK" sz="1400" dirty="0" smtClean="0"/>
              <a:t>, M. </a:t>
            </a:r>
            <a:r>
              <a:rPr lang="sk-SK" sz="1400" dirty="0" err="1" smtClean="0"/>
              <a:t>Muralidhar</a:t>
            </a:r>
            <a:r>
              <a:rPr lang="sk-SK" sz="1400" dirty="0" smtClean="0"/>
              <a:t>,</a:t>
            </a:r>
            <a:r>
              <a:rPr lang="sk-SK" sz="1400" b="1" dirty="0" smtClean="0"/>
              <a:t> P. </a:t>
            </a:r>
            <a:r>
              <a:rPr lang="sk-SK" sz="1400" b="1" dirty="0" err="1" smtClean="0"/>
              <a:t>Diko</a:t>
            </a:r>
            <a:r>
              <a:rPr lang="sk-SK" sz="1400" b="1" dirty="0" smtClean="0"/>
              <a:t>, </a:t>
            </a:r>
            <a:r>
              <a:rPr lang="sk-SK" sz="1400" dirty="0" smtClean="0"/>
              <a:t>M. </a:t>
            </a:r>
            <a:r>
              <a:rPr lang="sk-SK" sz="1400" dirty="0" err="1" smtClean="0"/>
              <a:t>Jirsa</a:t>
            </a:r>
            <a:r>
              <a:rPr lang="sk-SK" sz="1400" dirty="0" smtClean="0"/>
              <a:t>, K. </a:t>
            </a:r>
            <a:r>
              <a:rPr lang="sk-SK" sz="1400" dirty="0" err="1" smtClean="0"/>
              <a:t>Inoue</a:t>
            </a:r>
            <a:r>
              <a:rPr lang="sk-SK" sz="1400" dirty="0" smtClean="0"/>
              <a:t>, M. </a:t>
            </a:r>
            <a:r>
              <a:rPr lang="sk-SK" sz="1400" dirty="0" err="1" smtClean="0"/>
              <a:t>Murakami</a:t>
            </a:r>
            <a:r>
              <a:rPr lang="sk-SK" sz="1400" b="1" dirty="0" smtClean="0"/>
              <a:t>, </a:t>
            </a:r>
            <a:r>
              <a:rPr lang="sk-SK" sz="1400" dirty="0" smtClean="0">
                <a:hlinkClick r:id="rId16"/>
              </a:rPr>
              <a:t>SEM and SEM by EDX </a:t>
            </a:r>
            <a:r>
              <a:rPr lang="sk-SK" sz="1400" dirty="0" err="1" smtClean="0">
                <a:hlinkClick r:id="rId16"/>
              </a:rPr>
              <a:t>Analysis</a:t>
            </a:r>
            <a:r>
              <a:rPr lang="sk-SK" sz="1400" dirty="0" smtClean="0">
                <a:hlinkClick r:id="rId16"/>
              </a:rPr>
              <a:t> </a:t>
            </a:r>
            <a:r>
              <a:rPr lang="sk-SK" sz="1400" dirty="0" err="1" smtClean="0">
                <a:hlinkClick r:id="rId16"/>
              </a:rPr>
              <a:t>of</a:t>
            </a:r>
            <a:r>
              <a:rPr lang="sk-SK" sz="1400" dirty="0" smtClean="0">
                <a:hlinkClick r:id="rId16"/>
              </a:rPr>
              <a:t> </a:t>
            </a:r>
            <a:r>
              <a:rPr lang="sk-SK" sz="1400" dirty="0" err="1" smtClean="0">
                <a:hlinkClick r:id="rId16"/>
              </a:rPr>
              <a:t>Air-Processed</a:t>
            </a:r>
            <a:r>
              <a:rPr lang="sk-SK" sz="1400" dirty="0" smtClean="0">
                <a:hlinkClick r:id="rId16"/>
              </a:rPr>
              <a:t> SmBa</a:t>
            </a:r>
            <a:r>
              <a:rPr lang="sk-SK" sz="1400" baseline="-25000" dirty="0" smtClean="0">
                <a:hlinkClick r:id="rId16"/>
              </a:rPr>
              <a:t>2</a:t>
            </a:r>
            <a:r>
              <a:rPr lang="sk-SK" sz="1400" dirty="0" smtClean="0">
                <a:hlinkClick r:id="rId16"/>
              </a:rPr>
              <a:t>Cu</a:t>
            </a:r>
            <a:r>
              <a:rPr lang="sk-SK" sz="1400" baseline="-25000" dirty="0" smtClean="0">
                <a:hlinkClick r:id="rId16"/>
              </a:rPr>
              <a:t>3</a:t>
            </a:r>
            <a:r>
              <a:rPr lang="sk-SK" sz="1400" dirty="0" smtClean="0">
                <a:hlinkClick r:id="rId16"/>
              </a:rPr>
              <a:t>O</a:t>
            </a:r>
            <a:r>
              <a:rPr lang="sk-SK" sz="1400" baseline="-25000" dirty="0" smtClean="0">
                <a:hlinkClick r:id="rId16"/>
              </a:rPr>
              <a:t>y</a:t>
            </a:r>
            <a:r>
              <a:rPr lang="sk-SK" sz="1400" b="1" dirty="0" smtClean="0"/>
              <a:t>, </a:t>
            </a:r>
            <a:r>
              <a:rPr lang="sk-SK" sz="1400" b="1" dirty="0" err="1" smtClean="0"/>
              <a:t>Physics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Procedia</a:t>
            </a:r>
            <a:r>
              <a:rPr lang="sk-SK" sz="1400" b="1" dirty="0" smtClean="0"/>
              <a:t>, </a:t>
            </a:r>
            <a:r>
              <a:rPr lang="sk-SK" sz="1400" dirty="0" err="1" smtClean="0"/>
              <a:t>Volume</a:t>
            </a:r>
            <a:r>
              <a:rPr lang="sk-SK" sz="1400" dirty="0" smtClean="0"/>
              <a:t> 81, </a:t>
            </a:r>
            <a:r>
              <a:rPr lang="sk-SK" sz="1400" dirty="0" err="1" smtClean="0"/>
              <a:t>Pages</a:t>
            </a:r>
            <a:r>
              <a:rPr lang="sk-SK" sz="1400" dirty="0" smtClean="0"/>
              <a:t> 1-202 (2016), </a:t>
            </a:r>
            <a:r>
              <a:rPr lang="sk-SK" sz="1400" i="1" dirty="0" err="1" smtClean="0"/>
              <a:t>Pages</a:t>
            </a:r>
            <a:r>
              <a:rPr lang="sk-SK" sz="1400" i="1" dirty="0" smtClean="0"/>
              <a:t> 41-44</a:t>
            </a:r>
            <a:endParaRPr lang="sk-SK" sz="1400" b="1" dirty="0" smtClean="0"/>
          </a:p>
          <a:p>
            <a:pPr marL="228600" indent="-228600" fontAlgn="t">
              <a:buAutoNum type="arabicPeriod"/>
            </a:pPr>
            <a:endParaRPr lang="sk-SK" sz="1400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>
          <a:xfrm>
            <a:off x="0" y="6237312"/>
            <a:ext cx="9144000" cy="728791"/>
            <a:chOff x="0" y="6226139"/>
            <a:chExt cx="9144000" cy="728791"/>
          </a:xfrm>
        </p:grpSpPr>
        <p:sp>
          <p:nvSpPr>
            <p:cNvPr id="5" name="Obdĺžnik 4"/>
            <p:cNvSpPr/>
            <p:nvPr/>
          </p:nvSpPr>
          <p:spPr>
            <a:xfrm>
              <a:off x="0" y="6226139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773" y="6293707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BlokTextu 6"/>
            <p:cNvSpPr txBox="1"/>
            <p:nvPr/>
          </p:nvSpPr>
          <p:spPr>
            <a:xfrm>
              <a:off x="1368152" y="6370155"/>
              <a:ext cx="73258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/>
              <a:r>
                <a:rPr lang="sk-SK" sz="1400" dirty="0">
                  <a:solidFill>
                    <a:schemeClr val="bg1"/>
                  </a:solidFill>
                  <a:ea typeface="Times New Roman" pitchFamily="18" charset="0"/>
                  <a:cs typeface="Calibri" pitchFamily="34" charset="0"/>
                </a:rPr>
                <a:t>3</a:t>
              </a:r>
              <a:r>
                <a:rPr kumimoji="0" lang="sk-SK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Times New Roman" pitchFamily="18" charset="0"/>
                  <a:cs typeface="Calibri" pitchFamily="34" charset="0"/>
                </a:rPr>
                <a:t>. akreditačný seminár vedeckých útvarov a  smerov k akreditácii ÚEF za roky 2012-2015, 2.6.2016</a:t>
              </a:r>
              <a:endParaRPr kumimoji="0" lang="sk-SK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  <a:p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9" name="BlokTextu 8"/>
          <p:cNvSpPr txBox="1"/>
          <p:nvPr/>
        </p:nvSpPr>
        <p:spPr>
          <a:xfrm>
            <a:off x="0" y="-27384"/>
            <a:ext cx="9144000" cy="338554"/>
          </a:xfrm>
          <a:prstGeom prst="rect">
            <a:avLst/>
          </a:prstGeom>
          <a:solidFill>
            <a:srgbClr val="0099FF"/>
          </a:solidFill>
          <a:ln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 smtClean="0">
                <a:solidFill>
                  <a:schemeClr val="bg1"/>
                </a:solidFill>
                <a:latin typeface="+mj-lt"/>
              </a:rPr>
              <a:t>Akreditácia 2016. </a:t>
            </a:r>
            <a:r>
              <a:rPr lang="sk-SK" sz="1600" dirty="0" smtClean="0">
                <a:solidFill>
                  <a:schemeClr val="bg1"/>
                </a:solidFill>
                <a:latin typeface="+mj-lt"/>
                <a:ea typeface="Times New Roman" pitchFamily="18" charset="0"/>
                <a:cs typeface="Calibri" pitchFamily="34" charset="0"/>
              </a:rPr>
              <a:t>Vedecký smer: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Príprava, štruktúra a vlastnosti progresívnych materiálov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15008" y="990600"/>
            <a:ext cx="892899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indent="-228600" fontAlgn="t"/>
            <a:r>
              <a:rPr lang="sk-SK" sz="1600" b="1" dirty="0" smtClean="0"/>
              <a:t>Zaslané SCOPUS16</a:t>
            </a:r>
          </a:p>
          <a:p>
            <a:endParaRPr lang="sk-SK" sz="1600" dirty="0" smtClean="0"/>
          </a:p>
          <a:p>
            <a:r>
              <a:rPr lang="sk-SK" sz="1600" dirty="0" smtClean="0"/>
              <a:t>1. </a:t>
            </a:r>
            <a:r>
              <a:rPr lang="en-GB" sz="1600" dirty="0" smtClean="0"/>
              <a:t>P. </a:t>
            </a:r>
            <a:r>
              <a:rPr lang="en-GB" sz="1600" dirty="0" err="1" smtClean="0"/>
              <a:t>Diko</a:t>
            </a:r>
            <a:r>
              <a:rPr lang="en-GB" sz="1600" dirty="0" smtClean="0"/>
              <a:t>, V. </a:t>
            </a:r>
            <a:r>
              <a:rPr lang="en-GB" sz="1600" dirty="0" err="1" smtClean="0"/>
              <a:t>Kavečanský</a:t>
            </a:r>
            <a:r>
              <a:rPr lang="en-GB" sz="1600" dirty="0" smtClean="0"/>
              <a:t>, S. </a:t>
            </a:r>
            <a:r>
              <a:rPr lang="en-GB" sz="1600" dirty="0" err="1" smtClean="0"/>
              <a:t>Piovarči</a:t>
            </a:r>
            <a:r>
              <a:rPr lang="en-GB" sz="1600" dirty="0" smtClean="0"/>
              <a:t>, T. </a:t>
            </a:r>
            <a:r>
              <a:rPr lang="en-GB" sz="1600" dirty="0" err="1" smtClean="0"/>
              <a:t>Ryba</a:t>
            </a:r>
            <a:r>
              <a:rPr lang="en-GB" sz="1600" dirty="0" smtClean="0"/>
              <a:t>,</a:t>
            </a:r>
            <a:r>
              <a:rPr lang="en-GB" sz="1600" baseline="30000" dirty="0" smtClean="0"/>
              <a:t> </a:t>
            </a:r>
            <a:r>
              <a:rPr lang="en-GB" sz="1600" dirty="0" smtClean="0"/>
              <a:t>Z. </a:t>
            </a:r>
            <a:r>
              <a:rPr lang="en-GB" sz="1600" dirty="0" err="1" smtClean="0"/>
              <a:t>Vargova</a:t>
            </a:r>
            <a:r>
              <a:rPr lang="en-GB" sz="1600" dirty="0" smtClean="0"/>
              <a:t>, R. </a:t>
            </a:r>
            <a:r>
              <a:rPr lang="sk-SK" sz="1600" dirty="0" smtClean="0"/>
              <a:t>Varga</a:t>
            </a:r>
            <a:r>
              <a:rPr lang="en-GB" sz="1600" baseline="30000" dirty="0" smtClean="0"/>
              <a:t>, </a:t>
            </a:r>
            <a:r>
              <a:rPr lang="en-GB" sz="1600" dirty="0" smtClean="0"/>
              <a:t>Microstructure of the </a:t>
            </a:r>
            <a:r>
              <a:rPr lang="en-GB" sz="1600" dirty="0" err="1" smtClean="0"/>
              <a:t>NiMnGa</a:t>
            </a:r>
            <a:r>
              <a:rPr lang="en-GB" sz="1600" dirty="0" smtClean="0"/>
              <a:t> </a:t>
            </a:r>
            <a:r>
              <a:rPr lang="en-GB" sz="1600" dirty="0" err="1" smtClean="0"/>
              <a:t>Heusler</a:t>
            </a:r>
            <a:r>
              <a:rPr lang="en-GB" sz="1600" dirty="0" smtClean="0"/>
              <a:t> alloys prepared by suction casting and melt-spinning</a:t>
            </a:r>
            <a:r>
              <a:rPr lang="sk-SK" sz="1600" dirty="0" smtClean="0"/>
              <a:t>, zaslané </a:t>
            </a:r>
            <a:r>
              <a:rPr lang="sk-SK" sz="1600" dirty="0" err="1" smtClean="0"/>
              <a:t>Materials</a:t>
            </a:r>
            <a:r>
              <a:rPr lang="sk-SK" sz="1600" dirty="0" smtClean="0"/>
              <a:t> </a:t>
            </a:r>
            <a:r>
              <a:rPr lang="sk-SK" sz="1600" dirty="0" err="1" smtClean="0"/>
              <a:t>Forum</a:t>
            </a:r>
            <a:r>
              <a:rPr lang="sk-SK" sz="1600" dirty="0" smtClean="0"/>
              <a:t>.</a:t>
            </a:r>
          </a:p>
          <a:p>
            <a:endParaRPr lang="sk-SK" sz="1600" dirty="0" smtClean="0"/>
          </a:p>
          <a:p>
            <a:r>
              <a:rPr lang="sk-SK" sz="1600" dirty="0" smtClean="0"/>
              <a:t>2. </a:t>
            </a:r>
            <a:r>
              <a:rPr lang="en-US" sz="1600" dirty="0" smtClean="0"/>
              <a:t>Daniela </a:t>
            </a:r>
            <a:r>
              <a:rPr lang="en-US" sz="1600" dirty="0" err="1" smtClean="0"/>
              <a:t>Volochová</a:t>
            </a:r>
            <a:r>
              <a:rPr lang="en-US" sz="1600" dirty="0" smtClean="0"/>
              <a:t>,  </a:t>
            </a:r>
            <a:r>
              <a:rPr lang="en-US" sz="1600" dirty="0" err="1" smtClean="0"/>
              <a:t>Vitaliy</a:t>
            </a:r>
            <a:r>
              <a:rPr lang="en-US" sz="1600" dirty="0" smtClean="0"/>
              <a:t> </a:t>
            </a:r>
            <a:r>
              <a:rPr lang="en-US" sz="1600" dirty="0" err="1" smtClean="0"/>
              <a:t>Antal</a:t>
            </a:r>
            <a:r>
              <a:rPr lang="en-US" sz="1600" dirty="0" smtClean="0"/>
              <a:t>, </a:t>
            </a:r>
            <a:r>
              <a:rPr lang="en-US" sz="1600" dirty="0" err="1" smtClean="0"/>
              <a:t>Jozef</a:t>
            </a:r>
            <a:r>
              <a:rPr lang="en-US" sz="1600" dirty="0" smtClean="0"/>
              <a:t> </a:t>
            </a:r>
            <a:r>
              <a:rPr lang="en-US" sz="1600" dirty="0" err="1" smtClean="0"/>
              <a:t>Kováč</a:t>
            </a:r>
            <a:r>
              <a:rPr lang="en-US" sz="1600" dirty="0" smtClean="0"/>
              <a:t>,</a:t>
            </a:r>
            <a:r>
              <a:rPr lang="en-US" sz="1600" baseline="30000" dirty="0" smtClean="0"/>
              <a:t> </a:t>
            </a:r>
            <a:r>
              <a:rPr lang="en-US" sz="1600" dirty="0" err="1" smtClean="0"/>
              <a:t>Pavel</a:t>
            </a:r>
            <a:r>
              <a:rPr lang="en-US" sz="1600" dirty="0" smtClean="0"/>
              <a:t> </a:t>
            </a:r>
            <a:r>
              <a:rPr lang="en-US" sz="1600" dirty="0" err="1" smtClean="0"/>
              <a:t>Diko</a:t>
            </a:r>
            <a:r>
              <a:rPr lang="sk-SK" sz="1600" baseline="30000" dirty="0" smtClean="0"/>
              <a:t>,</a:t>
            </a:r>
            <a:r>
              <a:rPr lang="sk-SK" sz="1600" dirty="0" smtClean="0"/>
              <a:t> </a:t>
            </a:r>
            <a:r>
              <a:rPr lang="en-US" sz="1600" dirty="0" smtClean="0"/>
              <a:t>YBCO Bulk Superconductors with </a:t>
            </a:r>
            <a:r>
              <a:rPr lang="en-US" sz="1600" dirty="0" err="1" smtClean="0"/>
              <a:t>Sm</a:t>
            </a:r>
            <a:r>
              <a:rPr lang="en-US" sz="1600" dirty="0" smtClean="0"/>
              <a:t> Addition</a:t>
            </a:r>
            <a:r>
              <a:rPr lang="sk-SK" sz="1600" dirty="0" smtClean="0"/>
              <a:t>, zaslané, zaslané </a:t>
            </a:r>
            <a:r>
              <a:rPr lang="sk-SK" sz="1600" dirty="0" err="1" smtClean="0"/>
              <a:t>Materials</a:t>
            </a:r>
            <a:r>
              <a:rPr lang="sk-SK" sz="1600" dirty="0" smtClean="0"/>
              <a:t> </a:t>
            </a:r>
            <a:r>
              <a:rPr lang="sk-SK" sz="1600" dirty="0" err="1" smtClean="0"/>
              <a:t>Forum</a:t>
            </a:r>
            <a:r>
              <a:rPr lang="sk-SK" sz="1600" dirty="0" smtClean="0"/>
              <a:t>.</a:t>
            </a:r>
          </a:p>
          <a:p>
            <a:endParaRPr lang="sk-SK" sz="1600" dirty="0" smtClean="0"/>
          </a:p>
          <a:p>
            <a:r>
              <a:rPr lang="sk-SK" sz="1600" dirty="0" smtClean="0"/>
              <a:t>3. </a:t>
            </a:r>
            <a:r>
              <a:rPr lang="en-GB" sz="1600" dirty="0" err="1" smtClean="0"/>
              <a:t>Liudmila</a:t>
            </a:r>
            <a:r>
              <a:rPr lang="en-GB" sz="1600" dirty="0" smtClean="0"/>
              <a:t> </a:t>
            </a:r>
            <a:r>
              <a:rPr lang="en-GB" sz="1600" dirty="0" err="1" smtClean="0"/>
              <a:t>Vojtkova</a:t>
            </a:r>
            <a:r>
              <a:rPr lang="en-GB" sz="1600" dirty="0" smtClean="0"/>
              <a:t>, </a:t>
            </a:r>
            <a:r>
              <a:rPr lang="en-GB" sz="1600" dirty="0" err="1" smtClean="0"/>
              <a:t>Pavel</a:t>
            </a:r>
            <a:r>
              <a:rPr lang="en-GB" sz="1600" dirty="0" smtClean="0"/>
              <a:t> </a:t>
            </a:r>
            <a:r>
              <a:rPr lang="en-GB" sz="1600" dirty="0" err="1" smtClean="0"/>
              <a:t>Diko</a:t>
            </a:r>
            <a:r>
              <a:rPr lang="en-GB" sz="1600" dirty="0" smtClean="0"/>
              <a:t>, Microstructure YBCO Bulk </a:t>
            </a:r>
            <a:r>
              <a:rPr lang="en-GB" sz="1600" dirty="0" err="1" smtClean="0"/>
              <a:t>SuperconductorsFabricated</a:t>
            </a:r>
            <a:r>
              <a:rPr lang="en-GB" sz="1600" dirty="0" smtClean="0"/>
              <a:t> By Infiltration Growth Process</a:t>
            </a:r>
            <a:r>
              <a:rPr lang="sk-SK" sz="1600" dirty="0" smtClean="0"/>
              <a:t>, zaslané </a:t>
            </a:r>
            <a:r>
              <a:rPr lang="sk-SK" sz="1600" dirty="0" err="1" smtClean="0"/>
              <a:t>Materials</a:t>
            </a:r>
            <a:r>
              <a:rPr lang="sk-SK" sz="1600" dirty="0" smtClean="0"/>
              <a:t> </a:t>
            </a:r>
            <a:r>
              <a:rPr lang="sk-SK" sz="1600" dirty="0" err="1" smtClean="0"/>
              <a:t>Forum</a:t>
            </a:r>
            <a:r>
              <a:rPr lang="sk-SK" sz="1600" dirty="0" smtClean="0"/>
              <a:t>.</a:t>
            </a:r>
          </a:p>
          <a:p>
            <a:endParaRPr lang="sk-SK" sz="1600" dirty="0" smtClean="0"/>
          </a:p>
          <a:p>
            <a:r>
              <a:rPr lang="sk-SK" sz="1600" dirty="0" smtClean="0"/>
              <a:t>4. </a:t>
            </a:r>
            <a:r>
              <a:rPr lang="en-GB" sz="1600" dirty="0" err="1" smtClean="0"/>
              <a:t>Katarína</a:t>
            </a:r>
            <a:r>
              <a:rPr lang="en-GB" sz="1600" dirty="0" smtClean="0"/>
              <a:t> </a:t>
            </a:r>
            <a:r>
              <a:rPr lang="en-GB" sz="1600" dirty="0" err="1" smtClean="0"/>
              <a:t>Zmorayová</a:t>
            </a:r>
            <a:r>
              <a:rPr lang="en-GB" sz="1600" b="1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 smtClean="0"/>
              <a:t>Pavel</a:t>
            </a:r>
            <a:r>
              <a:rPr lang="en-GB" sz="1600" dirty="0" smtClean="0"/>
              <a:t> </a:t>
            </a:r>
            <a:r>
              <a:rPr lang="en-GB" sz="1600" dirty="0" err="1" smtClean="0"/>
              <a:t>Diko</a:t>
            </a:r>
            <a:r>
              <a:rPr lang="sk-SK" sz="1600" baseline="30000" dirty="0" smtClean="0"/>
              <a:t> </a:t>
            </a:r>
            <a:r>
              <a:rPr lang="en-GB" sz="1600" dirty="0" smtClean="0"/>
              <a:t>and Jacques </a:t>
            </a:r>
            <a:r>
              <a:rPr lang="en-GB" sz="1600" dirty="0" err="1" smtClean="0"/>
              <a:t>Noudem</a:t>
            </a:r>
            <a:r>
              <a:rPr lang="sk-SK" sz="1600" baseline="30000" dirty="0" smtClean="0"/>
              <a:t>,</a:t>
            </a:r>
            <a:r>
              <a:rPr lang="en-GB" sz="1600" baseline="30000" dirty="0" smtClean="0"/>
              <a:t> </a:t>
            </a:r>
            <a:r>
              <a:rPr lang="en-GB" sz="1600" dirty="0" smtClean="0"/>
              <a:t>Microstructure Characterization of La-Ca-</a:t>
            </a:r>
            <a:r>
              <a:rPr lang="en-GB" sz="1600" dirty="0" err="1" smtClean="0"/>
              <a:t>Sr</a:t>
            </a:r>
            <a:r>
              <a:rPr lang="en-GB" sz="1600" dirty="0" smtClean="0"/>
              <a:t>-</a:t>
            </a:r>
            <a:r>
              <a:rPr lang="en-GB" sz="1600" dirty="0" err="1" smtClean="0"/>
              <a:t>Mn</a:t>
            </a:r>
            <a:r>
              <a:rPr lang="en-GB" sz="1600" dirty="0" smtClean="0"/>
              <a:t>-O </a:t>
            </a:r>
            <a:r>
              <a:rPr lang="en-GB" sz="1600" dirty="0" err="1" smtClean="0"/>
              <a:t>Magnetocaloric</a:t>
            </a:r>
            <a:r>
              <a:rPr lang="en-GB" sz="1600" dirty="0" smtClean="0"/>
              <a:t> Ceramics Prepared by Spark Plasma Sintering Method</a:t>
            </a:r>
            <a:r>
              <a:rPr lang="sk-SK" sz="1600" cap="all" dirty="0" smtClean="0"/>
              <a:t>, </a:t>
            </a:r>
            <a:r>
              <a:rPr lang="sk-SK" sz="1600" dirty="0" smtClean="0"/>
              <a:t>zaslané </a:t>
            </a:r>
            <a:r>
              <a:rPr lang="sk-SK" sz="1600" dirty="0" err="1" smtClean="0"/>
              <a:t>Materials</a:t>
            </a:r>
            <a:r>
              <a:rPr lang="sk-SK" sz="1600" dirty="0" smtClean="0"/>
              <a:t> </a:t>
            </a:r>
            <a:r>
              <a:rPr lang="sk-SK" sz="1600" dirty="0" err="1" smtClean="0"/>
              <a:t>Forum</a:t>
            </a:r>
            <a:r>
              <a:rPr lang="sk-SK" sz="1600" dirty="0" smtClean="0"/>
              <a:t>.</a:t>
            </a:r>
          </a:p>
          <a:p>
            <a:endParaRPr lang="sk-SK" sz="1600" dirty="0" smtClean="0"/>
          </a:p>
          <a:p>
            <a:r>
              <a:rPr lang="sk-SK" sz="1600" dirty="0" smtClean="0"/>
              <a:t>5. </a:t>
            </a:r>
            <a:r>
              <a:rPr lang="en-US" sz="1600" dirty="0" err="1" smtClean="0"/>
              <a:t>Renáta</a:t>
            </a:r>
            <a:r>
              <a:rPr lang="en-US" sz="1600" dirty="0" smtClean="0"/>
              <a:t> </a:t>
            </a:r>
            <a:r>
              <a:rPr lang="en-US" sz="1600" dirty="0" err="1" smtClean="0"/>
              <a:t>Verbová</a:t>
            </a:r>
            <a:r>
              <a:rPr lang="en-US" sz="1600" b="1" dirty="0" smtClean="0"/>
              <a:t>,</a:t>
            </a:r>
            <a:r>
              <a:rPr lang="en-US" sz="1600" dirty="0" smtClean="0"/>
              <a:t> Viktor </a:t>
            </a:r>
            <a:r>
              <a:rPr lang="en-US" sz="1600" dirty="0" err="1" smtClean="0"/>
              <a:t>Kavečanský</a:t>
            </a:r>
            <a:r>
              <a:rPr lang="en-US" sz="1600" dirty="0" smtClean="0"/>
              <a:t>, </a:t>
            </a:r>
            <a:r>
              <a:rPr lang="en-US" sz="1600" dirty="0" err="1" smtClean="0"/>
              <a:t>Pavel</a:t>
            </a:r>
            <a:r>
              <a:rPr lang="en-US" sz="1600" dirty="0" smtClean="0"/>
              <a:t> </a:t>
            </a:r>
            <a:r>
              <a:rPr lang="en-US" sz="1600" dirty="0" err="1" smtClean="0"/>
              <a:t>Dik</a:t>
            </a:r>
            <a:r>
              <a:rPr lang="sk-SK" sz="1600" dirty="0" smtClean="0"/>
              <a:t>o</a:t>
            </a:r>
            <a:r>
              <a:rPr lang="en-US" sz="1600" dirty="0" smtClean="0"/>
              <a:t> ,Samuel </a:t>
            </a:r>
            <a:r>
              <a:rPr lang="en-US" sz="1600" dirty="0" err="1" smtClean="0"/>
              <a:t>Piovarči</a:t>
            </a:r>
            <a:r>
              <a:rPr lang="sk-SK" sz="1600" baseline="30000" dirty="0" smtClean="0"/>
              <a:t>,</a:t>
            </a:r>
            <a:r>
              <a:rPr lang="sk-SK" sz="1600" dirty="0" smtClean="0"/>
              <a:t> </a:t>
            </a:r>
            <a:r>
              <a:rPr lang="en-US" sz="1600" baseline="30000" dirty="0" smtClean="0"/>
              <a:t> </a:t>
            </a:r>
            <a:r>
              <a:rPr lang="de-DE" sz="1600" dirty="0" smtClean="0"/>
              <a:t>Study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synthesis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crystal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barium</a:t>
            </a:r>
            <a:r>
              <a:rPr lang="de-DE" sz="1600" dirty="0" smtClean="0"/>
              <a:t> </a:t>
            </a:r>
            <a:r>
              <a:rPr lang="de-DE" sz="1600" dirty="0" err="1" smtClean="0"/>
              <a:t>cerate</a:t>
            </a:r>
            <a:r>
              <a:rPr lang="de-DE" sz="1600" dirty="0" smtClean="0"/>
              <a:t> </a:t>
            </a:r>
            <a:r>
              <a:rPr lang="de-DE" sz="1600" dirty="0" err="1" smtClean="0"/>
              <a:t>at</a:t>
            </a:r>
            <a:r>
              <a:rPr lang="de-DE" sz="1600" dirty="0" smtClean="0"/>
              <a:t> </a:t>
            </a:r>
            <a:r>
              <a:rPr lang="de-DE" sz="1600" dirty="0" err="1" smtClean="0"/>
              <a:t>high</a:t>
            </a:r>
            <a:r>
              <a:rPr lang="de-DE" sz="1600" dirty="0" smtClean="0"/>
              <a:t> </a:t>
            </a:r>
            <a:r>
              <a:rPr lang="de-DE" sz="1600" dirty="0" err="1" smtClean="0"/>
              <a:t>temperatures</a:t>
            </a:r>
            <a:r>
              <a:rPr lang="sk-SK" sz="1600" dirty="0" smtClean="0"/>
              <a:t>, zaslané </a:t>
            </a:r>
            <a:r>
              <a:rPr lang="sk-SK" sz="1600" dirty="0" err="1" smtClean="0"/>
              <a:t>Materials</a:t>
            </a:r>
            <a:r>
              <a:rPr lang="sk-SK" sz="1600" dirty="0" smtClean="0"/>
              <a:t> </a:t>
            </a:r>
            <a:r>
              <a:rPr lang="sk-SK" sz="1600" dirty="0" err="1" smtClean="0"/>
              <a:t>Forum</a:t>
            </a:r>
            <a:r>
              <a:rPr lang="sk-SK" sz="1600" dirty="0" smtClean="0"/>
              <a:t>.</a:t>
            </a:r>
          </a:p>
          <a:p>
            <a:endParaRPr lang="sk-SK" sz="1600" dirty="0" smtClean="0"/>
          </a:p>
          <a:p>
            <a:r>
              <a:rPr lang="sk-SK" sz="1600" dirty="0" smtClean="0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9472"/>
            <a:ext cx="9144000" cy="893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5" descr="D:\STA\Antal\FeSe\DSC\FeSe_DSC_Argon_600_statt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04864"/>
            <a:ext cx="245903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539552" y="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bg1"/>
                </a:solidFill>
              </a:rPr>
              <a:t>Poďakovanie kolektívu LMF za  tvorivý príspevok </a:t>
            </a:r>
          </a:p>
          <a:p>
            <a:pPr algn="ctr"/>
            <a:r>
              <a:rPr lang="sk-SK" sz="2400" b="1" dirty="0" smtClean="0">
                <a:solidFill>
                  <a:schemeClr val="bg1"/>
                </a:solidFill>
              </a:rPr>
              <a:t>k dosiahnutým výsledkom 2012 -2015</a:t>
            </a:r>
            <a:endParaRPr lang="sk-SK" sz="2400" b="1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683568" y="3933056"/>
            <a:ext cx="23088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Tvorivý pracovníci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Viktor Kavečanský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Katka </a:t>
            </a:r>
            <a:r>
              <a:rPr lang="sk-SK" sz="2000" b="1" dirty="0" err="1" smtClean="0">
                <a:solidFill>
                  <a:schemeClr val="bg1"/>
                </a:solidFill>
              </a:rPr>
              <a:t>Zmorayová</a:t>
            </a:r>
            <a:endParaRPr lang="sk-SK" sz="2000" b="1" dirty="0" smtClean="0">
              <a:solidFill>
                <a:schemeClr val="bg1"/>
              </a:solidFill>
            </a:endParaRPr>
          </a:p>
          <a:p>
            <a:r>
              <a:rPr lang="sk-SK" sz="2000" b="1" dirty="0" smtClean="0">
                <a:solidFill>
                  <a:schemeClr val="bg1"/>
                </a:solidFill>
              </a:rPr>
              <a:t>Martina </a:t>
            </a:r>
            <a:r>
              <a:rPr lang="sk-SK" sz="2000" b="1" dirty="0" err="1" smtClean="0">
                <a:solidFill>
                  <a:schemeClr val="bg1"/>
                </a:solidFill>
              </a:rPr>
              <a:t>Šefčiková</a:t>
            </a:r>
            <a:endParaRPr lang="sk-SK" sz="2000" b="1" dirty="0" smtClean="0">
              <a:solidFill>
                <a:schemeClr val="bg1"/>
              </a:solidFill>
            </a:endParaRPr>
          </a:p>
          <a:p>
            <a:r>
              <a:rPr lang="sk-SK" sz="2000" b="1" dirty="0" err="1" smtClean="0">
                <a:solidFill>
                  <a:schemeClr val="bg1"/>
                </a:solidFill>
              </a:rPr>
              <a:t>Vitalij</a:t>
            </a:r>
            <a:r>
              <a:rPr lang="sk-SK" sz="2000" b="1" dirty="0" smtClean="0">
                <a:solidFill>
                  <a:schemeClr val="bg1"/>
                </a:solidFill>
              </a:rPr>
              <a:t> </a:t>
            </a:r>
            <a:r>
              <a:rPr lang="sk-SK" sz="2000" b="1" dirty="0" err="1" smtClean="0">
                <a:solidFill>
                  <a:schemeClr val="bg1"/>
                </a:solidFill>
              </a:rPr>
              <a:t>Antal</a:t>
            </a:r>
            <a:endParaRPr lang="sk-SK" sz="2000" b="1" dirty="0" smtClean="0">
              <a:solidFill>
                <a:schemeClr val="bg1"/>
              </a:solidFill>
            </a:endParaRPr>
          </a:p>
          <a:p>
            <a:r>
              <a:rPr lang="sk-SK" sz="2000" b="1" dirty="0" smtClean="0">
                <a:solidFill>
                  <a:schemeClr val="bg1"/>
                </a:solidFill>
              </a:rPr>
              <a:t>Daniela </a:t>
            </a:r>
            <a:r>
              <a:rPr lang="sk-SK" sz="2000" b="1" dirty="0" err="1" smtClean="0">
                <a:solidFill>
                  <a:schemeClr val="bg1"/>
                </a:solidFill>
              </a:rPr>
              <a:t>Volochová</a:t>
            </a:r>
            <a:endParaRPr lang="sk-SK" sz="2000" b="1" dirty="0" smtClean="0">
              <a:solidFill>
                <a:schemeClr val="bg1"/>
              </a:solidFill>
            </a:endParaRPr>
          </a:p>
          <a:p>
            <a:r>
              <a:rPr lang="sk-SK" sz="2000" b="1" dirty="0" smtClean="0">
                <a:solidFill>
                  <a:schemeClr val="bg1"/>
                </a:solidFill>
              </a:rPr>
              <a:t>Monika </a:t>
            </a:r>
            <a:r>
              <a:rPr lang="sk-SK" sz="2000" b="1" dirty="0" err="1" smtClean="0">
                <a:solidFill>
                  <a:schemeClr val="bg1"/>
                </a:solidFill>
              </a:rPr>
              <a:t>Radušovská</a:t>
            </a:r>
            <a:endParaRPr lang="sk-SK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059832" y="4869160"/>
            <a:ext cx="20829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Doktorandi</a:t>
            </a:r>
          </a:p>
          <a:p>
            <a:r>
              <a:rPr lang="sk-SK" sz="2000" b="1" dirty="0" err="1" smtClean="0">
                <a:solidFill>
                  <a:schemeClr val="bg1"/>
                </a:solidFill>
              </a:rPr>
              <a:t>Ljudmila</a:t>
            </a:r>
            <a:r>
              <a:rPr lang="sk-SK" sz="2000" b="1" dirty="0" smtClean="0">
                <a:solidFill>
                  <a:schemeClr val="bg1"/>
                </a:solidFill>
              </a:rPr>
              <a:t> Vojtková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Renáta </a:t>
            </a:r>
            <a:r>
              <a:rPr lang="sk-SK" sz="2000" b="1" dirty="0" err="1" smtClean="0">
                <a:solidFill>
                  <a:schemeClr val="bg1"/>
                </a:solidFill>
              </a:rPr>
              <a:t>Verbová</a:t>
            </a:r>
            <a:endParaRPr lang="sk-SK" sz="2000" b="1" dirty="0" smtClean="0">
              <a:solidFill>
                <a:schemeClr val="bg1"/>
              </a:solidFill>
            </a:endParaRPr>
          </a:p>
          <a:p>
            <a:r>
              <a:rPr lang="sk-SK" sz="2000" b="1" dirty="0" smtClean="0">
                <a:solidFill>
                  <a:schemeClr val="bg1"/>
                </a:solidFill>
              </a:rPr>
              <a:t>Petra </a:t>
            </a:r>
            <a:r>
              <a:rPr lang="sk-SK" sz="2000" b="1" dirty="0" err="1" smtClean="0">
                <a:solidFill>
                  <a:schemeClr val="bg1"/>
                </a:solidFill>
              </a:rPr>
              <a:t>Hajdová</a:t>
            </a:r>
            <a:endParaRPr lang="sk-SK" sz="2000" b="1" dirty="0" smtClean="0">
              <a:solidFill>
                <a:schemeClr val="bg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364088" y="5445224"/>
            <a:ext cx="3162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Technický pracovník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Samuel </a:t>
            </a:r>
            <a:r>
              <a:rPr lang="sk-SK" sz="2000" b="1" dirty="0" err="1" smtClean="0">
                <a:solidFill>
                  <a:schemeClr val="bg1"/>
                </a:solidFill>
              </a:rPr>
              <a:t>Piovarči</a:t>
            </a:r>
            <a:endParaRPr lang="sk-SK" sz="2000" b="1" dirty="0" smtClean="0">
              <a:solidFill>
                <a:schemeClr val="bg1"/>
              </a:solidFill>
            </a:endParaRPr>
          </a:p>
        </p:txBody>
      </p:sp>
      <p:pic>
        <p:nvPicPr>
          <p:cNvPr id="11" name="Picture 4" descr="D:\Experiment\Work\2013\Varga_UPJS\Co2MnAl03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1717622" cy="936104"/>
          </a:xfrm>
          <a:prstGeom prst="rect">
            <a:avLst/>
          </a:prstGeom>
          <a:noFill/>
        </p:spPr>
      </p:pic>
      <p:grpSp>
        <p:nvGrpSpPr>
          <p:cNvPr id="13" name="Skupina 3"/>
          <p:cNvGrpSpPr/>
          <p:nvPr/>
        </p:nvGrpSpPr>
        <p:grpSpPr>
          <a:xfrm>
            <a:off x="3059832" y="3356992"/>
            <a:ext cx="2520280" cy="1323863"/>
            <a:chOff x="1035909" y="1268760"/>
            <a:chExt cx="6416410" cy="3312369"/>
          </a:xfrm>
        </p:grpSpPr>
        <p:pic>
          <p:nvPicPr>
            <p:cNvPr id="14" name="Obrázok 13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35909" y="2132856"/>
              <a:ext cx="3096344" cy="2124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Obrázok 14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39952" y="1268760"/>
              <a:ext cx="3312367" cy="331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Skupina 3"/>
          <p:cNvGrpSpPr/>
          <p:nvPr/>
        </p:nvGrpSpPr>
        <p:grpSpPr>
          <a:xfrm>
            <a:off x="0" y="6309320"/>
            <a:ext cx="9144000" cy="656783"/>
            <a:chOff x="0" y="6298147"/>
            <a:chExt cx="9144000" cy="656783"/>
          </a:xfrm>
        </p:grpSpPr>
        <p:sp>
          <p:nvSpPr>
            <p:cNvPr id="20" name="Obdĺžnik 19"/>
            <p:cNvSpPr/>
            <p:nvPr/>
          </p:nvSpPr>
          <p:spPr>
            <a:xfrm>
              <a:off x="0" y="6298147"/>
              <a:ext cx="9144000" cy="631861"/>
            </a:xfrm>
            <a:prstGeom prst="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1520" y="6405825"/>
              <a:ext cx="934949" cy="44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BlokTextu 21"/>
            <p:cNvSpPr txBox="1"/>
            <p:nvPr/>
          </p:nvSpPr>
          <p:spPr>
            <a:xfrm>
              <a:off x="1368152" y="6370155"/>
              <a:ext cx="73258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/>
              <a:r>
                <a:rPr lang="sk-SK" sz="1400" dirty="0">
                  <a:solidFill>
                    <a:schemeClr val="bg1"/>
                  </a:solidFill>
                  <a:ea typeface="Times New Roman" pitchFamily="18" charset="0"/>
                  <a:cs typeface="Calibri" pitchFamily="34" charset="0"/>
                </a:rPr>
                <a:t>3</a:t>
              </a:r>
              <a:r>
                <a:rPr kumimoji="0" lang="sk-SK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Times New Roman" pitchFamily="18" charset="0"/>
                  <a:cs typeface="Calibri" pitchFamily="34" charset="0"/>
                </a:rPr>
                <a:t>. akreditačný seminár vedeckých útvarov a  smerov k akreditácii ÚEF za roky 2012-2015, 2.6.2016</a:t>
              </a:r>
              <a:endParaRPr kumimoji="0" lang="sk-SK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  <a:p>
              <a:endParaRPr lang="sk-SK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876256" y="1196752"/>
            <a:ext cx="1512168" cy="168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1988840"/>
            <a:ext cx="155508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D:\PavelZaloha\LMFPracovnyA\ALMFDiko\VedeckeLMF\Experimenty\HeusleroveZl\ClankyNaseHA\ClanokHA14\Fig3e.bmp"/>
          <p:cNvPicPr>
            <a:picLocks noChangeAspect="1" noChangeArrowheads="1"/>
          </p:cNvPicPr>
          <p:nvPr/>
        </p:nvPicPr>
        <p:blipFill>
          <a:blip r:embed="rId10" cstate="print">
            <a:lum bright="-6000" contrast="10000"/>
          </a:blip>
          <a:srcRect/>
          <a:stretch>
            <a:fillRect/>
          </a:stretch>
        </p:blipFill>
        <p:spPr bwMode="auto">
          <a:xfrm>
            <a:off x="3563888" y="1844824"/>
            <a:ext cx="1224136" cy="1345242"/>
          </a:xfrm>
          <a:prstGeom prst="rect">
            <a:avLst/>
          </a:prstGeom>
          <a:noFill/>
        </p:spPr>
      </p:pic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8789" y="3284985"/>
            <a:ext cx="2489312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3968" y="836712"/>
            <a:ext cx="18002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/>
          <p:nvPr/>
        </p:nvPicPr>
        <p:blipFill>
          <a:blip r:embed="rId1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1252113" cy="960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395536" y="404664"/>
            <a:ext cx="849694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Najlepší výsledok oddelenia za r. 2012-2015</a:t>
            </a:r>
            <a:endParaRPr kumimoji="0" 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dirty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Názov: REBCO</a:t>
            </a:r>
            <a:r>
              <a:rPr kumimoji="0" lang="sk-SK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 </a:t>
            </a:r>
            <a:r>
              <a:rPr kumimoji="0" lang="sk-SK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supravodiče</a:t>
            </a:r>
            <a:r>
              <a:rPr kumimoji="0" lang="sk-SK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 s chemickým </a:t>
            </a:r>
            <a:r>
              <a:rPr kumimoji="0" lang="sk-SK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piningom</a:t>
            </a:r>
            <a:endParaRPr kumimoji="0" lang="sk-SK" b="1" i="0" u="none" strike="noStrike" cap="none" normalizeH="0" dirty="0" smtClean="0">
              <a:ln>
                <a:noFill/>
              </a:ln>
              <a:solidFill>
                <a:srgbClr val="0000FF"/>
              </a:solidFill>
              <a:effectLst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baseline="0" dirty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Kolektív:  </a:t>
            </a:r>
            <a:r>
              <a:rPr kumimoji="0" lang="sk-SK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D. </a:t>
            </a:r>
            <a:r>
              <a:rPr kumimoji="0" lang="sk-SK" b="0" i="0" u="sng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Volochová</a:t>
            </a:r>
            <a:r>
              <a:rPr kumimoji="0" lang="sk-SK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V. </a:t>
            </a:r>
            <a:r>
              <a:rPr kumimoji="0" lang="sk-SK" b="0" i="0" u="sng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Antal</a:t>
            </a:r>
            <a:r>
              <a:rPr kumimoji="0" lang="sk-SK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M. </a:t>
            </a:r>
            <a:r>
              <a:rPr kumimoji="0" lang="sk-SK" b="0" i="0" u="sng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Radušovská</a:t>
            </a:r>
            <a:r>
              <a:rPr kumimoji="0" lang="sk-SK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S. </a:t>
            </a:r>
            <a:r>
              <a:rPr kumimoji="0" lang="sk-SK" b="0" i="0" u="sng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Piovarči</a:t>
            </a:r>
            <a:r>
              <a:rPr kumimoji="0" lang="sk-SK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</a:t>
            </a:r>
            <a:r>
              <a:rPr kumimoji="0" lang="sk-SK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J. Kováč, </a:t>
            </a:r>
            <a:r>
              <a:rPr kumimoji="0" lang="sk-SK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P. </a:t>
            </a:r>
            <a:r>
              <a:rPr kumimoji="0" lang="sk-SK" b="0" i="0" u="sng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Diko</a:t>
            </a:r>
            <a:endParaRPr kumimoji="0" lang="sk-SK" b="0" i="0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baseline="0" dirty="0"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k-SK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Publikácie: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u="sng" dirty="0" smtClean="0"/>
              <a:t>D</a:t>
            </a:r>
            <a:r>
              <a:rPr lang="sk-SK" u="sng" dirty="0"/>
              <a:t>.</a:t>
            </a:r>
            <a:r>
              <a:rPr lang="en-US" u="sng" dirty="0"/>
              <a:t> </a:t>
            </a:r>
            <a:r>
              <a:rPr lang="en-US" u="sng" dirty="0" err="1"/>
              <a:t>Volochová</a:t>
            </a:r>
            <a:r>
              <a:rPr lang="en-US" u="sng" dirty="0"/>
              <a:t>, P </a:t>
            </a:r>
            <a:r>
              <a:rPr lang="en-US" u="sng" dirty="0" err="1"/>
              <a:t>Diko</a:t>
            </a:r>
            <a:r>
              <a:rPr lang="en-US" u="sng" dirty="0"/>
              <a:t>, </a:t>
            </a:r>
            <a:r>
              <a:rPr lang="sk-SK" u="sng" dirty="0"/>
              <a:t>S. </a:t>
            </a:r>
            <a:r>
              <a:rPr lang="sk-SK" u="sng" dirty="0" err="1"/>
              <a:t>Piovarči</a:t>
            </a:r>
            <a:r>
              <a:rPr lang="en-US" u="sng" dirty="0"/>
              <a:t>, </a:t>
            </a:r>
            <a:r>
              <a:rPr lang="en-US" dirty="0"/>
              <a:t>K Iida, B </a:t>
            </a:r>
            <a:r>
              <a:rPr lang="en-US" dirty="0" err="1"/>
              <a:t>Holzapfel</a:t>
            </a:r>
            <a:r>
              <a:rPr lang="en-US" dirty="0"/>
              <a:t>, A E Carrillo and X Granados</a:t>
            </a:r>
            <a:r>
              <a:rPr lang="sk-SK" dirty="0"/>
              <a:t>, </a:t>
            </a:r>
            <a:r>
              <a:rPr lang="en-US" i="1" dirty="0"/>
              <a:t>Microstructure and trapped field of Al-doped </a:t>
            </a:r>
            <a:r>
              <a:rPr lang="en-US" i="1" dirty="0" err="1"/>
              <a:t>GdBCO</a:t>
            </a:r>
            <a:r>
              <a:rPr lang="en-US" i="1" dirty="0"/>
              <a:t>-Ag bulk superconductors</a:t>
            </a:r>
            <a:r>
              <a:rPr lang="sk-SK" dirty="0"/>
              <a:t>, </a:t>
            </a:r>
            <a:r>
              <a:rPr lang="cs-CZ" b="1" dirty="0" err="1"/>
              <a:t>Supercond</a:t>
            </a:r>
            <a:r>
              <a:rPr lang="cs-CZ" b="1" dirty="0"/>
              <a:t>. </a:t>
            </a:r>
            <a:r>
              <a:rPr lang="cs-CZ" b="1" dirty="0" err="1"/>
              <a:t>Sci</a:t>
            </a:r>
            <a:r>
              <a:rPr lang="cs-CZ" b="1" dirty="0"/>
              <a:t>. </a:t>
            </a:r>
            <a:r>
              <a:rPr lang="cs-CZ" b="1" dirty="0" err="1"/>
              <a:t>Technol</a:t>
            </a:r>
            <a:r>
              <a:rPr lang="cs-CZ" b="1" dirty="0"/>
              <a:t>. </a:t>
            </a:r>
            <a:r>
              <a:rPr lang="cs-CZ" dirty="0"/>
              <a:t>25 (2012) 025023 (4pp)</a:t>
            </a:r>
            <a:r>
              <a:rPr lang="sk-SK" dirty="0"/>
              <a:t>. </a:t>
            </a:r>
            <a:r>
              <a:rPr lang="cs-CZ" b="1" dirty="0"/>
              <a:t>(2.758 - IF2012</a:t>
            </a:r>
            <a:r>
              <a:rPr lang="cs-CZ" b="1" dirty="0" smtClean="0"/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sk-SK" u="sng" dirty="0" smtClean="0"/>
              <a:t>VOLOCHOVÁ</a:t>
            </a:r>
            <a:r>
              <a:rPr lang="sk-SK" u="sng" dirty="0"/>
              <a:t>, Daniela</a:t>
            </a:r>
            <a:r>
              <a:rPr lang="sk-SK" dirty="0"/>
              <a:t> - JUREK, K. - </a:t>
            </a:r>
            <a:r>
              <a:rPr lang="sk-SK" u="sng" dirty="0"/>
              <a:t>RADUŠOVSKÁ, Monika</a:t>
            </a:r>
            <a:r>
              <a:rPr lang="sk-SK" dirty="0"/>
              <a:t> - </a:t>
            </a:r>
            <a:r>
              <a:rPr lang="sk-SK" u="sng" dirty="0"/>
              <a:t>PIOVARČI, Samuel</a:t>
            </a:r>
            <a:r>
              <a:rPr lang="sk-SK" dirty="0"/>
              <a:t> - </a:t>
            </a:r>
            <a:r>
              <a:rPr lang="sk-SK" u="sng" dirty="0"/>
              <a:t>ANTAL, </a:t>
            </a:r>
            <a:r>
              <a:rPr lang="sk-SK" u="sng" dirty="0" err="1"/>
              <a:t>Vitaliy</a:t>
            </a:r>
            <a:r>
              <a:rPr lang="sk-SK" u="sng" dirty="0"/>
              <a:t> </a:t>
            </a:r>
            <a:r>
              <a:rPr lang="sk-SK" dirty="0"/>
              <a:t>- KOVÁČ, Jozef - JIRSA, Miloš - </a:t>
            </a:r>
            <a:r>
              <a:rPr lang="sk-SK" u="sng" dirty="0"/>
              <a:t>DIKO, Pavel</a:t>
            </a:r>
            <a:r>
              <a:rPr lang="sk-SK" dirty="0"/>
              <a:t>. </a:t>
            </a:r>
            <a:r>
              <a:rPr lang="sk-SK" dirty="0" err="1"/>
              <a:t>Influence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Sm</a:t>
            </a:r>
            <a:r>
              <a:rPr lang="sk-SK" dirty="0"/>
              <a:t> and </a:t>
            </a:r>
            <a:r>
              <a:rPr lang="sk-SK" dirty="0" err="1"/>
              <a:t>Yb</a:t>
            </a:r>
            <a:r>
              <a:rPr lang="sk-SK" dirty="0"/>
              <a:t> </a:t>
            </a:r>
            <a:r>
              <a:rPr lang="sk-SK" dirty="0" err="1"/>
              <a:t>Pollution</a:t>
            </a:r>
            <a:r>
              <a:rPr lang="sk-SK" dirty="0"/>
              <a:t> on </a:t>
            </a:r>
            <a:r>
              <a:rPr lang="sk-SK" dirty="0" err="1"/>
              <a:t>Superconducting</a:t>
            </a:r>
            <a:r>
              <a:rPr lang="sk-SK" dirty="0"/>
              <a:t> </a:t>
            </a:r>
            <a:r>
              <a:rPr lang="sk-SK" dirty="0" err="1"/>
              <a:t>Properties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YBCO </a:t>
            </a:r>
            <a:r>
              <a:rPr lang="sk-SK" dirty="0" err="1"/>
              <a:t>Bulk</a:t>
            </a:r>
            <a:r>
              <a:rPr lang="sk-SK" dirty="0"/>
              <a:t> </a:t>
            </a:r>
            <a:r>
              <a:rPr lang="sk-SK" dirty="0" err="1"/>
              <a:t>Superconductors</a:t>
            </a:r>
            <a:r>
              <a:rPr lang="sk-SK" dirty="0"/>
              <a:t>. In </a:t>
            </a:r>
            <a:r>
              <a:rPr lang="sk-SK" b="1" dirty="0"/>
              <a:t>Acta </a:t>
            </a:r>
            <a:r>
              <a:rPr lang="sk-SK" b="1" dirty="0" err="1"/>
              <a:t>Physica</a:t>
            </a:r>
            <a:r>
              <a:rPr lang="sk-SK" b="1" dirty="0"/>
              <a:t> </a:t>
            </a:r>
            <a:r>
              <a:rPr lang="sk-SK" b="1" dirty="0" err="1"/>
              <a:t>Polonica</a:t>
            </a:r>
            <a:r>
              <a:rPr lang="sk-SK" b="1" dirty="0"/>
              <a:t> A</a:t>
            </a:r>
            <a:r>
              <a:rPr lang="sk-SK" dirty="0"/>
              <a:t>, 2014, </a:t>
            </a:r>
            <a:r>
              <a:rPr lang="sk-SK" dirty="0" err="1"/>
              <a:t>vol</a:t>
            </a:r>
            <a:r>
              <a:rPr lang="sk-SK" dirty="0"/>
              <a:t>. 126, no. 1, p. </a:t>
            </a:r>
            <a:r>
              <a:rPr lang="sk-SK" dirty="0" smtClean="0"/>
              <a:t>358-359.</a:t>
            </a:r>
            <a:r>
              <a:rPr lang="sk-SK" b="1" dirty="0" smtClean="0"/>
              <a:t> (0.604 </a:t>
            </a:r>
            <a:r>
              <a:rPr lang="sk-SK" b="1" dirty="0"/>
              <a:t>- </a:t>
            </a:r>
            <a:r>
              <a:rPr lang="sk-SK" b="1" dirty="0" smtClean="0"/>
              <a:t>IF2013)</a:t>
            </a:r>
            <a:endParaRPr lang="sk-SK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de-DE" u="sng" dirty="0"/>
              <a:t>Daniela </a:t>
            </a:r>
            <a:r>
              <a:rPr lang="de-DE" u="sng" dirty="0" err="1"/>
              <a:t>Volochová</a:t>
            </a:r>
            <a:r>
              <a:rPr lang="de-DE" u="sng" dirty="0"/>
              <a:t>,  Samuel </a:t>
            </a:r>
            <a:r>
              <a:rPr lang="de-DE" u="sng" dirty="0" err="1"/>
              <a:t>Piovarči</a:t>
            </a:r>
            <a:r>
              <a:rPr lang="de-DE" u="sng" dirty="0"/>
              <a:t>, Monika </a:t>
            </a:r>
            <a:r>
              <a:rPr lang="de-DE" u="sng" dirty="0" err="1"/>
              <a:t>Radušovská</a:t>
            </a:r>
            <a:r>
              <a:rPr lang="de-DE" u="sng" dirty="0"/>
              <a:t>, Vitaliy Antal</a:t>
            </a:r>
            <a:r>
              <a:rPr lang="de-DE" dirty="0"/>
              <a:t>, Jozef </a:t>
            </a:r>
            <a:r>
              <a:rPr lang="de-DE" dirty="0" err="1"/>
              <a:t>Kováč</a:t>
            </a:r>
            <a:r>
              <a:rPr lang="de-DE" dirty="0"/>
              <a:t>, Karel Jurek, </a:t>
            </a:r>
            <a:r>
              <a:rPr lang="de-DE" dirty="0" err="1"/>
              <a:t>Miloš</a:t>
            </a:r>
            <a:r>
              <a:rPr lang="de-DE" dirty="0"/>
              <a:t> </a:t>
            </a:r>
            <a:r>
              <a:rPr lang="de-DE" dirty="0" err="1"/>
              <a:t>Jirsa</a:t>
            </a:r>
            <a:r>
              <a:rPr lang="de-DE" dirty="0"/>
              <a:t>, Pavel </a:t>
            </a:r>
            <a:r>
              <a:rPr lang="de-DE" dirty="0" err="1"/>
              <a:t>Diko</a:t>
            </a:r>
            <a:r>
              <a:rPr lang="de-DE" dirty="0"/>
              <a:t> </a:t>
            </a:r>
            <a:r>
              <a:rPr lang="sk-SK" dirty="0"/>
              <a:t>YBCO </a:t>
            </a:r>
            <a:r>
              <a:rPr lang="sk-SK" dirty="0" err="1"/>
              <a:t>bulk</a:t>
            </a:r>
            <a:r>
              <a:rPr lang="sk-SK" dirty="0"/>
              <a:t> </a:t>
            </a:r>
            <a:r>
              <a:rPr lang="sk-SK" dirty="0" err="1"/>
              <a:t>superconductors</a:t>
            </a:r>
            <a:r>
              <a:rPr lang="sk-SK" dirty="0"/>
              <a:t> </a:t>
            </a:r>
            <a:r>
              <a:rPr lang="sk-SK" dirty="0" err="1"/>
              <a:t>doped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gadolinium</a:t>
            </a:r>
            <a:r>
              <a:rPr lang="sk-SK" dirty="0"/>
              <a:t> and </a:t>
            </a:r>
            <a:r>
              <a:rPr lang="sk-SK" dirty="0" err="1"/>
              <a:t>samarium</a:t>
            </a:r>
            <a:r>
              <a:rPr lang="de-DE" dirty="0"/>
              <a:t>, </a:t>
            </a:r>
            <a:r>
              <a:rPr lang="de-DE" b="1" dirty="0" err="1"/>
              <a:t>Physica</a:t>
            </a:r>
            <a:r>
              <a:rPr lang="de-DE" b="1" dirty="0"/>
              <a:t> C</a:t>
            </a:r>
            <a:r>
              <a:rPr lang="de-DE" dirty="0"/>
              <a:t> Volume: 494  (2013)  36-40</a:t>
            </a:r>
            <a:r>
              <a:rPr lang="de-DE" i="1" dirty="0"/>
              <a:t>. </a:t>
            </a:r>
            <a:r>
              <a:rPr lang="sk-SK" b="1" dirty="0"/>
              <a:t>(1.110 - IF2013</a:t>
            </a:r>
            <a:r>
              <a:rPr lang="sk-SK" b="1" dirty="0" smtClean="0"/>
              <a:t>)</a:t>
            </a:r>
            <a:r>
              <a:rPr lang="sk-SK" dirty="0" smtClean="0"/>
              <a:t> </a:t>
            </a:r>
            <a:endParaRPr lang="cs-CZ" b="1" dirty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PP 00089-2015 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P. </a:t>
            </a:r>
            <a:r>
              <a:rPr kumimoji="0" lang="sk-SK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D. </a:t>
            </a:r>
            <a:r>
              <a:rPr kumimoji="0" lang="sk-SK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Volochová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V. </a:t>
            </a:r>
            <a:r>
              <a:rPr kumimoji="0" lang="sk-SK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Antal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S. </a:t>
            </a:r>
            <a:r>
              <a:rPr kumimoji="0" lang="sk-SK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Piovarči</a:t>
            </a:r>
            <a:r>
              <a:rPr kumimoji="0" lang="sk-SK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sk-SK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YBCO </a:t>
            </a:r>
            <a:r>
              <a:rPr kumimoji="0" lang="sk-SK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supravodič</a:t>
            </a:r>
            <a:r>
              <a:rPr kumimoji="0" lang="sk-SK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legovaný </a:t>
            </a:r>
            <a:r>
              <a:rPr kumimoji="0" lang="sk-SK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samáriom</a:t>
            </a:r>
            <a:r>
              <a:rPr kumimoji="0" lang="sk-SK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 spôsob jeho výroby.  </a:t>
            </a:r>
            <a:endParaRPr kumimoji="0" lang="sk-SK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ľka 7"/>
          <p:cNvGraphicFramePr>
            <a:graphicFrameLocks noGrp="1"/>
          </p:cNvGraphicFramePr>
          <p:nvPr/>
        </p:nvGraphicFramePr>
        <p:xfrm>
          <a:off x="72006" y="548680"/>
          <a:ext cx="8964490" cy="3837420"/>
        </p:xfrm>
        <a:graphic>
          <a:graphicData uri="http://schemas.openxmlformats.org/drawingml/2006/table">
            <a:tbl>
              <a:tblPr/>
              <a:tblGrid>
                <a:gridCol w="1792899"/>
                <a:gridCol w="367342"/>
                <a:gridCol w="504056"/>
                <a:gridCol w="360040"/>
                <a:gridCol w="360040"/>
                <a:gridCol w="432048"/>
                <a:gridCol w="360040"/>
                <a:gridCol w="288032"/>
                <a:gridCol w="504056"/>
                <a:gridCol w="288032"/>
                <a:gridCol w="432048"/>
                <a:gridCol w="634056"/>
                <a:gridCol w="374056"/>
                <a:gridCol w="432048"/>
                <a:gridCol w="576064"/>
                <a:gridCol w="783643"/>
                <a:gridCol w="475990"/>
              </a:tblGrid>
              <a:tr h="266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Research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outputs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2012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90628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number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No./FTE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No./</a:t>
                      </a: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s. b.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number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No./FTE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>
                          <a:latin typeface="+mn-lt"/>
                          <a:ea typeface="Times New Roman"/>
                          <a:cs typeface="Times New Roman"/>
                        </a:rPr>
                        <a:t>No./s. b.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number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No./FTE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>
                          <a:latin typeface="+mn-lt"/>
                          <a:ea typeface="Times New Roman"/>
                          <a:cs typeface="Times New Roman"/>
                        </a:rPr>
                        <a:t>No./s. b.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number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No./FTE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>
                          <a:latin typeface="+mn-lt"/>
                          <a:ea typeface="Times New Roman"/>
                          <a:cs typeface="Times New Roman"/>
                        </a:rPr>
                        <a:t>No./s. b.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number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Av</a:t>
                      </a: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. No/ y.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Av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. No/FTE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Av</a:t>
                      </a:r>
                      <a:r>
                        <a:rPr lang="sk-SK" sz="1400" dirty="0" smtClean="0">
                          <a:latin typeface="+mn-lt"/>
                          <a:ea typeface="Times New Roman"/>
                          <a:cs typeface="Times New Roman"/>
                        </a:rPr>
                        <a:t>. No./</a:t>
                      </a:r>
                      <a:r>
                        <a:rPr lang="sk-SK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s.b</a:t>
                      </a:r>
                      <a:r>
                        <a:rPr lang="sk-SK" sz="1400" dirty="0" smtClean="0"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7400" marR="674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Chapters</a:t>
                      </a: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 in </a:t>
                      </a:r>
                      <a:r>
                        <a:rPr lang="sk-SK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monographs</a:t>
                      </a: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books</a:t>
                      </a: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published</a:t>
                      </a: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abroad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.17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.17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0.087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Chapters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 in </a:t>
                      </a: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monographs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books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published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 in SK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.33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0.087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CC publications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1.4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1.17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0.87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Scientific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publications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indexed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 by </a:t>
                      </a:r>
                      <a:r>
                        <a:rPr lang="sk-SK" sz="1400" dirty="0" err="1">
                          <a:latin typeface="Calibri"/>
                          <a:ea typeface="Times New Roman"/>
                          <a:cs typeface="Times New Roman"/>
                        </a:rPr>
                        <a:t>other</a:t>
                      </a: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databases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.83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0.7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2,25</a:t>
                      </a: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latin typeface="Calibri"/>
                          <a:ea typeface="Times New Roman"/>
                          <a:cs typeface="Times New Roman"/>
                        </a:rPr>
                        <a:t>0.39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00" marR="67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3528" y="173252"/>
            <a:ext cx="31125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IV. Počet CC publikácií, patentov</a:t>
            </a:r>
            <a:endParaRPr kumimoji="0" lang="sk-SK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uľka 8"/>
          <p:cNvGraphicFramePr>
            <a:graphicFrameLocks noGrp="1"/>
          </p:cNvGraphicFramePr>
          <p:nvPr/>
        </p:nvGraphicFramePr>
        <p:xfrm>
          <a:off x="755576" y="4509120"/>
          <a:ext cx="4839335" cy="1249644"/>
        </p:xfrm>
        <a:graphic>
          <a:graphicData uri="http://schemas.openxmlformats.org/drawingml/2006/table">
            <a:tbl>
              <a:tblPr/>
              <a:tblGrid>
                <a:gridCol w="2407920"/>
                <a:gridCol w="449580"/>
                <a:gridCol w="450215"/>
                <a:gridCol w="450850"/>
                <a:gridCol w="449580"/>
                <a:gridCol w="631190"/>
              </a:tblGrid>
              <a:tr h="268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 2015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2012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  SUMA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Počet A publikácií CC, IF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&gt; 1.25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sk-SK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Počet A publikácií, IF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&gt; 1.25 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latin typeface="Times New Roman"/>
                          <a:ea typeface="Times New Roman"/>
                          <a:cs typeface="Times New Roman"/>
                        </a:rPr>
                        <a:t> kde prvý autor je z ÚEF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sk-SK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sk-SK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BlokTextu 10"/>
          <p:cNvSpPr txBox="1"/>
          <p:nvPr/>
        </p:nvSpPr>
        <p:spPr>
          <a:xfrm>
            <a:off x="611560" y="6237312"/>
            <a:ext cx="836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00FF"/>
                </a:solidFill>
              </a:rPr>
              <a:t>Rok 2016: 7 prijatých CC (4A), 3 zaslané CC (3A),  3 prijaté SCOPUS, 5 zaslaných </a:t>
            </a:r>
            <a:r>
              <a:rPr lang="sk-SK" b="1" dirty="0" err="1" smtClean="0">
                <a:solidFill>
                  <a:srgbClr val="0000FF"/>
                </a:solidFill>
              </a:rPr>
              <a:t>Scopus</a:t>
            </a:r>
            <a:endParaRPr lang="sk-SK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PavelZaloha\LMFPracovnyA\UEF\AkreditaciaUEF\AkreditaciaSmerov16\Monografia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311040" y="404665"/>
            <a:ext cx="3989152" cy="5703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23528" y="326848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Rozpis podľa časopisov za celé obdobie:</a:t>
            </a:r>
            <a:endParaRPr kumimoji="0" lang="sk-SK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Sci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Technol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 (IF 2.8) 1x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Journal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of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Crystal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Growth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(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IFm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1.7) 4x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C (IF 1,1) 4x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J.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Superconductivity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Novel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Magnetism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(IF 0.93) 1x</a:t>
            </a:r>
          </a:p>
          <a:p>
            <a:r>
              <a:rPr lang="sk-SK" sz="1600" dirty="0" err="1"/>
              <a:t>Physica</a:t>
            </a:r>
            <a:r>
              <a:rPr lang="sk-SK" sz="1600" dirty="0"/>
              <a:t> Status </a:t>
            </a:r>
            <a:r>
              <a:rPr lang="sk-SK" sz="1600" dirty="0" err="1"/>
              <a:t>Solidi</a:t>
            </a:r>
            <a:r>
              <a:rPr lang="sk-SK" sz="1600" dirty="0"/>
              <a:t> A (IF 1.6) 1x</a:t>
            </a:r>
          </a:p>
          <a:p>
            <a:r>
              <a:rPr lang="sk-SK" sz="1600" dirty="0"/>
              <a:t>Acta </a:t>
            </a:r>
            <a:r>
              <a:rPr lang="sk-SK" sz="1600" dirty="0" err="1"/>
              <a:t>Physica</a:t>
            </a:r>
            <a:r>
              <a:rPr lang="sk-SK" sz="1600" dirty="0"/>
              <a:t> </a:t>
            </a:r>
            <a:r>
              <a:rPr lang="sk-SK" sz="1600" dirty="0" err="1"/>
              <a:t>Polonica</a:t>
            </a:r>
            <a:r>
              <a:rPr lang="sk-SK" sz="1600" dirty="0"/>
              <a:t> A (IF 0.6) 6x</a:t>
            </a:r>
          </a:p>
          <a:p>
            <a:r>
              <a:rPr lang="sk-SK" sz="1600" dirty="0" smtClean="0"/>
              <a:t>IEEE </a:t>
            </a:r>
            <a:r>
              <a:rPr lang="sk-SK" sz="1600" dirty="0" err="1" smtClean="0"/>
              <a:t>Transaction</a:t>
            </a:r>
            <a:r>
              <a:rPr lang="sk-SK" sz="1600" dirty="0" smtClean="0"/>
              <a:t> on </a:t>
            </a:r>
            <a:r>
              <a:rPr lang="sk-SK" sz="1600" dirty="0" err="1" smtClean="0"/>
              <a:t>Magnetics</a:t>
            </a:r>
            <a:r>
              <a:rPr lang="en-US" sz="1600" dirty="0" smtClean="0"/>
              <a:t>, </a:t>
            </a:r>
            <a:r>
              <a:rPr lang="en-US" sz="1600" dirty="0"/>
              <a:t>(IF </a:t>
            </a:r>
            <a:r>
              <a:rPr lang="en-US" sz="1600" dirty="0" smtClean="0"/>
              <a:t>1.4)1x</a:t>
            </a:r>
            <a:endParaRPr lang="sk-SK" sz="1600" dirty="0"/>
          </a:p>
          <a:p>
            <a:r>
              <a:rPr lang="sk-SK" sz="1600" dirty="0" err="1" smtClean="0"/>
              <a:t>Journal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Magnetism</a:t>
            </a:r>
            <a:r>
              <a:rPr lang="sk-SK" sz="1600" dirty="0" smtClean="0"/>
              <a:t> and </a:t>
            </a:r>
            <a:r>
              <a:rPr lang="sk-SK" sz="1600" dirty="0" err="1" smtClean="0"/>
              <a:t>Magnetic</a:t>
            </a:r>
            <a:r>
              <a:rPr lang="sk-SK" sz="1600" dirty="0" smtClean="0"/>
              <a:t> </a:t>
            </a:r>
            <a:r>
              <a:rPr lang="sk-SK" sz="1600" dirty="0" err="1" smtClean="0"/>
              <a:t>Materials</a:t>
            </a:r>
            <a:r>
              <a:rPr lang="sk-SK" sz="1600" dirty="0" smtClean="0"/>
              <a:t> (IF1.97</a:t>
            </a:r>
            <a:r>
              <a:rPr lang="sk-SK" sz="1600" dirty="0"/>
              <a:t>) </a:t>
            </a:r>
            <a:r>
              <a:rPr lang="sk-SK" sz="1600" dirty="0" smtClean="0"/>
              <a:t>1x</a:t>
            </a:r>
            <a:endParaRPr lang="sk-SK" sz="1600" dirty="0"/>
          </a:p>
          <a:p>
            <a:r>
              <a:rPr lang="sk-SK" sz="1600" dirty="0" err="1" smtClean="0"/>
              <a:t>Journal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coordination</a:t>
            </a:r>
            <a:r>
              <a:rPr lang="sk-SK" sz="1600" dirty="0" smtClean="0"/>
              <a:t> </a:t>
            </a:r>
            <a:r>
              <a:rPr lang="sk-SK" sz="1600" dirty="0" err="1" smtClean="0"/>
              <a:t>chemistry</a:t>
            </a:r>
            <a:r>
              <a:rPr lang="sk-SK" sz="1600" dirty="0" smtClean="0"/>
              <a:t> (</a:t>
            </a:r>
            <a:r>
              <a:rPr lang="sk-SK" sz="1600" dirty="0"/>
              <a:t>IF 2.0) 1x</a:t>
            </a:r>
          </a:p>
          <a:p>
            <a:r>
              <a:rPr lang="sk-SK" sz="1600" dirty="0" err="1"/>
              <a:t>Polyhedron</a:t>
            </a:r>
            <a:r>
              <a:rPr lang="sk-SK" sz="1600" dirty="0"/>
              <a:t> (IF 2.0) 1x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51520" y="3573016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Podané patenty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PP 00105-2013, P.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D.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Volochová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Binárne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dopovaný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YBCO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supravodič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PP 00067-2014, P.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S.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Piovarči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V.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Antal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YBCO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supravodičov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spracovaný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vysokotlakou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oxidáciou. 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PP 00089-2015 : P.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Diko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D.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Volochová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V.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Antal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S.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Piovarči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 YBCO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supravodič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legovaný </a:t>
            </a:r>
            <a:r>
              <a:rPr kumimoji="0" lang="sk-S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samáriom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 spôsob jeho výroby.  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Schválené patenty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400" b="1" dirty="0" smtClean="0"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rednášky</a:t>
            </a:r>
            <a:endParaRPr kumimoji="0" lang="sk-SK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k-SK" sz="1400" dirty="0" smtClean="0">
                <a:solidFill>
                  <a:srgbClr val="0000FF"/>
                </a:solidFill>
              </a:rPr>
              <a:t>P</a:t>
            </a:r>
            <a:r>
              <a:rPr lang="sk-SK" sz="1400" u="sng" dirty="0" smtClean="0">
                <a:solidFill>
                  <a:srgbClr val="0000FF"/>
                </a:solidFill>
              </a:rPr>
              <a:t>. </a:t>
            </a:r>
            <a:r>
              <a:rPr lang="sk-SK" sz="1400" u="sng" dirty="0" err="1" smtClean="0">
                <a:solidFill>
                  <a:srgbClr val="0000FF"/>
                </a:solidFill>
              </a:rPr>
              <a:t>Diko</a:t>
            </a:r>
            <a:r>
              <a:rPr lang="sk-SK" sz="1400" u="sng" dirty="0" smtClean="0">
                <a:solidFill>
                  <a:srgbClr val="0000FF"/>
                </a:solidFill>
              </a:rPr>
              <a:t>, D. </a:t>
            </a:r>
            <a:r>
              <a:rPr lang="sk-SK" sz="1400" u="sng" dirty="0" err="1" smtClean="0">
                <a:solidFill>
                  <a:srgbClr val="0000FF"/>
                </a:solidFill>
              </a:rPr>
              <a:t>Volochová</a:t>
            </a:r>
            <a:r>
              <a:rPr lang="sk-SK" sz="1400" u="sng" dirty="0" smtClean="0">
                <a:solidFill>
                  <a:srgbClr val="0000FF"/>
                </a:solidFill>
              </a:rPr>
              <a:t>, M. </a:t>
            </a:r>
            <a:r>
              <a:rPr lang="sk-SK" sz="1400" u="sng" dirty="0" err="1" smtClean="0">
                <a:solidFill>
                  <a:srgbClr val="0000FF"/>
                </a:solidFill>
              </a:rPr>
              <a:t>Radušovská</a:t>
            </a:r>
            <a:r>
              <a:rPr lang="sk-SK" sz="1400" u="sng" dirty="0" smtClean="0">
                <a:solidFill>
                  <a:srgbClr val="0000FF"/>
                </a:solidFill>
              </a:rPr>
              <a:t>, L. Vojtkova, S. </a:t>
            </a:r>
            <a:r>
              <a:rPr lang="sk-SK" sz="1400" u="sng" dirty="0" err="1" smtClean="0">
                <a:solidFill>
                  <a:srgbClr val="0000FF"/>
                </a:solidFill>
              </a:rPr>
              <a:t>Piovarči</a:t>
            </a:r>
            <a:r>
              <a:rPr lang="sk-SK" sz="1400" u="sng" dirty="0" smtClean="0">
                <a:solidFill>
                  <a:srgbClr val="0000FF"/>
                </a:solidFill>
              </a:rPr>
              <a:t>, V. Kavečanský, R. </a:t>
            </a:r>
            <a:r>
              <a:rPr lang="sk-SK" sz="1400" u="sng" dirty="0" err="1" smtClean="0">
                <a:solidFill>
                  <a:srgbClr val="0000FF"/>
                </a:solidFill>
              </a:rPr>
              <a:t>Verbová</a:t>
            </a:r>
            <a:r>
              <a:rPr lang="sk-SK" sz="1400" u="sng" dirty="0" smtClean="0">
                <a:solidFill>
                  <a:srgbClr val="0000FF"/>
                </a:solidFill>
              </a:rPr>
              <a:t>. </a:t>
            </a:r>
            <a:r>
              <a:rPr lang="sk-SK" sz="1400" dirty="0" err="1" smtClean="0">
                <a:solidFill>
                  <a:srgbClr val="0000FF"/>
                </a:solidFill>
              </a:rPr>
              <a:t>Growth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of</a:t>
            </a:r>
            <a:r>
              <a:rPr lang="sk-SK" sz="1400" dirty="0" smtClean="0">
                <a:solidFill>
                  <a:srgbClr val="0000FF"/>
                </a:solidFill>
              </a:rPr>
              <a:t> YBCO </a:t>
            </a:r>
            <a:r>
              <a:rPr lang="sk-SK" sz="1400" dirty="0" err="1" smtClean="0">
                <a:solidFill>
                  <a:srgbClr val="0000FF"/>
                </a:solidFill>
              </a:rPr>
              <a:t>single-grain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superconductors</a:t>
            </a:r>
            <a:r>
              <a:rPr lang="sk-SK" sz="1400" dirty="0" smtClean="0">
                <a:solidFill>
                  <a:srgbClr val="0000FF"/>
                </a:solidFill>
              </a:rPr>
              <a:t> in </a:t>
            </a:r>
            <a:r>
              <a:rPr lang="sk-SK" sz="1400" dirty="0" err="1" smtClean="0">
                <a:solidFill>
                  <a:srgbClr val="0000FF"/>
                </a:solidFill>
              </a:rPr>
              <a:t>the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system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with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cerium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addition</a:t>
            </a:r>
            <a:r>
              <a:rPr lang="sk-SK" sz="1400" dirty="0" smtClean="0">
                <a:solidFill>
                  <a:srgbClr val="0000FF"/>
                </a:solidFill>
              </a:rPr>
              <a:t>. In PASREG 2015: </a:t>
            </a:r>
            <a:r>
              <a:rPr lang="sk-SK" sz="1400" dirty="0" err="1" smtClean="0">
                <a:solidFill>
                  <a:srgbClr val="0000FF"/>
                </a:solidFill>
              </a:rPr>
              <a:t>The</a:t>
            </a:r>
            <a:r>
              <a:rPr lang="sk-SK" sz="1400" dirty="0" smtClean="0">
                <a:solidFill>
                  <a:srgbClr val="0000FF"/>
                </a:solidFill>
              </a:rPr>
              <a:t> 9</a:t>
            </a:r>
            <a:r>
              <a:rPr lang="sk-SK" sz="1400" baseline="30000" dirty="0" smtClean="0">
                <a:solidFill>
                  <a:srgbClr val="0000FF"/>
                </a:solidFill>
              </a:rPr>
              <a:t>th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International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Workshop</a:t>
            </a:r>
            <a:r>
              <a:rPr lang="sk-SK" sz="1400" dirty="0" smtClean="0">
                <a:solidFill>
                  <a:srgbClr val="0000FF"/>
                </a:solidFill>
              </a:rPr>
              <a:t> on </a:t>
            </a:r>
            <a:r>
              <a:rPr lang="sk-SK" sz="1400" dirty="0" err="1" smtClean="0">
                <a:solidFill>
                  <a:srgbClr val="0000FF"/>
                </a:solidFill>
              </a:rPr>
              <a:t>Processing</a:t>
            </a:r>
            <a:r>
              <a:rPr lang="sk-SK" sz="1400" dirty="0" smtClean="0">
                <a:solidFill>
                  <a:srgbClr val="0000FF"/>
                </a:solidFill>
              </a:rPr>
              <a:t> and </a:t>
            </a:r>
            <a:r>
              <a:rPr lang="sk-SK" sz="1400" dirty="0" err="1" smtClean="0">
                <a:solidFill>
                  <a:srgbClr val="0000FF"/>
                </a:solidFill>
              </a:rPr>
              <a:t>Applications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of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Superconducting</a:t>
            </a:r>
            <a:r>
              <a:rPr lang="sk-SK" sz="1400" dirty="0" smtClean="0">
                <a:solidFill>
                  <a:srgbClr val="0000FF"/>
                </a:solidFill>
              </a:rPr>
              <a:t> (RE)BCO </a:t>
            </a:r>
            <a:r>
              <a:rPr lang="sk-SK" sz="1400" dirty="0" err="1" smtClean="0">
                <a:solidFill>
                  <a:srgbClr val="0000FF"/>
                </a:solidFill>
              </a:rPr>
              <a:t>Large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Grain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Materials</a:t>
            </a:r>
            <a:r>
              <a:rPr lang="sk-SK" sz="1400" dirty="0" smtClean="0">
                <a:solidFill>
                  <a:srgbClr val="0000FF"/>
                </a:solidFill>
              </a:rPr>
              <a:t>, </a:t>
            </a:r>
            <a:r>
              <a:rPr lang="sk-SK" sz="1400" dirty="0" err="1" smtClean="0">
                <a:solidFill>
                  <a:srgbClr val="0000FF"/>
                </a:solidFill>
              </a:rPr>
              <a:t>Liège</a:t>
            </a:r>
            <a:r>
              <a:rPr lang="sk-SK" sz="1400" dirty="0" smtClean="0">
                <a:solidFill>
                  <a:srgbClr val="0000FF"/>
                </a:solidFill>
              </a:rPr>
              <a:t>, </a:t>
            </a:r>
            <a:r>
              <a:rPr lang="sk-SK" sz="1400" dirty="0" err="1" smtClean="0">
                <a:solidFill>
                  <a:srgbClr val="0000FF"/>
                </a:solidFill>
              </a:rPr>
              <a:t>Belgium</a:t>
            </a:r>
            <a:r>
              <a:rPr lang="sk-SK" sz="1400" dirty="0" smtClean="0">
                <a:solidFill>
                  <a:srgbClr val="0000FF"/>
                </a:solidFill>
              </a:rPr>
              <a:t>, 2-4 September, 2015, </a:t>
            </a:r>
          </a:p>
          <a:p>
            <a:pPr marL="342900" indent="-342900">
              <a:buFont typeface="+mj-lt"/>
              <a:buAutoNum type="arabicPeriod"/>
            </a:pPr>
            <a:r>
              <a:rPr lang="sk-SK" sz="1400" dirty="0" smtClean="0">
                <a:solidFill>
                  <a:srgbClr val="0000FF"/>
                </a:solidFill>
              </a:rPr>
              <a:t>M. </a:t>
            </a:r>
            <a:r>
              <a:rPr lang="sk-SK" sz="1400" dirty="0" err="1" smtClean="0">
                <a:solidFill>
                  <a:srgbClr val="0000FF"/>
                </a:solidFill>
              </a:rPr>
              <a:t>Muralidhar</a:t>
            </a:r>
            <a:r>
              <a:rPr lang="sk-SK" sz="1400" dirty="0" smtClean="0">
                <a:solidFill>
                  <a:srgbClr val="0000FF"/>
                </a:solidFill>
              </a:rPr>
              <a:t>, M. R. </a:t>
            </a:r>
            <a:r>
              <a:rPr lang="sk-SK" sz="1400" dirty="0" err="1" smtClean="0">
                <a:solidFill>
                  <a:srgbClr val="0000FF"/>
                </a:solidFill>
              </a:rPr>
              <a:t>Koblischka</a:t>
            </a:r>
            <a:r>
              <a:rPr lang="sk-SK" sz="1400" dirty="0" smtClean="0">
                <a:solidFill>
                  <a:srgbClr val="0000FF"/>
                </a:solidFill>
              </a:rPr>
              <a:t>, </a:t>
            </a:r>
            <a:r>
              <a:rPr lang="sk-SK" sz="1400" u="sng" dirty="0" smtClean="0">
                <a:solidFill>
                  <a:srgbClr val="0000FF"/>
                </a:solidFill>
              </a:rPr>
              <a:t>P. </a:t>
            </a:r>
            <a:r>
              <a:rPr lang="sk-SK" sz="1400" u="sng" dirty="0" err="1" smtClean="0">
                <a:solidFill>
                  <a:srgbClr val="0000FF"/>
                </a:solidFill>
              </a:rPr>
              <a:t>Diko</a:t>
            </a:r>
            <a:r>
              <a:rPr lang="sk-SK" sz="1400" u="sng" dirty="0" smtClean="0">
                <a:solidFill>
                  <a:srgbClr val="0000FF"/>
                </a:solidFill>
              </a:rPr>
              <a:t>, </a:t>
            </a:r>
            <a:r>
              <a:rPr lang="sk-SK" sz="1400" dirty="0" smtClean="0">
                <a:solidFill>
                  <a:srgbClr val="0000FF"/>
                </a:solidFill>
              </a:rPr>
              <a:t>K. </a:t>
            </a:r>
            <a:r>
              <a:rPr lang="sk-SK" sz="1400" dirty="0" err="1" smtClean="0">
                <a:solidFill>
                  <a:srgbClr val="0000FF"/>
                </a:solidFill>
              </a:rPr>
              <a:t>Inoue</a:t>
            </a:r>
            <a:r>
              <a:rPr lang="sk-SK" sz="1400" dirty="0" smtClean="0">
                <a:solidFill>
                  <a:srgbClr val="0000FF"/>
                </a:solidFill>
              </a:rPr>
              <a:t> and M. </a:t>
            </a:r>
            <a:r>
              <a:rPr lang="sk-SK" sz="1400" dirty="0" err="1" smtClean="0">
                <a:solidFill>
                  <a:srgbClr val="0000FF"/>
                </a:solidFill>
              </a:rPr>
              <a:t>Murakami</a:t>
            </a:r>
            <a:r>
              <a:rPr lang="sk-SK" sz="1400" dirty="0" smtClean="0">
                <a:solidFill>
                  <a:srgbClr val="0000FF"/>
                </a:solidFill>
              </a:rPr>
              <a:t>, </a:t>
            </a:r>
            <a:r>
              <a:rPr lang="sk-SK" sz="1400" dirty="0" err="1" smtClean="0">
                <a:solidFill>
                  <a:srgbClr val="0000FF"/>
                </a:solidFill>
              </a:rPr>
              <a:t>Recent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developments</a:t>
            </a:r>
            <a:r>
              <a:rPr lang="sk-SK" sz="1400" dirty="0" smtClean="0">
                <a:solidFill>
                  <a:srgbClr val="0000FF"/>
                </a:solidFill>
              </a:rPr>
              <a:t> on RE-123 and MgB</a:t>
            </a:r>
            <a:r>
              <a:rPr lang="sk-SK" sz="1400" baseline="-25000" dirty="0" smtClean="0">
                <a:solidFill>
                  <a:srgbClr val="0000FF"/>
                </a:solidFill>
              </a:rPr>
              <a:t>2 </a:t>
            </a:r>
            <a:r>
              <a:rPr lang="sk-SK" sz="1400" dirty="0" err="1" smtClean="0">
                <a:solidFill>
                  <a:srgbClr val="0000FF"/>
                </a:solidFill>
              </a:rPr>
              <a:t>materials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at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Shibaura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Institute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of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Technology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The</a:t>
            </a:r>
            <a:r>
              <a:rPr lang="sk-SK" sz="1400" dirty="0" smtClean="0">
                <a:solidFill>
                  <a:srgbClr val="0000FF"/>
                </a:solidFill>
              </a:rPr>
              <a:t> 9</a:t>
            </a:r>
            <a:r>
              <a:rPr lang="sk-SK" sz="1400" baseline="30000" dirty="0" smtClean="0">
                <a:solidFill>
                  <a:srgbClr val="0000FF"/>
                </a:solidFill>
              </a:rPr>
              <a:t>th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International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Workshop</a:t>
            </a:r>
            <a:r>
              <a:rPr lang="sk-SK" sz="1400" dirty="0" smtClean="0">
                <a:solidFill>
                  <a:srgbClr val="0000FF"/>
                </a:solidFill>
              </a:rPr>
              <a:t> on </a:t>
            </a:r>
            <a:r>
              <a:rPr lang="sk-SK" sz="1400" dirty="0" err="1" smtClean="0">
                <a:solidFill>
                  <a:srgbClr val="0000FF"/>
                </a:solidFill>
              </a:rPr>
              <a:t>Processing</a:t>
            </a:r>
            <a:r>
              <a:rPr lang="sk-SK" sz="1400" dirty="0" smtClean="0">
                <a:solidFill>
                  <a:srgbClr val="0000FF"/>
                </a:solidFill>
              </a:rPr>
              <a:t> and </a:t>
            </a:r>
            <a:r>
              <a:rPr lang="sk-SK" sz="1400" dirty="0" err="1" smtClean="0">
                <a:solidFill>
                  <a:srgbClr val="0000FF"/>
                </a:solidFill>
              </a:rPr>
              <a:t>Applications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of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Superconducting</a:t>
            </a:r>
            <a:r>
              <a:rPr lang="sk-SK" sz="1400" dirty="0" smtClean="0">
                <a:solidFill>
                  <a:srgbClr val="0000FF"/>
                </a:solidFill>
              </a:rPr>
              <a:t> (RE)BCO </a:t>
            </a:r>
            <a:r>
              <a:rPr lang="sk-SK" sz="1400" dirty="0" err="1" smtClean="0">
                <a:solidFill>
                  <a:srgbClr val="0000FF"/>
                </a:solidFill>
              </a:rPr>
              <a:t>Large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Grain</a:t>
            </a:r>
            <a:r>
              <a:rPr lang="sk-SK" sz="1400" dirty="0" smtClean="0">
                <a:solidFill>
                  <a:srgbClr val="0000FF"/>
                </a:solidFill>
              </a:rPr>
              <a:t> </a:t>
            </a:r>
            <a:r>
              <a:rPr lang="sk-SK" sz="1400" dirty="0" err="1" smtClean="0">
                <a:solidFill>
                  <a:srgbClr val="0000FF"/>
                </a:solidFill>
              </a:rPr>
              <a:t>Materials</a:t>
            </a:r>
            <a:r>
              <a:rPr lang="sk-SK" sz="1400" dirty="0" smtClean="0">
                <a:solidFill>
                  <a:srgbClr val="0000FF"/>
                </a:solidFill>
              </a:rPr>
              <a:t>, </a:t>
            </a:r>
            <a:r>
              <a:rPr lang="sk-SK" sz="1400" dirty="0" err="1" smtClean="0">
                <a:solidFill>
                  <a:srgbClr val="0000FF"/>
                </a:solidFill>
              </a:rPr>
              <a:t>Liège</a:t>
            </a:r>
            <a:r>
              <a:rPr lang="sk-SK" sz="1400" dirty="0" smtClean="0">
                <a:solidFill>
                  <a:srgbClr val="0000FF"/>
                </a:solidFill>
              </a:rPr>
              <a:t>, </a:t>
            </a:r>
            <a:r>
              <a:rPr lang="sk-SK" sz="1400" dirty="0" err="1" smtClean="0">
                <a:solidFill>
                  <a:srgbClr val="0000FF"/>
                </a:solidFill>
              </a:rPr>
              <a:t>Belgium</a:t>
            </a:r>
            <a:r>
              <a:rPr lang="sk-SK" sz="1400" dirty="0" smtClean="0">
                <a:solidFill>
                  <a:srgbClr val="0000FF"/>
                </a:solidFill>
              </a:rPr>
              <a:t>, 2-4 September, 2015, </a:t>
            </a:r>
            <a:endParaRPr lang="sk-SK" sz="1400" b="1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u="sng" dirty="0" smtClean="0">
                <a:solidFill>
                  <a:srgbClr val="0000FF"/>
                </a:solidFill>
              </a:rPr>
              <a:t>P. </a:t>
            </a:r>
            <a:r>
              <a:rPr lang="en-US" sz="1400" u="sng" dirty="0" err="1" smtClean="0">
                <a:solidFill>
                  <a:srgbClr val="0000FF"/>
                </a:solidFill>
              </a:rPr>
              <a:t>Diko</a:t>
            </a:r>
            <a:r>
              <a:rPr lang="en-US" sz="1400" u="sng" dirty="0" smtClean="0">
                <a:solidFill>
                  <a:srgbClr val="0000FF"/>
                </a:solidFill>
              </a:rPr>
              <a:t>, D. </a:t>
            </a:r>
            <a:r>
              <a:rPr lang="en-US" sz="1400" u="sng" dirty="0" err="1" smtClean="0">
                <a:solidFill>
                  <a:srgbClr val="0000FF"/>
                </a:solidFill>
              </a:rPr>
              <a:t>Volochov</a:t>
            </a:r>
            <a:r>
              <a:rPr lang="sk-SK" sz="1400" u="sng" dirty="0" smtClean="0">
                <a:solidFill>
                  <a:srgbClr val="0000FF"/>
                </a:solidFill>
              </a:rPr>
              <a:t>á</a:t>
            </a:r>
            <a:r>
              <a:rPr lang="en-US" sz="1400" u="sng" dirty="0" smtClean="0">
                <a:solidFill>
                  <a:srgbClr val="0000FF"/>
                </a:solidFill>
              </a:rPr>
              <a:t>,  S. </a:t>
            </a:r>
            <a:r>
              <a:rPr lang="en-US" sz="1400" u="sng" dirty="0" err="1" smtClean="0">
                <a:solidFill>
                  <a:srgbClr val="0000FF"/>
                </a:solidFill>
              </a:rPr>
              <a:t>Piovar</a:t>
            </a:r>
            <a:r>
              <a:rPr lang="sk-SK" sz="1400" u="sng" dirty="0" smtClean="0">
                <a:solidFill>
                  <a:srgbClr val="0000FF"/>
                </a:solidFill>
              </a:rPr>
              <a:t>či</a:t>
            </a:r>
            <a:r>
              <a:rPr lang="en-US" sz="1400" u="sng" dirty="0" smtClean="0">
                <a:solidFill>
                  <a:srgbClr val="0000FF"/>
                </a:solidFill>
              </a:rPr>
              <a:t>,  V. </a:t>
            </a:r>
            <a:r>
              <a:rPr lang="en-US" sz="1400" u="sng" dirty="0" err="1" smtClean="0">
                <a:solidFill>
                  <a:srgbClr val="0000FF"/>
                </a:solidFill>
              </a:rPr>
              <a:t>Antal</a:t>
            </a:r>
            <a:r>
              <a:rPr lang="en-US" sz="1400" u="sng" dirty="0" smtClean="0">
                <a:solidFill>
                  <a:srgbClr val="0000FF"/>
                </a:solidFill>
              </a:rPr>
              <a:t>,  M. </a:t>
            </a:r>
            <a:r>
              <a:rPr lang="sk-SK" sz="1400" u="sng" dirty="0" err="1" smtClean="0">
                <a:solidFill>
                  <a:srgbClr val="0000FF"/>
                </a:solidFill>
              </a:rPr>
              <a:t>Radušovská</a:t>
            </a:r>
            <a:r>
              <a:rPr lang="en-US" sz="1400" u="sng" dirty="0" smtClean="0">
                <a:solidFill>
                  <a:srgbClr val="0000FF"/>
                </a:solidFill>
              </a:rPr>
              <a:t>,  M. </a:t>
            </a:r>
            <a:r>
              <a:rPr lang="sk-SK" sz="1400" u="sng" dirty="0" smtClean="0">
                <a:solidFill>
                  <a:srgbClr val="0000FF"/>
                </a:solidFill>
              </a:rPr>
              <a:t>Š</a:t>
            </a:r>
            <a:r>
              <a:rPr lang="en-US" sz="1400" u="sng" dirty="0" err="1" smtClean="0">
                <a:solidFill>
                  <a:srgbClr val="0000FF"/>
                </a:solidFill>
              </a:rPr>
              <a:t>ef</a:t>
            </a:r>
            <a:r>
              <a:rPr lang="sk-SK" sz="1400" u="sng" dirty="0" smtClean="0">
                <a:solidFill>
                  <a:srgbClr val="0000FF"/>
                </a:solidFill>
              </a:rPr>
              <a:t>č</a:t>
            </a:r>
            <a:r>
              <a:rPr lang="en-US" sz="1400" u="sng" dirty="0" err="1" smtClean="0">
                <a:solidFill>
                  <a:srgbClr val="0000FF"/>
                </a:solidFill>
              </a:rPr>
              <a:t>ikov</a:t>
            </a:r>
            <a:r>
              <a:rPr lang="sk-SK" sz="1400" u="sng" dirty="0" smtClean="0">
                <a:solidFill>
                  <a:srgbClr val="0000FF"/>
                </a:solidFill>
              </a:rPr>
              <a:t>á</a:t>
            </a:r>
            <a:r>
              <a:rPr lang="en-US" sz="1400" u="sng" dirty="0" smtClean="0">
                <a:solidFill>
                  <a:srgbClr val="0000FF"/>
                </a:solidFill>
              </a:rPr>
              <a:t>,  K. </a:t>
            </a:r>
            <a:r>
              <a:rPr lang="en-US" sz="1400" u="sng" dirty="0" err="1" smtClean="0">
                <a:solidFill>
                  <a:srgbClr val="0000FF"/>
                </a:solidFill>
              </a:rPr>
              <a:t>Zmorayov</a:t>
            </a:r>
            <a:r>
              <a:rPr lang="sk-SK" sz="1400" u="sng" dirty="0" smtClean="0">
                <a:solidFill>
                  <a:srgbClr val="0000FF"/>
                </a:solidFill>
              </a:rPr>
              <a:t>á</a:t>
            </a:r>
            <a:r>
              <a:rPr lang="en-US" sz="1400" u="sng" dirty="0" smtClean="0">
                <a:solidFill>
                  <a:srgbClr val="0000FF"/>
                </a:solidFill>
              </a:rPr>
              <a:t>, J. </a:t>
            </a:r>
            <a:r>
              <a:rPr lang="en-US" sz="1400" u="sng" dirty="0" err="1" smtClean="0">
                <a:solidFill>
                  <a:srgbClr val="0000FF"/>
                </a:solidFill>
              </a:rPr>
              <a:t>Kov</a:t>
            </a:r>
            <a:r>
              <a:rPr lang="sk-SK" sz="1400" u="sng" dirty="0" err="1" smtClean="0">
                <a:solidFill>
                  <a:srgbClr val="0000FF"/>
                </a:solidFill>
              </a:rPr>
              <a:t>áč</a:t>
            </a:r>
            <a:r>
              <a:rPr lang="en-US" sz="1400" u="sng" dirty="0" smtClean="0">
                <a:solidFill>
                  <a:srgbClr val="0000FF"/>
                </a:solidFill>
              </a:rPr>
              <a:t>, </a:t>
            </a:r>
            <a:r>
              <a:rPr lang="en-US" sz="1400" dirty="0" smtClean="0">
                <a:solidFill>
                  <a:srgbClr val="0000FF"/>
                </a:solidFill>
              </a:rPr>
              <a:t>K. </a:t>
            </a:r>
            <a:r>
              <a:rPr lang="en-US" sz="1400" dirty="0" err="1" smtClean="0">
                <a:solidFill>
                  <a:srgbClr val="0000FF"/>
                </a:solidFill>
              </a:rPr>
              <a:t>Jurek</a:t>
            </a:r>
            <a:r>
              <a:rPr lang="en-US" sz="1400" dirty="0" smtClean="0">
                <a:solidFill>
                  <a:srgbClr val="0000FF"/>
                </a:solidFill>
              </a:rPr>
              <a:t>, M. </a:t>
            </a:r>
            <a:r>
              <a:rPr lang="en-US" sz="1400" dirty="0" err="1" smtClean="0">
                <a:solidFill>
                  <a:srgbClr val="0000FF"/>
                </a:solidFill>
              </a:rPr>
              <a:t>Jirsa</a:t>
            </a:r>
            <a:r>
              <a:rPr lang="sk-SK" sz="1400" dirty="0" smtClean="0">
                <a:solidFill>
                  <a:srgbClr val="0000FF"/>
                </a:solidFill>
              </a:rPr>
              <a:t>, </a:t>
            </a:r>
            <a:r>
              <a:rPr lang="en-US" sz="1400" dirty="0" smtClean="0">
                <a:solidFill>
                  <a:srgbClr val="0000FF"/>
                </a:solidFill>
              </a:rPr>
              <a:t>Growth and microstructure of YBCO bulk superconductors with </a:t>
            </a:r>
            <a:r>
              <a:rPr lang="en-US" sz="1400" dirty="0" err="1" smtClean="0">
                <a:solidFill>
                  <a:srgbClr val="0000FF"/>
                </a:solidFill>
              </a:rPr>
              <a:t>Ce</a:t>
            </a:r>
            <a:r>
              <a:rPr lang="en-US" sz="1400" dirty="0" smtClean="0">
                <a:solidFill>
                  <a:srgbClr val="0000FF"/>
                </a:solidFill>
              </a:rPr>
              <a:t> addition</a:t>
            </a:r>
            <a:r>
              <a:rPr lang="sk-SK" sz="1400" dirty="0" smtClean="0">
                <a:solidFill>
                  <a:srgbClr val="0000FF"/>
                </a:solidFill>
              </a:rPr>
              <a:t>, </a:t>
            </a:r>
            <a:r>
              <a:rPr lang="de-DE" sz="1400" dirty="0" smtClean="0">
                <a:solidFill>
                  <a:srgbClr val="0000FF"/>
                </a:solidFill>
              </a:rPr>
              <a:t>The 8</a:t>
            </a:r>
            <a:r>
              <a:rPr lang="de-DE" sz="1400" baseline="30000" dirty="0" smtClean="0">
                <a:solidFill>
                  <a:srgbClr val="0000FF"/>
                </a:solidFill>
              </a:rPr>
              <a:t>th</a:t>
            </a:r>
            <a:r>
              <a:rPr lang="de-DE" sz="1400" dirty="0" smtClean="0">
                <a:solidFill>
                  <a:srgbClr val="0000FF"/>
                </a:solidFill>
              </a:rPr>
              <a:t> International Workshop on Processing </a:t>
            </a:r>
            <a:r>
              <a:rPr lang="de-DE" sz="1400" dirty="0" err="1" smtClean="0">
                <a:solidFill>
                  <a:srgbClr val="0000FF"/>
                </a:solidFill>
              </a:rPr>
              <a:t>and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Applications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of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dirty="0" err="1" smtClean="0">
                <a:solidFill>
                  <a:srgbClr val="0000FF"/>
                </a:solidFill>
              </a:rPr>
              <a:t>Superconducting</a:t>
            </a:r>
            <a:r>
              <a:rPr lang="de-DE" sz="1400" dirty="0" smtClean="0">
                <a:solidFill>
                  <a:srgbClr val="0000FF"/>
                </a:solidFill>
              </a:rPr>
              <a:t> (RE)BCO  Large </a:t>
            </a:r>
            <a:r>
              <a:rPr lang="de-DE" sz="1400" dirty="0" err="1" smtClean="0">
                <a:solidFill>
                  <a:srgbClr val="0000FF"/>
                </a:solidFill>
              </a:rPr>
              <a:t>Grain</a:t>
            </a:r>
            <a:r>
              <a:rPr lang="de-DE" sz="1400" dirty="0" smtClean="0">
                <a:solidFill>
                  <a:srgbClr val="0000FF"/>
                </a:solidFill>
              </a:rPr>
              <a:t> Materials (PASREG 2012), </a:t>
            </a:r>
            <a:r>
              <a:rPr lang="de-DE" sz="1400" i="1" dirty="0" err="1" smtClean="0">
                <a:solidFill>
                  <a:srgbClr val="0000FF"/>
                </a:solidFill>
              </a:rPr>
              <a:t>December</a:t>
            </a:r>
            <a:r>
              <a:rPr lang="de-DE" sz="1400" i="1" dirty="0" smtClean="0">
                <a:solidFill>
                  <a:srgbClr val="0000FF"/>
                </a:solidFill>
              </a:rPr>
              <a:t> 06-08, 2012, Tainan, Taiwan</a:t>
            </a:r>
            <a:endParaRPr lang="sk-SK" sz="1400" dirty="0" smtClean="0">
              <a:solidFill>
                <a:srgbClr val="0000FF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400" u="sng" dirty="0" smtClean="0">
                <a:cs typeface="Arial" pitchFamily="34" charset="0"/>
              </a:rPr>
              <a:t>D. </a:t>
            </a:r>
            <a:r>
              <a:rPr lang="en-US" sz="1400" u="sng" dirty="0" err="1" smtClean="0">
                <a:cs typeface="Arial" pitchFamily="34" charset="0"/>
              </a:rPr>
              <a:t>Volochová</a:t>
            </a:r>
            <a:r>
              <a:rPr lang="en-US" sz="1400" u="sng" dirty="0" smtClean="0">
                <a:cs typeface="Arial" pitchFamily="34" charset="0"/>
              </a:rPr>
              <a:t>, S. </a:t>
            </a:r>
            <a:r>
              <a:rPr lang="en-US" sz="1400" u="sng" dirty="0" err="1" smtClean="0">
                <a:cs typeface="Arial" pitchFamily="34" charset="0"/>
              </a:rPr>
              <a:t>Piovarči</a:t>
            </a:r>
            <a:r>
              <a:rPr lang="en-US" sz="1400" u="sng" dirty="0" smtClean="0">
                <a:cs typeface="Arial" pitchFamily="34" charset="0"/>
              </a:rPr>
              <a:t>, M. </a:t>
            </a:r>
            <a:r>
              <a:rPr lang="en-US" sz="1400" u="sng" dirty="0" err="1" smtClean="0">
                <a:cs typeface="Arial" pitchFamily="34" charset="0"/>
              </a:rPr>
              <a:t>Radušovská</a:t>
            </a:r>
            <a:r>
              <a:rPr lang="en-US" sz="1400" u="sng" dirty="0" smtClean="0">
                <a:cs typeface="Arial" pitchFamily="34" charset="0"/>
              </a:rPr>
              <a:t>, V. </a:t>
            </a:r>
            <a:r>
              <a:rPr lang="en-US" sz="1400" u="sng" dirty="0" err="1" smtClean="0">
                <a:cs typeface="Arial" pitchFamily="34" charset="0"/>
              </a:rPr>
              <a:t>Antal</a:t>
            </a:r>
            <a:r>
              <a:rPr lang="en-US" sz="1400" u="sng" dirty="0" smtClean="0">
                <a:cs typeface="Arial" pitchFamily="34" charset="0"/>
              </a:rPr>
              <a:t>, J. </a:t>
            </a:r>
            <a:r>
              <a:rPr lang="en-US" sz="1400" u="sng" dirty="0" err="1" smtClean="0">
                <a:cs typeface="Arial" pitchFamily="34" charset="0"/>
              </a:rPr>
              <a:t>Kováč</a:t>
            </a:r>
            <a:r>
              <a:rPr lang="en-US" sz="1400" u="sng" dirty="0" smtClean="0">
                <a:cs typeface="Arial" pitchFamily="34" charset="0"/>
              </a:rPr>
              <a:t>, P. </a:t>
            </a:r>
            <a:r>
              <a:rPr lang="en-US" sz="1400" u="sng" dirty="0" err="1" smtClean="0">
                <a:cs typeface="Arial" pitchFamily="34" charset="0"/>
              </a:rPr>
              <a:t>Diko</a:t>
            </a:r>
            <a:r>
              <a:rPr lang="en-US" sz="1400" dirty="0" smtClean="0">
                <a:cs typeface="Arial" pitchFamily="34" charset="0"/>
              </a:rPr>
              <a:t>, Influence of </a:t>
            </a:r>
            <a:r>
              <a:rPr lang="en-US" sz="1400" dirty="0" err="1" smtClean="0">
                <a:cs typeface="Arial" pitchFamily="34" charset="0"/>
              </a:rPr>
              <a:t>Gd</a:t>
            </a:r>
            <a:r>
              <a:rPr lang="en-US" sz="1400" dirty="0" smtClean="0">
                <a:cs typeface="Arial" pitchFamily="34" charset="0"/>
              </a:rPr>
              <a:t> and </a:t>
            </a:r>
            <a:r>
              <a:rPr lang="en-US" sz="1400" dirty="0" err="1" smtClean="0">
                <a:cs typeface="Arial" pitchFamily="34" charset="0"/>
              </a:rPr>
              <a:t>Sm</a:t>
            </a:r>
            <a:r>
              <a:rPr lang="en-US" sz="1400" dirty="0" smtClean="0">
                <a:cs typeface="Arial" pitchFamily="34" charset="0"/>
              </a:rPr>
              <a:t> substitutions on properties of YBCO bulk superconductors, </a:t>
            </a:r>
            <a:r>
              <a:rPr lang="sk-SK" sz="1400" dirty="0" smtClean="0">
                <a:cs typeface="Arial" pitchFamily="34" charset="0"/>
              </a:rPr>
              <a:t>YUCOMAT 2013, </a:t>
            </a:r>
            <a:r>
              <a:rPr lang="sk-SK" sz="1400" dirty="0" err="1" smtClean="0">
                <a:cs typeface="Arial" pitchFamily="34" charset="0"/>
              </a:rPr>
              <a:t>Herceg</a:t>
            </a:r>
            <a:r>
              <a:rPr lang="sk-SK" sz="1400" dirty="0" smtClean="0">
                <a:cs typeface="Arial" pitchFamily="34" charset="0"/>
              </a:rPr>
              <a:t> Novi, </a:t>
            </a:r>
            <a:r>
              <a:rPr lang="sk-SK" sz="1400" dirty="0" err="1" smtClean="0">
                <a:cs typeface="Arial" pitchFamily="34" charset="0"/>
              </a:rPr>
              <a:t>Montenegro</a:t>
            </a:r>
            <a:r>
              <a:rPr lang="sk-SK" sz="1400" dirty="0" smtClean="0">
                <a:cs typeface="Arial" pitchFamily="34" charset="0"/>
              </a:rPr>
              <a:t>, September 2-6, 2013, </a:t>
            </a:r>
            <a:r>
              <a:rPr lang="sk-SK" sz="1400" dirty="0" err="1" smtClean="0">
                <a:cs typeface="Arial" pitchFamily="34" charset="0"/>
              </a:rPr>
              <a:t>The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book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of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abstract</a:t>
            </a:r>
            <a:r>
              <a:rPr lang="sk-SK" sz="1400" dirty="0" smtClean="0">
                <a:cs typeface="Arial" pitchFamily="34" charset="0"/>
              </a:rPr>
              <a:t>, p. 31.</a:t>
            </a:r>
          </a:p>
          <a:p>
            <a:pPr marL="342900" indent="-342900">
              <a:buFont typeface="+mj-lt"/>
              <a:buAutoNum type="arabicPeriod"/>
            </a:pPr>
            <a:r>
              <a:rPr lang="sk-SK" sz="1400" u="sng" dirty="0" smtClean="0"/>
              <a:t>P. </a:t>
            </a:r>
            <a:r>
              <a:rPr lang="sk-SK" sz="1400" u="sng" dirty="0" err="1" smtClean="0"/>
              <a:t>Diko</a:t>
            </a:r>
            <a:r>
              <a:rPr lang="sk-SK" sz="1400" u="sng" dirty="0" smtClean="0"/>
              <a:t>, D. </a:t>
            </a:r>
            <a:r>
              <a:rPr lang="sk-SK" sz="1400" u="sng" dirty="0" err="1" smtClean="0"/>
              <a:t>Volochová</a:t>
            </a:r>
            <a:r>
              <a:rPr lang="sk-SK" sz="1400" u="sng" dirty="0" smtClean="0"/>
              <a:t>, S. </a:t>
            </a:r>
            <a:r>
              <a:rPr lang="sk-SK" sz="1400" u="sng" dirty="0" err="1" smtClean="0"/>
              <a:t>Piovarči</a:t>
            </a:r>
            <a:r>
              <a:rPr lang="sk-SK" sz="1400" u="sng" dirty="0" smtClean="0"/>
              <a:t>, V. </a:t>
            </a:r>
            <a:r>
              <a:rPr lang="sk-SK" sz="1400" u="sng" dirty="0" err="1" smtClean="0"/>
              <a:t>Antal</a:t>
            </a:r>
            <a:r>
              <a:rPr lang="sk-SK" sz="1400" u="sng" dirty="0" smtClean="0"/>
              <a:t>, M. </a:t>
            </a:r>
            <a:r>
              <a:rPr lang="sk-SK" sz="1400" u="sng" dirty="0" err="1" smtClean="0"/>
              <a:t>Radušovská</a:t>
            </a:r>
            <a:r>
              <a:rPr lang="sk-SK" sz="1400" u="sng" dirty="0" smtClean="0"/>
              <a:t>, M. </a:t>
            </a:r>
            <a:r>
              <a:rPr lang="sk-SK" sz="1400" u="sng" dirty="0" err="1" smtClean="0"/>
              <a:t>Šefčiková</a:t>
            </a:r>
            <a:r>
              <a:rPr lang="sk-SK" sz="1400" u="sng" dirty="0" smtClean="0"/>
              <a:t>, K. </a:t>
            </a:r>
            <a:r>
              <a:rPr lang="sk-SK" sz="1400" u="sng" dirty="0" err="1" smtClean="0"/>
              <a:t>Zmorayová</a:t>
            </a:r>
            <a:r>
              <a:rPr lang="sk-SK" sz="1400" u="sng" dirty="0" smtClean="0"/>
              <a:t>, J. Kováč, </a:t>
            </a:r>
            <a:r>
              <a:rPr lang="en-US" sz="1400" dirty="0" smtClean="0"/>
              <a:t>G</a:t>
            </a:r>
            <a:r>
              <a:rPr lang="sk-SK" sz="1400" dirty="0" err="1" smtClean="0"/>
              <a:t>rowth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Y123 </a:t>
            </a:r>
            <a:r>
              <a:rPr lang="sk-SK" sz="1400" dirty="0" err="1" smtClean="0"/>
              <a:t>crystal</a:t>
            </a:r>
            <a:r>
              <a:rPr lang="sk-SK" sz="1400" dirty="0" smtClean="0"/>
              <a:t> in </a:t>
            </a:r>
            <a:r>
              <a:rPr lang="en-GB" sz="1400" dirty="0" smtClean="0"/>
              <a:t>Y</a:t>
            </a:r>
            <a:r>
              <a:rPr lang="en-GB" sz="1400" baseline="-25000" dirty="0" smtClean="0"/>
              <a:t>1.5</a:t>
            </a:r>
            <a:r>
              <a:rPr lang="en-GB" sz="1400" dirty="0" smtClean="0"/>
              <a:t>Ba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Cu</a:t>
            </a:r>
            <a:r>
              <a:rPr lang="en-GB" sz="1400" baseline="-25000" dirty="0" smtClean="0"/>
              <a:t>3</a:t>
            </a:r>
            <a:r>
              <a:rPr lang="en-GB" sz="1400" dirty="0" smtClean="0"/>
              <a:t>O</a:t>
            </a:r>
            <a:r>
              <a:rPr lang="en-GB" sz="1400" baseline="-25000" dirty="0" smtClean="0"/>
              <a:t>x </a:t>
            </a:r>
            <a:r>
              <a:rPr lang="sk-SK" sz="1400" dirty="0" smtClean="0"/>
              <a:t> </a:t>
            </a:r>
            <a:r>
              <a:rPr lang="sk-SK" sz="1400" dirty="0" err="1" smtClean="0"/>
              <a:t>system</a:t>
            </a:r>
            <a:r>
              <a:rPr lang="sk-SK" sz="1400" dirty="0" smtClean="0"/>
              <a:t> </a:t>
            </a:r>
            <a:r>
              <a:rPr lang="en-GB" sz="1400" dirty="0" smtClean="0"/>
              <a:t> </a:t>
            </a:r>
            <a:r>
              <a:rPr lang="sk-SK" sz="1400" dirty="0" err="1" smtClean="0"/>
              <a:t>with</a:t>
            </a:r>
            <a:r>
              <a:rPr lang="en-GB" sz="1400" dirty="0" smtClean="0"/>
              <a:t> CeO</a:t>
            </a:r>
            <a:r>
              <a:rPr lang="en-GB" sz="1400" baseline="-25000" dirty="0" smtClean="0"/>
              <a:t>2 </a:t>
            </a:r>
            <a:r>
              <a:rPr lang="sk-SK" sz="1400" dirty="0" err="1" smtClean="0"/>
              <a:t>addition</a:t>
            </a:r>
            <a:r>
              <a:rPr lang="sk-SK" sz="1400" dirty="0" smtClean="0"/>
              <a:t>, </a:t>
            </a:r>
            <a:r>
              <a:rPr lang="de-DE" sz="1400" dirty="0" smtClean="0"/>
              <a:t>3</a:t>
            </a:r>
            <a:r>
              <a:rPr lang="de-DE" sz="1400" baseline="30000" dirty="0" smtClean="0"/>
              <a:t>rd</a:t>
            </a:r>
            <a:r>
              <a:rPr lang="de-DE" sz="1400" dirty="0" smtClean="0"/>
              <a:t> International Conference on </a:t>
            </a:r>
            <a:r>
              <a:rPr lang="de-DE" sz="1400" dirty="0" err="1" smtClean="0"/>
              <a:t>Superconductivity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Magnetism</a:t>
            </a:r>
            <a:r>
              <a:rPr lang="de-DE" sz="1400" dirty="0" smtClean="0"/>
              <a:t> </a:t>
            </a:r>
            <a:r>
              <a:rPr lang="sk-SK" sz="1400" dirty="0" smtClean="0"/>
              <a:t>(ICMS 12) </a:t>
            </a:r>
            <a:r>
              <a:rPr lang="de-DE" sz="1400" dirty="0" smtClean="0"/>
              <a:t>April 29 – May 4, 2012, Istanbul, Turkey </a:t>
            </a:r>
            <a:endParaRPr lang="sk-SK" sz="1400" b="1" dirty="0" smtClean="0"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 u="sng" dirty="0" smtClean="0"/>
              <a:t>P. </a:t>
            </a:r>
            <a:r>
              <a:rPr lang="en-GB" sz="1400" u="sng" dirty="0" err="1" smtClean="0"/>
              <a:t>Diko</a:t>
            </a:r>
            <a:r>
              <a:rPr lang="en-GB" sz="1400" u="sng" dirty="0" smtClean="0"/>
              <a:t>, D </a:t>
            </a:r>
            <a:r>
              <a:rPr lang="en-GB" sz="1400" u="sng" dirty="0" err="1" smtClean="0"/>
              <a:t>Volochová</a:t>
            </a:r>
            <a:r>
              <a:rPr lang="en-GB" sz="1400" u="sng" dirty="0" smtClean="0"/>
              <a:t>, M. </a:t>
            </a:r>
            <a:r>
              <a:rPr lang="en-GB" sz="1400" u="sng" dirty="0" err="1" smtClean="0"/>
              <a:t>Radušovská</a:t>
            </a:r>
            <a:r>
              <a:rPr lang="en-GB" sz="1400" u="sng" dirty="0" smtClean="0"/>
              <a:t>, K. </a:t>
            </a:r>
            <a:r>
              <a:rPr lang="en-GB" sz="1400" u="sng" dirty="0" err="1" smtClean="0"/>
              <a:t>Zmorayová</a:t>
            </a:r>
            <a:r>
              <a:rPr lang="en-GB" sz="1400" u="sng" dirty="0" smtClean="0"/>
              <a:t>, M. </a:t>
            </a:r>
            <a:r>
              <a:rPr lang="en-GB" sz="1400" u="sng" dirty="0" err="1" smtClean="0"/>
              <a:t>Šefčíková</a:t>
            </a:r>
            <a:r>
              <a:rPr lang="en-GB" sz="1400" u="sng" dirty="0" smtClean="0"/>
              <a:t>, </a:t>
            </a:r>
            <a:r>
              <a:rPr lang="en-GB" sz="1400" dirty="0" smtClean="0"/>
              <a:t>K. </a:t>
            </a:r>
            <a:r>
              <a:rPr lang="en-GB" sz="1400" dirty="0" err="1" smtClean="0"/>
              <a:t>Jurek</a:t>
            </a:r>
            <a:r>
              <a:rPr lang="en-GB" sz="1400" dirty="0" smtClean="0"/>
              <a:t>, M. </a:t>
            </a:r>
            <a:r>
              <a:rPr lang="en-GB" sz="1400" dirty="0" err="1" smtClean="0"/>
              <a:t>Jirsa</a:t>
            </a:r>
            <a:r>
              <a:rPr lang="en-GB" sz="1400" dirty="0" smtClean="0"/>
              <a:t>, </a:t>
            </a:r>
            <a:r>
              <a:rPr lang="en-GB" sz="1400" u="sng" dirty="0" err="1" smtClean="0"/>
              <a:t>J.Kov</a:t>
            </a:r>
            <a:r>
              <a:rPr lang="de-DE" sz="1400" u="sng" dirty="0" err="1" smtClean="0"/>
              <a:t>áč</a:t>
            </a:r>
            <a:r>
              <a:rPr lang="sk-SK" sz="1400" u="sng" dirty="0" smtClean="0"/>
              <a:t>, </a:t>
            </a:r>
            <a:r>
              <a:rPr lang="de-DE" sz="1400" u="sng" dirty="0" smtClean="0"/>
              <a:t> </a:t>
            </a:r>
            <a:r>
              <a:rPr lang="en-GB" sz="1400" dirty="0" smtClean="0"/>
              <a:t>Influence of preparation conditions on 211 particle refinement in YBCO</a:t>
            </a:r>
            <a:r>
              <a:rPr lang="en-GB" sz="1400" i="1" dirty="0" smtClean="0"/>
              <a:t> </a:t>
            </a:r>
            <a:r>
              <a:rPr lang="en-GB" sz="1400" dirty="0" smtClean="0"/>
              <a:t>bulk superconductors with </a:t>
            </a:r>
            <a:r>
              <a:rPr lang="en-GB" sz="1400" dirty="0" err="1" smtClean="0"/>
              <a:t>Ce</a:t>
            </a:r>
            <a:r>
              <a:rPr lang="en-GB" sz="1400" dirty="0" smtClean="0"/>
              <a:t> addition, </a:t>
            </a:r>
            <a:r>
              <a:rPr lang="sk-SK" sz="1400" dirty="0" smtClean="0"/>
              <a:t> </a:t>
            </a:r>
            <a:r>
              <a:rPr lang="de-DE" sz="1400" dirty="0" smtClean="0"/>
              <a:t>25</a:t>
            </a:r>
            <a:r>
              <a:rPr lang="de-DE" sz="1400" baseline="30000" dirty="0" smtClean="0"/>
              <a:t>th</a:t>
            </a:r>
            <a:r>
              <a:rPr lang="de-DE" sz="1400" dirty="0" smtClean="0"/>
              <a:t> International Symposium on </a:t>
            </a:r>
            <a:r>
              <a:rPr lang="de-DE" sz="1400" dirty="0" err="1" smtClean="0"/>
              <a:t>Superconductivity</a:t>
            </a:r>
            <a:r>
              <a:rPr lang="sk-SK" sz="1400" dirty="0" smtClean="0"/>
              <a:t> (ISS 12)</a:t>
            </a:r>
            <a:r>
              <a:rPr lang="de-DE" sz="1400" dirty="0" smtClean="0"/>
              <a:t>,</a:t>
            </a:r>
            <a:r>
              <a:rPr lang="sk-SK" sz="1400" dirty="0" smtClean="0"/>
              <a:t> </a:t>
            </a:r>
            <a:r>
              <a:rPr lang="de-DE" sz="1400" i="1" dirty="0" err="1" smtClean="0"/>
              <a:t>December</a:t>
            </a:r>
            <a:r>
              <a:rPr lang="de-DE" sz="1400" i="1" dirty="0" smtClean="0"/>
              <a:t> 03-05, 2012, Tokyo, Japan</a:t>
            </a:r>
            <a:endParaRPr lang="sk-SK" sz="1400" i="1" dirty="0" smtClean="0"/>
          </a:p>
          <a:p>
            <a:pPr marL="342900" lvl="0" indent="-342900">
              <a:buFont typeface="+mj-lt"/>
              <a:buAutoNum type="arabicPeriod"/>
            </a:pPr>
            <a:r>
              <a:rPr lang="sk-SK" sz="1400" dirty="0" smtClean="0">
                <a:cs typeface="Arial" pitchFamily="34" charset="0"/>
              </a:rPr>
              <a:t>P. </a:t>
            </a:r>
            <a:r>
              <a:rPr lang="sk-SK" sz="1400" dirty="0" err="1" smtClean="0">
                <a:cs typeface="Arial" pitchFamily="34" charset="0"/>
              </a:rPr>
              <a:t>Diko</a:t>
            </a:r>
            <a:r>
              <a:rPr lang="sk-SK" sz="1400" dirty="0" smtClean="0">
                <a:cs typeface="Arial" pitchFamily="34" charset="0"/>
              </a:rPr>
              <a:t>, V. Kavečanský, S. </a:t>
            </a:r>
            <a:r>
              <a:rPr lang="sk-SK" sz="1400" dirty="0" err="1" smtClean="0">
                <a:cs typeface="Arial" pitchFamily="34" charset="0"/>
              </a:rPr>
              <a:t>Piovarči</a:t>
            </a:r>
            <a:r>
              <a:rPr lang="sk-SK" sz="1400" dirty="0" smtClean="0">
                <a:cs typeface="Arial" pitchFamily="34" charset="0"/>
              </a:rPr>
              <a:t>,  V. </a:t>
            </a:r>
            <a:r>
              <a:rPr lang="sk-SK" sz="1400" dirty="0" err="1" smtClean="0">
                <a:cs typeface="Arial" pitchFamily="34" charset="0"/>
              </a:rPr>
              <a:t>Antal</a:t>
            </a:r>
            <a:r>
              <a:rPr lang="sk-SK" sz="1400" dirty="0" smtClean="0">
                <a:cs typeface="Arial" pitchFamily="34" charset="0"/>
              </a:rPr>
              <a:t>, M. </a:t>
            </a:r>
            <a:r>
              <a:rPr lang="sk-SK" sz="1400" dirty="0" err="1" smtClean="0">
                <a:cs typeface="Arial" pitchFamily="34" charset="0"/>
              </a:rPr>
              <a:t>Radušovská</a:t>
            </a:r>
            <a:r>
              <a:rPr lang="sk-SK" sz="1400" dirty="0" smtClean="0">
                <a:cs typeface="Arial" pitchFamily="34" charset="0"/>
              </a:rPr>
              <a:t>, T. Ryba, R. Varga, </a:t>
            </a:r>
            <a:r>
              <a:rPr lang="sk-SK" sz="1400" dirty="0" err="1" smtClean="0">
                <a:cs typeface="Arial" pitchFamily="34" charset="0"/>
              </a:rPr>
              <a:t>Microstructure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of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casted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Heusler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alloys</a:t>
            </a:r>
            <a:r>
              <a:rPr lang="sk-SK" sz="1400" dirty="0" smtClean="0">
                <a:cs typeface="Arial" pitchFamily="34" charset="0"/>
              </a:rPr>
              <a:t>, YUCOMAT 2013, </a:t>
            </a:r>
            <a:r>
              <a:rPr lang="sk-SK" sz="1400" dirty="0" err="1" smtClean="0">
                <a:cs typeface="Arial" pitchFamily="34" charset="0"/>
              </a:rPr>
              <a:t>Herceg</a:t>
            </a:r>
            <a:r>
              <a:rPr lang="sk-SK" sz="1400" dirty="0" smtClean="0">
                <a:cs typeface="Arial" pitchFamily="34" charset="0"/>
              </a:rPr>
              <a:t> Novi, </a:t>
            </a:r>
            <a:r>
              <a:rPr lang="sk-SK" sz="1400" dirty="0" err="1" smtClean="0">
                <a:cs typeface="Arial" pitchFamily="34" charset="0"/>
              </a:rPr>
              <a:t>Montenegro</a:t>
            </a:r>
            <a:r>
              <a:rPr lang="sk-SK" sz="1400" dirty="0" smtClean="0">
                <a:cs typeface="Arial" pitchFamily="34" charset="0"/>
              </a:rPr>
              <a:t>, September 2-6, 2013, </a:t>
            </a:r>
            <a:r>
              <a:rPr lang="sk-SK" sz="1400" dirty="0" err="1" smtClean="0">
                <a:cs typeface="Arial" pitchFamily="34" charset="0"/>
              </a:rPr>
              <a:t>The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book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of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abstract</a:t>
            </a:r>
            <a:r>
              <a:rPr lang="sk-SK" sz="1400" dirty="0" smtClean="0">
                <a:cs typeface="Arial" pitchFamily="34" charset="0"/>
              </a:rPr>
              <a:t>, p. 12.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cs typeface="Arial" pitchFamily="34" charset="0"/>
              </a:rPr>
              <a:t>M. </a:t>
            </a:r>
            <a:r>
              <a:rPr lang="en-US" sz="1400" dirty="0" err="1" smtClean="0">
                <a:cs typeface="Arial" pitchFamily="34" charset="0"/>
              </a:rPr>
              <a:t>Jirsa</a:t>
            </a:r>
            <a:r>
              <a:rPr lang="en-US" sz="1400" dirty="0" smtClean="0">
                <a:cs typeface="Arial" pitchFamily="34" charset="0"/>
              </a:rPr>
              <a:t>, M. </a:t>
            </a:r>
            <a:r>
              <a:rPr lang="en-US" sz="1400" dirty="0" err="1" smtClean="0">
                <a:cs typeface="Arial" pitchFamily="34" charset="0"/>
              </a:rPr>
              <a:t>Rame</a:t>
            </a:r>
            <a:r>
              <a:rPr lang="sk-SK" sz="1400" dirty="0" smtClean="0">
                <a:cs typeface="Arial" pitchFamily="34" charset="0"/>
              </a:rPr>
              <a:t>š, D. </a:t>
            </a:r>
            <a:r>
              <a:rPr lang="sk-SK" sz="1400" u="sng" dirty="0" err="1" smtClean="0">
                <a:cs typeface="Arial" pitchFamily="34" charset="0"/>
              </a:rPr>
              <a:t>Volochová</a:t>
            </a:r>
            <a:r>
              <a:rPr lang="sk-SK" sz="1400" u="sng" dirty="0" smtClean="0">
                <a:cs typeface="Arial" pitchFamily="34" charset="0"/>
              </a:rPr>
              <a:t>, P. </a:t>
            </a:r>
            <a:r>
              <a:rPr lang="sk-SK" sz="1400" u="sng" dirty="0" err="1" smtClean="0">
                <a:cs typeface="Arial" pitchFamily="34" charset="0"/>
              </a:rPr>
              <a:t>Diko</a:t>
            </a:r>
            <a:r>
              <a:rPr lang="sk-SK" sz="1400" u="sng" dirty="0" smtClean="0">
                <a:cs typeface="Arial" pitchFamily="34" charset="0"/>
              </a:rPr>
              <a:t>, K. </a:t>
            </a:r>
            <a:r>
              <a:rPr lang="sk-SK" sz="1400" u="sng" dirty="0" err="1" smtClean="0">
                <a:cs typeface="Arial" pitchFamily="34" charset="0"/>
              </a:rPr>
              <a:t>Zmorayová</a:t>
            </a:r>
            <a:r>
              <a:rPr lang="sk-SK" sz="1400" u="sng" dirty="0" smtClean="0">
                <a:cs typeface="Arial" pitchFamily="34" charset="0"/>
              </a:rPr>
              <a:t>, M. </a:t>
            </a:r>
            <a:r>
              <a:rPr lang="sk-SK" sz="1400" u="sng" dirty="0" err="1" smtClean="0">
                <a:cs typeface="Arial" pitchFamily="34" charset="0"/>
              </a:rPr>
              <a:t>Šefčiková</a:t>
            </a:r>
            <a:r>
              <a:rPr lang="sk-SK" sz="1400" dirty="0" smtClean="0">
                <a:cs typeface="Arial" pitchFamily="34" charset="0"/>
              </a:rPr>
              <a:t>, </a:t>
            </a:r>
            <a:r>
              <a:rPr lang="sk-SK" sz="1400" dirty="0" err="1" smtClean="0">
                <a:cs typeface="Arial" pitchFamily="34" charset="0"/>
              </a:rPr>
              <a:t>Electromagnetic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properties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of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melt-textured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YBaCuO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superconductors</a:t>
            </a:r>
            <a:r>
              <a:rPr lang="sk-SK" sz="1400" dirty="0" smtClean="0">
                <a:cs typeface="Arial" pitchFamily="34" charset="0"/>
              </a:rPr>
              <a:t> </a:t>
            </a:r>
            <a:r>
              <a:rPr lang="sk-SK" sz="1400" dirty="0" err="1" smtClean="0">
                <a:cs typeface="Arial" pitchFamily="34" charset="0"/>
              </a:rPr>
              <a:t>doped</a:t>
            </a:r>
            <a:r>
              <a:rPr lang="sk-SK" sz="1400" dirty="0" smtClean="0">
                <a:cs typeface="Arial" pitchFamily="34" charset="0"/>
              </a:rPr>
              <a:t> by </a:t>
            </a:r>
            <a:r>
              <a:rPr lang="sk-SK" sz="1400" dirty="0" err="1" smtClean="0">
                <a:cs typeface="Arial" pitchFamily="34" charset="0"/>
              </a:rPr>
              <a:t>Gd</a:t>
            </a:r>
            <a:r>
              <a:rPr lang="sk-SK" sz="1400" dirty="0" smtClean="0">
                <a:cs typeface="Arial" pitchFamily="34" charset="0"/>
              </a:rPr>
              <a:t> and </a:t>
            </a:r>
            <a:r>
              <a:rPr lang="sk-SK" sz="1400" dirty="0" err="1" smtClean="0">
                <a:cs typeface="Arial" pitchFamily="34" charset="0"/>
              </a:rPr>
              <a:t>Sm</a:t>
            </a:r>
            <a:r>
              <a:rPr lang="sk-SK" sz="1400" dirty="0" smtClean="0">
                <a:cs typeface="Arial" pitchFamily="34" charset="0"/>
              </a:rPr>
              <a:t>,  CESMAG</a:t>
            </a:r>
            <a:r>
              <a:rPr lang="en-US" sz="1400" dirty="0" smtClean="0">
                <a:cs typeface="Arial" pitchFamily="34" charset="0"/>
              </a:rPr>
              <a:t>'13, June 17./21., 2013, </a:t>
            </a:r>
            <a:r>
              <a:rPr lang="en-US" sz="1400" dirty="0" err="1" smtClean="0">
                <a:cs typeface="Arial" pitchFamily="34" charset="0"/>
              </a:rPr>
              <a:t>Ko</a:t>
            </a:r>
            <a:r>
              <a:rPr lang="sk-SK" sz="1400" dirty="0" smtClean="0">
                <a:cs typeface="Arial" pitchFamily="34" charset="0"/>
              </a:rPr>
              <a:t>š</a:t>
            </a:r>
            <a:r>
              <a:rPr lang="en-US" sz="1400" dirty="0" smtClean="0">
                <a:cs typeface="Arial" pitchFamily="34" charset="0"/>
              </a:rPr>
              <a:t>ice, </a:t>
            </a:r>
            <a:r>
              <a:rPr lang="en-US" sz="1400" dirty="0" err="1" smtClean="0">
                <a:cs typeface="Arial" pitchFamily="34" charset="0"/>
              </a:rPr>
              <a:t>Programme</a:t>
            </a:r>
            <a:r>
              <a:rPr lang="en-US" sz="1400" dirty="0" smtClean="0">
                <a:cs typeface="Arial" pitchFamily="34" charset="0"/>
              </a:rPr>
              <a:t> Abstracts, p. 265.</a:t>
            </a:r>
            <a:endParaRPr lang="sk-SK" sz="1400" dirty="0" smtClean="0"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1400" u="sng" dirty="0" smtClean="0"/>
              <a:t>P.  </a:t>
            </a:r>
            <a:r>
              <a:rPr lang="sk-SK" sz="1400" u="sng" dirty="0" err="1" smtClean="0"/>
              <a:t>Diko</a:t>
            </a:r>
            <a:r>
              <a:rPr lang="sk-SK" sz="1400" u="sng" dirty="0" smtClean="0"/>
              <a:t>, M. </a:t>
            </a:r>
            <a:r>
              <a:rPr lang="sk-SK" sz="1400" u="sng" dirty="0" err="1" smtClean="0"/>
              <a:t>Radušovská</a:t>
            </a:r>
            <a:r>
              <a:rPr lang="sk-SK" sz="1400" u="sng" dirty="0" smtClean="0"/>
              <a:t>, L. Vojtková,  D. </a:t>
            </a:r>
            <a:r>
              <a:rPr lang="sk-SK" sz="1400" u="sng" dirty="0" err="1" smtClean="0"/>
              <a:t>Volochová</a:t>
            </a:r>
            <a:r>
              <a:rPr lang="sk-SK" sz="1400" u="sng" dirty="0" smtClean="0"/>
              <a:t>, V. </a:t>
            </a:r>
            <a:r>
              <a:rPr lang="sk-SK" sz="1400" u="sng" dirty="0" err="1" smtClean="0"/>
              <a:t>Antal</a:t>
            </a:r>
            <a:r>
              <a:rPr lang="sk-SK" sz="1400" u="sng" dirty="0" smtClean="0"/>
              <a:t>, S. </a:t>
            </a:r>
            <a:r>
              <a:rPr lang="sk-SK" sz="1400" u="sng" dirty="0" err="1" smtClean="0"/>
              <a:t>Piovarči</a:t>
            </a:r>
            <a:r>
              <a:rPr lang="sk-SK" sz="1400" u="sng" dirty="0" smtClean="0"/>
              <a:t>, R. </a:t>
            </a:r>
            <a:r>
              <a:rPr lang="sk-SK" sz="1400" u="sng" dirty="0" err="1" smtClean="0"/>
              <a:t>Verbová</a:t>
            </a:r>
            <a:r>
              <a:rPr lang="sk-SK" sz="1400" u="sng" dirty="0" smtClean="0"/>
              <a:t>, V. Kavečanský</a:t>
            </a:r>
            <a:r>
              <a:rPr lang="sk-SK" sz="1400" dirty="0" smtClean="0"/>
              <a:t>, </a:t>
            </a:r>
            <a:r>
              <a:rPr lang="sk-SK" sz="1400" dirty="0" err="1" smtClean="0"/>
              <a:t>The</a:t>
            </a:r>
            <a:r>
              <a:rPr lang="sk-SK" sz="1400" dirty="0" smtClean="0"/>
              <a:t> </a:t>
            </a:r>
            <a:r>
              <a:rPr lang="sk-SK" sz="1400" dirty="0" err="1" smtClean="0"/>
              <a:t>Influence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</a:t>
            </a:r>
            <a:r>
              <a:rPr lang="sk-SK" sz="1400" dirty="0" err="1" smtClean="0"/>
              <a:t>CuO</a:t>
            </a:r>
            <a:r>
              <a:rPr lang="sk-SK" sz="1400" dirty="0" smtClean="0"/>
              <a:t> </a:t>
            </a:r>
            <a:r>
              <a:rPr lang="sk-SK" sz="1400" dirty="0" err="1" smtClean="0"/>
              <a:t>Excess</a:t>
            </a:r>
            <a:r>
              <a:rPr lang="sk-SK" sz="1400" dirty="0" smtClean="0"/>
              <a:t> on </a:t>
            </a:r>
            <a:r>
              <a:rPr lang="sk-SK" sz="1400" dirty="0" err="1" smtClean="0"/>
              <a:t>Growth</a:t>
            </a:r>
            <a:r>
              <a:rPr lang="sk-SK" sz="1400" dirty="0" smtClean="0"/>
              <a:t> </a:t>
            </a:r>
            <a:r>
              <a:rPr lang="sk-SK" sz="1400" dirty="0" err="1" smtClean="0"/>
              <a:t>of</a:t>
            </a:r>
            <a:r>
              <a:rPr lang="sk-SK" sz="1400" dirty="0" smtClean="0"/>
              <a:t> YBCO </a:t>
            </a:r>
            <a:r>
              <a:rPr lang="sk-SK" sz="1400" dirty="0" err="1" smtClean="0"/>
              <a:t>Bulk</a:t>
            </a:r>
            <a:r>
              <a:rPr lang="sk-SK" sz="1400" dirty="0" smtClean="0"/>
              <a:t> </a:t>
            </a:r>
            <a:r>
              <a:rPr lang="sk-SK" sz="1400" dirty="0" err="1" smtClean="0"/>
              <a:t>Superconductors</a:t>
            </a:r>
            <a:r>
              <a:rPr lang="sk-SK" sz="1400" dirty="0" smtClean="0"/>
              <a:t>, 28th </a:t>
            </a:r>
            <a:r>
              <a:rPr lang="sk-SK" sz="1400" dirty="0" err="1" smtClean="0"/>
              <a:t>International</a:t>
            </a:r>
            <a:r>
              <a:rPr lang="sk-SK" sz="1400" dirty="0" smtClean="0"/>
              <a:t> </a:t>
            </a:r>
            <a:r>
              <a:rPr lang="sk-SK" sz="1400" dirty="0" err="1" smtClean="0"/>
              <a:t>Symposium</a:t>
            </a:r>
            <a:r>
              <a:rPr lang="sk-SK" sz="1400" dirty="0" smtClean="0"/>
              <a:t> on </a:t>
            </a:r>
            <a:r>
              <a:rPr lang="sk-SK" sz="1400" dirty="0" err="1" smtClean="0"/>
              <a:t>Superconductivity</a:t>
            </a:r>
            <a:r>
              <a:rPr lang="sk-SK" sz="1400" dirty="0" smtClean="0"/>
              <a:t> ISS2015, November 16 - 18, 2015, </a:t>
            </a:r>
            <a:r>
              <a:rPr lang="sk-SK" sz="1400" dirty="0" err="1" smtClean="0"/>
              <a:t>Tokyo</a:t>
            </a:r>
            <a:r>
              <a:rPr lang="sk-SK" sz="1400" dirty="0" smtClean="0"/>
              <a:t>.</a:t>
            </a:r>
            <a:endParaRPr lang="sk-SK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79512" y="1052736"/>
            <a:ext cx="878497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Prednášky na zahraničných pracoviskách</a:t>
            </a:r>
          </a:p>
          <a:p>
            <a:r>
              <a:rPr lang="sk-SK" dirty="0" smtClean="0"/>
              <a:t>P. </a:t>
            </a:r>
            <a:r>
              <a:rPr lang="sk-SK" dirty="0" err="1" smtClean="0"/>
              <a:t>Diko</a:t>
            </a:r>
            <a:r>
              <a:rPr lang="sk-SK" dirty="0" smtClean="0"/>
              <a:t> 	</a:t>
            </a:r>
            <a:r>
              <a:rPr lang="sk-SK" dirty="0" smtClean="0"/>
              <a:t>-</a:t>
            </a:r>
            <a:r>
              <a:rPr lang="de-DE" dirty="0" smtClean="0"/>
              <a:t>Bulk </a:t>
            </a:r>
            <a:r>
              <a:rPr lang="de-DE" dirty="0" err="1" smtClean="0"/>
              <a:t>Superconductivity</a:t>
            </a:r>
            <a:r>
              <a:rPr lang="de-DE" dirty="0" smtClean="0"/>
              <a:t> Group, Department </a:t>
            </a:r>
            <a:r>
              <a:rPr lang="de-DE" dirty="0" err="1" smtClean="0"/>
              <a:t>of</a:t>
            </a:r>
            <a:r>
              <a:rPr lang="de-DE" dirty="0" smtClean="0"/>
              <a:t> Engineering, University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sk-SK" dirty="0" smtClean="0"/>
              <a:t>	</a:t>
            </a:r>
            <a:r>
              <a:rPr lang="de-DE" dirty="0" smtClean="0"/>
              <a:t>Cambridge</a:t>
            </a:r>
            <a:r>
              <a:rPr lang="sk-SK" dirty="0" smtClean="0"/>
              <a:t>, 2015 </a:t>
            </a:r>
          </a:p>
          <a:p>
            <a:r>
              <a:rPr lang="sk-SK" dirty="0" smtClean="0"/>
              <a:t>	</a:t>
            </a:r>
            <a:r>
              <a:rPr lang="sk-SK" dirty="0" smtClean="0"/>
              <a:t>-</a:t>
            </a:r>
            <a:r>
              <a:rPr lang="sk-SK" dirty="0" err="1" smtClean="0"/>
              <a:t>Superconducting</a:t>
            </a:r>
            <a:r>
              <a:rPr lang="sk-SK" dirty="0" smtClean="0"/>
              <a:t> </a:t>
            </a:r>
            <a:r>
              <a:rPr lang="sk-SK" dirty="0" err="1" smtClean="0"/>
              <a:t>Materials</a:t>
            </a:r>
            <a:r>
              <a:rPr lang="sk-SK" dirty="0" smtClean="0"/>
              <a:t> </a:t>
            </a:r>
            <a:r>
              <a:rPr lang="sk-SK" dirty="0" err="1" smtClean="0"/>
              <a:t>Laboratory</a:t>
            </a:r>
            <a:r>
              <a:rPr lang="sk-SK" dirty="0" smtClean="0"/>
              <a:t>, Department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Materials</a:t>
            </a:r>
            <a:r>
              <a:rPr lang="sk-SK" dirty="0" smtClean="0"/>
              <a:t> </a:t>
            </a:r>
            <a:r>
              <a:rPr lang="sk-SK" dirty="0" err="1" smtClean="0"/>
              <a:t>Science</a:t>
            </a:r>
            <a:r>
              <a:rPr lang="sk-SK" dirty="0" smtClean="0"/>
              <a:t> and </a:t>
            </a:r>
            <a:r>
              <a:rPr lang="sk-SK" dirty="0" smtClean="0"/>
              <a:t>	</a:t>
            </a:r>
            <a:r>
              <a:rPr lang="sk-SK" dirty="0" err="1" smtClean="0"/>
              <a:t>Engineering</a:t>
            </a:r>
            <a:r>
              <a:rPr lang="sk-SK" dirty="0" smtClean="0"/>
              <a:t>, </a:t>
            </a:r>
            <a:r>
              <a:rPr lang="sk-SK" dirty="0" err="1" smtClean="0"/>
              <a:t>Shibaura</a:t>
            </a:r>
            <a:r>
              <a:rPr lang="sk-SK" dirty="0" smtClean="0"/>
              <a:t> 	</a:t>
            </a:r>
            <a:r>
              <a:rPr lang="sk-SK" dirty="0" err="1" smtClean="0"/>
              <a:t>Institute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Technology</a:t>
            </a:r>
            <a:r>
              <a:rPr lang="sk-SK" dirty="0" smtClean="0"/>
              <a:t> </a:t>
            </a:r>
            <a:r>
              <a:rPr lang="sk-SK" dirty="0" smtClean="0">
                <a:cs typeface="Arial" pitchFamily="34" charset="0"/>
              </a:rPr>
              <a:t>, </a:t>
            </a:r>
            <a:r>
              <a:rPr lang="sk-SK" dirty="0" err="1" smtClean="0">
                <a:cs typeface="Arial" pitchFamily="34" charset="0"/>
              </a:rPr>
              <a:t>Tokyo</a:t>
            </a:r>
            <a:r>
              <a:rPr lang="sk-SK" dirty="0" smtClean="0">
                <a:cs typeface="Arial" pitchFamily="34" charset="0"/>
              </a:rPr>
              <a:t>, 2015</a:t>
            </a:r>
          </a:p>
          <a:p>
            <a:r>
              <a:rPr lang="sk-SK" dirty="0" smtClean="0"/>
              <a:t>	</a:t>
            </a:r>
            <a:r>
              <a:rPr lang="sk-SK" dirty="0" smtClean="0"/>
              <a:t>-</a:t>
            </a:r>
            <a:r>
              <a:rPr lang="de-DE" dirty="0" err="1" smtClean="0"/>
              <a:t>Superconductivity</a:t>
            </a:r>
            <a:r>
              <a:rPr lang="de-DE" dirty="0" smtClean="0"/>
              <a:t> </a:t>
            </a:r>
            <a:r>
              <a:rPr lang="de-DE" dirty="0" smtClean="0"/>
              <a:t>Research Laboratory, Korea </a:t>
            </a:r>
            <a:r>
              <a:rPr lang="de-DE" dirty="0" err="1" smtClean="0"/>
              <a:t>Atomic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Research Institute </a:t>
            </a:r>
            <a:r>
              <a:rPr lang="de-DE" dirty="0" smtClean="0"/>
              <a:t>(</a:t>
            </a:r>
            <a:r>
              <a:rPr lang="sk-SK" dirty="0" smtClean="0"/>
              <a:t>	</a:t>
            </a:r>
            <a:r>
              <a:rPr lang="de-DE" dirty="0" smtClean="0"/>
              <a:t>KAERI</a:t>
            </a:r>
            <a:r>
              <a:rPr lang="de-DE" dirty="0" smtClean="0"/>
              <a:t>), </a:t>
            </a:r>
            <a:r>
              <a:rPr lang="de-DE" dirty="0" err="1" smtClean="0"/>
              <a:t>Daejeon</a:t>
            </a:r>
            <a:r>
              <a:rPr lang="de-DE" dirty="0" smtClean="0"/>
              <a:t>, South </a:t>
            </a:r>
            <a:r>
              <a:rPr lang="sk-SK" dirty="0" smtClean="0"/>
              <a:t>	</a:t>
            </a:r>
            <a:r>
              <a:rPr lang="de-DE" dirty="0" smtClean="0"/>
              <a:t>Korea</a:t>
            </a:r>
            <a:r>
              <a:rPr lang="sk-SK" dirty="0" smtClean="0"/>
              <a:t>, 2015.</a:t>
            </a:r>
          </a:p>
          <a:p>
            <a:r>
              <a:rPr lang="sk-SK" dirty="0" smtClean="0"/>
              <a:t> </a:t>
            </a:r>
            <a:r>
              <a:rPr lang="sk-SK" dirty="0" smtClean="0"/>
              <a:t>               - </a:t>
            </a:r>
            <a:r>
              <a:rPr lang="sk-SK" dirty="0" smtClean="0"/>
              <a:t>CRYSTMAT</a:t>
            </a:r>
            <a:r>
              <a:rPr lang="sk-SK" dirty="0" smtClean="0"/>
              <a:t>, </a:t>
            </a:r>
            <a:r>
              <a:rPr lang="sk-SK" dirty="0" err="1" smtClean="0"/>
              <a:t>University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Caen</a:t>
            </a:r>
            <a:r>
              <a:rPr lang="sk-SK" dirty="0" smtClean="0"/>
              <a:t>, </a:t>
            </a:r>
            <a:r>
              <a:rPr lang="sk-SK" dirty="0" smtClean="0"/>
              <a:t>2015</a:t>
            </a:r>
          </a:p>
          <a:p>
            <a:r>
              <a:rPr lang="sk-SK" dirty="0" smtClean="0"/>
              <a:t> </a:t>
            </a:r>
            <a:r>
              <a:rPr lang="sk-SK" dirty="0" smtClean="0"/>
              <a:t>               - JTU </a:t>
            </a:r>
            <a:r>
              <a:rPr lang="sk-SK" dirty="0" err="1" smtClean="0"/>
              <a:t>Shanghai</a:t>
            </a:r>
            <a:endParaRPr lang="sk-SK" dirty="0" smtClean="0"/>
          </a:p>
          <a:p>
            <a:r>
              <a:rPr lang="sk-SK" dirty="0" smtClean="0"/>
              <a:t>D. </a:t>
            </a:r>
            <a:r>
              <a:rPr lang="sk-SK" dirty="0" err="1" smtClean="0"/>
              <a:t>Volochová</a:t>
            </a:r>
            <a:r>
              <a:rPr lang="sk-SK" dirty="0" smtClean="0"/>
              <a:t> </a:t>
            </a:r>
            <a:r>
              <a:rPr lang="sk-SK" dirty="0" smtClean="0"/>
              <a:t>  - CRYSTMAT</a:t>
            </a:r>
            <a:r>
              <a:rPr lang="sk-SK" dirty="0" smtClean="0"/>
              <a:t>, </a:t>
            </a:r>
            <a:r>
              <a:rPr lang="sk-SK" dirty="0" err="1" smtClean="0"/>
              <a:t>University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Caen</a:t>
            </a:r>
            <a:r>
              <a:rPr lang="sk-SK" dirty="0" smtClean="0"/>
              <a:t>, 2015</a:t>
            </a:r>
            <a:endParaRPr lang="sk-SK" dirty="0" smtClean="0">
              <a:cs typeface="Arial" pitchFamily="34" charset="0"/>
            </a:endParaRPr>
          </a:p>
          <a:p>
            <a:endParaRPr lang="sk-SK" dirty="0" smtClean="0"/>
          </a:p>
          <a:p>
            <a:endParaRPr lang="sk-SK" sz="1400" b="1" dirty="0" smtClean="0"/>
          </a:p>
          <a:p>
            <a:endParaRPr lang="sk-SK" sz="1600" b="1" dirty="0" smtClean="0"/>
          </a:p>
          <a:p>
            <a:endParaRPr lang="sk-SK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4410</Words>
  <Application>Microsoft Office PowerPoint</Application>
  <PresentationFormat>Prezentácia na obrazovke (4:3)</PresentationFormat>
  <Paragraphs>836</Paragraphs>
  <Slides>44</Slides>
  <Notes>3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44</vt:i4>
      </vt:variant>
    </vt:vector>
  </HeadingPairs>
  <TitlesOfParts>
    <vt:vector size="47" baseType="lpstr">
      <vt:lpstr>Motív Office</vt:lpstr>
      <vt:lpstr>Worksheet</vt:lpstr>
      <vt:lpstr>Graph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</dc:creator>
  <cp:lastModifiedBy>PC</cp:lastModifiedBy>
  <cp:revision>43</cp:revision>
  <dcterms:created xsi:type="dcterms:W3CDTF">2016-05-28T09:03:03Z</dcterms:created>
  <dcterms:modified xsi:type="dcterms:W3CDTF">2016-06-02T06:10:35Z</dcterms:modified>
</cp:coreProperties>
</file>