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0" r:id="rId14"/>
    <p:sldId id="289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9AF8EA6-B256-4616-9CBD-50A2F1F8D79F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330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8FF819D-F773-4C36-8CC1-8B55996E3A60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606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F54996F-B200-479B-9256-DA6FD8A19110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948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777492F-8B09-4B13-8F15-1599FFFF579F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1088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396C1E2-4D90-4C63-A805-9B62914224D8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058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9AEE26A-B37F-4C68-A431-9BC2E59639DB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230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Obrázok 3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Obrázok 3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Upravte štýly predlohy textu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LevelUpraviť štýly predlohy textu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Tretia úroveň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Štvrtá úroveň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Piata úroveň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5/31/16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B0C004A-69E9-4538-9862-831F5E73D00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764640" y="1700280"/>
            <a:ext cx="9704880" cy="3015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Príprava</a:t>
            </a:r>
            <a:r>
              <a:rPr lang="en-US" sz="44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4400" b="1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charakterizácia</a:t>
            </a:r>
            <a:r>
              <a:rPr lang="en-US" sz="44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4400" b="1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hypertermia</a:t>
            </a:r>
            <a:r>
              <a:rPr lang="en-US" sz="44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 </a:t>
            </a:r>
            <a:r>
              <a:rPr lang="en-US" sz="4400" b="1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syst</a:t>
            </a:r>
            <a:r>
              <a:rPr lang="sk-SK" sz="44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</a:t>
            </a:r>
            <a:r>
              <a:rPr lang="en-US" sz="44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 </a:t>
            </a:r>
            <a:r>
              <a:rPr lang="en-US" sz="4400" b="1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magnetozomov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2012 - 2015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Line 2"/>
          <p:cNvSpPr/>
          <p:nvPr/>
        </p:nvSpPr>
        <p:spPr>
          <a:xfrm>
            <a:off x="1523880" y="6597360"/>
            <a:ext cx="9144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3"/>
          <p:cNvSpPr/>
          <p:nvPr/>
        </p:nvSpPr>
        <p:spPr>
          <a:xfrm>
            <a:off x="7175520" y="6611760"/>
            <a:ext cx="34225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 Akreditačný seminár ÚEF -OFMJ 02-06-2016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Picture 4"/>
          <p:cNvPicPr/>
          <p:nvPr/>
        </p:nvPicPr>
        <p:blipFill>
          <a:blip r:embed="rId2"/>
          <a:stretch/>
        </p:blipFill>
        <p:spPr>
          <a:xfrm>
            <a:off x="7229520" y="6597720"/>
            <a:ext cx="223560" cy="25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1688040" y="86760"/>
            <a:ext cx="9256320" cy="54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 algn="ctr">
              <a:lnSpc>
                <a:spcPct val="100000"/>
              </a:lnSpc>
            </a:pPr>
            <a:r>
              <a:rPr lang="en-US" sz="2800" b="0" i="1" u="sng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Schéma a aparatúra na skúmanie ohrievacieho efektu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2" name="Obrázok 6"/>
          <p:cNvPicPr/>
          <p:nvPr/>
        </p:nvPicPr>
        <p:blipFill>
          <a:blip r:embed="rId3"/>
          <a:stretch/>
        </p:blipFill>
        <p:spPr>
          <a:xfrm>
            <a:off x="3115080" y="4349160"/>
            <a:ext cx="5716440" cy="2434320"/>
          </a:xfrm>
          <a:prstGeom prst="rect">
            <a:avLst/>
          </a:prstGeom>
          <a:ln>
            <a:noFill/>
          </a:ln>
        </p:spPr>
      </p:pic>
      <p:pic>
        <p:nvPicPr>
          <p:cNvPr id="263" name="Picture 7"/>
          <p:cNvPicPr/>
          <p:nvPr/>
        </p:nvPicPr>
        <p:blipFill>
          <a:blip r:embed="rId4"/>
          <a:srcRect l="7842" t="10899"/>
          <a:stretch/>
        </p:blipFill>
        <p:spPr>
          <a:xfrm>
            <a:off x="3829320" y="762480"/>
            <a:ext cx="4973400" cy="3460320"/>
          </a:xfrm>
          <a:prstGeom prst="rect">
            <a:avLst/>
          </a:prstGeom>
          <a:ln>
            <a:noFill/>
          </a:ln>
        </p:spPr>
      </p:pic>
      <p:sp>
        <p:nvSpPr>
          <p:cNvPr id="264" name="CustomShape 2"/>
          <p:cNvSpPr/>
          <p:nvPr/>
        </p:nvSpPr>
        <p:spPr>
          <a:xfrm>
            <a:off x="3048120" y="3440880"/>
            <a:ext cx="259272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en-US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f: 190 – 610 kHz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H: 0 – 8 kA.m</a:t>
            </a:r>
            <a:r>
              <a:rPr lang="en-US" sz="2000" b="1" i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-1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879840" y="83160"/>
            <a:ext cx="10515240" cy="6303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ctr">
              <a:lnSpc>
                <a:spcPct val="10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ohrievací efekt u vybranej magnetickej kvapaliny s </a:t>
            </a:r>
            <a:r>
              <a:rPr lang="en-US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</a:t>
            </a:r>
            <a:r>
              <a:rPr lang="en-US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-Fe</a:t>
            </a:r>
            <a:r>
              <a:rPr lang="en-US" sz="2800" b="0" i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r>
            <a:r>
              <a:rPr lang="en-US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</a:t>
            </a:r>
            <a:r>
              <a:rPr lang="en-US" sz="2800" b="0" i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r>
            <a:r>
              <a:rPr lang="en-US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časticami: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0" y="0"/>
            <a:ext cx="1219176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3"/>
          <p:cNvSpPr/>
          <p:nvPr/>
        </p:nvSpPr>
        <p:spPr>
          <a:xfrm>
            <a:off x="0" y="0"/>
            <a:ext cx="1219176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68" name="Table 4"/>
          <p:cNvGraphicFramePr/>
          <p:nvPr/>
        </p:nvGraphicFramePr>
        <p:xfrm>
          <a:off x="7689240" y="4392000"/>
          <a:ext cx="2576520" cy="2855151"/>
        </p:xfrm>
        <a:graphic>
          <a:graphicData uri="http://schemas.openxmlformats.org/drawingml/2006/table">
            <a:tbl>
              <a:tblPr/>
              <a:tblGrid>
                <a:gridCol w="1177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8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38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SAR vs. H u vybranej mag. kvapaliny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8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A.m</a:t>
                      </a:r>
                      <a:r>
                        <a:rPr lang="en-US" sz="1200" b="1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-1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SAR [W.g</a:t>
                      </a:r>
                      <a:r>
                        <a:rPr lang="en-US" sz="1200" b="1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-1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]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2937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1,46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3876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2,57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6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4895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3,89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6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5844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5,28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6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6853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7,85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6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8000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10,41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6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9000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13,20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10000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16,37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69" name="CustomShape 5"/>
          <p:cNvSpPr/>
          <p:nvPr/>
        </p:nvSpPr>
        <p:spPr>
          <a:xfrm>
            <a:off x="857160" y="4371840"/>
            <a:ext cx="63068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 mag. pole bolo aplikované v čase 30 – 70 sek, pričom môžeme pozorovať okamžitý nárast teploty, zo sklonu môžeme počítať SAR parameter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6"/>
          <p:cNvSpPr/>
          <p:nvPr/>
        </p:nvSpPr>
        <p:spPr>
          <a:xfrm>
            <a:off x="1000440" y="5315400"/>
            <a:ext cx="5261400" cy="1261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4080" algn="ctr">
              <a:lnSpc>
                <a:spcPct val="80000"/>
              </a:lnSpc>
            </a:pPr>
            <a:r>
              <a:rPr lang="en-US" sz="1800" b="1" i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SAR - (Specific Absorption Rate)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 algn="ctr">
              <a:lnSpc>
                <a:spcPct val="8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 algn="ctr">
              <a:lnSpc>
                <a:spcPct val="80000"/>
              </a:lnSpc>
            </a:pPr>
            <a:r>
              <a:rPr lang="en-US" sz="1800" b="0" i="1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množstvo tepla uvoľneného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 algn="ctr">
              <a:lnSpc>
                <a:spcPct val="80000"/>
              </a:lnSpc>
            </a:pPr>
            <a:r>
              <a:rPr lang="en-US" sz="1800" b="0" i="1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jednotkou hmotnosti materiálu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 algn="ctr">
              <a:lnSpc>
                <a:spcPct val="80000"/>
              </a:lnSpc>
            </a:pPr>
            <a:r>
              <a:rPr lang="en-US" sz="1800" b="0" i="1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za jednotku času pri danom H a f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1" name="Obrázok 270"/>
          <p:cNvPicPr/>
          <p:nvPr/>
        </p:nvPicPr>
        <p:blipFill>
          <a:blip r:embed="rId2"/>
          <a:stretch/>
        </p:blipFill>
        <p:spPr>
          <a:xfrm>
            <a:off x="76320" y="343080"/>
            <a:ext cx="6527880" cy="4089240"/>
          </a:xfrm>
          <a:prstGeom prst="rect">
            <a:avLst/>
          </a:prstGeom>
          <a:ln>
            <a:noFill/>
          </a:ln>
        </p:spPr>
      </p:pic>
      <p:pic>
        <p:nvPicPr>
          <p:cNvPr id="272" name="Obrázok 271"/>
          <p:cNvPicPr/>
          <p:nvPr/>
        </p:nvPicPr>
        <p:blipFill>
          <a:blip r:embed="rId3"/>
          <a:stretch/>
        </p:blipFill>
        <p:spPr>
          <a:xfrm>
            <a:off x="6248520" y="851040"/>
            <a:ext cx="4533840" cy="359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1523880" y="228600"/>
            <a:ext cx="8848440" cy="6440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ctr">
              <a:lnSpc>
                <a:spcPct val="100000"/>
              </a:lnSpc>
            </a:pPr>
            <a:r>
              <a:rPr lang="en-US" sz="2800" b="0" u="sng" strike="noStrike" spc="-1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Hypertermické merania (f=500 kHz, AC, 0-5 kA.m</a:t>
            </a:r>
            <a:r>
              <a:rPr lang="en-US" sz="2800" b="0" u="sng" strike="noStrike" spc="-1" baseline="3000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-1</a:t>
            </a:r>
            <a:r>
              <a:rPr lang="en-US" sz="2800" b="0" u="sng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)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6491160" y="3681360"/>
            <a:ext cx="25920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899 W/g pre NP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911 W/g pre WVS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949 W/g pre FQ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9310680" y="4041720"/>
            <a:ext cx="1296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 kA/m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4"/>
          <p:cNvSpPr/>
          <p:nvPr/>
        </p:nvSpPr>
        <p:spPr>
          <a:xfrm>
            <a:off x="8951760" y="3838680"/>
            <a:ext cx="286920" cy="10076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7" name="Picture 28"/>
          <p:cNvPicPr/>
          <p:nvPr/>
        </p:nvPicPr>
        <p:blipFill>
          <a:blip r:embed="rId3"/>
          <a:stretch/>
        </p:blipFill>
        <p:spPr>
          <a:xfrm>
            <a:off x="8112240" y="4941720"/>
            <a:ext cx="555120" cy="718920"/>
          </a:xfrm>
          <a:prstGeom prst="rect">
            <a:avLst/>
          </a:prstGeom>
          <a:ln>
            <a:noFill/>
          </a:ln>
        </p:spPr>
      </p:pic>
      <p:sp>
        <p:nvSpPr>
          <p:cNvPr id="278" name="CustomShape 5"/>
          <p:cNvSpPr/>
          <p:nvPr/>
        </p:nvSpPr>
        <p:spPr>
          <a:xfrm>
            <a:off x="6599160" y="5662440"/>
            <a:ext cx="38174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vysoko kvalitné hodnoty v oblasti magnetickej hypertermie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6"/>
          <p:cNvSpPr/>
          <p:nvPr/>
        </p:nvSpPr>
        <p:spPr>
          <a:xfrm>
            <a:off x="1523880" y="4392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0" name="Picture 21"/>
          <p:cNvPicPr/>
          <p:nvPr/>
        </p:nvPicPr>
        <p:blipFill>
          <a:blip r:embed="rId4"/>
          <a:srcRect l="3545"/>
          <a:stretch/>
        </p:blipFill>
        <p:spPr>
          <a:xfrm>
            <a:off x="1558800" y="1857240"/>
            <a:ext cx="4887720" cy="3676320"/>
          </a:xfrm>
          <a:prstGeom prst="rect">
            <a:avLst/>
          </a:prstGeom>
          <a:ln>
            <a:noFill/>
          </a:ln>
        </p:spPr>
      </p:pic>
      <p:sp>
        <p:nvSpPr>
          <p:cNvPr id="281" name="CustomShape 7"/>
          <p:cNvSpPr/>
          <p:nvPr/>
        </p:nvSpPr>
        <p:spPr>
          <a:xfrm>
            <a:off x="1523880" y="5530680"/>
            <a:ext cx="5292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Závislosť SAR (vzhľadom na celý objem vzorky) od intenzity magnetického poľa pri 500 kHz pre všetky typy vzoriek - NP, WVS a FQ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8"/>
          <p:cNvSpPr/>
          <p:nvPr/>
        </p:nvSpPr>
        <p:spPr>
          <a:xfrm>
            <a:off x="6494400" y="2038320"/>
            <a:ext cx="36334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SAR hodnoty vzhľadom množstvo magnetitu vo vzorke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9"/>
          <p:cNvSpPr/>
          <p:nvPr/>
        </p:nvSpPr>
        <p:spPr>
          <a:xfrm>
            <a:off x="6710400" y="2638440"/>
            <a:ext cx="3312720" cy="86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10"/>
          <p:cNvSpPr/>
          <p:nvPr/>
        </p:nvSpPr>
        <p:spPr>
          <a:xfrm>
            <a:off x="6494400" y="1917720"/>
            <a:ext cx="3598560" cy="165528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5" name="Picture 21"/>
          <p:cNvPicPr/>
          <p:nvPr/>
        </p:nvPicPr>
        <p:blipFill>
          <a:blip r:embed="rId5"/>
          <a:stretch/>
        </p:blipFill>
        <p:spPr>
          <a:xfrm>
            <a:off x="7247880" y="2766240"/>
            <a:ext cx="2248560" cy="564480"/>
          </a:xfrm>
          <a:prstGeom prst="rect">
            <a:avLst/>
          </a:prstGeom>
          <a:ln>
            <a:noFill/>
          </a:ln>
        </p:spPr>
      </p:pic>
      <p:sp>
        <p:nvSpPr>
          <p:cNvPr id="286" name="CustomShape 11"/>
          <p:cNvSpPr/>
          <p:nvPr/>
        </p:nvSpPr>
        <p:spPr>
          <a:xfrm>
            <a:off x="2999520" y="980640"/>
            <a:ext cx="6090840" cy="62172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622080" y="254520"/>
            <a:ext cx="10515240" cy="638074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ZOZNAM PUBLIKÁCIÍ – </a:t>
            </a:r>
            <a:r>
              <a:rPr lang="en-US" sz="16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Hypertermia</a:t>
            </a:r>
            <a:r>
              <a:rPr lang="en-US" sz="1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2012 - 2015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HASHIM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Anežka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- MOLČAN,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Matúš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- KOVÁČ,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Jozef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- VARCHULOVÁ, Z. - GOJZEWSKI, Hubert et al. The Influence of Morphology on Magnetic Properties of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Magnetosomes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In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Physica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Polonica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A, 2012, vol. 121, no. 5-6, p. 1250-1252. (0.444 - IF2011), ISSN 1898-794X.</a:t>
            </a:r>
          </a:p>
          <a:p>
            <a:pPr marL="514440" indent="-51408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TIMKO, Milan - MOLČAN, </a:t>
            </a: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Matúš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- HASHIM, </a:t>
            </a: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Anežka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- SKUMIEL, Andrzej - MÜLLER, Maren, et al. </a:t>
            </a: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Hyperthermic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Effect in Suspension of </a:t>
            </a: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Magnetosomes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Prepared by Various Methods. In IEEE Transactions on Magnetics, 2013, vol. 49, no. 1, p. 250-254. (1.422 - IF2012), ISSN 0018-9464</a:t>
            </a:r>
            <a:r>
              <a:rPr lang="en-US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.</a:t>
            </a:r>
          </a:p>
          <a:p>
            <a:pPr marL="514440" indent="-51408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sk-SK" sz="1600" b="1" dirty="0" smtClean="0">
                <a:latin typeface="Calibri" panose="020F0502020204030204" pitchFamily="34" charset="0"/>
              </a:rPr>
              <a:t>Hubert </a:t>
            </a:r>
            <a:r>
              <a:rPr lang="sk-SK" sz="1600" b="1" dirty="0" err="1" smtClean="0">
                <a:latin typeface="Calibri" panose="020F0502020204030204" pitchFamily="34" charset="0"/>
              </a:rPr>
              <a:t>Gojzewski</a:t>
            </a:r>
            <a:r>
              <a:rPr lang="en-US" sz="1600" b="1" baseline="30000" dirty="0" smtClean="0">
                <a:latin typeface="Calibri" panose="020F0502020204030204" pitchFamily="34" charset="0"/>
              </a:rPr>
              <a:t>,</a:t>
            </a:r>
            <a:r>
              <a:rPr lang="en-US" sz="1600" b="1" dirty="0" smtClean="0">
                <a:latin typeface="Calibri" panose="020F0502020204030204" pitchFamily="34" charset="0"/>
              </a:rPr>
              <a:t> Marcin </a:t>
            </a:r>
            <a:r>
              <a:rPr lang="en-US" sz="1600" b="1" dirty="0" err="1" smtClean="0">
                <a:latin typeface="Calibri" panose="020F0502020204030204" pitchFamily="34" charset="0"/>
              </a:rPr>
              <a:t>Makowski</a:t>
            </a:r>
            <a:r>
              <a:rPr lang="en-US" sz="1600" b="1" dirty="0" smtClean="0">
                <a:latin typeface="Calibri" panose="020F0502020204030204" pitchFamily="34" charset="0"/>
              </a:rPr>
              <a:t>, </a:t>
            </a:r>
            <a:r>
              <a:rPr lang="en-US" sz="1600" b="1" dirty="0" err="1" smtClean="0">
                <a:latin typeface="Calibri" panose="020F0502020204030204" pitchFamily="34" charset="0"/>
              </a:rPr>
              <a:t>Anezka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</a:rPr>
              <a:t>Hashim</a:t>
            </a:r>
            <a:r>
              <a:rPr lang="en-US" sz="1600" b="1" dirty="0" smtClean="0">
                <a:latin typeface="Calibri" panose="020F0502020204030204" pitchFamily="34" charset="0"/>
              </a:rPr>
              <a:t>, Peter </a:t>
            </a:r>
            <a:r>
              <a:rPr lang="en-US" sz="1600" b="1" dirty="0" err="1" smtClean="0">
                <a:latin typeface="Calibri" panose="020F0502020204030204" pitchFamily="34" charset="0"/>
              </a:rPr>
              <a:t>Kopcansky</a:t>
            </a:r>
            <a:r>
              <a:rPr lang="en-US" sz="1600" b="1" dirty="0" smtClean="0">
                <a:latin typeface="Calibri" panose="020F0502020204030204" pitchFamily="34" charset="0"/>
              </a:rPr>
              <a:t>, Zoltan </a:t>
            </a:r>
            <a:r>
              <a:rPr lang="en-US" sz="1600" b="1" dirty="0" err="1" smtClean="0">
                <a:latin typeface="Calibri" panose="020F0502020204030204" pitchFamily="34" charset="0"/>
              </a:rPr>
              <a:t>Tomori</a:t>
            </a:r>
            <a:r>
              <a:rPr lang="en-US" sz="1600" b="1" dirty="0" smtClean="0">
                <a:latin typeface="Calibri" panose="020F0502020204030204" pitchFamily="34" charset="0"/>
              </a:rPr>
              <a:t>, Milan </a:t>
            </a:r>
            <a:r>
              <a:rPr lang="en-US" sz="1600" b="1" dirty="0" err="1" smtClean="0">
                <a:latin typeface="Calibri" panose="020F0502020204030204" pitchFamily="34" charset="0"/>
              </a:rPr>
              <a:t>Timko</a:t>
            </a:r>
            <a:r>
              <a:rPr lang="en-US" sz="1600" b="1" dirty="0" smtClean="0">
                <a:latin typeface="Calibri" panose="020F0502020204030204" pitchFamily="34" charset="0"/>
              </a:rPr>
              <a:t>, </a:t>
            </a:r>
            <a:r>
              <a:rPr lang="sk-SK" sz="1600" b="1" dirty="0" err="1" smtClean="0">
                <a:latin typeface="Calibri" panose="020F0502020204030204" pitchFamily="34" charset="0"/>
              </a:rPr>
              <a:t>Magnetosomes</a:t>
            </a:r>
            <a:r>
              <a:rPr lang="sk-SK" sz="1600" b="1" dirty="0" smtClean="0">
                <a:latin typeface="Calibri" panose="020F0502020204030204" pitchFamily="34" charset="0"/>
              </a:rPr>
              <a:t> </a:t>
            </a:r>
            <a:r>
              <a:rPr lang="sk-SK" sz="1600" b="1" dirty="0">
                <a:latin typeface="Calibri" panose="020F0502020204030204" pitchFamily="34" charset="0"/>
              </a:rPr>
              <a:t>on </a:t>
            </a:r>
            <a:r>
              <a:rPr lang="sk-SK" sz="1600" b="1" dirty="0" err="1">
                <a:latin typeface="Calibri" panose="020F0502020204030204" pitchFamily="34" charset="0"/>
              </a:rPr>
              <a:t>surface</a:t>
            </a:r>
            <a:r>
              <a:rPr lang="sk-SK" sz="1600" b="1" dirty="0">
                <a:latin typeface="Calibri" panose="020F0502020204030204" pitchFamily="34" charset="0"/>
              </a:rPr>
              <a:t>: </a:t>
            </a:r>
            <a:r>
              <a:rPr lang="sk-SK" sz="1600" b="1" dirty="0" err="1">
                <a:latin typeface="Calibri" panose="020F0502020204030204" pitchFamily="34" charset="0"/>
              </a:rPr>
              <a:t>an</a:t>
            </a:r>
            <a:r>
              <a:rPr lang="sk-SK" sz="1600" b="1" dirty="0">
                <a:latin typeface="Calibri" panose="020F0502020204030204" pitchFamily="34" charset="0"/>
              </a:rPr>
              <a:t> </a:t>
            </a:r>
            <a:r>
              <a:rPr lang="sk-SK" sz="1600" b="1" dirty="0" err="1">
                <a:latin typeface="Calibri" panose="020F0502020204030204" pitchFamily="34" charset="0"/>
              </a:rPr>
              <a:t>imaging</a:t>
            </a:r>
            <a:r>
              <a:rPr lang="sk-SK" sz="1600" b="1" dirty="0">
                <a:latin typeface="Calibri" panose="020F0502020204030204" pitchFamily="34" charset="0"/>
              </a:rPr>
              <a:t> study </a:t>
            </a:r>
            <a:r>
              <a:rPr lang="sk-SK" sz="1600" b="1" dirty="0" err="1" smtClean="0">
                <a:latin typeface="Calibri" panose="020F0502020204030204" pitchFamily="34" charset="0"/>
              </a:rPr>
              <a:t>approach</a:t>
            </a:r>
            <a:r>
              <a:rPr lang="en-US" sz="1600" b="1" dirty="0">
                <a:latin typeface="Calibri" panose="020F0502020204030204" pitchFamily="34" charset="0"/>
              </a:rPr>
              <a:t>, </a:t>
            </a:r>
            <a:r>
              <a:rPr lang="en-US" sz="1600" b="1" dirty="0" smtClean="0">
                <a:latin typeface="Calibri" panose="020F0502020204030204" pitchFamily="34" charset="0"/>
              </a:rPr>
              <a:t>Scanning Vol. 34, 3, 59–169</a:t>
            </a:r>
            <a:r>
              <a:rPr lang="en-US" sz="1600" b="1" dirty="0">
                <a:latin typeface="Calibri" panose="020F0502020204030204" pitchFamily="34" charset="0"/>
              </a:rPr>
              <a:t>, May/June 2012</a:t>
            </a:r>
          </a:p>
          <a:p>
            <a:pPr marL="514440" indent="-51408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en-US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SKUMIEL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Andrzej - KACZMAREK-KLINOWSKA, Milena - TIMKO, Milan - MOLČAN, </a:t>
            </a: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Matúš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- RAJŇÁK, Michal. Evaluation of Power Heat Losses in </a:t>
            </a: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Multidomain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Iron Particles Under the Influence of AC Magnetic Field in RF Range. In International Journal of </a:t>
            </a: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Thermophysics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2013, vol. 34, no. 4, p. 655-666. (0.568 - IF2012), ISSN 0195-928X.</a:t>
            </a:r>
          </a:p>
          <a:p>
            <a:pPr marL="514440" indent="-51408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MOLČAN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Matúš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- HASHIM,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Anežka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- KOVÁČ,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Jozef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- RAJŇÁK, Michal - KOPČANSKÝ, Peter et al. Characterization of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Magnetosomes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After Exposure to the Effect of the Sonication and Ultracentrifugation. In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Acta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Physica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Polonica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A, 2014, vol. 126, no. 1, p. 198-199. (0.604 - IF2013), ISSN 1898-794X.</a:t>
            </a:r>
          </a:p>
          <a:p>
            <a:pPr marL="514440" indent="-51408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JÓZEFCZAK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Arkadiusz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- HORNOWSKI, Tomasz - KRÓL, Anita – MOLČCAN,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Matúš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– LESZCZYŃSKI,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Błażej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- TIMKO, Milan. The Effect of Sonication on Acoustic Properties of Biogenic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Ferroparticle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Suspension. In Archives of Acoustics, 2015, [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S.l.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], v. 41, n. 1, p. 161–168 (0.565 - IF2014), ISSN 2300-262X</a:t>
            </a:r>
          </a:p>
          <a:p>
            <a:pPr marL="514440" indent="-51408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MOLČAN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Matúš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- HASHIM,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Anežka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- SKUMIEL, Andrzej - MÜLLER, M. - GOJZEWSKI, Hubert et al. Effect of culture condition on physical properties of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magnetosomes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. In 19th Conference of Slovak Physicists, 3. - 6.9. 2012,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Prešov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: proceedings. Editor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Marián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Reiffers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. - Bratislava : Slovak Physical Society, 2013, p. 53-54. ISBN 978-80-970625-8-3.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pic>
        <p:nvPicPr>
          <p:cNvPr id="1025" name="Picture 1" descr="Scan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1595520" y="115920"/>
            <a:ext cx="8964360" cy="6552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Ciele v spojitosti s hypertermickými meraniami: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lvl="1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Príprava a charakterizácia vzoriek magnetických suspenzií vhodných pre hypertermické merania tak aby sme dokázali ontrolovať/predikovať ohrievací proces v hypertermickom experimente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/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lvl="1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vyhodnocovaním hypertermických parametrov vzoriek o daných parametroch získať informáciu o pozadí fyzikálneho princípu ohrevu jednotlivých vzoriek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9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testami cytotoxicity chceme potvrdiť aplikovateľnosť v biosfére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prípravou magnetických kvapalín o rôznej viskozite kvapalného nosiča chceme overiť vplyv viskozity na hypertermické parametre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222640" y="334800"/>
            <a:ext cx="7442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469526" y="773114"/>
            <a:ext cx="9952560" cy="56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u="sng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Príprava</a:t>
            </a:r>
            <a:r>
              <a:rPr lang="en-US" sz="2400" b="1" u="sng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2400" b="1" u="sng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charakterizácia</a:t>
            </a:r>
            <a:r>
              <a:rPr lang="en-US" sz="2400" b="1" u="sng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400" b="1" u="sng" strike="noStrike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nanočastíc</a:t>
            </a:r>
            <a:r>
              <a:rPr lang="sk-SK" sz="2400" b="1" u="sng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400" b="1" u="sng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</a:t>
            </a:r>
            <a:r>
              <a:rPr lang="en-US" sz="2400" b="1" u="sng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magnetozomy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endParaRPr lang="en-US" sz="2000" b="0" strike="noStrike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0280" lvl="1" indent="-34272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en-US" sz="2000" b="0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Timko</a:t>
            </a:r>
            <a:r>
              <a:rPr lang="en-US" sz="20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M. </a:t>
            </a:r>
          </a:p>
          <a:p>
            <a:pPr marL="800280" lvl="1" indent="-34272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</a:t>
            </a:r>
            <a:r>
              <a:rPr lang="sk-SK" sz="2000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čanský</a:t>
            </a:r>
            <a:r>
              <a:rPr lang="sk-SK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P.</a:t>
            </a:r>
            <a:endParaRPr lang="en-US" sz="2000" b="0" strike="noStrike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0280" lvl="1" indent="-34272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en-US" sz="2000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Molčan</a:t>
            </a:r>
            <a:r>
              <a:rPr lang="en-US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M.</a:t>
            </a:r>
            <a:endParaRPr lang="en-US" sz="2000" b="0" strike="noStrike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0280" lvl="1" indent="-34272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en-US" sz="2000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Hashim</a:t>
            </a:r>
            <a:r>
              <a:rPr lang="en-US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Picture 102"/>
          <p:cNvPicPr/>
          <p:nvPr/>
        </p:nvPicPr>
        <p:blipFill>
          <a:blip r:embed="rId2"/>
          <a:srcRect l="6439" r="15296"/>
          <a:stretch/>
        </p:blipFill>
        <p:spPr>
          <a:xfrm rot="16200000">
            <a:off x="4641840" y="2268591"/>
            <a:ext cx="1307160" cy="1600920"/>
          </a:xfrm>
          <a:prstGeom prst="rect">
            <a:avLst/>
          </a:prstGeom>
          <a:ln>
            <a:noFill/>
          </a:ln>
        </p:spPr>
      </p:pic>
      <p:sp>
        <p:nvSpPr>
          <p:cNvPr id="93" name="Line 3"/>
          <p:cNvSpPr/>
          <p:nvPr/>
        </p:nvSpPr>
        <p:spPr>
          <a:xfrm>
            <a:off x="1523880" y="6597360"/>
            <a:ext cx="9144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7175520" y="6611760"/>
            <a:ext cx="34225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 Akreditačný seminár ÚEF -OFMJ 02-06-2016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Picture 4"/>
          <p:cNvPicPr/>
          <p:nvPr/>
        </p:nvPicPr>
        <p:blipFill>
          <a:blip r:embed="rId3"/>
          <a:stretch/>
        </p:blipFill>
        <p:spPr>
          <a:xfrm>
            <a:off x="7229520" y="6597720"/>
            <a:ext cx="223560" cy="259920"/>
          </a:xfrm>
          <a:prstGeom prst="rect">
            <a:avLst/>
          </a:prstGeom>
          <a:ln>
            <a:noFill/>
          </a:ln>
        </p:spPr>
      </p:pic>
      <p:pic>
        <p:nvPicPr>
          <p:cNvPr id="8" name="Obraz 0" descr="SEM1_mod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39" y="1154702"/>
            <a:ext cx="3178175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1523880" y="276480"/>
            <a:ext cx="9586800" cy="6392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u="sng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 Magnetozómy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magnetické nanočastice syntetizované tzv. magnetotaktickými baktériami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8" name="Picture 1"/>
          <p:cNvPicPr/>
          <p:nvPr/>
        </p:nvPicPr>
        <p:blipFill>
          <a:blip r:embed="rId2"/>
          <a:stretch/>
        </p:blipFill>
        <p:spPr>
          <a:xfrm>
            <a:off x="1606680" y="1473840"/>
            <a:ext cx="6778080" cy="2765160"/>
          </a:xfrm>
          <a:prstGeom prst="rect">
            <a:avLst/>
          </a:prstGeom>
          <a:ln>
            <a:noFill/>
          </a:ln>
        </p:spPr>
      </p:pic>
      <p:sp>
        <p:nvSpPr>
          <p:cNvPr id="239" name="CustomShape 2"/>
          <p:cNvSpPr/>
          <p:nvPr/>
        </p:nvSpPr>
        <p:spPr>
          <a:xfrm>
            <a:off x="1690200" y="4463640"/>
            <a:ext cx="9669960" cy="176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2000" b="0" u="sng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výhody magnetozómov:</a:t>
            </a:r>
            <a:r>
              <a:rPr lang="en-US" sz="20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rovnomerný tvar a veľkosť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biologická membrána (prirodzená obálka bez potreby dodatočnej chem. syntézy)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magnetické vlastnosti (vďaka organizácii častíc vo forme retiazok)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1648800" y="3479760"/>
            <a:ext cx="5763240" cy="104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i="1" strike="noStrike" cap="small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typ baktérie:</a:t>
            </a:r>
            <a:r>
              <a:rPr lang="en-US" sz="2000" b="1" i="1" strike="noStrike" cap="sm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Magnetospirillum Magneticum 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sp. AMB -1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Magnetozóm</a:t>
            </a: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= Fe</a:t>
            </a:r>
            <a:r>
              <a:rPr lang="en-US" sz="20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</a:t>
            </a:r>
            <a:r>
              <a:rPr lang="en-US" sz="20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 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jadro + fosfolipidová obálka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1" name="Picture 196"/>
          <p:cNvPicPr/>
          <p:nvPr/>
        </p:nvPicPr>
        <p:blipFill>
          <a:blip r:embed="rId3"/>
          <a:stretch/>
        </p:blipFill>
        <p:spPr>
          <a:xfrm>
            <a:off x="8646840" y="1475640"/>
            <a:ext cx="2055600" cy="3844440"/>
          </a:xfrm>
          <a:prstGeom prst="rect">
            <a:avLst/>
          </a:prstGeom>
          <a:ln w="9360">
            <a:noFill/>
          </a:ln>
        </p:spPr>
      </p:pic>
      <p:sp>
        <p:nvSpPr>
          <p:cNvPr id="242" name="CustomShape 4"/>
          <p:cNvSpPr/>
          <p:nvPr/>
        </p:nvSpPr>
        <p:spPr>
          <a:xfrm>
            <a:off x="9552600" y="4001040"/>
            <a:ext cx="360" cy="925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5"/>
          <p:cNvSpPr/>
          <p:nvPr/>
        </p:nvSpPr>
        <p:spPr>
          <a:xfrm>
            <a:off x="8743320" y="3245040"/>
            <a:ext cx="152064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izolované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magnetozómy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1149840" y="346320"/>
            <a:ext cx="9850320" cy="518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Práca a výskum v oblasti magnetozómov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syntéza baktérií v laboratórnych podmienkach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modifikácia parametrov magnetozómov zmenou kultivačných podmienok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úprava dĺžky magnetozómových retiazok mechanickým pôsobením (sonifikácia)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sledovanie morfologických, štruktúrnych a magnetických vlastností rôzne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pripravených/upravených vzoriek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magnetická hypertermia - sledovanie tepelného výdaja vzoriek pomocou AC kalorimetrie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(dT/dt  charakteristiky, </a:t>
            </a: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pecific </a:t>
            </a: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bsorption </a:t>
            </a: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ate - SAR parameter)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analýza štruktúrnych a morfologických vlastností malouhlovými metódami (SAXS a SANS)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formou aplikovania výskumných projektov na zahraničných pracoviskách – DESY Hamburg,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JINR Dubna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1631880" y="44280"/>
            <a:ext cx="8856360" cy="6624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i="1" u="sng" strike="noStrike" spc="-1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Magnetozómy, ktorých parametre boli modifikované  po syntéze: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Použité techniky</a:t>
            </a: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 ultracentrifugácia (10 000 rpm; 8, resp. 12 hod.)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	sonifikácia (20 kHz, 120 W, 3 hod.)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46" name="Picture 1"/>
          <p:cNvPicPr/>
          <p:nvPr/>
        </p:nvPicPr>
        <p:blipFill>
          <a:blip r:embed="rId3"/>
          <a:stretch/>
        </p:blipFill>
        <p:spPr>
          <a:xfrm>
            <a:off x="1550880" y="1455840"/>
            <a:ext cx="9083160" cy="537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1413000" y="232920"/>
            <a:ext cx="9684000" cy="621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Cytotoxicita magnetozómov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testy prevádzané s cieľom komplexnej biologickej charakterizácie magnetozómov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sledovanie interakcie magnetozómov s rakovinovými a zdravými bunkami, resp.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sledovanie vplyvu magnetozómov na protirakovinové liečivá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biologické vlastnosti vybraných bunkových línií budú sledované pomocou testov MTT,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WST-1, LDH, farbenie trypánovou modrou, stanovenie proteínov Bradfordovou metódou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vplyv na indukciu apoptózy pomocou farbenia a fluorescenčného mikroskopu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naviazanie biologicky aktívnych látok (doxorubicín a 5- fluorouracil) na magnetozómy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200" b="0" u="sng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Spolupráca s domácimi a zahraničnými pracoviskami v danej oblasti: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99"/>
              </a:buClr>
              <a:buFont typeface="Arial"/>
              <a:buChar char="•"/>
            </a:pPr>
            <a:r>
              <a:rPr lang="en-US" sz="2000" b="0" i="1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Ústav lekárskej biológie, genetiky a klinickej genetiky LFUK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99"/>
              </a:buClr>
              <a:buFont typeface="Arial"/>
              <a:buChar char="•"/>
            </a:pPr>
            <a:r>
              <a:rPr lang="en-US" sz="2000" b="0" i="1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Partnerské pracoviská spoločného medzinárodné projektu: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“Multifunctional Nanoparticles for Mag. Hyperthermia and Indirect Radiation Therapy“;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(2014-2018)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838080" y="167760"/>
            <a:ext cx="10515240" cy="756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Top práce týkajúce sa magnetozómov za 2011-2014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1004400" y="900000"/>
            <a:ext cx="9810720" cy="572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JMMM: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Magneto-optical study of magnetite nanoparticles prepared by chemical and biomineralization process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Optical anisotropy of magnetosome-doped polymer films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</a:pPr>
            <a:r>
              <a:rPr lang="en-US" sz="1800" b="0" i="1" strike="noStrike" spc="-1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sledovanie Faradayovho javu a birefrigencie u magnetozómových retiazok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SCANNING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3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Magnetosomes on Surface: An Imaging Study Approach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</a:pPr>
            <a:r>
              <a:rPr lang="en-US" sz="1800" b="0" i="1" strike="noStrike" spc="-1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detailná analýza magnetozómov (jadra aj obálky) pomocou elektrónovej mikroskomie – SEM, TEM, AFM, MFM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IEEE TRANSACTIONS ON MAGNETICS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4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Hyperthermic Effect in Suspension of Magnetosomes Prepared by Various Methods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</a:pPr>
            <a:r>
              <a:rPr lang="en-US" sz="1800" b="0" i="1" strike="noStrike" spc="-1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sledovanie hypertermického efektu v závislosti od zmeny rozmerovej distribúcie magnetozómov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1703520" y="115920"/>
            <a:ext cx="8784720" cy="6573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</a:pPr>
            <a:r>
              <a:rPr lang="en-US" sz="3200" b="1" u="sng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Magnetická hypertermia (MH)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umelo vyvolané zvýšenie teploty v tkanive pri liečbe nádorových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ochorení (terapeutický teplotný rozsah, 42 až 46 °C)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400" b="0" u="sng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Výhody častíc: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možnosť zahrievania patologického tkaniva elektromagnetickým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žiarením pri minimálnom ohreve zdravého tkaniva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1" name="Line 2"/>
          <p:cNvSpPr/>
          <p:nvPr/>
        </p:nvSpPr>
        <p:spPr>
          <a:xfrm>
            <a:off x="1659600" y="1917360"/>
            <a:ext cx="8856720" cy="0"/>
          </a:xfrm>
          <a:prstGeom prst="line">
            <a:avLst/>
          </a:prstGeom>
          <a:ln w="126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2" name="Picture 2"/>
          <p:cNvPicPr/>
          <p:nvPr/>
        </p:nvPicPr>
        <p:blipFill>
          <a:blip r:embed="rId3"/>
          <a:stretch/>
        </p:blipFill>
        <p:spPr>
          <a:xfrm>
            <a:off x="3851280" y="2361600"/>
            <a:ext cx="3420720" cy="20394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253" name="Picture 3"/>
          <p:cNvPicPr/>
          <p:nvPr/>
        </p:nvPicPr>
        <p:blipFill>
          <a:blip r:embed="rId4"/>
          <a:stretch/>
        </p:blipFill>
        <p:spPr>
          <a:xfrm>
            <a:off x="7362720" y="2350440"/>
            <a:ext cx="3222360" cy="205056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254" name="Picture 3"/>
          <p:cNvPicPr/>
          <p:nvPr/>
        </p:nvPicPr>
        <p:blipFill>
          <a:blip r:embed="rId5"/>
          <a:stretch/>
        </p:blipFill>
        <p:spPr>
          <a:xfrm>
            <a:off x="1611360" y="2349000"/>
            <a:ext cx="2144520" cy="20523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1631880" y="189000"/>
            <a:ext cx="8927640" cy="64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600" b="0" u="sng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Požiadavky v oblasti magnetickej hypertermie: nájsť optimálny magnetický materiál s nasledujúcimi požiadavkami: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biokompatibilný charakter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2000" b="0" i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stabilná, pre organizmus tolerantná/neškodná obálka okolo magnetickej zložky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maximálne hodnoty SAR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2000" b="0" i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SAR - (Specific Absorption Rate)- množstvo tepla uvoľneného jednotkou hmotnosti materiálu za jednotku času, pri danom </a:t>
            </a:r>
            <a:r>
              <a:rPr lang="en-US" sz="2000" b="1" i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</a:t>
            </a:r>
            <a:r>
              <a:rPr lang="en-US" sz="2000" b="0" i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a </a:t>
            </a:r>
            <a:r>
              <a:rPr lang="en-US" sz="2000" b="1" i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kontrola parametrov vzorky/materiálu určeného pre MH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2000" b="0" i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zabezpečenie kontroly ohrievacieho procesu vhodne zvoleným/upraveným typom častíc (rozmerová distribúcia, tvar častíc...)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600" b="0" u="sng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Potenciálne častice v hypertermii: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najčastejšie skúmané: Fe</a:t>
            </a:r>
            <a:r>
              <a:rPr lang="en-US" sz="2600" b="0" i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r>
            <a:r>
              <a:rPr lang="en-US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</a:t>
            </a:r>
            <a:r>
              <a:rPr lang="en-US" sz="2600" b="0" i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en-US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Fe</a:t>
            </a:r>
            <a:r>
              <a:rPr lang="en-US" sz="2600" b="0" i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r>
            <a:r>
              <a:rPr lang="en-US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</a:t>
            </a:r>
            <a:r>
              <a:rPr lang="en-US" sz="2600" b="0" i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ďalšie: FeCo, Co</a:t>
            </a:r>
            <a:r>
              <a:rPr lang="en-US" sz="2600" b="0" i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r>
            <a:r>
              <a:rPr lang="en-US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(CO)</a:t>
            </a:r>
            <a:r>
              <a:rPr lang="en-US" sz="2600" b="0" i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r>
            <a:r>
              <a:rPr lang="en-US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...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magnetozómy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6" name="Line 2"/>
          <p:cNvSpPr/>
          <p:nvPr/>
        </p:nvSpPr>
        <p:spPr>
          <a:xfrm>
            <a:off x="1656711" y="4594689"/>
            <a:ext cx="8928000" cy="0"/>
          </a:xfrm>
          <a:prstGeom prst="line">
            <a:avLst/>
          </a:prstGeom>
          <a:ln w="19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3"/>
          <p:cNvSpPr/>
          <p:nvPr/>
        </p:nvSpPr>
        <p:spPr>
          <a:xfrm>
            <a:off x="6959520" y="5013360"/>
            <a:ext cx="110880" cy="79164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4"/>
          <p:cNvSpPr/>
          <p:nvPr/>
        </p:nvSpPr>
        <p:spPr>
          <a:xfrm>
            <a:off x="6926400" y="5025960"/>
            <a:ext cx="341748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nanočastice vo forme vodného roztoku, obalené chem. cestou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Pr. aminosilan, dextran...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5"/>
          <p:cNvSpPr/>
          <p:nvPr/>
        </p:nvSpPr>
        <p:spPr>
          <a:xfrm>
            <a:off x="3952800" y="6234480"/>
            <a:ext cx="126720" cy="41256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6"/>
          <p:cNvSpPr/>
          <p:nvPr/>
        </p:nvSpPr>
        <p:spPr>
          <a:xfrm>
            <a:off x="4089240" y="6116760"/>
            <a:ext cx="26539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systém (magnetické jadro + organická obálka)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1264</Words>
  <Application>Microsoft Office PowerPoint</Application>
  <PresentationFormat>Širokouhlá</PresentationFormat>
  <Paragraphs>182</Paragraphs>
  <Slides>14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DejaVu Sans</vt:lpstr>
      <vt:lpstr>StarSymbol</vt:lpstr>
      <vt:lpstr>Symbol</vt:lpstr>
      <vt:lpstr>Times New Roman</vt:lpstr>
      <vt:lpstr>Wingdings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Admin</dc:creator>
  <cp:lastModifiedBy>Milan Timko</cp:lastModifiedBy>
  <cp:revision>71</cp:revision>
  <dcterms:created xsi:type="dcterms:W3CDTF">2016-05-23T09:10:26Z</dcterms:created>
  <dcterms:modified xsi:type="dcterms:W3CDTF">2016-06-02T06:49:12Z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Širokouhlá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35</vt:i4>
  </property>
</Properties>
</file>