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7" r:id="rId5"/>
    <p:sldId id="270" r:id="rId6"/>
    <p:sldId id="268" r:id="rId7"/>
    <p:sldId id="301" r:id="rId8"/>
    <p:sldId id="269" r:id="rId9"/>
    <p:sldId id="271" r:id="rId10"/>
    <p:sldId id="298" r:id="rId11"/>
    <p:sldId id="289" r:id="rId12"/>
    <p:sldId id="287" r:id="rId13"/>
    <p:sldId id="293" r:id="rId14"/>
    <p:sldId id="296" r:id="rId15"/>
  </p:sldIdLst>
  <p:sldSz cx="9144000" cy="6858000" type="screen4x3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94713" autoAdjust="0"/>
  </p:normalViewPr>
  <p:slideViewPr>
    <p:cSldViewPr>
      <p:cViewPr>
        <p:scale>
          <a:sx n="60" d="100"/>
          <a:sy n="60" d="100"/>
        </p:scale>
        <p:origin x="-88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wmf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D67CE-C072-4373-894E-55AFAB7D9D08}" type="datetimeFigureOut">
              <a:rPr lang="sk-SK" smtClean="0"/>
              <a:pPr/>
              <a:t>15.12.2016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3.png"/><Relationship Id="rId15" Type="http://schemas.openxmlformats.org/officeDocument/2006/relationships/image" Target="../media/image17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2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83968" y="5949280"/>
            <a:ext cx="4536504" cy="74795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sk-SK" sz="2400" b="1" dirty="0" smtClean="0">
                <a:solidFill>
                  <a:schemeClr val="tx1"/>
                </a:solidFill>
              </a:rPr>
              <a:t>Súťaž mladých</a:t>
            </a:r>
          </a:p>
          <a:p>
            <a:pPr algn="r"/>
            <a:r>
              <a:rPr lang="sk-SK" sz="2400" b="1" dirty="0" smtClean="0">
                <a:solidFill>
                  <a:schemeClr val="tx1"/>
                </a:solidFill>
              </a:rPr>
              <a:t>RNDr. Jozefína </a:t>
            </a:r>
            <a:r>
              <a:rPr lang="sk-SK" sz="2400" b="1" dirty="0" err="1" smtClean="0">
                <a:solidFill>
                  <a:schemeClr val="tx1"/>
                </a:solidFill>
              </a:rPr>
              <a:t>Majorošová</a:t>
            </a:r>
            <a:endParaRPr lang="sk-SK" sz="2400" b="1" dirty="0">
              <a:solidFill>
                <a:schemeClr val="tx1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23528" y="6165304"/>
            <a:ext cx="2357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/>
              <a:t> </a:t>
            </a:r>
            <a:r>
              <a:rPr lang="sk-SK" sz="2400" b="1" dirty="0" smtClean="0"/>
              <a:t>Košice   2016</a:t>
            </a:r>
            <a:endParaRPr lang="sk-SK" sz="2400" b="1" dirty="0"/>
          </a:p>
        </p:txBody>
      </p:sp>
      <p:pic>
        <p:nvPicPr>
          <p:cNvPr id="22530" name="Picture 2" descr="Logo PF UPJS farebne.png (708×708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116632"/>
            <a:ext cx="864096" cy="864097"/>
          </a:xfrm>
          <a:prstGeom prst="rect">
            <a:avLst/>
          </a:prstGeom>
          <a:noFill/>
        </p:spPr>
      </p:pic>
      <p:pic>
        <p:nvPicPr>
          <p:cNvPr id="22532" name="Picture 4" descr="logo.png (271×31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792088" cy="923616"/>
          </a:xfrm>
          <a:prstGeom prst="rect">
            <a:avLst/>
          </a:prstGeom>
          <a:noFill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print"/>
          <a:srcRect l="16257" t="16336" r="17302" b="19580"/>
          <a:stretch>
            <a:fillRect/>
          </a:stretch>
        </p:blipFill>
        <p:spPr bwMode="auto">
          <a:xfrm>
            <a:off x="827584" y="1628800"/>
            <a:ext cx="7488832" cy="406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lokTextu 9"/>
          <p:cNvSpPr txBox="1"/>
          <p:nvPr/>
        </p:nvSpPr>
        <p:spPr>
          <a:xfrm>
            <a:off x="1763688" y="620688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Adsorpcia magnetitu na </a:t>
            </a:r>
            <a:r>
              <a:rPr lang="sk-SK" sz="2800" b="1" dirty="0" err="1" smtClean="0"/>
              <a:t>amyloidných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fibrilách</a:t>
            </a:r>
            <a:endParaRPr lang="sk-SK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3600" b="1" dirty="0" smtClean="0"/>
              <a:t> </a:t>
            </a:r>
            <a:r>
              <a:rPr lang="sk-SK" sz="4900" b="1" dirty="0" err="1" smtClean="0"/>
              <a:t>Acknowledgement</a:t>
            </a:r>
            <a:r>
              <a:rPr lang="sk-SK" sz="3600" dirty="0" smtClean="0"/>
              <a:t/>
            </a:r>
            <a:br>
              <a:rPr lang="sk-SK" sz="3600" dirty="0" smtClean="0"/>
            </a:br>
            <a:r>
              <a:rPr lang="sk-SK" sz="3600" dirty="0" smtClean="0"/>
              <a:t/>
            </a:r>
            <a:br>
              <a:rPr lang="sk-SK" sz="3600" dirty="0" smtClean="0"/>
            </a:br>
            <a:endParaRPr lang="sk-SK" sz="3600" b="1" dirty="0"/>
          </a:p>
        </p:txBody>
      </p:sp>
      <p:pic>
        <p:nvPicPr>
          <p:cNvPr id="20483" name="Picture 3" descr="B:\obrazky\do prezentacii\des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780928"/>
            <a:ext cx="1008509" cy="100850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</p:pic>
      <p:pic>
        <p:nvPicPr>
          <p:cNvPr id="20484" name="Picture 4" descr="B:\obrazky\do prezentacii\jinr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429000"/>
            <a:ext cx="1512168" cy="970552"/>
          </a:xfrm>
          <a:prstGeom prst="rect">
            <a:avLst/>
          </a:prstGeom>
          <a:noFill/>
        </p:spPr>
      </p:pic>
      <p:pic>
        <p:nvPicPr>
          <p:cNvPr id="20485" name="Picture 5" descr="B:\obrazky\do prezentacii\logo Poznan.gi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149080"/>
            <a:ext cx="1095333" cy="1103759"/>
          </a:xfrm>
          <a:prstGeom prst="rect">
            <a:avLst/>
          </a:prstGeom>
          <a:noFill/>
        </p:spPr>
      </p:pic>
      <p:pic>
        <p:nvPicPr>
          <p:cNvPr id="9" name="Picture 4" descr="logo.png (271×316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196752"/>
            <a:ext cx="1008111" cy="1175510"/>
          </a:xfrm>
          <a:prstGeom prst="rect">
            <a:avLst/>
          </a:prstGeom>
          <a:noFill/>
        </p:spPr>
      </p:pic>
      <p:sp>
        <p:nvSpPr>
          <p:cNvPr id="10" name="Obdĺžnik 9"/>
          <p:cNvSpPr/>
          <p:nvPr/>
        </p:nvSpPr>
        <p:spPr>
          <a:xfrm>
            <a:off x="323528" y="1052736"/>
            <a:ext cx="802838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 smtClean="0"/>
              <a:t>doc. RNDr. Peter </a:t>
            </a:r>
            <a:r>
              <a:rPr lang="sk-SK" b="1" dirty="0" err="1" smtClean="0"/>
              <a:t>Kopčanský</a:t>
            </a:r>
            <a:r>
              <a:rPr lang="sk-SK" b="1" dirty="0" smtClean="0"/>
              <a:t>, CSc.</a:t>
            </a:r>
          </a:p>
          <a:p>
            <a:pPr algn="ctr"/>
            <a:r>
              <a:rPr lang="sk-SK" b="1" dirty="0" smtClean="0"/>
              <a:t>RNDr. Natália Tomašovičová, CSc.</a:t>
            </a:r>
          </a:p>
          <a:p>
            <a:pPr algn="ctr"/>
            <a:r>
              <a:rPr lang="sk-SK" b="1" dirty="0" smtClean="0"/>
              <a:t>RNDr. Zuzana </a:t>
            </a:r>
            <a:r>
              <a:rPr lang="sk-SK" b="1" dirty="0" err="1" smtClean="0"/>
              <a:t>Gažová</a:t>
            </a:r>
            <a:r>
              <a:rPr lang="sk-SK" b="1" dirty="0" smtClean="0"/>
              <a:t>, PhD.</a:t>
            </a:r>
          </a:p>
          <a:p>
            <a:pPr algn="ctr"/>
            <a:r>
              <a:rPr lang="sk-SK" b="1" dirty="0" smtClean="0"/>
              <a:t>RNDr. Katarína Šipošová PhD. </a:t>
            </a:r>
          </a:p>
          <a:p>
            <a:pPr algn="ctr"/>
            <a:r>
              <a:rPr lang="sk-SK" b="1" dirty="0" smtClean="0"/>
              <a:t>RNDr. </a:t>
            </a:r>
            <a:r>
              <a:rPr lang="en-US" b="1" dirty="0" smtClean="0"/>
              <a:t>Milan </a:t>
            </a:r>
            <a:r>
              <a:rPr lang="en-US" b="1" dirty="0" err="1" smtClean="0"/>
              <a:t>Timko</a:t>
            </a:r>
            <a:r>
              <a:rPr lang="sk-SK" b="1" dirty="0" smtClean="0"/>
              <a:t>, CSc.</a:t>
            </a:r>
          </a:p>
          <a:p>
            <a:pPr algn="ctr">
              <a:buNone/>
            </a:pPr>
            <a:endParaRPr lang="sk-SK" b="1" dirty="0" smtClean="0"/>
          </a:p>
          <a:p>
            <a:pPr algn="ctr">
              <a:buNone/>
            </a:pPr>
            <a:endParaRPr lang="sk-SK" b="1" dirty="0" smtClean="0"/>
          </a:p>
          <a:p>
            <a:pPr algn="ctr"/>
            <a:r>
              <a:rPr lang="sk-SK" b="1" dirty="0" smtClean="0"/>
              <a:t>PhD. </a:t>
            </a:r>
            <a:r>
              <a:rPr lang="en-US" b="1" dirty="0" err="1" smtClean="0"/>
              <a:t>Vasil</a:t>
            </a:r>
            <a:r>
              <a:rPr lang="en-US" b="1" dirty="0" smtClean="0"/>
              <a:t> M. </a:t>
            </a:r>
            <a:r>
              <a:rPr lang="en-US" b="1" dirty="0" err="1" smtClean="0"/>
              <a:t>Garamus</a:t>
            </a:r>
            <a:r>
              <a:rPr lang="sk-SK" b="1" dirty="0" smtClean="0"/>
              <a:t> </a:t>
            </a:r>
          </a:p>
          <a:p>
            <a:pPr algn="ctr">
              <a:buNone/>
            </a:pPr>
            <a:endParaRPr lang="sk-SK" b="1" dirty="0" smtClean="0"/>
          </a:p>
          <a:p>
            <a:pPr algn="ctr"/>
            <a:r>
              <a:rPr lang="sk-SK" b="1" dirty="0" smtClean="0"/>
              <a:t>Dr. Viktor I. </a:t>
            </a:r>
            <a:r>
              <a:rPr lang="sk-SK" b="1" dirty="0" err="1" smtClean="0"/>
              <a:t>Petrenko</a:t>
            </a:r>
            <a:endParaRPr lang="sk-SK" b="1" dirty="0" smtClean="0"/>
          </a:p>
          <a:p>
            <a:pPr algn="ctr"/>
            <a:r>
              <a:rPr lang="sk-SK" b="1" dirty="0" smtClean="0"/>
              <a:t>Dr. </a:t>
            </a:r>
            <a:r>
              <a:rPr lang="en-US" b="1" dirty="0" smtClean="0"/>
              <a:t>Mikhail V. </a:t>
            </a:r>
            <a:r>
              <a:rPr lang="en-US" b="1" dirty="0" err="1" smtClean="0"/>
              <a:t>Avdeev</a:t>
            </a:r>
            <a:endParaRPr lang="sk-SK" b="1" dirty="0" smtClean="0"/>
          </a:p>
          <a:p>
            <a:pPr algn="ctr">
              <a:buNone/>
            </a:pPr>
            <a:r>
              <a:rPr lang="sk-SK" baseline="30000" dirty="0" smtClean="0"/>
              <a:t>	</a:t>
            </a:r>
          </a:p>
          <a:p>
            <a:pPr algn="ctr">
              <a:buNone/>
            </a:pPr>
            <a:endParaRPr lang="sk-SK" dirty="0" smtClean="0"/>
          </a:p>
          <a:p>
            <a:pPr algn="ctr"/>
            <a:r>
              <a:rPr lang="sk-SK" b="1" dirty="0" smtClean="0"/>
              <a:t>PhD. </a:t>
            </a:r>
            <a:r>
              <a:rPr lang="en-US" b="1" dirty="0" err="1" smtClean="0"/>
              <a:t>Marceli</a:t>
            </a:r>
            <a:r>
              <a:rPr lang="en-US" b="1" dirty="0" smtClean="0"/>
              <a:t> </a:t>
            </a:r>
            <a:r>
              <a:rPr lang="en-US" b="1" dirty="0" err="1" smtClean="0"/>
              <a:t>Koralewsk</a:t>
            </a:r>
            <a:r>
              <a:rPr lang="sk-SK" b="1" dirty="0" smtClean="0"/>
              <a:t>ý</a:t>
            </a:r>
          </a:p>
          <a:p>
            <a:pPr algn="ctr"/>
            <a:r>
              <a:rPr lang="sk-SK" b="1" dirty="0" smtClean="0"/>
              <a:t>Dr. </a:t>
            </a:r>
            <a:r>
              <a:rPr lang="en-US" b="1" dirty="0" err="1" smtClean="0"/>
              <a:t>Błażej</a:t>
            </a:r>
            <a:r>
              <a:rPr lang="en-US" b="1" dirty="0" smtClean="0"/>
              <a:t> </a:t>
            </a:r>
            <a:r>
              <a:rPr lang="en-US" b="1" dirty="0" err="1" smtClean="0"/>
              <a:t>Leszczynski</a:t>
            </a:r>
            <a:endParaRPr lang="sk-SK" b="1" baseline="30000" dirty="0" err="1" smtClean="0"/>
          </a:p>
          <a:p>
            <a:pPr algn="ctr"/>
            <a:r>
              <a:rPr lang="sk-SK" b="1" dirty="0" smtClean="0"/>
              <a:t>Dr. </a:t>
            </a:r>
            <a:r>
              <a:rPr lang="en-US" b="1" dirty="0" smtClean="0"/>
              <a:t>Stanislaw </a:t>
            </a:r>
            <a:r>
              <a:rPr lang="en-US" b="1" dirty="0" err="1" smtClean="0"/>
              <a:t>Jurga</a:t>
            </a:r>
            <a:endParaRPr lang="sk-SK" b="1" baseline="30000" dirty="0" smtClean="0"/>
          </a:p>
          <a:p>
            <a:pPr algn="ctr"/>
            <a:endParaRPr lang="sk-SK" b="1" baseline="30000" dirty="0" smtClean="0"/>
          </a:p>
          <a:p>
            <a:pPr algn="ctr"/>
            <a:r>
              <a:rPr lang="sk-SK" b="1" dirty="0" smtClean="0"/>
              <a:t>Dr. </a:t>
            </a:r>
            <a:r>
              <a:rPr lang="en-US" b="1" dirty="0" smtClean="0"/>
              <a:t>Chin-Kun </a:t>
            </a:r>
            <a:r>
              <a:rPr lang="en-US" b="1" dirty="0" err="1" smtClean="0"/>
              <a:t>Hu</a:t>
            </a:r>
            <a:endParaRPr lang="sk-SK" b="1" dirty="0" smtClean="0"/>
          </a:p>
          <a:p>
            <a:pPr algn="ctr"/>
            <a:r>
              <a:rPr lang="sk-SK" b="1" dirty="0" smtClean="0"/>
              <a:t>Dr. </a:t>
            </a:r>
            <a:r>
              <a:rPr lang="en-US" b="1" dirty="0" err="1" smtClean="0"/>
              <a:t>Shura</a:t>
            </a:r>
            <a:r>
              <a:rPr lang="en-US" b="1" dirty="0" smtClean="0"/>
              <a:t> </a:t>
            </a:r>
            <a:r>
              <a:rPr lang="en-US" b="1" dirty="0" err="1" smtClean="0"/>
              <a:t>Hayryan</a:t>
            </a:r>
            <a:endParaRPr lang="sk-SK" b="1" dirty="0" smtClean="0"/>
          </a:p>
          <a:p>
            <a:pPr>
              <a:buNone/>
            </a:pPr>
            <a:r>
              <a:rPr lang="sk-SK" b="1" baseline="30000" dirty="0" smtClean="0"/>
              <a:t>	</a:t>
            </a:r>
            <a:endParaRPr lang="sk-SK" b="1" dirty="0" smtClean="0"/>
          </a:p>
          <a:p>
            <a:endParaRPr lang="sk-SK" sz="1400" b="1" dirty="0" smtClean="0"/>
          </a:p>
          <a:p>
            <a:endParaRPr lang="sk-SK" sz="1400" b="1" dirty="0" smtClean="0"/>
          </a:p>
        </p:txBody>
      </p:sp>
      <p:pic>
        <p:nvPicPr>
          <p:cNvPr id="20486" name="Picture 6" descr="B:\obrazky\do prezentacii\logo Taivan Tape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5229200"/>
            <a:ext cx="1368152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683568" y="2924944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800" b="1" dirty="0" err="1" smtClean="0"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sk-SK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800" b="1" dirty="0" err="1" smtClean="0"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sk-SK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800" b="1" dirty="0" err="1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sk-SK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800" b="1" dirty="0" err="1" smtClean="0">
                <a:latin typeface="Times New Roman" pitchFamily="18" charset="0"/>
                <a:cs typeface="Times New Roman" pitchFamily="18" charset="0"/>
              </a:rPr>
              <a:t>attention</a:t>
            </a:r>
            <a:r>
              <a:rPr lang="sk-SK" sz="4800" b="1" dirty="0" smtClean="0">
                <a:latin typeface="Times New Roman" pitchFamily="18" charset="0"/>
                <a:cs typeface="Times New Roman" pitchFamily="18" charset="0"/>
              </a:rPr>
              <a:t> !</a:t>
            </a:r>
            <a:endParaRPr lang="sk-SK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Logo PF UPJS farebne.png (708×708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5157192"/>
            <a:ext cx="1296144" cy="1296145"/>
          </a:xfrm>
          <a:prstGeom prst="rect">
            <a:avLst/>
          </a:prstGeom>
          <a:noFill/>
        </p:spPr>
      </p:pic>
      <p:pic>
        <p:nvPicPr>
          <p:cNvPr id="6" name="Picture 4" descr="logo.png (271×31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463034"/>
            <a:ext cx="1296144" cy="1511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714348" y="142852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dirty="0" smtClean="0"/>
              <a:t>AFM</a:t>
            </a:r>
            <a:endParaRPr lang="sk-SK" sz="4000" b="1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0" y="2420888"/>
            <a:ext cx="8964488" cy="3379412"/>
            <a:chOff x="0" y="3117432"/>
            <a:chExt cx="9144000" cy="330740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8668" t="27344" r="3916" b="22851"/>
            <a:stretch>
              <a:fillRect/>
            </a:stretch>
          </p:blipFill>
          <p:spPr bwMode="auto">
            <a:xfrm>
              <a:off x="0" y="3117432"/>
              <a:ext cx="9144000" cy="330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3" name="Rovná spojnica 12"/>
            <p:cNvCxnSpPr/>
            <p:nvPr/>
          </p:nvCxnSpPr>
          <p:spPr>
            <a:xfrm>
              <a:off x="4572000" y="6357958"/>
              <a:ext cx="1214446" cy="1588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ovná spojnica 13"/>
            <p:cNvCxnSpPr/>
            <p:nvPr/>
          </p:nvCxnSpPr>
          <p:spPr>
            <a:xfrm>
              <a:off x="1357290" y="6357958"/>
              <a:ext cx="357190" cy="158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ovná spojnica 14"/>
            <p:cNvCxnSpPr/>
            <p:nvPr/>
          </p:nvCxnSpPr>
          <p:spPr>
            <a:xfrm>
              <a:off x="8501090" y="6357958"/>
              <a:ext cx="428628" cy="158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BlokTextu 15"/>
            <p:cNvSpPr txBox="1"/>
            <p:nvPr/>
          </p:nvSpPr>
          <p:spPr>
            <a:xfrm>
              <a:off x="5072066" y="6072206"/>
              <a:ext cx="571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 smtClean="0">
                  <a:solidFill>
                    <a:srgbClr val="FFFF00"/>
                  </a:solidFill>
                </a:rPr>
                <a:t>1</a:t>
              </a:r>
              <a:r>
                <a:rPr lang="el-GR" sz="1200" b="1" dirty="0" smtClean="0">
                  <a:solidFill>
                    <a:srgbClr val="FFFF00"/>
                  </a:solidFill>
                </a:rPr>
                <a:t>μ</a:t>
              </a:r>
              <a:r>
                <a:rPr lang="sk-SK" sz="1200" b="1" dirty="0" smtClean="0">
                  <a:solidFill>
                    <a:srgbClr val="FFFF00"/>
                  </a:solidFill>
                </a:rPr>
                <a:t>m</a:t>
              </a:r>
              <a:endParaRPr lang="sk-SK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BlokTextu 16"/>
            <p:cNvSpPr txBox="1"/>
            <p:nvPr/>
          </p:nvSpPr>
          <p:spPr>
            <a:xfrm>
              <a:off x="1142976" y="6072206"/>
              <a:ext cx="9286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 smtClean="0">
                  <a:solidFill>
                    <a:srgbClr val="FFFF00"/>
                  </a:solidFill>
                </a:rPr>
                <a:t>100 nm</a:t>
              </a:r>
              <a:endParaRPr lang="sk-SK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Obdĺžnik 17"/>
            <p:cNvSpPr/>
            <p:nvPr/>
          </p:nvSpPr>
          <p:spPr>
            <a:xfrm>
              <a:off x="8480036" y="6072206"/>
              <a:ext cx="6639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sz="1200" b="1" dirty="0" smtClean="0">
                  <a:solidFill>
                    <a:srgbClr val="FFFF00"/>
                  </a:solidFill>
                </a:rPr>
                <a:t>100 nm</a:t>
              </a:r>
              <a:endParaRPr lang="sk-SK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1" name="BlokTextu 20"/>
          <p:cNvSpPr txBox="1"/>
          <p:nvPr/>
        </p:nvSpPr>
        <p:spPr>
          <a:xfrm>
            <a:off x="395536" y="126876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 smtClean="0"/>
              <a:t>C</a:t>
            </a:r>
            <a:r>
              <a:rPr lang="sk-SK" sz="1600" baseline="-25000" dirty="0" err="1" smtClean="0"/>
              <a:t>lyzosyme</a:t>
            </a:r>
            <a:r>
              <a:rPr lang="sk-SK" sz="1600" dirty="0" smtClean="0"/>
              <a:t>= 10mg/ml</a:t>
            </a:r>
            <a:endParaRPr lang="sk-SK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b="1" dirty="0" smtClean="0"/>
              <a:t>AFM</a:t>
            </a:r>
            <a:endParaRPr lang="sk-SK" sz="3600" b="1" dirty="0"/>
          </a:p>
        </p:txBody>
      </p:sp>
      <p:pic>
        <p:nvPicPr>
          <p:cNvPr id="36866" name="Picture 2" descr="B:\Merania\2016\AFM Batkova\5.10.2016\Nataly-Fibrily Sept 2016\L10_zriedene 1k1000\Spracovanie\###L10n_00016_profily-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72482" cy="4955257"/>
          </a:xfrm>
          <a:prstGeom prst="rect">
            <a:avLst/>
          </a:prstGeom>
          <a:noFill/>
        </p:spPr>
      </p:pic>
      <p:sp>
        <p:nvSpPr>
          <p:cNvPr id="16" name="Obdĺžnik 15"/>
          <p:cNvSpPr/>
          <p:nvPr/>
        </p:nvSpPr>
        <p:spPr>
          <a:xfrm>
            <a:off x="0" y="6488668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i="1" dirty="0" err="1" smtClean="0"/>
              <a:t>The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measurenments</a:t>
            </a:r>
            <a:r>
              <a:rPr lang="sk-SK" sz="1600" i="1" dirty="0" smtClean="0"/>
              <a:t>: in </a:t>
            </a:r>
            <a:r>
              <a:rPr lang="sk-SK" sz="1600" i="1" dirty="0" err="1" smtClean="0"/>
              <a:t>cooperation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with</a:t>
            </a:r>
            <a:r>
              <a:rPr lang="sk-SK" sz="1600" i="1" dirty="0" smtClean="0"/>
              <a:t> M. </a:t>
            </a:r>
            <a:r>
              <a:rPr lang="sk-SK" sz="1600" i="1" dirty="0" err="1" smtClean="0"/>
              <a:t>Baťková</a:t>
            </a:r>
            <a:r>
              <a:rPr lang="sk-SK" sz="1600" i="1" dirty="0" smtClean="0"/>
              <a:t>, </a:t>
            </a:r>
            <a:r>
              <a:rPr lang="sk-SK" altLang="sk-SK" sz="1600" i="1" dirty="0" smtClean="0">
                <a:latin typeface="Times New Roman" pitchFamily="18" charset="0"/>
                <a:cs typeface="Times New Roman" pitchFamily="18" charset="0"/>
              </a:rPr>
              <a:t>IEP SAS Košice</a:t>
            </a:r>
            <a:endParaRPr lang="sk-SK" sz="16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 err="1" smtClean="0"/>
              <a:t>Future</a:t>
            </a:r>
            <a:r>
              <a:rPr lang="sk-SK" sz="4800" b="1" dirty="0" smtClean="0"/>
              <a:t> </a:t>
            </a:r>
            <a:r>
              <a:rPr lang="sk-SK" sz="4800" b="1" dirty="0" err="1" smtClean="0"/>
              <a:t>plans</a:t>
            </a:r>
            <a:endParaRPr lang="sk-SK" sz="4800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611560" y="1988840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processing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SAXS and SANS</a:t>
            </a:r>
          </a:p>
          <a:p>
            <a:pPr algn="just">
              <a:buFont typeface="Wingdings" pitchFamily="2" charset="2"/>
              <a:buChar char="Ø"/>
            </a:pP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Order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lysozyme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amyloid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fibrils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magnetic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field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prepare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lyotropic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liquid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crystal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SANS Budapešť, SANS (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Grenoble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>
              <a:buFont typeface="Wingdings" pitchFamily="2" charset="2"/>
              <a:buChar char="Ø"/>
            </a:pP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Study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interaction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LAF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nanoparticles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different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shapes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Doping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lysozyme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amyloid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fibrils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nanoparticles</a:t>
            </a: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dirty="0" err="1" smtClean="0"/>
              <a:t>Lyotropic</a:t>
            </a:r>
            <a:r>
              <a:rPr lang="sk-SK" sz="4000" b="1" dirty="0" smtClean="0"/>
              <a:t> </a:t>
            </a:r>
            <a:r>
              <a:rPr lang="sk-SK" sz="4000" b="1" dirty="0" err="1" smtClean="0"/>
              <a:t>liquid</a:t>
            </a:r>
            <a:r>
              <a:rPr lang="sk-SK" sz="4000" b="1" dirty="0" smtClean="0"/>
              <a:t> </a:t>
            </a:r>
            <a:r>
              <a:rPr lang="sk-SK" sz="4000" b="1" dirty="0" err="1" smtClean="0"/>
              <a:t>crystal</a:t>
            </a:r>
            <a:endParaRPr lang="sk-SK" sz="40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916832"/>
            <a:ext cx="7344816" cy="2232248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1200" dirty="0" smtClean="0"/>
          </a:p>
          <a:p>
            <a:r>
              <a:rPr lang="sk-SK" sz="1800" b="1" dirty="0" err="1" smtClean="0"/>
              <a:t>Suitable</a:t>
            </a:r>
            <a:r>
              <a:rPr lang="sk-SK" sz="1800" b="1" dirty="0" smtClean="0"/>
              <a:t> </a:t>
            </a:r>
            <a:r>
              <a:rPr lang="sk-SK" sz="1800" b="1" dirty="0" err="1" smtClean="0"/>
              <a:t>concentration</a:t>
            </a:r>
            <a:r>
              <a:rPr lang="sk-SK" sz="1800" b="1" dirty="0" smtClean="0"/>
              <a:t> and </a:t>
            </a:r>
            <a:r>
              <a:rPr lang="sk-SK" sz="1800" b="1" dirty="0" err="1" smtClean="0"/>
              <a:t>temperature</a:t>
            </a:r>
            <a:r>
              <a:rPr lang="sk-SK" sz="1800" b="1" dirty="0" smtClean="0"/>
              <a:t>  	       LLC </a:t>
            </a:r>
            <a:r>
              <a:rPr lang="sk-SK" sz="1800" b="1" dirty="0" err="1" smtClean="0"/>
              <a:t>phase</a:t>
            </a:r>
            <a:endParaRPr lang="en-GB" sz="1800" b="1" dirty="0" smtClean="0"/>
          </a:p>
          <a:p>
            <a:pPr>
              <a:buNone/>
            </a:pPr>
            <a:endParaRPr lang="sk-SK" sz="1800" dirty="0" smtClean="0"/>
          </a:p>
          <a:p>
            <a:r>
              <a:rPr lang="sk-SK" sz="1600" b="1" dirty="0" smtClean="0"/>
              <a:t>Main </a:t>
            </a:r>
            <a:r>
              <a:rPr lang="sk-SK" sz="1600" b="1" dirty="0" err="1" smtClean="0"/>
              <a:t>components</a:t>
            </a:r>
            <a:r>
              <a:rPr lang="en-GB" sz="1600" b="1" dirty="0" smtClean="0"/>
              <a:t>: </a:t>
            </a:r>
          </a:p>
          <a:p>
            <a:pPr>
              <a:buNone/>
            </a:pPr>
            <a:r>
              <a:rPr lang="en-GB" sz="1600" b="1" dirty="0" smtClean="0"/>
              <a:t>	am</a:t>
            </a:r>
            <a:r>
              <a:rPr lang="sk-SK" sz="1600" b="1" dirty="0" err="1" smtClean="0"/>
              <a:t>phiphilic</a:t>
            </a:r>
            <a:r>
              <a:rPr lang="en-GB" sz="1600" b="1" dirty="0" smtClean="0"/>
              <a:t> mole</a:t>
            </a:r>
            <a:r>
              <a:rPr lang="sk-SK" sz="1600" b="1" dirty="0" err="1" smtClean="0"/>
              <a:t>cules</a:t>
            </a:r>
            <a:r>
              <a:rPr lang="en-GB" sz="1600" b="1" dirty="0" smtClean="0"/>
              <a:t> a</a:t>
            </a:r>
            <a:r>
              <a:rPr lang="sk-SK" sz="1600" b="1" dirty="0" err="1" smtClean="0"/>
              <a:t>nd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solvent</a:t>
            </a:r>
            <a:endParaRPr lang="sk-SK" sz="16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3645024"/>
            <a:ext cx="2160240" cy="91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17232"/>
            <a:ext cx="9036496" cy="117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ípka doprava 5"/>
          <p:cNvSpPr/>
          <p:nvPr/>
        </p:nvSpPr>
        <p:spPr>
          <a:xfrm>
            <a:off x="4427984" y="220486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Zástupný symbol obsahu 3"/>
          <p:cNvPicPr>
            <a:picLocks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4653136"/>
            <a:ext cx="10801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4067944" y="4365104"/>
          <a:ext cx="1080120" cy="1068206"/>
        </p:xfrm>
        <a:graphic>
          <a:graphicData uri="http://schemas.openxmlformats.org/presentationml/2006/ole">
            <p:oleObj spid="_x0000_s2049" name="CorelDRAW" r:id="rId6" imgW="5931360" imgH="5852880" progId="CorelDraw.Graphic.15">
              <p:embed/>
            </p:oleObj>
          </a:graphicData>
        </a:graphic>
      </p:graphicFrame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067944" y="3140968"/>
          <a:ext cx="1081602" cy="1104322"/>
        </p:xfrm>
        <a:graphic>
          <a:graphicData uri="http://schemas.openxmlformats.org/presentationml/2006/ole">
            <p:oleObj spid="_x0000_s2050" r:id="rId7" imgW="6143760" imgH="6279120" progId="CorelDraw.Graphic.15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436096" y="4365104"/>
          <a:ext cx="1008111" cy="1017926"/>
        </p:xfrm>
        <a:graphic>
          <a:graphicData uri="http://schemas.openxmlformats.org/presentationml/2006/ole">
            <p:oleObj spid="_x0000_s2051" r:id="rId8" imgW="4083120" imgH="4116600" progId="CorelDraw.Graphic.15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436096" y="3212976"/>
          <a:ext cx="940142" cy="995999"/>
        </p:xfrm>
        <a:graphic>
          <a:graphicData uri="http://schemas.openxmlformats.org/presentationml/2006/ole">
            <p:oleObj spid="_x0000_s2052" name="CorelDRAW" r:id="rId9" imgW="4892040" imgH="5148000" progId="CorelDraw.Graphic.15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6804248" y="4451885"/>
          <a:ext cx="1008112" cy="957744"/>
        </p:xfrm>
        <a:graphic>
          <a:graphicData uri="http://schemas.openxmlformats.org/presentationml/2006/ole">
            <p:oleObj spid="_x0000_s2053" r:id="rId10" imgW="5352480" imgH="5100120" progId="CorelDraw.Graphic.15">
              <p:embed/>
            </p:oleObj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6588224" y="2850574"/>
          <a:ext cx="1368152" cy="1323295"/>
        </p:xfrm>
        <a:graphic>
          <a:graphicData uri="http://schemas.openxmlformats.org/presentationml/2006/ole">
            <p:oleObj spid="_x0000_s2054" r:id="rId11" imgW="6443640" imgH="6244560" progId="CorelDraw.Graphic.15">
              <p:embed/>
            </p:oleObj>
          </a:graphicData>
        </a:graphic>
      </p:graphicFrame>
      <p:pic>
        <p:nvPicPr>
          <p:cNvPr id="14" name="Picture 13" descr="http://munanshaiks.yolasite.com/resources/Lysozyme.png?timestamp=130418878462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1124744"/>
            <a:ext cx="1021764" cy="766323"/>
          </a:xfrm>
          <a:prstGeom prst="rect">
            <a:avLst/>
          </a:prstGeom>
          <a:noFill/>
        </p:spPr>
      </p:pic>
      <p:pic>
        <p:nvPicPr>
          <p:cNvPr id="16" name="Picture 3" descr="D:\Jozka\obrazky\do prezentacii\dna-helix-mode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6056" y="1251118"/>
            <a:ext cx="792088" cy="598027"/>
          </a:xfrm>
          <a:prstGeom prst="rect">
            <a:avLst/>
          </a:prstGeom>
          <a:noFill/>
        </p:spPr>
      </p:pic>
      <p:pic>
        <p:nvPicPr>
          <p:cNvPr id="17" name="Picture 4" descr="D:\Jozka\obrazky\do prezentacii\c584262cd9c8b05c7717ef6e51074c2b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1124744"/>
            <a:ext cx="1440160" cy="659430"/>
          </a:xfrm>
          <a:prstGeom prst="rect">
            <a:avLst/>
          </a:prstGeom>
          <a:noFill/>
        </p:spPr>
      </p:pic>
      <p:pic>
        <p:nvPicPr>
          <p:cNvPr id="18" name="Picture 2" descr="http://i.ytimg.com/vi/xplpWQgmdFA/0.jpg"/>
          <p:cNvPicPr>
            <a:picLocks noChangeAspect="1" noChangeArrowheads="1"/>
          </p:cNvPicPr>
          <p:nvPr/>
        </p:nvPicPr>
        <p:blipFill>
          <a:blip r:embed="rId15" cstate="print"/>
          <a:srcRect l="13745" t="12218" r="12947"/>
          <a:stretch>
            <a:fillRect/>
          </a:stretch>
        </p:blipFill>
        <p:spPr bwMode="auto">
          <a:xfrm>
            <a:off x="7020272" y="1254083"/>
            <a:ext cx="792088" cy="711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sk-SK" b="1" dirty="0" err="1" smtClean="0"/>
              <a:t>Motivation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4282" y="1285860"/>
            <a:ext cx="857256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1800" dirty="0" smtClean="0"/>
              <a:t>Center </a:t>
            </a:r>
            <a:r>
              <a:rPr lang="sk-SK" sz="1800" dirty="0" err="1" smtClean="0"/>
              <a:t>of</a:t>
            </a:r>
            <a:r>
              <a:rPr lang="sk-SK" sz="1800" dirty="0" smtClean="0"/>
              <a:t> </a:t>
            </a:r>
            <a:r>
              <a:rPr lang="sk-SK" sz="1800" dirty="0" err="1" smtClean="0"/>
              <a:t>our</a:t>
            </a:r>
            <a:r>
              <a:rPr lang="sk-SK" sz="1800" dirty="0" smtClean="0"/>
              <a:t> </a:t>
            </a:r>
            <a:r>
              <a:rPr lang="sk-SK" sz="1800" dirty="0" err="1" smtClean="0"/>
              <a:t>interest</a:t>
            </a:r>
            <a:r>
              <a:rPr lang="sk-SK" sz="1800" dirty="0" smtClean="0"/>
              <a:t>:  </a:t>
            </a:r>
            <a:r>
              <a:rPr lang="sk-SK" sz="1800" b="1" dirty="0" err="1" smtClean="0">
                <a:solidFill>
                  <a:srgbClr val="002060"/>
                </a:solidFill>
              </a:rPr>
              <a:t>Liquid</a:t>
            </a:r>
            <a:r>
              <a:rPr lang="sk-SK" sz="1800" b="1" dirty="0" smtClean="0">
                <a:solidFill>
                  <a:srgbClr val="002060"/>
                </a:solidFill>
              </a:rPr>
              <a:t> </a:t>
            </a:r>
            <a:r>
              <a:rPr lang="sk-SK" sz="1800" b="1" dirty="0" err="1" smtClean="0">
                <a:solidFill>
                  <a:srgbClr val="002060"/>
                </a:solidFill>
              </a:rPr>
              <a:t>Crystals</a:t>
            </a:r>
            <a:r>
              <a:rPr lang="sk-SK" sz="1800" b="1" dirty="0" smtClean="0">
                <a:solidFill>
                  <a:srgbClr val="002060"/>
                </a:solidFill>
              </a:rPr>
              <a:t> (LC) </a:t>
            </a:r>
            <a:r>
              <a:rPr lang="sk-SK" sz="1800" b="1" dirty="0" err="1" smtClean="0">
                <a:solidFill>
                  <a:srgbClr val="002060"/>
                </a:solidFill>
              </a:rPr>
              <a:t>doped</a:t>
            </a:r>
            <a:r>
              <a:rPr lang="sk-SK" sz="1800" b="1" dirty="0" smtClean="0">
                <a:solidFill>
                  <a:srgbClr val="002060"/>
                </a:solidFill>
              </a:rPr>
              <a:t> </a:t>
            </a:r>
            <a:r>
              <a:rPr lang="sk-SK" sz="1800" b="1" dirty="0" err="1" smtClean="0">
                <a:solidFill>
                  <a:srgbClr val="002060"/>
                </a:solidFill>
              </a:rPr>
              <a:t>with</a:t>
            </a:r>
            <a:r>
              <a:rPr lang="sk-SK" sz="1800" b="1" dirty="0" smtClean="0">
                <a:solidFill>
                  <a:srgbClr val="002060"/>
                </a:solidFill>
              </a:rPr>
              <a:t> </a:t>
            </a:r>
            <a:r>
              <a:rPr lang="sk-SK" sz="1800" b="1" dirty="0" err="1" smtClean="0">
                <a:solidFill>
                  <a:srgbClr val="002060"/>
                </a:solidFill>
              </a:rPr>
              <a:t>magnetic</a:t>
            </a:r>
            <a:r>
              <a:rPr lang="sk-SK" sz="1800" b="1" dirty="0" smtClean="0">
                <a:solidFill>
                  <a:srgbClr val="002060"/>
                </a:solidFill>
              </a:rPr>
              <a:t> </a:t>
            </a:r>
            <a:r>
              <a:rPr lang="sk-SK" sz="1800" b="1" dirty="0" err="1" smtClean="0">
                <a:solidFill>
                  <a:srgbClr val="002060"/>
                </a:solidFill>
              </a:rPr>
              <a:t>nanoparticles</a:t>
            </a:r>
            <a:endParaRPr lang="sk-SK" sz="1800" b="1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endParaRPr lang="sk-SK" sz="1400" dirty="0" smtClean="0"/>
          </a:p>
          <a:p>
            <a:pPr algn="just">
              <a:buNone/>
            </a:pPr>
            <a:r>
              <a:rPr lang="en-US" sz="1800" b="1" i="1" dirty="0"/>
              <a:t>Corrigan </a:t>
            </a:r>
            <a:r>
              <a:rPr lang="sk-SK" sz="1800" b="1" i="1" dirty="0" err="1" smtClean="0"/>
              <a:t>et</a:t>
            </a:r>
            <a:r>
              <a:rPr lang="sk-SK" sz="1800" b="1" i="1" dirty="0" smtClean="0"/>
              <a:t> al.,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Jacs</a:t>
            </a:r>
            <a:r>
              <a:rPr lang="en-GB" sz="1400" i="1" dirty="0" smtClean="0"/>
              <a:t> Communications 2006</a:t>
            </a:r>
            <a:r>
              <a:rPr lang="sk-SK" sz="1400" i="1" dirty="0" smtClean="0"/>
              <a:t>:</a:t>
            </a:r>
            <a:endParaRPr lang="sk-SK" sz="1400" b="1" i="1" dirty="0" smtClean="0"/>
          </a:p>
          <a:p>
            <a:pPr algn="just">
              <a:buNone/>
            </a:pPr>
            <a:r>
              <a:rPr lang="en-US" sz="1800" b="1" dirty="0" smtClean="0"/>
              <a:t>preformed </a:t>
            </a:r>
            <a:r>
              <a:rPr lang="en-US" sz="1800" b="1" dirty="0" err="1" smtClean="0"/>
              <a:t>amyloid</a:t>
            </a:r>
            <a:r>
              <a:rPr lang="en-US" sz="1800" b="1" dirty="0" smtClean="0"/>
              <a:t> fibrils of hen </a:t>
            </a:r>
            <a:r>
              <a:rPr lang="en-US" sz="1800" b="1" dirty="0" err="1" smtClean="0"/>
              <a:t>lysozyme</a:t>
            </a:r>
            <a:r>
              <a:rPr lang="sk-SK" sz="1800" b="1" dirty="0" smtClean="0"/>
              <a:t> (LAF)</a:t>
            </a:r>
            <a:r>
              <a:rPr lang="en-US" sz="1800" b="1" dirty="0" smtClean="0"/>
              <a:t> can</a:t>
            </a:r>
            <a:r>
              <a:rPr lang="sk-SK" sz="1800" b="1" dirty="0" smtClean="0"/>
              <a:t> </a:t>
            </a:r>
            <a:r>
              <a:rPr lang="en-US" sz="1800" b="1" dirty="0" smtClean="0"/>
              <a:t>form liquid crystal phases</a:t>
            </a:r>
            <a:endParaRPr lang="sk-SK" sz="1800" b="1" dirty="0" smtClean="0"/>
          </a:p>
          <a:p>
            <a:pPr algn="just">
              <a:buNone/>
            </a:pPr>
            <a:endParaRPr lang="sk-SK" sz="1800" b="1" dirty="0" smtClean="0"/>
          </a:p>
          <a:p>
            <a:pPr algn="just">
              <a:buNone/>
            </a:pPr>
            <a:r>
              <a:rPr lang="sk-SK" sz="1800" b="1" i="1" dirty="0" smtClean="0"/>
              <a:t>J.J</a:t>
            </a:r>
            <a:r>
              <a:rPr lang="sk-SK" sz="1800" b="1" i="1" dirty="0"/>
              <a:t>. </a:t>
            </a:r>
            <a:r>
              <a:rPr lang="sk-SK" sz="1800" b="1" i="1" dirty="0" err="1" smtClean="0"/>
              <a:t>Vallooran</a:t>
            </a:r>
            <a:r>
              <a:rPr lang="sk-SK" sz="1800" b="1" i="1" dirty="0" smtClean="0"/>
              <a:t> </a:t>
            </a:r>
            <a:r>
              <a:rPr lang="sk-SK" sz="1800" b="1" i="1" dirty="0" err="1" smtClean="0"/>
              <a:t>et</a:t>
            </a:r>
            <a:r>
              <a:rPr lang="sk-SK" sz="1800" b="1" i="1" dirty="0" smtClean="0"/>
              <a:t> al.</a:t>
            </a:r>
            <a:r>
              <a:rPr lang="en-US" sz="1800" b="1" i="1" dirty="0" smtClean="0"/>
              <a:t> </a:t>
            </a:r>
            <a:r>
              <a:rPr lang="sk-SK" sz="1400" i="1" dirty="0" err="1" smtClean="0"/>
              <a:t>Advanced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Materials</a:t>
            </a:r>
            <a:r>
              <a:rPr lang="sk-SK" sz="1400" i="1" dirty="0" smtClean="0"/>
              <a:t> </a:t>
            </a:r>
            <a:r>
              <a:rPr lang="sk-SK" sz="1400" dirty="0" smtClean="0"/>
              <a:t>23, 3932 (2011) </a:t>
            </a:r>
            <a:r>
              <a:rPr lang="sk-SK" sz="1800" b="1" dirty="0" smtClean="0"/>
              <a:t>:</a:t>
            </a:r>
          </a:p>
          <a:p>
            <a:pPr algn="just">
              <a:buNone/>
            </a:pPr>
            <a:r>
              <a:rPr lang="en-US" sz="1800" b="1" dirty="0" smtClean="0"/>
              <a:t>usage of magnetic particles can facilitate </a:t>
            </a:r>
            <a:r>
              <a:rPr lang="en-US" sz="1800" b="1" dirty="0" err="1" smtClean="0"/>
              <a:t>lyotropic</a:t>
            </a:r>
            <a:r>
              <a:rPr lang="en-US" sz="1800" b="1" dirty="0" smtClean="0"/>
              <a:t> LC alignment</a:t>
            </a:r>
            <a:endParaRPr lang="sk-SK" sz="1800" b="1" dirty="0" smtClean="0"/>
          </a:p>
          <a:p>
            <a:pPr algn="just">
              <a:buNone/>
            </a:pPr>
            <a:endParaRPr lang="sk-SK" sz="1800" b="1" dirty="0" smtClean="0"/>
          </a:p>
          <a:p>
            <a:pPr algn="just">
              <a:buNone/>
            </a:pPr>
            <a:r>
              <a:rPr lang="en-GB" sz="1800" b="1" i="1" dirty="0"/>
              <a:t>M. </a:t>
            </a:r>
            <a:r>
              <a:rPr lang="en-GB" sz="1800" b="1" i="1" dirty="0" err="1"/>
              <a:t>Zaman</a:t>
            </a:r>
            <a:r>
              <a:rPr lang="en-GB" sz="1800" b="1" i="1" dirty="0"/>
              <a:t> </a:t>
            </a:r>
            <a:r>
              <a:rPr lang="sk-SK" sz="1800" b="1" i="1" dirty="0" err="1" smtClean="0"/>
              <a:t>et</a:t>
            </a:r>
            <a:r>
              <a:rPr lang="sk-SK" sz="1800" b="1" i="1" dirty="0" smtClean="0"/>
              <a:t> al. </a:t>
            </a:r>
            <a:r>
              <a:rPr lang="en-GB" sz="1400" i="1" dirty="0" smtClean="0"/>
              <a:t>International Journal of </a:t>
            </a:r>
            <a:r>
              <a:rPr lang="en-GB" sz="1400" i="1" dirty="0" err="1" smtClean="0"/>
              <a:t>Nanomedicine</a:t>
            </a:r>
            <a:r>
              <a:rPr lang="en-GB" sz="1400" i="1" dirty="0" smtClean="0"/>
              <a:t>, 9 (2014), 899-912</a:t>
            </a:r>
            <a:r>
              <a:rPr lang="sk-SK" sz="1400" b="1" i="1" dirty="0" smtClean="0"/>
              <a:t> </a:t>
            </a:r>
            <a:r>
              <a:rPr lang="sk-SK" sz="1800" b="1" dirty="0" smtClean="0"/>
              <a:t>:</a:t>
            </a:r>
          </a:p>
          <a:p>
            <a:pPr algn="just">
              <a:buNone/>
            </a:pPr>
            <a:r>
              <a:rPr lang="en-GB" sz="1800" b="1" dirty="0" smtClean="0"/>
              <a:t>some minimal (critical) concentration (c</a:t>
            </a:r>
            <a:r>
              <a:rPr lang="en-GB" sz="1800" b="1" baseline="-25000" dirty="0" smtClean="0"/>
              <a:t>c</a:t>
            </a:r>
            <a:r>
              <a:rPr lang="en-GB" sz="1800" b="1" dirty="0" smtClean="0"/>
              <a:t>) exists at which the </a:t>
            </a:r>
            <a:r>
              <a:rPr lang="en-GB" sz="1800" b="1" dirty="0" err="1" smtClean="0"/>
              <a:t>amyloid</a:t>
            </a:r>
            <a:r>
              <a:rPr lang="en-GB" sz="1800" b="1" dirty="0" smtClean="0"/>
              <a:t> fibrils order to pure biologic</a:t>
            </a:r>
            <a:r>
              <a:rPr lang="sk-SK" sz="1800" b="1" dirty="0" err="1" smtClean="0"/>
              <a:t>al</a:t>
            </a:r>
            <a:r>
              <a:rPr lang="en-GB" sz="1800" b="1" dirty="0" smtClean="0"/>
              <a:t> LC</a:t>
            </a:r>
            <a:endParaRPr lang="sk-SK" sz="1800" b="1" dirty="0" smtClean="0"/>
          </a:p>
          <a:p>
            <a:pPr algn="just">
              <a:buNone/>
            </a:pPr>
            <a:endParaRPr lang="sk-SK" sz="1800" b="1" dirty="0" smtClean="0"/>
          </a:p>
          <a:p>
            <a:pPr algn="just">
              <a:buNone/>
            </a:pPr>
            <a:r>
              <a:rPr lang="sk-SK" sz="2000" b="1" dirty="0" err="1" smtClean="0"/>
              <a:t>Aim</a:t>
            </a:r>
            <a:r>
              <a:rPr lang="sk-SK" sz="2000" b="1" dirty="0" smtClean="0"/>
              <a:t>: </a:t>
            </a:r>
            <a:r>
              <a:rPr lang="sk-SK" sz="2000" b="1" dirty="0" err="1" smtClean="0">
                <a:solidFill>
                  <a:srgbClr val="7030A0"/>
                </a:solidFill>
              </a:rPr>
              <a:t>explore</a:t>
            </a:r>
            <a:r>
              <a:rPr lang="sk-SK" sz="2000" b="1" dirty="0" smtClean="0">
                <a:solidFill>
                  <a:srgbClr val="7030A0"/>
                </a:solidFill>
              </a:rPr>
              <a:t> </a:t>
            </a:r>
            <a:r>
              <a:rPr lang="sk-SK" sz="2000" b="1" dirty="0" err="1" smtClean="0">
                <a:solidFill>
                  <a:srgbClr val="7030A0"/>
                </a:solidFill>
              </a:rPr>
              <a:t>the</a:t>
            </a:r>
            <a:r>
              <a:rPr lang="sk-SK" sz="2000" b="1" dirty="0" smtClean="0">
                <a:solidFill>
                  <a:srgbClr val="7030A0"/>
                </a:solidFill>
              </a:rPr>
              <a:t> </a:t>
            </a:r>
            <a:r>
              <a:rPr lang="sk-SK" sz="2000" b="1" dirty="0" err="1" smtClean="0">
                <a:solidFill>
                  <a:srgbClr val="7030A0"/>
                </a:solidFill>
              </a:rPr>
              <a:t>interactions</a:t>
            </a:r>
            <a:r>
              <a:rPr lang="sk-SK" sz="2000" b="1" dirty="0" smtClean="0">
                <a:solidFill>
                  <a:srgbClr val="7030A0"/>
                </a:solidFill>
              </a:rPr>
              <a:t> </a:t>
            </a:r>
            <a:r>
              <a:rPr lang="sk-SK" sz="2000" b="1" dirty="0" err="1" smtClean="0">
                <a:solidFill>
                  <a:srgbClr val="7030A0"/>
                </a:solidFill>
              </a:rPr>
              <a:t>of</a:t>
            </a:r>
            <a:r>
              <a:rPr lang="sk-SK" sz="2000" b="1" dirty="0" smtClean="0">
                <a:solidFill>
                  <a:srgbClr val="7030A0"/>
                </a:solidFill>
              </a:rPr>
              <a:t> </a:t>
            </a:r>
            <a:r>
              <a:rPr lang="sk-SK" sz="2000" b="1" dirty="0" err="1" smtClean="0">
                <a:solidFill>
                  <a:srgbClr val="7030A0"/>
                </a:solidFill>
              </a:rPr>
              <a:t>biological</a:t>
            </a:r>
            <a:r>
              <a:rPr lang="sk-SK" sz="2000" b="1" dirty="0" smtClean="0">
                <a:solidFill>
                  <a:srgbClr val="7030A0"/>
                </a:solidFill>
              </a:rPr>
              <a:t> LC </a:t>
            </a:r>
            <a:r>
              <a:rPr lang="sk-SK" sz="2000" b="1" dirty="0" err="1" smtClean="0">
                <a:solidFill>
                  <a:srgbClr val="7030A0"/>
                </a:solidFill>
              </a:rPr>
              <a:t>with</a:t>
            </a:r>
            <a:r>
              <a:rPr lang="sk-SK" sz="2000" b="1" dirty="0" smtClean="0">
                <a:solidFill>
                  <a:srgbClr val="7030A0"/>
                </a:solidFill>
              </a:rPr>
              <a:t> </a:t>
            </a:r>
            <a:r>
              <a:rPr lang="sk-SK" sz="2000" b="1" dirty="0" err="1" smtClean="0">
                <a:solidFill>
                  <a:srgbClr val="7030A0"/>
                </a:solidFill>
              </a:rPr>
              <a:t>magnetic</a:t>
            </a:r>
            <a:r>
              <a:rPr lang="sk-SK" sz="2000" b="1" dirty="0" smtClean="0">
                <a:solidFill>
                  <a:srgbClr val="7030A0"/>
                </a:solidFill>
              </a:rPr>
              <a:t> </a:t>
            </a:r>
            <a:r>
              <a:rPr lang="sk-SK" sz="2000" b="1" dirty="0" err="1" smtClean="0">
                <a:solidFill>
                  <a:srgbClr val="7030A0"/>
                </a:solidFill>
              </a:rPr>
              <a:t>nanoparticles</a:t>
            </a:r>
            <a:endParaRPr lang="sk-SK" sz="2000" b="1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sk-SK" sz="2000" dirty="0" smtClean="0"/>
          </a:p>
          <a:p>
            <a:pPr>
              <a:buNone/>
            </a:pPr>
            <a:endParaRPr lang="sk-SK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5582230"/>
            <a:ext cx="1296144" cy="116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1907704" y="6309320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Schematic picture of </a:t>
            </a:r>
            <a:r>
              <a:rPr lang="sk-SK" sz="1200" dirty="0" smtClean="0"/>
              <a:t>LAF</a:t>
            </a:r>
            <a:r>
              <a:rPr lang="en-US" sz="1200" dirty="0" smtClean="0"/>
              <a:t>doped with </a:t>
            </a:r>
            <a:r>
              <a:rPr lang="sk-SK" sz="1200" dirty="0" err="1" smtClean="0"/>
              <a:t>MNPs</a:t>
            </a:r>
            <a:endParaRPr lang="sk-SK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sk-SK" b="1" dirty="0" smtClean="0"/>
              <a:t>Experiment</a:t>
            </a:r>
            <a:endParaRPr lang="sk-SK" b="1" dirty="0"/>
          </a:p>
        </p:txBody>
      </p:sp>
      <p:pic>
        <p:nvPicPr>
          <p:cNvPr id="3075" name="Picture 3" descr="D:\Jozka\obrazky\do prezentacii\c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3000372"/>
            <a:ext cx="2009594" cy="1909303"/>
          </a:xfrm>
          <a:prstGeom prst="rect">
            <a:avLst/>
          </a:prstGeom>
          <a:noFill/>
        </p:spPr>
      </p:pic>
      <p:pic>
        <p:nvPicPr>
          <p:cNvPr id="7" name="Picture 4" descr="D:\Jozka\obrazky\do prezentacii\a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3429000"/>
            <a:ext cx="2071702" cy="1486461"/>
          </a:xfrm>
          <a:prstGeom prst="rect">
            <a:avLst/>
          </a:prstGeom>
          <a:noFill/>
        </p:spPr>
      </p:pic>
      <p:pic>
        <p:nvPicPr>
          <p:cNvPr id="8" name="Picture 3" descr="D:\Jozka\obrazky\do prezentacii\b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3429000"/>
            <a:ext cx="2071702" cy="1480234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285720" y="692696"/>
            <a:ext cx="83907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b="1" dirty="0" smtClean="0"/>
          </a:p>
          <a:p>
            <a:r>
              <a:rPr lang="sk-SK" b="1" dirty="0" err="1" smtClean="0"/>
              <a:t>There</a:t>
            </a:r>
            <a:r>
              <a:rPr lang="sk-SK" b="1" dirty="0" smtClean="0"/>
              <a:t> </a:t>
            </a:r>
            <a:r>
              <a:rPr lang="sk-SK" b="1" dirty="0" err="1" smtClean="0"/>
              <a:t>is</a:t>
            </a:r>
            <a:r>
              <a:rPr lang="sk-SK" b="1" dirty="0" smtClean="0"/>
              <a:t> </a:t>
            </a:r>
            <a:r>
              <a:rPr lang="sk-SK" b="1" dirty="0" err="1" smtClean="0"/>
              <a:t>opportunity</a:t>
            </a:r>
            <a:r>
              <a:rPr lang="sk-SK" b="1" dirty="0" smtClean="0"/>
              <a:t> to </a:t>
            </a:r>
            <a:r>
              <a:rPr lang="sk-SK" b="1" dirty="0" err="1" smtClean="0">
                <a:solidFill>
                  <a:srgbClr val="002060"/>
                </a:solidFill>
              </a:rPr>
              <a:t>further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fibrils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ordering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into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the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liquid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crystal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phase</a:t>
            </a:r>
            <a:r>
              <a:rPr lang="sk-SK" b="1" dirty="0" smtClean="0">
                <a:solidFill>
                  <a:srgbClr val="002060"/>
                </a:solidFill>
              </a:rPr>
              <a:t> by </a:t>
            </a:r>
            <a:r>
              <a:rPr lang="sk-SK" b="1" dirty="0" err="1" smtClean="0">
                <a:solidFill>
                  <a:srgbClr val="002060"/>
                </a:solidFill>
              </a:rPr>
              <a:t>applying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external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magnetic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  <a:r>
              <a:rPr lang="sk-SK" b="1" dirty="0" err="1" smtClean="0">
                <a:solidFill>
                  <a:srgbClr val="002060"/>
                </a:solidFill>
              </a:rPr>
              <a:t>field</a:t>
            </a:r>
            <a:r>
              <a:rPr lang="sk-SK" b="1" dirty="0" smtClean="0">
                <a:solidFill>
                  <a:srgbClr val="002060"/>
                </a:solidFill>
              </a:rPr>
              <a:t>.</a:t>
            </a:r>
          </a:p>
          <a:p>
            <a:endParaRPr lang="sk-SK" sz="1000" dirty="0" smtClean="0">
              <a:solidFill>
                <a:srgbClr val="002060"/>
              </a:solidFill>
            </a:endParaRPr>
          </a:p>
          <a:p>
            <a:r>
              <a:rPr lang="sk-SK" sz="1600" b="1" dirty="0" smtClean="0"/>
              <a:t>			</a:t>
            </a:r>
            <a:r>
              <a:rPr lang="sk-SK" sz="1600" b="1" dirty="0" err="1" smtClean="0"/>
              <a:t>Lysozyme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from</a:t>
            </a:r>
            <a:r>
              <a:rPr lang="sk-SK" sz="1600" b="1" dirty="0" smtClean="0"/>
              <a:t> Hen </a:t>
            </a:r>
            <a:r>
              <a:rPr lang="sk-SK" sz="1600" b="1" dirty="0" err="1" smtClean="0"/>
              <a:t>egg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white</a:t>
            </a:r>
            <a:endParaRPr lang="sk-SK" sz="1600" b="1" dirty="0" smtClean="0"/>
          </a:p>
          <a:p>
            <a:endParaRPr lang="sk-SK" sz="1600" b="1" dirty="0" smtClean="0"/>
          </a:p>
          <a:p>
            <a:r>
              <a:rPr lang="sk-SK" b="1" dirty="0" err="1" smtClean="0"/>
              <a:t>Aim</a:t>
            </a:r>
            <a:r>
              <a:rPr lang="sk-SK" dirty="0" smtClean="0"/>
              <a:t>: </a:t>
            </a:r>
          </a:p>
          <a:p>
            <a:r>
              <a:rPr lang="sk-SK" dirty="0" err="1" smtClean="0"/>
              <a:t>Order</a:t>
            </a:r>
            <a:r>
              <a:rPr lang="sk-SK" dirty="0" smtClean="0"/>
              <a:t> </a:t>
            </a:r>
            <a:r>
              <a:rPr lang="sk-SK" dirty="0" err="1" smtClean="0"/>
              <a:t>fibrils</a:t>
            </a:r>
            <a:r>
              <a:rPr lang="sk-SK" dirty="0" smtClean="0"/>
              <a:t> </a:t>
            </a:r>
            <a:r>
              <a:rPr lang="sk-SK" dirty="0" err="1" smtClean="0"/>
              <a:t>under</a:t>
            </a:r>
            <a:r>
              <a:rPr lang="sk-SK" dirty="0" smtClean="0"/>
              <a:t> </a:t>
            </a:r>
            <a:r>
              <a:rPr lang="en-GB" b="1" i="1" dirty="0" smtClean="0"/>
              <a:t>c</a:t>
            </a:r>
            <a:r>
              <a:rPr lang="en-GB" b="1" i="1" baseline="-25000" dirty="0" smtClean="0"/>
              <a:t>c</a:t>
            </a:r>
            <a:r>
              <a:rPr lang="en-GB" dirty="0" smtClean="0"/>
              <a:t> </a:t>
            </a:r>
            <a:r>
              <a:rPr lang="sk-SK" dirty="0" err="1" smtClean="0"/>
              <a:t>using</a:t>
            </a:r>
            <a:endParaRPr lang="sk-SK" dirty="0" smtClean="0"/>
          </a:p>
          <a:p>
            <a:r>
              <a:rPr lang="en-GB" dirty="0" smtClean="0"/>
              <a:t>MNP a</a:t>
            </a:r>
            <a:r>
              <a:rPr lang="sk-SK" dirty="0" err="1" smtClean="0"/>
              <a:t>nd</a:t>
            </a:r>
            <a:r>
              <a:rPr lang="en-GB" dirty="0" smtClean="0"/>
              <a:t> ext</a:t>
            </a:r>
            <a:r>
              <a:rPr lang="sk-SK" dirty="0" err="1" smtClean="0"/>
              <a:t>ernal</a:t>
            </a:r>
            <a:r>
              <a:rPr lang="sk-SK" dirty="0" smtClean="0"/>
              <a:t> </a:t>
            </a:r>
            <a:r>
              <a:rPr lang="sk-SK" dirty="0" err="1" smtClean="0"/>
              <a:t>magnetic</a:t>
            </a:r>
            <a:r>
              <a:rPr lang="sk-SK" dirty="0" smtClean="0"/>
              <a:t> </a:t>
            </a:r>
            <a:r>
              <a:rPr lang="sk-SK" dirty="0" err="1" smtClean="0"/>
              <a:t>field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1" name="Zahnutá šípka doľava 10"/>
          <p:cNvSpPr/>
          <p:nvPr/>
        </p:nvSpPr>
        <p:spPr>
          <a:xfrm>
            <a:off x="8100392" y="4653136"/>
            <a:ext cx="428628" cy="10001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2" name="Zaoblený obdĺžnik 11"/>
          <p:cNvSpPr/>
          <p:nvPr/>
        </p:nvSpPr>
        <p:spPr>
          <a:xfrm>
            <a:off x="395536" y="6021288"/>
            <a:ext cx="1333382" cy="4525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c&lt;c</a:t>
            </a:r>
            <a:r>
              <a:rPr lang="en-GB" sz="1400" b="1" baseline="-25000" dirty="0" smtClean="0">
                <a:solidFill>
                  <a:schemeClr val="tx1"/>
                </a:solidFill>
              </a:rPr>
              <a:t>c</a:t>
            </a:r>
            <a:endParaRPr lang="sk-SK" sz="1400" b="1" baseline="-25000" dirty="0" smtClean="0">
              <a:solidFill>
                <a:schemeClr val="tx1"/>
              </a:solidFill>
            </a:endParaRPr>
          </a:p>
        </p:txBody>
      </p:sp>
      <p:sp>
        <p:nvSpPr>
          <p:cNvPr id="14" name="Zaoblený obdĺžnik 13"/>
          <p:cNvSpPr/>
          <p:nvPr/>
        </p:nvSpPr>
        <p:spPr>
          <a:xfrm>
            <a:off x="3071802" y="5286388"/>
            <a:ext cx="2500330" cy="49037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 smtClean="0">
                <a:solidFill>
                  <a:schemeClr val="tx1"/>
                </a:solidFill>
              </a:rPr>
              <a:t>Interaction</a:t>
            </a:r>
            <a:r>
              <a:rPr lang="sk-SK" sz="1600" b="1" dirty="0" smtClean="0">
                <a:solidFill>
                  <a:schemeClr val="tx1"/>
                </a:solidFill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</a:rPr>
              <a:t>of</a:t>
            </a:r>
            <a:r>
              <a:rPr lang="sk-SK" sz="1600" b="1" dirty="0" smtClean="0">
                <a:solidFill>
                  <a:schemeClr val="tx1"/>
                </a:solidFill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</a:rPr>
              <a:t>MNPs</a:t>
            </a:r>
            <a:r>
              <a:rPr lang="sk-SK" sz="16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k-SK" sz="1600" b="1" dirty="0" err="1" smtClean="0">
                <a:solidFill>
                  <a:schemeClr val="tx1"/>
                </a:solidFill>
              </a:rPr>
              <a:t>with</a:t>
            </a:r>
            <a:r>
              <a:rPr lang="sk-SK" sz="1600" b="1" dirty="0" smtClean="0">
                <a:solidFill>
                  <a:schemeClr val="tx1"/>
                </a:solidFill>
              </a:rPr>
              <a:t> LAF</a:t>
            </a:r>
            <a:endParaRPr lang="sk-SK" sz="1600" b="1" dirty="0">
              <a:solidFill>
                <a:schemeClr val="tx1"/>
              </a:solidFill>
            </a:endParaRPr>
          </a:p>
        </p:txBody>
      </p:sp>
      <p:sp>
        <p:nvSpPr>
          <p:cNvPr id="15" name="Zaoblený obdĺžnik 14"/>
          <p:cNvSpPr/>
          <p:nvPr/>
        </p:nvSpPr>
        <p:spPr>
          <a:xfrm>
            <a:off x="5796136" y="6021288"/>
            <a:ext cx="2884310" cy="57150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 smtClean="0">
                <a:solidFill>
                  <a:schemeClr val="tx1"/>
                </a:solidFill>
              </a:rPr>
              <a:t>Mezophase</a:t>
            </a:r>
            <a:r>
              <a:rPr lang="sk-SK" sz="1600" b="1" dirty="0" smtClean="0">
                <a:solidFill>
                  <a:schemeClr val="tx1"/>
                </a:solidFill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</a:rPr>
              <a:t>of</a:t>
            </a:r>
            <a:r>
              <a:rPr lang="sk-SK" sz="1600" b="1" dirty="0" smtClean="0">
                <a:solidFill>
                  <a:schemeClr val="tx1"/>
                </a:solidFill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</a:rPr>
              <a:t>biological</a:t>
            </a:r>
            <a:r>
              <a:rPr lang="sk-SK" sz="1600" b="1" dirty="0" smtClean="0">
                <a:solidFill>
                  <a:schemeClr val="tx1"/>
                </a:solidFill>
              </a:rPr>
              <a:t> LC.</a:t>
            </a:r>
            <a:endParaRPr lang="sk-SK" sz="1600" b="1" dirty="0">
              <a:solidFill>
                <a:schemeClr val="tx1"/>
              </a:solidFill>
            </a:endParaRPr>
          </a:p>
        </p:txBody>
      </p:sp>
      <p:sp>
        <p:nvSpPr>
          <p:cNvPr id="17" name="Šípka dolu 16"/>
          <p:cNvSpPr/>
          <p:nvPr/>
        </p:nvSpPr>
        <p:spPr>
          <a:xfrm>
            <a:off x="857224" y="5286388"/>
            <a:ext cx="214314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3" name="Obrázok 12" descr="E:\Minimovka\molecul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474227" y="662677"/>
            <a:ext cx="135732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96908"/>
          </a:xfrm>
        </p:spPr>
        <p:txBody>
          <a:bodyPr>
            <a:normAutofit/>
          </a:bodyPr>
          <a:lstStyle/>
          <a:p>
            <a:pPr algn="l"/>
            <a:r>
              <a:rPr lang="sk-SK" sz="2800" b="1" dirty="0" err="1" smtClean="0"/>
              <a:t>Results</a:t>
            </a:r>
            <a:r>
              <a:rPr lang="en-US" sz="2800" b="1" dirty="0" smtClean="0"/>
              <a:t>:        </a:t>
            </a:r>
            <a:r>
              <a:rPr lang="sk-SK" sz="2800" b="1" dirty="0" smtClean="0"/>
              <a:t>		</a:t>
            </a:r>
            <a:r>
              <a:rPr lang="en-US" sz="2800" b="1" dirty="0" smtClean="0"/>
              <a:t>          TEM</a:t>
            </a:r>
            <a:endParaRPr lang="sk-SK" sz="28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14414" y="714356"/>
            <a:ext cx="3000396" cy="40003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 </a:t>
            </a:r>
            <a:r>
              <a:rPr lang="sk-SK" sz="2300" b="1" dirty="0" err="1" smtClean="0"/>
              <a:t>Magnetic</a:t>
            </a:r>
            <a:r>
              <a:rPr lang="sk-SK" sz="2300" b="1" dirty="0" smtClean="0"/>
              <a:t> fluid</a:t>
            </a:r>
            <a:endParaRPr lang="sk-SK" sz="2300" b="1" dirty="0"/>
          </a:p>
        </p:txBody>
      </p:sp>
      <p:pic>
        <p:nvPicPr>
          <p:cNvPr id="5122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25527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643050"/>
            <a:ext cx="289323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4572008"/>
            <a:ext cx="2900364" cy="193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572008"/>
            <a:ext cx="2891221" cy="192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Рисунок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572008"/>
            <a:ext cx="2900364" cy="193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lokTextu 9"/>
          <p:cNvSpPr txBox="1"/>
          <p:nvPr/>
        </p:nvSpPr>
        <p:spPr>
          <a:xfrm>
            <a:off x="5714976" y="121442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err="1" smtClean="0"/>
              <a:t>Lysozyme</a:t>
            </a:r>
            <a:r>
              <a:rPr lang="sk-SK" b="1" dirty="0" smtClean="0"/>
              <a:t> </a:t>
            </a:r>
            <a:r>
              <a:rPr lang="sk-SK" b="1" dirty="0" err="1" smtClean="0"/>
              <a:t>amyloid</a:t>
            </a:r>
            <a:r>
              <a:rPr lang="sk-SK" b="1" dirty="0" smtClean="0"/>
              <a:t> </a:t>
            </a:r>
            <a:r>
              <a:rPr lang="sk-SK" b="1" dirty="0" err="1" smtClean="0"/>
              <a:t>fibrils</a:t>
            </a:r>
            <a:r>
              <a:rPr lang="sk-SK" b="1" dirty="0" smtClean="0"/>
              <a:t> </a:t>
            </a:r>
            <a:r>
              <a:rPr lang="en-US" b="1" dirty="0" smtClean="0"/>
              <a:t>LAF</a:t>
            </a:r>
            <a:endParaRPr lang="sk-SK" b="1" dirty="0"/>
          </a:p>
        </p:txBody>
      </p:sp>
      <p:sp>
        <p:nvSpPr>
          <p:cNvPr id="11" name="BlokTextu 10"/>
          <p:cNvSpPr txBox="1"/>
          <p:nvPr/>
        </p:nvSpPr>
        <p:spPr>
          <a:xfrm>
            <a:off x="3929058" y="3857628"/>
            <a:ext cx="364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err="1" smtClean="0"/>
              <a:t>Mixture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of</a:t>
            </a:r>
            <a:r>
              <a:rPr lang="sk-SK" sz="2000" b="1" i="1" dirty="0" smtClean="0"/>
              <a:t> </a:t>
            </a:r>
            <a:r>
              <a:rPr lang="en-US" sz="2000" b="1" i="1" dirty="0" smtClean="0"/>
              <a:t>MNPs a</a:t>
            </a:r>
            <a:r>
              <a:rPr lang="sk-SK" sz="2000" b="1" i="1" dirty="0" err="1" smtClean="0"/>
              <a:t>nd</a:t>
            </a:r>
            <a:r>
              <a:rPr lang="en-US" sz="2000" b="1" i="1" dirty="0" smtClean="0"/>
              <a:t> LAF</a:t>
            </a:r>
            <a:r>
              <a:rPr lang="en-US" sz="2000" dirty="0" smtClean="0"/>
              <a:t>:</a:t>
            </a:r>
            <a:endParaRPr lang="sk-SK" sz="2000" dirty="0"/>
          </a:p>
        </p:txBody>
      </p:sp>
      <p:sp>
        <p:nvSpPr>
          <p:cNvPr id="15" name="Obdĺžnik 14"/>
          <p:cNvSpPr/>
          <p:nvPr/>
        </p:nvSpPr>
        <p:spPr>
          <a:xfrm>
            <a:off x="571472" y="4143380"/>
            <a:ext cx="7858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 err="1" smtClean="0"/>
              <a:t>c</a:t>
            </a:r>
            <a:r>
              <a:rPr lang="sk-SK" sz="1400" baseline="-25000" dirty="0" err="1" smtClean="0"/>
              <a:t>MNP</a:t>
            </a:r>
            <a:r>
              <a:rPr lang="sk-SK" sz="1400" dirty="0" smtClean="0"/>
              <a:t> =</a:t>
            </a:r>
            <a:r>
              <a:rPr lang="en-US" sz="1400" dirty="0" smtClean="0"/>
              <a:t>0.5 mg/</a:t>
            </a:r>
            <a:r>
              <a:rPr lang="en-US" sz="1400" dirty="0" err="1" smtClean="0"/>
              <a:t>mL</a:t>
            </a:r>
            <a:r>
              <a:rPr lang="sk-SK" sz="1400" dirty="0" smtClean="0"/>
              <a:t>		       </a:t>
            </a:r>
            <a:r>
              <a:rPr lang="sk-SK" sz="1400" dirty="0" err="1" smtClean="0"/>
              <a:t>c</a:t>
            </a:r>
            <a:r>
              <a:rPr lang="sk-SK" sz="1400" baseline="-25000" dirty="0" err="1" smtClean="0"/>
              <a:t>MNP</a:t>
            </a:r>
            <a:r>
              <a:rPr lang="sk-SK" sz="1400" dirty="0" smtClean="0"/>
              <a:t> =</a:t>
            </a:r>
            <a:r>
              <a:rPr lang="en-US" sz="1400" dirty="0" smtClean="0"/>
              <a:t>2.5 mg/</a:t>
            </a:r>
            <a:r>
              <a:rPr lang="en-US" sz="1400" dirty="0" err="1" smtClean="0"/>
              <a:t>mL</a:t>
            </a:r>
            <a:r>
              <a:rPr lang="en-US" sz="1400" dirty="0" smtClean="0"/>
              <a:t> </a:t>
            </a:r>
            <a:r>
              <a:rPr lang="sk-SK" sz="1400" dirty="0" smtClean="0"/>
              <a:t>			 </a:t>
            </a:r>
            <a:r>
              <a:rPr lang="sk-SK" sz="1400" dirty="0" err="1" smtClean="0"/>
              <a:t>c</a:t>
            </a:r>
            <a:r>
              <a:rPr lang="sk-SK" sz="1400" baseline="-25000" dirty="0" err="1" smtClean="0"/>
              <a:t>MNP</a:t>
            </a:r>
            <a:r>
              <a:rPr lang="sk-SK" sz="1400" dirty="0" smtClean="0"/>
              <a:t> = </a:t>
            </a:r>
            <a:r>
              <a:rPr lang="en-US" sz="1400" dirty="0" smtClean="0"/>
              <a:t>5 mg/</a:t>
            </a:r>
            <a:r>
              <a:rPr lang="en-US" sz="1400" dirty="0" err="1" smtClean="0"/>
              <a:t>mL</a:t>
            </a:r>
            <a:endParaRPr lang="sk-SK" sz="1400" dirty="0"/>
          </a:p>
        </p:txBody>
      </p:sp>
      <p:pic>
        <p:nvPicPr>
          <p:cNvPr id="36866" name="Picture 2" descr="MF + dist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1071546"/>
            <a:ext cx="3958386" cy="2643206"/>
          </a:xfrm>
          <a:prstGeom prst="rect">
            <a:avLst/>
          </a:prstGeom>
          <a:noFill/>
          <a:ln w="19050">
            <a:solidFill>
              <a:srgbClr val="525252"/>
            </a:solidFill>
            <a:miter lim="800000"/>
            <a:headEnd/>
            <a:tailEnd/>
          </a:ln>
        </p:spPr>
      </p:pic>
      <p:sp>
        <p:nvSpPr>
          <p:cNvPr id="16" name="Obdĺžnik 15"/>
          <p:cNvSpPr/>
          <p:nvPr/>
        </p:nvSpPr>
        <p:spPr>
          <a:xfrm>
            <a:off x="0" y="6550223"/>
            <a:ext cx="900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i="1" dirty="0" err="1" smtClean="0"/>
              <a:t>The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measurenments</a:t>
            </a:r>
            <a:r>
              <a:rPr lang="sk-SK" sz="1400" i="1" dirty="0" smtClean="0"/>
              <a:t>: in </a:t>
            </a:r>
            <a:r>
              <a:rPr lang="sk-SK" sz="1400" i="1" dirty="0" err="1" smtClean="0"/>
              <a:t>cooperation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with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co-authors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from</a:t>
            </a:r>
            <a:r>
              <a:rPr lang="sk-SK" sz="1400" i="1" dirty="0" smtClean="0"/>
              <a:t> </a:t>
            </a:r>
            <a:r>
              <a:rPr lang="en-US" sz="1400" i="1" dirty="0" smtClean="0"/>
              <a:t>Faculty of Physics, Adam Mickiewicz University, </a:t>
            </a:r>
            <a:r>
              <a:rPr lang="en-US" sz="1400" i="1" dirty="0" err="1" smtClean="0"/>
              <a:t>Poznań</a:t>
            </a:r>
            <a:r>
              <a:rPr lang="en-US" sz="1400" i="1" dirty="0" smtClean="0"/>
              <a:t>, Poland</a:t>
            </a:r>
            <a:endParaRPr lang="sk-SK" sz="1400" i="1" dirty="0" smtClean="0"/>
          </a:p>
          <a:p>
            <a:endParaRPr lang="sk-SK" sz="1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pPr algn="l"/>
            <a:r>
              <a:rPr lang="sk-SK" sz="2800" b="1" dirty="0" err="1" smtClean="0"/>
              <a:t>Results</a:t>
            </a:r>
            <a:r>
              <a:rPr lang="en-US" sz="2800" b="1" dirty="0" smtClean="0"/>
              <a:t>:              </a:t>
            </a:r>
            <a:r>
              <a:rPr lang="sk-SK" sz="2800" b="1" dirty="0" smtClean="0"/>
              <a:t>	</a:t>
            </a:r>
            <a:r>
              <a:rPr lang="en-US" sz="2800" b="1" dirty="0" smtClean="0"/>
              <a:t>     </a:t>
            </a:r>
            <a:r>
              <a:rPr lang="sk-SK" sz="2800" b="1" dirty="0" smtClean="0"/>
              <a:t>SAXS</a:t>
            </a:r>
            <a:endParaRPr lang="sk-SK" sz="28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r>
              <a:rPr lang="sk-SK" sz="1800" i="1" dirty="0" err="1" smtClean="0"/>
              <a:t>The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measurenments</a:t>
            </a:r>
            <a:r>
              <a:rPr lang="sk-SK" sz="1800" i="1" dirty="0" smtClean="0"/>
              <a:t>: in </a:t>
            </a:r>
            <a:r>
              <a:rPr lang="sk-SK" sz="1800" i="1" dirty="0" err="1" smtClean="0"/>
              <a:t>cooperation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with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co-authors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from</a:t>
            </a:r>
            <a:r>
              <a:rPr lang="sk-SK" sz="1800" i="1" dirty="0" smtClean="0"/>
              <a:t> Hamburg, </a:t>
            </a:r>
            <a:r>
              <a:rPr lang="sk-SK" sz="1800" i="1" dirty="0" err="1" smtClean="0"/>
              <a:t>Helmholtz-Zentrum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Geesthacht</a:t>
            </a:r>
            <a:r>
              <a:rPr lang="sk-SK" sz="1800" i="1" dirty="0" smtClean="0"/>
              <a:t>, </a:t>
            </a:r>
            <a:r>
              <a:rPr lang="sk-SK" sz="1800" i="1" dirty="0" err="1" smtClean="0"/>
              <a:t>Germany</a:t>
            </a:r>
            <a:endParaRPr lang="sk-SK" sz="1800" i="1" dirty="0" smtClean="0"/>
          </a:p>
        </p:txBody>
      </p:sp>
      <p:sp>
        <p:nvSpPr>
          <p:cNvPr id="6" name="BlokTextu 5"/>
          <p:cNvSpPr txBox="1"/>
          <p:nvPr/>
        </p:nvSpPr>
        <p:spPr>
          <a:xfrm>
            <a:off x="3786182" y="1857364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Effect</a:t>
            </a:r>
            <a:r>
              <a:rPr lang="sk-SK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sk-SK" sz="2000" b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of</a:t>
            </a:r>
            <a:r>
              <a:rPr lang="sk-SK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sk-SK" sz="2000" b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MNPs</a:t>
            </a:r>
            <a:r>
              <a:rPr lang="sk-SK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sk-SK" sz="2000" b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concentration</a:t>
            </a:r>
            <a:endParaRPr lang="sk-SK" sz="20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9" name="Šípka dolu 8"/>
          <p:cNvSpPr/>
          <p:nvPr/>
        </p:nvSpPr>
        <p:spPr>
          <a:xfrm>
            <a:off x="6786578" y="5500702"/>
            <a:ext cx="428628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lokTextu 15"/>
          <p:cNvSpPr txBox="1"/>
          <p:nvPr/>
        </p:nvSpPr>
        <p:spPr>
          <a:xfrm>
            <a:off x="2928926" y="5929330"/>
            <a:ext cx="5857916" cy="369332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smtClean="0"/>
              <a:t>Od </a:t>
            </a:r>
            <a:r>
              <a:rPr lang="sk-SK" dirty="0" err="1" smtClean="0"/>
              <a:t>c</a:t>
            </a:r>
            <a:r>
              <a:rPr lang="sk-SK" baseline="-25000" dirty="0" err="1" smtClean="0"/>
              <a:t>MNP</a:t>
            </a:r>
            <a:r>
              <a:rPr lang="sk-SK" dirty="0" smtClean="0"/>
              <a:t> =2,5mg/ml		</a:t>
            </a:r>
            <a:r>
              <a:rPr lang="sk-SK" dirty="0" err="1" smtClean="0"/>
              <a:t>alongated</a:t>
            </a:r>
            <a:r>
              <a:rPr lang="sk-SK" dirty="0" smtClean="0"/>
              <a:t> </a:t>
            </a:r>
            <a:r>
              <a:rPr lang="sk-SK" dirty="0" err="1" smtClean="0"/>
              <a:t>asocciations</a:t>
            </a:r>
            <a:endParaRPr lang="sk-SK" dirty="0"/>
          </a:p>
        </p:txBody>
      </p:sp>
      <p:sp>
        <p:nvSpPr>
          <p:cNvPr id="17" name="BlokTextu 16"/>
          <p:cNvSpPr txBox="1"/>
          <p:nvPr/>
        </p:nvSpPr>
        <p:spPr>
          <a:xfrm>
            <a:off x="214282" y="1857364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Nativ</a:t>
            </a:r>
            <a:r>
              <a:rPr lang="sk-SK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sk-SK" b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protein</a:t>
            </a:r>
            <a:endParaRPr lang="sk-SK" dirty="0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-95296" y="2203747"/>
          <a:ext cx="4955328" cy="3457501"/>
        </p:xfrm>
        <a:graphic>
          <a:graphicData uri="http://schemas.openxmlformats.org/presentationml/2006/ole">
            <p:oleObj spid="_x0000_s4100" name="Graph" r:id="rId3" imgW="4131360" imgH="2880000" progId="Origin50.Graph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4211960" y="2207617"/>
          <a:ext cx="4932039" cy="3438832"/>
        </p:xfrm>
        <a:graphic>
          <a:graphicData uri="http://schemas.openxmlformats.org/presentationml/2006/ole">
            <p:oleObj spid="_x0000_s4101" name="Graph" r:id="rId4" imgW="4131720" imgH="2879640" progId="Origin50.Graph">
              <p:embed/>
            </p:oleObj>
          </a:graphicData>
        </a:graphic>
      </p:graphicFrame>
      <p:sp>
        <p:nvSpPr>
          <p:cNvPr id="22" name="Šípka doprava 21"/>
          <p:cNvSpPr/>
          <p:nvPr/>
        </p:nvSpPr>
        <p:spPr>
          <a:xfrm flipV="1">
            <a:off x="5143504" y="6072206"/>
            <a:ext cx="214314" cy="142876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>
            <a:normAutofit/>
          </a:bodyPr>
          <a:lstStyle/>
          <a:p>
            <a:pPr algn="l"/>
            <a:r>
              <a:rPr lang="sk-SK" sz="3200" b="1" dirty="0" err="1" smtClean="0"/>
              <a:t>Results</a:t>
            </a:r>
            <a:r>
              <a:rPr lang="en-US" sz="3200" b="1" dirty="0" smtClean="0"/>
              <a:t>:              </a:t>
            </a:r>
            <a:r>
              <a:rPr lang="sk-SK" sz="3200" b="1" dirty="0" smtClean="0"/>
              <a:t>	</a:t>
            </a:r>
            <a:r>
              <a:rPr lang="en-US" sz="3200" b="1" dirty="0" smtClean="0"/>
              <a:t>     </a:t>
            </a:r>
            <a:r>
              <a:rPr lang="sk-SK" sz="3200" b="1" dirty="0" smtClean="0"/>
              <a:t>SAXS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sk-SK" sz="1800" i="1" dirty="0" err="1" smtClean="0"/>
              <a:t>The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measurenments</a:t>
            </a:r>
            <a:r>
              <a:rPr lang="sk-SK" sz="1800" i="1" dirty="0" smtClean="0"/>
              <a:t>: in </a:t>
            </a:r>
            <a:r>
              <a:rPr lang="sk-SK" sz="1800" i="1" dirty="0" err="1" smtClean="0"/>
              <a:t>cooperation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with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co-authors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from</a:t>
            </a:r>
            <a:r>
              <a:rPr lang="sk-SK" sz="1800" i="1" dirty="0" smtClean="0"/>
              <a:t> Hamburg, </a:t>
            </a:r>
            <a:r>
              <a:rPr lang="sk-SK" sz="1800" i="1" dirty="0" err="1" smtClean="0"/>
              <a:t>Helmholtz-Zentrum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Geesthacht</a:t>
            </a:r>
            <a:r>
              <a:rPr lang="sk-SK" sz="1800" i="1" dirty="0" smtClean="0"/>
              <a:t>, </a:t>
            </a:r>
            <a:r>
              <a:rPr lang="sk-SK" sz="1800" i="1" dirty="0" err="1" smtClean="0"/>
              <a:t>Germany</a:t>
            </a:r>
            <a:endParaRPr lang="sk-SK" sz="1800" i="1" dirty="0" smtClean="0"/>
          </a:p>
          <a:p>
            <a:endParaRPr lang="sk-SK" dirty="0"/>
          </a:p>
        </p:txBody>
      </p:sp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683568" y="1772816"/>
            <a:ext cx="7772728" cy="3599888"/>
            <a:chOff x="1071" y="6727"/>
            <a:chExt cx="10215" cy="3726"/>
          </a:xfrm>
        </p:grpSpPr>
        <p:graphicFrame>
          <p:nvGraphicFramePr>
            <p:cNvPr id="19459" name="Object 3"/>
            <p:cNvGraphicFramePr>
              <a:graphicFrameLocks noChangeAspect="1"/>
            </p:cNvGraphicFramePr>
            <p:nvPr/>
          </p:nvGraphicFramePr>
          <p:xfrm>
            <a:off x="6087" y="6801"/>
            <a:ext cx="5199" cy="3652"/>
          </p:xfrm>
          <a:graphic>
            <a:graphicData uri="http://schemas.openxmlformats.org/presentationml/2006/ole">
              <p:oleObj spid="_x0000_s19459" name="Graph" r:id="rId3" imgW="4125600" imgH="2897280" progId="Origin50.Graph">
                <p:embed/>
              </p:oleObj>
            </a:graphicData>
          </a:graphic>
        </p:graphicFrame>
        <p:graphicFrame>
          <p:nvGraphicFramePr>
            <p:cNvPr id="19460" name="Object 4"/>
            <p:cNvGraphicFramePr>
              <a:graphicFrameLocks noChangeAspect="1"/>
            </p:cNvGraphicFramePr>
            <p:nvPr/>
          </p:nvGraphicFramePr>
          <p:xfrm>
            <a:off x="1071" y="6727"/>
            <a:ext cx="5199" cy="3652"/>
          </p:xfrm>
          <a:graphic>
            <a:graphicData uri="http://schemas.openxmlformats.org/presentationml/2006/ole">
              <p:oleObj spid="_x0000_s19460" name="Graph" r:id="rId4" imgW="4125600" imgH="2897280" progId="Origin50.Graph">
                <p:embed/>
              </p:oleObj>
            </a:graphicData>
          </a:graphic>
        </p:graphicFrame>
      </p:grpSp>
      <p:sp>
        <p:nvSpPr>
          <p:cNvPr id="7" name="BlokTextu 6"/>
          <p:cNvSpPr txBox="1"/>
          <p:nvPr/>
        </p:nvSpPr>
        <p:spPr>
          <a:xfrm>
            <a:off x="755576" y="558924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Cross-section pair distribution function  </a:t>
            </a:r>
            <a:endParaRPr lang="sk-SK" b="1" dirty="0" smtClean="0"/>
          </a:p>
          <a:p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5148064" y="55172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R</a:t>
            </a:r>
            <a:r>
              <a:rPr lang="en-US" b="1" dirty="0" err="1" smtClean="0"/>
              <a:t>adial</a:t>
            </a:r>
            <a:r>
              <a:rPr lang="en-US" b="1" dirty="0" smtClean="0"/>
              <a:t> contrast of scattering length density profile</a:t>
            </a:r>
            <a:endParaRPr lang="sk-SK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800" b="1" dirty="0" err="1" smtClean="0"/>
              <a:t>Results</a:t>
            </a:r>
            <a:r>
              <a:rPr lang="en-US" sz="2800" b="1" dirty="0" smtClean="0"/>
              <a:t>:         </a:t>
            </a:r>
            <a:r>
              <a:rPr lang="sk-SK" sz="2800" b="1" dirty="0" smtClean="0"/>
              <a:t>	</a:t>
            </a:r>
            <a:r>
              <a:rPr lang="sk-SK" sz="2800" b="1" dirty="0" err="1" smtClean="0"/>
              <a:t>Faraday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rotation</a:t>
            </a:r>
            <a:endParaRPr lang="sk-SK" sz="2800" b="1" dirty="0"/>
          </a:p>
        </p:txBody>
      </p:sp>
      <p:pic>
        <p:nvPicPr>
          <p:cNvPr id="4" name="Picture 1" descr="Figure 4 correct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644" t="5953" r="9617"/>
          <a:stretch>
            <a:fillRect/>
          </a:stretch>
        </p:blipFill>
        <p:spPr bwMode="auto">
          <a:xfrm>
            <a:off x="1187624" y="764704"/>
            <a:ext cx="6408712" cy="424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0" y="6550223"/>
            <a:ext cx="8928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i="1" dirty="0" err="1" smtClean="0"/>
              <a:t>The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measurenments</a:t>
            </a:r>
            <a:r>
              <a:rPr lang="sk-SK" sz="1400" i="1" dirty="0" smtClean="0"/>
              <a:t>: in </a:t>
            </a:r>
            <a:r>
              <a:rPr lang="sk-SK" sz="1400" i="1" dirty="0" err="1" smtClean="0"/>
              <a:t>cooperation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with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co-authors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from</a:t>
            </a:r>
            <a:r>
              <a:rPr lang="sk-SK" sz="1400" i="1" dirty="0" smtClean="0"/>
              <a:t> </a:t>
            </a:r>
            <a:r>
              <a:rPr lang="en-US" sz="1400" i="1" dirty="0" smtClean="0"/>
              <a:t>Faculty of Physics, Adam Mickiewicz University, </a:t>
            </a:r>
            <a:r>
              <a:rPr lang="en-US" sz="1400" i="1" dirty="0" err="1" smtClean="0"/>
              <a:t>Poznań</a:t>
            </a:r>
            <a:r>
              <a:rPr lang="en-US" sz="1400" i="1" dirty="0" smtClean="0"/>
              <a:t>, Poland</a:t>
            </a:r>
            <a:endParaRPr lang="sk-SK" sz="1400" i="1" dirty="0" smtClean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1331640" y="5085184"/>
          <a:ext cx="604867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512168"/>
                <a:gridCol w="1512168"/>
                <a:gridCol w="1512168"/>
              </a:tblGrid>
              <a:tr h="466069">
                <a:tc>
                  <a:txBody>
                    <a:bodyPr/>
                    <a:lstStyle/>
                    <a:p>
                      <a:pPr algn="ctr"/>
                      <a:r>
                        <a:rPr lang="sk-SK" sz="1400" b="1" dirty="0" smtClean="0"/>
                        <a:t>Fe</a:t>
                      </a:r>
                      <a:r>
                        <a:rPr lang="sk-SK" sz="1400" b="1" baseline="-25000" dirty="0" smtClean="0"/>
                        <a:t>3</a:t>
                      </a:r>
                      <a:r>
                        <a:rPr lang="sk-SK" sz="1400" b="1" dirty="0" smtClean="0"/>
                        <a:t>O</a:t>
                      </a:r>
                      <a:r>
                        <a:rPr lang="sk-SK" sz="1400" b="1" baseline="-25000" dirty="0" smtClean="0"/>
                        <a:t>4 </a:t>
                      </a:r>
                      <a:r>
                        <a:rPr lang="sk-SK" sz="1400" b="1" baseline="0" dirty="0" err="1" smtClean="0"/>
                        <a:t>concentration</a:t>
                      </a:r>
                      <a:endParaRPr lang="sk-SK" sz="14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dirty="0" smtClean="0"/>
                        <a:t>Fe</a:t>
                      </a:r>
                      <a:r>
                        <a:rPr lang="sk-SK" sz="1400" b="1" baseline="-25000" dirty="0" smtClean="0"/>
                        <a:t>3</a:t>
                      </a:r>
                      <a:r>
                        <a:rPr lang="sk-SK" sz="1400" b="1" dirty="0" smtClean="0"/>
                        <a:t>O</a:t>
                      </a:r>
                      <a:r>
                        <a:rPr lang="sk-SK" sz="1400" b="1" baseline="-25000" dirty="0" smtClean="0"/>
                        <a:t>4 </a:t>
                      </a:r>
                      <a:r>
                        <a:rPr lang="sk-SK" sz="1400" b="1" dirty="0" smtClean="0"/>
                        <a:t> </a:t>
                      </a:r>
                      <a:r>
                        <a:rPr lang="sk-SK" sz="1400" b="1" dirty="0" err="1" smtClean="0"/>
                        <a:t>Volume</a:t>
                      </a:r>
                      <a:r>
                        <a:rPr lang="sk-SK" sz="1400" b="1" dirty="0" smtClean="0"/>
                        <a:t> </a:t>
                      </a:r>
                      <a:r>
                        <a:rPr lang="sk-SK" sz="1400" b="1" dirty="0" err="1" smtClean="0"/>
                        <a:t>fraction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dirty="0" err="1" smtClean="0"/>
                        <a:t>Saturation</a:t>
                      </a:r>
                      <a:r>
                        <a:rPr lang="sk-SK" sz="1400" b="1" dirty="0" smtClean="0"/>
                        <a:t> FR</a:t>
                      </a:r>
                    </a:p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[◦ </a:t>
                      </a:r>
                      <a:r>
                        <a:rPr lang="sk-SK" sz="14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mL</a:t>
                      </a:r>
                      <a:r>
                        <a:rPr lang="sk-SK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/mg m] 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dirty="0" err="1" smtClean="0"/>
                        <a:t>V</a:t>
                      </a:r>
                      <a:r>
                        <a:rPr lang="sk-SK" sz="1400" b="1" baseline="-25000" dirty="0" err="1" smtClean="0"/>
                        <a:t>sp</a:t>
                      </a:r>
                      <a:endParaRPr lang="sk-SK" sz="1400" b="1" dirty="0" smtClean="0"/>
                    </a:p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[◦ </a:t>
                      </a:r>
                      <a:r>
                        <a:rPr lang="sk-SK" sz="14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mL</a:t>
                      </a:r>
                      <a:r>
                        <a:rPr lang="sk-SK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/m T mg] </a:t>
                      </a:r>
                      <a:endParaRPr lang="sk-SK" sz="1400" b="1" dirty="0"/>
                    </a:p>
                  </a:txBody>
                  <a:tcPr/>
                </a:tc>
              </a:tr>
              <a:tr h="274158">
                <a:tc>
                  <a:txBody>
                    <a:bodyPr/>
                    <a:lstStyle/>
                    <a:p>
                      <a:pPr algn="ctr"/>
                      <a:r>
                        <a:rPr lang="sk-SK" sz="1400" b="1" dirty="0" smtClean="0"/>
                        <a:t>0,5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× 10−4 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−59 ± 4 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−271 ± 84 </a:t>
                      </a:r>
                      <a:endParaRPr lang="sk-SK" sz="1400" b="1" dirty="0"/>
                    </a:p>
                  </a:txBody>
                  <a:tcPr/>
                </a:tc>
              </a:tr>
              <a:tr h="274158">
                <a:tc>
                  <a:txBody>
                    <a:bodyPr/>
                    <a:lstStyle/>
                    <a:p>
                      <a:pPr algn="ctr"/>
                      <a:r>
                        <a:rPr lang="sk-SK" sz="1400" b="1" dirty="0" smtClean="0"/>
                        <a:t>2,5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× 10−4 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−64 ± 1 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−571 ± 51 </a:t>
                      </a:r>
                      <a:endParaRPr lang="sk-SK" sz="1400" b="1" dirty="0"/>
                    </a:p>
                  </a:txBody>
                  <a:tcPr/>
                </a:tc>
              </a:tr>
              <a:tr h="274158">
                <a:tc>
                  <a:txBody>
                    <a:bodyPr/>
                    <a:lstStyle/>
                    <a:p>
                      <a:pPr algn="ctr"/>
                      <a:r>
                        <a:rPr lang="sk-SK" sz="1400" b="1" dirty="0" smtClean="0"/>
                        <a:t>5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× 10−3 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−70 ± 1 </a:t>
                      </a:r>
                      <a:endParaRPr lang="sk-SK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−771 ± 54 </a:t>
                      </a:r>
                      <a:endParaRPr lang="sk-SK" sz="1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706090"/>
          </a:xfrm>
        </p:spPr>
        <p:txBody>
          <a:bodyPr>
            <a:noAutofit/>
          </a:bodyPr>
          <a:lstStyle/>
          <a:p>
            <a:r>
              <a:rPr lang="sk-SK" b="1" dirty="0" err="1" smtClean="0"/>
              <a:t>Summary</a:t>
            </a:r>
            <a:endParaRPr lang="sk-SK" b="1" dirty="0"/>
          </a:p>
        </p:txBody>
      </p:sp>
      <p:pic>
        <p:nvPicPr>
          <p:cNvPr id="5" name="Obrázok 4" descr="D:\_JOZKA\SAV2\obrazky\abstract new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36912"/>
            <a:ext cx="78488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107504" y="6488668"/>
            <a:ext cx="8820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J. M</a:t>
            </a:r>
            <a:r>
              <a:rPr lang="sk-SK" sz="1400" i="1" dirty="0" err="1" smtClean="0"/>
              <a:t>ajorošová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et</a:t>
            </a:r>
            <a:r>
              <a:rPr lang="sk-SK" sz="1400" i="1" dirty="0" smtClean="0"/>
              <a:t> al.</a:t>
            </a:r>
            <a:r>
              <a:rPr lang="en-US" sz="1400" i="1" dirty="0" smtClean="0"/>
              <a:t> Col. Surf. B (2016)</a:t>
            </a:r>
            <a:r>
              <a:rPr lang="sk-SK" sz="1400" i="1" dirty="0" smtClean="0"/>
              <a:t>.</a:t>
            </a:r>
            <a:endParaRPr lang="sk-SK" sz="1400" i="1" dirty="0"/>
          </a:p>
        </p:txBody>
      </p:sp>
      <p:sp>
        <p:nvSpPr>
          <p:cNvPr id="6" name="BlokTextu 5"/>
          <p:cNvSpPr txBox="1"/>
          <p:nvPr/>
        </p:nvSpPr>
        <p:spPr>
          <a:xfrm>
            <a:off x="395536" y="692696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sk-SK" sz="1600" b="1" dirty="0" smtClean="0"/>
              <a:t> </a:t>
            </a:r>
            <a:r>
              <a:rPr lang="sk-SK" sz="1600" b="1" dirty="0" err="1" smtClean="0"/>
              <a:t>syntetized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biohybrid</a:t>
            </a:r>
            <a:endParaRPr lang="sk-SK" sz="16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sk-SK" sz="1600" b="1" dirty="0" err="1" smtClean="0"/>
              <a:t>Adsorbtion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of</a:t>
            </a:r>
            <a:r>
              <a:rPr lang="sk-SK" sz="1600" b="1" dirty="0" smtClean="0"/>
              <a:t> MNP on LAF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sk-SK" sz="1600" b="1" dirty="0" err="1" smtClean="0"/>
              <a:t>Critical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concentration</a:t>
            </a:r>
            <a:endParaRPr lang="sk-SK" sz="16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sk-SK" sz="1600" b="1" dirty="0" err="1" smtClean="0"/>
              <a:t>ability</a:t>
            </a:r>
            <a:r>
              <a:rPr lang="sk-SK" sz="1600" b="1" dirty="0" smtClean="0"/>
              <a:t> to </a:t>
            </a:r>
            <a:r>
              <a:rPr lang="sk-SK" sz="1600" b="1" dirty="0" err="1" smtClean="0"/>
              <a:t>further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fibrils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ordering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into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the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LCphase</a:t>
            </a:r>
            <a:r>
              <a:rPr lang="sk-SK" sz="1600" b="1" dirty="0" smtClean="0"/>
              <a:t> by </a:t>
            </a:r>
            <a:r>
              <a:rPr lang="sk-SK" sz="1600" b="1" dirty="0" err="1" smtClean="0"/>
              <a:t>applying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external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magnetic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field</a:t>
            </a:r>
            <a:r>
              <a:rPr lang="sk-SK" sz="1600" b="1" dirty="0" smtClean="0"/>
              <a:t>.</a:t>
            </a:r>
            <a:endParaRPr lang="sk-SK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Luxusn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uxusn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9425</TotalTime>
  <Words>458</Words>
  <Application>Microsoft Office PowerPoint</Application>
  <PresentationFormat>Prezentácia na obrazovke (4:3)</PresentationFormat>
  <Paragraphs>115</Paragraphs>
  <Slides>14</Slides>
  <Notes>0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snímok</vt:lpstr>
      </vt:variant>
      <vt:variant>
        <vt:i4>14</vt:i4>
      </vt:variant>
    </vt:vector>
  </HeadingPairs>
  <TitlesOfParts>
    <vt:vector size="18" baseType="lpstr">
      <vt:lpstr>Motív Office</vt:lpstr>
      <vt:lpstr>CorelDRAW</vt:lpstr>
      <vt:lpstr>CorelDRAW X5 Graphic</vt:lpstr>
      <vt:lpstr>Graph</vt:lpstr>
      <vt:lpstr>Snímka 1</vt:lpstr>
      <vt:lpstr>Lyotropic liquid crystal</vt:lpstr>
      <vt:lpstr>Motivation</vt:lpstr>
      <vt:lpstr>Experiment</vt:lpstr>
      <vt:lpstr>Results:                    TEM</vt:lpstr>
      <vt:lpstr>Results:                    SAXS</vt:lpstr>
      <vt:lpstr>Results:                    SAXS</vt:lpstr>
      <vt:lpstr>Results:          Faraday rotation</vt:lpstr>
      <vt:lpstr>Summary</vt:lpstr>
      <vt:lpstr>  Acknowledgement  </vt:lpstr>
      <vt:lpstr>Snímka 11</vt:lpstr>
      <vt:lpstr>Snímka 12</vt:lpstr>
      <vt:lpstr>AFM</vt:lpstr>
      <vt:lpstr>Future plans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Štrukturalizačné javy v komplexných systémoch obsahujúcich nanočastice</dc:title>
  <dc:creator>pc1</dc:creator>
  <cp:lastModifiedBy>pc1</cp:lastModifiedBy>
  <cp:revision>418</cp:revision>
  <dcterms:created xsi:type="dcterms:W3CDTF">2016-06-27T10:46:55Z</dcterms:created>
  <dcterms:modified xsi:type="dcterms:W3CDTF">2016-12-15T11:54:57Z</dcterms:modified>
</cp:coreProperties>
</file>