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70" r:id="rId7"/>
    <p:sldId id="261" r:id="rId8"/>
    <p:sldId id="262" r:id="rId9"/>
    <p:sldId id="265" r:id="rId10"/>
    <p:sldId id="266" r:id="rId11"/>
    <p:sldId id="267" r:id="rId12"/>
    <p:sldId id="269" r:id="rId13"/>
    <p:sldId id="268" r:id="rId14"/>
    <p:sldId id="273" r:id="rId15"/>
    <p:sldId id="275" r:id="rId16"/>
    <p:sldId id="276" r:id="rId17"/>
    <p:sldId id="277" r:id="rId18"/>
    <p:sldId id="278" r:id="rId19"/>
    <p:sldId id="263" r:id="rId20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780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image" Target="../media/image1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6B43DF-5CB6-4747-9CF4-F025E9D58495}" type="datetimeFigureOut">
              <a:rPr lang="sk-SK" smtClean="0"/>
              <a:t>2. 6. 2016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3085E8-5AF0-4FC4-9DEC-072D2416245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43897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3085E8-5AF0-4FC4-9DEC-072D2416245C}" type="slidenum">
              <a:rPr lang="sk-SK" smtClean="0"/>
              <a:t>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19802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3085E8-5AF0-4FC4-9DEC-072D2416245C}" type="slidenum">
              <a:rPr lang="sk-SK" smtClean="0"/>
              <a:t>12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50118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A3C18-8118-40AD-B86F-84A067868520}" type="datetimeFigureOut">
              <a:rPr lang="sk-SK" smtClean="0"/>
              <a:t>2. 6. 2016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09D55-FECA-41F4-866F-66E7A0DC4AE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80582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A3C18-8118-40AD-B86F-84A067868520}" type="datetimeFigureOut">
              <a:rPr lang="sk-SK" smtClean="0"/>
              <a:t>2. 6. 2016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09D55-FECA-41F4-866F-66E7A0DC4AE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02203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A3C18-8118-40AD-B86F-84A067868520}" type="datetimeFigureOut">
              <a:rPr lang="sk-SK" smtClean="0"/>
              <a:t>2. 6. 2016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09D55-FECA-41F4-866F-66E7A0DC4AE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87858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A3C18-8118-40AD-B86F-84A067868520}" type="datetimeFigureOut">
              <a:rPr lang="sk-SK" smtClean="0"/>
              <a:t>2. 6. 2016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09D55-FECA-41F4-866F-66E7A0DC4AE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02742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A3C18-8118-40AD-B86F-84A067868520}" type="datetimeFigureOut">
              <a:rPr lang="sk-SK" smtClean="0"/>
              <a:t>2. 6. 2016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09D55-FECA-41F4-866F-66E7A0DC4AE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5686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A3C18-8118-40AD-B86F-84A067868520}" type="datetimeFigureOut">
              <a:rPr lang="sk-SK" smtClean="0"/>
              <a:t>2. 6. 2016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09D55-FECA-41F4-866F-66E7A0DC4AE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01845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A3C18-8118-40AD-B86F-84A067868520}" type="datetimeFigureOut">
              <a:rPr lang="sk-SK" smtClean="0"/>
              <a:t>2. 6. 2016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09D55-FECA-41F4-866F-66E7A0DC4AE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17654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A3C18-8118-40AD-B86F-84A067868520}" type="datetimeFigureOut">
              <a:rPr lang="sk-SK" smtClean="0"/>
              <a:t>2. 6. 2016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09D55-FECA-41F4-866F-66E7A0DC4AE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08530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A3C18-8118-40AD-B86F-84A067868520}" type="datetimeFigureOut">
              <a:rPr lang="sk-SK" smtClean="0"/>
              <a:t>2. 6. 2016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09D55-FECA-41F4-866F-66E7A0DC4AE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58030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A3C18-8118-40AD-B86F-84A067868520}" type="datetimeFigureOut">
              <a:rPr lang="sk-SK" smtClean="0"/>
              <a:t>2. 6. 2016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09D55-FECA-41F4-866F-66E7A0DC4AE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00267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A3C18-8118-40AD-B86F-84A067868520}" type="datetimeFigureOut">
              <a:rPr lang="sk-SK" smtClean="0"/>
              <a:t>2. 6. 2016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09D55-FECA-41F4-866F-66E7A0DC4AE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74324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CA3C18-8118-40AD-B86F-84A067868520}" type="datetimeFigureOut">
              <a:rPr lang="sk-SK" smtClean="0"/>
              <a:t>2. 6. 2016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E09D55-FECA-41F4-866F-66E7A0DC4AE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06663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7.png"/><Relationship Id="rId7" Type="http://schemas.openxmlformats.org/officeDocument/2006/relationships/image" Target="../media/image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9.emf"/><Relationship Id="rId4" Type="http://schemas.openxmlformats.org/officeDocument/2006/relationships/image" Target="../media/image8.emf"/><Relationship Id="rId9" Type="http://schemas.openxmlformats.org/officeDocument/2006/relationships/image" Target="../media/image6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oleObject" Target="../embeddings/oleObject4.bin"/><Relationship Id="rId7" Type="http://schemas.openxmlformats.org/officeDocument/2006/relationships/image" Target="../media/image1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14.wmf"/><Relationship Id="rId4" Type="http://schemas.openxmlformats.org/officeDocument/2006/relationships/image" Target="../media/image12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8.png"/><Relationship Id="rId5" Type="http://schemas.openxmlformats.org/officeDocument/2006/relationships/image" Target="../media/image16.wmf"/><Relationship Id="rId4" Type="http://schemas.openxmlformats.org/officeDocument/2006/relationships/oleObject" Target="../embeddings/oleObject6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wmf"/><Relationship Id="rId3" Type="http://schemas.openxmlformats.org/officeDocument/2006/relationships/oleObject" Target="../embeddings/oleObject7.bin"/><Relationship Id="rId7" Type="http://schemas.openxmlformats.org/officeDocument/2006/relationships/image" Target="../media/image2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0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19.w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events/902929899784178/" TargetMode="Externa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://apps.isiknowledge.com/full_record.do?product=UA&amp;search_mode=GeneralSearch&amp;qid=1&amp;SID=X1mjBC4D@Kk7FNEDCdG&amp;page=4&amp;doc=32&amp;colname=WOS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07504" y="116632"/>
            <a:ext cx="8928992" cy="1584176"/>
          </a:xfrm>
        </p:spPr>
        <p:txBody>
          <a:bodyPr>
            <a:normAutofit fontScale="90000"/>
          </a:bodyPr>
          <a:lstStyle/>
          <a:p>
            <a:pPr algn="l"/>
            <a:r>
              <a:rPr lang="sk-SK" sz="2000" dirty="0"/>
              <a:t> </a:t>
            </a:r>
            <a:r>
              <a:rPr lang="sk-SK" sz="2400" dirty="0"/>
              <a:t>AKREDITÁCIA VEDECKÉHO SMERU 2012-2015</a:t>
            </a:r>
            <a:br>
              <a:rPr lang="sk-SK" sz="2400" dirty="0"/>
            </a:br>
            <a:r>
              <a:rPr lang="sk-SK" sz="2400" b="1" dirty="0" smtClean="0"/>
              <a:t>Technológia </a:t>
            </a:r>
            <a:r>
              <a:rPr lang="sk-SK" sz="2400" b="1" dirty="0"/>
              <a:t>prípravy a štúdium </a:t>
            </a:r>
            <a:r>
              <a:rPr lang="sk-SK" sz="2400" b="1" dirty="0" err="1" smtClean="0"/>
              <a:t>fyz</a:t>
            </a:r>
            <a:r>
              <a:rPr lang="en-US" sz="2400" b="1" dirty="0" err="1" smtClean="0"/>
              <a:t>ik</a:t>
            </a:r>
            <a:r>
              <a:rPr lang="sk-SK" sz="2400" b="1" dirty="0" err="1" smtClean="0"/>
              <a:t>álnych</a:t>
            </a:r>
            <a:r>
              <a:rPr lang="sk-SK" sz="2400" b="1" dirty="0" smtClean="0"/>
              <a:t> </a:t>
            </a:r>
            <a:r>
              <a:rPr lang="sk-SK" sz="2400" b="1" dirty="0"/>
              <a:t>vlastností nových materiálov </a:t>
            </a:r>
            <a:r>
              <a:rPr lang="sk-SK" sz="2400" b="1" dirty="0" smtClean="0"/>
              <a:t>s  </a:t>
            </a:r>
            <a:r>
              <a:rPr lang="sk-SK" sz="2400" b="1" dirty="0"/>
              <a:t>aplikačným </a:t>
            </a:r>
            <a:r>
              <a:rPr lang="sk-SK" sz="2400" b="1" dirty="0" smtClean="0"/>
              <a:t>potenciálom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800" b="1" dirty="0" smtClean="0"/>
              <a:t/>
            </a:r>
            <a:br>
              <a:rPr lang="en-US" sz="800" b="1" dirty="0" smtClean="0"/>
            </a:br>
            <a:r>
              <a:rPr lang="sk-SK" sz="2400" dirty="0" smtClean="0"/>
              <a:t>Marián </a:t>
            </a:r>
            <a:r>
              <a:rPr lang="sk-SK" sz="2400" dirty="0" err="1" smtClean="0"/>
              <a:t>Mihalik</a:t>
            </a:r>
            <a:endParaRPr lang="sk-SK" sz="24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5496" y="1772816"/>
            <a:ext cx="9108504" cy="5112568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sk-SK" sz="2000" b="1" dirty="0">
                <a:solidFill>
                  <a:srgbClr val="00B0F0"/>
                </a:solidFill>
              </a:rPr>
              <a:t>VÝSKUMNÉ TÉMY </a:t>
            </a:r>
            <a:r>
              <a:rPr lang="sk-SK" sz="2000" b="1" dirty="0" smtClean="0">
                <a:solidFill>
                  <a:srgbClr val="00B0F0"/>
                </a:solidFill>
              </a:rPr>
              <a:t>SMERU</a:t>
            </a:r>
          </a:p>
          <a:p>
            <a:pPr marL="342900" indent="-342900" algn="l">
              <a:buFontTx/>
              <a:buChar char="-"/>
            </a:pPr>
            <a:r>
              <a:rPr lang="sk-SK" sz="19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Molekulárne magnetické materiály</a:t>
            </a:r>
            <a:r>
              <a:rPr lang="en-US" sz="19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9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(M. </a:t>
            </a:r>
            <a:r>
              <a:rPr lang="en-US" sz="19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Zentkov</a:t>
            </a:r>
            <a:r>
              <a:rPr lang="sk-SK" sz="19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á</a:t>
            </a:r>
            <a:r>
              <a:rPr lang="en-US" sz="19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 M</a:t>
            </a:r>
            <a:r>
              <a:rPr lang="sk-SK" sz="19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 Vavra</a:t>
            </a:r>
            <a:r>
              <a:rPr lang="en-US" sz="19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 Mat</a:t>
            </a:r>
            <a:r>
              <a:rPr lang="sk-SK" sz="19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úš</a:t>
            </a:r>
            <a:r>
              <a:rPr lang="sk-SK" sz="19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sk-SK" sz="19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Mihalik</a:t>
            </a:r>
            <a:r>
              <a:rPr lang="en-US" sz="19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)</a:t>
            </a:r>
            <a:endParaRPr lang="sk-SK" sz="19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indent="-342900" algn="l">
              <a:buFontTx/>
              <a:buChar char="-"/>
            </a:pPr>
            <a:r>
              <a:rPr lang="sk-SK" sz="1900" b="1" dirty="0" smtClean="0">
                <a:solidFill>
                  <a:srgbClr val="002060"/>
                </a:solidFill>
              </a:rPr>
              <a:t>Manganity a </a:t>
            </a:r>
            <a:r>
              <a:rPr lang="sk-SK" sz="1900" b="1" dirty="0" err="1" smtClean="0">
                <a:solidFill>
                  <a:srgbClr val="002060"/>
                </a:solidFill>
              </a:rPr>
              <a:t>multiferoické</a:t>
            </a:r>
            <a:r>
              <a:rPr lang="sk-SK" sz="1900" b="1" dirty="0" smtClean="0">
                <a:solidFill>
                  <a:srgbClr val="002060"/>
                </a:solidFill>
              </a:rPr>
              <a:t> materiály</a:t>
            </a:r>
            <a:r>
              <a:rPr lang="en-US" sz="1900" b="1" dirty="0">
                <a:solidFill>
                  <a:srgbClr val="002060"/>
                </a:solidFill>
              </a:rPr>
              <a:t> </a:t>
            </a:r>
            <a:r>
              <a:rPr lang="en-US" sz="19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(Mat</a:t>
            </a:r>
            <a:r>
              <a:rPr lang="sk-SK" sz="19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úš</a:t>
            </a:r>
            <a:r>
              <a:rPr lang="sk-SK" sz="1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sk-SK" sz="19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Mihalik</a:t>
            </a:r>
            <a:r>
              <a:rPr lang="en-US" sz="19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M. </a:t>
            </a:r>
            <a:r>
              <a:rPr lang="en-US" sz="19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Zentkov</a:t>
            </a:r>
            <a:r>
              <a:rPr lang="sk-SK" sz="1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á</a:t>
            </a:r>
            <a:r>
              <a:rPr lang="en-US" sz="1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M</a:t>
            </a:r>
            <a:r>
              <a:rPr lang="sk-SK" sz="1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Vavra</a:t>
            </a:r>
            <a:r>
              <a:rPr lang="en-US" sz="19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900" dirty="0" smtClean="0">
                <a:solidFill>
                  <a:srgbClr val="0070C0"/>
                </a:solidFill>
              </a:rPr>
              <a:t>J</a:t>
            </a:r>
            <a:r>
              <a:rPr lang="en-US" sz="1900" b="1" dirty="0" smtClean="0">
                <a:solidFill>
                  <a:srgbClr val="0070C0"/>
                </a:solidFill>
              </a:rPr>
              <a:t>. </a:t>
            </a:r>
            <a:r>
              <a:rPr lang="en-US" sz="1900" dirty="0" smtClean="0">
                <a:solidFill>
                  <a:srgbClr val="0070C0"/>
                </a:solidFill>
              </a:rPr>
              <a:t>Laz</a:t>
            </a:r>
            <a:r>
              <a:rPr lang="sk-SK" sz="1900" dirty="0" smtClean="0">
                <a:solidFill>
                  <a:srgbClr val="0070C0"/>
                </a:solidFill>
              </a:rPr>
              <a:t>ú</a:t>
            </a:r>
            <a:r>
              <a:rPr lang="en-US" sz="1900" dirty="0" err="1" smtClean="0">
                <a:solidFill>
                  <a:srgbClr val="0070C0"/>
                </a:solidFill>
              </a:rPr>
              <a:t>rov</a:t>
            </a:r>
            <a:r>
              <a:rPr lang="sk-SK" sz="1900" dirty="0" smtClean="0">
                <a:solidFill>
                  <a:srgbClr val="0070C0"/>
                </a:solidFill>
              </a:rPr>
              <a:t>á</a:t>
            </a:r>
            <a:r>
              <a:rPr lang="sk-SK" sz="19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sk-SK" sz="1900" dirty="0" smtClean="0">
                <a:solidFill>
                  <a:srgbClr val="0070C0"/>
                </a:solidFill>
              </a:rPr>
              <a:t>M. </a:t>
            </a:r>
            <a:r>
              <a:rPr lang="sk-SK" sz="1900" dirty="0" err="1" smtClean="0">
                <a:solidFill>
                  <a:srgbClr val="0070C0"/>
                </a:solidFill>
              </a:rPr>
              <a:t>Antoňák</a:t>
            </a:r>
            <a:r>
              <a:rPr lang="en-US" sz="19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)</a:t>
            </a:r>
            <a:endParaRPr lang="sk-SK" sz="19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indent="-342900" algn="l">
              <a:buFontTx/>
              <a:buChar char="-"/>
            </a:pPr>
            <a:r>
              <a:rPr lang="sk-SK" sz="1900" b="1" dirty="0" err="1" smtClean="0">
                <a:solidFill>
                  <a:srgbClr val="002060"/>
                </a:solidFill>
              </a:rPr>
              <a:t>Intermetalické</a:t>
            </a:r>
            <a:r>
              <a:rPr lang="sk-SK" sz="1900" b="1" dirty="0" smtClean="0">
                <a:solidFill>
                  <a:srgbClr val="002060"/>
                </a:solidFill>
              </a:rPr>
              <a:t> zlúčeniny 3d, 4f a 5f kovov </a:t>
            </a:r>
            <a:r>
              <a:rPr lang="en-US" sz="1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(Mat</a:t>
            </a:r>
            <a:r>
              <a:rPr lang="sk-SK" sz="19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úš</a:t>
            </a:r>
            <a:r>
              <a:rPr lang="sk-SK" sz="1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sk-SK" sz="19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Mihalik</a:t>
            </a:r>
            <a:r>
              <a:rPr lang="en-US" sz="1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sk-SK" sz="1900" dirty="0" smtClean="0">
                <a:solidFill>
                  <a:srgbClr val="0070C0"/>
                </a:solidFill>
              </a:rPr>
              <a:t>Z. </a:t>
            </a:r>
            <a:r>
              <a:rPr lang="sk-SK" sz="1900" dirty="0" err="1" smtClean="0">
                <a:solidFill>
                  <a:srgbClr val="0070C0"/>
                </a:solidFill>
              </a:rPr>
              <a:t>Molčan</a:t>
            </a:r>
            <a:r>
              <a:rPr lang="en-US" sz="1900" dirty="0" err="1" smtClean="0">
                <a:solidFill>
                  <a:srgbClr val="0070C0"/>
                </a:solidFill>
              </a:rPr>
              <a:t>ov</a:t>
            </a:r>
            <a:r>
              <a:rPr lang="sk-SK" sz="1900" dirty="0">
                <a:solidFill>
                  <a:srgbClr val="0070C0"/>
                </a:solidFill>
              </a:rPr>
              <a:t>á</a:t>
            </a:r>
            <a:r>
              <a:rPr lang="en-US" sz="19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)</a:t>
            </a:r>
            <a:endParaRPr lang="sk-SK" sz="19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indent="-342900" algn="l">
              <a:buFontTx/>
              <a:buChar char="-"/>
            </a:pPr>
            <a:r>
              <a:rPr lang="sk-SK" sz="19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Materiály pre biomedicínu </a:t>
            </a:r>
            <a:r>
              <a:rPr lang="en-US" sz="1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(M. </a:t>
            </a:r>
            <a:r>
              <a:rPr lang="en-US" sz="19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Zentkov</a:t>
            </a:r>
            <a:r>
              <a:rPr lang="sk-SK" sz="1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á</a:t>
            </a:r>
            <a:r>
              <a:rPr lang="en-US" sz="1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M</a:t>
            </a:r>
            <a:r>
              <a:rPr lang="sk-SK" sz="1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Vavra</a:t>
            </a:r>
            <a:r>
              <a:rPr lang="en-US" sz="1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sk-SK" sz="1900" dirty="0">
                <a:solidFill>
                  <a:srgbClr val="0070C0"/>
                </a:solidFill>
              </a:rPr>
              <a:t>Z. </a:t>
            </a:r>
            <a:r>
              <a:rPr lang="sk-SK" sz="1900" dirty="0" err="1">
                <a:solidFill>
                  <a:srgbClr val="0070C0"/>
                </a:solidFill>
              </a:rPr>
              <a:t>Molčan</a:t>
            </a:r>
            <a:r>
              <a:rPr lang="en-US" sz="1900" dirty="0" err="1">
                <a:solidFill>
                  <a:srgbClr val="0070C0"/>
                </a:solidFill>
              </a:rPr>
              <a:t>ov</a:t>
            </a:r>
            <a:r>
              <a:rPr lang="sk-SK" sz="1900" dirty="0">
                <a:solidFill>
                  <a:srgbClr val="0070C0"/>
                </a:solidFill>
              </a:rPr>
              <a:t>á</a:t>
            </a:r>
            <a:r>
              <a:rPr lang="en-US" sz="19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)</a:t>
            </a:r>
            <a:endParaRPr lang="sk-SK" sz="19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endParaRPr lang="sk-SK" sz="20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sk-SK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  <a:r>
              <a:rPr lang="sk-SK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- magnetické prechody a magnetické usporiadanie, prechod kov izolátor...	</a:t>
            </a:r>
          </a:p>
          <a:p>
            <a:pPr algn="l"/>
            <a:r>
              <a:rPr lang="sk-SK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  <a:r>
              <a:rPr lang="sk-SK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- vplyv prípravy (</a:t>
            </a:r>
            <a:r>
              <a:rPr lang="sk-SK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nano</a:t>
            </a:r>
            <a:r>
              <a:rPr lang="sk-SK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sk-SK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 </a:t>
            </a:r>
            <a:r>
              <a:rPr lang="sk-SK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monokryštály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)</a:t>
            </a:r>
            <a:r>
              <a:rPr lang="sk-SK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na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fyzik</a:t>
            </a:r>
            <a:r>
              <a:rPr lang="sk-SK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álne</a:t>
            </a:r>
            <a:r>
              <a:rPr lang="sk-SK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vlastností, </a:t>
            </a:r>
            <a:r>
              <a:rPr lang="sk-SK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anizotropia</a:t>
            </a:r>
            <a:r>
              <a:rPr lang="sk-SK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...</a:t>
            </a:r>
          </a:p>
          <a:p>
            <a:pPr algn="l"/>
            <a:r>
              <a:rPr lang="sk-SK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  <a:r>
              <a:rPr lang="sk-SK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- vplyv extrémnych podmienok (tlak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)</a:t>
            </a:r>
            <a:r>
              <a:rPr lang="sk-SK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na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fyzik</a:t>
            </a:r>
            <a:r>
              <a:rPr lang="sk-SK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álne</a:t>
            </a:r>
            <a:r>
              <a:rPr lang="sk-SK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vlastnosti </a:t>
            </a:r>
          </a:p>
          <a:p>
            <a:pPr algn="l"/>
            <a:r>
              <a:rPr lang="sk-SK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  <a:r>
              <a:rPr lang="sk-SK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- </a:t>
            </a:r>
            <a:r>
              <a:rPr lang="sk-SK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magneto</a:t>
            </a:r>
            <a:r>
              <a:rPr lang="sk-SK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– elektrická väzba (</a:t>
            </a:r>
            <a:r>
              <a:rPr lang="sk-SK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magnetorezistivita</a:t>
            </a:r>
            <a:r>
              <a:rPr lang="sk-SK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sk-SK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multiferoicita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)</a:t>
            </a:r>
            <a:r>
              <a:rPr lang="sk-SK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  <a:p>
            <a:pPr algn="l"/>
            <a:r>
              <a:rPr lang="sk-SK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  <a:r>
              <a:rPr lang="sk-SK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- elektrón – </a:t>
            </a:r>
            <a:r>
              <a:rPr lang="sk-SK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fonónová</a:t>
            </a:r>
            <a:r>
              <a:rPr lang="sk-SK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väzba = </a:t>
            </a:r>
            <a:r>
              <a:rPr lang="sk-SK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orbitálové</a:t>
            </a:r>
            <a:r>
              <a:rPr lang="sk-SK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usporiadanie, dynamika mriežky</a:t>
            </a:r>
            <a:endParaRPr lang="en-US" sz="20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- </a:t>
            </a:r>
            <a:r>
              <a:rPr lang="sk-SK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magneto-kaloricky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jav</a:t>
            </a:r>
            <a:r>
              <a:rPr lang="sk-SK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 jav priloženého poľa (EB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)</a:t>
            </a:r>
            <a:endParaRPr lang="sk-SK" sz="20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endParaRPr lang="sk-SK" sz="9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sk-SK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Metódy:</a:t>
            </a:r>
          </a:p>
          <a:p>
            <a:pPr algn="l"/>
            <a:r>
              <a:rPr lang="sk-SK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- Príprava (</a:t>
            </a:r>
            <a:r>
              <a:rPr lang="sk-SK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nano</a:t>
            </a:r>
            <a:r>
              <a:rPr lang="sk-SK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 poly, </a:t>
            </a:r>
            <a:r>
              <a:rPr lang="sk-SK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mono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) </a:t>
            </a:r>
            <a:r>
              <a:rPr lang="sk-SK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 charakterizácia (</a:t>
            </a:r>
            <a:r>
              <a:rPr lang="sk-SK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rtg</a:t>
            </a:r>
            <a:r>
              <a:rPr lang="sk-SK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 SEM, TEM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 Raman)</a:t>
            </a:r>
            <a:r>
              <a:rPr lang="sk-SK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 magnetické vlastnosti (magnetizácia, </a:t>
            </a:r>
            <a:r>
              <a:rPr lang="sk-SK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susceptibilita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)</a:t>
            </a:r>
            <a:r>
              <a:rPr lang="sk-SK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, elektrický odpor a tepelná kapacita</a:t>
            </a:r>
            <a:r>
              <a:rPr lang="sk-SK" sz="2000" dirty="0"/>
              <a:t>	</a:t>
            </a:r>
            <a:endParaRPr lang="en-US" sz="2000" dirty="0" smtClean="0"/>
          </a:p>
          <a:p>
            <a:pPr algn="l"/>
            <a:endParaRPr lang="sk-SK" sz="2000" b="1" dirty="0"/>
          </a:p>
          <a:p>
            <a:pPr marL="342900" indent="-342900" algn="l">
              <a:buFontTx/>
              <a:buChar char="-"/>
            </a:pPr>
            <a:endParaRPr lang="sk-SK" sz="2000" dirty="0"/>
          </a:p>
        </p:txBody>
      </p:sp>
    </p:spTree>
    <p:extLst>
      <p:ext uri="{BB962C8B-B14F-4D97-AF65-F5344CB8AC3E}">
        <p14:creationId xmlns:p14="http://schemas.microsoft.com/office/powerpoint/2010/main" val="2675346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Obrázok 1" descr="IMG_7853  oprav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154" y="4149080"/>
            <a:ext cx="1907126" cy="2354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ĺžnik 4"/>
          <p:cNvSpPr/>
          <p:nvPr/>
        </p:nvSpPr>
        <p:spPr>
          <a:xfrm>
            <a:off x="35689" y="54187"/>
            <a:ext cx="6083397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Technologické </a:t>
            </a:r>
            <a:r>
              <a:rPr lang="sk-SK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laboratórium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smtClean="0"/>
              <a:t>– </a:t>
            </a:r>
            <a:r>
              <a:rPr lang="en-US" b="1" dirty="0" smtClean="0"/>
              <a:t>OFMJ, </a:t>
            </a:r>
            <a:r>
              <a:rPr lang="en-US" b="1" dirty="0" err="1" smtClean="0"/>
              <a:t>Watsonova</a:t>
            </a:r>
            <a:r>
              <a:rPr lang="en-US" b="1" dirty="0" smtClean="0"/>
              <a:t> 47</a:t>
            </a:r>
          </a:p>
          <a:p>
            <a:r>
              <a:rPr lang="en-US" b="1" dirty="0" err="1" smtClean="0"/>
              <a:t>ved</a:t>
            </a:r>
            <a:r>
              <a:rPr lang="sk-SK" b="1" dirty="0" err="1" smtClean="0"/>
              <a:t>úci</a:t>
            </a:r>
            <a:r>
              <a:rPr lang="sk-SK" b="1" dirty="0" smtClean="0"/>
              <a:t>: M. </a:t>
            </a:r>
            <a:r>
              <a:rPr lang="sk-SK" b="1" dirty="0" err="1" smtClean="0"/>
              <a:t>Mihalik</a:t>
            </a:r>
            <a:r>
              <a:rPr lang="sk-SK" b="1" dirty="0" smtClean="0"/>
              <a:t>, </a:t>
            </a:r>
            <a:r>
              <a:rPr lang="sk-SK" b="1" dirty="0" err="1" smtClean="0"/>
              <a:t>mihalik</a:t>
            </a:r>
            <a:r>
              <a:rPr lang="en-US" b="1" dirty="0" smtClean="0"/>
              <a:t>@saske.sk</a:t>
            </a:r>
            <a:endParaRPr lang="sk-SK" sz="2400" dirty="0"/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14313" y="782702"/>
            <a:ext cx="885825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sk-SK" sz="1400" b="1" dirty="0"/>
              <a:t>Jednooblúková elektrická </a:t>
            </a:r>
            <a:r>
              <a:rPr lang="sk-SK" sz="1400" b="1" dirty="0" smtClean="0"/>
              <a:t>pec (OP</a:t>
            </a:r>
            <a:r>
              <a:rPr lang="en-US" sz="1400" b="1" dirty="0" smtClean="0"/>
              <a:t>); R</a:t>
            </a:r>
            <a:r>
              <a:rPr lang="sk-SK" sz="1400" b="1" dirty="0" err="1" smtClean="0"/>
              <a:t>úrová</a:t>
            </a:r>
            <a:r>
              <a:rPr lang="sk-SK" sz="1400" b="1" dirty="0" smtClean="0"/>
              <a:t> pec, </a:t>
            </a:r>
            <a:r>
              <a:rPr lang="sk-SK" sz="1400" b="1" dirty="0" err="1" smtClean="0"/>
              <a:t>muflová</a:t>
            </a:r>
            <a:r>
              <a:rPr lang="sk-SK" sz="1400" b="1" dirty="0" smtClean="0"/>
              <a:t> pec, </a:t>
            </a:r>
            <a:r>
              <a:rPr lang="en-US" sz="1400" b="1" dirty="0" err="1" smtClean="0"/>
              <a:t>su</a:t>
            </a:r>
            <a:r>
              <a:rPr lang="sk-SK" sz="1400" b="1" dirty="0" smtClean="0"/>
              <a:t>šička</a:t>
            </a:r>
            <a:r>
              <a:rPr lang="en-US" sz="1400" b="1" dirty="0" smtClean="0"/>
              <a:t> </a:t>
            </a:r>
            <a:r>
              <a:rPr lang="sk-SK" sz="1400" b="1" dirty="0" smtClean="0"/>
              <a:t>(</a:t>
            </a:r>
            <a:r>
              <a:rPr lang="en-US" sz="1400" b="1" dirty="0" smtClean="0"/>
              <a:t>R</a:t>
            </a:r>
            <a:r>
              <a:rPr lang="sk-SK" sz="1400" b="1" dirty="0" smtClean="0"/>
              <a:t>P</a:t>
            </a:r>
            <a:r>
              <a:rPr lang="en-US" sz="1400" b="1" dirty="0" smtClean="0"/>
              <a:t>); </a:t>
            </a:r>
            <a:r>
              <a:rPr lang="sk-SK" sz="1400" b="1" dirty="0"/>
              <a:t> </a:t>
            </a:r>
            <a:r>
              <a:rPr lang="sk-SK" sz="1400" b="1" dirty="0" smtClean="0"/>
              <a:t>         </a:t>
            </a:r>
            <a:r>
              <a:rPr lang="en-GB" sz="1400" b="1" dirty="0" smtClean="0"/>
              <a:t>in</a:t>
            </a:r>
            <a:r>
              <a:rPr lang="sk-SK" sz="1400" b="1" dirty="0" err="1" smtClean="0"/>
              <a:t>štalácia</a:t>
            </a:r>
            <a:r>
              <a:rPr lang="sk-SK" sz="1400" b="1" dirty="0" smtClean="0"/>
              <a:t>: 29.4.2011</a:t>
            </a:r>
            <a:endParaRPr lang="en-GB" altLang="sk-SK" sz="1400" b="1" dirty="0">
              <a:solidFill>
                <a:srgbClr val="C00000"/>
              </a:solidFill>
              <a:cs typeface="Times New Roman" pitchFamily="18" charset="0"/>
            </a:endParaRPr>
          </a:p>
          <a:p>
            <a:pPr eaLnBrk="1" hangingPunct="1">
              <a:buFontTx/>
              <a:buChar char="-"/>
            </a:pPr>
            <a:r>
              <a:rPr lang="en-GB" altLang="sk-SK" sz="1400" b="1" dirty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itchFamily="18" charset="0"/>
              </a:rPr>
              <a:t> </a:t>
            </a:r>
            <a:r>
              <a:rPr lang="sk-SK" altLang="sk-SK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itchFamily="18" charset="0"/>
              </a:rPr>
              <a:t>tavenie a odlievanie kovových materiálov v inertnej atmosfére</a:t>
            </a:r>
            <a:r>
              <a:rPr lang="en-US" altLang="sk-SK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itchFamily="18" charset="0"/>
              </a:rPr>
              <a:t> </a:t>
            </a:r>
            <a:r>
              <a:rPr lang="sk-SK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(OP</a:t>
            </a:r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  <a:r>
              <a:rPr lang="sk-SK" altLang="sk-SK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itchFamily="18" charset="0"/>
              </a:rPr>
              <a:t>;</a:t>
            </a:r>
            <a:endParaRPr lang="en-GB" altLang="sk-SK" sz="1400" b="1" dirty="0">
              <a:solidFill>
                <a:schemeClr val="tx1">
                  <a:lumMod val="50000"/>
                  <a:lumOff val="50000"/>
                </a:schemeClr>
              </a:solidFill>
              <a:cs typeface="Times New Roman" pitchFamily="18" charset="0"/>
            </a:endParaRPr>
          </a:p>
          <a:p>
            <a:pPr eaLnBrk="1" hangingPunct="1">
              <a:buFontTx/>
              <a:buChar char="-"/>
            </a:pPr>
            <a:r>
              <a:rPr lang="en-GB" altLang="sk-SK" sz="1400" b="1" dirty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itchFamily="18" charset="0"/>
              </a:rPr>
              <a:t> </a:t>
            </a:r>
            <a:r>
              <a:rPr lang="en-GB" altLang="sk-SK" sz="1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itchFamily="18" charset="0"/>
              </a:rPr>
              <a:t>tepeln</a:t>
            </a:r>
            <a:r>
              <a:rPr lang="sk-SK" altLang="sk-SK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itchFamily="18" charset="0"/>
              </a:rPr>
              <a:t>é spracovanie materiálov v </a:t>
            </a:r>
            <a:r>
              <a:rPr lang="sk-SK" altLang="sk-SK" sz="1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itchFamily="18" charset="0"/>
              </a:rPr>
              <a:t>rôzných</a:t>
            </a:r>
            <a:r>
              <a:rPr lang="sk-SK" altLang="sk-SK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itchFamily="18" charset="0"/>
              </a:rPr>
              <a:t> atmosférach a vákuu do 1600</a:t>
            </a:r>
            <a:r>
              <a:rPr lang="sk-SK" altLang="sk-SK" sz="1400" b="1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itchFamily="18" charset="0"/>
              </a:rPr>
              <a:t>o</a:t>
            </a:r>
            <a:r>
              <a:rPr lang="sk-SK" altLang="sk-SK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itchFamily="18" charset="0"/>
              </a:rPr>
              <a:t>C, lisovanie práškov </a:t>
            </a:r>
            <a:r>
              <a:rPr lang="sk-SK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</a:t>
            </a:r>
            <a:r>
              <a:rPr lang="sk-SK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</a:t>
            </a:r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);</a:t>
            </a:r>
            <a:endParaRPr lang="sk-SK" altLang="sk-SK" sz="1400" b="1" dirty="0">
              <a:solidFill>
                <a:schemeClr val="tx1">
                  <a:lumMod val="50000"/>
                  <a:lumOff val="50000"/>
                </a:schemeClr>
              </a:solidFill>
              <a:cs typeface="Times New Roman" pitchFamily="18" charset="0"/>
            </a:endParaRPr>
          </a:p>
          <a:p>
            <a:pPr eaLnBrk="1" hangingPunct="1"/>
            <a:r>
              <a:rPr lang="sk-SK" altLang="sk-SK" sz="1400" dirty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itchFamily="18" charset="0"/>
              </a:rPr>
              <a:t>   </a:t>
            </a:r>
            <a:r>
              <a:rPr lang="en-US" altLang="sk-SK" sz="1200" i="1" dirty="0" smtClean="0">
                <a:cs typeface="Times New Roman" pitchFamily="18" charset="0"/>
              </a:rPr>
              <a:t>70</a:t>
            </a:r>
            <a:r>
              <a:rPr lang="sk-SK" altLang="sk-SK" sz="1200" i="1" dirty="0" smtClean="0">
                <a:cs typeface="Times New Roman" pitchFamily="18" charset="0"/>
              </a:rPr>
              <a:t> </a:t>
            </a:r>
            <a:r>
              <a:rPr lang="sk-SK" altLang="sk-SK" sz="1200" i="1" dirty="0">
                <a:cs typeface="Times New Roman" pitchFamily="18" charset="0"/>
              </a:rPr>
              <a:t>000,- euro, projekt EXTREM I (ITMS: 26220120005), zodpovedný: </a:t>
            </a:r>
            <a:r>
              <a:rPr lang="sk-SK" altLang="sk-SK" sz="1200" i="1" dirty="0" smtClean="0">
                <a:cs typeface="Times New Roman" pitchFamily="18" charset="0"/>
              </a:rPr>
              <a:t>M. </a:t>
            </a:r>
            <a:r>
              <a:rPr lang="sk-SK" altLang="sk-SK" sz="1200" i="1" dirty="0" err="1" smtClean="0">
                <a:cs typeface="Times New Roman" pitchFamily="18" charset="0"/>
              </a:rPr>
              <a:t>Mihalik</a:t>
            </a:r>
            <a:r>
              <a:rPr lang="sk-SK" altLang="sk-SK" sz="1200" i="1" dirty="0" smtClean="0">
                <a:cs typeface="Times New Roman" pitchFamily="18" charset="0"/>
              </a:rPr>
              <a:t>, </a:t>
            </a:r>
            <a:r>
              <a:rPr lang="en-GB" altLang="sk-SK" sz="1200" i="1" dirty="0" smtClean="0">
                <a:cs typeface="Times New Roman" pitchFamily="18" charset="0"/>
              </a:rPr>
              <a:t>(</a:t>
            </a:r>
            <a:r>
              <a:rPr lang="sk-SK" altLang="sk-SK" sz="1200" i="1" dirty="0" err="1" smtClean="0">
                <a:cs typeface="Times New Roman" pitchFamily="18" charset="0"/>
              </a:rPr>
              <a:t>mihalik</a:t>
            </a:r>
            <a:r>
              <a:rPr lang="en-GB" altLang="sk-SK" sz="1200" i="1" dirty="0" smtClean="0">
                <a:cs typeface="Times New Roman" pitchFamily="18" charset="0"/>
              </a:rPr>
              <a:t>@saske.sk</a:t>
            </a:r>
            <a:r>
              <a:rPr lang="en-GB" altLang="sk-SK" sz="1200" i="1" dirty="0">
                <a:cs typeface="Times New Roman" pitchFamily="18" charset="0"/>
              </a:rPr>
              <a:t>)</a:t>
            </a:r>
            <a:endParaRPr lang="sk-SK" altLang="sk-SK" sz="1200" i="1" dirty="0">
              <a:cs typeface="Times New Roman" pitchFamily="18" charset="0"/>
            </a:endParaRPr>
          </a:p>
          <a:p>
            <a:pPr eaLnBrk="1" hangingPunct="1"/>
            <a:endParaRPr lang="sk-SK" altLang="sk-SK" sz="1400" dirty="0">
              <a:cs typeface="Times New Roman" pitchFamily="18" charset="0"/>
            </a:endParaRPr>
          </a:p>
          <a:p>
            <a:pPr eaLnBrk="1" hangingPunct="1"/>
            <a:r>
              <a:rPr lang="pl-PL" sz="1400" b="1" dirty="0"/>
              <a:t>Optická pec na zónové tavenie </a:t>
            </a:r>
            <a:r>
              <a:rPr lang="en-GB" sz="1400" b="1" dirty="0"/>
              <a:t>FZ-T-4000 </a:t>
            </a:r>
            <a:r>
              <a:rPr lang="en-GB" sz="1400" b="1" dirty="0" smtClean="0"/>
              <a:t>				</a:t>
            </a:r>
            <a:r>
              <a:rPr lang="sk-SK" sz="1400" b="1" dirty="0"/>
              <a:t> </a:t>
            </a:r>
            <a:r>
              <a:rPr lang="sk-SK" sz="1400" b="1" dirty="0" smtClean="0"/>
              <a:t>         </a:t>
            </a:r>
            <a:r>
              <a:rPr lang="en-GB" sz="1400" b="1" dirty="0" smtClean="0"/>
              <a:t>in</a:t>
            </a:r>
            <a:r>
              <a:rPr lang="sk-SK" sz="1400" b="1" dirty="0" err="1"/>
              <a:t>štalácia</a:t>
            </a:r>
            <a:r>
              <a:rPr lang="sk-SK" sz="1400" b="1" dirty="0"/>
              <a:t>: </a:t>
            </a:r>
            <a:r>
              <a:rPr lang="sk-SK" sz="1400" b="1" dirty="0" smtClean="0"/>
              <a:t>31.1.2012</a:t>
            </a:r>
          </a:p>
          <a:p>
            <a:pPr marL="93663" lvl="0" indent="-93663"/>
            <a:r>
              <a:rPr lang="sk-SK" altLang="sk-SK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itchFamily="18" charset="0"/>
              </a:rPr>
              <a:t>-</a:t>
            </a:r>
            <a:r>
              <a:rPr lang="en-GB" altLang="sk-SK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itchFamily="18" charset="0"/>
              </a:rPr>
              <a:t> </a:t>
            </a:r>
            <a:r>
              <a:rPr lang="sk-SK" altLang="sk-SK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itchFamily="18" charset="0"/>
              </a:rPr>
              <a:t>príprava  </a:t>
            </a:r>
            <a:r>
              <a:rPr lang="sk-SK" altLang="sk-SK" sz="1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itchFamily="18" charset="0"/>
              </a:rPr>
              <a:t>monokryštálov</a:t>
            </a:r>
            <a:r>
              <a:rPr lang="sk-SK" altLang="sk-SK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itchFamily="18" charset="0"/>
              </a:rPr>
              <a:t> kovov a nekovov v rôznych atmosférach s tlakom do 0.95 </a:t>
            </a:r>
            <a:r>
              <a:rPr lang="sk-SK" altLang="sk-SK" sz="1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itchFamily="18" charset="0"/>
              </a:rPr>
              <a:t>MPa</a:t>
            </a:r>
            <a:r>
              <a:rPr lang="sk-SK" altLang="sk-SK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itchFamily="18" charset="0"/>
              </a:rPr>
              <a:t>, </a:t>
            </a:r>
            <a:r>
              <a:rPr lang="sk-SK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maximálna   pracovná teplota 2200 </a:t>
            </a:r>
            <a:r>
              <a:rPr lang="sk-SK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°</a:t>
            </a:r>
            <a:r>
              <a:rPr lang="sk-SK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C, prevádzková </a:t>
            </a:r>
            <a:r>
              <a:rPr lang="sk-SK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pracovná </a:t>
            </a:r>
            <a:r>
              <a:rPr lang="sk-SK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teplota 1580 </a:t>
            </a:r>
            <a:r>
              <a:rPr lang="sk-SK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°</a:t>
            </a:r>
            <a:r>
              <a:rPr lang="sk-SK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C;			    </a:t>
            </a:r>
            <a:r>
              <a:rPr lang="en-US" altLang="sk-SK" sz="1200" i="1" dirty="0" smtClean="0"/>
              <a:t>330</a:t>
            </a:r>
            <a:r>
              <a:rPr lang="sk-SK" altLang="sk-SK" sz="1200" i="1" dirty="0" smtClean="0"/>
              <a:t> 000</a:t>
            </a:r>
            <a:r>
              <a:rPr lang="sk-SK" altLang="sk-SK" sz="1200" i="1" dirty="0"/>
              <a:t>,- euro, projekt EXTREM II (ITMS: 26220120047), </a:t>
            </a:r>
            <a:r>
              <a:rPr lang="sk-SK" altLang="sk-SK" sz="1200" i="1" dirty="0" smtClean="0">
                <a:cs typeface="Times New Roman" pitchFamily="18" charset="0"/>
              </a:rPr>
              <a:t>zodpovedný:</a:t>
            </a:r>
            <a:r>
              <a:rPr lang="sk-SK" altLang="sk-SK" sz="1200" i="1" dirty="0" smtClean="0"/>
              <a:t> </a:t>
            </a:r>
            <a:r>
              <a:rPr lang="sk-SK" altLang="sk-SK" sz="1200" i="1" dirty="0" smtClean="0">
                <a:cs typeface="Times New Roman" pitchFamily="18" charset="0"/>
              </a:rPr>
              <a:t>M. </a:t>
            </a:r>
            <a:r>
              <a:rPr lang="sk-SK" altLang="sk-SK" sz="1200" i="1" dirty="0" err="1" smtClean="0">
                <a:cs typeface="Times New Roman" pitchFamily="18" charset="0"/>
              </a:rPr>
              <a:t>Mihalik</a:t>
            </a:r>
            <a:r>
              <a:rPr lang="sk-SK" altLang="sk-SK" sz="1200" i="1" dirty="0" smtClean="0">
                <a:cs typeface="Times New Roman" pitchFamily="18" charset="0"/>
              </a:rPr>
              <a:t>, </a:t>
            </a:r>
            <a:r>
              <a:rPr lang="en-GB" altLang="sk-SK" sz="1200" i="1" dirty="0" smtClean="0">
                <a:cs typeface="Times New Roman" pitchFamily="18" charset="0"/>
              </a:rPr>
              <a:t>(</a:t>
            </a:r>
            <a:r>
              <a:rPr lang="sk-SK" altLang="sk-SK" sz="1200" i="1" dirty="0" err="1" smtClean="0">
                <a:cs typeface="Times New Roman" pitchFamily="18" charset="0"/>
              </a:rPr>
              <a:t>mihalik</a:t>
            </a:r>
            <a:r>
              <a:rPr lang="en-GB" altLang="sk-SK" sz="1200" i="1" dirty="0" smtClean="0">
                <a:cs typeface="Times New Roman" pitchFamily="18" charset="0"/>
              </a:rPr>
              <a:t>@saske.sk)</a:t>
            </a:r>
            <a:endParaRPr lang="sk-SK" altLang="sk-SK" sz="1200" i="1" dirty="0"/>
          </a:p>
          <a:p>
            <a:pPr eaLnBrk="1" hangingPunct="1"/>
            <a:endParaRPr lang="sk-SK" altLang="sk-SK" sz="1400" dirty="0"/>
          </a:p>
          <a:p>
            <a:pPr eaLnBrk="1" hangingPunct="1"/>
            <a:r>
              <a:rPr lang="en-US" sz="1400" b="1" dirty="0" smtClean="0"/>
              <a:t>Adapt</a:t>
            </a:r>
            <a:r>
              <a:rPr lang="sk-SK" sz="1400" b="1" dirty="0" err="1" smtClean="0"/>
              <a:t>ácia</a:t>
            </a:r>
            <a:r>
              <a:rPr lang="sk-SK" sz="1400" b="1" dirty="0" smtClean="0"/>
              <a:t> </a:t>
            </a:r>
            <a:r>
              <a:rPr lang="sk-SK" sz="1400" b="1" dirty="0" err="1" smtClean="0"/>
              <a:t>Laue</a:t>
            </a:r>
            <a:r>
              <a:rPr lang="sk-SK" sz="1400" b="1" dirty="0" smtClean="0"/>
              <a:t> </a:t>
            </a:r>
            <a:r>
              <a:rPr lang="sk-SK" sz="1400" b="1" dirty="0" err="1" smtClean="0"/>
              <a:t>difraktometra</a:t>
            </a:r>
            <a:r>
              <a:rPr lang="sk-SK" sz="1400" b="1" dirty="0" smtClean="0"/>
              <a:t>, Vista </a:t>
            </a:r>
            <a:r>
              <a:rPr lang="sk-SK" sz="1400" b="1" dirty="0" err="1" smtClean="0"/>
              <a:t>Scan</a:t>
            </a:r>
            <a:r>
              <a:rPr lang="sk-SK" sz="1400" b="1" dirty="0" smtClean="0"/>
              <a:t>, goniometre</a:t>
            </a:r>
            <a:r>
              <a:rPr lang="sk-SK" sz="1400" b="1" dirty="0"/>
              <a:t>			  </a:t>
            </a:r>
            <a:r>
              <a:rPr lang="sk-SK" sz="1400" b="1" dirty="0" smtClean="0"/>
              <a:t>       </a:t>
            </a:r>
            <a:r>
              <a:rPr lang="en-GB" sz="1400" b="1" dirty="0" smtClean="0"/>
              <a:t>in</a:t>
            </a:r>
            <a:r>
              <a:rPr lang="sk-SK" sz="1400" b="1" dirty="0" err="1"/>
              <a:t>štalácia</a:t>
            </a:r>
            <a:r>
              <a:rPr lang="sk-SK" sz="1400" b="1" dirty="0"/>
              <a:t>: </a:t>
            </a:r>
            <a:r>
              <a:rPr lang="sk-SK" sz="1400" b="1" dirty="0" smtClean="0"/>
              <a:t>10.10.2013</a:t>
            </a:r>
            <a:endParaRPr lang="sk-SK" sz="1400" b="1" dirty="0"/>
          </a:p>
          <a:p>
            <a:pPr eaLnBrk="1" hangingPunct="1">
              <a:buFontTx/>
              <a:buChar char="-"/>
            </a:pPr>
            <a:r>
              <a:rPr lang="sk-SK" altLang="sk-SK" sz="1400" b="1" dirty="0" smtClean="0">
                <a:solidFill>
                  <a:srgbClr val="404040"/>
                </a:solidFill>
              </a:rPr>
              <a:t> orientovanie </a:t>
            </a:r>
            <a:r>
              <a:rPr lang="sk-SK" altLang="sk-SK" sz="1400" b="1" dirty="0" err="1" smtClean="0">
                <a:solidFill>
                  <a:srgbClr val="404040"/>
                </a:solidFill>
              </a:rPr>
              <a:t>monokryštálov</a:t>
            </a:r>
            <a:endParaRPr lang="sk-SK" altLang="sk-SK" sz="1400" b="1" dirty="0">
              <a:solidFill>
                <a:srgbClr val="404040"/>
              </a:solidFill>
            </a:endParaRPr>
          </a:p>
          <a:p>
            <a:pPr eaLnBrk="1" hangingPunct="1"/>
            <a:r>
              <a:rPr lang="sk-SK" altLang="sk-SK" sz="1400" i="1" dirty="0"/>
              <a:t>  </a:t>
            </a:r>
            <a:r>
              <a:rPr lang="en-US" altLang="sk-SK" sz="1200" i="1" dirty="0" smtClean="0"/>
              <a:t>20</a:t>
            </a:r>
            <a:r>
              <a:rPr lang="sk-SK" altLang="sk-SK" sz="1200" i="1" dirty="0" smtClean="0"/>
              <a:t> </a:t>
            </a:r>
            <a:r>
              <a:rPr lang="sk-SK" altLang="sk-SK" sz="1200" i="1" dirty="0"/>
              <a:t>000,- euro,  </a:t>
            </a:r>
            <a:r>
              <a:rPr lang="sk-SK" altLang="sk-SK" sz="1200" i="1" dirty="0" smtClean="0"/>
              <a:t>PROMATECH (ITMS</a:t>
            </a:r>
            <a:r>
              <a:rPr lang="sk-SK" altLang="sk-SK" sz="1200" i="1" dirty="0"/>
              <a:t>: 26220220186), zodpovedný: </a:t>
            </a:r>
            <a:r>
              <a:rPr lang="sk-SK" altLang="sk-SK" sz="1200" i="1" dirty="0" smtClean="0"/>
              <a:t>M. </a:t>
            </a:r>
            <a:r>
              <a:rPr lang="sk-SK" altLang="sk-SK" sz="1200" i="1" dirty="0" err="1" smtClean="0"/>
              <a:t>Mihalik</a:t>
            </a:r>
            <a:r>
              <a:rPr lang="sk-SK" altLang="sk-SK" sz="1200" i="1" dirty="0" smtClean="0">
                <a:cs typeface="Times New Roman" pitchFamily="18" charset="0"/>
              </a:rPr>
              <a:t>, </a:t>
            </a:r>
            <a:r>
              <a:rPr lang="en-GB" altLang="sk-SK" sz="1200" i="1" dirty="0" smtClean="0">
                <a:cs typeface="Times New Roman" pitchFamily="18" charset="0"/>
              </a:rPr>
              <a:t>(</a:t>
            </a:r>
            <a:r>
              <a:rPr lang="sk-SK" altLang="sk-SK" sz="1200" i="1" dirty="0" err="1" smtClean="0">
                <a:cs typeface="Times New Roman" pitchFamily="18" charset="0"/>
              </a:rPr>
              <a:t>mihalik</a:t>
            </a:r>
            <a:r>
              <a:rPr lang="en-GB" altLang="sk-SK" sz="1200" i="1" dirty="0" smtClean="0">
                <a:cs typeface="Times New Roman" pitchFamily="18" charset="0"/>
              </a:rPr>
              <a:t>@saske.sk</a:t>
            </a:r>
            <a:r>
              <a:rPr lang="en-GB" altLang="sk-SK" sz="1200" i="1" dirty="0">
                <a:cs typeface="Times New Roman" pitchFamily="18" charset="0"/>
              </a:rPr>
              <a:t>) </a:t>
            </a:r>
            <a:endParaRPr lang="sk-SK" altLang="sk-SK" sz="1200" b="1" i="1" dirty="0"/>
          </a:p>
        </p:txBody>
      </p:sp>
      <p:pic>
        <p:nvPicPr>
          <p:cNvPr id="9" name="Obrázok 8"/>
          <p:cNvPicPr/>
          <p:nvPr/>
        </p:nvPicPr>
        <p:blipFill>
          <a:blip r:embed="rId3" cstate="print"/>
          <a:srcRect r="51871"/>
          <a:stretch>
            <a:fillRect/>
          </a:stretch>
        </p:blipFill>
        <p:spPr bwMode="auto">
          <a:xfrm>
            <a:off x="216024" y="4149080"/>
            <a:ext cx="1691680" cy="2395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Obrázok 9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720" y="4797152"/>
            <a:ext cx="2880320" cy="1751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Obdĺžnik 1"/>
          <p:cNvSpPr/>
          <p:nvPr/>
        </p:nvSpPr>
        <p:spPr>
          <a:xfrm>
            <a:off x="214313" y="3564305"/>
            <a:ext cx="81791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sk-SK" b="1" dirty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itchFamily="18" charset="0"/>
              </a:rPr>
              <a:t> </a:t>
            </a:r>
            <a:r>
              <a:rPr lang="sk-SK" altLang="sk-SK" sz="1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itchFamily="18" charset="0"/>
              </a:rPr>
              <a:t>uživatelia</a:t>
            </a:r>
            <a:r>
              <a:rPr lang="sk-SK" altLang="sk-SK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itchFamily="18" charset="0"/>
              </a:rPr>
              <a:t>: </a:t>
            </a:r>
            <a:r>
              <a:rPr lang="sk-SK" sz="1400" dirty="0"/>
              <a:t>Marián </a:t>
            </a:r>
            <a:r>
              <a:rPr lang="sk-SK" sz="1400" dirty="0" err="1"/>
              <a:t>Mihalik</a:t>
            </a:r>
            <a:r>
              <a:rPr lang="sk-SK" sz="1400" dirty="0"/>
              <a:t>, Matúš </a:t>
            </a:r>
            <a:r>
              <a:rPr lang="sk-SK" sz="1400" dirty="0" err="1"/>
              <a:t>Mihalik</a:t>
            </a:r>
            <a:r>
              <a:rPr lang="sk-SK" sz="1400" dirty="0"/>
              <a:t>, </a:t>
            </a:r>
            <a:r>
              <a:rPr lang="sk-SK" sz="1400" dirty="0" smtClean="0"/>
              <a:t>Mária </a:t>
            </a:r>
            <a:r>
              <a:rPr lang="sk-SK" sz="1400" dirty="0" err="1" smtClean="0"/>
              <a:t>Zentková</a:t>
            </a:r>
            <a:r>
              <a:rPr lang="sk-SK" sz="1400" dirty="0" smtClean="0"/>
              <a:t>, </a:t>
            </a:r>
            <a:r>
              <a:rPr lang="sk-SK" sz="1400" dirty="0">
                <a:solidFill>
                  <a:schemeClr val="tx2">
                    <a:lumMod val="75000"/>
                  </a:schemeClr>
                </a:solidFill>
              </a:rPr>
              <a:t>Jana Lazúrová, Richard </a:t>
            </a:r>
            <a:r>
              <a:rPr lang="sk-SK" sz="1400" dirty="0" err="1" smtClean="0">
                <a:solidFill>
                  <a:schemeClr val="tx2">
                    <a:lumMod val="75000"/>
                  </a:schemeClr>
                </a:solidFill>
              </a:rPr>
              <a:t>Jacko</a:t>
            </a:r>
            <a:r>
              <a:rPr lang="sk-SK" sz="1400" dirty="0" smtClean="0">
                <a:solidFill>
                  <a:schemeClr val="tx2">
                    <a:lumMod val="75000"/>
                  </a:schemeClr>
                </a:solidFill>
              </a:rPr>
              <a:t>, Zuzana </a:t>
            </a:r>
            <a:r>
              <a:rPr lang="sk-SK" sz="1400" dirty="0" err="1" smtClean="0">
                <a:solidFill>
                  <a:schemeClr val="tx2">
                    <a:lumMod val="75000"/>
                  </a:schemeClr>
                </a:solidFill>
              </a:rPr>
              <a:t>Molčanová</a:t>
            </a:r>
            <a:r>
              <a:rPr lang="sk-SK" sz="1400" dirty="0" smtClean="0"/>
              <a:t>, </a:t>
            </a:r>
          </a:p>
          <a:p>
            <a:r>
              <a:rPr lang="sk-SK" sz="1400" b="1" dirty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sk-SK" sz="1400" b="1" dirty="0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                    </a:t>
            </a:r>
            <a:r>
              <a:rPr lang="sk-SK" sz="1400" dirty="0" smtClean="0">
                <a:solidFill>
                  <a:schemeClr val="accent1">
                    <a:lumMod val="75000"/>
                  </a:schemeClr>
                </a:solidFill>
              </a:rPr>
              <a:t>Peter </a:t>
            </a:r>
            <a:r>
              <a:rPr lang="sk-SK" sz="1400" dirty="0" err="1" smtClean="0">
                <a:solidFill>
                  <a:schemeClr val="accent1">
                    <a:lumMod val="75000"/>
                  </a:schemeClr>
                </a:solidFill>
              </a:rPr>
              <a:t>Repovský</a:t>
            </a:r>
            <a:r>
              <a:rPr lang="sk-SK" sz="1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sk-SK" sz="1400" dirty="0" smtClean="0"/>
              <a:t>(ÚMV SAV</a:t>
            </a:r>
            <a:r>
              <a:rPr lang="en-US" sz="1400" dirty="0" smtClean="0"/>
              <a:t>)</a:t>
            </a:r>
            <a:r>
              <a:rPr lang="sk-SK" altLang="sk-SK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itchFamily="18" charset="0"/>
              </a:rPr>
              <a:t> </a:t>
            </a:r>
            <a:r>
              <a:rPr lang="en-US" altLang="sk-SK" sz="1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itchFamily="18" charset="0"/>
              </a:rPr>
              <a:t>pokus</a:t>
            </a:r>
            <a:r>
              <a:rPr lang="en-US" altLang="sk-SK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itchFamily="18" charset="0"/>
              </a:rPr>
              <a:t> </a:t>
            </a:r>
            <a:r>
              <a:rPr lang="en-US" altLang="sk-SK" sz="1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itchFamily="18" charset="0"/>
              </a:rPr>
              <a:t>rastu</a:t>
            </a:r>
            <a:r>
              <a:rPr lang="en-US" altLang="sk-SK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itchFamily="18" charset="0"/>
              </a:rPr>
              <a:t> </a:t>
            </a:r>
            <a:r>
              <a:rPr lang="en-US" altLang="sk-SK" sz="1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itchFamily="18" charset="0"/>
              </a:rPr>
              <a:t>kry</a:t>
            </a:r>
            <a:r>
              <a:rPr lang="sk-SK" altLang="sk-SK" sz="1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itchFamily="18" charset="0"/>
              </a:rPr>
              <a:t>štálov</a:t>
            </a:r>
            <a:r>
              <a:rPr lang="sk-SK" altLang="sk-SK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itchFamily="18" charset="0"/>
              </a:rPr>
              <a:t> pre skupinu Karola </a:t>
            </a:r>
            <a:r>
              <a:rPr lang="sk-SK" altLang="sk-SK" sz="1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itchFamily="18" charset="0"/>
              </a:rPr>
              <a:t>Flachbarta</a:t>
            </a:r>
            <a:endParaRPr lang="sk-SK" sz="1400" dirty="0"/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995" y="4221088"/>
            <a:ext cx="1507417" cy="2261126"/>
          </a:xfrm>
          <a:prstGeom prst="rect">
            <a:avLst/>
          </a:prstGeom>
        </p:spPr>
      </p:pic>
      <p:sp>
        <p:nvSpPr>
          <p:cNvPr id="13" name="Obdĺžnik 12"/>
          <p:cNvSpPr/>
          <p:nvPr/>
        </p:nvSpPr>
        <p:spPr>
          <a:xfrm>
            <a:off x="107504" y="6550223"/>
            <a:ext cx="16047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altLang="sk-SK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itchFamily="18" charset="0"/>
              </a:rPr>
              <a:t>Jednooblúková pec</a:t>
            </a:r>
            <a:endParaRPr lang="sk-SK" sz="1400" dirty="0"/>
          </a:p>
        </p:txBody>
      </p:sp>
      <p:sp>
        <p:nvSpPr>
          <p:cNvPr id="14" name="Obdĺžnik 13"/>
          <p:cNvSpPr/>
          <p:nvPr/>
        </p:nvSpPr>
        <p:spPr>
          <a:xfrm>
            <a:off x="1979712" y="6550223"/>
            <a:ext cx="21222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altLang="sk-SK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itchFamily="18" charset="0"/>
              </a:rPr>
              <a:t>Taviace a odlievacie misky</a:t>
            </a:r>
            <a:endParaRPr lang="sk-SK" sz="1400" dirty="0"/>
          </a:p>
        </p:txBody>
      </p:sp>
      <p:sp>
        <p:nvSpPr>
          <p:cNvPr id="15" name="Obdĺžnik 14"/>
          <p:cNvSpPr/>
          <p:nvPr/>
        </p:nvSpPr>
        <p:spPr>
          <a:xfrm>
            <a:off x="5057962" y="6577607"/>
            <a:ext cx="10586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altLang="sk-SK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itchFamily="18" charset="0"/>
              </a:rPr>
              <a:t>Optická pec</a:t>
            </a:r>
            <a:endParaRPr lang="sk-SK" sz="1400" dirty="0"/>
          </a:p>
        </p:txBody>
      </p:sp>
      <p:sp>
        <p:nvSpPr>
          <p:cNvPr id="16" name="Obdĺžnik 15"/>
          <p:cNvSpPr/>
          <p:nvPr/>
        </p:nvSpPr>
        <p:spPr>
          <a:xfrm>
            <a:off x="7334852" y="6544149"/>
            <a:ext cx="8980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altLang="sk-SK" sz="1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itchFamily="18" charset="0"/>
              </a:rPr>
              <a:t>VistaScan</a:t>
            </a:r>
            <a:endParaRPr lang="sk-SK" sz="1400" dirty="0"/>
          </a:p>
        </p:txBody>
      </p:sp>
    </p:spTree>
    <p:extLst>
      <p:ext uri="{BB962C8B-B14F-4D97-AF65-F5344CB8AC3E}">
        <p14:creationId xmlns:p14="http://schemas.microsoft.com/office/powerpoint/2010/main" val="1891612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506" y="2780928"/>
            <a:ext cx="1998663" cy="107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230809"/>
            <a:ext cx="1738312" cy="184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636" y="2132856"/>
            <a:ext cx="1903413" cy="39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805881" y="3933056"/>
            <a:ext cx="1406079" cy="27699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altLang="sk-SK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NdFe</a:t>
            </a:r>
            <a:r>
              <a:rPr kumimoji="0" lang="en-US" altLang="sk-SK" sz="12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0.85</a:t>
            </a:r>
            <a:r>
              <a:rPr kumimoji="0" lang="en-US" altLang="sk-SK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Mn</a:t>
            </a:r>
            <a:r>
              <a:rPr kumimoji="0" lang="en-US" altLang="sk-SK" sz="12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0.15</a:t>
            </a:r>
            <a:r>
              <a:rPr kumimoji="0" lang="en-US" altLang="sk-SK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kumimoji="0" lang="en-US" altLang="sk-SK" sz="12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endParaRPr kumimoji="0" lang="en-US" altLang="sk-SK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152400" y="-41905"/>
            <a:ext cx="8919429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sk-SK" altLang="sk-SK" sz="1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Aplikácie:</a:t>
            </a:r>
          </a:p>
          <a:p>
            <a:pPr lvl="0" eaLnBrk="0" hangingPunct="0"/>
            <a:r>
              <a:rPr kumimoji="0" lang="sk-SK" altLang="sk-SK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</a:rPr>
              <a:t>Príprava </a:t>
            </a:r>
            <a:r>
              <a:rPr kumimoji="0" lang="sk-SK" altLang="sk-SK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</a:rPr>
              <a:t>monokryštálov</a:t>
            </a:r>
            <a:r>
              <a:rPr kumimoji="0" lang="en-US" altLang="sk-SK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</a:rPr>
              <a:t> </a:t>
            </a:r>
            <a:r>
              <a:rPr kumimoji="0" lang="sk-SK" altLang="sk-SK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</a:rPr>
              <a:t>zo</a:t>
            </a:r>
            <a:r>
              <a:rPr kumimoji="0" lang="en-US" altLang="sk-SK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</a:rPr>
              <a:t> </a:t>
            </a:r>
            <a:r>
              <a:rPr kumimoji="0" lang="sk-SK" altLang="sk-SK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</a:rPr>
              <a:t>skupiny</a:t>
            </a:r>
            <a:r>
              <a:rPr lang="en-US" altLang="sk-SK" sz="1400" dirty="0" smtClean="0">
                <a:ea typeface="Times New Roman" pitchFamily="18" charset="0"/>
              </a:rPr>
              <a:t> </a:t>
            </a:r>
            <a:r>
              <a:rPr lang="en-US" altLang="sk-SK" sz="1400" dirty="0" err="1" smtClean="0">
                <a:ea typeface="Times New Roman" pitchFamily="18" charset="0"/>
              </a:rPr>
              <a:t>manganitov</a:t>
            </a:r>
            <a:r>
              <a:rPr lang="en-US" altLang="sk-SK" sz="1400" dirty="0" smtClean="0">
                <a:ea typeface="Times New Roman" pitchFamily="18" charset="0"/>
              </a:rPr>
              <a:t>, </a:t>
            </a:r>
            <a:r>
              <a:rPr lang="sk-SK" altLang="sk-SK" sz="1400" dirty="0" smtClean="0">
                <a:ea typeface="Times New Roman" pitchFamily="18" charset="0"/>
              </a:rPr>
              <a:t>o</a:t>
            </a:r>
            <a:r>
              <a:rPr lang="en-US" altLang="sk-SK" sz="1400" dirty="0" err="1" smtClean="0">
                <a:ea typeface="Times New Roman" pitchFamily="18" charset="0"/>
              </a:rPr>
              <a:t>rtoferitov</a:t>
            </a:r>
            <a:r>
              <a:rPr lang="en-US" altLang="sk-SK" sz="1400" dirty="0" smtClean="0">
                <a:ea typeface="Times New Roman" pitchFamily="18" charset="0"/>
              </a:rPr>
              <a:t> a </a:t>
            </a:r>
            <a:r>
              <a:rPr lang="en-US" altLang="sk-SK" sz="1400" dirty="0" err="1" smtClean="0">
                <a:ea typeface="Times New Roman" pitchFamily="18" charset="0"/>
              </a:rPr>
              <a:t>multiferoick</a:t>
            </a:r>
            <a:r>
              <a:rPr lang="sk-SK" altLang="sk-SK" sz="1400" dirty="0" smtClean="0">
                <a:ea typeface="Times New Roman" pitchFamily="18" charset="0"/>
              </a:rPr>
              <a:t>ý</a:t>
            </a:r>
            <a:r>
              <a:rPr lang="en-US" altLang="sk-SK" sz="1400" dirty="0" err="1" smtClean="0">
                <a:ea typeface="Times New Roman" pitchFamily="18" charset="0"/>
              </a:rPr>
              <a:t>ch</a:t>
            </a:r>
            <a:r>
              <a:rPr lang="en-US" altLang="sk-SK" sz="1400" dirty="0">
                <a:ea typeface="Times New Roman" pitchFamily="18" charset="0"/>
              </a:rPr>
              <a:t> </a:t>
            </a:r>
            <a:r>
              <a:rPr lang="en-US" altLang="sk-SK" sz="1400" dirty="0" smtClean="0">
                <a:ea typeface="Times New Roman" pitchFamily="18" charset="0"/>
              </a:rPr>
              <a:t>m</a:t>
            </a:r>
            <a:r>
              <a:rPr lang="sk-SK" altLang="sk-SK" sz="1400" dirty="0" err="1" smtClean="0">
                <a:ea typeface="Times New Roman" pitchFamily="18" charset="0"/>
              </a:rPr>
              <a:t>ateriálov</a:t>
            </a:r>
            <a:r>
              <a:rPr lang="sk-SK" altLang="sk-SK" sz="1400" dirty="0" smtClean="0">
                <a:ea typeface="Times New Roman" pitchFamily="18" charset="0"/>
              </a:rPr>
              <a:t>:</a:t>
            </a:r>
          </a:p>
          <a:p>
            <a:pPr lvl="0" eaLnBrk="0" hangingPunct="0"/>
            <a:r>
              <a:rPr lang="sk-SK" altLang="sk-SK" sz="1400" b="1" dirty="0" smtClean="0">
                <a:solidFill>
                  <a:schemeClr val="tx2">
                    <a:lumMod val="75000"/>
                  </a:schemeClr>
                </a:solidFill>
                <a:ea typeface="Times New Roman" pitchFamily="18" charset="0"/>
              </a:rPr>
              <a:t>La</a:t>
            </a:r>
            <a:r>
              <a:rPr lang="en-US" altLang="sk-SK" sz="1400" b="1" baseline="-25000" dirty="0" smtClean="0">
                <a:solidFill>
                  <a:schemeClr val="tx2">
                    <a:lumMod val="75000"/>
                  </a:schemeClr>
                </a:solidFill>
                <a:ea typeface="Times New Roman" pitchFamily="18" charset="0"/>
              </a:rPr>
              <a:t>1-x</a:t>
            </a:r>
            <a:r>
              <a:rPr kumimoji="0" lang="en-US" altLang="sk-SK" sz="1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ea typeface="Times New Roman" pitchFamily="18" charset="0"/>
              </a:rPr>
              <a:t>Ca</a:t>
            </a:r>
            <a:r>
              <a:rPr kumimoji="0" lang="en-US" altLang="sk-SK" sz="1400" b="1" i="0" u="none" strike="noStrike" cap="none" normalizeH="0" baseline="-2500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ea typeface="Times New Roman" pitchFamily="18" charset="0"/>
              </a:rPr>
              <a:t>x</a:t>
            </a:r>
            <a:r>
              <a:rPr kumimoji="0" lang="sk-SK" altLang="sk-SK" sz="1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ea typeface="Times New Roman" pitchFamily="18" charset="0"/>
              </a:rPr>
              <a:t>MnO</a:t>
            </a:r>
            <a:r>
              <a:rPr kumimoji="0" lang="sk-SK" altLang="sk-SK" sz="1400" b="1" i="0" u="none" strike="noStrike" cap="none" normalizeH="0" baseline="-3000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ea typeface="Times New Roman" pitchFamily="18" charset="0"/>
              </a:rPr>
              <a:t>3</a:t>
            </a:r>
            <a:r>
              <a:rPr kumimoji="0" lang="sk-SK" altLang="sk-SK" sz="1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ea typeface="Times New Roman" pitchFamily="18" charset="0"/>
              </a:rPr>
              <a:t>,</a:t>
            </a:r>
            <a:r>
              <a:rPr kumimoji="0" lang="sk-SK" altLang="sk-SK" sz="1400" b="1" i="0" u="none" strike="noStrike" cap="none" normalizeH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ea typeface="Times New Roman" pitchFamily="18" charset="0"/>
              </a:rPr>
              <a:t> </a:t>
            </a:r>
            <a:r>
              <a:rPr kumimoji="0" lang="sk-SK" altLang="sk-SK" sz="1400" b="1" i="0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ea typeface="Times New Roman" pitchFamily="18" charset="0"/>
              </a:rPr>
              <a:t>Nd</a:t>
            </a:r>
            <a:r>
              <a:rPr kumimoji="0" lang="en-US" altLang="sk-SK" sz="1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ea typeface="Times New Roman" pitchFamily="18" charset="0"/>
              </a:rPr>
              <a:t>Mn</a:t>
            </a:r>
            <a:r>
              <a:rPr lang="en-US" altLang="sk-SK" sz="1400" b="1" baseline="-25000" dirty="0" smtClean="0">
                <a:solidFill>
                  <a:schemeClr val="tx2">
                    <a:lumMod val="75000"/>
                  </a:schemeClr>
                </a:solidFill>
                <a:ea typeface="Times New Roman" pitchFamily="18" charset="0"/>
              </a:rPr>
              <a:t>1-x</a:t>
            </a:r>
            <a:r>
              <a:rPr kumimoji="0" lang="sk-SK" altLang="sk-SK" sz="1400" b="1" i="0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ea typeface="Times New Roman" pitchFamily="18" charset="0"/>
              </a:rPr>
              <a:t>Fe</a:t>
            </a:r>
            <a:r>
              <a:rPr lang="en-US" altLang="sk-SK" sz="1400" b="1" baseline="-25000" dirty="0" smtClean="0">
                <a:solidFill>
                  <a:schemeClr val="tx2">
                    <a:lumMod val="75000"/>
                  </a:schemeClr>
                </a:solidFill>
                <a:ea typeface="Times New Roman" pitchFamily="18" charset="0"/>
              </a:rPr>
              <a:t> x</a:t>
            </a:r>
            <a:r>
              <a:rPr kumimoji="0" lang="sk-SK" altLang="sk-SK" sz="1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ea typeface="Times New Roman" pitchFamily="18" charset="0"/>
              </a:rPr>
              <a:t>O</a:t>
            </a:r>
            <a:r>
              <a:rPr kumimoji="0" lang="sk-SK" altLang="sk-SK" sz="1400" b="1" i="0" u="none" strike="noStrike" cap="none" normalizeH="0" baseline="-3000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ea typeface="Times New Roman" pitchFamily="18" charset="0"/>
              </a:rPr>
              <a:t>3</a:t>
            </a:r>
            <a:r>
              <a:rPr kumimoji="0" lang="sk-SK" altLang="sk-SK" sz="1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ea typeface="Times New Roman" pitchFamily="18" charset="0"/>
              </a:rPr>
              <a:t>, </a:t>
            </a:r>
            <a:r>
              <a:rPr lang="sk-SK" altLang="sk-SK" sz="1400" b="1" dirty="0" err="1" smtClean="0">
                <a:solidFill>
                  <a:schemeClr val="tx2">
                    <a:lumMod val="75000"/>
                  </a:schemeClr>
                </a:solidFill>
                <a:ea typeface="Times New Roman" pitchFamily="18" charset="0"/>
              </a:rPr>
              <a:t>Pr</a:t>
            </a:r>
            <a:r>
              <a:rPr lang="en-US" altLang="sk-SK" sz="1400" b="1" dirty="0" smtClean="0">
                <a:solidFill>
                  <a:schemeClr val="tx2">
                    <a:lumMod val="75000"/>
                  </a:schemeClr>
                </a:solidFill>
                <a:ea typeface="Times New Roman" pitchFamily="18" charset="0"/>
              </a:rPr>
              <a:t>Mn</a:t>
            </a:r>
            <a:r>
              <a:rPr lang="en-US" altLang="sk-SK" sz="1400" b="1" baseline="-25000" dirty="0" smtClean="0">
                <a:solidFill>
                  <a:schemeClr val="tx2">
                    <a:lumMod val="75000"/>
                  </a:schemeClr>
                </a:solidFill>
                <a:ea typeface="Times New Roman" pitchFamily="18" charset="0"/>
              </a:rPr>
              <a:t>1-x</a:t>
            </a:r>
            <a:r>
              <a:rPr lang="sk-SK" altLang="sk-SK" sz="1400" b="1" dirty="0" err="1">
                <a:solidFill>
                  <a:schemeClr val="tx2">
                    <a:lumMod val="75000"/>
                  </a:schemeClr>
                </a:solidFill>
                <a:ea typeface="Times New Roman" pitchFamily="18" charset="0"/>
              </a:rPr>
              <a:t>Fe</a:t>
            </a:r>
            <a:r>
              <a:rPr lang="en-US" altLang="sk-SK" sz="1400" b="1" baseline="-25000" dirty="0" smtClean="0">
                <a:solidFill>
                  <a:schemeClr val="tx2">
                    <a:lumMod val="75000"/>
                  </a:schemeClr>
                </a:solidFill>
                <a:ea typeface="Times New Roman" pitchFamily="18" charset="0"/>
              </a:rPr>
              <a:t> x</a:t>
            </a:r>
            <a:r>
              <a:rPr lang="sk-SK" altLang="sk-SK" sz="1400" b="1" dirty="0">
                <a:solidFill>
                  <a:schemeClr val="tx2">
                    <a:lumMod val="75000"/>
                  </a:schemeClr>
                </a:solidFill>
                <a:ea typeface="Times New Roman" pitchFamily="18" charset="0"/>
              </a:rPr>
              <a:t>O</a:t>
            </a:r>
            <a:r>
              <a:rPr lang="sk-SK" altLang="sk-SK" sz="1400" b="1" baseline="-30000" dirty="0">
                <a:solidFill>
                  <a:schemeClr val="tx2">
                    <a:lumMod val="75000"/>
                  </a:schemeClr>
                </a:solidFill>
                <a:ea typeface="Times New Roman" pitchFamily="18" charset="0"/>
              </a:rPr>
              <a:t>3</a:t>
            </a:r>
            <a:r>
              <a:rPr kumimoji="0" lang="sk-SK" altLang="sk-SK" sz="1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ea typeface="Times New Roman" pitchFamily="18" charset="0"/>
              </a:rPr>
              <a:t>, </a:t>
            </a:r>
            <a:r>
              <a:rPr lang="sk-SK" altLang="sk-SK" sz="1400" b="1" dirty="0" err="1" smtClean="0">
                <a:solidFill>
                  <a:schemeClr val="tx2">
                    <a:lumMod val="75000"/>
                  </a:schemeClr>
                </a:solidFill>
                <a:ea typeface="Times New Roman" pitchFamily="18" charset="0"/>
              </a:rPr>
              <a:t>Pr</a:t>
            </a:r>
            <a:r>
              <a:rPr lang="en-US" altLang="sk-SK" sz="1400" b="1" dirty="0" smtClean="0">
                <a:solidFill>
                  <a:schemeClr val="tx2">
                    <a:lumMod val="75000"/>
                  </a:schemeClr>
                </a:solidFill>
                <a:ea typeface="Times New Roman" pitchFamily="18" charset="0"/>
              </a:rPr>
              <a:t>Mn</a:t>
            </a:r>
            <a:r>
              <a:rPr lang="en-US" altLang="sk-SK" sz="1400" b="1" baseline="-25000" dirty="0" smtClean="0">
                <a:solidFill>
                  <a:schemeClr val="tx2">
                    <a:lumMod val="75000"/>
                  </a:schemeClr>
                </a:solidFill>
                <a:ea typeface="Times New Roman" pitchFamily="18" charset="0"/>
              </a:rPr>
              <a:t>1-x</a:t>
            </a:r>
            <a:r>
              <a:rPr lang="sk-SK" altLang="sk-SK" sz="1400" b="1" dirty="0" err="1">
                <a:solidFill>
                  <a:schemeClr val="tx2">
                    <a:lumMod val="75000"/>
                  </a:schemeClr>
                </a:solidFill>
                <a:ea typeface="Times New Roman" pitchFamily="18" charset="0"/>
              </a:rPr>
              <a:t>Fe</a:t>
            </a:r>
            <a:r>
              <a:rPr lang="en-US" altLang="sk-SK" sz="1400" b="1" baseline="-25000" dirty="0" smtClean="0">
                <a:solidFill>
                  <a:schemeClr val="tx2">
                    <a:lumMod val="75000"/>
                  </a:schemeClr>
                </a:solidFill>
                <a:ea typeface="Times New Roman" pitchFamily="18" charset="0"/>
              </a:rPr>
              <a:t> x</a:t>
            </a:r>
            <a:r>
              <a:rPr lang="sk-SK" altLang="sk-SK" sz="1400" b="1" dirty="0">
                <a:solidFill>
                  <a:schemeClr val="tx2">
                    <a:lumMod val="75000"/>
                  </a:schemeClr>
                </a:solidFill>
                <a:ea typeface="Times New Roman" pitchFamily="18" charset="0"/>
              </a:rPr>
              <a:t>O</a:t>
            </a:r>
            <a:r>
              <a:rPr lang="sk-SK" altLang="sk-SK" sz="1400" b="1" baseline="-30000" dirty="0">
                <a:solidFill>
                  <a:schemeClr val="tx2">
                    <a:lumMod val="75000"/>
                  </a:schemeClr>
                </a:solidFill>
                <a:ea typeface="Times New Roman" pitchFamily="18" charset="0"/>
              </a:rPr>
              <a:t>3</a:t>
            </a:r>
            <a:r>
              <a:rPr kumimoji="0" lang="sk-SK" altLang="sk-SK" sz="1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ea typeface="Times New Roman" pitchFamily="18" charset="0"/>
              </a:rPr>
              <a:t>, </a:t>
            </a:r>
            <a:r>
              <a:rPr lang="sk-SK" altLang="sk-SK" sz="1400" b="1" dirty="0" err="1" smtClean="0">
                <a:solidFill>
                  <a:schemeClr val="tx2">
                    <a:lumMod val="75000"/>
                  </a:schemeClr>
                </a:solidFill>
                <a:ea typeface="Times New Roman" pitchFamily="18" charset="0"/>
              </a:rPr>
              <a:t>Gd</a:t>
            </a:r>
            <a:r>
              <a:rPr lang="en-US" altLang="sk-SK" sz="1400" b="1" dirty="0" smtClean="0">
                <a:solidFill>
                  <a:schemeClr val="tx2">
                    <a:lumMod val="75000"/>
                  </a:schemeClr>
                </a:solidFill>
                <a:ea typeface="Times New Roman" pitchFamily="18" charset="0"/>
              </a:rPr>
              <a:t>Mn</a:t>
            </a:r>
            <a:r>
              <a:rPr lang="en-US" altLang="sk-SK" sz="1400" b="1" baseline="-25000" dirty="0" smtClean="0">
                <a:solidFill>
                  <a:schemeClr val="tx2">
                    <a:lumMod val="75000"/>
                  </a:schemeClr>
                </a:solidFill>
                <a:ea typeface="Times New Roman" pitchFamily="18" charset="0"/>
              </a:rPr>
              <a:t>1-x</a:t>
            </a:r>
            <a:r>
              <a:rPr lang="sk-SK" altLang="sk-SK" sz="1400" b="1" dirty="0" err="1">
                <a:solidFill>
                  <a:schemeClr val="tx2">
                    <a:lumMod val="75000"/>
                  </a:schemeClr>
                </a:solidFill>
                <a:ea typeface="Times New Roman" pitchFamily="18" charset="0"/>
              </a:rPr>
              <a:t>Fe</a:t>
            </a:r>
            <a:r>
              <a:rPr lang="en-US" altLang="sk-SK" sz="1400" b="1" baseline="-25000" dirty="0" smtClean="0">
                <a:solidFill>
                  <a:schemeClr val="tx2">
                    <a:lumMod val="75000"/>
                  </a:schemeClr>
                </a:solidFill>
                <a:ea typeface="Times New Roman" pitchFamily="18" charset="0"/>
              </a:rPr>
              <a:t> x</a:t>
            </a:r>
            <a:r>
              <a:rPr lang="sk-SK" altLang="sk-SK" sz="1400" b="1" dirty="0">
                <a:solidFill>
                  <a:schemeClr val="tx2">
                    <a:lumMod val="75000"/>
                  </a:schemeClr>
                </a:solidFill>
                <a:ea typeface="Times New Roman" pitchFamily="18" charset="0"/>
              </a:rPr>
              <a:t>O</a:t>
            </a:r>
            <a:r>
              <a:rPr lang="sk-SK" altLang="sk-SK" sz="1400" b="1" baseline="-30000" dirty="0">
                <a:solidFill>
                  <a:schemeClr val="tx2">
                    <a:lumMod val="75000"/>
                  </a:schemeClr>
                </a:solidFill>
                <a:ea typeface="Times New Roman" pitchFamily="18" charset="0"/>
              </a:rPr>
              <a:t>3</a:t>
            </a:r>
            <a:r>
              <a:rPr kumimoji="0" lang="sk-SK" altLang="sk-SK" sz="1400" b="1" i="0" u="none" strike="noStrike" cap="none" normalizeH="0" baseline="-3000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ea typeface="Times New Roman" pitchFamily="18" charset="0"/>
              </a:rPr>
              <a:t>,</a:t>
            </a:r>
            <a:r>
              <a:rPr kumimoji="0" lang="sk-SK" altLang="sk-SK" sz="1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ea typeface="Times New Roman" pitchFamily="18" charset="0"/>
              </a:rPr>
              <a:t> </a:t>
            </a:r>
            <a:r>
              <a:rPr lang="sk-SK" altLang="sk-SK" sz="1400" b="1" dirty="0" err="1" smtClean="0">
                <a:solidFill>
                  <a:schemeClr val="tx2">
                    <a:lumMod val="75000"/>
                  </a:schemeClr>
                </a:solidFill>
                <a:ea typeface="Times New Roman" pitchFamily="18" charset="0"/>
              </a:rPr>
              <a:t>Tb</a:t>
            </a:r>
            <a:r>
              <a:rPr lang="en-US" altLang="sk-SK" sz="1400" b="1" dirty="0" smtClean="0">
                <a:solidFill>
                  <a:schemeClr val="tx2">
                    <a:lumMod val="75000"/>
                  </a:schemeClr>
                </a:solidFill>
                <a:ea typeface="Times New Roman" pitchFamily="18" charset="0"/>
              </a:rPr>
              <a:t>Mn</a:t>
            </a:r>
            <a:r>
              <a:rPr lang="en-US" altLang="sk-SK" sz="1400" b="1" baseline="-25000" dirty="0" smtClean="0">
                <a:solidFill>
                  <a:schemeClr val="tx2">
                    <a:lumMod val="75000"/>
                  </a:schemeClr>
                </a:solidFill>
                <a:ea typeface="Times New Roman" pitchFamily="18" charset="0"/>
              </a:rPr>
              <a:t>1-x</a:t>
            </a:r>
            <a:r>
              <a:rPr lang="sk-SK" altLang="sk-SK" sz="1400" b="1" dirty="0" err="1">
                <a:solidFill>
                  <a:schemeClr val="tx2">
                    <a:lumMod val="75000"/>
                  </a:schemeClr>
                </a:solidFill>
                <a:ea typeface="Times New Roman" pitchFamily="18" charset="0"/>
              </a:rPr>
              <a:t>Fe</a:t>
            </a:r>
            <a:r>
              <a:rPr lang="en-US" altLang="sk-SK" sz="1400" b="1" baseline="-25000" dirty="0" smtClean="0">
                <a:solidFill>
                  <a:schemeClr val="tx2">
                    <a:lumMod val="75000"/>
                  </a:schemeClr>
                </a:solidFill>
                <a:ea typeface="Times New Roman" pitchFamily="18" charset="0"/>
              </a:rPr>
              <a:t> x</a:t>
            </a:r>
            <a:r>
              <a:rPr lang="sk-SK" altLang="sk-SK" sz="1400" b="1" dirty="0" smtClean="0">
                <a:solidFill>
                  <a:schemeClr val="tx2">
                    <a:lumMod val="75000"/>
                  </a:schemeClr>
                </a:solidFill>
                <a:ea typeface="Times New Roman" pitchFamily="18" charset="0"/>
              </a:rPr>
              <a:t>O</a:t>
            </a:r>
            <a:r>
              <a:rPr lang="sk-SK" altLang="sk-SK" sz="1400" b="1" baseline="-30000" dirty="0" smtClean="0">
                <a:solidFill>
                  <a:schemeClr val="tx2">
                    <a:lumMod val="75000"/>
                  </a:schemeClr>
                </a:solidFill>
                <a:ea typeface="Times New Roman" pitchFamily="18" charset="0"/>
              </a:rPr>
              <a:t>3</a:t>
            </a:r>
            <a:r>
              <a:rPr lang="sk-SK" altLang="sk-SK" sz="1400" b="1" dirty="0" smtClean="0">
                <a:solidFill>
                  <a:schemeClr val="tx2">
                    <a:lumMod val="75000"/>
                  </a:schemeClr>
                </a:solidFill>
                <a:ea typeface="Times New Roman" pitchFamily="18" charset="0"/>
              </a:rPr>
              <a:t>, </a:t>
            </a:r>
            <a:r>
              <a:rPr lang="sk-SK" altLang="sk-SK" sz="1400" b="1" dirty="0" err="1" smtClean="0">
                <a:solidFill>
                  <a:schemeClr val="tx2">
                    <a:lumMod val="75000"/>
                  </a:schemeClr>
                </a:solidFill>
                <a:ea typeface="Times New Roman" pitchFamily="18" charset="0"/>
              </a:rPr>
              <a:t>Dy</a:t>
            </a:r>
            <a:r>
              <a:rPr lang="en-US" altLang="sk-SK" sz="1400" b="1" dirty="0" smtClean="0">
                <a:solidFill>
                  <a:schemeClr val="tx2">
                    <a:lumMod val="75000"/>
                  </a:schemeClr>
                </a:solidFill>
                <a:ea typeface="Times New Roman" pitchFamily="18" charset="0"/>
              </a:rPr>
              <a:t>Mn</a:t>
            </a:r>
            <a:r>
              <a:rPr lang="en-US" altLang="sk-SK" sz="1400" b="1" baseline="-25000" dirty="0" smtClean="0">
                <a:solidFill>
                  <a:schemeClr val="tx2">
                    <a:lumMod val="75000"/>
                  </a:schemeClr>
                </a:solidFill>
                <a:ea typeface="Times New Roman" pitchFamily="18" charset="0"/>
              </a:rPr>
              <a:t>1-x</a:t>
            </a:r>
            <a:r>
              <a:rPr lang="sk-SK" altLang="sk-SK" sz="1400" b="1" dirty="0" err="1">
                <a:solidFill>
                  <a:schemeClr val="tx2">
                    <a:lumMod val="75000"/>
                  </a:schemeClr>
                </a:solidFill>
                <a:ea typeface="Times New Roman" pitchFamily="18" charset="0"/>
              </a:rPr>
              <a:t>Fe</a:t>
            </a:r>
            <a:r>
              <a:rPr lang="en-US" altLang="sk-SK" sz="1400" b="1" baseline="-25000" dirty="0" smtClean="0">
                <a:solidFill>
                  <a:schemeClr val="tx2">
                    <a:lumMod val="75000"/>
                  </a:schemeClr>
                </a:solidFill>
                <a:ea typeface="Times New Roman" pitchFamily="18" charset="0"/>
              </a:rPr>
              <a:t> x</a:t>
            </a:r>
            <a:r>
              <a:rPr lang="sk-SK" altLang="sk-SK" sz="1400" b="1" dirty="0" smtClean="0">
                <a:solidFill>
                  <a:schemeClr val="tx2">
                    <a:lumMod val="75000"/>
                  </a:schemeClr>
                </a:solidFill>
                <a:ea typeface="Times New Roman" pitchFamily="18" charset="0"/>
              </a:rPr>
              <a:t>O</a:t>
            </a:r>
            <a:r>
              <a:rPr lang="sk-SK" altLang="sk-SK" sz="1400" b="1" baseline="-30000" dirty="0" smtClean="0">
                <a:solidFill>
                  <a:schemeClr val="tx2">
                    <a:lumMod val="75000"/>
                  </a:schemeClr>
                </a:solidFill>
                <a:ea typeface="Times New Roman" pitchFamily="18" charset="0"/>
              </a:rPr>
              <a:t>3</a:t>
            </a:r>
          </a:p>
          <a:p>
            <a:pPr eaLnBrk="0" hangingPunct="0"/>
            <a:r>
              <a:rPr lang="sk-SK" altLang="sk-SK" sz="1400" b="1" dirty="0">
                <a:solidFill>
                  <a:schemeClr val="tx2">
                    <a:lumMod val="75000"/>
                  </a:schemeClr>
                </a:solidFill>
                <a:ea typeface="Times New Roman" pitchFamily="18" charset="0"/>
              </a:rPr>
              <a:t>La</a:t>
            </a:r>
            <a:r>
              <a:rPr lang="en-US" altLang="sk-SK" sz="1400" b="1" baseline="-30000" dirty="0" smtClean="0">
                <a:solidFill>
                  <a:schemeClr val="tx2">
                    <a:lumMod val="75000"/>
                  </a:schemeClr>
                </a:solidFill>
                <a:ea typeface="Times New Roman" pitchFamily="18" charset="0"/>
              </a:rPr>
              <a:t>2</a:t>
            </a:r>
            <a:r>
              <a:rPr lang="en-US" altLang="sk-SK" sz="1400" b="1" dirty="0" smtClean="0">
                <a:solidFill>
                  <a:schemeClr val="tx2">
                    <a:lumMod val="75000"/>
                  </a:schemeClr>
                </a:solidFill>
                <a:ea typeface="Times New Roman" pitchFamily="18" charset="0"/>
              </a:rPr>
              <a:t>Ti</a:t>
            </a:r>
            <a:r>
              <a:rPr lang="en-US" altLang="sk-SK" sz="1400" b="1" baseline="-30000" dirty="0" smtClean="0">
                <a:solidFill>
                  <a:schemeClr val="tx2">
                    <a:lumMod val="75000"/>
                  </a:schemeClr>
                </a:solidFill>
                <a:ea typeface="Times New Roman" pitchFamily="18" charset="0"/>
              </a:rPr>
              <a:t>2</a:t>
            </a:r>
            <a:r>
              <a:rPr lang="en-US" altLang="sk-SK" sz="1400" b="1" dirty="0" smtClean="0">
                <a:solidFill>
                  <a:schemeClr val="tx2">
                    <a:lumMod val="75000"/>
                  </a:schemeClr>
                </a:solidFill>
                <a:ea typeface="Times New Roman" pitchFamily="18" charset="0"/>
              </a:rPr>
              <a:t>O</a:t>
            </a:r>
            <a:r>
              <a:rPr lang="en-US" altLang="sk-SK" sz="1400" b="1" baseline="-30000" dirty="0" smtClean="0">
                <a:solidFill>
                  <a:schemeClr val="tx2">
                    <a:lumMod val="75000"/>
                  </a:schemeClr>
                </a:solidFill>
                <a:ea typeface="Times New Roman" pitchFamily="18" charset="0"/>
              </a:rPr>
              <a:t>7</a:t>
            </a:r>
            <a:r>
              <a:rPr lang="sk-SK" altLang="sk-SK" sz="1400" b="1" dirty="0" smtClean="0">
                <a:solidFill>
                  <a:schemeClr val="tx2">
                    <a:lumMod val="75000"/>
                  </a:schemeClr>
                </a:solidFill>
                <a:ea typeface="Times New Roman" pitchFamily="18" charset="0"/>
              </a:rPr>
              <a:t>,</a:t>
            </a:r>
            <a:r>
              <a:rPr lang="sk-SK" altLang="sk-SK" sz="1400" b="1" baseline="-30000" dirty="0" smtClean="0">
                <a:solidFill>
                  <a:schemeClr val="tx2">
                    <a:lumMod val="75000"/>
                  </a:schemeClr>
                </a:solidFill>
                <a:ea typeface="Times New Roman" pitchFamily="18" charset="0"/>
              </a:rPr>
              <a:t> </a:t>
            </a:r>
            <a:r>
              <a:rPr lang="sk-SK" altLang="sk-SK" sz="1400" b="1" dirty="0" smtClean="0">
                <a:solidFill>
                  <a:schemeClr val="tx2">
                    <a:lumMod val="75000"/>
                  </a:schemeClr>
                </a:solidFill>
                <a:ea typeface="Times New Roman" pitchFamily="18" charset="0"/>
              </a:rPr>
              <a:t>La</a:t>
            </a:r>
            <a:r>
              <a:rPr lang="en-US" altLang="sk-SK" sz="1400" b="1" dirty="0" err="1" smtClean="0">
                <a:solidFill>
                  <a:schemeClr val="tx2">
                    <a:lumMod val="75000"/>
                  </a:schemeClr>
                </a:solidFill>
                <a:ea typeface="Times New Roman" pitchFamily="18" charset="0"/>
              </a:rPr>
              <a:t>TiO</a:t>
            </a:r>
            <a:r>
              <a:rPr lang="sk-SK" altLang="sk-SK" sz="1400" b="1" baseline="-30000" dirty="0" smtClean="0">
                <a:solidFill>
                  <a:schemeClr val="tx2">
                    <a:lumMod val="75000"/>
                  </a:schemeClr>
                </a:solidFill>
                <a:ea typeface="Times New Roman" pitchFamily="18" charset="0"/>
              </a:rPr>
              <a:t>3</a:t>
            </a:r>
            <a:r>
              <a:rPr lang="sk-SK" altLang="sk-SK" sz="1400" b="1" dirty="0" smtClean="0">
                <a:solidFill>
                  <a:schemeClr val="tx2">
                    <a:lumMod val="75000"/>
                  </a:schemeClr>
                </a:solidFill>
                <a:ea typeface="Times New Roman" pitchFamily="18" charset="0"/>
              </a:rPr>
              <a:t>;</a:t>
            </a:r>
          </a:p>
          <a:p>
            <a:pPr eaLnBrk="0" hangingPunct="0"/>
            <a:endParaRPr lang="sk-SK" altLang="sk-SK" sz="1400" b="1" dirty="0" smtClean="0">
              <a:solidFill>
                <a:schemeClr val="tx2">
                  <a:lumMod val="75000"/>
                </a:schemeClr>
              </a:solidFill>
              <a:ea typeface="Times New Roman" pitchFamily="18" charset="0"/>
            </a:endParaRPr>
          </a:p>
          <a:p>
            <a:pPr eaLnBrk="0" hangingPunct="0"/>
            <a:r>
              <a:rPr lang="sk-SK" altLang="sk-SK" sz="1400" dirty="0">
                <a:ea typeface="Times New Roman" pitchFamily="18" charset="0"/>
              </a:rPr>
              <a:t>Príprava </a:t>
            </a:r>
            <a:r>
              <a:rPr lang="sk-SK" altLang="sk-SK" sz="1400" dirty="0" err="1">
                <a:ea typeface="Times New Roman" pitchFamily="18" charset="0"/>
              </a:rPr>
              <a:t>monokryštálov</a:t>
            </a:r>
            <a:r>
              <a:rPr lang="en-US" altLang="sk-SK" sz="1400" dirty="0">
                <a:ea typeface="Times New Roman" pitchFamily="18" charset="0"/>
              </a:rPr>
              <a:t> </a:t>
            </a:r>
            <a:r>
              <a:rPr lang="sk-SK" altLang="sk-SK" sz="1400" dirty="0" smtClean="0">
                <a:ea typeface="Times New Roman" pitchFamily="18" charset="0"/>
              </a:rPr>
              <a:t>zo</a:t>
            </a:r>
            <a:r>
              <a:rPr lang="en-US" altLang="sk-SK" sz="1400" dirty="0" smtClean="0">
                <a:ea typeface="Times New Roman" pitchFamily="18" charset="0"/>
              </a:rPr>
              <a:t> </a:t>
            </a:r>
            <a:r>
              <a:rPr lang="sk-SK" altLang="sk-SK" sz="1400" dirty="0" smtClean="0">
                <a:ea typeface="Times New Roman" pitchFamily="18" charset="0"/>
              </a:rPr>
              <a:t>skupiny</a:t>
            </a:r>
            <a:r>
              <a:rPr lang="en-US" altLang="sk-SK" sz="1400" dirty="0" smtClean="0">
                <a:ea typeface="Times New Roman" pitchFamily="18" charset="0"/>
              </a:rPr>
              <a:t> </a:t>
            </a:r>
            <a:r>
              <a:rPr lang="sk-SK" altLang="sk-SK" sz="1400" dirty="0" err="1" smtClean="0">
                <a:ea typeface="Times New Roman" pitchFamily="18" charset="0"/>
              </a:rPr>
              <a:t>intermetalických</a:t>
            </a:r>
            <a:r>
              <a:rPr lang="sk-SK" altLang="sk-SK" sz="1400" dirty="0" smtClean="0">
                <a:ea typeface="Times New Roman" pitchFamily="18" charset="0"/>
              </a:rPr>
              <a:t> zlúčenín:</a:t>
            </a:r>
            <a:endParaRPr lang="sk-SK" altLang="sk-SK" sz="1400" dirty="0"/>
          </a:p>
          <a:p>
            <a:pPr lvl="0" eaLnBrk="0" hangingPunct="0"/>
            <a:r>
              <a:rPr kumimoji="0" lang="sk-SK" altLang="sk-SK" sz="1400" b="1" i="0" u="none" strike="noStrike" cap="none" normalizeH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</a:rPr>
              <a:t>CeNiGe</a:t>
            </a:r>
            <a:r>
              <a:rPr kumimoji="0" lang="sk-SK" altLang="sk-SK" sz="1400" b="1" i="0" u="none" strike="noStrike" cap="none" normalizeH="0" baseline="-2500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</a:rPr>
              <a:t>2</a:t>
            </a:r>
            <a:r>
              <a:rPr lang="sk-SK" altLang="sk-SK" sz="1400" dirty="0" smtClean="0"/>
              <a:t>; </a:t>
            </a:r>
            <a:r>
              <a:rPr lang="sk-SK" altLang="sk-SK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UNi</a:t>
            </a:r>
            <a:r>
              <a:rPr lang="sk-SK" altLang="sk-SK" sz="1400" b="1" baseline="-25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sk-SK" altLang="sk-SK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</a:t>
            </a:r>
            <a:endParaRPr kumimoji="0" lang="sk-SK" altLang="sk-SK" sz="1400" b="1" i="0" u="none" strike="noStrike" cap="none" normalizeH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</a:endParaRPr>
          </a:p>
          <a:p>
            <a:pPr lvl="0" eaLnBrk="0" hangingPunct="0"/>
            <a:r>
              <a:rPr lang="sk-SK" sz="1400" dirty="0" smtClean="0"/>
              <a:t>Jednooblúková pec:</a:t>
            </a:r>
          </a:p>
          <a:p>
            <a:pPr lvl="0" eaLnBrk="0" hangingPunct="0"/>
            <a:r>
              <a:rPr lang="sk-SK" sz="1400" dirty="0" err="1" smtClean="0"/>
              <a:t>Fe-Mn-B</a:t>
            </a:r>
            <a:r>
              <a:rPr lang="sk-SK" sz="1400" dirty="0"/>
              <a:t>, </a:t>
            </a:r>
            <a:r>
              <a:rPr lang="sk-SK" sz="1400" dirty="0" err="1"/>
              <a:t>Fe-B-Cr</a:t>
            </a:r>
            <a:r>
              <a:rPr lang="sk-SK" sz="1400" dirty="0"/>
              <a:t>, </a:t>
            </a:r>
            <a:r>
              <a:rPr lang="sk-SK" sz="1400" dirty="0" err="1"/>
              <a:t>La-Ni-Ge</a:t>
            </a:r>
            <a:r>
              <a:rPr lang="sk-SK" sz="1400" dirty="0"/>
              <a:t>, </a:t>
            </a:r>
            <a:r>
              <a:rPr lang="sk-SK" sz="1400" dirty="0" err="1"/>
              <a:t>Ce-Ni-Ge</a:t>
            </a:r>
            <a:r>
              <a:rPr lang="sk-SK" sz="1400" dirty="0"/>
              <a:t>, </a:t>
            </a:r>
            <a:r>
              <a:rPr lang="sk-SK" sz="1400" dirty="0" err="1"/>
              <a:t>Ce-Ni-Si</a:t>
            </a:r>
            <a:r>
              <a:rPr lang="sk-SK" sz="1400" dirty="0"/>
              <a:t>, </a:t>
            </a:r>
            <a:r>
              <a:rPr lang="sk-SK" sz="1400" dirty="0" err="1"/>
              <a:t>Ce-Co-Ge</a:t>
            </a:r>
            <a:r>
              <a:rPr lang="sk-SK" sz="1400" dirty="0"/>
              <a:t>, </a:t>
            </a:r>
            <a:endParaRPr lang="sk-SK" sz="1400" dirty="0" smtClean="0"/>
          </a:p>
          <a:p>
            <a:pPr lvl="0" eaLnBrk="0" hangingPunct="0"/>
            <a:r>
              <a:rPr lang="sk-SK" sz="1400" dirty="0" smtClean="0"/>
              <a:t>UNiSi</a:t>
            </a:r>
            <a:r>
              <a:rPr lang="sk-SK" sz="1400" baseline="-25000" dirty="0" smtClean="0"/>
              <a:t>2</a:t>
            </a:r>
            <a:r>
              <a:rPr lang="sk-SK" sz="1400" dirty="0"/>
              <a:t>, </a:t>
            </a:r>
            <a:r>
              <a:rPr lang="sk-SK" sz="1400" dirty="0" err="1"/>
              <a:t>UNiGe</a:t>
            </a:r>
            <a:endParaRPr kumimoji="0" lang="sk-SK" altLang="sk-SK" sz="14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-252536" y="4010548"/>
            <a:ext cx="261671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altLang="sk-SK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Laue</a:t>
            </a:r>
            <a:r>
              <a:rPr kumimoji="0" lang="sk-SK" altLang="sk-SK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zobrazenie na NdMnO</a:t>
            </a:r>
            <a:r>
              <a:rPr kumimoji="0" lang="sk-SK" altLang="sk-SK" sz="12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endParaRPr kumimoji="0" lang="sk-SK" altLang="sk-SK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bdĺžnik 12"/>
          <p:cNvSpPr/>
          <p:nvPr/>
        </p:nvSpPr>
        <p:spPr>
          <a:xfrm>
            <a:off x="3069453" y="2473151"/>
            <a:ext cx="7777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altLang="sk-SK" sz="1400" dirty="0" smtClean="0">
                <a:ea typeface="Times New Roman" pitchFamily="18" charset="0"/>
              </a:rPr>
              <a:t>La</a:t>
            </a:r>
            <a:r>
              <a:rPr lang="en-US" altLang="sk-SK" sz="1400" baseline="-30000" dirty="0" smtClean="0">
                <a:ea typeface="Times New Roman" pitchFamily="18" charset="0"/>
              </a:rPr>
              <a:t>2</a:t>
            </a:r>
            <a:r>
              <a:rPr lang="en-US" altLang="sk-SK" sz="1400" dirty="0" smtClean="0">
                <a:ea typeface="Times New Roman" pitchFamily="18" charset="0"/>
              </a:rPr>
              <a:t>Ti</a:t>
            </a:r>
            <a:r>
              <a:rPr lang="en-US" altLang="sk-SK" sz="1400" baseline="-30000" dirty="0" smtClean="0">
                <a:ea typeface="Times New Roman" pitchFamily="18" charset="0"/>
              </a:rPr>
              <a:t>2</a:t>
            </a:r>
            <a:r>
              <a:rPr lang="en-US" altLang="sk-SK" sz="1400" dirty="0" smtClean="0">
                <a:ea typeface="Times New Roman" pitchFamily="18" charset="0"/>
              </a:rPr>
              <a:t>O</a:t>
            </a:r>
            <a:r>
              <a:rPr lang="en-US" altLang="sk-SK" sz="1400" baseline="-30000" dirty="0" smtClean="0">
                <a:ea typeface="Times New Roman" pitchFamily="18" charset="0"/>
              </a:rPr>
              <a:t>7</a:t>
            </a:r>
            <a:endParaRPr lang="sk-SK" sz="1400" dirty="0"/>
          </a:p>
        </p:txBody>
      </p:sp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6259493"/>
              </p:ext>
            </p:extLst>
          </p:nvPr>
        </p:nvGraphicFramePr>
        <p:xfrm>
          <a:off x="5165828" y="1340768"/>
          <a:ext cx="4035916" cy="28191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6" name="Graph" r:id="rId6" imgW="4154760" imgH="2901600" progId="Origin50.Graph">
                  <p:embed/>
                </p:oleObj>
              </mc:Choice>
              <mc:Fallback>
                <p:oleObj name="Graph" r:id="rId6" imgW="4154760" imgH="29016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165828" y="1340768"/>
                        <a:ext cx="4035916" cy="28191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8019424"/>
              </p:ext>
            </p:extLst>
          </p:nvPr>
        </p:nvGraphicFramePr>
        <p:xfrm>
          <a:off x="5148064" y="4071555"/>
          <a:ext cx="4028332" cy="28138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7" name="Graph" r:id="rId8" imgW="4154760" imgH="2901600" progId="Origin50.Graph">
                  <p:embed/>
                </p:oleObj>
              </mc:Choice>
              <mc:Fallback>
                <p:oleObj name="Graph" r:id="rId8" imgW="4154760" imgH="29016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148064" y="4071555"/>
                        <a:ext cx="4028332" cy="28138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Obdĺžnik 3"/>
          <p:cNvSpPr/>
          <p:nvPr/>
        </p:nvSpPr>
        <p:spPr>
          <a:xfrm>
            <a:off x="5580112" y="4077072"/>
            <a:ext cx="30498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hangingPunct="0"/>
            <a:r>
              <a:rPr lang="en-US" altLang="sk-SK" sz="1400" dirty="0" err="1" smtClean="0">
                <a:ea typeface="Times New Roman" pitchFamily="18" charset="0"/>
              </a:rPr>
              <a:t>Pr</a:t>
            </a:r>
            <a:r>
              <a:rPr lang="sk-SK" altLang="sk-SK" sz="1400" dirty="0" err="1" smtClean="0">
                <a:ea typeface="Times New Roman" pitchFamily="18" charset="0"/>
              </a:rPr>
              <a:t>íklad</a:t>
            </a:r>
            <a:r>
              <a:rPr lang="sk-SK" altLang="sk-SK" sz="1400" dirty="0" smtClean="0">
                <a:ea typeface="Times New Roman" pitchFamily="18" charset="0"/>
              </a:rPr>
              <a:t> </a:t>
            </a:r>
            <a:r>
              <a:rPr lang="sk-SK" altLang="sk-SK" sz="1400" dirty="0" err="1" smtClean="0">
                <a:ea typeface="Times New Roman" pitchFamily="18" charset="0"/>
              </a:rPr>
              <a:t>magnetokryštalickej</a:t>
            </a:r>
            <a:r>
              <a:rPr lang="sk-SK" altLang="sk-SK" sz="1400" dirty="0" smtClean="0">
                <a:ea typeface="Times New Roman" pitchFamily="18" charset="0"/>
              </a:rPr>
              <a:t> </a:t>
            </a:r>
            <a:r>
              <a:rPr lang="sk-SK" altLang="sk-SK" sz="1400" dirty="0" err="1" smtClean="0">
                <a:ea typeface="Times New Roman" pitchFamily="18" charset="0"/>
              </a:rPr>
              <a:t>anizotropie</a:t>
            </a:r>
            <a:endParaRPr lang="sk-SK" altLang="sk-SK" sz="1400" dirty="0">
              <a:ea typeface="Times New Roman" pitchFamily="18" charset="0"/>
            </a:endParaRPr>
          </a:p>
        </p:txBody>
      </p:sp>
      <p:sp>
        <p:nvSpPr>
          <p:cNvPr id="6" name="Obdĺžnik 5"/>
          <p:cNvSpPr/>
          <p:nvPr/>
        </p:nvSpPr>
        <p:spPr>
          <a:xfrm>
            <a:off x="504056" y="4581128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k-SK" sz="1400" dirty="0"/>
              <a:t>Dizertačné </a:t>
            </a:r>
            <a:r>
              <a:rPr lang="sk-SK" sz="1400" dirty="0" smtClean="0"/>
              <a:t>práce ukončené:</a:t>
            </a:r>
            <a:endParaRPr lang="sk-SK" sz="1400" dirty="0"/>
          </a:p>
          <a:p>
            <a:r>
              <a:rPr lang="sk-SK" sz="1400" dirty="0"/>
              <a:t> </a:t>
            </a:r>
          </a:p>
          <a:p>
            <a:r>
              <a:rPr lang="sk-SK" sz="1400" dirty="0"/>
              <a:t>Jana </a:t>
            </a:r>
            <a:r>
              <a:rPr lang="sk-SK" sz="1400" dirty="0" smtClean="0"/>
              <a:t>Lazúrová</a:t>
            </a:r>
            <a:endParaRPr lang="sk-SK" sz="1400" dirty="0"/>
          </a:p>
          <a:p>
            <a:r>
              <a:rPr lang="sk-SK" sz="1400" dirty="0"/>
              <a:t>„PRÍPRAVA A ŠTÚDIUM FYZIKÁLNYCH VLASTNOSTÍ SILNE KORELOVANÝCH ELEKTRÓNOVÝCH SYSTÉMOV NA BÁZE OXIDOV 3d KOVOV“.</a:t>
            </a:r>
          </a:p>
          <a:p>
            <a:r>
              <a:rPr lang="sk-SK" sz="1400" dirty="0"/>
              <a:t>Hutnícka fakulta, v odbore 5.2.26 Materiály – úspešná obhajoba dňa 28.8.2015</a:t>
            </a:r>
          </a:p>
        </p:txBody>
      </p:sp>
    </p:spTree>
    <p:extLst>
      <p:ext uri="{BB962C8B-B14F-4D97-AF65-F5344CB8AC3E}">
        <p14:creationId xmlns:p14="http://schemas.microsoft.com/office/powerpoint/2010/main" val="171027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873971"/>
            <a:ext cx="9582150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3588750"/>
              </p:ext>
            </p:extLst>
          </p:nvPr>
        </p:nvGraphicFramePr>
        <p:xfrm>
          <a:off x="2277046" y="188640"/>
          <a:ext cx="5099050" cy="3563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5" name="Graph" r:id="rId5" imgW="4154760" imgH="2901600" progId="Origin50.Graph">
                  <p:embed/>
                </p:oleObj>
              </mc:Choice>
              <mc:Fallback>
                <p:oleObj name="Graph" r:id="rId5" imgW="4154760" imgH="2901600" progId="Origin50.Graph">
                  <p:embed/>
                  <p:pic>
                    <p:nvPicPr>
                      <p:cNvPr id="0" name="Objek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7046" y="188640"/>
                        <a:ext cx="5099050" cy="3563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4932040" cy="476672"/>
          </a:xfrm>
        </p:spPr>
        <p:txBody>
          <a:bodyPr>
            <a:normAutofit fontScale="90000"/>
          </a:bodyPr>
          <a:lstStyle/>
          <a:p>
            <a:r>
              <a:rPr lang="en-GB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NdMn</a:t>
            </a:r>
            <a:r>
              <a:rPr lang="en-GB" sz="2400" b="1" baseline="-25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1-x</a:t>
            </a:r>
            <a:r>
              <a:rPr lang="en-GB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</a:t>
            </a:r>
            <a:r>
              <a:rPr lang="en-GB" sz="2400" b="1" baseline="-25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r>
              <a:rPr lang="en-GB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n-GB" sz="2400" b="1" baseline="-25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n-GB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sk-SK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porovnanie </a:t>
            </a:r>
            <a:r>
              <a:rPr lang="en-U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NPD vs. </a:t>
            </a:r>
            <a:r>
              <a:rPr lang="el-GR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χ</a:t>
            </a:r>
            <a:r>
              <a:rPr lang="en-US" sz="2400" b="1" baseline="-25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</a:t>
            </a:r>
            <a:endParaRPr lang="sk-SK" sz="2400" b="1" baseline="-25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Obdĺžnik 4"/>
          <p:cNvSpPr/>
          <p:nvPr/>
        </p:nvSpPr>
        <p:spPr>
          <a:xfrm>
            <a:off x="0" y="6167045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 err="1"/>
              <a:t>Matúš</a:t>
            </a:r>
            <a:r>
              <a:rPr lang="en-US" u="sng" dirty="0"/>
              <a:t> </a:t>
            </a:r>
            <a:r>
              <a:rPr lang="en-US" u="sng" dirty="0" err="1"/>
              <a:t>Mihalik</a:t>
            </a:r>
            <a:r>
              <a:rPr lang="en-US" dirty="0"/>
              <a:t>, </a:t>
            </a:r>
            <a:r>
              <a:rPr lang="en-US" u="sng" dirty="0" err="1"/>
              <a:t>Marián</a:t>
            </a:r>
            <a:r>
              <a:rPr lang="en-US" u="sng" dirty="0"/>
              <a:t> </a:t>
            </a:r>
            <a:r>
              <a:rPr lang="en-US" u="sng" dirty="0" err="1"/>
              <a:t>Mihalik</a:t>
            </a:r>
            <a:r>
              <a:rPr lang="en-US" dirty="0"/>
              <a:t>, </a:t>
            </a:r>
            <a:r>
              <a:rPr lang="en-US" dirty="0" err="1"/>
              <a:t>M.Fitta</a:t>
            </a:r>
            <a:r>
              <a:rPr lang="en-US" dirty="0"/>
              <a:t>, </a:t>
            </a:r>
            <a:r>
              <a:rPr lang="en-US" dirty="0" err="1"/>
              <a:t>M.Bałanda</a:t>
            </a:r>
            <a:r>
              <a:rPr lang="en-US" dirty="0"/>
              <a:t>, </a:t>
            </a:r>
            <a:r>
              <a:rPr lang="en-US" u="sng" dirty="0" err="1"/>
              <a:t>M.Vavra</a:t>
            </a:r>
            <a:r>
              <a:rPr lang="en-US" dirty="0"/>
              <a:t>, </a:t>
            </a:r>
            <a:r>
              <a:rPr lang="en-US" dirty="0" err="1"/>
              <a:t>S.Gabáni</a:t>
            </a:r>
            <a:r>
              <a:rPr lang="en-US" dirty="0"/>
              <a:t>, </a:t>
            </a:r>
            <a:r>
              <a:rPr lang="en-US" u="sng" dirty="0"/>
              <a:t>M. </a:t>
            </a:r>
            <a:r>
              <a:rPr lang="en-US" u="sng" dirty="0" err="1"/>
              <a:t>Zentková</a:t>
            </a:r>
            <a:r>
              <a:rPr lang="en-US" dirty="0"/>
              <a:t>, </a:t>
            </a:r>
            <a:r>
              <a:rPr lang="en-US" dirty="0" err="1"/>
              <a:t>J.Briančin</a:t>
            </a:r>
            <a:r>
              <a:rPr lang="en-US" dirty="0"/>
              <a:t>, </a:t>
            </a:r>
            <a:r>
              <a:rPr lang="en-US" i="1" dirty="0"/>
              <a:t>Magnetic properties of NdMn</a:t>
            </a:r>
            <a:r>
              <a:rPr lang="en-US" i="1" baseline="-25000" dirty="0"/>
              <a:t>1−x</a:t>
            </a:r>
            <a:r>
              <a:rPr lang="en-US" i="1" dirty="0"/>
              <a:t>Fe</a:t>
            </a:r>
            <a:r>
              <a:rPr lang="en-US" i="1" baseline="-25000" dirty="0"/>
              <a:t>x</a:t>
            </a:r>
            <a:r>
              <a:rPr lang="en-US" i="1" dirty="0"/>
              <a:t>O</a:t>
            </a:r>
            <a:r>
              <a:rPr lang="en-US" i="1" baseline="-25000" dirty="0"/>
              <a:t>3+δ</a:t>
            </a:r>
            <a:r>
              <a:rPr lang="en-US" i="1" dirty="0"/>
              <a:t> (0≤x≤0.3) system</a:t>
            </a:r>
            <a:r>
              <a:rPr lang="en-US" dirty="0"/>
              <a:t>, </a:t>
            </a:r>
            <a:r>
              <a:rPr lang="en-US" b="1" dirty="0"/>
              <a:t>JMMM</a:t>
            </a:r>
            <a:r>
              <a:rPr lang="en-US" dirty="0"/>
              <a:t>, 345 (2013) 125–133. 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972670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8748662"/>
              </p:ext>
            </p:extLst>
          </p:nvPr>
        </p:nvGraphicFramePr>
        <p:xfrm>
          <a:off x="128578" y="3049802"/>
          <a:ext cx="5019486" cy="3547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9" name="Graph" r:id="rId3" imgW="4276800" imgH="3022200" progId="Origin50.Graph">
                  <p:embed/>
                </p:oleObj>
              </mc:Choice>
              <mc:Fallback>
                <p:oleObj name="Graph" r:id="rId3" imgW="4276800" imgH="30222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8578" y="3049802"/>
                        <a:ext cx="5019486" cy="3547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Obdĺžnik 5"/>
          <p:cNvSpPr/>
          <p:nvPr/>
        </p:nvSpPr>
        <p:spPr>
          <a:xfrm>
            <a:off x="1705228" y="44624"/>
            <a:ext cx="14684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altLang="sk-SK" b="1" dirty="0" err="1">
                <a:solidFill>
                  <a:schemeClr val="tx2">
                    <a:lumMod val="75000"/>
                  </a:schemeClr>
                </a:solidFill>
                <a:ea typeface="Times New Roman" pitchFamily="18" charset="0"/>
              </a:rPr>
              <a:t>Pr</a:t>
            </a:r>
            <a:r>
              <a:rPr lang="en-US" altLang="sk-SK" b="1" dirty="0">
                <a:solidFill>
                  <a:schemeClr val="tx2">
                    <a:lumMod val="75000"/>
                  </a:schemeClr>
                </a:solidFill>
                <a:ea typeface="Times New Roman" pitchFamily="18" charset="0"/>
              </a:rPr>
              <a:t>Mn</a:t>
            </a:r>
            <a:r>
              <a:rPr lang="en-US" altLang="sk-SK" b="1" baseline="-25000" dirty="0">
                <a:solidFill>
                  <a:schemeClr val="tx2">
                    <a:lumMod val="75000"/>
                  </a:schemeClr>
                </a:solidFill>
                <a:ea typeface="Times New Roman" pitchFamily="18" charset="0"/>
              </a:rPr>
              <a:t>1-x</a:t>
            </a:r>
            <a:r>
              <a:rPr lang="sk-SK" altLang="sk-SK" b="1" dirty="0" err="1">
                <a:solidFill>
                  <a:schemeClr val="tx2">
                    <a:lumMod val="75000"/>
                  </a:schemeClr>
                </a:solidFill>
                <a:ea typeface="Times New Roman" pitchFamily="18" charset="0"/>
              </a:rPr>
              <a:t>Fe</a:t>
            </a:r>
            <a:r>
              <a:rPr lang="en-US" altLang="sk-SK" b="1" baseline="-25000" dirty="0">
                <a:solidFill>
                  <a:schemeClr val="tx2">
                    <a:lumMod val="75000"/>
                  </a:schemeClr>
                </a:solidFill>
                <a:ea typeface="Times New Roman" pitchFamily="18" charset="0"/>
              </a:rPr>
              <a:t> x</a:t>
            </a:r>
            <a:r>
              <a:rPr lang="sk-SK" altLang="sk-SK" b="1" dirty="0">
                <a:solidFill>
                  <a:schemeClr val="tx2">
                    <a:lumMod val="75000"/>
                  </a:schemeClr>
                </a:solidFill>
                <a:ea typeface="Times New Roman" pitchFamily="18" charset="0"/>
              </a:rPr>
              <a:t>O</a:t>
            </a:r>
            <a:r>
              <a:rPr lang="sk-SK" altLang="sk-SK" b="1" baseline="-30000" dirty="0">
                <a:solidFill>
                  <a:schemeClr val="tx2">
                    <a:lumMod val="75000"/>
                  </a:schemeClr>
                </a:solidFill>
                <a:ea typeface="Times New Roman" pitchFamily="18" charset="0"/>
              </a:rPr>
              <a:t>3</a:t>
            </a:r>
            <a:endParaRPr lang="sk-SK" dirty="0"/>
          </a:p>
        </p:txBody>
      </p:sp>
      <p:pic>
        <p:nvPicPr>
          <p:cNvPr id="7" name="Obrázok 6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" t="6388" r="4456" b="913"/>
          <a:stretch/>
        </p:blipFill>
        <p:spPr bwMode="auto">
          <a:xfrm>
            <a:off x="179512" y="476672"/>
            <a:ext cx="4748530" cy="27158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Obdĺžnik 8"/>
          <p:cNvSpPr/>
          <p:nvPr/>
        </p:nvSpPr>
        <p:spPr>
          <a:xfrm>
            <a:off x="6876256" y="-27384"/>
            <a:ext cx="15005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altLang="sk-SK" b="1" dirty="0" err="1" smtClean="0">
                <a:solidFill>
                  <a:schemeClr val="tx2">
                    <a:lumMod val="75000"/>
                  </a:schemeClr>
                </a:solidFill>
                <a:ea typeface="Times New Roman" pitchFamily="18" charset="0"/>
              </a:rPr>
              <a:t>Tb</a:t>
            </a:r>
            <a:r>
              <a:rPr lang="en-US" altLang="sk-SK" b="1" dirty="0" smtClean="0">
                <a:solidFill>
                  <a:schemeClr val="tx2">
                    <a:lumMod val="75000"/>
                  </a:schemeClr>
                </a:solidFill>
                <a:ea typeface="Times New Roman" pitchFamily="18" charset="0"/>
              </a:rPr>
              <a:t>Mn</a:t>
            </a:r>
            <a:r>
              <a:rPr lang="en-US" altLang="sk-SK" b="1" baseline="-25000" dirty="0" smtClean="0">
                <a:solidFill>
                  <a:schemeClr val="tx2">
                    <a:lumMod val="75000"/>
                  </a:schemeClr>
                </a:solidFill>
                <a:ea typeface="Times New Roman" pitchFamily="18" charset="0"/>
              </a:rPr>
              <a:t>1-x</a:t>
            </a:r>
            <a:r>
              <a:rPr lang="sk-SK" altLang="sk-SK" b="1" dirty="0" err="1">
                <a:solidFill>
                  <a:schemeClr val="tx2">
                    <a:lumMod val="75000"/>
                  </a:schemeClr>
                </a:solidFill>
                <a:ea typeface="Times New Roman" pitchFamily="18" charset="0"/>
              </a:rPr>
              <a:t>Fe</a:t>
            </a:r>
            <a:r>
              <a:rPr lang="en-US" altLang="sk-SK" b="1" baseline="-25000" dirty="0">
                <a:solidFill>
                  <a:schemeClr val="tx2">
                    <a:lumMod val="75000"/>
                  </a:schemeClr>
                </a:solidFill>
                <a:ea typeface="Times New Roman" pitchFamily="18" charset="0"/>
              </a:rPr>
              <a:t> x</a:t>
            </a:r>
            <a:r>
              <a:rPr lang="sk-SK" altLang="sk-SK" b="1" dirty="0">
                <a:solidFill>
                  <a:schemeClr val="tx2">
                    <a:lumMod val="75000"/>
                  </a:schemeClr>
                </a:solidFill>
                <a:ea typeface="Times New Roman" pitchFamily="18" charset="0"/>
              </a:rPr>
              <a:t>O</a:t>
            </a:r>
            <a:r>
              <a:rPr lang="sk-SK" altLang="sk-SK" b="1" baseline="-30000" dirty="0">
                <a:solidFill>
                  <a:schemeClr val="tx2">
                    <a:lumMod val="75000"/>
                  </a:schemeClr>
                </a:solidFill>
                <a:ea typeface="Times New Roman" pitchFamily="18" charset="0"/>
              </a:rPr>
              <a:t>3</a:t>
            </a:r>
            <a:endParaRPr lang="sk-SK" dirty="0"/>
          </a:p>
        </p:txBody>
      </p:sp>
      <p:graphicFrame>
        <p:nvGraphicFramePr>
          <p:cNvPr id="10" name="Objek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8575574"/>
              </p:ext>
            </p:extLst>
          </p:nvPr>
        </p:nvGraphicFramePr>
        <p:xfrm>
          <a:off x="4858801" y="116632"/>
          <a:ext cx="4609743" cy="32199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0" name="Graph" r:id="rId6" imgW="4154760" imgH="2901600" progId="Origin50.Graph">
                  <p:embed/>
                </p:oleObj>
              </mc:Choice>
              <mc:Fallback>
                <p:oleObj name="Graph" r:id="rId6" imgW="4154760" imgH="29016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858801" y="116632"/>
                        <a:ext cx="4609743" cy="32199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74" name="Picture 2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8043" y="3325269"/>
            <a:ext cx="4215958" cy="3181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8407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-1" y="-27384"/>
            <a:ext cx="364670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GB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</a:t>
            </a:r>
            <a:r>
              <a:rPr lang="en-GB" sz="2400" b="1" baseline="-25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1-x</a:t>
            </a:r>
            <a:r>
              <a:rPr lang="en-GB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</a:t>
            </a:r>
            <a:r>
              <a:rPr lang="en-GB" sz="2400" b="1" baseline="-25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r>
              <a:rPr lang="en-GB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MnO</a:t>
            </a:r>
            <a:r>
              <a:rPr lang="en-GB" sz="2400" b="1" baseline="-25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n-GB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nano</a:t>
            </a:r>
            <a:r>
              <a:rPr lang="en-U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-</a:t>
            </a:r>
            <a:r>
              <a:rPr lang="sk-SK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častice</a:t>
            </a:r>
            <a:endParaRPr lang="en-US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88473"/>
            <a:ext cx="4768946" cy="3048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2"/>
          <p:cNvSpPr txBox="1">
            <a:spLocks noChangeArrowheads="1"/>
          </p:cNvSpPr>
          <p:nvPr/>
        </p:nvSpPr>
        <p:spPr bwMode="auto">
          <a:xfrm>
            <a:off x="4716016" y="3421449"/>
            <a:ext cx="44130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sk-SK" altLang="sk-SK" dirty="0" smtClean="0">
                <a:latin typeface="Times New Roman" pitchFamily="18" charset="0"/>
                <a:cs typeface="Times New Roman" pitchFamily="18" charset="0"/>
              </a:rPr>
              <a:t>Rozdiel medzi nasledujúcimi magnetizačnými slučkami sa volá </a:t>
            </a:r>
          </a:p>
          <a:p>
            <a:pPr eaLnBrk="1" hangingPunct="1"/>
            <a:r>
              <a:rPr lang="en-US" altLang="sk-SK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training </a:t>
            </a:r>
            <a:r>
              <a:rPr lang="en-US" altLang="sk-SK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effect</a:t>
            </a:r>
            <a:endParaRPr lang="en-US" altLang="sk-SK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14"/>
          <p:cNvSpPr txBox="1">
            <a:spLocks noChangeArrowheads="1"/>
          </p:cNvSpPr>
          <p:nvPr/>
        </p:nvSpPr>
        <p:spPr bwMode="auto">
          <a:xfrm>
            <a:off x="4788025" y="4365104"/>
            <a:ext cx="4680519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sk-SK" i="1" dirty="0" err="1">
                <a:latin typeface="Times New Roman" pitchFamily="18" charset="0"/>
                <a:cs typeface="Times New Roman" pitchFamily="18" charset="0"/>
              </a:rPr>
              <a:t>Binek</a:t>
            </a:r>
            <a:r>
              <a:rPr lang="en-US" altLang="sk-SK" i="1" dirty="0">
                <a:latin typeface="Times New Roman" pitchFamily="18" charset="0"/>
                <a:cs typeface="Times New Roman" pitchFamily="18" charset="0"/>
              </a:rPr>
              <a:t> PRB 70, 014421 2004: </a:t>
            </a:r>
            <a:r>
              <a:rPr lang="sk-SK" altLang="sk-SK" dirty="0" smtClean="0">
                <a:latin typeface="Times New Roman" pitchFamily="18" charset="0"/>
                <a:cs typeface="Times New Roman" pitchFamily="18" charset="0"/>
              </a:rPr>
              <a:t>Pre</a:t>
            </a:r>
            <a:r>
              <a:rPr lang="en-US" altLang="sk-SK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sk-SK" dirty="0">
                <a:latin typeface="Times New Roman" pitchFamily="18" charset="0"/>
                <a:cs typeface="Times New Roman" pitchFamily="18" charset="0"/>
              </a:rPr>
              <a:t>AFM/FM </a:t>
            </a:r>
          </a:p>
          <a:p>
            <a:pPr eaLnBrk="1" hangingPunct="1"/>
            <a:r>
              <a:rPr lang="en-US" altLang="sk-SK" dirty="0" smtClean="0">
                <a:latin typeface="Times New Roman" pitchFamily="18" charset="0"/>
                <a:cs typeface="Times New Roman" pitchFamily="18" charset="0"/>
              </a:rPr>
              <a:t>system </a:t>
            </a:r>
            <a:r>
              <a:rPr lang="sk-SK" altLang="sk-SK" dirty="0" smtClean="0">
                <a:latin typeface="Times New Roman" pitchFamily="18" charset="0"/>
                <a:cs typeface="Times New Roman" pitchFamily="18" charset="0"/>
              </a:rPr>
              <a:t>nasledujúcich magnetizačných slučiek</a:t>
            </a:r>
            <a:endParaRPr lang="en-US" altLang="sk-SK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altLang="sk-SK" dirty="0">
                <a:latin typeface="Times New Roman" pitchFamily="18" charset="0"/>
                <a:cs typeface="Times New Roman" pitchFamily="18" charset="0"/>
              </a:rPr>
              <a:t>FM </a:t>
            </a:r>
            <a:r>
              <a:rPr lang="sk-SK" altLang="sk-SK" dirty="0" smtClean="0">
                <a:latin typeface="Times New Roman" pitchFamily="18" charset="0"/>
                <a:cs typeface="Times New Roman" pitchFamily="18" charset="0"/>
              </a:rPr>
              <a:t>vrchnej vrstvy zbiera spinové  </a:t>
            </a:r>
            <a:r>
              <a:rPr lang="en-US" altLang="sk-SK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altLang="sk-SK" dirty="0" err="1" smtClean="0">
                <a:latin typeface="Times New Roman" pitchFamily="18" charset="0"/>
                <a:cs typeface="Times New Roman" pitchFamily="18" charset="0"/>
              </a:rPr>
              <a:t>konfigu-račné</a:t>
            </a:r>
            <a:r>
              <a:rPr lang="sk-SK" altLang="sk-SK" dirty="0" smtClean="0">
                <a:latin typeface="Times New Roman" pitchFamily="18" charset="0"/>
                <a:cs typeface="Times New Roman" pitchFamily="18" charset="0"/>
              </a:rPr>
              <a:t> relaxácie </a:t>
            </a:r>
            <a:r>
              <a:rPr lang="en-US" altLang="sk-SK" dirty="0" smtClean="0">
                <a:latin typeface="Times New Roman" pitchFamily="18" charset="0"/>
                <a:cs typeface="Times New Roman" pitchFamily="18" charset="0"/>
              </a:rPr>
              <a:t>AFM </a:t>
            </a:r>
            <a:r>
              <a:rPr lang="sk-SK" altLang="sk-SK" dirty="0" smtClean="0">
                <a:latin typeface="Times New Roman" pitchFamily="18" charset="0"/>
                <a:cs typeface="Times New Roman" pitchFamily="18" charset="0"/>
              </a:rPr>
              <a:t>rozhrania</a:t>
            </a:r>
            <a:r>
              <a:rPr lang="en-US" altLang="sk-SK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sk-SK" i="1" dirty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altLang="sk-SK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altLang="sk-SK" dirty="0" smtClean="0">
                <a:latin typeface="Times New Roman" pitchFamily="18" charset="0"/>
                <a:cs typeface="Times New Roman" pitchFamily="18" charset="0"/>
              </a:rPr>
              <a:t>k vedúce k dosiahnutiu rovnováhy </a:t>
            </a:r>
            <a:r>
              <a:rPr lang="en-US" altLang="sk-SK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sk-SK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sk-SK" dirty="0" smtClean="0">
                <a:latin typeface="Times New Roman" pitchFamily="18" charset="0"/>
                <a:cs typeface="Times New Roman" pitchFamily="18" charset="0"/>
              </a:rPr>
              <a:t>Landau-</a:t>
            </a:r>
            <a:r>
              <a:rPr lang="en-US" altLang="sk-SK" dirty="0" err="1" smtClean="0">
                <a:latin typeface="Times New Roman" pitchFamily="18" charset="0"/>
                <a:cs typeface="Times New Roman" pitchFamily="18" charset="0"/>
              </a:rPr>
              <a:t>Khalatniko</a:t>
            </a:r>
            <a:r>
              <a:rPr lang="sk-SK" altLang="sk-SK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sk-SK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altLang="sk-SK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altLang="sk-SK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altLang="sk-SK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sk-SK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sk-SK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en-US" altLang="sk-SK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+ 1) = </a:t>
            </a:r>
            <a:r>
              <a:rPr lang="en-US" altLang="sk-SK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altLang="sk-SK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sk-SK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sk-SK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altLang="sk-SK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− </a:t>
            </a:r>
            <a:r>
              <a:rPr lang="en-US" altLang="sk-SK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γ </a:t>
            </a:r>
            <a:r>
              <a:rPr lang="en-US" altLang="sk-SK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[</a:t>
            </a:r>
            <a:r>
              <a:rPr lang="en-US" altLang="sk-SK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altLang="sk-SK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sk-SK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sk-SK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altLang="sk-SK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− </a:t>
            </a:r>
            <a:r>
              <a:rPr lang="en-US" altLang="sk-SK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altLang="sk-SK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E∞ </a:t>
            </a:r>
            <a:r>
              <a:rPr lang="en-US" altLang="sk-SK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]</a:t>
            </a:r>
            <a:r>
              <a:rPr lang="en-US" altLang="sk-SK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sk-SK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eaLnBrk="1" hangingPunct="1"/>
            <a:r>
              <a:rPr lang="en-US" altLang="sk-SK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altLang="sk-SK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sk-SK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sk-SK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en-US" altLang="sk-SK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+ 1) = </a:t>
            </a:r>
            <a:r>
              <a:rPr lang="en-US" altLang="sk-SK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altLang="sk-SK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sk-SK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sk-SK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altLang="sk-SK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− </a:t>
            </a:r>
            <a:r>
              <a:rPr lang="en-US" altLang="sk-SK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γ </a:t>
            </a:r>
            <a:r>
              <a:rPr lang="en-US" altLang="sk-SK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[</a:t>
            </a:r>
            <a:r>
              <a:rPr lang="en-US" altLang="sk-SK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altLang="sk-SK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sk-SK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sk-SK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altLang="sk-SK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− </a:t>
            </a:r>
            <a:r>
              <a:rPr lang="en-US" altLang="sk-SK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altLang="sk-SK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E∞ </a:t>
            </a:r>
            <a:r>
              <a:rPr lang="en-US" altLang="sk-SK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]</a:t>
            </a:r>
            <a:r>
              <a:rPr lang="en-US" altLang="sk-SK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sk-SK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eaLnBrk="1" hangingPunct="1"/>
            <a:r>
              <a:rPr lang="en-US" altLang="sk-SK" i="1" dirty="0">
                <a:latin typeface="Times New Roman" pitchFamily="18" charset="0"/>
                <a:cs typeface="Times New Roman" pitchFamily="18" charset="0"/>
              </a:rPr>
              <a:t>γ </a:t>
            </a:r>
            <a:r>
              <a:rPr lang="sk-SK" altLang="sk-SK" dirty="0" smtClean="0">
                <a:latin typeface="Times New Roman" pitchFamily="18" charset="0"/>
                <a:cs typeface="Times New Roman" pitchFamily="18" charset="0"/>
              </a:rPr>
              <a:t>konštanta závislá na vzorke</a:t>
            </a:r>
            <a:r>
              <a:rPr lang="en-US" altLang="sk-SK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sk-SK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15"/>
          <p:cNvSpPr txBox="1">
            <a:spLocks noChangeArrowheads="1"/>
          </p:cNvSpPr>
          <p:nvPr/>
        </p:nvSpPr>
        <p:spPr bwMode="auto">
          <a:xfrm>
            <a:off x="107505" y="6187370"/>
            <a:ext cx="446449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3600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sk-SK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altLang="sk-SK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sk-SK" dirty="0" smtClean="0">
                <a:latin typeface="Times New Roman" pitchFamily="18" charset="0"/>
                <a:cs typeface="Times New Roman" pitchFamily="18" charset="0"/>
              </a:rPr>
              <a:t>&amp;</a:t>
            </a:r>
            <a:r>
              <a:rPr lang="en-US" altLang="sk-SK" b="1" i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altLang="sk-SK" b="1" baseline="-250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sk-SK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altLang="sk-SK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altLang="sk-SK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altLang="sk-SK" dirty="0" smtClean="0">
                <a:latin typeface="Times New Roman" pitchFamily="18" charset="0"/>
                <a:cs typeface="Times New Roman" pitchFamily="18" charset="0"/>
              </a:rPr>
              <a:t>následným počtom cyklov</a:t>
            </a:r>
            <a:r>
              <a:rPr lang="en-US" altLang="sk-SK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altLang="sk-SK" dirty="0">
                <a:latin typeface="Times New Roman" pitchFamily="18" charset="0"/>
                <a:cs typeface="Times New Roman" pitchFamily="18" charset="0"/>
              </a:rPr>
              <a:t>λ) </a:t>
            </a:r>
            <a:r>
              <a:rPr lang="sk-SK" altLang="sk-SK" dirty="0" smtClean="0">
                <a:latin typeface="Times New Roman" pitchFamily="18" charset="0"/>
                <a:cs typeface="Times New Roman" pitchFamily="18" charset="0"/>
              </a:rPr>
              <a:t>slučiek pre </a:t>
            </a:r>
            <a:r>
              <a:rPr lang="en-US" altLang="sk-SK" dirty="0" smtClean="0">
                <a:latin typeface="Times New Roman" pitchFamily="18" charset="0"/>
                <a:cs typeface="Times New Roman" pitchFamily="18" charset="0"/>
              </a:rPr>
              <a:t> La</a:t>
            </a:r>
            <a:r>
              <a:rPr lang="en-US" altLang="sk-SK" baseline="-25000" dirty="0" smtClean="0">
                <a:latin typeface="Times New Roman" pitchFamily="18" charset="0"/>
                <a:cs typeface="Times New Roman" pitchFamily="18" charset="0"/>
              </a:rPr>
              <a:t>0.85</a:t>
            </a:r>
            <a:r>
              <a:rPr lang="en-US" altLang="sk-SK" dirty="0" smtClean="0">
                <a:latin typeface="Times New Roman" pitchFamily="18" charset="0"/>
                <a:cs typeface="Times New Roman" pitchFamily="18" charset="0"/>
              </a:rPr>
              <a:t>Ag</a:t>
            </a:r>
            <a:r>
              <a:rPr lang="en-US" altLang="sk-SK" baseline="-25000" dirty="0" smtClean="0">
                <a:latin typeface="Times New Roman" pitchFamily="18" charset="0"/>
                <a:cs typeface="Times New Roman" pitchFamily="18" charset="0"/>
              </a:rPr>
              <a:t>0.15</a:t>
            </a:r>
            <a:r>
              <a:rPr lang="en-US" altLang="sk-SK" dirty="0" smtClean="0">
                <a:latin typeface="Times New Roman" pitchFamily="18" charset="0"/>
                <a:cs typeface="Times New Roman" pitchFamily="18" charset="0"/>
              </a:rPr>
              <a:t>MnO</a:t>
            </a:r>
            <a:r>
              <a:rPr lang="en-US" altLang="sk-SK" baseline="-25000" dirty="0" smtClean="0">
                <a:latin typeface="Times New Roman" pitchFamily="18" charset="0"/>
                <a:cs typeface="Times New Roman" pitchFamily="18" charset="0"/>
              </a:rPr>
              <a:t>3  </a:t>
            </a:r>
            <a:r>
              <a:rPr lang="sk-SK" altLang="sk-SK" dirty="0" smtClean="0">
                <a:latin typeface="Times New Roman" pitchFamily="18" charset="0"/>
                <a:cs typeface="Times New Roman" pitchFamily="18" charset="0"/>
              </a:rPr>
              <a:t>žíhané pri </a:t>
            </a:r>
            <a:r>
              <a:rPr lang="en-US" altLang="sk-SK" dirty="0" smtClean="0">
                <a:latin typeface="Times New Roman" pitchFamily="18" charset="0"/>
                <a:cs typeface="Times New Roman" pitchFamily="18" charset="0"/>
              </a:rPr>
              <a:t>300</a:t>
            </a:r>
            <a:r>
              <a:rPr lang="en-US" altLang="sk-SK" baseline="30000" dirty="0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altLang="sk-SK" dirty="0" smtClean="0">
                <a:latin typeface="Times New Roman" pitchFamily="18" charset="0"/>
                <a:cs typeface="Times New Roman" pitchFamily="18" charset="0"/>
              </a:rPr>
              <a:t>C.</a:t>
            </a:r>
            <a:endParaRPr lang="en-US" altLang="sk-SK" baseline="-25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Objek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4535286"/>
              </p:ext>
            </p:extLst>
          </p:nvPr>
        </p:nvGraphicFramePr>
        <p:xfrm>
          <a:off x="3871465" y="-315342"/>
          <a:ext cx="5453063" cy="3816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0" name="Graph" r:id="rId4" imgW="4174560" imgH="2916000" progId="Origin50.Graph">
                  <p:embed/>
                </p:oleObj>
              </mc:Choice>
              <mc:Fallback>
                <p:oleObj name="Graph" r:id="rId4" imgW="4174560" imgH="2916000" progId="Origin50.Graph">
                  <p:embed/>
                  <p:pic>
                    <p:nvPicPr>
                      <p:cNvPr id="0" name="Objek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71465" y="-315342"/>
                        <a:ext cx="5453063" cy="3816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58" y="434282"/>
            <a:ext cx="3286770" cy="2754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3446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-1" y="-9737"/>
            <a:ext cx="346409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GB" sz="2400" b="1" dirty="0" smtClean="0">
                <a:solidFill>
                  <a:srgbClr val="0070C0"/>
                </a:solidFill>
              </a:rPr>
              <a:t>La</a:t>
            </a:r>
            <a:r>
              <a:rPr lang="en-GB" sz="2400" b="1" baseline="-25000" dirty="0" smtClean="0">
                <a:solidFill>
                  <a:srgbClr val="0070C0"/>
                </a:solidFill>
              </a:rPr>
              <a:t>0.85</a:t>
            </a:r>
            <a:r>
              <a:rPr lang="en-GB" sz="2400" b="1" dirty="0" smtClean="0">
                <a:solidFill>
                  <a:srgbClr val="0070C0"/>
                </a:solidFill>
              </a:rPr>
              <a:t>Ag</a:t>
            </a:r>
            <a:r>
              <a:rPr lang="en-GB" sz="2400" b="1" baseline="-25000" dirty="0" smtClean="0">
                <a:solidFill>
                  <a:srgbClr val="0070C0"/>
                </a:solidFill>
              </a:rPr>
              <a:t>0.15</a:t>
            </a:r>
            <a:r>
              <a:rPr lang="en-GB" sz="2400" b="1" dirty="0" smtClean="0">
                <a:solidFill>
                  <a:srgbClr val="0070C0"/>
                </a:solidFill>
              </a:rPr>
              <a:t>MnO</a:t>
            </a:r>
            <a:r>
              <a:rPr lang="en-GB" sz="2400" b="1" baseline="-25000" dirty="0" smtClean="0">
                <a:solidFill>
                  <a:srgbClr val="0070C0"/>
                </a:solidFill>
              </a:rPr>
              <a:t>3</a:t>
            </a:r>
            <a:r>
              <a:rPr lang="en-U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ceramics</a:t>
            </a:r>
            <a:endParaRPr lang="en-US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6" name="Obdĺžnik 5"/>
          <p:cNvSpPr/>
          <p:nvPr/>
        </p:nvSpPr>
        <p:spPr>
          <a:xfrm>
            <a:off x="4355976" y="35332"/>
            <a:ext cx="43815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Magnetiz</a:t>
            </a:r>
            <a:r>
              <a:rPr lang="sk-SK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ácia</a:t>
            </a:r>
            <a:r>
              <a:rPr lang="sk-SK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zmena magnetickej entropie</a:t>
            </a:r>
            <a:endParaRPr lang="en-GB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8" name="Objek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9034409"/>
              </p:ext>
            </p:extLst>
          </p:nvPr>
        </p:nvGraphicFramePr>
        <p:xfrm>
          <a:off x="0" y="692696"/>
          <a:ext cx="4154487" cy="290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8" name="Graph" r:id="rId3" imgW="4154760" imgH="2901600" progId="Origin50.Graph">
                  <p:embed/>
                </p:oleObj>
              </mc:Choice>
              <mc:Fallback>
                <p:oleObj name="Graph" r:id="rId3" imgW="4154760" imgH="29016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692696"/>
                        <a:ext cx="4154487" cy="2901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k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3585557"/>
              </p:ext>
            </p:extLst>
          </p:nvPr>
        </p:nvGraphicFramePr>
        <p:xfrm>
          <a:off x="-1" y="3429000"/>
          <a:ext cx="4154487" cy="290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9" name="Graph" r:id="rId5" imgW="4154760" imgH="2901600" progId="Origin50.Graph">
                  <p:embed/>
                </p:oleObj>
              </mc:Choice>
              <mc:Fallback>
                <p:oleObj name="Graph" r:id="rId5" imgW="4154760" imgH="29016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1" y="3429000"/>
                        <a:ext cx="4154487" cy="2901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44" descr="ambient2.eps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679956"/>
            <a:ext cx="5760720" cy="2893060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11" name="Obdĺžnik 10"/>
          <p:cNvSpPr/>
          <p:nvPr/>
        </p:nvSpPr>
        <p:spPr>
          <a:xfrm>
            <a:off x="2051720" y="404664"/>
            <a:ext cx="4333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i="1" dirty="0"/>
              <a:t>∆</a:t>
            </a:r>
            <a:r>
              <a:rPr lang="de-DE" i="1" dirty="0" err="1"/>
              <a:t>S</a:t>
            </a:r>
            <a:r>
              <a:rPr lang="de-DE" i="1" baseline="-25000" dirty="0" err="1"/>
              <a:t>m</a:t>
            </a:r>
            <a:r>
              <a:rPr lang="de-DE" i="1" dirty="0"/>
              <a:t>(T,H) = </a:t>
            </a:r>
            <a:r>
              <a:rPr lang="de-DE" i="1" dirty="0" err="1"/>
              <a:t>S</a:t>
            </a:r>
            <a:r>
              <a:rPr lang="de-DE" i="1" baseline="-25000" dirty="0" err="1"/>
              <a:t>m</a:t>
            </a:r>
            <a:r>
              <a:rPr lang="de-DE" i="1" dirty="0"/>
              <a:t>(T,H) – </a:t>
            </a:r>
            <a:r>
              <a:rPr lang="de-DE" i="1" dirty="0" err="1"/>
              <a:t>S</a:t>
            </a:r>
            <a:r>
              <a:rPr lang="de-DE" i="1" baseline="-25000" dirty="0" err="1"/>
              <a:t>m</a:t>
            </a:r>
            <a:r>
              <a:rPr lang="de-DE" i="1" dirty="0"/>
              <a:t>(T,0) </a:t>
            </a:r>
            <a:r>
              <a:rPr lang="de-DE" i="1" baseline="-25000" dirty="0"/>
              <a:t> </a:t>
            </a:r>
            <a:r>
              <a:rPr lang="de-DE" i="1" dirty="0"/>
              <a:t>= ∫ (∂M/∂T)</a:t>
            </a:r>
            <a:r>
              <a:rPr lang="de-DE" i="1" baseline="-25000" dirty="0"/>
              <a:t>H </a:t>
            </a:r>
            <a:r>
              <a:rPr lang="de-DE" i="1" dirty="0" err="1"/>
              <a:t>dH</a:t>
            </a:r>
            <a:r>
              <a:rPr lang="de-DE" dirty="0"/>
              <a:t> </a:t>
            </a:r>
            <a:endParaRPr lang="en-US" dirty="0"/>
          </a:p>
        </p:txBody>
      </p:sp>
      <p:pic>
        <p:nvPicPr>
          <p:cNvPr id="12" name="Picture 45" descr="p1_2.eps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501008"/>
            <a:ext cx="5760720" cy="2893695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2" name="Obdĺžnik 1"/>
          <p:cNvSpPr/>
          <p:nvPr/>
        </p:nvSpPr>
        <p:spPr>
          <a:xfrm>
            <a:off x="-36512" y="6290156"/>
            <a:ext cx="92891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 dirty="0" err="1"/>
              <a:t>Antonak</a:t>
            </a:r>
            <a:r>
              <a:rPr lang="en-US" sz="1400" dirty="0"/>
              <a:t>, M., </a:t>
            </a:r>
            <a:r>
              <a:rPr lang="en-US" sz="1400" u="sng" dirty="0" err="1"/>
              <a:t>Mihalik</a:t>
            </a:r>
            <a:r>
              <a:rPr lang="en-US" sz="1400" u="sng" dirty="0"/>
              <a:t>, M.</a:t>
            </a:r>
            <a:r>
              <a:rPr lang="en-US" sz="1400" dirty="0"/>
              <a:t>,  </a:t>
            </a:r>
            <a:r>
              <a:rPr lang="en-US" sz="1400" u="sng" dirty="0" err="1"/>
              <a:t>Mihalik</a:t>
            </a:r>
            <a:r>
              <a:rPr lang="en-US" sz="1400" u="sng" dirty="0"/>
              <a:t>, </a:t>
            </a:r>
            <a:r>
              <a:rPr lang="en-US" sz="1400" u="sng" dirty="0" err="1"/>
              <a:t>M.jr</a:t>
            </a:r>
            <a:r>
              <a:rPr lang="en-US" sz="1400" u="sng" dirty="0"/>
              <a:t>.</a:t>
            </a:r>
            <a:r>
              <a:rPr lang="en-US" sz="1400" dirty="0"/>
              <a:t>, </a:t>
            </a:r>
            <a:r>
              <a:rPr lang="en-US" sz="1400" u="sng" dirty="0" err="1"/>
              <a:t>Zentkova</a:t>
            </a:r>
            <a:r>
              <a:rPr lang="en-US" sz="1400" u="sng" dirty="0"/>
              <a:t>, M.,</a:t>
            </a:r>
            <a:r>
              <a:rPr lang="en-US" sz="1400" dirty="0"/>
              <a:t> </a:t>
            </a:r>
            <a:r>
              <a:rPr lang="en-US" sz="1400" dirty="0" err="1"/>
              <a:t>Gritzner</a:t>
            </a:r>
            <a:r>
              <a:rPr lang="en-US" sz="1400" dirty="0"/>
              <a:t>, G., </a:t>
            </a:r>
            <a:r>
              <a:rPr lang="en-US" sz="1400" i="1" dirty="0" err="1"/>
              <a:t>Magnetocaloric</a:t>
            </a:r>
            <a:r>
              <a:rPr lang="en-US" sz="1400" i="1" dirty="0"/>
              <a:t> effect of La</a:t>
            </a:r>
            <a:r>
              <a:rPr lang="en-US" sz="1400" i="1" baseline="-25000" dirty="0"/>
              <a:t>0.85</a:t>
            </a:r>
            <a:r>
              <a:rPr lang="en-US" sz="1400" i="1" dirty="0"/>
              <a:t>Ag</a:t>
            </a:r>
            <a:r>
              <a:rPr lang="en-US" sz="1400" i="1" baseline="-25000" dirty="0"/>
              <a:t>0.15</a:t>
            </a:r>
            <a:r>
              <a:rPr lang="en-US" sz="1400" i="1" dirty="0"/>
              <a:t>MnO</a:t>
            </a:r>
            <a:r>
              <a:rPr lang="en-US" sz="1400" i="1" baseline="-25000" dirty="0"/>
              <a:t>3</a:t>
            </a:r>
            <a:r>
              <a:rPr lang="en-US" sz="1400" i="1" dirty="0"/>
              <a:t> under pressure</a:t>
            </a:r>
            <a:r>
              <a:rPr lang="en-US" sz="1400" dirty="0"/>
              <a:t>, IEEE Transactions on Magnetics, Volume 50, Issue 11, 1 November 2014, Article number 6800071 </a:t>
            </a:r>
            <a:r>
              <a:rPr lang="en-GB" sz="1400" dirty="0"/>
              <a:t>(1.386- IF2014)</a:t>
            </a:r>
            <a:endParaRPr lang="sk-SK" sz="1400" dirty="0"/>
          </a:p>
        </p:txBody>
      </p:sp>
    </p:spTree>
    <p:extLst>
      <p:ext uri="{BB962C8B-B14F-4D97-AF65-F5344CB8AC3E}">
        <p14:creationId xmlns:p14="http://schemas.microsoft.com/office/powerpoint/2010/main" val="2703882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/>
          <p:cNvSpPr txBox="1"/>
          <p:nvPr/>
        </p:nvSpPr>
        <p:spPr>
          <a:xfrm>
            <a:off x="2267744" y="476672"/>
            <a:ext cx="4968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D</a:t>
            </a:r>
            <a:r>
              <a:rPr lang="sk-SK" sz="2000" b="1" dirty="0" err="1" smtClean="0"/>
              <a:t>ôležitosť</a:t>
            </a:r>
            <a:r>
              <a:rPr lang="sk-SK" sz="2000" b="1" dirty="0" smtClean="0"/>
              <a:t> výskumu pre spoločenskú prax </a:t>
            </a:r>
            <a:endParaRPr lang="sk-SK" sz="2000" b="1" dirty="0"/>
          </a:p>
        </p:txBody>
      </p:sp>
      <p:sp>
        <p:nvSpPr>
          <p:cNvPr id="5" name="BlokTextu 4"/>
          <p:cNvSpPr txBox="1"/>
          <p:nvPr/>
        </p:nvSpPr>
        <p:spPr>
          <a:xfrm>
            <a:off x="0" y="908720"/>
            <a:ext cx="8964488" cy="7786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sk-SK" b="1" dirty="0" err="1" smtClean="0"/>
              <a:t>Výuka</a:t>
            </a:r>
            <a:r>
              <a:rPr lang="sk-SK" b="1" dirty="0" smtClean="0"/>
              <a:t> a vydávanie učebných textov:</a:t>
            </a:r>
          </a:p>
          <a:p>
            <a:r>
              <a:rPr lang="sk-SK" b="1" dirty="0" err="1" smtClean="0"/>
              <a:t>Výuka</a:t>
            </a:r>
            <a:r>
              <a:rPr lang="sk-SK" b="1" dirty="0" smtClean="0"/>
              <a:t>: </a:t>
            </a:r>
          </a:p>
          <a:p>
            <a:r>
              <a:rPr lang="sk-SK" sz="1400" dirty="0" smtClean="0"/>
              <a:t>Fyzika a technika vysokých tlakov , PF UPJŠ Košice , M.  </a:t>
            </a:r>
            <a:r>
              <a:rPr lang="sk-SK" sz="1400" dirty="0" err="1" smtClean="0"/>
              <a:t>Zentková</a:t>
            </a:r>
            <a:r>
              <a:rPr lang="sk-SK" sz="1400" dirty="0" smtClean="0"/>
              <a:t>, Marian </a:t>
            </a:r>
            <a:r>
              <a:rPr lang="sk-SK" sz="1400" dirty="0" err="1" smtClean="0"/>
              <a:t>Mihalik</a:t>
            </a:r>
            <a:endParaRPr lang="sk-SK" sz="1400" dirty="0" smtClean="0"/>
          </a:p>
          <a:p>
            <a:r>
              <a:rPr lang="sk-SK" sz="1400" dirty="0" smtClean="0"/>
              <a:t>Nový model </a:t>
            </a:r>
            <a:r>
              <a:rPr lang="sk-SK" sz="1400" dirty="0" err="1" smtClean="0"/>
              <a:t>predprimárneho</a:t>
            </a:r>
            <a:r>
              <a:rPr lang="sk-SK" sz="1400" dirty="0" smtClean="0"/>
              <a:t> prírodovedného vzdelávania -Pastelková fyzika </a:t>
            </a:r>
            <a:r>
              <a:rPr lang="sk-SK" dirty="0" smtClean="0"/>
              <a:t>, </a:t>
            </a:r>
            <a:r>
              <a:rPr lang="sk-SK" sz="1400" dirty="0" err="1" smtClean="0"/>
              <a:t>PdF</a:t>
            </a:r>
            <a:r>
              <a:rPr lang="sk-SK" sz="1400" dirty="0" smtClean="0"/>
              <a:t> , Katolícka Univerzita Ružomberok , M. </a:t>
            </a:r>
            <a:r>
              <a:rPr lang="sk-SK" sz="1400" dirty="0" err="1" smtClean="0"/>
              <a:t>Zentková</a:t>
            </a:r>
            <a:endParaRPr lang="sk-SK" sz="1400" dirty="0"/>
          </a:p>
          <a:p>
            <a:r>
              <a:rPr lang="sk-SK" sz="1600" b="1" dirty="0" smtClean="0"/>
              <a:t>Editovanie a  vydávanie učebných textov:</a:t>
            </a:r>
          </a:p>
          <a:p>
            <a:r>
              <a:rPr lang="en-US" sz="1400" b="1" i="1" dirty="0" err="1" smtClean="0"/>
              <a:t>Magnetizmus</a:t>
            </a:r>
            <a:r>
              <a:rPr lang="sk-SK" sz="1400" b="1" i="1" dirty="0" smtClean="0"/>
              <a:t>,</a:t>
            </a:r>
            <a:r>
              <a:rPr lang="sk-SK" sz="1400" dirty="0" smtClean="0"/>
              <a:t> kol. autorov ,UEF SAV  Košice,   EQUILIBRIA, 201</a:t>
            </a:r>
            <a:r>
              <a:rPr lang="en-US" sz="1400" dirty="0" smtClean="0"/>
              <a:t>2</a:t>
            </a:r>
            <a:r>
              <a:rPr lang="sk-SK" sz="1400" dirty="0" smtClean="0"/>
              <a:t>, ISBN 978-80-970779-</a:t>
            </a:r>
            <a:r>
              <a:rPr lang="en-US" sz="1400" dirty="0" smtClean="0"/>
              <a:t>6</a:t>
            </a:r>
            <a:r>
              <a:rPr lang="sk-SK" sz="1400" dirty="0" smtClean="0"/>
              <a:t>-</a:t>
            </a:r>
            <a:r>
              <a:rPr lang="en-US" sz="1400" dirty="0" smtClean="0"/>
              <a:t>9</a:t>
            </a:r>
            <a:endParaRPr lang="sk-SK" sz="1400" dirty="0" smtClean="0"/>
          </a:p>
          <a:p>
            <a:r>
              <a:rPr lang="sk-SK" sz="1400" dirty="0" smtClean="0"/>
              <a:t>P. </a:t>
            </a:r>
            <a:r>
              <a:rPr lang="sk-SK" sz="1400" dirty="0" err="1" smtClean="0"/>
              <a:t>Farkašovský</a:t>
            </a:r>
            <a:r>
              <a:rPr lang="sk-SK" sz="1400" dirty="0" smtClean="0"/>
              <a:t>, </a:t>
            </a:r>
            <a:r>
              <a:rPr lang="sk-SK" sz="1400" dirty="0" err="1" smtClean="0"/>
              <a:t>H.Čenčariková</a:t>
            </a:r>
            <a:r>
              <a:rPr lang="sk-SK" sz="1400" dirty="0" smtClean="0"/>
              <a:t>,  </a:t>
            </a:r>
            <a:r>
              <a:rPr lang="en-US" sz="1400" b="1" i="1" dirty="0" err="1" smtClean="0"/>
              <a:t>Analytick</a:t>
            </a:r>
            <a:r>
              <a:rPr lang="sk-SK" sz="1400" b="1" i="1" dirty="0" smtClean="0"/>
              <a:t>é</a:t>
            </a:r>
            <a:r>
              <a:rPr lang="en-US" sz="1400" b="1" i="1" dirty="0" smtClean="0"/>
              <a:t> a </a:t>
            </a:r>
            <a:r>
              <a:rPr lang="en-US" sz="1400" b="1" i="1" dirty="0" err="1" smtClean="0"/>
              <a:t>numerick</a:t>
            </a:r>
            <a:r>
              <a:rPr lang="sk-SK" sz="1400" b="1" i="1" dirty="0" smtClean="0"/>
              <a:t>é</a:t>
            </a:r>
            <a:r>
              <a:rPr lang="en-US" sz="1400" b="1" i="1" dirty="0" smtClean="0"/>
              <a:t> met</a:t>
            </a:r>
            <a:r>
              <a:rPr lang="sk-SK" sz="1400" b="1" i="1" dirty="0" smtClean="0"/>
              <a:t>ódy  v teórii silne </a:t>
            </a:r>
            <a:r>
              <a:rPr lang="sk-SK" sz="1400" b="1" i="1" dirty="0" err="1" smtClean="0"/>
              <a:t>korelovaných</a:t>
            </a:r>
            <a:r>
              <a:rPr lang="sk-SK" sz="1400" b="1" i="1" dirty="0" smtClean="0"/>
              <a:t> elektrónových systémov </a:t>
            </a:r>
            <a:r>
              <a:rPr lang="sk-SK" sz="1400" dirty="0" smtClean="0"/>
              <a:t>, </a:t>
            </a:r>
            <a:r>
              <a:rPr lang="sk-SK" sz="1400" dirty="0"/>
              <a:t>UEF SAV  Košice,   EQUILIBRIA, </a:t>
            </a:r>
            <a:r>
              <a:rPr lang="sk-SK" sz="1400" dirty="0" smtClean="0"/>
              <a:t>2013, </a:t>
            </a:r>
            <a:r>
              <a:rPr lang="sk-SK" sz="1400" dirty="0"/>
              <a:t>ISBN </a:t>
            </a:r>
            <a:r>
              <a:rPr lang="sk-SK" sz="1400" dirty="0" smtClean="0"/>
              <a:t>978-80-89656-03-5</a:t>
            </a:r>
          </a:p>
          <a:p>
            <a:r>
              <a:rPr lang="sk-SK" sz="1400" dirty="0" smtClean="0"/>
              <a:t>Peter </a:t>
            </a:r>
            <a:r>
              <a:rPr lang="sk-SK" sz="1400" dirty="0" err="1" smtClean="0"/>
              <a:t>Markoš</a:t>
            </a:r>
            <a:r>
              <a:rPr lang="sk-SK" sz="1400" b="1" i="1" dirty="0" smtClean="0"/>
              <a:t>, </a:t>
            </a:r>
            <a:r>
              <a:rPr lang="sk-SK" sz="1400" b="1" i="1" dirty="0" err="1" smtClean="0"/>
              <a:t>Fotonické</a:t>
            </a:r>
            <a:r>
              <a:rPr lang="sk-SK" sz="1400" b="1" i="1" dirty="0" smtClean="0"/>
              <a:t> kryštály a </a:t>
            </a:r>
            <a:r>
              <a:rPr lang="sk-SK" sz="1400" b="1" i="1" dirty="0" err="1" smtClean="0"/>
              <a:t>metamateriály</a:t>
            </a:r>
            <a:r>
              <a:rPr lang="sk-SK" sz="1400" dirty="0" smtClean="0"/>
              <a:t>, </a:t>
            </a:r>
            <a:r>
              <a:rPr lang="sk-SK" sz="1400" dirty="0"/>
              <a:t>UEF SAV  Košice,   EQUILIBRIA, </a:t>
            </a:r>
            <a:r>
              <a:rPr lang="sk-SK" sz="1400" dirty="0" smtClean="0"/>
              <a:t>2013, </a:t>
            </a:r>
            <a:r>
              <a:rPr lang="sk-SK" sz="1400" dirty="0"/>
              <a:t>ISBN </a:t>
            </a:r>
            <a:r>
              <a:rPr lang="sk-SK" sz="1400" dirty="0" smtClean="0"/>
              <a:t>978-80-89656-04-2</a:t>
            </a:r>
          </a:p>
          <a:p>
            <a:r>
              <a:rPr lang="sk-SK" sz="1400" b="1" i="1" dirty="0" smtClean="0"/>
              <a:t>Vysoké tlaky vo fyzike kondenzovaných látok </a:t>
            </a:r>
            <a:r>
              <a:rPr lang="sk-SK" sz="1400" dirty="0" smtClean="0"/>
              <a:t>, </a:t>
            </a:r>
            <a:r>
              <a:rPr lang="sk-SK" sz="1400" dirty="0" err="1" smtClean="0"/>
              <a:t>kol.autorov</a:t>
            </a:r>
            <a:r>
              <a:rPr lang="sk-SK" sz="1400" dirty="0" smtClean="0"/>
              <a:t>, UEF </a:t>
            </a:r>
            <a:r>
              <a:rPr lang="sk-SK" sz="1400" dirty="0"/>
              <a:t>SAV  Košice,   EQUILIBRIA, </a:t>
            </a:r>
            <a:r>
              <a:rPr lang="sk-SK" sz="1400" dirty="0" smtClean="0"/>
              <a:t>2013, </a:t>
            </a:r>
            <a:r>
              <a:rPr lang="sk-SK" sz="1400" dirty="0"/>
              <a:t>ISBN </a:t>
            </a:r>
            <a:r>
              <a:rPr lang="sk-SK" sz="1400" dirty="0" smtClean="0"/>
              <a:t>978-80-89656-02-8</a:t>
            </a:r>
          </a:p>
          <a:p>
            <a:r>
              <a:rPr lang="sk-SK" sz="1400" dirty="0"/>
              <a:t>Viktor Kavečanský, </a:t>
            </a:r>
            <a:r>
              <a:rPr lang="sk-SK" sz="1400" b="1" i="1" dirty="0"/>
              <a:t>Úvod do štúdia kryštálovej štruktúry metódami </a:t>
            </a:r>
            <a:r>
              <a:rPr lang="sk-SK" sz="1400" b="1" i="1" dirty="0" err="1"/>
              <a:t>rontgenovej</a:t>
            </a:r>
            <a:r>
              <a:rPr lang="sk-SK" sz="1400" b="1" i="1" dirty="0"/>
              <a:t> práškovej </a:t>
            </a:r>
            <a:r>
              <a:rPr lang="sk-SK" sz="1400" b="1" i="1" dirty="0" err="1"/>
              <a:t>difraktometrie</a:t>
            </a:r>
            <a:r>
              <a:rPr lang="sk-SK" sz="1400" b="1" i="1" dirty="0"/>
              <a:t> </a:t>
            </a:r>
            <a:r>
              <a:rPr lang="sk-SK" sz="1400" dirty="0"/>
              <a:t>,doplnkový učebný text, Ústav experimentálnej fyziky SAV 2013,36 strán, ISBN 978-80-89656-06-6 </a:t>
            </a:r>
            <a:br>
              <a:rPr lang="sk-SK" sz="1400" dirty="0"/>
            </a:br>
            <a:r>
              <a:rPr lang="en-US" sz="1400" b="1" i="1" dirty="0" err="1" smtClean="0"/>
              <a:t>Informatick</a:t>
            </a:r>
            <a:r>
              <a:rPr lang="sk-SK" sz="1400" b="1" i="1" dirty="0" smtClean="0"/>
              <a:t>é pracovné listy  s bádateľskými aktivitami </a:t>
            </a:r>
            <a:r>
              <a:rPr lang="sk-SK" sz="1400" dirty="0" smtClean="0"/>
              <a:t>, UEF SAV, </a:t>
            </a:r>
            <a:r>
              <a:rPr lang="sk-SK" sz="1400" dirty="0" err="1" smtClean="0"/>
              <a:t>Equilibria</a:t>
            </a:r>
            <a:r>
              <a:rPr lang="sk-SK" sz="1400" dirty="0" smtClean="0"/>
              <a:t> , 2012, </a:t>
            </a:r>
            <a:r>
              <a:rPr lang="sk-SK" sz="1400" dirty="0"/>
              <a:t>ISBN </a:t>
            </a:r>
            <a:r>
              <a:rPr lang="sk-SK" sz="1400" dirty="0" smtClean="0"/>
              <a:t>978-80-970779-7-6</a:t>
            </a:r>
          </a:p>
          <a:p>
            <a:r>
              <a:rPr lang="sk-SK" sz="1400" dirty="0"/>
              <a:t>Mária </a:t>
            </a:r>
            <a:r>
              <a:rPr lang="sk-SK" sz="1400" dirty="0" err="1"/>
              <a:t>Zentková</a:t>
            </a:r>
            <a:r>
              <a:rPr lang="sk-SK" sz="1400" dirty="0" smtClean="0"/>
              <a:t>, Danka </a:t>
            </a:r>
            <a:r>
              <a:rPr lang="sk-SK" sz="1400" dirty="0" err="1"/>
              <a:t>Janková,Marián</a:t>
            </a:r>
            <a:r>
              <a:rPr lang="sk-SK" sz="1400" dirty="0"/>
              <a:t> </a:t>
            </a:r>
            <a:r>
              <a:rPr lang="sk-SK" sz="1400" dirty="0" err="1"/>
              <a:t>Mihalik</a:t>
            </a:r>
            <a:r>
              <a:rPr lang="sk-SK" sz="1400" dirty="0"/>
              <a:t>: </a:t>
            </a:r>
            <a:r>
              <a:rPr lang="sk-SK" sz="1400" b="1" i="1" dirty="0" err="1"/>
              <a:t>Pastelková</a:t>
            </a:r>
            <a:r>
              <a:rPr lang="sk-SK" sz="1400" b="1" i="1" dirty="0"/>
              <a:t> </a:t>
            </a:r>
            <a:r>
              <a:rPr lang="sk-SK" sz="1400" b="1" i="1" dirty="0" err="1"/>
              <a:t>fyzika-zásobník</a:t>
            </a:r>
            <a:r>
              <a:rPr lang="sk-SK" sz="1400" b="1" i="1" dirty="0"/>
              <a:t> pokusov</a:t>
            </a:r>
            <a:r>
              <a:rPr lang="sk-SK" sz="1400" dirty="0"/>
              <a:t>, Ústav Experimentálnej fyziky SAV</a:t>
            </a:r>
            <a:r>
              <a:rPr lang="sk-SK" sz="1400" dirty="0" smtClean="0"/>
              <a:t>, </a:t>
            </a:r>
            <a:r>
              <a:rPr lang="sk-SK" sz="1400" dirty="0"/>
              <a:t>Počet strán: 80, 2012, ISBN-978-80-970779-8-3 </a:t>
            </a:r>
          </a:p>
          <a:p>
            <a:r>
              <a:rPr lang="sk-SK" sz="1600" b="1" dirty="0" smtClean="0"/>
              <a:t>Kapitoly v učebných textoch:</a:t>
            </a:r>
          </a:p>
          <a:p>
            <a:r>
              <a:rPr lang="sk-SK" sz="1400" dirty="0"/>
              <a:t>1</a:t>
            </a:r>
            <a:r>
              <a:rPr lang="sk-SK" sz="1400" dirty="0" smtClean="0"/>
              <a:t>.Matúš Mihálik:  </a:t>
            </a:r>
            <a:r>
              <a:rPr lang="sk-SK" sz="1400" b="1" i="1" dirty="0" smtClean="0"/>
              <a:t>Merné teplo-základná teória a metódy merania </a:t>
            </a:r>
            <a:r>
              <a:rPr lang="sk-SK" sz="1400" dirty="0" smtClean="0"/>
              <a:t>, </a:t>
            </a:r>
            <a:r>
              <a:rPr lang="en-US" sz="1400" dirty="0" err="1"/>
              <a:t>Magnetizmus</a:t>
            </a:r>
            <a:r>
              <a:rPr lang="sk-SK" sz="1400" dirty="0"/>
              <a:t>, </a:t>
            </a:r>
            <a:r>
              <a:rPr lang="sk-SK" sz="1400" dirty="0" smtClean="0"/>
              <a:t>UEF </a:t>
            </a:r>
            <a:r>
              <a:rPr lang="sk-SK" sz="1400" dirty="0"/>
              <a:t>SAV  Košice,   EQUILIBRIA, 201</a:t>
            </a:r>
            <a:r>
              <a:rPr lang="en-US" sz="1400" dirty="0"/>
              <a:t>2</a:t>
            </a:r>
            <a:r>
              <a:rPr lang="sk-SK" sz="1400" dirty="0"/>
              <a:t>, ISBN 978-80-970779-</a:t>
            </a:r>
            <a:r>
              <a:rPr lang="en-US" sz="1400" dirty="0"/>
              <a:t>6</a:t>
            </a:r>
            <a:r>
              <a:rPr lang="sk-SK" sz="1400" dirty="0"/>
              <a:t>-</a:t>
            </a:r>
            <a:r>
              <a:rPr lang="en-US" sz="1400" dirty="0" smtClean="0"/>
              <a:t>9</a:t>
            </a:r>
            <a:r>
              <a:rPr lang="sk-SK" sz="1400" dirty="0" smtClean="0"/>
              <a:t>, s. 143-159</a:t>
            </a:r>
          </a:p>
          <a:p>
            <a:r>
              <a:rPr lang="sk-SK" sz="1400" dirty="0" smtClean="0"/>
              <a:t>2.Mária </a:t>
            </a:r>
            <a:r>
              <a:rPr lang="sk-SK" sz="1400" dirty="0" err="1" smtClean="0"/>
              <a:t>Zentková</a:t>
            </a:r>
            <a:r>
              <a:rPr lang="sk-SK" sz="1400" dirty="0" smtClean="0"/>
              <a:t> a </a:t>
            </a:r>
            <a:r>
              <a:rPr lang="sk-SK" sz="1400" dirty="0"/>
              <a:t>M</a:t>
            </a:r>
            <a:r>
              <a:rPr lang="sk-SK" sz="1400" dirty="0" smtClean="0"/>
              <a:t>arián </a:t>
            </a:r>
            <a:r>
              <a:rPr lang="sk-SK" sz="1400" dirty="0" err="1" smtClean="0"/>
              <a:t>Mihalik</a:t>
            </a:r>
            <a:r>
              <a:rPr lang="sk-SK" sz="1400" b="1" i="1" dirty="0" err="1" smtClean="0"/>
              <a:t>:Effect</a:t>
            </a:r>
            <a:r>
              <a:rPr lang="sk-SK" sz="1400" b="1" i="1" dirty="0" smtClean="0"/>
              <a:t> </a:t>
            </a:r>
            <a:r>
              <a:rPr lang="sk-SK" sz="1400" b="1" i="1" dirty="0" err="1" smtClean="0"/>
              <a:t>of</a:t>
            </a:r>
            <a:r>
              <a:rPr lang="sk-SK" sz="1400" b="1" i="1" dirty="0" smtClean="0"/>
              <a:t> </a:t>
            </a:r>
            <a:r>
              <a:rPr lang="sk-SK" sz="1400" b="1" i="1" dirty="0" err="1" smtClean="0"/>
              <a:t>pressure</a:t>
            </a:r>
            <a:r>
              <a:rPr lang="sk-SK" sz="1400" b="1" i="1" dirty="0" smtClean="0"/>
              <a:t> on </a:t>
            </a:r>
            <a:r>
              <a:rPr lang="sk-SK" sz="1400" b="1" i="1" dirty="0" err="1" smtClean="0"/>
              <a:t>magnetic</a:t>
            </a:r>
            <a:r>
              <a:rPr lang="sk-SK" sz="1400" b="1" i="1" dirty="0" smtClean="0"/>
              <a:t> </a:t>
            </a:r>
            <a:r>
              <a:rPr lang="sk-SK" sz="1400" b="1" i="1" dirty="0" err="1" smtClean="0"/>
              <a:t>properties</a:t>
            </a:r>
            <a:r>
              <a:rPr lang="sk-SK" sz="1400" b="1" i="1" dirty="0" smtClean="0"/>
              <a:t> </a:t>
            </a:r>
            <a:r>
              <a:rPr lang="sk-SK" sz="1400" b="1" i="1" dirty="0" err="1" smtClean="0"/>
              <a:t>of</a:t>
            </a:r>
            <a:r>
              <a:rPr lang="sk-SK" sz="1400" b="1" i="1" dirty="0" smtClean="0"/>
              <a:t> </a:t>
            </a:r>
            <a:r>
              <a:rPr lang="sk-SK" sz="1400" b="1" i="1" dirty="0" err="1" smtClean="0"/>
              <a:t>selected</a:t>
            </a:r>
            <a:r>
              <a:rPr lang="sk-SK" sz="1400" b="1" i="1" dirty="0" smtClean="0"/>
              <a:t> </a:t>
            </a:r>
            <a:r>
              <a:rPr lang="sk-SK" sz="1400" b="1" i="1" dirty="0" err="1" smtClean="0"/>
              <a:t>molecule-based</a:t>
            </a:r>
            <a:r>
              <a:rPr lang="sk-SK" sz="1400" b="1" i="1" dirty="0" smtClean="0"/>
              <a:t> </a:t>
            </a:r>
            <a:r>
              <a:rPr lang="sk-SK" sz="1400" b="1" i="1" dirty="0" err="1" smtClean="0"/>
              <a:t>magnets</a:t>
            </a:r>
            <a:r>
              <a:rPr lang="sk-SK" sz="1400" b="1" i="1" dirty="0" smtClean="0"/>
              <a:t>, </a:t>
            </a:r>
            <a:r>
              <a:rPr lang="sk-SK" sz="1400" dirty="0" smtClean="0"/>
              <a:t> </a:t>
            </a:r>
            <a:r>
              <a:rPr lang="sk-SK" sz="1400" dirty="0"/>
              <a:t>Vysoké tlaky vo fyzike kondenzovaných látok , </a:t>
            </a:r>
            <a:r>
              <a:rPr lang="sk-SK" sz="1400" dirty="0" smtClean="0"/>
              <a:t>UEF </a:t>
            </a:r>
            <a:r>
              <a:rPr lang="sk-SK" sz="1400" dirty="0"/>
              <a:t>SAV  Košice,   EQUILIBRIA, 2013, ISBN </a:t>
            </a:r>
            <a:r>
              <a:rPr lang="sk-SK" sz="1400" dirty="0" smtClean="0"/>
              <a:t>978-80-89656-02-8, s.177-204</a:t>
            </a:r>
            <a:endParaRPr lang="sk-SK" sz="1400" dirty="0"/>
          </a:p>
          <a:p>
            <a:r>
              <a:rPr lang="sk-SK" sz="1600" b="1" dirty="0" smtClean="0"/>
              <a:t>DIDFYZ2012,17</a:t>
            </a:r>
            <a:r>
              <a:rPr lang="sk-SK" sz="1600" b="1" dirty="0"/>
              <a:t>.-</a:t>
            </a:r>
            <a:r>
              <a:rPr lang="sk-SK" sz="1600" b="1" dirty="0" smtClean="0"/>
              <a:t>20.10.2012: </a:t>
            </a:r>
            <a:endParaRPr lang="sk-SK" sz="1600" b="1" dirty="0"/>
          </a:p>
          <a:p>
            <a:r>
              <a:rPr lang="sk-SK" sz="1400" dirty="0"/>
              <a:t>1.Mária </a:t>
            </a:r>
            <a:r>
              <a:rPr lang="sk-SK" sz="1400" dirty="0" err="1"/>
              <a:t>Zentková</a:t>
            </a:r>
            <a:r>
              <a:rPr lang="sk-SK" sz="1400" dirty="0"/>
              <a:t>, Danka </a:t>
            </a:r>
            <a:r>
              <a:rPr lang="sk-SK" sz="1400" dirty="0" err="1"/>
              <a:t>Janková</a:t>
            </a:r>
            <a:r>
              <a:rPr lang="sk-SK" sz="1400" dirty="0"/>
              <a:t>, Katarína </a:t>
            </a:r>
            <a:r>
              <a:rPr lang="sk-SK" sz="1400" dirty="0" err="1"/>
              <a:t>Šterbáková</a:t>
            </a:r>
            <a:r>
              <a:rPr lang="sk-SK" sz="1400" dirty="0" smtClean="0"/>
              <a:t>, </a:t>
            </a:r>
            <a:r>
              <a:rPr lang="sk-SK" sz="1400" dirty="0" err="1" smtClean="0"/>
              <a:t>Pastelková</a:t>
            </a:r>
            <a:r>
              <a:rPr lang="sk-SK" sz="1400" dirty="0" smtClean="0"/>
              <a:t> </a:t>
            </a:r>
            <a:r>
              <a:rPr lang="sk-SK" sz="1400" dirty="0"/>
              <a:t>fyzika – zážitkový kurz fyziky pre deti, prednáška </a:t>
            </a:r>
          </a:p>
          <a:p>
            <a:r>
              <a:rPr lang="sk-SK" sz="1400" dirty="0"/>
              <a:t>2.Mária </a:t>
            </a:r>
            <a:r>
              <a:rPr lang="sk-SK" sz="1400" dirty="0" err="1"/>
              <a:t>Zentková</a:t>
            </a:r>
            <a:r>
              <a:rPr lang="sk-SK" sz="1400" dirty="0"/>
              <a:t>, Marian </a:t>
            </a:r>
            <a:r>
              <a:rPr lang="sk-SK" sz="1400" dirty="0" err="1"/>
              <a:t>Mihalik</a:t>
            </a:r>
            <a:r>
              <a:rPr lang="sk-SK" sz="1400" dirty="0"/>
              <a:t>, Mária </a:t>
            </a:r>
            <a:r>
              <a:rPr lang="sk-SK" sz="1400" dirty="0" err="1"/>
              <a:t>Šviková</a:t>
            </a:r>
            <a:r>
              <a:rPr lang="sk-SK" sz="1400" dirty="0"/>
              <a:t>, Mária Horváthová, Vedecký inkubátor pre žiakov a študentov, </a:t>
            </a:r>
            <a:r>
              <a:rPr lang="sk-SK" sz="1400" dirty="0" err="1"/>
              <a:t>poster</a:t>
            </a:r>
            <a:r>
              <a:rPr lang="sk-SK" sz="1400" dirty="0"/>
              <a:t>. </a:t>
            </a:r>
          </a:p>
          <a:p>
            <a:endParaRPr lang="sk-SK" sz="1400" dirty="0"/>
          </a:p>
          <a:p>
            <a:endParaRPr lang="sk-SK" sz="1400" dirty="0" smtClean="0"/>
          </a:p>
          <a:p>
            <a:endParaRPr lang="sk-SK" sz="1400" dirty="0"/>
          </a:p>
          <a:p>
            <a:endParaRPr lang="sk-SK" sz="1400" dirty="0"/>
          </a:p>
          <a:p>
            <a:endParaRPr lang="sk-SK" sz="1400" dirty="0" smtClean="0"/>
          </a:p>
          <a:p>
            <a:endParaRPr lang="sk-SK" sz="1400" dirty="0" smtClean="0"/>
          </a:p>
          <a:p>
            <a:endParaRPr lang="sk-SK" sz="1400" dirty="0" smtClean="0"/>
          </a:p>
          <a:p>
            <a:endParaRPr lang="sk-SK" dirty="0" smtClean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258870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/>
          <p:cNvSpPr txBox="1"/>
          <p:nvPr/>
        </p:nvSpPr>
        <p:spPr>
          <a:xfrm>
            <a:off x="35496" y="0"/>
            <a:ext cx="9108504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2. Popularizácia fyziky</a:t>
            </a:r>
          </a:p>
          <a:p>
            <a:r>
              <a:rPr lang="sk-SK" sz="1600" b="1" dirty="0" smtClean="0"/>
              <a:t>2014 Cena </a:t>
            </a:r>
            <a:r>
              <a:rPr lang="sk-SK" sz="1600" b="1" dirty="0"/>
              <a:t>SAV za popularizáciu vedy </a:t>
            </a:r>
            <a:r>
              <a:rPr lang="sk-SK" sz="1600" dirty="0"/>
              <a:t>kolektívu pracovníkov Ústavu experimentálnej fyziky SAV a </a:t>
            </a:r>
            <a:r>
              <a:rPr lang="sk-SK" sz="1600" dirty="0" err="1"/>
              <a:t>Neurobiologického</a:t>
            </a:r>
            <a:r>
              <a:rPr lang="sk-SK" sz="1600" dirty="0"/>
              <a:t> ústavu SAV v zložení</a:t>
            </a:r>
            <a:r>
              <a:rPr lang="sk-SK" sz="1600" b="1" dirty="0" smtClean="0"/>
              <a:t>: </a:t>
            </a:r>
            <a:r>
              <a:rPr lang="sk-SK" sz="1600" b="1" u="sng" dirty="0" smtClean="0"/>
              <a:t>RNDr</a:t>
            </a:r>
            <a:r>
              <a:rPr lang="sk-SK" sz="1600" b="1" u="sng" dirty="0"/>
              <a:t>. Mária </a:t>
            </a:r>
            <a:r>
              <a:rPr lang="sk-SK" sz="1600" b="1" u="sng" dirty="0" err="1"/>
              <a:t>Zentková</a:t>
            </a:r>
            <a:r>
              <a:rPr lang="sk-SK" sz="1600" b="1" u="sng" dirty="0"/>
              <a:t>, CSc</a:t>
            </a:r>
            <a:r>
              <a:rPr lang="sk-SK" sz="1600" b="1" u="sng" dirty="0" smtClean="0"/>
              <a:t>., RNDr</a:t>
            </a:r>
            <a:r>
              <a:rPr lang="sk-SK" sz="1600" b="1" u="sng" dirty="0"/>
              <a:t>. </a:t>
            </a:r>
            <a:r>
              <a:rPr lang="sk-SK" sz="1600" b="1" u="sng" dirty="0" err="1"/>
              <a:t>Matuš</a:t>
            </a:r>
            <a:r>
              <a:rPr lang="sk-SK" sz="1600" b="1" u="sng" dirty="0"/>
              <a:t> </a:t>
            </a:r>
            <a:r>
              <a:rPr lang="sk-SK" sz="1600" b="1" u="sng" dirty="0" err="1"/>
              <a:t>Mihalik</a:t>
            </a:r>
            <a:r>
              <a:rPr lang="sk-SK" sz="1600" b="1" dirty="0"/>
              <a:t>, </a:t>
            </a:r>
            <a:r>
              <a:rPr lang="sk-SK" sz="1600" dirty="0" err="1"/>
              <a:t>PhD.Ing</a:t>
            </a:r>
            <a:r>
              <a:rPr lang="sk-SK" sz="1600" dirty="0"/>
              <a:t>. Emil </a:t>
            </a:r>
            <a:r>
              <a:rPr lang="sk-SK" sz="1600" dirty="0" err="1" smtClean="0"/>
              <a:t>Gažo</a:t>
            </a:r>
            <a:r>
              <a:rPr lang="sk-SK" sz="1600" dirty="0" smtClean="0"/>
              <a:t>, RNDr</a:t>
            </a:r>
            <a:r>
              <a:rPr lang="sk-SK" sz="1600" dirty="0"/>
              <a:t>. Milan Timko, </a:t>
            </a:r>
            <a:r>
              <a:rPr lang="sk-SK" sz="1600" dirty="0" err="1"/>
              <a:t>CSc.Doc</a:t>
            </a:r>
            <a:r>
              <a:rPr lang="sk-SK" sz="1600" dirty="0"/>
              <a:t>. Ing. Zoltán </a:t>
            </a:r>
            <a:r>
              <a:rPr lang="sk-SK" sz="1600" dirty="0" err="1"/>
              <a:t>Tomori,CSC.Mgr</a:t>
            </a:r>
            <a:r>
              <a:rPr lang="sk-SK" sz="1600" dirty="0"/>
              <a:t>. Pavol </a:t>
            </a:r>
            <a:r>
              <a:rPr lang="sk-SK" sz="1600" dirty="0" err="1"/>
              <a:t>Szabo,CSc</a:t>
            </a:r>
            <a:r>
              <a:rPr lang="sk-SK" sz="1600" b="1" dirty="0" smtClean="0"/>
              <a:t>.,</a:t>
            </a:r>
            <a:r>
              <a:rPr lang="sk-SK" sz="1600" b="1" u="sng" dirty="0" smtClean="0"/>
              <a:t> RNDr</a:t>
            </a:r>
            <a:r>
              <a:rPr lang="sk-SK" sz="1600" b="1" u="sng" dirty="0"/>
              <a:t>. Marián </a:t>
            </a:r>
            <a:r>
              <a:rPr lang="sk-SK" sz="1600" b="1" u="sng" dirty="0" err="1"/>
              <a:t>Mihalik</a:t>
            </a:r>
            <a:r>
              <a:rPr lang="sk-SK" sz="1600" b="1" dirty="0"/>
              <a:t>, CSc</a:t>
            </a:r>
            <a:r>
              <a:rPr lang="sk-SK" sz="1600" b="1" dirty="0" smtClean="0"/>
              <a:t>., </a:t>
            </a:r>
            <a:r>
              <a:rPr lang="sk-SK" sz="1600" dirty="0" smtClean="0"/>
              <a:t>RNDr</a:t>
            </a:r>
            <a:r>
              <a:rPr lang="sk-SK" sz="1600" dirty="0"/>
              <a:t>. Jozef Kováč, CSc., Bc. Katarína Paulovičová. za </a:t>
            </a:r>
            <a:r>
              <a:rPr lang="sk-SK" sz="1600" dirty="0" smtClean="0"/>
              <a:t>významný </a:t>
            </a:r>
            <a:r>
              <a:rPr lang="sk-SK" sz="1600" dirty="0"/>
              <a:t>príspevok pri vybudovaní interaktívneho zábavného vedecko-technologického centra </a:t>
            </a:r>
            <a:r>
              <a:rPr lang="sk-SK" sz="1600" dirty="0" err="1"/>
              <a:t>Steel</a:t>
            </a:r>
            <a:r>
              <a:rPr lang="sk-SK" sz="1600" dirty="0"/>
              <a:t> Park v </a:t>
            </a:r>
            <a:r>
              <a:rPr lang="sk-SK" sz="1600" dirty="0" smtClean="0"/>
              <a:t>Košiciach</a:t>
            </a:r>
          </a:p>
          <a:p>
            <a:r>
              <a:rPr lang="sk-SK" sz="1600" b="1" dirty="0" smtClean="0"/>
              <a:t>Exponáty</a:t>
            </a:r>
            <a:r>
              <a:rPr lang="sk-SK" sz="1600" dirty="0" smtClean="0"/>
              <a:t> : </a:t>
            </a:r>
            <a:r>
              <a:rPr lang="sk-SK" sz="1600" b="1" dirty="0" smtClean="0"/>
              <a:t>Magnetické kyvadlo </a:t>
            </a:r>
            <a:r>
              <a:rPr lang="en-US" sz="1600" dirty="0" smtClean="0"/>
              <a:t>(</a:t>
            </a:r>
            <a:r>
              <a:rPr lang="sk-SK" sz="1600" dirty="0" smtClean="0"/>
              <a:t>Mária </a:t>
            </a:r>
            <a:r>
              <a:rPr lang="sk-SK" sz="1600" dirty="0" err="1" smtClean="0"/>
              <a:t>Zentková</a:t>
            </a:r>
            <a:r>
              <a:rPr lang="sk-SK" sz="1600" dirty="0" smtClean="0"/>
              <a:t>, Marian </a:t>
            </a:r>
            <a:r>
              <a:rPr lang="sk-SK" sz="1600" dirty="0" err="1" smtClean="0"/>
              <a:t>Mihalik</a:t>
            </a:r>
            <a:r>
              <a:rPr lang="en-US" sz="1600" dirty="0" smtClean="0"/>
              <a:t>)</a:t>
            </a:r>
            <a:endParaRPr lang="sk-SK" sz="1600" dirty="0" smtClean="0"/>
          </a:p>
          <a:p>
            <a:r>
              <a:rPr lang="sk-SK" sz="1600" dirty="0"/>
              <a:t> </a:t>
            </a:r>
            <a:r>
              <a:rPr lang="sk-SK" sz="1600" dirty="0" smtClean="0"/>
              <a:t>                   </a:t>
            </a:r>
            <a:r>
              <a:rPr lang="sk-SK" sz="1600" b="1" dirty="0" err="1" smtClean="0"/>
              <a:t>Levitron</a:t>
            </a:r>
            <a:r>
              <a:rPr lang="sk-SK" sz="1600" dirty="0" smtClean="0"/>
              <a:t>    </a:t>
            </a:r>
            <a:r>
              <a:rPr lang="en-US" sz="1600" dirty="0" smtClean="0"/>
              <a:t>(Mat</a:t>
            </a:r>
            <a:r>
              <a:rPr lang="sk-SK" sz="1600" dirty="0" err="1" smtClean="0"/>
              <a:t>úš</a:t>
            </a:r>
            <a:r>
              <a:rPr lang="sk-SK" sz="1600" dirty="0" smtClean="0"/>
              <a:t> </a:t>
            </a:r>
            <a:r>
              <a:rPr lang="sk-SK" sz="1600" dirty="0" err="1" smtClean="0"/>
              <a:t>Mihalik</a:t>
            </a:r>
            <a:r>
              <a:rPr lang="en-US" sz="1600" dirty="0" smtClean="0"/>
              <a:t>)</a:t>
            </a:r>
            <a:endParaRPr lang="sk-SK" sz="1600" dirty="0" smtClean="0"/>
          </a:p>
          <a:p>
            <a:r>
              <a:rPr lang="sk-SK" sz="1600" dirty="0" smtClean="0"/>
              <a:t>	</a:t>
            </a:r>
            <a:r>
              <a:rPr lang="sk-SK" sz="1600" b="1" dirty="0" smtClean="0"/>
              <a:t>Magnetky</a:t>
            </a:r>
            <a:r>
              <a:rPr lang="sk-SK" sz="1600" dirty="0" smtClean="0"/>
              <a:t> </a:t>
            </a:r>
            <a:r>
              <a:rPr lang="en-US" sz="1600" dirty="0" smtClean="0"/>
              <a:t>(</a:t>
            </a:r>
            <a:r>
              <a:rPr lang="sk-SK" sz="1600" dirty="0" err="1" smtClean="0"/>
              <a:t>Majka</a:t>
            </a:r>
            <a:r>
              <a:rPr lang="sk-SK" sz="1600" dirty="0" smtClean="0"/>
              <a:t> </a:t>
            </a:r>
            <a:r>
              <a:rPr lang="sk-SK" sz="1600" dirty="0" err="1" smtClean="0"/>
              <a:t>Šviková</a:t>
            </a:r>
            <a:r>
              <a:rPr lang="sk-SK" sz="1600" dirty="0" smtClean="0"/>
              <a:t> a študenti Gymnázia sv. Tomáša </a:t>
            </a:r>
            <a:r>
              <a:rPr lang="sk-SK" sz="1600" dirty="0" err="1" smtClean="0"/>
              <a:t>Akvinského</a:t>
            </a:r>
            <a:r>
              <a:rPr lang="sk-SK" sz="1600" dirty="0" smtClean="0"/>
              <a:t> v rámci projektu 	Vedecký 	inkubátor</a:t>
            </a:r>
            <a:r>
              <a:rPr lang="en-US" sz="1600" dirty="0" smtClean="0"/>
              <a:t>)</a:t>
            </a:r>
            <a:endParaRPr lang="sk-SK" sz="1600" dirty="0"/>
          </a:p>
          <a:p>
            <a:endParaRPr lang="sk-SK" sz="1600" dirty="0" smtClean="0"/>
          </a:p>
          <a:p>
            <a:endParaRPr lang="sk-SK" sz="1600" dirty="0"/>
          </a:p>
          <a:p>
            <a:endParaRPr lang="sk-SK" sz="1600" dirty="0" smtClean="0"/>
          </a:p>
          <a:p>
            <a:endParaRPr lang="sk-SK" sz="1600" dirty="0"/>
          </a:p>
          <a:p>
            <a:endParaRPr lang="sk-SK" sz="1600" dirty="0" smtClean="0"/>
          </a:p>
          <a:p>
            <a:endParaRPr lang="sk-SK" sz="1600" dirty="0"/>
          </a:p>
          <a:p>
            <a:endParaRPr lang="sk-SK" sz="1600" dirty="0" smtClean="0"/>
          </a:p>
          <a:p>
            <a:endParaRPr lang="sk-SK" sz="1600" dirty="0"/>
          </a:p>
          <a:p>
            <a:endParaRPr lang="sk-SK" sz="1600" dirty="0" smtClean="0"/>
          </a:p>
          <a:p>
            <a:endParaRPr lang="sk-SK" sz="1600" dirty="0"/>
          </a:p>
          <a:p>
            <a:endParaRPr lang="sk-SK" sz="1600" dirty="0" smtClean="0"/>
          </a:p>
          <a:p>
            <a:endParaRPr lang="sk-SK" sz="1600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31" y="2556316"/>
            <a:ext cx="3061047" cy="1975447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433" y="2575304"/>
            <a:ext cx="2826708" cy="1884472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267" y="4578566"/>
            <a:ext cx="3383868" cy="2255912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2534843"/>
            <a:ext cx="2843808" cy="1951434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433" y="4645247"/>
            <a:ext cx="3203848" cy="2122549"/>
          </a:xfrm>
          <a:prstGeom prst="rect">
            <a:avLst/>
          </a:prstGeom>
        </p:spPr>
      </p:pic>
      <p:sp>
        <p:nvSpPr>
          <p:cNvPr id="11" name="BlokTextu 10"/>
          <p:cNvSpPr txBox="1"/>
          <p:nvPr/>
        </p:nvSpPr>
        <p:spPr>
          <a:xfrm>
            <a:off x="7524328" y="5013176"/>
            <a:ext cx="979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/>
              <a:t>Vedecký</a:t>
            </a:r>
          </a:p>
          <a:p>
            <a:r>
              <a:rPr lang="sk-SK" b="1" dirty="0" smtClean="0"/>
              <a:t>Brloh </a:t>
            </a:r>
            <a:endParaRPr lang="sk-SK" b="1" dirty="0"/>
          </a:p>
        </p:txBody>
      </p:sp>
    </p:spTree>
    <p:extLst>
      <p:ext uri="{BB962C8B-B14F-4D97-AF65-F5344CB8AC3E}">
        <p14:creationId xmlns:p14="http://schemas.microsoft.com/office/powerpoint/2010/main" val="199482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887503" cy="6902624"/>
          </a:xfrm>
          <a:prstGeom prst="rect">
            <a:avLst/>
          </a:prstGeom>
        </p:spPr>
      </p:pic>
      <p:sp>
        <p:nvSpPr>
          <p:cNvPr id="7" name="BlokTextu 6"/>
          <p:cNvSpPr txBox="1"/>
          <p:nvPr/>
        </p:nvSpPr>
        <p:spPr>
          <a:xfrm>
            <a:off x="4887502" y="404664"/>
            <a:ext cx="4076986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2013 –</a:t>
            </a:r>
            <a:r>
              <a:rPr lang="sk-SK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15</a:t>
            </a:r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sk-SK" sz="1100" dirty="0" smtClean="0"/>
              <a:t>18</a:t>
            </a:r>
            <a:r>
              <a:rPr lang="sk-SK" sz="1100" dirty="0"/>
              <a:t>. 12. o 10:00 – 11:00 Vedecký Brloh – Tajomstvá poznávania sveta  (počas </a:t>
            </a:r>
            <a:r>
              <a:rPr lang="sk-SK" sz="1100" u="sng" dirty="0">
                <a:hlinkClick r:id="rId3"/>
              </a:rPr>
              <a:t>Továrne na Vianoce v </a:t>
            </a:r>
            <a:r>
              <a:rPr lang="sk-SK" sz="1100" u="sng" dirty="0" err="1">
                <a:hlinkClick r:id="rId3"/>
              </a:rPr>
              <a:t>Kulturparku</a:t>
            </a:r>
            <a:r>
              <a:rPr lang="sk-SK" sz="1100" dirty="0"/>
              <a:t>)</a:t>
            </a:r>
          </a:p>
          <a:p>
            <a:r>
              <a:rPr lang="sk-SK" sz="1100" dirty="0"/>
              <a:t>17. 12.  o 11:30 – 13:00 Vedecký Brloh – Tajomstvá sebapoznania (počas </a:t>
            </a:r>
            <a:r>
              <a:rPr lang="sk-SK" sz="1100" u="sng" dirty="0">
                <a:hlinkClick r:id="rId3"/>
              </a:rPr>
              <a:t>Továrne na Vianoce v Kulturparku</a:t>
            </a:r>
            <a:r>
              <a:rPr lang="sk-SK" sz="1100" dirty="0"/>
              <a:t>)12.12. Vianočný špeciál – Kúzelná fyzika s Michalom </a:t>
            </a:r>
            <a:r>
              <a:rPr lang="sk-SK" sz="1100" dirty="0" err="1"/>
              <a:t>Figurom</a:t>
            </a:r>
            <a:r>
              <a:rPr lang="sk-SK" sz="1100" dirty="0"/>
              <a:t> (V nezmenenom čase od 14.00 do 16.00 vo Výmenníku Obrody</a:t>
            </a:r>
          </a:p>
          <a:p>
            <a:r>
              <a:rPr lang="sk-SK" sz="1100" dirty="0"/>
              <a:t>28.11. – Spoznaj svet očami techniky   – lektor: Ing. Erika Múdra, PhD., Ústav materiálového výskumu SAV Košice</a:t>
            </a:r>
          </a:p>
          <a:p>
            <a:r>
              <a:rPr lang="sk-SK" sz="1100" dirty="0"/>
              <a:t>31.10. – Archeológia a </a:t>
            </a:r>
            <a:r>
              <a:rPr lang="sk-SK" sz="1100" dirty="0" err="1"/>
              <a:t>mayské</a:t>
            </a:r>
            <a:r>
              <a:rPr lang="sk-SK" sz="1100" dirty="0"/>
              <a:t> písmo – lektor: Lenka Horáková</a:t>
            </a:r>
          </a:p>
          <a:p>
            <a:r>
              <a:rPr lang="sk-SK" sz="1100" dirty="0"/>
              <a:t>20.06. – Lego roboty – Ing. Danka </a:t>
            </a:r>
            <a:r>
              <a:rPr lang="sk-SK" sz="1100" dirty="0" err="1"/>
              <a:t>Daneshjoová</a:t>
            </a:r>
            <a:endParaRPr lang="sk-SK" sz="1100" dirty="0"/>
          </a:p>
          <a:p>
            <a:r>
              <a:rPr lang="sk-SK" sz="1100" dirty="0"/>
              <a:t>31.05.  – Kúzelná fyzika | Tajomstvá poznávania – Mgr. Michal </a:t>
            </a:r>
            <a:r>
              <a:rPr lang="sk-SK" sz="1100" dirty="0" err="1"/>
              <a:t>Figura</a:t>
            </a:r>
            <a:r>
              <a:rPr lang="sk-SK" sz="1100" dirty="0"/>
              <a:t>, planetárium v Prešove a Mgr. Lucia </a:t>
            </a:r>
            <a:r>
              <a:rPr lang="sk-SK" sz="1100" dirty="0" err="1"/>
              <a:t>Hricová</a:t>
            </a:r>
            <a:r>
              <a:rPr lang="sk-SK" sz="1100" dirty="0"/>
              <a:t>, Filozofická fakulta, UPJŠ</a:t>
            </a:r>
          </a:p>
          <a:p>
            <a:r>
              <a:rPr lang="sk-SK" sz="1100" dirty="0"/>
              <a:t>25.04.  – Odhaľme spolu tajomstvá poznávania – Mgr. Lucia </a:t>
            </a:r>
            <a:r>
              <a:rPr lang="sk-SK" sz="1100" dirty="0" err="1"/>
              <a:t>Hricová</a:t>
            </a:r>
            <a:r>
              <a:rPr lang="sk-SK" sz="1100" dirty="0"/>
              <a:t>, Filozofická fakulta, UPJŠ</a:t>
            </a:r>
          </a:p>
          <a:p>
            <a:r>
              <a:rPr lang="sk-SK" sz="1100" dirty="0"/>
              <a:t>28.03 –  Čarovný mrakodrap Lorda </a:t>
            </a:r>
            <a:r>
              <a:rPr lang="sk-SK" sz="1100" dirty="0" err="1"/>
              <a:t>Kelvina</a:t>
            </a:r>
            <a:r>
              <a:rPr lang="sk-SK" sz="1100" dirty="0"/>
              <a:t> alebo zábavné pokusy s kvapalným dusíkom a vákuom – RNDr. Slavomír </a:t>
            </a:r>
            <a:r>
              <a:rPr lang="sk-SK" sz="1100" dirty="0" err="1"/>
              <a:t>Gabáni</a:t>
            </a:r>
            <a:r>
              <a:rPr lang="sk-SK" sz="1100" dirty="0"/>
              <a:t>, PhD., SAV</a:t>
            </a:r>
          </a:p>
          <a:p>
            <a:r>
              <a:rPr lang="sk-SK" sz="1100" dirty="0"/>
              <a:t>31.01.-   Mačka – Tajomný domáci predátor – RNDr. Angelika </a:t>
            </a:r>
            <a:r>
              <a:rPr lang="sk-SK" sz="1100" dirty="0" err="1"/>
              <a:t>Lencsesová</a:t>
            </a:r>
            <a:r>
              <a:rPr lang="sk-SK" sz="1100" dirty="0"/>
              <a:t>, Štátny inštitút odborného vzdelávania, Bratislava</a:t>
            </a:r>
          </a:p>
          <a:p>
            <a:r>
              <a:rPr lang="sk-SK" sz="1100" dirty="0"/>
              <a:t>13.12. –  Vianočný kvíz a chémia pod stromček – RNDr. Anna </a:t>
            </a:r>
            <a:r>
              <a:rPr lang="sk-SK" sz="1100" dirty="0" err="1"/>
              <a:t>Uhrinová</a:t>
            </a:r>
            <a:r>
              <a:rPr lang="sk-SK" sz="1100" dirty="0"/>
              <a:t>, PhD.</a:t>
            </a:r>
          </a:p>
          <a:p>
            <a:r>
              <a:rPr lang="sk-SK" sz="1100" dirty="0"/>
              <a:t>29.11. –  Zahrajte sa s elektrostatikou – RNDr. </a:t>
            </a:r>
            <a:r>
              <a:rPr lang="sk-SK" sz="1100" dirty="0" err="1"/>
              <a:t>Sabína</a:t>
            </a:r>
            <a:r>
              <a:rPr lang="sk-SK" sz="1100" dirty="0"/>
              <a:t> Lehocká, PhD.</a:t>
            </a:r>
          </a:p>
          <a:p>
            <a:r>
              <a:rPr lang="sk-SK" sz="1100" dirty="0"/>
              <a:t>25.10. – Matematika hrou – RNDr. Peter </a:t>
            </a:r>
            <a:r>
              <a:rPr lang="sk-SK" sz="1100" dirty="0" err="1"/>
              <a:t>Mlynarcik</a:t>
            </a:r>
            <a:endParaRPr lang="sk-SK" sz="1100" dirty="0"/>
          </a:p>
          <a:p>
            <a:r>
              <a:rPr lang="sk-SK" sz="1100" dirty="0"/>
              <a:t>27.9. –   Od Blesku k mobilu – Gorazd </a:t>
            </a:r>
            <a:r>
              <a:rPr lang="sk-SK" sz="1100" dirty="0" err="1"/>
              <a:t>Štieber</a:t>
            </a:r>
            <a:endParaRPr lang="sk-SK" sz="1100" dirty="0"/>
          </a:p>
          <a:p>
            <a:r>
              <a:rPr lang="sk-SK" sz="1100" dirty="0"/>
              <a:t>22.6. –   Bezpečná elektrina – RNDr. RNDr. </a:t>
            </a:r>
            <a:r>
              <a:rPr lang="sk-SK" sz="1100" dirty="0" err="1"/>
              <a:t>Sabína</a:t>
            </a:r>
            <a:r>
              <a:rPr lang="sk-SK" sz="1100" dirty="0"/>
              <a:t> </a:t>
            </a:r>
            <a:r>
              <a:rPr lang="sk-SK" sz="1100" dirty="0" err="1"/>
              <a:t>Lehocka</a:t>
            </a:r>
            <a:r>
              <a:rPr lang="sk-SK" sz="1100" dirty="0"/>
              <a:t>, PhD.</a:t>
            </a:r>
          </a:p>
          <a:p>
            <a:r>
              <a:rPr lang="sk-SK" sz="1100" dirty="0"/>
              <a:t>31.5. –   Záhadná história zubov – Dr. Andrej </a:t>
            </a:r>
            <a:r>
              <a:rPr lang="sk-SK" sz="1100" dirty="0" err="1"/>
              <a:t>Mock</a:t>
            </a:r>
            <a:endParaRPr lang="sk-SK" sz="1100" dirty="0"/>
          </a:p>
          <a:p>
            <a:r>
              <a:rPr lang="sk-SK" sz="1100" dirty="0"/>
              <a:t>26.4. –  Ako vzniká zvuk? – Mgr. Katarína </a:t>
            </a:r>
            <a:r>
              <a:rPr lang="sk-SK" sz="1100" dirty="0" err="1"/>
              <a:t>Furcoňová</a:t>
            </a:r>
            <a:endParaRPr lang="sk-SK" sz="1100" dirty="0"/>
          </a:p>
          <a:p>
            <a:r>
              <a:rPr lang="sk-SK" sz="1100" dirty="0"/>
              <a:t>29.3. –  LEGO roboty – študenti Ing. Danky </a:t>
            </a:r>
            <a:r>
              <a:rPr lang="sk-SK" sz="1100" dirty="0" err="1"/>
              <a:t>Daneshjoovej</a:t>
            </a:r>
            <a:endParaRPr lang="sk-SK" sz="1100" dirty="0"/>
          </a:p>
          <a:p>
            <a:r>
              <a:rPr lang="sk-SK" sz="1100" dirty="0"/>
              <a:t>22.2. –  Magnetizmus – RNDr. Erika </a:t>
            </a:r>
            <a:r>
              <a:rPr lang="sk-SK" sz="1100" dirty="0" err="1"/>
              <a:t>Rosohová</a:t>
            </a:r>
            <a:endParaRPr lang="sk-SK" sz="1100" dirty="0"/>
          </a:p>
          <a:p>
            <a:r>
              <a:rPr lang="sk-SK" sz="1100" dirty="0"/>
              <a:t>24.1. –   Mágia v kuchyni – RNDr. Anna </a:t>
            </a:r>
            <a:r>
              <a:rPr lang="sk-SK" sz="1100" dirty="0" err="1"/>
              <a:t>Uhrinová</a:t>
            </a:r>
            <a:r>
              <a:rPr lang="sk-SK" sz="1100" dirty="0"/>
              <a:t>, PhD.</a:t>
            </a:r>
          </a:p>
          <a:p>
            <a:r>
              <a:rPr lang="sk-SK" sz="1100" dirty="0"/>
              <a:t>14.12. – Veselé maľovanie neviditeľnými farbami – RNDr. Martin Vavra, PhD.</a:t>
            </a:r>
          </a:p>
          <a:p>
            <a:r>
              <a:rPr lang="sk-SK" sz="1100" dirty="0"/>
              <a:t>30.11. – Fyzika v kuchyni – RNDr. Zuzana </a:t>
            </a:r>
            <a:r>
              <a:rPr lang="sk-SK" sz="1100" dirty="0" err="1"/>
              <a:t>Pribulová</a:t>
            </a:r>
            <a:r>
              <a:rPr lang="sk-SK" sz="1100" dirty="0"/>
              <a:t>, PhD.</a:t>
            </a:r>
          </a:p>
          <a:p>
            <a:r>
              <a:rPr lang="sk-SK" sz="1100" dirty="0"/>
              <a:t> </a:t>
            </a:r>
            <a:r>
              <a:rPr lang="en-US" sz="1100" dirty="0" smtClean="0"/>
              <a:t>31.10. </a:t>
            </a:r>
            <a:r>
              <a:rPr lang="en-US" sz="1100" dirty="0" err="1" smtClean="0"/>
              <a:t>Ko</a:t>
            </a:r>
            <a:r>
              <a:rPr lang="sk-SK" sz="1100" dirty="0" err="1" smtClean="0"/>
              <a:t>zmické</a:t>
            </a:r>
            <a:r>
              <a:rPr lang="sk-SK" sz="1100" dirty="0" smtClean="0"/>
              <a:t> žiarenie – Dr. </a:t>
            </a:r>
            <a:r>
              <a:rPr lang="sk-SK" sz="1100" dirty="0" err="1" smtClean="0"/>
              <a:t>Bobík</a:t>
            </a:r>
            <a:r>
              <a:rPr lang="sk-SK" sz="1100" dirty="0" smtClean="0"/>
              <a:t> </a:t>
            </a:r>
            <a:endParaRPr lang="sk-SK" sz="1100" dirty="0"/>
          </a:p>
        </p:txBody>
      </p:sp>
    </p:spTree>
    <p:extLst>
      <p:ext uri="{BB962C8B-B14F-4D97-AF65-F5344CB8AC3E}">
        <p14:creationId xmlns:p14="http://schemas.microsoft.com/office/powerpoint/2010/main" val="3327744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/>
          <p:cNvSpPr/>
          <p:nvPr/>
        </p:nvSpPr>
        <p:spPr>
          <a:xfrm>
            <a:off x="234574" y="116632"/>
            <a:ext cx="76497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sk-SK" b="1" dirty="0" smtClean="0"/>
              <a:t>IV. Problémy </a:t>
            </a:r>
            <a:r>
              <a:rPr lang="sk-SK" b="1" dirty="0"/>
              <a:t>– experimentálne vybavenie, personálne zabezpečenie,...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354386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/>
          <p:cNvSpPr/>
          <p:nvPr/>
        </p:nvSpPr>
        <p:spPr>
          <a:xfrm>
            <a:off x="-36512" y="-27384"/>
            <a:ext cx="31758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808038" algn="l"/>
              </a:tabLst>
            </a:pPr>
            <a:r>
              <a:rPr lang="sk-SK" b="1" dirty="0"/>
              <a:t>A1.</a:t>
            </a:r>
            <a:r>
              <a:rPr lang="sk-SK" dirty="0"/>
              <a:t> Domáce </a:t>
            </a:r>
            <a:r>
              <a:rPr lang="sk-SK" dirty="0" smtClean="0"/>
              <a:t>projekty</a:t>
            </a:r>
            <a:r>
              <a:rPr lang="en-US" dirty="0" smtClean="0"/>
              <a:t>: </a:t>
            </a:r>
            <a:r>
              <a:rPr lang="en-US" b="1" dirty="0" smtClean="0"/>
              <a:t>1, </a:t>
            </a:r>
            <a:r>
              <a:rPr lang="en-US" b="1" dirty="0" smtClean="0">
                <a:solidFill>
                  <a:srgbClr val="0070C0"/>
                </a:solidFill>
              </a:rPr>
              <a:t>3, </a:t>
            </a:r>
            <a:r>
              <a:rPr lang="en-US" b="1" dirty="0" smtClean="0">
                <a:solidFill>
                  <a:srgbClr val="C00000"/>
                </a:solidFill>
              </a:rPr>
              <a:t>5, </a:t>
            </a:r>
            <a:r>
              <a:rPr lang="en-US" b="1" dirty="0" smtClean="0"/>
              <a:t>2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smtClean="0"/>
              <a:t> </a:t>
            </a:r>
            <a:endParaRPr lang="sk-SK" b="1" dirty="0"/>
          </a:p>
        </p:txBody>
      </p:sp>
      <p:sp>
        <p:nvSpPr>
          <p:cNvPr id="5" name="Obdĺžnik 4"/>
          <p:cNvSpPr/>
          <p:nvPr/>
        </p:nvSpPr>
        <p:spPr>
          <a:xfrm>
            <a:off x="0" y="332656"/>
            <a:ext cx="9252520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600" b="1" dirty="0" smtClean="0"/>
              <a:t>APVV-0132-11</a:t>
            </a:r>
            <a:r>
              <a:rPr lang="sk-SK" sz="1600" dirty="0" smtClean="0"/>
              <a:t>, 1.7.2012 / 31.12.2015, Slavomír </a:t>
            </a:r>
            <a:r>
              <a:rPr lang="sk-SK" sz="1600" dirty="0" err="1" smtClean="0"/>
              <a:t>Gabáni</a:t>
            </a:r>
            <a:r>
              <a:rPr lang="en-US" sz="1600" dirty="0" smtClean="0"/>
              <a:t>: </a:t>
            </a:r>
            <a:r>
              <a:rPr lang="sk-SK" sz="1600" b="1" i="1" dirty="0" smtClean="0"/>
              <a:t>Nekonvenčné kvantové stavy v </a:t>
            </a:r>
            <a:r>
              <a:rPr lang="sk-SK" sz="1600" b="1" i="1" dirty="0" err="1" smtClean="0"/>
              <a:t>nanoskopických</a:t>
            </a:r>
            <a:r>
              <a:rPr lang="sk-SK" sz="1600" b="1" i="1" dirty="0" smtClean="0"/>
              <a:t> magnetických systémoch</a:t>
            </a:r>
            <a:r>
              <a:rPr lang="sk-SK" sz="1600" dirty="0" smtClean="0"/>
              <a:t> (</a:t>
            </a:r>
            <a:r>
              <a:rPr lang="sk-SK" sz="1600" dirty="0" err="1" smtClean="0"/>
              <a:t>Novel</a:t>
            </a:r>
            <a:r>
              <a:rPr lang="sk-SK" sz="1600" dirty="0" smtClean="0"/>
              <a:t> </a:t>
            </a:r>
            <a:r>
              <a:rPr lang="sk-SK" sz="1600" dirty="0" err="1" smtClean="0"/>
              <a:t>quantum</a:t>
            </a:r>
            <a:r>
              <a:rPr lang="sk-SK" sz="1600" dirty="0" smtClean="0"/>
              <a:t> </a:t>
            </a:r>
            <a:r>
              <a:rPr lang="sk-SK" sz="1600" dirty="0" err="1" smtClean="0"/>
              <a:t>states</a:t>
            </a:r>
            <a:r>
              <a:rPr lang="sk-SK" sz="1600" dirty="0" smtClean="0"/>
              <a:t> in </a:t>
            </a:r>
            <a:r>
              <a:rPr lang="sk-SK" sz="1600" dirty="0" err="1" smtClean="0"/>
              <a:t>nanoscopic</a:t>
            </a:r>
            <a:r>
              <a:rPr lang="sk-SK" sz="1600" dirty="0" smtClean="0"/>
              <a:t> </a:t>
            </a:r>
            <a:r>
              <a:rPr lang="sk-SK" sz="1600" dirty="0" err="1" smtClean="0"/>
              <a:t>magnetic</a:t>
            </a:r>
            <a:r>
              <a:rPr lang="sk-SK" sz="1600" dirty="0" smtClean="0"/>
              <a:t> </a:t>
            </a:r>
            <a:r>
              <a:rPr lang="sk-SK" sz="1600" dirty="0" err="1" smtClean="0"/>
              <a:t>systems</a:t>
            </a:r>
            <a:r>
              <a:rPr lang="sk-SK" sz="1600" dirty="0" smtClean="0"/>
              <a:t>.) </a:t>
            </a:r>
            <a:endParaRPr lang="en-US" sz="1600" dirty="0" smtClean="0"/>
          </a:p>
          <a:p>
            <a:endParaRPr lang="sk-SK" sz="800" dirty="0" smtClean="0"/>
          </a:p>
          <a:p>
            <a:r>
              <a:rPr lang="sk-SK" sz="1600" b="1" dirty="0" smtClean="0">
                <a:solidFill>
                  <a:srgbClr val="0070C0"/>
                </a:solidFill>
              </a:rPr>
              <a:t>LPP </a:t>
            </a:r>
            <a:r>
              <a:rPr lang="sk-SK" sz="1600" b="1" dirty="0">
                <a:solidFill>
                  <a:srgbClr val="0070C0"/>
                </a:solidFill>
              </a:rPr>
              <a:t>093-09  </a:t>
            </a:r>
            <a:r>
              <a:rPr lang="en-US" sz="1600" dirty="0">
                <a:solidFill>
                  <a:srgbClr val="0070C0"/>
                </a:solidFill>
              </a:rPr>
              <a:t>(</a:t>
            </a:r>
            <a:r>
              <a:rPr lang="sk-SK" sz="1600" dirty="0" smtClean="0">
                <a:solidFill>
                  <a:srgbClr val="0070C0"/>
                </a:solidFill>
              </a:rPr>
              <a:t>APVV</a:t>
            </a:r>
            <a:r>
              <a:rPr lang="en-US" sz="1600" dirty="0" smtClean="0">
                <a:solidFill>
                  <a:srgbClr val="0070C0"/>
                </a:solidFill>
              </a:rPr>
              <a:t>), </a:t>
            </a:r>
            <a:r>
              <a:rPr lang="sk-SK" sz="1600" dirty="0">
                <a:solidFill>
                  <a:srgbClr val="0070C0"/>
                </a:solidFill>
              </a:rPr>
              <a:t>1.9.2009 / </a:t>
            </a:r>
            <a:r>
              <a:rPr lang="sk-SK" sz="1600" dirty="0" smtClean="0">
                <a:solidFill>
                  <a:srgbClr val="0070C0"/>
                </a:solidFill>
              </a:rPr>
              <a:t>31.8.2012</a:t>
            </a:r>
            <a:r>
              <a:rPr lang="en-US" sz="1600" dirty="0" smtClean="0">
                <a:solidFill>
                  <a:srgbClr val="0070C0"/>
                </a:solidFill>
              </a:rPr>
              <a:t>, </a:t>
            </a:r>
            <a:r>
              <a:rPr lang="sk-SK" sz="1600" dirty="0">
                <a:solidFill>
                  <a:srgbClr val="0070C0"/>
                </a:solidFill>
              </a:rPr>
              <a:t>Mária </a:t>
            </a:r>
            <a:r>
              <a:rPr lang="sk-SK" sz="1600" dirty="0" err="1" smtClean="0">
                <a:solidFill>
                  <a:srgbClr val="0070C0"/>
                </a:solidFill>
              </a:rPr>
              <a:t>Zentková</a:t>
            </a:r>
            <a:r>
              <a:rPr lang="en-US" sz="1600" dirty="0">
                <a:solidFill>
                  <a:srgbClr val="0070C0"/>
                </a:solidFill>
              </a:rPr>
              <a:t>:</a:t>
            </a:r>
            <a:r>
              <a:rPr lang="en-US" sz="1600" dirty="0" smtClean="0">
                <a:solidFill>
                  <a:srgbClr val="0070C0"/>
                </a:solidFill>
              </a:rPr>
              <a:t> </a:t>
            </a:r>
            <a:r>
              <a:rPr lang="sk-SK" sz="1600" b="1" i="1" dirty="0" err="1" smtClean="0">
                <a:solidFill>
                  <a:srgbClr val="0070C0"/>
                </a:solidFill>
              </a:rPr>
              <a:t>Environmenálne</a:t>
            </a:r>
            <a:r>
              <a:rPr lang="sk-SK" sz="1600" b="1" i="1" dirty="0" smtClean="0">
                <a:solidFill>
                  <a:srgbClr val="0070C0"/>
                </a:solidFill>
              </a:rPr>
              <a:t> </a:t>
            </a:r>
            <a:r>
              <a:rPr lang="sk-SK" sz="1600" b="1" i="1" dirty="0" err="1">
                <a:solidFill>
                  <a:srgbClr val="0070C0"/>
                </a:solidFill>
              </a:rPr>
              <a:t>nano-aplikácie</a:t>
            </a:r>
            <a:r>
              <a:rPr lang="sk-SK" sz="1600" b="1" i="1" dirty="0">
                <a:solidFill>
                  <a:srgbClr val="0070C0"/>
                </a:solidFill>
              </a:rPr>
              <a:t> bližšie k študentom</a:t>
            </a:r>
            <a:r>
              <a:rPr lang="sk-SK" sz="1600" dirty="0">
                <a:solidFill>
                  <a:srgbClr val="0070C0"/>
                </a:solidFill>
              </a:rPr>
              <a:t> (</a:t>
            </a:r>
            <a:r>
              <a:rPr lang="sk-SK" sz="1600" dirty="0" err="1">
                <a:solidFill>
                  <a:srgbClr val="0070C0"/>
                </a:solidFill>
              </a:rPr>
              <a:t>Enviromental</a:t>
            </a:r>
            <a:r>
              <a:rPr lang="sk-SK" sz="1600" dirty="0">
                <a:solidFill>
                  <a:srgbClr val="0070C0"/>
                </a:solidFill>
              </a:rPr>
              <a:t> </a:t>
            </a:r>
            <a:r>
              <a:rPr lang="sk-SK" sz="1600" dirty="0" err="1">
                <a:solidFill>
                  <a:srgbClr val="0070C0"/>
                </a:solidFill>
              </a:rPr>
              <a:t>nano-aplications</a:t>
            </a:r>
            <a:r>
              <a:rPr lang="sk-SK" sz="1600" dirty="0">
                <a:solidFill>
                  <a:srgbClr val="0070C0"/>
                </a:solidFill>
              </a:rPr>
              <a:t> </a:t>
            </a:r>
            <a:r>
              <a:rPr lang="sk-SK" sz="1600" dirty="0" err="1">
                <a:solidFill>
                  <a:srgbClr val="0070C0"/>
                </a:solidFill>
              </a:rPr>
              <a:t>closely</a:t>
            </a:r>
            <a:r>
              <a:rPr lang="sk-SK" sz="1600" dirty="0">
                <a:solidFill>
                  <a:srgbClr val="0070C0"/>
                </a:solidFill>
              </a:rPr>
              <a:t> to </a:t>
            </a:r>
            <a:r>
              <a:rPr lang="sk-SK" sz="1600" dirty="0" err="1" smtClean="0">
                <a:solidFill>
                  <a:srgbClr val="0070C0"/>
                </a:solidFill>
              </a:rPr>
              <a:t>students</a:t>
            </a:r>
            <a:r>
              <a:rPr lang="en-US" sz="1600" dirty="0" smtClean="0">
                <a:solidFill>
                  <a:srgbClr val="0070C0"/>
                </a:solidFill>
              </a:rPr>
              <a:t>)</a:t>
            </a:r>
          </a:p>
          <a:p>
            <a:r>
              <a:rPr lang="sk-SK" sz="1600" b="1" dirty="0">
                <a:solidFill>
                  <a:srgbClr val="0070C0"/>
                </a:solidFill>
              </a:rPr>
              <a:t>LPP-0124-09</a:t>
            </a:r>
            <a:r>
              <a:rPr lang="sk-SK" sz="1600" dirty="0">
                <a:solidFill>
                  <a:srgbClr val="0070C0"/>
                </a:solidFill>
              </a:rPr>
              <a:t>  </a:t>
            </a:r>
            <a:r>
              <a:rPr lang="en-US" sz="1600" dirty="0" smtClean="0">
                <a:solidFill>
                  <a:srgbClr val="0070C0"/>
                </a:solidFill>
              </a:rPr>
              <a:t>(</a:t>
            </a:r>
            <a:r>
              <a:rPr lang="sk-SK" sz="1600" dirty="0" smtClean="0">
                <a:solidFill>
                  <a:srgbClr val="0070C0"/>
                </a:solidFill>
              </a:rPr>
              <a:t>APVV</a:t>
            </a:r>
            <a:r>
              <a:rPr lang="en-US" sz="1600" dirty="0" smtClean="0">
                <a:solidFill>
                  <a:srgbClr val="0070C0"/>
                </a:solidFill>
              </a:rPr>
              <a:t>), </a:t>
            </a:r>
            <a:r>
              <a:rPr lang="sk-SK" sz="1600" dirty="0">
                <a:solidFill>
                  <a:srgbClr val="0070C0"/>
                </a:solidFill>
              </a:rPr>
              <a:t>1.9.2009 / </a:t>
            </a:r>
            <a:r>
              <a:rPr lang="sk-SK" sz="1600" dirty="0" smtClean="0">
                <a:solidFill>
                  <a:srgbClr val="0070C0"/>
                </a:solidFill>
              </a:rPr>
              <a:t>31.12.2012</a:t>
            </a:r>
            <a:r>
              <a:rPr lang="en-US" sz="1600" dirty="0" smtClean="0">
                <a:solidFill>
                  <a:srgbClr val="0070C0"/>
                </a:solidFill>
              </a:rPr>
              <a:t>, </a:t>
            </a:r>
            <a:r>
              <a:rPr lang="sk-SK" sz="1600" dirty="0">
                <a:solidFill>
                  <a:srgbClr val="0070C0"/>
                </a:solidFill>
              </a:rPr>
              <a:t>Marián </a:t>
            </a:r>
            <a:r>
              <a:rPr lang="sk-SK" sz="1600" dirty="0" err="1" smtClean="0">
                <a:solidFill>
                  <a:srgbClr val="0070C0"/>
                </a:solidFill>
              </a:rPr>
              <a:t>Mihalik</a:t>
            </a:r>
            <a:r>
              <a:rPr lang="en-US" sz="1600" dirty="0" smtClean="0">
                <a:solidFill>
                  <a:srgbClr val="0070C0"/>
                </a:solidFill>
              </a:rPr>
              <a:t>: </a:t>
            </a:r>
            <a:r>
              <a:rPr lang="sk-SK" sz="1600" b="1" i="1" dirty="0">
                <a:solidFill>
                  <a:srgbClr val="0070C0"/>
                </a:solidFill>
              </a:rPr>
              <a:t>Interaktívne aktivity pre prispôsobenie žiakom ZŠ, ich učiteľom a širokej verejnosti</a:t>
            </a:r>
            <a:r>
              <a:rPr lang="sk-SK" sz="1600" dirty="0">
                <a:solidFill>
                  <a:srgbClr val="0070C0"/>
                </a:solidFill>
              </a:rPr>
              <a:t> (</a:t>
            </a:r>
            <a:r>
              <a:rPr lang="sk-SK" sz="1600" dirty="0" err="1">
                <a:solidFill>
                  <a:srgbClr val="0070C0"/>
                </a:solidFill>
              </a:rPr>
              <a:t>Interactive</a:t>
            </a:r>
            <a:r>
              <a:rPr lang="sk-SK" sz="1600" dirty="0">
                <a:solidFill>
                  <a:srgbClr val="0070C0"/>
                </a:solidFill>
              </a:rPr>
              <a:t> </a:t>
            </a:r>
            <a:r>
              <a:rPr lang="sk-SK" sz="1600" dirty="0" err="1">
                <a:solidFill>
                  <a:srgbClr val="0070C0"/>
                </a:solidFill>
              </a:rPr>
              <a:t>activities</a:t>
            </a:r>
            <a:r>
              <a:rPr lang="sk-SK" sz="1600" dirty="0">
                <a:solidFill>
                  <a:srgbClr val="0070C0"/>
                </a:solidFill>
              </a:rPr>
              <a:t> to </a:t>
            </a:r>
            <a:r>
              <a:rPr lang="sk-SK" sz="1600" dirty="0" err="1">
                <a:solidFill>
                  <a:srgbClr val="0070C0"/>
                </a:solidFill>
              </a:rPr>
              <a:t>make</a:t>
            </a:r>
            <a:r>
              <a:rPr lang="sk-SK" sz="1600" dirty="0">
                <a:solidFill>
                  <a:srgbClr val="0070C0"/>
                </a:solidFill>
              </a:rPr>
              <a:t> </a:t>
            </a:r>
            <a:r>
              <a:rPr lang="sk-SK" sz="1600" dirty="0" err="1">
                <a:solidFill>
                  <a:srgbClr val="0070C0"/>
                </a:solidFill>
              </a:rPr>
              <a:t>physics</a:t>
            </a:r>
            <a:r>
              <a:rPr lang="sk-SK" sz="1600" dirty="0">
                <a:solidFill>
                  <a:srgbClr val="0070C0"/>
                </a:solidFill>
              </a:rPr>
              <a:t> </a:t>
            </a:r>
            <a:r>
              <a:rPr lang="sk-SK" sz="1600" dirty="0" err="1">
                <a:solidFill>
                  <a:srgbClr val="0070C0"/>
                </a:solidFill>
              </a:rPr>
              <a:t>attractive</a:t>
            </a:r>
            <a:r>
              <a:rPr lang="sk-SK" sz="1600" dirty="0">
                <a:solidFill>
                  <a:srgbClr val="0070C0"/>
                </a:solidFill>
              </a:rPr>
              <a:t> </a:t>
            </a:r>
            <a:r>
              <a:rPr lang="sk-SK" sz="1600" dirty="0" err="1">
                <a:solidFill>
                  <a:srgbClr val="0070C0"/>
                </a:solidFill>
              </a:rPr>
              <a:t>for</a:t>
            </a:r>
            <a:r>
              <a:rPr lang="sk-SK" sz="1600" dirty="0">
                <a:solidFill>
                  <a:srgbClr val="0070C0"/>
                </a:solidFill>
              </a:rPr>
              <a:t> </a:t>
            </a:r>
            <a:r>
              <a:rPr lang="sk-SK" sz="1600" dirty="0" err="1">
                <a:solidFill>
                  <a:srgbClr val="0070C0"/>
                </a:solidFill>
              </a:rPr>
              <a:t>basic</a:t>
            </a:r>
            <a:r>
              <a:rPr lang="sk-SK" sz="1600" dirty="0">
                <a:solidFill>
                  <a:srgbClr val="0070C0"/>
                </a:solidFill>
              </a:rPr>
              <a:t> </a:t>
            </a:r>
            <a:r>
              <a:rPr lang="sk-SK" sz="1600" dirty="0" err="1">
                <a:solidFill>
                  <a:srgbClr val="0070C0"/>
                </a:solidFill>
              </a:rPr>
              <a:t>school</a:t>
            </a:r>
            <a:r>
              <a:rPr lang="sk-SK" sz="1600" dirty="0">
                <a:solidFill>
                  <a:srgbClr val="0070C0"/>
                </a:solidFill>
              </a:rPr>
              <a:t>, </a:t>
            </a:r>
            <a:r>
              <a:rPr lang="sk-SK" sz="1600" dirty="0" err="1">
                <a:solidFill>
                  <a:srgbClr val="0070C0"/>
                </a:solidFill>
              </a:rPr>
              <a:t>their</a:t>
            </a:r>
            <a:r>
              <a:rPr lang="sk-SK" sz="1600" dirty="0">
                <a:solidFill>
                  <a:srgbClr val="0070C0"/>
                </a:solidFill>
              </a:rPr>
              <a:t> </a:t>
            </a:r>
            <a:r>
              <a:rPr lang="sk-SK" sz="1600" dirty="0" err="1">
                <a:solidFill>
                  <a:srgbClr val="0070C0"/>
                </a:solidFill>
              </a:rPr>
              <a:t>teachers</a:t>
            </a:r>
            <a:r>
              <a:rPr lang="sk-SK" sz="1600" dirty="0">
                <a:solidFill>
                  <a:srgbClr val="0070C0"/>
                </a:solidFill>
              </a:rPr>
              <a:t> and </a:t>
            </a:r>
            <a:r>
              <a:rPr lang="sk-SK" sz="1600" dirty="0" err="1">
                <a:solidFill>
                  <a:srgbClr val="0070C0"/>
                </a:solidFill>
              </a:rPr>
              <a:t>general</a:t>
            </a:r>
            <a:r>
              <a:rPr lang="sk-SK" sz="1600" dirty="0">
                <a:solidFill>
                  <a:srgbClr val="0070C0"/>
                </a:solidFill>
              </a:rPr>
              <a:t> </a:t>
            </a:r>
            <a:r>
              <a:rPr lang="sk-SK" sz="1600" dirty="0" err="1">
                <a:solidFill>
                  <a:srgbClr val="0070C0"/>
                </a:solidFill>
              </a:rPr>
              <a:t>public</a:t>
            </a:r>
            <a:r>
              <a:rPr lang="sk-SK" sz="1600" dirty="0">
                <a:solidFill>
                  <a:srgbClr val="0070C0"/>
                </a:solidFill>
              </a:rPr>
              <a:t>) </a:t>
            </a:r>
            <a:endParaRPr lang="en-US" sz="1600" dirty="0" smtClean="0">
              <a:solidFill>
                <a:srgbClr val="0070C0"/>
              </a:solidFill>
            </a:endParaRPr>
          </a:p>
          <a:p>
            <a:r>
              <a:rPr lang="sk-SK" sz="1600" b="1" dirty="0">
                <a:solidFill>
                  <a:srgbClr val="0070C0"/>
                </a:solidFill>
              </a:rPr>
              <a:t>LPP - 0270-09  </a:t>
            </a:r>
            <a:r>
              <a:rPr lang="en-US" sz="1600" dirty="0" smtClean="0">
                <a:solidFill>
                  <a:srgbClr val="0070C0"/>
                </a:solidFill>
              </a:rPr>
              <a:t>(</a:t>
            </a:r>
            <a:r>
              <a:rPr lang="sk-SK" sz="1600" dirty="0" smtClean="0">
                <a:solidFill>
                  <a:srgbClr val="0070C0"/>
                </a:solidFill>
              </a:rPr>
              <a:t>APVV</a:t>
            </a:r>
            <a:r>
              <a:rPr lang="en-US" sz="1600" dirty="0" smtClean="0">
                <a:solidFill>
                  <a:srgbClr val="0070C0"/>
                </a:solidFill>
              </a:rPr>
              <a:t>), </a:t>
            </a:r>
            <a:r>
              <a:rPr lang="sk-SK" sz="1600" dirty="0">
                <a:solidFill>
                  <a:srgbClr val="0070C0"/>
                </a:solidFill>
              </a:rPr>
              <a:t>1.9.2009 / </a:t>
            </a:r>
            <a:r>
              <a:rPr lang="sk-SK" sz="1600" dirty="0" smtClean="0">
                <a:solidFill>
                  <a:srgbClr val="0070C0"/>
                </a:solidFill>
              </a:rPr>
              <a:t>31.8.2012</a:t>
            </a:r>
            <a:r>
              <a:rPr lang="en-US" sz="1600" dirty="0" smtClean="0">
                <a:solidFill>
                  <a:srgbClr val="0070C0"/>
                </a:solidFill>
              </a:rPr>
              <a:t>, </a:t>
            </a:r>
            <a:r>
              <a:rPr lang="sk-SK" sz="1600" dirty="0">
                <a:solidFill>
                  <a:srgbClr val="0070C0"/>
                </a:solidFill>
              </a:rPr>
              <a:t>Mária </a:t>
            </a:r>
            <a:r>
              <a:rPr lang="sk-SK" sz="1600" dirty="0" err="1" smtClean="0">
                <a:solidFill>
                  <a:srgbClr val="0070C0"/>
                </a:solidFill>
              </a:rPr>
              <a:t>Zentková</a:t>
            </a:r>
            <a:r>
              <a:rPr lang="en-US" sz="1600" dirty="0" smtClean="0">
                <a:solidFill>
                  <a:srgbClr val="0070C0"/>
                </a:solidFill>
              </a:rPr>
              <a:t>, </a:t>
            </a:r>
            <a:r>
              <a:rPr lang="sk-SK" sz="1600" b="1" i="1" dirty="0">
                <a:solidFill>
                  <a:srgbClr val="0070C0"/>
                </a:solidFill>
              </a:rPr>
              <a:t>Prírodné vedy pre </a:t>
            </a:r>
            <a:r>
              <a:rPr lang="sk-SK" sz="1600" b="1" i="1" dirty="0" smtClean="0">
                <a:solidFill>
                  <a:srgbClr val="0070C0"/>
                </a:solidFill>
              </a:rPr>
              <a:t>každého </a:t>
            </a:r>
            <a:r>
              <a:rPr lang="sk-SK" sz="1600" dirty="0">
                <a:solidFill>
                  <a:srgbClr val="0070C0"/>
                </a:solidFill>
              </a:rPr>
              <a:t>(</a:t>
            </a:r>
            <a:r>
              <a:rPr lang="sk-SK" sz="1600" dirty="0" err="1">
                <a:solidFill>
                  <a:srgbClr val="0070C0"/>
                </a:solidFill>
              </a:rPr>
              <a:t>Scicence</a:t>
            </a:r>
            <a:r>
              <a:rPr lang="sk-SK" sz="1600" dirty="0">
                <a:solidFill>
                  <a:srgbClr val="0070C0"/>
                </a:solidFill>
              </a:rPr>
              <a:t> - </a:t>
            </a:r>
            <a:r>
              <a:rPr lang="sk-SK" sz="1600" dirty="0" err="1">
                <a:solidFill>
                  <a:srgbClr val="0070C0"/>
                </a:solidFill>
              </a:rPr>
              <a:t>user</a:t>
            </a:r>
            <a:r>
              <a:rPr lang="sk-SK" sz="1600" dirty="0">
                <a:solidFill>
                  <a:srgbClr val="0070C0"/>
                </a:solidFill>
              </a:rPr>
              <a:t> </a:t>
            </a:r>
            <a:r>
              <a:rPr lang="sk-SK" sz="1600" dirty="0" err="1">
                <a:solidFill>
                  <a:srgbClr val="0070C0"/>
                </a:solidFill>
              </a:rPr>
              <a:t>friendly</a:t>
            </a:r>
            <a:r>
              <a:rPr lang="sk-SK" sz="1600" dirty="0">
                <a:solidFill>
                  <a:srgbClr val="0070C0"/>
                </a:solidFill>
              </a:rPr>
              <a:t>) </a:t>
            </a:r>
            <a:endParaRPr lang="en-US" sz="1600" dirty="0" smtClean="0">
              <a:solidFill>
                <a:srgbClr val="0070C0"/>
              </a:solidFill>
            </a:endParaRPr>
          </a:p>
          <a:p>
            <a:endParaRPr lang="en-US" sz="800" dirty="0" smtClean="0">
              <a:solidFill>
                <a:srgbClr val="0070C0"/>
              </a:solidFill>
            </a:endParaRPr>
          </a:p>
          <a:p>
            <a:r>
              <a:rPr lang="sk-SK" sz="1600" b="1" dirty="0">
                <a:solidFill>
                  <a:srgbClr val="C00000"/>
                </a:solidFill>
              </a:rPr>
              <a:t>SK-SRB-0054-11  </a:t>
            </a:r>
            <a:r>
              <a:rPr lang="en-US" sz="1600" dirty="0" smtClean="0">
                <a:solidFill>
                  <a:srgbClr val="C00000"/>
                </a:solidFill>
              </a:rPr>
              <a:t>(</a:t>
            </a:r>
            <a:r>
              <a:rPr lang="sk-SK" sz="1600" dirty="0" smtClean="0">
                <a:solidFill>
                  <a:srgbClr val="C00000"/>
                </a:solidFill>
              </a:rPr>
              <a:t>APVV</a:t>
            </a:r>
            <a:r>
              <a:rPr lang="en-US" sz="1600" dirty="0" smtClean="0">
                <a:solidFill>
                  <a:srgbClr val="C00000"/>
                </a:solidFill>
              </a:rPr>
              <a:t>)</a:t>
            </a:r>
            <a:r>
              <a:rPr lang="en-US" sz="1600" b="1" dirty="0" smtClean="0">
                <a:solidFill>
                  <a:srgbClr val="C00000"/>
                </a:solidFill>
              </a:rPr>
              <a:t>, </a:t>
            </a:r>
            <a:r>
              <a:rPr lang="sk-SK" sz="1600" dirty="0">
                <a:solidFill>
                  <a:srgbClr val="C00000"/>
                </a:solidFill>
              </a:rPr>
              <a:t>1.1.2012 / </a:t>
            </a:r>
            <a:r>
              <a:rPr lang="sk-SK" sz="1600" dirty="0" smtClean="0">
                <a:solidFill>
                  <a:srgbClr val="C00000"/>
                </a:solidFill>
              </a:rPr>
              <a:t>31.12.2013</a:t>
            </a:r>
            <a:r>
              <a:rPr lang="en-US" sz="1600" dirty="0" smtClean="0">
                <a:solidFill>
                  <a:srgbClr val="C00000"/>
                </a:solidFill>
              </a:rPr>
              <a:t>, </a:t>
            </a:r>
            <a:r>
              <a:rPr lang="sk-SK" sz="1600" dirty="0">
                <a:solidFill>
                  <a:srgbClr val="C00000"/>
                </a:solidFill>
              </a:rPr>
              <a:t>Marián </a:t>
            </a:r>
            <a:r>
              <a:rPr lang="sk-SK" sz="1600" dirty="0" err="1" smtClean="0">
                <a:solidFill>
                  <a:srgbClr val="C00000"/>
                </a:solidFill>
              </a:rPr>
              <a:t>Mihalik</a:t>
            </a:r>
            <a:r>
              <a:rPr lang="en-US" sz="1600" dirty="0" smtClean="0">
                <a:solidFill>
                  <a:srgbClr val="C00000"/>
                </a:solidFill>
              </a:rPr>
              <a:t>, </a:t>
            </a:r>
            <a:r>
              <a:rPr lang="sk-SK" sz="1600" b="1" i="1" dirty="0" err="1" smtClean="0">
                <a:solidFill>
                  <a:srgbClr val="C00000"/>
                </a:solidFill>
              </a:rPr>
              <a:t>Multiferroické</a:t>
            </a:r>
            <a:r>
              <a:rPr lang="sk-SK" sz="1600" b="1" i="1" dirty="0" smtClean="0">
                <a:solidFill>
                  <a:srgbClr val="C00000"/>
                </a:solidFill>
              </a:rPr>
              <a:t> materiály na báze oxidov mangánu</a:t>
            </a:r>
            <a:r>
              <a:rPr lang="sk-SK" sz="1600" b="1" dirty="0" smtClean="0">
                <a:solidFill>
                  <a:srgbClr val="C00000"/>
                </a:solidFill>
              </a:rPr>
              <a:t> </a:t>
            </a:r>
            <a:r>
              <a:rPr lang="sk-SK" sz="1600" dirty="0">
                <a:solidFill>
                  <a:srgbClr val="C00000"/>
                </a:solidFill>
              </a:rPr>
              <a:t>(</a:t>
            </a:r>
            <a:r>
              <a:rPr lang="sk-SK" sz="1600" dirty="0" err="1">
                <a:solidFill>
                  <a:srgbClr val="C00000"/>
                </a:solidFill>
              </a:rPr>
              <a:t>Manganese</a:t>
            </a:r>
            <a:r>
              <a:rPr lang="sk-SK" sz="1600" dirty="0">
                <a:solidFill>
                  <a:srgbClr val="C00000"/>
                </a:solidFill>
              </a:rPr>
              <a:t> </a:t>
            </a:r>
            <a:r>
              <a:rPr lang="sk-SK" sz="1600" dirty="0" err="1">
                <a:solidFill>
                  <a:srgbClr val="C00000"/>
                </a:solidFill>
              </a:rPr>
              <a:t>Oxides</a:t>
            </a:r>
            <a:r>
              <a:rPr lang="sk-SK" sz="1600" dirty="0">
                <a:solidFill>
                  <a:srgbClr val="C00000"/>
                </a:solidFill>
              </a:rPr>
              <a:t> </a:t>
            </a:r>
            <a:r>
              <a:rPr lang="sk-SK" sz="1600" dirty="0" err="1">
                <a:solidFill>
                  <a:srgbClr val="C00000"/>
                </a:solidFill>
              </a:rPr>
              <a:t>Based</a:t>
            </a:r>
            <a:r>
              <a:rPr lang="sk-SK" sz="1600" dirty="0">
                <a:solidFill>
                  <a:srgbClr val="C00000"/>
                </a:solidFill>
              </a:rPr>
              <a:t>  </a:t>
            </a:r>
            <a:r>
              <a:rPr lang="sk-SK" sz="1600" dirty="0" err="1">
                <a:solidFill>
                  <a:srgbClr val="C00000"/>
                </a:solidFill>
              </a:rPr>
              <a:t>Multiferroics</a:t>
            </a:r>
            <a:r>
              <a:rPr lang="sk-SK" sz="1600" dirty="0">
                <a:solidFill>
                  <a:srgbClr val="C00000"/>
                </a:solidFill>
              </a:rPr>
              <a:t> ) </a:t>
            </a:r>
            <a:endParaRPr lang="en-US" sz="1600" dirty="0" smtClean="0">
              <a:solidFill>
                <a:srgbClr val="C00000"/>
              </a:solidFill>
            </a:endParaRPr>
          </a:p>
          <a:p>
            <a:r>
              <a:rPr lang="sk-SK" sz="1600" b="1" dirty="0" smtClean="0">
                <a:solidFill>
                  <a:srgbClr val="C00000"/>
                </a:solidFill>
              </a:rPr>
              <a:t>SK-PT-0026-12</a:t>
            </a:r>
            <a:r>
              <a:rPr lang="en-US" sz="1600" dirty="0" smtClean="0">
                <a:solidFill>
                  <a:srgbClr val="C00000"/>
                </a:solidFill>
              </a:rPr>
              <a:t> (</a:t>
            </a:r>
            <a:r>
              <a:rPr lang="sk-SK" sz="1600" dirty="0" smtClean="0">
                <a:solidFill>
                  <a:srgbClr val="C00000"/>
                </a:solidFill>
              </a:rPr>
              <a:t>APVV</a:t>
            </a:r>
            <a:r>
              <a:rPr lang="en-US" sz="1600" dirty="0" smtClean="0">
                <a:solidFill>
                  <a:srgbClr val="C00000"/>
                </a:solidFill>
              </a:rPr>
              <a:t>), </a:t>
            </a:r>
            <a:r>
              <a:rPr lang="sk-SK" sz="1600" dirty="0">
                <a:solidFill>
                  <a:srgbClr val="C00000"/>
                </a:solidFill>
              </a:rPr>
              <a:t>1.1.2013 / </a:t>
            </a:r>
            <a:r>
              <a:rPr lang="sk-SK" sz="1600" dirty="0" smtClean="0">
                <a:solidFill>
                  <a:srgbClr val="C00000"/>
                </a:solidFill>
              </a:rPr>
              <a:t>31.12.2014</a:t>
            </a:r>
            <a:r>
              <a:rPr lang="en-US" sz="1600" dirty="0" smtClean="0">
                <a:solidFill>
                  <a:srgbClr val="C00000"/>
                </a:solidFill>
              </a:rPr>
              <a:t>, </a:t>
            </a:r>
            <a:r>
              <a:rPr lang="sk-SK" sz="1600" dirty="0">
                <a:solidFill>
                  <a:srgbClr val="C00000"/>
                </a:solidFill>
              </a:rPr>
              <a:t>Marián </a:t>
            </a:r>
            <a:r>
              <a:rPr lang="sk-SK" sz="1600" dirty="0" err="1" smtClean="0">
                <a:solidFill>
                  <a:srgbClr val="C00000"/>
                </a:solidFill>
              </a:rPr>
              <a:t>Mihalik</a:t>
            </a:r>
            <a:r>
              <a:rPr lang="en-US" sz="1600" i="1" dirty="0" smtClean="0">
                <a:solidFill>
                  <a:srgbClr val="C00000"/>
                </a:solidFill>
              </a:rPr>
              <a:t>, </a:t>
            </a:r>
            <a:r>
              <a:rPr lang="sk-SK" sz="1600" b="1" i="1" dirty="0" smtClean="0">
                <a:solidFill>
                  <a:srgbClr val="C00000"/>
                </a:solidFill>
              </a:rPr>
              <a:t> </a:t>
            </a:r>
            <a:r>
              <a:rPr lang="sk-SK" sz="1600" b="1" i="1" dirty="0" err="1">
                <a:solidFill>
                  <a:srgbClr val="C00000"/>
                </a:solidFill>
              </a:rPr>
              <a:t>Magnetoelektrický</a:t>
            </a:r>
            <a:r>
              <a:rPr lang="sk-SK" sz="1600" b="1" i="1" dirty="0">
                <a:solidFill>
                  <a:srgbClr val="C00000"/>
                </a:solidFill>
              </a:rPr>
              <a:t> jav a </a:t>
            </a:r>
            <a:r>
              <a:rPr lang="sk-SK" sz="1600" b="1" i="1" dirty="0" err="1">
                <a:solidFill>
                  <a:srgbClr val="C00000"/>
                </a:solidFill>
              </a:rPr>
              <a:t>spin-fonónová</a:t>
            </a:r>
            <a:r>
              <a:rPr lang="sk-SK" sz="1600" b="1" i="1" dirty="0">
                <a:solidFill>
                  <a:srgbClr val="C00000"/>
                </a:solidFill>
              </a:rPr>
              <a:t> väzba v oxidoch prechodných kovov</a:t>
            </a:r>
            <a:r>
              <a:rPr lang="sk-SK" sz="1600" i="1" dirty="0">
                <a:solidFill>
                  <a:srgbClr val="C00000"/>
                </a:solidFill>
              </a:rPr>
              <a:t> </a:t>
            </a:r>
            <a:r>
              <a:rPr lang="sk-SK" sz="1600" dirty="0">
                <a:solidFill>
                  <a:srgbClr val="C00000"/>
                </a:solidFill>
              </a:rPr>
              <a:t>(</a:t>
            </a:r>
            <a:r>
              <a:rPr lang="sk-SK" sz="1600" dirty="0" err="1">
                <a:solidFill>
                  <a:srgbClr val="C00000"/>
                </a:solidFill>
              </a:rPr>
              <a:t>Magneto-electric</a:t>
            </a:r>
            <a:r>
              <a:rPr lang="sk-SK" sz="1600" dirty="0">
                <a:solidFill>
                  <a:srgbClr val="C00000"/>
                </a:solidFill>
              </a:rPr>
              <a:t> </a:t>
            </a:r>
            <a:r>
              <a:rPr lang="sk-SK" sz="1600" dirty="0" err="1">
                <a:solidFill>
                  <a:srgbClr val="C00000"/>
                </a:solidFill>
              </a:rPr>
              <a:t>effect</a:t>
            </a:r>
            <a:r>
              <a:rPr lang="sk-SK" sz="1600" dirty="0">
                <a:solidFill>
                  <a:srgbClr val="C00000"/>
                </a:solidFill>
              </a:rPr>
              <a:t> and </a:t>
            </a:r>
            <a:r>
              <a:rPr lang="sk-SK" sz="1600" dirty="0" err="1">
                <a:solidFill>
                  <a:srgbClr val="C00000"/>
                </a:solidFill>
              </a:rPr>
              <a:t>spin-phonon</a:t>
            </a:r>
            <a:r>
              <a:rPr lang="sk-SK" sz="1600" dirty="0">
                <a:solidFill>
                  <a:srgbClr val="C00000"/>
                </a:solidFill>
              </a:rPr>
              <a:t> </a:t>
            </a:r>
            <a:r>
              <a:rPr lang="sk-SK" sz="1600" dirty="0" err="1">
                <a:solidFill>
                  <a:srgbClr val="C00000"/>
                </a:solidFill>
              </a:rPr>
              <a:t>coupling</a:t>
            </a:r>
            <a:r>
              <a:rPr lang="sk-SK" sz="1600" dirty="0">
                <a:solidFill>
                  <a:srgbClr val="C00000"/>
                </a:solidFill>
              </a:rPr>
              <a:t> in </a:t>
            </a:r>
            <a:r>
              <a:rPr lang="sk-SK" sz="1600" dirty="0" err="1">
                <a:solidFill>
                  <a:srgbClr val="C00000"/>
                </a:solidFill>
              </a:rPr>
              <a:t>transition</a:t>
            </a:r>
            <a:r>
              <a:rPr lang="sk-SK" sz="1600" dirty="0">
                <a:solidFill>
                  <a:srgbClr val="C00000"/>
                </a:solidFill>
              </a:rPr>
              <a:t> metal </a:t>
            </a:r>
            <a:r>
              <a:rPr lang="sk-SK" sz="1600" dirty="0" err="1">
                <a:solidFill>
                  <a:srgbClr val="C00000"/>
                </a:solidFill>
              </a:rPr>
              <a:t>oxides</a:t>
            </a:r>
            <a:r>
              <a:rPr lang="sk-SK" sz="1600" dirty="0">
                <a:solidFill>
                  <a:srgbClr val="C00000"/>
                </a:solidFill>
              </a:rPr>
              <a:t>) </a:t>
            </a:r>
            <a:endParaRPr lang="en-US" sz="1600" dirty="0" smtClean="0">
              <a:solidFill>
                <a:srgbClr val="C00000"/>
              </a:solidFill>
            </a:endParaRPr>
          </a:p>
          <a:p>
            <a:r>
              <a:rPr lang="sk-SK" sz="1600" b="1" dirty="0" smtClean="0">
                <a:solidFill>
                  <a:srgbClr val="C00000"/>
                </a:solidFill>
              </a:rPr>
              <a:t>SK-CZ-2013-0083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>
                <a:solidFill>
                  <a:srgbClr val="C00000"/>
                </a:solidFill>
              </a:rPr>
              <a:t>(</a:t>
            </a:r>
            <a:r>
              <a:rPr lang="sk-SK" sz="1600" dirty="0">
                <a:solidFill>
                  <a:srgbClr val="C00000"/>
                </a:solidFill>
              </a:rPr>
              <a:t>APVV</a:t>
            </a:r>
            <a:r>
              <a:rPr lang="en-US" sz="1600" dirty="0">
                <a:solidFill>
                  <a:srgbClr val="C00000"/>
                </a:solidFill>
              </a:rPr>
              <a:t>), </a:t>
            </a:r>
            <a:r>
              <a:rPr lang="sk-SK" sz="1600" dirty="0">
                <a:solidFill>
                  <a:srgbClr val="C00000"/>
                </a:solidFill>
              </a:rPr>
              <a:t>1.1.2015 / </a:t>
            </a:r>
            <a:r>
              <a:rPr lang="sk-SK" sz="1600" dirty="0" smtClean="0">
                <a:solidFill>
                  <a:srgbClr val="C00000"/>
                </a:solidFill>
              </a:rPr>
              <a:t>31.12.2015</a:t>
            </a:r>
            <a:r>
              <a:rPr lang="en-US" sz="1600" dirty="0" smtClean="0">
                <a:solidFill>
                  <a:srgbClr val="C00000"/>
                </a:solidFill>
              </a:rPr>
              <a:t>, </a:t>
            </a:r>
            <a:r>
              <a:rPr lang="sk-SK" sz="1600" dirty="0">
                <a:solidFill>
                  <a:srgbClr val="C00000"/>
                </a:solidFill>
              </a:rPr>
              <a:t>Matúš </a:t>
            </a:r>
            <a:r>
              <a:rPr lang="sk-SK" sz="1600" dirty="0" smtClean="0">
                <a:solidFill>
                  <a:srgbClr val="C00000"/>
                </a:solidFill>
              </a:rPr>
              <a:t>Mihálik</a:t>
            </a:r>
            <a:r>
              <a:rPr lang="en-US" sz="1600" dirty="0" smtClean="0">
                <a:solidFill>
                  <a:srgbClr val="C00000"/>
                </a:solidFill>
              </a:rPr>
              <a:t>, </a:t>
            </a:r>
            <a:r>
              <a:rPr lang="sk-SK" sz="1600" b="1" i="1" dirty="0">
                <a:solidFill>
                  <a:srgbClr val="C00000"/>
                </a:solidFill>
              </a:rPr>
              <a:t>Magnetické a </a:t>
            </a:r>
            <a:r>
              <a:rPr lang="sk-SK" sz="1600" b="1" i="1" dirty="0" err="1">
                <a:solidFill>
                  <a:srgbClr val="C00000"/>
                </a:solidFill>
              </a:rPr>
              <a:t>magnetooptické</a:t>
            </a:r>
            <a:r>
              <a:rPr lang="sk-SK" sz="1600" b="1" i="1" dirty="0">
                <a:solidFill>
                  <a:srgbClr val="C00000"/>
                </a:solidFill>
              </a:rPr>
              <a:t> vlastnosti vybraných </a:t>
            </a:r>
            <a:r>
              <a:rPr lang="sk-SK" sz="1600" b="1" i="1" dirty="0" smtClean="0">
                <a:solidFill>
                  <a:srgbClr val="C00000"/>
                </a:solidFill>
              </a:rPr>
              <a:t>manganitov</a:t>
            </a:r>
            <a:r>
              <a:rPr lang="sk-SK" sz="1600" dirty="0" smtClean="0">
                <a:solidFill>
                  <a:srgbClr val="C00000"/>
                </a:solidFill>
              </a:rPr>
              <a:t> </a:t>
            </a:r>
            <a:r>
              <a:rPr lang="sk-SK" sz="1600" dirty="0">
                <a:solidFill>
                  <a:srgbClr val="C00000"/>
                </a:solidFill>
              </a:rPr>
              <a:t>(</a:t>
            </a:r>
            <a:r>
              <a:rPr lang="sk-SK" sz="1600" dirty="0" err="1">
                <a:solidFill>
                  <a:srgbClr val="C00000"/>
                </a:solidFill>
              </a:rPr>
              <a:t>Magnetic</a:t>
            </a:r>
            <a:r>
              <a:rPr lang="sk-SK" sz="1600" dirty="0">
                <a:solidFill>
                  <a:srgbClr val="C00000"/>
                </a:solidFill>
              </a:rPr>
              <a:t> and </a:t>
            </a:r>
            <a:r>
              <a:rPr lang="sk-SK" sz="1600" dirty="0" err="1">
                <a:solidFill>
                  <a:srgbClr val="C00000"/>
                </a:solidFill>
              </a:rPr>
              <a:t>magnetooptical</a:t>
            </a:r>
            <a:r>
              <a:rPr lang="sk-SK" sz="1600" dirty="0">
                <a:solidFill>
                  <a:srgbClr val="C00000"/>
                </a:solidFill>
              </a:rPr>
              <a:t> </a:t>
            </a:r>
            <a:r>
              <a:rPr lang="sk-SK" sz="1600" dirty="0" err="1">
                <a:solidFill>
                  <a:srgbClr val="C00000"/>
                </a:solidFill>
              </a:rPr>
              <a:t>properties</a:t>
            </a:r>
            <a:r>
              <a:rPr lang="sk-SK" sz="1600" dirty="0">
                <a:solidFill>
                  <a:srgbClr val="C00000"/>
                </a:solidFill>
              </a:rPr>
              <a:t> </a:t>
            </a:r>
            <a:r>
              <a:rPr lang="sk-SK" sz="1600" dirty="0" err="1">
                <a:solidFill>
                  <a:srgbClr val="C00000"/>
                </a:solidFill>
              </a:rPr>
              <a:t>of</a:t>
            </a:r>
            <a:r>
              <a:rPr lang="sk-SK" sz="1600" dirty="0">
                <a:solidFill>
                  <a:srgbClr val="C00000"/>
                </a:solidFill>
              </a:rPr>
              <a:t> </a:t>
            </a:r>
            <a:r>
              <a:rPr lang="sk-SK" sz="1600" dirty="0" err="1">
                <a:solidFill>
                  <a:srgbClr val="C00000"/>
                </a:solidFill>
              </a:rPr>
              <a:t>selected</a:t>
            </a:r>
            <a:r>
              <a:rPr lang="sk-SK" sz="1600" dirty="0">
                <a:solidFill>
                  <a:srgbClr val="C00000"/>
                </a:solidFill>
              </a:rPr>
              <a:t> </a:t>
            </a:r>
            <a:r>
              <a:rPr lang="sk-SK" sz="1600" dirty="0" err="1">
                <a:solidFill>
                  <a:srgbClr val="C00000"/>
                </a:solidFill>
              </a:rPr>
              <a:t>manganites</a:t>
            </a:r>
            <a:r>
              <a:rPr lang="sk-SK" sz="1600" dirty="0">
                <a:solidFill>
                  <a:srgbClr val="C00000"/>
                </a:solidFill>
              </a:rPr>
              <a:t>.) </a:t>
            </a:r>
            <a:endParaRPr lang="en-US" sz="1600" dirty="0">
              <a:solidFill>
                <a:srgbClr val="C00000"/>
              </a:solidFill>
            </a:endParaRPr>
          </a:p>
          <a:p>
            <a:r>
              <a:rPr lang="sk-SK" sz="1600" b="1" dirty="0" smtClean="0">
                <a:solidFill>
                  <a:srgbClr val="C00000"/>
                </a:solidFill>
              </a:rPr>
              <a:t>SK-CZ-2013-0109</a:t>
            </a:r>
            <a:r>
              <a:rPr lang="en-US" sz="1600" dirty="0">
                <a:solidFill>
                  <a:srgbClr val="C00000"/>
                </a:solidFill>
              </a:rPr>
              <a:t> (</a:t>
            </a:r>
            <a:r>
              <a:rPr lang="sk-SK" sz="1600" dirty="0">
                <a:solidFill>
                  <a:srgbClr val="C00000"/>
                </a:solidFill>
              </a:rPr>
              <a:t>APVV</a:t>
            </a:r>
            <a:r>
              <a:rPr lang="en-US" sz="1600" dirty="0">
                <a:solidFill>
                  <a:srgbClr val="C00000"/>
                </a:solidFill>
              </a:rPr>
              <a:t>), </a:t>
            </a:r>
            <a:r>
              <a:rPr lang="sk-SK" sz="1600" dirty="0">
                <a:solidFill>
                  <a:srgbClr val="C00000"/>
                </a:solidFill>
              </a:rPr>
              <a:t>1.1.2014 / </a:t>
            </a:r>
            <a:r>
              <a:rPr lang="sk-SK" sz="1600" dirty="0" smtClean="0">
                <a:solidFill>
                  <a:srgbClr val="C00000"/>
                </a:solidFill>
              </a:rPr>
              <a:t>31.12.2015</a:t>
            </a:r>
            <a:r>
              <a:rPr lang="en-US" sz="1600" dirty="0" smtClean="0">
                <a:solidFill>
                  <a:srgbClr val="C00000"/>
                </a:solidFill>
              </a:rPr>
              <a:t>, </a:t>
            </a:r>
            <a:r>
              <a:rPr lang="sk-SK" sz="1600" dirty="0">
                <a:solidFill>
                  <a:srgbClr val="C00000"/>
                </a:solidFill>
              </a:rPr>
              <a:t>Marián </a:t>
            </a:r>
            <a:r>
              <a:rPr lang="sk-SK" sz="1600" dirty="0" err="1" smtClean="0">
                <a:solidFill>
                  <a:srgbClr val="C00000"/>
                </a:solidFill>
              </a:rPr>
              <a:t>Mihalik</a:t>
            </a:r>
            <a:r>
              <a:rPr lang="en-US" sz="1600" i="1" dirty="0" smtClean="0">
                <a:solidFill>
                  <a:srgbClr val="C00000"/>
                </a:solidFill>
              </a:rPr>
              <a:t>, </a:t>
            </a:r>
            <a:r>
              <a:rPr lang="sk-SK" sz="1600" b="1" i="1" dirty="0" err="1">
                <a:solidFill>
                  <a:srgbClr val="C00000"/>
                </a:solidFill>
              </a:rPr>
              <a:t>Intermetalické</a:t>
            </a:r>
            <a:r>
              <a:rPr lang="sk-SK" sz="1600" b="1" i="1" dirty="0">
                <a:solidFill>
                  <a:srgbClr val="C00000"/>
                </a:solidFill>
              </a:rPr>
              <a:t> zlúčeniny </a:t>
            </a:r>
            <a:r>
              <a:rPr lang="sk-SK" sz="1600" b="1" i="1" dirty="0" err="1">
                <a:solidFill>
                  <a:srgbClr val="C00000"/>
                </a:solidFill>
              </a:rPr>
              <a:t>uranu</a:t>
            </a:r>
            <a:r>
              <a:rPr lang="sk-SK" sz="1600" b="1" i="1" dirty="0">
                <a:solidFill>
                  <a:srgbClr val="C00000"/>
                </a:solidFill>
              </a:rPr>
              <a:t> a ich </a:t>
            </a:r>
            <a:r>
              <a:rPr lang="sk-SK" sz="1600" b="1" i="1" dirty="0" err="1">
                <a:solidFill>
                  <a:srgbClr val="C00000"/>
                </a:solidFill>
              </a:rPr>
              <a:t>hydridy</a:t>
            </a:r>
            <a:r>
              <a:rPr lang="sk-SK" sz="1600" b="1" dirty="0">
                <a:solidFill>
                  <a:srgbClr val="C00000"/>
                </a:solidFill>
              </a:rPr>
              <a:t> </a:t>
            </a:r>
            <a:r>
              <a:rPr lang="sk-SK" sz="1600" dirty="0">
                <a:solidFill>
                  <a:srgbClr val="C00000"/>
                </a:solidFill>
              </a:rPr>
              <a:t>(</a:t>
            </a:r>
            <a:r>
              <a:rPr lang="sk-SK" sz="1600" dirty="0" err="1">
                <a:solidFill>
                  <a:srgbClr val="C00000"/>
                </a:solidFill>
              </a:rPr>
              <a:t>Uranium</a:t>
            </a:r>
            <a:r>
              <a:rPr lang="sk-SK" sz="1600" dirty="0">
                <a:solidFill>
                  <a:srgbClr val="C00000"/>
                </a:solidFill>
              </a:rPr>
              <a:t> </a:t>
            </a:r>
            <a:r>
              <a:rPr lang="sk-SK" sz="1600" dirty="0" err="1">
                <a:solidFill>
                  <a:srgbClr val="C00000"/>
                </a:solidFill>
              </a:rPr>
              <a:t>intermetallics</a:t>
            </a:r>
            <a:r>
              <a:rPr lang="sk-SK" sz="1600" dirty="0">
                <a:solidFill>
                  <a:srgbClr val="C00000"/>
                </a:solidFill>
              </a:rPr>
              <a:t> and </a:t>
            </a:r>
            <a:r>
              <a:rPr lang="sk-SK" sz="1600" dirty="0" err="1">
                <a:solidFill>
                  <a:srgbClr val="C00000"/>
                </a:solidFill>
              </a:rPr>
              <a:t>their</a:t>
            </a:r>
            <a:r>
              <a:rPr lang="sk-SK" sz="1600" dirty="0">
                <a:solidFill>
                  <a:srgbClr val="C00000"/>
                </a:solidFill>
              </a:rPr>
              <a:t> </a:t>
            </a:r>
            <a:r>
              <a:rPr lang="sk-SK" sz="1600" dirty="0" err="1">
                <a:solidFill>
                  <a:srgbClr val="C00000"/>
                </a:solidFill>
              </a:rPr>
              <a:t>hydrides</a:t>
            </a:r>
            <a:r>
              <a:rPr lang="sk-SK" sz="1600" dirty="0">
                <a:solidFill>
                  <a:srgbClr val="C00000"/>
                </a:solidFill>
              </a:rPr>
              <a:t>) </a:t>
            </a:r>
            <a:endParaRPr lang="en-US" sz="1600" dirty="0" smtClean="0">
              <a:solidFill>
                <a:srgbClr val="C00000"/>
              </a:solidFill>
            </a:endParaRPr>
          </a:p>
          <a:p>
            <a:r>
              <a:rPr lang="sk-SK" sz="1600" b="1" dirty="0" smtClean="0">
                <a:solidFill>
                  <a:srgbClr val="C00000"/>
                </a:solidFill>
              </a:rPr>
              <a:t>SK-SRB-2013-0050</a:t>
            </a:r>
            <a:r>
              <a:rPr lang="en-US" sz="1600" b="1" dirty="0" smtClean="0">
                <a:solidFill>
                  <a:srgbClr val="C00000"/>
                </a:solidFill>
              </a:rPr>
              <a:t> </a:t>
            </a:r>
            <a:r>
              <a:rPr lang="en-US" sz="1600" dirty="0">
                <a:solidFill>
                  <a:srgbClr val="C00000"/>
                </a:solidFill>
              </a:rPr>
              <a:t>(</a:t>
            </a:r>
            <a:r>
              <a:rPr lang="sk-SK" sz="1600" dirty="0">
                <a:solidFill>
                  <a:srgbClr val="C00000"/>
                </a:solidFill>
              </a:rPr>
              <a:t>APVV</a:t>
            </a:r>
            <a:r>
              <a:rPr lang="en-US" sz="1600" dirty="0" smtClean="0">
                <a:solidFill>
                  <a:srgbClr val="C00000"/>
                </a:solidFill>
              </a:rPr>
              <a:t>), </a:t>
            </a:r>
            <a:r>
              <a:rPr lang="sk-SK" sz="1600" dirty="0">
                <a:solidFill>
                  <a:srgbClr val="C00000"/>
                </a:solidFill>
              </a:rPr>
              <a:t>1.1.2015 / </a:t>
            </a:r>
            <a:r>
              <a:rPr lang="sk-SK" sz="1600" dirty="0" smtClean="0">
                <a:solidFill>
                  <a:srgbClr val="C00000"/>
                </a:solidFill>
              </a:rPr>
              <a:t>31.12.2016</a:t>
            </a:r>
            <a:r>
              <a:rPr lang="en-US" sz="1600" dirty="0" smtClean="0">
                <a:solidFill>
                  <a:srgbClr val="C00000"/>
                </a:solidFill>
              </a:rPr>
              <a:t>, </a:t>
            </a:r>
            <a:r>
              <a:rPr lang="sk-SK" sz="1600" dirty="0">
                <a:solidFill>
                  <a:srgbClr val="C00000"/>
                </a:solidFill>
              </a:rPr>
              <a:t>Mária </a:t>
            </a:r>
            <a:r>
              <a:rPr lang="sk-SK" sz="1600" dirty="0" err="1" smtClean="0">
                <a:solidFill>
                  <a:srgbClr val="C00000"/>
                </a:solidFill>
              </a:rPr>
              <a:t>Zentková</a:t>
            </a:r>
            <a:r>
              <a:rPr lang="en-US" sz="1600" dirty="0" smtClean="0">
                <a:solidFill>
                  <a:srgbClr val="C00000"/>
                </a:solidFill>
              </a:rPr>
              <a:t>, </a:t>
            </a:r>
            <a:r>
              <a:rPr lang="sk-SK" sz="1600" b="1" i="1" dirty="0">
                <a:solidFill>
                  <a:srgbClr val="C00000"/>
                </a:solidFill>
              </a:rPr>
              <a:t>Magnetické </a:t>
            </a:r>
            <a:r>
              <a:rPr lang="sk-SK" sz="1600" b="1" i="1" dirty="0" err="1">
                <a:solidFill>
                  <a:srgbClr val="C00000"/>
                </a:solidFill>
              </a:rPr>
              <a:t>nanokompozity</a:t>
            </a:r>
            <a:r>
              <a:rPr lang="sk-SK" sz="1600" b="1" i="1" dirty="0">
                <a:solidFill>
                  <a:srgbClr val="C00000"/>
                </a:solidFill>
              </a:rPr>
              <a:t> pre biomedicínu</a:t>
            </a:r>
            <a:r>
              <a:rPr lang="sk-SK" sz="1600" b="1" dirty="0">
                <a:solidFill>
                  <a:srgbClr val="C00000"/>
                </a:solidFill>
              </a:rPr>
              <a:t>  </a:t>
            </a:r>
            <a:r>
              <a:rPr lang="sk-SK" sz="1600" dirty="0">
                <a:solidFill>
                  <a:srgbClr val="C00000"/>
                </a:solidFill>
              </a:rPr>
              <a:t>(</a:t>
            </a:r>
            <a:r>
              <a:rPr lang="sk-SK" sz="1600" dirty="0" err="1">
                <a:solidFill>
                  <a:srgbClr val="C00000"/>
                </a:solidFill>
              </a:rPr>
              <a:t>Magnetic</a:t>
            </a:r>
            <a:r>
              <a:rPr lang="sk-SK" sz="1600" dirty="0">
                <a:solidFill>
                  <a:srgbClr val="C00000"/>
                </a:solidFill>
              </a:rPr>
              <a:t> </a:t>
            </a:r>
            <a:r>
              <a:rPr lang="sk-SK" sz="1600" dirty="0" err="1">
                <a:solidFill>
                  <a:srgbClr val="C00000"/>
                </a:solidFill>
              </a:rPr>
              <a:t>nanocomposites</a:t>
            </a:r>
            <a:r>
              <a:rPr lang="sk-SK" sz="1600" dirty="0">
                <a:solidFill>
                  <a:srgbClr val="C00000"/>
                </a:solidFill>
              </a:rPr>
              <a:t> </a:t>
            </a:r>
            <a:r>
              <a:rPr lang="sk-SK" sz="1600" dirty="0" err="1">
                <a:solidFill>
                  <a:srgbClr val="C00000"/>
                </a:solidFill>
              </a:rPr>
              <a:t>for</a:t>
            </a:r>
            <a:r>
              <a:rPr lang="sk-SK" sz="1600" dirty="0">
                <a:solidFill>
                  <a:srgbClr val="C00000"/>
                </a:solidFill>
              </a:rPr>
              <a:t> </a:t>
            </a:r>
            <a:r>
              <a:rPr lang="sk-SK" sz="1600" dirty="0" err="1">
                <a:solidFill>
                  <a:srgbClr val="C00000"/>
                </a:solidFill>
              </a:rPr>
              <a:t>biomedical</a:t>
            </a:r>
            <a:r>
              <a:rPr lang="sk-SK" sz="1600" dirty="0">
                <a:solidFill>
                  <a:srgbClr val="C00000"/>
                </a:solidFill>
              </a:rPr>
              <a:t> </a:t>
            </a:r>
            <a:r>
              <a:rPr lang="sk-SK" sz="1600" dirty="0" err="1">
                <a:solidFill>
                  <a:srgbClr val="C00000"/>
                </a:solidFill>
              </a:rPr>
              <a:t>application</a:t>
            </a:r>
            <a:r>
              <a:rPr lang="sk-SK" sz="1600" dirty="0">
                <a:solidFill>
                  <a:srgbClr val="C00000"/>
                </a:solidFill>
              </a:rPr>
              <a:t>) </a:t>
            </a:r>
            <a:endParaRPr lang="en-US" sz="1600" dirty="0" smtClean="0">
              <a:solidFill>
                <a:srgbClr val="C00000"/>
              </a:solidFill>
            </a:endParaRPr>
          </a:p>
          <a:p>
            <a:endParaRPr lang="en-US" sz="800" dirty="0">
              <a:solidFill>
                <a:srgbClr val="C00000"/>
              </a:solidFill>
            </a:endParaRPr>
          </a:p>
          <a:p>
            <a:r>
              <a:rPr lang="sk-SK" sz="1600" b="1" dirty="0"/>
              <a:t>2/0057/10   </a:t>
            </a:r>
            <a:r>
              <a:rPr lang="sk-SK" sz="1600" dirty="0" smtClean="0"/>
              <a:t>VEGA</a:t>
            </a:r>
            <a:r>
              <a:rPr lang="en-US" sz="1600" dirty="0" smtClean="0"/>
              <a:t>,</a:t>
            </a:r>
            <a:r>
              <a:rPr lang="en-US" sz="1600" b="1" dirty="0" smtClean="0"/>
              <a:t> </a:t>
            </a:r>
            <a:r>
              <a:rPr lang="sk-SK" sz="1600" dirty="0"/>
              <a:t>1.1.2010 / </a:t>
            </a:r>
            <a:r>
              <a:rPr lang="sk-SK" sz="1600" dirty="0" smtClean="0"/>
              <a:t>31.12.2012</a:t>
            </a:r>
            <a:r>
              <a:rPr lang="en-US" sz="1600" dirty="0" smtClean="0"/>
              <a:t>, </a:t>
            </a:r>
            <a:r>
              <a:rPr lang="sk-SK" sz="1600" dirty="0"/>
              <a:t>Marián </a:t>
            </a:r>
            <a:r>
              <a:rPr lang="sk-SK" sz="1600" dirty="0" err="1" smtClean="0"/>
              <a:t>Mihalik</a:t>
            </a:r>
            <a:r>
              <a:rPr lang="en-US" sz="1600" dirty="0" smtClean="0"/>
              <a:t>, </a:t>
            </a:r>
            <a:r>
              <a:rPr lang="sk-SK" sz="1600" b="1" i="1" dirty="0"/>
              <a:t>Štúdium vybraných silne </a:t>
            </a:r>
            <a:r>
              <a:rPr lang="sk-SK" sz="1600" b="1" i="1" dirty="0" err="1"/>
              <a:t>korelovaných</a:t>
            </a:r>
            <a:r>
              <a:rPr lang="sk-SK" sz="1600" b="1" i="1" dirty="0"/>
              <a:t> elektrónových systémov</a:t>
            </a:r>
            <a:r>
              <a:rPr lang="sk-SK" sz="1600" b="1" dirty="0"/>
              <a:t> </a:t>
            </a:r>
            <a:r>
              <a:rPr lang="sk-SK" sz="1600" dirty="0"/>
              <a:t>(Study </a:t>
            </a:r>
            <a:r>
              <a:rPr lang="sk-SK" sz="1600" dirty="0" err="1"/>
              <a:t>of</a:t>
            </a:r>
            <a:r>
              <a:rPr lang="sk-SK" sz="1600" dirty="0"/>
              <a:t>  </a:t>
            </a:r>
            <a:r>
              <a:rPr lang="sk-SK" sz="1600" dirty="0" err="1"/>
              <a:t>selected</a:t>
            </a:r>
            <a:r>
              <a:rPr lang="sk-SK" sz="1600" dirty="0"/>
              <a:t>  </a:t>
            </a:r>
            <a:r>
              <a:rPr lang="sk-SK" sz="1600" dirty="0" err="1"/>
              <a:t>strongly</a:t>
            </a:r>
            <a:r>
              <a:rPr lang="sk-SK" sz="1600" dirty="0"/>
              <a:t> </a:t>
            </a:r>
            <a:r>
              <a:rPr lang="sk-SK" sz="1600" dirty="0" err="1"/>
              <a:t>correlated</a:t>
            </a:r>
            <a:r>
              <a:rPr lang="sk-SK" sz="1600" dirty="0"/>
              <a:t> </a:t>
            </a:r>
            <a:r>
              <a:rPr lang="sk-SK" sz="1600" dirty="0" err="1"/>
              <a:t>electron</a:t>
            </a:r>
            <a:r>
              <a:rPr lang="sk-SK" sz="1600" dirty="0"/>
              <a:t> </a:t>
            </a:r>
            <a:r>
              <a:rPr lang="sk-SK" sz="1600" dirty="0" err="1"/>
              <a:t>systems</a:t>
            </a:r>
            <a:r>
              <a:rPr lang="sk-SK" sz="1600" dirty="0"/>
              <a:t>) </a:t>
            </a:r>
            <a:endParaRPr lang="en-US" sz="1600" dirty="0" smtClean="0"/>
          </a:p>
          <a:p>
            <a:r>
              <a:rPr lang="sk-SK" sz="1600" b="1" dirty="0" smtClean="0"/>
              <a:t>2/0178/13</a:t>
            </a:r>
            <a:r>
              <a:rPr lang="en-US" sz="1600" b="1" dirty="0" smtClean="0"/>
              <a:t> </a:t>
            </a:r>
            <a:r>
              <a:rPr lang="sk-SK" sz="1600" dirty="0"/>
              <a:t>VEGA</a:t>
            </a:r>
            <a:r>
              <a:rPr lang="en-US" sz="1600" dirty="0"/>
              <a:t>,</a:t>
            </a:r>
            <a:r>
              <a:rPr lang="en-US" sz="1600" b="1" dirty="0"/>
              <a:t> </a:t>
            </a:r>
            <a:r>
              <a:rPr lang="sk-SK" sz="1600" dirty="0"/>
              <a:t>1.1.2013 / </a:t>
            </a:r>
            <a:r>
              <a:rPr lang="sk-SK" sz="1600" dirty="0" smtClean="0"/>
              <a:t>31.12.2015</a:t>
            </a:r>
            <a:r>
              <a:rPr lang="en-US" sz="1600" dirty="0" smtClean="0"/>
              <a:t>, </a:t>
            </a:r>
            <a:r>
              <a:rPr lang="sk-SK" sz="1600" dirty="0"/>
              <a:t>Marián </a:t>
            </a:r>
            <a:r>
              <a:rPr lang="sk-SK" sz="1600" dirty="0" err="1" smtClean="0"/>
              <a:t>Mihalik</a:t>
            </a:r>
            <a:r>
              <a:rPr lang="en-US" sz="1600" dirty="0" smtClean="0"/>
              <a:t>, </a:t>
            </a:r>
            <a:r>
              <a:rPr lang="sk-SK" sz="1600" b="1" i="1" dirty="0"/>
              <a:t>Silne </a:t>
            </a:r>
            <a:r>
              <a:rPr lang="sk-SK" sz="1600" b="1" i="1" dirty="0" err="1"/>
              <a:t>korelované</a:t>
            </a:r>
            <a:r>
              <a:rPr lang="sk-SK" sz="1600" b="1" i="1" dirty="0"/>
              <a:t> elektrónové systémy na báze oxidov 3d kovov a </a:t>
            </a:r>
            <a:r>
              <a:rPr lang="sk-SK" sz="1600" b="1" i="1" dirty="0" err="1"/>
              <a:t>lantanidov</a:t>
            </a:r>
            <a:r>
              <a:rPr lang="sk-SK" sz="1600" dirty="0"/>
              <a:t> (</a:t>
            </a:r>
            <a:r>
              <a:rPr lang="sk-SK" sz="1600" dirty="0" err="1"/>
              <a:t>Strongly</a:t>
            </a:r>
            <a:r>
              <a:rPr lang="sk-SK" sz="1600" dirty="0"/>
              <a:t> </a:t>
            </a:r>
            <a:r>
              <a:rPr lang="sk-SK" sz="1600" dirty="0" err="1"/>
              <a:t>correlated</a:t>
            </a:r>
            <a:r>
              <a:rPr lang="sk-SK" sz="1600" dirty="0"/>
              <a:t> </a:t>
            </a:r>
            <a:r>
              <a:rPr lang="sk-SK" sz="1600" dirty="0" err="1"/>
              <a:t>electron</a:t>
            </a:r>
            <a:r>
              <a:rPr lang="sk-SK" sz="1600" dirty="0"/>
              <a:t> </a:t>
            </a:r>
            <a:r>
              <a:rPr lang="sk-SK" sz="1600" dirty="0" err="1"/>
              <a:t>systems</a:t>
            </a:r>
            <a:r>
              <a:rPr lang="sk-SK" sz="1600" dirty="0"/>
              <a:t> </a:t>
            </a:r>
            <a:r>
              <a:rPr lang="sk-SK" sz="1600" dirty="0" err="1"/>
              <a:t>based</a:t>
            </a:r>
            <a:r>
              <a:rPr lang="sk-SK" sz="1600" dirty="0"/>
              <a:t> on </a:t>
            </a:r>
            <a:r>
              <a:rPr lang="sk-SK" sz="1600" dirty="0" err="1"/>
              <a:t>oxides</a:t>
            </a:r>
            <a:r>
              <a:rPr lang="sk-SK" sz="1600" dirty="0"/>
              <a:t> </a:t>
            </a:r>
            <a:r>
              <a:rPr lang="sk-SK" sz="1600" dirty="0" err="1"/>
              <a:t>of</a:t>
            </a:r>
            <a:r>
              <a:rPr lang="sk-SK" sz="1600" dirty="0"/>
              <a:t> 3d </a:t>
            </a:r>
            <a:r>
              <a:rPr lang="sk-SK" sz="1600" dirty="0" err="1"/>
              <a:t>metals</a:t>
            </a:r>
            <a:r>
              <a:rPr lang="sk-SK" sz="1600" dirty="0"/>
              <a:t> and </a:t>
            </a:r>
            <a:r>
              <a:rPr lang="sk-SK" sz="1600" dirty="0" err="1"/>
              <a:t>lanthanides</a:t>
            </a:r>
            <a:r>
              <a:rPr lang="sk-SK" sz="1600" dirty="0"/>
              <a:t>) </a:t>
            </a:r>
            <a:endParaRPr lang="en-US" sz="1600" b="1" dirty="0" smtClean="0">
              <a:solidFill>
                <a:srgbClr val="0070C0"/>
              </a:solidFill>
            </a:endParaRPr>
          </a:p>
          <a:p>
            <a:endParaRPr lang="sk-SK" sz="1600" dirty="0" smtClean="0"/>
          </a:p>
        </p:txBody>
      </p:sp>
    </p:spTree>
    <p:extLst>
      <p:ext uri="{BB962C8B-B14F-4D97-AF65-F5344CB8AC3E}">
        <p14:creationId xmlns:p14="http://schemas.microsoft.com/office/powerpoint/2010/main" val="1830106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/>
          <p:cNvSpPr/>
          <p:nvPr/>
        </p:nvSpPr>
        <p:spPr>
          <a:xfrm>
            <a:off x="539552" y="44624"/>
            <a:ext cx="820891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b="1" dirty="0"/>
              <a:t>Edukačné fyzikálne centrum ÚEF SAV  </a:t>
            </a:r>
          </a:p>
          <a:p>
            <a:endParaRPr lang="sk-SK" dirty="0"/>
          </a:p>
          <a:p>
            <a:r>
              <a:rPr lang="sk-SK" dirty="0"/>
              <a:t>Zodpovedný riešiteľ:	</a:t>
            </a:r>
            <a:r>
              <a:rPr lang="en-US" dirty="0" smtClean="0"/>
              <a:t>		</a:t>
            </a:r>
            <a:r>
              <a:rPr lang="sk-SK" dirty="0" smtClean="0"/>
              <a:t>Mária </a:t>
            </a:r>
            <a:r>
              <a:rPr lang="sk-SK" dirty="0" err="1"/>
              <a:t>Zentková</a:t>
            </a:r>
            <a:endParaRPr lang="sk-SK" dirty="0"/>
          </a:p>
          <a:p>
            <a:r>
              <a:rPr lang="sk-SK" dirty="0"/>
              <a:t>Trvanie projektu:	</a:t>
            </a:r>
            <a:r>
              <a:rPr lang="en-US" dirty="0" smtClean="0"/>
              <a:t>			</a:t>
            </a:r>
            <a:r>
              <a:rPr lang="sk-SK" dirty="0" smtClean="0"/>
              <a:t>1.9.2010 </a:t>
            </a:r>
            <a:r>
              <a:rPr lang="sk-SK" dirty="0"/>
              <a:t>/ 30.8.2013</a:t>
            </a:r>
          </a:p>
          <a:p>
            <a:r>
              <a:rPr lang="sk-SK" dirty="0"/>
              <a:t>Evidenčné číslo projektu:	</a:t>
            </a:r>
            <a:r>
              <a:rPr lang="en-US" dirty="0" smtClean="0"/>
              <a:t>		</a:t>
            </a:r>
            <a:r>
              <a:rPr lang="sk-SK" dirty="0" smtClean="0"/>
              <a:t>ITMS</a:t>
            </a:r>
            <a:r>
              <a:rPr lang="sk-SK" dirty="0"/>
              <a:t>: 26110230034</a:t>
            </a:r>
          </a:p>
          <a:p>
            <a:r>
              <a:rPr lang="sk-SK" dirty="0"/>
              <a:t>Organizácia je koordinátorom projektu:	</a:t>
            </a:r>
            <a:r>
              <a:rPr lang="en-US" dirty="0" smtClean="0"/>
              <a:t>	</a:t>
            </a:r>
            <a:r>
              <a:rPr lang="sk-SK" dirty="0" smtClean="0"/>
              <a:t>áno</a:t>
            </a:r>
            <a:endParaRPr lang="sk-SK" dirty="0"/>
          </a:p>
          <a:p>
            <a:r>
              <a:rPr lang="sk-SK" dirty="0"/>
              <a:t>Koordinátor:	</a:t>
            </a:r>
            <a:r>
              <a:rPr lang="en-US" dirty="0" smtClean="0"/>
              <a:t>			</a:t>
            </a:r>
            <a:r>
              <a:rPr lang="sk-SK" dirty="0" smtClean="0"/>
              <a:t>Ústav </a:t>
            </a:r>
            <a:r>
              <a:rPr lang="sk-SK" dirty="0"/>
              <a:t>experimentálnej fyziky </a:t>
            </a:r>
            <a:r>
              <a:rPr lang="sk-SK" dirty="0" smtClean="0"/>
              <a:t>SAV</a:t>
            </a:r>
            <a:endParaRPr lang="en-US" dirty="0" smtClean="0"/>
          </a:p>
          <a:p>
            <a:endParaRPr lang="en-US" dirty="0" smtClean="0"/>
          </a:p>
          <a:p>
            <a:r>
              <a:rPr lang="en-US" b="1" dirty="0" smtClean="0"/>
              <a:t>EXTREM I, EXTREM II, </a:t>
            </a:r>
            <a:r>
              <a:rPr lang="sk-SK" b="1" dirty="0" smtClean="0"/>
              <a:t>PROMATECH, </a:t>
            </a:r>
            <a:r>
              <a:rPr lang="en-US" b="1" dirty="0" smtClean="0"/>
              <a:t>PHYSNET</a:t>
            </a:r>
            <a:endParaRPr lang="en-US" b="1" dirty="0"/>
          </a:p>
          <a:p>
            <a:endParaRPr lang="sk-SK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98887" y="3263493"/>
            <a:ext cx="8690241" cy="34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sk-SK" altLang="sk-SK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Vlastnosti nových magnetických materiálov  </a:t>
            </a:r>
            <a:r>
              <a:rPr kumimoji="0" lang="sk-SK" altLang="sk-SK" sz="20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(</a:t>
            </a:r>
            <a:r>
              <a:rPr kumimoji="0" lang="sk-SK" altLang="sk-SK" sz="200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Properties</a:t>
            </a:r>
            <a:r>
              <a:rPr kumimoji="0" lang="sk-SK" altLang="sk-SK" sz="20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sk-SK" altLang="sk-SK" sz="200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of</a:t>
            </a:r>
            <a:r>
              <a:rPr kumimoji="0" lang="sk-SK" altLang="sk-SK" sz="20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new </a:t>
            </a:r>
            <a:r>
              <a:rPr kumimoji="0" lang="sk-SK" altLang="sk-SK" sz="200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magnetic</a:t>
            </a:r>
            <a:r>
              <a:rPr kumimoji="0" lang="sk-SK" altLang="sk-SK" sz="20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sk-SK" altLang="sk-SK" sz="200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materials</a:t>
            </a:r>
            <a:r>
              <a:rPr kumimoji="0" lang="sk-SK" altLang="sk-SK" sz="20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)</a:t>
            </a:r>
            <a:r>
              <a:rPr kumimoji="0" lang="sk-SK" altLang="sk-SK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, MAD,</a:t>
            </a:r>
            <a:r>
              <a:rPr kumimoji="0" lang="sk-SK" altLang="sk-SK" sz="2000" b="1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Poľsko</a:t>
            </a:r>
            <a:r>
              <a:rPr kumimoji="0" lang="sk-SK" altLang="sk-SK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sk-SK" altLang="sk-SK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sk-SK" sz="2000" b="1" dirty="0" smtClean="0"/>
              <a:t>Magnetické </a:t>
            </a:r>
            <a:r>
              <a:rPr lang="sk-SK" sz="2000" b="1" dirty="0"/>
              <a:t>a štruktúrne vlastnosti nových materiálov </a:t>
            </a:r>
            <a:r>
              <a:rPr lang="sk-SK" sz="2000" i="1" dirty="0" smtClean="0"/>
              <a:t>(</a:t>
            </a:r>
            <a:r>
              <a:rPr lang="sk-SK" sz="2000" i="1" dirty="0" err="1"/>
              <a:t>Magnetic</a:t>
            </a:r>
            <a:r>
              <a:rPr lang="sk-SK" sz="2000" i="1" dirty="0"/>
              <a:t> and </a:t>
            </a:r>
            <a:r>
              <a:rPr lang="sk-SK" sz="2000" i="1" dirty="0" err="1"/>
              <a:t>structural</a:t>
            </a:r>
            <a:r>
              <a:rPr lang="sk-SK" sz="2000" i="1" dirty="0"/>
              <a:t> </a:t>
            </a:r>
            <a:r>
              <a:rPr lang="sk-SK" sz="2000" i="1" dirty="0" err="1"/>
              <a:t>properties</a:t>
            </a:r>
            <a:r>
              <a:rPr lang="sk-SK" sz="2000" i="1" dirty="0"/>
              <a:t> </a:t>
            </a:r>
            <a:r>
              <a:rPr lang="sk-SK" sz="2000" i="1" dirty="0" err="1"/>
              <a:t>of</a:t>
            </a:r>
            <a:r>
              <a:rPr lang="sk-SK" sz="2000" i="1" dirty="0"/>
              <a:t> </a:t>
            </a:r>
            <a:r>
              <a:rPr lang="sk-SK" sz="2000" i="1" dirty="0" err="1" smtClean="0"/>
              <a:t>novel</a:t>
            </a:r>
            <a:r>
              <a:rPr lang="sk-SK" sz="2000" i="1" dirty="0" smtClean="0"/>
              <a:t> </a:t>
            </a:r>
            <a:r>
              <a:rPr lang="sk-SK" sz="2000" i="1" dirty="0" err="1" smtClean="0"/>
              <a:t>materials</a:t>
            </a:r>
            <a:r>
              <a:rPr lang="sk-SK" sz="2000" i="1" dirty="0" smtClean="0"/>
              <a:t>)</a:t>
            </a:r>
            <a:r>
              <a:rPr lang="sk-SK" sz="2000" b="1" i="1" dirty="0" smtClean="0"/>
              <a:t>,</a:t>
            </a:r>
            <a:r>
              <a:rPr lang="sk-SK" altLang="sk-SK" sz="2000" b="1" i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sk-SK" altLang="sk-SK" sz="2000" b="1" i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MAD, </a:t>
            </a:r>
            <a:r>
              <a:rPr lang="sk-SK" altLang="sk-SK" sz="2000" b="1" i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Poľsko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sk-SK" altLang="sk-SK" sz="2000" b="1" i="1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sk-SK" sz="2000" b="1" dirty="0" smtClean="0"/>
              <a:t>Hierarchia </a:t>
            </a:r>
            <a:r>
              <a:rPr lang="sk-SK" sz="2000" b="1" dirty="0"/>
              <a:t>fázových prechodov v </a:t>
            </a:r>
            <a:r>
              <a:rPr lang="sk-SK" sz="2000" dirty="0"/>
              <a:t>k</a:t>
            </a:r>
            <a:r>
              <a:rPr lang="sk-SK" sz="2000" b="1" dirty="0"/>
              <a:t>ooperatívnych systémoch so spinovou interakciou: </a:t>
            </a:r>
            <a:r>
              <a:rPr lang="sk-SK" sz="2000" b="1" dirty="0" smtClean="0"/>
              <a:t>Zameranie na </a:t>
            </a:r>
            <a:r>
              <a:rPr lang="sk-SK" sz="2000" b="1" dirty="0" err="1"/>
              <a:t>emergentné</a:t>
            </a:r>
            <a:r>
              <a:rPr lang="sk-SK" sz="2000" b="1" dirty="0"/>
              <a:t> časové škálovanie pre čítacie hlavy </a:t>
            </a:r>
            <a:r>
              <a:rPr lang="sk-SK" sz="2000" i="1" dirty="0"/>
              <a:t>(</a:t>
            </a:r>
            <a:r>
              <a:rPr lang="sk-SK" sz="2000" i="1" dirty="0" err="1"/>
              <a:t>Hierarchi</a:t>
            </a:r>
            <a:r>
              <a:rPr lang="sk-SK" sz="2000" i="1" dirty="0"/>
              <a:t> </a:t>
            </a:r>
            <a:r>
              <a:rPr lang="sk-SK" sz="2000" i="1" dirty="0" err="1"/>
              <a:t>of</a:t>
            </a:r>
            <a:r>
              <a:rPr lang="sk-SK" sz="2000" i="1" dirty="0"/>
              <a:t> </a:t>
            </a:r>
            <a:r>
              <a:rPr lang="sk-SK" sz="2000" i="1" dirty="0" err="1"/>
              <a:t>phase</a:t>
            </a:r>
            <a:r>
              <a:rPr lang="sk-SK" sz="2000" i="1" dirty="0"/>
              <a:t> </a:t>
            </a:r>
            <a:r>
              <a:rPr lang="sk-SK" sz="2000" i="1" dirty="0" err="1"/>
              <a:t>transitions</a:t>
            </a:r>
            <a:r>
              <a:rPr lang="sk-SK" sz="2000" i="1" dirty="0"/>
              <a:t> in </a:t>
            </a:r>
            <a:r>
              <a:rPr lang="sk-SK" sz="2000" i="1" dirty="0" err="1"/>
              <a:t>cooperative</a:t>
            </a:r>
            <a:r>
              <a:rPr lang="sk-SK" sz="2000" i="1" dirty="0"/>
              <a:t> </a:t>
            </a:r>
            <a:r>
              <a:rPr lang="sk-SK" sz="2000" i="1" dirty="0" err="1" smtClean="0"/>
              <a:t>systems</a:t>
            </a:r>
            <a:r>
              <a:rPr lang="sk-SK" sz="2000" i="1" dirty="0" smtClean="0"/>
              <a:t> </a:t>
            </a:r>
            <a:r>
              <a:rPr lang="sk-SK" sz="2000" i="1" dirty="0" err="1"/>
              <a:t>with</a:t>
            </a:r>
            <a:r>
              <a:rPr lang="sk-SK" sz="2000" i="1" dirty="0"/>
              <a:t> </a:t>
            </a:r>
            <a:r>
              <a:rPr lang="sk-SK" sz="2000" i="1" dirty="0" err="1"/>
              <a:t>spin-interactions</a:t>
            </a:r>
            <a:r>
              <a:rPr lang="sk-SK" sz="2000" i="1" dirty="0"/>
              <a:t>: </a:t>
            </a:r>
            <a:r>
              <a:rPr lang="sk-SK" sz="2000" i="1" dirty="0" err="1"/>
              <a:t>Towards</a:t>
            </a:r>
            <a:r>
              <a:rPr lang="sk-SK" sz="2000" i="1" dirty="0"/>
              <a:t> </a:t>
            </a:r>
            <a:r>
              <a:rPr lang="sk-SK" sz="2000" i="1" dirty="0" err="1"/>
              <a:t>emergent</a:t>
            </a:r>
            <a:r>
              <a:rPr lang="sk-SK" sz="2000" i="1" dirty="0"/>
              <a:t> </a:t>
            </a:r>
            <a:r>
              <a:rPr lang="sk-SK" sz="2000" i="1" dirty="0" err="1"/>
              <a:t>time-scales</a:t>
            </a:r>
            <a:r>
              <a:rPr lang="sk-SK" sz="2000" i="1" dirty="0"/>
              <a:t> </a:t>
            </a:r>
            <a:r>
              <a:rPr lang="sk-SK" sz="2000" i="1" dirty="0" err="1"/>
              <a:t>for</a:t>
            </a:r>
            <a:r>
              <a:rPr lang="sk-SK" sz="2000" i="1" dirty="0"/>
              <a:t> </a:t>
            </a:r>
            <a:r>
              <a:rPr lang="sk-SK" sz="2000" i="1" dirty="0" err="1" smtClean="0"/>
              <a:t>read-heads</a:t>
            </a:r>
            <a:r>
              <a:rPr lang="sk-SK" sz="2000" i="1" dirty="0"/>
              <a:t> ),</a:t>
            </a:r>
            <a:r>
              <a:rPr lang="sk-SK" altLang="sk-SK" sz="2000" i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sk-SK" altLang="sk-SK" sz="2000" b="1" i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MAD, </a:t>
            </a:r>
            <a:r>
              <a:rPr lang="sk-SK" altLang="sk-SK" sz="2000" b="1" i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Ukrajina</a:t>
            </a:r>
            <a:r>
              <a:rPr lang="sk-SK" altLang="sk-SK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kumimoji="0" lang="sk-SK" altLang="sk-SK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dĺžnik 5"/>
          <p:cNvSpPr/>
          <p:nvPr/>
        </p:nvSpPr>
        <p:spPr>
          <a:xfrm>
            <a:off x="292019" y="2771636"/>
            <a:ext cx="28500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b="1" dirty="0"/>
              <a:t>A2</a:t>
            </a:r>
            <a:r>
              <a:rPr lang="sk-SK" b="1" dirty="0" smtClean="0"/>
              <a:t>.</a:t>
            </a:r>
            <a:r>
              <a:rPr lang="en-US" b="1" dirty="0" smtClean="0"/>
              <a:t> </a:t>
            </a:r>
            <a:r>
              <a:rPr lang="sk-SK" b="1" dirty="0" smtClean="0"/>
              <a:t>Medzinárodné </a:t>
            </a:r>
            <a:r>
              <a:rPr lang="sk-SK" b="1" dirty="0"/>
              <a:t>projekty </a:t>
            </a:r>
          </a:p>
        </p:txBody>
      </p:sp>
    </p:spTree>
    <p:extLst>
      <p:ext uri="{BB962C8B-B14F-4D97-AF65-F5344CB8AC3E}">
        <p14:creationId xmlns:p14="http://schemas.microsoft.com/office/powerpoint/2010/main" val="179500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/>
          <p:cNvSpPr/>
          <p:nvPr/>
        </p:nvSpPr>
        <p:spPr>
          <a:xfrm>
            <a:off x="323528" y="116632"/>
            <a:ext cx="31256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sk-SK" b="1" dirty="0" smtClean="0"/>
              <a:t>I. Počet </a:t>
            </a:r>
            <a:r>
              <a:rPr lang="sk-SK" b="1" dirty="0"/>
              <a:t>CC publikácií, patentov</a:t>
            </a:r>
            <a:endParaRPr lang="sk-SK" dirty="0"/>
          </a:p>
        </p:txBody>
      </p:sp>
      <p:graphicFrame>
        <p:nvGraphicFramePr>
          <p:cNvPr id="6" name="Tabuľ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1703579"/>
              </p:ext>
            </p:extLst>
          </p:nvPr>
        </p:nvGraphicFramePr>
        <p:xfrm>
          <a:off x="107504" y="485964"/>
          <a:ext cx="8856984" cy="2552532"/>
        </p:xfrm>
        <a:graphic>
          <a:graphicData uri="http://schemas.openxmlformats.org/drawingml/2006/table">
            <a:tbl>
              <a:tblPr/>
              <a:tblGrid>
                <a:gridCol w="1928900"/>
                <a:gridCol w="475028"/>
                <a:gridCol w="535288"/>
                <a:gridCol w="183563"/>
                <a:gridCol w="510339"/>
                <a:gridCol w="605520"/>
                <a:gridCol w="170872"/>
                <a:gridCol w="586028"/>
                <a:gridCol w="681210"/>
                <a:gridCol w="170872"/>
                <a:gridCol w="586028"/>
                <a:gridCol w="605520"/>
                <a:gridCol w="170872"/>
                <a:gridCol w="476713"/>
                <a:gridCol w="666175"/>
                <a:gridCol w="406553"/>
                <a:gridCol w="97503"/>
              </a:tblGrid>
              <a:tr h="280421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k-SK" sz="1600" dirty="0">
                          <a:latin typeface="Calibri"/>
                          <a:ea typeface="Times New Roman"/>
                          <a:cs typeface="Times New Roman"/>
                        </a:rPr>
                        <a:t>Výsledky</a:t>
                      </a:r>
                    </a:p>
                  </a:txBody>
                  <a:tcPr marL="68594" marR="685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k-SK" sz="1600" b="1" dirty="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2012</a:t>
                      </a:r>
                    </a:p>
                  </a:txBody>
                  <a:tcPr marL="68594" marR="685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k-SK" sz="1600" b="1" dirty="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2013</a:t>
                      </a:r>
                    </a:p>
                  </a:txBody>
                  <a:tcPr marL="68594" marR="685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k-SK" sz="1600" b="1" dirty="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2014</a:t>
                      </a:r>
                    </a:p>
                  </a:txBody>
                  <a:tcPr marL="68594" marR="685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k-SK" sz="1600" b="1" dirty="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2015</a:t>
                      </a:r>
                    </a:p>
                  </a:txBody>
                  <a:tcPr marL="68594" marR="685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k-SK" sz="1600" b="1" dirty="0" err="1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total</a:t>
                      </a:r>
                      <a:endParaRPr lang="sk-SK" sz="1600" b="1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94" marR="685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k-SK" sz="1400"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8976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k-SK" sz="1600" dirty="0" err="1">
                          <a:latin typeface="Calibri"/>
                          <a:ea typeface="Times New Roman"/>
                          <a:cs typeface="Times New Roman"/>
                        </a:rPr>
                        <a:t>num</a:t>
                      </a:r>
                      <a:endParaRPr lang="sk-SK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94" marR="685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k-SK" sz="1600" dirty="0">
                          <a:latin typeface="Calibri"/>
                          <a:ea typeface="Times New Roman"/>
                          <a:cs typeface="Times New Roman"/>
                        </a:rPr>
                        <a:t>N/FTE</a:t>
                      </a:r>
                    </a:p>
                  </a:txBody>
                  <a:tcPr marL="68594" marR="685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sk-SK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94" marR="685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k-SK" sz="1600" dirty="0" err="1">
                          <a:latin typeface="Calibri"/>
                          <a:ea typeface="Times New Roman"/>
                          <a:cs typeface="Times New Roman"/>
                        </a:rPr>
                        <a:t>num</a:t>
                      </a:r>
                      <a:endParaRPr lang="sk-SK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94" marR="685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k-SK" sz="1600" dirty="0">
                          <a:latin typeface="Calibri"/>
                          <a:ea typeface="Times New Roman"/>
                          <a:cs typeface="Times New Roman"/>
                        </a:rPr>
                        <a:t>N/FTE</a:t>
                      </a:r>
                    </a:p>
                  </a:txBody>
                  <a:tcPr marL="68594" marR="685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sk-SK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94" marR="685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k-SK" sz="1600" dirty="0" err="1">
                          <a:latin typeface="Calibri"/>
                          <a:ea typeface="Times New Roman"/>
                          <a:cs typeface="Times New Roman"/>
                        </a:rPr>
                        <a:t>num</a:t>
                      </a:r>
                      <a:endParaRPr lang="sk-SK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94" marR="685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k-SK" sz="1600" dirty="0">
                          <a:latin typeface="Calibri"/>
                          <a:ea typeface="Times New Roman"/>
                          <a:cs typeface="Times New Roman"/>
                        </a:rPr>
                        <a:t>N/FTE</a:t>
                      </a:r>
                    </a:p>
                  </a:txBody>
                  <a:tcPr marL="68594" marR="685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k-SK" sz="1600" dirty="0"/>
                    </a:p>
                  </a:txBody>
                  <a:tcPr marL="68594" marR="685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k-SK" sz="1600" dirty="0" err="1">
                          <a:latin typeface="Calibri"/>
                          <a:ea typeface="Times New Roman"/>
                          <a:cs typeface="Times New Roman"/>
                        </a:rPr>
                        <a:t>num</a:t>
                      </a:r>
                      <a:endParaRPr lang="sk-SK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94" marR="685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k-SK" sz="1600" dirty="0">
                          <a:latin typeface="Calibri"/>
                          <a:ea typeface="Times New Roman"/>
                          <a:cs typeface="Times New Roman"/>
                        </a:rPr>
                        <a:t>N/FTE</a:t>
                      </a:r>
                    </a:p>
                  </a:txBody>
                  <a:tcPr marL="68594" marR="685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k-SK" sz="1600" dirty="0"/>
                    </a:p>
                  </a:txBody>
                  <a:tcPr marL="68594" marR="685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k-SK" sz="1600" dirty="0" err="1">
                          <a:latin typeface="Calibri"/>
                          <a:ea typeface="Times New Roman"/>
                          <a:cs typeface="Times New Roman"/>
                        </a:rPr>
                        <a:t>num</a:t>
                      </a:r>
                      <a:endParaRPr lang="sk-SK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94" marR="685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k-SK" sz="1600" dirty="0" err="1">
                          <a:latin typeface="Calibri"/>
                          <a:ea typeface="Times New Roman"/>
                          <a:cs typeface="Times New Roman"/>
                        </a:rPr>
                        <a:t>aveage</a:t>
                      </a:r>
                      <a:endParaRPr lang="sk-SK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94" marR="685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k-SK" sz="1600" dirty="0">
                          <a:latin typeface="Calibri"/>
                          <a:ea typeface="Times New Roman"/>
                          <a:cs typeface="Times New Roman"/>
                        </a:rPr>
                        <a:t>N/FTE</a:t>
                      </a:r>
                    </a:p>
                  </a:txBody>
                  <a:tcPr marL="68594" marR="685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</a:tr>
              <a:tr h="4014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k-SK" sz="1600" dirty="0">
                          <a:latin typeface="+mn-lt"/>
                          <a:ea typeface="Times New Roman"/>
                          <a:cs typeface="Arial" panose="020B0604020202020204" pitchFamily="34" charset="0"/>
                        </a:rPr>
                        <a:t>CC </a:t>
                      </a:r>
                      <a:r>
                        <a:rPr lang="sk-SK" sz="1600" dirty="0" err="1">
                          <a:latin typeface="+mn-lt"/>
                          <a:ea typeface="Times New Roman"/>
                          <a:cs typeface="Arial" panose="020B0604020202020204" pitchFamily="34" charset="0"/>
                        </a:rPr>
                        <a:t>publications</a:t>
                      </a:r>
                      <a:endParaRPr lang="sk-SK" sz="1600" dirty="0"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94" marR="685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k-SK" sz="1600" dirty="0" smtClean="0">
                          <a:latin typeface="+mn-lt"/>
                          <a:ea typeface="Times New Roman"/>
                          <a:cs typeface="Arial" panose="020B0604020202020204" pitchFamily="34" charset="0"/>
                        </a:rPr>
                        <a:t>5</a:t>
                      </a:r>
                      <a:endParaRPr lang="sk-SK" sz="1600" dirty="0"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94" marR="685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sk-SK" sz="1600" dirty="0"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94" marR="685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sk-SK" sz="1600" dirty="0"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94" marR="685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k-SK" sz="1600" dirty="0" smtClean="0">
                          <a:latin typeface="+mn-lt"/>
                          <a:ea typeface="Times New Roman"/>
                          <a:cs typeface="Arial" panose="020B0604020202020204" pitchFamily="34" charset="0"/>
                        </a:rPr>
                        <a:t>3</a:t>
                      </a:r>
                      <a:endParaRPr lang="sk-SK" sz="1600" dirty="0"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94" marR="685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sk-SK" sz="1600" dirty="0"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94" marR="685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sk-SK" sz="1600" dirty="0"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94" marR="685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k-SK" sz="1600" dirty="0" smtClean="0">
                          <a:latin typeface="+mn-lt"/>
                          <a:ea typeface="Times New Roman"/>
                          <a:cs typeface="Arial" panose="020B0604020202020204" pitchFamily="34" charset="0"/>
                        </a:rPr>
                        <a:t>7</a:t>
                      </a:r>
                      <a:endParaRPr lang="sk-SK" sz="1600" dirty="0"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94" marR="685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sk-SK" sz="1600" dirty="0"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94" marR="685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sk-SK" sz="1600" dirty="0"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94" marR="685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k-SK" sz="1600" dirty="0" smtClean="0">
                          <a:latin typeface="+mn-lt"/>
                          <a:ea typeface="Times New Roman"/>
                          <a:cs typeface="Arial" panose="020B0604020202020204" pitchFamily="34" charset="0"/>
                        </a:rPr>
                        <a:t>4</a:t>
                      </a:r>
                      <a:endParaRPr lang="sk-SK" sz="1600" dirty="0"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94" marR="685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sk-SK" sz="1600" dirty="0"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94" marR="685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sk-SK" sz="1600" dirty="0"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94" marR="685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k-SK" sz="1600" b="1" dirty="0" smtClean="0">
                          <a:solidFill>
                            <a:srgbClr val="FF0000"/>
                          </a:solidFill>
                          <a:latin typeface="+mn-lt"/>
                          <a:ea typeface="Times New Roman"/>
                          <a:cs typeface="Arial" panose="020B0604020202020204" pitchFamily="34" charset="0"/>
                        </a:rPr>
                        <a:t>19</a:t>
                      </a:r>
                      <a:endParaRPr lang="sk-SK" sz="1600" b="1" dirty="0">
                        <a:solidFill>
                          <a:srgbClr val="FF0000"/>
                        </a:solidFill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94" marR="685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k-SK" sz="1600" b="1" dirty="0">
                        <a:solidFill>
                          <a:srgbClr val="FF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94" marR="685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endParaRPr lang="sk-SK" sz="1600" b="1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94" marR="685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k-SK" sz="1400" dirty="0"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011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k-SK" sz="1600" dirty="0" err="1">
                          <a:latin typeface="Calibri"/>
                          <a:ea typeface="Times New Roman"/>
                          <a:cs typeface="Times New Roman"/>
                        </a:rPr>
                        <a:t>scientific</a:t>
                      </a:r>
                      <a:r>
                        <a:rPr lang="sk-SK" sz="1600" dirty="0"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600" dirty="0" err="1">
                          <a:latin typeface="Calibri"/>
                          <a:ea typeface="Times New Roman"/>
                          <a:cs typeface="Times New Roman"/>
                        </a:rPr>
                        <a:t>publications</a:t>
                      </a:r>
                      <a:r>
                        <a:rPr lang="sk-SK" sz="1600" dirty="0">
                          <a:latin typeface="Calibri"/>
                          <a:ea typeface="Times New Roman"/>
                          <a:cs typeface="Times New Roman"/>
                        </a:rPr>
                        <a:t> in </a:t>
                      </a:r>
                      <a:r>
                        <a:rPr lang="sk-SK" sz="1600" dirty="0" err="1">
                          <a:latin typeface="Calibri"/>
                          <a:ea typeface="Times New Roman"/>
                          <a:cs typeface="Times New Roman"/>
                        </a:rPr>
                        <a:t>indexed</a:t>
                      </a:r>
                      <a:r>
                        <a:rPr lang="sk-SK" sz="1600" dirty="0">
                          <a:latin typeface="Calibri"/>
                          <a:ea typeface="Times New Roman"/>
                          <a:cs typeface="Times New Roman"/>
                        </a:rPr>
                        <a:t> by </a:t>
                      </a:r>
                      <a:r>
                        <a:rPr lang="sk-SK" sz="1600" dirty="0" err="1">
                          <a:latin typeface="Calibri"/>
                          <a:ea typeface="Times New Roman"/>
                          <a:cs typeface="Times New Roman"/>
                        </a:rPr>
                        <a:t>other</a:t>
                      </a:r>
                      <a:r>
                        <a:rPr lang="sk-SK" sz="1600" dirty="0"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600" dirty="0" err="1">
                          <a:latin typeface="Calibri"/>
                          <a:ea typeface="Times New Roman"/>
                          <a:cs typeface="Times New Roman"/>
                        </a:rPr>
                        <a:t>databases</a:t>
                      </a:r>
                      <a:r>
                        <a:rPr lang="sk-SK" sz="1600" dirty="0">
                          <a:latin typeface="Calibri"/>
                          <a:ea typeface="Times New Roman"/>
                          <a:cs typeface="Times New Roman"/>
                        </a:rPr>
                        <a:t> (WOS SCOPUS...)</a:t>
                      </a:r>
                    </a:p>
                  </a:txBody>
                  <a:tcPr marL="68594" marR="685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sk-SK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94" marR="685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sk-SK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94" marR="685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sk-SK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94" marR="685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k-SK" sz="1600" dirty="0" smtClean="0"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  <a:endParaRPr lang="sk-SK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94" marR="685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sk-SK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94" marR="685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sk-SK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94" marR="685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dirty="0" smtClean="0"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endParaRPr lang="sk-SK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94" marR="685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sk-SK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94" marR="685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sk-SK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94" marR="685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k-SK" sz="1600" dirty="0" smtClean="0"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  <a:endParaRPr lang="sk-SK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94" marR="685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sk-SK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94" marR="685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sk-SK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94" marR="685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k-SK" sz="1600" dirty="0" smtClean="0">
                          <a:latin typeface="+mn-lt"/>
                          <a:ea typeface="Times New Roman"/>
                          <a:cs typeface="Times New Roman"/>
                        </a:rPr>
                        <a:t>9</a:t>
                      </a:r>
                      <a:endParaRPr lang="sk-SK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94" marR="685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k-SK" sz="1600" dirty="0">
                        <a:latin typeface="+mn-lt"/>
                      </a:endParaRPr>
                    </a:p>
                  </a:txBody>
                  <a:tcPr marL="68594" marR="685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sk-SK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94" marR="685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k-SK" sz="1600" dirty="0"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Tabuľk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2459713"/>
              </p:ext>
            </p:extLst>
          </p:nvPr>
        </p:nvGraphicFramePr>
        <p:xfrm>
          <a:off x="971600" y="3306666"/>
          <a:ext cx="7056785" cy="293064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262"/>
                <a:gridCol w="655584"/>
                <a:gridCol w="656510"/>
                <a:gridCol w="657435"/>
                <a:gridCol w="655584"/>
                <a:gridCol w="920410"/>
              </a:tblGrid>
              <a:tr h="7318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 dirty="0">
                          <a:effectLst/>
                        </a:rPr>
                        <a:t> </a:t>
                      </a:r>
                      <a:endParaRPr lang="sk-SK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>
                          <a:effectLst/>
                        </a:rPr>
                        <a:t> 2015</a:t>
                      </a:r>
                      <a:endParaRPr lang="sk-SK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>
                          <a:effectLst/>
                        </a:rPr>
                        <a:t>2014</a:t>
                      </a:r>
                      <a:endParaRPr lang="sk-SK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>
                          <a:effectLst/>
                        </a:rPr>
                        <a:t>2013</a:t>
                      </a:r>
                      <a:endParaRPr lang="sk-SK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>
                          <a:effectLst/>
                        </a:rPr>
                        <a:t>2012</a:t>
                      </a:r>
                      <a:endParaRPr lang="sk-SK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>
                          <a:effectLst/>
                        </a:rPr>
                        <a:t>  SUMA</a:t>
                      </a:r>
                      <a:endParaRPr lang="sk-SK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5331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 dirty="0">
                          <a:effectLst/>
                        </a:rPr>
                        <a:t> Počet A publikácií CC, IF </a:t>
                      </a:r>
                      <a:r>
                        <a:rPr lang="en-US" sz="2000" dirty="0">
                          <a:effectLst/>
                        </a:rPr>
                        <a:t>&gt; 1.25</a:t>
                      </a:r>
                      <a:endParaRPr lang="sk-SK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sk-SK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sk-SK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sk-SK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</a:t>
                      </a:r>
                      <a:endParaRPr lang="sk-SK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</a:t>
                      </a:r>
                      <a:endParaRPr lang="sk-SK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16657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 dirty="0">
                          <a:effectLst/>
                        </a:rPr>
                        <a:t> Počet A publikácií, IF </a:t>
                      </a:r>
                      <a:r>
                        <a:rPr lang="en-US" sz="2000" dirty="0">
                          <a:effectLst/>
                        </a:rPr>
                        <a:t>&gt; 1.25 </a:t>
                      </a:r>
                      <a:endParaRPr lang="sk-SK" sz="20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 dirty="0">
                          <a:effectLst/>
                        </a:rPr>
                        <a:t> kde prvý autor je z daného smeru/skupiny z ÚEF </a:t>
                      </a:r>
                      <a:endParaRPr lang="sk-SK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 dirty="0" smtClean="0">
                          <a:effectLst/>
                        </a:rPr>
                        <a:t>0</a:t>
                      </a:r>
                      <a:endParaRPr lang="sk-SK" sz="20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sk-SK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 dirty="0" smtClean="0">
                          <a:effectLst/>
                        </a:rPr>
                        <a:t>1</a:t>
                      </a:r>
                      <a:endParaRPr lang="sk-SK" sz="20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sk-SK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sk-SK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6695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ľ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7520747"/>
              </p:ext>
            </p:extLst>
          </p:nvPr>
        </p:nvGraphicFramePr>
        <p:xfrm>
          <a:off x="1403648" y="404664"/>
          <a:ext cx="6580640" cy="381411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90355"/>
                <a:gridCol w="718057"/>
                <a:gridCol w="718057"/>
                <a:gridCol w="718057"/>
                <a:gridCol w="718057"/>
                <a:gridCol w="718057"/>
              </a:tblGrid>
              <a:tr h="7269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 dirty="0">
                          <a:effectLst/>
                        </a:rPr>
                        <a:t> </a:t>
                      </a:r>
                      <a:endParaRPr lang="sk-SK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>
                          <a:effectLst/>
                        </a:rPr>
                        <a:t> 2014</a:t>
                      </a:r>
                      <a:endParaRPr lang="sk-SK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>
                          <a:effectLst/>
                        </a:rPr>
                        <a:t>2013</a:t>
                      </a:r>
                      <a:endParaRPr lang="sk-SK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>
                          <a:effectLst/>
                        </a:rPr>
                        <a:t>2012</a:t>
                      </a:r>
                      <a:endParaRPr lang="sk-SK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>
                          <a:effectLst/>
                        </a:rPr>
                        <a:t>2011</a:t>
                      </a:r>
                      <a:endParaRPr lang="sk-SK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>
                          <a:effectLst/>
                        </a:rPr>
                        <a:t>SUMA</a:t>
                      </a:r>
                      <a:endParaRPr lang="sk-SK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4772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 dirty="0">
                          <a:effectLst/>
                        </a:rPr>
                        <a:t> Celkový počet citácií WOS</a:t>
                      </a:r>
                      <a:endParaRPr lang="sk-SK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altLang="sk-SK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27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altLang="sk-SK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19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altLang="sk-SK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22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altLang="sk-SK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34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altLang="sk-SK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102</a:t>
                      </a:r>
                    </a:p>
                  </a:txBody>
                  <a:tcPr marL="0" marR="0" marT="0" marB="0" horzOverflow="overflow"/>
                </a:tc>
              </a:tr>
              <a:tr h="4772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 dirty="0">
                          <a:effectLst/>
                        </a:rPr>
                        <a:t> Iné databázy- SCOPUS </a:t>
                      </a:r>
                      <a:endParaRPr lang="sk-SK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 dirty="0">
                          <a:effectLst/>
                        </a:rPr>
                        <a:t> </a:t>
                      </a:r>
                      <a:endParaRPr lang="sk-SK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>
                          <a:effectLst/>
                        </a:rPr>
                        <a:t> </a:t>
                      </a:r>
                      <a:endParaRPr lang="sk-SK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>
                          <a:effectLst/>
                        </a:rPr>
                        <a:t> </a:t>
                      </a:r>
                      <a:endParaRPr lang="sk-SK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>
                          <a:effectLst/>
                        </a:rPr>
                        <a:t> </a:t>
                      </a:r>
                      <a:endParaRPr lang="sk-SK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>
                          <a:effectLst/>
                        </a:rPr>
                        <a:t> </a:t>
                      </a:r>
                      <a:endParaRPr lang="sk-SK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4772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 dirty="0">
                          <a:effectLst/>
                        </a:rPr>
                        <a:t>Iné databázy - SPIRES</a:t>
                      </a:r>
                      <a:endParaRPr lang="sk-SK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 dirty="0">
                          <a:effectLst/>
                        </a:rPr>
                        <a:t> </a:t>
                      </a:r>
                      <a:endParaRPr lang="sk-SK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>
                          <a:effectLst/>
                        </a:rPr>
                        <a:t> </a:t>
                      </a:r>
                      <a:endParaRPr lang="sk-SK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>
                          <a:effectLst/>
                        </a:rPr>
                        <a:t> </a:t>
                      </a:r>
                      <a:endParaRPr lang="sk-SK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>
                          <a:effectLst/>
                        </a:rPr>
                        <a:t> </a:t>
                      </a:r>
                      <a:endParaRPr lang="sk-SK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>
                          <a:effectLst/>
                        </a:rPr>
                        <a:t> </a:t>
                      </a:r>
                      <a:endParaRPr lang="sk-SK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4772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 dirty="0">
                          <a:effectLst/>
                        </a:rPr>
                        <a:t>Celkový počet citácií WOS/FTE</a:t>
                      </a:r>
                      <a:endParaRPr lang="sk-SK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 dirty="0">
                          <a:effectLst/>
                        </a:rPr>
                        <a:t> </a:t>
                      </a:r>
                      <a:endParaRPr lang="sk-SK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>
                          <a:effectLst/>
                        </a:rPr>
                        <a:t> </a:t>
                      </a:r>
                      <a:endParaRPr lang="sk-SK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>
                          <a:effectLst/>
                        </a:rPr>
                        <a:t> </a:t>
                      </a:r>
                      <a:endParaRPr lang="sk-SK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 dirty="0">
                          <a:effectLst/>
                        </a:rPr>
                        <a:t> </a:t>
                      </a:r>
                      <a:endParaRPr lang="sk-SK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>
                          <a:effectLst/>
                        </a:rPr>
                        <a:t> </a:t>
                      </a:r>
                      <a:endParaRPr lang="sk-SK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4772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>
                          <a:effectLst/>
                        </a:rPr>
                        <a:t>Iné databázy- SCOPUS/FTE</a:t>
                      </a:r>
                      <a:endParaRPr lang="sk-SK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 dirty="0">
                          <a:effectLst/>
                        </a:rPr>
                        <a:t> </a:t>
                      </a:r>
                      <a:endParaRPr lang="sk-SK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>
                          <a:effectLst/>
                        </a:rPr>
                        <a:t> </a:t>
                      </a:r>
                      <a:endParaRPr lang="sk-SK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>
                          <a:effectLst/>
                        </a:rPr>
                        <a:t> </a:t>
                      </a:r>
                      <a:endParaRPr lang="sk-SK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>
                          <a:effectLst/>
                        </a:rPr>
                        <a:t> </a:t>
                      </a:r>
                      <a:endParaRPr lang="sk-SK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>
                          <a:effectLst/>
                        </a:rPr>
                        <a:t> </a:t>
                      </a:r>
                      <a:endParaRPr lang="sk-SK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4772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>
                          <a:effectLst/>
                        </a:rPr>
                        <a:t>Iné databázy – SPIRES/FTE</a:t>
                      </a:r>
                      <a:endParaRPr lang="sk-SK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 dirty="0">
                          <a:effectLst/>
                        </a:rPr>
                        <a:t> </a:t>
                      </a:r>
                      <a:endParaRPr lang="sk-SK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 dirty="0">
                          <a:effectLst/>
                        </a:rPr>
                        <a:t> </a:t>
                      </a:r>
                      <a:endParaRPr lang="sk-SK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 dirty="0">
                          <a:effectLst/>
                        </a:rPr>
                        <a:t> </a:t>
                      </a:r>
                      <a:endParaRPr lang="sk-SK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 dirty="0">
                          <a:effectLst/>
                        </a:rPr>
                        <a:t> </a:t>
                      </a:r>
                      <a:endParaRPr lang="sk-SK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 dirty="0">
                          <a:effectLst/>
                        </a:rPr>
                        <a:t> </a:t>
                      </a:r>
                      <a:endParaRPr lang="sk-SK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  <p:sp>
        <p:nvSpPr>
          <p:cNvPr id="5" name="Obdĺžnik 4"/>
          <p:cNvSpPr/>
          <p:nvPr/>
        </p:nvSpPr>
        <p:spPr>
          <a:xfrm>
            <a:off x="30334" y="-27384"/>
            <a:ext cx="29452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sk-SK" b="1" dirty="0" smtClean="0"/>
              <a:t>II. Citácie </a:t>
            </a:r>
            <a:r>
              <a:rPr lang="sk-SK" b="1" dirty="0"/>
              <a:t>za </a:t>
            </a:r>
            <a:r>
              <a:rPr lang="sk-SK" b="1" dirty="0" err="1"/>
              <a:t>akredit</a:t>
            </a:r>
            <a:r>
              <a:rPr lang="sk-SK" b="1" dirty="0"/>
              <a:t>, obdobie</a:t>
            </a:r>
            <a:endParaRPr lang="sk-SK" dirty="0"/>
          </a:p>
        </p:txBody>
      </p:sp>
      <p:graphicFrame>
        <p:nvGraphicFramePr>
          <p:cNvPr id="6" name="Tabuľ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1456926"/>
              </p:ext>
            </p:extLst>
          </p:nvPr>
        </p:nvGraphicFramePr>
        <p:xfrm>
          <a:off x="1385160" y="4765214"/>
          <a:ext cx="6571216" cy="18660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45130"/>
                <a:gridCol w="1326086"/>
              </a:tblGrid>
              <a:tr h="6112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 dirty="0">
                          <a:effectLst/>
                        </a:rPr>
                        <a:t> </a:t>
                      </a:r>
                      <a:endParaRPr lang="sk-SK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 dirty="0">
                          <a:effectLst/>
                        </a:rPr>
                        <a:t>SUMA</a:t>
                      </a:r>
                      <a:endParaRPr lang="sk-SK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7132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 dirty="0">
                          <a:effectLst/>
                        </a:rPr>
                        <a:t> Celkový počet citácií WOS</a:t>
                      </a:r>
                      <a:endParaRPr lang="sk-SK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2000" dirty="0">
                          <a:effectLst/>
                        </a:rPr>
                        <a:t> </a:t>
                      </a:r>
                      <a:r>
                        <a:rPr kumimoji="0" lang="sk-SK" altLang="sk-SK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102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sk-SK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5414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 dirty="0">
                          <a:effectLst/>
                        </a:rPr>
                        <a:t> Iné databázy </a:t>
                      </a:r>
                      <a:endParaRPr lang="sk-SK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 dirty="0">
                          <a:effectLst/>
                        </a:rPr>
                        <a:t> </a:t>
                      </a:r>
                      <a:endParaRPr lang="sk-SK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6662" y="4365104"/>
            <a:ext cx="630294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altLang="sk-SK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Citácie prác, publikované v atestačnom období 2012-2015</a:t>
            </a:r>
            <a:endParaRPr kumimoji="0" lang="sk-SK" altLang="sk-SK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173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44016" y="605001"/>
            <a:ext cx="8892480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sk-SK" altLang="sk-SK" sz="1600" b="1" dirty="0">
                <a:solidFill>
                  <a:srgbClr val="000000"/>
                </a:solidFill>
                <a:cs typeface="Times New Roman" panose="02020603050405020304" pitchFamily="18" charset="0"/>
              </a:rPr>
              <a:t>Zoznam 10 </a:t>
            </a:r>
            <a:r>
              <a:rPr lang="sk-SK" altLang="sk-SK" sz="16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top-cited</a:t>
            </a:r>
            <a:r>
              <a:rPr lang="sk-SK" altLang="sk-SK" sz="1600" b="1" dirty="0">
                <a:solidFill>
                  <a:srgbClr val="000000"/>
                </a:solidFill>
                <a:cs typeface="Times New Roman" panose="02020603050405020304" pitchFamily="18" charset="0"/>
              </a:rPr>
              <a:t> publikácií od založenia organizácie, celkový počet citácií a počet citácií za obdobie 2011-2014, </a:t>
            </a:r>
            <a:endParaRPr lang="sk-SK" altLang="sk-SK" sz="1600" b="1" dirty="0" smtClean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just"/>
            <a:endParaRPr lang="sk-SK" altLang="sk-SK" sz="1600" b="1" dirty="0" smtClean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r>
              <a:rPr lang="en-US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sk-SK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600" b="1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33/3 </a:t>
            </a:r>
            <a:r>
              <a:rPr lang="cs-CZ" sz="1600" cap="all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Breuer</a:t>
            </a:r>
            <a:r>
              <a:rPr lang="cs-CZ" sz="1600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K. -  </a:t>
            </a:r>
            <a:r>
              <a:rPr lang="cs-CZ" sz="1600" cap="al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Messerli</a:t>
            </a:r>
            <a:r>
              <a:rPr lang="cs-CZ" sz="1600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S. -  </a:t>
            </a:r>
            <a:r>
              <a:rPr lang="cs-CZ" sz="1600" cap="al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Purdie</a:t>
            </a:r>
            <a:r>
              <a:rPr lang="cs-CZ" sz="1600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D. – </a:t>
            </a:r>
            <a:r>
              <a:rPr lang="cs-CZ" sz="1600" cap="al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Garnier</a:t>
            </a:r>
            <a:r>
              <a:rPr lang="cs-CZ" sz="1600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M. – </a:t>
            </a:r>
            <a:r>
              <a:rPr lang="cs-CZ" sz="1600" cap="al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Hengsberger</a:t>
            </a:r>
            <a:r>
              <a:rPr lang="cs-CZ" sz="1600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M. -  </a:t>
            </a:r>
            <a:r>
              <a:rPr lang="cs-CZ" sz="1600" cap="al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Baer</a:t>
            </a:r>
            <a:r>
              <a:rPr lang="cs-CZ" sz="1600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Y. - </a:t>
            </a:r>
            <a:r>
              <a:rPr lang="cs-CZ" sz="1600" u="sng" cap="al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Mihalik</a:t>
            </a:r>
            <a:r>
              <a:rPr lang="cs-CZ" sz="1600" u="sng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M.</a:t>
            </a:r>
            <a:r>
              <a:rPr lang="cs-CZ" sz="1600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Observation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gap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opening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FeSi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photoelectron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spectroscopy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In </a:t>
            </a:r>
            <a:r>
              <a:rPr lang="cs-CZ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Physical</a:t>
            </a:r>
            <a:r>
              <a:rPr lang="cs-CZ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Review</a:t>
            </a:r>
            <a:r>
              <a:rPr lang="cs-CZ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B.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Vol. 56, no. 12 (1997),  p. R7061-R7064. </a:t>
            </a:r>
            <a:endParaRPr lang="sk-SK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sk-SK" altLang="sk-SK" sz="16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cs-CZ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20/13 </a:t>
            </a:r>
            <a:r>
              <a:rPr lang="cs-CZ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KUWAHARA, K. - AMITSUKA, H. - SAKAKIBARA, T. - SUZUKI, O. - NAKAMURA, S. - GOTO, T. - </a:t>
            </a:r>
            <a:r>
              <a:rPr lang="cs-CZ" sz="16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MIHALIK, M.</a:t>
            </a:r>
            <a:r>
              <a:rPr lang="cs-CZ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MENOVSKY, A.A. - DEVISSER, A. - FRANSE, J.J.M. </a:t>
            </a:r>
            <a:r>
              <a:rPr lang="cs-CZ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Lattice</a:t>
            </a:r>
            <a:r>
              <a:rPr lang="cs-CZ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instability</a:t>
            </a:r>
            <a:r>
              <a:rPr lang="cs-CZ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cs-CZ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elastic</a:t>
            </a:r>
            <a:r>
              <a:rPr lang="cs-CZ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response in </a:t>
            </a:r>
            <a:r>
              <a:rPr lang="cs-CZ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heavy</a:t>
            </a:r>
            <a:r>
              <a:rPr lang="cs-CZ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electron</a:t>
            </a:r>
            <a:r>
              <a:rPr lang="cs-CZ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system</a:t>
            </a:r>
            <a:r>
              <a:rPr lang="cs-CZ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URu2Si2. In </a:t>
            </a:r>
            <a:r>
              <a:rPr lang="cs-CZ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Journal</a:t>
            </a:r>
            <a:r>
              <a:rPr lang="cs-CZ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Physical</a:t>
            </a:r>
            <a:r>
              <a:rPr lang="cs-CZ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Society </a:t>
            </a:r>
            <a:r>
              <a:rPr lang="cs-CZ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Japan</a:t>
            </a:r>
            <a:r>
              <a:rPr lang="cs-CZ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cs-CZ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Vol. 66, no. 10 (1997), p. 3251-58.</a:t>
            </a:r>
            <a:endParaRPr lang="sk-SK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sk-SK" altLang="sk-SK" sz="16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cs-CZ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16/6 </a:t>
            </a:r>
            <a:r>
              <a:rPr lang="cs-CZ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YAOUANC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A.  - DALMAS de  RÉOTIER, P. -  GUBBENS, P.C.M. -  KAISER, C.T. -  MENOVSKY, A.A. - </a:t>
            </a:r>
            <a:r>
              <a:rPr lang="cs-CZ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MIHALIK,  M.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COTTRELL, S.P. Evidence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Weak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Itinerant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Long-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Range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Magnetic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Correlations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in  UGe2.  In  </a:t>
            </a:r>
            <a:r>
              <a:rPr lang="cs-CZ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Physical</a:t>
            </a:r>
            <a:r>
              <a:rPr lang="cs-CZ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cs-CZ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Review</a:t>
            </a:r>
            <a:r>
              <a:rPr lang="cs-CZ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cs-CZ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Letters</a:t>
            </a:r>
            <a:r>
              <a:rPr lang="cs-CZ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Vol. 89, no. 14 ( 2002),  p. 147001-1-147001-4.</a:t>
            </a:r>
            <a:endParaRPr lang="sk-SK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sk-SK" altLang="sk-SK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15/11 </a:t>
            </a:r>
            <a:r>
              <a:rPr lang="sk-SK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ZENTKOVA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M. ARNOLD Z., KAMARÁD J., KAVEČANSKÝ V., LUKÁČOVÁ M., MAŤAŠ S., </a:t>
            </a:r>
            <a:r>
              <a:rPr lang="sk-SK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MIHALIK M.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MITRÓOOVÁ Z. AND ZENTKO A. 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Effect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of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pressure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on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the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magnetic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properties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of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TM3[Cr(CN)(6)](2)center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dot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12H(2)O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JOURNAL OF PHYSICS-CONDENSED MATTE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   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Volume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19   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Issue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26   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Article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Number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JUL 4 2007</a:t>
            </a:r>
          </a:p>
        </p:txBody>
      </p:sp>
    </p:spTree>
    <p:extLst>
      <p:ext uri="{BB962C8B-B14F-4D97-AF65-F5344CB8AC3E}">
        <p14:creationId xmlns:p14="http://schemas.microsoft.com/office/powerpoint/2010/main" val="3466326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/>
          <p:cNvSpPr/>
          <p:nvPr/>
        </p:nvSpPr>
        <p:spPr>
          <a:xfrm>
            <a:off x="6583" y="44624"/>
            <a:ext cx="34752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sk-SK" b="1" dirty="0" smtClean="0"/>
              <a:t>III. Najlepšie </a:t>
            </a:r>
            <a:r>
              <a:rPr lang="sk-SK" b="1" dirty="0"/>
              <a:t>výsledky r. 2012-2015</a:t>
            </a:r>
            <a:endParaRPr lang="sk-SK" dirty="0"/>
          </a:p>
        </p:txBody>
      </p:sp>
      <p:sp>
        <p:nvSpPr>
          <p:cNvPr id="5" name="Obdĺžnik 4"/>
          <p:cNvSpPr/>
          <p:nvPr/>
        </p:nvSpPr>
        <p:spPr>
          <a:xfrm>
            <a:off x="72008" y="594548"/>
            <a:ext cx="8964488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dirty="0" smtClean="0"/>
              <a:t>a)</a:t>
            </a:r>
          </a:p>
          <a:p>
            <a:pPr lvl="0"/>
            <a:r>
              <a:rPr lang="en-US" sz="1600" dirty="0" err="1" smtClean="0"/>
              <a:t>Pinkowicz</a:t>
            </a:r>
            <a:r>
              <a:rPr lang="en-US" sz="1600" dirty="0"/>
              <a:t>, D., </a:t>
            </a:r>
            <a:r>
              <a:rPr lang="en-US" sz="1600" dirty="0" err="1"/>
              <a:t>Kurpiewska</a:t>
            </a:r>
            <a:r>
              <a:rPr lang="en-US" sz="1600" dirty="0"/>
              <a:t>, K., </a:t>
            </a:r>
            <a:r>
              <a:rPr lang="en-US" sz="1600" dirty="0" err="1"/>
              <a:t>Lewiński</a:t>
            </a:r>
            <a:r>
              <a:rPr lang="en-US" sz="1600" dirty="0"/>
              <a:t>, K., </a:t>
            </a:r>
            <a:r>
              <a:rPr lang="en-US" sz="1600" dirty="0" err="1"/>
              <a:t>Bałanda</a:t>
            </a:r>
            <a:r>
              <a:rPr lang="en-US" sz="1600" dirty="0"/>
              <a:t>, </a:t>
            </a:r>
            <a:r>
              <a:rPr lang="en-US" sz="1600" u="sng" dirty="0"/>
              <a:t>M., </a:t>
            </a:r>
            <a:r>
              <a:rPr lang="en-US" sz="1600" u="sng" dirty="0" err="1"/>
              <a:t>Mihalik</a:t>
            </a:r>
            <a:r>
              <a:rPr lang="en-US" sz="1600" dirty="0"/>
              <a:t>, </a:t>
            </a:r>
            <a:r>
              <a:rPr lang="en-US" sz="1600" u="sng" dirty="0"/>
              <a:t>M., </a:t>
            </a:r>
            <a:r>
              <a:rPr lang="en-US" sz="1600" u="sng" dirty="0" err="1"/>
              <a:t>Zentková</a:t>
            </a:r>
            <a:r>
              <a:rPr lang="en-US" sz="1600" dirty="0"/>
              <a:t>, M., </a:t>
            </a:r>
            <a:r>
              <a:rPr lang="en-US" sz="1600" dirty="0" err="1"/>
              <a:t>Sieklucka</a:t>
            </a:r>
            <a:r>
              <a:rPr lang="en-US" sz="1600" dirty="0"/>
              <a:t>, B., High-pressure single-crystal XRD and magnetic study of a </a:t>
            </a:r>
            <a:r>
              <a:rPr lang="en-US" sz="1600" dirty="0" err="1"/>
              <a:t>octacyanoniobate</a:t>
            </a:r>
            <a:r>
              <a:rPr lang="en-US" sz="1600" dirty="0"/>
              <a:t>-based magnetic sponge, </a:t>
            </a:r>
            <a:r>
              <a:rPr lang="en-US" sz="1600" b="1" dirty="0" err="1"/>
              <a:t>CrystEngComm</a:t>
            </a:r>
            <a:r>
              <a:rPr lang="en-US" sz="1600" dirty="0"/>
              <a:t> 14 (16) , (2012) 5224-5229. 		</a:t>
            </a:r>
            <a:r>
              <a:rPr lang="en-US" sz="1600" dirty="0" smtClean="0"/>
              <a:t>			(</a:t>
            </a:r>
            <a:r>
              <a:rPr lang="en-US" sz="1600" dirty="0"/>
              <a:t>3.842 - IF2011</a:t>
            </a:r>
            <a:r>
              <a:rPr lang="en-US" sz="1600" dirty="0" smtClean="0"/>
              <a:t>)</a:t>
            </a:r>
          </a:p>
          <a:p>
            <a:pPr lvl="0"/>
            <a:endParaRPr lang="sk-SK" sz="800" dirty="0"/>
          </a:p>
          <a:p>
            <a:pPr lvl="0"/>
            <a:r>
              <a:rPr lang="en-US" sz="1600" dirty="0"/>
              <a:t>Pelka, R., </a:t>
            </a:r>
            <a:r>
              <a:rPr lang="en-US" sz="1600" dirty="0" err="1"/>
              <a:t>Czapla</a:t>
            </a:r>
            <a:r>
              <a:rPr lang="en-US" sz="1600" dirty="0"/>
              <a:t>, M., Zielinski, PM., </a:t>
            </a:r>
            <a:r>
              <a:rPr lang="en-US" sz="1600" dirty="0" err="1"/>
              <a:t>Fitta</a:t>
            </a:r>
            <a:r>
              <a:rPr lang="en-US" sz="1600" dirty="0"/>
              <a:t>, M., </a:t>
            </a:r>
            <a:r>
              <a:rPr lang="en-US" sz="1600" dirty="0" err="1"/>
              <a:t>Balanda</a:t>
            </a:r>
            <a:r>
              <a:rPr lang="en-US" sz="1600" dirty="0"/>
              <a:t>, M., </a:t>
            </a:r>
            <a:r>
              <a:rPr lang="en-US" sz="1600" dirty="0" err="1"/>
              <a:t>Pinkowicz</a:t>
            </a:r>
            <a:r>
              <a:rPr lang="en-US" sz="1600" dirty="0"/>
              <a:t>, D., Pratt, F. L</a:t>
            </a:r>
            <a:r>
              <a:rPr lang="en-US" sz="1600" u="sng" dirty="0"/>
              <a:t>., </a:t>
            </a:r>
            <a:r>
              <a:rPr lang="en-US" sz="1600" u="sng" dirty="0" err="1"/>
              <a:t>Mihalik</a:t>
            </a:r>
            <a:r>
              <a:rPr lang="en-US" sz="1600" u="sng" dirty="0"/>
              <a:t>, M.</a:t>
            </a:r>
            <a:r>
              <a:rPr lang="en-US" sz="1600" dirty="0"/>
              <a:t>, </a:t>
            </a:r>
            <a:r>
              <a:rPr lang="en-US" sz="1600" dirty="0" err="1"/>
              <a:t>Przewoznik</a:t>
            </a:r>
            <a:r>
              <a:rPr lang="en-US" sz="1600" dirty="0"/>
              <a:t>, J., Amato, A., </a:t>
            </a:r>
            <a:r>
              <a:rPr lang="en-US" sz="1600" dirty="0" err="1"/>
              <a:t>Sieklucka</a:t>
            </a:r>
            <a:r>
              <a:rPr lang="en-US" sz="1600" dirty="0"/>
              <a:t>, B., </a:t>
            </a:r>
            <a:r>
              <a:rPr lang="en-US" sz="1600" dirty="0" err="1"/>
              <a:t>Wasiutynski</a:t>
            </a:r>
            <a:r>
              <a:rPr lang="en-US" sz="1600" dirty="0"/>
              <a:t>, T., Critical behavior of the Mn-2[</a:t>
            </a:r>
            <a:r>
              <a:rPr lang="en-US" sz="1600" dirty="0" err="1"/>
              <a:t>Nb</a:t>
            </a:r>
            <a:r>
              <a:rPr lang="en-US" sz="1600" dirty="0"/>
              <a:t>(CN)(8)] molecular magnet, </a:t>
            </a:r>
            <a:r>
              <a:rPr lang="en-US" sz="1600" b="1" dirty="0"/>
              <a:t>PHYSICAL REVIEW B</a:t>
            </a:r>
            <a:r>
              <a:rPr lang="en-US" sz="1600" dirty="0"/>
              <a:t>,   85   (2012) 224427. 	</a:t>
            </a:r>
            <a:r>
              <a:rPr lang="en-US" sz="1600" dirty="0" smtClean="0"/>
              <a:t>			(</a:t>
            </a:r>
            <a:r>
              <a:rPr lang="en-US" sz="1600" dirty="0"/>
              <a:t>3.691 - IF2011</a:t>
            </a:r>
            <a:r>
              <a:rPr lang="en-US" sz="1600" dirty="0" smtClean="0"/>
              <a:t>)</a:t>
            </a:r>
          </a:p>
          <a:p>
            <a:pPr lvl="0"/>
            <a:endParaRPr lang="sk-SK" sz="800" dirty="0"/>
          </a:p>
          <a:p>
            <a:pPr lvl="0"/>
            <a:r>
              <a:rPr lang="en-US" sz="1600" dirty="0" err="1"/>
              <a:t>Fitta</a:t>
            </a:r>
            <a:r>
              <a:rPr lang="en-US" sz="1600" dirty="0"/>
              <a:t>, M., </a:t>
            </a:r>
            <a:r>
              <a:rPr lang="en-US" sz="1600" dirty="0" err="1"/>
              <a:t>Pełka</a:t>
            </a:r>
            <a:r>
              <a:rPr lang="en-US" sz="1600" dirty="0"/>
              <a:t>, R., </a:t>
            </a:r>
            <a:r>
              <a:rPr lang="en-US" sz="1600" dirty="0" err="1"/>
              <a:t>Bałanda</a:t>
            </a:r>
            <a:r>
              <a:rPr lang="en-US" sz="1600" dirty="0"/>
              <a:t>, M., </a:t>
            </a:r>
            <a:r>
              <a:rPr lang="en-US" sz="1600" dirty="0" err="1"/>
              <a:t>Czapla</a:t>
            </a:r>
            <a:r>
              <a:rPr lang="en-US" sz="1600" dirty="0"/>
              <a:t>, M.,</a:t>
            </a:r>
            <a:r>
              <a:rPr lang="en-US" sz="1600" u="sng" dirty="0"/>
              <a:t> </a:t>
            </a:r>
            <a:r>
              <a:rPr lang="en-US" sz="1600" u="sng" dirty="0" err="1"/>
              <a:t>Mihalik</a:t>
            </a:r>
            <a:r>
              <a:rPr lang="en-US" sz="1600" u="sng" dirty="0"/>
              <a:t>, M</a:t>
            </a:r>
            <a:r>
              <a:rPr lang="en-US" sz="1600" dirty="0"/>
              <a:t>., </a:t>
            </a:r>
            <a:r>
              <a:rPr lang="en-US" sz="1600" dirty="0" err="1"/>
              <a:t>Pinkowicz</a:t>
            </a:r>
            <a:r>
              <a:rPr lang="en-US" sz="1600" dirty="0"/>
              <a:t>, D., </a:t>
            </a:r>
            <a:r>
              <a:rPr lang="en-US" sz="1600" dirty="0" err="1"/>
              <a:t>Sieklucka</a:t>
            </a:r>
            <a:r>
              <a:rPr lang="en-US" sz="1600" dirty="0"/>
              <a:t>, B., (...), </a:t>
            </a:r>
            <a:r>
              <a:rPr lang="en-US" sz="1600" u="sng" dirty="0" err="1"/>
              <a:t>Zentkova</a:t>
            </a:r>
            <a:r>
              <a:rPr lang="en-US" sz="1600" u="sng" dirty="0"/>
              <a:t>, M.,</a:t>
            </a:r>
            <a:r>
              <a:rPr lang="en-US" sz="1600" dirty="0"/>
              <a:t> </a:t>
            </a:r>
            <a:r>
              <a:rPr lang="en-US" sz="1600" dirty="0" err="1"/>
              <a:t>Magnetocaloric</a:t>
            </a:r>
            <a:r>
              <a:rPr lang="en-US" sz="1600" dirty="0"/>
              <a:t> effect in a </a:t>
            </a:r>
            <a:r>
              <a:rPr lang="en-US" sz="1600" dirty="0" err="1"/>
              <a:t>Mn</a:t>
            </a:r>
            <a:r>
              <a:rPr lang="en-US" sz="1600" dirty="0"/>
              <a:t> 2-pyridazine-[</a:t>
            </a:r>
            <a:r>
              <a:rPr lang="en-US" sz="1600" dirty="0" err="1"/>
              <a:t>Nb</a:t>
            </a:r>
            <a:r>
              <a:rPr lang="en-US" sz="1600" dirty="0"/>
              <a:t>(CN) 8] molecular magnetic sponge, </a:t>
            </a:r>
            <a:r>
              <a:rPr lang="en-US" sz="1600" b="1" dirty="0"/>
              <a:t>European Journal of Inorganic Chemistry </a:t>
            </a:r>
            <a:r>
              <a:rPr lang="en-US" sz="1600" dirty="0"/>
              <a:t>(24) (2012) pp. 3830-3834. 	</a:t>
            </a:r>
            <a:r>
              <a:rPr lang="en-US" sz="1600" dirty="0" smtClean="0"/>
              <a:t>			(</a:t>
            </a:r>
            <a:r>
              <a:rPr lang="en-US" sz="1600" dirty="0"/>
              <a:t>3.049 - IF2011</a:t>
            </a:r>
            <a:r>
              <a:rPr lang="en-US" sz="1600" dirty="0" smtClean="0"/>
              <a:t>)</a:t>
            </a:r>
          </a:p>
          <a:p>
            <a:pPr lvl="0"/>
            <a:endParaRPr lang="sk-SK" sz="800" dirty="0"/>
          </a:p>
          <a:p>
            <a:pPr lvl="0"/>
            <a:r>
              <a:rPr lang="en-US" sz="1600" dirty="0" smtClean="0"/>
              <a:t>Magdalena </a:t>
            </a:r>
            <a:r>
              <a:rPr lang="en-US" sz="1600" dirty="0" err="1"/>
              <a:t>Fitta</a:t>
            </a:r>
            <a:r>
              <a:rPr lang="en-US" sz="1600" dirty="0"/>
              <a:t>, Robert </a:t>
            </a:r>
            <a:r>
              <a:rPr lang="en-US" sz="1600" dirty="0" err="1"/>
              <a:t>Pełka</a:t>
            </a:r>
            <a:r>
              <a:rPr lang="en-US" sz="1600" dirty="0"/>
              <a:t>, Marcin </a:t>
            </a:r>
            <a:r>
              <a:rPr lang="en-US" sz="1600" dirty="0" err="1"/>
              <a:t>Gajewski</a:t>
            </a:r>
            <a:r>
              <a:rPr lang="en-US" sz="1600" dirty="0"/>
              <a:t>, </a:t>
            </a:r>
            <a:r>
              <a:rPr lang="en-US" sz="1600" u="sng" dirty="0"/>
              <a:t>Marian </a:t>
            </a:r>
            <a:r>
              <a:rPr lang="en-US" sz="1600" u="sng" dirty="0" err="1"/>
              <a:t>Mihalik</a:t>
            </a:r>
            <a:r>
              <a:rPr lang="en-US" sz="1600" dirty="0"/>
              <a:t>, </a:t>
            </a:r>
            <a:r>
              <a:rPr lang="en-US" sz="1600" u="sng" dirty="0"/>
              <a:t>Maria </a:t>
            </a:r>
            <a:r>
              <a:rPr lang="en-US" sz="1600" u="sng" dirty="0" err="1"/>
              <a:t>Zentkova</a:t>
            </a:r>
            <a:r>
              <a:rPr lang="en-US" sz="1600" dirty="0"/>
              <a:t>, </a:t>
            </a:r>
            <a:r>
              <a:rPr lang="en-US" sz="1600" dirty="0" err="1"/>
              <a:t>Dawid</a:t>
            </a:r>
            <a:r>
              <a:rPr lang="en-US" sz="1600" dirty="0"/>
              <a:t> </a:t>
            </a:r>
            <a:r>
              <a:rPr lang="en-US" sz="1600" dirty="0" err="1"/>
              <a:t>Pinkowicz</a:t>
            </a:r>
            <a:r>
              <a:rPr lang="en-US" sz="1600" dirty="0"/>
              <a:t>, Barbara </a:t>
            </a:r>
            <a:r>
              <a:rPr lang="en-US" sz="1600" dirty="0" err="1"/>
              <a:t>Sieklucka</a:t>
            </a:r>
            <a:r>
              <a:rPr lang="en-US" sz="1600" dirty="0"/>
              <a:t>, Maria </a:t>
            </a:r>
            <a:r>
              <a:rPr lang="en-US" sz="1600" dirty="0" err="1"/>
              <a:t>Bałanda</a:t>
            </a:r>
            <a:r>
              <a:rPr lang="en-US" sz="1600" dirty="0"/>
              <a:t>, </a:t>
            </a:r>
            <a:r>
              <a:rPr lang="en-US" sz="1600" dirty="0" err="1"/>
              <a:t>Magnetocaloric</a:t>
            </a:r>
            <a:r>
              <a:rPr lang="en-US" sz="1600" dirty="0"/>
              <a:t> effect and critical behavior in Mn-2-imidazole-[</a:t>
            </a:r>
            <a:r>
              <a:rPr lang="en-US" sz="1600" dirty="0" err="1"/>
              <a:t>Nb</a:t>
            </a:r>
            <a:r>
              <a:rPr lang="en-US" sz="1600" dirty="0"/>
              <a:t>(CN)(8)] molecular magnetic sponge, </a:t>
            </a:r>
            <a:r>
              <a:rPr lang="en-US" sz="1600" b="1" dirty="0"/>
              <a:t>JOURNAL OF MAGNETISM AND MAGNETIC MATERIALS  </a:t>
            </a:r>
            <a:r>
              <a:rPr lang="en-US" sz="1600" dirty="0"/>
              <a:t>Volume: 396   Pages: 1-8   Published: DEC 15 2015	</a:t>
            </a:r>
            <a:r>
              <a:rPr lang="en-US" sz="1600" dirty="0" smtClean="0"/>
              <a:t>				</a:t>
            </a:r>
            <a:r>
              <a:rPr lang="en-GB" sz="1600" dirty="0" smtClean="0"/>
              <a:t>(</a:t>
            </a:r>
            <a:r>
              <a:rPr lang="en-GB" sz="1600" dirty="0"/>
              <a:t>1.970 - IF2014</a:t>
            </a:r>
            <a:r>
              <a:rPr lang="en-GB" sz="1600" dirty="0" smtClean="0"/>
              <a:t>)</a:t>
            </a:r>
          </a:p>
          <a:p>
            <a:pPr lvl="0"/>
            <a:endParaRPr lang="sk-SK" sz="800" dirty="0"/>
          </a:p>
          <a:p>
            <a:pPr lvl="0"/>
            <a:r>
              <a:rPr lang="en-US" sz="1600" dirty="0"/>
              <a:t>Natalia </a:t>
            </a:r>
            <a:r>
              <a:rPr lang="en-US" sz="1600" dirty="0" err="1"/>
              <a:t>Górska</a:t>
            </a:r>
            <a:r>
              <a:rPr lang="en-US" sz="1600" dirty="0"/>
              <a:t>, Robert </a:t>
            </a:r>
            <a:r>
              <a:rPr lang="en-US" sz="1600" dirty="0" err="1"/>
              <a:t>Pełka</a:t>
            </a:r>
            <a:r>
              <a:rPr lang="en-US" sz="1600" dirty="0"/>
              <a:t>, Akira </a:t>
            </a:r>
            <a:r>
              <a:rPr lang="en-US" sz="1600" dirty="0" err="1"/>
              <a:t>Inaba</a:t>
            </a:r>
            <a:r>
              <a:rPr lang="en-US" sz="1600" dirty="0"/>
              <a:t>, , Edward </a:t>
            </a:r>
            <a:r>
              <a:rPr lang="en-US" sz="1600" dirty="0" err="1"/>
              <a:t>Mikuli</a:t>
            </a:r>
            <a:r>
              <a:rPr lang="en-US" sz="1600" dirty="0"/>
              <a:t>, </a:t>
            </a:r>
            <a:r>
              <a:rPr lang="en-US" sz="1600" u="sng" dirty="0"/>
              <a:t>Marian </a:t>
            </a:r>
            <a:r>
              <a:rPr lang="en-US" sz="1600" u="sng" dirty="0" err="1"/>
              <a:t>Mihalik</a:t>
            </a:r>
            <a:r>
              <a:rPr lang="en-US" sz="1600" dirty="0"/>
              <a:t>, Thermal properties of [Cr(NH3)(6)](BF4)(3) studied by adiabatic and relaxation calorimetry, </a:t>
            </a:r>
            <a:r>
              <a:rPr lang="en-US" sz="1600" b="1" dirty="0"/>
              <a:t>JOURNAL OF CHEMICAL THERMODYNAMIC</a:t>
            </a:r>
            <a:r>
              <a:rPr lang="en-US" sz="1600" dirty="0"/>
              <a:t>S  Volume: 89   Pages: 223-227   </a:t>
            </a:r>
            <a:r>
              <a:rPr lang="en-US" sz="1600" dirty="0" smtClean="0"/>
              <a:t>OCT 2015	 		</a:t>
            </a:r>
            <a:r>
              <a:rPr lang="en-GB" sz="1600" dirty="0" smtClean="0"/>
              <a:t>(2.679 </a:t>
            </a:r>
            <a:r>
              <a:rPr lang="en-GB" sz="1600" dirty="0"/>
              <a:t>- </a:t>
            </a:r>
            <a:r>
              <a:rPr lang="en-GB" sz="1600" dirty="0" smtClean="0"/>
              <a:t>F2014)</a:t>
            </a:r>
          </a:p>
          <a:p>
            <a:pPr lvl="0"/>
            <a:endParaRPr lang="en-GB" sz="1600" dirty="0"/>
          </a:p>
          <a:p>
            <a:pPr lvl="0"/>
            <a:endParaRPr lang="en-GB" sz="1600" dirty="0" smtClean="0"/>
          </a:p>
          <a:p>
            <a:r>
              <a:rPr lang="sk-SK" sz="1600" b="1" dirty="0"/>
              <a:t>Výsledky štúdia kryštálovej štruktúry, magnetických fázových prechodov, </a:t>
            </a:r>
            <a:r>
              <a:rPr lang="sk-SK" sz="1600" b="1" dirty="0" err="1"/>
              <a:t>magneto</a:t>
            </a:r>
            <a:r>
              <a:rPr lang="sk-SK" sz="1600" b="1" dirty="0"/>
              <a:t> - kalorického javu a tepelnej kapacity na vybraných molekulárnych magnetoch.</a:t>
            </a:r>
            <a:endParaRPr lang="sk-SK" sz="1600" dirty="0"/>
          </a:p>
        </p:txBody>
      </p:sp>
    </p:spTree>
    <p:extLst>
      <p:ext uri="{BB962C8B-B14F-4D97-AF65-F5344CB8AC3E}">
        <p14:creationId xmlns:p14="http://schemas.microsoft.com/office/powerpoint/2010/main" val="1133678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/>
          <p:cNvSpPr/>
          <p:nvPr/>
        </p:nvSpPr>
        <p:spPr>
          <a:xfrm>
            <a:off x="72008" y="332656"/>
            <a:ext cx="903649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1600" dirty="0" smtClean="0"/>
              <a:t>b)</a:t>
            </a:r>
          </a:p>
          <a:p>
            <a:pPr lvl="0" algn="just"/>
            <a:r>
              <a:rPr lang="en-US" sz="1600" dirty="0" smtClean="0"/>
              <a:t>M</a:t>
            </a:r>
            <a:r>
              <a:rPr lang="en-US" sz="1600" dirty="0"/>
              <a:t>. </a:t>
            </a:r>
            <a:r>
              <a:rPr lang="en-US" sz="1600" dirty="0" err="1"/>
              <a:t>Perovic</a:t>
            </a:r>
            <a:r>
              <a:rPr lang="en-US" sz="1600" dirty="0"/>
              <a:t>, V. </a:t>
            </a:r>
            <a:r>
              <a:rPr lang="en-US" sz="1600" dirty="0" err="1"/>
              <a:t>Kusigerski</a:t>
            </a:r>
            <a:r>
              <a:rPr lang="en-US" sz="1600" dirty="0"/>
              <a:t>, V. </a:t>
            </a:r>
            <a:r>
              <a:rPr lang="en-US" sz="1600" dirty="0" err="1"/>
              <a:t>Spasojevic</a:t>
            </a:r>
            <a:r>
              <a:rPr lang="en-US" sz="1600" dirty="0"/>
              <a:t>, A. </a:t>
            </a:r>
            <a:r>
              <a:rPr lang="en-US" sz="1600" dirty="0" err="1"/>
              <a:t>Mrakovic</a:t>
            </a:r>
            <a:r>
              <a:rPr lang="en-US" sz="1600" dirty="0"/>
              <a:t>, J. </a:t>
            </a:r>
            <a:r>
              <a:rPr lang="en-US" sz="1600" dirty="0" err="1"/>
              <a:t>Blanusa</a:t>
            </a:r>
            <a:r>
              <a:rPr lang="en-US" sz="1600" dirty="0"/>
              <a:t>, </a:t>
            </a:r>
            <a:r>
              <a:rPr lang="en-US" sz="1600" u="sng" dirty="0"/>
              <a:t>M. </a:t>
            </a:r>
            <a:r>
              <a:rPr lang="en-US" sz="1600" u="sng" dirty="0" err="1"/>
              <a:t>Zentkova</a:t>
            </a:r>
            <a:r>
              <a:rPr lang="en-US" sz="1600" dirty="0"/>
              <a:t> and </a:t>
            </a:r>
            <a:r>
              <a:rPr lang="en-US" sz="1600" u="sng" dirty="0"/>
              <a:t>M. </a:t>
            </a:r>
            <a:r>
              <a:rPr lang="en-US" sz="1600" u="sng" dirty="0" err="1"/>
              <a:t>Mihalik</a:t>
            </a:r>
            <a:r>
              <a:rPr lang="en-US" sz="1600" dirty="0"/>
              <a:t>, </a:t>
            </a:r>
            <a:r>
              <a:rPr lang="en-US" sz="1600" i="1" dirty="0"/>
              <a:t>An ac susceptibility study of spin dynamics in a super spin glass nanoparticle La0.7Ca0.3MnO3 system: simultaneous relaxation processes</a:t>
            </a:r>
            <a:r>
              <a:rPr lang="en-US" sz="1600" dirty="0"/>
              <a:t>, </a:t>
            </a:r>
            <a:r>
              <a:rPr lang="en-US" sz="1600" b="1" dirty="0"/>
              <a:t>J. Phys. D: Appl. Phys</a:t>
            </a:r>
            <a:r>
              <a:rPr lang="en-US" sz="1600" dirty="0"/>
              <a:t>. 46 (2013) 165001-165008. 	</a:t>
            </a:r>
            <a:r>
              <a:rPr lang="en-US" sz="1600" dirty="0" smtClean="0"/>
              <a:t>(</a:t>
            </a:r>
            <a:r>
              <a:rPr lang="en-US" sz="1600" dirty="0"/>
              <a:t>2.528 - IF2012</a:t>
            </a:r>
            <a:r>
              <a:rPr lang="en-US" sz="1600" dirty="0" smtClean="0"/>
              <a:t>)</a:t>
            </a:r>
            <a:endParaRPr lang="sk-SK" sz="1600" dirty="0" smtClean="0"/>
          </a:p>
          <a:p>
            <a:pPr lvl="0" algn="just"/>
            <a:endParaRPr lang="sk-SK" sz="800" dirty="0"/>
          </a:p>
          <a:p>
            <a:pPr lvl="0" algn="just"/>
            <a:r>
              <a:rPr lang="en-US" sz="1600" dirty="0" err="1"/>
              <a:t>Alqat</a:t>
            </a:r>
            <a:r>
              <a:rPr lang="en-US" sz="1600" dirty="0"/>
              <a:t>, A., </a:t>
            </a:r>
            <a:r>
              <a:rPr lang="en-US" sz="1600" dirty="0" err="1"/>
              <a:t>Gebrel</a:t>
            </a:r>
            <a:r>
              <a:rPr lang="en-US" sz="1600" dirty="0"/>
              <a:t>, Z., </a:t>
            </a:r>
            <a:r>
              <a:rPr lang="en-US" sz="1600" dirty="0" err="1"/>
              <a:t>Kusigerski</a:t>
            </a:r>
            <a:r>
              <a:rPr lang="en-US" sz="1600" dirty="0"/>
              <a:t>, V., </a:t>
            </a:r>
            <a:r>
              <a:rPr lang="en-US" sz="1600" dirty="0" err="1"/>
              <a:t>Spasojevic</a:t>
            </a:r>
            <a:r>
              <a:rPr lang="en-US" sz="1600" dirty="0"/>
              <a:t>, V., </a:t>
            </a:r>
            <a:r>
              <a:rPr lang="en-US" sz="1600" u="sng" dirty="0" err="1"/>
              <a:t>Mihalik</a:t>
            </a:r>
            <a:r>
              <a:rPr lang="en-US" sz="1600" u="sng" dirty="0"/>
              <a:t>, M.,</a:t>
            </a:r>
            <a:r>
              <a:rPr lang="en-US" sz="1600" dirty="0"/>
              <a:t> </a:t>
            </a:r>
            <a:r>
              <a:rPr lang="en-US" sz="1600" u="sng" dirty="0" err="1"/>
              <a:t>Mihalik</a:t>
            </a:r>
            <a:r>
              <a:rPr lang="en-US" sz="1600" u="sng" dirty="0"/>
              <a:t>, M.,</a:t>
            </a:r>
            <a:r>
              <a:rPr lang="en-US" sz="1600" dirty="0"/>
              <a:t> </a:t>
            </a:r>
            <a:r>
              <a:rPr lang="en-US" sz="1600" dirty="0" err="1"/>
              <a:t>Blanusa</a:t>
            </a:r>
            <a:r>
              <a:rPr lang="en-US" sz="1600" dirty="0"/>
              <a:t>, J., </a:t>
            </a:r>
            <a:r>
              <a:rPr lang="en-US" sz="1600" i="1" dirty="0"/>
              <a:t>Synthesis of hexagonal YMnO3 from precursor obtained by the glycine-nitrate process</a:t>
            </a:r>
            <a:r>
              <a:rPr lang="en-US" sz="1600" dirty="0"/>
              <a:t>, </a:t>
            </a:r>
            <a:r>
              <a:rPr lang="en-US" sz="1600" b="1" dirty="0"/>
              <a:t>Ceramics International 39</a:t>
            </a:r>
            <a:r>
              <a:rPr lang="en-US" sz="1600" dirty="0"/>
              <a:t> (2013) 3183-3188.  							(1.789 - IF2012</a:t>
            </a:r>
            <a:r>
              <a:rPr lang="en-US" sz="1600" dirty="0" smtClean="0"/>
              <a:t>)</a:t>
            </a:r>
            <a:endParaRPr lang="sk-SK" sz="1600" dirty="0" smtClean="0"/>
          </a:p>
          <a:p>
            <a:pPr lvl="0" algn="just"/>
            <a:endParaRPr lang="sk-SK" sz="1600" dirty="0"/>
          </a:p>
          <a:p>
            <a:pPr lvl="0" algn="just"/>
            <a:r>
              <a:rPr lang="sk-SK" sz="1600" b="1" dirty="0" smtClean="0"/>
              <a:t>Výsledky dosiahnuté pri príprave, charakterizácií a štúdiu relaxačných procesov vybraných systémov </a:t>
            </a:r>
            <a:r>
              <a:rPr lang="sk-SK" sz="1600" b="1" dirty="0" err="1" smtClean="0"/>
              <a:t>nanočastíc</a:t>
            </a:r>
            <a:r>
              <a:rPr lang="sk-SK" sz="1600" b="1" dirty="0" smtClean="0"/>
              <a:t> na báze manganitov.</a:t>
            </a:r>
            <a:endParaRPr lang="sk-SK" sz="1600" b="1" dirty="0"/>
          </a:p>
        </p:txBody>
      </p:sp>
      <p:sp>
        <p:nvSpPr>
          <p:cNvPr id="6" name="Obdĺžnik 5"/>
          <p:cNvSpPr/>
          <p:nvPr/>
        </p:nvSpPr>
        <p:spPr>
          <a:xfrm>
            <a:off x="78590" y="3429000"/>
            <a:ext cx="9029913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dirty="0" smtClean="0"/>
              <a:t>c)</a:t>
            </a:r>
          </a:p>
          <a:p>
            <a:pPr lvl="0"/>
            <a:r>
              <a:rPr lang="en-US" sz="1600" u="sng" dirty="0" err="1" smtClean="0"/>
              <a:t>Matúš</a:t>
            </a:r>
            <a:r>
              <a:rPr lang="en-US" sz="1600" u="sng" dirty="0" smtClean="0"/>
              <a:t> </a:t>
            </a:r>
            <a:r>
              <a:rPr lang="en-US" sz="1600" u="sng" dirty="0" err="1"/>
              <a:t>Mihalik</a:t>
            </a:r>
            <a:r>
              <a:rPr lang="en-US" sz="1600" dirty="0"/>
              <a:t>, </a:t>
            </a:r>
            <a:r>
              <a:rPr lang="en-US" sz="1600" u="sng" dirty="0" err="1"/>
              <a:t>Marián</a:t>
            </a:r>
            <a:r>
              <a:rPr lang="en-US" sz="1600" u="sng" dirty="0"/>
              <a:t> </a:t>
            </a:r>
            <a:r>
              <a:rPr lang="en-US" sz="1600" u="sng" dirty="0" err="1"/>
              <a:t>Mihalik</a:t>
            </a:r>
            <a:r>
              <a:rPr lang="en-US" sz="1600" dirty="0"/>
              <a:t>, </a:t>
            </a:r>
            <a:r>
              <a:rPr lang="en-US" sz="1600" dirty="0" err="1"/>
              <a:t>M.Fitta</a:t>
            </a:r>
            <a:r>
              <a:rPr lang="en-US" sz="1600" dirty="0"/>
              <a:t>, </a:t>
            </a:r>
            <a:r>
              <a:rPr lang="en-US" sz="1600" dirty="0" err="1"/>
              <a:t>M.Bałanda</a:t>
            </a:r>
            <a:r>
              <a:rPr lang="en-US" sz="1600" dirty="0"/>
              <a:t>, </a:t>
            </a:r>
            <a:r>
              <a:rPr lang="en-US" sz="1600" u="sng" dirty="0" err="1"/>
              <a:t>M.Vavra</a:t>
            </a:r>
            <a:r>
              <a:rPr lang="en-US" sz="1600" dirty="0"/>
              <a:t>, </a:t>
            </a:r>
            <a:r>
              <a:rPr lang="en-US" sz="1600" dirty="0" err="1"/>
              <a:t>S.Gabáni</a:t>
            </a:r>
            <a:r>
              <a:rPr lang="en-US" sz="1600" dirty="0"/>
              <a:t>, </a:t>
            </a:r>
            <a:r>
              <a:rPr lang="en-US" sz="1600" u="sng" dirty="0"/>
              <a:t>M. </a:t>
            </a:r>
            <a:r>
              <a:rPr lang="en-US" sz="1600" u="sng" dirty="0" err="1"/>
              <a:t>Zentková</a:t>
            </a:r>
            <a:r>
              <a:rPr lang="en-US" sz="1600" dirty="0"/>
              <a:t>, </a:t>
            </a:r>
            <a:r>
              <a:rPr lang="en-US" sz="1600" dirty="0" err="1"/>
              <a:t>J.Briančin</a:t>
            </a:r>
            <a:r>
              <a:rPr lang="en-US" sz="1600" dirty="0"/>
              <a:t>, </a:t>
            </a:r>
            <a:r>
              <a:rPr lang="en-US" sz="1600" i="1" dirty="0"/>
              <a:t>Magnetic properties of NdMn</a:t>
            </a:r>
            <a:r>
              <a:rPr lang="en-US" sz="1600" i="1" baseline="-25000" dirty="0"/>
              <a:t>1−x</a:t>
            </a:r>
            <a:r>
              <a:rPr lang="en-US" sz="1600" i="1" dirty="0"/>
              <a:t>Fe</a:t>
            </a:r>
            <a:r>
              <a:rPr lang="en-US" sz="1600" i="1" baseline="-25000" dirty="0"/>
              <a:t>x</a:t>
            </a:r>
            <a:r>
              <a:rPr lang="en-US" sz="1600" i="1" dirty="0"/>
              <a:t>O</a:t>
            </a:r>
            <a:r>
              <a:rPr lang="en-US" sz="1600" i="1" baseline="-25000" dirty="0"/>
              <a:t>3+δ</a:t>
            </a:r>
            <a:r>
              <a:rPr lang="en-US" sz="1600" i="1" dirty="0"/>
              <a:t> (0≤x≤0.3) system</a:t>
            </a:r>
            <a:r>
              <a:rPr lang="en-US" sz="1600" dirty="0"/>
              <a:t>, </a:t>
            </a:r>
            <a:r>
              <a:rPr lang="en-US" sz="1600" b="1" dirty="0"/>
              <a:t>JMMM</a:t>
            </a:r>
            <a:r>
              <a:rPr lang="en-US" sz="1600" dirty="0"/>
              <a:t>, 345 (2013) 125–133. 		</a:t>
            </a:r>
            <a:r>
              <a:rPr lang="en-US" sz="1600" dirty="0" smtClean="0"/>
              <a:t>(</a:t>
            </a:r>
            <a:r>
              <a:rPr lang="en-US" sz="1600" dirty="0"/>
              <a:t>2.002 - IF2014</a:t>
            </a:r>
            <a:r>
              <a:rPr lang="en-US" sz="1600" dirty="0" smtClean="0"/>
              <a:t>)</a:t>
            </a:r>
            <a:endParaRPr lang="sk-SK" sz="1600" dirty="0" smtClean="0"/>
          </a:p>
          <a:p>
            <a:pPr lvl="0"/>
            <a:endParaRPr lang="sk-SK" sz="800" dirty="0"/>
          </a:p>
          <a:p>
            <a:r>
              <a:rPr lang="en-US" sz="1600" u="sng" dirty="0" err="1"/>
              <a:t>Mihalik</a:t>
            </a:r>
            <a:r>
              <a:rPr lang="en-US" sz="1600" u="sng" dirty="0"/>
              <a:t>, M.</a:t>
            </a:r>
            <a:r>
              <a:rPr lang="en-US" sz="1600" dirty="0"/>
              <a:t>, </a:t>
            </a:r>
            <a:r>
              <a:rPr lang="en-US" sz="1600" dirty="0" err="1"/>
              <a:t>Maťaš</a:t>
            </a:r>
            <a:r>
              <a:rPr lang="en-US" sz="1600" dirty="0"/>
              <a:t>, S., </a:t>
            </a:r>
            <a:r>
              <a:rPr lang="en-US" sz="1600" u="sng" dirty="0" err="1"/>
              <a:t>Vavra</a:t>
            </a:r>
            <a:r>
              <a:rPr lang="en-US" sz="1600" u="sng" dirty="0"/>
              <a:t>, M.,</a:t>
            </a:r>
            <a:r>
              <a:rPr lang="en-US" sz="1600" dirty="0"/>
              <a:t> </a:t>
            </a:r>
            <a:r>
              <a:rPr lang="en-US" sz="1600" dirty="0" err="1"/>
              <a:t>Briančin</a:t>
            </a:r>
            <a:r>
              <a:rPr lang="en-US" sz="1600" dirty="0"/>
              <a:t>, J., </a:t>
            </a:r>
            <a:r>
              <a:rPr lang="en-US" sz="1600" u="sng" dirty="0" err="1"/>
              <a:t>Mihalik</a:t>
            </a:r>
            <a:r>
              <a:rPr lang="en-US" sz="1600" u="sng" dirty="0"/>
              <a:t>, M.,</a:t>
            </a:r>
            <a:r>
              <a:rPr lang="en-US" sz="1600" dirty="0"/>
              <a:t> </a:t>
            </a:r>
            <a:r>
              <a:rPr lang="en-US" sz="1600" dirty="0" err="1"/>
              <a:t>Fitta</a:t>
            </a:r>
            <a:r>
              <a:rPr lang="en-US" sz="1600" dirty="0"/>
              <a:t>, M., </a:t>
            </a:r>
            <a:r>
              <a:rPr lang="en-US" sz="1600" dirty="0" err="1"/>
              <a:t>Kavečanský</a:t>
            </a:r>
            <a:r>
              <a:rPr lang="en-US" sz="1600" dirty="0"/>
              <a:t>, V., </a:t>
            </a:r>
            <a:r>
              <a:rPr lang="en-US" sz="1600" dirty="0" err="1"/>
              <a:t>Kopeček</a:t>
            </a:r>
            <a:r>
              <a:rPr lang="en-US" sz="1600" dirty="0"/>
              <a:t>, J., </a:t>
            </a:r>
            <a:r>
              <a:rPr lang="en-US" sz="1600" i="1" dirty="0"/>
              <a:t>Preparation of NdMn</a:t>
            </a:r>
            <a:r>
              <a:rPr lang="en-US" sz="1600" i="1" baseline="-25000" dirty="0"/>
              <a:t>1 - x</a:t>
            </a:r>
            <a:r>
              <a:rPr lang="en-US" sz="1600" i="1" dirty="0"/>
              <a:t>FexO</a:t>
            </a:r>
            <a:r>
              <a:rPr lang="en-US" sz="1600" i="1" baseline="-25000" dirty="0"/>
              <a:t>3 +δ</a:t>
            </a:r>
            <a:r>
              <a:rPr lang="en-US" sz="1600" i="1" dirty="0"/>
              <a:t> single crystals - Effect of preparation atmosphere and iron doping</a:t>
            </a:r>
            <a:r>
              <a:rPr lang="en-US" sz="1600" dirty="0"/>
              <a:t>, </a:t>
            </a:r>
            <a:r>
              <a:rPr lang="en-US" sz="1600" b="1" dirty="0"/>
              <a:t>Journal of Crystal Growth</a:t>
            </a:r>
            <a:r>
              <a:rPr lang="en-US" sz="1600" dirty="0"/>
              <a:t>, Volume 401, 1 September 2014, Pages 605-607		</a:t>
            </a:r>
            <a:r>
              <a:rPr lang="sk-SK" sz="1600" dirty="0" smtClean="0"/>
              <a:t>	</a:t>
            </a:r>
            <a:r>
              <a:rPr lang="en-US" sz="1600" dirty="0" smtClean="0"/>
              <a:t>(</a:t>
            </a:r>
            <a:r>
              <a:rPr lang="en-GB" sz="1600" dirty="0"/>
              <a:t>1.165 </a:t>
            </a:r>
            <a:r>
              <a:rPr lang="en-US" sz="1600" dirty="0"/>
              <a:t>- IF2014</a:t>
            </a:r>
            <a:r>
              <a:rPr lang="en-US" sz="1600" dirty="0" smtClean="0"/>
              <a:t>)</a:t>
            </a:r>
            <a:endParaRPr lang="sk-SK" sz="1600" dirty="0" smtClean="0"/>
          </a:p>
          <a:p>
            <a:pPr lvl="0"/>
            <a:endParaRPr lang="sk-SK" sz="1600" dirty="0"/>
          </a:p>
          <a:p>
            <a:pPr lvl="0"/>
            <a:endParaRPr lang="sk-SK" sz="1600" dirty="0" smtClean="0"/>
          </a:p>
          <a:p>
            <a:pPr lvl="0"/>
            <a:r>
              <a:rPr lang="sk-SK" sz="1600" b="1" dirty="0"/>
              <a:t>Výsledky dosiahnuté pri príprave, charakterizácií a štúdiu </a:t>
            </a:r>
            <a:r>
              <a:rPr lang="sk-SK" sz="1600" b="1" dirty="0" smtClean="0"/>
              <a:t>magnetických vlastností </a:t>
            </a:r>
            <a:r>
              <a:rPr lang="en-US" sz="1600" b="1" i="1" dirty="0"/>
              <a:t>NdMn</a:t>
            </a:r>
            <a:r>
              <a:rPr lang="en-US" sz="1600" b="1" i="1" baseline="-25000" dirty="0"/>
              <a:t>1−x</a:t>
            </a:r>
            <a:r>
              <a:rPr lang="en-US" sz="1600" b="1" i="1" dirty="0"/>
              <a:t>Fe</a:t>
            </a:r>
            <a:r>
              <a:rPr lang="en-US" sz="1600" b="1" i="1" baseline="-25000" dirty="0"/>
              <a:t>x</a:t>
            </a:r>
            <a:r>
              <a:rPr lang="en-US" sz="1600" b="1" i="1" dirty="0"/>
              <a:t>O</a:t>
            </a:r>
            <a:r>
              <a:rPr lang="en-US" sz="1600" b="1" i="1" baseline="-25000" dirty="0"/>
              <a:t>3+δ</a:t>
            </a:r>
            <a:r>
              <a:rPr lang="en-US" sz="1600" b="1" i="1" dirty="0"/>
              <a:t> </a:t>
            </a:r>
            <a:r>
              <a:rPr lang="sk-SK" sz="1600" b="1" dirty="0" smtClean="0"/>
              <a:t>materiálov. Magnetické vlastnosti sa ladili substitúciou nie </a:t>
            </a:r>
            <a:r>
              <a:rPr lang="sk-SK" sz="1600" b="1" dirty="0" err="1" smtClean="0"/>
              <a:t>Jahn-Tellerovho</a:t>
            </a:r>
            <a:r>
              <a:rPr lang="sk-SK" sz="1600" b="1" dirty="0" smtClean="0"/>
              <a:t> iónu </a:t>
            </a:r>
            <a:r>
              <a:rPr lang="sk-SK" sz="1600" b="1" dirty="0" err="1" smtClean="0"/>
              <a:t>Fe</a:t>
            </a:r>
            <a:r>
              <a:rPr lang="en-US" sz="1600" b="1" baseline="30000" dirty="0" smtClean="0"/>
              <a:t>3+ </a:t>
            </a:r>
            <a:r>
              <a:rPr lang="en-US" sz="1600" b="1" dirty="0" err="1" smtClean="0"/>
              <a:t>za</a:t>
            </a:r>
            <a:r>
              <a:rPr lang="en-US" sz="1600" b="1" dirty="0" smtClean="0"/>
              <a:t> </a:t>
            </a:r>
            <a:r>
              <a:rPr lang="sk-SK" sz="1600" b="1" dirty="0" err="1" smtClean="0"/>
              <a:t>Jahn-Tellerov</a:t>
            </a:r>
            <a:r>
              <a:rPr lang="en-US" sz="1600" b="1" dirty="0" smtClean="0"/>
              <a:t> </a:t>
            </a:r>
            <a:r>
              <a:rPr lang="sk-SK" sz="1600" b="1" dirty="0"/>
              <a:t>iónu </a:t>
            </a:r>
            <a:r>
              <a:rPr lang="en-US" sz="1600" b="1" dirty="0" smtClean="0"/>
              <a:t>Mn</a:t>
            </a:r>
            <a:r>
              <a:rPr lang="en-US" sz="1600" b="1" baseline="30000" dirty="0" smtClean="0"/>
              <a:t>3+</a:t>
            </a:r>
            <a:r>
              <a:rPr lang="sk-SK" sz="1600" b="1" dirty="0" smtClean="0"/>
              <a:t>. Naše štúdium indikuje možnú zmenu magnetického usporiadania pre x </a:t>
            </a:r>
            <a:r>
              <a:rPr lang="en-US" sz="1600" b="1" dirty="0" smtClean="0"/>
              <a:t>= 0.2.</a:t>
            </a:r>
            <a:endParaRPr lang="sk-SK" sz="1600" baseline="30000" dirty="0"/>
          </a:p>
        </p:txBody>
      </p:sp>
    </p:spTree>
    <p:extLst>
      <p:ext uri="{BB962C8B-B14F-4D97-AF65-F5344CB8AC3E}">
        <p14:creationId xmlns:p14="http://schemas.microsoft.com/office/powerpoint/2010/main" val="217520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331119" y="2"/>
            <a:ext cx="6211491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sk-SK" altLang="sk-SK" sz="2400" b="1" dirty="0"/>
              <a:t>Pozvané prednášky - </a:t>
            </a:r>
            <a:r>
              <a:rPr lang="sk-SK" altLang="sk-SK" sz="2400" b="1" dirty="0" smtClean="0"/>
              <a:t>8</a:t>
            </a:r>
            <a:endParaRPr lang="sk-SK" altLang="sk-SK" sz="2400" dirty="0"/>
          </a:p>
        </p:txBody>
      </p:sp>
      <p:sp>
        <p:nvSpPr>
          <p:cNvPr id="6" name="Obdĺžnik 5"/>
          <p:cNvSpPr/>
          <p:nvPr/>
        </p:nvSpPr>
        <p:spPr>
          <a:xfrm>
            <a:off x="59121" y="404664"/>
            <a:ext cx="9025759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b="1" dirty="0"/>
              <a:t>2.6.2. Vyžiadané prednášky na domácich vedeckých podujatiach</a:t>
            </a:r>
            <a:endParaRPr lang="sk-SK" dirty="0"/>
          </a:p>
          <a:p>
            <a:r>
              <a:rPr lang="sk-SK" dirty="0" smtClean="0"/>
              <a:t> </a:t>
            </a:r>
            <a:r>
              <a:rPr lang="sk-SK" b="1" u="sng" dirty="0"/>
              <a:t>MIHALIK, </a:t>
            </a:r>
            <a:r>
              <a:rPr lang="sk-SK" b="1" u="sng" dirty="0" smtClean="0"/>
              <a:t>Marián</a:t>
            </a:r>
            <a:r>
              <a:rPr lang="sk-SK" b="1" dirty="0"/>
              <a:t>:</a:t>
            </a:r>
            <a:r>
              <a:rPr lang="sk-SK" b="1" dirty="0" smtClean="0"/>
              <a:t> </a:t>
            </a:r>
            <a:r>
              <a:rPr lang="sk-SK" dirty="0"/>
              <a:t>Štruktúra a magnetické vlastnosti progresívnych materiálov na báze oxidov mangánu. In </a:t>
            </a:r>
            <a:r>
              <a:rPr lang="sk-SK" i="1" dirty="0"/>
              <a:t>Progresívne magnetické materiály : Zborník abstraktov. Košice, 25.10.2013</a:t>
            </a:r>
            <a:r>
              <a:rPr lang="sk-SK" dirty="0"/>
              <a:t>. - Košice : Ústav materiálového výskumu SAV, 2013, s. 12, </a:t>
            </a:r>
            <a:r>
              <a:rPr lang="sk-SK" dirty="0" err="1"/>
              <a:t>invited</a:t>
            </a:r>
            <a:r>
              <a:rPr lang="sk-SK" dirty="0"/>
              <a:t> </a:t>
            </a:r>
            <a:r>
              <a:rPr lang="sk-SK" dirty="0" err="1"/>
              <a:t>talk</a:t>
            </a:r>
            <a:r>
              <a:rPr lang="sk-SK" dirty="0"/>
              <a:t>. ISBN 978-80-970964-6-5.</a:t>
            </a:r>
          </a:p>
          <a:p>
            <a:r>
              <a:rPr lang="sk-SK" b="1" u="sng" dirty="0" smtClean="0"/>
              <a:t>ZENTKOVÁ</a:t>
            </a:r>
            <a:r>
              <a:rPr lang="sk-SK" b="1" u="sng" dirty="0"/>
              <a:t>, </a:t>
            </a:r>
            <a:r>
              <a:rPr lang="sk-SK" b="1" u="sng" dirty="0" smtClean="0"/>
              <a:t>Mária</a:t>
            </a:r>
            <a:r>
              <a:rPr lang="sk-SK" dirty="0"/>
              <a:t>:</a:t>
            </a:r>
            <a:r>
              <a:rPr lang="sk-SK" dirty="0" smtClean="0"/>
              <a:t> </a:t>
            </a:r>
            <a:r>
              <a:rPr lang="sk-SK" dirty="0"/>
              <a:t>Multifunkčné materiály na báze molekulárnych magnetov. In </a:t>
            </a:r>
            <a:r>
              <a:rPr lang="sk-SK" i="1" dirty="0"/>
              <a:t>Progresívne magnetické materiály:  Zborník abstraktov. Košice, 25.10.2013</a:t>
            </a:r>
            <a:r>
              <a:rPr lang="sk-SK" dirty="0"/>
              <a:t>. - Košice : Ústav materiálového výskumu SAV, 2013, s. 11, </a:t>
            </a:r>
            <a:r>
              <a:rPr lang="sk-SK" dirty="0" err="1"/>
              <a:t>invited</a:t>
            </a:r>
            <a:r>
              <a:rPr lang="sk-SK" dirty="0"/>
              <a:t> </a:t>
            </a:r>
            <a:r>
              <a:rPr lang="sk-SK" dirty="0" err="1"/>
              <a:t>talk</a:t>
            </a:r>
            <a:r>
              <a:rPr lang="sk-SK" dirty="0"/>
              <a:t>. ISBN </a:t>
            </a:r>
            <a:r>
              <a:rPr lang="sk-SK" dirty="0" smtClean="0"/>
              <a:t>978-80-970964-6-</a:t>
            </a:r>
            <a:endParaRPr lang="sk-SK" dirty="0"/>
          </a:p>
          <a:p>
            <a:pPr marL="342900" indent="-342900">
              <a:buAutoNum type="arabicPlain" startAt="3"/>
            </a:pPr>
            <a:endParaRPr lang="sk-SK" dirty="0"/>
          </a:p>
          <a:p>
            <a:r>
              <a:rPr lang="sk-SK" b="1" dirty="0"/>
              <a:t>2.6.3. Vyžiadané prednášky na významných vedeckých </a:t>
            </a:r>
            <a:r>
              <a:rPr lang="sk-SK" b="1" dirty="0" smtClean="0"/>
              <a:t>inštitúciách</a:t>
            </a:r>
          </a:p>
          <a:p>
            <a:r>
              <a:rPr lang="sk-SK" b="1" u="sng" dirty="0"/>
              <a:t>MIHALIK, Marián</a:t>
            </a:r>
            <a:r>
              <a:rPr lang="sk-SK" dirty="0" smtClean="0"/>
              <a:t>: </a:t>
            </a:r>
            <a:r>
              <a:rPr lang="en-US" dirty="0" smtClean="0"/>
              <a:t>Synthesis</a:t>
            </a:r>
            <a:r>
              <a:rPr lang="en-US" dirty="0"/>
              <a:t>, structure and magnetic properties of selected manganese based </a:t>
            </a:r>
            <a:r>
              <a:rPr lang="en-US" dirty="0" smtClean="0"/>
              <a:t>oxides</a:t>
            </a:r>
            <a:r>
              <a:rPr lang="sk-SK" dirty="0" smtClean="0"/>
              <a:t>, </a:t>
            </a:r>
            <a:r>
              <a:rPr lang="sk-SK" dirty="0"/>
              <a:t> </a:t>
            </a:r>
            <a:r>
              <a:rPr lang="sk-SK" dirty="0" err="1" smtClean="0"/>
              <a:t>Nanotechnology</a:t>
            </a:r>
            <a:r>
              <a:rPr lang="sk-SK" dirty="0" smtClean="0"/>
              <a:t> </a:t>
            </a:r>
            <a:r>
              <a:rPr lang="sk-SK" dirty="0" err="1" smtClean="0"/>
              <a:t>Seminar</a:t>
            </a:r>
            <a:r>
              <a:rPr lang="sk-SK" dirty="0" smtClean="0"/>
              <a:t>, </a:t>
            </a:r>
            <a:r>
              <a:rPr lang="sk-SK" dirty="0" err="1" smtClean="0"/>
              <a:t>Ben-Gurion</a:t>
            </a:r>
            <a:r>
              <a:rPr lang="sk-SK" dirty="0" smtClean="0"/>
              <a:t> </a:t>
            </a:r>
            <a:r>
              <a:rPr lang="sk-SK" dirty="0" err="1" smtClean="0"/>
              <a:t>University</a:t>
            </a:r>
            <a:r>
              <a:rPr lang="sk-SK" dirty="0" smtClean="0"/>
              <a:t> </a:t>
            </a:r>
            <a:r>
              <a:rPr lang="sk-SK" dirty="0" err="1" smtClean="0"/>
              <a:t>of</a:t>
            </a:r>
            <a:r>
              <a:rPr lang="sk-SK" dirty="0" smtClean="0"/>
              <a:t> </a:t>
            </a:r>
            <a:r>
              <a:rPr lang="sk-SK" dirty="0" err="1" smtClean="0"/>
              <a:t>the</a:t>
            </a:r>
            <a:r>
              <a:rPr lang="sk-SK" dirty="0" smtClean="0"/>
              <a:t> </a:t>
            </a:r>
            <a:r>
              <a:rPr lang="sk-SK" dirty="0" err="1" smtClean="0"/>
              <a:t>Negev</a:t>
            </a:r>
            <a:r>
              <a:rPr lang="sk-SK" dirty="0" smtClean="0"/>
              <a:t>, 14.5.2014</a:t>
            </a:r>
          </a:p>
          <a:p>
            <a:r>
              <a:rPr lang="sk-SK" b="1" u="sng" dirty="0" smtClean="0"/>
              <a:t>MIHALIK</a:t>
            </a:r>
            <a:r>
              <a:rPr lang="sk-SK" b="1" u="sng" dirty="0"/>
              <a:t>, Marián</a:t>
            </a:r>
            <a:r>
              <a:rPr lang="sk-SK" dirty="0"/>
              <a:t>: </a:t>
            </a:r>
            <a:r>
              <a:rPr lang="sk-SK" i="1" dirty="0" err="1" smtClean="0"/>
              <a:t>Magnetic</a:t>
            </a:r>
            <a:r>
              <a:rPr lang="sk-SK" i="1" dirty="0" smtClean="0"/>
              <a:t> </a:t>
            </a:r>
            <a:r>
              <a:rPr lang="sk-SK" i="1" dirty="0" err="1"/>
              <a:t>nanoparticles</a:t>
            </a:r>
            <a:r>
              <a:rPr lang="sk-SK" i="1" dirty="0"/>
              <a:t> </a:t>
            </a:r>
            <a:r>
              <a:rPr lang="sk-SK" i="1" dirty="0" err="1"/>
              <a:t>of</a:t>
            </a:r>
            <a:r>
              <a:rPr lang="sk-SK" i="1" dirty="0"/>
              <a:t> </a:t>
            </a:r>
            <a:r>
              <a:rPr lang="sk-SK" i="1" dirty="0" err="1"/>
              <a:t>selected</a:t>
            </a:r>
            <a:r>
              <a:rPr lang="sk-SK" i="1" dirty="0"/>
              <a:t> </a:t>
            </a:r>
            <a:r>
              <a:rPr lang="sk-SK" i="1" dirty="0" err="1"/>
              <a:t>iron</a:t>
            </a:r>
            <a:r>
              <a:rPr lang="sk-SK" i="1" dirty="0"/>
              <a:t> and </a:t>
            </a:r>
            <a:r>
              <a:rPr lang="sk-SK" i="1" dirty="0" err="1"/>
              <a:t>manganese</a:t>
            </a:r>
            <a:r>
              <a:rPr lang="sk-SK" i="1" dirty="0"/>
              <a:t> </a:t>
            </a:r>
            <a:r>
              <a:rPr lang="sk-SK" i="1" dirty="0" err="1"/>
              <a:t>based</a:t>
            </a:r>
            <a:r>
              <a:rPr lang="sk-SK" i="1" dirty="0"/>
              <a:t> </a:t>
            </a:r>
            <a:r>
              <a:rPr lang="sk-SK" i="1" dirty="0" err="1" smtClean="0"/>
              <a:t>oxides</a:t>
            </a:r>
            <a:r>
              <a:rPr lang="sk-SK" i="1" dirty="0" smtClean="0"/>
              <a:t>, </a:t>
            </a:r>
            <a:r>
              <a:rPr lang="sk-SK" i="1" dirty="0" err="1"/>
              <a:t>Condensed</a:t>
            </a:r>
            <a:r>
              <a:rPr lang="sk-SK" i="1" dirty="0"/>
              <a:t> </a:t>
            </a:r>
            <a:r>
              <a:rPr lang="sk-SK" i="1" dirty="0" err="1"/>
              <a:t>Matter</a:t>
            </a:r>
            <a:r>
              <a:rPr lang="sk-SK" i="1" dirty="0"/>
              <a:t> </a:t>
            </a:r>
            <a:r>
              <a:rPr lang="sk-SK" i="1" dirty="0" err="1"/>
              <a:t>Seminar</a:t>
            </a:r>
            <a:r>
              <a:rPr lang="sk-SK" i="1" dirty="0"/>
              <a:t>,  </a:t>
            </a:r>
            <a:r>
              <a:rPr lang="sk-SK" i="1" dirty="0" err="1"/>
              <a:t>University</a:t>
            </a:r>
            <a:r>
              <a:rPr lang="sk-SK" i="1" dirty="0"/>
              <a:t> </a:t>
            </a:r>
            <a:r>
              <a:rPr lang="sk-SK" i="1" dirty="0" err="1"/>
              <a:t>of</a:t>
            </a:r>
            <a:r>
              <a:rPr lang="sk-SK" i="1" dirty="0"/>
              <a:t> Florida, </a:t>
            </a:r>
            <a:r>
              <a:rPr lang="sk-SK" i="1" dirty="0" err="1"/>
              <a:t>Gainsville</a:t>
            </a:r>
            <a:r>
              <a:rPr lang="sk-SK" i="1" dirty="0"/>
              <a:t> ,FL,  </a:t>
            </a:r>
            <a:r>
              <a:rPr lang="sk-SK" i="1" dirty="0" smtClean="0"/>
              <a:t>29.9. 2014</a:t>
            </a:r>
            <a:endParaRPr lang="sk-SK" dirty="0"/>
          </a:p>
          <a:p>
            <a:r>
              <a:rPr lang="sk-SK" dirty="0" smtClean="0"/>
              <a:t> </a:t>
            </a:r>
            <a:r>
              <a:rPr lang="sk-SK" b="1" u="sng" dirty="0" smtClean="0"/>
              <a:t>MIHALIK</a:t>
            </a:r>
            <a:r>
              <a:rPr lang="sk-SK" b="1" u="sng" dirty="0"/>
              <a:t>, </a:t>
            </a:r>
            <a:r>
              <a:rPr lang="sk-SK" b="1" u="sng" dirty="0" smtClean="0"/>
              <a:t>Marián</a:t>
            </a:r>
            <a:r>
              <a:rPr lang="sk-SK" dirty="0" smtClean="0"/>
              <a:t>: </a:t>
            </a:r>
            <a:r>
              <a:rPr lang="sk-SK" dirty="0" err="1"/>
              <a:t>Synthesis</a:t>
            </a:r>
            <a:r>
              <a:rPr lang="sk-SK" dirty="0"/>
              <a:t>, </a:t>
            </a:r>
            <a:r>
              <a:rPr lang="sk-SK" dirty="0" err="1"/>
              <a:t>structure</a:t>
            </a:r>
            <a:r>
              <a:rPr lang="sk-SK" dirty="0"/>
              <a:t> and </a:t>
            </a:r>
            <a:r>
              <a:rPr lang="sk-SK" dirty="0" err="1"/>
              <a:t>magnetic</a:t>
            </a:r>
            <a:r>
              <a:rPr lang="sk-SK" dirty="0"/>
              <a:t> </a:t>
            </a:r>
            <a:r>
              <a:rPr lang="sk-SK" dirty="0" err="1"/>
              <a:t>properties</a:t>
            </a:r>
            <a:r>
              <a:rPr lang="sk-SK" dirty="0"/>
              <a:t> </a:t>
            </a:r>
            <a:r>
              <a:rPr lang="sk-SK" dirty="0" err="1"/>
              <a:t>of</a:t>
            </a:r>
            <a:r>
              <a:rPr lang="sk-SK" dirty="0"/>
              <a:t> </a:t>
            </a:r>
            <a:r>
              <a:rPr lang="sk-SK" dirty="0" err="1"/>
              <a:t>progressive</a:t>
            </a:r>
            <a:r>
              <a:rPr lang="sk-SK" dirty="0"/>
              <a:t> </a:t>
            </a:r>
            <a:r>
              <a:rPr lang="sk-SK" dirty="0" err="1"/>
              <a:t>materialôs</a:t>
            </a:r>
            <a:r>
              <a:rPr lang="sk-SK" dirty="0"/>
              <a:t> </a:t>
            </a:r>
            <a:r>
              <a:rPr lang="sk-SK" dirty="0" err="1"/>
              <a:t>based</a:t>
            </a:r>
            <a:r>
              <a:rPr lang="sk-SK" dirty="0"/>
              <a:t> on </a:t>
            </a:r>
            <a:r>
              <a:rPr lang="sk-SK" dirty="0" err="1"/>
              <a:t>manganese</a:t>
            </a:r>
            <a:r>
              <a:rPr lang="sk-SK" dirty="0"/>
              <a:t> </a:t>
            </a:r>
            <a:r>
              <a:rPr lang="sk-SK" dirty="0" err="1" smtClean="0"/>
              <a:t>oxides</a:t>
            </a:r>
            <a:r>
              <a:rPr lang="sk-SK" dirty="0" smtClean="0"/>
              <a:t>, </a:t>
            </a:r>
            <a:r>
              <a:rPr lang="sk-SK" i="1" dirty="0" err="1" smtClean="0"/>
              <a:t>The</a:t>
            </a:r>
            <a:r>
              <a:rPr lang="sk-SK" i="1" dirty="0" smtClean="0"/>
              <a:t> </a:t>
            </a:r>
            <a:r>
              <a:rPr lang="sk-SK" i="1" dirty="0" err="1"/>
              <a:t>Henryk</a:t>
            </a:r>
            <a:r>
              <a:rPr lang="sk-SK" i="1" dirty="0"/>
              <a:t> </a:t>
            </a:r>
            <a:r>
              <a:rPr lang="sk-SK" i="1" dirty="0" err="1"/>
              <a:t>Niewodniczanski</a:t>
            </a:r>
            <a:r>
              <a:rPr lang="sk-SK" i="1" dirty="0"/>
              <a:t> </a:t>
            </a:r>
            <a:r>
              <a:rPr lang="sk-SK" i="1" dirty="0" err="1"/>
              <a:t>Institute</a:t>
            </a:r>
            <a:r>
              <a:rPr lang="sk-SK" i="1" dirty="0"/>
              <a:t> </a:t>
            </a:r>
            <a:r>
              <a:rPr lang="sk-SK" i="1" dirty="0" err="1"/>
              <a:t>ofF</a:t>
            </a:r>
            <a:r>
              <a:rPr lang="sk-SK" i="1" dirty="0"/>
              <a:t> </a:t>
            </a:r>
            <a:r>
              <a:rPr lang="sk-SK" i="1" dirty="0" err="1"/>
              <a:t>Nuclear</a:t>
            </a:r>
            <a:r>
              <a:rPr lang="sk-SK" i="1" dirty="0"/>
              <a:t> </a:t>
            </a:r>
            <a:r>
              <a:rPr lang="sk-SK" i="1" dirty="0" err="1"/>
              <a:t>Physics</a:t>
            </a:r>
            <a:r>
              <a:rPr lang="sk-SK" i="1" dirty="0"/>
              <a:t> </a:t>
            </a:r>
            <a:r>
              <a:rPr lang="sk-SK" i="1" dirty="0" err="1"/>
              <a:t>Polish</a:t>
            </a:r>
            <a:r>
              <a:rPr lang="sk-SK" i="1" dirty="0"/>
              <a:t> </a:t>
            </a:r>
            <a:r>
              <a:rPr lang="sk-SK" i="1" dirty="0" err="1"/>
              <a:t>Academy</a:t>
            </a:r>
            <a:r>
              <a:rPr lang="sk-SK" i="1" dirty="0"/>
              <a:t> </a:t>
            </a:r>
            <a:r>
              <a:rPr lang="sk-SK" i="1" dirty="0" err="1"/>
              <a:t>of</a:t>
            </a:r>
            <a:r>
              <a:rPr lang="sk-SK" i="1" dirty="0"/>
              <a:t> </a:t>
            </a:r>
            <a:r>
              <a:rPr lang="sk-SK" i="1" dirty="0" err="1"/>
              <a:t>Sciences</a:t>
            </a:r>
            <a:r>
              <a:rPr lang="sk-SK" dirty="0"/>
              <a:t>, </a:t>
            </a:r>
            <a:r>
              <a:rPr lang="sk-SK" dirty="0" err="1"/>
              <a:t>invited</a:t>
            </a:r>
            <a:r>
              <a:rPr lang="sk-SK" dirty="0"/>
              <a:t> </a:t>
            </a:r>
            <a:r>
              <a:rPr lang="sk-SK" dirty="0" err="1"/>
              <a:t>talk</a:t>
            </a:r>
            <a:r>
              <a:rPr lang="sk-SK" dirty="0" smtClean="0"/>
              <a:t>.</a:t>
            </a:r>
          </a:p>
          <a:p>
            <a:r>
              <a:rPr lang="sk-SK" b="1" u="sng" dirty="0" smtClean="0"/>
              <a:t>ZENTKOVA MARIA</a:t>
            </a:r>
            <a:r>
              <a:rPr lang="sk-SK" b="1" dirty="0" smtClean="0"/>
              <a:t>: </a:t>
            </a:r>
            <a:r>
              <a:rPr lang="sk-SK" i="1" dirty="0" err="1"/>
              <a:t>Pressure</a:t>
            </a:r>
            <a:r>
              <a:rPr lang="sk-SK" i="1" dirty="0"/>
              <a:t> </a:t>
            </a:r>
            <a:r>
              <a:rPr lang="sk-SK" i="1" dirty="0" err="1"/>
              <a:t>effect</a:t>
            </a:r>
            <a:r>
              <a:rPr lang="sk-SK" i="1" dirty="0"/>
              <a:t> on </a:t>
            </a:r>
            <a:r>
              <a:rPr lang="sk-SK" i="1" dirty="0" err="1"/>
              <a:t>magnetic</a:t>
            </a:r>
            <a:r>
              <a:rPr lang="sk-SK" i="1" dirty="0"/>
              <a:t> </a:t>
            </a:r>
            <a:r>
              <a:rPr lang="sk-SK" i="1" dirty="0" err="1"/>
              <a:t>properties</a:t>
            </a:r>
            <a:r>
              <a:rPr lang="sk-SK" i="1" dirty="0"/>
              <a:t> </a:t>
            </a:r>
            <a:r>
              <a:rPr lang="sk-SK" i="1" dirty="0" err="1"/>
              <a:t>of</a:t>
            </a:r>
            <a:r>
              <a:rPr lang="sk-SK" i="1" dirty="0"/>
              <a:t> </a:t>
            </a:r>
            <a:r>
              <a:rPr lang="sk-SK" i="1" dirty="0" err="1"/>
              <a:t>selected</a:t>
            </a:r>
            <a:r>
              <a:rPr lang="sk-SK" i="1" dirty="0"/>
              <a:t> </a:t>
            </a:r>
            <a:r>
              <a:rPr lang="sk-SK" i="1" dirty="0" err="1"/>
              <a:t>manganites</a:t>
            </a:r>
            <a:r>
              <a:rPr lang="sk-SK" i="1" dirty="0"/>
              <a:t>, </a:t>
            </a:r>
            <a:r>
              <a:rPr lang="sk-SK" i="1" dirty="0" err="1"/>
              <a:t>Condensed</a:t>
            </a:r>
            <a:r>
              <a:rPr lang="sk-SK" i="1" dirty="0"/>
              <a:t> </a:t>
            </a:r>
            <a:r>
              <a:rPr lang="sk-SK" i="1" dirty="0" err="1"/>
              <a:t>Matter</a:t>
            </a:r>
            <a:r>
              <a:rPr lang="sk-SK" i="1" dirty="0"/>
              <a:t> </a:t>
            </a:r>
            <a:r>
              <a:rPr lang="sk-SK" i="1" dirty="0" err="1"/>
              <a:t>Seminar</a:t>
            </a:r>
            <a:r>
              <a:rPr lang="sk-SK" i="1" dirty="0"/>
              <a:t>,  </a:t>
            </a:r>
            <a:r>
              <a:rPr lang="sk-SK" i="1" dirty="0" err="1"/>
              <a:t>University</a:t>
            </a:r>
            <a:r>
              <a:rPr lang="sk-SK" i="1" dirty="0"/>
              <a:t> </a:t>
            </a:r>
            <a:r>
              <a:rPr lang="sk-SK" i="1" dirty="0" err="1"/>
              <a:t>of</a:t>
            </a:r>
            <a:r>
              <a:rPr lang="sk-SK" i="1" dirty="0"/>
              <a:t> Florida, </a:t>
            </a:r>
            <a:r>
              <a:rPr lang="sk-SK" i="1" dirty="0" err="1"/>
              <a:t>Gainsville</a:t>
            </a:r>
            <a:r>
              <a:rPr lang="sk-SK" i="1" dirty="0"/>
              <a:t> ,FL,  27.4. 2015</a:t>
            </a:r>
            <a:endParaRPr lang="sk-SK" dirty="0"/>
          </a:p>
          <a:p>
            <a:r>
              <a:rPr lang="sk-SK" b="1" u="sng" dirty="0" smtClean="0"/>
              <a:t>MIHALIK </a:t>
            </a:r>
            <a:r>
              <a:rPr lang="sk-SK" b="1" u="sng" dirty="0"/>
              <a:t>Marián</a:t>
            </a:r>
            <a:r>
              <a:rPr lang="sk-SK" dirty="0"/>
              <a:t>: </a:t>
            </a:r>
            <a:r>
              <a:rPr lang="sk-SK" i="1" dirty="0" err="1"/>
              <a:t>Tuning</a:t>
            </a:r>
            <a:r>
              <a:rPr lang="sk-SK" i="1" dirty="0"/>
              <a:t> </a:t>
            </a:r>
            <a:r>
              <a:rPr lang="sk-SK" i="1" dirty="0" err="1"/>
              <a:t>of</a:t>
            </a:r>
            <a:r>
              <a:rPr lang="sk-SK" i="1" dirty="0"/>
              <a:t> </a:t>
            </a:r>
            <a:r>
              <a:rPr lang="sk-SK" i="1" dirty="0" err="1"/>
              <a:t>magnetic</a:t>
            </a:r>
            <a:r>
              <a:rPr lang="sk-SK" i="1" dirty="0"/>
              <a:t> and </a:t>
            </a:r>
            <a:r>
              <a:rPr lang="sk-SK" i="1" dirty="0" err="1"/>
              <a:t>dielectric</a:t>
            </a:r>
            <a:r>
              <a:rPr lang="sk-SK" i="1" dirty="0"/>
              <a:t> </a:t>
            </a:r>
            <a:r>
              <a:rPr lang="sk-SK" i="1" dirty="0" err="1"/>
              <a:t>properties</a:t>
            </a:r>
            <a:r>
              <a:rPr lang="sk-SK" i="1" dirty="0"/>
              <a:t> in </a:t>
            </a:r>
            <a:r>
              <a:rPr lang="sk-SK" i="1" dirty="0" err="1"/>
              <a:t>orthorhombic</a:t>
            </a:r>
            <a:r>
              <a:rPr lang="sk-SK" i="1" dirty="0"/>
              <a:t> RMn1-xFexO3 </a:t>
            </a:r>
            <a:r>
              <a:rPr lang="sk-SK" i="1" dirty="0" err="1"/>
              <a:t>crystals</a:t>
            </a:r>
            <a:r>
              <a:rPr lang="sk-SK" i="1" dirty="0"/>
              <a:t>, </a:t>
            </a:r>
            <a:r>
              <a:rPr lang="sk-SK" i="1" dirty="0" err="1"/>
              <a:t>Instytut</a:t>
            </a:r>
            <a:r>
              <a:rPr lang="sk-SK" i="1" dirty="0"/>
              <a:t> </a:t>
            </a:r>
            <a:r>
              <a:rPr lang="sk-SK" i="1" dirty="0" err="1"/>
              <a:t>Fizyki</a:t>
            </a:r>
            <a:r>
              <a:rPr lang="sk-SK" i="1" dirty="0"/>
              <a:t> </a:t>
            </a:r>
            <a:r>
              <a:rPr lang="sk-SK" i="1" dirty="0" err="1"/>
              <a:t>Jądrowej</a:t>
            </a:r>
            <a:r>
              <a:rPr lang="sk-SK" i="1" dirty="0"/>
              <a:t> </a:t>
            </a:r>
            <a:r>
              <a:rPr lang="sk-SK" i="1" dirty="0" err="1"/>
              <a:t>Polskiej</a:t>
            </a:r>
            <a:r>
              <a:rPr lang="sk-SK" i="1" dirty="0"/>
              <a:t> </a:t>
            </a:r>
            <a:r>
              <a:rPr lang="sk-SK" i="1" dirty="0" err="1"/>
              <a:t>Akademii</a:t>
            </a:r>
            <a:r>
              <a:rPr lang="sk-SK" i="1" dirty="0"/>
              <a:t> </a:t>
            </a:r>
            <a:r>
              <a:rPr lang="sk-SK" i="1" dirty="0" err="1"/>
              <a:t>Nauk</a:t>
            </a:r>
            <a:r>
              <a:rPr lang="sk-SK" i="1" dirty="0"/>
              <a:t>, </a:t>
            </a:r>
            <a:r>
              <a:rPr lang="sk-SK" i="1" dirty="0" err="1"/>
              <a:t>Kraków</a:t>
            </a:r>
            <a:r>
              <a:rPr lang="sk-SK" i="1" dirty="0"/>
              <a:t>, 12.11.2015 </a:t>
            </a:r>
            <a:endParaRPr lang="sk-SK" dirty="0"/>
          </a:p>
          <a:p>
            <a:r>
              <a:rPr lang="sk-SK" b="1" u="sng" dirty="0" smtClean="0"/>
              <a:t>MOLČANOVÁ </a:t>
            </a:r>
            <a:r>
              <a:rPr lang="sk-SK" b="1" u="sng" dirty="0"/>
              <a:t>Zuzana</a:t>
            </a:r>
            <a:r>
              <a:rPr lang="sk-SK" b="1" dirty="0"/>
              <a:t>: </a:t>
            </a:r>
            <a:r>
              <a:rPr lang="sk-SK" i="1" dirty="0" err="1"/>
              <a:t>Synthesis</a:t>
            </a:r>
            <a:r>
              <a:rPr lang="sk-SK" i="1" dirty="0"/>
              <a:t> and </a:t>
            </a:r>
            <a:r>
              <a:rPr lang="sk-SK" i="1" dirty="0" err="1"/>
              <a:t>characterization</a:t>
            </a:r>
            <a:r>
              <a:rPr lang="sk-SK" i="1" dirty="0"/>
              <a:t> </a:t>
            </a:r>
            <a:r>
              <a:rPr lang="sk-SK" i="1" dirty="0" err="1"/>
              <a:t>of</a:t>
            </a:r>
            <a:r>
              <a:rPr lang="sk-SK" i="1" dirty="0"/>
              <a:t> </a:t>
            </a:r>
            <a:r>
              <a:rPr lang="sk-SK" i="1" dirty="0" err="1"/>
              <a:t>selected</a:t>
            </a:r>
            <a:r>
              <a:rPr lang="sk-SK" i="1" dirty="0"/>
              <a:t> </a:t>
            </a:r>
            <a:r>
              <a:rPr lang="sk-SK" i="1" dirty="0" err="1"/>
              <a:t>cerium</a:t>
            </a:r>
            <a:r>
              <a:rPr lang="sk-SK" i="1" dirty="0"/>
              <a:t> </a:t>
            </a:r>
            <a:r>
              <a:rPr lang="sk-SK" i="1" dirty="0" err="1"/>
              <a:t>and</a:t>
            </a:r>
            <a:r>
              <a:rPr lang="sk-SK" i="1" dirty="0"/>
              <a:t> </a:t>
            </a:r>
            <a:r>
              <a:rPr lang="sk-SK" i="1" dirty="0" err="1"/>
              <a:t>uranium</a:t>
            </a:r>
            <a:r>
              <a:rPr lang="sk-SK" i="1" dirty="0"/>
              <a:t> </a:t>
            </a:r>
            <a:r>
              <a:rPr lang="sk-SK" i="1" dirty="0" err="1"/>
              <a:t>materials</a:t>
            </a:r>
            <a:r>
              <a:rPr lang="sk-SK" i="1" dirty="0"/>
              <a:t> </a:t>
            </a:r>
            <a:r>
              <a:rPr lang="sk-SK" i="1" dirty="0" err="1"/>
              <a:t>which</a:t>
            </a:r>
            <a:r>
              <a:rPr lang="sk-SK" i="1" dirty="0"/>
              <a:t> </a:t>
            </a:r>
            <a:r>
              <a:rPr lang="sk-SK" i="1" dirty="0" err="1"/>
              <a:t>were</a:t>
            </a:r>
            <a:r>
              <a:rPr lang="sk-SK" i="1" dirty="0"/>
              <a:t> </a:t>
            </a:r>
            <a:r>
              <a:rPr lang="sk-SK" i="1" dirty="0" err="1"/>
              <a:t>prepared</a:t>
            </a:r>
            <a:r>
              <a:rPr lang="sk-SK" i="1" dirty="0"/>
              <a:t> by </a:t>
            </a:r>
            <a:r>
              <a:rPr lang="sk-SK" i="1" dirty="0" err="1"/>
              <a:t>arc</a:t>
            </a:r>
            <a:r>
              <a:rPr lang="sk-SK" i="1" dirty="0"/>
              <a:t> </a:t>
            </a:r>
            <a:r>
              <a:rPr lang="sk-SK" i="1" dirty="0" err="1"/>
              <a:t>melting</a:t>
            </a:r>
            <a:r>
              <a:rPr lang="sk-SK" i="1" dirty="0"/>
              <a:t> and </a:t>
            </a:r>
            <a:r>
              <a:rPr lang="sk-SK" i="1" dirty="0" err="1"/>
              <a:t>splat</a:t>
            </a:r>
            <a:r>
              <a:rPr lang="sk-SK" i="1" dirty="0"/>
              <a:t> </a:t>
            </a:r>
            <a:r>
              <a:rPr lang="sk-SK" i="1" dirty="0" err="1" smtClean="0"/>
              <a:t>cooling</a:t>
            </a:r>
            <a:r>
              <a:rPr lang="sk-SK" i="1" dirty="0" smtClean="0"/>
              <a:t> </a:t>
            </a:r>
            <a:r>
              <a:rPr lang="sk-SK" i="1" dirty="0"/>
              <a:t>, </a:t>
            </a:r>
            <a:r>
              <a:rPr lang="sk-SK" i="1" dirty="0" err="1"/>
              <a:t>Instytut</a:t>
            </a:r>
            <a:r>
              <a:rPr lang="sk-SK" i="1" dirty="0"/>
              <a:t> </a:t>
            </a:r>
            <a:r>
              <a:rPr lang="sk-SK" i="1" dirty="0" err="1"/>
              <a:t>Fizyki</a:t>
            </a:r>
            <a:r>
              <a:rPr lang="sk-SK" i="1" dirty="0"/>
              <a:t> </a:t>
            </a:r>
            <a:r>
              <a:rPr lang="sk-SK" i="1" dirty="0" err="1"/>
              <a:t>Jądrowej</a:t>
            </a:r>
            <a:r>
              <a:rPr lang="sk-SK" i="1" dirty="0"/>
              <a:t> </a:t>
            </a:r>
            <a:r>
              <a:rPr lang="sk-SK" i="1" dirty="0" err="1"/>
              <a:t>Polskiej</a:t>
            </a:r>
            <a:r>
              <a:rPr lang="sk-SK" i="1" dirty="0"/>
              <a:t> </a:t>
            </a:r>
            <a:r>
              <a:rPr lang="sk-SK" i="1" dirty="0" err="1"/>
              <a:t>Akademii</a:t>
            </a:r>
            <a:r>
              <a:rPr lang="sk-SK" i="1" dirty="0"/>
              <a:t> </a:t>
            </a:r>
            <a:r>
              <a:rPr lang="sk-SK" i="1" dirty="0" err="1"/>
              <a:t>Nauk</a:t>
            </a:r>
            <a:r>
              <a:rPr lang="sk-SK" i="1" dirty="0"/>
              <a:t>, </a:t>
            </a:r>
            <a:r>
              <a:rPr lang="sk-SK" i="1" dirty="0" err="1"/>
              <a:t>Kraków</a:t>
            </a:r>
            <a:r>
              <a:rPr lang="sk-SK" i="1" dirty="0"/>
              <a:t>, </a:t>
            </a:r>
            <a:r>
              <a:rPr lang="sk-SK" i="1" dirty="0" smtClean="0"/>
              <a:t>12.11.2015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878103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1324</TotalTime>
  <Words>1865</Words>
  <Application>Microsoft Office PowerPoint</Application>
  <PresentationFormat>Prezentácia na obrazovke (4:3)</PresentationFormat>
  <Paragraphs>320</Paragraphs>
  <Slides>19</Slides>
  <Notes>2</Notes>
  <HiddenSlides>0</HiddenSlides>
  <MMClips>0</MMClips>
  <ScaleCrop>false</ScaleCrop>
  <HeadingPairs>
    <vt:vector size="6" baseType="variant">
      <vt:variant>
        <vt:lpstr>Motív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snímok</vt:lpstr>
      </vt:variant>
      <vt:variant>
        <vt:i4>19</vt:i4>
      </vt:variant>
    </vt:vector>
  </HeadingPairs>
  <TitlesOfParts>
    <vt:vector size="21" baseType="lpstr">
      <vt:lpstr>Motív Office</vt:lpstr>
      <vt:lpstr>Graph</vt:lpstr>
      <vt:lpstr> AKREDITÁCIA VEDECKÉHO SMERU 2012-2015 Technológia prípravy a štúdium fyzikálnych vlastností nových materiálov s  aplikačným potenciálom  Marián Mihalik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NdMn1-xFexO3 – porovnanie : NPD vs. χAC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AKREDITÁCIA VEDECKÉHO SMERU 2012-2015 Technológia prípravy a štúdium fyzikálnych vlastností nových materiálov s  aplikačným potenciálom Marián Mihalik</dc:title>
  <dc:creator>Marian</dc:creator>
  <cp:lastModifiedBy>Marian</cp:lastModifiedBy>
  <cp:revision>47</cp:revision>
  <dcterms:created xsi:type="dcterms:W3CDTF">2016-05-30T14:16:35Z</dcterms:created>
  <dcterms:modified xsi:type="dcterms:W3CDTF">2016-06-02T06:48:35Z</dcterms:modified>
</cp:coreProperties>
</file>