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48" r:id="rId3"/>
    <p:sldId id="353" r:id="rId4"/>
    <p:sldId id="385" r:id="rId5"/>
    <p:sldId id="372" r:id="rId6"/>
    <p:sldId id="373" r:id="rId7"/>
    <p:sldId id="371" r:id="rId8"/>
    <p:sldId id="369" r:id="rId9"/>
    <p:sldId id="378" r:id="rId10"/>
    <p:sldId id="379" r:id="rId11"/>
    <p:sldId id="375" r:id="rId12"/>
    <p:sldId id="374" r:id="rId13"/>
    <p:sldId id="342" r:id="rId14"/>
    <p:sldId id="383" r:id="rId15"/>
    <p:sldId id="381" r:id="rId16"/>
    <p:sldId id="382" r:id="rId17"/>
    <p:sldId id="384" r:id="rId18"/>
    <p:sldId id="363" r:id="rId19"/>
    <p:sldId id="341" r:id="rId20"/>
    <p:sldId id="285" r:id="rId21"/>
    <p:sldId id="364" r:id="rId22"/>
    <p:sldId id="328" r:id="rId23"/>
    <p:sldId id="380" r:id="rId24"/>
    <p:sldId id="347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3333FF"/>
    <a:srgbClr val="008000"/>
    <a:srgbClr val="ACC8B9"/>
    <a:srgbClr val="97DDBA"/>
    <a:srgbClr val="43CEFF"/>
    <a:srgbClr val="7030A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2471" autoAdjust="0"/>
    <p:restoredTop sz="99310" autoAdjust="0"/>
  </p:normalViewPr>
  <p:slideViewPr>
    <p:cSldViewPr>
      <p:cViewPr>
        <p:scale>
          <a:sx n="60" d="100"/>
          <a:sy n="60" d="100"/>
        </p:scale>
        <p:origin x="-1602" y="-2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w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60B71-BD15-41A9-9133-78CFAC2E6378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4952A-CBDF-442B-96E9-D7C6356D552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mtClean="0"/>
              <a:t>Hello, my</a:t>
            </a:r>
            <a:r>
              <a:rPr lang="sk-SK" baseline="0" smtClean="0"/>
              <a:t> name is Zuzana Medvecka and </a:t>
            </a:r>
            <a:endParaRPr lang="sk-SK" b="0" baseline="0" smtClean="0"/>
          </a:p>
          <a:p>
            <a:r>
              <a:rPr lang="sk-SK" b="0" baseline="0" smtClean="0"/>
              <a:t>I will talk mostly about the </a:t>
            </a:r>
            <a:r>
              <a:rPr lang="en-US" b="0" smtClean="0"/>
              <a:t>Local magnetometry on Cu</a:t>
            </a:r>
            <a:r>
              <a:rPr lang="en-US" b="0" baseline="-25000" smtClean="0"/>
              <a:t>x</a:t>
            </a:r>
            <a:r>
              <a:rPr lang="en-US" b="0" smtClean="0"/>
              <a:t>TiSe</a:t>
            </a:r>
            <a:r>
              <a:rPr lang="en-US" b="0" baseline="-25000" smtClean="0"/>
              <a:t>2</a:t>
            </a:r>
            <a:r>
              <a:rPr lang="en-US" b="0" smtClean="0"/>
              <a:t> </a:t>
            </a:r>
            <a:endParaRPr lang="sk-SK" b="0" smtClean="0"/>
          </a:p>
          <a:p>
            <a:r>
              <a:rPr lang="en-US" b="0" smtClean="0"/>
              <a:t>and </a:t>
            </a:r>
            <a:r>
              <a:rPr lang="sk-SK" b="0" smtClean="0"/>
              <a:t>briefly</a:t>
            </a:r>
            <a:r>
              <a:rPr lang="sk-SK" b="0" baseline="0" smtClean="0"/>
              <a:t> mention our progress on </a:t>
            </a:r>
            <a:r>
              <a:rPr lang="en-US" b="0" smtClean="0"/>
              <a:t>scanning Hall probe microscop</a:t>
            </a:r>
            <a:r>
              <a:rPr lang="sk-SK" b="0" smtClean="0"/>
              <a:t>e.</a:t>
            </a:r>
            <a:r>
              <a:rPr lang="en-US" smtClean="0"/>
              <a:t/>
            </a:r>
            <a:br>
              <a:rPr lang="en-US" smtClean="0"/>
            </a:b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952A-CBDF-442B-96E9-D7C6356D5522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mtClean="0"/>
              <a:t>Then</a:t>
            </a:r>
            <a:r>
              <a:rPr lang="sk-SK" baseline="0" smtClean="0"/>
              <a:t> we did these local measurements in differrent field orientations ...</a:t>
            </a:r>
          </a:p>
          <a:p>
            <a:endParaRPr lang="sk-SK" smtClean="0"/>
          </a:p>
          <a:p>
            <a:r>
              <a:rPr lang="sk-SK" smtClean="0"/>
              <a:t>and we found a lock-in</a:t>
            </a:r>
            <a:r>
              <a:rPr lang="sk-SK" baseline="0" smtClean="0"/>
              <a:t> effect. These means that superconducting vortices stay locked parallel with the planes, even then when the field is not parallel with the planes any more. </a:t>
            </a:r>
          </a:p>
          <a:p>
            <a:r>
              <a:rPr lang="sk-SK" baseline="0" smtClean="0"/>
              <a:t>A possible explanation is that there is some layered structure where vortices could pin and get locked on it.</a:t>
            </a:r>
          </a:p>
          <a:p>
            <a:endParaRPr lang="sk-SK" smtClean="0"/>
          </a:p>
          <a:p>
            <a:r>
              <a:rPr lang="sk-SK" smtClean="0"/>
              <a:t>We take a model that could decribe it and</a:t>
            </a:r>
            <a:r>
              <a:rPr lang="sk-SK" baseline="0" smtClean="0"/>
              <a:t> we adjusted it to our conditions to fit the data. And we found a very good agreement.</a:t>
            </a:r>
          </a:p>
          <a:p>
            <a:endParaRPr lang="sk-SK" baseline="0" smtClean="0"/>
          </a:p>
          <a:p>
            <a:r>
              <a:rPr lang="sk-SK" baseline="0" smtClean="0"/>
              <a:t>So from the data and theory we constructed this phase diagram of vortex structure where you can see different phases such as Meissner state or lock-in phase.</a:t>
            </a:r>
          </a:p>
          <a:p>
            <a:endParaRPr lang="sk-SK" smtClean="0"/>
          </a:p>
          <a:p>
            <a:r>
              <a:rPr lang="sk-SK" smtClean="0"/>
              <a:t>And we compared the data from 3 samples with different doping and found that the strength of the lock-in</a:t>
            </a:r>
            <a:r>
              <a:rPr lang="sk-SK" baseline="0" smtClean="0"/>
              <a:t> is also independent of the doping which is similar to heat capacity and Hc1 measurement. These data will be published and these data are already published.</a:t>
            </a:r>
            <a:endParaRPr lang="en-US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952A-CBDF-442B-96E9-D7C6356D5522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mtClean="0"/>
              <a:t>Then</a:t>
            </a:r>
            <a:r>
              <a:rPr lang="sk-SK" baseline="0" smtClean="0"/>
              <a:t> we did these local measurements in differrent field orientations ...</a:t>
            </a:r>
          </a:p>
          <a:p>
            <a:endParaRPr lang="sk-SK" smtClean="0"/>
          </a:p>
          <a:p>
            <a:r>
              <a:rPr lang="sk-SK" smtClean="0"/>
              <a:t>and we found a lock-in</a:t>
            </a:r>
            <a:r>
              <a:rPr lang="sk-SK" baseline="0" smtClean="0"/>
              <a:t> effect. These means that superconducting vortices stay locked parallel with the planes, even then when the field is not parallel with the planes any more. </a:t>
            </a:r>
          </a:p>
          <a:p>
            <a:r>
              <a:rPr lang="sk-SK" baseline="0" smtClean="0"/>
              <a:t>A possible explanation is that there is some layered structure where vortices could pin and get locked on it.</a:t>
            </a:r>
          </a:p>
          <a:p>
            <a:endParaRPr lang="sk-SK" smtClean="0"/>
          </a:p>
          <a:p>
            <a:r>
              <a:rPr lang="sk-SK" smtClean="0"/>
              <a:t>We take a model that could decribe it and</a:t>
            </a:r>
            <a:r>
              <a:rPr lang="sk-SK" baseline="0" smtClean="0"/>
              <a:t> we adjusted it to our conditions to fit the data. And we found a very good agreement.</a:t>
            </a:r>
          </a:p>
          <a:p>
            <a:endParaRPr lang="sk-SK" baseline="0" smtClean="0"/>
          </a:p>
          <a:p>
            <a:r>
              <a:rPr lang="sk-SK" baseline="0" smtClean="0"/>
              <a:t>So from the data and theory we constructed this phase diagram of vortex structure where you can see different phases such as Meissner state or lock-in phase.</a:t>
            </a:r>
          </a:p>
          <a:p>
            <a:endParaRPr lang="sk-SK" smtClean="0"/>
          </a:p>
          <a:p>
            <a:r>
              <a:rPr lang="sk-SK" smtClean="0"/>
              <a:t>And we compared the data from 3 samples with different doping and found that the strength of the lock-in</a:t>
            </a:r>
            <a:r>
              <a:rPr lang="sk-SK" baseline="0" smtClean="0"/>
              <a:t> is also independent of the doping which is similar to heat capacity and Hc1 measurement. These data will be published and these data are already published.</a:t>
            </a:r>
            <a:endParaRPr lang="en-US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952A-CBDF-442B-96E9-D7C6356D5522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mtClean="0"/>
              <a:t>Then</a:t>
            </a:r>
            <a:r>
              <a:rPr lang="sk-SK" baseline="0" smtClean="0"/>
              <a:t> we did these local measurements in differrent field orientations ...</a:t>
            </a:r>
          </a:p>
          <a:p>
            <a:endParaRPr lang="sk-SK" smtClean="0"/>
          </a:p>
          <a:p>
            <a:r>
              <a:rPr lang="sk-SK" smtClean="0"/>
              <a:t>and we found a lock-in</a:t>
            </a:r>
            <a:r>
              <a:rPr lang="sk-SK" baseline="0" smtClean="0"/>
              <a:t> effect. These means that superconducting vortices stay locked parallel with the planes, even then when the field is not parallel with the planes any more. </a:t>
            </a:r>
          </a:p>
          <a:p>
            <a:r>
              <a:rPr lang="sk-SK" baseline="0" smtClean="0"/>
              <a:t>A possible explanation is that there is some layered structure where vortices could pin and get locked on it.</a:t>
            </a:r>
          </a:p>
          <a:p>
            <a:endParaRPr lang="sk-SK" smtClean="0"/>
          </a:p>
          <a:p>
            <a:r>
              <a:rPr lang="sk-SK" smtClean="0"/>
              <a:t>We take a model that could decribe it and</a:t>
            </a:r>
            <a:r>
              <a:rPr lang="sk-SK" baseline="0" smtClean="0"/>
              <a:t> we adjusted it to our conditions to fit the data. And we found a very good agreement.</a:t>
            </a:r>
          </a:p>
          <a:p>
            <a:endParaRPr lang="sk-SK" baseline="0" smtClean="0"/>
          </a:p>
          <a:p>
            <a:r>
              <a:rPr lang="sk-SK" baseline="0" smtClean="0"/>
              <a:t>So from the data and theory we constructed this phase diagram of vortex structure where you can see different phases such as Meissner state or lock-in phase.</a:t>
            </a:r>
          </a:p>
          <a:p>
            <a:endParaRPr lang="sk-SK" smtClean="0"/>
          </a:p>
          <a:p>
            <a:r>
              <a:rPr lang="sk-SK" smtClean="0"/>
              <a:t>And we compared the data from 3 samples with different doping and found that the strength of the lock-in</a:t>
            </a:r>
            <a:r>
              <a:rPr lang="sk-SK" baseline="0" smtClean="0"/>
              <a:t> is also independent of the doping which is similar to heat capacity and Hc1 measurement. These data will be published and these data are already published.</a:t>
            </a:r>
            <a:endParaRPr lang="en-US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952A-CBDF-442B-96E9-D7C6356D5522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mtClean="0"/>
              <a:t>Then</a:t>
            </a:r>
            <a:r>
              <a:rPr lang="sk-SK" baseline="0" smtClean="0"/>
              <a:t> we did these local measurements in differrent field orientations ...</a:t>
            </a:r>
          </a:p>
          <a:p>
            <a:endParaRPr lang="sk-SK" smtClean="0"/>
          </a:p>
          <a:p>
            <a:r>
              <a:rPr lang="sk-SK" smtClean="0"/>
              <a:t>and we found a lock-in</a:t>
            </a:r>
            <a:r>
              <a:rPr lang="sk-SK" baseline="0" smtClean="0"/>
              <a:t> effect. These means that superconducting vortices stay locked parallel with the planes, even then when the field is not parallel with the planes any more. </a:t>
            </a:r>
          </a:p>
          <a:p>
            <a:r>
              <a:rPr lang="sk-SK" baseline="0" smtClean="0"/>
              <a:t>A possible explanation is that there is some layered structure where vortices could pin and get locked on it.</a:t>
            </a:r>
          </a:p>
          <a:p>
            <a:endParaRPr lang="sk-SK" smtClean="0"/>
          </a:p>
          <a:p>
            <a:r>
              <a:rPr lang="sk-SK" smtClean="0"/>
              <a:t>We take a model that could decribe it and</a:t>
            </a:r>
            <a:r>
              <a:rPr lang="sk-SK" baseline="0" smtClean="0"/>
              <a:t> we adjusted it to our conditions to fit the data. And we found a very good agreement.</a:t>
            </a:r>
          </a:p>
          <a:p>
            <a:endParaRPr lang="sk-SK" baseline="0" smtClean="0"/>
          </a:p>
          <a:p>
            <a:r>
              <a:rPr lang="sk-SK" baseline="0" smtClean="0"/>
              <a:t>So from the data and theory we constructed this phase diagram of vortex structure where you can see different phases such as Meissner state or lock-in phase.</a:t>
            </a:r>
          </a:p>
          <a:p>
            <a:endParaRPr lang="sk-SK" smtClean="0"/>
          </a:p>
          <a:p>
            <a:r>
              <a:rPr lang="sk-SK" smtClean="0"/>
              <a:t>And we compared the data from 3 samples with different doping and found that the strength of the lock-in</a:t>
            </a:r>
            <a:r>
              <a:rPr lang="sk-SK" baseline="0" smtClean="0"/>
              <a:t> is also independent of the doping which is similar to heat capacity and Hc1 measurement. These data will be published and these data are already published.</a:t>
            </a:r>
            <a:endParaRPr lang="en-US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952A-CBDF-442B-96E9-D7C6356D5522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mtClean="0"/>
              <a:t>Then</a:t>
            </a:r>
            <a:r>
              <a:rPr lang="sk-SK" baseline="0" smtClean="0"/>
              <a:t> we did these local measurements in differrent field orientations ...</a:t>
            </a:r>
          </a:p>
          <a:p>
            <a:endParaRPr lang="sk-SK" smtClean="0"/>
          </a:p>
          <a:p>
            <a:r>
              <a:rPr lang="sk-SK" smtClean="0"/>
              <a:t>and we found a lock-in</a:t>
            </a:r>
            <a:r>
              <a:rPr lang="sk-SK" baseline="0" smtClean="0"/>
              <a:t> effect. These means that superconducting vortices stay locked parallel with the planes, even then when the field is not parallel with the planes any more. </a:t>
            </a:r>
          </a:p>
          <a:p>
            <a:r>
              <a:rPr lang="sk-SK" baseline="0" smtClean="0"/>
              <a:t>A possible explanation is that there is some layered structure where vortices could pin and get locked on it.</a:t>
            </a:r>
          </a:p>
          <a:p>
            <a:endParaRPr lang="sk-SK" smtClean="0"/>
          </a:p>
          <a:p>
            <a:r>
              <a:rPr lang="sk-SK" smtClean="0"/>
              <a:t>We take a model that could decribe it and</a:t>
            </a:r>
            <a:r>
              <a:rPr lang="sk-SK" baseline="0" smtClean="0"/>
              <a:t> we adjusted it to our conditions to fit the data. And we found a very good agreement.</a:t>
            </a:r>
          </a:p>
          <a:p>
            <a:endParaRPr lang="sk-SK" baseline="0" smtClean="0"/>
          </a:p>
          <a:p>
            <a:r>
              <a:rPr lang="sk-SK" baseline="0" smtClean="0"/>
              <a:t>So from the data and theory we constructed this phase diagram of vortex structure where you can see different phases such as Meissner state or lock-in phase.</a:t>
            </a:r>
          </a:p>
          <a:p>
            <a:endParaRPr lang="sk-SK" smtClean="0"/>
          </a:p>
          <a:p>
            <a:r>
              <a:rPr lang="sk-SK" smtClean="0"/>
              <a:t>And we compared the data from 3 samples with different doping and found that the strength of the lock-in</a:t>
            </a:r>
            <a:r>
              <a:rPr lang="sk-SK" baseline="0" smtClean="0"/>
              <a:t> is also independent of the doping which is similar to heat capacity and Hc1 measurement. These data will be published and these data are already published.</a:t>
            </a:r>
            <a:endParaRPr lang="en-US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952A-CBDF-442B-96E9-D7C6356D5522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mtClean="0"/>
              <a:t>Then</a:t>
            </a:r>
            <a:r>
              <a:rPr lang="sk-SK" baseline="0" smtClean="0"/>
              <a:t> we did these local measurements in differrent field orientations ...</a:t>
            </a:r>
          </a:p>
          <a:p>
            <a:endParaRPr lang="sk-SK" smtClean="0"/>
          </a:p>
          <a:p>
            <a:r>
              <a:rPr lang="sk-SK" smtClean="0"/>
              <a:t>and we found a lock-in</a:t>
            </a:r>
            <a:r>
              <a:rPr lang="sk-SK" baseline="0" smtClean="0"/>
              <a:t> effect. These means that superconducting vortices stay locked parallel with the planes, even then when the field is not parallel with the planes any more. </a:t>
            </a:r>
          </a:p>
          <a:p>
            <a:r>
              <a:rPr lang="sk-SK" baseline="0" smtClean="0"/>
              <a:t>A possible explanation is that there is some layered structure where vortices could pin and get locked on it.</a:t>
            </a:r>
          </a:p>
          <a:p>
            <a:endParaRPr lang="sk-SK" smtClean="0"/>
          </a:p>
          <a:p>
            <a:r>
              <a:rPr lang="sk-SK" smtClean="0"/>
              <a:t>We take a model that could decribe it and</a:t>
            </a:r>
            <a:r>
              <a:rPr lang="sk-SK" baseline="0" smtClean="0"/>
              <a:t> we adjusted it to our conditions to fit the data. And we found a very good agreement.</a:t>
            </a:r>
          </a:p>
          <a:p>
            <a:endParaRPr lang="sk-SK" baseline="0" smtClean="0"/>
          </a:p>
          <a:p>
            <a:r>
              <a:rPr lang="sk-SK" baseline="0" smtClean="0"/>
              <a:t>So from the data and theory we constructed this phase diagram of vortex structure where you can see different phases such as Meissner state or lock-in phase.</a:t>
            </a:r>
          </a:p>
          <a:p>
            <a:endParaRPr lang="sk-SK" smtClean="0"/>
          </a:p>
          <a:p>
            <a:r>
              <a:rPr lang="sk-SK" smtClean="0"/>
              <a:t>And we compared the data from 3 samples with different doping and found that the strength of the lock-in</a:t>
            </a:r>
            <a:r>
              <a:rPr lang="sk-SK" baseline="0" smtClean="0"/>
              <a:t> is also independent of the doping which is similar to heat capacity and Hc1 measurement. These data will be published and these data are already published.</a:t>
            </a:r>
            <a:endParaRPr lang="en-US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952A-CBDF-442B-96E9-D7C6356D5522}" type="slidenum">
              <a:rPr lang="sk-SK" smtClean="0"/>
              <a:pPr/>
              <a:t>23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mtClean="0"/>
              <a:t>Then</a:t>
            </a:r>
            <a:r>
              <a:rPr lang="sk-SK" baseline="0" smtClean="0"/>
              <a:t> we did these local measurements in differrent field orientations ...</a:t>
            </a:r>
          </a:p>
          <a:p>
            <a:endParaRPr lang="sk-SK" smtClean="0"/>
          </a:p>
          <a:p>
            <a:r>
              <a:rPr lang="sk-SK" smtClean="0"/>
              <a:t>and we found a lock-in</a:t>
            </a:r>
            <a:r>
              <a:rPr lang="sk-SK" baseline="0" smtClean="0"/>
              <a:t> effect. These means that superconducting vortices stay locked parallel with the planes, even then when the field is not parallel with the planes any more. </a:t>
            </a:r>
          </a:p>
          <a:p>
            <a:r>
              <a:rPr lang="sk-SK" baseline="0" smtClean="0"/>
              <a:t>A possible explanation is that there is some layered structure where vortices could pin and get locked on it.</a:t>
            </a:r>
          </a:p>
          <a:p>
            <a:endParaRPr lang="sk-SK" smtClean="0"/>
          </a:p>
          <a:p>
            <a:r>
              <a:rPr lang="sk-SK" smtClean="0"/>
              <a:t>We take a model that could decribe it and</a:t>
            </a:r>
            <a:r>
              <a:rPr lang="sk-SK" baseline="0" smtClean="0"/>
              <a:t> we adjusted it to our conditions to fit the data. And we found a very good agreement.</a:t>
            </a:r>
          </a:p>
          <a:p>
            <a:endParaRPr lang="sk-SK" baseline="0" smtClean="0"/>
          </a:p>
          <a:p>
            <a:r>
              <a:rPr lang="sk-SK" baseline="0" smtClean="0"/>
              <a:t>So from the data and theory we constructed this phase diagram of vortex structure where you can see different phases such as Meissner state or lock-in phase.</a:t>
            </a:r>
          </a:p>
          <a:p>
            <a:endParaRPr lang="sk-SK" smtClean="0"/>
          </a:p>
          <a:p>
            <a:r>
              <a:rPr lang="sk-SK" smtClean="0"/>
              <a:t>And we compared the data from 3 samples with different doping and found that the strength of the lock-in</a:t>
            </a:r>
            <a:r>
              <a:rPr lang="sk-SK" baseline="0" smtClean="0"/>
              <a:t> is also independent of the doping which is similar to heat capacity and Hc1 measurement. These data will be published and these data are already published.</a:t>
            </a:r>
            <a:endParaRPr lang="en-US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952A-CBDF-442B-96E9-D7C6356D5522}" type="slidenum">
              <a:rPr lang="sk-SK" smtClean="0"/>
              <a:pPr/>
              <a:t>24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mtClean="0"/>
              <a:t>TiSe</a:t>
            </a:r>
            <a:r>
              <a:rPr lang="sk-SK" baseline="-25000" smtClean="0"/>
              <a:t>2</a:t>
            </a:r>
            <a:r>
              <a:rPr lang="sk-SK" baseline="0" smtClean="0"/>
              <a:t> doped with copper has a layered structure and you can see its phase diagram here, copper doping versus crtitical temperature. </a:t>
            </a:r>
          </a:p>
          <a:p>
            <a:r>
              <a:rPr lang="sk-SK" baseline="0" smtClean="0"/>
              <a:t>What is interesting here, is the coexistence of superconductivity and charge density wave state.</a:t>
            </a:r>
          </a:p>
          <a:p>
            <a:r>
              <a:rPr lang="sk-SK" baseline="0" smtClean="0"/>
              <a:t>With copper intercalation the CDW is suppressed and SC state emerges.</a:t>
            </a:r>
          </a:p>
          <a:p>
            <a:r>
              <a:rPr lang="sk-SK" baseline="0" smtClean="0"/>
              <a:t>These could suggest that these two correlated electron systems affect each other but it is not clear.</a:t>
            </a:r>
          </a:p>
          <a:p>
            <a:r>
              <a:rPr lang="sk-SK" baseline="0" smtClean="0"/>
              <a:t>What is happening around the superconducting dome is not clear and might be interesting to study.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952A-CBDF-442B-96E9-D7C6356D5522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mtClean="0"/>
              <a:t>Then</a:t>
            </a:r>
            <a:r>
              <a:rPr lang="sk-SK" baseline="0" smtClean="0"/>
              <a:t> we did these local measurements in differrent field orientations ...</a:t>
            </a:r>
          </a:p>
          <a:p>
            <a:endParaRPr lang="sk-SK" smtClean="0"/>
          </a:p>
          <a:p>
            <a:r>
              <a:rPr lang="sk-SK" smtClean="0"/>
              <a:t>and we found a lock-in</a:t>
            </a:r>
            <a:r>
              <a:rPr lang="sk-SK" baseline="0" smtClean="0"/>
              <a:t> effect. These means that superconducting vortices stay locked parallel with the planes, even then when the field is not parallel with the planes any more. </a:t>
            </a:r>
          </a:p>
          <a:p>
            <a:r>
              <a:rPr lang="sk-SK" baseline="0" smtClean="0"/>
              <a:t>A possible explanation is that there is some layered structure where vortices could pin and get locked on it.</a:t>
            </a:r>
          </a:p>
          <a:p>
            <a:endParaRPr lang="sk-SK" smtClean="0"/>
          </a:p>
          <a:p>
            <a:r>
              <a:rPr lang="sk-SK" smtClean="0"/>
              <a:t>We take a model that could decribe it and</a:t>
            </a:r>
            <a:r>
              <a:rPr lang="sk-SK" baseline="0" smtClean="0"/>
              <a:t> we adjusted it to our conditions to fit the data. And we found a very good agreement.</a:t>
            </a:r>
          </a:p>
          <a:p>
            <a:endParaRPr lang="sk-SK" baseline="0" smtClean="0"/>
          </a:p>
          <a:p>
            <a:r>
              <a:rPr lang="sk-SK" baseline="0" smtClean="0"/>
              <a:t>So from the data and theory we constructed this phase diagram of vortex structure where you can see different phases such as Meissner state or lock-in phase.</a:t>
            </a:r>
          </a:p>
          <a:p>
            <a:endParaRPr lang="sk-SK" smtClean="0"/>
          </a:p>
          <a:p>
            <a:r>
              <a:rPr lang="sk-SK" smtClean="0"/>
              <a:t>And we compared the data from 3 samples with different doping and found that the strength of the lock-in</a:t>
            </a:r>
            <a:r>
              <a:rPr lang="sk-SK" baseline="0" smtClean="0"/>
              <a:t> is also independent of the doping which is similar to heat capacity and Hc1 measurement. These data will be published and these data are already published.</a:t>
            </a:r>
            <a:endParaRPr lang="en-US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952A-CBDF-442B-96E9-D7C6356D5522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mtClean="0"/>
              <a:t>Then</a:t>
            </a:r>
            <a:r>
              <a:rPr lang="sk-SK" baseline="0" smtClean="0"/>
              <a:t> we did these local measurements in differrent field orientations ...</a:t>
            </a:r>
          </a:p>
          <a:p>
            <a:endParaRPr lang="sk-SK" smtClean="0"/>
          </a:p>
          <a:p>
            <a:r>
              <a:rPr lang="sk-SK" smtClean="0"/>
              <a:t>and we found a lock-in</a:t>
            </a:r>
            <a:r>
              <a:rPr lang="sk-SK" baseline="0" smtClean="0"/>
              <a:t> effect. These means that superconducting vortices stay locked parallel with the planes, even then when the field is not parallel with the planes any more. </a:t>
            </a:r>
          </a:p>
          <a:p>
            <a:r>
              <a:rPr lang="sk-SK" baseline="0" smtClean="0"/>
              <a:t>A possible explanation is that there is some layered structure where vortices could pin and get locked on it.</a:t>
            </a:r>
          </a:p>
          <a:p>
            <a:endParaRPr lang="sk-SK" smtClean="0"/>
          </a:p>
          <a:p>
            <a:r>
              <a:rPr lang="sk-SK" smtClean="0"/>
              <a:t>We take a model that could decribe it and</a:t>
            </a:r>
            <a:r>
              <a:rPr lang="sk-SK" baseline="0" smtClean="0"/>
              <a:t> we adjusted it to our conditions to fit the data. And we found a very good agreement.</a:t>
            </a:r>
          </a:p>
          <a:p>
            <a:endParaRPr lang="sk-SK" baseline="0" smtClean="0"/>
          </a:p>
          <a:p>
            <a:r>
              <a:rPr lang="sk-SK" baseline="0" smtClean="0"/>
              <a:t>So from the data and theory we constructed this phase diagram of vortex structure where you can see different phases such as Meissner state or lock-in phase.</a:t>
            </a:r>
          </a:p>
          <a:p>
            <a:endParaRPr lang="sk-SK" smtClean="0"/>
          </a:p>
          <a:p>
            <a:r>
              <a:rPr lang="sk-SK" smtClean="0"/>
              <a:t>And we compared the data from 3 samples with different doping and found that the strength of the lock-in</a:t>
            </a:r>
            <a:r>
              <a:rPr lang="sk-SK" baseline="0" smtClean="0"/>
              <a:t> is also independent of the doping which is similar to heat capacity and Hc1 measurement. These data will be published and these data are already published.</a:t>
            </a:r>
            <a:endParaRPr lang="en-US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952A-CBDF-442B-96E9-D7C6356D5522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mtClean="0"/>
              <a:t>Then</a:t>
            </a:r>
            <a:r>
              <a:rPr lang="sk-SK" baseline="0" smtClean="0"/>
              <a:t> we did these local measurements in differrent field orientations ...</a:t>
            </a:r>
          </a:p>
          <a:p>
            <a:endParaRPr lang="sk-SK" smtClean="0"/>
          </a:p>
          <a:p>
            <a:r>
              <a:rPr lang="sk-SK" smtClean="0"/>
              <a:t>and we found a lock-in</a:t>
            </a:r>
            <a:r>
              <a:rPr lang="sk-SK" baseline="0" smtClean="0"/>
              <a:t> effect. These means that superconducting vortices stay locked parallel with the planes, even then when the field is not parallel with the planes any more. </a:t>
            </a:r>
          </a:p>
          <a:p>
            <a:r>
              <a:rPr lang="sk-SK" baseline="0" smtClean="0"/>
              <a:t>A possible explanation is that there is some layered structure where vortices could pin and get locked on it.</a:t>
            </a:r>
          </a:p>
          <a:p>
            <a:endParaRPr lang="sk-SK" smtClean="0"/>
          </a:p>
          <a:p>
            <a:r>
              <a:rPr lang="sk-SK" smtClean="0"/>
              <a:t>We take a model that could decribe it and</a:t>
            </a:r>
            <a:r>
              <a:rPr lang="sk-SK" baseline="0" smtClean="0"/>
              <a:t> we adjusted it to our conditions to fit the data. And we found a very good agreement.</a:t>
            </a:r>
          </a:p>
          <a:p>
            <a:endParaRPr lang="sk-SK" baseline="0" smtClean="0"/>
          </a:p>
          <a:p>
            <a:r>
              <a:rPr lang="sk-SK" baseline="0" smtClean="0"/>
              <a:t>So from the data and theory we constructed this phase diagram of vortex structure where you can see different phases such as Meissner state or lock-in phase.</a:t>
            </a:r>
          </a:p>
          <a:p>
            <a:endParaRPr lang="sk-SK" smtClean="0"/>
          </a:p>
          <a:p>
            <a:r>
              <a:rPr lang="sk-SK" smtClean="0"/>
              <a:t>And we compared the data from 3 samples with different doping and found that the strength of the lock-in</a:t>
            </a:r>
            <a:r>
              <a:rPr lang="sk-SK" baseline="0" smtClean="0"/>
              <a:t> is also independent of the doping which is similar to heat capacity and Hc1 measurement. These data will be published and these data are already published.</a:t>
            </a:r>
            <a:endParaRPr lang="en-US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952A-CBDF-442B-96E9-D7C6356D5522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mtClean="0"/>
              <a:t>Then</a:t>
            </a:r>
            <a:r>
              <a:rPr lang="sk-SK" baseline="0" smtClean="0"/>
              <a:t> we did these local measurements in differrent field orientations ...</a:t>
            </a:r>
          </a:p>
          <a:p>
            <a:endParaRPr lang="sk-SK" smtClean="0"/>
          </a:p>
          <a:p>
            <a:r>
              <a:rPr lang="sk-SK" smtClean="0"/>
              <a:t>and we found a lock-in</a:t>
            </a:r>
            <a:r>
              <a:rPr lang="sk-SK" baseline="0" smtClean="0"/>
              <a:t> effect. These means that superconducting vortices stay locked parallel with the planes, even then when the field is not parallel with the planes any more. </a:t>
            </a:r>
          </a:p>
          <a:p>
            <a:r>
              <a:rPr lang="sk-SK" baseline="0" smtClean="0"/>
              <a:t>A possible explanation is that there is some layered structure where vortices could pin and get locked on it.</a:t>
            </a:r>
          </a:p>
          <a:p>
            <a:endParaRPr lang="sk-SK" smtClean="0"/>
          </a:p>
          <a:p>
            <a:r>
              <a:rPr lang="sk-SK" smtClean="0"/>
              <a:t>We take a model that could decribe it and</a:t>
            </a:r>
            <a:r>
              <a:rPr lang="sk-SK" baseline="0" smtClean="0"/>
              <a:t> we adjusted it to our conditions to fit the data. And we found a very good agreement.</a:t>
            </a:r>
          </a:p>
          <a:p>
            <a:endParaRPr lang="sk-SK" baseline="0" smtClean="0"/>
          </a:p>
          <a:p>
            <a:r>
              <a:rPr lang="sk-SK" baseline="0" smtClean="0"/>
              <a:t>So from the data and theory we constructed this phase diagram of vortex structure where you can see different phases such as Meissner state or lock-in phase.</a:t>
            </a:r>
          </a:p>
          <a:p>
            <a:endParaRPr lang="sk-SK" smtClean="0"/>
          </a:p>
          <a:p>
            <a:r>
              <a:rPr lang="sk-SK" smtClean="0"/>
              <a:t>And we compared the data from 3 samples with different doping and found that the strength of the lock-in</a:t>
            </a:r>
            <a:r>
              <a:rPr lang="sk-SK" baseline="0" smtClean="0"/>
              <a:t> is also independent of the doping which is similar to heat capacity and Hc1 measurement. These data will be published and these data are already published.</a:t>
            </a:r>
            <a:endParaRPr lang="en-US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952A-CBDF-442B-96E9-D7C6356D5522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mtClean="0"/>
              <a:t>Then</a:t>
            </a:r>
            <a:r>
              <a:rPr lang="sk-SK" baseline="0" smtClean="0"/>
              <a:t> we did these local measurements in differrent field orientations ...</a:t>
            </a:r>
          </a:p>
          <a:p>
            <a:endParaRPr lang="sk-SK" smtClean="0"/>
          </a:p>
          <a:p>
            <a:r>
              <a:rPr lang="sk-SK" smtClean="0"/>
              <a:t>and we found a lock-in</a:t>
            </a:r>
            <a:r>
              <a:rPr lang="sk-SK" baseline="0" smtClean="0"/>
              <a:t> effect. These means that superconducting vortices stay locked parallel with the planes, even then when the field is not parallel with the planes any more. </a:t>
            </a:r>
          </a:p>
          <a:p>
            <a:r>
              <a:rPr lang="sk-SK" baseline="0" smtClean="0"/>
              <a:t>A possible explanation is that there is some layered structure where vortices could pin and get locked on it.</a:t>
            </a:r>
          </a:p>
          <a:p>
            <a:endParaRPr lang="sk-SK" smtClean="0"/>
          </a:p>
          <a:p>
            <a:r>
              <a:rPr lang="sk-SK" smtClean="0"/>
              <a:t>We take a model that could decribe it and</a:t>
            </a:r>
            <a:r>
              <a:rPr lang="sk-SK" baseline="0" smtClean="0"/>
              <a:t> we adjusted it to our conditions to fit the data. And we found a very good agreement.</a:t>
            </a:r>
          </a:p>
          <a:p>
            <a:endParaRPr lang="sk-SK" baseline="0" smtClean="0"/>
          </a:p>
          <a:p>
            <a:r>
              <a:rPr lang="sk-SK" baseline="0" smtClean="0"/>
              <a:t>So from the data and theory we constructed this phase diagram of vortex structure where you can see different phases such as Meissner state or lock-in phase.</a:t>
            </a:r>
          </a:p>
          <a:p>
            <a:endParaRPr lang="sk-SK" smtClean="0"/>
          </a:p>
          <a:p>
            <a:r>
              <a:rPr lang="sk-SK" smtClean="0"/>
              <a:t>And we compared the data from 3 samples with different doping and found that the strength of the lock-in</a:t>
            </a:r>
            <a:r>
              <a:rPr lang="sk-SK" baseline="0" smtClean="0"/>
              <a:t> is also independent of the doping which is similar to heat capacity and Hc1 measurement. These data will be published and these data are already published.</a:t>
            </a:r>
            <a:endParaRPr lang="en-US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952A-CBDF-442B-96E9-D7C6356D5522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mtClean="0"/>
              <a:t>Then</a:t>
            </a:r>
            <a:r>
              <a:rPr lang="sk-SK" baseline="0" smtClean="0"/>
              <a:t> we did these local measurements in differrent field orientations ...</a:t>
            </a:r>
          </a:p>
          <a:p>
            <a:endParaRPr lang="sk-SK" smtClean="0"/>
          </a:p>
          <a:p>
            <a:r>
              <a:rPr lang="sk-SK" smtClean="0"/>
              <a:t>and we found a lock-in</a:t>
            </a:r>
            <a:r>
              <a:rPr lang="sk-SK" baseline="0" smtClean="0"/>
              <a:t> effect. These means that superconducting vortices stay locked parallel with the planes, even then when the field is not parallel with the planes any more. </a:t>
            </a:r>
          </a:p>
          <a:p>
            <a:r>
              <a:rPr lang="sk-SK" baseline="0" smtClean="0"/>
              <a:t>A possible explanation is that there is some layered structure where vortices could pin and get locked on it.</a:t>
            </a:r>
          </a:p>
          <a:p>
            <a:endParaRPr lang="sk-SK" smtClean="0"/>
          </a:p>
          <a:p>
            <a:r>
              <a:rPr lang="sk-SK" smtClean="0"/>
              <a:t>We take a model that could decribe it and</a:t>
            </a:r>
            <a:r>
              <a:rPr lang="sk-SK" baseline="0" smtClean="0"/>
              <a:t> we adjusted it to our conditions to fit the data. And we found a very good agreement.</a:t>
            </a:r>
          </a:p>
          <a:p>
            <a:endParaRPr lang="sk-SK" baseline="0" smtClean="0"/>
          </a:p>
          <a:p>
            <a:r>
              <a:rPr lang="sk-SK" baseline="0" smtClean="0"/>
              <a:t>So from the data and theory we constructed this phase diagram of vortex structure where you can see different phases such as Meissner state or lock-in phase.</a:t>
            </a:r>
          </a:p>
          <a:p>
            <a:endParaRPr lang="sk-SK" smtClean="0"/>
          </a:p>
          <a:p>
            <a:r>
              <a:rPr lang="sk-SK" smtClean="0"/>
              <a:t>And we compared the data from 3 samples with different doping and found that the strength of the lock-in</a:t>
            </a:r>
            <a:r>
              <a:rPr lang="sk-SK" baseline="0" smtClean="0"/>
              <a:t> is also independent of the doping which is similar to heat capacity and Hc1 measurement. These data will be published and these data are already published.</a:t>
            </a:r>
            <a:endParaRPr lang="en-US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952A-CBDF-442B-96E9-D7C6356D5522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mtClean="0"/>
              <a:t>Then</a:t>
            </a:r>
            <a:r>
              <a:rPr lang="sk-SK" baseline="0" smtClean="0"/>
              <a:t> we did these local measurements in differrent field orientations ...</a:t>
            </a:r>
          </a:p>
          <a:p>
            <a:endParaRPr lang="sk-SK" smtClean="0"/>
          </a:p>
          <a:p>
            <a:r>
              <a:rPr lang="sk-SK" smtClean="0"/>
              <a:t>and we found a lock-in</a:t>
            </a:r>
            <a:r>
              <a:rPr lang="sk-SK" baseline="0" smtClean="0"/>
              <a:t> effect. These means that superconducting vortices stay locked parallel with the planes, even then when the field is not parallel with the planes any more. </a:t>
            </a:r>
          </a:p>
          <a:p>
            <a:r>
              <a:rPr lang="sk-SK" baseline="0" smtClean="0"/>
              <a:t>A possible explanation is that there is some layered structure where vortices could pin and get locked on it.</a:t>
            </a:r>
          </a:p>
          <a:p>
            <a:endParaRPr lang="sk-SK" smtClean="0"/>
          </a:p>
          <a:p>
            <a:r>
              <a:rPr lang="sk-SK" smtClean="0"/>
              <a:t>We take a model that could decribe it and</a:t>
            </a:r>
            <a:r>
              <a:rPr lang="sk-SK" baseline="0" smtClean="0"/>
              <a:t> we adjusted it to our conditions to fit the data. And we found a very good agreement.</a:t>
            </a:r>
          </a:p>
          <a:p>
            <a:endParaRPr lang="sk-SK" baseline="0" smtClean="0"/>
          </a:p>
          <a:p>
            <a:r>
              <a:rPr lang="sk-SK" baseline="0" smtClean="0"/>
              <a:t>So from the data and theory we constructed this phase diagram of vortex structure where you can see different phases such as Meissner state or lock-in phase.</a:t>
            </a:r>
          </a:p>
          <a:p>
            <a:endParaRPr lang="sk-SK" smtClean="0"/>
          </a:p>
          <a:p>
            <a:r>
              <a:rPr lang="sk-SK" smtClean="0"/>
              <a:t>And we compared the data from 3 samples with different doping and found that the strength of the lock-in</a:t>
            </a:r>
            <a:r>
              <a:rPr lang="sk-SK" baseline="0" smtClean="0"/>
              <a:t> is also independent of the doping which is similar to heat capacity and Hc1 measurement. These data will be published and these data are already published.</a:t>
            </a:r>
            <a:endParaRPr lang="en-US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952A-CBDF-442B-96E9-D7C6356D5522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9B23-08E5-4062-80C6-77F9DE67DEC7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49E8-C4B7-4B86-8D77-4EFD39113E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9B23-08E5-4062-80C6-77F9DE67DEC7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49E8-C4B7-4B86-8D77-4EFD39113E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9B23-08E5-4062-80C6-77F9DE67DEC7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49E8-C4B7-4B86-8D77-4EFD39113E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9B23-08E5-4062-80C6-77F9DE67DEC7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49E8-C4B7-4B86-8D77-4EFD39113E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9B23-08E5-4062-80C6-77F9DE67DEC7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49E8-C4B7-4B86-8D77-4EFD39113E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9B23-08E5-4062-80C6-77F9DE67DEC7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49E8-C4B7-4B86-8D77-4EFD39113E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9B23-08E5-4062-80C6-77F9DE67DEC7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49E8-C4B7-4B86-8D77-4EFD39113E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9B23-08E5-4062-80C6-77F9DE67DEC7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49E8-C4B7-4B86-8D77-4EFD39113E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9B23-08E5-4062-80C6-77F9DE67DEC7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49E8-C4B7-4B86-8D77-4EFD39113E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9B23-08E5-4062-80C6-77F9DE67DEC7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49E8-C4B7-4B86-8D77-4EFD39113E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9B23-08E5-4062-80C6-77F9DE67DEC7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49E8-C4B7-4B86-8D77-4EFD39113E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19B23-08E5-4062-80C6-77F9DE67DEC7}" type="datetimeFigureOut">
              <a:rPr lang="sk-SK" smtClean="0"/>
              <a:pPr/>
              <a:t>15. 12. 2016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049E8-C4B7-4B86-8D77-4EFD39113E0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Dokument_programu_Microsoft_Office_Word4.docx"/><Relationship Id="rId3" Type="http://schemas.openxmlformats.org/officeDocument/2006/relationships/notesSlide" Target="../notesSlides/notesSlide13.xml"/><Relationship Id="rId7" Type="http://schemas.openxmlformats.org/officeDocument/2006/relationships/package" Target="../embeddings/Dokument_programu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Dokument_programu_Microsoft_Office_Word2.docx"/><Relationship Id="rId11" Type="http://schemas.openxmlformats.org/officeDocument/2006/relationships/image" Target="../media/image29.png"/><Relationship Id="rId5" Type="http://schemas.openxmlformats.org/officeDocument/2006/relationships/package" Target="../embeddings/Dokument_programu_Microsoft_Office_Word1.docx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3.png"/><Relationship Id="rId9" Type="http://schemas.openxmlformats.org/officeDocument/2006/relationships/package" Target="../embeddings/Dokument_programu_Microsoft_Office_Word5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Dokument_programu_Microsoft_Office_Word7.docx"/><Relationship Id="rId3" Type="http://schemas.openxmlformats.org/officeDocument/2006/relationships/image" Target="../media/image31.png"/><Relationship Id="rId7" Type="http://schemas.openxmlformats.org/officeDocument/2006/relationships/package" Target="../embeddings/Dokument_programu_Microsoft_Office_Word6.docx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png"/><Relationship Id="rId11" Type="http://schemas.openxmlformats.org/officeDocument/2006/relationships/package" Target="../embeddings/Dokument_programu_Microsoft_Office_Word10.docx"/><Relationship Id="rId5" Type="http://schemas.openxmlformats.org/officeDocument/2006/relationships/image" Target="../media/image33.png"/><Relationship Id="rId10" Type="http://schemas.openxmlformats.org/officeDocument/2006/relationships/package" Target="../embeddings/Dokument_programu_Microsoft_Office_Word9.docx"/><Relationship Id="rId4" Type="http://schemas.openxmlformats.org/officeDocument/2006/relationships/image" Target="../media/image32.png"/><Relationship Id="rId9" Type="http://schemas.openxmlformats.org/officeDocument/2006/relationships/package" Target="../embeddings/Dokument_programu_Microsoft_Office_Word8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929618" cy="3143272"/>
          </a:xfrm>
        </p:spPr>
        <p:txBody>
          <a:bodyPr>
            <a:normAutofit/>
          </a:bodyPr>
          <a:lstStyle/>
          <a:p>
            <a:r>
              <a:rPr lang="sk-SK" sz="3200" b="1" smtClean="0">
                <a:solidFill>
                  <a:schemeClr val="accent5">
                    <a:lumMod val="50000"/>
                  </a:schemeClr>
                </a:solidFill>
              </a:rPr>
              <a:t>Lock-in efekt v supravodivom C</a:t>
            </a:r>
            <a:r>
              <a:rPr lang="en-US" sz="3200" b="1" smtClean="0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en-US" sz="3200" b="1" baseline="-25000" smtClean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en-US" sz="3200" b="1" smtClean="0">
                <a:solidFill>
                  <a:schemeClr val="accent5">
                    <a:lumMod val="50000"/>
                  </a:schemeClr>
                </a:solidFill>
              </a:rPr>
              <a:t>TiSe</a:t>
            </a:r>
            <a:r>
              <a:rPr lang="en-US" sz="3200" b="1" baseline="-25000" smtClean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sk-SK" sz="3200" b="1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sk-SK" sz="3200" b="1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sk-SK" sz="100" b="1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100" b="1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mtClean="0"/>
              <a:t/>
            </a:r>
            <a:br>
              <a:rPr lang="sk-SK" smtClean="0"/>
            </a:br>
            <a:r>
              <a:rPr lang="en-US" sz="3200" smtClean="0">
                <a:solidFill>
                  <a:schemeClr val="accent5">
                    <a:lumMod val="50000"/>
                  </a:schemeClr>
                </a:solidFill>
              </a:rPr>
              <a:t>RNDr. Zuzana Medveck</a:t>
            </a:r>
            <a:r>
              <a:rPr lang="sk-SK" sz="3200" smtClean="0">
                <a:solidFill>
                  <a:schemeClr val="accent5">
                    <a:lumMod val="50000"/>
                  </a:schemeClr>
                </a:solidFill>
              </a:rPr>
              <a:t>á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14810" y="5500702"/>
            <a:ext cx="4357718" cy="1214446"/>
          </a:xfrm>
        </p:spPr>
        <p:txBody>
          <a:bodyPr>
            <a:normAutofit/>
          </a:bodyPr>
          <a:lstStyle/>
          <a:p>
            <a:r>
              <a:rPr lang="en-US" sz="1400" b="1" smtClean="0">
                <a:solidFill>
                  <a:schemeClr val="accent5">
                    <a:lumMod val="50000"/>
                  </a:schemeClr>
                </a:solidFill>
              </a:rPr>
              <a:t>RNDr. Zuzana </a:t>
            </a:r>
            <a:r>
              <a:rPr lang="sk-SK" sz="1400" b="1" smtClean="0">
                <a:solidFill>
                  <a:schemeClr val="accent5">
                    <a:lumMod val="50000"/>
                  </a:schemeClr>
                </a:solidFill>
              </a:rPr>
              <a:t>Vargaeštoková, PhD</a:t>
            </a:r>
          </a:p>
          <a:p>
            <a:r>
              <a:rPr lang="sk-SK" sz="1200" smtClean="0">
                <a:solidFill>
                  <a:schemeClr val="accent5">
                    <a:lumMod val="50000"/>
                  </a:schemeClr>
                </a:solidFill>
              </a:rPr>
              <a:t>Oddelenie fyziky nízkych teplôt</a:t>
            </a:r>
          </a:p>
          <a:p>
            <a:r>
              <a:rPr lang="sk-SK" sz="1200" smtClean="0">
                <a:solidFill>
                  <a:schemeClr val="accent5">
                    <a:lumMod val="50000"/>
                  </a:schemeClr>
                </a:solidFill>
              </a:rPr>
              <a:t>Ústav experimentálnej fyziky, SAV</a:t>
            </a:r>
          </a:p>
          <a:p>
            <a:r>
              <a:rPr lang="sk-SK" sz="1200" b="1" smtClean="0">
                <a:solidFill>
                  <a:schemeClr val="accent5">
                    <a:lumMod val="50000"/>
                  </a:schemeClr>
                </a:solidFill>
              </a:rPr>
              <a:t>Košice, </a:t>
            </a:r>
            <a:r>
              <a:rPr lang="en-US" sz="1200" b="1" smtClean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sk-SK" sz="1200" b="1" smtClean="0">
                <a:solidFill>
                  <a:schemeClr val="accent5">
                    <a:lumMod val="50000"/>
                  </a:schemeClr>
                </a:solidFill>
              </a:rPr>
              <a:t>lovensko</a:t>
            </a:r>
            <a:endParaRPr lang="sk-SK" sz="12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2530" name="Picture 2" descr="http://ofnt.saske.sk/images/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899BA"/>
              </a:clrFrom>
              <a:clrTo>
                <a:srgbClr val="7899BA">
                  <a:alpha val="0"/>
                </a:srgbClr>
              </a:clrTo>
            </a:clrChange>
          </a:blip>
          <a:srcRect l="19847" t="6818" r="23620" b="2577"/>
          <a:stretch>
            <a:fillRect/>
          </a:stretch>
        </p:blipFill>
        <p:spPr bwMode="auto">
          <a:xfrm>
            <a:off x="7962923" y="5500702"/>
            <a:ext cx="928694" cy="822739"/>
          </a:xfrm>
          <a:prstGeom prst="rect">
            <a:avLst/>
          </a:prstGeom>
          <a:noFill/>
        </p:spPr>
      </p:pic>
      <p:pic>
        <p:nvPicPr>
          <p:cNvPr id="22532" name="Picture 4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561" y="5623755"/>
            <a:ext cx="1114423" cy="591327"/>
          </a:xfrm>
          <a:prstGeom prst="rect">
            <a:avLst/>
          </a:prstGeom>
          <a:noFill/>
        </p:spPr>
      </p:pic>
      <p:grpSp>
        <p:nvGrpSpPr>
          <p:cNvPr id="43" name="Skupina 42"/>
          <p:cNvGrpSpPr/>
          <p:nvPr/>
        </p:nvGrpSpPr>
        <p:grpSpPr>
          <a:xfrm>
            <a:off x="1142976" y="5500702"/>
            <a:ext cx="3643338" cy="1214446"/>
            <a:chOff x="760619" y="4857760"/>
            <a:chExt cx="3643338" cy="1214446"/>
          </a:xfrm>
        </p:grpSpPr>
        <p:sp>
          <p:nvSpPr>
            <p:cNvPr id="4" name="Podnadpis 2"/>
            <p:cNvSpPr txBox="1">
              <a:spLocks/>
            </p:cNvSpPr>
            <p:nvPr/>
          </p:nvSpPr>
          <p:spPr>
            <a:xfrm>
              <a:off x="760619" y="4857760"/>
              <a:ext cx="3643338" cy="12144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sk-SK" sz="1400" b="1" smtClean="0">
                  <a:solidFill>
                    <a:schemeClr val="accent5">
                      <a:lumMod val="50000"/>
                    </a:schemeClr>
                  </a:solidFill>
                </a:rPr>
                <a:t>Prof. Thierry Klein</a:t>
              </a:r>
            </a:p>
            <a:p>
              <a:pPr lvl="0" algn="ctr">
                <a:spcBef>
                  <a:spcPct val="20000"/>
                </a:spcBef>
              </a:pPr>
              <a:r>
                <a:rPr lang="sk-SK" sz="1200" smtClean="0">
                  <a:solidFill>
                    <a:schemeClr val="accent5">
                      <a:lumMod val="50000"/>
                    </a:schemeClr>
                  </a:solidFill>
                </a:rPr>
                <a:t>Matière Condensée - Basses Températures</a:t>
              </a:r>
            </a:p>
            <a:p>
              <a:pPr algn="ctr">
                <a:spcBef>
                  <a:spcPct val="20000"/>
                </a:spcBef>
              </a:pPr>
              <a:r>
                <a:rPr lang="sk-SK" sz="1200" smtClean="0">
                  <a:solidFill>
                    <a:schemeClr val="accent5">
                      <a:lumMod val="50000"/>
                    </a:schemeClr>
                  </a:solidFill>
                </a:rPr>
                <a:t>Institute NÉEL, CNRS/UGA</a:t>
              </a:r>
            </a:p>
            <a:p>
              <a:pPr lvl="0" algn="ctr">
                <a:spcBef>
                  <a:spcPct val="20000"/>
                </a:spcBef>
              </a:pPr>
              <a:r>
                <a:rPr lang="sk-SK" sz="1200" b="1" smtClean="0">
                  <a:solidFill>
                    <a:schemeClr val="accent5">
                      <a:lumMod val="50000"/>
                    </a:schemeClr>
                  </a:solidFill>
                </a:rPr>
                <a:t>Grenoble, France</a:t>
              </a:r>
              <a:endParaRPr kumimoji="0" lang="sk-SK" sz="1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2" name="Rovná spojnica 31"/>
            <p:cNvCxnSpPr/>
            <p:nvPr/>
          </p:nvCxnSpPr>
          <p:spPr>
            <a:xfrm>
              <a:off x="1000100" y="4857760"/>
              <a:ext cx="3071834" cy="158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ovná spojnica 33"/>
            <p:cNvCxnSpPr/>
            <p:nvPr/>
          </p:nvCxnSpPr>
          <p:spPr>
            <a:xfrm>
              <a:off x="1000100" y="5143512"/>
              <a:ext cx="3071834" cy="1588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Skupina 43"/>
          <p:cNvGrpSpPr/>
          <p:nvPr/>
        </p:nvGrpSpPr>
        <p:grpSpPr>
          <a:xfrm>
            <a:off x="4828259" y="5500702"/>
            <a:ext cx="3071834" cy="287340"/>
            <a:chOff x="5072066" y="4857760"/>
            <a:chExt cx="3071834" cy="287340"/>
          </a:xfrm>
        </p:grpSpPr>
        <p:cxnSp>
          <p:nvCxnSpPr>
            <p:cNvPr id="33" name="Rovná spojnica 32"/>
            <p:cNvCxnSpPr/>
            <p:nvPr/>
          </p:nvCxnSpPr>
          <p:spPr>
            <a:xfrm>
              <a:off x="5072066" y="4857760"/>
              <a:ext cx="3071834" cy="158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ovná spojnica 34"/>
            <p:cNvCxnSpPr/>
            <p:nvPr/>
          </p:nvCxnSpPr>
          <p:spPr>
            <a:xfrm>
              <a:off x="5072066" y="5143512"/>
              <a:ext cx="3071834" cy="1588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Rovná spojnica 46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bdĺžnik 135"/>
          <p:cNvSpPr/>
          <p:nvPr/>
        </p:nvSpPr>
        <p:spPr>
          <a:xfrm>
            <a:off x="5441956" y="1168382"/>
            <a:ext cx="180000" cy="20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7" name="Obdĺžnik 136"/>
          <p:cNvSpPr/>
          <p:nvPr/>
        </p:nvSpPr>
        <p:spPr>
          <a:xfrm>
            <a:off x="5637220" y="1160444"/>
            <a:ext cx="684000" cy="20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69" name="Object 7"/>
          <p:cNvGraphicFramePr>
            <a:graphicFrameLocks noChangeAspect="1"/>
          </p:cNvGraphicFramePr>
          <p:nvPr/>
        </p:nvGraphicFramePr>
        <p:xfrm>
          <a:off x="4914900" y="985818"/>
          <a:ext cx="2728934" cy="2728934"/>
        </p:xfrm>
        <a:graphic>
          <a:graphicData uri="http://schemas.openxmlformats.org/presentationml/2006/ole">
            <p:oleObj spid="_x0000_s168962" name="KGPlot" r:id="rId3" imgW="6858000" imgH="6858000" progId="KGraph_Plot">
              <p:embed/>
            </p:oleObj>
          </a:graphicData>
        </a:graphic>
      </p:graphicFrame>
      <p:sp>
        <p:nvSpPr>
          <p:cNvPr id="28" name="Obdĺžnik 27"/>
          <p:cNvSpPr/>
          <p:nvPr/>
        </p:nvSpPr>
        <p:spPr>
          <a:xfrm>
            <a:off x="785786" y="1428736"/>
            <a:ext cx="364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víry ostávajú zachytené </a:t>
            </a:r>
            <a:r>
              <a:rPr lang="en-GB" smtClean="0">
                <a:solidFill>
                  <a:schemeClr val="accent5">
                    <a:lumMod val="50000"/>
                  </a:schemeClr>
                </a:solidFill>
              </a:rPr>
              <a:t>paralelne s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rovin</a:t>
            </a:r>
            <a:r>
              <a:rPr lang="en-GB" smtClean="0">
                <a:solidFill>
                  <a:schemeClr val="accent5">
                    <a:lumMod val="50000"/>
                  </a:schemeClr>
                </a:solidFill>
              </a:rPr>
              <a:t>ami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en-GB" smtClean="0">
                <a:solidFill>
                  <a:schemeClr val="accent5">
                    <a:lumMod val="50000"/>
                  </a:schemeClr>
                </a:solidFill>
              </a:rPr>
              <a:t> aj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keď magnetické pole nie je paralelné s </a:t>
            </a:r>
            <a:r>
              <a:rPr lang="sk-SK" i="1" smtClean="0">
                <a:solidFill>
                  <a:schemeClr val="accent5">
                    <a:lumMod val="50000"/>
                  </a:schemeClr>
                </a:solidFill>
              </a:rPr>
              <a:t>ab</a:t>
            </a:r>
          </a:p>
          <a:p>
            <a:endParaRPr lang="sk-SK" b="1" i="1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k-SK" b="1" i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sk-SK" b="1" baseline="-25000" smtClean="0">
                <a:solidFill>
                  <a:schemeClr val="accent5">
                    <a:lumMod val="50000"/>
                  </a:schemeClr>
                </a:solidFill>
              </a:rPr>
              <a:t>k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...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kritické pole pre lock-in efekt</a:t>
            </a:r>
            <a:endParaRPr lang="sk-SK" b="1" i="1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3" name="Rovná spojnica 52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9" name="Rovná spojnica 128"/>
          <p:cNvCxnSpPr/>
          <p:nvPr/>
        </p:nvCxnSpPr>
        <p:spPr>
          <a:xfrm>
            <a:off x="142844" y="6570684"/>
            <a:ext cx="8715436" cy="158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Nadpis 1"/>
          <p:cNvSpPr txBox="1">
            <a:spLocks/>
          </p:cNvSpPr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Lokálne magnetické merania na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TiSe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RNDr. Zuzana Medveck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á, OFNT  		 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/9</a:t>
            </a:r>
            <a:endParaRPr kumimoji="0" lang="sk-SK" sz="240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2" name="Obdĺžnik 61"/>
          <p:cNvSpPr/>
          <p:nvPr/>
        </p:nvSpPr>
        <p:spPr>
          <a:xfrm>
            <a:off x="6986602" y="2729358"/>
            <a:ext cx="428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smtClean="0"/>
              <a:t>H</a:t>
            </a:r>
            <a:r>
              <a:rPr lang="sk-SK" sz="2000" b="1" baseline="-25000" smtClean="0"/>
              <a:t>k</a:t>
            </a:r>
            <a:endParaRPr lang="sk-SK" sz="2000"/>
          </a:p>
        </p:txBody>
      </p:sp>
      <p:sp>
        <p:nvSpPr>
          <p:cNvPr id="63" name="Obdĺžnik 62"/>
          <p:cNvSpPr/>
          <p:nvPr/>
        </p:nvSpPr>
        <p:spPr>
          <a:xfrm>
            <a:off x="5495030" y="2138561"/>
            <a:ext cx="437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smtClean="0"/>
              <a:t>H</a:t>
            </a:r>
            <a:r>
              <a:rPr lang="sk-SK" sz="2000" b="1" baseline="-25000" smtClean="0"/>
              <a:t>p</a:t>
            </a:r>
            <a:endParaRPr lang="sk-SK" sz="2000"/>
          </a:p>
        </p:txBody>
      </p:sp>
      <p:cxnSp>
        <p:nvCxnSpPr>
          <p:cNvPr id="64" name="Rovná spojovacia šípka 63"/>
          <p:cNvCxnSpPr/>
          <p:nvPr/>
        </p:nvCxnSpPr>
        <p:spPr>
          <a:xfrm rot="5400000" flipH="1" flipV="1">
            <a:off x="5313906" y="2870920"/>
            <a:ext cx="648000" cy="0"/>
          </a:xfrm>
          <a:prstGeom prst="straightConnector1">
            <a:avLst/>
          </a:prstGeom>
          <a:ln w="15875" cap="rnd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ovná spojovacia šípka 64"/>
          <p:cNvCxnSpPr/>
          <p:nvPr/>
        </p:nvCxnSpPr>
        <p:spPr>
          <a:xfrm flipV="1">
            <a:off x="6349974" y="2943672"/>
            <a:ext cx="679491" cy="14278"/>
          </a:xfrm>
          <a:prstGeom prst="straightConnector1">
            <a:avLst/>
          </a:prstGeom>
          <a:ln w="15875" cap="rnd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45"/>
          <p:cNvGrpSpPr/>
          <p:nvPr/>
        </p:nvGrpSpPr>
        <p:grpSpPr>
          <a:xfrm>
            <a:off x="3357555" y="4500570"/>
            <a:ext cx="2428891" cy="1813240"/>
            <a:chOff x="3357555" y="1533844"/>
            <a:chExt cx="2428891" cy="1813240"/>
          </a:xfrm>
        </p:grpSpPr>
        <p:sp>
          <p:nvSpPr>
            <p:cNvPr id="142" name="Obdĺžnik 141"/>
            <p:cNvSpPr/>
            <p:nvPr/>
          </p:nvSpPr>
          <p:spPr>
            <a:xfrm>
              <a:off x="3500430" y="1561134"/>
              <a:ext cx="2143140" cy="17859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3" name="Skupina 131"/>
            <p:cNvGrpSpPr/>
            <p:nvPr/>
          </p:nvGrpSpPr>
          <p:grpSpPr>
            <a:xfrm>
              <a:off x="3357555" y="1533844"/>
              <a:ext cx="2428891" cy="1712561"/>
              <a:chOff x="3286117" y="1533844"/>
              <a:chExt cx="2428891" cy="1712561"/>
            </a:xfrm>
          </p:grpSpPr>
          <p:grpSp>
            <p:nvGrpSpPr>
              <p:cNvPr id="4" name="Skupina 122"/>
              <p:cNvGrpSpPr/>
              <p:nvPr/>
            </p:nvGrpSpPr>
            <p:grpSpPr>
              <a:xfrm>
                <a:off x="3286117" y="1533844"/>
                <a:ext cx="2428891" cy="1456050"/>
                <a:chOff x="3286116" y="1533844"/>
                <a:chExt cx="2428891" cy="1456050"/>
              </a:xfrm>
            </p:grpSpPr>
            <p:sp>
              <p:nvSpPr>
                <p:cNvPr id="11" name="BlokTextu 10"/>
                <p:cNvSpPr txBox="1"/>
                <p:nvPr/>
              </p:nvSpPr>
              <p:spPr>
                <a:xfrm>
                  <a:off x="3286116" y="2343563"/>
                  <a:ext cx="242889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Lock-</a:t>
                  </a:r>
                  <a:r>
                    <a:rPr lang="sk-SK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i</a:t>
                  </a:r>
                  <a:r>
                    <a:rPr lang="en-US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n </a:t>
                  </a:r>
                  <a:r>
                    <a:rPr lang="sk-SK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efekt</a:t>
                  </a:r>
                </a:p>
                <a:p>
                  <a:pPr algn="ctr"/>
                  <a:r>
                    <a:rPr lang="sk-SK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- víry parallelne s </a:t>
                  </a:r>
                  <a:r>
                    <a:rPr lang="sk-SK" i="1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ab</a:t>
                  </a:r>
                  <a:endParaRPr lang="sk-SK" i="1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120" name="Picture 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9228" r="13885" b="6667"/>
                <a:stretch>
                  <a:fillRect/>
                </a:stretch>
              </p:blipFill>
              <p:spPr bwMode="auto">
                <a:xfrm>
                  <a:off x="3857620" y="1533844"/>
                  <a:ext cx="1428759" cy="955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117803" name="Picture 4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DFE0DF"/>
                  </a:clrFrom>
                  <a:clrTo>
                    <a:srgbClr val="DFE0D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71934" y="2918456"/>
                <a:ext cx="801190" cy="3279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5" name="Skupina 146"/>
          <p:cNvGrpSpPr/>
          <p:nvPr/>
        </p:nvGrpSpPr>
        <p:grpSpPr>
          <a:xfrm>
            <a:off x="1033167" y="4500570"/>
            <a:ext cx="2038635" cy="1857388"/>
            <a:chOff x="890291" y="1357298"/>
            <a:chExt cx="2038635" cy="1857388"/>
          </a:xfrm>
        </p:grpSpPr>
        <p:sp>
          <p:nvSpPr>
            <p:cNvPr id="194" name="Obdĺžnik 193"/>
            <p:cNvSpPr/>
            <p:nvPr/>
          </p:nvSpPr>
          <p:spPr>
            <a:xfrm>
              <a:off x="928663" y="1357298"/>
              <a:ext cx="1928825" cy="18573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7" name="Skupina 133"/>
            <p:cNvGrpSpPr/>
            <p:nvPr/>
          </p:nvGrpSpPr>
          <p:grpSpPr>
            <a:xfrm>
              <a:off x="890291" y="1428736"/>
              <a:ext cx="2038635" cy="1756534"/>
              <a:chOff x="675977" y="1428736"/>
              <a:chExt cx="2038635" cy="1756534"/>
            </a:xfrm>
          </p:grpSpPr>
          <p:grpSp>
            <p:nvGrpSpPr>
              <p:cNvPr id="8" name="Skupina 121"/>
              <p:cNvGrpSpPr/>
              <p:nvPr/>
            </p:nvGrpSpPr>
            <p:grpSpPr>
              <a:xfrm>
                <a:off x="675977" y="1428736"/>
                <a:ext cx="2038635" cy="1503588"/>
                <a:chOff x="675977" y="1428736"/>
                <a:chExt cx="2038635" cy="1503588"/>
              </a:xfrm>
            </p:grpSpPr>
            <p:sp>
              <p:nvSpPr>
                <p:cNvPr id="10" name="BlokTextu 9"/>
                <p:cNvSpPr txBox="1"/>
                <p:nvPr/>
              </p:nvSpPr>
              <p:spPr>
                <a:xfrm>
                  <a:off x="675977" y="2285992"/>
                  <a:ext cx="2038635" cy="646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Meissne</a:t>
                  </a:r>
                  <a:r>
                    <a:rPr lang="sk-SK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rov stav</a:t>
                  </a:r>
                </a:p>
                <a:p>
                  <a:pPr algn="ctr"/>
                  <a:r>
                    <a:rPr lang="sk-SK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- ideálny diamagnet</a:t>
                  </a:r>
                  <a:endParaRPr lang="sk-SK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119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21681" t="31994" r="16487" b="18798"/>
                <a:stretch>
                  <a:fillRect/>
                </a:stretch>
              </p:blipFill>
              <p:spPr bwMode="auto">
                <a:xfrm>
                  <a:off x="1000100" y="1428736"/>
                  <a:ext cx="1357322" cy="8686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117804" name="Picture 44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A4A4A5"/>
                  </a:clrFrom>
                  <a:clrTo>
                    <a:srgbClr val="A4A4A5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57290" y="2857496"/>
                <a:ext cx="500066" cy="327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9" name="Skupina 132"/>
          <p:cNvGrpSpPr/>
          <p:nvPr/>
        </p:nvGrpSpPr>
        <p:grpSpPr>
          <a:xfrm>
            <a:off x="5929322" y="4793942"/>
            <a:ext cx="2516764" cy="1451620"/>
            <a:chOff x="5984326" y="142852"/>
            <a:chExt cx="2516764" cy="1451620"/>
          </a:xfrm>
        </p:grpSpPr>
        <p:grpSp>
          <p:nvGrpSpPr>
            <p:cNvPr id="12" name="Skupina 123"/>
            <p:cNvGrpSpPr/>
            <p:nvPr/>
          </p:nvGrpSpPr>
          <p:grpSpPr>
            <a:xfrm>
              <a:off x="5984326" y="142852"/>
              <a:ext cx="2516764" cy="1143008"/>
              <a:chOff x="5984326" y="142852"/>
              <a:chExt cx="2516764" cy="1143008"/>
            </a:xfrm>
          </p:grpSpPr>
          <p:sp>
            <p:nvSpPr>
              <p:cNvPr id="6" name="BlokTextu 5"/>
              <p:cNvSpPr txBox="1"/>
              <p:nvPr/>
            </p:nvSpPr>
            <p:spPr>
              <a:xfrm>
                <a:off x="5984326" y="916528"/>
                <a:ext cx="2516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mtClean="0">
                    <a:solidFill>
                      <a:schemeClr val="accent5">
                        <a:lumMod val="50000"/>
                      </a:schemeClr>
                    </a:solidFill>
                  </a:rPr>
                  <a:t>Schodíková štruktúra</a:t>
                </a:r>
              </a:p>
            </p:txBody>
          </p:sp>
          <p:pic>
            <p:nvPicPr>
              <p:cNvPr id="121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4173" t="24661" r="19423" b="15949"/>
              <a:stretch>
                <a:fillRect/>
              </a:stretch>
            </p:blipFill>
            <p:spPr bwMode="auto">
              <a:xfrm>
                <a:off x="6643702" y="142852"/>
                <a:ext cx="1285884" cy="628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3" name="Skupina 130"/>
            <p:cNvGrpSpPr/>
            <p:nvPr/>
          </p:nvGrpSpPr>
          <p:grpSpPr>
            <a:xfrm>
              <a:off x="7000892" y="1237282"/>
              <a:ext cx="714380" cy="357190"/>
              <a:chOff x="7000892" y="1237282"/>
              <a:chExt cx="714380" cy="357190"/>
            </a:xfrm>
          </p:grpSpPr>
          <p:pic>
            <p:nvPicPr>
              <p:cNvPr id="117776" name="Picture 16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00892" y="1237282"/>
                <a:ext cx="71438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30" name="Rovná spojnica 129"/>
              <p:cNvCxnSpPr/>
              <p:nvPr/>
            </p:nvCxnSpPr>
            <p:spPr>
              <a:xfrm>
                <a:off x="7199966" y="1398256"/>
                <a:ext cx="1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8" name="Obdĺžnik 147"/>
          <p:cNvSpPr/>
          <p:nvPr/>
        </p:nvSpPr>
        <p:spPr>
          <a:xfrm>
            <a:off x="1604805" y="4071942"/>
            <a:ext cx="966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smtClean="0">
                <a:solidFill>
                  <a:srgbClr val="4BACC6">
                    <a:lumMod val="50000"/>
                  </a:srgbClr>
                </a:solidFill>
              </a:rPr>
              <a:t>H</a:t>
            </a:r>
            <a:r>
              <a:rPr lang="en-GB" sz="2000" b="1" baseline="-25000" smtClean="0">
                <a:solidFill>
                  <a:srgbClr val="4BACC6">
                    <a:lumMod val="50000"/>
                  </a:srgbClr>
                </a:solidFill>
              </a:rPr>
              <a:t>a </a:t>
            </a:r>
            <a:r>
              <a:rPr lang="sk-SK" sz="2000" b="1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en-GB" sz="2000" b="1" smtClean="0">
                <a:solidFill>
                  <a:srgbClr val="4BACC6">
                    <a:lumMod val="50000"/>
                  </a:srgbClr>
                </a:solidFill>
              </a:rPr>
              <a:t>&lt;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GB" sz="2000" b="1" baseline="-2500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endParaRPr lang="sk-SK" sz="2000"/>
          </a:p>
        </p:txBody>
      </p:sp>
      <p:sp>
        <p:nvSpPr>
          <p:cNvPr id="149" name="Obdĺžnik 148"/>
          <p:cNvSpPr/>
          <p:nvPr/>
        </p:nvSpPr>
        <p:spPr>
          <a:xfrm>
            <a:off x="3857620" y="4100460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smtClean="0">
                <a:solidFill>
                  <a:srgbClr val="4BACC6">
                    <a:lumMod val="50000"/>
                  </a:srgbClr>
                </a:solidFill>
              </a:rPr>
              <a:t>H</a:t>
            </a:r>
            <a:r>
              <a:rPr lang="en-GB" sz="2000" b="1" baseline="-25000" smtClean="0">
                <a:solidFill>
                  <a:srgbClr val="4BACC6">
                    <a:lumMod val="50000"/>
                  </a:srgbClr>
                </a:solidFill>
              </a:rPr>
              <a:t>p </a:t>
            </a:r>
            <a:r>
              <a:rPr lang="sk-SK" sz="2000" b="1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en-GB" sz="2000" b="1" smtClean="0">
                <a:solidFill>
                  <a:srgbClr val="4BACC6">
                    <a:lumMod val="50000"/>
                  </a:srgbClr>
                </a:solidFill>
              </a:rPr>
              <a:t>&lt;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GB" sz="2000" b="1" baseline="-25000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b="1" smtClean="0">
                <a:solidFill>
                  <a:schemeClr val="accent5">
                    <a:lumMod val="50000"/>
                  </a:schemeClr>
                </a:solidFill>
              </a:rPr>
              <a:t>&lt;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GB" sz="2000" b="1" baseline="-25000" smtClean="0">
                <a:solidFill>
                  <a:schemeClr val="accent5">
                    <a:lumMod val="50000"/>
                  </a:schemeClr>
                </a:solidFill>
              </a:rPr>
              <a:t>k</a:t>
            </a:r>
            <a:endParaRPr lang="sk-SK" sz="2000"/>
          </a:p>
        </p:txBody>
      </p:sp>
      <p:sp>
        <p:nvSpPr>
          <p:cNvPr id="43" name="Obdĺžnik 42"/>
          <p:cNvSpPr/>
          <p:nvPr/>
        </p:nvSpPr>
        <p:spPr>
          <a:xfrm>
            <a:off x="4429124" y="5124462"/>
            <a:ext cx="357190" cy="142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4" name="Obdĺžnik 43"/>
          <p:cNvSpPr/>
          <p:nvPr/>
        </p:nvSpPr>
        <p:spPr>
          <a:xfrm>
            <a:off x="1785918" y="5062549"/>
            <a:ext cx="357190" cy="142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Obdĺžnik 44"/>
          <p:cNvSpPr/>
          <p:nvPr/>
        </p:nvSpPr>
        <p:spPr>
          <a:xfrm>
            <a:off x="7010417" y="5186375"/>
            <a:ext cx="357190" cy="142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6" name="Nadpis 1"/>
          <p:cNvSpPr txBox="1">
            <a:spLocks/>
          </p:cNvSpPr>
          <p:nvPr/>
        </p:nvSpPr>
        <p:spPr>
          <a:xfrm>
            <a:off x="571472" y="214290"/>
            <a:ext cx="842968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latin typeface="+mj-lt"/>
                <a:ea typeface="OpenSymbol" pitchFamily="2" charset="0"/>
                <a:cs typeface="+mj-cs"/>
              </a:rPr>
              <a:t>Lock-in efekt</a:t>
            </a:r>
            <a:endParaRPr kumimoji="0" lang="sk-SK" sz="2000" i="0" u="none" strike="noStrike" kern="1200" cap="none" spc="0" normalizeH="0" baseline="-2500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OpenSymbol" pitchFamily="2" charset="0"/>
              <a:cs typeface="+mj-cs"/>
            </a:endParaRPr>
          </a:p>
        </p:txBody>
      </p:sp>
      <p:sp>
        <p:nvSpPr>
          <p:cNvPr id="47" name="Obdĺžnik 46"/>
          <p:cNvSpPr/>
          <p:nvPr/>
        </p:nvSpPr>
        <p:spPr>
          <a:xfrm>
            <a:off x="1804968" y="4991111"/>
            <a:ext cx="375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  <a:cs typeface="Palatino"/>
              </a:rPr>
              <a:t>B</a:t>
            </a:r>
            <a:r>
              <a:rPr lang="sk-SK" sz="1400" b="1" baseline="30000" smtClean="0">
                <a:solidFill>
                  <a:schemeClr val="bg1"/>
                </a:solidFill>
                <a:cs typeface="Palatino"/>
              </a:rPr>
              <a:t>c</a:t>
            </a:r>
            <a:r>
              <a:rPr lang="sk-SK" sz="1400" b="1" smtClean="0">
                <a:solidFill>
                  <a:schemeClr val="bg1"/>
                </a:solidFill>
              </a:rPr>
              <a:t> </a:t>
            </a:r>
            <a:endParaRPr lang="sk-SK" sz="1400" b="1">
              <a:solidFill>
                <a:schemeClr val="bg1"/>
              </a:solidFill>
            </a:endParaRPr>
          </a:p>
        </p:txBody>
      </p:sp>
      <p:sp>
        <p:nvSpPr>
          <p:cNvPr id="48" name="Obdĺžnik 47"/>
          <p:cNvSpPr/>
          <p:nvPr/>
        </p:nvSpPr>
        <p:spPr>
          <a:xfrm>
            <a:off x="4448990" y="5053024"/>
            <a:ext cx="375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  <a:cs typeface="Palatino"/>
              </a:rPr>
              <a:t>B</a:t>
            </a:r>
            <a:r>
              <a:rPr lang="sk-SK" sz="1400" b="1" baseline="30000" smtClean="0">
                <a:solidFill>
                  <a:schemeClr val="bg1"/>
                </a:solidFill>
                <a:cs typeface="Palatino"/>
              </a:rPr>
              <a:t>c</a:t>
            </a:r>
            <a:r>
              <a:rPr lang="sk-SK" sz="1400" b="1" smtClean="0">
                <a:solidFill>
                  <a:schemeClr val="bg1"/>
                </a:solidFill>
              </a:rPr>
              <a:t> </a:t>
            </a:r>
            <a:endParaRPr lang="sk-SK" sz="1400" b="1">
              <a:solidFill>
                <a:schemeClr val="bg1"/>
              </a:solidFill>
            </a:endParaRPr>
          </a:p>
        </p:txBody>
      </p:sp>
      <p:sp>
        <p:nvSpPr>
          <p:cNvPr id="49" name="Obdĺžnik 48"/>
          <p:cNvSpPr/>
          <p:nvPr/>
        </p:nvSpPr>
        <p:spPr>
          <a:xfrm>
            <a:off x="7019942" y="5111962"/>
            <a:ext cx="375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  <a:cs typeface="Palatino"/>
              </a:rPr>
              <a:t>B</a:t>
            </a:r>
            <a:r>
              <a:rPr lang="sk-SK" sz="1400" b="1" baseline="30000" smtClean="0">
                <a:solidFill>
                  <a:schemeClr val="bg1"/>
                </a:solidFill>
                <a:cs typeface="Palatino"/>
              </a:rPr>
              <a:t>c</a:t>
            </a:r>
            <a:r>
              <a:rPr lang="sk-SK" sz="1400" b="1" smtClean="0">
                <a:solidFill>
                  <a:schemeClr val="bg1"/>
                </a:solidFill>
              </a:rPr>
              <a:t> </a:t>
            </a:r>
            <a:endParaRPr lang="sk-SK" sz="1400" b="1">
              <a:solidFill>
                <a:schemeClr val="bg1"/>
              </a:solidFill>
            </a:endParaRPr>
          </a:p>
        </p:txBody>
      </p:sp>
      <p:sp>
        <p:nvSpPr>
          <p:cNvPr id="50" name="Obdĺžnik 49"/>
          <p:cNvSpPr/>
          <p:nvPr/>
        </p:nvSpPr>
        <p:spPr>
          <a:xfrm>
            <a:off x="6738723" y="4115484"/>
            <a:ext cx="976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GB" sz="2000" b="1" baseline="-25000" smtClean="0">
                <a:solidFill>
                  <a:schemeClr val="accent5">
                    <a:lumMod val="50000"/>
                  </a:schemeClr>
                </a:solidFill>
              </a:rPr>
              <a:t>k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b="1" smtClean="0">
                <a:solidFill>
                  <a:schemeClr val="accent5">
                    <a:lumMod val="50000"/>
                  </a:schemeClr>
                </a:solidFill>
              </a:rPr>
              <a:t>&lt;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GB" sz="2000" b="1" baseline="-25000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endParaRPr lang="sk-SK" sz="2000"/>
          </a:p>
        </p:txBody>
      </p:sp>
      <p:cxnSp>
        <p:nvCxnSpPr>
          <p:cNvPr id="55" name="Rovná spojovacia šípka 54"/>
          <p:cNvCxnSpPr/>
          <p:nvPr/>
        </p:nvCxnSpPr>
        <p:spPr>
          <a:xfrm>
            <a:off x="3071802" y="5429264"/>
            <a:ext cx="360000" cy="158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785786" y="1428736"/>
            <a:ext cx="364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víry ostávajú zachytené </a:t>
            </a:r>
            <a:r>
              <a:rPr lang="en-GB" smtClean="0">
                <a:solidFill>
                  <a:schemeClr val="accent5">
                    <a:lumMod val="50000"/>
                  </a:schemeClr>
                </a:solidFill>
              </a:rPr>
              <a:t>paralelne s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rovin</a:t>
            </a:r>
            <a:r>
              <a:rPr lang="en-GB" smtClean="0">
                <a:solidFill>
                  <a:schemeClr val="accent5">
                    <a:lumMod val="50000"/>
                  </a:schemeClr>
                </a:solidFill>
              </a:rPr>
              <a:t>ami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en-GB" smtClean="0">
                <a:solidFill>
                  <a:schemeClr val="accent5">
                    <a:lumMod val="50000"/>
                  </a:schemeClr>
                </a:solidFill>
              </a:rPr>
              <a:t> aj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keď magnetické pole nie je paralelné s </a:t>
            </a:r>
            <a:r>
              <a:rPr lang="sk-SK" i="1" smtClean="0">
                <a:solidFill>
                  <a:schemeClr val="accent5">
                    <a:lumMod val="50000"/>
                  </a:schemeClr>
                </a:solidFill>
              </a:rPr>
              <a:t>ab</a:t>
            </a:r>
          </a:p>
          <a:p>
            <a:endParaRPr lang="sk-SK" b="1" i="1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k-SK" b="1" i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sk-SK" b="1" baseline="-25000" smtClean="0">
                <a:solidFill>
                  <a:schemeClr val="accent5">
                    <a:lumMod val="50000"/>
                  </a:schemeClr>
                </a:solidFill>
              </a:rPr>
              <a:t>k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...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kritické pole pre lock-in efekt</a:t>
            </a:r>
            <a:endParaRPr lang="sk-SK" b="1" i="1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3" name="Rovná spojnica 52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9" name="Rovná spojnica 128"/>
          <p:cNvCxnSpPr/>
          <p:nvPr/>
        </p:nvCxnSpPr>
        <p:spPr>
          <a:xfrm>
            <a:off x="142844" y="6570684"/>
            <a:ext cx="8715436" cy="158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Nadpis 1"/>
          <p:cNvSpPr txBox="1">
            <a:spLocks/>
          </p:cNvSpPr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Lokálne magnetické merania na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TiSe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RNDr. Zuzana Medveck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á, OFNT  		 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/9</a:t>
            </a:r>
            <a:endParaRPr kumimoji="0" lang="sk-SK" sz="240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Skupina 140"/>
          <p:cNvGrpSpPr/>
          <p:nvPr/>
        </p:nvGrpSpPr>
        <p:grpSpPr>
          <a:xfrm>
            <a:off x="4914900" y="985818"/>
            <a:ext cx="2728934" cy="2728934"/>
            <a:chOff x="3914768" y="3786190"/>
            <a:chExt cx="2728934" cy="2728934"/>
          </a:xfrm>
        </p:grpSpPr>
        <p:sp>
          <p:nvSpPr>
            <p:cNvPr id="136" name="Obdĺžnik 135"/>
            <p:cNvSpPr/>
            <p:nvPr/>
          </p:nvSpPr>
          <p:spPr>
            <a:xfrm>
              <a:off x="4441824" y="3968754"/>
              <a:ext cx="180000" cy="205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7" name="Obdĺžnik 136"/>
            <p:cNvSpPr/>
            <p:nvPr/>
          </p:nvSpPr>
          <p:spPr>
            <a:xfrm>
              <a:off x="4637088" y="3960816"/>
              <a:ext cx="684000" cy="205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8" name="Obdĺžnik 137"/>
            <p:cNvSpPr/>
            <p:nvPr/>
          </p:nvSpPr>
          <p:spPr>
            <a:xfrm>
              <a:off x="5332418" y="3960816"/>
              <a:ext cx="1260000" cy="2052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3" name="Skupina 58"/>
            <p:cNvGrpSpPr/>
            <p:nvPr/>
          </p:nvGrpSpPr>
          <p:grpSpPr>
            <a:xfrm>
              <a:off x="3914768" y="3786190"/>
              <a:ext cx="2728934" cy="2728934"/>
              <a:chOff x="4728108" y="3140604"/>
              <a:chExt cx="2728934" cy="2728934"/>
            </a:xfrm>
          </p:grpSpPr>
          <p:graphicFrame>
            <p:nvGraphicFramePr>
              <p:cNvPr id="69" name="Object 7"/>
              <p:cNvGraphicFramePr>
                <a:graphicFrameLocks noChangeAspect="1"/>
              </p:cNvGraphicFramePr>
              <p:nvPr/>
            </p:nvGraphicFramePr>
            <p:xfrm>
              <a:off x="4728108" y="3140604"/>
              <a:ext cx="2728934" cy="2728934"/>
            </p:xfrm>
            <a:graphic>
              <a:graphicData uri="http://schemas.openxmlformats.org/presentationml/2006/ole">
                <p:oleObj spid="_x0000_s164866" name="KGPlot" r:id="rId4" imgW="6858000" imgH="6858000" progId="KGraph_Plot">
                  <p:embed/>
                </p:oleObj>
              </a:graphicData>
            </a:graphic>
          </p:graphicFrame>
          <p:sp>
            <p:nvSpPr>
              <p:cNvPr id="62" name="Obdĺžnik 61"/>
              <p:cNvSpPr/>
              <p:nvPr/>
            </p:nvSpPr>
            <p:spPr>
              <a:xfrm>
                <a:off x="6799810" y="4884144"/>
                <a:ext cx="4283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k-SK" sz="2000" b="1" smtClean="0"/>
                  <a:t>H</a:t>
                </a:r>
                <a:r>
                  <a:rPr lang="sk-SK" sz="2000" b="1" baseline="-25000" smtClean="0"/>
                  <a:t>k</a:t>
                </a:r>
                <a:endParaRPr lang="sk-SK" sz="2000"/>
              </a:p>
            </p:txBody>
          </p:sp>
          <p:sp>
            <p:nvSpPr>
              <p:cNvPr id="63" name="Obdĺžnik 62"/>
              <p:cNvSpPr/>
              <p:nvPr/>
            </p:nvSpPr>
            <p:spPr>
              <a:xfrm>
                <a:off x="5308238" y="4293347"/>
                <a:ext cx="437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k-SK" sz="2000" b="1" smtClean="0"/>
                  <a:t>H</a:t>
                </a:r>
                <a:r>
                  <a:rPr lang="sk-SK" sz="2000" b="1" baseline="-25000" smtClean="0"/>
                  <a:t>p</a:t>
                </a:r>
                <a:endParaRPr lang="sk-SK" sz="2000"/>
              </a:p>
            </p:txBody>
          </p:sp>
          <p:cxnSp>
            <p:nvCxnSpPr>
              <p:cNvPr id="64" name="Rovná spojovacia šípka 63"/>
              <p:cNvCxnSpPr/>
              <p:nvPr/>
            </p:nvCxnSpPr>
            <p:spPr>
              <a:xfrm rot="5400000" flipH="1" flipV="1">
                <a:off x="5127114" y="5025706"/>
                <a:ext cx="648000" cy="0"/>
              </a:xfrm>
              <a:prstGeom prst="straightConnector1">
                <a:avLst/>
              </a:prstGeom>
              <a:ln w="15875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Rovná spojovacia šípka 64"/>
              <p:cNvCxnSpPr/>
              <p:nvPr/>
            </p:nvCxnSpPr>
            <p:spPr>
              <a:xfrm flipV="1">
                <a:off x="6163182" y="5098458"/>
                <a:ext cx="679491" cy="14278"/>
              </a:xfrm>
              <a:prstGeom prst="straightConnector1">
                <a:avLst/>
              </a:prstGeom>
              <a:ln w="15875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Skupina 145"/>
          <p:cNvGrpSpPr/>
          <p:nvPr/>
        </p:nvGrpSpPr>
        <p:grpSpPr>
          <a:xfrm>
            <a:off x="3357555" y="4500570"/>
            <a:ext cx="2428891" cy="1813240"/>
            <a:chOff x="3357555" y="1533844"/>
            <a:chExt cx="2428891" cy="1813240"/>
          </a:xfrm>
        </p:grpSpPr>
        <p:sp>
          <p:nvSpPr>
            <p:cNvPr id="142" name="Obdĺžnik 141"/>
            <p:cNvSpPr/>
            <p:nvPr/>
          </p:nvSpPr>
          <p:spPr>
            <a:xfrm>
              <a:off x="3500430" y="1561134"/>
              <a:ext cx="2143140" cy="17859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5" name="Skupina 131"/>
            <p:cNvGrpSpPr/>
            <p:nvPr/>
          </p:nvGrpSpPr>
          <p:grpSpPr>
            <a:xfrm>
              <a:off x="3357555" y="1533844"/>
              <a:ext cx="2428891" cy="1712561"/>
              <a:chOff x="3286117" y="1533844"/>
              <a:chExt cx="2428891" cy="1712561"/>
            </a:xfrm>
          </p:grpSpPr>
          <p:grpSp>
            <p:nvGrpSpPr>
              <p:cNvPr id="7" name="Skupina 122"/>
              <p:cNvGrpSpPr/>
              <p:nvPr/>
            </p:nvGrpSpPr>
            <p:grpSpPr>
              <a:xfrm>
                <a:off x="3286117" y="1533844"/>
                <a:ext cx="2428891" cy="1456050"/>
                <a:chOff x="3286116" y="1533844"/>
                <a:chExt cx="2428891" cy="1456050"/>
              </a:xfrm>
            </p:grpSpPr>
            <p:sp>
              <p:nvSpPr>
                <p:cNvPr id="11" name="BlokTextu 10"/>
                <p:cNvSpPr txBox="1"/>
                <p:nvPr/>
              </p:nvSpPr>
              <p:spPr>
                <a:xfrm>
                  <a:off x="3286116" y="2343563"/>
                  <a:ext cx="242889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Lock-</a:t>
                  </a:r>
                  <a:r>
                    <a:rPr lang="sk-SK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i</a:t>
                  </a:r>
                  <a:r>
                    <a:rPr lang="en-US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n </a:t>
                  </a:r>
                  <a:r>
                    <a:rPr lang="sk-SK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efekt</a:t>
                  </a:r>
                </a:p>
                <a:p>
                  <a:pPr algn="ctr"/>
                  <a:r>
                    <a:rPr lang="sk-SK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- víry parallelne s </a:t>
                  </a:r>
                  <a:r>
                    <a:rPr lang="sk-SK" i="1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ab</a:t>
                  </a:r>
                  <a:endParaRPr lang="sk-SK" i="1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120" name="Picture 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9228" r="13885" b="6667"/>
                <a:stretch>
                  <a:fillRect/>
                </a:stretch>
              </p:blipFill>
              <p:spPr bwMode="auto">
                <a:xfrm>
                  <a:off x="3857620" y="1533844"/>
                  <a:ext cx="1428759" cy="955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117803" name="Picture 4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DFE0DF"/>
                  </a:clrFrom>
                  <a:clrTo>
                    <a:srgbClr val="DFE0D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71934" y="2918456"/>
                <a:ext cx="801190" cy="3279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8" name="Skupina 146"/>
          <p:cNvGrpSpPr/>
          <p:nvPr/>
        </p:nvGrpSpPr>
        <p:grpSpPr>
          <a:xfrm>
            <a:off x="1033167" y="4500570"/>
            <a:ext cx="2038635" cy="1857388"/>
            <a:chOff x="890291" y="1357298"/>
            <a:chExt cx="2038635" cy="1857388"/>
          </a:xfrm>
        </p:grpSpPr>
        <p:sp>
          <p:nvSpPr>
            <p:cNvPr id="194" name="Obdĺžnik 193"/>
            <p:cNvSpPr/>
            <p:nvPr/>
          </p:nvSpPr>
          <p:spPr>
            <a:xfrm>
              <a:off x="928663" y="1357298"/>
              <a:ext cx="1928825" cy="18573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9" name="Skupina 133"/>
            <p:cNvGrpSpPr/>
            <p:nvPr/>
          </p:nvGrpSpPr>
          <p:grpSpPr>
            <a:xfrm>
              <a:off x="890291" y="1428736"/>
              <a:ext cx="2038635" cy="1756534"/>
              <a:chOff x="675977" y="1428736"/>
              <a:chExt cx="2038635" cy="1756534"/>
            </a:xfrm>
          </p:grpSpPr>
          <p:grpSp>
            <p:nvGrpSpPr>
              <p:cNvPr id="12" name="Skupina 121"/>
              <p:cNvGrpSpPr/>
              <p:nvPr/>
            </p:nvGrpSpPr>
            <p:grpSpPr>
              <a:xfrm>
                <a:off x="675977" y="1428736"/>
                <a:ext cx="2038635" cy="1503588"/>
                <a:chOff x="675977" y="1428736"/>
                <a:chExt cx="2038635" cy="1503588"/>
              </a:xfrm>
            </p:grpSpPr>
            <p:sp>
              <p:nvSpPr>
                <p:cNvPr id="10" name="BlokTextu 9"/>
                <p:cNvSpPr txBox="1"/>
                <p:nvPr/>
              </p:nvSpPr>
              <p:spPr>
                <a:xfrm>
                  <a:off x="675977" y="2285992"/>
                  <a:ext cx="2038635" cy="646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Meissne</a:t>
                  </a:r>
                  <a:r>
                    <a:rPr lang="sk-SK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rov stav</a:t>
                  </a:r>
                </a:p>
                <a:p>
                  <a:pPr algn="ctr"/>
                  <a:r>
                    <a:rPr lang="sk-SK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- ideálny diamagnet</a:t>
                  </a:r>
                  <a:endParaRPr lang="sk-SK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119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21681" t="31994" r="16487" b="18798"/>
                <a:stretch>
                  <a:fillRect/>
                </a:stretch>
              </p:blipFill>
              <p:spPr bwMode="auto">
                <a:xfrm>
                  <a:off x="1000100" y="1428736"/>
                  <a:ext cx="1357322" cy="8686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117804" name="Picture 44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A4A4A5"/>
                  </a:clrFrom>
                  <a:clrTo>
                    <a:srgbClr val="A4A4A5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57290" y="2857496"/>
                <a:ext cx="500066" cy="327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3" name="Skupina 144"/>
          <p:cNvGrpSpPr/>
          <p:nvPr/>
        </p:nvGrpSpPr>
        <p:grpSpPr>
          <a:xfrm>
            <a:off x="5929322" y="4508190"/>
            <a:ext cx="2516764" cy="1857388"/>
            <a:chOff x="5912888" y="-142900"/>
            <a:chExt cx="2516764" cy="1857388"/>
          </a:xfrm>
        </p:grpSpPr>
        <p:sp>
          <p:nvSpPr>
            <p:cNvPr id="143" name="Obdĺžnik 142"/>
            <p:cNvSpPr/>
            <p:nvPr/>
          </p:nvSpPr>
          <p:spPr>
            <a:xfrm>
              <a:off x="6072198" y="-142900"/>
              <a:ext cx="2214578" cy="18573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14" name="Skupina 132"/>
            <p:cNvGrpSpPr/>
            <p:nvPr/>
          </p:nvGrpSpPr>
          <p:grpSpPr>
            <a:xfrm>
              <a:off x="5912888" y="142852"/>
              <a:ext cx="2516764" cy="1451620"/>
              <a:chOff x="5984326" y="142852"/>
              <a:chExt cx="2516764" cy="1451620"/>
            </a:xfrm>
          </p:grpSpPr>
          <p:grpSp>
            <p:nvGrpSpPr>
              <p:cNvPr id="15" name="Skupina 123"/>
              <p:cNvGrpSpPr/>
              <p:nvPr/>
            </p:nvGrpSpPr>
            <p:grpSpPr>
              <a:xfrm>
                <a:off x="5984326" y="142852"/>
                <a:ext cx="2516764" cy="1143008"/>
                <a:chOff x="5984326" y="142852"/>
                <a:chExt cx="2516764" cy="1143008"/>
              </a:xfrm>
            </p:grpSpPr>
            <p:sp>
              <p:nvSpPr>
                <p:cNvPr id="6" name="BlokTextu 5"/>
                <p:cNvSpPr txBox="1"/>
                <p:nvPr/>
              </p:nvSpPr>
              <p:spPr>
                <a:xfrm>
                  <a:off x="5984326" y="916528"/>
                  <a:ext cx="2516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k-SK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Schodíková štruktúra</a:t>
                  </a:r>
                </a:p>
              </p:txBody>
            </p:sp>
            <p:pic>
              <p:nvPicPr>
                <p:cNvPr id="121" name="Picture 2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24173" t="24661" r="19423" b="15949"/>
                <a:stretch>
                  <a:fillRect/>
                </a:stretch>
              </p:blipFill>
              <p:spPr bwMode="auto">
                <a:xfrm>
                  <a:off x="6643702" y="142852"/>
                  <a:ext cx="1285884" cy="6281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6" name="Skupina 130"/>
              <p:cNvGrpSpPr/>
              <p:nvPr/>
            </p:nvGrpSpPr>
            <p:grpSpPr>
              <a:xfrm>
                <a:off x="7000892" y="1237282"/>
                <a:ext cx="714380" cy="357190"/>
                <a:chOff x="7000892" y="1237282"/>
                <a:chExt cx="714380" cy="357190"/>
              </a:xfrm>
            </p:grpSpPr>
            <p:pic>
              <p:nvPicPr>
                <p:cNvPr id="117776" name="Picture 16"/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000892" y="1237282"/>
                  <a:ext cx="714380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130" name="Rovná spojnica 129"/>
                <p:cNvCxnSpPr/>
                <p:nvPr/>
              </p:nvCxnSpPr>
              <p:spPr>
                <a:xfrm>
                  <a:off x="7199966" y="1398256"/>
                  <a:ext cx="18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48" name="Obdĺžnik 147"/>
          <p:cNvSpPr/>
          <p:nvPr/>
        </p:nvSpPr>
        <p:spPr>
          <a:xfrm>
            <a:off x="1604805" y="4071942"/>
            <a:ext cx="966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smtClean="0">
                <a:solidFill>
                  <a:srgbClr val="4BACC6">
                    <a:lumMod val="50000"/>
                  </a:srgbClr>
                </a:solidFill>
              </a:rPr>
              <a:t>H</a:t>
            </a:r>
            <a:r>
              <a:rPr lang="en-GB" sz="2000" b="1" baseline="-25000" smtClean="0">
                <a:solidFill>
                  <a:srgbClr val="4BACC6">
                    <a:lumMod val="50000"/>
                  </a:srgbClr>
                </a:solidFill>
              </a:rPr>
              <a:t>a </a:t>
            </a:r>
            <a:r>
              <a:rPr lang="sk-SK" sz="2000" b="1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en-GB" sz="2000" b="1" smtClean="0">
                <a:solidFill>
                  <a:srgbClr val="4BACC6">
                    <a:lumMod val="50000"/>
                  </a:srgbClr>
                </a:solidFill>
              </a:rPr>
              <a:t>&lt;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GB" sz="2000" b="1" baseline="-2500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endParaRPr lang="sk-SK" sz="2000"/>
          </a:p>
        </p:txBody>
      </p:sp>
      <p:sp>
        <p:nvSpPr>
          <p:cNvPr id="149" name="Obdĺžnik 148"/>
          <p:cNvSpPr/>
          <p:nvPr/>
        </p:nvSpPr>
        <p:spPr>
          <a:xfrm>
            <a:off x="3857620" y="4100460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smtClean="0">
                <a:solidFill>
                  <a:srgbClr val="4BACC6">
                    <a:lumMod val="50000"/>
                  </a:srgbClr>
                </a:solidFill>
              </a:rPr>
              <a:t>H</a:t>
            </a:r>
            <a:r>
              <a:rPr lang="en-GB" sz="2000" b="1" baseline="-25000" smtClean="0">
                <a:solidFill>
                  <a:srgbClr val="4BACC6">
                    <a:lumMod val="50000"/>
                  </a:srgbClr>
                </a:solidFill>
              </a:rPr>
              <a:t>p </a:t>
            </a:r>
            <a:r>
              <a:rPr lang="sk-SK" sz="2000" b="1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en-GB" sz="2000" b="1" smtClean="0">
                <a:solidFill>
                  <a:srgbClr val="4BACC6">
                    <a:lumMod val="50000"/>
                  </a:srgbClr>
                </a:solidFill>
              </a:rPr>
              <a:t>&lt;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GB" sz="2000" b="1" baseline="-25000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b="1" smtClean="0">
                <a:solidFill>
                  <a:schemeClr val="accent5">
                    <a:lumMod val="50000"/>
                  </a:schemeClr>
                </a:solidFill>
              </a:rPr>
              <a:t>&lt;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GB" sz="2000" b="1" baseline="-25000" smtClean="0">
                <a:solidFill>
                  <a:schemeClr val="accent5">
                    <a:lumMod val="50000"/>
                  </a:schemeClr>
                </a:solidFill>
              </a:rPr>
              <a:t>k</a:t>
            </a:r>
            <a:endParaRPr lang="sk-SK" sz="2000"/>
          </a:p>
        </p:txBody>
      </p:sp>
      <p:sp>
        <p:nvSpPr>
          <p:cNvPr id="150" name="Obdĺžnik 149"/>
          <p:cNvSpPr/>
          <p:nvPr/>
        </p:nvSpPr>
        <p:spPr>
          <a:xfrm>
            <a:off x="6738723" y="4115484"/>
            <a:ext cx="976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GB" sz="2000" b="1" baseline="-25000" smtClean="0">
                <a:solidFill>
                  <a:schemeClr val="accent5">
                    <a:lumMod val="50000"/>
                  </a:schemeClr>
                </a:solidFill>
              </a:rPr>
              <a:t>k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b="1" smtClean="0">
                <a:solidFill>
                  <a:schemeClr val="accent5">
                    <a:lumMod val="50000"/>
                  </a:schemeClr>
                </a:solidFill>
              </a:rPr>
              <a:t>&lt;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GB" sz="2000" b="1" baseline="-25000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endParaRPr lang="sk-SK" sz="2000"/>
          </a:p>
        </p:txBody>
      </p:sp>
      <p:sp>
        <p:nvSpPr>
          <p:cNvPr id="45" name="Obdĺžnik 44"/>
          <p:cNvSpPr/>
          <p:nvPr/>
        </p:nvSpPr>
        <p:spPr>
          <a:xfrm>
            <a:off x="4429124" y="5124462"/>
            <a:ext cx="357190" cy="142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6" name="Obdĺžnik 45"/>
          <p:cNvSpPr/>
          <p:nvPr/>
        </p:nvSpPr>
        <p:spPr>
          <a:xfrm>
            <a:off x="1785918" y="5062549"/>
            <a:ext cx="357190" cy="142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7" name="Obdĺžnik 46"/>
          <p:cNvSpPr/>
          <p:nvPr/>
        </p:nvSpPr>
        <p:spPr>
          <a:xfrm>
            <a:off x="7010417" y="5186375"/>
            <a:ext cx="357190" cy="142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8" name="Nadpis 1"/>
          <p:cNvSpPr txBox="1">
            <a:spLocks/>
          </p:cNvSpPr>
          <p:nvPr/>
        </p:nvSpPr>
        <p:spPr>
          <a:xfrm>
            <a:off x="571472" y="214290"/>
            <a:ext cx="842968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latin typeface="+mj-lt"/>
                <a:ea typeface="OpenSymbol" pitchFamily="2" charset="0"/>
                <a:cs typeface="+mj-cs"/>
              </a:rPr>
              <a:t>Lock-in efekt</a:t>
            </a:r>
            <a:endParaRPr kumimoji="0" lang="sk-SK" sz="2000" i="0" u="none" strike="noStrike" kern="1200" cap="none" spc="0" normalizeH="0" baseline="-2500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OpenSymbol" pitchFamily="2" charset="0"/>
              <a:cs typeface="+mj-cs"/>
            </a:endParaRPr>
          </a:p>
        </p:txBody>
      </p:sp>
      <p:sp>
        <p:nvSpPr>
          <p:cNvPr id="49" name="Obdĺžnik 48"/>
          <p:cNvSpPr/>
          <p:nvPr/>
        </p:nvSpPr>
        <p:spPr>
          <a:xfrm>
            <a:off x="1804968" y="4991111"/>
            <a:ext cx="375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  <a:cs typeface="Palatino"/>
              </a:rPr>
              <a:t>B</a:t>
            </a:r>
            <a:r>
              <a:rPr lang="sk-SK" sz="1400" b="1" baseline="30000" smtClean="0">
                <a:solidFill>
                  <a:schemeClr val="bg1"/>
                </a:solidFill>
                <a:cs typeface="Palatino"/>
              </a:rPr>
              <a:t>c</a:t>
            </a:r>
            <a:r>
              <a:rPr lang="sk-SK" sz="1400" b="1" smtClean="0">
                <a:solidFill>
                  <a:schemeClr val="bg1"/>
                </a:solidFill>
              </a:rPr>
              <a:t> </a:t>
            </a:r>
            <a:endParaRPr lang="sk-SK" sz="1400" b="1">
              <a:solidFill>
                <a:schemeClr val="bg1"/>
              </a:solidFill>
            </a:endParaRPr>
          </a:p>
        </p:txBody>
      </p:sp>
      <p:sp>
        <p:nvSpPr>
          <p:cNvPr id="50" name="Obdĺžnik 49"/>
          <p:cNvSpPr/>
          <p:nvPr/>
        </p:nvSpPr>
        <p:spPr>
          <a:xfrm>
            <a:off x="4448990" y="5053024"/>
            <a:ext cx="375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  <a:cs typeface="Palatino"/>
              </a:rPr>
              <a:t>B</a:t>
            </a:r>
            <a:r>
              <a:rPr lang="sk-SK" sz="1400" b="1" baseline="30000" smtClean="0">
                <a:solidFill>
                  <a:schemeClr val="bg1"/>
                </a:solidFill>
                <a:cs typeface="Palatino"/>
              </a:rPr>
              <a:t>c</a:t>
            </a:r>
            <a:r>
              <a:rPr lang="sk-SK" sz="1400" b="1" smtClean="0">
                <a:solidFill>
                  <a:schemeClr val="bg1"/>
                </a:solidFill>
              </a:rPr>
              <a:t> </a:t>
            </a:r>
            <a:endParaRPr lang="sk-SK" sz="1400" b="1">
              <a:solidFill>
                <a:schemeClr val="bg1"/>
              </a:solidFill>
            </a:endParaRPr>
          </a:p>
        </p:txBody>
      </p:sp>
      <p:sp>
        <p:nvSpPr>
          <p:cNvPr id="55" name="Obdĺžnik 54"/>
          <p:cNvSpPr/>
          <p:nvPr/>
        </p:nvSpPr>
        <p:spPr>
          <a:xfrm>
            <a:off x="7019942" y="5111962"/>
            <a:ext cx="375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  <a:cs typeface="Palatino"/>
              </a:rPr>
              <a:t>B</a:t>
            </a:r>
            <a:r>
              <a:rPr lang="sk-SK" sz="1400" b="1" baseline="30000" smtClean="0">
                <a:solidFill>
                  <a:schemeClr val="bg1"/>
                </a:solidFill>
                <a:cs typeface="Palatino"/>
              </a:rPr>
              <a:t>c</a:t>
            </a:r>
            <a:r>
              <a:rPr lang="sk-SK" sz="1400" b="1" smtClean="0">
                <a:solidFill>
                  <a:schemeClr val="bg1"/>
                </a:solidFill>
              </a:rPr>
              <a:t> </a:t>
            </a:r>
            <a:endParaRPr lang="sk-SK" sz="1400" b="1">
              <a:solidFill>
                <a:schemeClr val="bg1"/>
              </a:solidFill>
            </a:endParaRPr>
          </a:p>
        </p:txBody>
      </p:sp>
      <p:cxnSp>
        <p:nvCxnSpPr>
          <p:cNvPr id="57" name="Rovná spojovacia šípka 56"/>
          <p:cNvCxnSpPr/>
          <p:nvPr/>
        </p:nvCxnSpPr>
        <p:spPr>
          <a:xfrm>
            <a:off x="3071802" y="5429264"/>
            <a:ext cx="360000" cy="158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ovná spojovacia šípka 57"/>
          <p:cNvCxnSpPr/>
          <p:nvPr/>
        </p:nvCxnSpPr>
        <p:spPr>
          <a:xfrm>
            <a:off x="5715008" y="5429264"/>
            <a:ext cx="360000" cy="158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dĺžnik 55"/>
          <p:cNvSpPr/>
          <p:nvPr/>
        </p:nvSpPr>
        <p:spPr>
          <a:xfrm>
            <a:off x="357158" y="1428736"/>
            <a:ext cx="87868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tabLst>
                <a:tab pos="2514600" algn="l"/>
              </a:tabLst>
            </a:pP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           Vysokoteplotné supravodiče	-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vrstevnatá štruktúra</a:t>
            </a:r>
          </a:p>
          <a:p>
            <a:pPr>
              <a:buNone/>
              <a:tabLst>
                <a:tab pos="2514600" algn="l"/>
              </a:tabLst>
            </a:pPr>
            <a:endParaRPr lang="sk-SK" b="1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  <a:tabLst>
                <a:tab pos="2514600" algn="l"/>
              </a:tabLst>
            </a:pP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			   - vysoká anizotropia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  <a:latin typeface="Symbol" pitchFamily="18" charset="2"/>
              </a:rPr>
              <a:t>G</a:t>
            </a:r>
          </a:p>
          <a:p>
            <a:pPr>
              <a:buNone/>
              <a:tabLst>
                <a:tab pos="2514600" algn="l"/>
              </a:tabLst>
            </a:pPr>
            <a:endParaRPr lang="sk-SK" smtClean="0">
              <a:solidFill>
                <a:schemeClr val="accent5">
                  <a:lumMod val="50000"/>
                </a:schemeClr>
              </a:solidFill>
              <a:latin typeface="Symbol" pitchFamily="18" charset="2"/>
            </a:endParaRPr>
          </a:p>
          <a:p>
            <a:pPr>
              <a:buNone/>
              <a:tabLst>
                <a:tab pos="2514600" algn="l"/>
              </a:tabLst>
            </a:pPr>
            <a:r>
              <a:rPr lang="sk-SK" smtClean="0">
                <a:solidFill>
                  <a:schemeClr val="accent5">
                    <a:lumMod val="50000"/>
                  </a:schemeClr>
                </a:solidFill>
                <a:latin typeface="Symbol" pitchFamily="18" charset="2"/>
              </a:rPr>
              <a:t>			      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- víry sa zmestia medzi roviny (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  <a:latin typeface="Symbol" pitchFamily="18" charset="2"/>
              </a:rPr>
              <a:t>x</a:t>
            </a:r>
            <a:r>
              <a:rPr lang="sk-SK" baseline="-25000" smtClean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mtClean="0">
                <a:solidFill>
                  <a:schemeClr val="accent5">
                    <a:lumMod val="50000"/>
                  </a:schemeClr>
                </a:solidFill>
              </a:rPr>
              <a:t>&lt;&lt; s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)</a:t>
            </a:r>
          </a:p>
          <a:p>
            <a:pPr>
              <a:buNone/>
              <a:tabLst>
                <a:tab pos="2514600" algn="l"/>
              </a:tabLst>
            </a:pPr>
            <a:endParaRPr lang="sk-SK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tabLst>
                <a:tab pos="2514600" algn="l"/>
              </a:tabLst>
            </a:pP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			            </a:t>
            </a:r>
            <a:r>
              <a:rPr lang="en-GB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GB" b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v YBa</a:t>
            </a:r>
            <a:r>
              <a:rPr lang="sk-SK" baseline="-2500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Cu</a:t>
            </a:r>
            <a:r>
              <a:rPr lang="sk-SK" baseline="-2500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sk-SK" baseline="-25000" smtClean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len pre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  <a:latin typeface="Symbol" pitchFamily="18" charset="2"/>
              </a:rPr>
              <a:t>q</a:t>
            </a:r>
            <a:r>
              <a:rPr lang="sk-SK" b="1" baseline="-25000" smtClean="0">
                <a:solidFill>
                  <a:schemeClr val="accent5">
                    <a:lumMod val="50000"/>
                  </a:schemeClr>
                </a:solidFill>
              </a:rPr>
              <a:t>H </a:t>
            </a:r>
            <a:r>
              <a:rPr lang="en-GB" b="1" smtClean="0">
                <a:solidFill>
                  <a:schemeClr val="accent5">
                    <a:lumMod val="50000"/>
                  </a:schemeClr>
                </a:solidFill>
              </a:rPr>
              <a:t>&lt;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 2°</a:t>
            </a:r>
            <a:endParaRPr lang="en-GB" sz="1600" b="1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3" name="Rovná spojnica 52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Skupina 145"/>
          <p:cNvGrpSpPr/>
          <p:nvPr/>
        </p:nvGrpSpPr>
        <p:grpSpPr>
          <a:xfrm>
            <a:off x="670806" y="4214820"/>
            <a:ext cx="7973160" cy="1357323"/>
            <a:chOff x="625051" y="4419629"/>
            <a:chExt cx="7973160" cy="1000132"/>
          </a:xfrm>
        </p:grpSpPr>
        <p:sp>
          <p:nvSpPr>
            <p:cNvPr id="140" name="Obdĺžnik 139"/>
            <p:cNvSpPr/>
            <p:nvPr/>
          </p:nvSpPr>
          <p:spPr>
            <a:xfrm>
              <a:off x="625051" y="4419629"/>
              <a:ext cx="7893899" cy="10001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7" name="Obdĺžnik 126"/>
            <p:cNvSpPr/>
            <p:nvPr/>
          </p:nvSpPr>
          <p:spPr>
            <a:xfrm>
              <a:off x="811469" y="4524907"/>
              <a:ext cx="7786742" cy="680348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Cu</a:t>
              </a:r>
              <a:r>
                <a:rPr lang="sk-SK" b="1" baseline="-25000" smtClean="0">
                  <a:solidFill>
                    <a:schemeClr val="accent5">
                      <a:lumMod val="50000"/>
                    </a:schemeClr>
                  </a:solidFill>
                </a:rPr>
                <a:t>x</a:t>
              </a:r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TiSe</a:t>
              </a:r>
              <a:r>
                <a:rPr lang="sk-SK" b="1" baseline="-25000" smtClean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: - anizotropia malá (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  <a:latin typeface="Symbol" pitchFamily="18" charset="2"/>
                </a:rPr>
                <a:t>G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=1.7 ) </a:t>
              </a:r>
            </a:p>
            <a:p>
              <a:pPr>
                <a:buNone/>
              </a:pP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	    - víry (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  <a:latin typeface="Symbol" pitchFamily="18" charset="2"/>
                </a:rPr>
                <a:t>x</a:t>
              </a:r>
              <a:r>
                <a:rPr lang="sk-SK" baseline="-25000" smtClean="0">
                  <a:solidFill>
                    <a:schemeClr val="accent5">
                      <a:lumMod val="50000"/>
                    </a:schemeClr>
                  </a:solidFill>
                </a:rPr>
                <a:t>c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=12nm ) sú väčšie ako medzirovinná vzdialenosť (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s=0.6nm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)</a:t>
              </a:r>
            </a:p>
            <a:p>
              <a:pPr>
                <a:buNone/>
              </a:pPr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  <a:sym typeface="Symbol"/>
                </a:rPr>
                <a:t>	        </a:t>
              </a:r>
              <a:r>
                <a:rPr lang="fr-FR" b="1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neočakávame lock-in efekt</a:t>
              </a:r>
            </a:p>
          </p:txBody>
        </p:sp>
      </p:grpSp>
      <p:cxnSp>
        <p:nvCxnSpPr>
          <p:cNvPr id="129" name="Rovná spojnica 128"/>
          <p:cNvCxnSpPr/>
          <p:nvPr/>
        </p:nvCxnSpPr>
        <p:spPr>
          <a:xfrm>
            <a:off x="142844" y="6570684"/>
            <a:ext cx="8715436" cy="158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Nadpis 1"/>
          <p:cNvSpPr txBox="1">
            <a:spLocks/>
          </p:cNvSpPr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Lokálne magnetické merania na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TiSe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RNDr. Zuzana Medveck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á, OFNT  		 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5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/9</a:t>
            </a:r>
            <a:endParaRPr kumimoji="0" lang="sk-SK" sz="240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Skupina 149"/>
          <p:cNvGrpSpPr/>
          <p:nvPr/>
        </p:nvGrpSpPr>
        <p:grpSpPr>
          <a:xfrm rot="16200000">
            <a:off x="1500167" y="1571610"/>
            <a:ext cx="1500198" cy="2500332"/>
            <a:chOff x="7104079" y="630349"/>
            <a:chExt cx="1255529" cy="2114281"/>
          </a:xfrm>
        </p:grpSpPr>
        <p:grpSp>
          <p:nvGrpSpPr>
            <p:cNvPr id="4" name="Skupina 117"/>
            <p:cNvGrpSpPr/>
            <p:nvPr/>
          </p:nvGrpSpPr>
          <p:grpSpPr>
            <a:xfrm rot="16200000">
              <a:off x="6765357" y="1150380"/>
              <a:ext cx="2114281" cy="1074220"/>
              <a:chOff x="887417" y="3208833"/>
              <a:chExt cx="2284530" cy="1136031"/>
            </a:xfrm>
          </p:grpSpPr>
          <p:grpSp>
            <p:nvGrpSpPr>
              <p:cNvPr id="5" name="Skupina 65"/>
              <p:cNvGrpSpPr/>
              <p:nvPr/>
            </p:nvGrpSpPr>
            <p:grpSpPr>
              <a:xfrm>
                <a:off x="887417" y="3208833"/>
                <a:ext cx="2284530" cy="1136031"/>
                <a:chOff x="5437913" y="2222418"/>
                <a:chExt cx="2284530" cy="1136031"/>
              </a:xfrm>
            </p:grpSpPr>
            <p:cxnSp>
              <p:nvCxnSpPr>
                <p:cNvPr id="157" name="Rovná spojnica 4"/>
                <p:cNvCxnSpPr/>
                <p:nvPr/>
              </p:nvCxnSpPr>
              <p:spPr>
                <a:xfrm>
                  <a:off x="5562239" y="3036036"/>
                  <a:ext cx="1478156" cy="1588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" name="Skupina 64"/>
                <p:cNvGrpSpPr/>
                <p:nvPr/>
              </p:nvGrpSpPr>
              <p:grpSpPr>
                <a:xfrm>
                  <a:off x="5437913" y="2222418"/>
                  <a:ext cx="2284530" cy="1136031"/>
                  <a:chOff x="5437913" y="2235689"/>
                  <a:chExt cx="2284530" cy="1136031"/>
                </a:xfrm>
              </p:grpSpPr>
              <p:sp>
                <p:nvSpPr>
                  <p:cNvPr id="159" name="Ovál 158"/>
                  <p:cNvSpPr/>
                  <p:nvPr/>
                </p:nvSpPr>
                <p:spPr>
                  <a:xfrm>
                    <a:off x="5840300" y="2428868"/>
                    <a:ext cx="787886" cy="5715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grpSp>
                <p:nvGrpSpPr>
                  <p:cNvPr id="8" name="Skupina 58"/>
                  <p:cNvGrpSpPr/>
                  <p:nvPr/>
                </p:nvGrpSpPr>
                <p:grpSpPr>
                  <a:xfrm>
                    <a:off x="5437913" y="2235689"/>
                    <a:ext cx="2284530" cy="1136031"/>
                    <a:chOff x="2151765" y="2603985"/>
                    <a:chExt cx="2284530" cy="1136031"/>
                  </a:xfrm>
                </p:grpSpPr>
                <p:grpSp>
                  <p:nvGrpSpPr>
                    <p:cNvPr id="9" name="Skupina 22"/>
                    <p:cNvGrpSpPr/>
                    <p:nvPr/>
                  </p:nvGrpSpPr>
                  <p:grpSpPr>
                    <a:xfrm>
                      <a:off x="2151765" y="2752346"/>
                      <a:ext cx="1634949" cy="644543"/>
                      <a:chOff x="2151765" y="2752346"/>
                      <a:chExt cx="1634949" cy="644543"/>
                    </a:xfrm>
                  </p:grpSpPr>
                  <p:cxnSp>
                    <p:nvCxnSpPr>
                      <p:cNvPr id="168" name="Rovná spojnica 4"/>
                      <p:cNvCxnSpPr/>
                      <p:nvPr/>
                    </p:nvCxnSpPr>
                    <p:spPr>
                      <a:xfrm>
                        <a:off x="2308558" y="2752346"/>
                        <a:ext cx="1478156" cy="1588"/>
                      </a:xfrm>
                      <a:prstGeom prst="line">
                        <a:avLst/>
                      </a:prstGeom>
                      <a:ln w="381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" name="Skupina 25"/>
                      <p:cNvGrpSpPr/>
                      <p:nvPr/>
                    </p:nvGrpSpPr>
                    <p:grpSpPr>
                      <a:xfrm>
                        <a:off x="2151765" y="2787746"/>
                        <a:ext cx="298266" cy="609143"/>
                        <a:chOff x="2151765" y="2787746"/>
                        <a:chExt cx="298266" cy="609143"/>
                      </a:xfrm>
                    </p:grpSpPr>
                    <p:cxnSp>
                      <p:nvCxnSpPr>
                        <p:cNvPr id="170" name="Rovná spojovacia šípka 169"/>
                        <p:cNvCxnSpPr/>
                        <p:nvPr/>
                      </p:nvCxnSpPr>
                      <p:spPr>
                        <a:xfrm rot="5400000">
                          <a:off x="2123496" y="3091524"/>
                          <a:ext cx="609143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6"/>
                          </a:solidFill>
                          <a:headEnd type="arrow"/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1" name="Obdĺžnik 170"/>
                        <p:cNvSpPr/>
                        <p:nvPr/>
                      </p:nvSpPr>
                      <p:spPr>
                        <a:xfrm flipV="1">
                          <a:off x="2151765" y="2830783"/>
                          <a:ext cx="298266" cy="390583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b="1" smtClean="0">
                              <a:solidFill>
                                <a:schemeClr val="accent6"/>
                              </a:solidFill>
                            </a:rPr>
                            <a:t>s</a:t>
                          </a:r>
                          <a:endParaRPr lang="sk-SK" b="1">
                            <a:solidFill>
                              <a:schemeClr val="accent6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" name="Skupina 57"/>
                    <p:cNvGrpSpPr/>
                    <p:nvPr/>
                  </p:nvGrpSpPr>
                  <p:grpSpPr>
                    <a:xfrm>
                      <a:off x="3212877" y="2603985"/>
                      <a:ext cx="1223418" cy="1136031"/>
                      <a:chOff x="3212877" y="2603985"/>
                      <a:chExt cx="1223418" cy="1136031"/>
                    </a:xfrm>
                  </p:grpSpPr>
                  <p:grpSp>
                    <p:nvGrpSpPr>
                      <p:cNvPr id="15" name="Skupina 46"/>
                      <p:cNvGrpSpPr/>
                      <p:nvPr/>
                    </p:nvGrpSpPr>
                    <p:grpSpPr>
                      <a:xfrm>
                        <a:off x="3212877" y="2692808"/>
                        <a:ext cx="624911" cy="1047208"/>
                        <a:chOff x="3212877" y="2692808"/>
                        <a:chExt cx="624911" cy="1047208"/>
                      </a:xfrm>
                    </p:grpSpPr>
                    <p:sp>
                      <p:nvSpPr>
                        <p:cNvPr id="166" name="Voľná forma 165"/>
                        <p:cNvSpPr/>
                        <p:nvPr/>
                      </p:nvSpPr>
                      <p:spPr>
                        <a:xfrm>
                          <a:off x="3212877" y="2692808"/>
                          <a:ext cx="613187" cy="393459"/>
                        </a:xfrm>
                        <a:custGeom>
                          <a:avLst/>
                          <a:gdLst>
                            <a:gd name="connsiteX0" fmla="*/ 355600 w 1738489"/>
                            <a:gd name="connsiteY0" fmla="*/ 0 h 939800"/>
                            <a:gd name="connsiteX1" fmla="*/ 1735667 w 1738489"/>
                            <a:gd name="connsiteY1" fmla="*/ 143933 h 939800"/>
                            <a:gd name="connsiteX2" fmla="*/ 372533 w 1738489"/>
                            <a:gd name="connsiteY2" fmla="*/ 406400 h 939800"/>
                            <a:gd name="connsiteX3" fmla="*/ 0 w 1738489"/>
                            <a:gd name="connsiteY3" fmla="*/ 939800 h 9398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738489" h="939800">
                              <a:moveTo>
                                <a:pt x="355600" y="0"/>
                              </a:moveTo>
                              <a:cubicBezTo>
                                <a:pt x="1044222" y="38100"/>
                                <a:pt x="1732845" y="76200"/>
                                <a:pt x="1735667" y="143933"/>
                              </a:cubicBezTo>
                              <a:cubicBezTo>
                                <a:pt x="1738489" y="211666"/>
                                <a:pt x="661811" y="273756"/>
                                <a:pt x="372533" y="406400"/>
                              </a:cubicBezTo>
                              <a:cubicBezTo>
                                <a:pt x="83255" y="539044"/>
                                <a:pt x="41627" y="739422"/>
                                <a:pt x="0" y="939800"/>
                              </a:cubicBezTo>
                            </a:path>
                          </a:pathLst>
                        </a:cu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167" name="Voľná forma 166"/>
                        <p:cNvSpPr/>
                        <p:nvPr/>
                      </p:nvSpPr>
                      <p:spPr>
                        <a:xfrm>
                          <a:off x="3224600" y="3346555"/>
                          <a:ext cx="613188" cy="393461"/>
                        </a:xfrm>
                        <a:custGeom>
                          <a:avLst/>
                          <a:gdLst>
                            <a:gd name="connsiteX0" fmla="*/ 355600 w 1738489"/>
                            <a:gd name="connsiteY0" fmla="*/ 0 h 939800"/>
                            <a:gd name="connsiteX1" fmla="*/ 1735667 w 1738489"/>
                            <a:gd name="connsiteY1" fmla="*/ 143933 h 939800"/>
                            <a:gd name="connsiteX2" fmla="*/ 372533 w 1738489"/>
                            <a:gd name="connsiteY2" fmla="*/ 406400 h 939800"/>
                            <a:gd name="connsiteX3" fmla="*/ 0 w 1738489"/>
                            <a:gd name="connsiteY3" fmla="*/ 939800 h 9398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738489" h="939800">
                              <a:moveTo>
                                <a:pt x="355600" y="0"/>
                              </a:moveTo>
                              <a:cubicBezTo>
                                <a:pt x="1044222" y="38100"/>
                                <a:pt x="1732845" y="76200"/>
                                <a:pt x="1735667" y="143933"/>
                              </a:cubicBezTo>
                              <a:cubicBezTo>
                                <a:pt x="1738489" y="211666"/>
                                <a:pt x="661811" y="273756"/>
                                <a:pt x="372533" y="406400"/>
                              </a:cubicBezTo>
                              <a:cubicBezTo>
                                <a:pt x="83255" y="539044"/>
                                <a:pt x="41627" y="739422"/>
                                <a:pt x="0" y="939800"/>
                              </a:cubicBezTo>
                            </a:path>
                          </a:pathLst>
                        </a:cu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</p:grpSp>
                  <p:sp>
                    <p:nvSpPr>
                      <p:cNvPr id="164" name="BlokTextu 163"/>
                      <p:cNvSpPr txBox="1"/>
                      <p:nvPr/>
                    </p:nvSpPr>
                    <p:spPr>
                      <a:xfrm rot="10800000">
                        <a:off x="3769094" y="3235304"/>
                        <a:ext cx="667201" cy="3254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smtClean="0"/>
                          <a:t>&lt;</a:t>
                        </a:r>
                        <a:r>
                          <a:rPr lang="el-GR" sz="1400" smtClean="0"/>
                          <a:t>ψψ</a:t>
                        </a:r>
                        <a:r>
                          <a:rPr lang="en-US" sz="1400" smtClean="0"/>
                          <a:t>&gt;</a:t>
                        </a:r>
                        <a:endParaRPr lang="sk-SK" sz="1400"/>
                      </a:p>
                    </p:txBody>
                  </p:sp>
                  <p:sp>
                    <p:nvSpPr>
                      <p:cNvPr id="165" name="BlokTextu 164"/>
                      <p:cNvSpPr txBox="1"/>
                      <p:nvPr/>
                    </p:nvSpPr>
                    <p:spPr>
                      <a:xfrm rot="10800000">
                        <a:off x="3769094" y="2603985"/>
                        <a:ext cx="667201" cy="3254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smtClean="0"/>
                          <a:t>&lt;</a:t>
                        </a:r>
                        <a:r>
                          <a:rPr lang="el-GR" sz="1400" smtClean="0"/>
                          <a:t>ψψ</a:t>
                        </a:r>
                        <a:r>
                          <a:rPr lang="en-US" sz="1400" smtClean="0"/>
                          <a:t>&gt;</a:t>
                        </a:r>
                        <a:endParaRPr lang="sk-SK" sz="1400"/>
                      </a:p>
                    </p:txBody>
                  </p:sp>
                </p:grpSp>
              </p:grpSp>
            </p:grpSp>
          </p:grpSp>
          <p:cxnSp>
            <p:nvCxnSpPr>
              <p:cNvPr id="155" name="Rovná spojovacia šípka 154"/>
              <p:cNvCxnSpPr/>
              <p:nvPr/>
            </p:nvCxnSpPr>
            <p:spPr>
              <a:xfrm rot="5400000" flipH="1" flipV="1">
                <a:off x="1403737" y="3688687"/>
                <a:ext cx="576000" cy="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Obdĺžnik 155"/>
              <p:cNvSpPr/>
              <p:nvPr/>
            </p:nvSpPr>
            <p:spPr>
              <a:xfrm rot="10800000">
                <a:off x="1331664" y="3448463"/>
                <a:ext cx="364085" cy="3905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l-GR" b="1" smtClean="0">
                    <a:solidFill>
                      <a:schemeClr val="bg1"/>
                    </a:solidFill>
                  </a:rPr>
                  <a:t>ξ</a:t>
                </a:r>
                <a:r>
                  <a:rPr lang="sk-SK" b="1" baseline="-25000" smtClean="0">
                    <a:solidFill>
                      <a:schemeClr val="bg1"/>
                    </a:solidFill>
                  </a:rPr>
                  <a:t>c</a:t>
                </a:r>
                <a:endParaRPr lang="sk-SK" b="1" baseline="-250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2" name="Voľná forma 151"/>
            <p:cNvSpPr/>
            <p:nvPr/>
          </p:nvSpPr>
          <p:spPr>
            <a:xfrm rot="5400000" flipH="1">
              <a:off x="7639776" y="1289917"/>
              <a:ext cx="567492" cy="372051"/>
            </a:xfrm>
            <a:custGeom>
              <a:avLst/>
              <a:gdLst>
                <a:gd name="connsiteX0" fmla="*/ 355600 w 1738489"/>
                <a:gd name="connsiteY0" fmla="*/ 0 h 939800"/>
                <a:gd name="connsiteX1" fmla="*/ 1735667 w 1738489"/>
                <a:gd name="connsiteY1" fmla="*/ 143933 h 939800"/>
                <a:gd name="connsiteX2" fmla="*/ 372533 w 1738489"/>
                <a:gd name="connsiteY2" fmla="*/ 406400 h 939800"/>
                <a:gd name="connsiteX3" fmla="*/ 0 w 1738489"/>
                <a:gd name="connsiteY3" fmla="*/ 93980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8489" h="939800">
                  <a:moveTo>
                    <a:pt x="355600" y="0"/>
                  </a:moveTo>
                  <a:cubicBezTo>
                    <a:pt x="1044222" y="38100"/>
                    <a:pt x="1732845" y="76200"/>
                    <a:pt x="1735667" y="143933"/>
                  </a:cubicBezTo>
                  <a:cubicBezTo>
                    <a:pt x="1738489" y="211666"/>
                    <a:pt x="661811" y="273756"/>
                    <a:pt x="372533" y="406400"/>
                  </a:cubicBezTo>
                  <a:cubicBezTo>
                    <a:pt x="83255" y="539044"/>
                    <a:pt x="41627" y="739422"/>
                    <a:pt x="0" y="939800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3" name="Voľná forma 152"/>
            <p:cNvSpPr/>
            <p:nvPr/>
          </p:nvSpPr>
          <p:spPr>
            <a:xfrm rot="5400000" flipH="1">
              <a:off x="7006359" y="1305792"/>
              <a:ext cx="567492" cy="372051"/>
            </a:xfrm>
            <a:custGeom>
              <a:avLst/>
              <a:gdLst>
                <a:gd name="connsiteX0" fmla="*/ 355600 w 1738489"/>
                <a:gd name="connsiteY0" fmla="*/ 0 h 939800"/>
                <a:gd name="connsiteX1" fmla="*/ 1735667 w 1738489"/>
                <a:gd name="connsiteY1" fmla="*/ 143933 h 939800"/>
                <a:gd name="connsiteX2" fmla="*/ 372533 w 1738489"/>
                <a:gd name="connsiteY2" fmla="*/ 406400 h 939800"/>
                <a:gd name="connsiteX3" fmla="*/ 0 w 1738489"/>
                <a:gd name="connsiteY3" fmla="*/ 93980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8489" h="939800">
                  <a:moveTo>
                    <a:pt x="355600" y="0"/>
                  </a:moveTo>
                  <a:cubicBezTo>
                    <a:pt x="1044222" y="38100"/>
                    <a:pt x="1732845" y="76200"/>
                    <a:pt x="1735667" y="143933"/>
                  </a:cubicBezTo>
                  <a:cubicBezTo>
                    <a:pt x="1738489" y="211666"/>
                    <a:pt x="661811" y="273756"/>
                    <a:pt x="372533" y="406400"/>
                  </a:cubicBezTo>
                  <a:cubicBezTo>
                    <a:pt x="83255" y="539044"/>
                    <a:pt x="41627" y="739422"/>
                    <a:pt x="0" y="939800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71" name="Nadpis 1"/>
          <p:cNvSpPr txBox="1">
            <a:spLocks/>
          </p:cNvSpPr>
          <p:nvPr/>
        </p:nvSpPr>
        <p:spPr>
          <a:xfrm>
            <a:off x="571472" y="214290"/>
            <a:ext cx="842968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latin typeface="+mj-lt"/>
                <a:ea typeface="OpenSymbol" pitchFamily="2" charset="0"/>
                <a:cs typeface="+mj-cs"/>
              </a:rPr>
              <a:t>Lock-in efekt</a:t>
            </a:r>
            <a:endParaRPr kumimoji="0" lang="sk-SK" sz="2000" i="0" u="none" strike="noStrike" kern="1200" cap="none" spc="0" normalizeH="0" baseline="-2500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OpenSymbol" pitchFamily="2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" name="Nadpis 1"/>
          <p:cNvSpPr txBox="1">
            <a:spLocks/>
          </p:cNvSpPr>
          <p:nvPr/>
        </p:nvSpPr>
        <p:spPr>
          <a:xfrm>
            <a:off x="357158" y="214290"/>
            <a:ext cx="842968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latin typeface="+mj-lt"/>
                <a:ea typeface="OpenSymbol" pitchFamily="2" charset="0"/>
                <a:cs typeface="+mj-cs"/>
              </a:rPr>
              <a:t>Orientácia vírov,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  <a:latin typeface="Symbol" pitchFamily="18" charset="2"/>
                <a:cs typeface="Palatino"/>
              </a:rPr>
              <a:t>q</a:t>
            </a:r>
            <a:r>
              <a:rPr lang="sk-SK" sz="2000" b="1" baseline="-25000" smtClean="0">
                <a:solidFill>
                  <a:schemeClr val="accent5">
                    <a:lumMod val="50000"/>
                  </a:schemeClr>
                </a:solidFill>
                <a:cs typeface="Palatino"/>
              </a:rPr>
              <a:t>B</a:t>
            </a:r>
            <a:endParaRPr kumimoji="0" lang="sk-SK" sz="2000" b="1" i="0" u="none" strike="noStrike" kern="1200" cap="none" spc="0" normalizeH="0" baseline="-2500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OpenSymbol" pitchFamily="2" charset="0"/>
              <a:cs typeface="+mj-cs"/>
            </a:endParaRPr>
          </a:p>
        </p:txBody>
      </p:sp>
      <p:cxnSp>
        <p:nvCxnSpPr>
          <p:cNvPr id="126" name="Rovná spojnica 125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Nadpis 1"/>
          <p:cNvSpPr txBox="1">
            <a:spLocks/>
          </p:cNvSpPr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Lokálne magnetické merania na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TiSe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RNDr. Zuzana Medveck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á, OFNT  		 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/9</a:t>
            </a:r>
            <a:endParaRPr kumimoji="0" lang="sk-SK" sz="240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83" name="Rovná spojnica 282"/>
          <p:cNvCxnSpPr/>
          <p:nvPr/>
        </p:nvCxnSpPr>
        <p:spPr>
          <a:xfrm>
            <a:off x="142844" y="6570684"/>
            <a:ext cx="8715436" cy="158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Skupina 82"/>
          <p:cNvGrpSpPr/>
          <p:nvPr/>
        </p:nvGrpSpPr>
        <p:grpSpPr>
          <a:xfrm>
            <a:off x="1357290" y="1612272"/>
            <a:ext cx="3429024" cy="673720"/>
            <a:chOff x="3643306" y="1357298"/>
            <a:chExt cx="3429024" cy="673720"/>
          </a:xfrm>
        </p:grpSpPr>
        <p:sp>
          <p:nvSpPr>
            <p:cNvPr id="79" name="BlokTextu 78"/>
            <p:cNvSpPr txBox="1"/>
            <p:nvPr/>
          </p:nvSpPr>
          <p:spPr>
            <a:xfrm>
              <a:off x="3643306" y="1357298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r>
                <a:rPr lang="sk-SK" baseline="30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c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 = B sin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  <a:latin typeface="Symbol" pitchFamily="18" charset="2"/>
                  <a:cs typeface="Palatino"/>
                </a:rPr>
                <a:t>q</a:t>
              </a:r>
              <a:r>
                <a:rPr lang="sk-SK" baseline="-25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endParaRPr lang="sk-SK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0" name="BlokTextu 79"/>
            <p:cNvSpPr txBox="1"/>
            <p:nvPr/>
          </p:nvSpPr>
          <p:spPr>
            <a:xfrm>
              <a:off x="5286380" y="1530952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r>
                <a:rPr lang="sk-SK" baseline="30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c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/ </a:t>
              </a:r>
              <a:r>
                <a:rPr lang="en-US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r>
                <a:rPr lang="sk-SK" baseline="30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ab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= tan </a:t>
              </a:r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  <a:latin typeface="Symbol" pitchFamily="18" charset="2"/>
                  <a:cs typeface="Palatino"/>
                </a:rPr>
                <a:t>q</a:t>
              </a:r>
              <a:r>
                <a:rPr lang="sk-SK" b="1" baseline="-25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endParaRPr lang="sk-SK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1" name="Obdĺžnik 80"/>
            <p:cNvSpPr/>
            <p:nvPr/>
          </p:nvSpPr>
          <p:spPr>
            <a:xfrm>
              <a:off x="3643306" y="1661686"/>
              <a:ext cx="14090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r>
                <a:rPr lang="sk-SK" baseline="30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ab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= B cos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  <a:latin typeface="Symbol" pitchFamily="18" charset="2"/>
                  <a:cs typeface="Palatino"/>
                </a:rPr>
                <a:t>q</a:t>
              </a:r>
              <a:r>
                <a:rPr lang="sk-SK" baseline="-25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</a:p>
          </p:txBody>
        </p:sp>
      </p:grpSp>
      <p:grpSp>
        <p:nvGrpSpPr>
          <p:cNvPr id="124" name="Skupina 123"/>
          <p:cNvGrpSpPr/>
          <p:nvPr/>
        </p:nvGrpSpPr>
        <p:grpSpPr>
          <a:xfrm>
            <a:off x="357158" y="3357562"/>
            <a:ext cx="3929090" cy="3286148"/>
            <a:chOff x="1357258" y="3264499"/>
            <a:chExt cx="3929090" cy="3286148"/>
          </a:xfrm>
        </p:grpSpPr>
        <p:graphicFrame>
          <p:nvGraphicFramePr>
            <p:cNvPr id="78855" name="Object 7"/>
            <p:cNvGraphicFramePr>
              <a:graphicFrameLocks noChangeAspect="1"/>
            </p:cNvGraphicFramePr>
            <p:nvPr/>
          </p:nvGraphicFramePr>
          <p:xfrm>
            <a:off x="1540104" y="3264499"/>
            <a:ext cx="3460492" cy="3286148"/>
          </p:xfrm>
          <a:graphic>
            <a:graphicData uri="http://schemas.openxmlformats.org/presentationml/2006/ole">
              <p:oleObj spid="_x0000_s84995" name="KGPlot" r:id="rId5" imgW="6858000" imgH="6769080" progId="KGraph_Plot">
                <p:embed/>
              </p:oleObj>
            </a:graphicData>
          </a:graphic>
        </p:graphicFrame>
        <p:sp>
          <p:nvSpPr>
            <p:cNvPr id="85" name="BlokTextu 84"/>
            <p:cNvSpPr txBox="1"/>
            <p:nvPr/>
          </p:nvSpPr>
          <p:spPr>
            <a:xfrm>
              <a:off x="1357258" y="5967001"/>
              <a:ext cx="3929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Zložky indukcie </a:t>
              </a:r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B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s rastúcim poľom</a:t>
              </a:r>
            </a:p>
          </p:txBody>
        </p:sp>
      </p:grpSp>
      <p:sp>
        <p:nvSpPr>
          <p:cNvPr id="129" name="Obdĺžnik 128"/>
          <p:cNvSpPr/>
          <p:nvPr/>
        </p:nvSpPr>
        <p:spPr>
          <a:xfrm>
            <a:off x="3929058" y="4572008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sk-SK" sz="2000" b="1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66" name="Skupina 236"/>
          <p:cNvGrpSpPr/>
          <p:nvPr/>
        </p:nvGrpSpPr>
        <p:grpSpPr>
          <a:xfrm>
            <a:off x="5143504" y="928670"/>
            <a:ext cx="2501753" cy="2066999"/>
            <a:chOff x="4959158" y="1214422"/>
            <a:chExt cx="2501753" cy="2066999"/>
          </a:xfrm>
        </p:grpSpPr>
        <p:sp>
          <p:nvSpPr>
            <p:cNvPr id="68" name="Obdĺžnik 67"/>
            <p:cNvSpPr/>
            <p:nvPr/>
          </p:nvSpPr>
          <p:spPr>
            <a:xfrm>
              <a:off x="6800377" y="1391173"/>
              <a:ext cx="3786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1600" b="1" smtClean="0">
                  <a:latin typeface="Symbol" pitchFamily="18" charset="2"/>
                  <a:cs typeface="Palatino"/>
                </a:rPr>
                <a:t>q</a:t>
              </a:r>
              <a:r>
                <a:rPr lang="sk-SK" sz="1600" b="1" baseline="-25000" smtClean="0">
                  <a:cs typeface="Palatino"/>
                </a:rPr>
                <a:t>H</a:t>
              </a:r>
              <a:endParaRPr lang="fr-FR" sz="1400" b="1" baseline="-25000" dirty="0">
                <a:cs typeface="Palatino"/>
              </a:endParaRPr>
            </a:p>
          </p:txBody>
        </p:sp>
        <p:grpSp>
          <p:nvGrpSpPr>
            <p:cNvPr id="67" name="Skupina 202"/>
            <p:cNvGrpSpPr/>
            <p:nvPr/>
          </p:nvGrpSpPr>
          <p:grpSpPr>
            <a:xfrm>
              <a:off x="4959158" y="1214422"/>
              <a:ext cx="2501753" cy="2066999"/>
              <a:chOff x="5268713" y="1532382"/>
              <a:chExt cx="2501753" cy="2066999"/>
            </a:xfrm>
          </p:grpSpPr>
          <p:grpSp>
            <p:nvGrpSpPr>
              <p:cNvPr id="69" name="Skupina 130"/>
              <p:cNvGrpSpPr/>
              <p:nvPr/>
            </p:nvGrpSpPr>
            <p:grpSpPr>
              <a:xfrm>
                <a:off x="5268713" y="1532382"/>
                <a:ext cx="2501753" cy="2066999"/>
                <a:chOff x="413322" y="984418"/>
                <a:chExt cx="1884017" cy="1565917"/>
              </a:xfrm>
            </p:grpSpPr>
            <p:grpSp>
              <p:nvGrpSpPr>
                <p:cNvPr id="74" name="Grouper 106"/>
                <p:cNvGrpSpPr/>
                <p:nvPr/>
              </p:nvGrpSpPr>
              <p:grpSpPr>
                <a:xfrm>
                  <a:off x="413322" y="984430"/>
                  <a:ext cx="1884017" cy="1565905"/>
                  <a:chOff x="21413396" y="12865126"/>
                  <a:chExt cx="3250356" cy="3018548"/>
                </a:xfrm>
              </p:grpSpPr>
              <p:grpSp>
                <p:nvGrpSpPr>
                  <p:cNvPr id="76" name="Grouper 87"/>
                  <p:cNvGrpSpPr/>
                  <p:nvPr/>
                </p:nvGrpSpPr>
                <p:grpSpPr>
                  <a:xfrm>
                    <a:off x="21413396" y="12865126"/>
                    <a:ext cx="3178636" cy="3018548"/>
                    <a:chOff x="11081009" y="17486717"/>
                    <a:chExt cx="4099921" cy="3769064"/>
                  </a:xfrm>
                </p:grpSpPr>
                <p:sp>
                  <p:nvSpPr>
                    <p:cNvPr id="86" name="Rectangle 14"/>
                    <p:cNvSpPr/>
                    <p:nvPr/>
                  </p:nvSpPr>
                  <p:spPr>
                    <a:xfrm>
                      <a:off x="12427470" y="18458973"/>
                      <a:ext cx="2753460" cy="1534654"/>
                    </a:xfrm>
                    <a:prstGeom prst="rect">
                      <a:avLst/>
                    </a:prstGeom>
                    <a:ln/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87" name="Connecteur droit 34"/>
                    <p:cNvCxnSpPr/>
                    <p:nvPr/>
                  </p:nvCxnSpPr>
                  <p:spPr>
                    <a:xfrm rot="16200000" flipH="1">
                      <a:off x="13327051" y="19456618"/>
                      <a:ext cx="1074013" cy="0"/>
                    </a:xfrm>
                    <a:prstGeom prst="line">
                      <a:avLst/>
                    </a:prstGeom>
                    <a:ln w="38100">
                      <a:prstDash val="sysDot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8" name="Arc 40"/>
                    <p:cNvSpPr/>
                    <p:nvPr/>
                  </p:nvSpPr>
                  <p:spPr>
                    <a:xfrm>
                      <a:off x="13943861" y="17747233"/>
                      <a:ext cx="877922" cy="1492384"/>
                    </a:xfrm>
                    <a:prstGeom prst="arc">
                      <a:avLst>
                        <a:gd name="adj1" fmla="val 16200000"/>
                        <a:gd name="adj2" fmla="val 21321853"/>
                      </a:avLst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9" name="Rectangle 50"/>
                    <p:cNvSpPr/>
                    <p:nvPr/>
                  </p:nvSpPr>
                  <p:spPr>
                    <a:xfrm flipH="1">
                      <a:off x="13660458" y="17486717"/>
                      <a:ext cx="718293" cy="72958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dirty="0" smtClean="0">
                          <a:cs typeface="Palatino"/>
                        </a:rPr>
                        <a:t>H</a:t>
                      </a:r>
                      <a:endParaRPr lang="fr-FR" sz="1200" b="1" dirty="0">
                        <a:cs typeface="Palatino"/>
                      </a:endParaRPr>
                    </a:p>
                  </p:txBody>
                </p:sp>
                <p:sp>
                  <p:nvSpPr>
                    <p:cNvPr id="90" name="Rectangle 52"/>
                    <p:cNvSpPr/>
                    <p:nvPr/>
                  </p:nvSpPr>
                  <p:spPr>
                    <a:xfrm flipH="1">
                      <a:off x="12547157" y="19049848"/>
                      <a:ext cx="485842" cy="72958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smtClean="0">
                          <a:cs typeface="Palatino"/>
                        </a:rPr>
                        <a:t>B</a:t>
                      </a:r>
                      <a:endParaRPr lang="fr-FR" sz="1400" b="1" dirty="0">
                        <a:cs typeface="Palatino"/>
                      </a:endParaRPr>
                    </a:p>
                  </p:txBody>
                </p:sp>
                <p:sp>
                  <p:nvSpPr>
                    <p:cNvPr id="91" name="Rectangle 65"/>
                    <p:cNvSpPr/>
                    <p:nvPr/>
                  </p:nvSpPr>
                  <p:spPr>
                    <a:xfrm>
                      <a:off x="13208664" y="20065901"/>
                      <a:ext cx="1418938" cy="570318"/>
                    </a:xfrm>
                    <a:prstGeom prst="rect">
                      <a:avLst/>
                    </a:prstGeom>
                    <a:ln/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2" name="Rectangle 52"/>
                    <p:cNvSpPr/>
                    <p:nvPr/>
                  </p:nvSpPr>
                  <p:spPr>
                    <a:xfrm flipH="1">
                      <a:off x="11081009" y="18789322"/>
                      <a:ext cx="867593" cy="72958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smtClean="0">
                          <a:cs typeface="Palatino"/>
                        </a:rPr>
                        <a:t>B</a:t>
                      </a:r>
                      <a:r>
                        <a:rPr lang="sk-SK" sz="2000" b="1" baseline="30000" smtClean="0">
                          <a:cs typeface="Palatino"/>
                        </a:rPr>
                        <a:t>ab</a:t>
                      </a:r>
                      <a:endParaRPr lang="fr-FR" sz="2000" baseline="30000" dirty="0">
                        <a:cs typeface="Palatino"/>
                      </a:endParaRPr>
                    </a:p>
                  </p:txBody>
                </p:sp>
                <p:cxnSp>
                  <p:nvCxnSpPr>
                    <p:cNvPr id="93" name="Connecteur droit avec flèche 82"/>
                    <p:cNvCxnSpPr/>
                    <p:nvPr/>
                  </p:nvCxnSpPr>
                  <p:spPr>
                    <a:xfrm rot="10800000" flipV="1">
                      <a:off x="12746710" y="18919612"/>
                      <a:ext cx="1117348" cy="1042115"/>
                    </a:xfrm>
                    <a:prstGeom prst="straightConnector1">
                      <a:avLst/>
                    </a:prstGeom>
                    <a:ln w="381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tailEnd type="arrow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6" name="Rectangle 65"/>
                    <p:cNvSpPr/>
                    <p:nvPr/>
                  </p:nvSpPr>
                  <p:spPr>
                    <a:xfrm rot="5400000">
                      <a:off x="11350880" y="18908444"/>
                      <a:ext cx="1543966" cy="524134"/>
                    </a:xfrm>
                    <a:prstGeom prst="rect">
                      <a:avLst/>
                    </a:prstGeom>
                    <a:ln/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cxnSp>
                  <p:nvCxnSpPr>
                    <p:cNvPr id="97" name="Connecteur droit 34"/>
                    <p:cNvCxnSpPr/>
                    <p:nvPr/>
                  </p:nvCxnSpPr>
                  <p:spPr>
                    <a:xfrm rot="10800000">
                      <a:off x="12295486" y="18922479"/>
                      <a:ext cx="1568545" cy="0"/>
                    </a:xfrm>
                    <a:prstGeom prst="line">
                      <a:avLst/>
                    </a:prstGeom>
                    <a:ln w="38100">
                      <a:prstDash val="sysDot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0" name="Rectangle 52"/>
                    <p:cNvSpPr/>
                    <p:nvPr/>
                  </p:nvSpPr>
                  <p:spPr>
                    <a:xfrm flipH="1">
                      <a:off x="13600671" y="20526194"/>
                      <a:ext cx="838020" cy="729587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smtClean="0">
                          <a:cs typeface="Palatino"/>
                        </a:rPr>
                        <a:t>B</a:t>
                      </a:r>
                      <a:r>
                        <a:rPr lang="sk-SK" sz="2000" b="1" baseline="30000" smtClean="0">
                          <a:cs typeface="Palatino"/>
                        </a:rPr>
                        <a:t>c</a:t>
                      </a:r>
                      <a:endParaRPr lang="fr-FR" sz="2000" baseline="30000" dirty="0">
                        <a:cs typeface="Palatino"/>
                      </a:endParaRPr>
                    </a:p>
                  </p:txBody>
                </p:sp>
              </p:grpSp>
              <p:grpSp>
                <p:nvGrpSpPr>
                  <p:cNvPr id="77" name="Grouper 105"/>
                  <p:cNvGrpSpPr/>
                  <p:nvPr/>
                </p:nvGrpSpPr>
                <p:grpSpPr>
                  <a:xfrm>
                    <a:off x="22060294" y="13623204"/>
                    <a:ext cx="2603458" cy="1732911"/>
                    <a:chOff x="22060294" y="13623204"/>
                    <a:chExt cx="2603458" cy="1732911"/>
                  </a:xfrm>
                </p:grpSpPr>
                <p:sp>
                  <p:nvSpPr>
                    <p:cNvPr id="78" name="ZoneTexte 94"/>
                    <p:cNvSpPr txBox="1"/>
                    <p:nvPr/>
                  </p:nvSpPr>
                  <p:spPr>
                    <a:xfrm>
                      <a:off x="23788614" y="13623204"/>
                      <a:ext cx="875138" cy="38204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1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VZORKA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94" name="ZoneTexte 95"/>
                    <p:cNvSpPr txBox="1"/>
                    <p:nvPr/>
                  </p:nvSpPr>
                  <p:spPr>
                    <a:xfrm>
                      <a:off x="23088443" y="14951596"/>
                      <a:ext cx="1020962" cy="40451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200" b="1" smtClean="0">
                          <a:solidFill>
                            <a:schemeClr val="bg1"/>
                          </a:solidFill>
                        </a:rPr>
                        <a:t>SONDA</a:t>
                      </a:r>
                      <a:endParaRPr lang="fr-FR" sz="105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5" name="ZoneTexte 95"/>
                    <p:cNvSpPr txBox="1"/>
                    <p:nvPr/>
                  </p:nvSpPr>
                  <p:spPr>
                    <a:xfrm rot="16200000">
                      <a:off x="21666447" y="14079628"/>
                      <a:ext cx="1147580" cy="359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200" b="1" smtClean="0">
                          <a:solidFill>
                            <a:schemeClr val="bg1"/>
                          </a:solidFill>
                        </a:rPr>
                        <a:t>SONDA</a:t>
                      </a:r>
                      <a:endParaRPr lang="fr-FR" sz="105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75" name="Connecteur droit 201"/>
                <p:cNvCxnSpPr/>
                <p:nvPr/>
              </p:nvCxnSpPr>
              <p:spPr>
                <a:xfrm rot="5400000" flipH="1" flipV="1">
                  <a:off x="1629461" y="1025622"/>
                  <a:ext cx="398517" cy="316109"/>
                </a:xfrm>
                <a:prstGeom prst="line">
                  <a:avLst/>
                </a:prstGeom>
                <a:ln w="38100" cmpd="sng">
                  <a:solidFill>
                    <a:srgbClr val="000000"/>
                  </a:solidFill>
                  <a:prstDash val="solid"/>
                  <a:headEnd type="triangle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Connecteur droit avec flèche 218"/>
              <p:cNvCxnSpPr/>
              <p:nvPr/>
            </p:nvCxnSpPr>
            <p:spPr>
              <a:xfrm rot="10800000">
                <a:off x="7342208" y="2805103"/>
                <a:ext cx="288000" cy="0"/>
              </a:xfrm>
              <a:prstGeom prst="straightConnector1">
                <a:avLst/>
              </a:prstGeom>
              <a:ln w="19050" cmpd="sng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avec flèche 219"/>
              <p:cNvCxnSpPr/>
              <p:nvPr/>
            </p:nvCxnSpPr>
            <p:spPr>
              <a:xfrm flipH="1" flipV="1">
                <a:off x="7630208" y="2410767"/>
                <a:ext cx="1" cy="396000"/>
              </a:xfrm>
              <a:prstGeom prst="straightConnector1">
                <a:avLst/>
              </a:prstGeom>
              <a:ln w="19050" cmpd="sng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ZoneTexte 220"/>
              <p:cNvSpPr txBox="1"/>
              <p:nvPr/>
            </p:nvSpPr>
            <p:spPr>
              <a:xfrm>
                <a:off x="7188880" y="2532529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1100" b="1" i="1" smtClean="0">
                    <a:solidFill>
                      <a:schemeClr val="accent6">
                        <a:lumMod val="75000"/>
                      </a:schemeClr>
                    </a:solidFill>
                  </a:rPr>
                  <a:t>ab</a:t>
                </a:r>
                <a:endParaRPr lang="fr-FR" sz="11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" name="ZoneTexte 221"/>
              <p:cNvSpPr txBox="1"/>
              <p:nvPr/>
            </p:nvSpPr>
            <p:spPr>
              <a:xfrm>
                <a:off x="7506976" y="2189620"/>
                <a:ext cx="24878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bn-IN" sz="12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</a:t>
                </a:r>
                <a:endParaRPr lang="fr-FR" sz="16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01" name="Pravá zložená zátvorka 100"/>
          <p:cNvSpPr/>
          <p:nvPr/>
        </p:nvSpPr>
        <p:spPr>
          <a:xfrm>
            <a:off x="2728900" y="1685913"/>
            <a:ext cx="214314" cy="571504"/>
          </a:xfrm>
          <a:prstGeom prst="rightBrac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2" name="Arc 40"/>
          <p:cNvSpPr/>
          <p:nvPr/>
        </p:nvSpPr>
        <p:spPr>
          <a:xfrm>
            <a:off x="6244177" y="2058446"/>
            <a:ext cx="357190" cy="785818"/>
          </a:xfrm>
          <a:prstGeom prst="arc">
            <a:avLst>
              <a:gd name="adj1" fmla="val 16200000"/>
              <a:gd name="adj2" fmla="val 1880005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" name="Nadpis 1"/>
          <p:cNvSpPr txBox="1">
            <a:spLocks/>
          </p:cNvSpPr>
          <p:nvPr/>
        </p:nvSpPr>
        <p:spPr>
          <a:xfrm>
            <a:off x="357158" y="214290"/>
            <a:ext cx="842968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latin typeface="+mj-lt"/>
                <a:ea typeface="OpenSymbol" pitchFamily="2" charset="0"/>
                <a:cs typeface="+mj-cs"/>
              </a:rPr>
              <a:t>Orientácia vírov,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  <a:latin typeface="Symbol" pitchFamily="18" charset="2"/>
                <a:cs typeface="Palatino"/>
              </a:rPr>
              <a:t>q</a:t>
            </a:r>
            <a:r>
              <a:rPr lang="sk-SK" sz="2000" b="1" baseline="-25000" smtClean="0">
                <a:solidFill>
                  <a:schemeClr val="accent5">
                    <a:lumMod val="50000"/>
                  </a:schemeClr>
                </a:solidFill>
                <a:cs typeface="Palatino"/>
              </a:rPr>
              <a:t>B</a:t>
            </a:r>
            <a:endParaRPr kumimoji="0" lang="sk-SK" sz="2000" b="1" i="0" u="none" strike="noStrike" kern="1200" cap="none" spc="0" normalizeH="0" baseline="-2500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OpenSymbol" pitchFamily="2" charset="0"/>
              <a:cs typeface="+mj-cs"/>
            </a:endParaRPr>
          </a:p>
        </p:txBody>
      </p:sp>
      <p:cxnSp>
        <p:nvCxnSpPr>
          <p:cNvPr id="126" name="Rovná spojnica 125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Nadpis 1"/>
          <p:cNvSpPr txBox="1">
            <a:spLocks/>
          </p:cNvSpPr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Lokálne magnetické merania na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TiSe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RNDr. Zuzana Medveck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á, OFNT  		 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/9</a:t>
            </a:r>
            <a:endParaRPr kumimoji="0" lang="sk-SK" sz="240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83" name="Rovná spojnica 282"/>
          <p:cNvCxnSpPr/>
          <p:nvPr/>
        </p:nvCxnSpPr>
        <p:spPr>
          <a:xfrm>
            <a:off x="142844" y="6570684"/>
            <a:ext cx="8715436" cy="158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82"/>
          <p:cNvGrpSpPr/>
          <p:nvPr/>
        </p:nvGrpSpPr>
        <p:grpSpPr>
          <a:xfrm>
            <a:off x="1357290" y="1612272"/>
            <a:ext cx="3429024" cy="673720"/>
            <a:chOff x="3643306" y="1357298"/>
            <a:chExt cx="3429024" cy="673720"/>
          </a:xfrm>
        </p:grpSpPr>
        <p:sp>
          <p:nvSpPr>
            <p:cNvPr id="79" name="BlokTextu 78"/>
            <p:cNvSpPr txBox="1"/>
            <p:nvPr/>
          </p:nvSpPr>
          <p:spPr>
            <a:xfrm>
              <a:off x="3643306" y="1357298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r>
                <a:rPr lang="sk-SK" baseline="30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c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 = B sin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  <a:latin typeface="Symbol" pitchFamily="18" charset="2"/>
                  <a:cs typeface="Palatino"/>
                </a:rPr>
                <a:t>q</a:t>
              </a:r>
              <a:r>
                <a:rPr lang="sk-SK" baseline="-25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endParaRPr lang="sk-SK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0" name="BlokTextu 79"/>
            <p:cNvSpPr txBox="1"/>
            <p:nvPr/>
          </p:nvSpPr>
          <p:spPr>
            <a:xfrm>
              <a:off x="5286380" y="1530952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r>
                <a:rPr lang="sk-SK" baseline="30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c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/ </a:t>
              </a:r>
              <a:r>
                <a:rPr lang="en-US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r>
                <a:rPr lang="sk-SK" baseline="30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ab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= tan </a:t>
              </a:r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  <a:latin typeface="Symbol" pitchFamily="18" charset="2"/>
                  <a:cs typeface="Palatino"/>
                </a:rPr>
                <a:t>q</a:t>
              </a:r>
              <a:r>
                <a:rPr lang="sk-SK" b="1" baseline="-25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endParaRPr lang="sk-SK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1" name="Obdĺžnik 80"/>
            <p:cNvSpPr/>
            <p:nvPr/>
          </p:nvSpPr>
          <p:spPr>
            <a:xfrm>
              <a:off x="3643306" y="1661686"/>
              <a:ext cx="14090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r>
                <a:rPr lang="sk-SK" baseline="30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ab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= B cos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  <a:latin typeface="Symbol" pitchFamily="18" charset="2"/>
                  <a:cs typeface="Palatino"/>
                </a:rPr>
                <a:t>q</a:t>
              </a:r>
              <a:r>
                <a:rPr lang="sk-SK" baseline="-25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</a:p>
          </p:txBody>
        </p:sp>
      </p:grpSp>
      <p:grpSp>
        <p:nvGrpSpPr>
          <p:cNvPr id="3" name="Skupina 123"/>
          <p:cNvGrpSpPr/>
          <p:nvPr/>
        </p:nvGrpSpPr>
        <p:grpSpPr>
          <a:xfrm>
            <a:off x="357158" y="3357562"/>
            <a:ext cx="3929090" cy="3286148"/>
            <a:chOff x="1357258" y="3264499"/>
            <a:chExt cx="3929090" cy="3286148"/>
          </a:xfrm>
        </p:grpSpPr>
        <p:graphicFrame>
          <p:nvGraphicFramePr>
            <p:cNvPr id="78855" name="Object 7"/>
            <p:cNvGraphicFramePr>
              <a:graphicFrameLocks noChangeAspect="1"/>
            </p:cNvGraphicFramePr>
            <p:nvPr/>
          </p:nvGraphicFramePr>
          <p:xfrm>
            <a:off x="1540104" y="3264499"/>
            <a:ext cx="3460492" cy="3286148"/>
          </p:xfrm>
          <a:graphic>
            <a:graphicData uri="http://schemas.openxmlformats.org/presentationml/2006/ole">
              <p:oleObj spid="_x0000_s175106" name="KGPlot" r:id="rId5" imgW="6858000" imgH="6769080" progId="KGraph_Plot">
                <p:embed/>
              </p:oleObj>
            </a:graphicData>
          </a:graphic>
        </p:graphicFrame>
        <p:sp>
          <p:nvSpPr>
            <p:cNvPr id="85" name="BlokTextu 84"/>
            <p:cNvSpPr txBox="1"/>
            <p:nvPr/>
          </p:nvSpPr>
          <p:spPr>
            <a:xfrm>
              <a:off x="1357258" y="5967001"/>
              <a:ext cx="3929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Zložky indukcie </a:t>
              </a:r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B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s rastúcim poľom</a:t>
              </a:r>
            </a:p>
          </p:txBody>
        </p:sp>
      </p:grpSp>
      <p:sp>
        <p:nvSpPr>
          <p:cNvPr id="129" name="Obdĺžnik 128"/>
          <p:cNvSpPr/>
          <p:nvPr/>
        </p:nvSpPr>
        <p:spPr>
          <a:xfrm>
            <a:off x="3929058" y="4572008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sk-SK" sz="2000" b="1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" name="Skupina 236"/>
          <p:cNvGrpSpPr/>
          <p:nvPr/>
        </p:nvGrpSpPr>
        <p:grpSpPr>
          <a:xfrm>
            <a:off x="5143509" y="928670"/>
            <a:ext cx="2501753" cy="2066999"/>
            <a:chOff x="4959163" y="1214422"/>
            <a:chExt cx="2501753" cy="2066999"/>
          </a:xfrm>
        </p:grpSpPr>
        <p:sp>
          <p:nvSpPr>
            <p:cNvPr id="68" name="Obdĺžnik 67"/>
            <p:cNvSpPr/>
            <p:nvPr/>
          </p:nvSpPr>
          <p:spPr>
            <a:xfrm>
              <a:off x="6800377" y="1391173"/>
              <a:ext cx="3786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1600" b="1" smtClean="0">
                  <a:latin typeface="Symbol" pitchFamily="18" charset="2"/>
                  <a:cs typeface="Palatino"/>
                </a:rPr>
                <a:t>q</a:t>
              </a:r>
              <a:r>
                <a:rPr lang="sk-SK" sz="1600" b="1" baseline="-25000" smtClean="0">
                  <a:cs typeface="Palatino"/>
                </a:rPr>
                <a:t>H</a:t>
              </a:r>
              <a:endParaRPr lang="fr-FR" sz="1400" b="1" baseline="-25000" dirty="0">
                <a:cs typeface="Palatino"/>
              </a:endParaRPr>
            </a:p>
          </p:txBody>
        </p:sp>
        <p:grpSp>
          <p:nvGrpSpPr>
            <p:cNvPr id="5" name="Skupina 202"/>
            <p:cNvGrpSpPr/>
            <p:nvPr/>
          </p:nvGrpSpPr>
          <p:grpSpPr>
            <a:xfrm>
              <a:off x="4959163" y="1214422"/>
              <a:ext cx="2501753" cy="2066999"/>
              <a:chOff x="5268718" y="1532382"/>
              <a:chExt cx="2501753" cy="2066999"/>
            </a:xfrm>
          </p:grpSpPr>
          <p:grpSp>
            <p:nvGrpSpPr>
              <p:cNvPr id="6" name="Skupina 130"/>
              <p:cNvGrpSpPr/>
              <p:nvPr/>
            </p:nvGrpSpPr>
            <p:grpSpPr>
              <a:xfrm>
                <a:off x="5268718" y="1532382"/>
                <a:ext cx="2501753" cy="2066999"/>
                <a:chOff x="413326" y="984418"/>
                <a:chExt cx="1884017" cy="1565917"/>
              </a:xfrm>
            </p:grpSpPr>
            <p:grpSp>
              <p:nvGrpSpPr>
                <p:cNvPr id="7" name="Grouper 106"/>
                <p:cNvGrpSpPr/>
                <p:nvPr/>
              </p:nvGrpSpPr>
              <p:grpSpPr>
                <a:xfrm>
                  <a:off x="413326" y="984430"/>
                  <a:ext cx="1884017" cy="1565905"/>
                  <a:chOff x="21413397" y="12865126"/>
                  <a:chExt cx="3250355" cy="3018548"/>
                </a:xfrm>
              </p:grpSpPr>
              <p:grpSp>
                <p:nvGrpSpPr>
                  <p:cNvPr id="8" name="Grouper 87"/>
                  <p:cNvGrpSpPr/>
                  <p:nvPr/>
                </p:nvGrpSpPr>
                <p:grpSpPr>
                  <a:xfrm>
                    <a:off x="21413397" y="12865126"/>
                    <a:ext cx="3178630" cy="3018548"/>
                    <a:chOff x="11081009" y="17486717"/>
                    <a:chExt cx="4099913" cy="3769064"/>
                  </a:xfrm>
                </p:grpSpPr>
                <p:sp>
                  <p:nvSpPr>
                    <p:cNvPr id="86" name="Rectangle 14"/>
                    <p:cNvSpPr/>
                    <p:nvPr/>
                  </p:nvSpPr>
                  <p:spPr>
                    <a:xfrm>
                      <a:off x="12427462" y="18458972"/>
                      <a:ext cx="2753460" cy="1534654"/>
                    </a:xfrm>
                    <a:prstGeom prst="rect">
                      <a:avLst/>
                    </a:prstGeom>
                    <a:ln/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88" name="Arc 40"/>
                    <p:cNvSpPr/>
                    <p:nvPr/>
                  </p:nvSpPr>
                  <p:spPr>
                    <a:xfrm>
                      <a:off x="13943861" y="17747233"/>
                      <a:ext cx="877922" cy="1492384"/>
                    </a:xfrm>
                    <a:prstGeom prst="arc">
                      <a:avLst>
                        <a:gd name="adj1" fmla="val 16200000"/>
                        <a:gd name="adj2" fmla="val 21321853"/>
                      </a:avLst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9" name="Rectangle 50"/>
                    <p:cNvSpPr/>
                    <p:nvPr/>
                  </p:nvSpPr>
                  <p:spPr>
                    <a:xfrm flipH="1">
                      <a:off x="13660458" y="17486717"/>
                      <a:ext cx="718293" cy="72958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dirty="0" smtClean="0">
                          <a:cs typeface="Palatino"/>
                        </a:rPr>
                        <a:t>H</a:t>
                      </a:r>
                      <a:endParaRPr lang="fr-FR" sz="1200" b="1" dirty="0">
                        <a:cs typeface="Palatino"/>
                      </a:endParaRPr>
                    </a:p>
                  </p:txBody>
                </p:sp>
                <p:sp>
                  <p:nvSpPr>
                    <p:cNvPr id="90" name="Rectangle 52"/>
                    <p:cNvSpPr/>
                    <p:nvPr/>
                  </p:nvSpPr>
                  <p:spPr>
                    <a:xfrm flipH="1">
                      <a:off x="12547144" y="19049848"/>
                      <a:ext cx="1167596" cy="729585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smtClean="0">
                          <a:cs typeface="Palatino"/>
                        </a:rPr>
                        <a:t>B</a:t>
                      </a:r>
                      <a:r>
                        <a:rPr lang="sk-SK" sz="2000" b="1" smtClean="0">
                          <a:cs typeface="Palatino"/>
                        </a:rPr>
                        <a:t>=0</a:t>
                      </a:r>
                      <a:endParaRPr lang="fr-FR" sz="1400" b="1" dirty="0">
                        <a:cs typeface="Palatino"/>
                      </a:endParaRPr>
                    </a:p>
                  </p:txBody>
                </p:sp>
                <p:sp>
                  <p:nvSpPr>
                    <p:cNvPr id="91" name="Rectangle 65"/>
                    <p:cNvSpPr/>
                    <p:nvPr/>
                  </p:nvSpPr>
                  <p:spPr>
                    <a:xfrm>
                      <a:off x="13208664" y="20065901"/>
                      <a:ext cx="1418938" cy="570318"/>
                    </a:xfrm>
                    <a:prstGeom prst="rect">
                      <a:avLst/>
                    </a:prstGeom>
                    <a:ln/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2" name="Rectangle 52"/>
                    <p:cNvSpPr/>
                    <p:nvPr/>
                  </p:nvSpPr>
                  <p:spPr>
                    <a:xfrm flipH="1">
                      <a:off x="11081009" y="18789322"/>
                      <a:ext cx="867593" cy="72958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smtClean="0">
                          <a:cs typeface="Palatino"/>
                        </a:rPr>
                        <a:t>B</a:t>
                      </a:r>
                      <a:r>
                        <a:rPr lang="sk-SK" sz="2000" b="1" baseline="30000" smtClean="0">
                          <a:cs typeface="Palatino"/>
                        </a:rPr>
                        <a:t>ab</a:t>
                      </a:r>
                      <a:endParaRPr lang="fr-FR" sz="2000" baseline="30000" dirty="0">
                        <a:cs typeface="Palatino"/>
                      </a:endParaRPr>
                    </a:p>
                  </p:txBody>
                </p:sp>
                <p:sp>
                  <p:nvSpPr>
                    <p:cNvPr id="96" name="Rectangle 65"/>
                    <p:cNvSpPr/>
                    <p:nvPr/>
                  </p:nvSpPr>
                  <p:spPr>
                    <a:xfrm rot="5400000">
                      <a:off x="11350880" y="18908444"/>
                      <a:ext cx="1543966" cy="524134"/>
                    </a:xfrm>
                    <a:prstGeom prst="rect">
                      <a:avLst/>
                    </a:prstGeom>
                    <a:ln/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00" name="Rectangle 52"/>
                    <p:cNvSpPr/>
                    <p:nvPr/>
                  </p:nvSpPr>
                  <p:spPr>
                    <a:xfrm flipH="1">
                      <a:off x="13600671" y="20526194"/>
                      <a:ext cx="838020" cy="729587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smtClean="0">
                          <a:cs typeface="Palatino"/>
                        </a:rPr>
                        <a:t>B</a:t>
                      </a:r>
                      <a:r>
                        <a:rPr lang="sk-SK" sz="2000" b="1" baseline="30000" smtClean="0">
                          <a:cs typeface="Palatino"/>
                        </a:rPr>
                        <a:t>c</a:t>
                      </a:r>
                      <a:endParaRPr lang="fr-FR" sz="2000" baseline="30000" dirty="0">
                        <a:cs typeface="Palatino"/>
                      </a:endParaRPr>
                    </a:p>
                  </p:txBody>
                </p:sp>
              </p:grpSp>
              <p:grpSp>
                <p:nvGrpSpPr>
                  <p:cNvPr id="9" name="Grouper 105"/>
                  <p:cNvGrpSpPr/>
                  <p:nvPr/>
                </p:nvGrpSpPr>
                <p:grpSpPr>
                  <a:xfrm>
                    <a:off x="22060294" y="13623204"/>
                    <a:ext cx="2603458" cy="1732911"/>
                    <a:chOff x="22060294" y="13623204"/>
                    <a:chExt cx="2603458" cy="1732911"/>
                  </a:xfrm>
                </p:grpSpPr>
                <p:sp>
                  <p:nvSpPr>
                    <p:cNvPr id="78" name="ZoneTexte 94"/>
                    <p:cNvSpPr txBox="1"/>
                    <p:nvPr/>
                  </p:nvSpPr>
                  <p:spPr>
                    <a:xfrm>
                      <a:off x="23788614" y="13623204"/>
                      <a:ext cx="875138" cy="38204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1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VZORKA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94" name="ZoneTexte 95"/>
                    <p:cNvSpPr txBox="1"/>
                    <p:nvPr/>
                  </p:nvSpPr>
                  <p:spPr>
                    <a:xfrm>
                      <a:off x="23088443" y="14951596"/>
                      <a:ext cx="1020962" cy="40451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200" b="1" smtClean="0">
                          <a:solidFill>
                            <a:schemeClr val="bg1"/>
                          </a:solidFill>
                        </a:rPr>
                        <a:t>SONDA</a:t>
                      </a:r>
                      <a:endParaRPr lang="fr-FR" sz="105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5" name="ZoneTexte 95"/>
                    <p:cNvSpPr txBox="1"/>
                    <p:nvPr/>
                  </p:nvSpPr>
                  <p:spPr>
                    <a:xfrm rot="16200000">
                      <a:off x="21666447" y="14079628"/>
                      <a:ext cx="1147580" cy="359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200" b="1" smtClean="0">
                          <a:solidFill>
                            <a:schemeClr val="bg1"/>
                          </a:solidFill>
                        </a:rPr>
                        <a:t>SONDA</a:t>
                      </a:r>
                      <a:endParaRPr lang="fr-FR" sz="105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75" name="Connecteur droit 201"/>
                <p:cNvCxnSpPr/>
                <p:nvPr/>
              </p:nvCxnSpPr>
              <p:spPr>
                <a:xfrm rot="5400000" flipH="1" flipV="1">
                  <a:off x="1629461" y="1025622"/>
                  <a:ext cx="398517" cy="316109"/>
                </a:xfrm>
                <a:prstGeom prst="line">
                  <a:avLst/>
                </a:prstGeom>
                <a:ln w="38100" cmpd="sng">
                  <a:solidFill>
                    <a:srgbClr val="000000"/>
                  </a:solidFill>
                  <a:prstDash val="solid"/>
                  <a:headEnd type="triangle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Connecteur droit avec flèche 218"/>
              <p:cNvCxnSpPr/>
              <p:nvPr/>
            </p:nvCxnSpPr>
            <p:spPr>
              <a:xfrm rot="10800000">
                <a:off x="7342208" y="2805103"/>
                <a:ext cx="288000" cy="0"/>
              </a:xfrm>
              <a:prstGeom prst="straightConnector1">
                <a:avLst/>
              </a:prstGeom>
              <a:ln w="19050" cmpd="sng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avec flèche 219"/>
              <p:cNvCxnSpPr/>
              <p:nvPr/>
            </p:nvCxnSpPr>
            <p:spPr>
              <a:xfrm flipH="1" flipV="1">
                <a:off x="7630208" y="2410767"/>
                <a:ext cx="1" cy="396000"/>
              </a:xfrm>
              <a:prstGeom prst="straightConnector1">
                <a:avLst/>
              </a:prstGeom>
              <a:ln w="19050" cmpd="sng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ZoneTexte 220"/>
              <p:cNvSpPr txBox="1"/>
              <p:nvPr/>
            </p:nvSpPr>
            <p:spPr>
              <a:xfrm>
                <a:off x="7188880" y="2532529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1100" b="1" i="1" smtClean="0">
                    <a:solidFill>
                      <a:schemeClr val="accent6">
                        <a:lumMod val="75000"/>
                      </a:schemeClr>
                    </a:solidFill>
                  </a:rPr>
                  <a:t>ab</a:t>
                </a:r>
                <a:endParaRPr lang="fr-FR" sz="11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" name="ZoneTexte 221"/>
              <p:cNvSpPr txBox="1"/>
              <p:nvPr/>
            </p:nvSpPr>
            <p:spPr>
              <a:xfrm>
                <a:off x="7506976" y="2189620"/>
                <a:ext cx="24878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bn-IN" sz="12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</a:t>
                </a:r>
                <a:endParaRPr lang="fr-FR" sz="16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01" name="Pravá zložená zátvorka 100"/>
          <p:cNvSpPr/>
          <p:nvPr/>
        </p:nvSpPr>
        <p:spPr>
          <a:xfrm>
            <a:off x="2728900" y="1685913"/>
            <a:ext cx="214314" cy="571504"/>
          </a:xfrm>
          <a:prstGeom prst="rightBrac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" name="Nadpis 1"/>
          <p:cNvSpPr txBox="1">
            <a:spLocks/>
          </p:cNvSpPr>
          <p:nvPr/>
        </p:nvSpPr>
        <p:spPr>
          <a:xfrm>
            <a:off x="357158" y="214290"/>
            <a:ext cx="842968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latin typeface="+mj-lt"/>
                <a:ea typeface="OpenSymbol" pitchFamily="2" charset="0"/>
                <a:cs typeface="+mj-cs"/>
              </a:rPr>
              <a:t>Orientácia vírov,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  <a:latin typeface="Symbol" pitchFamily="18" charset="2"/>
                <a:cs typeface="Palatino"/>
              </a:rPr>
              <a:t>q</a:t>
            </a:r>
            <a:r>
              <a:rPr lang="sk-SK" sz="2000" b="1" baseline="-25000" smtClean="0">
                <a:solidFill>
                  <a:schemeClr val="accent5">
                    <a:lumMod val="50000"/>
                  </a:schemeClr>
                </a:solidFill>
                <a:cs typeface="Palatino"/>
              </a:rPr>
              <a:t>B</a:t>
            </a:r>
            <a:endParaRPr kumimoji="0" lang="sk-SK" sz="2000" b="1" i="0" u="none" strike="noStrike" kern="1200" cap="none" spc="0" normalizeH="0" baseline="-2500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OpenSymbol" pitchFamily="2" charset="0"/>
              <a:cs typeface="+mj-cs"/>
            </a:endParaRPr>
          </a:p>
        </p:txBody>
      </p:sp>
      <p:cxnSp>
        <p:nvCxnSpPr>
          <p:cNvPr id="126" name="Rovná spojnica 125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Nadpis 1"/>
          <p:cNvSpPr txBox="1">
            <a:spLocks/>
          </p:cNvSpPr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Lokálne magnetické merania na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TiSe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RNDr. Zuzana Medveck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á, OFNT  		 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/9</a:t>
            </a:r>
            <a:endParaRPr kumimoji="0" lang="sk-SK" sz="240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83" name="Rovná spojnica 282"/>
          <p:cNvCxnSpPr/>
          <p:nvPr/>
        </p:nvCxnSpPr>
        <p:spPr>
          <a:xfrm>
            <a:off x="142844" y="6570684"/>
            <a:ext cx="8715436" cy="158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82"/>
          <p:cNvGrpSpPr/>
          <p:nvPr/>
        </p:nvGrpSpPr>
        <p:grpSpPr>
          <a:xfrm>
            <a:off x="1357290" y="1612272"/>
            <a:ext cx="3429024" cy="673720"/>
            <a:chOff x="3643306" y="1357298"/>
            <a:chExt cx="3429024" cy="673720"/>
          </a:xfrm>
        </p:grpSpPr>
        <p:sp>
          <p:nvSpPr>
            <p:cNvPr id="79" name="BlokTextu 78"/>
            <p:cNvSpPr txBox="1"/>
            <p:nvPr/>
          </p:nvSpPr>
          <p:spPr>
            <a:xfrm>
              <a:off x="3643306" y="1357298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r>
                <a:rPr lang="sk-SK" baseline="30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c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 = B sin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  <a:latin typeface="Symbol" pitchFamily="18" charset="2"/>
                  <a:cs typeface="Palatino"/>
                </a:rPr>
                <a:t>q</a:t>
              </a:r>
              <a:r>
                <a:rPr lang="sk-SK" baseline="-25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endParaRPr lang="sk-SK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0" name="BlokTextu 79"/>
            <p:cNvSpPr txBox="1"/>
            <p:nvPr/>
          </p:nvSpPr>
          <p:spPr>
            <a:xfrm>
              <a:off x="5286380" y="1530952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r>
                <a:rPr lang="sk-SK" baseline="30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c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/ </a:t>
              </a:r>
              <a:r>
                <a:rPr lang="en-US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r>
                <a:rPr lang="sk-SK" baseline="30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ab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= tan </a:t>
              </a:r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  <a:latin typeface="Symbol" pitchFamily="18" charset="2"/>
                  <a:cs typeface="Palatino"/>
                </a:rPr>
                <a:t>q</a:t>
              </a:r>
              <a:r>
                <a:rPr lang="sk-SK" b="1" baseline="-25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endParaRPr lang="sk-SK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1" name="Obdĺžnik 80"/>
            <p:cNvSpPr/>
            <p:nvPr/>
          </p:nvSpPr>
          <p:spPr>
            <a:xfrm>
              <a:off x="3643306" y="1661686"/>
              <a:ext cx="14090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r>
                <a:rPr lang="sk-SK" baseline="30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ab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= B cos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  <a:latin typeface="Symbol" pitchFamily="18" charset="2"/>
                  <a:cs typeface="Palatino"/>
                </a:rPr>
                <a:t>q</a:t>
              </a:r>
              <a:r>
                <a:rPr lang="sk-SK" baseline="-25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</a:p>
          </p:txBody>
        </p:sp>
      </p:grpSp>
      <p:grpSp>
        <p:nvGrpSpPr>
          <p:cNvPr id="3" name="Skupina 123"/>
          <p:cNvGrpSpPr/>
          <p:nvPr/>
        </p:nvGrpSpPr>
        <p:grpSpPr>
          <a:xfrm>
            <a:off x="357158" y="3357562"/>
            <a:ext cx="3929090" cy="3286148"/>
            <a:chOff x="1357258" y="3264499"/>
            <a:chExt cx="3929090" cy="3286148"/>
          </a:xfrm>
        </p:grpSpPr>
        <p:graphicFrame>
          <p:nvGraphicFramePr>
            <p:cNvPr id="78855" name="Object 7"/>
            <p:cNvGraphicFramePr>
              <a:graphicFrameLocks noChangeAspect="1"/>
            </p:cNvGraphicFramePr>
            <p:nvPr/>
          </p:nvGraphicFramePr>
          <p:xfrm>
            <a:off x="1540104" y="3264499"/>
            <a:ext cx="3460492" cy="3286148"/>
          </p:xfrm>
          <a:graphic>
            <a:graphicData uri="http://schemas.openxmlformats.org/presentationml/2006/ole">
              <p:oleObj spid="_x0000_s173058" name="KGPlot" r:id="rId5" imgW="6858000" imgH="6769080" progId="KGraph_Plot">
                <p:embed/>
              </p:oleObj>
            </a:graphicData>
          </a:graphic>
        </p:graphicFrame>
        <p:sp>
          <p:nvSpPr>
            <p:cNvPr id="85" name="BlokTextu 84"/>
            <p:cNvSpPr txBox="1"/>
            <p:nvPr/>
          </p:nvSpPr>
          <p:spPr>
            <a:xfrm>
              <a:off x="1357258" y="5967001"/>
              <a:ext cx="3929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Zložky indukcie </a:t>
              </a:r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B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s rastúcim poľom</a:t>
              </a:r>
            </a:p>
          </p:txBody>
        </p:sp>
      </p:grpSp>
      <p:sp>
        <p:nvSpPr>
          <p:cNvPr id="129" name="Obdĺžnik 128"/>
          <p:cNvSpPr/>
          <p:nvPr/>
        </p:nvSpPr>
        <p:spPr>
          <a:xfrm>
            <a:off x="3929058" y="4572008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sk-SK" sz="20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1" name="Pravá zložená zátvorka 100"/>
          <p:cNvSpPr/>
          <p:nvPr/>
        </p:nvSpPr>
        <p:spPr>
          <a:xfrm>
            <a:off x="2728900" y="1685913"/>
            <a:ext cx="214314" cy="571504"/>
          </a:xfrm>
          <a:prstGeom prst="rightBrac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64" name="Skupina 236"/>
          <p:cNvGrpSpPr/>
          <p:nvPr/>
        </p:nvGrpSpPr>
        <p:grpSpPr>
          <a:xfrm>
            <a:off x="5143509" y="928670"/>
            <a:ext cx="2501753" cy="2066999"/>
            <a:chOff x="4959163" y="1214422"/>
            <a:chExt cx="2501753" cy="2066999"/>
          </a:xfrm>
        </p:grpSpPr>
        <p:sp>
          <p:nvSpPr>
            <p:cNvPr id="65" name="Obdĺžnik 64"/>
            <p:cNvSpPr/>
            <p:nvPr/>
          </p:nvSpPr>
          <p:spPr>
            <a:xfrm>
              <a:off x="6800377" y="1391173"/>
              <a:ext cx="3786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1600" b="1" smtClean="0">
                  <a:latin typeface="Symbol" pitchFamily="18" charset="2"/>
                  <a:cs typeface="Palatino"/>
                </a:rPr>
                <a:t>q</a:t>
              </a:r>
              <a:r>
                <a:rPr lang="sk-SK" sz="1600" b="1" baseline="-25000" smtClean="0">
                  <a:cs typeface="Palatino"/>
                </a:rPr>
                <a:t>H</a:t>
              </a:r>
              <a:endParaRPr lang="fr-FR" sz="1400" b="1" baseline="-25000" dirty="0">
                <a:cs typeface="Palatino"/>
              </a:endParaRPr>
            </a:p>
          </p:txBody>
        </p:sp>
        <p:grpSp>
          <p:nvGrpSpPr>
            <p:cNvPr id="66" name="Skupina 202"/>
            <p:cNvGrpSpPr/>
            <p:nvPr/>
          </p:nvGrpSpPr>
          <p:grpSpPr>
            <a:xfrm>
              <a:off x="4959163" y="1214422"/>
              <a:ext cx="2501753" cy="2067009"/>
              <a:chOff x="5268718" y="1532382"/>
              <a:chExt cx="2501753" cy="2067009"/>
            </a:xfrm>
          </p:grpSpPr>
          <p:grpSp>
            <p:nvGrpSpPr>
              <p:cNvPr id="67" name="Skupina 130"/>
              <p:cNvGrpSpPr/>
              <p:nvPr/>
            </p:nvGrpSpPr>
            <p:grpSpPr>
              <a:xfrm>
                <a:off x="5268718" y="1532382"/>
                <a:ext cx="2501753" cy="2067009"/>
                <a:chOff x="413326" y="984418"/>
                <a:chExt cx="1884017" cy="1565926"/>
              </a:xfrm>
            </p:grpSpPr>
            <p:grpSp>
              <p:nvGrpSpPr>
                <p:cNvPr id="82" name="Grouper 106"/>
                <p:cNvGrpSpPr/>
                <p:nvPr/>
              </p:nvGrpSpPr>
              <p:grpSpPr>
                <a:xfrm>
                  <a:off x="413326" y="984437"/>
                  <a:ext cx="1884017" cy="1565907"/>
                  <a:chOff x="21413397" y="12865134"/>
                  <a:chExt cx="3250355" cy="3018550"/>
                </a:xfrm>
              </p:grpSpPr>
              <p:grpSp>
                <p:nvGrpSpPr>
                  <p:cNvPr id="84" name="Grouper 87"/>
                  <p:cNvGrpSpPr/>
                  <p:nvPr/>
                </p:nvGrpSpPr>
                <p:grpSpPr>
                  <a:xfrm>
                    <a:off x="21413397" y="12865134"/>
                    <a:ext cx="3178630" cy="3018550"/>
                    <a:chOff x="11081009" y="17486717"/>
                    <a:chExt cx="4099913" cy="3769064"/>
                  </a:xfrm>
                </p:grpSpPr>
                <p:sp>
                  <p:nvSpPr>
                    <p:cNvPr id="107" name="Rectangle 14"/>
                    <p:cNvSpPr/>
                    <p:nvPr/>
                  </p:nvSpPr>
                  <p:spPr>
                    <a:xfrm>
                      <a:off x="12427462" y="18458972"/>
                      <a:ext cx="2753460" cy="1534654"/>
                    </a:xfrm>
                    <a:prstGeom prst="rect">
                      <a:avLst/>
                    </a:prstGeom>
                    <a:ln/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9" name="Arc 40"/>
                    <p:cNvSpPr/>
                    <p:nvPr/>
                  </p:nvSpPr>
                  <p:spPr>
                    <a:xfrm>
                      <a:off x="13943861" y="17747233"/>
                      <a:ext cx="877922" cy="1492384"/>
                    </a:xfrm>
                    <a:prstGeom prst="arc">
                      <a:avLst>
                        <a:gd name="adj1" fmla="val 16200000"/>
                        <a:gd name="adj2" fmla="val 21321853"/>
                      </a:avLst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11" name="Rectangle 50"/>
                    <p:cNvSpPr/>
                    <p:nvPr/>
                  </p:nvSpPr>
                  <p:spPr>
                    <a:xfrm flipH="1">
                      <a:off x="13660458" y="17486717"/>
                      <a:ext cx="718293" cy="72958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dirty="0" smtClean="0">
                          <a:cs typeface="Palatino"/>
                        </a:rPr>
                        <a:t>H</a:t>
                      </a:r>
                      <a:endParaRPr lang="fr-FR" sz="1200" b="1" dirty="0">
                        <a:cs typeface="Palatino"/>
                      </a:endParaRPr>
                    </a:p>
                  </p:txBody>
                </p:sp>
                <p:sp>
                  <p:nvSpPr>
                    <p:cNvPr id="112" name="Rectangle 52"/>
                    <p:cNvSpPr/>
                    <p:nvPr/>
                  </p:nvSpPr>
                  <p:spPr>
                    <a:xfrm flipH="1">
                      <a:off x="12906292" y="19049848"/>
                      <a:ext cx="1167596" cy="729585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smtClean="0">
                          <a:cs typeface="Palatino"/>
                        </a:rPr>
                        <a:t>B</a:t>
                      </a:r>
                      <a:endParaRPr lang="fr-FR" sz="1400" b="1" dirty="0">
                        <a:cs typeface="Palatino"/>
                      </a:endParaRPr>
                    </a:p>
                  </p:txBody>
                </p:sp>
                <p:sp>
                  <p:nvSpPr>
                    <p:cNvPr id="119" name="Rectangle 65"/>
                    <p:cNvSpPr/>
                    <p:nvPr/>
                  </p:nvSpPr>
                  <p:spPr>
                    <a:xfrm>
                      <a:off x="13208664" y="20065901"/>
                      <a:ext cx="1418938" cy="570318"/>
                    </a:xfrm>
                    <a:prstGeom prst="rect">
                      <a:avLst/>
                    </a:prstGeom>
                    <a:ln/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24" name="Rectangle 52"/>
                    <p:cNvSpPr/>
                    <p:nvPr/>
                  </p:nvSpPr>
                  <p:spPr>
                    <a:xfrm flipH="1">
                      <a:off x="11081009" y="18789322"/>
                      <a:ext cx="867593" cy="72958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smtClean="0">
                          <a:cs typeface="Palatino"/>
                        </a:rPr>
                        <a:t>B</a:t>
                      </a:r>
                      <a:r>
                        <a:rPr lang="sk-SK" sz="2000" b="1" baseline="30000" smtClean="0">
                          <a:cs typeface="Palatino"/>
                        </a:rPr>
                        <a:t>ab</a:t>
                      </a:r>
                      <a:endParaRPr lang="fr-FR" sz="2000" baseline="30000" dirty="0">
                        <a:cs typeface="Palatino"/>
                      </a:endParaRPr>
                    </a:p>
                  </p:txBody>
                </p:sp>
                <p:sp>
                  <p:nvSpPr>
                    <p:cNvPr id="125" name="Rectangle 65"/>
                    <p:cNvSpPr/>
                    <p:nvPr/>
                  </p:nvSpPr>
                  <p:spPr>
                    <a:xfrm rot="5400000">
                      <a:off x="11350880" y="18908444"/>
                      <a:ext cx="1543966" cy="524134"/>
                    </a:xfrm>
                    <a:prstGeom prst="rect">
                      <a:avLst/>
                    </a:prstGeom>
                    <a:ln/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27" name="Rectangle 52"/>
                    <p:cNvSpPr/>
                    <p:nvPr/>
                  </p:nvSpPr>
                  <p:spPr>
                    <a:xfrm flipH="1">
                      <a:off x="13600671" y="20526194"/>
                      <a:ext cx="838020" cy="729587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smtClean="0">
                          <a:cs typeface="Palatino"/>
                        </a:rPr>
                        <a:t>B</a:t>
                      </a:r>
                      <a:r>
                        <a:rPr lang="sk-SK" sz="2000" b="1" baseline="30000" smtClean="0">
                          <a:cs typeface="Palatino"/>
                        </a:rPr>
                        <a:t>c</a:t>
                      </a:r>
                      <a:endParaRPr lang="fr-FR" sz="2000" baseline="30000" dirty="0">
                        <a:cs typeface="Palatino"/>
                      </a:endParaRPr>
                    </a:p>
                  </p:txBody>
                </p:sp>
              </p:grpSp>
              <p:grpSp>
                <p:nvGrpSpPr>
                  <p:cNvPr id="98" name="Grouper 105"/>
                  <p:cNvGrpSpPr/>
                  <p:nvPr/>
                </p:nvGrpSpPr>
                <p:grpSpPr>
                  <a:xfrm>
                    <a:off x="22060294" y="13623204"/>
                    <a:ext cx="2603458" cy="1732911"/>
                    <a:chOff x="22060294" y="13623204"/>
                    <a:chExt cx="2603458" cy="1732911"/>
                  </a:xfrm>
                </p:grpSpPr>
                <p:sp>
                  <p:nvSpPr>
                    <p:cNvPr id="99" name="ZoneTexte 94"/>
                    <p:cNvSpPr txBox="1"/>
                    <p:nvPr/>
                  </p:nvSpPr>
                  <p:spPr>
                    <a:xfrm>
                      <a:off x="23788614" y="13623204"/>
                      <a:ext cx="875138" cy="38204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1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VZORKA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3" name="ZoneTexte 95"/>
                    <p:cNvSpPr txBox="1"/>
                    <p:nvPr/>
                  </p:nvSpPr>
                  <p:spPr>
                    <a:xfrm>
                      <a:off x="23088443" y="14951596"/>
                      <a:ext cx="1020962" cy="40451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200" b="1" smtClean="0">
                          <a:solidFill>
                            <a:schemeClr val="bg1"/>
                          </a:solidFill>
                        </a:rPr>
                        <a:t>SONDA</a:t>
                      </a:r>
                      <a:endParaRPr lang="fr-FR" sz="105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5" name="ZoneTexte 95"/>
                    <p:cNvSpPr txBox="1"/>
                    <p:nvPr/>
                  </p:nvSpPr>
                  <p:spPr>
                    <a:xfrm rot="16200000">
                      <a:off x="21666447" y="14079628"/>
                      <a:ext cx="1147580" cy="359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200" b="1" smtClean="0">
                          <a:solidFill>
                            <a:schemeClr val="bg1"/>
                          </a:solidFill>
                        </a:rPr>
                        <a:t>SONDA</a:t>
                      </a:r>
                      <a:endParaRPr lang="fr-FR" sz="105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83" name="Connecteur droit 201"/>
                <p:cNvCxnSpPr/>
                <p:nvPr/>
              </p:nvCxnSpPr>
              <p:spPr>
                <a:xfrm rot="5400000" flipH="1" flipV="1">
                  <a:off x="1629461" y="1025622"/>
                  <a:ext cx="398517" cy="316109"/>
                </a:xfrm>
                <a:prstGeom prst="line">
                  <a:avLst/>
                </a:prstGeom>
                <a:ln w="38100" cmpd="sng">
                  <a:solidFill>
                    <a:srgbClr val="000000"/>
                  </a:solidFill>
                  <a:prstDash val="solid"/>
                  <a:headEnd type="triangle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Connecteur droit avec flèche 218"/>
              <p:cNvCxnSpPr/>
              <p:nvPr/>
            </p:nvCxnSpPr>
            <p:spPr>
              <a:xfrm rot="10800000">
                <a:off x="7342208" y="2805103"/>
                <a:ext cx="288000" cy="0"/>
              </a:xfrm>
              <a:prstGeom prst="straightConnector1">
                <a:avLst/>
              </a:prstGeom>
              <a:ln w="19050" cmpd="sng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avec flèche 219"/>
              <p:cNvCxnSpPr/>
              <p:nvPr/>
            </p:nvCxnSpPr>
            <p:spPr>
              <a:xfrm flipH="1" flipV="1">
                <a:off x="7630208" y="2410767"/>
                <a:ext cx="1" cy="396000"/>
              </a:xfrm>
              <a:prstGeom prst="straightConnector1">
                <a:avLst/>
              </a:prstGeom>
              <a:ln w="19050" cmpd="sng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ZoneTexte 220"/>
              <p:cNvSpPr txBox="1"/>
              <p:nvPr/>
            </p:nvSpPr>
            <p:spPr>
              <a:xfrm>
                <a:off x="7188880" y="2532529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1100" b="1" i="1" smtClean="0">
                    <a:solidFill>
                      <a:schemeClr val="accent6">
                        <a:lumMod val="75000"/>
                      </a:schemeClr>
                    </a:solidFill>
                  </a:rPr>
                  <a:t>ab</a:t>
                </a:r>
                <a:endParaRPr lang="fr-FR" sz="11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" name="ZoneTexte 221"/>
              <p:cNvSpPr txBox="1"/>
              <p:nvPr/>
            </p:nvSpPr>
            <p:spPr>
              <a:xfrm>
                <a:off x="7506976" y="2189620"/>
                <a:ext cx="24878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bn-IN" sz="12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</a:t>
                </a:r>
                <a:endParaRPr lang="fr-FR" sz="16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  <p:cxnSp>
        <p:nvCxnSpPr>
          <p:cNvPr id="128" name="Connecteur droit avec flèche 82"/>
          <p:cNvCxnSpPr/>
          <p:nvPr/>
        </p:nvCxnSpPr>
        <p:spPr>
          <a:xfrm rot="10800000">
            <a:off x="6000760" y="1731423"/>
            <a:ext cx="803476" cy="8"/>
          </a:xfrm>
          <a:prstGeom prst="straightConnector1">
            <a:avLst/>
          </a:prstGeom>
          <a:ln w="38100" cmpd="sng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Connecteur droit 34"/>
          <p:cNvCxnSpPr/>
          <p:nvPr/>
        </p:nvCxnSpPr>
        <p:spPr>
          <a:xfrm rot="10800000">
            <a:off x="5820314" y="1724537"/>
            <a:ext cx="936000" cy="1588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" name="Nadpis 1"/>
          <p:cNvSpPr txBox="1">
            <a:spLocks/>
          </p:cNvSpPr>
          <p:nvPr/>
        </p:nvSpPr>
        <p:spPr>
          <a:xfrm>
            <a:off x="357158" y="214290"/>
            <a:ext cx="842968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latin typeface="+mj-lt"/>
                <a:ea typeface="OpenSymbol" pitchFamily="2" charset="0"/>
                <a:cs typeface="+mj-cs"/>
              </a:rPr>
              <a:t>Orientácia vírov,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  <a:latin typeface="Symbol" pitchFamily="18" charset="2"/>
                <a:cs typeface="Palatino"/>
              </a:rPr>
              <a:t>q</a:t>
            </a:r>
            <a:r>
              <a:rPr lang="sk-SK" sz="2000" b="1" baseline="-25000" smtClean="0">
                <a:solidFill>
                  <a:schemeClr val="accent5">
                    <a:lumMod val="50000"/>
                  </a:schemeClr>
                </a:solidFill>
                <a:cs typeface="Palatino"/>
              </a:rPr>
              <a:t>B</a:t>
            </a:r>
            <a:endParaRPr kumimoji="0" lang="sk-SK" sz="2000" b="1" i="0" u="none" strike="noStrike" kern="1200" cap="none" spc="0" normalizeH="0" baseline="-2500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OpenSymbol" pitchFamily="2" charset="0"/>
              <a:cs typeface="+mj-cs"/>
            </a:endParaRPr>
          </a:p>
        </p:txBody>
      </p:sp>
      <p:cxnSp>
        <p:nvCxnSpPr>
          <p:cNvPr id="126" name="Rovná spojnica 125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Nadpis 1"/>
          <p:cNvSpPr txBox="1">
            <a:spLocks/>
          </p:cNvSpPr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Lokálne magnetické merania na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TiSe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RNDr. Zuzana Medveck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á, OFNT  		 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/9</a:t>
            </a:r>
            <a:endParaRPr kumimoji="0" lang="sk-SK" sz="240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83" name="Rovná spojnica 282"/>
          <p:cNvCxnSpPr/>
          <p:nvPr/>
        </p:nvCxnSpPr>
        <p:spPr>
          <a:xfrm>
            <a:off x="142844" y="6570684"/>
            <a:ext cx="8715436" cy="158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82"/>
          <p:cNvGrpSpPr/>
          <p:nvPr/>
        </p:nvGrpSpPr>
        <p:grpSpPr>
          <a:xfrm>
            <a:off x="1357290" y="1612272"/>
            <a:ext cx="3429024" cy="673720"/>
            <a:chOff x="3643306" y="1357298"/>
            <a:chExt cx="3429024" cy="673720"/>
          </a:xfrm>
        </p:grpSpPr>
        <p:sp>
          <p:nvSpPr>
            <p:cNvPr id="79" name="BlokTextu 78"/>
            <p:cNvSpPr txBox="1"/>
            <p:nvPr/>
          </p:nvSpPr>
          <p:spPr>
            <a:xfrm>
              <a:off x="3643306" y="1357298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r>
                <a:rPr lang="sk-SK" baseline="30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c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 = B sin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  <a:latin typeface="Symbol" pitchFamily="18" charset="2"/>
                  <a:cs typeface="Palatino"/>
                </a:rPr>
                <a:t>q</a:t>
              </a:r>
              <a:r>
                <a:rPr lang="sk-SK" baseline="-25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endParaRPr lang="sk-SK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0" name="BlokTextu 79"/>
            <p:cNvSpPr txBox="1"/>
            <p:nvPr/>
          </p:nvSpPr>
          <p:spPr>
            <a:xfrm>
              <a:off x="5286380" y="1530952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r>
                <a:rPr lang="sk-SK" baseline="30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c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/ </a:t>
              </a:r>
              <a:r>
                <a:rPr lang="en-US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r>
                <a:rPr lang="sk-SK" baseline="30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ab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= tan </a:t>
              </a:r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  <a:latin typeface="Symbol" pitchFamily="18" charset="2"/>
                  <a:cs typeface="Palatino"/>
                </a:rPr>
                <a:t>q</a:t>
              </a:r>
              <a:r>
                <a:rPr lang="sk-SK" b="1" baseline="-25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endParaRPr lang="sk-SK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1" name="Obdĺžnik 80"/>
            <p:cNvSpPr/>
            <p:nvPr/>
          </p:nvSpPr>
          <p:spPr>
            <a:xfrm>
              <a:off x="3643306" y="1661686"/>
              <a:ext cx="14090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r>
                <a:rPr lang="sk-SK" baseline="30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ab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= B cos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  <a:latin typeface="Symbol" pitchFamily="18" charset="2"/>
                  <a:cs typeface="Palatino"/>
                </a:rPr>
                <a:t>q</a:t>
              </a:r>
              <a:r>
                <a:rPr lang="sk-SK" baseline="-25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</a:p>
          </p:txBody>
        </p:sp>
      </p:grpSp>
      <p:grpSp>
        <p:nvGrpSpPr>
          <p:cNvPr id="3" name="Skupina 123"/>
          <p:cNvGrpSpPr/>
          <p:nvPr/>
        </p:nvGrpSpPr>
        <p:grpSpPr>
          <a:xfrm>
            <a:off x="357158" y="3357562"/>
            <a:ext cx="3929090" cy="3286148"/>
            <a:chOff x="1357258" y="3264499"/>
            <a:chExt cx="3929090" cy="3286148"/>
          </a:xfrm>
        </p:grpSpPr>
        <p:graphicFrame>
          <p:nvGraphicFramePr>
            <p:cNvPr id="78855" name="Object 7"/>
            <p:cNvGraphicFramePr>
              <a:graphicFrameLocks noChangeAspect="1"/>
            </p:cNvGraphicFramePr>
            <p:nvPr/>
          </p:nvGraphicFramePr>
          <p:xfrm>
            <a:off x="1540104" y="3264499"/>
            <a:ext cx="3460492" cy="3286148"/>
          </p:xfrm>
          <a:graphic>
            <a:graphicData uri="http://schemas.openxmlformats.org/presentationml/2006/ole">
              <p:oleObj spid="_x0000_s174082" name="KGPlot" r:id="rId5" imgW="6858000" imgH="6769080" progId="KGraph_Plot">
                <p:embed/>
              </p:oleObj>
            </a:graphicData>
          </a:graphic>
        </p:graphicFrame>
        <p:sp>
          <p:nvSpPr>
            <p:cNvPr id="85" name="BlokTextu 84"/>
            <p:cNvSpPr txBox="1"/>
            <p:nvPr/>
          </p:nvSpPr>
          <p:spPr>
            <a:xfrm>
              <a:off x="1357258" y="5967001"/>
              <a:ext cx="3929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Zložky indukcie </a:t>
              </a:r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B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s rastúcim poľom</a:t>
              </a:r>
            </a:p>
          </p:txBody>
        </p:sp>
      </p:grpSp>
      <p:sp>
        <p:nvSpPr>
          <p:cNvPr id="129" name="Obdĺžnik 128"/>
          <p:cNvSpPr/>
          <p:nvPr/>
        </p:nvSpPr>
        <p:spPr>
          <a:xfrm>
            <a:off x="3929058" y="4572008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sk-SK" sz="2000" b="1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" name="Skupina 236"/>
          <p:cNvGrpSpPr/>
          <p:nvPr/>
        </p:nvGrpSpPr>
        <p:grpSpPr>
          <a:xfrm>
            <a:off x="5143504" y="928670"/>
            <a:ext cx="2501753" cy="2066999"/>
            <a:chOff x="4959158" y="1214422"/>
            <a:chExt cx="2501753" cy="2066999"/>
          </a:xfrm>
        </p:grpSpPr>
        <p:sp>
          <p:nvSpPr>
            <p:cNvPr id="68" name="Obdĺžnik 67"/>
            <p:cNvSpPr/>
            <p:nvPr/>
          </p:nvSpPr>
          <p:spPr>
            <a:xfrm>
              <a:off x="6800377" y="1391173"/>
              <a:ext cx="3786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1600" b="1" smtClean="0">
                  <a:latin typeface="Symbol" pitchFamily="18" charset="2"/>
                  <a:cs typeface="Palatino"/>
                </a:rPr>
                <a:t>q</a:t>
              </a:r>
              <a:r>
                <a:rPr lang="sk-SK" sz="1600" b="1" baseline="-25000" smtClean="0">
                  <a:cs typeface="Palatino"/>
                </a:rPr>
                <a:t>H</a:t>
              </a:r>
              <a:endParaRPr lang="fr-FR" sz="1400" b="1" baseline="-25000" dirty="0">
                <a:cs typeface="Palatino"/>
              </a:endParaRPr>
            </a:p>
          </p:txBody>
        </p:sp>
        <p:grpSp>
          <p:nvGrpSpPr>
            <p:cNvPr id="5" name="Skupina 202"/>
            <p:cNvGrpSpPr/>
            <p:nvPr/>
          </p:nvGrpSpPr>
          <p:grpSpPr>
            <a:xfrm>
              <a:off x="4959158" y="1214422"/>
              <a:ext cx="2501753" cy="2066999"/>
              <a:chOff x="5268713" y="1532382"/>
              <a:chExt cx="2501753" cy="2066999"/>
            </a:xfrm>
          </p:grpSpPr>
          <p:grpSp>
            <p:nvGrpSpPr>
              <p:cNvPr id="6" name="Skupina 130"/>
              <p:cNvGrpSpPr/>
              <p:nvPr/>
            </p:nvGrpSpPr>
            <p:grpSpPr>
              <a:xfrm>
                <a:off x="5268713" y="1532382"/>
                <a:ext cx="2501753" cy="2066999"/>
                <a:chOff x="413322" y="984418"/>
                <a:chExt cx="1884017" cy="1565917"/>
              </a:xfrm>
            </p:grpSpPr>
            <p:grpSp>
              <p:nvGrpSpPr>
                <p:cNvPr id="7" name="Grouper 106"/>
                <p:cNvGrpSpPr/>
                <p:nvPr/>
              </p:nvGrpSpPr>
              <p:grpSpPr>
                <a:xfrm>
                  <a:off x="413322" y="984430"/>
                  <a:ext cx="1884017" cy="1565905"/>
                  <a:chOff x="21413396" y="12865126"/>
                  <a:chExt cx="3250356" cy="3018548"/>
                </a:xfrm>
              </p:grpSpPr>
              <p:grpSp>
                <p:nvGrpSpPr>
                  <p:cNvPr id="8" name="Grouper 87"/>
                  <p:cNvGrpSpPr/>
                  <p:nvPr/>
                </p:nvGrpSpPr>
                <p:grpSpPr>
                  <a:xfrm>
                    <a:off x="21413396" y="12865126"/>
                    <a:ext cx="3178636" cy="3018548"/>
                    <a:chOff x="11081009" y="17486717"/>
                    <a:chExt cx="4099921" cy="3769064"/>
                  </a:xfrm>
                </p:grpSpPr>
                <p:sp>
                  <p:nvSpPr>
                    <p:cNvPr id="86" name="Rectangle 14"/>
                    <p:cNvSpPr/>
                    <p:nvPr/>
                  </p:nvSpPr>
                  <p:spPr>
                    <a:xfrm>
                      <a:off x="12427470" y="18458973"/>
                      <a:ext cx="2753460" cy="1534654"/>
                    </a:xfrm>
                    <a:prstGeom prst="rect">
                      <a:avLst/>
                    </a:prstGeom>
                    <a:ln/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87" name="Connecteur droit 34"/>
                    <p:cNvCxnSpPr/>
                    <p:nvPr/>
                  </p:nvCxnSpPr>
                  <p:spPr>
                    <a:xfrm rot="16200000" flipH="1">
                      <a:off x="13327051" y="19456618"/>
                      <a:ext cx="1074013" cy="0"/>
                    </a:xfrm>
                    <a:prstGeom prst="line">
                      <a:avLst/>
                    </a:prstGeom>
                    <a:ln w="38100">
                      <a:prstDash val="sysDot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8" name="Arc 40"/>
                    <p:cNvSpPr/>
                    <p:nvPr/>
                  </p:nvSpPr>
                  <p:spPr>
                    <a:xfrm>
                      <a:off x="13943861" y="17747233"/>
                      <a:ext cx="877922" cy="1492384"/>
                    </a:xfrm>
                    <a:prstGeom prst="arc">
                      <a:avLst>
                        <a:gd name="adj1" fmla="val 16200000"/>
                        <a:gd name="adj2" fmla="val 21321853"/>
                      </a:avLst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9" name="Rectangle 50"/>
                    <p:cNvSpPr/>
                    <p:nvPr/>
                  </p:nvSpPr>
                  <p:spPr>
                    <a:xfrm flipH="1">
                      <a:off x="13660458" y="17486717"/>
                      <a:ext cx="718293" cy="72958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dirty="0" smtClean="0">
                          <a:cs typeface="Palatino"/>
                        </a:rPr>
                        <a:t>H</a:t>
                      </a:r>
                      <a:endParaRPr lang="fr-FR" sz="1200" b="1" dirty="0">
                        <a:cs typeface="Palatino"/>
                      </a:endParaRPr>
                    </a:p>
                  </p:txBody>
                </p:sp>
                <p:sp>
                  <p:nvSpPr>
                    <p:cNvPr id="90" name="Rectangle 52"/>
                    <p:cNvSpPr/>
                    <p:nvPr/>
                  </p:nvSpPr>
                  <p:spPr>
                    <a:xfrm flipH="1">
                      <a:off x="12547157" y="19049848"/>
                      <a:ext cx="485842" cy="72958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smtClean="0">
                          <a:cs typeface="Palatino"/>
                        </a:rPr>
                        <a:t>B</a:t>
                      </a:r>
                      <a:endParaRPr lang="fr-FR" sz="1400" b="1" dirty="0">
                        <a:cs typeface="Palatino"/>
                      </a:endParaRPr>
                    </a:p>
                  </p:txBody>
                </p:sp>
                <p:sp>
                  <p:nvSpPr>
                    <p:cNvPr id="91" name="Rectangle 65"/>
                    <p:cNvSpPr/>
                    <p:nvPr/>
                  </p:nvSpPr>
                  <p:spPr>
                    <a:xfrm>
                      <a:off x="13208664" y="20065901"/>
                      <a:ext cx="1418938" cy="570318"/>
                    </a:xfrm>
                    <a:prstGeom prst="rect">
                      <a:avLst/>
                    </a:prstGeom>
                    <a:ln/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2" name="Rectangle 52"/>
                    <p:cNvSpPr/>
                    <p:nvPr/>
                  </p:nvSpPr>
                  <p:spPr>
                    <a:xfrm flipH="1">
                      <a:off x="11081009" y="18789322"/>
                      <a:ext cx="867593" cy="72958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smtClean="0">
                          <a:cs typeface="Palatino"/>
                        </a:rPr>
                        <a:t>B</a:t>
                      </a:r>
                      <a:r>
                        <a:rPr lang="sk-SK" sz="2000" b="1" baseline="30000" smtClean="0">
                          <a:cs typeface="Palatino"/>
                        </a:rPr>
                        <a:t>ab</a:t>
                      </a:r>
                      <a:endParaRPr lang="fr-FR" sz="2000" baseline="30000" dirty="0">
                        <a:cs typeface="Palatino"/>
                      </a:endParaRPr>
                    </a:p>
                  </p:txBody>
                </p:sp>
                <p:cxnSp>
                  <p:nvCxnSpPr>
                    <p:cNvPr id="93" name="Connecteur droit avec flèche 82"/>
                    <p:cNvCxnSpPr/>
                    <p:nvPr/>
                  </p:nvCxnSpPr>
                  <p:spPr>
                    <a:xfrm rot="10800000" flipV="1">
                      <a:off x="12746710" y="18919612"/>
                      <a:ext cx="1117348" cy="1042115"/>
                    </a:xfrm>
                    <a:prstGeom prst="straightConnector1">
                      <a:avLst/>
                    </a:prstGeom>
                    <a:ln w="381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tailEnd type="arrow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6" name="Rectangle 65"/>
                    <p:cNvSpPr/>
                    <p:nvPr/>
                  </p:nvSpPr>
                  <p:spPr>
                    <a:xfrm rot="5400000">
                      <a:off x="11350880" y="18908444"/>
                      <a:ext cx="1543966" cy="524134"/>
                    </a:xfrm>
                    <a:prstGeom prst="rect">
                      <a:avLst/>
                    </a:prstGeom>
                    <a:ln/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cxnSp>
                  <p:nvCxnSpPr>
                    <p:cNvPr id="97" name="Connecteur droit 34"/>
                    <p:cNvCxnSpPr/>
                    <p:nvPr/>
                  </p:nvCxnSpPr>
                  <p:spPr>
                    <a:xfrm rot="10800000">
                      <a:off x="12295486" y="18922479"/>
                      <a:ext cx="1568545" cy="0"/>
                    </a:xfrm>
                    <a:prstGeom prst="line">
                      <a:avLst/>
                    </a:prstGeom>
                    <a:ln w="38100">
                      <a:prstDash val="sysDot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0" name="Rectangle 52"/>
                    <p:cNvSpPr/>
                    <p:nvPr/>
                  </p:nvSpPr>
                  <p:spPr>
                    <a:xfrm flipH="1">
                      <a:off x="13600671" y="20526194"/>
                      <a:ext cx="838020" cy="729587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smtClean="0">
                          <a:cs typeface="Palatino"/>
                        </a:rPr>
                        <a:t>B</a:t>
                      </a:r>
                      <a:r>
                        <a:rPr lang="sk-SK" sz="2000" b="1" baseline="30000" smtClean="0">
                          <a:cs typeface="Palatino"/>
                        </a:rPr>
                        <a:t>c</a:t>
                      </a:r>
                      <a:endParaRPr lang="fr-FR" sz="2000" baseline="30000" dirty="0">
                        <a:cs typeface="Palatino"/>
                      </a:endParaRPr>
                    </a:p>
                  </p:txBody>
                </p:sp>
              </p:grpSp>
              <p:grpSp>
                <p:nvGrpSpPr>
                  <p:cNvPr id="9" name="Grouper 105"/>
                  <p:cNvGrpSpPr/>
                  <p:nvPr/>
                </p:nvGrpSpPr>
                <p:grpSpPr>
                  <a:xfrm>
                    <a:off x="22060294" y="13623204"/>
                    <a:ext cx="2603458" cy="1732911"/>
                    <a:chOff x="22060294" y="13623204"/>
                    <a:chExt cx="2603458" cy="1732911"/>
                  </a:xfrm>
                </p:grpSpPr>
                <p:sp>
                  <p:nvSpPr>
                    <p:cNvPr id="78" name="ZoneTexte 94"/>
                    <p:cNvSpPr txBox="1"/>
                    <p:nvPr/>
                  </p:nvSpPr>
                  <p:spPr>
                    <a:xfrm>
                      <a:off x="23788614" y="13623204"/>
                      <a:ext cx="875138" cy="38204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1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VZORKA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94" name="ZoneTexte 95"/>
                    <p:cNvSpPr txBox="1"/>
                    <p:nvPr/>
                  </p:nvSpPr>
                  <p:spPr>
                    <a:xfrm>
                      <a:off x="23088443" y="14951596"/>
                      <a:ext cx="1020962" cy="40451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200" b="1" smtClean="0">
                          <a:solidFill>
                            <a:schemeClr val="bg1"/>
                          </a:solidFill>
                        </a:rPr>
                        <a:t>SONDA</a:t>
                      </a:r>
                      <a:endParaRPr lang="fr-FR" sz="105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5" name="ZoneTexte 95"/>
                    <p:cNvSpPr txBox="1"/>
                    <p:nvPr/>
                  </p:nvSpPr>
                  <p:spPr>
                    <a:xfrm rot="16200000">
                      <a:off x="21666447" y="14079628"/>
                      <a:ext cx="1147580" cy="359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200" b="1" smtClean="0">
                          <a:solidFill>
                            <a:schemeClr val="bg1"/>
                          </a:solidFill>
                        </a:rPr>
                        <a:t>SONDA</a:t>
                      </a:r>
                      <a:endParaRPr lang="fr-FR" sz="105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75" name="Connecteur droit 201"/>
                <p:cNvCxnSpPr/>
                <p:nvPr/>
              </p:nvCxnSpPr>
              <p:spPr>
                <a:xfrm rot="5400000" flipH="1" flipV="1">
                  <a:off x="1629461" y="1025622"/>
                  <a:ext cx="398517" cy="316109"/>
                </a:xfrm>
                <a:prstGeom prst="line">
                  <a:avLst/>
                </a:prstGeom>
                <a:ln w="38100" cmpd="sng">
                  <a:solidFill>
                    <a:srgbClr val="000000"/>
                  </a:solidFill>
                  <a:prstDash val="solid"/>
                  <a:headEnd type="triangle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Connecteur droit avec flèche 218"/>
              <p:cNvCxnSpPr/>
              <p:nvPr/>
            </p:nvCxnSpPr>
            <p:spPr>
              <a:xfrm rot="10800000">
                <a:off x="7342208" y="2805103"/>
                <a:ext cx="288000" cy="0"/>
              </a:xfrm>
              <a:prstGeom prst="straightConnector1">
                <a:avLst/>
              </a:prstGeom>
              <a:ln w="19050" cmpd="sng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avec flèche 219"/>
              <p:cNvCxnSpPr/>
              <p:nvPr/>
            </p:nvCxnSpPr>
            <p:spPr>
              <a:xfrm flipH="1" flipV="1">
                <a:off x="7630208" y="2410767"/>
                <a:ext cx="1" cy="396000"/>
              </a:xfrm>
              <a:prstGeom prst="straightConnector1">
                <a:avLst/>
              </a:prstGeom>
              <a:ln w="19050" cmpd="sng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ZoneTexte 220"/>
              <p:cNvSpPr txBox="1"/>
              <p:nvPr/>
            </p:nvSpPr>
            <p:spPr>
              <a:xfrm>
                <a:off x="7188880" y="2532529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1100" b="1" i="1" smtClean="0">
                    <a:solidFill>
                      <a:schemeClr val="accent6">
                        <a:lumMod val="75000"/>
                      </a:schemeClr>
                    </a:solidFill>
                  </a:rPr>
                  <a:t>ab</a:t>
                </a:r>
                <a:endParaRPr lang="fr-FR" sz="11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" name="ZoneTexte 221"/>
              <p:cNvSpPr txBox="1"/>
              <p:nvPr/>
            </p:nvSpPr>
            <p:spPr>
              <a:xfrm>
                <a:off x="7506976" y="2189620"/>
                <a:ext cx="24878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bn-IN" sz="12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</a:t>
                </a:r>
                <a:endParaRPr lang="fr-FR" sz="16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01" name="Pravá zložená zátvorka 100"/>
          <p:cNvSpPr/>
          <p:nvPr/>
        </p:nvSpPr>
        <p:spPr>
          <a:xfrm>
            <a:off x="2728900" y="1685913"/>
            <a:ext cx="214314" cy="571504"/>
          </a:xfrm>
          <a:prstGeom prst="rightBrac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2" name="Arc 40"/>
          <p:cNvSpPr/>
          <p:nvPr/>
        </p:nvSpPr>
        <p:spPr>
          <a:xfrm>
            <a:off x="6227243" y="2063211"/>
            <a:ext cx="357190" cy="785818"/>
          </a:xfrm>
          <a:prstGeom prst="arc">
            <a:avLst>
              <a:gd name="adj1" fmla="val 16200000"/>
              <a:gd name="adj2" fmla="val 1880005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" name="Nadpis 1"/>
          <p:cNvSpPr txBox="1">
            <a:spLocks/>
          </p:cNvSpPr>
          <p:nvPr/>
        </p:nvSpPr>
        <p:spPr>
          <a:xfrm>
            <a:off x="357158" y="214290"/>
            <a:ext cx="842968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latin typeface="+mj-lt"/>
                <a:ea typeface="OpenSymbol" pitchFamily="2" charset="0"/>
                <a:cs typeface="+mj-cs"/>
              </a:rPr>
              <a:t>Orientácia vírov,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  <a:latin typeface="Symbol" pitchFamily="18" charset="2"/>
                <a:cs typeface="Palatino"/>
              </a:rPr>
              <a:t>q</a:t>
            </a:r>
            <a:r>
              <a:rPr lang="sk-SK" sz="2000" b="1" baseline="-25000" smtClean="0">
                <a:solidFill>
                  <a:schemeClr val="accent5">
                    <a:lumMod val="50000"/>
                  </a:schemeClr>
                </a:solidFill>
                <a:cs typeface="Palatino"/>
              </a:rPr>
              <a:t>B</a:t>
            </a:r>
            <a:endParaRPr kumimoji="0" lang="sk-SK" sz="2000" b="1" i="0" u="none" strike="noStrike" kern="1200" cap="none" spc="0" normalizeH="0" baseline="-2500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OpenSymbol" pitchFamily="2" charset="0"/>
              <a:cs typeface="+mj-cs"/>
            </a:endParaRPr>
          </a:p>
        </p:txBody>
      </p:sp>
      <p:cxnSp>
        <p:nvCxnSpPr>
          <p:cNvPr id="126" name="Rovná spojnica 125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Nadpis 1"/>
          <p:cNvSpPr txBox="1">
            <a:spLocks/>
          </p:cNvSpPr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Lokálne magnetické merania na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TiSe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RNDr. Zuzana Medveck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á, OFNT  		 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/9</a:t>
            </a:r>
            <a:endParaRPr kumimoji="0" lang="sk-SK" sz="240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83" name="Rovná spojnica 282"/>
          <p:cNvCxnSpPr/>
          <p:nvPr/>
        </p:nvCxnSpPr>
        <p:spPr>
          <a:xfrm>
            <a:off x="142844" y="6570684"/>
            <a:ext cx="8715436" cy="158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82"/>
          <p:cNvGrpSpPr/>
          <p:nvPr/>
        </p:nvGrpSpPr>
        <p:grpSpPr>
          <a:xfrm>
            <a:off x="1357290" y="1612272"/>
            <a:ext cx="3429024" cy="673720"/>
            <a:chOff x="3643306" y="1357298"/>
            <a:chExt cx="3429024" cy="673720"/>
          </a:xfrm>
        </p:grpSpPr>
        <p:sp>
          <p:nvSpPr>
            <p:cNvPr id="79" name="BlokTextu 78"/>
            <p:cNvSpPr txBox="1"/>
            <p:nvPr/>
          </p:nvSpPr>
          <p:spPr>
            <a:xfrm>
              <a:off x="3643306" y="1357298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r>
                <a:rPr lang="sk-SK" baseline="30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c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 = B sin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  <a:latin typeface="Symbol" pitchFamily="18" charset="2"/>
                  <a:cs typeface="Palatino"/>
                </a:rPr>
                <a:t>q</a:t>
              </a:r>
              <a:r>
                <a:rPr lang="sk-SK" baseline="-25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endParaRPr lang="sk-SK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0" name="BlokTextu 79"/>
            <p:cNvSpPr txBox="1"/>
            <p:nvPr/>
          </p:nvSpPr>
          <p:spPr>
            <a:xfrm>
              <a:off x="5286380" y="1530952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r>
                <a:rPr lang="sk-SK" baseline="30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c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/ </a:t>
              </a:r>
              <a:r>
                <a:rPr lang="en-US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r>
                <a:rPr lang="sk-SK" baseline="30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ab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= tan </a:t>
              </a:r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  <a:latin typeface="Symbol" pitchFamily="18" charset="2"/>
                  <a:cs typeface="Palatino"/>
                </a:rPr>
                <a:t>q</a:t>
              </a:r>
              <a:r>
                <a:rPr lang="sk-SK" b="1" baseline="-25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endParaRPr lang="sk-SK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1" name="Obdĺžnik 80"/>
            <p:cNvSpPr/>
            <p:nvPr/>
          </p:nvSpPr>
          <p:spPr>
            <a:xfrm>
              <a:off x="3643306" y="1661686"/>
              <a:ext cx="14090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  <a:r>
                <a:rPr lang="sk-SK" baseline="30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ab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= B cos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  <a:latin typeface="Symbol" pitchFamily="18" charset="2"/>
                  <a:cs typeface="Palatino"/>
                </a:rPr>
                <a:t>q</a:t>
              </a:r>
              <a:r>
                <a:rPr lang="sk-SK" baseline="-25000" smtClean="0">
                  <a:solidFill>
                    <a:schemeClr val="accent5">
                      <a:lumMod val="50000"/>
                    </a:schemeClr>
                  </a:solidFill>
                  <a:cs typeface="Palatino"/>
                </a:rPr>
                <a:t>B</a:t>
              </a:r>
            </a:p>
          </p:txBody>
        </p:sp>
      </p:grpSp>
      <p:grpSp>
        <p:nvGrpSpPr>
          <p:cNvPr id="3" name="Skupina 123"/>
          <p:cNvGrpSpPr/>
          <p:nvPr/>
        </p:nvGrpSpPr>
        <p:grpSpPr>
          <a:xfrm>
            <a:off x="357158" y="3357562"/>
            <a:ext cx="3929090" cy="3286148"/>
            <a:chOff x="1357258" y="3264499"/>
            <a:chExt cx="3929090" cy="3286148"/>
          </a:xfrm>
        </p:grpSpPr>
        <p:graphicFrame>
          <p:nvGraphicFramePr>
            <p:cNvPr id="78855" name="Object 7"/>
            <p:cNvGraphicFramePr>
              <a:graphicFrameLocks noChangeAspect="1"/>
            </p:cNvGraphicFramePr>
            <p:nvPr/>
          </p:nvGraphicFramePr>
          <p:xfrm>
            <a:off x="1540104" y="3264499"/>
            <a:ext cx="3460492" cy="3286148"/>
          </p:xfrm>
          <a:graphic>
            <a:graphicData uri="http://schemas.openxmlformats.org/presentationml/2006/ole">
              <p:oleObj spid="_x0000_s187394" name="KGPlot" r:id="rId5" imgW="6858000" imgH="6769080" progId="KGraph_Plot">
                <p:embed/>
              </p:oleObj>
            </a:graphicData>
          </a:graphic>
        </p:graphicFrame>
        <p:sp>
          <p:nvSpPr>
            <p:cNvPr id="85" name="BlokTextu 84"/>
            <p:cNvSpPr txBox="1"/>
            <p:nvPr/>
          </p:nvSpPr>
          <p:spPr>
            <a:xfrm>
              <a:off x="1357258" y="5967001"/>
              <a:ext cx="3929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Zložky indukcie </a:t>
              </a:r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B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s rastúcim poľom</a:t>
              </a:r>
            </a:p>
          </p:txBody>
        </p:sp>
      </p:grpSp>
      <p:sp>
        <p:nvSpPr>
          <p:cNvPr id="129" name="Obdĺžnik 128"/>
          <p:cNvSpPr/>
          <p:nvPr/>
        </p:nvSpPr>
        <p:spPr>
          <a:xfrm>
            <a:off x="3929058" y="4572008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sk-SK" sz="2000" b="1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" name="Skupina 236"/>
          <p:cNvGrpSpPr/>
          <p:nvPr/>
        </p:nvGrpSpPr>
        <p:grpSpPr>
          <a:xfrm>
            <a:off x="5143504" y="928670"/>
            <a:ext cx="2501753" cy="2066999"/>
            <a:chOff x="4959158" y="1214422"/>
            <a:chExt cx="2501753" cy="2066999"/>
          </a:xfrm>
        </p:grpSpPr>
        <p:sp>
          <p:nvSpPr>
            <p:cNvPr id="68" name="Obdĺžnik 67"/>
            <p:cNvSpPr/>
            <p:nvPr/>
          </p:nvSpPr>
          <p:spPr>
            <a:xfrm>
              <a:off x="6800377" y="1391173"/>
              <a:ext cx="3786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1600" b="1" smtClean="0">
                  <a:latin typeface="Symbol" pitchFamily="18" charset="2"/>
                  <a:cs typeface="Palatino"/>
                </a:rPr>
                <a:t>q</a:t>
              </a:r>
              <a:r>
                <a:rPr lang="sk-SK" sz="1600" b="1" baseline="-25000" smtClean="0">
                  <a:cs typeface="Palatino"/>
                </a:rPr>
                <a:t>H</a:t>
              </a:r>
              <a:endParaRPr lang="fr-FR" sz="1400" b="1" baseline="-25000" dirty="0">
                <a:cs typeface="Palatino"/>
              </a:endParaRPr>
            </a:p>
          </p:txBody>
        </p:sp>
        <p:grpSp>
          <p:nvGrpSpPr>
            <p:cNvPr id="5" name="Skupina 202"/>
            <p:cNvGrpSpPr/>
            <p:nvPr/>
          </p:nvGrpSpPr>
          <p:grpSpPr>
            <a:xfrm>
              <a:off x="4959158" y="1214422"/>
              <a:ext cx="2501753" cy="2066999"/>
              <a:chOff x="5268713" y="1532382"/>
              <a:chExt cx="2501753" cy="2066999"/>
            </a:xfrm>
          </p:grpSpPr>
          <p:grpSp>
            <p:nvGrpSpPr>
              <p:cNvPr id="6" name="Skupina 130"/>
              <p:cNvGrpSpPr/>
              <p:nvPr/>
            </p:nvGrpSpPr>
            <p:grpSpPr>
              <a:xfrm>
                <a:off x="5268713" y="1532382"/>
                <a:ext cx="2501753" cy="2066999"/>
                <a:chOff x="413322" y="984418"/>
                <a:chExt cx="1884017" cy="1565917"/>
              </a:xfrm>
            </p:grpSpPr>
            <p:grpSp>
              <p:nvGrpSpPr>
                <p:cNvPr id="7" name="Grouper 106"/>
                <p:cNvGrpSpPr/>
                <p:nvPr/>
              </p:nvGrpSpPr>
              <p:grpSpPr>
                <a:xfrm>
                  <a:off x="413322" y="984430"/>
                  <a:ext cx="1884017" cy="1565905"/>
                  <a:chOff x="21413396" y="12865126"/>
                  <a:chExt cx="3250356" cy="3018548"/>
                </a:xfrm>
              </p:grpSpPr>
              <p:grpSp>
                <p:nvGrpSpPr>
                  <p:cNvPr id="8" name="Grouper 87"/>
                  <p:cNvGrpSpPr/>
                  <p:nvPr/>
                </p:nvGrpSpPr>
                <p:grpSpPr>
                  <a:xfrm>
                    <a:off x="21413396" y="12865126"/>
                    <a:ext cx="3178636" cy="3018548"/>
                    <a:chOff x="11081009" y="17486717"/>
                    <a:chExt cx="4099921" cy="3769064"/>
                  </a:xfrm>
                </p:grpSpPr>
                <p:sp>
                  <p:nvSpPr>
                    <p:cNvPr id="86" name="Rectangle 14"/>
                    <p:cNvSpPr/>
                    <p:nvPr/>
                  </p:nvSpPr>
                  <p:spPr>
                    <a:xfrm>
                      <a:off x="12427470" y="18458973"/>
                      <a:ext cx="2753460" cy="1534654"/>
                    </a:xfrm>
                    <a:prstGeom prst="rect">
                      <a:avLst/>
                    </a:prstGeom>
                    <a:ln/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87" name="Connecteur droit 34"/>
                    <p:cNvCxnSpPr/>
                    <p:nvPr/>
                  </p:nvCxnSpPr>
                  <p:spPr>
                    <a:xfrm rot="16200000" flipH="1">
                      <a:off x="13327051" y="19456618"/>
                      <a:ext cx="1074013" cy="0"/>
                    </a:xfrm>
                    <a:prstGeom prst="line">
                      <a:avLst/>
                    </a:prstGeom>
                    <a:ln w="38100">
                      <a:prstDash val="sysDot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8" name="Arc 40"/>
                    <p:cNvSpPr/>
                    <p:nvPr/>
                  </p:nvSpPr>
                  <p:spPr>
                    <a:xfrm>
                      <a:off x="13943861" y="17747233"/>
                      <a:ext cx="877922" cy="1492384"/>
                    </a:xfrm>
                    <a:prstGeom prst="arc">
                      <a:avLst>
                        <a:gd name="adj1" fmla="val 16200000"/>
                        <a:gd name="adj2" fmla="val 21321853"/>
                      </a:avLst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9" name="Rectangle 50"/>
                    <p:cNvSpPr/>
                    <p:nvPr/>
                  </p:nvSpPr>
                  <p:spPr>
                    <a:xfrm flipH="1">
                      <a:off x="13660458" y="17486717"/>
                      <a:ext cx="718293" cy="72958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dirty="0" smtClean="0">
                          <a:cs typeface="Palatino"/>
                        </a:rPr>
                        <a:t>H</a:t>
                      </a:r>
                      <a:endParaRPr lang="fr-FR" sz="1200" b="1" dirty="0">
                        <a:cs typeface="Palatino"/>
                      </a:endParaRPr>
                    </a:p>
                  </p:txBody>
                </p:sp>
                <p:sp>
                  <p:nvSpPr>
                    <p:cNvPr id="90" name="Rectangle 52"/>
                    <p:cNvSpPr/>
                    <p:nvPr/>
                  </p:nvSpPr>
                  <p:spPr>
                    <a:xfrm flipH="1">
                      <a:off x="12547157" y="19049848"/>
                      <a:ext cx="485842" cy="72958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smtClean="0">
                          <a:cs typeface="Palatino"/>
                        </a:rPr>
                        <a:t>B</a:t>
                      </a:r>
                      <a:endParaRPr lang="fr-FR" sz="1400" b="1" dirty="0">
                        <a:cs typeface="Palatino"/>
                      </a:endParaRPr>
                    </a:p>
                  </p:txBody>
                </p:sp>
                <p:sp>
                  <p:nvSpPr>
                    <p:cNvPr id="91" name="Rectangle 65"/>
                    <p:cNvSpPr/>
                    <p:nvPr/>
                  </p:nvSpPr>
                  <p:spPr>
                    <a:xfrm>
                      <a:off x="13208664" y="20065901"/>
                      <a:ext cx="1418938" cy="570318"/>
                    </a:xfrm>
                    <a:prstGeom prst="rect">
                      <a:avLst/>
                    </a:prstGeom>
                    <a:ln/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2" name="Rectangle 52"/>
                    <p:cNvSpPr/>
                    <p:nvPr/>
                  </p:nvSpPr>
                  <p:spPr>
                    <a:xfrm flipH="1">
                      <a:off x="11081009" y="18789322"/>
                      <a:ext cx="867593" cy="72958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smtClean="0">
                          <a:cs typeface="Palatino"/>
                        </a:rPr>
                        <a:t>B</a:t>
                      </a:r>
                      <a:r>
                        <a:rPr lang="sk-SK" sz="2000" b="1" baseline="30000" smtClean="0">
                          <a:cs typeface="Palatino"/>
                        </a:rPr>
                        <a:t>ab</a:t>
                      </a:r>
                      <a:endParaRPr lang="fr-FR" sz="2000" baseline="30000" dirty="0">
                        <a:cs typeface="Palatino"/>
                      </a:endParaRPr>
                    </a:p>
                  </p:txBody>
                </p:sp>
                <p:cxnSp>
                  <p:nvCxnSpPr>
                    <p:cNvPr id="93" name="Connecteur droit avec flèche 82"/>
                    <p:cNvCxnSpPr/>
                    <p:nvPr/>
                  </p:nvCxnSpPr>
                  <p:spPr>
                    <a:xfrm rot="10800000" flipV="1">
                      <a:off x="12746710" y="18919612"/>
                      <a:ext cx="1117348" cy="1042115"/>
                    </a:xfrm>
                    <a:prstGeom prst="straightConnector1">
                      <a:avLst/>
                    </a:prstGeom>
                    <a:ln w="381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tailEnd type="arrow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6" name="Rectangle 65"/>
                    <p:cNvSpPr/>
                    <p:nvPr/>
                  </p:nvSpPr>
                  <p:spPr>
                    <a:xfrm rot="5400000">
                      <a:off x="11350880" y="18908444"/>
                      <a:ext cx="1543966" cy="524134"/>
                    </a:xfrm>
                    <a:prstGeom prst="rect">
                      <a:avLst/>
                    </a:prstGeom>
                    <a:ln/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cxnSp>
                  <p:nvCxnSpPr>
                    <p:cNvPr id="97" name="Connecteur droit 34"/>
                    <p:cNvCxnSpPr/>
                    <p:nvPr/>
                  </p:nvCxnSpPr>
                  <p:spPr>
                    <a:xfrm rot="10800000">
                      <a:off x="12295486" y="18922479"/>
                      <a:ext cx="1568545" cy="0"/>
                    </a:xfrm>
                    <a:prstGeom prst="line">
                      <a:avLst/>
                    </a:prstGeom>
                    <a:ln w="38100">
                      <a:prstDash val="sysDot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0" name="Rectangle 52"/>
                    <p:cNvSpPr/>
                    <p:nvPr/>
                  </p:nvSpPr>
                  <p:spPr>
                    <a:xfrm flipH="1">
                      <a:off x="13600671" y="20526194"/>
                      <a:ext cx="838020" cy="729587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smtClean="0">
                          <a:cs typeface="Palatino"/>
                        </a:rPr>
                        <a:t>B</a:t>
                      </a:r>
                      <a:r>
                        <a:rPr lang="sk-SK" sz="2000" b="1" baseline="30000" smtClean="0">
                          <a:cs typeface="Palatino"/>
                        </a:rPr>
                        <a:t>c</a:t>
                      </a:r>
                      <a:endParaRPr lang="fr-FR" sz="2000" baseline="30000" dirty="0">
                        <a:cs typeface="Palatino"/>
                      </a:endParaRPr>
                    </a:p>
                  </p:txBody>
                </p:sp>
              </p:grpSp>
              <p:grpSp>
                <p:nvGrpSpPr>
                  <p:cNvPr id="9" name="Grouper 105"/>
                  <p:cNvGrpSpPr/>
                  <p:nvPr/>
                </p:nvGrpSpPr>
                <p:grpSpPr>
                  <a:xfrm>
                    <a:off x="22060294" y="13623204"/>
                    <a:ext cx="2603458" cy="1732911"/>
                    <a:chOff x="22060294" y="13623204"/>
                    <a:chExt cx="2603458" cy="1732911"/>
                  </a:xfrm>
                </p:grpSpPr>
                <p:sp>
                  <p:nvSpPr>
                    <p:cNvPr id="78" name="ZoneTexte 94"/>
                    <p:cNvSpPr txBox="1"/>
                    <p:nvPr/>
                  </p:nvSpPr>
                  <p:spPr>
                    <a:xfrm>
                      <a:off x="23788614" y="13623204"/>
                      <a:ext cx="875138" cy="38204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1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VZORKA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94" name="ZoneTexte 95"/>
                    <p:cNvSpPr txBox="1"/>
                    <p:nvPr/>
                  </p:nvSpPr>
                  <p:spPr>
                    <a:xfrm>
                      <a:off x="23088443" y="14951596"/>
                      <a:ext cx="1020962" cy="40451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200" b="1" smtClean="0">
                          <a:solidFill>
                            <a:schemeClr val="bg1"/>
                          </a:solidFill>
                        </a:rPr>
                        <a:t>SONDA</a:t>
                      </a:r>
                      <a:endParaRPr lang="fr-FR" sz="105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5" name="ZoneTexte 95"/>
                    <p:cNvSpPr txBox="1"/>
                    <p:nvPr/>
                  </p:nvSpPr>
                  <p:spPr>
                    <a:xfrm rot="16200000">
                      <a:off x="21666447" y="14079628"/>
                      <a:ext cx="1147580" cy="359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200" b="1" smtClean="0">
                          <a:solidFill>
                            <a:schemeClr val="bg1"/>
                          </a:solidFill>
                        </a:rPr>
                        <a:t>SONDA</a:t>
                      </a:r>
                      <a:endParaRPr lang="fr-FR" sz="105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75" name="Connecteur droit 201"/>
                <p:cNvCxnSpPr/>
                <p:nvPr/>
              </p:nvCxnSpPr>
              <p:spPr>
                <a:xfrm rot="5400000" flipH="1" flipV="1">
                  <a:off x="1629461" y="1025622"/>
                  <a:ext cx="398517" cy="316109"/>
                </a:xfrm>
                <a:prstGeom prst="line">
                  <a:avLst/>
                </a:prstGeom>
                <a:ln w="38100" cmpd="sng">
                  <a:solidFill>
                    <a:srgbClr val="000000"/>
                  </a:solidFill>
                  <a:prstDash val="solid"/>
                  <a:headEnd type="triangle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Connecteur droit avec flèche 218"/>
              <p:cNvCxnSpPr/>
              <p:nvPr/>
            </p:nvCxnSpPr>
            <p:spPr>
              <a:xfrm rot="10800000">
                <a:off x="7342208" y="2805103"/>
                <a:ext cx="288000" cy="0"/>
              </a:xfrm>
              <a:prstGeom prst="straightConnector1">
                <a:avLst/>
              </a:prstGeom>
              <a:ln w="19050" cmpd="sng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avec flèche 219"/>
              <p:cNvCxnSpPr/>
              <p:nvPr/>
            </p:nvCxnSpPr>
            <p:spPr>
              <a:xfrm flipH="1" flipV="1">
                <a:off x="7630208" y="2410767"/>
                <a:ext cx="1" cy="396000"/>
              </a:xfrm>
              <a:prstGeom prst="straightConnector1">
                <a:avLst/>
              </a:prstGeom>
              <a:ln w="19050" cmpd="sng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ZoneTexte 220"/>
              <p:cNvSpPr txBox="1"/>
              <p:nvPr/>
            </p:nvSpPr>
            <p:spPr>
              <a:xfrm>
                <a:off x="7188880" y="2532529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1100" b="1" i="1" smtClean="0">
                    <a:solidFill>
                      <a:schemeClr val="accent6">
                        <a:lumMod val="75000"/>
                      </a:schemeClr>
                    </a:solidFill>
                  </a:rPr>
                  <a:t>ab</a:t>
                </a:r>
                <a:endParaRPr lang="fr-FR" sz="11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" name="ZoneTexte 221"/>
              <p:cNvSpPr txBox="1"/>
              <p:nvPr/>
            </p:nvSpPr>
            <p:spPr>
              <a:xfrm>
                <a:off x="7506976" y="2189620"/>
                <a:ext cx="24878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bn-IN" sz="12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</a:t>
                </a:r>
                <a:endParaRPr lang="fr-FR" sz="16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01" name="Pravá zložená zátvorka 100"/>
          <p:cNvSpPr/>
          <p:nvPr/>
        </p:nvSpPr>
        <p:spPr>
          <a:xfrm>
            <a:off x="2728900" y="1685913"/>
            <a:ext cx="214314" cy="571504"/>
          </a:xfrm>
          <a:prstGeom prst="rightBrac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2" name="Arc 40"/>
          <p:cNvSpPr/>
          <p:nvPr/>
        </p:nvSpPr>
        <p:spPr>
          <a:xfrm>
            <a:off x="6227243" y="2063211"/>
            <a:ext cx="357190" cy="785818"/>
          </a:xfrm>
          <a:prstGeom prst="arc">
            <a:avLst>
              <a:gd name="adj1" fmla="val 16200000"/>
              <a:gd name="adj2" fmla="val 1880005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Skupina 119"/>
          <p:cNvGrpSpPr/>
          <p:nvPr/>
        </p:nvGrpSpPr>
        <p:grpSpPr>
          <a:xfrm>
            <a:off x="5572132" y="3214686"/>
            <a:ext cx="3643338" cy="3155414"/>
            <a:chOff x="5072066" y="3214686"/>
            <a:chExt cx="3643338" cy="3155414"/>
          </a:xfrm>
        </p:grpSpPr>
        <p:graphicFrame>
          <p:nvGraphicFramePr>
            <p:cNvPr id="104" name="Object 10"/>
            <p:cNvGraphicFramePr>
              <a:graphicFrameLocks noChangeAspect="1"/>
            </p:cNvGraphicFramePr>
            <p:nvPr/>
          </p:nvGraphicFramePr>
          <p:xfrm>
            <a:off x="5072066" y="3214686"/>
            <a:ext cx="3266411" cy="3071834"/>
          </p:xfrm>
          <a:graphic>
            <a:graphicData uri="http://schemas.openxmlformats.org/presentationml/2006/ole">
              <p:oleObj spid="_x0000_s187395" name="KGPlot" r:id="rId6" imgW="6858000" imgH="6858000" progId="KGraph_Plot">
                <p:embed/>
              </p:oleObj>
            </a:graphicData>
          </a:graphic>
        </p:graphicFrame>
        <p:sp>
          <p:nvSpPr>
            <p:cNvPr id="106" name="BlokTextu 105"/>
            <p:cNvSpPr txBox="1"/>
            <p:nvPr/>
          </p:nvSpPr>
          <p:spPr>
            <a:xfrm>
              <a:off x="5286380" y="6000768"/>
              <a:ext cx="342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Poľová závislosť orientácie vírov</a:t>
              </a:r>
            </a:p>
          </p:txBody>
        </p:sp>
      </p:grpSp>
      <p:grpSp>
        <p:nvGrpSpPr>
          <p:cNvPr id="11" name="Skupina 139"/>
          <p:cNvGrpSpPr/>
          <p:nvPr/>
        </p:nvGrpSpPr>
        <p:grpSpPr>
          <a:xfrm>
            <a:off x="3571868" y="3952879"/>
            <a:ext cx="2286016" cy="1190633"/>
            <a:chOff x="3500430" y="3952879"/>
            <a:chExt cx="2286016" cy="1190633"/>
          </a:xfrm>
        </p:grpSpPr>
        <p:sp>
          <p:nvSpPr>
            <p:cNvPr id="108" name="Obdĺžnik 107"/>
            <p:cNvSpPr/>
            <p:nvPr/>
          </p:nvSpPr>
          <p:spPr>
            <a:xfrm>
              <a:off x="3500430" y="3952879"/>
              <a:ext cx="2286016" cy="97631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12" name="Skupina 137"/>
            <p:cNvGrpSpPr/>
            <p:nvPr/>
          </p:nvGrpSpPr>
          <p:grpSpPr>
            <a:xfrm>
              <a:off x="3500430" y="4102250"/>
              <a:ext cx="2184760" cy="1041262"/>
              <a:chOff x="3500430" y="3643315"/>
              <a:chExt cx="2184760" cy="1041262"/>
            </a:xfrm>
            <a:noFill/>
          </p:grpSpPr>
          <p:sp>
            <p:nvSpPr>
              <p:cNvPr id="110" name="BlokTextu 109"/>
              <p:cNvSpPr txBox="1"/>
              <p:nvPr/>
            </p:nvSpPr>
            <p:spPr>
              <a:xfrm>
                <a:off x="4467224" y="3814765"/>
                <a:ext cx="571504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2000" smtClean="0">
                    <a:solidFill>
                      <a:schemeClr val="accent5">
                        <a:lumMod val="50000"/>
                      </a:schemeClr>
                    </a:solidFill>
                  </a:rPr>
                  <a:t>=</a:t>
                </a:r>
                <a:endParaRPr lang="sk-SK" sz="1600" smtClean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3" name="Skupina 136"/>
              <p:cNvGrpSpPr/>
              <p:nvPr/>
            </p:nvGrpSpPr>
            <p:grpSpPr>
              <a:xfrm>
                <a:off x="3500430" y="3643315"/>
                <a:ext cx="1214446" cy="1041262"/>
                <a:chOff x="3500430" y="3643315"/>
                <a:chExt cx="1214446" cy="1041262"/>
              </a:xfrm>
              <a:grpFill/>
            </p:grpSpPr>
            <p:sp>
              <p:nvSpPr>
                <p:cNvPr id="116" name="BlokTextu 115"/>
                <p:cNvSpPr txBox="1"/>
                <p:nvPr/>
              </p:nvSpPr>
              <p:spPr>
                <a:xfrm>
                  <a:off x="3643306" y="3643315"/>
                  <a:ext cx="1071570" cy="33855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smtClean="0">
                      <a:solidFill>
                        <a:schemeClr val="accent5">
                          <a:lumMod val="50000"/>
                        </a:schemeClr>
                      </a:solidFill>
                      <a:cs typeface="Palatino"/>
                    </a:rPr>
                    <a:t>B</a:t>
                  </a:r>
                  <a:r>
                    <a:rPr lang="sk-SK" sz="1600" b="1" baseline="30000" smtClean="0">
                      <a:solidFill>
                        <a:schemeClr val="accent5">
                          <a:lumMod val="50000"/>
                        </a:schemeClr>
                      </a:solidFill>
                      <a:cs typeface="Palatino"/>
                    </a:rPr>
                    <a:t>c</a:t>
                  </a:r>
                  <a:r>
                    <a:rPr lang="sk-SK" sz="1600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 sin</a:t>
                  </a:r>
                  <a:r>
                    <a:rPr lang="sk-SK" sz="1600" smtClean="0">
                      <a:solidFill>
                        <a:schemeClr val="accent5">
                          <a:lumMod val="50000"/>
                        </a:schemeClr>
                      </a:solidFill>
                      <a:latin typeface="Symbol" pitchFamily="18" charset="2"/>
                      <a:cs typeface="Palatino"/>
                    </a:rPr>
                    <a:t> q</a:t>
                  </a:r>
                  <a:r>
                    <a:rPr lang="sk-SK" sz="1600" baseline="-25000" smtClean="0">
                      <a:solidFill>
                        <a:schemeClr val="accent5">
                          <a:lumMod val="50000"/>
                        </a:schemeClr>
                      </a:solidFill>
                      <a:latin typeface="Symbol" pitchFamily="18" charset="2"/>
                      <a:cs typeface="Palatino"/>
                    </a:rPr>
                    <a:t>H</a:t>
                  </a:r>
                  <a:endParaRPr lang="sk-SK" sz="160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7" name="Obdĺžnik 116"/>
                <p:cNvSpPr/>
                <p:nvPr/>
              </p:nvSpPr>
              <p:spPr>
                <a:xfrm>
                  <a:off x="3500430" y="3976691"/>
                  <a:ext cx="1072601" cy="707886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sk-SK" sz="2000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600" b="1" smtClean="0">
                      <a:solidFill>
                        <a:schemeClr val="accent5">
                          <a:lumMod val="50000"/>
                        </a:schemeClr>
                      </a:solidFill>
                      <a:cs typeface="Palatino"/>
                    </a:rPr>
                    <a:t>B</a:t>
                  </a:r>
                  <a:r>
                    <a:rPr lang="sk-SK" sz="1600" b="1" baseline="30000" smtClean="0">
                      <a:solidFill>
                        <a:schemeClr val="accent5">
                          <a:lumMod val="50000"/>
                        </a:schemeClr>
                      </a:solidFill>
                      <a:cs typeface="Palatino"/>
                    </a:rPr>
                    <a:t>ab</a:t>
                  </a:r>
                  <a:r>
                    <a:rPr lang="sk-SK" sz="1600" b="1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sk-SK" sz="1600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cos </a:t>
                  </a:r>
                  <a:r>
                    <a:rPr lang="sk-SK" sz="1600" smtClean="0">
                      <a:solidFill>
                        <a:schemeClr val="accent5">
                          <a:lumMod val="50000"/>
                        </a:schemeClr>
                      </a:solidFill>
                      <a:latin typeface="Symbol" pitchFamily="18" charset="2"/>
                      <a:cs typeface="Palatino"/>
                    </a:rPr>
                    <a:t>q</a:t>
                  </a:r>
                  <a:r>
                    <a:rPr lang="sk-SK" sz="1600" baseline="-25000" smtClean="0">
                      <a:solidFill>
                        <a:schemeClr val="accent5">
                          <a:lumMod val="50000"/>
                        </a:schemeClr>
                      </a:solidFill>
                      <a:latin typeface="Symbol" pitchFamily="18" charset="2"/>
                      <a:cs typeface="Palatino"/>
                    </a:rPr>
                    <a:t>H</a:t>
                  </a:r>
                  <a:endParaRPr lang="sk-SK" sz="1600" smtClean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  <a:p>
                  <a:endParaRPr lang="sk-SK" sz="2000"/>
                </a:p>
              </p:txBody>
            </p:sp>
            <p:cxnSp>
              <p:nvCxnSpPr>
                <p:cNvPr id="118" name="Rovná spojnica 117"/>
                <p:cNvCxnSpPr/>
                <p:nvPr/>
              </p:nvCxnSpPr>
              <p:spPr>
                <a:xfrm>
                  <a:off x="3600443" y="4019554"/>
                  <a:ext cx="972000" cy="1588"/>
                </a:xfrm>
                <a:prstGeom prst="line">
                  <a:avLst/>
                </a:prstGeom>
                <a:grpFill/>
                <a:ln w="127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Skupina 134"/>
              <p:cNvGrpSpPr/>
              <p:nvPr/>
            </p:nvGrpSpPr>
            <p:grpSpPr>
              <a:xfrm>
                <a:off x="4848054" y="3670157"/>
                <a:ext cx="837136" cy="692569"/>
                <a:chOff x="4776616" y="3670157"/>
                <a:chExt cx="837136" cy="692569"/>
              </a:xfrm>
              <a:grpFill/>
            </p:grpSpPr>
            <p:cxnSp>
              <p:nvCxnSpPr>
                <p:cNvPr id="113" name="Rovná spojnica 112"/>
                <p:cNvCxnSpPr/>
                <p:nvPr/>
              </p:nvCxnSpPr>
              <p:spPr>
                <a:xfrm>
                  <a:off x="4857752" y="4029079"/>
                  <a:ext cx="756000" cy="1588"/>
                </a:xfrm>
                <a:prstGeom prst="line">
                  <a:avLst/>
                </a:prstGeom>
                <a:grpFill/>
                <a:ln w="127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Obdĺžnik 113"/>
                <p:cNvSpPr/>
                <p:nvPr/>
              </p:nvSpPr>
              <p:spPr>
                <a:xfrm>
                  <a:off x="4776616" y="4024172"/>
                  <a:ext cx="756554" cy="338554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sk-SK" sz="1600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 tan</a:t>
                  </a:r>
                  <a:r>
                    <a:rPr lang="sk-SK" sz="1600" smtClean="0">
                      <a:solidFill>
                        <a:schemeClr val="accent5">
                          <a:lumMod val="50000"/>
                        </a:schemeClr>
                      </a:solidFill>
                      <a:latin typeface="Symbol" pitchFamily="18" charset="2"/>
                      <a:cs typeface="Palatino"/>
                    </a:rPr>
                    <a:t> q</a:t>
                  </a:r>
                  <a:r>
                    <a:rPr lang="sk-SK" sz="1600" baseline="-25000" smtClean="0">
                      <a:solidFill>
                        <a:schemeClr val="accent5">
                          <a:lumMod val="50000"/>
                        </a:schemeClr>
                      </a:solidFill>
                      <a:cs typeface="Palatino"/>
                    </a:rPr>
                    <a:t>H</a:t>
                  </a:r>
                  <a:endParaRPr lang="sk-SK" sz="1600"/>
                </a:p>
              </p:txBody>
            </p:sp>
            <p:sp>
              <p:nvSpPr>
                <p:cNvPr id="115" name="Obdĺžnik 114"/>
                <p:cNvSpPr/>
                <p:nvPr/>
              </p:nvSpPr>
              <p:spPr>
                <a:xfrm>
                  <a:off x="4830462" y="3670157"/>
                  <a:ext cx="687111" cy="338554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sk-SK" sz="1600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tan </a:t>
                  </a:r>
                  <a:r>
                    <a:rPr lang="sk-SK" sz="1600" b="1" smtClean="0">
                      <a:solidFill>
                        <a:schemeClr val="accent5">
                          <a:lumMod val="50000"/>
                        </a:schemeClr>
                      </a:solidFill>
                      <a:latin typeface="Symbol" pitchFamily="18" charset="2"/>
                      <a:cs typeface="Palatino"/>
                    </a:rPr>
                    <a:t>q</a:t>
                  </a:r>
                  <a:r>
                    <a:rPr lang="sk-SK" sz="1600" b="1" baseline="-25000" smtClean="0">
                      <a:solidFill>
                        <a:schemeClr val="accent5">
                          <a:lumMod val="50000"/>
                        </a:schemeClr>
                      </a:solidFill>
                      <a:cs typeface="Palatino"/>
                    </a:rPr>
                    <a:t>B</a:t>
                  </a:r>
                  <a:endParaRPr lang="sk-SK" sz="1600" b="1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cxnSp>
        <p:nvCxnSpPr>
          <p:cNvPr id="120" name="Rovná spojovacia šípka 119"/>
          <p:cNvCxnSpPr/>
          <p:nvPr/>
        </p:nvCxnSpPr>
        <p:spPr>
          <a:xfrm>
            <a:off x="3590918" y="3784602"/>
            <a:ext cx="2268000" cy="158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BlokTextu 55"/>
          <p:cNvSpPr txBox="1"/>
          <p:nvPr/>
        </p:nvSpPr>
        <p:spPr>
          <a:xfrm>
            <a:off x="1250133" y="1308730"/>
            <a:ext cx="6643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smtClean="0">
                <a:solidFill>
                  <a:schemeClr val="accent5">
                    <a:lumMod val="50000"/>
                  </a:schemeClr>
                </a:solidFill>
              </a:rPr>
              <a:t>Blatterov model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- v materiáli existuje štruktúra, kde sú víry zachytené</a:t>
            </a:r>
            <a:endParaRPr lang="sk-SK" b="1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	            - len pre malé uhly a izotrópny supravodič</a:t>
            </a:r>
          </a:p>
          <a:p>
            <a:endParaRPr lang="sk-SK" b="1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- model bol rozšírený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pre ľubovoľný uhol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Symbol" pitchFamily="18" charset="2"/>
              </a:rPr>
              <a:t>q</a:t>
            </a:r>
            <a:r>
              <a:rPr lang="en-US" baseline="-25000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endParaRPr lang="sk-SK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našli sme numerické riešenie pre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rôzne anizotropie </a:t>
            </a:r>
            <a:r>
              <a:rPr lang="en-US" b="1" smtClean="0">
                <a:solidFill>
                  <a:schemeClr val="accent5">
                    <a:lumMod val="50000"/>
                  </a:schemeClr>
                </a:solidFill>
                <a:latin typeface="Symbol" pitchFamily="18" charset="2"/>
              </a:rPr>
              <a:t>g</a:t>
            </a:r>
            <a:endParaRPr lang="en-US" b="1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" name="Nadpis 1"/>
          <p:cNvSpPr txBox="1">
            <a:spLocks/>
          </p:cNvSpPr>
          <p:nvPr/>
        </p:nvSpPr>
        <p:spPr>
          <a:xfrm>
            <a:off x="357158" y="214290"/>
            <a:ext cx="842968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latin typeface="+mj-lt"/>
                <a:ea typeface="OpenSymbol" pitchFamily="2" charset="0"/>
                <a:cs typeface="+mj-cs"/>
              </a:rPr>
              <a:t>Meranie vs. model</a:t>
            </a:r>
            <a:endParaRPr kumimoji="0" lang="sk-SK" sz="2000" b="1" i="0" u="none" strike="noStrike" kern="1200" cap="none" spc="0" normalizeH="0" baseline="-2500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OpenSymbol" pitchFamily="2" charset="0"/>
              <a:cs typeface="+mj-cs"/>
            </a:endParaRPr>
          </a:p>
        </p:txBody>
      </p:sp>
      <p:cxnSp>
        <p:nvCxnSpPr>
          <p:cNvPr id="126" name="Rovná spojnica 125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10"/>
          <p:cNvGrpSpPr/>
          <p:nvPr/>
        </p:nvGrpSpPr>
        <p:grpSpPr>
          <a:xfrm>
            <a:off x="214282" y="3429000"/>
            <a:ext cx="2571768" cy="2143140"/>
            <a:chOff x="6667902" y="3781226"/>
            <a:chExt cx="2401439" cy="2040941"/>
          </a:xfrm>
        </p:grpSpPr>
        <p:sp>
          <p:nvSpPr>
            <p:cNvPr id="236" name="Obdĺžnik 235"/>
            <p:cNvSpPr/>
            <p:nvPr/>
          </p:nvSpPr>
          <p:spPr>
            <a:xfrm>
              <a:off x="6667902" y="3781226"/>
              <a:ext cx="2401439" cy="15334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3" name="Grouper 327"/>
            <p:cNvGrpSpPr/>
            <p:nvPr/>
          </p:nvGrpSpPr>
          <p:grpSpPr>
            <a:xfrm>
              <a:off x="6728510" y="3890368"/>
              <a:ext cx="2272646" cy="1931799"/>
              <a:chOff x="-7941648" y="27615574"/>
              <a:chExt cx="7656689" cy="6870442"/>
            </a:xfrm>
          </p:grpSpPr>
          <p:graphicFrame>
            <p:nvGraphicFramePr>
              <p:cNvPr id="238" name="Objet 17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847529403"/>
                  </p:ext>
                </p:extLst>
              </p:nvPr>
            </p:nvGraphicFramePr>
            <p:xfrm>
              <a:off x="-4274347" y="28079957"/>
              <a:ext cx="3989388" cy="928687"/>
            </p:xfrm>
            <a:graphic>
              <a:graphicData uri="http://schemas.openxmlformats.org/presentationml/2006/ole">
                <p:oleObj spid="_x0000_s104451" name="Document" r:id="rId5" imgW="2605680" imgH="594000" progId="Word.Document.12">
                  <p:embed/>
                </p:oleObj>
              </a:graphicData>
            </a:graphic>
          </p:graphicFrame>
          <p:grpSp>
            <p:nvGrpSpPr>
              <p:cNvPr id="4" name="Grouper 325"/>
              <p:cNvGrpSpPr/>
              <p:nvPr/>
            </p:nvGrpSpPr>
            <p:grpSpPr>
              <a:xfrm>
                <a:off x="-7941648" y="27615574"/>
                <a:ext cx="7591548" cy="6870442"/>
                <a:chOff x="-6671698" y="27615574"/>
                <a:chExt cx="7591548" cy="6870442"/>
              </a:xfrm>
            </p:grpSpPr>
            <p:graphicFrame>
              <p:nvGraphicFramePr>
                <p:cNvPr id="240" name="Objet 27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1999041549"/>
                    </p:ext>
                  </p:extLst>
                </p:nvPr>
              </p:nvGraphicFramePr>
              <p:xfrm>
                <a:off x="-6671698" y="27615574"/>
                <a:ext cx="3393227" cy="6870442"/>
              </p:xfrm>
              <a:graphic>
                <a:graphicData uri="http://schemas.openxmlformats.org/presentationml/2006/ole">
                  <p:oleObj spid="_x0000_s104452" name="Document" r:id="rId6" imgW="1883160" imgH="3821400" progId="Word.Document.12">
                    <p:embed/>
                  </p:oleObj>
                </a:graphicData>
              </a:graphic>
            </p:graphicFrame>
            <p:graphicFrame>
              <p:nvGraphicFramePr>
                <p:cNvPr id="241" name="Objet 27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3299473680"/>
                    </p:ext>
                  </p:extLst>
                </p:nvPr>
              </p:nvGraphicFramePr>
              <p:xfrm>
                <a:off x="-4069269" y="29023523"/>
                <a:ext cx="3021014" cy="2305051"/>
              </p:xfrm>
              <a:graphic>
                <a:graphicData uri="http://schemas.openxmlformats.org/presentationml/2006/ole">
                  <p:oleObj spid="_x0000_s104453" name="Document" r:id="rId7" imgW="1965600" imgH="1499400" progId="Word.Document.12">
                    <p:embed/>
                  </p:oleObj>
                </a:graphicData>
              </a:graphic>
            </p:graphicFrame>
            <p:graphicFrame>
              <p:nvGraphicFramePr>
                <p:cNvPr id="242" name="Objet 27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104109519"/>
                    </p:ext>
                  </p:extLst>
                </p:nvPr>
              </p:nvGraphicFramePr>
              <p:xfrm>
                <a:off x="-3128715" y="31187008"/>
                <a:ext cx="3989388" cy="928687"/>
              </p:xfrm>
              <a:graphic>
                <a:graphicData uri="http://schemas.openxmlformats.org/presentationml/2006/ole">
                  <p:oleObj spid="_x0000_s104454" name="Document" r:id="rId8" imgW="2605680" imgH="594000" progId="Word.Document.12">
                    <p:embed/>
                  </p:oleObj>
                </a:graphicData>
              </a:graphic>
            </p:graphicFrame>
            <p:graphicFrame>
              <p:nvGraphicFramePr>
                <p:cNvPr id="243" name="Objet 32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2963544893"/>
                    </p:ext>
                  </p:extLst>
                </p:nvPr>
              </p:nvGraphicFramePr>
              <p:xfrm>
                <a:off x="-997851" y="29560677"/>
                <a:ext cx="1917701" cy="930276"/>
              </p:xfrm>
              <a:graphic>
                <a:graphicData uri="http://schemas.openxmlformats.org/presentationml/2006/ole">
                  <p:oleObj spid="_x0000_s104455" name="Document" r:id="rId9" imgW="1243080" imgH="594000" progId="Word.Document.12">
                    <p:embed/>
                  </p:oleObj>
                </a:graphicData>
              </a:graphic>
            </p:graphicFrame>
          </p:grpSp>
        </p:grpSp>
      </p:grpSp>
      <p:sp>
        <p:nvSpPr>
          <p:cNvPr id="282" name="Nadpis 1"/>
          <p:cNvSpPr txBox="1">
            <a:spLocks/>
          </p:cNvSpPr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Lokálne magnetické merania na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TiSe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RNDr. Zuzana Medveck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á, OFNT  		 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7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/9</a:t>
            </a:r>
            <a:endParaRPr kumimoji="0" lang="sk-SK" sz="240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83" name="Rovná spojnica 282"/>
          <p:cNvCxnSpPr/>
          <p:nvPr/>
        </p:nvCxnSpPr>
        <p:spPr>
          <a:xfrm>
            <a:off x="142844" y="6570684"/>
            <a:ext cx="8715436" cy="158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Skupina 27"/>
          <p:cNvGrpSpPr/>
          <p:nvPr/>
        </p:nvGrpSpPr>
        <p:grpSpPr>
          <a:xfrm>
            <a:off x="2657461" y="3031466"/>
            <a:ext cx="3614763" cy="3150278"/>
            <a:chOff x="3876670" y="745450"/>
            <a:chExt cx="3614763" cy="3150278"/>
          </a:xfrm>
        </p:grpSpPr>
        <p:graphicFrame>
          <p:nvGraphicFramePr>
            <p:cNvPr id="10250" name="Object 10"/>
            <p:cNvGraphicFramePr>
              <a:graphicFrameLocks noChangeAspect="1"/>
            </p:cNvGraphicFramePr>
            <p:nvPr/>
          </p:nvGraphicFramePr>
          <p:xfrm>
            <a:off x="3876670" y="745450"/>
            <a:ext cx="3143272" cy="2956031"/>
          </p:xfrm>
          <a:graphic>
            <a:graphicData uri="http://schemas.openxmlformats.org/presentationml/2006/ole">
              <p:oleObj spid="_x0000_s104450" name="KGPlot" r:id="rId10" imgW="6858000" imgH="6858000" progId="KGraph_Plot">
                <p:embed/>
              </p:oleObj>
            </a:graphicData>
          </a:graphic>
        </p:graphicFrame>
        <p:sp>
          <p:nvSpPr>
            <p:cNvPr id="120" name="BlokTextu 119"/>
            <p:cNvSpPr txBox="1"/>
            <p:nvPr/>
          </p:nvSpPr>
          <p:spPr>
            <a:xfrm>
              <a:off x="4062409" y="3310953"/>
              <a:ext cx="3429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600" smtClean="0">
                  <a:solidFill>
                    <a:schemeClr val="accent5">
                      <a:lumMod val="50000"/>
                    </a:schemeClr>
                  </a:solidFill>
                </a:rPr>
                <a:t>Poľová závislosť orientácie vírov, porovnané </a:t>
              </a:r>
              <a:r>
                <a:rPr lang="sk-SK" sz="1600" b="1" smtClean="0">
                  <a:solidFill>
                    <a:schemeClr val="accent5">
                      <a:lumMod val="50000"/>
                    </a:schemeClr>
                  </a:solidFill>
                </a:rPr>
                <a:t>dáta</a:t>
              </a:r>
              <a:r>
                <a:rPr lang="sk-SK" sz="1600" smtClean="0">
                  <a:solidFill>
                    <a:schemeClr val="accent5">
                      <a:lumMod val="50000"/>
                    </a:schemeClr>
                  </a:solidFill>
                </a:rPr>
                <a:t> s </a:t>
              </a:r>
              <a:r>
                <a:rPr lang="sk-SK" sz="1600" b="1" smtClean="0">
                  <a:solidFill>
                    <a:srgbClr val="FF0000"/>
                  </a:solidFill>
                </a:rPr>
                <a:t>modelom</a:t>
              </a:r>
              <a:endParaRPr lang="sk-SK" sz="1600" smtClean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5805497" y="2928934"/>
            <a:ext cx="3624287" cy="3227981"/>
            <a:chOff x="4824416" y="3172651"/>
            <a:chExt cx="3624287" cy="3227981"/>
          </a:xfrm>
        </p:grpSpPr>
        <p:grpSp>
          <p:nvGrpSpPr>
            <p:cNvPr id="5" name="Skupina 280"/>
            <p:cNvGrpSpPr/>
            <p:nvPr/>
          </p:nvGrpSpPr>
          <p:grpSpPr>
            <a:xfrm>
              <a:off x="4824416" y="3172651"/>
              <a:ext cx="3624287" cy="3227981"/>
              <a:chOff x="5762635" y="3040317"/>
              <a:chExt cx="3624287" cy="3227981"/>
            </a:xfrm>
          </p:grpSpPr>
          <p:pic>
            <p:nvPicPr>
              <p:cNvPr id="136" name="Picture 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r="5262" b="539"/>
              <a:stretch>
                <a:fillRect/>
              </a:stretch>
            </p:blipFill>
            <p:spPr bwMode="auto">
              <a:xfrm>
                <a:off x="5891223" y="3040317"/>
                <a:ext cx="2814657" cy="2736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9" name="BlokTextu 278"/>
              <p:cNvSpPr txBox="1"/>
              <p:nvPr/>
            </p:nvSpPr>
            <p:spPr>
              <a:xfrm>
                <a:off x="5762635" y="5683523"/>
                <a:ext cx="3624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1600" smtClean="0">
                    <a:solidFill>
                      <a:schemeClr val="accent5">
                        <a:lumMod val="50000"/>
                      </a:schemeClr>
                    </a:solidFill>
                  </a:rPr>
                  <a:t>Fázový diagram vírovej štruktúry</a:t>
                </a:r>
              </a:p>
              <a:p>
                <a:pPr algn="ctr"/>
                <a:r>
                  <a:rPr lang="sk-SK" sz="1600" smtClean="0">
                    <a:solidFill>
                      <a:schemeClr val="accent5">
                        <a:lumMod val="50000"/>
                      </a:schemeClr>
                    </a:solidFill>
                  </a:rPr>
                  <a:t>v Cu</a:t>
                </a:r>
                <a:r>
                  <a:rPr lang="sk-SK" sz="1600" baseline="-25000" smtClean="0">
                    <a:solidFill>
                      <a:schemeClr val="accent5">
                        <a:lumMod val="50000"/>
                      </a:schemeClr>
                    </a:solidFill>
                  </a:rPr>
                  <a:t>x</a:t>
                </a:r>
                <a:r>
                  <a:rPr lang="sk-SK" sz="1600" smtClean="0">
                    <a:solidFill>
                      <a:schemeClr val="accent5">
                        <a:lumMod val="50000"/>
                      </a:schemeClr>
                    </a:solidFill>
                  </a:rPr>
                  <a:t>TiSe</a:t>
                </a:r>
                <a:r>
                  <a:rPr lang="sk-SK" sz="1600" baseline="-25000" smtClean="0">
                    <a:solidFill>
                      <a:schemeClr val="accent5">
                        <a:lumMod val="50000"/>
                      </a:schemeClr>
                    </a:solidFill>
                  </a:rPr>
                  <a:t>2</a:t>
                </a:r>
                <a:endParaRPr lang="sk-SK" sz="1600" baseline="-250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6" name="Obdĺžnik 25"/>
            <p:cNvSpPr/>
            <p:nvPr/>
          </p:nvSpPr>
          <p:spPr>
            <a:xfrm>
              <a:off x="6224600" y="5681675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Nadpis 1"/>
          <p:cNvSpPr txBox="1">
            <a:spLocks/>
          </p:cNvSpPr>
          <p:nvPr/>
        </p:nvSpPr>
        <p:spPr>
          <a:xfrm>
            <a:off x="357158" y="214290"/>
            <a:ext cx="842968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latin typeface="+mj-lt"/>
                <a:ea typeface="OpenSymbol" pitchFamily="2" charset="0"/>
                <a:cs typeface="+mj-cs"/>
              </a:rPr>
              <a:t>Diskusia</a:t>
            </a:r>
            <a:endParaRPr kumimoji="0" lang="sk-SK" sz="2000" b="1" i="0" u="none" strike="noStrike" kern="1200" cap="none" spc="0" normalizeH="0" baseline="-2500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OpenSymbol" pitchFamily="2" charset="0"/>
              <a:cs typeface="+mj-cs"/>
            </a:endParaRPr>
          </a:p>
        </p:txBody>
      </p:sp>
      <p:cxnSp>
        <p:nvCxnSpPr>
          <p:cNvPr id="74" name="Rovná spojnica 73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Obdĺžnik 77"/>
          <p:cNvSpPr/>
          <p:nvPr/>
        </p:nvSpPr>
        <p:spPr>
          <a:xfrm>
            <a:off x="1357290" y="5000636"/>
            <a:ext cx="74295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160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Domény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v 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CDW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/defekty vo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vrstvení  - 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každých 22 vrstiev </a:t>
            </a:r>
            <a:r>
              <a:rPr lang="en-US" b="1" smtClean="0">
                <a:solidFill>
                  <a:schemeClr val="accent5">
                    <a:lumMod val="50000"/>
                  </a:schemeClr>
                </a:solidFill>
              </a:rPr>
              <a:t>~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  <a:latin typeface="Symbol" pitchFamily="18" charset="2"/>
              </a:rPr>
              <a:t>x</a:t>
            </a:r>
            <a:r>
              <a:rPr lang="sk-SK" b="1" baseline="-25000" smtClean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  <a:p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	                                - možné vysvetlenie pre lock-in efekt</a:t>
            </a:r>
            <a:endParaRPr lang="sk-SK" baseline="-2500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9" name="Obdĺžnik 78"/>
          <p:cNvSpPr/>
          <p:nvPr/>
        </p:nvSpPr>
        <p:spPr>
          <a:xfrm>
            <a:off x="4786314" y="4286256"/>
            <a:ext cx="3500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smtClean="0">
                <a:solidFill>
                  <a:schemeClr val="accent5">
                    <a:lumMod val="50000"/>
                  </a:schemeClr>
                </a:solidFill>
              </a:rPr>
              <a:t>A. Kogar, arXiv:1608.05957v1</a:t>
            </a:r>
            <a:r>
              <a:rPr lang="sk-SK" sz="140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400" b="1" smtClean="0">
                <a:solidFill>
                  <a:schemeClr val="accent5">
                    <a:lumMod val="50000"/>
                  </a:schemeClr>
                </a:solidFill>
              </a:rPr>
              <a:t>2016</a:t>
            </a:r>
            <a:r>
              <a:rPr lang="en-US" sz="140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sk-SK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90" name="Rovná spojnica 89"/>
          <p:cNvCxnSpPr/>
          <p:nvPr/>
        </p:nvCxnSpPr>
        <p:spPr>
          <a:xfrm>
            <a:off x="142844" y="6570684"/>
            <a:ext cx="8715436" cy="158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Nadpis 1"/>
          <p:cNvSpPr txBox="1">
            <a:spLocks/>
          </p:cNvSpPr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Lokálne magnetické merania na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TiSe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RNDr. Zuzana Medveck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á, OFNT  		 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9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/10</a:t>
            </a:r>
            <a:endParaRPr kumimoji="0" lang="sk-SK" sz="240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52976"/>
            <a:ext cx="3500462" cy="265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Skupina 27"/>
          <p:cNvGrpSpPr/>
          <p:nvPr/>
        </p:nvGrpSpPr>
        <p:grpSpPr>
          <a:xfrm>
            <a:off x="1262042" y="1500174"/>
            <a:ext cx="2738454" cy="3000396"/>
            <a:chOff x="855509" y="1033170"/>
            <a:chExt cx="2672729" cy="356463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5509" y="1033170"/>
              <a:ext cx="2672729" cy="328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BlokTextu 17"/>
            <p:cNvSpPr txBox="1"/>
            <p:nvPr/>
          </p:nvSpPr>
          <p:spPr>
            <a:xfrm>
              <a:off x="1251335" y="4337503"/>
              <a:ext cx="2190914" cy="260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k-SK" sz="1400" smtClean="0">
                  <a:solidFill>
                    <a:schemeClr val="accent5">
                      <a:lumMod val="50000"/>
                    </a:schemeClr>
                  </a:solidFill>
                </a:rPr>
                <a:t>E. Morosan, Nat</a:t>
              </a:r>
              <a:r>
                <a:rPr lang="en-US" sz="1400" smtClean="0">
                  <a:solidFill>
                    <a:schemeClr val="accent5">
                      <a:lumMod val="50000"/>
                    </a:schemeClr>
                  </a:solidFill>
                </a:rPr>
                <a:t>. </a:t>
              </a:r>
              <a:r>
                <a:rPr lang="sk-SK" sz="1400" smtClean="0">
                  <a:solidFill>
                    <a:schemeClr val="accent5">
                      <a:lumMod val="50000"/>
                    </a:schemeClr>
                  </a:solidFill>
                </a:rPr>
                <a:t>Phys</a:t>
              </a:r>
              <a:r>
                <a:rPr lang="en-US" sz="1400" smtClean="0">
                  <a:solidFill>
                    <a:schemeClr val="accent5">
                      <a:lumMod val="50000"/>
                    </a:schemeClr>
                  </a:solidFill>
                </a:rPr>
                <a:t>. </a:t>
              </a:r>
              <a:r>
                <a:rPr lang="sk-SK" sz="1400" smtClean="0">
                  <a:solidFill>
                    <a:schemeClr val="accent5">
                      <a:lumMod val="50000"/>
                    </a:schemeClr>
                  </a:solidFill>
                </a:rPr>
                <a:t>2, 544</a:t>
              </a:r>
              <a:r>
                <a:rPr lang="en-US" sz="140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sk-SK" sz="1400" b="1" smtClean="0">
                  <a:solidFill>
                    <a:schemeClr val="accent5">
                      <a:lumMod val="50000"/>
                    </a:schemeClr>
                  </a:solidFill>
                </a:rPr>
                <a:t>(2006)</a:t>
              </a:r>
              <a:endParaRPr lang="sk-SK" sz="14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"/>
          <p:cNvSpPr txBox="1">
            <a:spLocks/>
          </p:cNvSpPr>
          <p:nvPr/>
        </p:nvSpPr>
        <p:spPr>
          <a:xfrm>
            <a:off x="571472" y="214290"/>
            <a:ext cx="842968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latin typeface="+mj-lt"/>
                <a:ea typeface="OpenSymbol" pitchFamily="2" charset="0"/>
                <a:cs typeface="+mj-cs"/>
              </a:rPr>
              <a:t>Š</a:t>
            </a:r>
            <a:r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OpenSymbol" pitchFamily="2" charset="0"/>
                <a:cs typeface="+mj-cs"/>
              </a:rPr>
              <a:t>tudovaný materiál: </a:t>
            </a:r>
            <a:r>
              <a:rPr kumimoji="0" lang="sk-SK" sz="20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OpenSymbol" pitchFamily="2" charset="0"/>
                <a:cs typeface="+mj-cs"/>
              </a:rPr>
              <a:t>Cu</a:t>
            </a:r>
            <a:r>
              <a:rPr kumimoji="0" lang="sk-SK" sz="20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OpenSymbol" pitchFamily="2" charset="0"/>
                <a:cs typeface="+mj-cs"/>
              </a:rPr>
              <a:t>x</a:t>
            </a:r>
            <a:r>
              <a:rPr kumimoji="0" lang="sk-SK" sz="20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OpenSymbol" pitchFamily="2" charset="0"/>
                <a:cs typeface="+mj-cs"/>
              </a:rPr>
              <a:t>TiSe</a:t>
            </a:r>
            <a:r>
              <a:rPr kumimoji="0" lang="sk-SK" sz="20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OpenSymbol" pitchFamily="2" charset="0"/>
                <a:cs typeface="+mj-cs"/>
              </a:rPr>
              <a:t>2</a:t>
            </a:r>
            <a:endParaRPr kumimoji="0" lang="sk-SK" sz="2000" i="0" u="none" strike="noStrike" kern="1200" cap="none" spc="0" normalizeH="0" baseline="-2500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OpenSymbol" pitchFamily="2" charset="0"/>
              <a:cs typeface="+mj-cs"/>
            </a:endParaRPr>
          </a:p>
        </p:txBody>
      </p:sp>
      <p:grpSp>
        <p:nvGrpSpPr>
          <p:cNvPr id="2" name="Skupina 27"/>
          <p:cNvGrpSpPr/>
          <p:nvPr/>
        </p:nvGrpSpPr>
        <p:grpSpPr>
          <a:xfrm>
            <a:off x="404786" y="1500174"/>
            <a:ext cx="3810024" cy="4214841"/>
            <a:chOff x="785786" y="1033170"/>
            <a:chExt cx="2951623" cy="3564630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5786" y="1033170"/>
              <a:ext cx="2951623" cy="328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BlokTextu 25"/>
            <p:cNvSpPr txBox="1"/>
            <p:nvPr/>
          </p:nvSpPr>
          <p:spPr>
            <a:xfrm>
              <a:off x="1251335" y="4337503"/>
              <a:ext cx="2190914" cy="260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k-SK" sz="1400" smtClean="0">
                  <a:solidFill>
                    <a:schemeClr val="accent5">
                      <a:lumMod val="50000"/>
                    </a:schemeClr>
                  </a:solidFill>
                </a:rPr>
                <a:t>E. Morosan, Nat</a:t>
              </a:r>
              <a:r>
                <a:rPr lang="en-US" sz="1400" smtClean="0">
                  <a:solidFill>
                    <a:schemeClr val="accent5">
                      <a:lumMod val="50000"/>
                    </a:schemeClr>
                  </a:solidFill>
                </a:rPr>
                <a:t>. </a:t>
              </a:r>
              <a:r>
                <a:rPr lang="sk-SK" sz="1400" smtClean="0">
                  <a:solidFill>
                    <a:schemeClr val="accent5">
                      <a:lumMod val="50000"/>
                    </a:schemeClr>
                  </a:solidFill>
                </a:rPr>
                <a:t>Phys</a:t>
              </a:r>
              <a:r>
                <a:rPr lang="en-US" sz="1400" smtClean="0">
                  <a:solidFill>
                    <a:schemeClr val="accent5">
                      <a:lumMod val="50000"/>
                    </a:schemeClr>
                  </a:solidFill>
                </a:rPr>
                <a:t>. </a:t>
              </a:r>
              <a:r>
                <a:rPr lang="sk-SK" sz="1400" smtClean="0">
                  <a:solidFill>
                    <a:schemeClr val="accent5">
                      <a:lumMod val="50000"/>
                    </a:schemeClr>
                  </a:solidFill>
                </a:rPr>
                <a:t>2, 544</a:t>
              </a:r>
              <a:r>
                <a:rPr lang="en-US" sz="140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sk-SK" sz="1400" b="1" smtClean="0">
                  <a:solidFill>
                    <a:schemeClr val="accent5">
                      <a:lumMod val="50000"/>
                    </a:schemeClr>
                  </a:solidFill>
                </a:rPr>
                <a:t>(2006)</a:t>
              </a:r>
              <a:endParaRPr lang="sk-SK" sz="14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4071934" y="1643050"/>
            <a:ext cx="4786378" cy="3693319"/>
            <a:chOff x="4000464" y="1643050"/>
            <a:chExt cx="4786378" cy="3693319"/>
          </a:xfrm>
        </p:grpSpPr>
        <p:sp>
          <p:nvSpPr>
            <p:cNvPr id="32" name="BlokTextu 31"/>
            <p:cNvSpPr txBox="1"/>
            <p:nvPr/>
          </p:nvSpPr>
          <p:spPr>
            <a:xfrm>
              <a:off x="4000464" y="1643050"/>
              <a:ext cx="4786378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supravodivosť (SC) </a:t>
              </a:r>
            </a:p>
            <a:p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	a vlny nábojovej hustoty (CDW)</a:t>
              </a:r>
            </a:p>
            <a:p>
              <a:pPr>
                <a:buFontTx/>
                <a:buChar char="-"/>
              </a:pPr>
              <a:endParaRPr lang="sk-SK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>
                <a:buFontTx/>
                <a:buChar char="-"/>
              </a:pPr>
              <a:endParaRPr lang="sk-SK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>
                <a:buFontTx/>
                <a:buChar char="-"/>
              </a:pPr>
              <a:endParaRPr lang="sk-SK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    </a:t>
              </a:r>
            </a:p>
            <a:p>
              <a:endParaRPr lang="sk-SK" b="1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    Aký je vzťah medzi CDW a SC?</a:t>
              </a:r>
            </a:p>
            <a:p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    </a:t>
              </a:r>
            </a:p>
            <a:p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    Aký je charakter supravodivosti v Cu</a:t>
              </a:r>
              <a:r>
                <a:rPr lang="sk-SK" b="1" baseline="-25000" smtClean="0">
                  <a:solidFill>
                    <a:schemeClr val="accent5">
                      <a:lumMod val="50000"/>
                    </a:schemeClr>
                  </a:solidFill>
                </a:rPr>
                <a:t>x</a:t>
              </a:r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TiSe</a:t>
              </a:r>
              <a:r>
                <a:rPr lang="sk-SK" b="1" baseline="-25000" smtClean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?</a:t>
              </a:r>
            </a:p>
            <a:p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                Rôzne metódy dávajú rôzne výsledky.</a:t>
              </a:r>
            </a:p>
            <a:p>
              <a:pPr lvl="0"/>
              <a:endParaRPr lang="sk-SK" b="1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endParaRPr lang="sk-SK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3" name="Skupina 15"/>
            <p:cNvGrpSpPr/>
            <p:nvPr/>
          </p:nvGrpSpPr>
          <p:grpSpPr>
            <a:xfrm>
              <a:off x="5286380" y="2513006"/>
              <a:ext cx="2000264" cy="785818"/>
              <a:chOff x="4714876" y="4143380"/>
              <a:chExt cx="3000396" cy="1357322"/>
            </a:xfrm>
          </p:grpSpPr>
          <p:pic>
            <p:nvPicPr>
              <p:cNvPr id="8" name="Picture 2" descr="https://qph.ec.quoracdn.net/main-qimg-ed3f7b38083b925af34f9985caa88894?convert_to_webp=true"/>
              <p:cNvPicPr>
                <a:picLocks noChangeAspect="1" noChangeArrowheads="1"/>
              </p:cNvPicPr>
              <p:nvPr/>
            </p:nvPicPr>
            <p:blipFill>
              <a:blip r:embed="rId4"/>
              <a:srcRect t="59470" r="2326" b="16201"/>
              <a:stretch>
                <a:fillRect/>
              </a:stretch>
            </p:blipFill>
            <p:spPr bwMode="auto">
              <a:xfrm>
                <a:off x="4714876" y="4857760"/>
                <a:ext cx="3000396" cy="642942"/>
              </a:xfrm>
              <a:prstGeom prst="rect">
                <a:avLst/>
              </a:prstGeom>
              <a:noFill/>
            </p:spPr>
          </p:pic>
          <p:pic>
            <p:nvPicPr>
              <p:cNvPr id="9" name="Picture 2" descr="https://qph.ec.quoracdn.net/main-qimg-ed3f7b38083b925af34f9985caa88894?convert_to_webp=true"/>
              <p:cNvPicPr>
                <a:picLocks noChangeAspect="1" noChangeArrowheads="1"/>
              </p:cNvPicPr>
              <p:nvPr/>
            </p:nvPicPr>
            <p:blipFill>
              <a:blip r:embed="rId4"/>
              <a:srcRect t="5406" r="4652" b="70265"/>
              <a:stretch>
                <a:fillRect/>
              </a:stretch>
            </p:blipFill>
            <p:spPr bwMode="auto">
              <a:xfrm>
                <a:off x="4786314" y="4143380"/>
                <a:ext cx="2928958" cy="642942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3" name="Rovná spojnica 42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0" name="Rovná spojnica 49"/>
          <p:cNvCxnSpPr/>
          <p:nvPr/>
        </p:nvCxnSpPr>
        <p:spPr>
          <a:xfrm>
            <a:off x="142844" y="6570684"/>
            <a:ext cx="8715436" cy="158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Nadpis 1"/>
          <p:cNvSpPr txBox="1">
            <a:spLocks/>
          </p:cNvSpPr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Lokálne magnetické merania na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TiSe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RNDr. Zuzana Medveck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á, OFNT  		 1/9</a:t>
            </a:r>
            <a:endParaRPr kumimoji="0" lang="sk-SK" sz="240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386000" y="4703794"/>
            <a:ext cx="6372000" cy="58259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800" b="1" smtClean="0">
                <a:solidFill>
                  <a:schemeClr val="accent5">
                    <a:lumMod val="50000"/>
                  </a:schemeClr>
                </a:solidFill>
              </a:rPr>
              <a:t>Ďakujem za Vašu pozornosť.</a:t>
            </a:r>
            <a:endParaRPr lang="sk-SK" sz="2800" b="1" baseline="-25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143372" y="6000768"/>
            <a:ext cx="4071966" cy="500066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medvecka@saske.sk</a:t>
            </a:r>
          </a:p>
        </p:txBody>
      </p:sp>
      <p:sp>
        <p:nvSpPr>
          <p:cNvPr id="10" name="Obdĺžnik 9"/>
          <p:cNvSpPr/>
          <p:nvPr/>
        </p:nvSpPr>
        <p:spPr>
          <a:xfrm>
            <a:off x="928662" y="6072206"/>
            <a:ext cx="2468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accent5">
                    <a:lumMod val="50000"/>
                  </a:schemeClr>
                </a:solidFill>
              </a:rPr>
              <a:t>RNDr. Zuzana Medveck</a:t>
            </a:r>
            <a:r>
              <a:rPr lang="sk-SK" sz="1400" smtClean="0">
                <a:solidFill>
                  <a:schemeClr val="accent5">
                    <a:lumMod val="50000"/>
                  </a:schemeClr>
                </a:solidFill>
              </a:rPr>
              <a:t>á, OFNT </a:t>
            </a:r>
            <a:endParaRPr lang="sk-SK" sz="140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Rovná spojnica 12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8038856" y="5790016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118376" y="5835130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Rovná spojnica 15"/>
          <p:cNvCxnSpPr/>
          <p:nvPr/>
        </p:nvCxnSpPr>
        <p:spPr>
          <a:xfrm flipV="1">
            <a:off x="1000100" y="642939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adpis 1"/>
          <p:cNvSpPr txBox="1">
            <a:spLocks/>
          </p:cNvSpPr>
          <p:nvPr/>
        </p:nvSpPr>
        <p:spPr>
          <a:xfrm>
            <a:off x="947713" y="500042"/>
            <a:ext cx="7553377" cy="407196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endParaRPr lang="sk-SK" sz="1400" b="1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k-SK" sz="1400" b="1" u="sng" smtClean="0">
                <a:solidFill>
                  <a:schemeClr val="accent5">
                    <a:lumMod val="50000"/>
                  </a:schemeClr>
                </a:solidFill>
              </a:rPr>
              <a:t>Z. Medvecká</a:t>
            </a:r>
            <a:r>
              <a:rPr lang="sk-SK" sz="1400" smtClean="0">
                <a:solidFill>
                  <a:schemeClr val="accent5">
                    <a:lumMod val="50000"/>
                  </a:schemeClr>
                </a:solidFill>
              </a:rPr>
              <a:t>, T. Klein, V. Cambel, J. Šoltýs, G. Karapetrov, F. Levy-Bertrand, B. Michon, C.</a:t>
            </a:r>
            <a:r>
              <a:rPr lang="en-US" sz="140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sz="1400" smtClean="0">
                <a:solidFill>
                  <a:schemeClr val="accent5">
                    <a:lumMod val="50000"/>
                  </a:schemeClr>
                </a:solidFill>
              </a:rPr>
              <a:t>Marcenat, </a:t>
            </a:r>
          </a:p>
          <a:p>
            <a:r>
              <a:rPr lang="sk-SK" sz="1400" smtClean="0">
                <a:solidFill>
                  <a:schemeClr val="accent5">
                    <a:lumMod val="50000"/>
                  </a:schemeClr>
                </a:solidFill>
              </a:rPr>
              <a:t>Z. Pribulová,</a:t>
            </a:r>
            <a:r>
              <a:rPr lang="en-US" sz="140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sz="1400" smtClean="0">
                <a:solidFill>
                  <a:schemeClr val="accent5">
                    <a:lumMod val="50000"/>
                  </a:schemeClr>
                </a:solidFill>
              </a:rPr>
              <a:t>P. Samuely: </a:t>
            </a:r>
          </a:p>
          <a:p>
            <a:r>
              <a:rPr lang="sk-SK" sz="1400" i="1" smtClean="0">
                <a:solidFill>
                  <a:schemeClr val="accent5">
                    <a:lumMod val="50000"/>
                  </a:schemeClr>
                </a:solidFill>
              </a:rPr>
              <a:t>Observation of a transverse Meissner effect in Cu</a:t>
            </a:r>
            <a:r>
              <a:rPr lang="sk-SK" sz="1400" i="1" baseline="-25000" smtClean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sk-SK" sz="1400" i="1" smtClean="0">
                <a:solidFill>
                  <a:schemeClr val="accent5">
                    <a:lumMod val="50000"/>
                  </a:schemeClr>
                </a:solidFill>
              </a:rPr>
              <a:t>TiSe</a:t>
            </a:r>
            <a:r>
              <a:rPr lang="sk-SK" sz="1400" i="1" baseline="-2500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sk-SK" sz="1400" i="1" smtClean="0">
                <a:solidFill>
                  <a:schemeClr val="accent5">
                    <a:lumMod val="50000"/>
                  </a:schemeClr>
                </a:solidFill>
              </a:rPr>
              <a:t> single crystals ,</a:t>
            </a:r>
          </a:p>
          <a:p>
            <a:r>
              <a:rPr lang="en-US" sz="1400" b="1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sk-SK" sz="1400" b="1" smtClean="0">
                <a:solidFill>
                  <a:schemeClr val="accent5">
                    <a:lumMod val="50000"/>
                  </a:schemeClr>
                </a:solidFill>
              </a:rPr>
              <a:t>hys. Rev. B 93, 100501(R) (2016).</a:t>
            </a:r>
          </a:p>
          <a:p>
            <a:endParaRPr lang="en-US" sz="2000" b="1" smtClean="0"/>
          </a:p>
          <a:p>
            <a:pPr marL="0" lvl="1"/>
            <a:r>
              <a:rPr lang="sk-SK" sz="1400" smtClean="0">
                <a:solidFill>
                  <a:schemeClr val="accent5">
                    <a:lumMod val="50000"/>
                  </a:schemeClr>
                </a:solidFill>
              </a:rPr>
              <a:t>Z. Pribulová, </a:t>
            </a:r>
            <a:r>
              <a:rPr lang="sk-SK" sz="1400" b="1" u="sng" smtClean="0">
                <a:solidFill>
                  <a:schemeClr val="accent5">
                    <a:lumMod val="50000"/>
                  </a:schemeClr>
                </a:solidFill>
              </a:rPr>
              <a:t>Z. Medvecká</a:t>
            </a:r>
            <a:r>
              <a:rPr lang="sk-SK" sz="1400" smtClean="0">
                <a:solidFill>
                  <a:schemeClr val="accent5">
                    <a:lumMod val="50000"/>
                  </a:schemeClr>
                </a:solidFill>
              </a:rPr>
              <a:t>, J. Kačmarčík, V. Komanický, T. Klein, P. Husaníková, V. Cambel, J. Šoltýs,</a:t>
            </a:r>
            <a:r>
              <a:rPr lang="en-US" sz="140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sk-SK" sz="140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lvl="1"/>
            <a:r>
              <a:rPr lang="sk-SK" sz="1400" smtClean="0">
                <a:solidFill>
                  <a:schemeClr val="accent5">
                    <a:lumMod val="50000"/>
                  </a:schemeClr>
                </a:solidFill>
              </a:rPr>
              <a:t>G. Karapetrov, P. Samuely:</a:t>
            </a:r>
          </a:p>
          <a:p>
            <a:pPr marL="0" lvl="1"/>
            <a:r>
              <a:rPr lang="sk-SK" sz="1400" i="1" smtClean="0">
                <a:solidFill>
                  <a:schemeClr val="accent5">
                    <a:lumMod val="50000"/>
                  </a:schemeClr>
                </a:solidFill>
              </a:rPr>
              <a:t>Local Magnetometry of Cu</a:t>
            </a:r>
            <a:r>
              <a:rPr lang="sk-SK" sz="1400" i="1" baseline="-25000" smtClean="0">
                <a:solidFill>
                  <a:schemeClr val="accent5">
                    <a:lumMod val="50000"/>
                  </a:schemeClr>
                </a:solidFill>
              </a:rPr>
              <a:t>0.064</a:t>
            </a:r>
            <a:r>
              <a:rPr lang="sk-SK" sz="1400" i="1" smtClean="0">
                <a:solidFill>
                  <a:schemeClr val="accent5">
                    <a:lumMod val="50000"/>
                  </a:schemeClr>
                </a:solidFill>
              </a:rPr>
              <a:t>TiSe</a:t>
            </a:r>
            <a:r>
              <a:rPr lang="sk-SK" sz="1400" i="1" baseline="-2500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sk-SK" sz="1400" smtClean="0">
                <a:solidFill>
                  <a:schemeClr val="accent5">
                    <a:lumMod val="50000"/>
                  </a:schemeClr>
                </a:solidFill>
              </a:rPr>
              <a:t> ,</a:t>
            </a:r>
            <a:endParaRPr lang="sk-SK" sz="1400" i="1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k-SK" sz="1400" b="1" smtClean="0">
                <a:solidFill>
                  <a:schemeClr val="accent5">
                    <a:lumMod val="50000"/>
                  </a:schemeClr>
                </a:solidFill>
              </a:rPr>
              <a:t>Acta Physica Polonica 126, 370 (2014).</a:t>
            </a:r>
            <a:endParaRPr lang="en-US" sz="1400" b="1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b="1" smtClean="0"/>
          </a:p>
          <a:p>
            <a:r>
              <a:rPr lang="en-US" sz="1400" i="1" smtClean="0">
                <a:solidFill>
                  <a:schemeClr val="accent5">
                    <a:lumMod val="50000"/>
                  </a:schemeClr>
                </a:solidFill>
              </a:rPr>
              <a:t>Comparison of the lock-in e</a:t>
            </a:r>
            <a:r>
              <a:rPr lang="sk-SK" sz="1400" i="1" smtClean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sz="1400" i="1" smtClean="0">
                <a:solidFill>
                  <a:schemeClr val="accent5">
                    <a:lumMod val="50000"/>
                  </a:schemeClr>
                </a:solidFill>
              </a:rPr>
              <a:t>ect in di</a:t>
            </a:r>
            <a:r>
              <a:rPr lang="sk-SK" sz="1400" i="1" smtClean="0">
                <a:solidFill>
                  <a:schemeClr val="accent5">
                    <a:lumMod val="50000"/>
                  </a:schemeClr>
                </a:solidFill>
              </a:rPr>
              <a:t>ffe</a:t>
            </a:r>
            <a:r>
              <a:rPr lang="en-US" sz="1400" i="1" smtClean="0">
                <a:solidFill>
                  <a:schemeClr val="accent5">
                    <a:lumMod val="50000"/>
                  </a:schemeClr>
                </a:solidFill>
              </a:rPr>
              <a:t>rent </a:t>
            </a:r>
            <a:r>
              <a:rPr lang="sk-SK" sz="1400" i="1" smtClean="0">
                <a:solidFill>
                  <a:schemeClr val="accent5">
                    <a:lumMod val="50000"/>
                  </a:schemeClr>
                </a:solidFill>
              </a:rPr>
              <a:t>Cu</a:t>
            </a:r>
            <a:r>
              <a:rPr lang="sk-SK" sz="1400" i="1" baseline="-25000" smtClean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sk-SK" sz="1400" i="1" smtClean="0">
                <a:solidFill>
                  <a:schemeClr val="accent5">
                    <a:lumMod val="50000"/>
                  </a:schemeClr>
                </a:solidFill>
              </a:rPr>
              <a:t>TiSe</a:t>
            </a:r>
            <a:r>
              <a:rPr lang="sk-SK" sz="1400" i="1" baseline="-2500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1400" i="1" smtClean="0">
                <a:solidFill>
                  <a:schemeClr val="accent5">
                    <a:lumMod val="50000"/>
                  </a:schemeClr>
                </a:solidFill>
              </a:rPr>
              <a:t> single crystals </a:t>
            </a:r>
            <a:r>
              <a:rPr lang="sk-SK" sz="1400" smtClean="0">
                <a:solidFill>
                  <a:schemeClr val="accent5">
                    <a:lumMod val="50000"/>
                  </a:schemeClr>
                </a:solidFill>
              </a:rPr>
              <a:t>- pripravujeme</a:t>
            </a:r>
          </a:p>
          <a:p>
            <a:pPr>
              <a:buFont typeface="Arial" pitchFamily="34" charset="0"/>
              <a:buChar char="•"/>
            </a:pPr>
            <a:endParaRPr lang="en-US" sz="2000" smtClean="0"/>
          </a:p>
          <a:p>
            <a:r>
              <a:rPr lang="en-US" sz="1400" i="1" smtClean="0">
                <a:solidFill>
                  <a:schemeClr val="accent5">
                    <a:lumMod val="50000"/>
                  </a:schemeClr>
                </a:solidFill>
              </a:rPr>
              <a:t>Magnetic and thermodynamic properties of </a:t>
            </a:r>
            <a:r>
              <a:rPr lang="sk-SK" sz="1400" i="1" smtClean="0">
                <a:solidFill>
                  <a:schemeClr val="accent5">
                    <a:lumMod val="50000"/>
                  </a:schemeClr>
                </a:solidFill>
              </a:rPr>
              <a:t>Cu</a:t>
            </a:r>
            <a:r>
              <a:rPr lang="sk-SK" sz="1400" i="1" baseline="-25000" smtClean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sk-SK" sz="1400" i="1" smtClean="0">
                <a:solidFill>
                  <a:schemeClr val="accent5">
                    <a:lumMod val="50000"/>
                  </a:schemeClr>
                </a:solidFill>
              </a:rPr>
              <a:t>TiSe</a:t>
            </a:r>
            <a:r>
              <a:rPr lang="sk-SK" sz="1400" i="1" baseline="-2500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1400" i="1" smtClean="0">
                <a:solidFill>
                  <a:schemeClr val="accent5">
                    <a:lumMod val="50000"/>
                  </a:schemeClr>
                </a:solidFill>
              </a:rPr>
              <a:t> single crystals</a:t>
            </a:r>
            <a:r>
              <a:rPr lang="sk-SK" sz="1400" smtClean="0">
                <a:solidFill>
                  <a:schemeClr val="accent5">
                    <a:lumMod val="50000"/>
                  </a:schemeClr>
                </a:solidFill>
              </a:rPr>
              <a:t> - pripravujeme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57158" y="214290"/>
            <a:ext cx="842968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sk-SK" sz="2000" smtClean="0">
                <a:solidFill>
                  <a:schemeClr val="accent5">
                    <a:lumMod val="50000"/>
                  </a:schemeClr>
                </a:solidFill>
              </a:rPr>
              <a:t>Zoznam publikácií s výsledkami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dĺžnik 82"/>
          <p:cNvSpPr/>
          <p:nvPr/>
        </p:nvSpPr>
        <p:spPr>
          <a:xfrm>
            <a:off x="334767" y="766744"/>
            <a:ext cx="8496000" cy="56721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5" name="Obdĺžnik 84"/>
          <p:cNvSpPr/>
          <p:nvPr/>
        </p:nvSpPr>
        <p:spPr>
          <a:xfrm>
            <a:off x="1785918" y="4937587"/>
            <a:ext cx="2928958" cy="1411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5" name="BlokTextu 74"/>
          <p:cNvSpPr txBox="1"/>
          <p:nvPr/>
        </p:nvSpPr>
        <p:spPr>
          <a:xfrm>
            <a:off x="3286116" y="934034"/>
            <a:ext cx="45005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1600" smtClean="0"/>
              <a:t>- lock-in efekt kvôli </a:t>
            </a:r>
            <a:r>
              <a:rPr lang="sk-SK" sz="1600" b="1" smtClean="0">
                <a:solidFill>
                  <a:srgbClr val="00B050"/>
                </a:solidFill>
              </a:rPr>
              <a:t>združeným rovinám</a:t>
            </a:r>
            <a:endParaRPr lang="sk-SK" sz="1600" b="1">
              <a:solidFill>
                <a:srgbClr val="00B050"/>
              </a:solidFill>
            </a:endParaRPr>
          </a:p>
          <a:p>
            <a:pPr marL="342900" indent="-342900"/>
            <a:r>
              <a:rPr lang="sk-SK" sz="1600" smtClean="0"/>
              <a:t>- vír ušetrí energiu tým, že čiastočne orientuje</a:t>
            </a:r>
          </a:p>
          <a:p>
            <a:pPr marL="342900" indent="-342900"/>
            <a:r>
              <a:rPr lang="sk-SK" sz="1600" smtClean="0"/>
              <a:t>   jadro v rovine, ale stratí na elastickej energii</a:t>
            </a:r>
          </a:p>
        </p:txBody>
      </p:sp>
      <p:sp>
        <p:nvSpPr>
          <p:cNvPr id="79" name="BlokTextu 78"/>
          <p:cNvSpPr txBox="1"/>
          <p:nvPr/>
        </p:nvSpPr>
        <p:spPr>
          <a:xfrm>
            <a:off x="0" y="6550223"/>
            <a:ext cx="5072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smtClean="0"/>
              <a:t>Blatter et al., Rev. Mod. Phys. 66, 1125 (1994)</a:t>
            </a:r>
            <a:endParaRPr lang="sk-SK" sz="1400" b="1"/>
          </a:p>
        </p:txBody>
      </p:sp>
      <p:sp>
        <p:nvSpPr>
          <p:cNvPr id="50" name="Obdĺžnik 49"/>
          <p:cNvSpPr/>
          <p:nvPr/>
        </p:nvSpPr>
        <p:spPr>
          <a:xfrm>
            <a:off x="67112" y="75501"/>
            <a:ext cx="9001156" cy="57148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14380"/>
          </a:xfrm>
        </p:spPr>
        <p:txBody>
          <a:bodyPr>
            <a:normAutofit/>
          </a:bodyPr>
          <a:lstStyle/>
          <a:p>
            <a:r>
              <a:rPr lang="sk-SK" sz="2800" smtClean="0">
                <a:solidFill>
                  <a:schemeClr val="tx2"/>
                </a:solidFill>
              </a:rPr>
              <a:t>Blatterov model</a:t>
            </a:r>
            <a:endParaRPr lang="sk-SK" sz="2800">
              <a:solidFill>
                <a:schemeClr val="tx2"/>
              </a:solidFill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pSp>
        <p:nvGrpSpPr>
          <p:cNvPr id="2" name="Skupina 64"/>
          <p:cNvGrpSpPr/>
          <p:nvPr/>
        </p:nvGrpSpPr>
        <p:grpSpPr>
          <a:xfrm>
            <a:off x="3286116" y="1928802"/>
            <a:ext cx="3571900" cy="731282"/>
            <a:chOff x="500034" y="4357694"/>
            <a:chExt cx="3571900" cy="731282"/>
          </a:xfrm>
        </p:grpSpPr>
        <p:sp>
          <p:nvSpPr>
            <p:cNvPr id="64" name="BlokTextu 63"/>
            <p:cNvSpPr txBox="1"/>
            <p:nvPr/>
          </p:nvSpPr>
          <p:spPr>
            <a:xfrm>
              <a:off x="500034" y="4357694"/>
              <a:ext cx="3571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sk-SK" sz="1600" smtClean="0"/>
                <a:t>- energia víru viazaného na rovinu:</a:t>
              </a:r>
              <a:endParaRPr lang="sk-SK" sz="1600"/>
            </a:p>
          </p:txBody>
        </p:sp>
        <p:pic>
          <p:nvPicPr>
            <p:cNvPr id="58386" name="Picture 1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8662" y="4727026"/>
              <a:ext cx="2667000" cy="361950"/>
            </a:xfrm>
            <a:prstGeom prst="rect">
              <a:avLst/>
            </a:prstGeom>
            <a:noFill/>
          </p:spPr>
        </p:pic>
      </p:grp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pSp>
        <p:nvGrpSpPr>
          <p:cNvPr id="3" name="Skupina 65"/>
          <p:cNvGrpSpPr/>
          <p:nvPr/>
        </p:nvGrpSpPr>
        <p:grpSpPr>
          <a:xfrm>
            <a:off x="533563" y="2952872"/>
            <a:ext cx="5967263" cy="1619136"/>
            <a:chOff x="-428660" y="3000372"/>
            <a:chExt cx="5967263" cy="1619136"/>
          </a:xfrm>
        </p:grpSpPr>
        <p:pic>
          <p:nvPicPr>
            <p:cNvPr id="58377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76416" y="3560189"/>
              <a:ext cx="4062187" cy="500066"/>
            </a:xfrm>
            <a:prstGeom prst="rect">
              <a:avLst/>
            </a:prstGeom>
            <a:noFill/>
          </p:spPr>
        </p:pic>
        <p:pic>
          <p:nvPicPr>
            <p:cNvPr id="58388" name="Picture 2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8660" y="3000372"/>
              <a:ext cx="3786214" cy="605794"/>
            </a:xfrm>
            <a:prstGeom prst="rect">
              <a:avLst/>
            </a:prstGeom>
            <a:noFill/>
          </p:spPr>
        </p:pic>
        <p:pic>
          <p:nvPicPr>
            <p:cNvPr id="58391" name="Picture 2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0603" y="4048004"/>
              <a:ext cx="2505091" cy="571504"/>
            </a:xfrm>
            <a:prstGeom prst="rect">
              <a:avLst/>
            </a:prstGeom>
            <a:noFill/>
          </p:spPr>
        </p:pic>
      </p:grpSp>
      <p:sp>
        <p:nvSpPr>
          <p:cNvPr id="69" name="BlokTextu 68"/>
          <p:cNvSpPr txBox="1"/>
          <p:nvPr/>
        </p:nvSpPr>
        <p:spPr>
          <a:xfrm>
            <a:off x="642910" y="2605082"/>
            <a:ext cx="4857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1600" smtClean="0"/>
              <a:t>- celková Gibbsova energia pre systém vírov:</a:t>
            </a:r>
            <a:endParaRPr lang="sk-SK" sz="1600"/>
          </a:p>
        </p:txBody>
      </p:sp>
      <p:sp>
        <p:nvSpPr>
          <p:cNvPr id="70" name="BlokTextu 69"/>
          <p:cNvSpPr txBox="1"/>
          <p:nvPr/>
        </p:nvSpPr>
        <p:spPr>
          <a:xfrm>
            <a:off x="4429312" y="3071810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1600" smtClean="0"/>
              <a:t>... počet vírov; interakčná energia</a:t>
            </a:r>
            <a:endParaRPr lang="sk-SK" sz="1600"/>
          </a:p>
        </p:txBody>
      </p:sp>
      <p:sp>
        <p:nvSpPr>
          <p:cNvPr id="71" name="BlokTextu 70"/>
          <p:cNvSpPr txBox="1"/>
          <p:nvPr/>
        </p:nvSpPr>
        <p:spPr>
          <a:xfrm>
            <a:off x="6500826" y="3500438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1600" smtClean="0"/>
              <a:t>... viazanie vo vrstve</a:t>
            </a:r>
            <a:endParaRPr lang="sk-SK" sz="1600"/>
          </a:p>
        </p:txBody>
      </p:sp>
      <p:sp>
        <p:nvSpPr>
          <p:cNvPr id="72" name="BlokTextu 71"/>
          <p:cNvSpPr txBox="1"/>
          <p:nvPr/>
        </p:nvSpPr>
        <p:spPr>
          <a:xfrm>
            <a:off x="4286248" y="4059800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1600" smtClean="0"/>
              <a:t>... anizotropia</a:t>
            </a:r>
            <a:endParaRPr lang="sk-SK" sz="1600"/>
          </a:p>
        </p:txBody>
      </p:sp>
      <p:grpSp>
        <p:nvGrpSpPr>
          <p:cNvPr id="4" name="Grouper 327"/>
          <p:cNvGrpSpPr/>
          <p:nvPr/>
        </p:nvGrpSpPr>
        <p:grpSpPr>
          <a:xfrm>
            <a:off x="1785918" y="5000612"/>
            <a:ext cx="2928958" cy="2000288"/>
            <a:chOff x="-7505330" y="28007251"/>
            <a:chExt cx="7220371" cy="5843587"/>
          </a:xfrm>
        </p:grpSpPr>
        <p:graphicFrame>
          <p:nvGraphicFramePr>
            <p:cNvPr id="74" name="Objet 1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47529403"/>
                </p:ext>
              </p:extLst>
            </p:nvPr>
          </p:nvGraphicFramePr>
          <p:xfrm>
            <a:off x="-4274347" y="28079957"/>
            <a:ext cx="3989388" cy="928687"/>
          </p:xfrm>
          <a:graphic>
            <a:graphicData uri="http://schemas.openxmlformats.org/presentationml/2006/ole">
              <p:oleObj spid="_x0000_s58370" name="Document" r:id="rId7" imgW="2605680" imgH="594000" progId="Word.Document.12">
                <p:embed/>
              </p:oleObj>
            </a:graphicData>
          </a:graphic>
        </p:graphicFrame>
        <p:grpSp>
          <p:nvGrpSpPr>
            <p:cNvPr id="5" name="Grouper 325"/>
            <p:cNvGrpSpPr/>
            <p:nvPr/>
          </p:nvGrpSpPr>
          <p:grpSpPr>
            <a:xfrm>
              <a:off x="-7505330" y="28007251"/>
              <a:ext cx="7155230" cy="5843587"/>
              <a:chOff x="-6235380" y="28007251"/>
              <a:chExt cx="7155230" cy="5843587"/>
            </a:xfrm>
          </p:grpSpPr>
          <p:graphicFrame>
            <p:nvGraphicFramePr>
              <p:cNvPr id="77" name="Objet 27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999041549"/>
                  </p:ext>
                </p:extLst>
              </p:nvPr>
            </p:nvGraphicFramePr>
            <p:xfrm>
              <a:off x="-6235380" y="28007251"/>
              <a:ext cx="2886076" cy="5843587"/>
            </p:xfrm>
            <a:graphic>
              <a:graphicData uri="http://schemas.openxmlformats.org/presentationml/2006/ole">
                <p:oleObj spid="_x0000_s58371" name="Document" r:id="rId8" imgW="1883160" imgH="3821400" progId="Word.Document.12">
                  <p:embed/>
                </p:oleObj>
              </a:graphicData>
            </a:graphic>
          </p:graphicFrame>
          <p:graphicFrame>
            <p:nvGraphicFramePr>
              <p:cNvPr id="78" name="Objet 27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299473680"/>
                  </p:ext>
                </p:extLst>
              </p:nvPr>
            </p:nvGraphicFramePr>
            <p:xfrm>
              <a:off x="-3994625" y="28969280"/>
              <a:ext cx="3021013" cy="2305050"/>
            </p:xfrm>
            <a:graphic>
              <a:graphicData uri="http://schemas.openxmlformats.org/presentationml/2006/ole">
                <p:oleObj spid="_x0000_s58372" name="Document" r:id="rId9" imgW="1965600" imgH="1499400" progId="Word.Document.12">
                  <p:embed/>
                </p:oleObj>
              </a:graphicData>
            </a:graphic>
          </p:graphicFrame>
          <p:graphicFrame>
            <p:nvGraphicFramePr>
              <p:cNvPr id="80" name="Objet 27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04109519"/>
                  </p:ext>
                </p:extLst>
              </p:nvPr>
            </p:nvGraphicFramePr>
            <p:xfrm>
              <a:off x="-3128715" y="31187008"/>
              <a:ext cx="3989388" cy="928687"/>
            </p:xfrm>
            <a:graphic>
              <a:graphicData uri="http://schemas.openxmlformats.org/presentationml/2006/ole">
                <p:oleObj spid="_x0000_s58373" name="Document" r:id="rId10" imgW="2605680" imgH="594000" progId="Word.Document.12">
                  <p:embed/>
                </p:oleObj>
              </a:graphicData>
            </a:graphic>
          </p:graphicFrame>
          <p:graphicFrame>
            <p:nvGraphicFramePr>
              <p:cNvPr id="81" name="Objet 3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963544893"/>
                  </p:ext>
                </p:extLst>
              </p:nvPr>
            </p:nvGraphicFramePr>
            <p:xfrm>
              <a:off x="-997851" y="29560677"/>
              <a:ext cx="1917701" cy="930276"/>
            </p:xfrm>
            <a:graphic>
              <a:graphicData uri="http://schemas.openxmlformats.org/presentationml/2006/ole">
                <p:oleObj spid="_x0000_s58374" name="Document" r:id="rId11" imgW="1243080" imgH="594000" progId="Word.Document.12">
                  <p:embed/>
                </p:oleObj>
              </a:graphicData>
            </a:graphic>
          </p:graphicFrame>
        </p:grpSp>
      </p:grpSp>
      <p:sp>
        <p:nvSpPr>
          <p:cNvPr id="82" name="BlokTextu 81"/>
          <p:cNvSpPr txBox="1"/>
          <p:nvPr/>
        </p:nvSpPr>
        <p:spPr>
          <a:xfrm>
            <a:off x="642910" y="4500570"/>
            <a:ext cx="4857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1600" smtClean="0"/>
              <a:t>- minimalizujeme </a:t>
            </a:r>
            <a:r>
              <a:rPr lang="sk-SK" sz="1600" i="1" smtClean="0"/>
              <a:t>g</a:t>
            </a:r>
            <a:r>
              <a:rPr lang="sk-SK" sz="1600" smtClean="0"/>
              <a:t> vzhľadom na </a:t>
            </a:r>
            <a:r>
              <a:rPr lang="sk-SK" sz="1600" i="1" smtClean="0">
                <a:latin typeface="Symbol" pitchFamily="18" charset="2"/>
              </a:rPr>
              <a:t>q</a:t>
            </a:r>
            <a:r>
              <a:rPr lang="sk-SK" sz="1600" i="1" baseline="-25000" smtClean="0"/>
              <a:t>B </a:t>
            </a:r>
            <a:r>
              <a:rPr lang="sk-SK" sz="1600" i="1" smtClean="0"/>
              <a:t>:</a:t>
            </a:r>
            <a:endParaRPr lang="sk-SK" sz="1600" i="1" baseline="-25000"/>
          </a:p>
        </p:txBody>
      </p:sp>
      <p:sp>
        <p:nvSpPr>
          <p:cNvPr id="96" name="BlokTextu 95"/>
          <p:cNvSpPr txBox="1"/>
          <p:nvPr/>
        </p:nvSpPr>
        <p:spPr>
          <a:xfrm>
            <a:off x="4714908" y="5014753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b="1" smtClean="0">
                <a:solidFill>
                  <a:srgbClr val="00B050"/>
                </a:solidFill>
              </a:rPr>
              <a:t> rozšírenie na  ľubovoľný uhol</a:t>
            </a:r>
          </a:p>
          <a:p>
            <a:endParaRPr lang="sk-SK" b="1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sk-SK" b="1" smtClean="0">
                <a:solidFill>
                  <a:srgbClr val="00B050"/>
                </a:solidFill>
              </a:rPr>
              <a:t> numerické riešenie </a:t>
            </a:r>
          </a:p>
          <a:p>
            <a:r>
              <a:rPr lang="sk-SK" b="1" smtClean="0">
                <a:solidFill>
                  <a:srgbClr val="00B050"/>
                </a:solidFill>
              </a:rPr>
              <a:t>   pre anizotropný supravodič  ( </a:t>
            </a:r>
            <a:r>
              <a:rPr lang="sk-SK" b="1" smtClean="0">
                <a:solidFill>
                  <a:srgbClr val="00B050"/>
                </a:solidFill>
                <a:latin typeface="Symbol" pitchFamily="18" charset="2"/>
              </a:rPr>
              <a:t>G </a:t>
            </a:r>
            <a:r>
              <a:rPr lang="sk-SK" b="1" smtClean="0">
                <a:solidFill>
                  <a:srgbClr val="00B050"/>
                </a:solidFill>
              </a:rPr>
              <a:t>= 1.7 )</a:t>
            </a:r>
            <a:endParaRPr lang="sk-SK" b="1">
              <a:solidFill>
                <a:srgbClr val="00B050"/>
              </a:solidFill>
            </a:endParaRPr>
          </a:p>
        </p:txBody>
      </p:sp>
      <p:sp>
        <p:nvSpPr>
          <p:cNvPr id="98" name="BlokTextu 97"/>
          <p:cNvSpPr txBox="1"/>
          <p:nvPr/>
        </p:nvSpPr>
        <p:spPr>
          <a:xfrm>
            <a:off x="3714744" y="6143644"/>
            <a:ext cx="5072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400" b="1" smtClean="0"/>
              <a:t>Medvecká et al., PRB 100501 (R) (2016)</a:t>
            </a:r>
            <a:endParaRPr lang="sk-SK" sz="1400" b="1"/>
          </a:p>
        </p:txBody>
      </p:sp>
      <p:grpSp>
        <p:nvGrpSpPr>
          <p:cNvPr id="6" name="Skupina 103"/>
          <p:cNvGrpSpPr/>
          <p:nvPr/>
        </p:nvGrpSpPr>
        <p:grpSpPr>
          <a:xfrm>
            <a:off x="1142976" y="793146"/>
            <a:ext cx="1714512" cy="1778598"/>
            <a:chOff x="1142976" y="793146"/>
            <a:chExt cx="1714512" cy="1778598"/>
          </a:xfrm>
        </p:grpSpPr>
        <p:pic>
          <p:nvPicPr>
            <p:cNvPr id="31" name="Picture 19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2976" y="793146"/>
              <a:ext cx="1714512" cy="1778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0" name="Rovná spojnica 99"/>
            <p:cNvCxnSpPr/>
            <p:nvPr/>
          </p:nvCxnSpPr>
          <p:spPr>
            <a:xfrm flipV="1">
              <a:off x="1285852" y="984250"/>
              <a:ext cx="1463698" cy="77627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ovná spojnica 101"/>
            <p:cNvCxnSpPr/>
            <p:nvPr/>
          </p:nvCxnSpPr>
          <p:spPr>
            <a:xfrm flipV="1">
              <a:off x="1304902" y="1481124"/>
              <a:ext cx="1457348" cy="8286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ovná spojnica 91"/>
            <p:cNvCxnSpPr/>
            <p:nvPr/>
          </p:nvCxnSpPr>
          <p:spPr>
            <a:xfrm rot="10800000" flipV="1">
              <a:off x="1579574" y="1757098"/>
              <a:ext cx="689407" cy="38536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ovná spojnica 88"/>
            <p:cNvCxnSpPr/>
            <p:nvPr/>
          </p:nvCxnSpPr>
          <p:spPr>
            <a:xfrm rot="5400000">
              <a:off x="2048072" y="1327303"/>
              <a:ext cx="650829" cy="231429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ovná spojnica 86"/>
            <p:cNvCxnSpPr/>
            <p:nvPr/>
          </p:nvCxnSpPr>
          <p:spPr>
            <a:xfrm rot="5400000">
              <a:off x="1323223" y="2254557"/>
              <a:ext cx="366954" cy="156919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Rovná spojnica 104"/>
          <p:cNvCxnSpPr/>
          <p:nvPr/>
        </p:nvCxnSpPr>
        <p:spPr>
          <a:xfrm rot="10800000" flipV="1">
            <a:off x="2487600" y="965200"/>
            <a:ext cx="287351" cy="158734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Obdĺžnik 126"/>
          <p:cNvSpPr/>
          <p:nvPr/>
        </p:nvSpPr>
        <p:spPr>
          <a:xfrm>
            <a:off x="892943" y="5805504"/>
            <a:ext cx="7358114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Nadpis 1"/>
          <p:cNvSpPr txBox="1">
            <a:spLocks/>
          </p:cNvSpPr>
          <p:nvPr/>
        </p:nvSpPr>
        <p:spPr>
          <a:xfrm>
            <a:off x="357158" y="214290"/>
            <a:ext cx="842968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latin typeface="+mj-lt"/>
                <a:ea typeface="OpenSymbol" pitchFamily="2" charset="0"/>
                <a:cs typeface="+mj-cs"/>
              </a:rPr>
              <a:t>Porovnanie na 3 vzorkách</a:t>
            </a:r>
            <a:endParaRPr kumimoji="0" lang="sk-SK" sz="2000" b="1" i="0" u="none" strike="noStrike" kern="1200" cap="none" spc="0" normalizeH="0" baseline="-2500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OpenSymbol" pitchFamily="2" charset="0"/>
              <a:cs typeface="+mj-cs"/>
            </a:endParaRPr>
          </a:p>
        </p:txBody>
      </p:sp>
      <p:cxnSp>
        <p:nvCxnSpPr>
          <p:cNvPr id="88" name="Rovná spojnica 87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1" name="Rovná spojnica 90"/>
          <p:cNvCxnSpPr/>
          <p:nvPr/>
        </p:nvCxnSpPr>
        <p:spPr>
          <a:xfrm>
            <a:off x="142844" y="6570684"/>
            <a:ext cx="8715436" cy="158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Nadpis 1"/>
          <p:cNvSpPr txBox="1">
            <a:spLocks/>
          </p:cNvSpPr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Lokálne magnetické merania na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TiSe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RNDr. Zuzana Medveck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á, OFNT  		 6/8</a:t>
            </a:r>
            <a:endParaRPr kumimoji="0" lang="sk-SK" sz="240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6" name="BlokTextu 95"/>
          <p:cNvSpPr txBox="1"/>
          <p:nvPr/>
        </p:nvSpPr>
        <p:spPr>
          <a:xfrm>
            <a:off x="1643042" y="1357298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smtClean="0">
                <a:solidFill>
                  <a:srgbClr val="00B050"/>
                </a:solidFill>
              </a:rPr>
              <a:t>Vzorka 1</a:t>
            </a:r>
            <a:r>
              <a:rPr lang="sk-SK" sz="1400" b="1" smtClean="0">
                <a:solidFill>
                  <a:schemeClr val="accent5">
                    <a:lumMod val="50000"/>
                  </a:schemeClr>
                </a:solidFill>
              </a:rPr>
              <a:t>: 	</a:t>
            </a:r>
            <a:r>
              <a:rPr lang="sk-SK" sz="1400" smtClean="0">
                <a:solidFill>
                  <a:schemeClr val="accent5">
                    <a:lumMod val="50000"/>
                  </a:schemeClr>
                </a:solidFill>
              </a:rPr>
              <a:t>Tc=2,8 K   	x= 0,06	 geometria: 	d/2w= 0,12</a:t>
            </a:r>
          </a:p>
          <a:p>
            <a:r>
              <a:rPr lang="sk-SK" sz="1400" b="1" smtClean="0">
                <a:solidFill>
                  <a:srgbClr val="3333FF"/>
                </a:solidFill>
              </a:rPr>
              <a:t>Vzorka 2:	</a:t>
            </a:r>
            <a:r>
              <a:rPr lang="sk-SK" sz="1400" smtClean="0">
                <a:solidFill>
                  <a:schemeClr val="accent5">
                    <a:lumMod val="50000"/>
                  </a:schemeClr>
                </a:solidFill>
              </a:rPr>
              <a:t>Tc=4,1 K  	x= 0,08		d/2w= 0,3</a:t>
            </a:r>
          </a:p>
          <a:p>
            <a:r>
              <a:rPr lang="sk-SK" sz="1400" b="1" smtClean="0">
                <a:solidFill>
                  <a:srgbClr val="FF0000"/>
                </a:solidFill>
              </a:rPr>
              <a:t>Vzorka 3:	</a:t>
            </a:r>
            <a:r>
              <a:rPr lang="sk-SK" sz="1400" smtClean="0">
                <a:solidFill>
                  <a:schemeClr val="accent5">
                    <a:lumMod val="50000"/>
                  </a:schemeClr>
                </a:solidFill>
              </a:rPr>
              <a:t>Tc=3,8 K   	x= 0,085	     	d/2w= 0,12</a:t>
            </a:r>
          </a:p>
          <a:p>
            <a:r>
              <a:rPr lang="sk-SK" sz="1400" smtClean="0">
                <a:solidFill>
                  <a:schemeClr val="accent5">
                    <a:lumMod val="50000"/>
                  </a:schemeClr>
                </a:solidFill>
              </a:rPr>
              <a:t>				d/2w... pomer hrúbky a šírky vzorky</a:t>
            </a:r>
            <a:endParaRPr lang="sk-SK" sz="14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7" name="BlokTextu 96"/>
          <p:cNvSpPr txBox="1"/>
          <p:nvPr/>
        </p:nvSpPr>
        <p:spPr>
          <a:xfrm>
            <a:off x="964381" y="5844621"/>
            <a:ext cx="72152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1600" smtClean="0">
                <a:solidFill>
                  <a:schemeClr val="accent5">
                    <a:lumMod val="50000"/>
                  </a:schemeClr>
                </a:solidFill>
              </a:rPr>
              <a:t> lock-in pozorovaný do najvyšších uhlov pre vzorku 2, ktorá najmenej deformuje pole</a:t>
            </a:r>
          </a:p>
          <a:p>
            <a:pPr>
              <a:buFontTx/>
              <a:buChar char="-"/>
            </a:pPr>
            <a:r>
              <a:rPr lang="sk-SK" sz="1600" b="1" smtClean="0">
                <a:solidFill>
                  <a:schemeClr val="accent5">
                    <a:lumMod val="50000"/>
                  </a:schemeClr>
                </a:solidFill>
              </a:rPr>
              <a:t> sila lock-in efektu sa nemení s dopovaním</a:t>
            </a:r>
            <a:endParaRPr lang="sk-SK" sz="160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sk-SK" sz="160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1" name="BlokTextu 100"/>
          <p:cNvSpPr txBox="1"/>
          <p:nvPr/>
        </p:nvSpPr>
        <p:spPr>
          <a:xfrm>
            <a:off x="1035818" y="1000108"/>
            <a:ext cx="725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 lock-in efekt porovnaný v 3 vzorkách s rôznym dopovaním Cu a geometriou</a:t>
            </a:r>
            <a:endParaRPr lang="sk-SK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Skupina 122"/>
          <p:cNvGrpSpPr/>
          <p:nvPr/>
        </p:nvGrpSpPr>
        <p:grpSpPr>
          <a:xfrm>
            <a:off x="571472" y="2502123"/>
            <a:ext cx="8072494" cy="2079609"/>
            <a:chOff x="500034" y="2214554"/>
            <a:chExt cx="8072494" cy="2079609"/>
          </a:xfrm>
        </p:grpSpPr>
        <p:sp>
          <p:nvSpPr>
            <p:cNvPr id="99" name="BlokTextu 98"/>
            <p:cNvSpPr txBox="1"/>
            <p:nvPr/>
          </p:nvSpPr>
          <p:spPr>
            <a:xfrm>
              <a:off x="1071538" y="2500306"/>
              <a:ext cx="2928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H</a:t>
              </a:r>
              <a:r>
                <a:rPr lang="sk-SK" b="1" baseline="-25000" smtClean="0">
                  <a:solidFill>
                    <a:schemeClr val="accent5">
                      <a:lumMod val="50000"/>
                    </a:schemeClr>
                  </a:solidFill>
                </a:rPr>
                <a:t>p</a:t>
              </a:r>
              <a:r>
                <a:rPr lang="sk-SK" baseline="-25000" smtClean="0">
                  <a:solidFill>
                    <a:schemeClr val="accent5">
                      <a:lumMod val="50000"/>
                    </a:schemeClr>
                  </a:solidFill>
                </a:rPr>
                <a:t>  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- penetračné pole</a:t>
              </a:r>
            </a:p>
            <a:p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H</a:t>
              </a:r>
              <a:r>
                <a:rPr lang="sk-SK" b="1" baseline="-25000" smtClean="0">
                  <a:solidFill>
                    <a:schemeClr val="accent5">
                      <a:lumMod val="50000"/>
                    </a:schemeClr>
                  </a:solidFill>
                </a:rPr>
                <a:t>k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 - kritické pole pre lock-in</a:t>
              </a:r>
              <a:endParaRPr lang="sk-SK" baseline="-250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22" name="BlokTextu 121"/>
            <p:cNvSpPr txBox="1"/>
            <p:nvPr/>
          </p:nvSpPr>
          <p:spPr>
            <a:xfrm>
              <a:off x="500034" y="2214554"/>
              <a:ext cx="292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Uhlové závislosti:</a:t>
              </a:r>
              <a:endParaRPr lang="sk-SK" baseline="-250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2" name="BlokTextu 21"/>
            <p:cNvSpPr txBox="1"/>
            <p:nvPr/>
          </p:nvSpPr>
          <p:spPr>
            <a:xfrm>
              <a:off x="5643570" y="2427051"/>
              <a:ext cx="2928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H</a:t>
              </a:r>
              <a:r>
                <a:rPr lang="sk-SK" b="1" baseline="-25000" smtClean="0">
                  <a:solidFill>
                    <a:schemeClr val="accent5">
                      <a:lumMod val="50000"/>
                    </a:schemeClr>
                  </a:solidFill>
                </a:rPr>
                <a:t>c1</a:t>
              </a:r>
              <a:r>
                <a:rPr lang="sk-SK" baseline="-25000" smtClean="0">
                  <a:solidFill>
                    <a:schemeClr val="accent5">
                      <a:lumMod val="50000"/>
                    </a:schemeClr>
                  </a:solidFill>
                </a:rPr>
                <a:t>  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- dolné krit. mag. pole</a:t>
              </a:r>
            </a:p>
            <a:p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 H</a:t>
              </a:r>
              <a:r>
                <a:rPr lang="sk-SK" b="1" baseline="-25000" smtClean="0">
                  <a:solidFill>
                    <a:schemeClr val="accent5">
                      <a:lumMod val="50000"/>
                    </a:schemeClr>
                  </a:solidFill>
                </a:rPr>
                <a:t>L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 - kritické pole pre lock-in</a:t>
              </a:r>
              <a:endParaRPr lang="sk-SK" baseline="-250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3" name="BlokTextu 22"/>
            <p:cNvSpPr txBox="1"/>
            <p:nvPr/>
          </p:nvSpPr>
          <p:spPr>
            <a:xfrm>
              <a:off x="4286248" y="3370833"/>
              <a:ext cx="14287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Započítame </a:t>
              </a:r>
            </a:p>
            <a:p>
              <a:pPr algn="ctr"/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geometriu </a:t>
              </a:r>
            </a:p>
            <a:p>
              <a:pPr algn="ctr"/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vzorky</a:t>
              </a:r>
              <a:endParaRPr lang="sk-SK" baseline="-250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Skupina 19"/>
          <p:cNvGrpSpPr/>
          <p:nvPr/>
        </p:nvGrpSpPr>
        <p:grpSpPr>
          <a:xfrm>
            <a:off x="214282" y="3301212"/>
            <a:ext cx="4214842" cy="2106362"/>
            <a:chOff x="571472" y="2965712"/>
            <a:chExt cx="4214842" cy="2106362"/>
          </a:xfrm>
        </p:grpSpPr>
        <p:graphicFrame>
          <p:nvGraphicFramePr>
            <p:cNvPr id="19" name="Object 8"/>
            <p:cNvGraphicFramePr>
              <a:graphicFrameLocks noChangeAspect="1"/>
            </p:cNvGraphicFramePr>
            <p:nvPr/>
          </p:nvGraphicFramePr>
          <p:xfrm>
            <a:off x="2285984" y="2965713"/>
            <a:ext cx="2500330" cy="2106361"/>
          </p:xfrm>
          <a:graphic>
            <a:graphicData uri="http://schemas.openxmlformats.org/presentationml/2006/ole">
              <p:oleObj spid="_x0000_s172035" name="KGPlot" r:id="rId5" imgW="6845400" imgH="5765760" progId="KGraph_Plot">
                <p:embed/>
              </p:oleObj>
            </a:graphicData>
          </a:graphic>
        </p:graphicFrame>
        <p:graphicFrame>
          <p:nvGraphicFramePr>
            <p:cNvPr id="18" name="Object 8"/>
            <p:cNvGraphicFramePr>
              <a:graphicFrameLocks noChangeAspect="1"/>
            </p:cNvGraphicFramePr>
            <p:nvPr/>
          </p:nvGraphicFramePr>
          <p:xfrm>
            <a:off x="571472" y="2965712"/>
            <a:ext cx="2500330" cy="2106362"/>
          </p:xfrm>
          <a:graphic>
            <a:graphicData uri="http://schemas.openxmlformats.org/presentationml/2006/ole">
              <p:oleObj spid="_x0000_s172034" name="KGPlot" r:id="rId6" imgW="6845400" imgH="5765760" progId="KGraph_Plot">
                <p:embed/>
              </p:oleObj>
            </a:graphicData>
          </a:graphic>
        </p:graphicFrame>
      </p:grpSp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5786446" y="3214686"/>
          <a:ext cx="3143272" cy="2647398"/>
        </p:xfrm>
        <a:graphic>
          <a:graphicData uri="http://schemas.openxmlformats.org/presentationml/2006/ole">
            <p:oleObj spid="_x0000_s172036" name="KGPlot" r:id="rId7" imgW="6845400" imgH="5765760" progId="KGraph_Plot">
              <p:embed/>
            </p:oleObj>
          </a:graphicData>
        </a:graphic>
      </p:graphicFrame>
      <p:sp>
        <p:nvSpPr>
          <p:cNvPr id="24" name="Šípka doprava 23"/>
          <p:cNvSpPr/>
          <p:nvPr/>
        </p:nvSpPr>
        <p:spPr>
          <a:xfrm>
            <a:off x="4286248" y="4515658"/>
            <a:ext cx="1500198" cy="28575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Nadpis 1"/>
          <p:cNvSpPr txBox="1">
            <a:spLocks/>
          </p:cNvSpPr>
          <p:nvPr/>
        </p:nvSpPr>
        <p:spPr>
          <a:xfrm>
            <a:off x="357158" y="214290"/>
            <a:ext cx="842968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latin typeface="+mj-lt"/>
                <a:ea typeface="OpenSymbol" pitchFamily="2" charset="0"/>
                <a:cs typeface="+mj-cs"/>
              </a:rPr>
              <a:t>Porovnanie na 3 vzorkách</a:t>
            </a:r>
            <a:endParaRPr kumimoji="0" lang="sk-SK" sz="2000" b="1" i="0" u="none" strike="noStrike" kern="1200" cap="none" spc="0" normalizeH="0" baseline="-2500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OpenSymbol" pitchFamily="2" charset="0"/>
              <a:cs typeface="+mj-cs"/>
            </a:endParaRPr>
          </a:p>
        </p:txBody>
      </p:sp>
      <p:cxnSp>
        <p:nvCxnSpPr>
          <p:cNvPr id="88" name="Rovná spojnica 87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1" name="Rovná spojnica 90"/>
          <p:cNvCxnSpPr/>
          <p:nvPr/>
        </p:nvCxnSpPr>
        <p:spPr>
          <a:xfrm>
            <a:off x="142844" y="6570684"/>
            <a:ext cx="8715436" cy="158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Nadpis 1"/>
          <p:cNvSpPr txBox="1">
            <a:spLocks/>
          </p:cNvSpPr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Lokálne magnetické merania na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TiSe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RNDr. Zuzana Medveck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á, OFNT  		 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8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/9</a:t>
            </a:r>
            <a:endParaRPr kumimoji="0" lang="sk-SK" sz="240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6" name="BlokTextu 95"/>
          <p:cNvSpPr txBox="1"/>
          <p:nvPr/>
        </p:nvSpPr>
        <p:spPr>
          <a:xfrm>
            <a:off x="1643042" y="1357298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smtClean="0">
                <a:solidFill>
                  <a:srgbClr val="00B050"/>
                </a:solidFill>
              </a:rPr>
              <a:t>Vzorka 1</a:t>
            </a:r>
            <a:r>
              <a:rPr lang="sk-SK" sz="1400" b="1" smtClean="0">
                <a:solidFill>
                  <a:schemeClr val="accent5">
                    <a:lumMod val="50000"/>
                  </a:schemeClr>
                </a:solidFill>
              </a:rPr>
              <a:t>: 	</a:t>
            </a:r>
            <a:r>
              <a:rPr lang="sk-SK" sz="1400" smtClean="0">
                <a:solidFill>
                  <a:schemeClr val="accent5">
                    <a:lumMod val="50000"/>
                  </a:schemeClr>
                </a:solidFill>
              </a:rPr>
              <a:t>Tc=2,8 K   	x= 0,06	 geometria: 	d/2w= 0,12</a:t>
            </a:r>
          </a:p>
          <a:p>
            <a:r>
              <a:rPr lang="sk-SK" sz="1400" b="1" smtClean="0">
                <a:solidFill>
                  <a:srgbClr val="3333FF"/>
                </a:solidFill>
              </a:rPr>
              <a:t>Vzorka 2:	</a:t>
            </a:r>
            <a:r>
              <a:rPr lang="sk-SK" sz="1400" smtClean="0">
                <a:solidFill>
                  <a:schemeClr val="accent5">
                    <a:lumMod val="50000"/>
                  </a:schemeClr>
                </a:solidFill>
              </a:rPr>
              <a:t>Tc=4,1 K  	x= 0,08		d/2w= 0,3</a:t>
            </a:r>
          </a:p>
          <a:p>
            <a:r>
              <a:rPr lang="sk-SK" sz="1400" b="1" smtClean="0">
                <a:solidFill>
                  <a:srgbClr val="FF0000"/>
                </a:solidFill>
              </a:rPr>
              <a:t>Vzorka 3:	</a:t>
            </a:r>
            <a:r>
              <a:rPr lang="sk-SK" sz="1400" smtClean="0">
                <a:solidFill>
                  <a:schemeClr val="accent5">
                    <a:lumMod val="50000"/>
                  </a:schemeClr>
                </a:solidFill>
              </a:rPr>
              <a:t>Tc=3,8 K   	x= 0,085	     	d/2w= 0,12</a:t>
            </a:r>
          </a:p>
          <a:p>
            <a:r>
              <a:rPr lang="sk-SK" sz="1400" smtClean="0">
                <a:solidFill>
                  <a:schemeClr val="accent5">
                    <a:lumMod val="50000"/>
                  </a:schemeClr>
                </a:solidFill>
              </a:rPr>
              <a:t>				d/2w... pomer hrúbky a šírky vzorky</a:t>
            </a:r>
            <a:endParaRPr lang="sk-SK" sz="14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7" name="BlokTextu 96"/>
          <p:cNvSpPr txBox="1"/>
          <p:nvPr/>
        </p:nvSpPr>
        <p:spPr>
          <a:xfrm>
            <a:off x="928662" y="6007262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smtClean="0">
                <a:solidFill>
                  <a:schemeClr val="accent5">
                    <a:lumMod val="50000"/>
                  </a:schemeClr>
                </a:solidFill>
              </a:rPr>
              <a:t>Sila lock-in efektu sa nemení s dopovaním</a:t>
            </a:r>
          </a:p>
          <a:p>
            <a:pPr>
              <a:buFontTx/>
              <a:buChar char="-"/>
            </a:pPr>
            <a:endParaRPr lang="sk-SK" sz="200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1" name="BlokTextu 100"/>
          <p:cNvSpPr txBox="1"/>
          <p:nvPr/>
        </p:nvSpPr>
        <p:spPr>
          <a:xfrm>
            <a:off x="1035818" y="1000108"/>
            <a:ext cx="725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 lock-in efekt porovnaný v 3 vzorkách s rôznym dopovaním Cu a geometriou</a:t>
            </a:r>
            <a:endParaRPr lang="sk-SK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" name="Skupina 122"/>
          <p:cNvGrpSpPr/>
          <p:nvPr/>
        </p:nvGrpSpPr>
        <p:grpSpPr>
          <a:xfrm>
            <a:off x="1000100" y="2571744"/>
            <a:ext cx="4929222" cy="646331"/>
            <a:chOff x="928662" y="2498489"/>
            <a:chExt cx="4929222" cy="646331"/>
          </a:xfrm>
        </p:grpSpPr>
        <p:sp>
          <p:nvSpPr>
            <p:cNvPr id="122" name="BlokTextu 121"/>
            <p:cNvSpPr txBox="1"/>
            <p:nvPr/>
          </p:nvSpPr>
          <p:spPr>
            <a:xfrm>
              <a:off x="928662" y="2557785"/>
              <a:ext cx="292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Uhlové závislosti:</a:t>
              </a:r>
              <a:endParaRPr lang="sk-SK" baseline="-250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2" name="BlokTextu 21"/>
            <p:cNvSpPr txBox="1"/>
            <p:nvPr/>
          </p:nvSpPr>
          <p:spPr>
            <a:xfrm>
              <a:off x="2928926" y="2498489"/>
              <a:ext cx="2928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H</a:t>
              </a:r>
              <a:r>
                <a:rPr lang="sk-SK" b="1" baseline="-25000" smtClean="0">
                  <a:solidFill>
                    <a:schemeClr val="accent5">
                      <a:lumMod val="50000"/>
                    </a:schemeClr>
                  </a:solidFill>
                </a:rPr>
                <a:t>c1</a:t>
              </a:r>
              <a:r>
                <a:rPr lang="sk-SK" baseline="-25000" smtClean="0">
                  <a:solidFill>
                    <a:schemeClr val="accent5">
                      <a:lumMod val="50000"/>
                    </a:schemeClr>
                  </a:solidFill>
                </a:rPr>
                <a:t>   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- dolné krit. mag. pole</a:t>
              </a:r>
            </a:p>
            <a:p>
              <a:r>
                <a:rPr lang="sk-SK" b="1" smtClean="0">
                  <a:solidFill>
                    <a:schemeClr val="accent5">
                      <a:lumMod val="50000"/>
                    </a:schemeClr>
                  </a:solidFill>
                </a:rPr>
                <a:t> H</a:t>
              </a:r>
              <a:r>
                <a:rPr lang="sk-SK" b="1" baseline="-25000" smtClean="0">
                  <a:solidFill>
                    <a:schemeClr val="accent5">
                      <a:lumMod val="50000"/>
                    </a:schemeClr>
                  </a:solidFill>
                </a:rPr>
                <a:t>L</a:t>
              </a:r>
              <a:r>
                <a:rPr lang="sk-SK" smtClean="0">
                  <a:solidFill>
                    <a:schemeClr val="accent5">
                      <a:lumMod val="50000"/>
                    </a:schemeClr>
                  </a:solidFill>
                </a:rPr>
                <a:t>  - kritické pole pre lock-in</a:t>
              </a:r>
              <a:endParaRPr lang="sk-SK" baseline="-250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2786050" y="3152542"/>
          <a:ext cx="3500462" cy="2948239"/>
        </p:xfrm>
        <a:graphic>
          <a:graphicData uri="http://schemas.openxmlformats.org/presentationml/2006/ole">
            <p:oleObj spid="_x0000_s90118" name="KGPlot" r:id="rId5" imgW="6845400" imgH="5765760" progId="KGraph_Plo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7" name="Rovná spojnica 76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Nadpis 1"/>
          <p:cNvSpPr txBox="1">
            <a:spLocks/>
          </p:cNvSpPr>
          <p:nvPr/>
        </p:nvSpPr>
        <p:spPr>
          <a:xfrm>
            <a:off x="1500166" y="214290"/>
            <a:ext cx="6143668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latin typeface="+mj-lt"/>
                <a:ea typeface="OpenSymbol" pitchFamily="2" charset="0"/>
                <a:cs typeface="+mj-cs"/>
              </a:rPr>
              <a:t>Lokálne magnetické Hallovské merania</a:t>
            </a:r>
            <a:endParaRPr kumimoji="0" lang="sk-SK" sz="2000" b="1" i="0" u="none" strike="noStrike" kern="1200" cap="none" spc="0" normalizeH="0" baseline="-2500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OpenSymbol" pitchFamily="2" charset="0"/>
              <a:cs typeface="+mj-cs"/>
            </a:endParaRPr>
          </a:p>
        </p:txBody>
      </p:sp>
      <p:pic>
        <p:nvPicPr>
          <p:cNvPr id="85" name="Obrázok 6" descr="C:\Users\Zuzka\Desktop\Diplomová práca\obrázky\mobil\Camera\2013-04-19 13.58.20.jpg"/>
          <p:cNvPicPr>
            <a:picLocks noChangeAspect="1" noChangeArrowheads="1"/>
          </p:cNvPicPr>
          <p:nvPr/>
        </p:nvPicPr>
        <p:blipFill>
          <a:blip r:embed="rId5" cstate="print"/>
          <a:srcRect l="21674" t="-330" r="23108"/>
          <a:stretch>
            <a:fillRect/>
          </a:stretch>
        </p:blipFill>
        <p:spPr bwMode="auto">
          <a:xfrm rot="5400000">
            <a:off x="1924046" y="219037"/>
            <a:ext cx="122394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Obdĺžnik 138"/>
          <p:cNvSpPr/>
          <p:nvPr/>
        </p:nvSpPr>
        <p:spPr>
          <a:xfrm>
            <a:off x="4071934" y="1142984"/>
            <a:ext cx="4071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Hallovské sondy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: rozmery 10μm x 10μm </a:t>
            </a:r>
          </a:p>
          <a:p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		V</a:t>
            </a:r>
            <a:r>
              <a:rPr lang="sk-SK" baseline="-25000" smtClean="0">
                <a:solidFill>
                  <a:schemeClr val="accent5">
                    <a:lumMod val="50000"/>
                  </a:schemeClr>
                </a:solidFill>
              </a:rPr>
              <a:t>Ha</a:t>
            </a:r>
            <a:r>
              <a:rPr lang="en-US" baseline="-25000" smtClean="0">
                <a:solidFill>
                  <a:schemeClr val="accent5">
                    <a:lumMod val="50000"/>
                  </a:schemeClr>
                </a:solidFill>
              </a:rPr>
              <a:t>ll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~ B</a:t>
            </a:r>
            <a:endParaRPr lang="sk-SK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B 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~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počet vírov vo vzorke</a:t>
            </a:r>
          </a:p>
        </p:txBody>
      </p:sp>
      <p:cxnSp>
        <p:nvCxnSpPr>
          <p:cNvPr id="263" name="Rovná spojnica 262"/>
          <p:cNvCxnSpPr/>
          <p:nvPr/>
        </p:nvCxnSpPr>
        <p:spPr>
          <a:xfrm>
            <a:off x="142844" y="6570684"/>
            <a:ext cx="8715436" cy="158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Nadpis 1"/>
          <p:cNvSpPr txBox="1">
            <a:spLocks/>
          </p:cNvSpPr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Lokálne magnetické merania na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TiSe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RNDr. Zuzana Medveck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á, OFNT  		 2/9</a:t>
            </a:r>
            <a:endParaRPr kumimoji="0" lang="sk-SK" sz="240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5" name="Picture 2" descr="C:\Users\Zuzka\Desktop\Zuzka\Škola\bakalárka\obrázky\obtekanie obdlznika.png"/>
          <p:cNvPicPr>
            <a:picLocks noChangeAspect="1" noChangeArrowheads="1"/>
          </p:cNvPicPr>
          <p:nvPr/>
        </p:nvPicPr>
        <p:blipFill>
          <a:blip r:embed="rId6"/>
          <a:srcRect t="7407" r="2997" b="7407"/>
          <a:stretch>
            <a:fillRect/>
          </a:stretch>
        </p:blipFill>
        <p:spPr bwMode="auto">
          <a:xfrm>
            <a:off x="5143504" y="3429000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Obdĺžnik 65"/>
          <p:cNvSpPr/>
          <p:nvPr/>
        </p:nvSpPr>
        <p:spPr>
          <a:xfrm>
            <a:off x="785786" y="5929330"/>
            <a:ext cx="379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oľová závislosť magnetickej indukcie</a:t>
            </a:r>
            <a:endParaRPr lang="sk-SK"/>
          </a:p>
        </p:txBody>
      </p:sp>
      <p:sp>
        <p:nvSpPr>
          <p:cNvPr id="67" name="Obdĺžnik 66"/>
          <p:cNvSpPr/>
          <p:nvPr/>
        </p:nvSpPr>
        <p:spPr>
          <a:xfrm>
            <a:off x="6000760" y="2857496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smtClean="0">
                <a:solidFill>
                  <a:srgbClr val="4BACC6">
                    <a:lumMod val="50000"/>
                  </a:srgbClr>
                </a:solidFill>
              </a:rPr>
              <a:t>H</a:t>
            </a:r>
            <a:r>
              <a:rPr lang="en-GB" b="1" baseline="-25000" smtClean="0">
                <a:solidFill>
                  <a:srgbClr val="4BACC6">
                    <a:lumMod val="50000"/>
                  </a:srgbClr>
                </a:solidFill>
              </a:rPr>
              <a:t>a </a:t>
            </a:r>
            <a:r>
              <a:rPr lang="en-US" b="1" baseline="-25000" smtClean="0">
                <a:solidFill>
                  <a:srgbClr val="4BACC6">
                    <a:lumMod val="50000"/>
                  </a:srgbClr>
                </a:solidFill>
              </a:rPr>
              <a:t>  </a:t>
            </a:r>
            <a:r>
              <a:rPr lang="en-US" b="1" smtClean="0">
                <a:solidFill>
                  <a:srgbClr val="4BACC6">
                    <a:lumMod val="50000"/>
                  </a:srgbClr>
                </a:solidFill>
              </a:rPr>
              <a:t>&lt; 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US" b="1" baseline="-2500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sk-SK" b="1" baseline="-2500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8" name="Obdĺžnik 67"/>
          <p:cNvSpPr/>
          <p:nvPr/>
        </p:nvSpPr>
        <p:spPr>
          <a:xfrm>
            <a:off x="6215074" y="5214950"/>
            <a:ext cx="65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rgbClr val="4BACC6">
                    <a:lumMod val="50000"/>
                  </a:srgbClr>
                </a:solidFill>
              </a:rPr>
              <a:t>B = 0</a:t>
            </a:r>
            <a:endParaRPr lang="sk-SK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2" name="Object 8"/>
          <p:cNvGraphicFramePr>
            <a:graphicFrameLocks noChangeAspect="1"/>
          </p:cNvGraphicFramePr>
          <p:nvPr/>
        </p:nvGraphicFramePr>
        <p:xfrm>
          <a:off x="571472" y="2714620"/>
          <a:ext cx="4138643" cy="3561161"/>
        </p:xfrm>
        <a:graphic>
          <a:graphicData uri="http://schemas.openxmlformats.org/presentationml/2006/ole">
            <p:oleObj spid="_x0000_s93189" name="KGPlot" r:id="rId7" imgW="7099200" imgH="6337440" progId="KGraph_Plot">
              <p:embed/>
            </p:oleObj>
          </a:graphicData>
        </a:graphic>
      </p:graphicFrame>
      <p:grpSp>
        <p:nvGrpSpPr>
          <p:cNvPr id="18" name="Skupina 17"/>
          <p:cNvGrpSpPr/>
          <p:nvPr/>
        </p:nvGrpSpPr>
        <p:grpSpPr>
          <a:xfrm>
            <a:off x="6154169" y="4774635"/>
            <a:ext cx="846723" cy="312767"/>
            <a:chOff x="6072197" y="4841135"/>
            <a:chExt cx="846723" cy="312767"/>
          </a:xfrm>
        </p:grpSpPr>
        <p:sp>
          <p:nvSpPr>
            <p:cNvPr id="19" name="Rectangle 65"/>
            <p:cNvSpPr/>
            <p:nvPr/>
          </p:nvSpPr>
          <p:spPr>
            <a:xfrm>
              <a:off x="6072198" y="4841135"/>
              <a:ext cx="846722" cy="312767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95"/>
            <p:cNvSpPr txBox="1"/>
            <p:nvPr/>
          </p:nvSpPr>
          <p:spPr>
            <a:xfrm>
              <a:off x="6072197" y="4866512"/>
              <a:ext cx="785819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smtClean="0">
                  <a:solidFill>
                    <a:schemeClr val="bg1"/>
                  </a:solidFill>
                </a:rPr>
                <a:t>SONDA</a:t>
              </a:r>
              <a:endParaRPr lang="fr-FR" sz="105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7" name="Rovná spojnica 76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Nadpis 1"/>
          <p:cNvSpPr txBox="1">
            <a:spLocks/>
          </p:cNvSpPr>
          <p:nvPr/>
        </p:nvSpPr>
        <p:spPr>
          <a:xfrm>
            <a:off x="1500166" y="214290"/>
            <a:ext cx="6143668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latin typeface="+mj-lt"/>
                <a:ea typeface="OpenSymbol" pitchFamily="2" charset="0"/>
                <a:cs typeface="+mj-cs"/>
              </a:rPr>
              <a:t>Lokálne magnetické Hallovské merania</a:t>
            </a:r>
            <a:endParaRPr kumimoji="0" lang="sk-SK" sz="2000" b="1" i="0" u="none" strike="noStrike" kern="1200" cap="none" spc="0" normalizeH="0" baseline="-2500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OpenSymbol" pitchFamily="2" charset="0"/>
              <a:cs typeface="+mj-cs"/>
            </a:endParaRPr>
          </a:p>
        </p:txBody>
      </p:sp>
      <p:pic>
        <p:nvPicPr>
          <p:cNvPr id="85" name="Obrázok 6" descr="C:\Users\Zuzka\Desktop\Diplomová práca\obrázky\mobil\Camera\2013-04-19 13.58.20.jpg"/>
          <p:cNvPicPr>
            <a:picLocks noChangeAspect="1" noChangeArrowheads="1"/>
          </p:cNvPicPr>
          <p:nvPr/>
        </p:nvPicPr>
        <p:blipFill>
          <a:blip r:embed="rId5" cstate="print"/>
          <a:srcRect l="21674" t="-330" r="23108"/>
          <a:stretch>
            <a:fillRect/>
          </a:stretch>
        </p:blipFill>
        <p:spPr bwMode="auto">
          <a:xfrm rot="5400000">
            <a:off x="1924046" y="219037"/>
            <a:ext cx="122394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Obdĺžnik 138"/>
          <p:cNvSpPr/>
          <p:nvPr/>
        </p:nvSpPr>
        <p:spPr>
          <a:xfrm>
            <a:off x="4071934" y="1142984"/>
            <a:ext cx="4071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Hallovské sondy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: rozmery 10μm x 10μm </a:t>
            </a:r>
          </a:p>
          <a:p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		V</a:t>
            </a:r>
            <a:r>
              <a:rPr lang="sk-SK" baseline="-25000" smtClean="0">
                <a:solidFill>
                  <a:schemeClr val="accent5">
                    <a:lumMod val="50000"/>
                  </a:schemeClr>
                </a:solidFill>
              </a:rPr>
              <a:t>Ha</a:t>
            </a:r>
            <a:r>
              <a:rPr lang="en-US" baseline="-25000" smtClean="0">
                <a:solidFill>
                  <a:schemeClr val="accent5">
                    <a:lumMod val="50000"/>
                  </a:schemeClr>
                </a:solidFill>
              </a:rPr>
              <a:t>ll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~ B</a:t>
            </a:r>
            <a:endParaRPr lang="sk-SK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B 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~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počet vírov vo vzorke</a:t>
            </a:r>
          </a:p>
        </p:txBody>
      </p:sp>
      <p:cxnSp>
        <p:nvCxnSpPr>
          <p:cNvPr id="263" name="Rovná spojnica 262"/>
          <p:cNvCxnSpPr/>
          <p:nvPr/>
        </p:nvCxnSpPr>
        <p:spPr>
          <a:xfrm>
            <a:off x="142844" y="6570684"/>
            <a:ext cx="8715436" cy="158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Nadpis 1"/>
          <p:cNvSpPr txBox="1">
            <a:spLocks/>
          </p:cNvSpPr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Lokálne magnetické merania na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TiSe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RNDr. Zuzana Medveck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á, OFNT  		 2/9</a:t>
            </a:r>
            <a:endParaRPr kumimoji="0" lang="sk-SK" sz="240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5" name="Picture 2" descr="C:\Users\Zuzka\Desktop\Zuzka\Škola\bakalárka\obrázky\obtekanie obdlznika.png"/>
          <p:cNvPicPr>
            <a:picLocks noChangeAspect="1" noChangeArrowheads="1"/>
          </p:cNvPicPr>
          <p:nvPr/>
        </p:nvPicPr>
        <p:blipFill>
          <a:blip r:embed="rId6"/>
          <a:srcRect t="7407" r="2997" b="7407"/>
          <a:stretch>
            <a:fillRect/>
          </a:stretch>
        </p:blipFill>
        <p:spPr bwMode="auto">
          <a:xfrm>
            <a:off x="5143504" y="3429000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Obdĺžnik 65"/>
          <p:cNvSpPr/>
          <p:nvPr/>
        </p:nvSpPr>
        <p:spPr>
          <a:xfrm>
            <a:off x="785786" y="5929330"/>
            <a:ext cx="379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oľová závislosť magnetickej indukcie</a:t>
            </a:r>
            <a:endParaRPr lang="sk-SK"/>
          </a:p>
        </p:txBody>
      </p:sp>
      <p:sp>
        <p:nvSpPr>
          <p:cNvPr id="67" name="Obdĺžnik 66"/>
          <p:cNvSpPr/>
          <p:nvPr/>
        </p:nvSpPr>
        <p:spPr>
          <a:xfrm>
            <a:off x="6000760" y="2857496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smtClean="0">
                <a:solidFill>
                  <a:srgbClr val="4BACC6">
                    <a:lumMod val="50000"/>
                  </a:srgbClr>
                </a:solidFill>
              </a:rPr>
              <a:t>H</a:t>
            </a:r>
            <a:r>
              <a:rPr lang="en-GB" b="1" baseline="-25000" smtClean="0">
                <a:solidFill>
                  <a:srgbClr val="4BACC6">
                    <a:lumMod val="50000"/>
                  </a:srgbClr>
                </a:solidFill>
              </a:rPr>
              <a:t>a </a:t>
            </a:r>
            <a:r>
              <a:rPr lang="en-US" b="1" baseline="-25000" smtClean="0">
                <a:solidFill>
                  <a:srgbClr val="4BACC6">
                    <a:lumMod val="50000"/>
                  </a:srgbClr>
                </a:solidFill>
              </a:rPr>
              <a:t>  </a:t>
            </a:r>
            <a:r>
              <a:rPr lang="en-US" b="1" smtClean="0">
                <a:solidFill>
                  <a:srgbClr val="4BACC6">
                    <a:lumMod val="50000"/>
                  </a:srgbClr>
                </a:solidFill>
              </a:rPr>
              <a:t>&lt; 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US" b="1" baseline="-2500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sk-SK" b="1" baseline="-2500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8" name="Obdĺžnik 67"/>
          <p:cNvSpPr/>
          <p:nvPr/>
        </p:nvSpPr>
        <p:spPr>
          <a:xfrm>
            <a:off x="6215074" y="5214950"/>
            <a:ext cx="65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rgbClr val="4BACC6">
                    <a:lumMod val="50000"/>
                  </a:srgbClr>
                </a:solidFill>
              </a:rPr>
              <a:t>B = 0</a:t>
            </a:r>
            <a:endParaRPr lang="sk-SK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Skupina 237"/>
          <p:cNvGrpSpPr/>
          <p:nvPr/>
        </p:nvGrpSpPr>
        <p:grpSpPr>
          <a:xfrm>
            <a:off x="571472" y="2714620"/>
            <a:ext cx="4138643" cy="3561161"/>
            <a:chOff x="808540" y="3896071"/>
            <a:chExt cx="3159131" cy="2819055"/>
          </a:xfrm>
        </p:grpSpPr>
        <p:graphicFrame>
          <p:nvGraphicFramePr>
            <p:cNvPr id="72" name="Object 8"/>
            <p:cNvGraphicFramePr>
              <a:graphicFrameLocks noChangeAspect="1"/>
            </p:cNvGraphicFramePr>
            <p:nvPr/>
          </p:nvGraphicFramePr>
          <p:xfrm>
            <a:off x="808540" y="3896071"/>
            <a:ext cx="3159131" cy="2819055"/>
          </p:xfrm>
          <a:graphic>
            <a:graphicData uri="http://schemas.openxmlformats.org/presentationml/2006/ole">
              <p:oleObj spid="_x0000_s197634" name="KGPlot" r:id="rId7" imgW="7099200" imgH="6337440" progId="KGraph_Plot">
                <p:embed/>
              </p:oleObj>
            </a:graphicData>
          </a:graphic>
        </p:graphicFrame>
        <p:sp>
          <p:nvSpPr>
            <p:cNvPr id="73" name="BlokTextu 72"/>
            <p:cNvSpPr txBox="1"/>
            <p:nvPr/>
          </p:nvSpPr>
          <p:spPr>
            <a:xfrm>
              <a:off x="1165730" y="5355895"/>
              <a:ext cx="1500198" cy="462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600" b="1" smtClean="0">
                  <a:solidFill>
                    <a:srgbClr val="0070C0"/>
                  </a:solidFill>
                </a:rPr>
                <a:t>Meissnerov </a:t>
              </a:r>
              <a:endParaRPr lang="en-GB" sz="1600" b="1" smtClean="0">
                <a:solidFill>
                  <a:srgbClr val="0070C0"/>
                </a:solidFill>
              </a:endParaRPr>
            </a:p>
            <a:p>
              <a:pPr algn="ctr"/>
              <a:r>
                <a:rPr lang="sk-SK" sz="1600" b="1" smtClean="0">
                  <a:solidFill>
                    <a:srgbClr val="0070C0"/>
                  </a:solidFill>
                </a:rPr>
                <a:t>stav</a:t>
              </a:r>
              <a:r>
                <a:rPr lang="en-GB" sz="1600" b="1" smtClean="0">
                  <a:solidFill>
                    <a:srgbClr val="0070C0"/>
                  </a:solidFill>
                </a:rPr>
                <a:t>, </a:t>
              </a:r>
              <a:r>
                <a:rPr lang="sk-SK" sz="1600" b="1" smtClean="0">
                  <a:solidFill>
                    <a:srgbClr val="0070C0"/>
                  </a:solidFill>
                </a:rPr>
                <a:t>B=0 </a:t>
              </a:r>
              <a:endParaRPr lang="sk-SK" sz="1600" b="1">
                <a:solidFill>
                  <a:srgbClr val="0070C0"/>
                </a:solidFill>
              </a:endParaRPr>
            </a:p>
          </p:txBody>
        </p:sp>
        <p:cxnSp>
          <p:nvCxnSpPr>
            <p:cNvPr id="74" name="Rovná spojovacia šípka 73"/>
            <p:cNvCxnSpPr/>
            <p:nvPr/>
          </p:nvCxnSpPr>
          <p:spPr>
            <a:xfrm>
              <a:off x="1372023" y="5818809"/>
              <a:ext cx="1071709" cy="1588"/>
            </a:xfrm>
            <a:prstGeom prst="straightConnector1">
              <a:avLst/>
            </a:prstGeom>
            <a:ln w="12700">
              <a:solidFill>
                <a:srgbClr val="6699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Skupina 17"/>
          <p:cNvGrpSpPr/>
          <p:nvPr/>
        </p:nvGrpSpPr>
        <p:grpSpPr>
          <a:xfrm>
            <a:off x="6154169" y="4774635"/>
            <a:ext cx="846723" cy="312767"/>
            <a:chOff x="6072197" y="4841135"/>
            <a:chExt cx="846723" cy="312767"/>
          </a:xfrm>
        </p:grpSpPr>
        <p:sp>
          <p:nvSpPr>
            <p:cNvPr id="19" name="Rectangle 65"/>
            <p:cNvSpPr/>
            <p:nvPr/>
          </p:nvSpPr>
          <p:spPr>
            <a:xfrm>
              <a:off x="6072198" y="4841135"/>
              <a:ext cx="846722" cy="312767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95"/>
            <p:cNvSpPr txBox="1"/>
            <p:nvPr/>
          </p:nvSpPr>
          <p:spPr>
            <a:xfrm>
              <a:off x="6072197" y="4866512"/>
              <a:ext cx="785819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smtClean="0">
                  <a:solidFill>
                    <a:schemeClr val="bg1"/>
                  </a:solidFill>
                </a:rPr>
                <a:t>SONDA</a:t>
              </a:r>
              <a:endParaRPr lang="fr-FR" sz="105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7" name="Rovná spojnica 76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Nadpis 1"/>
          <p:cNvSpPr txBox="1">
            <a:spLocks/>
          </p:cNvSpPr>
          <p:nvPr/>
        </p:nvSpPr>
        <p:spPr>
          <a:xfrm>
            <a:off x="1500166" y="214290"/>
            <a:ext cx="6143668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latin typeface="+mj-lt"/>
                <a:ea typeface="OpenSymbol" pitchFamily="2" charset="0"/>
                <a:cs typeface="+mj-cs"/>
              </a:rPr>
              <a:t>Lokálne magnetické Hallovské merania</a:t>
            </a:r>
            <a:endParaRPr kumimoji="0" lang="sk-SK" sz="2000" b="1" i="0" u="none" strike="noStrike" kern="1200" cap="none" spc="0" normalizeH="0" baseline="-2500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OpenSymbol" pitchFamily="2" charset="0"/>
              <a:cs typeface="+mj-cs"/>
            </a:endParaRPr>
          </a:p>
        </p:txBody>
      </p:sp>
      <p:pic>
        <p:nvPicPr>
          <p:cNvPr id="85" name="Obrázok 6" descr="C:\Users\Zuzka\Desktop\Diplomová práca\obrázky\mobil\Camera\2013-04-19 13.58.20.jpg"/>
          <p:cNvPicPr>
            <a:picLocks noChangeAspect="1" noChangeArrowheads="1"/>
          </p:cNvPicPr>
          <p:nvPr/>
        </p:nvPicPr>
        <p:blipFill>
          <a:blip r:embed="rId5" cstate="print"/>
          <a:srcRect l="21674" t="-330" r="23108"/>
          <a:stretch>
            <a:fillRect/>
          </a:stretch>
        </p:blipFill>
        <p:spPr bwMode="auto">
          <a:xfrm rot="5400000">
            <a:off x="1924046" y="219037"/>
            <a:ext cx="122394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Obdĺžnik 138"/>
          <p:cNvSpPr/>
          <p:nvPr/>
        </p:nvSpPr>
        <p:spPr>
          <a:xfrm>
            <a:off x="4071934" y="1142984"/>
            <a:ext cx="4071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Hallovské sondy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: rozmery 10μm x 10μm </a:t>
            </a:r>
          </a:p>
          <a:p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		V</a:t>
            </a:r>
            <a:r>
              <a:rPr lang="sk-SK" baseline="-25000" smtClean="0">
                <a:solidFill>
                  <a:schemeClr val="accent5">
                    <a:lumMod val="50000"/>
                  </a:schemeClr>
                </a:solidFill>
              </a:rPr>
              <a:t>Ha</a:t>
            </a:r>
            <a:r>
              <a:rPr lang="en-US" baseline="-25000" smtClean="0">
                <a:solidFill>
                  <a:schemeClr val="accent5">
                    <a:lumMod val="50000"/>
                  </a:schemeClr>
                </a:solidFill>
              </a:rPr>
              <a:t>ll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~ B</a:t>
            </a:r>
            <a:endParaRPr lang="sk-SK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B 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~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počet vírov vo vzorke</a:t>
            </a:r>
          </a:p>
        </p:txBody>
      </p:sp>
      <p:cxnSp>
        <p:nvCxnSpPr>
          <p:cNvPr id="263" name="Rovná spojnica 262"/>
          <p:cNvCxnSpPr/>
          <p:nvPr/>
        </p:nvCxnSpPr>
        <p:spPr>
          <a:xfrm>
            <a:off x="142844" y="6570684"/>
            <a:ext cx="8715436" cy="158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61"/>
          <p:cNvGrpSpPr/>
          <p:nvPr/>
        </p:nvGrpSpPr>
        <p:grpSpPr>
          <a:xfrm>
            <a:off x="571472" y="2714620"/>
            <a:ext cx="4138643" cy="3561161"/>
            <a:chOff x="1147737" y="3527108"/>
            <a:chExt cx="3159131" cy="2819055"/>
          </a:xfrm>
        </p:grpSpPr>
        <p:grpSp>
          <p:nvGrpSpPr>
            <p:cNvPr id="3" name="Skupina 237"/>
            <p:cNvGrpSpPr/>
            <p:nvPr/>
          </p:nvGrpSpPr>
          <p:grpSpPr>
            <a:xfrm>
              <a:off x="1147737" y="3527108"/>
              <a:ext cx="3159131" cy="2819055"/>
              <a:chOff x="808540" y="3896071"/>
              <a:chExt cx="3159131" cy="2819055"/>
            </a:xfrm>
          </p:grpSpPr>
          <p:graphicFrame>
            <p:nvGraphicFramePr>
              <p:cNvPr id="32776" name="Object 8"/>
              <p:cNvGraphicFramePr>
                <a:graphicFrameLocks noChangeAspect="1"/>
              </p:cNvGraphicFramePr>
              <p:nvPr/>
            </p:nvGraphicFramePr>
            <p:xfrm>
              <a:off x="808540" y="3896071"/>
              <a:ext cx="3159131" cy="2819055"/>
            </p:xfrm>
            <a:graphic>
              <a:graphicData uri="http://schemas.openxmlformats.org/presentationml/2006/ole">
                <p:oleObj spid="_x0000_s160770" name="KGPlot" r:id="rId6" imgW="7099200" imgH="6337440" progId="KGraph_Plot">
                  <p:embed/>
                </p:oleObj>
              </a:graphicData>
            </a:graphic>
          </p:graphicFrame>
          <p:sp>
            <p:nvSpPr>
              <p:cNvPr id="117" name="BlokTextu 116"/>
              <p:cNvSpPr txBox="1"/>
              <p:nvPr/>
            </p:nvSpPr>
            <p:spPr>
              <a:xfrm>
                <a:off x="1165730" y="5355895"/>
                <a:ext cx="1500198" cy="462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1600" b="1" smtClean="0">
                    <a:solidFill>
                      <a:srgbClr val="0070C0"/>
                    </a:solidFill>
                  </a:rPr>
                  <a:t>Meissnerov </a:t>
                </a:r>
                <a:endParaRPr lang="en-GB" sz="1600" b="1" smtClean="0">
                  <a:solidFill>
                    <a:srgbClr val="0070C0"/>
                  </a:solidFill>
                </a:endParaRPr>
              </a:p>
              <a:p>
                <a:pPr algn="ctr"/>
                <a:r>
                  <a:rPr lang="sk-SK" sz="1600" b="1" smtClean="0">
                    <a:solidFill>
                      <a:srgbClr val="0070C0"/>
                    </a:solidFill>
                  </a:rPr>
                  <a:t>stav</a:t>
                </a:r>
                <a:r>
                  <a:rPr lang="en-GB" sz="1600" b="1" smtClean="0">
                    <a:solidFill>
                      <a:srgbClr val="0070C0"/>
                    </a:solidFill>
                  </a:rPr>
                  <a:t>, </a:t>
                </a:r>
                <a:r>
                  <a:rPr lang="sk-SK" sz="1600" b="1" smtClean="0">
                    <a:solidFill>
                      <a:srgbClr val="0070C0"/>
                    </a:solidFill>
                  </a:rPr>
                  <a:t>B=0 </a:t>
                </a:r>
                <a:endParaRPr lang="sk-SK" sz="1600" b="1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22" name="Rovná spojovacia šípka 121"/>
              <p:cNvCxnSpPr/>
              <p:nvPr/>
            </p:nvCxnSpPr>
            <p:spPr>
              <a:xfrm>
                <a:off x="1372023" y="5818809"/>
                <a:ext cx="1071709" cy="1588"/>
              </a:xfrm>
              <a:prstGeom prst="straightConnector1">
                <a:avLst/>
              </a:prstGeom>
              <a:ln w="12700">
                <a:solidFill>
                  <a:srgbClr val="6699FF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BlokTextu 127"/>
              <p:cNvSpPr txBox="1"/>
              <p:nvPr/>
            </p:nvSpPr>
            <p:spPr>
              <a:xfrm>
                <a:off x="2446844" y="5355895"/>
                <a:ext cx="1111258" cy="462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smtClean="0">
                    <a:solidFill>
                      <a:schemeClr val="accent6">
                        <a:lumMod val="75000"/>
                      </a:schemeClr>
                    </a:solidFill>
                  </a:rPr>
                  <a:t>V</a:t>
                </a:r>
                <a:r>
                  <a:rPr lang="sk-SK" sz="1600" b="1" smtClean="0">
                    <a:solidFill>
                      <a:schemeClr val="accent6">
                        <a:lumMod val="75000"/>
                      </a:schemeClr>
                    </a:solidFill>
                  </a:rPr>
                  <a:t>íry v SC</a:t>
                </a:r>
              </a:p>
              <a:p>
                <a:pPr algn="ctr"/>
                <a:r>
                  <a:rPr lang="sk-SK" sz="1600" b="1" smtClean="0">
                    <a:solidFill>
                      <a:schemeClr val="accent6">
                        <a:lumMod val="75000"/>
                      </a:schemeClr>
                    </a:solidFill>
                  </a:rPr>
                  <a:t>B</a:t>
                </a:r>
                <a:r>
                  <a:rPr lang="en-GB" sz="1600" b="1" smtClean="0">
                    <a:solidFill>
                      <a:schemeClr val="accent6">
                        <a:lumMod val="75000"/>
                      </a:schemeClr>
                    </a:solidFill>
                  </a:rPr>
                  <a:t> &gt; 0</a:t>
                </a:r>
                <a:endParaRPr lang="sk-SK" sz="1600" b="1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3" name="BlokTextu 132"/>
              <p:cNvSpPr txBox="1"/>
              <p:nvPr/>
            </p:nvSpPr>
            <p:spPr>
              <a:xfrm>
                <a:off x="1135723" y="4348480"/>
                <a:ext cx="1857388" cy="51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b="1" smtClean="0">
                    <a:solidFill>
                      <a:schemeClr val="accent6">
                        <a:lumMod val="75000"/>
                      </a:schemeClr>
                    </a:solidFill>
                  </a:rPr>
                  <a:t>H</a:t>
                </a:r>
                <a:r>
                  <a:rPr lang="sk-SK" b="1" baseline="-25000" smtClean="0">
                    <a:solidFill>
                      <a:schemeClr val="accent6">
                        <a:lumMod val="75000"/>
                      </a:schemeClr>
                    </a:solidFill>
                  </a:rPr>
                  <a:t>p</a:t>
                </a:r>
                <a:r>
                  <a:rPr lang="sk-SK" b="1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endParaRPr lang="en-US" b="1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algn="ctr"/>
                <a:r>
                  <a:rPr lang="sk-SK" smtClean="0">
                    <a:solidFill>
                      <a:schemeClr val="accent6">
                        <a:lumMod val="75000"/>
                      </a:schemeClr>
                    </a:solidFill>
                  </a:rPr>
                  <a:t>- penetračné pole</a:t>
                </a:r>
                <a:endParaRPr lang="sk-SK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26" name="Rovná spojovacia šípka 125"/>
              <p:cNvCxnSpPr/>
              <p:nvPr/>
            </p:nvCxnSpPr>
            <p:spPr>
              <a:xfrm rot="10800000" flipV="1">
                <a:off x="2553515" y="5818809"/>
                <a:ext cx="796912" cy="0"/>
              </a:xfrm>
              <a:prstGeom prst="straightConnector1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Rovná spojnica 57"/>
            <p:cNvCxnSpPr/>
            <p:nvPr/>
          </p:nvCxnSpPr>
          <p:spPr>
            <a:xfrm rot="5400000">
              <a:off x="2204227" y="5157804"/>
              <a:ext cx="1285884" cy="158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Nadpis 1"/>
          <p:cNvSpPr txBox="1">
            <a:spLocks/>
          </p:cNvSpPr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Lokálne magnetické merania na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TiSe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RNDr. Zuzana Medveck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á, OFNT  		 2/9</a:t>
            </a:r>
            <a:endParaRPr kumimoji="0" lang="sk-SK" sz="240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6" name="Obdĺžnik 65"/>
          <p:cNvSpPr/>
          <p:nvPr/>
        </p:nvSpPr>
        <p:spPr>
          <a:xfrm>
            <a:off x="785786" y="5929330"/>
            <a:ext cx="379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oľová závislosť magnetickej indukcie</a:t>
            </a:r>
            <a:endParaRPr lang="sk-SK"/>
          </a:p>
        </p:txBody>
      </p:sp>
      <p:sp>
        <p:nvSpPr>
          <p:cNvPr id="67" name="Obdĺžnik 66"/>
          <p:cNvSpPr/>
          <p:nvPr/>
        </p:nvSpPr>
        <p:spPr>
          <a:xfrm>
            <a:off x="6000760" y="2857496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smtClean="0">
                <a:solidFill>
                  <a:srgbClr val="4BACC6">
                    <a:lumMod val="50000"/>
                  </a:srgbClr>
                </a:solidFill>
              </a:rPr>
              <a:t>H</a:t>
            </a:r>
            <a:r>
              <a:rPr lang="en-GB" b="1" baseline="-25000" smtClean="0">
                <a:solidFill>
                  <a:srgbClr val="4BACC6">
                    <a:lumMod val="50000"/>
                  </a:srgbClr>
                </a:solidFill>
              </a:rPr>
              <a:t>a </a:t>
            </a:r>
            <a:r>
              <a:rPr lang="en-US" b="1" baseline="-25000" smtClean="0">
                <a:solidFill>
                  <a:srgbClr val="4BACC6">
                    <a:lumMod val="50000"/>
                  </a:srgbClr>
                </a:solidFill>
              </a:rPr>
              <a:t>  </a:t>
            </a:r>
            <a:r>
              <a:rPr lang="en-US" b="1" smtClean="0">
                <a:solidFill>
                  <a:srgbClr val="4BACC6">
                    <a:lumMod val="50000"/>
                  </a:srgbClr>
                </a:solidFill>
              </a:rPr>
              <a:t>= 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US" b="1" baseline="-2500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sk-SK" b="1" baseline="-2500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8" name="Obdĺžnik 67"/>
          <p:cNvSpPr/>
          <p:nvPr/>
        </p:nvSpPr>
        <p:spPr>
          <a:xfrm>
            <a:off x="6215074" y="5214950"/>
            <a:ext cx="65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rgbClr val="4BACC6">
                    <a:lumMod val="50000"/>
                  </a:srgbClr>
                </a:solidFill>
              </a:rPr>
              <a:t>B &gt; 0</a:t>
            </a:r>
            <a:endParaRPr lang="sk-SK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3429000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Skupina 22"/>
          <p:cNvGrpSpPr/>
          <p:nvPr/>
        </p:nvGrpSpPr>
        <p:grpSpPr>
          <a:xfrm>
            <a:off x="6154169" y="4807885"/>
            <a:ext cx="846723" cy="312767"/>
            <a:chOff x="6072197" y="4841135"/>
            <a:chExt cx="846723" cy="312767"/>
          </a:xfrm>
        </p:grpSpPr>
        <p:sp>
          <p:nvSpPr>
            <p:cNvPr id="24" name="Rectangle 65"/>
            <p:cNvSpPr/>
            <p:nvPr/>
          </p:nvSpPr>
          <p:spPr>
            <a:xfrm>
              <a:off x="6072198" y="4841135"/>
              <a:ext cx="846722" cy="312767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95"/>
            <p:cNvSpPr txBox="1"/>
            <p:nvPr/>
          </p:nvSpPr>
          <p:spPr>
            <a:xfrm>
              <a:off x="6072197" y="4866512"/>
              <a:ext cx="785819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smtClean="0">
                  <a:solidFill>
                    <a:schemeClr val="bg1"/>
                  </a:solidFill>
                </a:rPr>
                <a:t>SONDA</a:t>
              </a:r>
              <a:endParaRPr lang="fr-FR" sz="105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7" name="Rovná spojnica 76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Nadpis 1"/>
          <p:cNvSpPr txBox="1">
            <a:spLocks/>
          </p:cNvSpPr>
          <p:nvPr/>
        </p:nvSpPr>
        <p:spPr>
          <a:xfrm>
            <a:off x="1500166" y="214290"/>
            <a:ext cx="6143668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latin typeface="+mj-lt"/>
                <a:ea typeface="OpenSymbol" pitchFamily="2" charset="0"/>
                <a:cs typeface="+mj-cs"/>
              </a:rPr>
              <a:t>Lokálne magnetické Hallovské merania</a:t>
            </a:r>
            <a:endParaRPr kumimoji="0" lang="sk-SK" sz="2000" b="1" i="0" u="none" strike="noStrike" kern="1200" cap="none" spc="0" normalizeH="0" baseline="-2500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OpenSymbol" pitchFamily="2" charset="0"/>
              <a:cs typeface="+mj-cs"/>
            </a:endParaRPr>
          </a:p>
        </p:txBody>
      </p:sp>
      <p:pic>
        <p:nvPicPr>
          <p:cNvPr id="85" name="Obrázok 6" descr="C:\Users\Zuzka\Desktop\Diplomová práca\obrázky\mobil\Camera\2013-04-19 13.58.20.jpg"/>
          <p:cNvPicPr>
            <a:picLocks noChangeAspect="1" noChangeArrowheads="1"/>
          </p:cNvPicPr>
          <p:nvPr/>
        </p:nvPicPr>
        <p:blipFill>
          <a:blip r:embed="rId5" cstate="print"/>
          <a:srcRect l="21674" t="-330" r="23108"/>
          <a:stretch>
            <a:fillRect/>
          </a:stretch>
        </p:blipFill>
        <p:spPr bwMode="auto">
          <a:xfrm rot="5400000">
            <a:off x="1924046" y="219037"/>
            <a:ext cx="122394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Obdĺžnik 138"/>
          <p:cNvSpPr/>
          <p:nvPr/>
        </p:nvSpPr>
        <p:spPr>
          <a:xfrm>
            <a:off x="4071934" y="1142984"/>
            <a:ext cx="4071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Hallovské sondy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: rozmery 10μm x 10μm </a:t>
            </a:r>
          </a:p>
          <a:p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		V</a:t>
            </a:r>
            <a:r>
              <a:rPr lang="sk-SK" baseline="-25000" smtClean="0">
                <a:solidFill>
                  <a:schemeClr val="accent5">
                    <a:lumMod val="50000"/>
                  </a:schemeClr>
                </a:solidFill>
              </a:rPr>
              <a:t>Ha</a:t>
            </a:r>
            <a:r>
              <a:rPr lang="en-US" baseline="-25000" smtClean="0">
                <a:solidFill>
                  <a:schemeClr val="accent5">
                    <a:lumMod val="50000"/>
                  </a:schemeClr>
                </a:solidFill>
              </a:rPr>
              <a:t>ll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~ B</a:t>
            </a:r>
            <a:endParaRPr lang="sk-SK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B 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~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počet vírov vo vzorke</a:t>
            </a:r>
          </a:p>
        </p:txBody>
      </p:sp>
      <p:cxnSp>
        <p:nvCxnSpPr>
          <p:cNvPr id="263" name="Rovná spojnica 262"/>
          <p:cNvCxnSpPr/>
          <p:nvPr/>
        </p:nvCxnSpPr>
        <p:spPr>
          <a:xfrm>
            <a:off x="142844" y="6570684"/>
            <a:ext cx="8715436" cy="158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61"/>
          <p:cNvGrpSpPr/>
          <p:nvPr/>
        </p:nvGrpSpPr>
        <p:grpSpPr>
          <a:xfrm>
            <a:off x="571472" y="2714620"/>
            <a:ext cx="4138643" cy="3561161"/>
            <a:chOff x="1147737" y="3527108"/>
            <a:chExt cx="3159131" cy="2819055"/>
          </a:xfrm>
        </p:grpSpPr>
        <p:grpSp>
          <p:nvGrpSpPr>
            <p:cNvPr id="3" name="Skupina 237"/>
            <p:cNvGrpSpPr/>
            <p:nvPr/>
          </p:nvGrpSpPr>
          <p:grpSpPr>
            <a:xfrm>
              <a:off x="1147737" y="3527108"/>
              <a:ext cx="3159131" cy="2819055"/>
              <a:chOff x="808540" y="3896071"/>
              <a:chExt cx="3159131" cy="2819055"/>
            </a:xfrm>
          </p:grpSpPr>
          <p:graphicFrame>
            <p:nvGraphicFramePr>
              <p:cNvPr id="32776" name="Object 8"/>
              <p:cNvGraphicFramePr>
                <a:graphicFrameLocks noChangeAspect="1"/>
              </p:cNvGraphicFramePr>
              <p:nvPr/>
            </p:nvGraphicFramePr>
            <p:xfrm>
              <a:off x="808540" y="3896071"/>
              <a:ext cx="3159131" cy="2819055"/>
            </p:xfrm>
            <a:graphic>
              <a:graphicData uri="http://schemas.openxmlformats.org/presentationml/2006/ole">
                <p:oleObj spid="_x0000_s161794" name="KGPlot" r:id="rId6" imgW="7099200" imgH="6337440" progId="KGraph_Plot">
                  <p:embed/>
                </p:oleObj>
              </a:graphicData>
            </a:graphic>
          </p:graphicFrame>
          <p:sp>
            <p:nvSpPr>
              <p:cNvPr id="117" name="BlokTextu 116"/>
              <p:cNvSpPr txBox="1"/>
              <p:nvPr/>
            </p:nvSpPr>
            <p:spPr>
              <a:xfrm>
                <a:off x="1165730" y="5355895"/>
                <a:ext cx="1500198" cy="462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1600" b="1" smtClean="0">
                    <a:solidFill>
                      <a:srgbClr val="0070C0"/>
                    </a:solidFill>
                  </a:rPr>
                  <a:t>Meissnerov </a:t>
                </a:r>
                <a:endParaRPr lang="en-GB" sz="1600" b="1" smtClean="0">
                  <a:solidFill>
                    <a:srgbClr val="0070C0"/>
                  </a:solidFill>
                </a:endParaRPr>
              </a:p>
              <a:p>
                <a:pPr algn="ctr"/>
                <a:r>
                  <a:rPr lang="sk-SK" sz="1600" b="1" smtClean="0">
                    <a:solidFill>
                      <a:srgbClr val="0070C0"/>
                    </a:solidFill>
                  </a:rPr>
                  <a:t>stav</a:t>
                </a:r>
                <a:r>
                  <a:rPr lang="en-GB" sz="1600" b="1" smtClean="0">
                    <a:solidFill>
                      <a:srgbClr val="0070C0"/>
                    </a:solidFill>
                  </a:rPr>
                  <a:t>, </a:t>
                </a:r>
                <a:r>
                  <a:rPr lang="sk-SK" sz="1600" b="1" smtClean="0">
                    <a:solidFill>
                      <a:srgbClr val="0070C0"/>
                    </a:solidFill>
                  </a:rPr>
                  <a:t>B=0 </a:t>
                </a:r>
                <a:endParaRPr lang="sk-SK" sz="1600" b="1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22" name="Rovná spojovacia šípka 121"/>
              <p:cNvCxnSpPr/>
              <p:nvPr/>
            </p:nvCxnSpPr>
            <p:spPr>
              <a:xfrm>
                <a:off x="1372023" y="5818809"/>
                <a:ext cx="1071709" cy="1588"/>
              </a:xfrm>
              <a:prstGeom prst="straightConnector1">
                <a:avLst/>
              </a:prstGeom>
              <a:ln w="12700">
                <a:solidFill>
                  <a:srgbClr val="6699FF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BlokTextu 127"/>
              <p:cNvSpPr txBox="1"/>
              <p:nvPr/>
            </p:nvSpPr>
            <p:spPr>
              <a:xfrm>
                <a:off x="2446844" y="5355895"/>
                <a:ext cx="1111258" cy="462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smtClean="0">
                    <a:solidFill>
                      <a:schemeClr val="accent6">
                        <a:lumMod val="75000"/>
                      </a:schemeClr>
                    </a:solidFill>
                  </a:rPr>
                  <a:t>V</a:t>
                </a:r>
                <a:r>
                  <a:rPr lang="sk-SK" sz="1600" b="1" smtClean="0">
                    <a:solidFill>
                      <a:schemeClr val="accent6">
                        <a:lumMod val="75000"/>
                      </a:schemeClr>
                    </a:solidFill>
                  </a:rPr>
                  <a:t>íry v SC</a:t>
                </a:r>
              </a:p>
              <a:p>
                <a:pPr algn="ctr"/>
                <a:r>
                  <a:rPr lang="sk-SK" sz="1600" b="1" smtClean="0">
                    <a:solidFill>
                      <a:schemeClr val="accent6">
                        <a:lumMod val="75000"/>
                      </a:schemeClr>
                    </a:solidFill>
                  </a:rPr>
                  <a:t>B</a:t>
                </a:r>
                <a:r>
                  <a:rPr lang="en-GB" sz="1600" b="1" smtClean="0">
                    <a:solidFill>
                      <a:schemeClr val="accent6">
                        <a:lumMod val="75000"/>
                      </a:schemeClr>
                    </a:solidFill>
                  </a:rPr>
                  <a:t> &gt; 0</a:t>
                </a:r>
                <a:endParaRPr lang="sk-SK" sz="1600" b="1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3" name="BlokTextu 132"/>
              <p:cNvSpPr txBox="1"/>
              <p:nvPr/>
            </p:nvSpPr>
            <p:spPr>
              <a:xfrm>
                <a:off x="1135723" y="4348480"/>
                <a:ext cx="1857388" cy="51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b="1" smtClean="0">
                    <a:solidFill>
                      <a:schemeClr val="accent6">
                        <a:lumMod val="75000"/>
                      </a:schemeClr>
                    </a:solidFill>
                  </a:rPr>
                  <a:t>H</a:t>
                </a:r>
                <a:r>
                  <a:rPr lang="sk-SK" b="1" baseline="-25000" smtClean="0">
                    <a:solidFill>
                      <a:schemeClr val="accent6">
                        <a:lumMod val="75000"/>
                      </a:schemeClr>
                    </a:solidFill>
                  </a:rPr>
                  <a:t>p</a:t>
                </a:r>
                <a:r>
                  <a:rPr lang="sk-SK" b="1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endParaRPr lang="en-US" b="1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algn="ctr"/>
                <a:r>
                  <a:rPr lang="sk-SK" smtClean="0">
                    <a:solidFill>
                      <a:schemeClr val="accent6">
                        <a:lumMod val="75000"/>
                      </a:schemeClr>
                    </a:solidFill>
                  </a:rPr>
                  <a:t>- penetračné pole</a:t>
                </a:r>
                <a:endParaRPr lang="sk-SK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58" name="Rovná spojnica 57"/>
            <p:cNvCxnSpPr/>
            <p:nvPr/>
          </p:nvCxnSpPr>
          <p:spPr>
            <a:xfrm rot="5400000">
              <a:off x="2204227" y="5157804"/>
              <a:ext cx="1285884" cy="158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Nadpis 1"/>
          <p:cNvSpPr txBox="1">
            <a:spLocks/>
          </p:cNvSpPr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Lokálne magnetické merania na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TiSe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RNDr. Zuzana Medveck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á, OFNT  		 2/9</a:t>
            </a:r>
            <a:endParaRPr kumimoji="0" lang="sk-SK" sz="240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6" name="Obdĺžnik 65"/>
          <p:cNvSpPr/>
          <p:nvPr/>
        </p:nvSpPr>
        <p:spPr>
          <a:xfrm>
            <a:off x="785786" y="5929330"/>
            <a:ext cx="379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oľová závislosť magnetickej indukcie</a:t>
            </a:r>
            <a:endParaRPr lang="sk-SK"/>
          </a:p>
        </p:txBody>
      </p:sp>
      <p:sp>
        <p:nvSpPr>
          <p:cNvPr id="67" name="Obdĺžnik 66"/>
          <p:cNvSpPr/>
          <p:nvPr/>
        </p:nvSpPr>
        <p:spPr>
          <a:xfrm>
            <a:off x="6000760" y="2857496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smtClean="0">
                <a:solidFill>
                  <a:srgbClr val="4BACC6">
                    <a:lumMod val="50000"/>
                  </a:srgbClr>
                </a:solidFill>
              </a:rPr>
              <a:t>H</a:t>
            </a:r>
            <a:r>
              <a:rPr lang="en-GB" b="1" baseline="-25000" smtClean="0">
                <a:solidFill>
                  <a:srgbClr val="4BACC6">
                    <a:lumMod val="50000"/>
                  </a:srgbClr>
                </a:solidFill>
              </a:rPr>
              <a:t>a </a:t>
            </a:r>
            <a:r>
              <a:rPr lang="en-US" b="1" baseline="-25000" smtClean="0">
                <a:solidFill>
                  <a:srgbClr val="4BACC6">
                    <a:lumMod val="50000"/>
                  </a:srgbClr>
                </a:solidFill>
              </a:rPr>
              <a:t>  </a:t>
            </a:r>
            <a:r>
              <a:rPr lang="en-US" b="1" smtClean="0">
                <a:solidFill>
                  <a:srgbClr val="4BACC6">
                    <a:lumMod val="50000"/>
                  </a:srgbClr>
                </a:solidFill>
              </a:rPr>
              <a:t>= 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US" b="1" baseline="-2500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sk-SK" b="1" baseline="-2500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8" name="Obdĺžnik 67"/>
          <p:cNvSpPr/>
          <p:nvPr/>
        </p:nvSpPr>
        <p:spPr>
          <a:xfrm>
            <a:off x="6215074" y="5214950"/>
            <a:ext cx="65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rgbClr val="4BACC6">
                    <a:lumMod val="50000"/>
                  </a:srgbClr>
                </a:solidFill>
              </a:rPr>
              <a:t>B &gt; 0</a:t>
            </a:r>
            <a:endParaRPr lang="sk-SK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/>
          <a:srcRect l="5000" t="36000" r="46875" b="19000"/>
          <a:stretch>
            <a:fillRect/>
          </a:stretch>
        </p:blipFill>
        <p:spPr bwMode="auto">
          <a:xfrm>
            <a:off x="5214942" y="3428726"/>
            <a:ext cx="2571768" cy="164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Rovná spojovacia šípka 24"/>
          <p:cNvCxnSpPr/>
          <p:nvPr/>
        </p:nvCxnSpPr>
        <p:spPr>
          <a:xfrm rot="10800000" flipV="1">
            <a:off x="2857489" y="5143512"/>
            <a:ext cx="1044000" cy="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Skupina 27"/>
          <p:cNvGrpSpPr/>
          <p:nvPr/>
        </p:nvGrpSpPr>
        <p:grpSpPr>
          <a:xfrm>
            <a:off x="6072197" y="4841135"/>
            <a:ext cx="846723" cy="312767"/>
            <a:chOff x="6072197" y="4841135"/>
            <a:chExt cx="846723" cy="312767"/>
          </a:xfrm>
        </p:grpSpPr>
        <p:sp>
          <p:nvSpPr>
            <p:cNvPr id="26" name="Rectangle 65"/>
            <p:cNvSpPr/>
            <p:nvPr/>
          </p:nvSpPr>
          <p:spPr>
            <a:xfrm>
              <a:off x="6072198" y="4841135"/>
              <a:ext cx="846722" cy="312767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95"/>
            <p:cNvSpPr txBox="1"/>
            <p:nvPr/>
          </p:nvSpPr>
          <p:spPr>
            <a:xfrm>
              <a:off x="6072197" y="4866512"/>
              <a:ext cx="785819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smtClean="0">
                  <a:solidFill>
                    <a:schemeClr val="bg1"/>
                  </a:solidFill>
                </a:rPr>
                <a:t>SONDA</a:t>
              </a:r>
              <a:endParaRPr lang="fr-FR" sz="105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Rovná spojnica 70"/>
          <p:cNvCxnSpPr/>
          <p:nvPr/>
        </p:nvCxnSpPr>
        <p:spPr>
          <a:xfrm>
            <a:off x="5877762" y="1649676"/>
            <a:ext cx="1584000" cy="1588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ovná spojnica 71"/>
          <p:cNvCxnSpPr/>
          <p:nvPr/>
        </p:nvCxnSpPr>
        <p:spPr>
          <a:xfrm>
            <a:off x="5877762" y="1802076"/>
            <a:ext cx="1584000" cy="1588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ovná spojnica 72"/>
          <p:cNvCxnSpPr/>
          <p:nvPr/>
        </p:nvCxnSpPr>
        <p:spPr>
          <a:xfrm>
            <a:off x="5877762" y="1954476"/>
            <a:ext cx="1584000" cy="1588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ovná spojnica 73"/>
          <p:cNvCxnSpPr/>
          <p:nvPr/>
        </p:nvCxnSpPr>
        <p:spPr>
          <a:xfrm>
            <a:off x="5877762" y="2106876"/>
            <a:ext cx="1584000" cy="1588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ovná spojnica 79"/>
          <p:cNvCxnSpPr/>
          <p:nvPr/>
        </p:nvCxnSpPr>
        <p:spPr>
          <a:xfrm>
            <a:off x="5877762" y="2259276"/>
            <a:ext cx="1584000" cy="1588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ovná spojnica 64"/>
          <p:cNvCxnSpPr/>
          <p:nvPr/>
        </p:nvCxnSpPr>
        <p:spPr>
          <a:xfrm>
            <a:off x="1571604" y="1643050"/>
            <a:ext cx="1571636" cy="1588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ovná spojnica 65"/>
          <p:cNvCxnSpPr/>
          <p:nvPr/>
        </p:nvCxnSpPr>
        <p:spPr>
          <a:xfrm>
            <a:off x="1571604" y="1795450"/>
            <a:ext cx="1571636" cy="1588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ovná spojnica 66"/>
          <p:cNvCxnSpPr/>
          <p:nvPr/>
        </p:nvCxnSpPr>
        <p:spPr>
          <a:xfrm>
            <a:off x="1571604" y="1947850"/>
            <a:ext cx="1571636" cy="1588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ovná spojnica 67"/>
          <p:cNvCxnSpPr/>
          <p:nvPr/>
        </p:nvCxnSpPr>
        <p:spPr>
          <a:xfrm>
            <a:off x="1571604" y="2100250"/>
            <a:ext cx="1571636" cy="1588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ovná spojnica 69"/>
          <p:cNvCxnSpPr/>
          <p:nvPr/>
        </p:nvCxnSpPr>
        <p:spPr>
          <a:xfrm>
            <a:off x="1571604" y="2252650"/>
            <a:ext cx="1571636" cy="1588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4"/>
          <p:cNvSpPr/>
          <p:nvPr/>
        </p:nvSpPr>
        <p:spPr>
          <a:xfrm>
            <a:off x="1553506" y="1500174"/>
            <a:ext cx="1643074" cy="841616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1" name="Connecteur droit avec flèche 218"/>
          <p:cNvCxnSpPr/>
          <p:nvPr/>
        </p:nvCxnSpPr>
        <p:spPr>
          <a:xfrm rot="10800000">
            <a:off x="2823530" y="2239687"/>
            <a:ext cx="288000" cy="0"/>
          </a:xfrm>
          <a:prstGeom prst="straightConnector1">
            <a:avLst/>
          </a:prstGeom>
          <a:ln w="190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Connecteur droit avec flèche 219"/>
          <p:cNvCxnSpPr/>
          <p:nvPr/>
        </p:nvCxnSpPr>
        <p:spPr>
          <a:xfrm flipH="1" flipV="1">
            <a:off x="3111530" y="1845351"/>
            <a:ext cx="1" cy="396000"/>
          </a:xfrm>
          <a:prstGeom prst="straightConnector1">
            <a:avLst/>
          </a:prstGeom>
          <a:ln w="190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4" name="ZoneTexte 220"/>
          <p:cNvSpPr txBox="1"/>
          <p:nvPr/>
        </p:nvSpPr>
        <p:spPr>
          <a:xfrm>
            <a:off x="2670202" y="1967113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100" b="1" i="1" smtClean="0">
                <a:solidFill>
                  <a:schemeClr val="accent6">
                    <a:lumMod val="75000"/>
                  </a:schemeClr>
                </a:solidFill>
              </a:rPr>
              <a:t>ab</a:t>
            </a:r>
            <a:endParaRPr lang="fr-FR" sz="11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5" name="ZoneTexte 221"/>
          <p:cNvSpPr txBox="1"/>
          <p:nvPr/>
        </p:nvSpPr>
        <p:spPr>
          <a:xfrm>
            <a:off x="2988298" y="1624204"/>
            <a:ext cx="2487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1200" b="1" i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lang="fr-FR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7" name="Rovná spojnica 76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Nadpis 1"/>
          <p:cNvSpPr txBox="1">
            <a:spLocks/>
          </p:cNvSpPr>
          <p:nvPr/>
        </p:nvSpPr>
        <p:spPr>
          <a:xfrm>
            <a:off x="1500166" y="214290"/>
            <a:ext cx="6143668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latin typeface="+mj-lt"/>
                <a:ea typeface="OpenSymbol" pitchFamily="2" charset="0"/>
                <a:cs typeface="+mj-cs"/>
              </a:rPr>
              <a:t>Lokálne magnetické Hallovské merania v </a:t>
            </a: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ea typeface="OpenSymbol" pitchFamily="2" charset="0"/>
              </a:rPr>
              <a:t>Cu</a:t>
            </a:r>
            <a:r>
              <a:rPr lang="sk-SK" sz="2000" baseline="-25000" smtClean="0">
                <a:solidFill>
                  <a:schemeClr val="accent5">
                    <a:lumMod val="50000"/>
                  </a:schemeClr>
                </a:solidFill>
                <a:ea typeface="OpenSymbol" pitchFamily="2" charset="0"/>
              </a:rPr>
              <a:t>x</a:t>
            </a: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ea typeface="OpenSymbol" pitchFamily="2" charset="0"/>
              </a:rPr>
              <a:t>TiSe</a:t>
            </a:r>
            <a:r>
              <a:rPr lang="sk-SK" sz="2000" baseline="-25000" smtClean="0">
                <a:solidFill>
                  <a:schemeClr val="accent5">
                    <a:lumMod val="50000"/>
                  </a:schemeClr>
                </a:solidFill>
                <a:ea typeface="OpenSymbol" pitchFamily="2" charset="0"/>
              </a:rPr>
              <a:t>2</a:t>
            </a: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latin typeface="+mj-lt"/>
                <a:ea typeface="OpenSymbol" pitchFamily="2" charset="0"/>
                <a:cs typeface="+mj-cs"/>
              </a:rPr>
              <a:t> </a:t>
            </a:r>
            <a:endParaRPr kumimoji="0" lang="sk-SK" sz="2000" b="1" i="0" u="none" strike="noStrike" kern="1200" cap="none" spc="0" normalizeH="0" baseline="-2500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OpenSymbol" pitchFamily="2" charset="0"/>
              <a:cs typeface="+mj-cs"/>
            </a:endParaRPr>
          </a:p>
        </p:txBody>
      </p:sp>
      <p:grpSp>
        <p:nvGrpSpPr>
          <p:cNvPr id="4" name="Skupina 130"/>
          <p:cNvGrpSpPr/>
          <p:nvPr/>
        </p:nvGrpSpPr>
        <p:grpSpPr>
          <a:xfrm>
            <a:off x="1937412" y="1039819"/>
            <a:ext cx="1261027" cy="1663370"/>
            <a:chOff x="1789562" y="1014483"/>
            <a:chExt cx="1261027" cy="1260129"/>
          </a:xfrm>
        </p:grpSpPr>
        <p:grpSp>
          <p:nvGrpSpPr>
            <p:cNvPr id="5" name="Grouper 106"/>
            <p:cNvGrpSpPr/>
            <p:nvPr/>
          </p:nvGrpSpPr>
          <p:grpSpPr>
            <a:xfrm>
              <a:off x="1789562" y="1038535"/>
              <a:ext cx="1261027" cy="1236077"/>
              <a:chOff x="23025385" y="12969429"/>
              <a:chExt cx="1638367" cy="2382756"/>
            </a:xfrm>
          </p:grpSpPr>
          <p:grpSp>
            <p:nvGrpSpPr>
              <p:cNvPr id="6" name="Grouper 87"/>
              <p:cNvGrpSpPr/>
              <p:nvPr/>
            </p:nvGrpSpPr>
            <p:grpSpPr>
              <a:xfrm>
                <a:off x="23025385" y="12969429"/>
                <a:ext cx="1100089" cy="2382756"/>
                <a:chOff x="13160211" y="17617025"/>
                <a:chExt cx="1418935" cy="2975203"/>
              </a:xfrm>
            </p:grpSpPr>
            <p:sp>
              <p:nvSpPr>
                <p:cNvPr id="229" name="Rectangle 50"/>
                <p:cNvSpPr/>
                <p:nvPr/>
              </p:nvSpPr>
              <p:spPr>
                <a:xfrm flipH="1">
                  <a:off x="13249516" y="17617025"/>
                  <a:ext cx="718292" cy="72958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 smtClean="0">
                      <a:cs typeface="Palatino"/>
                    </a:rPr>
                    <a:t>H</a:t>
                  </a:r>
                  <a:endParaRPr lang="fr-FR" sz="1200" b="1" dirty="0">
                    <a:cs typeface="Palatino"/>
                  </a:endParaRPr>
                </a:p>
              </p:txBody>
            </p:sp>
            <p:sp>
              <p:nvSpPr>
                <p:cNvPr id="230" name="Rectangle 52"/>
                <p:cNvSpPr/>
                <p:nvPr/>
              </p:nvSpPr>
              <p:spPr>
                <a:xfrm flipH="1">
                  <a:off x="13265480" y="18659097"/>
                  <a:ext cx="485842" cy="72958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smtClean="0">
                      <a:cs typeface="Palatino"/>
                    </a:rPr>
                    <a:t>B</a:t>
                  </a:r>
                  <a:endParaRPr lang="fr-FR" sz="1400" b="1" dirty="0">
                    <a:cs typeface="Palatino"/>
                  </a:endParaRPr>
                </a:p>
              </p:txBody>
            </p:sp>
            <p:sp>
              <p:nvSpPr>
                <p:cNvPr id="231" name="Rectangle 65"/>
                <p:cNvSpPr/>
                <p:nvPr/>
              </p:nvSpPr>
              <p:spPr>
                <a:xfrm>
                  <a:off x="13160211" y="20021909"/>
                  <a:ext cx="1418935" cy="570319"/>
                </a:xfrm>
                <a:prstGeom prst="rect">
                  <a:avLst/>
                </a:prstGeom>
                <a:ln/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33" name="Connecteur droit avec flèche 82"/>
                <p:cNvCxnSpPr/>
                <p:nvPr/>
              </p:nvCxnSpPr>
              <p:spPr>
                <a:xfrm rot="5400000">
                  <a:off x="13173024" y="19201240"/>
                  <a:ext cx="1363439" cy="18626"/>
                </a:xfrm>
                <a:prstGeom prst="straightConnector1">
                  <a:avLst/>
                </a:prstGeom>
                <a:ln w="38100" cmpd="sng">
                  <a:solidFill>
                    <a:schemeClr val="tx1">
                      <a:lumMod val="95000"/>
                      <a:lumOff val="5000"/>
                    </a:schemeClr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er 105"/>
              <p:cNvGrpSpPr/>
              <p:nvPr/>
            </p:nvGrpSpPr>
            <p:grpSpPr>
              <a:xfrm>
                <a:off x="23035219" y="13623204"/>
                <a:ext cx="1628533" cy="1678635"/>
                <a:chOff x="23035219" y="13623204"/>
                <a:chExt cx="1628533" cy="1678635"/>
              </a:xfrm>
            </p:grpSpPr>
            <p:sp>
              <p:nvSpPr>
                <p:cNvPr id="224" name="ZoneTexte 94"/>
                <p:cNvSpPr txBox="1"/>
                <p:nvPr/>
              </p:nvSpPr>
              <p:spPr>
                <a:xfrm>
                  <a:off x="23788614" y="13623204"/>
                  <a:ext cx="875138" cy="3820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100" b="1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VZORKA</a:t>
                  </a:r>
                  <a:endParaRPr lang="fr-FR" sz="11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5" name="ZoneTexte 95"/>
                <p:cNvSpPr txBox="1"/>
                <p:nvPr/>
              </p:nvSpPr>
              <p:spPr>
                <a:xfrm>
                  <a:off x="23035219" y="14897319"/>
                  <a:ext cx="1020961" cy="4045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smtClean="0">
                      <a:solidFill>
                        <a:schemeClr val="bg1"/>
                      </a:solidFill>
                    </a:rPr>
                    <a:t>SONDA</a:t>
                  </a:r>
                  <a:endParaRPr lang="fr-FR" sz="105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221" name="Connecteur droit 201"/>
            <p:cNvCxnSpPr/>
            <p:nvPr/>
          </p:nvCxnSpPr>
          <p:spPr>
            <a:xfrm rot="16200000" flipV="1">
              <a:off x="2037373" y="1186682"/>
              <a:ext cx="344397" cy="0"/>
            </a:xfrm>
            <a:prstGeom prst="line">
              <a:avLst/>
            </a:prstGeom>
            <a:ln w="38100" cmpd="sng">
              <a:solidFill>
                <a:srgbClr val="000000"/>
              </a:solidFill>
              <a:prstDash val="solid"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Skupina 58"/>
          <p:cNvGrpSpPr/>
          <p:nvPr/>
        </p:nvGrpSpPr>
        <p:grpSpPr>
          <a:xfrm>
            <a:off x="5129214" y="2928934"/>
            <a:ext cx="2728934" cy="2728934"/>
            <a:chOff x="4718583" y="3159654"/>
            <a:chExt cx="2728934" cy="2728934"/>
          </a:xfrm>
        </p:grpSpPr>
        <p:grpSp>
          <p:nvGrpSpPr>
            <p:cNvPr id="9" name="Skupina 238"/>
            <p:cNvGrpSpPr/>
            <p:nvPr/>
          </p:nvGrpSpPr>
          <p:grpSpPr>
            <a:xfrm>
              <a:off x="4718583" y="3159654"/>
              <a:ext cx="2728934" cy="2728934"/>
              <a:chOff x="4718583" y="3335868"/>
              <a:chExt cx="2728934" cy="2728934"/>
            </a:xfrm>
          </p:grpSpPr>
          <p:graphicFrame>
            <p:nvGraphicFramePr>
              <p:cNvPr id="92" name="Object 7"/>
              <p:cNvGraphicFramePr>
                <a:graphicFrameLocks noChangeAspect="1"/>
              </p:cNvGraphicFramePr>
              <p:nvPr/>
            </p:nvGraphicFramePr>
            <p:xfrm>
              <a:off x="4718583" y="3335868"/>
              <a:ext cx="2728934" cy="2728934"/>
            </p:xfrm>
            <a:graphic>
              <a:graphicData uri="http://schemas.openxmlformats.org/presentationml/2006/ole">
                <p:oleObj spid="_x0000_s159746" name="KGPlot" r:id="rId5" imgW="6858000" imgH="6858000" progId="KGraph_Plot">
                  <p:embed/>
                </p:oleObj>
              </a:graphicData>
            </a:graphic>
          </p:graphicFrame>
          <p:sp>
            <p:nvSpPr>
              <p:cNvPr id="172" name="Obdĺžnik 171"/>
              <p:cNvSpPr/>
              <p:nvPr/>
            </p:nvSpPr>
            <p:spPr>
              <a:xfrm>
                <a:off x="5232936" y="3524206"/>
                <a:ext cx="15001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sk-SK" smtClean="0"/>
                  <a:t>Pre rôzne </a:t>
                </a:r>
                <a:r>
                  <a:rPr lang="sk-SK" smtClean="0">
                    <a:latin typeface="Symbol" pitchFamily="18" charset="2"/>
                    <a:cs typeface="Palatino"/>
                  </a:rPr>
                  <a:t>q</a:t>
                </a:r>
                <a:r>
                  <a:rPr lang="sk-SK" baseline="-25000" smtClean="0">
                    <a:cs typeface="Palatino"/>
                  </a:rPr>
                  <a:t>H </a:t>
                </a:r>
                <a:endParaRPr lang="sk-SK" sz="1600" smtClean="0"/>
              </a:p>
            </p:txBody>
          </p:sp>
        </p:grpSp>
        <p:sp>
          <p:nvSpPr>
            <p:cNvPr id="240" name="Obdĺžnik 239"/>
            <p:cNvSpPr/>
            <p:nvPr/>
          </p:nvSpPr>
          <p:spPr>
            <a:xfrm>
              <a:off x="6846154" y="4821721"/>
              <a:ext cx="4283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2000" b="1" smtClean="0"/>
                <a:t>H</a:t>
              </a:r>
              <a:r>
                <a:rPr lang="sk-SK" sz="2000" b="1" baseline="-25000" smtClean="0"/>
                <a:t>k</a:t>
              </a:r>
              <a:endParaRPr lang="sk-SK" sz="2000"/>
            </a:p>
          </p:txBody>
        </p:sp>
        <p:sp>
          <p:nvSpPr>
            <p:cNvPr id="241" name="Obdĺžnik 240"/>
            <p:cNvSpPr/>
            <p:nvPr/>
          </p:nvSpPr>
          <p:spPr>
            <a:xfrm>
              <a:off x="5299612" y="4250217"/>
              <a:ext cx="4379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2000" b="1" smtClean="0"/>
                <a:t>H</a:t>
              </a:r>
              <a:r>
                <a:rPr lang="sk-SK" sz="2000" b="1" baseline="-25000" smtClean="0"/>
                <a:t>p</a:t>
              </a:r>
              <a:endParaRPr lang="sk-SK" sz="2000"/>
            </a:p>
          </p:txBody>
        </p:sp>
        <p:cxnSp>
          <p:nvCxnSpPr>
            <p:cNvPr id="253" name="Rovná spojovacia šípka 252"/>
            <p:cNvCxnSpPr/>
            <p:nvPr/>
          </p:nvCxnSpPr>
          <p:spPr>
            <a:xfrm rot="16200000" flipV="1">
              <a:off x="5358216" y="5209936"/>
              <a:ext cx="196854" cy="68242"/>
            </a:xfrm>
            <a:prstGeom prst="straightConnector1">
              <a:avLst/>
            </a:prstGeom>
            <a:ln w="15875" cap="rnd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Rovná spojovacia šípka 257"/>
            <p:cNvCxnSpPr/>
            <p:nvPr/>
          </p:nvCxnSpPr>
          <p:spPr>
            <a:xfrm flipV="1">
              <a:off x="6191757" y="5069443"/>
              <a:ext cx="679491" cy="14278"/>
            </a:xfrm>
            <a:prstGeom prst="straightConnector1">
              <a:avLst/>
            </a:prstGeom>
            <a:ln w="15875" cap="rnd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Rovná spojnica 260"/>
            <p:cNvCxnSpPr/>
            <p:nvPr/>
          </p:nvCxnSpPr>
          <p:spPr>
            <a:xfrm rot="5400000" flipH="1" flipV="1">
              <a:off x="5207385" y="4859878"/>
              <a:ext cx="50006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3" name="Rovná spojnica 262"/>
          <p:cNvCxnSpPr/>
          <p:nvPr/>
        </p:nvCxnSpPr>
        <p:spPr>
          <a:xfrm>
            <a:off x="142844" y="6570684"/>
            <a:ext cx="8715436" cy="158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bdĺžnik 63"/>
          <p:cNvSpPr/>
          <p:nvPr/>
        </p:nvSpPr>
        <p:spPr>
          <a:xfrm>
            <a:off x="4500562" y="5572140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- malý nárast pri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sk-SK" b="1" baseline="-2500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, prudký nárast pri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sk-SK" b="1" baseline="-25000" smtClean="0">
                <a:solidFill>
                  <a:schemeClr val="accent5">
                    <a:lumMod val="50000"/>
                  </a:schemeClr>
                </a:solidFill>
              </a:rPr>
              <a:t>k</a:t>
            </a:r>
          </a:p>
          <a:p>
            <a:pPr algn="ctr"/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- výraznejšie pre malé uhly</a:t>
            </a:r>
            <a:endParaRPr lang="sk-SK" baseline="-2500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1" name="Nadpis 1"/>
          <p:cNvSpPr txBox="1">
            <a:spLocks/>
          </p:cNvSpPr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Lokálne magnetické merania na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TiSe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RNDr. Zuzana Medveck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á, OFNT  		 3/9</a:t>
            </a:r>
            <a:endParaRPr kumimoji="0" lang="sk-SK" sz="240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8" name="Skupina 87"/>
          <p:cNvGrpSpPr/>
          <p:nvPr/>
        </p:nvGrpSpPr>
        <p:grpSpPr>
          <a:xfrm>
            <a:off x="486682" y="2978705"/>
            <a:ext cx="3799566" cy="2941100"/>
            <a:chOff x="558120" y="2652753"/>
            <a:chExt cx="3799566" cy="2941100"/>
          </a:xfrm>
        </p:grpSpPr>
        <p:grpSp>
          <p:nvGrpSpPr>
            <p:cNvPr id="87" name="Skupina 86"/>
            <p:cNvGrpSpPr/>
            <p:nvPr/>
          </p:nvGrpSpPr>
          <p:grpSpPr>
            <a:xfrm>
              <a:off x="558120" y="2652753"/>
              <a:ext cx="3799566" cy="2941100"/>
              <a:chOff x="915310" y="3584018"/>
              <a:chExt cx="3799566" cy="2941100"/>
            </a:xfrm>
          </p:grpSpPr>
          <p:graphicFrame>
            <p:nvGraphicFramePr>
              <p:cNvPr id="69" name="Object 8"/>
              <p:cNvGraphicFramePr>
                <a:graphicFrameLocks noChangeAspect="1"/>
              </p:cNvGraphicFramePr>
              <p:nvPr/>
            </p:nvGraphicFramePr>
            <p:xfrm>
              <a:off x="1214414" y="3584018"/>
              <a:ext cx="3071834" cy="2643208"/>
            </p:xfrm>
            <a:graphic>
              <a:graphicData uri="http://schemas.openxmlformats.org/presentationml/2006/ole">
                <p:oleObj spid="_x0000_s159748" name="KGPlot" r:id="rId6" imgW="7099200" imgH="6337440" progId="KGraph_Plot">
                  <p:embed/>
                </p:oleObj>
              </a:graphicData>
            </a:graphic>
          </p:graphicFrame>
          <p:sp>
            <p:nvSpPr>
              <p:cNvPr id="75" name="Obdĺžnik 74"/>
              <p:cNvSpPr/>
              <p:nvPr/>
            </p:nvSpPr>
            <p:spPr>
              <a:xfrm>
                <a:off x="915310" y="6155786"/>
                <a:ext cx="37995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mtClean="0">
                    <a:solidFill>
                      <a:schemeClr val="accent5">
                        <a:lumMod val="50000"/>
                      </a:schemeClr>
                    </a:solidFill>
                  </a:rPr>
                  <a:t>P</a:t>
                </a:r>
                <a:r>
                  <a:rPr lang="sk-SK" smtClean="0">
                    <a:solidFill>
                      <a:schemeClr val="accent5">
                        <a:lumMod val="50000"/>
                      </a:schemeClr>
                    </a:solidFill>
                  </a:rPr>
                  <a:t>oľová závislosť magnetickej indukcie</a:t>
                </a:r>
                <a:endParaRPr lang="sk-SK"/>
              </a:p>
            </p:txBody>
          </p:sp>
        </p:grpSp>
        <p:sp>
          <p:nvSpPr>
            <p:cNvPr id="84" name="BlokTextu 83"/>
            <p:cNvSpPr txBox="1"/>
            <p:nvPr/>
          </p:nvSpPr>
          <p:spPr>
            <a:xfrm>
              <a:off x="1785918" y="3287788"/>
              <a:ext cx="928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b="1" smtClean="0">
                  <a:solidFill>
                    <a:sysClr val="windowText" lastClr="000000"/>
                  </a:solidFill>
                </a:rPr>
                <a:t>H</a:t>
              </a:r>
              <a:r>
                <a:rPr lang="sk-SK" b="1" baseline="-25000" smtClean="0">
                  <a:solidFill>
                    <a:sysClr val="windowText" lastClr="000000"/>
                  </a:solidFill>
                </a:rPr>
                <a:t>p</a:t>
              </a:r>
              <a:r>
                <a:rPr lang="sk-SK" b="1" smtClean="0">
                  <a:solidFill>
                    <a:sysClr val="windowText" lastClr="000000"/>
                  </a:solidFill>
                </a:rPr>
                <a:t> </a:t>
              </a:r>
              <a:endParaRPr lang="en-US" b="1" smtClea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6" name="Rovná spojnica 85"/>
            <p:cNvCxnSpPr/>
            <p:nvPr/>
          </p:nvCxnSpPr>
          <p:spPr>
            <a:xfrm rot="5400000">
              <a:off x="1955674" y="4099814"/>
              <a:ext cx="972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Skupina 236"/>
          <p:cNvGrpSpPr/>
          <p:nvPr/>
        </p:nvGrpSpPr>
        <p:grpSpPr>
          <a:xfrm>
            <a:off x="5857884" y="1000108"/>
            <a:ext cx="1698274" cy="2099414"/>
            <a:chOff x="5762629" y="1214422"/>
            <a:chExt cx="1698274" cy="2099414"/>
          </a:xfrm>
        </p:grpSpPr>
        <p:grpSp>
          <p:nvGrpSpPr>
            <p:cNvPr id="90" name="Skupina 202"/>
            <p:cNvGrpSpPr/>
            <p:nvPr/>
          </p:nvGrpSpPr>
          <p:grpSpPr>
            <a:xfrm>
              <a:off x="5762629" y="1214422"/>
              <a:ext cx="1698274" cy="2099414"/>
              <a:chOff x="6072184" y="1532382"/>
              <a:chExt cx="1698274" cy="2099414"/>
            </a:xfrm>
          </p:grpSpPr>
          <p:grpSp>
            <p:nvGrpSpPr>
              <p:cNvPr id="93" name="Skupina 130"/>
              <p:cNvGrpSpPr/>
              <p:nvPr/>
            </p:nvGrpSpPr>
            <p:grpSpPr>
              <a:xfrm>
                <a:off x="6072184" y="1532382"/>
                <a:ext cx="1698274" cy="2099414"/>
                <a:chOff x="1018402" y="984418"/>
                <a:chExt cx="1278935" cy="1590474"/>
              </a:xfrm>
            </p:grpSpPr>
            <p:grpSp>
              <p:nvGrpSpPr>
                <p:cNvPr id="98" name="Grouper 106"/>
                <p:cNvGrpSpPr/>
                <p:nvPr/>
              </p:nvGrpSpPr>
              <p:grpSpPr>
                <a:xfrm>
                  <a:off x="1018402" y="984427"/>
                  <a:ext cx="1278935" cy="1590465"/>
                  <a:chOff x="22457299" y="12865117"/>
                  <a:chExt cx="2206453" cy="3065891"/>
                </a:xfrm>
              </p:grpSpPr>
              <p:grpSp>
                <p:nvGrpSpPr>
                  <p:cNvPr id="100" name="Grouper 87"/>
                  <p:cNvGrpSpPr/>
                  <p:nvPr/>
                </p:nvGrpSpPr>
                <p:grpSpPr>
                  <a:xfrm>
                    <a:off x="22457299" y="12865117"/>
                    <a:ext cx="2134736" cy="3065891"/>
                    <a:chOff x="12427470" y="17486717"/>
                    <a:chExt cx="2753460" cy="3828181"/>
                  </a:xfrm>
                </p:grpSpPr>
                <p:sp>
                  <p:nvSpPr>
                    <p:cNvPr id="104" name="Rectangle 14"/>
                    <p:cNvSpPr/>
                    <p:nvPr/>
                  </p:nvSpPr>
                  <p:spPr>
                    <a:xfrm>
                      <a:off x="12427470" y="18458973"/>
                      <a:ext cx="2753460" cy="1534654"/>
                    </a:xfrm>
                    <a:prstGeom prst="rect">
                      <a:avLst/>
                    </a:prstGeom>
                    <a:noFill/>
                    <a:ln/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105" name="Connecteur droit 34"/>
                    <p:cNvCxnSpPr/>
                    <p:nvPr/>
                  </p:nvCxnSpPr>
                  <p:spPr>
                    <a:xfrm rot="16200000" flipH="1">
                      <a:off x="13327051" y="19456618"/>
                      <a:ext cx="1074013" cy="0"/>
                    </a:xfrm>
                    <a:prstGeom prst="line">
                      <a:avLst/>
                    </a:prstGeom>
                    <a:ln w="19050">
                      <a:prstDash val="sysDot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6" name="Arc 40"/>
                    <p:cNvSpPr/>
                    <p:nvPr/>
                  </p:nvSpPr>
                  <p:spPr>
                    <a:xfrm>
                      <a:off x="13943861" y="17747233"/>
                      <a:ext cx="877922" cy="1492384"/>
                    </a:xfrm>
                    <a:prstGeom prst="arc">
                      <a:avLst>
                        <a:gd name="adj1" fmla="val 16200000"/>
                        <a:gd name="adj2" fmla="val 21321853"/>
                      </a:avLst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07" name="Rectangle 50"/>
                    <p:cNvSpPr/>
                    <p:nvPr/>
                  </p:nvSpPr>
                  <p:spPr>
                    <a:xfrm flipH="1">
                      <a:off x="13660458" y="17486717"/>
                      <a:ext cx="718293" cy="72958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dirty="0" smtClean="0">
                          <a:cs typeface="Palatino"/>
                        </a:rPr>
                        <a:t>H</a:t>
                      </a:r>
                      <a:endParaRPr lang="fr-FR" sz="1200" b="1" dirty="0">
                        <a:cs typeface="Palatino"/>
                      </a:endParaRPr>
                    </a:p>
                  </p:txBody>
                </p:sp>
                <p:sp>
                  <p:nvSpPr>
                    <p:cNvPr id="108" name="Rectangle 52"/>
                    <p:cNvSpPr/>
                    <p:nvPr/>
                  </p:nvSpPr>
                  <p:spPr>
                    <a:xfrm flipH="1">
                      <a:off x="12906333" y="18789348"/>
                      <a:ext cx="485842" cy="729585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smtClean="0">
                          <a:cs typeface="Palatino"/>
                        </a:rPr>
                        <a:t>B</a:t>
                      </a:r>
                      <a:endParaRPr lang="fr-FR" sz="1400" b="1" dirty="0">
                        <a:cs typeface="Palatino"/>
                      </a:endParaRPr>
                    </a:p>
                  </p:txBody>
                </p:sp>
                <p:sp>
                  <p:nvSpPr>
                    <p:cNvPr id="109" name="Rectangle 65"/>
                    <p:cNvSpPr/>
                    <p:nvPr/>
                  </p:nvSpPr>
                  <p:spPr>
                    <a:xfrm>
                      <a:off x="13208642" y="20065890"/>
                      <a:ext cx="1418937" cy="570318"/>
                    </a:xfrm>
                    <a:prstGeom prst="rect">
                      <a:avLst/>
                    </a:prstGeom>
                    <a:ln/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10" name="Rectangle 52"/>
                    <p:cNvSpPr/>
                    <p:nvPr/>
                  </p:nvSpPr>
                  <p:spPr>
                    <a:xfrm flipH="1">
                      <a:off x="13654375" y="20585312"/>
                      <a:ext cx="838020" cy="72958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smtClean="0">
                          <a:cs typeface="Palatino"/>
                        </a:rPr>
                        <a:t>B</a:t>
                      </a:r>
                      <a:r>
                        <a:rPr lang="sk-SK" sz="2000" b="1" baseline="30000" smtClean="0">
                          <a:cs typeface="Palatino"/>
                        </a:rPr>
                        <a:t>c</a:t>
                      </a:r>
                      <a:endParaRPr lang="fr-FR" sz="2000" baseline="30000" dirty="0">
                        <a:cs typeface="Palatino"/>
                      </a:endParaRPr>
                    </a:p>
                  </p:txBody>
                </p:sp>
                <p:cxnSp>
                  <p:nvCxnSpPr>
                    <p:cNvPr id="111" name="Connecteur droit avec flèche 82"/>
                    <p:cNvCxnSpPr/>
                    <p:nvPr/>
                  </p:nvCxnSpPr>
                  <p:spPr>
                    <a:xfrm rot="10800000" flipV="1">
                      <a:off x="12746710" y="18919612"/>
                      <a:ext cx="1117348" cy="1042115"/>
                    </a:xfrm>
                    <a:prstGeom prst="straightConnector1">
                      <a:avLst/>
                    </a:prstGeom>
                    <a:ln w="381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tailEnd type="arrow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1" name="Grouper 105"/>
                  <p:cNvGrpSpPr/>
                  <p:nvPr/>
                </p:nvGrpSpPr>
                <p:grpSpPr>
                  <a:xfrm>
                    <a:off x="23106998" y="13623204"/>
                    <a:ext cx="1556754" cy="1732923"/>
                    <a:chOff x="23106998" y="13623204"/>
                    <a:chExt cx="1556754" cy="1732923"/>
                  </a:xfrm>
                </p:grpSpPr>
                <p:sp>
                  <p:nvSpPr>
                    <p:cNvPr id="102" name="ZoneTexte 94"/>
                    <p:cNvSpPr txBox="1"/>
                    <p:nvPr/>
                  </p:nvSpPr>
                  <p:spPr>
                    <a:xfrm>
                      <a:off x="23788614" y="13623204"/>
                      <a:ext cx="875138" cy="38204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1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VZORKA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3" name="ZoneTexte 95"/>
                    <p:cNvSpPr txBox="1"/>
                    <p:nvPr/>
                  </p:nvSpPr>
                  <p:spPr>
                    <a:xfrm>
                      <a:off x="23106998" y="14951608"/>
                      <a:ext cx="1020962" cy="40451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200" b="1" smtClean="0">
                          <a:solidFill>
                            <a:schemeClr val="bg1"/>
                          </a:solidFill>
                        </a:rPr>
                        <a:t>SONDA</a:t>
                      </a:r>
                      <a:endParaRPr lang="fr-FR" sz="105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99" name="Connecteur droit 201"/>
                <p:cNvCxnSpPr/>
                <p:nvPr/>
              </p:nvCxnSpPr>
              <p:spPr>
                <a:xfrm rot="5400000" flipH="1" flipV="1">
                  <a:off x="1629461" y="1025622"/>
                  <a:ext cx="398517" cy="316109"/>
                </a:xfrm>
                <a:prstGeom prst="line">
                  <a:avLst/>
                </a:prstGeom>
                <a:ln w="38100" cmpd="sng">
                  <a:solidFill>
                    <a:srgbClr val="000000"/>
                  </a:solidFill>
                  <a:prstDash val="solid"/>
                  <a:headEnd type="triangle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4" name="Connecteur droit avec flèche 218"/>
              <p:cNvCxnSpPr/>
              <p:nvPr/>
            </p:nvCxnSpPr>
            <p:spPr>
              <a:xfrm rot="10800000">
                <a:off x="7342208" y="2805103"/>
                <a:ext cx="288000" cy="0"/>
              </a:xfrm>
              <a:prstGeom prst="straightConnector1">
                <a:avLst/>
              </a:prstGeom>
              <a:ln w="19050" cmpd="sng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avec flèche 219"/>
              <p:cNvCxnSpPr/>
              <p:nvPr/>
            </p:nvCxnSpPr>
            <p:spPr>
              <a:xfrm flipH="1" flipV="1">
                <a:off x="7630208" y="2410767"/>
                <a:ext cx="1" cy="396000"/>
              </a:xfrm>
              <a:prstGeom prst="straightConnector1">
                <a:avLst/>
              </a:prstGeom>
              <a:ln w="19050" cmpd="sng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6" name="ZoneTexte 220"/>
              <p:cNvSpPr txBox="1"/>
              <p:nvPr/>
            </p:nvSpPr>
            <p:spPr>
              <a:xfrm>
                <a:off x="7188880" y="2532529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1100" b="1" i="1" smtClean="0">
                    <a:solidFill>
                      <a:schemeClr val="accent6">
                        <a:lumMod val="75000"/>
                      </a:schemeClr>
                    </a:solidFill>
                  </a:rPr>
                  <a:t>ab</a:t>
                </a:r>
                <a:endParaRPr lang="fr-FR" sz="11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7" name="ZoneTexte 221"/>
              <p:cNvSpPr txBox="1"/>
              <p:nvPr/>
            </p:nvSpPr>
            <p:spPr>
              <a:xfrm>
                <a:off x="7506976" y="2189620"/>
                <a:ext cx="24878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bn-IN" sz="12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</a:t>
                </a:r>
                <a:endParaRPr lang="fr-FR" sz="16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1" name="Obdĺžnik 90"/>
            <p:cNvSpPr/>
            <p:nvPr/>
          </p:nvSpPr>
          <p:spPr>
            <a:xfrm>
              <a:off x="6800377" y="1391173"/>
              <a:ext cx="3786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1600" b="1" smtClean="0">
                  <a:latin typeface="Symbol" pitchFamily="18" charset="2"/>
                  <a:cs typeface="Palatino"/>
                </a:rPr>
                <a:t>q</a:t>
              </a:r>
              <a:r>
                <a:rPr lang="sk-SK" sz="1600" b="1" baseline="-25000" smtClean="0">
                  <a:cs typeface="Palatino"/>
                </a:rPr>
                <a:t>H</a:t>
              </a:r>
              <a:endParaRPr lang="fr-FR" sz="1400" b="1" baseline="-25000" dirty="0">
                <a:cs typeface="Palatino"/>
              </a:endParaRPr>
            </a:p>
          </p:txBody>
        </p:sp>
      </p:grpSp>
      <p:sp>
        <p:nvSpPr>
          <p:cNvPr id="119" name="Obdĺžnik 118"/>
          <p:cNvSpPr/>
          <p:nvPr/>
        </p:nvSpPr>
        <p:spPr>
          <a:xfrm>
            <a:off x="1357290" y="3143248"/>
            <a:ext cx="97174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k-SK" smtClean="0">
                <a:latin typeface="Symbol" pitchFamily="18" charset="2"/>
                <a:cs typeface="Palatino"/>
              </a:rPr>
              <a:t>q</a:t>
            </a:r>
            <a:r>
              <a:rPr lang="sk-SK" baseline="-25000" smtClean="0">
                <a:cs typeface="Palatino"/>
              </a:rPr>
              <a:t>H </a:t>
            </a:r>
            <a:r>
              <a:rPr lang="en-US" smtClean="0"/>
              <a:t>=</a:t>
            </a:r>
            <a:r>
              <a:rPr lang="sk-SK" smtClean="0"/>
              <a:t> </a:t>
            </a:r>
            <a:r>
              <a:rPr lang="en-US" smtClean="0"/>
              <a:t>90</a:t>
            </a:r>
            <a:r>
              <a:rPr lang="sk-SK" smtClean="0"/>
              <a:t>° 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Object 7"/>
          <p:cNvGraphicFramePr>
            <a:graphicFrameLocks noChangeAspect="1"/>
          </p:cNvGraphicFramePr>
          <p:nvPr/>
        </p:nvGraphicFramePr>
        <p:xfrm>
          <a:off x="4914900" y="985818"/>
          <a:ext cx="2728934" cy="2728934"/>
        </p:xfrm>
        <a:graphic>
          <a:graphicData uri="http://schemas.openxmlformats.org/presentationml/2006/ole">
            <p:oleObj spid="_x0000_s117761" name="KGPlot" r:id="rId3" imgW="6858000" imgH="6858000" progId="KGraph_Plot">
              <p:embed/>
            </p:oleObj>
          </a:graphicData>
        </a:graphic>
      </p:graphicFrame>
      <p:sp>
        <p:nvSpPr>
          <p:cNvPr id="28" name="Obdĺžnik 27"/>
          <p:cNvSpPr/>
          <p:nvPr/>
        </p:nvSpPr>
        <p:spPr>
          <a:xfrm>
            <a:off x="785786" y="1428736"/>
            <a:ext cx="364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víry ostávajú zachytené </a:t>
            </a:r>
            <a:r>
              <a:rPr lang="en-GB" smtClean="0">
                <a:solidFill>
                  <a:schemeClr val="accent5">
                    <a:lumMod val="50000"/>
                  </a:schemeClr>
                </a:solidFill>
              </a:rPr>
              <a:t>paralelne s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rovin</a:t>
            </a:r>
            <a:r>
              <a:rPr lang="en-GB" smtClean="0">
                <a:solidFill>
                  <a:schemeClr val="accent5">
                    <a:lumMod val="50000"/>
                  </a:schemeClr>
                </a:solidFill>
              </a:rPr>
              <a:t>ami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en-GB" smtClean="0">
                <a:solidFill>
                  <a:schemeClr val="accent5">
                    <a:lumMod val="50000"/>
                  </a:schemeClr>
                </a:solidFill>
              </a:rPr>
              <a:t> aj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keď magnetické pole nie je paralelné s </a:t>
            </a:r>
            <a:r>
              <a:rPr lang="sk-SK" i="1" smtClean="0">
                <a:solidFill>
                  <a:schemeClr val="accent5">
                    <a:lumMod val="50000"/>
                  </a:schemeClr>
                </a:solidFill>
              </a:rPr>
              <a:t>ab</a:t>
            </a:r>
          </a:p>
          <a:p>
            <a:endParaRPr lang="sk-SK" b="1" i="1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k-SK" b="1" i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sk-SK" b="1" baseline="-25000" smtClean="0">
                <a:solidFill>
                  <a:schemeClr val="accent5">
                    <a:lumMod val="50000"/>
                  </a:schemeClr>
                </a:solidFill>
              </a:rPr>
              <a:t>k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...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kritické pole pre lock-in efekt</a:t>
            </a:r>
            <a:endParaRPr lang="sk-SK" b="1" i="1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" name="Nadpis 1"/>
          <p:cNvSpPr txBox="1">
            <a:spLocks/>
          </p:cNvSpPr>
          <p:nvPr/>
        </p:nvSpPr>
        <p:spPr>
          <a:xfrm>
            <a:off x="571472" y="214290"/>
            <a:ext cx="842968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latin typeface="+mj-lt"/>
                <a:ea typeface="OpenSymbol" pitchFamily="2" charset="0"/>
                <a:cs typeface="+mj-cs"/>
              </a:rPr>
              <a:t>Lock-in efekt</a:t>
            </a:r>
            <a:endParaRPr kumimoji="0" lang="sk-SK" sz="2000" i="0" u="none" strike="noStrike" kern="1200" cap="none" spc="0" normalizeH="0" baseline="-2500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OpenSymbol" pitchFamily="2" charset="0"/>
              <a:cs typeface="+mj-cs"/>
            </a:endParaRPr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3" name="Rovná spojnica 52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9" name="Rovná spojnica 128"/>
          <p:cNvCxnSpPr/>
          <p:nvPr/>
        </p:nvCxnSpPr>
        <p:spPr>
          <a:xfrm>
            <a:off x="142844" y="6570684"/>
            <a:ext cx="8715436" cy="158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Nadpis 1"/>
          <p:cNvSpPr txBox="1">
            <a:spLocks/>
          </p:cNvSpPr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Lokálne magnetické merania na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TiSe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RNDr. Zuzana Medveck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á, OFNT  		 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/9</a:t>
            </a:r>
            <a:endParaRPr kumimoji="0" lang="sk-SK" sz="240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2" name="Obdĺžnik 61"/>
          <p:cNvSpPr/>
          <p:nvPr/>
        </p:nvSpPr>
        <p:spPr>
          <a:xfrm>
            <a:off x="6986602" y="2729358"/>
            <a:ext cx="428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smtClean="0"/>
              <a:t>H</a:t>
            </a:r>
            <a:r>
              <a:rPr lang="sk-SK" sz="2000" b="1" baseline="-25000" smtClean="0"/>
              <a:t>k</a:t>
            </a:r>
            <a:endParaRPr lang="sk-SK" sz="2000"/>
          </a:p>
        </p:txBody>
      </p:sp>
      <p:sp>
        <p:nvSpPr>
          <p:cNvPr id="63" name="Obdĺžnik 62"/>
          <p:cNvSpPr/>
          <p:nvPr/>
        </p:nvSpPr>
        <p:spPr>
          <a:xfrm>
            <a:off x="5495030" y="2138561"/>
            <a:ext cx="437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smtClean="0"/>
              <a:t>H</a:t>
            </a:r>
            <a:r>
              <a:rPr lang="sk-SK" sz="2000" b="1" baseline="-25000" smtClean="0"/>
              <a:t>p</a:t>
            </a:r>
            <a:endParaRPr lang="sk-SK" sz="2000"/>
          </a:p>
        </p:txBody>
      </p:sp>
      <p:cxnSp>
        <p:nvCxnSpPr>
          <p:cNvPr id="64" name="Rovná spojovacia šípka 63"/>
          <p:cNvCxnSpPr/>
          <p:nvPr/>
        </p:nvCxnSpPr>
        <p:spPr>
          <a:xfrm rot="5400000" flipH="1" flipV="1">
            <a:off x="5313906" y="2870920"/>
            <a:ext cx="648000" cy="0"/>
          </a:xfrm>
          <a:prstGeom prst="straightConnector1">
            <a:avLst/>
          </a:prstGeom>
          <a:ln w="15875" cap="rnd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ovná spojovacia šípka 64"/>
          <p:cNvCxnSpPr/>
          <p:nvPr/>
        </p:nvCxnSpPr>
        <p:spPr>
          <a:xfrm flipV="1">
            <a:off x="6349974" y="2943672"/>
            <a:ext cx="679491" cy="14278"/>
          </a:xfrm>
          <a:prstGeom prst="straightConnector1">
            <a:avLst/>
          </a:prstGeom>
          <a:ln w="15875" cap="rnd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Skupina 131"/>
          <p:cNvGrpSpPr/>
          <p:nvPr/>
        </p:nvGrpSpPr>
        <p:grpSpPr>
          <a:xfrm>
            <a:off x="3357555" y="4500570"/>
            <a:ext cx="2428891" cy="1712561"/>
            <a:chOff x="3286117" y="1533844"/>
            <a:chExt cx="2428891" cy="1712561"/>
          </a:xfrm>
        </p:grpSpPr>
        <p:grpSp>
          <p:nvGrpSpPr>
            <p:cNvPr id="123" name="Skupina 122"/>
            <p:cNvGrpSpPr/>
            <p:nvPr/>
          </p:nvGrpSpPr>
          <p:grpSpPr>
            <a:xfrm>
              <a:off x="3286117" y="1533844"/>
              <a:ext cx="2428891" cy="1456050"/>
              <a:chOff x="3286116" y="1533844"/>
              <a:chExt cx="2428891" cy="1456050"/>
            </a:xfrm>
          </p:grpSpPr>
          <p:sp>
            <p:nvSpPr>
              <p:cNvPr id="11" name="BlokTextu 10"/>
              <p:cNvSpPr txBox="1"/>
              <p:nvPr/>
            </p:nvSpPr>
            <p:spPr>
              <a:xfrm>
                <a:off x="3286116" y="2343563"/>
                <a:ext cx="24288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chemeClr val="accent5">
                        <a:lumMod val="50000"/>
                      </a:schemeClr>
                    </a:solidFill>
                  </a:rPr>
                  <a:t>Lock-</a:t>
                </a:r>
                <a:r>
                  <a:rPr lang="sk-SK" smtClean="0">
                    <a:solidFill>
                      <a:schemeClr val="accent5">
                        <a:lumMod val="50000"/>
                      </a:schemeClr>
                    </a:solidFill>
                  </a:rPr>
                  <a:t>i</a:t>
                </a:r>
                <a:r>
                  <a:rPr lang="en-US" smtClean="0">
                    <a:solidFill>
                      <a:schemeClr val="accent5">
                        <a:lumMod val="50000"/>
                      </a:schemeClr>
                    </a:solidFill>
                  </a:rPr>
                  <a:t>n </a:t>
                </a:r>
                <a:r>
                  <a:rPr lang="sk-SK" smtClean="0">
                    <a:solidFill>
                      <a:schemeClr val="accent5">
                        <a:lumMod val="50000"/>
                      </a:schemeClr>
                    </a:solidFill>
                  </a:rPr>
                  <a:t>efekt</a:t>
                </a:r>
              </a:p>
              <a:p>
                <a:pPr algn="ctr"/>
                <a:r>
                  <a:rPr lang="sk-SK" smtClean="0">
                    <a:solidFill>
                      <a:schemeClr val="accent5">
                        <a:lumMod val="50000"/>
                      </a:schemeClr>
                    </a:solidFill>
                  </a:rPr>
                  <a:t>- víry parallelne s </a:t>
                </a:r>
                <a:r>
                  <a:rPr lang="sk-SK" i="1" smtClean="0">
                    <a:solidFill>
                      <a:schemeClr val="accent5">
                        <a:lumMod val="50000"/>
                      </a:schemeClr>
                    </a:solidFill>
                  </a:rPr>
                  <a:t>ab</a:t>
                </a:r>
                <a:endParaRPr lang="sk-SK" i="1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20" name="Picture 1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9228" r="13885" b="6667"/>
              <a:stretch>
                <a:fillRect/>
              </a:stretch>
            </p:blipFill>
            <p:spPr bwMode="auto">
              <a:xfrm>
                <a:off x="3857620" y="1533844"/>
                <a:ext cx="1428759" cy="955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17803" name="Picture 4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DFE0DF"/>
                </a:clrFrom>
                <a:clrTo>
                  <a:srgbClr val="DFE0D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2918456"/>
              <a:ext cx="801190" cy="327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4" name="Skupina 133"/>
          <p:cNvGrpSpPr/>
          <p:nvPr/>
        </p:nvGrpSpPr>
        <p:grpSpPr>
          <a:xfrm>
            <a:off x="1033167" y="4572008"/>
            <a:ext cx="2038635" cy="1756534"/>
            <a:chOff x="675977" y="1428736"/>
            <a:chExt cx="2038635" cy="1756534"/>
          </a:xfrm>
        </p:grpSpPr>
        <p:grpSp>
          <p:nvGrpSpPr>
            <p:cNvPr id="122" name="Skupina 121"/>
            <p:cNvGrpSpPr/>
            <p:nvPr/>
          </p:nvGrpSpPr>
          <p:grpSpPr>
            <a:xfrm>
              <a:off x="675977" y="1428736"/>
              <a:ext cx="2038635" cy="1503588"/>
              <a:chOff x="675977" y="1428736"/>
              <a:chExt cx="2038635" cy="1503588"/>
            </a:xfrm>
          </p:grpSpPr>
          <p:sp>
            <p:nvSpPr>
              <p:cNvPr id="10" name="BlokTextu 9"/>
              <p:cNvSpPr txBox="1"/>
              <p:nvPr/>
            </p:nvSpPr>
            <p:spPr>
              <a:xfrm>
                <a:off x="675977" y="2285992"/>
                <a:ext cx="2038635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chemeClr val="accent5">
                        <a:lumMod val="50000"/>
                      </a:schemeClr>
                    </a:solidFill>
                  </a:rPr>
                  <a:t>Meissne</a:t>
                </a:r>
                <a:r>
                  <a:rPr lang="sk-SK" smtClean="0">
                    <a:solidFill>
                      <a:schemeClr val="accent5">
                        <a:lumMod val="50000"/>
                      </a:schemeClr>
                    </a:solidFill>
                  </a:rPr>
                  <a:t>rov stav</a:t>
                </a:r>
              </a:p>
              <a:p>
                <a:pPr algn="ctr"/>
                <a:r>
                  <a:rPr lang="sk-SK" smtClean="0">
                    <a:solidFill>
                      <a:schemeClr val="accent5">
                        <a:lumMod val="50000"/>
                      </a:schemeClr>
                    </a:solidFill>
                  </a:rPr>
                  <a:t>- ideálny diamagnet</a:t>
                </a:r>
                <a:endParaRPr lang="sk-SK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19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1681" t="31994" r="16487" b="18798"/>
              <a:stretch>
                <a:fillRect/>
              </a:stretch>
            </p:blipFill>
            <p:spPr bwMode="auto">
              <a:xfrm>
                <a:off x="1000100" y="1428736"/>
                <a:ext cx="1357322" cy="868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17804" name="Picture 4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A4A4A5"/>
                </a:clrFrom>
                <a:clrTo>
                  <a:srgbClr val="A4A4A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7290" y="2857496"/>
              <a:ext cx="500066" cy="327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3" name="Skupina 132"/>
          <p:cNvGrpSpPr/>
          <p:nvPr/>
        </p:nvGrpSpPr>
        <p:grpSpPr>
          <a:xfrm>
            <a:off x="5929322" y="4793942"/>
            <a:ext cx="2516764" cy="1451620"/>
            <a:chOff x="5984326" y="142852"/>
            <a:chExt cx="2516764" cy="1451620"/>
          </a:xfrm>
        </p:grpSpPr>
        <p:grpSp>
          <p:nvGrpSpPr>
            <p:cNvPr id="124" name="Skupina 123"/>
            <p:cNvGrpSpPr/>
            <p:nvPr/>
          </p:nvGrpSpPr>
          <p:grpSpPr>
            <a:xfrm>
              <a:off x="5984326" y="142852"/>
              <a:ext cx="2516764" cy="1143008"/>
              <a:chOff x="5984326" y="142852"/>
              <a:chExt cx="2516764" cy="1143008"/>
            </a:xfrm>
          </p:grpSpPr>
          <p:sp>
            <p:nvSpPr>
              <p:cNvPr id="6" name="BlokTextu 5"/>
              <p:cNvSpPr txBox="1"/>
              <p:nvPr/>
            </p:nvSpPr>
            <p:spPr>
              <a:xfrm>
                <a:off x="5984326" y="916528"/>
                <a:ext cx="2516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mtClean="0">
                    <a:solidFill>
                      <a:schemeClr val="accent5">
                        <a:lumMod val="50000"/>
                      </a:schemeClr>
                    </a:solidFill>
                  </a:rPr>
                  <a:t>Schodíková štruktúra</a:t>
                </a:r>
              </a:p>
            </p:txBody>
          </p:sp>
          <p:pic>
            <p:nvPicPr>
              <p:cNvPr id="121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4173" t="24661" r="19423" b="15949"/>
              <a:stretch>
                <a:fillRect/>
              </a:stretch>
            </p:blipFill>
            <p:spPr bwMode="auto">
              <a:xfrm>
                <a:off x="6643702" y="142852"/>
                <a:ext cx="1285884" cy="628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31" name="Skupina 130"/>
            <p:cNvGrpSpPr/>
            <p:nvPr/>
          </p:nvGrpSpPr>
          <p:grpSpPr>
            <a:xfrm>
              <a:off x="7000892" y="1237282"/>
              <a:ext cx="714380" cy="357190"/>
              <a:chOff x="7000892" y="1237282"/>
              <a:chExt cx="714380" cy="357190"/>
            </a:xfrm>
          </p:grpSpPr>
          <p:pic>
            <p:nvPicPr>
              <p:cNvPr id="117776" name="Picture 16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00892" y="1237282"/>
                <a:ext cx="71438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30" name="Rovná spojnica 129"/>
              <p:cNvCxnSpPr/>
              <p:nvPr/>
            </p:nvCxnSpPr>
            <p:spPr>
              <a:xfrm>
                <a:off x="7199966" y="1398256"/>
                <a:ext cx="1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8" name="Obdĺžnik 147"/>
          <p:cNvSpPr/>
          <p:nvPr/>
        </p:nvSpPr>
        <p:spPr>
          <a:xfrm>
            <a:off x="1604805" y="4071942"/>
            <a:ext cx="966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smtClean="0">
                <a:solidFill>
                  <a:srgbClr val="4BACC6">
                    <a:lumMod val="50000"/>
                  </a:srgbClr>
                </a:solidFill>
              </a:rPr>
              <a:t>H</a:t>
            </a:r>
            <a:r>
              <a:rPr lang="en-GB" sz="2000" b="1" baseline="-25000" smtClean="0">
                <a:solidFill>
                  <a:srgbClr val="4BACC6">
                    <a:lumMod val="50000"/>
                  </a:srgbClr>
                </a:solidFill>
              </a:rPr>
              <a:t>a </a:t>
            </a:r>
            <a:r>
              <a:rPr lang="sk-SK" sz="2000" b="1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en-GB" sz="2000" b="1" smtClean="0">
                <a:solidFill>
                  <a:srgbClr val="4BACC6">
                    <a:lumMod val="50000"/>
                  </a:srgbClr>
                </a:solidFill>
              </a:rPr>
              <a:t>&lt;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GB" sz="2000" b="1" baseline="-2500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endParaRPr lang="sk-SK" sz="2000"/>
          </a:p>
        </p:txBody>
      </p:sp>
      <p:sp>
        <p:nvSpPr>
          <p:cNvPr id="149" name="Obdĺžnik 148"/>
          <p:cNvSpPr/>
          <p:nvPr/>
        </p:nvSpPr>
        <p:spPr>
          <a:xfrm>
            <a:off x="3857620" y="4100460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smtClean="0">
                <a:solidFill>
                  <a:srgbClr val="4BACC6">
                    <a:lumMod val="50000"/>
                  </a:srgbClr>
                </a:solidFill>
              </a:rPr>
              <a:t>H</a:t>
            </a:r>
            <a:r>
              <a:rPr lang="en-GB" sz="2000" b="1" baseline="-25000" smtClean="0">
                <a:solidFill>
                  <a:srgbClr val="4BACC6">
                    <a:lumMod val="50000"/>
                  </a:srgbClr>
                </a:solidFill>
              </a:rPr>
              <a:t>p </a:t>
            </a:r>
            <a:r>
              <a:rPr lang="sk-SK" sz="2000" b="1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en-GB" sz="2000" b="1" smtClean="0">
                <a:solidFill>
                  <a:srgbClr val="4BACC6">
                    <a:lumMod val="50000"/>
                  </a:srgbClr>
                </a:solidFill>
              </a:rPr>
              <a:t>&lt;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GB" sz="2000" b="1" baseline="-25000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b="1" smtClean="0">
                <a:solidFill>
                  <a:schemeClr val="accent5">
                    <a:lumMod val="50000"/>
                  </a:schemeClr>
                </a:solidFill>
              </a:rPr>
              <a:t>&lt;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GB" sz="2000" b="1" baseline="-25000" smtClean="0">
                <a:solidFill>
                  <a:schemeClr val="accent5">
                    <a:lumMod val="50000"/>
                  </a:schemeClr>
                </a:solidFill>
              </a:rPr>
              <a:t>k</a:t>
            </a:r>
            <a:endParaRPr lang="sk-SK" sz="2000"/>
          </a:p>
        </p:txBody>
      </p:sp>
      <p:sp>
        <p:nvSpPr>
          <p:cNvPr id="160" name="Obdĺžnik 159"/>
          <p:cNvSpPr/>
          <p:nvPr/>
        </p:nvSpPr>
        <p:spPr>
          <a:xfrm>
            <a:off x="4429124" y="5124462"/>
            <a:ext cx="357190" cy="142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1" name="Obdĺžnik 160"/>
          <p:cNvSpPr/>
          <p:nvPr/>
        </p:nvSpPr>
        <p:spPr>
          <a:xfrm>
            <a:off x="1785918" y="5062549"/>
            <a:ext cx="357190" cy="142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2" name="Obdĺžnik 161"/>
          <p:cNvSpPr/>
          <p:nvPr/>
        </p:nvSpPr>
        <p:spPr>
          <a:xfrm>
            <a:off x="7010417" y="5186375"/>
            <a:ext cx="357190" cy="142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3" name="Obdĺžnik 162"/>
          <p:cNvSpPr/>
          <p:nvPr/>
        </p:nvSpPr>
        <p:spPr>
          <a:xfrm>
            <a:off x="1804968" y="4991111"/>
            <a:ext cx="375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  <a:cs typeface="Palatino"/>
              </a:rPr>
              <a:t>B</a:t>
            </a:r>
            <a:r>
              <a:rPr lang="sk-SK" sz="1400" b="1" baseline="30000" smtClean="0">
                <a:solidFill>
                  <a:schemeClr val="bg1"/>
                </a:solidFill>
                <a:cs typeface="Palatino"/>
              </a:rPr>
              <a:t>c</a:t>
            </a:r>
            <a:r>
              <a:rPr lang="sk-SK" sz="1400" b="1" smtClean="0">
                <a:solidFill>
                  <a:schemeClr val="bg1"/>
                </a:solidFill>
              </a:rPr>
              <a:t> </a:t>
            </a:r>
            <a:endParaRPr lang="sk-SK" sz="1400" b="1">
              <a:solidFill>
                <a:schemeClr val="bg1"/>
              </a:solidFill>
            </a:endParaRPr>
          </a:p>
        </p:txBody>
      </p:sp>
      <p:sp>
        <p:nvSpPr>
          <p:cNvPr id="169" name="Obdĺžnik 168"/>
          <p:cNvSpPr/>
          <p:nvPr/>
        </p:nvSpPr>
        <p:spPr>
          <a:xfrm>
            <a:off x="4448990" y="5053024"/>
            <a:ext cx="375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  <a:cs typeface="Palatino"/>
              </a:rPr>
              <a:t>B</a:t>
            </a:r>
            <a:r>
              <a:rPr lang="sk-SK" sz="1400" b="1" baseline="30000" smtClean="0">
                <a:solidFill>
                  <a:schemeClr val="bg1"/>
                </a:solidFill>
                <a:cs typeface="Palatino"/>
              </a:rPr>
              <a:t>c</a:t>
            </a:r>
            <a:r>
              <a:rPr lang="sk-SK" sz="1400" b="1" smtClean="0">
                <a:solidFill>
                  <a:schemeClr val="bg1"/>
                </a:solidFill>
              </a:rPr>
              <a:t> </a:t>
            </a:r>
            <a:endParaRPr lang="sk-SK" sz="1400" b="1">
              <a:solidFill>
                <a:schemeClr val="bg1"/>
              </a:solidFill>
            </a:endParaRPr>
          </a:p>
        </p:txBody>
      </p:sp>
      <p:sp>
        <p:nvSpPr>
          <p:cNvPr id="172" name="Obdĺžnik 171"/>
          <p:cNvSpPr/>
          <p:nvPr/>
        </p:nvSpPr>
        <p:spPr>
          <a:xfrm>
            <a:off x="7019942" y="5111962"/>
            <a:ext cx="375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  <a:cs typeface="Palatino"/>
              </a:rPr>
              <a:t>B</a:t>
            </a:r>
            <a:r>
              <a:rPr lang="sk-SK" sz="1400" b="1" baseline="30000" smtClean="0">
                <a:solidFill>
                  <a:schemeClr val="bg1"/>
                </a:solidFill>
                <a:cs typeface="Palatino"/>
              </a:rPr>
              <a:t>c</a:t>
            </a:r>
            <a:r>
              <a:rPr lang="sk-SK" sz="1400" b="1" smtClean="0">
                <a:solidFill>
                  <a:schemeClr val="bg1"/>
                </a:solidFill>
              </a:rPr>
              <a:t> </a:t>
            </a:r>
            <a:endParaRPr lang="sk-SK" sz="1400" b="1">
              <a:solidFill>
                <a:schemeClr val="bg1"/>
              </a:solidFill>
            </a:endParaRPr>
          </a:p>
        </p:txBody>
      </p:sp>
      <p:sp>
        <p:nvSpPr>
          <p:cNvPr id="173" name="Obdĺžnik 172"/>
          <p:cNvSpPr/>
          <p:nvPr/>
        </p:nvSpPr>
        <p:spPr>
          <a:xfrm>
            <a:off x="6738723" y="4115484"/>
            <a:ext cx="976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GB" sz="2000" b="1" baseline="-25000" smtClean="0">
                <a:solidFill>
                  <a:schemeClr val="accent5">
                    <a:lumMod val="50000"/>
                  </a:schemeClr>
                </a:solidFill>
              </a:rPr>
              <a:t>k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b="1" smtClean="0">
                <a:solidFill>
                  <a:schemeClr val="accent5">
                    <a:lumMod val="50000"/>
                  </a:schemeClr>
                </a:solidFill>
              </a:rPr>
              <a:t>&lt;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GB" sz="2000" b="1" baseline="-25000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endParaRPr lang="sk-SK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bdĺžnik 135"/>
          <p:cNvSpPr/>
          <p:nvPr/>
        </p:nvSpPr>
        <p:spPr>
          <a:xfrm>
            <a:off x="5441956" y="1168382"/>
            <a:ext cx="180000" cy="20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69" name="Object 7"/>
          <p:cNvGraphicFramePr>
            <a:graphicFrameLocks noChangeAspect="1"/>
          </p:cNvGraphicFramePr>
          <p:nvPr/>
        </p:nvGraphicFramePr>
        <p:xfrm>
          <a:off x="4914900" y="985818"/>
          <a:ext cx="2728934" cy="2728934"/>
        </p:xfrm>
        <a:graphic>
          <a:graphicData uri="http://schemas.openxmlformats.org/presentationml/2006/ole">
            <p:oleObj spid="_x0000_s167938" name="KGPlot" r:id="rId3" imgW="6858000" imgH="6858000" progId="KGraph_Plot">
              <p:embed/>
            </p:oleObj>
          </a:graphicData>
        </a:graphic>
      </p:graphicFrame>
      <p:sp>
        <p:nvSpPr>
          <p:cNvPr id="28" name="Obdĺžnik 27"/>
          <p:cNvSpPr/>
          <p:nvPr/>
        </p:nvSpPr>
        <p:spPr>
          <a:xfrm>
            <a:off x="785786" y="1428736"/>
            <a:ext cx="364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víry ostávajú zachytené </a:t>
            </a:r>
            <a:r>
              <a:rPr lang="en-GB" smtClean="0">
                <a:solidFill>
                  <a:schemeClr val="accent5">
                    <a:lumMod val="50000"/>
                  </a:schemeClr>
                </a:solidFill>
              </a:rPr>
              <a:t>paralelne s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 rovin</a:t>
            </a:r>
            <a:r>
              <a:rPr lang="en-GB" smtClean="0">
                <a:solidFill>
                  <a:schemeClr val="accent5">
                    <a:lumMod val="50000"/>
                  </a:schemeClr>
                </a:solidFill>
              </a:rPr>
              <a:t>ami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en-GB" smtClean="0">
                <a:solidFill>
                  <a:schemeClr val="accent5">
                    <a:lumMod val="50000"/>
                  </a:schemeClr>
                </a:solidFill>
              </a:rPr>
              <a:t> aj 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keď magnetické pole nie je paralelné s </a:t>
            </a:r>
            <a:r>
              <a:rPr lang="sk-SK" i="1" smtClean="0">
                <a:solidFill>
                  <a:schemeClr val="accent5">
                    <a:lumMod val="50000"/>
                  </a:schemeClr>
                </a:solidFill>
              </a:rPr>
              <a:t>ab</a:t>
            </a:r>
          </a:p>
          <a:p>
            <a:endParaRPr lang="sk-SK" b="1" i="1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k-SK" b="1" i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sk-SK" b="1" baseline="-25000" smtClean="0">
                <a:solidFill>
                  <a:schemeClr val="accent5">
                    <a:lumMod val="50000"/>
                  </a:schemeClr>
                </a:solidFill>
              </a:rPr>
              <a:t>k </a:t>
            </a:r>
            <a:r>
              <a:rPr lang="sk-SK" b="1" smtClean="0">
                <a:solidFill>
                  <a:schemeClr val="accent5">
                    <a:lumMod val="50000"/>
                  </a:schemeClr>
                </a:solidFill>
              </a:rPr>
              <a:t>...</a:t>
            </a:r>
            <a:r>
              <a:rPr lang="sk-SK" smtClean="0">
                <a:solidFill>
                  <a:schemeClr val="accent5">
                    <a:lumMod val="50000"/>
                  </a:schemeClr>
                </a:solidFill>
              </a:rPr>
              <a:t>kritické pole pre lock-in efekt</a:t>
            </a:r>
            <a:endParaRPr lang="sk-SK" b="1" i="1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026156" y="155939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3" name="Rovná spojnica 52"/>
          <p:cNvCxnSpPr/>
          <p:nvPr/>
        </p:nvCxnSpPr>
        <p:spPr>
          <a:xfrm>
            <a:off x="1000100" y="714356"/>
            <a:ext cx="7143800" cy="15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76" y="100108"/>
            <a:ext cx="105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9" name="Rovná spojnica 128"/>
          <p:cNvCxnSpPr/>
          <p:nvPr/>
        </p:nvCxnSpPr>
        <p:spPr>
          <a:xfrm>
            <a:off x="142844" y="6570684"/>
            <a:ext cx="8715436" cy="1588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Nadpis 1"/>
          <p:cNvSpPr txBox="1">
            <a:spLocks/>
          </p:cNvSpPr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Lokálne magnetické merania na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TiSe</a:t>
            </a:r>
            <a:r>
              <a:rPr kumimoji="0" lang="en-US" sz="1200" i="0" u="none" strike="noStrike" kern="1200" cap="none" spc="0" normalizeH="0" baseline="-2500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			</a:t>
            </a:r>
            <a:r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RNDr. Zuzana Medveck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á, OFNT  		 </a:t>
            </a:r>
            <a:r>
              <a:rPr lang="sk-SK" sz="120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sk-SK" sz="12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/9</a:t>
            </a:r>
            <a:endParaRPr kumimoji="0" lang="sk-SK" sz="240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2" name="Obdĺžnik 61"/>
          <p:cNvSpPr/>
          <p:nvPr/>
        </p:nvSpPr>
        <p:spPr>
          <a:xfrm>
            <a:off x="6986602" y="2729358"/>
            <a:ext cx="428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smtClean="0"/>
              <a:t>H</a:t>
            </a:r>
            <a:r>
              <a:rPr lang="sk-SK" sz="2000" b="1" baseline="-25000" smtClean="0"/>
              <a:t>k</a:t>
            </a:r>
            <a:endParaRPr lang="sk-SK" sz="2000"/>
          </a:p>
        </p:txBody>
      </p:sp>
      <p:sp>
        <p:nvSpPr>
          <p:cNvPr id="63" name="Obdĺžnik 62"/>
          <p:cNvSpPr/>
          <p:nvPr/>
        </p:nvSpPr>
        <p:spPr>
          <a:xfrm>
            <a:off x="5495030" y="2138561"/>
            <a:ext cx="437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smtClean="0"/>
              <a:t>H</a:t>
            </a:r>
            <a:r>
              <a:rPr lang="sk-SK" sz="2000" b="1" baseline="-25000" smtClean="0"/>
              <a:t>p</a:t>
            </a:r>
            <a:endParaRPr lang="sk-SK" sz="2000"/>
          </a:p>
        </p:txBody>
      </p:sp>
      <p:cxnSp>
        <p:nvCxnSpPr>
          <p:cNvPr id="64" name="Rovná spojovacia šípka 63"/>
          <p:cNvCxnSpPr/>
          <p:nvPr/>
        </p:nvCxnSpPr>
        <p:spPr>
          <a:xfrm rot="5400000" flipH="1" flipV="1">
            <a:off x="5313906" y="2870920"/>
            <a:ext cx="648000" cy="0"/>
          </a:xfrm>
          <a:prstGeom prst="straightConnector1">
            <a:avLst/>
          </a:prstGeom>
          <a:ln w="15875" cap="rnd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ovná spojovacia šípka 64"/>
          <p:cNvCxnSpPr/>
          <p:nvPr/>
        </p:nvCxnSpPr>
        <p:spPr>
          <a:xfrm flipV="1">
            <a:off x="6349974" y="2943672"/>
            <a:ext cx="679491" cy="14278"/>
          </a:xfrm>
          <a:prstGeom prst="straightConnector1">
            <a:avLst/>
          </a:prstGeom>
          <a:ln w="15875" cap="rnd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131"/>
          <p:cNvGrpSpPr/>
          <p:nvPr/>
        </p:nvGrpSpPr>
        <p:grpSpPr>
          <a:xfrm>
            <a:off x="3357555" y="4500570"/>
            <a:ext cx="2428891" cy="1712561"/>
            <a:chOff x="3286117" y="1533844"/>
            <a:chExt cx="2428891" cy="1712561"/>
          </a:xfrm>
        </p:grpSpPr>
        <p:grpSp>
          <p:nvGrpSpPr>
            <p:cNvPr id="4" name="Skupina 122"/>
            <p:cNvGrpSpPr/>
            <p:nvPr/>
          </p:nvGrpSpPr>
          <p:grpSpPr>
            <a:xfrm>
              <a:off x="3286117" y="1533844"/>
              <a:ext cx="2428891" cy="1456050"/>
              <a:chOff x="3286116" y="1533844"/>
              <a:chExt cx="2428891" cy="1456050"/>
            </a:xfrm>
          </p:grpSpPr>
          <p:sp>
            <p:nvSpPr>
              <p:cNvPr id="11" name="BlokTextu 10"/>
              <p:cNvSpPr txBox="1"/>
              <p:nvPr/>
            </p:nvSpPr>
            <p:spPr>
              <a:xfrm>
                <a:off x="3286116" y="2343563"/>
                <a:ext cx="24288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chemeClr val="accent5">
                        <a:lumMod val="50000"/>
                      </a:schemeClr>
                    </a:solidFill>
                  </a:rPr>
                  <a:t>Lock-</a:t>
                </a:r>
                <a:r>
                  <a:rPr lang="sk-SK" smtClean="0">
                    <a:solidFill>
                      <a:schemeClr val="accent5">
                        <a:lumMod val="50000"/>
                      </a:schemeClr>
                    </a:solidFill>
                  </a:rPr>
                  <a:t>i</a:t>
                </a:r>
                <a:r>
                  <a:rPr lang="en-US" smtClean="0">
                    <a:solidFill>
                      <a:schemeClr val="accent5">
                        <a:lumMod val="50000"/>
                      </a:schemeClr>
                    </a:solidFill>
                  </a:rPr>
                  <a:t>n </a:t>
                </a:r>
                <a:r>
                  <a:rPr lang="sk-SK" smtClean="0">
                    <a:solidFill>
                      <a:schemeClr val="accent5">
                        <a:lumMod val="50000"/>
                      </a:schemeClr>
                    </a:solidFill>
                  </a:rPr>
                  <a:t>efekt</a:t>
                </a:r>
              </a:p>
              <a:p>
                <a:pPr algn="ctr"/>
                <a:r>
                  <a:rPr lang="sk-SK" smtClean="0">
                    <a:solidFill>
                      <a:schemeClr val="accent5">
                        <a:lumMod val="50000"/>
                      </a:schemeClr>
                    </a:solidFill>
                  </a:rPr>
                  <a:t>- víry parallelne s </a:t>
                </a:r>
                <a:r>
                  <a:rPr lang="sk-SK" i="1" smtClean="0">
                    <a:solidFill>
                      <a:schemeClr val="accent5">
                        <a:lumMod val="50000"/>
                      </a:schemeClr>
                    </a:solidFill>
                  </a:rPr>
                  <a:t>ab</a:t>
                </a:r>
                <a:endParaRPr lang="sk-SK" i="1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20" name="Picture 1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9228" r="13885" b="6667"/>
              <a:stretch>
                <a:fillRect/>
              </a:stretch>
            </p:blipFill>
            <p:spPr bwMode="auto">
              <a:xfrm>
                <a:off x="3857620" y="1533844"/>
                <a:ext cx="1428759" cy="955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17803" name="Picture 4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DFE0DF"/>
                </a:clrFrom>
                <a:clrTo>
                  <a:srgbClr val="DFE0D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2918456"/>
              <a:ext cx="801190" cy="327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Skupina 146"/>
          <p:cNvGrpSpPr/>
          <p:nvPr/>
        </p:nvGrpSpPr>
        <p:grpSpPr>
          <a:xfrm>
            <a:off x="1033167" y="4500570"/>
            <a:ext cx="2038635" cy="1857388"/>
            <a:chOff x="890291" y="1357298"/>
            <a:chExt cx="2038635" cy="1857388"/>
          </a:xfrm>
        </p:grpSpPr>
        <p:sp>
          <p:nvSpPr>
            <p:cNvPr id="194" name="Obdĺžnik 193"/>
            <p:cNvSpPr/>
            <p:nvPr/>
          </p:nvSpPr>
          <p:spPr>
            <a:xfrm>
              <a:off x="928663" y="1357298"/>
              <a:ext cx="1928825" cy="18573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7" name="Skupina 133"/>
            <p:cNvGrpSpPr/>
            <p:nvPr/>
          </p:nvGrpSpPr>
          <p:grpSpPr>
            <a:xfrm>
              <a:off x="890291" y="1428736"/>
              <a:ext cx="2038635" cy="1756534"/>
              <a:chOff x="675977" y="1428736"/>
              <a:chExt cx="2038635" cy="1756534"/>
            </a:xfrm>
          </p:grpSpPr>
          <p:grpSp>
            <p:nvGrpSpPr>
              <p:cNvPr id="8" name="Skupina 121"/>
              <p:cNvGrpSpPr/>
              <p:nvPr/>
            </p:nvGrpSpPr>
            <p:grpSpPr>
              <a:xfrm>
                <a:off x="675977" y="1428736"/>
                <a:ext cx="2038635" cy="1503588"/>
                <a:chOff x="675977" y="1428736"/>
                <a:chExt cx="2038635" cy="1503588"/>
              </a:xfrm>
            </p:grpSpPr>
            <p:sp>
              <p:nvSpPr>
                <p:cNvPr id="10" name="BlokTextu 9"/>
                <p:cNvSpPr txBox="1"/>
                <p:nvPr/>
              </p:nvSpPr>
              <p:spPr>
                <a:xfrm>
                  <a:off x="675977" y="2285992"/>
                  <a:ext cx="2038635" cy="646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Meissne</a:t>
                  </a:r>
                  <a:r>
                    <a:rPr lang="sk-SK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rov stav</a:t>
                  </a:r>
                </a:p>
                <a:p>
                  <a:pPr algn="ctr"/>
                  <a:r>
                    <a:rPr lang="sk-SK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- ideálny diamagnet</a:t>
                  </a:r>
                  <a:endParaRPr lang="sk-SK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119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21681" t="31994" r="16487" b="18798"/>
                <a:stretch>
                  <a:fillRect/>
                </a:stretch>
              </p:blipFill>
              <p:spPr bwMode="auto">
                <a:xfrm>
                  <a:off x="1000100" y="1428736"/>
                  <a:ext cx="1357322" cy="8686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117804" name="Picture 44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A4A4A5"/>
                  </a:clrFrom>
                  <a:clrTo>
                    <a:srgbClr val="A4A4A5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57290" y="2857496"/>
                <a:ext cx="500066" cy="327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9" name="Skupina 132"/>
          <p:cNvGrpSpPr/>
          <p:nvPr/>
        </p:nvGrpSpPr>
        <p:grpSpPr>
          <a:xfrm>
            <a:off x="5929322" y="4793942"/>
            <a:ext cx="2516764" cy="1451620"/>
            <a:chOff x="5984326" y="142852"/>
            <a:chExt cx="2516764" cy="1451620"/>
          </a:xfrm>
        </p:grpSpPr>
        <p:grpSp>
          <p:nvGrpSpPr>
            <p:cNvPr id="12" name="Skupina 123"/>
            <p:cNvGrpSpPr/>
            <p:nvPr/>
          </p:nvGrpSpPr>
          <p:grpSpPr>
            <a:xfrm>
              <a:off x="5984326" y="142852"/>
              <a:ext cx="2516764" cy="1143008"/>
              <a:chOff x="5984326" y="142852"/>
              <a:chExt cx="2516764" cy="1143008"/>
            </a:xfrm>
          </p:grpSpPr>
          <p:sp>
            <p:nvSpPr>
              <p:cNvPr id="6" name="BlokTextu 5"/>
              <p:cNvSpPr txBox="1"/>
              <p:nvPr/>
            </p:nvSpPr>
            <p:spPr>
              <a:xfrm>
                <a:off x="5984326" y="916528"/>
                <a:ext cx="2516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mtClean="0">
                    <a:solidFill>
                      <a:schemeClr val="accent5">
                        <a:lumMod val="50000"/>
                      </a:schemeClr>
                    </a:solidFill>
                  </a:rPr>
                  <a:t>Schodíková štruktúra</a:t>
                </a:r>
              </a:p>
            </p:txBody>
          </p:sp>
          <p:pic>
            <p:nvPicPr>
              <p:cNvPr id="121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4173" t="24661" r="19423" b="15949"/>
              <a:stretch>
                <a:fillRect/>
              </a:stretch>
            </p:blipFill>
            <p:spPr bwMode="auto">
              <a:xfrm>
                <a:off x="6643702" y="142852"/>
                <a:ext cx="1285884" cy="628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3" name="Skupina 130"/>
            <p:cNvGrpSpPr/>
            <p:nvPr/>
          </p:nvGrpSpPr>
          <p:grpSpPr>
            <a:xfrm>
              <a:off x="7000892" y="1237282"/>
              <a:ext cx="714380" cy="357190"/>
              <a:chOff x="7000892" y="1237282"/>
              <a:chExt cx="714380" cy="357190"/>
            </a:xfrm>
          </p:grpSpPr>
          <p:pic>
            <p:nvPicPr>
              <p:cNvPr id="117776" name="Picture 16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00892" y="1237282"/>
                <a:ext cx="71438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30" name="Rovná spojnica 129"/>
              <p:cNvCxnSpPr/>
              <p:nvPr/>
            </p:nvCxnSpPr>
            <p:spPr>
              <a:xfrm>
                <a:off x="7199966" y="1398256"/>
                <a:ext cx="1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8" name="Obdĺžnik 147"/>
          <p:cNvSpPr/>
          <p:nvPr/>
        </p:nvSpPr>
        <p:spPr>
          <a:xfrm>
            <a:off x="1604805" y="4071942"/>
            <a:ext cx="966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smtClean="0">
                <a:solidFill>
                  <a:srgbClr val="4BACC6">
                    <a:lumMod val="50000"/>
                  </a:srgbClr>
                </a:solidFill>
              </a:rPr>
              <a:t>H</a:t>
            </a:r>
            <a:r>
              <a:rPr lang="en-GB" sz="2000" b="1" baseline="-25000" smtClean="0">
                <a:solidFill>
                  <a:srgbClr val="4BACC6">
                    <a:lumMod val="50000"/>
                  </a:srgbClr>
                </a:solidFill>
              </a:rPr>
              <a:t>a </a:t>
            </a:r>
            <a:r>
              <a:rPr lang="sk-SK" sz="2000" b="1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en-GB" sz="2000" b="1" smtClean="0">
                <a:solidFill>
                  <a:srgbClr val="4BACC6">
                    <a:lumMod val="50000"/>
                  </a:srgbClr>
                </a:solidFill>
              </a:rPr>
              <a:t>&lt;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GB" sz="2000" b="1" baseline="-2500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endParaRPr lang="sk-SK" sz="2000"/>
          </a:p>
        </p:txBody>
      </p:sp>
      <p:sp>
        <p:nvSpPr>
          <p:cNvPr id="149" name="Obdĺžnik 148"/>
          <p:cNvSpPr/>
          <p:nvPr/>
        </p:nvSpPr>
        <p:spPr>
          <a:xfrm>
            <a:off x="3857620" y="4100460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smtClean="0">
                <a:solidFill>
                  <a:srgbClr val="4BACC6">
                    <a:lumMod val="50000"/>
                  </a:srgbClr>
                </a:solidFill>
              </a:rPr>
              <a:t>H</a:t>
            </a:r>
            <a:r>
              <a:rPr lang="en-GB" sz="2000" b="1" baseline="-25000" smtClean="0">
                <a:solidFill>
                  <a:srgbClr val="4BACC6">
                    <a:lumMod val="50000"/>
                  </a:srgbClr>
                </a:solidFill>
              </a:rPr>
              <a:t>p </a:t>
            </a:r>
            <a:r>
              <a:rPr lang="sk-SK" sz="2000" b="1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en-GB" sz="2000" b="1" smtClean="0">
                <a:solidFill>
                  <a:srgbClr val="4BACC6">
                    <a:lumMod val="50000"/>
                  </a:srgbClr>
                </a:solidFill>
              </a:rPr>
              <a:t>&lt;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GB" sz="2000" b="1" baseline="-25000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b="1" smtClean="0">
                <a:solidFill>
                  <a:schemeClr val="accent5">
                    <a:lumMod val="50000"/>
                  </a:schemeClr>
                </a:solidFill>
              </a:rPr>
              <a:t>&lt;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GB" sz="2000" b="1" baseline="-25000" smtClean="0">
                <a:solidFill>
                  <a:schemeClr val="accent5">
                    <a:lumMod val="50000"/>
                  </a:schemeClr>
                </a:solidFill>
              </a:rPr>
              <a:t>k</a:t>
            </a:r>
            <a:endParaRPr lang="sk-SK" sz="2000"/>
          </a:p>
        </p:txBody>
      </p:sp>
      <p:sp>
        <p:nvSpPr>
          <p:cNvPr id="43" name="Obdĺžnik 42"/>
          <p:cNvSpPr/>
          <p:nvPr/>
        </p:nvSpPr>
        <p:spPr>
          <a:xfrm>
            <a:off x="4429124" y="5124462"/>
            <a:ext cx="357190" cy="142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4" name="Obdĺžnik 43"/>
          <p:cNvSpPr/>
          <p:nvPr/>
        </p:nvSpPr>
        <p:spPr>
          <a:xfrm>
            <a:off x="1785918" y="5062549"/>
            <a:ext cx="357190" cy="142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Obdĺžnik 44"/>
          <p:cNvSpPr/>
          <p:nvPr/>
        </p:nvSpPr>
        <p:spPr>
          <a:xfrm>
            <a:off x="7010417" y="5186375"/>
            <a:ext cx="357190" cy="142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6" name="Nadpis 1"/>
          <p:cNvSpPr txBox="1">
            <a:spLocks/>
          </p:cNvSpPr>
          <p:nvPr/>
        </p:nvSpPr>
        <p:spPr>
          <a:xfrm>
            <a:off x="571472" y="214290"/>
            <a:ext cx="842968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000" smtClean="0">
                <a:solidFill>
                  <a:schemeClr val="accent5">
                    <a:lumMod val="50000"/>
                  </a:schemeClr>
                </a:solidFill>
                <a:latin typeface="+mj-lt"/>
                <a:ea typeface="OpenSymbol" pitchFamily="2" charset="0"/>
                <a:cs typeface="+mj-cs"/>
              </a:rPr>
              <a:t>Lock-in efekt</a:t>
            </a:r>
            <a:endParaRPr kumimoji="0" lang="sk-SK" sz="2000" i="0" u="none" strike="noStrike" kern="1200" cap="none" spc="0" normalizeH="0" baseline="-2500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OpenSymbol" pitchFamily="2" charset="0"/>
              <a:cs typeface="+mj-cs"/>
            </a:endParaRPr>
          </a:p>
        </p:txBody>
      </p:sp>
      <p:sp>
        <p:nvSpPr>
          <p:cNvPr id="47" name="Obdĺžnik 46"/>
          <p:cNvSpPr/>
          <p:nvPr/>
        </p:nvSpPr>
        <p:spPr>
          <a:xfrm>
            <a:off x="1804968" y="4991111"/>
            <a:ext cx="375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  <a:cs typeface="Palatino"/>
              </a:rPr>
              <a:t>B</a:t>
            </a:r>
            <a:r>
              <a:rPr lang="sk-SK" sz="1400" b="1" baseline="30000" smtClean="0">
                <a:solidFill>
                  <a:schemeClr val="bg1"/>
                </a:solidFill>
                <a:cs typeface="Palatino"/>
              </a:rPr>
              <a:t>c</a:t>
            </a:r>
            <a:r>
              <a:rPr lang="sk-SK" sz="1400" b="1" smtClean="0">
                <a:solidFill>
                  <a:schemeClr val="bg1"/>
                </a:solidFill>
              </a:rPr>
              <a:t> </a:t>
            </a:r>
            <a:endParaRPr lang="sk-SK" sz="1400" b="1">
              <a:solidFill>
                <a:schemeClr val="bg1"/>
              </a:solidFill>
            </a:endParaRPr>
          </a:p>
        </p:txBody>
      </p:sp>
      <p:sp>
        <p:nvSpPr>
          <p:cNvPr id="48" name="Obdĺžnik 47"/>
          <p:cNvSpPr/>
          <p:nvPr/>
        </p:nvSpPr>
        <p:spPr>
          <a:xfrm>
            <a:off x="4448990" y="5053024"/>
            <a:ext cx="375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  <a:cs typeface="Palatino"/>
              </a:rPr>
              <a:t>B</a:t>
            </a:r>
            <a:r>
              <a:rPr lang="sk-SK" sz="1400" b="1" baseline="30000" smtClean="0">
                <a:solidFill>
                  <a:schemeClr val="bg1"/>
                </a:solidFill>
                <a:cs typeface="Palatino"/>
              </a:rPr>
              <a:t>c</a:t>
            </a:r>
            <a:r>
              <a:rPr lang="sk-SK" sz="1400" b="1" smtClean="0">
                <a:solidFill>
                  <a:schemeClr val="bg1"/>
                </a:solidFill>
              </a:rPr>
              <a:t> </a:t>
            </a:r>
            <a:endParaRPr lang="sk-SK" sz="1400" b="1">
              <a:solidFill>
                <a:schemeClr val="bg1"/>
              </a:solidFill>
            </a:endParaRPr>
          </a:p>
        </p:txBody>
      </p:sp>
      <p:sp>
        <p:nvSpPr>
          <p:cNvPr id="49" name="Obdĺžnik 48"/>
          <p:cNvSpPr/>
          <p:nvPr/>
        </p:nvSpPr>
        <p:spPr>
          <a:xfrm>
            <a:off x="7019942" y="5111962"/>
            <a:ext cx="375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  <a:cs typeface="Palatino"/>
              </a:rPr>
              <a:t>B</a:t>
            </a:r>
            <a:r>
              <a:rPr lang="sk-SK" sz="1400" b="1" baseline="30000" smtClean="0">
                <a:solidFill>
                  <a:schemeClr val="bg1"/>
                </a:solidFill>
                <a:cs typeface="Palatino"/>
              </a:rPr>
              <a:t>c</a:t>
            </a:r>
            <a:r>
              <a:rPr lang="sk-SK" sz="1400" b="1" smtClean="0">
                <a:solidFill>
                  <a:schemeClr val="bg1"/>
                </a:solidFill>
              </a:rPr>
              <a:t> </a:t>
            </a:r>
            <a:endParaRPr lang="sk-SK" sz="1400" b="1">
              <a:solidFill>
                <a:schemeClr val="bg1"/>
              </a:solidFill>
            </a:endParaRPr>
          </a:p>
        </p:txBody>
      </p:sp>
      <p:sp>
        <p:nvSpPr>
          <p:cNvPr id="50" name="Obdĺžnik 49"/>
          <p:cNvSpPr/>
          <p:nvPr/>
        </p:nvSpPr>
        <p:spPr>
          <a:xfrm>
            <a:off x="6738723" y="4115484"/>
            <a:ext cx="976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GB" sz="2000" b="1" baseline="-25000" smtClean="0">
                <a:solidFill>
                  <a:schemeClr val="accent5">
                    <a:lumMod val="50000"/>
                  </a:schemeClr>
                </a:solidFill>
              </a:rPr>
              <a:t>k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b="1" smtClean="0">
                <a:solidFill>
                  <a:schemeClr val="accent5">
                    <a:lumMod val="50000"/>
                  </a:schemeClr>
                </a:solidFill>
              </a:rPr>
              <a:t>&lt; </a:t>
            </a:r>
            <a:r>
              <a:rPr lang="sk-SK" sz="2000" b="1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GB" sz="2000" b="1" baseline="-25000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endParaRPr lang="sk-SK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18959</TotalTime>
  <Words>3820</Words>
  <Application>Microsoft Office PowerPoint</Application>
  <PresentationFormat>Prezentácia na obrazovke (4:3)</PresentationFormat>
  <Paragraphs>521</Paragraphs>
  <Slides>24</Slides>
  <Notes>16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24</vt:i4>
      </vt:variant>
    </vt:vector>
  </HeadingPairs>
  <TitlesOfParts>
    <vt:vector size="27" baseType="lpstr">
      <vt:lpstr>Motív Office</vt:lpstr>
      <vt:lpstr>KGPlot</vt:lpstr>
      <vt:lpstr>Document</vt:lpstr>
      <vt:lpstr>Lock-in efekt v supravodivom CuxTiSe2    RNDr. Zuzana Medvecká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Ďakujem za Vašu pozornosť.</vt:lpstr>
      <vt:lpstr>Snímka 21</vt:lpstr>
      <vt:lpstr>Blatterov model</vt:lpstr>
      <vt:lpstr>Snímka 23</vt:lpstr>
      <vt:lpstr>Snímka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Doktorandský seminár</dc:title>
  <dc:creator>Admin</dc:creator>
  <cp:lastModifiedBy>Zuzka</cp:lastModifiedBy>
  <cp:revision>132</cp:revision>
  <dcterms:created xsi:type="dcterms:W3CDTF">2016-10-12T06:44:19Z</dcterms:created>
  <dcterms:modified xsi:type="dcterms:W3CDTF">2016-12-15T10:14:15Z</dcterms:modified>
</cp:coreProperties>
</file>