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BAC2-A9F1-4A24-9817-8D407090692C}" type="datetimeFigureOut">
              <a:rPr lang="sk-SK" smtClean="0"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B41-8E02-481B-92E0-38A1E00821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108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BAC2-A9F1-4A24-9817-8D407090692C}" type="datetimeFigureOut">
              <a:rPr lang="sk-SK" smtClean="0"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B41-8E02-481B-92E0-38A1E00821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669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BAC2-A9F1-4A24-9817-8D407090692C}" type="datetimeFigureOut">
              <a:rPr lang="sk-SK" smtClean="0"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B41-8E02-481B-92E0-38A1E00821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94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BAC2-A9F1-4A24-9817-8D407090692C}" type="datetimeFigureOut">
              <a:rPr lang="sk-SK" smtClean="0"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B41-8E02-481B-92E0-38A1E00821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482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BAC2-A9F1-4A24-9817-8D407090692C}" type="datetimeFigureOut">
              <a:rPr lang="sk-SK" smtClean="0"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B41-8E02-481B-92E0-38A1E00821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205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BAC2-A9F1-4A24-9817-8D407090692C}" type="datetimeFigureOut">
              <a:rPr lang="sk-SK" smtClean="0"/>
              <a:t>15. 12. 2016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B41-8E02-481B-92E0-38A1E00821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840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BAC2-A9F1-4A24-9817-8D407090692C}" type="datetimeFigureOut">
              <a:rPr lang="sk-SK" smtClean="0"/>
              <a:t>15. 12. 2016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B41-8E02-481B-92E0-38A1E00821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40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BAC2-A9F1-4A24-9817-8D407090692C}" type="datetimeFigureOut">
              <a:rPr lang="sk-SK" smtClean="0"/>
              <a:t>15. 12. 2016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B41-8E02-481B-92E0-38A1E00821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87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BAC2-A9F1-4A24-9817-8D407090692C}" type="datetimeFigureOut">
              <a:rPr lang="sk-SK" smtClean="0"/>
              <a:t>15. 12. 2016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B41-8E02-481B-92E0-38A1E00821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916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BAC2-A9F1-4A24-9817-8D407090692C}" type="datetimeFigureOut">
              <a:rPr lang="sk-SK" smtClean="0"/>
              <a:t>15. 12. 2016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B41-8E02-481B-92E0-38A1E00821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683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BAC2-A9F1-4A24-9817-8D407090692C}" type="datetimeFigureOut">
              <a:rPr lang="sk-SK" smtClean="0"/>
              <a:t>15. 12. 2016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B41-8E02-481B-92E0-38A1E00821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13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7BAC2-A9F1-4A24-9817-8D407090692C}" type="datetimeFigureOut">
              <a:rPr lang="sk-SK" smtClean="0"/>
              <a:t>15. 12. 2016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4B41-8E02-481B-92E0-38A1E00821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931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2738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MULTIFEROICS-MANGANITES-FERRITES</a:t>
            </a:r>
            <a:r>
              <a:rPr lang="en-US" dirty="0"/>
              <a:t> </a:t>
            </a:r>
            <a:r>
              <a:rPr lang="sk-SK" dirty="0"/>
              <a:t>(RNDr. Mária </a:t>
            </a:r>
            <a:r>
              <a:rPr lang="sk-SK" dirty="0" err="1"/>
              <a:t>Zentková</a:t>
            </a:r>
            <a:r>
              <a:rPr lang="sk-SK" dirty="0"/>
              <a:t>, CSc., RNDr. Matúš </a:t>
            </a:r>
            <a:r>
              <a:rPr lang="sk-SK" dirty="0" err="1"/>
              <a:t>Mihalik</a:t>
            </a:r>
            <a:r>
              <a:rPr lang="sk-SK" dirty="0"/>
              <a:t>, </a:t>
            </a:r>
            <a:r>
              <a:rPr lang="sk-SK" dirty="0" err="1"/>
              <a:t>PhD</a:t>
            </a:r>
            <a:r>
              <a:rPr lang="sk-SK" dirty="0"/>
              <a:t>, RNDr. Martin Vavra, </a:t>
            </a:r>
            <a:r>
              <a:rPr lang="sk-SK" dirty="0" err="1"/>
              <a:t>PhD</a:t>
            </a:r>
            <a:r>
              <a:rPr lang="sk-SK" dirty="0"/>
              <a:t>, RNDr. Marián </a:t>
            </a:r>
            <a:r>
              <a:rPr lang="sk-SK" dirty="0" err="1"/>
              <a:t>Mihalik</a:t>
            </a:r>
            <a:r>
              <a:rPr lang="sk-SK" dirty="0"/>
              <a:t>, CSc.)</a:t>
            </a:r>
            <a:r>
              <a:rPr lang="sk-SK" b="1" dirty="0"/>
              <a:t> </a:t>
            </a:r>
            <a:r>
              <a:rPr lang="en-GB" dirty="0"/>
              <a:t>The project is focused on the manganite’s </a:t>
            </a:r>
            <a:r>
              <a:rPr lang="en-GB" dirty="0" err="1"/>
              <a:t>multiferroics</a:t>
            </a:r>
            <a:r>
              <a:rPr lang="en-GB" dirty="0"/>
              <a:t> (both orthorhombic and hexagonal) and selected </a:t>
            </a:r>
            <a:r>
              <a:rPr lang="en-GB" dirty="0" smtClean="0"/>
              <a:t>ferrites</a:t>
            </a:r>
            <a:r>
              <a:rPr lang="en-GB" dirty="0"/>
              <a:t>, which are prepared as single crystals and nanoparticles. Crystal growth of single crystal enable us the study of </a:t>
            </a:r>
            <a:r>
              <a:rPr lang="en-GB" b="1" dirty="0"/>
              <a:t>magneto-crystalline anisotropy</a:t>
            </a:r>
            <a:r>
              <a:rPr lang="en-GB" dirty="0"/>
              <a:t>. </a:t>
            </a:r>
            <a:r>
              <a:rPr lang="en-US" dirty="0"/>
              <a:t>We focus on </a:t>
            </a:r>
            <a:r>
              <a:rPr lang="en-US" dirty="0" err="1"/>
              <a:t>Gd</a:t>
            </a:r>
            <a:r>
              <a:rPr lang="en-US" dirty="0"/>
              <a:t>-, </a:t>
            </a:r>
            <a:r>
              <a:rPr lang="en-US" dirty="0" err="1"/>
              <a:t>Dy</a:t>
            </a:r>
            <a:r>
              <a:rPr lang="en-US" dirty="0"/>
              <a:t>- and Tb-based </a:t>
            </a:r>
            <a:r>
              <a:rPr lang="en-US" dirty="0" err="1"/>
              <a:t>manganites</a:t>
            </a:r>
            <a:r>
              <a:rPr lang="en-US" dirty="0"/>
              <a:t> and </a:t>
            </a:r>
            <a:r>
              <a:rPr lang="en-GB" dirty="0"/>
              <a:t>we pay attention to study of </a:t>
            </a:r>
            <a:r>
              <a:rPr lang="en-GB" b="1" dirty="0"/>
              <a:t>the substitution effect </a:t>
            </a:r>
            <a:r>
              <a:rPr lang="en-GB" dirty="0"/>
              <a:t>on magnetic and electric properties, heat capacity and lattice </a:t>
            </a:r>
            <a:r>
              <a:rPr lang="en-GB" dirty="0" smtClean="0"/>
              <a:t>dynamics. </a:t>
            </a:r>
            <a:r>
              <a:rPr lang="en-GB" dirty="0"/>
              <a:t>The external parameters like </a:t>
            </a:r>
            <a:r>
              <a:rPr lang="en-GB" b="1" dirty="0"/>
              <a:t>high pressure </a:t>
            </a:r>
            <a:r>
              <a:rPr lang="en-GB" dirty="0"/>
              <a:t>and high magnetic field probe lattice </a:t>
            </a:r>
            <a:r>
              <a:rPr lang="en-GB" dirty="0" smtClean="0"/>
              <a:t>dynamics, </a:t>
            </a:r>
            <a:r>
              <a:rPr lang="en-GB" dirty="0"/>
              <a:t>magnetic, transport and dielectric properties of prepared materials.</a:t>
            </a:r>
            <a:endParaRPr lang="sk-SK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4502041"/>
            <a:ext cx="2657730" cy="129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62113"/>
            <a:ext cx="1603417" cy="170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9593" y="3452925"/>
            <a:ext cx="1800199" cy="32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1043608" y="3923764"/>
            <a:ext cx="164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NdMn</a:t>
            </a:r>
            <a:r>
              <a:rPr lang="en-US" baseline="-25000" dirty="0"/>
              <a:t>0.9</a:t>
            </a:r>
            <a:r>
              <a:rPr lang="en-US" dirty="0"/>
              <a:t>Fe</a:t>
            </a:r>
            <a:r>
              <a:rPr lang="en-US" baseline="-25000" dirty="0"/>
              <a:t>0.1</a:t>
            </a:r>
            <a:r>
              <a:rPr lang="en-US" dirty="0"/>
              <a:t>O</a:t>
            </a:r>
            <a:r>
              <a:rPr lang="en-US" baseline="-25000" dirty="0"/>
              <a:t>3 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2771800" y="2844225"/>
            <a:ext cx="3073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M. </a:t>
            </a:r>
            <a:r>
              <a:rPr lang="sk-SK" sz="1600" dirty="0" err="1" smtClean="0"/>
              <a:t>Mihalik</a:t>
            </a:r>
            <a:r>
              <a:rPr lang="en-US" sz="1600" dirty="0" smtClean="0"/>
              <a:t> et al.</a:t>
            </a:r>
            <a:r>
              <a:rPr lang="sk-SK" sz="1600" dirty="0" smtClean="0"/>
              <a:t>,, J</a:t>
            </a:r>
            <a:r>
              <a:rPr lang="en-US" sz="1600" dirty="0" smtClean="0"/>
              <a:t> </a:t>
            </a:r>
            <a:r>
              <a:rPr lang="sk-SK" sz="1600" dirty="0" smtClean="0"/>
              <a:t>M</a:t>
            </a:r>
            <a:r>
              <a:rPr lang="en-US" sz="1600" dirty="0" smtClean="0"/>
              <a:t>ag. </a:t>
            </a:r>
            <a:r>
              <a:rPr lang="sk-SK" sz="1600" dirty="0" smtClean="0"/>
              <a:t>M</a:t>
            </a:r>
            <a:r>
              <a:rPr lang="en-US" sz="1600" dirty="0" smtClean="0"/>
              <a:t>ag. </a:t>
            </a:r>
            <a:r>
              <a:rPr lang="sk-SK" sz="1600" dirty="0" smtClean="0"/>
              <a:t>M</a:t>
            </a:r>
            <a:r>
              <a:rPr lang="en-US" sz="1600" dirty="0" smtClean="0"/>
              <a:t>at</a:t>
            </a:r>
            <a:r>
              <a:rPr lang="sk-SK" sz="1600" dirty="0" smtClean="0"/>
              <a:t>, </a:t>
            </a:r>
            <a:r>
              <a:rPr lang="sk-SK" sz="1600" dirty="0"/>
              <a:t>345 (2013) </a:t>
            </a:r>
            <a:r>
              <a:rPr lang="sk-SK" sz="1600" dirty="0" smtClean="0"/>
              <a:t>125–133</a:t>
            </a:r>
            <a:endParaRPr lang="sk-SK" sz="1600" dirty="0"/>
          </a:p>
        </p:txBody>
      </p:sp>
      <p:sp>
        <p:nvSpPr>
          <p:cNvPr id="12" name="Obdĺžnik 11"/>
          <p:cNvSpPr/>
          <p:nvPr/>
        </p:nvSpPr>
        <p:spPr>
          <a:xfrm>
            <a:off x="35497" y="5949280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M. </a:t>
            </a:r>
            <a:r>
              <a:rPr lang="sk-SK" sz="1600" dirty="0" err="1" smtClean="0"/>
              <a:t>Mihalik</a:t>
            </a:r>
            <a:r>
              <a:rPr lang="en-US" sz="1600" dirty="0" smtClean="0"/>
              <a:t> et al.</a:t>
            </a:r>
            <a:r>
              <a:rPr lang="sk-SK" sz="1600" dirty="0" smtClean="0"/>
              <a:t>, </a:t>
            </a:r>
            <a:r>
              <a:rPr lang="sk-SK" sz="1600" dirty="0" err="1"/>
              <a:t>Journal</a:t>
            </a:r>
            <a:r>
              <a:rPr lang="sk-SK" sz="1600" dirty="0"/>
              <a:t> </a:t>
            </a:r>
            <a:r>
              <a:rPr lang="sk-SK" sz="1600" dirty="0" err="1"/>
              <a:t>of</a:t>
            </a:r>
            <a:r>
              <a:rPr lang="sk-SK" sz="1600" dirty="0"/>
              <a:t> </a:t>
            </a:r>
            <a:r>
              <a:rPr lang="sk-SK" sz="1600" dirty="0" err="1"/>
              <a:t>Crystal</a:t>
            </a:r>
            <a:r>
              <a:rPr lang="sk-SK" sz="1600" dirty="0"/>
              <a:t> </a:t>
            </a:r>
            <a:r>
              <a:rPr lang="sk-SK" sz="1600" dirty="0" err="1"/>
              <a:t>Growth</a:t>
            </a:r>
            <a:r>
              <a:rPr lang="sk-SK" sz="1600" dirty="0"/>
              <a:t>, </a:t>
            </a:r>
            <a:r>
              <a:rPr lang="sk-SK" sz="1600" dirty="0" smtClean="0"/>
              <a:t>401</a:t>
            </a:r>
            <a:r>
              <a:rPr lang="sk-SK" sz="1600" dirty="0"/>
              <a:t>, 1 </a:t>
            </a:r>
            <a:r>
              <a:rPr lang="en-US" sz="1600" dirty="0" smtClean="0"/>
              <a:t>(</a:t>
            </a:r>
            <a:r>
              <a:rPr lang="sk-SK" sz="1600" dirty="0" smtClean="0"/>
              <a:t>2014</a:t>
            </a:r>
            <a:r>
              <a:rPr lang="en-US" sz="1600" dirty="0" smtClean="0"/>
              <a:t>) </a:t>
            </a:r>
            <a:r>
              <a:rPr lang="sk-SK" sz="1600" dirty="0" smtClean="0"/>
              <a:t>605-607</a:t>
            </a:r>
            <a:endParaRPr lang="sk-SK" sz="1600" dirty="0"/>
          </a:p>
        </p:txBody>
      </p:sp>
      <p:sp>
        <p:nvSpPr>
          <p:cNvPr id="13" name="Obdĺžnik 12"/>
          <p:cNvSpPr/>
          <p:nvPr/>
        </p:nvSpPr>
        <p:spPr>
          <a:xfrm>
            <a:off x="971600" y="2204864"/>
            <a:ext cx="164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Crystal Growth</a:t>
            </a:r>
            <a:r>
              <a:rPr lang="en-US" b="1" baseline="-25000" dirty="0" smtClean="0"/>
              <a:t> </a:t>
            </a:r>
            <a:endParaRPr lang="sk-SK" b="1" dirty="0"/>
          </a:p>
        </p:txBody>
      </p:sp>
      <p:sp>
        <p:nvSpPr>
          <p:cNvPr id="14" name="Obdĺžnik 13"/>
          <p:cNvSpPr/>
          <p:nvPr/>
        </p:nvSpPr>
        <p:spPr>
          <a:xfrm>
            <a:off x="3100005" y="2195572"/>
            <a:ext cx="2192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Tuning = substitution</a:t>
            </a:r>
          </a:p>
          <a:p>
            <a:pPr algn="ctr"/>
            <a:r>
              <a:rPr lang="en-US" dirty="0" smtClean="0"/>
              <a:t>Best result</a:t>
            </a:r>
            <a:endParaRPr lang="sk-SK" dirty="0"/>
          </a:p>
        </p:txBody>
      </p:sp>
      <p:sp>
        <p:nvSpPr>
          <p:cNvPr id="15" name="Obdĺžnik 14"/>
          <p:cNvSpPr/>
          <p:nvPr/>
        </p:nvSpPr>
        <p:spPr>
          <a:xfrm>
            <a:off x="6567602" y="2195572"/>
            <a:ext cx="1676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Phase diagrams</a:t>
            </a:r>
          </a:p>
          <a:p>
            <a:pPr algn="ctr"/>
            <a:r>
              <a:rPr lang="en-US" dirty="0" smtClean="0"/>
              <a:t>Future</a:t>
            </a:r>
            <a:endParaRPr lang="sk-SK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966548"/>
              </p:ext>
            </p:extLst>
          </p:nvPr>
        </p:nvGraphicFramePr>
        <p:xfrm>
          <a:off x="5051328" y="3721260"/>
          <a:ext cx="4273200" cy="302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Graph" r:id="rId6" imgW="4276800" imgH="3022200" progId="Origin50.Graph">
                  <p:embed/>
                </p:oleObj>
              </mc:Choice>
              <mc:Fallback>
                <p:oleObj name="Graph" r:id="rId6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51328" y="3721260"/>
                        <a:ext cx="4273200" cy="3020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dĺžnik 16"/>
          <p:cNvSpPr/>
          <p:nvPr/>
        </p:nvSpPr>
        <p:spPr>
          <a:xfrm>
            <a:off x="2699792" y="3472307"/>
            <a:ext cx="26642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The substitution of Fe on the </a:t>
            </a:r>
            <a:r>
              <a:rPr lang="en-US" sz="1400" dirty="0" err="1"/>
              <a:t>Mn</a:t>
            </a:r>
            <a:r>
              <a:rPr lang="en-US" sz="1400" dirty="0"/>
              <a:t> sites in the NdMn</a:t>
            </a:r>
            <a:r>
              <a:rPr lang="en-US" sz="1400" baseline="-25000" dirty="0"/>
              <a:t>1-x</a:t>
            </a:r>
            <a:r>
              <a:rPr lang="en-US" sz="1400" dirty="0"/>
              <a:t>Fe</a:t>
            </a:r>
            <a:r>
              <a:rPr lang="en-US" sz="1400" baseline="-25000" dirty="0"/>
              <a:t>x</a:t>
            </a:r>
            <a:r>
              <a:rPr lang="en-US" sz="1400" dirty="0"/>
              <a:t>O</a:t>
            </a:r>
            <a:r>
              <a:rPr lang="en-US" sz="1400" baseline="-25000" dirty="0"/>
              <a:t>3+δ</a:t>
            </a:r>
            <a:r>
              <a:rPr lang="en-US" sz="1400" dirty="0"/>
              <a:t> </a:t>
            </a:r>
            <a:r>
              <a:rPr lang="en-US" sz="1400" dirty="0" smtClean="0"/>
              <a:t>com-pounds </a:t>
            </a:r>
            <a:r>
              <a:rPr lang="en-US" sz="1400" dirty="0"/>
              <a:t>leads to suppression of the magnetism of the </a:t>
            </a:r>
            <a:r>
              <a:rPr lang="en-US" sz="1400" dirty="0" err="1"/>
              <a:t>Mn</a:t>
            </a:r>
            <a:r>
              <a:rPr lang="en-US" sz="1400" dirty="0"/>
              <a:t>/Fe </a:t>
            </a:r>
            <a:r>
              <a:rPr lang="en-US" sz="1400" dirty="0" smtClean="0"/>
              <a:t>sub-lattice</a:t>
            </a:r>
            <a:r>
              <a:rPr lang="en-US" sz="1400" dirty="0"/>
              <a:t>, while the </a:t>
            </a:r>
            <a:r>
              <a:rPr lang="en-US" sz="1400" dirty="0" err="1"/>
              <a:t>Nd</a:t>
            </a:r>
            <a:r>
              <a:rPr lang="en-US" sz="1400" dirty="0"/>
              <a:t> </a:t>
            </a:r>
            <a:r>
              <a:rPr lang="en-US" sz="1400" dirty="0" err="1"/>
              <a:t>sublattice</a:t>
            </a:r>
            <a:r>
              <a:rPr lang="en-US" sz="1400" dirty="0"/>
              <a:t> remains untouched. The most interesting magnetic behavior was observed for the </a:t>
            </a:r>
            <a:r>
              <a:rPr lang="en-US" sz="1400" dirty="0" err="1" smtClean="0"/>
              <a:t>concen-tration</a:t>
            </a:r>
            <a:r>
              <a:rPr lang="en-US" sz="1400" dirty="0" smtClean="0"/>
              <a:t> </a:t>
            </a:r>
            <a:r>
              <a:rPr lang="en-US" sz="1400" dirty="0"/>
              <a:t>slightly lower than the </a:t>
            </a:r>
            <a:r>
              <a:rPr lang="en-US" sz="1400" dirty="0" smtClean="0"/>
              <a:t>cri-</a:t>
            </a:r>
            <a:r>
              <a:rPr lang="en-US" sz="1400" dirty="0" err="1" smtClean="0"/>
              <a:t>tical</a:t>
            </a:r>
            <a:r>
              <a:rPr lang="en-US" sz="1400" dirty="0" smtClean="0"/>
              <a:t> </a:t>
            </a:r>
            <a:r>
              <a:rPr lang="en-US" sz="1400" dirty="0"/>
              <a:t>one, namely x = 0.25 and x = 0.2. </a:t>
            </a:r>
            <a:endParaRPr lang="sk-SK" sz="1400" dirty="0"/>
          </a:p>
        </p:txBody>
      </p:sp>
      <p:sp>
        <p:nvSpPr>
          <p:cNvPr id="18" name="Obdĺžnik 17"/>
          <p:cNvSpPr/>
          <p:nvPr/>
        </p:nvSpPr>
        <p:spPr>
          <a:xfrm>
            <a:off x="5845649" y="2841903"/>
            <a:ext cx="329835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1600" dirty="0"/>
              <a:t>M. </a:t>
            </a:r>
            <a:r>
              <a:rPr lang="sk-SK" sz="1600" dirty="0" err="1" smtClean="0"/>
              <a:t>Mihalik</a:t>
            </a:r>
            <a:r>
              <a:rPr lang="en-US" sz="1600" dirty="0" smtClean="0"/>
              <a:t> et al.</a:t>
            </a:r>
            <a:r>
              <a:rPr lang="sk-SK" sz="1600" dirty="0" smtClean="0"/>
              <a:t>, </a:t>
            </a:r>
            <a:r>
              <a:rPr lang="sk-SK" sz="1600" dirty="0" err="1"/>
              <a:t>Journal</a:t>
            </a:r>
            <a:r>
              <a:rPr lang="sk-SK" sz="1600" dirty="0"/>
              <a:t> </a:t>
            </a:r>
            <a:r>
              <a:rPr lang="sk-SK" sz="1600" dirty="0" err="1"/>
              <a:t>of</a:t>
            </a:r>
            <a:r>
              <a:rPr lang="sk-SK" sz="1600" dirty="0"/>
              <a:t> </a:t>
            </a:r>
            <a:r>
              <a:rPr lang="sk-SK" sz="1600" dirty="0" err="1"/>
              <a:t>Alloys</a:t>
            </a:r>
            <a:r>
              <a:rPr lang="sk-SK" sz="1600" dirty="0"/>
              <a:t> and </a:t>
            </a:r>
            <a:r>
              <a:rPr lang="sk-SK" sz="1600" dirty="0" err="1"/>
              <a:t>Compounds</a:t>
            </a:r>
            <a:r>
              <a:rPr lang="sk-SK" sz="1600" dirty="0"/>
              <a:t> 687 (2016), 652-661 </a:t>
            </a:r>
          </a:p>
        </p:txBody>
      </p:sp>
    </p:spTree>
    <p:extLst>
      <p:ext uri="{BB962C8B-B14F-4D97-AF65-F5344CB8AC3E}">
        <p14:creationId xmlns:p14="http://schemas.microsoft.com/office/powerpoint/2010/main" val="5605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502235"/>
              </p:ext>
            </p:extLst>
          </p:nvPr>
        </p:nvGraphicFramePr>
        <p:xfrm>
          <a:off x="251520" y="476672"/>
          <a:ext cx="8712968" cy="5339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889"/>
                <a:gridCol w="389168"/>
                <a:gridCol w="321095"/>
                <a:gridCol w="479391"/>
                <a:gridCol w="399398"/>
                <a:gridCol w="398836"/>
                <a:gridCol w="399398"/>
                <a:gridCol w="399398"/>
                <a:gridCol w="399398"/>
                <a:gridCol w="478828"/>
                <a:gridCol w="558819"/>
                <a:gridCol w="642192"/>
                <a:gridCol w="479391"/>
                <a:gridCol w="642192"/>
                <a:gridCol w="478828"/>
                <a:gridCol w="559383"/>
                <a:gridCol w="497981"/>
                <a:gridCol w="559383"/>
              </a:tblGrid>
              <a:tr h="447435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A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B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C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D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E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F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G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H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J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K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</a:tr>
              <a:tr h="646863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Skupina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Meno, vek, FTE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celk</a:t>
                      </a:r>
                      <a:r>
                        <a:rPr lang="sk-SK" sz="1200" dirty="0">
                          <a:effectLst/>
                        </a:rPr>
                        <a:t>   WOS  </a:t>
                      </a:r>
                      <a:r>
                        <a:rPr lang="sk-SK" sz="1200" dirty="0" err="1">
                          <a:effectLst/>
                        </a:rPr>
                        <a:t>publ</a:t>
                      </a:r>
                      <a:r>
                        <a:rPr lang="sk-SK" sz="1200" dirty="0">
                          <a:effectLst/>
                        </a:rPr>
                        <a:t>.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Počet WOS publikácií 2016, klasifikácia podľa SCIMAGO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Počet APVV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A/B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Bilateral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BAPVV/MAD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Počet COST ...iné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Počet  EU 2020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R/P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Počet PhD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Celkový počet citácií 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Počet citácii 2015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h-index WOS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</a:tr>
              <a:tr h="210933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Q1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Q2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Q3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Q4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Q1P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rowSpan="3"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---------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/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90328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Technologické laboratórium Skupina celkovo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----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1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4/1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0/1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60218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FTE = 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Skupina / FTE 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---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---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gridSpan="3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8351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Marian Mihalik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60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1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0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rowSpan="4" gridSpan="4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------------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rowSpan="4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22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12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</a:tr>
              <a:tr h="21093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M. </a:t>
                      </a:r>
                      <a:r>
                        <a:rPr lang="sk-SK" sz="1200" dirty="0" err="1" smtClean="0">
                          <a:effectLst/>
                        </a:rPr>
                        <a:t>Zentkov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51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1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7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</a:tr>
              <a:tr h="42186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Matúš Mihalik 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36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4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1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0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3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0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4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1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7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6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</a:tr>
              <a:tr h="21093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M. Vavra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35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0,2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0/1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0/1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0/1</a:t>
                      </a:r>
                      <a:endParaRPr lang="sk-SK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0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 gridSpan="4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16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8</a:t>
                      </a:r>
                      <a:endParaRPr lang="sk-S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1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380</Words>
  <Application>Microsoft Office PowerPoint</Application>
  <PresentationFormat>Prezentácia na obrazovke (4:3)</PresentationFormat>
  <Paragraphs>141</Paragraphs>
  <Slides>2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4" baseType="lpstr">
      <vt:lpstr>Motív Office</vt:lpstr>
      <vt:lpstr>Graph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Marian</dc:creator>
  <cp:lastModifiedBy>Marian</cp:lastModifiedBy>
  <cp:revision>12</cp:revision>
  <cp:lastPrinted>2016-10-11T12:09:16Z</cp:lastPrinted>
  <dcterms:created xsi:type="dcterms:W3CDTF">2016-10-11T11:07:03Z</dcterms:created>
  <dcterms:modified xsi:type="dcterms:W3CDTF">2016-12-15T07:22:55Z</dcterms:modified>
</cp:coreProperties>
</file>