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83" r:id="rId3"/>
    <p:sldId id="279" r:id="rId4"/>
    <p:sldId id="280" r:id="rId5"/>
    <p:sldId id="257" r:id="rId6"/>
    <p:sldId id="278" r:id="rId7"/>
    <p:sldId id="282" r:id="rId8"/>
    <p:sldId id="285" r:id="rId9"/>
    <p:sldId id="269" r:id="rId10"/>
    <p:sldId id="268" r:id="rId11"/>
    <p:sldId id="270" r:id="rId12"/>
    <p:sldId id="272" r:id="rId13"/>
    <p:sldId id="273" r:id="rId14"/>
    <p:sldId id="271" r:id="rId15"/>
    <p:sldId id="267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363"/>
    <a:srgbClr val="002060"/>
    <a:srgbClr val="E1E8F5"/>
    <a:srgbClr val="9AB5E4"/>
    <a:srgbClr val="FFFF00"/>
    <a:srgbClr val="CC0000"/>
    <a:srgbClr val="193B64"/>
    <a:srgbClr val="1F497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3A157C-1E33-455B-9824-30ADFBBE37DA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FC7496-80CF-4097-ACED-A6FB0CFD9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42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8D1CBE-26D4-43B4-9C05-188321CCF0A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763E-39B4-40C0-8520-737791FD6D82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15B9-A4FD-450E-A02C-42949C842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DF53-DB62-474C-8D2C-0D7180F8CBF3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F023-C3BE-4EFF-B740-6732239E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7FCE-844F-4BFA-B9CA-F336FDB2891A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57C1-9D0C-48E7-9D25-2B79C98E3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3D6B-7171-4822-90CB-3252D31B03F4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E16F0-E017-44F4-A8DC-226AAD89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F395E-5468-46E3-88FA-B21F78CE5E07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E1B0-7128-45E3-8C5D-465A3DAA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AB3E-086D-46E9-B126-7F883EF99962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8565-F4BD-452B-B5AB-0DCE671F4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ECE7-2F29-4AD0-ACC7-4D0D030DD214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ED2B-6E16-41B2-B6E5-DCAD194F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CCA1-DE62-40A4-A070-255208DE7AF9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2995-F25D-4463-9487-99D15904F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809B-85E9-4B70-A368-18ECAF0AAF87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FB42-705F-44F3-B343-002CC54A8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38C0-89EF-4E5E-A9F7-FB19DC0A7300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771C-D67F-4735-AF20-8946EA2F1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349BE-BE97-4A56-9A21-C9E28D1A712D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F6EF-83EF-4847-B432-93C83E884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6F6ED3-AD7E-4232-9B1F-13A4DDCC1398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66A8F-4FCE-470D-B466-CE4A910A8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ihavepn.com/wp-content/uploads/2015/03/1-Best-Antioxidants-Formula-Advanced-Super-Antioxidants-Vitamins-Supplements-Extreme-Complex-Blend-All-Natural-Formulated-With-Acai-Goji-Berry-Hawaiian-Noni-Mangosteen-Pomegrenate-and-Other-Herbal-Ing-0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7/70/Production_of_mitochondrial_ROS,_mitochondrial_RO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3763" y="1404938"/>
            <a:ext cx="4175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Andrey Musatov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000" b="1" dirty="0">
              <a:solidFill>
                <a:srgbClr val="0033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600" dirty="0">
                <a:solidFill>
                  <a:srgbClr val="002060"/>
                </a:solidFill>
                <a:latin typeface="Georgia" pitchFamily="18" charset="0"/>
              </a:rPr>
              <a:t>ÚEF SAV 2016</a:t>
            </a:r>
            <a:endParaRPr lang="en-US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340" name="Title 3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8074025" cy="1079500"/>
          </a:xfrm>
        </p:spPr>
        <p:txBody>
          <a:bodyPr/>
          <a:lstStyle/>
          <a:p>
            <a:pPr algn="l"/>
            <a:r>
              <a:rPr lang="sk-SK" sz="3600" b="1" smtClean="0">
                <a:solidFill>
                  <a:schemeClr val="tx2"/>
                </a:solidFill>
                <a:latin typeface="Georgia" pitchFamily="18" charset="0"/>
              </a:rPr>
              <a:t>Mitochondriálny </a:t>
            </a:r>
            <a:r>
              <a:rPr lang="en-US" sz="3600" b="1" smtClean="0">
                <a:solidFill>
                  <a:schemeClr val="tx2"/>
                </a:solidFill>
                <a:latin typeface="Georgia" pitchFamily="18" charset="0"/>
              </a:rPr>
              <a:t>Oxida</a:t>
            </a:r>
            <a:r>
              <a:rPr lang="sk-SK" sz="3600" b="1" smtClean="0">
                <a:solidFill>
                  <a:schemeClr val="tx2"/>
                </a:solidFill>
                <a:latin typeface="Georgia" pitchFamily="18" charset="0"/>
              </a:rPr>
              <a:t>čný</a:t>
            </a:r>
            <a:r>
              <a:rPr lang="en-US" sz="3600" b="1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sk-SK" sz="3600" b="1" smtClean="0">
                <a:solidFill>
                  <a:schemeClr val="tx2"/>
                </a:solidFill>
                <a:latin typeface="Georgia" pitchFamily="18" charset="0"/>
              </a:rPr>
              <a:t>S</a:t>
            </a:r>
            <a:r>
              <a:rPr lang="en-US" sz="3600" b="1" smtClean="0">
                <a:solidFill>
                  <a:schemeClr val="tx2"/>
                </a:solidFill>
                <a:latin typeface="Georgia" pitchFamily="18" charset="0"/>
              </a:rPr>
              <a:t>tres</a:t>
            </a:r>
            <a:endParaRPr lang="en-US" sz="3600" smtClean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800725" y="4221163"/>
            <a:ext cx="5381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  <p:pic>
        <p:nvPicPr>
          <p:cNvPr id="14342" name="Picture 4" descr="https://upload.wikimedia.org/wikipedia/commons/thumb/3/3b/Animal_mitochondrion_diagram_en.svg/2000px-Animal_mitochondrion_diagram_e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138" y="2781300"/>
            <a:ext cx="47275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76288"/>
            <a:ext cx="8675687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3860800"/>
            <a:ext cx="8661400" cy="277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679825" y="44450"/>
            <a:ext cx="1755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 b="1">
                <a:solidFill>
                  <a:srgbClr val="C00000"/>
                </a:solidFill>
                <a:latin typeface="Georgia" pitchFamily="18" charset="0"/>
              </a:rPr>
              <a:t>2013</a:t>
            </a:r>
            <a:endParaRPr lang="en-US" sz="32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6532563" y="2614613"/>
            <a:ext cx="2216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IF</a:t>
            </a:r>
            <a:r>
              <a:rPr lang="sk-SK" sz="2000" b="1" baseline="-25000">
                <a:solidFill>
                  <a:srgbClr val="C00000"/>
                </a:solidFill>
                <a:latin typeface="Georgia" pitchFamily="18" charset="0"/>
              </a:rPr>
              <a:t>2013</a:t>
            </a:r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 3.164</a:t>
            </a:r>
            <a:endParaRPr lang="en-US" sz="20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6605588" y="6021388"/>
            <a:ext cx="2214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IF</a:t>
            </a:r>
            <a:r>
              <a:rPr lang="sk-SK" sz="2000" b="1" baseline="-25000">
                <a:solidFill>
                  <a:srgbClr val="C00000"/>
                </a:solidFill>
                <a:latin typeface="Georgia" pitchFamily="18" charset="0"/>
              </a:rPr>
              <a:t>2013</a:t>
            </a:r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 3.164</a:t>
            </a:r>
            <a:endParaRPr lang="en-US" sz="20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0" y="0"/>
            <a:ext cx="392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Doterajšie výsledky</a:t>
            </a:r>
            <a:endParaRPr lang="en-US" sz="2000" b="1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65175"/>
            <a:ext cx="8963025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4005263"/>
            <a:ext cx="8969375" cy="2484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468688" y="44450"/>
            <a:ext cx="217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 b="1">
                <a:solidFill>
                  <a:srgbClr val="C00000"/>
                </a:solidFill>
                <a:latin typeface="Georgia" pitchFamily="18" charset="0"/>
              </a:rPr>
              <a:t>2014</a:t>
            </a:r>
            <a:endParaRPr lang="en-US" sz="32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6316663" y="3314700"/>
            <a:ext cx="2216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IF</a:t>
            </a:r>
            <a:r>
              <a:rPr lang="sk-SK" sz="2000" b="1" baseline="-25000">
                <a:solidFill>
                  <a:srgbClr val="C00000"/>
                </a:solidFill>
                <a:latin typeface="Georgia" pitchFamily="18" charset="0"/>
              </a:rPr>
              <a:t>2014</a:t>
            </a:r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 2.963</a:t>
            </a:r>
            <a:endParaRPr lang="en-US" sz="20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372225" y="5732463"/>
            <a:ext cx="22161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IF</a:t>
            </a:r>
            <a:r>
              <a:rPr lang="sk-SK" sz="2000" b="1" baseline="-25000">
                <a:solidFill>
                  <a:srgbClr val="C00000"/>
                </a:solidFill>
                <a:latin typeface="Georgia" pitchFamily="18" charset="0"/>
              </a:rPr>
              <a:t>2014</a:t>
            </a:r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 2.963</a:t>
            </a:r>
            <a:endParaRPr lang="en-US" sz="20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6631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600">
                <a:solidFill>
                  <a:srgbClr val="002060"/>
                </a:solidFill>
                <a:latin typeface="Georgia" pitchFamily="18" charset="0"/>
              </a:rPr>
              <a:t>ÚEF SAV 2016</a:t>
            </a:r>
            <a:endParaRPr lang="en-US" sz="160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6632" name="TextBox 3"/>
          <p:cNvSpPr txBox="1">
            <a:spLocks noChangeArrowheads="1"/>
          </p:cNvSpPr>
          <p:nvPr/>
        </p:nvSpPr>
        <p:spPr bwMode="auto">
          <a:xfrm>
            <a:off x="0" y="0"/>
            <a:ext cx="392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Doterajšie výsledky</a:t>
            </a:r>
            <a:endParaRPr lang="en-US" sz="2000" b="1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8" y="1412875"/>
            <a:ext cx="8964612" cy="3352800"/>
          </a:xfrm>
        </p:spPr>
        <p:txBody>
          <a:bodyPr rtlCol="0">
            <a:noAutofit/>
          </a:bodyPr>
          <a:lstStyle/>
          <a:p>
            <a:pPr fontAlgn="auto">
              <a:lnSpc>
                <a:spcPts val="5000"/>
              </a:lnSpc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ROS-induced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Oxidative Damage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to</a:t>
            </a:r>
            <a:r>
              <a:rPr lang="sk-SK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Mitochondrial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Electron-Transport Proteins: </a:t>
            </a:r>
            <a:r>
              <a:rPr lang="sk-SK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sk-SK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Focus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on Cytochrome </a:t>
            </a:r>
            <a:r>
              <a:rPr lang="en-US" sz="3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Oxidase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3390900" y="188913"/>
            <a:ext cx="2179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 b="1">
                <a:solidFill>
                  <a:srgbClr val="C00000"/>
                </a:solidFill>
                <a:latin typeface="Georgia" pitchFamily="18" charset="0"/>
              </a:rPr>
              <a:t>2015</a:t>
            </a:r>
            <a:endParaRPr lang="en-US" sz="32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390900" y="5157788"/>
            <a:ext cx="226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 b="1">
                <a:solidFill>
                  <a:srgbClr val="C00000"/>
                </a:solidFill>
                <a:latin typeface="Georgia" pitchFamily="18" charset="0"/>
              </a:rPr>
              <a:t>IF = DrSc</a:t>
            </a:r>
            <a:endParaRPr lang="en-US" sz="32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600">
                <a:solidFill>
                  <a:srgbClr val="002060"/>
                </a:solidFill>
                <a:latin typeface="Georgia" pitchFamily="18" charset="0"/>
              </a:rPr>
              <a:t>ÚEF SAV 2016</a:t>
            </a:r>
            <a:endParaRPr lang="en-US" sz="160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0" y="0"/>
            <a:ext cx="392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Doterajšie výsledky</a:t>
            </a:r>
            <a:endParaRPr lang="en-US" sz="2000" b="1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8229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755650" y="144463"/>
            <a:ext cx="7704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002060"/>
                </a:solidFill>
                <a:latin typeface="Calibri" pitchFamily="34" charset="0"/>
              </a:rPr>
              <a:t>Počet CC publikácií, patentov, pozvaných prednášok</a:t>
            </a:r>
            <a:endParaRPr lang="en-US" sz="2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4084638"/>
            <a:ext cx="84248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>
                <a:latin typeface="Georgia" pitchFamily="18" charset="0"/>
                <a:cs typeface="+mn-cs"/>
              </a:rPr>
              <a:t>Pozvané prednášky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Georgia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600" b="1" dirty="0">
                <a:latin typeface="Georgia" pitchFamily="18" charset="0"/>
                <a:cs typeface="+mn-cs"/>
              </a:rPr>
              <a:t>Musatov, A</a:t>
            </a:r>
            <a:r>
              <a:rPr lang="sk-SK" sz="1600" dirty="0">
                <a:latin typeface="Georgia" pitchFamily="18" charset="0"/>
                <a:cs typeface="+mn-cs"/>
              </a:rPr>
              <a:t>. “</a:t>
            </a:r>
            <a:r>
              <a:rPr lang="sk-SK" sz="1600" b="1" i="1" dirty="0">
                <a:latin typeface="Georgia" pitchFamily="18" charset="0"/>
                <a:cs typeface="+mn-cs"/>
              </a:rPr>
              <a:t>Role </a:t>
            </a:r>
            <a:r>
              <a:rPr lang="sk-SK" sz="1600" b="1" i="1" dirty="0" err="1">
                <a:latin typeface="Georgia" pitchFamily="18" charset="0"/>
                <a:cs typeface="+mn-cs"/>
              </a:rPr>
              <a:t>of</a:t>
            </a:r>
            <a:r>
              <a:rPr lang="sk-SK" sz="1600" b="1" i="1" dirty="0">
                <a:latin typeface="Georgia" pitchFamily="18" charset="0"/>
                <a:cs typeface="+mn-cs"/>
              </a:rPr>
              <a:t> Cardiolipin in </a:t>
            </a:r>
            <a:r>
              <a:rPr lang="sk-SK" sz="1600" b="1" i="1" dirty="0" err="1">
                <a:latin typeface="Georgia" pitchFamily="18" charset="0"/>
                <a:cs typeface="+mn-cs"/>
              </a:rPr>
              <a:t>ROS-induced</a:t>
            </a:r>
            <a:r>
              <a:rPr lang="sk-SK" sz="1600" b="1" i="1" dirty="0">
                <a:latin typeface="Georgia" pitchFamily="18" charset="0"/>
                <a:cs typeface="+mn-cs"/>
              </a:rPr>
              <a:t> </a:t>
            </a:r>
            <a:r>
              <a:rPr lang="sk-SK" sz="1600" b="1" i="1" dirty="0" err="1">
                <a:latin typeface="Georgia" pitchFamily="18" charset="0"/>
                <a:cs typeface="+mn-cs"/>
              </a:rPr>
              <a:t>Modifications</a:t>
            </a:r>
            <a:r>
              <a:rPr lang="sk-SK" sz="1600" b="1" i="1" dirty="0">
                <a:latin typeface="Georgia" pitchFamily="18" charset="0"/>
                <a:cs typeface="+mn-cs"/>
              </a:rPr>
              <a:t> </a:t>
            </a:r>
            <a:r>
              <a:rPr lang="sk-SK" sz="1600" b="1" i="1" dirty="0" err="1">
                <a:latin typeface="Georgia" pitchFamily="18" charset="0"/>
                <a:cs typeface="+mn-cs"/>
              </a:rPr>
              <a:t>of</a:t>
            </a:r>
            <a:r>
              <a:rPr lang="sk-SK" sz="1600" b="1" i="1" dirty="0">
                <a:latin typeface="Georgia" pitchFamily="18" charset="0"/>
                <a:cs typeface="+mn-cs"/>
              </a:rPr>
              <a:t> </a:t>
            </a:r>
            <a:r>
              <a:rPr lang="sk-SK" sz="1600" b="1" i="1" dirty="0" err="1">
                <a:latin typeface="Georgia" pitchFamily="18" charset="0"/>
                <a:cs typeface="+mn-cs"/>
              </a:rPr>
              <a:t>Mitochondrial</a:t>
            </a:r>
            <a:r>
              <a:rPr lang="sk-SK" sz="1600" b="1" i="1" dirty="0">
                <a:latin typeface="Georgia" pitchFamily="18" charset="0"/>
                <a:cs typeface="+mn-cs"/>
              </a:rPr>
              <a:t> </a:t>
            </a:r>
            <a:r>
              <a:rPr lang="sk-SK" sz="1600" b="1" i="1" dirty="0" err="1">
                <a:latin typeface="Georgia" pitchFamily="18" charset="0"/>
                <a:cs typeface="+mn-cs"/>
              </a:rPr>
              <a:t>Electron-Transfer</a:t>
            </a:r>
            <a:r>
              <a:rPr lang="sk-SK" sz="1600" b="1" i="1" dirty="0">
                <a:latin typeface="Georgia" pitchFamily="18" charset="0"/>
                <a:cs typeface="+mn-cs"/>
              </a:rPr>
              <a:t> </a:t>
            </a:r>
            <a:r>
              <a:rPr lang="sk-SK" sz="1600" b="1" i="1" dirty="0" err="1">
                <a:latin typeface="Georgia" pitchFamily="18" charset="0"/>
                <a:cs typeface="+mn-cs"/>
              </a:rPr>
              <a:t>Complexes</a:t>
            </a:r>
            <a:r>
              <a:rPr lang="sk-SK" sz="1600" dirty="0">
                <a:latin typeface="Georgia" pitchFamily="18" charset="0"/>
                <a:cs typeface="+mn-cs"/>
              </a:rPr>
              <a:t>“ 25.október 2014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>
                <a:latin typeface="Georgia" pitchFamily="18" charset="0"/>
                <a:cs typeface="+mn-cs"/>
              </a:rPr>
              <a:t>	Moskovská Štátna Univerzita, Ústav A. N. </a:t>
            </a:r>
            <a:r>
              <a:rPr lang="sk-SK" sz="1600" dirty="0" err="1">
                <a:latin typeface="Georgia" pitchFamily="18" charset="0"/>
                <a:cs typeface="+mn-cs"/>
              </a:rPr>
              <a:t>Belozerského</a:t>
            </a:r>
            <a:r>
              <a:rPr lang="sk-SK" sz="1600" dirty="0">
                <a:latin typeface="Georgia" pitchFamily="18" charset="0"/>
                <a:cs typeface="+mn-cs"/>
              </a:rPr>
              <a:t>, Moskva, Ruská Federácia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Georgia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600" b="1" dirty="0">
                <a:latin typeface="Georgia" pitchFamily="18" charset="0"/>
                <a:cs typeface="+mn-cs"/>
              </a:rPr>
              <a:t>Musatov, A</a:t>
            </a:r>
            <a:r>
              <a:rPr lang="sk-SK" sz="1600" dirty="0">
                <a:latin typeface="Georgia" pitchFamily="18" charset="0"/>
                <a:cs typeface="+mn-cs"/>
              </a:rPr>
              <a:t>. “</a:t>
            </a:r>
            <a:r>
              <a:rPr lang="sk-SK" sz="1600" b="1" i="1" dirty="0" err="1">
                <a:latin typeface="Georgia" pitchFamily="18" charset="0"/>
                <a:cs typeface="+mn-cs"/>
              </a:rPr>
              <a:t>Decomposition</a:t>
            </a:r>
            <a:r>
              <a:rPr lang="sk-SK" sz="1600" b="1" i="1" dirty="0">
                <a:latin typeface="Georgia" pitchFamily="18" charset="0"/>
                <a:cs typeface="+mn-cs"/>
              </a:rPr>
              <a:t> </a:t>
            </a:r>
            <a:r>
              <a:rPr lang="sk-SK" sz="1600" b="1" i="1" dirty="0" err="1">
                <a:latin typeface="Georgia" pitchFamily="18" charset="0"/>
                <a:cs typeface="+mn-cs"/>
              </a:rPr>
              <a:t>of</a:t>
            </a:r>
            <a:r>
              <a:rPr lang="sk-SK" sz="1600" b="1" i="1" dirty="0">
                <a:latin typeface="Georgia" pitchFamily="18" charset="0"/>
                <a:cs typeface="+mn-cs"/>
              </a:rPr>
              <a:t> </a:t>
            </a:r>
            <a:r>
              <a:rPr lang="sk-SK" sz="1600" b="1" i="1" dirty="0" err="1">
                <a:latin typeface="Georgia" pitchFamily="18" charset="0"/>
                <a:cs typeface="+mn-cs"/>
              </a:rPr>
              <a:t>Hydrogen</a:t>
            </a:r>
            <a:r>
              <a:rPr lang="sk-SK" sz="1600" b="1" i="1" dirty="0">
                <a:latin typeface="Georgia" pitchFamily="18" charset="0"/>
                <a:cs typeface="+mn-cs"/>
              </a:rPr>
              <a:t> Peroxide by </a:t>
            </a:r>
            <a:r>
              <a:rPr lang="sk-SK" sz="1600" b="1" i="1" dirty="0" err="1">
                <a:latin typeface="Georgia" pitchFamily="18" charset="0"/>
                <a:cs typeface="+mn-cs"/>
              </a:rPr>
              <a:t>Mitochondrial</a:t>
            </a:r>
            <a:r>
              <a:rPr lang="sk-SK" sz="1600" b="1" i="1" dirty="0">
                <a:latin typeface="Georgia" pitchFamily="18" charset="0"/>
                <a:cs typeface="+mn-cs"/>
              </a:rPr>
              <a:t> </a:t>
            </a:r>
            <a:r>
              <a:rPr lang="sk-SK" sz="1600" b="1" i="1" dirty="0" err="1">
                <a:latin typeface="Georgia" pitchFamily="18" charset="0"/>
                <a:cs typeface="+mn-cs"/>
              </a:rPr>
              <a:t>Electron-Transfer</a:t>
            </a:r>
            <a:r>
              <a:rPr lang="sk-SK" sz="1600" b="1" i="1" dirty="0">
                <a:latin typeface="Georgia" pitchFamily="18" charset="0"/>
                <a:cs typeface="+mn-cs"/>
              </a:rPr>
              <a:t> </a:t>
            </a:r>
            <a:r>
              <a:rPr lang="sk-SK" sz="1600" b="1" i="1" dirty="0" err="1">
                <a:latin typeface="Georgia" pitchFamily="18" charset="0"/>
                <a:cs typeface="+mn-cs"/>
              </a:rPr>
              <a:t>Complexes</a:t>
            </a:r>
            <a:r>
              <a:rPr lang="sk-SK" sz="1600" dirty="0">
                <a:latin typeface="Georgia" pitchFamily="18" charset="0"/>
                <a:cs typeface="+mn-cs"/>
              </a:rPr>
              <a:t>“ 4.júna 2015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>
                <a:latin typeface="Georgia" pitchFamily="18" charset="0"/>
                <a:cs typeface="+mn-cs"/>
              </a:rPr>
              <a:t>	Moskovská Štátna Univerzita, Ústav A. N. </a:t>
            </a:r>
            <a:r>
              <a:rPr lang="sk-SK" sz="1600" dirty="0" err="1">
                <a:latin typeface="Georgia" pitchFamily="18" charset="0"/>
                <a:cs typeface="+mn-cs"/>
              </a:rPr>
              <a:t>Belozerského</a:t>
            </a:r>
            <a:r>
              <a:rPr lang="sk-SK" sz="1600" dirty="0">
                <a:latin typeface="Georgia" pitchFamily="18" charset="0"/>
                <a:cs typeface="+mn-cs"/>
              </a:rPr>
              <a:t>, Moskva, Ruská Federácia</a:t>
            </a:r>
            <a:endParaRPr lang="en-US" sz="1600" dirty="0">
              <a:latin typeface="Georgia" pitchFamily="18" charset="0"/>
              <a:cs typeface="+mn-cs"/>
            </a:endParaRP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600">
                <a:solidFill>
                  <a:srgbClr val="002060"/>
                </a:solidFill>
                <a:latin typeface="Georgia" pitchFamily="18" charset="0"/>
              </a:rPr>
              <a:t>ÚEF SAV 2016</a:t>
            </a:r>
            <a:endParaRPr lang="en-US" sz="160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58888" y="1341438"/>
          <a:ext cx="6697662" cy="1893889"/>
        </p:xfrm>
        <a:graphic>
          <a:graphicData uri="http://schemas.openxmlformats.org/drawingml/2006/table">
            <a:tbl>
              <a:tblPr/>
              <a:tblGrid>
                <a:gridCol w="3043237"/>
                <a:gridCol w="731838"/>
                <a:gridCol w="730250"/>
                <a:gridCol w="730250"/>
                <a:gridCol w="731837"/>
                <a:gridCol w="7302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SUMA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Celkový počet citácií WOS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/55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/52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/43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/35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/185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Iné databázy- SCOPUS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/52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/43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/37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/35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53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/163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1" name="Rectangle 1"/>
          <p:cNvSpPr>
            <a:spLocks noChangeArrowheads="1"/>
          </p:cNvSpPr>
          <p:nvPr/>
        </p:nvSpPr>
        <p:spPr bwMode="auto">
          <a:xfrm>
            <a:off x="1258888" y="315913"/>
            <a:ext cx="6481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sk-SK" altLang="en-US" sz="20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Citácie za akreditačne obdobie</a:t>
            </a:r>
            <a:endParaRPr lang="sk-SK" altLang="en-US" sz="200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3706813"/>
            <a:ext cx="7559675" cy="1046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marL="342900" indent="-342900" algn="ctr"/>
            <a:r>
              <a:rPr lang="sk-SK" altLang="en-US" sz="20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Citácie prác, publikované v atestačnom období </a:t>
            </a:r>
          </a:p>
          <a:p>
            <a:pPr marL="342900" indent="-342900" algn="ctr"/>
            <a:r>
              <a:rPr lang="sk-SK" altLang="en-US" sz="24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2012-2015</a:t>
            </a:r>
            <a:endParaRPr lang="en-US" altLang="en-US" sz="2400" b="1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eaLnBrk="0" hangingPunct="0"/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24075" y="4618038"/>
          <a:ext cx="4968875" cy="1655764"/>
        </p:xfrm>
        <a:graphic>
          <a:graphicData uri="http://schemas.openxmlformats.org/drawingml/2006/table">
            <a:tbl>
              <a:tblPr/>
              <a:tblGrid>
                <a:gridCol w="3600450"/>
                <a:gridCol w="1368425"/>
              </a:tblGrid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SUMA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Celkový počet citácií WOS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/202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Iné databázy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7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600">
                <a:solidFill>
                  <a:srgbClr val="002060"/>
                </a:solidFill>
                <a:latin typeface="Georgia" pitchFamily="18" charset="0"/>
              </a:rPr>
              <a:t>ÚEF SAV 2016</a:t>
            </a:r>
            <a:endParaRPr lang="en-US" sz="160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89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Riešiteľský kolektív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68313" y="980728"/>
            <a:ext cx="82073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	</a:t>
            </a:r>
          </a:p>
          <a:p>
            <a:r>
              <a:rPr lang="en-US" sz="2400" b="1" dirty="0">
                <a:latin typeface="Georgia" pitchFamily="18" charset="0"/>
              </a:rPr>
              <a:t>Dr. Andrey Musatov, </a:t>
            </a:r>
            <a:r>
              <a:rPr lang="en-US" sz="2400" b="1" dirty="0" err="1">
                <a:latin typeface="Georgia" pitchFamily="18" charset="0"/>
              </a:rPr>
              <a:t>DrSc</a:t>
            </a:r>
            <a:r>
              <a:rPr lang="sk-SK" sz="2400" b="1" dirty="0">
                <a:latin typeface="Georgia" pitchFamily="18" charset="0"/>
              </a:rPr>
              <a:t>.</a:t>
            </a:r>
            <a:r>
              <a:rPr lang="en-US" sz="2400" b="1" dirty="0">
                <a:latin typeface="Georgia" pitchFamily="18" charset="0"/>
              </a:rPr>
              <a:t> </a:t>
            </a:r>
            <a:r>
              <a:rPr lang="en-US" sz="2000" b="1" dirty="0">
                <a:latin typeface="Georgia" pitchFamily="18" charset="0"/>
              </a:rPr>
              <a:t>(od 01.07.2012)</a:t>
            </a:r>
          </a:p>
          <a:p>
            <a:r>
              <a:rPr lang="sk-SK" sz="2400" b="1" dirty="0">
                <a:latin typeface="Georgia" pitchFamily="18" charset="0"/>
              </a:rPr>
              <a:t>				</a:t>
            </a:r>
          </a:p>
          <a:p>
            <a:r>
              <a:rPr lang="sk-SK" sz="2400" b="1" dirty="0">
                <a:latin typeface="Georgia" pitchFamily="18" charset="0"/>
              </a:rPr>
              <a:t>					</a:t>
            </a:r>
          </a:p>
          <a:p>
            <a:r>
              <a:rPr lang="en-US" sz="2400" b="1" dirty="0">
                <a:latin typeface="Georgia" pitchFamily="18" charset="0"/>
              </a:rPr>
              <a:t>Dr. </a:t>
            </a:r>
            <a:r>
              <a:rPr lang="en-US" sz="2400" b="1" dirty="0" err="1">
                <a:latin typeface="Georgia" pitchFamily="18" charset="0"/>
              </a:rPr>
              <a:t>Katarína</a:t>
            </a:r>
            <a:r>
              <a:rPr lang="en-US" sz="2400" b="1" dirty="0">
                <a:latin typeface="Georgia" pitchFamily="18" charset="0"/>
              </a:rPr>
              <a:t> </a:t>
            </a:r>
            <a:r>
              <a:rPr lang="en-US" sz="2400" b="1" dirty="0" err="1">
                <a:latin typeface="Georgia" pitchFamily="18" charset="0"/>
              </a:rPr>
              <a:t>Šipošová</a:t>
            </a:r>
            <a:r>
              <a:rPr lang="en-US" sz="2400" b="1" dirty="0">
                <a:latin typeface="Georgia" pitchFamily="18" charset="0"/>
              </a:rPr>
              <a:t>, PhD</a:t>
            </a:r>
            <a:r>
              <a:rPr lang="sk-SK" sz="2400" b="1" dirty="0">
                <a:latin typeface="Georgia" pitchFamily="18" charset="0"/>
              </a:rPr>
              <a:t>.</a:t>
            </a:r>
            <a:r>
              <a:rPr lang="en-US" sz="2400" b="1" dirty="0">
                <a:latin typeface="Georgia" pitchFamily="18" charset="0"/>
              </a:rPr>
              <a:t> </a:t>
            </a:r>
            <a:r>
              <a:rPr lang="en-US" sz="2000" b="1" dirty="0">
                <a:latin typeface="Georgia" pitchFamily="18" charset="0"/>
              </a:rPr>
              <a:t>(od 01.07.2015)</a:t>
            </a:r>
          </a:p>
          <a:p>
            <a:endParaRPr lang="sk-SK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Mgr. Veronika </a:t>
            </a:r>
            <a:r>
              <a:rPr lang="en-US" sz="2400" b="1" dirty="0" err="1">
                <a:latin typeface="Georgia" pitchFamily="18" charset="0"/>
              </a:rPr>
              <a:t>Lysáková</a:t>
            </a:r>
            <a:r>
              <a:rPr lang="sk-SK" sz="2400" b="1" dirty="0">
                <a:latin typeface="Georgia" pitchFamily="18" charset="0"/>
              </a:rPr>
              <a:t>,</a:t>
            </a:r>
            <a:r>
              <a:rPr lang="en-US" sz="2400" b="1" dirty="0">
                <a:latin typeface="Georgia" pitchFamily="18" charset="0"/>
              </a:rPr>
              <a:t> </a:t>
            </a:r>
            <a:r>
              <a:rPr lang="en-US" sz="2000" b="1" dirty="0">
                <a:latin typeface="Georgia" pitchFamily="18" charset="0"/>
              </a:rPr>
              <a:t>(od 01.09.2015, </a:t>
            </a:r>
            <a:r>
              <a:rPr lang="en-US" sz="2000" b="1" dirty="0" err="1">
                <a:latin typeface="Georgia" pitchFamily="18" charset="0"/>
              </a:rPr>
              <a:t>doktorandka</a:t>
            </a:r>
            <a:r>
              <a:rPr lang="en-US" sz="2000" b="1" dirty="0">
                <a:latin typeface="Georgia" pitchFamily="18" charset="0"/>
              </a:rPr>
              <a:t>)</a:t>
            </a: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600">
                <a:latin typeface="Georgia" pitchFamily="18" charset="0"/>
              </a:rPr>
              <a:t>ÚEF SAV 2016</a:t>
            </a:r>
            <a:endParaRPr lang="en-US" sz="160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514" y="393305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Georgia" panose="02040502050405020303" pitchFamily="18" charset="0"/>
              </a:rPr>
              <a:t>2013-2016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sk-SK" sz="2000" dirty="0">
                <a:latin typeface="Georgia" panose="02040502050405020303" pitchFamily="18" charset="0"/>
              </a:rPr>
              <a:t>Názov: „</a:t>
            </a:r>
            <a:r>
              <a:rPr lang="sk-SK" sz="2000" i="1" dirty="0">
                <a:latin typeface="Georgia" panose="02040502050405020303" pitchFamily="18" charset="0"/>
              </a:rPr>
              <a:t>Funkčná a štruktúrna integrita proteínov v dvojvrstvových micelách – aplikácia na mitochondriálne a amyloidogénne proteíny</a:t>
            </a:r>
            <a:r>
              <a:rPr lang="sk-SK" sz="2000" dirty="0">
                <a:latin typeface="Georgia" panose="02040502050405020303" pitchFamily="18" charset="0"/>
              </a:rPr>
              <a:t>”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sk-SK" sz="2000" dirty="0">
                <a:latin typeface="Georgia" panose="02040502050405020303" pitchFamily="18" charset="0"/>
              </a:rPr>
              <a:t>Program: </a:t>
            </a:r>
            <a:r>
              <a:rPr lang="sk-SK" sz="2000" i="1" dirty="0">
                <a:latin typeface="Georgia" panose="02040502050405020303" pitchFamily="18" charset="0"/>
              </a:rPr>
              <a:t>VEGA</a:t>
            </a:r>
            <a:r>
              <a:rPr lang="sk-SK" sz="2000" dirty="0">
                <a:latin typeface="Georgia" panose="02040502050405020303" pitchFamily="18" charset="0"/>
              </a:rPr>
              <a:t/>
            </a:r>
            <a:br>
              <a:rPr lang="sk-SK" sz="2000" dirty="0">
                <a:latin typeface="Georgia" panose="02040502050405020303" pitchFamily="18" charset="0"/>
              </a:rPr>
            </a:br>
            <a:r>
              <a:rPr lang="sk-SK" sz="2000" u="sng" dirty="0">
                <a:latin typeface="Georgia" panose="02040502050405020303" pitchFamily="18" charset="0"/>
              </a:rPr>
              <a:t>Úloha:</a:t>
            </a:r>
            <a:r>
              <a:rPr lang="sk-SK" sz="2000" dirty="0">
                <a:latin typeface="Georgia" panose="02040502050405020303" pitchFamily="18" charset="0"/>
              </a:rPr>
              <a:t> zodpovedný riešiteľ </a:t>
            </a:r>
            <a:r>
              <a:rPr lang="sk-SK" sz="2000" dirty="0" smtClean="0">
                <a:latin typeface="Georgia" panose="02040502050405020303" pitchFamily="18" charset="0"/>
              </a:rPr>
              <a:t>projektu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323850" y="1341438"/>
            <a:ext cx="84963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2750"/>
              </a:lnSpc>
              <a:buFont typeface="Arial" charset="0"/>
              <a:buChar char="•"/>
            </a:pP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Mechanizmus tvorby reaktívnych foriem kyslíka v mitochondriách </a:t>
            </a:r>
            <a:endParaRPr lang="en-US" b="1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ts val="2750"/>
              </a:lnSpc>
              <a:buFont typeface="Arial" charset="0"/>
              <a:buChar char="•"/>
            </a:pPr>
            <a:endParaRPr lang="sk-SK" sz="2000" b="1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ts val="2750"/>
              </a:lnSpc>
              <a:buFont typeface="Arial" charset="0"/>
              <a:buChar char="•"/>
            </a:pP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Obranné </a:t>
            </a:r>
            <a:r>
              <a:rPr lang="sk-SK" b="1" dirty="0" err="1">
                <a:solidFill>
                  <a:srgbClr val="002060"/>
                </a:solidFill>
                <a:latin typeface="Georgia" pitchFamily="18" charset="0"/>
              </a:rPr>
              <a:t>anti-oxidačné</a:t>
            </a: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 mechanizmy bunky.</a:t>
            </a:r>
          </a:p>
          <a:p>
            <a:pPr marL="342900" indent="-342900">
              <a:lnSpc>
                <a:spcPts val="2750"/>
              </a:lnSpc>
            </a:pP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	Participácia </a:t>
            </a:r>
            <a:r>
              <a:rPr lang="sk-SK" b="1" dirty="0" err="1">
                <a:solidFill>
                  <a:srgbClr val="002060"/>
                </a:solidFill>
                <a:latin typeface="Georgia" pitchFamily="18" charset="0"/>
              </a:rPr>
              <a:t>elektrón-transportných</a:t>
            </a: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 komplexov v obrannom mechanizme</a:t>
            </a:r>
            <a:endParaRPr lang="en-US" b="1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ts val="2750"/>
              </a:lnSpc>
              <a:buFont typeface="Arial" charset="0"/>
              <a:buChar char="•"/>
            </a:pPr>
            <a:endParaRPr lang="sk-SK" sz="2000" b="1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ts val="2750"/>
              </a:lnSpc>
              <a:buFont typeface="Arial" charset="0"/>
              <a:buChar char="•"/>
            </a:pP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Mechanizmus protónového prenosu </a:t>
            </a:r>
            <a:r>
              <a:rPr lang="sk-SK" b="1" dirty="0" err="1">
                <a:solidFill>
                  <a:srgbClr val="002060"/>
                </a:solidFill>
                <a:latin typeface="Georgia" pitchFamily="18" charset="0"/>
              </a:rPr>
              <a:t>hémovými</a:t>
            </a: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sk-SK" b="1" dirty="0" err="1">
                <a:solidFill>
                  <a:srgbClr val="002060"/>
                </a:solidFill>
                <a:latin typeface="Georgia" pitchFamily="18" charset="0"/>
              </a:rPr>
              <a:t>elektrón-transportnými</a:t>
            </a: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 komplexmi </a:t>
            </a:r>
            <a:r>
              <a:rPr lang="sk-SK" sz="2000" b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sk-SK" sz="20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sk-SK" sz="1600" dirty="0">
                <a:solidFill>
                  <a:srgbClr val="002060"/>
                </a:solidFill>
                <a:latin typeface="Georgia" pitchFamily="18" charset="0"/>
              </a:rPr>
              <a:t>(v spolupráci s PF UPJŠ – Dr. M. Fabián, Dr. D. </a:t>
            </a:r>
            <a:r>
              <a:rPr lang="sk-SK" sz="1600" dirty="0" err="1">
                <a:solidFill>
                  <a:srgbClr val="002060"/>
                </a:solidFill>
                <a:latin typeface="Georgia" pitchFamily="18" charset="0"/>
              </a:rPr>
              <a:t>Jancura</a:t>
            </a:r>
            <a:r>
              <a:rPr lang="sk-SK" sz="1600" dirty="0">
                <a:solidFill>
                  <a:srgbClr val="002060"/>
                </a:solidFill>
                <a:latin typeface="Georgia" pitchFamily="18" charset="0"/>
              </a:rPr>
              <a:t>)</a:t>
            </a:r>
            <a:endParaRPr lang="en-US" sz="1600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ts val="2750"/>
              </a:lnSpc>
              <a:buFont typeface="Arial" charset="0"/>
              <a:buChar char="•"/>
            </a:pPr>
            <a:endParaRPr lang="sk-SK" sz="2000" b="1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ts val="2750"/>
              </a:lnSpc>
              <a:buFont typeface="Arial" charset="0"/>
              <a:buChar char="•"/>
            </a:pP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Stabilizácia a povrchová modifikácia magnetických </a:t>
            </a:r>
            <a:r>
              <a:rPr lang="sk-SK" b="1" dirty="0" err="1">
                <a:solidFill>
                  <a:srgbClr val="002060"/>
                </a:solidFill>
                <a:latin typeface="Georgia" pitchFamily="18" charset="0"/>
              </a:rPr>
              <a:t>nanočastíc</a:t>
            </a: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 pomocou </a:t>
            </a:r>
            <a:r>
              <a:rPr lang="sk-SK" b="1" dirty="0" err="1">
                <a:solidFill>
                  <a:srgbClr val="002060"/>
                </a:solidFill>
                <a:latin typeface="Georgia" pitchFamily="18" charset="0"/>
              </a:rPr>
              <a:t>fosfolipidov</a:t>
            </a: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 a/alebo </a:t>
            </a:r>
            <a:r>
              <a:rPr lang="sk-SK" b="1" dirty="0" err="1">
                <a:solidFill>
                  <a:srgbClr val="002060"/>
                </a:solidFill>
                <a:latin typeface="Georgia" pitchFamily="18" charset="0"/>
              </a:rPr>
              <a:t>detergentov</a:t>
            </a: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 (resp. použitím </a:t>
            </a:r>
            <a:r>
              <a:rPr lang="sk-SK" b="1" dirty="0" err="1">
                <a:solidFill>
                  <a:srgbClr val="002060"/>
                </a:solidFill>
                <a:latin typeface="Georgia" pitchFamily="18" charset="0"/>
              </a:rPr>
              <a:t>miciel</a:t>
            </a:r>
            <a:r>
              <a:rPr lang="en-US" b="1" dirty="0">
                <a:solidFill>
                  <a:srgbClr val="002060"/>
                </a:solidFill>
                <a:latin typeface="Georgia" pitchFamily="18" charset="0"/>
              </a:rPr>
              <a:t>)</a:t>
            </a:r>
            <a:r>
              <a:rPr lang="sk-SK" b="1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sk-SK" sz="1600" b="1" dirty="0">
                <a:solidFill>
                  <a:srgbClr val="002060"/>
                </a:solidFill>
                <a:latin typeface="Georgia" pitchFamily="18" charset="0"/>
              </a:rPr>
              <a:t>Využitie v rôznych terapeutických prístupoch (cielený transport, </a:t>
            </a:r>
            <a:r>
              <a:rPr lang="sk-SK" sz="1600" b="1" dirty="0" err="1">
                <a:solidFill>
                  <a:srgbClr val="002060"/>
                </a:solidFill>
                <a:latin typeface="Georgia" pitchFamily="18" charset="0"/>
              </a:rPr>
              <a:t>hypertermia</a:t>
            </a:r>
            <a:r>
              <a:rPr lang="sk-SK" sz="1600" b="1" dirty="0">
                <a:solidFill>
                  <a:srgbClr val="002060"/>
                </a:solidFill>
                <a:latin typeface="Georgia" pitchFamily="18" charset="0"/>
              </a:rPr>
              <a:t>, zobrazovacie metódy) </a:t>
            </a:r>
            <a:r>
              <a:rPr lang="sk-SK" sz="2000" b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sk-SK" sz="20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sk-SK" sz="1600" dirty="0">
                <a:solidFill>
                  <a:srgbClr val="002060"/>
                </a:solidFill>
                <a:latin typeface="Georgia" pitchFamily="18" charset="0"/>
              </a:rPr>
              <a:t>(v spolupráci s Dr. P. </a:t>
            </a:r>
            <a:r>
              <a:rPr lang="sk-SK" sz="1600" dirty="0" err="1">
                <a:solidFill>
                  <a:srgbClr val="002060"/>
                </a:solidFill>
                <a:latin typeface="Georgia" pitchFamily="18" charset="0"/>
              </a:rPr>
              <a:t>Kopčanským</a:t>
            </a:r>
            <a:r>
              <a:rPr lang="sk-SK" sz="1600" dirty="0">
                <a:solidFill>
                  <a:srgbClr val="002060"/>
                </a:solidFill>
                <a:latin typeface="Georgia" pitchFamily="18" charset="0"/>
              </a:rPr>
              <a:t>)</a:t>
            </a:r>
            <a:endParaRPr lang="en-US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6238" y="260350"/>
            <a:ext cx="30956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Vedecké Ciele</a:t>
            </a:r>
            <a:endParaRPr lang="en-US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600">
                <a:solidFill>
                  <a:srgbClr val="002060"/>
                </a:solidFill>
                <a:latin typeface="Georgia" pitchFamily="18" charset="0"/>
              </a:rPr>
              <a:t>ÚEF SAV 2016</a:t>
            </a:r>
            <a:endParaRPr lang="en-US" sz="160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684213" y="908720"/>
            <a:ext cx="7848600" cy="14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ts val="2700"/>
              </a:lnSpc>
              <a:buFont typeface="Arial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Georgia" pitchFamily="18" charset="0"/>
              </a:rPr>
              <a:t>spolupráca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 s 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Dr. P. Miškovským, </a:t>
            </a:r>
            <a:r>
              <a:rPr lang="en-US" sz="2000" dirty="0" err="1" smtClean="0">
                <a:solidFill>
                  <a:srgbClr val="002060"/>
                </a:solidFill>
                <a:latin typeface="Georgia" pitchFamily="18" charset="0"/>
              </a:rPr>
              <a:t>Katedr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a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Georgia" pitchFamily="18" charset="0"/>
              </a:rPr>
              <a:t>Biofyziky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 UPJŠ </a:t>
            </a:r>
            <a:endParaRPr lang="sk-SK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lnSpc>
                <a:spcPts val="2700"/>
              </a:lnSpc>
            </a:pP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      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</a:rPr>
              <a:t>"</a:t>
            </a:r>
            <a:r>
              <a:rPr lang="en-US" sz="2000" b="1" dirty="0">
                <a:solidFill>
                  <a:srgbClr val="002060"/>
                </a:solidFill>
                <a:latin typeface="Georgia" pitchFamily="18" charset="0"/>
              </a:rPr>
              <a:t>Cell Imaging - </a:t>
            </a:r>
            <a:r>
              <a:rPr lang="en-US" sz="2000" b="1" dirty="0" err="1">
                <a:solidFill>
                  <a:srgbClr val="002060"/>
                </a:solidFill>
                <a:latin typeface="Georgia" pitchFamily="18" charset="0"/>
              </a:rPr>
              <a:t>bunkové</a:t>
            </a:r>
            <a:r>
              <a:rPr lang="en-US" sz="20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eorgia" pitchFamily="18" charset="0"/>
              </a:rPr>
              <a:t>zobrazovanie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„</a:t>
            </a:r>
            <a:r>
              <a:rPr lang="sk-SK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marL="342900" indent="-342900" algn="just">
              <a:lnSpc>
                <a:spcPts val="2700"/>
              </a:lnSpc>
            </a:pPr>
            <a:r>
              <a:rPr lang="sk-SK" sz="2000" dirty="0">
                <a:solidFill>
                  <a:srgbClr val="002060"/>
                </a:solidFill>
                <a:latin typeface="Georgia" pitchFamily="18" charset="0"/>
              </a:rPr>
              <a:t>	- možnosť </a:t>
            </a:r>
            <a:r>
              <a:rPr lang="en-US" sz="2000" dirty="0" err="1">
                <a:solidFill>
                  <a:srgbClr val="002060"/>
                </a:solidFill>
                <a:latin typeface="Georgia" pitchFamily="18" charset="0"/>
              </a:rPr>
              <a:t>pokročiť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 v </a:t>
            </a:r>
            <a:r>
              <a:rPr lang="en-US" sz="2000" dirty="0" err="1">
                <a:solidFill>
                  <a:srgbClr val="002060"/>
                </a:solidFill>
                <a:latin typeface="Georgia" pitchFamily="18" charset="0"/>
              </a:rPr>
              <a:t>štúdiu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Georgia" pitchFamily="18" charset="0"/>
              </a:rPr>
              <a:t>mitochondriálnych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Georgia" pitchFamily="18" charset="0"/>
              </a:rPr>
              <a:t>štruktúr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Georgia" pitchFamily="18" charset="0"/>
              </a:rPr>
              <a:t>in </a:t>
            </a:r>
            <a:r>
              <a:rPr lang="en-US" sz="2000" i="1" dirty="0" smtClean="0">
                <a:solidFill>
                  <a:srgbClr val="002060"/>
                </a:solidFill>
                <a:latin typeface="Georgia" pitchFamily="18" charset="0"/>
              </a:rPr>
              <a:t>vivo</a:t>
            </a:r>
            <a:endParaRPr lang="sk-SK" sz="2000" i="1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en-US" dirty="0">
              <a:latin typeface="Georgia" pitchFamily="18" charset="0"/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684213" y="4293096"/>
            <a:ext cx="77755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ts val="2700"/>
              </a:lnSpc>
              <a:buFont typeface="Arial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Georgia" pitchFamily="18" charset="0"/>
              </a:rPr>
              <a:t>spolupráca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 s Dr. </a:t>
            </a:r>
            <a:r>
              <a:rPr lang="en-US" sz="2000" dirty="0" err="1" smtClean="0">
                <a:solidFill>
                  <a:srgbClr val="002060"/>
                </a:solidFill>
                <a:latin typeface="Georgia" pitchFamily="18" charset="0"/>
              </a:rPr>
              <a:t>Konstantinovom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Georgia" pitchFamily="18" charset="0"/>
              </a:rPr>
              <a:t>Moskovsk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á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Georgia" pitchFamily="18" charset="0"/>
              </a:rPr>
              <a:t>Štátn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a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Georgia" pitchFamily="18" charset="0"/>
              </a:rPr>
              <a:t>Univerzit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a</a:t>
            </a:r>
            <a:endParaRPr lang="sk-SK" sz="2000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algn="just">
              <a:lnSpc>
                <a:spcPts val="2700"/>
              </a:lnSpc>
            </a:pPr>
            <a:r>
              <a:rPr lang="sk-SK" sz="2000" dirty="0">
                <a:solidFill>
                  <a:srgbClr val="002060"/>
                </a:solidFill>
                <a:latin typeface="Georgia" pitchFamily="18" charset="0"/>
              </a:rPr>
              <a:t>	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„</a:t>
            </a:r>
            <a:r>
              <a:rPr lang="en-US" sz="2000" b="1" dirty="0" err="1">
                <a:solidFill>
                  <a:srgbClr val="002060"/>
                </a:solidFill>
                <a:latin typeface="Georgia" pitchFamily="18" charset="0"/>
              </a:rPr>
              <a:t>Regulácia</a:t>
            </a:r>
            <a:r>
              <a:rPr lang="en-US" sz="20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eorgia" pitchFamily="18" charset="0"/>
              </a:rPr>
              <a:t>aktivity</a:t>
            </a:r>
            <a:r>
              <a:rPr lang="en-US" sz="2000" b="1" dirty="0">
                <a:solidFill>
                  <a:srgbClr val="002060"/>
                </a:solidFill>
                <a:latin typeface="Georgia" pitchFamily="18" charset="0"/>
              </a:rPr>
              <a:t> CcO </a:t>
            </a:r>
            <a:r>
              <a:rPr lang="en-US" sz="2000" b="1" dirty="0" err="1">
                <a:solidFill>
                  <a:srgbClr val="002060"/>
                </a:solidFill>
                <a:latin typeface="Georgia" pitchFamily="18" charset="0"/>
              </a:rPr>
              <a:t>pomocou</a:t>
            </a:r>
            <a:r>
              <a:rPr lang="en-US" sz="2000" b="1" dirty="0">
                <a:solidFill>
                  <a:srgbClr val="002060"/>
                </a:solidFill>
                <a:latin typeface="Georgia" pitchFamily="18" charset="0"/>
              </a:rPr>
              <a:t> Ca2+ </a:t>
            </a:r>
            <a:r>
              <a:rPr lang="en-US" sz="2000" b="1" dirty="0" err="1">
                <a:solidFill>
                  <a:srgbClr val="002060"/>
                </a:solidFill>
                <a:latin typeface="Georgia" pitchFamily="18" charset="0"/>
              </a:rPr>
              <a:t>iónov</a:t>
            </a:r>
            <a:r>
              <a:rPr lang="sk-SK" sz="2000" dirty="0">
                <a:solidFill>
                  <a:srgbClr val="002060"/>
                </a:solidFill>
                <a:latin typeface="Georgia" pitchFamily="18" charset="0"/>
              </a:rPr>
              <a:t>“</a:t>
            </a:r>
            <a:endParaRPr lang="en-US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600" dirty="0">
                <a:solidFill>
                  <a:srgbClr val="002060"/>
                </a:solidFill>
                <a:latin typeface="Georgia" pitchFamily="18" charset="0"/>
              </a:rPr>
              <a:t>ÚEF SAV 2016</a:t>
            </a:r>
            <a:endParaRPr lang="en-US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83840" y="2636912"/>
            <a:ext cx="7848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ts val="2700"/>
              </a:lnSpc>
              <a:buFont typeface="Arial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Georgia" pitchFamily="18" charset="0"/>
              </a:rPr>
              <a:t>spolupráca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 s </a:t>
            </a:r>
            <a:r>
              <a:rPr lang="sk-SK" sz="2000" dirty="0">
                <a:solidFill>
                  <a:srgbClr val="002060"/>
                </a:solidFill>
                <a:latin typeface="Georgia" pitchFamily="18" charset="0"/>
              </a:rPr>
              <a:t>Dr. B. </a:t>
            </a:r>
            <a:r>
              <a:rPr lang="sk-SK" sz="2000" dirty="0" err="1" smtClean="0">
                <a:solidFill>
                  <a:srgbClr val="002060"/>
                </a:solidFill>
                <a:latin typeface="Georgia" pitchFamily="18" charset="0"/>
              </a:rPr>
              <a:t>Demelerom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, K</a:t>
            </a:r>
            <a:r>
              <a:rPr lang="en-US" sz="2000" dirty="0" err="1" smtClean="0">
                <a:solidFill>
                  <a:srgbClr val="002060"/>
                </a:solidFill>
                <a:latin typeface="Georgia" pitchFamily="18" charset="0"/>
              </a:rPr>
              <a:t>atedr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a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</a:rPr>
              <a:t> Bio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chémie, </a:t>
            </a:r>
            <a:r>
              <a:rPr lang="sk-SK" sz="2000" dirty="0" err="1" smtClean="0">
                <a:solidFill>
                  <a:srgbClr val="002060"/>
                </a:solidFill>
                <a:latin typeface="Georgia" pitchFamily="18" charset="0"/>
              </a:rPr>
              <a:t>University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sk-SK" sz="2000" dirty="0" err="1" smtClean="0">
                <a:solidFill>
                  <a:srgbClr val="002060"/>
                </a:solidFill>
                <a:latin typeface="Georgia" pitchFamily="18" charset="0"/>
              </a:rPr>
              <a:t>of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 Texas</a:t>
            </a:r>
          </a:p>
          <a:p>
            <a:pPr algn="just">
              <a:lnSpc>
                <a:spcPts val="2700"/>
              </a:lnSpc>
            </a:pPr>
            <a:r>
              <a:rPr lang="sk-SK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</a:rPr>
              <a:t>„</a:t>
            </a:r>
            <a:r>
              <a:rPr lang="sk-SK" sz="2000" b="1" dirty="0" err="1" smtClean="0">
                <a:solidFill>
                  <a:srgbClr val="002060"/>
                </a:solidFill>
                <a:latin typeface="Georgia" pitchFamily="18" charset="0"/>
              </a:rPr>
              <a:t>Hydrodymanika</a:t>
            </a:r>
            <a:r>
              <a:rPr lang="sk-SK" sz="2000" b="1" dirty="0" smtClean="0">
                <a:solidFill>
                  <a:srgbClr val="002060"/>
                </a:solidFill>
                <a:latin typeface="Georgia" pitchFamily="18" charset="0"/>
              </a:rPr>
              <a:t> proteínov – </a:t>
            </a:r>
            <a:r>
              <a:rPr lang="sk-SK" sz="2000" dirty="0" err="1" smtClean="0">
                <a:solidFill>
                  <a:srgbClr val="002060"/>
                </a:solidFill>
                <a:latin typeface="Georgia" pitchFamily="18" charset="0"/>
              </a:rPr>
              <a:t>ultracentrifugačná</a:t>
            </a:r>
            <a:r>
              <a:rPr lang="sk-SK" sz="2000" dirty="0" smtClean="0">
                <a:solidFill>
                  <a:srgbClr val="002060"/>
                </a:solidFill>
                <a:latin typeface="Georgia" pitchFamily="18" charset="0"/>
              </a:rPr>
              <a:t> analýza</a:t>
            </a:r>
            <a:r>
              <a:rPr lang="en-US" sz="2000" b="1" dirty="0" smtClean="0">
                <a:solidFill>
                  <a:srgbClr val="002060"/>
                </a:solidFill>
                <a:latin typeface="Georgia" pitchFamily="18" charset="0"/>
              </a:rPr>
              <a:t>„</a:t>
            </a:r>
            <a:r>
              <a:rPr lang="sk-SK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sk-SK" sz="2000" b="1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algn="just"/>
            <a:r>
              <a:rPr lang="sk-SK" sz="2000" dirty="0">
                <a:solidFill>
                  <a:srgbClr val="002060"/>
                </a:solidFill>
                <a:latin typeface="Georgia" pitchFamily="18" charset="0"/>
              </a:rPr>
              <a:t>	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350" y="836712"/>
            <a:ext cx="6408738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solidFill>
                  <a:srgbClr val="5B1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Ďakujem za pozornosť</a:t>
            </a:r>
            <a:endParaRPr lang="en-US" sz="4000" b="1" dirty="0">
              <a:solidFill>
                <a:srgbClr val="5B13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4" name="Picture 8" descr="http://ihavepn.com/wp-content/uploads/2015/03/1-Best-Antioxidants-Formula-Advanced-Super-Antioxidants-Vitamins-Supplements-Extreme-Complex-Blend-All-Natural-Formulated-With-Acai-Goji-Berry-Hawaiian-Noni-Mangosteen-Pomegrenate-and-Other-Herbal-Ing-0.jpg"/>
          <p:cNvPicPr preferRelativeResize="0">
            <a:picLocks noChangeAspect="1" noChangeArrowheads="1"/>
          </p:cNvPicPr>
          <p:nvPr/>
        </p:nvPicPr>
        <p:blipFill>
          <a:blip r:embed="rId2" r:link="rId3"/>
          <a:srcRect l="22678" r="22678"/>
          <a:stretch>
            <a:fillRect/>
          </a:stretch>
        </p:blipFill>
        <p:spPr bwMode="auto">
          <a:xfrm>
            <a:off x="3419587" y="2204864"/>
            <a:ext cx="2376264" cy="434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anose="020B0604020202020204" pitchFamily="34" charset="0"/>
              </a:rPr>
              <a:t>Function</a:t>
            </a:r>
            <a:r>
              <a:rPr lang="sk-SK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sk-SK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anose="020B0604020202020204" pitchFamily="34" charset="0"/>
              </a:rPr>
              <a:t>of</a:t>
            </a:r>
            <a:r>
              <a:rPr lang="sk-SK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anose="020B0604020202020204" pitchFamily="34" charset="0"/>
              </a:rPr>
              <a:t> Mitochondria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68313" y="1341438"/>
            <a:ext cx="82073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ts val="2750"/>
              </a:lnSpc>
              <a:buFont typeface="Arial" charset="0"/>
              <a:buChar char="•"/>
            </a:pPr>
            <a:r>
              <a:rPr lang="sk-SK" sz="2100" b="1">
                <a:solidFill>
                  <a:srgbClr val="FF0000"/>
                </a:solidFill>
                <a:latin typeface="Georgia" pitchFamily="18" charset="0"/>
              </a:rPr>
              <a:t>Production of Energy</a:t>
            </a:r>
          </a:p>
          <a:p>
            <a:pPr marL="285750" indent="-285750">
              <a:lnSpc>
                <a:spcPts val="2750"/>
              </a:lnSpc>
              <a:buFont typeface="Arial" charset="0"/>
              <a:buChar char="•"/>
            </a:pPr>
            <a:r>
              <a:rPr lang="sk-SK" sz="2100" b="1">
                <a:solidFill>
                  <a:srgbClr val="FF0000"/>
                </a:solidFill>
                <a:latin typeface="Georgia" pitchFamily="18" charset="0"/>
              </a:rPr>
              <a:t>Role in Oxidative Stress</a:t>
            </a:r>
          </a:p>
          <a:p>
            <a:pPr marL="285750" indent="-285750">
              <a:buFont typeface="Arial" charset="0"/>
              <a:buChar char="•"/>
            </a:pPr>
            <a:endParaRPr lang="sk-SK" sz="210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lnSpc>
                <a:spcPts val="2750"/>
              </a:lnSpc>
              <a:buFont typeface="Arial" charset="0"/>
              <a:buChar char="•"/>
            </a:pPr>
            <a:r>
              <a:rPr lang="sk-SK" sz="2100">
                <a:solidFill>
                  <a:schemeClr val="bg1"/>
                </a:solidFill>
                <a:latin typeface="Georgia" pitchFamily="18" charset="0"/>
              </a:rPr>
              <a:t>Production of Heat</a:t>
            </a:r>
          </a:p>
          <a:p>
            <a:pPr marL="285750" indent="-285750">
              <a:lnSpc>
                <a:spcPts val="2750"/>
              </a:lnSpc>
              <a:buFont typeface="Arial" charset="0"/>
              <a:buChar char="•"/>
            </a:pPr>
            <a:r>
              <a:rPr lang="sk-SK" sz="2100">
                <a:solidFill>
                  <a:schemeClr val="bg1"/>
                </a:solidFill>
                <a:latin typeface="Georgia" pitchFamily="18" charset="0"/>
              </a:rPr>
              <a:t>Role as independent Units within Eucaryotic Cells –mtDNA</a:t>
            </a:r>
          </a:p>
          <a:p>
            <a:pPr marL="285750" indent="-285750">
              <a:lnSpc>
                <a:spcPts val="2750"/>
              </a:lnSpc>
              <a:buFont typeface="Arial" charset="0"/>
              <a:buChar char="•"/>
            </a:pPr>
            <a:r>
              <a:rPr lang="sk-SK" sz="2100">
                <a:solidFill>
                  <a:schemeClr val="bg1"/>
                </a:solidFill>
                <a:latin typeface="Georgia" pitchFamily="18" charset="0"/>
              </a:rPr>
              <a:t>Programmed Cell Death – Apoptosis</a:t>
            </a:r>
          </a:p>
          <a:p>
            <a:pPr marL="285750" indent="-285750">
              <a:lnSpc>
                <a:spcPts val="2750"/>
              </a:lnSpc>
              <a:buFont typeface="Arial" charset="0"/>
              <a:buChar char="•"/>
            </a:pPr>
            <a:r>
              <a:rPr lang="sk-SK" sz="2100">
                <a:solidFill>
                  <a:schemeClr val="bg1"/>
                </a:solidFill>
                <a:latin typeface="Georgia" pitchFamily="18" charset="0"/>
              </a:rPr>
              <a:t>Storage of Ca</a:t>
            </a:r>
            <a:r>
              <a:rPr lang="sk-SK" sz="2100" baseline="30000">
                <a:solidFill>
                  <a:schemeClr val="bg1"/>
                </a:solidFill>
                <a:latin typeface="Georgia" pitchFamily="18" charset="0"/>
              </a:rPr>
              <a:t>2+</a:t>
            </a:r>
            <a:r>
              <a:rPr lang="sk-SK" sz="2100">
                <a:solidFill>
                  <a:schemeClr val="bg1"/>
                </a:solidFill>
                <a:latin typeface="Georgia" pitchFamily="18" charset="0"/>
              </a:rPr>
              <a:t> ions</a:t>
            </a:r>
          </a:p>
          <a:p>
            <a:pPr marL="285750" indent="-285750">
              <a:lnSpc>
                <a:spcPts val="2750"/>
              </a:lnSpc>
              <a:buFont typeface="Arial" charset="0"/>
              <a:buChar char="•"/>
            </a:pPr>
            <a:r>
              <a:rPr lang="sk-SK" sz="2100">
                <a:solidFill>
                  <a:schemeClr val="bg1"/>
                </a:solidFill>
                <a:latin typeface="Georgia" pitchFamily="18" charset="0"/>
              </a:rPr>
              <a:t>C</a:t>
            </a:r>
            <a:r>
              <a:rPr lang="en-US" sz="2100">
                <a:solidFill>
                  <a:schemeClr val="bg1"/>
                </a:solidFill>
                <a:latin typeface="Georgia" pitchFamily="18" charset="0"/>
              </a:rPr>
              <a:t>ontribution to synthesizing, breaking-down, and recycling biochemicals needed for cell functioning e.g. components of genetic material</a:t>
            </a:r>
            <a:endParaRPr lang="sk-SK" sz="210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lnSpc>
                <a:spcPts val="2750"/>
              </a:lnSpc>
              <a:buFont typeface="Arial" charset="0"/>
              <a:buChar char="•"/>
            </a:pPr>
            <a:r>
              <a:rPr lang="sk-SK" sz="2100">
                <a:solidFill>
                  <a:schemeClr val="bg1"/>
                </a:solidFill>
                <a:latin typeface="Georgia" pitchFamily="18" charset="0"/>
              </a:rPr>
              <a:t>C</a:t>
            </a:r>
            <a:r>
              <a:rPr lang="en-US" sz="2100">
                <a:solidFill>
                  <a:schemeClr val="bg1"/>
                </a:solidFill>
                <a:latin typeface="Georgia" pitchFamily="18" charset="0"/>
              </a:rPr>
              <a:t>ontribution to synthesizing </a:t>
            </a:r>
            <a:r>
              <a:rPr lang="sk-SK" sz="2100">
                <a:solidFill>
                  <a:schemeClr val="bg1"/>
                </a:solidFill>
                <a:latin typeface="Georgia" pitchFamily="18" charset="0"/>
              </a:rPr>
              <a:t>c</a:t>
            </a:r>
            <a:r>
              <a:rPr lang="en-US" sz="2100">
                <a:solidFill>
                  <a:schemeClr val="bg1"/>
                </a:solidFill>
                <a:latin typeface="Georgia" pitchFamily="18" charset="0"/>
              </a:rPr>
              <a:t>ertain hormones </a:t>
            </a:r>
          </a:p>
          <a:p>
            <a:pPr marL="285750" indent="-285750">
              <a:lnSpc>
                <a:spcPts val="2750"/>
              </a:lnSpc>
              <a:buFont typeface="Arial" charset="0"/>
              <a:buChar char="•"/>
            </a:pPr>
            <a:r>
              <a:rPr lang="sk-SK" sz="2100">
                <a:solidFill>
                  <a:schemeClr val="bg1"/>
                </a:solidFill>
                <a:latin typeface="Georgia" pitchFamily="18" charset="0"/>
              </a:rPr>
              <a:t>R</a:t>
            </a:r>
            <a:r>
              <a:rPr lang="en-US" sz="2100">
                <a:solidFill>
                  <a:schemeClr val="bg1"/>
                </a:solidFill>
                <a:latin typeface="Georgia" pitchFamily="18" charset="0"/>
              </a:rPr>
              <a:t>ole in cholesterol metabolism</a:t>
            </a:r>
            <a:endParaRPr lang="sk-SK" sz="210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lnSpc>
                <a:spcPts val="2750"/>
              </a:lnSpc>
              <a:buFont typeface="Arial" charset="0"/>
              <a:buChar char="•"/>
            </a:pPr>
            <a:r>
              <a:rPr lang="sk-SK" sz="2100">
                <a:solidFill>
                  <a:schemeClr val="bg1"/>
                </a:solidFill>
                <a:latin typeface="Georgia" pitchFamily="18" charset="0"/>
              </a:rPr>
              <a:t>R</a:t>
            </a:r>
            <a:r>
              <a:rPr lang="en-US" sz="2100">
                <a:solidFill>
                  <a:schemeClr val="bg1"/>
                </a:solidFill>
                <a:latin typeface="Georgia" pitchFamily="18" charset="0"/>
              </a:rPr>
              <a:t>ole in neurotransmitter metabolism</a:t>
            </a:r>
          </a:p>
          <a:p>
            <a:pPr marL="285750" indent="-285750">
              <a:lnSpc>
                <a:spcPts val="2750"/>
              </a:lnSpc>
              <a:buFont typeface="Arial" charset="0"/>
              <a:buChar char="•"/>
            </a:pPr>
            <a:r>
              <a:rPr lang="sk-SK" sz="2100">
                <a:solidFill>
                  <a:schemeClr val="bg1"/>
                </a:solidFill>
                <a:latin typeface="Georgia" pitchFamily="18" charset="0"/>
              </a:rPr>
              <a:t>D</a:t>
            </a:r>
            <a:r>
              <a:rPr lang="en-US" sz="2100">
                <a:solidFill>
                  <a:schemeClr val="bg1"/>
                </a:solidFill>
                <a:latin typeface="Georgia" pitchFamily="18" charset="0"/>
              </a:rPr>
              <a:t>etoxification of ammonia in the urea cycle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400">
                <a:solidFill>
                  <a:srgbClr val="0000FF"/>
                </a:solidFill>
                <a:latin typeface="Georgia" pitchFamily="18" charset="0"/>
              </a:rPr>
              <a:t>   </a:t>
            </a:r>
            <a:r>
              <a:rPr lang="sk-SK" sz="1400">
                <a:solidFill>
                  <a:schemeClr val="bg1"/>
                </a:solidFill>
                <a:latin typeface="Georgia" pitchFamily="18" charset="0"/>
              </a:rPr>
              <a:t>ÚEF SAV 2016</a:t>
            </a:r>
            <a:endParaRPr lang="en-US" sz="140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/>
          <a:srcRect l="17479" t="3705" r="19536" b="7411"/>
          <a:stretch>
            <a:fillRect/>
          </a:stretch>
        </p:blipFill>
        <p:spPr bwMode="auto">
          <a:xfrm>
            <a:off x="1908175" y="908050"/>
            <a:ext cx="539115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23850" y="228600"/>
            <a:ext cx="8496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3-D Structure of Dimeric Cytochrome c Oxidase</a:t>
            </a:r>
            <a:r>
              <a:rPr lang="en-US" sz="2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827088" y="5949950"/>
            <a:ext cx="7707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200" b="1">
                <a:solidFill>
                  <a:schemeClr val="bg1"/>
                </a:solidFill>
                <a:latin typeface="Georgia" pitchFamily="18" charset="0"/>
              </a:rPr>
              <a:t>4 cyt c</a:t>
            </a:r>
            <a:r>
              <a:rPr lang="en-US" altLang="en-US" sz="2200" b="1" baseline="30000">
                <a:solidFill>
                  <a:schemeClr val="bg1"/>
                </a:solidFill>
                <a:latin typeface="Georgia" pitchFamily="18" charset="0"/>
              </a:rPr>
              <a:t>2+</a:t>
            </a:r>
            <a:r>
              <a:rPr lang="en-US" altLang="en-US" sz="2200" b="1">
                <a:solidFill>
                  <a:schemeClr val="bg1"/>
                </a:solidFill>
                <a:latin typeface="Georgia" pitchFamily="18" charset="0"/>
              </a:rPr>
              <a:t> + O</a:t>
            </a:r>
            <a:r>
              <a:rPr lang="en-US" altLang="en-US" sz="2200" b="1" baseline="-25000">
                <a:solidFill>
                  <a:schemeClr val="bg1"/>
                </a:solidFill>
                <a:latin typeface="Georgia" pitchFamily="18" charset="0"/>
              </a:rPr>
              <a:t>2</a:t>
            </a:r>
            <a:r>
              <a:rPr lang="en-US" altLang="en-US" sz="2200" b="1">
                <a:solidFill>
                  <a:schemeClr val="bg1"/>
                </a:solidFill>
                <a:latin typeface="Georgia" pitchFamily="18" charset="0"/>
              </a:rPr>
              <a:t>+8 H</a:t>
            </a:r>
            <a:r>
              <a:rPr lang="en-US" altLang="en-US" sz="2200" b="1" baseline="30000">
                <a:solidFill>
                  <a:schemeClr val="bg1"/>
                </a:solidFill>
                <a:latin typeface="Georgia" pitchFamily="18" charset="0"/>
              </a:rPr>
              <a:t>+</a:t>
            </a:r>
            <a:r>
              <a:rPr lang="en-US" altLang="en-US" sz="2200" b="1" baseline="-25000">
                <a:solidFill>
                  <a:schemeClr val="bg1"/>
                </a:solidFill>
                <a:latin typeface="Georgia" pitchFamily="18" charset="0"/>
              </a:rPr>
              <a:t>mat   </a:t>
            </a:r>
            <a:r>
              <a:rPr lang="en-US" altLang="en-US" sz="2200" b="1">
                <a:solidFill>
                  <a:schemeClr val="bg1"/>
                </a:solidFill>
                <a:latin typeface="Georgia" pitchFamily="18" charset="0"/>
              </a:rPr>
              <a:t>=&gt; 4 cyt c</a:t>
            </a:r>
            <a:r>
              <a:rPr lang="en-US" altLang="en-US" sz="2200" b="1" baseline="30000">
                <a:solidFill>
                  <a:schemeClr val="bg1"/>
                </a:solidFill>
                <a:latin typeface="Georgia" pitchFamily="18" charset="0"/>
              </a:rPr>
              <a:t>3+</a:t>
            </a:r>
            <a:r>
              <a:rPr lang="en-US" altLang="en-US" sz="2200" b="1">
                <a:solidFill>
                  <a:schemeClr val="bg1"/>
                </a:solidFill>
                <a:latin typeface="Georgia" pitchFamily="18" charset="0"/>
              </a:rPr>
              <a:t> + 2</a:t>
            </a:r>
            <a:r>
              <a:rPr lang="sk-SK" altLang="en-US" sz="2200" b="1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altLang="en-US" sz="2200" b="1">
                <a:solidFill>
                  <a:schemeClr val="bg1"/>
                </a:solidFill>
                <a:latin typeface="Georgia" pitchFamily="18" charset="0"/>
              </a:rPr>
              <a:t>H</a:t>
            </a:r>
            <a:r>
              <a:rPr lang="en-US" altLang="en-US" sz="2200" b="1" baseline="-25000">
                <a:solidFill>
                  <a:schemeClr val="bg1"/>
                </a:solidFill>
                <a:latin typeface="Georgia" pitchFamily="18" charset="0"/>
              </a:rPr>
              <a:t>2</a:t>
            </a:r>
            <a:r>
              <a:rPr lang="en-US" altLang="en-US" sz="2200" b="1">
                <a:solidFill>
                  <a:schemeClr val="bg1"/>
                </a:solidFill>
                <a:latin typeface="Georgia" pitchFamily="18" charset="0"/>
              </a:rPr>
              <a:t>O + 4</a:t>
            </a:r>
            <a:r>
              <a:rPr lang="sk-SK" altLang="en-US" sz="2200" b="1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altLang="en-US" sz="2200" b="1">
                <a:solidFill>
                  <a:schemeClr val="bg1"/>
                </a:solidFill>
                <a:latin typeface="Georgia" pitchFamily="18" charset="0"/>
              </a:rPr>
              <a:t>H</a:t>
            </a:r>
            <a:r>
              <a:rPr lang="en-US" altLang="en-US" sz="2200" b="1" baseline="30000">
                <a:solidFill>
                  <a:schemeClr val="bg1"/>
                </a:solidFill>
                <a:latin typeface="Georgia" pitchFamily="18" charset="0"/>
              </a:rPr>
              <a:t>+</a:t>
            </a:r>
            <a:r>
              <a:rPr lang="en-US" altLang="en-US" sz="2200" b="1" baseline="-25000">
                <a:solidFill>
                  <a:schemeClr val="bg1"/>
                </a:solidFill>
                <a:latin typeface="Georgia" pitchFamily="18" charset="0"/>
              </a:rPr>
              <a:t>int</a:t>
            </a:r>
            <a:endParaRPr lang="en-US" sz="2200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400">
                <a:solidFill>
                  <a:srgbClr val="0000FF"/>
                </a:solidFill>
                <a:latin typeface="Georgia" pitchFamily="18" charset="0"/>
              </a:rPr>
              <a:t>   </a:t>
            </a:r>
            <a:r>
              <a:rPr lang="sk-SK" sz="1400">
                <a:solidFill>
                  <a:schemeClr val="bg1"/>
                </a:solidFill>
                <a:latin typeface="Georgia" pitchFamily="18" charset="0"/>
              </a:rPr>
              <a:t>ÚEF SAV 2016</a:t>
            </a:r>
            <a:endParaRPr lang="en-US" sz="140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70000"/>
            <a:ext cx="4849812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38200" y="228600"/>
            <a:ext cx="7550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FFFF00"/>
                </a:solidFill>
                <a:latin typeface="Georgia" pitchFamily="18" charset="0"/>
              </a:rPr>
              <a:t>Cytochrome </a:t>
            </a:r>
            <a:r>
              <a:rPr lang="en-US" sz="2600" b="1" i="1">
                <a:solidFill>
                  <a:srgbClr val="FFFF00"/>
                </a:solidFill>
                <a:latin typeface="Georgia" pitchFamily="18" charset="0"/>
              </a:rPr>
              <a:t>bc</a:t>
            </a:r>
            <a:r>
              <a:rPr lang="en-US" sz="2600" b="1" baseline="-25000">
                <a:solidFill>
                  <a:srgbClr val="FFFF00"/>
                </a:solidFill>
                <a:latin typeface="Georgia" pitchFamily="18" charset="0"/>
              </a:rPr>
              <a:t>1</a:t>
            </a:r>
            <a:r>
              <a:rPr lang="en-US" sz="2600" b="1">
                <a:solidFill>
                  <a:srgbClr val="FFFF00"/>
                </a:solidFill>
                <a:latin typeface="Georgia" pitchFamily="18" charset="0"/>
              </a:rPr>
              <a:t> or Complex III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92725" y="1987550"/>
            <a:ext cx="3665538" cy="2838450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sk-SK" b="1">
                <a:solidFill>
                  <a:schemeClr val="bg1"/>
                </a:solidFill>
                <a:latin typeface="Georgia" pitchFamily="18" charset="0"/>
              </a:rPr>
              <a:t>11</a:t>
            </a:r>
            <a:r>
              <a:rPr lang="sk-SK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subunits</a:t>
            </a:r>
          </a:p>
          <a:p>
            <a:pPr marL="342900" indent="-342900"/>
            <a:endParaRPr lang="en-US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Two </a:t>
            </a:r>
            <a:r>
              <a:rPr lang="en-US" b="1" i="1">
                <a:solidFill>
                  <a:schemeClr val="bg1"/>
                </a:solidFill>
                <a:latin typeface="Georgia" pitchFamily="18" charset="0"/>
              </a:rPr>
              <a:t>B </a:t>
            </a: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type hemes </a:t>
            </a:r>
          </a:p>
          <a:p>
            <a:pPr marL="342900" indent="-342900"/>
            <a:endParaRPr lang="en-US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Cytochrome </a:t>
            </a:r>
            <a:r>
              <a:rPr lang="en-US" b="1" i="1">
                <a:solidFill>
                  <a:schemeClr val="bg1"/>
                </a:solidFill>
                <a:latin typeface="Georgia" pitchFamily="18" charset="0"/>
              </a:rPr>
              <a:t>c</a:t>
            </a: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1 with a </a:t>
            </a:r>
            <a:r>
              <a:rPr lang="en-US" b="1" i="1">
                <a:solidFill>
                  <a:schemeClr val="bg1"/>
                </a:solidFill>
                <a:latin typeface="Georgia" pitchFamily="18" charset="0"/>
              </a:rPr>
              <a:t>C</a:t>
            </a: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-type heme</a:t>
            </a:r>
          </a:p>
          <a:p>
            <a:pPr marL="342900" indent="-342900"/>
            <a:endParaRPr lang="en-US" b="1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The Rieske protein containing a [2Fe-2S] iron-sulfur cluster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400">
                <a:solidFill>
                  <a:srgbClr val="0000FF"/>
                </a:solidFill>
                <a:latin typeface="Georgia" pitchFamily="18" charset="0"/>
              </a:rPr>
              <a:t>   </a:t>
            </a:r>
            <a:r>
              <a:rPr lang="sk-SK" sz="1400">
                <a:solidFill>
                  <a:schemeClr val="bg1"/>
                </a:solidFill>
                <a:latin typeface="Georgia" pitchFamily="18" charset="0"/>
              </a:rPr>
              <a:t>ÚEF SAV 2016</a:t>
            </a:r>
            <a:endParaRPr lang="en-US" sz="140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14300"/>
            <a:ext cx="8229600" cy="571500"/>
          </a:xfrm>
        </p:spPr>
        <p:txBody>
          <a:bodyPr/>
          <a:lstStyle/>
          <a:p>
            <a:r>
              <a:rPr lang="sk-SK" sz="3200" b="1" smtClean="0">
                <a:latin typeface="Arial" charset="0"/>
                <a:cs typeface="Arial" charset="0"/>
              </a:rPr>
              <a:t>Superoxide Anion Generation</a:t>
            </a:r>
            <a:endParaRPr lang="en-US" sz="3200" b="1" smtClean="0">
              <a:latin typeface="Arial" charset="0"/>
              <a:cs typeface="Aria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685800"/>
            <a:ext cx="8940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1331913" y="3860800"/>
            <a:ext cx="15732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00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sk-SK" sz="4000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sk-SK" sz="6000">
                <a:solidFill>
                  <a:srgbClr val="FF0000"/>
                </a:solidFill>
                <a:latin typeface="Calibri" pitchFamily="34" charset="0"/>
              </a:rPr>
              <a:t>·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2927350"/>
            <a:ext cx="159861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3375"/>
            <a:ext cx="1222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lokTextu 11"/>
          <p:cNvSpPr txBox="1">
            <a:spLocks noChangeArrowheads="1"/>
          </p:cNvSpPr>
          <p:nvPr/>
        </p:nvSpPr>
        <p:spPr bwMode="auto">
          <a:xfrm>
            <a:off x="5773738" y="1912938"/>
            <a:ext cx="7921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6000" b="1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6" name="Zahnutá šípka hore 5"/>
          <p:cNvSpPr>
            <a:spLocks noChangeArrowheads="1"/>
          </p:cNvSpPr>
          <p:nvPr/>
        </p:nvSpPr>
        <p:spPr bwMode="auto">
          <a:xfrm>
            <a:off x="3578225" y="1158875"/>
            <a:ext cx="1871663" cy="792163"/>
          </a:xfrm>
          <a:prstGeom prst="curvedUpArrow">
            <a:avLst>
              <a:gd name="adj1" fmla="val 24995"/>
              <a:gd name="adj2" fmla="val 49978"/>
              <a:gd name="adj3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2400">
              <a:latin typeface="Times New Roman" pitchFamily="18" charset="0"/>
            </a:endParaRPr>
          </a:p>
        </p:txBody>
      </p:sp>
      <p:sp>
        <p:nvSpPr>
          <p:cNvPr id="14" name="Zahnutá šípka dolu 13"/>
          <p:cNvSpPr>
            <a:spLocks noChangeArrowheads="1"/>
          </p:cNvSpPr>
          <p:nvPr/>
        </p:nvSpPr>
        <p:spPr bwMode="auto">
          <a:xfrm>
            <a:off x="3783013" y="2708275"/>
            <a:ext cx="1868487" cy="792163"/>
          </a:xfrm>
          <a:prstGeom prst="curvedDownArrow">
            <a:avLst>
              <a:gd name="adj1" fmla="val 24985"/>
              <a:gd name="adj2" fmla="val 49970"/>
              <a:gd name="adj3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2400">
              <a:latin typeface="Times New Roman" pitchFamily="18" charset="0"/>
            </a:endParaRPr>
          </a:p>
        </p:txBody>
      </p:sp>
      <p:sp>
        <p:nvSpPr>
          <p:cNvPr id="15" name="Zahnutá šípka dolu 14"/>
          <p:cNvSpPr>
            <a:spLocks noChangeArrowheads="1"/>
          </p:cNvSpPr>
          <p:nvPr/>
        </p:nvSpPr>
        <p:spPr bwMode="auto">
          <a:xfrm>
            <a:off x="250825" y="2679700"/>
            <a:ext cx="1638300" cy="1409700"/>
          </a:xfrm>
          <a:prstGeom prst="curvedDownArrow">
            <a:avLst>
              <a:gd name="adj1" fmla="val 25035"/>
              <a:gd name="adj2" fmla="val 50064"/>
              <a:gd name="adj3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2400">
              <a:latin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33363" y="-61913"/>
            <a:ext cx="8661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k-SK" sz="3200" b="1"/>
              <a:t>Mitochondrial Electron Transfer Chain</a:t>
            </a:r>
            <a:endParaRPr lang="en-US" sz="3200" b="1"/>
          </a:p>
        </p:txBody>
      </p:sp>
      <p:sp>
        <p:nvSpPr>
          <p:cNvPr id="19468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400" dirty="0">
                <a:solidFill>
                  <a:srgbClr val="0000FF"/>
                </a:solidFill>
                <a:latin typeface="Georgia" pitchFamily="18" charset="0"/>
              </a:rPr>
              <a:t>   </a:t>
            </a:r>
            <a:r>
              <a:rPr lang="sk-SK" sz="1400" dirty="0">
                <a:solidFill>
                  <a:srgbClr val="002060"/>
                </a:solidFill>
                <a:latin typeface="Georgia" pitchFamily="18" charset="0"/>
              </a:rPr>
              <a:t>ÚEF SAV 2016</a:t>
            </a:r>
            <a:endParaRPr lang="en-US" sz="14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6" grpId="0" animBg="1"/>
      <p:bldP spid="14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400">
                <a:solidFill>
                  <a:srgbClr val="0000FF"/>
                </a:solidFill>
                <a:latin typeface="Georgia" pitchFamily="18" charset="0"/>
              </a:rPr>
              <a:t>   </a:t>
            </a:r>
            <a:r>
              <a:rPr lang="sk-SK" sz="1400">
                <a:solidFill>
                  <a:srgbClr val="1F497D"/>
                </a:solidFill>
                <a:latin typeface="Georgia" pitchFamily="18" charset="0"/>
              </a:rPr>
              <a:t>ÚEF SAV 2016</a:t>
            </a:r>
            <a:endParaRPr lang="en-US" sz="1400">
              <a:solidFill>
                <a:srgbClr val="1F497D"/>
              </a:solidFill>
              <a:latin typeface="Georgia" pitchFamily="18" charset="0"/>
            </a:endParaRPr>
          </a:p>
        </p:txBody>
      </p:sp>
      <p:pic>
        <p:nvPicPr>
          <p:cNvPr id="20485" name="Picture 5" descr="https://upload.wikimedia.org/wikipedia/commons/7/70/Production_of_mitochondrial_ROS,_mitochondrial_ROS.png"/>
          <p:cNvPicPr preferRelativeResize="0"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23850" y="1052513"/>
            <a:ext cx="4660900" cy="2776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/>
          </p:cNvSpPr>
          <p:nvPr/>
        </p:nvSpPr>
        <p:spPr bwMode="auto">
          <a:xfrm>
            <a:off x="468313" y="11588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5500"/>
              </a:lnSpc>
            </a:pPr>
            <a:r>
              <a:rPr lang="sk-SK" sz="320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Generation of ROS vs. Oxidative Damage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endParaRPr lang="sk-SK" sz="2800" i="1">
              <a:solidFill>
                <a:srgbClr val="FFFFCC"/>
              </a:solidFill>
              <a:latin typeface="Georgia" pitchFamily="18" charset="0"/>
            </a:endParaRPr>
          </a:p>
        </p:txBody>
      </p:sp>
      <p:pic>
        <p:nvPicPr>
          <p:cNvPr id="20481" name="Picture 2" descr="http://vanraamsdonklab.vai.org/wp-content/uploads/sites/38/2015/07/vanraamsdonk-figure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9150" y="3789363"/>
            <a:ext cx="4191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ts val="5500"/>
              </a:lnSpc>
              <a:spcAft>
                <a:spcPts val="0"/>
              </a:spcAft>
              <a:defRPr/>
            </a:pPr>
            <a:r>
              <a:rPr lang="sk-SK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The</a:t>
            </a:r>
            <a:r>
              <a:rPr lang="sk-SK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sk-SK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Free</a:t>
            </a:r>
            <a:r>
              <a:rPr lang="sk-SK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sk-SK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Radical</a:t>
            </a:r>
            <a:r>
              <a:rPr lang="sk-SK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sk-SK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Theory</a:t>
            </a:r>
            <a:r>
              <a:rPr lang="sk-SK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of </a:t>
            </a:r>
            <a:r>
              <a:rPr lang="sk-SK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A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ging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</a:br>
            <a:r>
              <a:rPr lang="en-US" sz="3100" i="1" dirty="0" smtClean="0">
                <a:solidFill>
                  <a:srgbClr val="FFFFCC"/>
                </a:solidFill>
                <a:latin typeface="Georgia" pitchFamily="18" charset="0"/>
                <a:cs typeface="Arial" pitchFamily="34" charset="0"/>
              </a:rPr>
              <a:t>by </a:t>
            </a:r>
            <a:r>
              <a:rPr lang="en-US" sz="3100" i="1" dirty="0">
                <a:solidFill>
                  <a:srgbClr val="FFFFCC"/>
                </a:solidFill>
                <a:latin typeface="Georgia" pitchFamily="18" charset="0"/>
                <a:cs typeface="Arial" pitchFamily="34" charset="0"/>
              </a:rPr>
              <a:t>Denham Harman</a:t>
            </a:r>
            <a:endParaRPr lang="sk-SK" sz="3100" i="1" dirty="0">
              <a:solidFill>
                <a:srgbClr val="FFFFCC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288" y="1989138"/>
            <a:ext cx="8424862" cy="460851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ts val="35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D.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Harman </a:t>
            </a:r>
            <a:r>
              <a:rPr lang="sk-SK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60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years</a:t>
            </a:r>
            <a:r>
              <a:rPr lang="sk-SK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ago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postulates that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aging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results from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the accumulation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of</a:t>
            </a:r>
            <a:r>
              <a:rPr lang="sk-SK" sz="24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deleterious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effects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caused by free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radicals</a:t>
            </a:r>
            <a:endParaRPr lang="sk-SK" sz="240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fontAlgn="auto">
              <a:lnSpc>
                <a:spcPts val="35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and</a:t>
            </a:r>
          </a:p>
          <a:p>
            <a:pPr fontAlgn="auto">
              <a:lnSpc>
                <a:spcPts val="35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the ability</a:t>
            </a:r>
            <a:r>
              <a:rPr lang="sk-SK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of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an organism to cope with cellular damage induced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by</a:t>
            </a:r>
            <a:r>
              <a:rPr lang="sk-SK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ROS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plays an important role in determining </a:t>
            </a:r>
            <a:r>
              <a:rPr lang="en-US" sz="24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organismal</a:t>
            </a:r>
            <a:r>
              <a:rPr lang="sk-SK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lifespan</a:t>
            </a:r>
            <a:r>
              <a:rPr lang="sk-SK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</a:br>
            <a:endParaRPr lang="sk-SK" sz="200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Harman, “Aging: a theory based on free radical and</a:t>
            </a:r>
            <a:r>
              <a:rPr lang="sk-S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radiation chemistry,” </a:t>
            </a: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Journal of Gerontology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vol. 11, no. 3,</a:t>
            </a:r>
            <a:r>
              <a:rPr lang="sk-S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sk-S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298–300, 1956]</a:t>
            </a:r>
            <a:endParaRPr lang="sk-SK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400">
                <a:solidFill>
                  <a:srgbClr val="0000FF"/>
                </a:solidFill>
                <a:latin typeface="Georgia" pitchFamily="18" charset="0"/>
              </a:rPr>
              <a:t>   </a:t>
            </a:r>
            <a:r>
              <a:rPr lang="sk-SK" sz="1400">
                <a:solidFill>
                  <a:schemeClr val="bg1"/>
                </a:solidFill>
                <a:latin typeface="Georgia" pitchFamily="18" charset="0"/>
              </a:rPr>
              <a:t>ÚEF SAV 2016</a:t>
            </a:r>
            <a:endParaRPr lang="en-US" sz="140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7308850" y="6443663"/>
            <a:ext cx="175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400">
                <a:solidFill>
                  <a:srgbClr val="0000FF"/>
                </a:solidFill>
                <a:latin typeface="Georgia" pitchFamily="18" charset="0"/>
              </a:rPr>
              <a:t>   </a:t>
            </a:r>
            <a:r>
              <a:rPr lang="sk-SK" sz="1400" b="1">
                <a:solidFill>
                  <a:srgbClr val="1F497D"/>
                </a:solidFill>
                <a:latin typeface="Georgia" pitchFamily="18" charset="0"/>
              </a:rPr>
              <a:t>ÚEF SAV 2016</a:t>
            </a:r>
            <a:endParaRPr lang="en-US" sz="1400" b="1">
              <a:solidFill>
                <a:srgbClr val="1F497D"/>
              </a:solidFill>
              <a:latin typeface="Georgia" pitchFamily="18" charset="0"/>
            </a:endParaRPr>
          </a:p>
        </p:txBody>
      </p:sp>
      <p:pic>
        <p:nvPicPr>
          <p:cNvPr id="23554" name="Picture 2" descr="http://www.nanoble-germany.de/.cm4all/iproc.php/Wirkung%20oxidat.%20stress%20Tabelel%205.png/downsize_1280_0/Wirkung%20oxidat.%20stress%20Tabelel%205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92150"/>
            <a:ext cx="6288088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896938"/>
            <a:ext cx="87471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844550" y="5589588"/>
            <a:ext cx="69119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(IF</a:t>
            </a:r>
            <a:r>
              <a:rPr lang="sk-SK" sz="2000" b="1" baseline="-25000">
                <a:solidFill>
                  <a:srgbClr val="C00000"/>
                </a:solidFill>
                <a:latin typeface="Georgia" pitchFamily="18" charset="0"/>
              </a:rPr>
              <a:t>2012</a:t>
            </a:r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 2.989) </a:t>
            </a:r>
          </a:p>
          <a:p>
            <a:pPr>
              <a:lnSpc>
                <a:spcPct val="150000"/>
              </a:lnSpc>
            </a:pPr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Celkový počet citácií = 43</a:t>
            </a:r>
            <a:endParaRPr lang="en-US" sz="20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390900" y="188913"/>
            <a:ext cx="2179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 b="1">
                <a:solidFill>
                  <a:srgbClr val="C00000"/>
                </a:solidFill>
                <a:latin typeface="Georgia" pitchFamily="18" charset="0"/>
              </a:rPr>
              <a:t>2012</a:t>
            </a:r>
            <a:endParaRPr lang="en-US" sz="32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4005263"/>
            <a:ext cx="8642350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Význam</a:t>
            </a:r>
            <a:endParaRPr lang="sk-SK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- sformulovaná nová hypotéza o účasti </a:t>
            </a:r>
            <a:r>
              <a:rPr lang="sk-SK" sz="2400" dirty="0" err="1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elektrón-transportných</a:t>
            </a:r>
            <a:r>
              <a:rPr lang="sk-SK" sz="2400" dirty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proteínov  v obranných </a:t>
            </a:r>
            <a:r>
              <a:rPr lang="sk-SK" sz="2400" dirty="0" err="1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anti-oxidačných</a:t>
            </a:r>
            <a:r>
              <a:rPr lang="sk-SK" sz="2400" dirty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mechanizmoch bunky.</a:t>
            </a:r>
            <a:endParaRPr lang="en-US" sz="2400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7451725" y="6443663"/>
            <a:ext cx="1616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400">
                <a:solidFill>
                  <a:srgbClr val="0000FF"/>
                </a:solidFill>
                <a:latin typeface="Georgia" pitchFamily="18" charset="0"/>
              </a:rPr>
              <a:t>   </a:t>
            </a:r>
            <a:r>
              <a:rPr lang="sk-SK" sz="1400">
                <a:solidFill>
                  <a:srgbClr val="002060"/>
                </a:solidFill>
                <a:latin typeface="Georgia" pitchFamily="18" charset="0"/>
              </a:rPr>
              <a:t>ÚEF SAV 2016</a:t>
            </a:r>
            <a:endParaRPr lang="en-US" sz="140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0" y="0"/>
            <a:ext cx="392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C00000"/>
                </a:solidFill>
                <a:latin typeface="Georgia" pitchFamily="18" charset="0"/>
              </a:rPr>
              <a:t>Doterajšie výsledky</a:t>
            </a:r>
            <a:endParaRPr lang="en-US" sz="2000" b="1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436</Words>
  <Application>Microsoft Office PowerPoint</Application>
  <PresentationFormat>On-screen Show (4:3)</PresentationFormat>
  <Paragraphs>135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Mitochondriálny Oxidačný Stres</vt:lpstr>
      <vt:lpstr>Function of Mitochondria</vt:lpstr>
      <vt:lpstr>PowerPoint Presentation</vt:lpstr>
      <vt:lpstr>PowerPoint Presentation</vt:lpstr>
      <vt:lpstr>Superoxide Anion Generation</vt:lpstr>
      <vt:lpstr>PowerPoint Presentation</vt:lpstr>
      <vt:lpstr>The Free Radical Theory of Aging  by Denham Harman</vt:lpstr>
      <vt:lpstr>PowerPoint Presentation</vt:lpstr>
      <vt:lpstr>PowerPoint Presentation</vt:lpstr>
      <vt:lpstr>PowerPoint Presentation</vt:lpstr>
      <vt:lpstr>PowerPoint Presentation</vt:lpstr>
      <vt:lpstr>ROS-induced Oxidative Damage to Mitochondrial Electron-Transport Proteins:  Focus on Cytochrome c Oxidase</vt:lpstr>
      <vt:lpstr>PowerPoint Presentation</vt:lpstr>
      <vt:lpstr>PowerPoint Presentation</vt:lpstr>
      <vt:lpstr>Riešiteľský kolektív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Andrej</cp:lastModifiedBy>
  <cp:revision>64</cp:revision>
  <dcterms:created xsi:type="dcterms:W3CDTF">2016-04-19T11:01:41Z</dcterms:created>
  <dcterms:modified xsi:type="dcterms:W3CDTF">2016-05-18T04:02:57Z</dcterms:modified>
</cp:coreProperties>
</file>