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8" r:id="rId2"/>
    <p:sldId id="269" r:id="rId3"/>
    <p:sldId id="298" r:id="rId4"/>
    <p:sldId id="299" r:id="rId5"/>
    <p:sldId id="300" r:id="rId6"/>
    <p:sldId id="271" r:id="rId7"/>
    <p:sldId id="301" r:id="rId8"/>
    <p:sldId id="302" r:id="rId9"/>
    <p:sldId id="303" r:id="rId10"/>
    <p:sldId id="307" r:id="rId11"/>
    <p:sldId id="305" r:id="rId12"/>
    <p:sldId id="306" r:id="rId13"/>
    <p:sldId id="309" r:id="rId14"/>
    <p:sldId id="310" r:id="rId15"/>
    <p:sldId id="311" r:id="rId16"/>
    <p:sldId id="312" r:id="rId17"/>
    <p:sldId id="351" r:id="rId18"/>
    <p:sldId id="352" r:id="rId19"/>
    <p:sldId id="353" r:id="rId20"/>
    <p:sldId id="341" r:id="rId21"/>
    <p:sldId id="313" r:id="rId22"/>
    <p:sldId id="316" r:id="rId23"/>
    <p:sldId id="315" r:id="rId24"/>
    <p:sldId id="317" r:id="rId25"/>
    <p:sldId id="318" r:id="rId26"/>
    <p:sldId id="319" r:id="rId27"/>
    <p:sldId id="320" r:id="rId28"/>
    <p:sldId id="346" r:id="rId29"/>
    <p:sldId id="350" r:id="rId30"/>
    <p:sldId id="342" r:id="rId31"/>
    <p:sldId id="275" r:id="rId32"/>
    <p:sldId id="279" r:id="rId33"/>
    <p:sldId id="330" r:id="rId34"/>
    <p:sldId id="333" r:id="rId35"/>
    <p:sldId id="355" r:id="rId36"/>
    <p:sldId id="340" r:id="rId37"/>
    <p:sldId id="356" r:id="rId38"/>
    <p:sldId id="334" r:id="rId39"/>
    <p:sldId id="336" r:id="rId40"/>
    <p:sldId id="335" r:id="rId41"/>
    <p:sldId id="339" r:id="rId42"/>
    <p:sldId id="354" r:id="rId4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4652" autoAdjust="0"/>
  </p:normalViewPr>
  <p:slideViewPr>
    <p:cSldViewPr>
      <p:cViewPr varScale="1">
        <p:scale>
          <a:sx n="43" d="100"/>
          <a:sy n="43" d="100"/>
        </p:scale>
        <p:origin x="48" y="2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AF066-57E2-4F70-BCE7-B543B555B1C8}" type="datetimeFigureOut">
              <a:rPr lang="sk-SK" smtClean="0"/>
              <a:t>14.12.2016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E3F2F-2CBC-47B8-8D93-691849956CD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629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sk-SK" smtClean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6E2259-8FBB-4E5D-8B39-4D3B9D0C7E0B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4750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sk-SK" smtClean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89AE3C-D917-4119-8146-203C2B165233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75220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sk-SK" smtClean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12C425-AED4-424B-8138-E8D5C550B9B2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4780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E3F2F-2CBC-47B8-8D93-691849956CD4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3086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2199-B9DC-45EE-8607-EEF9D382EC33}" type="datetimeFigureOut">
              <a:rPr lang="sk-SK" smtClean="0"/>
              <a:pPr/>
              <a:t>14.12.2016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9628-629D-4942-9AE6-452BA81F593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855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2199-B9DC-45EE-8607-EEF9D382EC33}" type="datetimeFigureOut">
              <a:rPr lang="sk-SK" smtClean="0"/>
              <a:pPr/>
              <a:t>14.12.2016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9628-629D-4942-9AE6-452BA81F593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0938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2199-B9DC-45EE-8607-EEF9D382EC33}" type="datetimeFigureOut">
              <a:rPr lang="sk-SK" smtClean="0"/>
              <a:pPr/>
              <a:t>14.12.2016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9628-629D-4942-9AE6-452BA81F593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4578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2199-B9DC-45EE-8607-EEF9D382EC33}" type="datetimeFigureOut">
              <a:rPr lang="sk-SK" smtClean="0"/>
              <a:pPr/>
              <a:t>14.12.2016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9628-629D-4942-9AE6-452BA81F593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7091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2199-B9DC-45EE-8607-EEF9D382EC33}" type="datetimeFigureOut">
              <a:rPr lang="sk-SK" smtClean="0"/>
              <a:pPr/>
              <a:t>14.12.2016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9628-629D-4942-9AE6-452BA81F593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074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2199-B9DC-45EE-8607-EEF9D382EC33}" type="datetimeFigureOut">
              <a:rPr lang="sk-SK" smtClean="0"/>
              <a:pPr/>
              <a:t>14.12.2016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9628-629D-4942-9AE6-452BA81F593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844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2199-B9DC-45EE-8607-EEF9D382EC33}" type="datetimeFigureOut">
              <a:rPr lang="sk-SK" smtClean="0"/>
              <a:pPr/>
              <a:t>14.12.2016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9628-629D-4942-9AE6-452BA81F593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5613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2199-B9DC-45EE-8607-EEF9D382EC33}" type="datetimeFigureOut">
              <a:rPr lang="sk-SK" smtClean="0"/>
              <a:pPr/>
              <a:t>14.12.2016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9628-629D-4942-9AE6-452BA81F593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11764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2199-B9DC-45EE-8607-EEF9D382EC33}" type="datetimeFigureOut">
              <a:rPr lang="sk-SK" smtClean="0"/>
              <a:pPr/>
              <a:t>14.12.2016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9628-629D-4942-9AE6-452BA81F593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2426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2199-B9DC-45EE-8607-EEF9D382EC33}" type="datetimeFigureOut">
              <a:rPr lang="sk-SK" smtClean="0"/>
              <a:pPr/>
              <a:t>14.12.2016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9628-629D-4942-9AE6-452BA81F593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71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2199-B9DC-45EE-8607-EEF9D382EC33}" type="datetimeFigureOut">
              <a:rPr lang="sk-SK" smtClean="0"/>
              <a:pPr/>
              <a:t>14.12.2016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9628-629D-4942-9AE6-452BA81F593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23622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02199-B9DC-45EE-8607-EEF9D382EC33}" type="datetimeFigureOut">
              <a:rPr lang="sk-SK" smtClean="0"/>
              <a:pPr/>
              <a:t>14.12.2016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B9628-629D-4942-9AE6-452BA81F593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6247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w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6.png"/><Relationship Id="rId2" Type="http://schemas.openxmlformats.org/officeDocument/2006/relationships/hyperlink" Target="https://www.noviny.sk/veda-a-technika/143855-vedci-objavili-novu-zbran-v-boji-proti-alzheimerovej-choro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hyperlink" Target="http://www.sciencedirect.com/science/article/pii/S0162013416301258#fx1" TargetMode="External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hyperlink" Target="http://www.sciencedirect.com/science/article/pii/S0162013416301258#fx1" TargetMode="Externa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7.jpeg"/><Relationship Id="rId7" Type="http://schemas.openxmlformats.org/officeDocument/2006/relationships/image" Target="../media/image33.jpeg"/><Relationship Id="rId2" Type="http://schemas.openxmlformats.org/officeDocument/2006/relationships/hyperlink" Target="https://www.noviny.sk/veda-a-technika/143855-vedci-objavili-novu-zbran-v-boji-proti-alzheimerovej-chorob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sel.cz/4260-spousti-neskodny-prionovy-protein-alzheimerovu-chorobu.html" TargetMode="External"/><Relationship Id="rId11" Type="http://schemas.openxmlformats.org/officeDocument/2006/relationships/image" Target="../media/image28.jpeg"/><Relationship Id="rId5" Type="http://schemas.openxmlformats.org/officeDocument/2006/relationships/image" Target="../media/image32.jpeg"/><Relationship Id="rId10" Type="http://schemas.openxmlformats.org/officeDocument/2006/relationships/image" Target="../media/image34.jpeg"/><Relationship Id="rId4" Type="http://schemas.openxmlformats.org/officeDocument/2006/relationships/hyperlink" Target="https://www.researchgate.net/figure/229065778_fig1_Amyloid-protein-precursor-structure-and-metabolism-Schematic-representation-of-APP" TargetMode="External"/><Relationship Id="rId9" Type="http://schemas.openxmlformats.org/officeDocument/2006/relationships/hyperlink" Target="http://www.alamy.com/stock-photo/amyloid-beta-peptide.htm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hyperlink" Target="http://www.nature.com/nsmb/journal/v17/n5/full/nsmb.1799.html" TargetMode="Externa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5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2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>
            <a:spLocks noChangeArrowheads="1"/>
          </p:cNvSpPr>
          <p:nvPr/>
        </p:nvSpPr>
        <p:spPr bwMode="auto">
          <a:xfrm>
            <a:off x="395288" y="1916113"/>
            <a:ext cx="838835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Prehľad činnosti </a:t>
            </a:r>
          </a:p>
          <a:p>
            <a:pPr algn="ctr">
              <a:defRPr/>
            </a:pP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Oddelenie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biofyziky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sk-SK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EF</a:t>
            </a:r>
          </a:p>
          <a:p>
            <a:pPr algn="ctr">
              <a:defRPr/>
            </a:pP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</a:t>
            </a:r>
            <a:r>
              <a:rPr lang="sk-SK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endParaRPr lang="sk-SK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Rovná spojnica 4"/>
          <p:cNvCxnSpPr/>
          <p:nvPr/>
        </p:nvCxnSpPr>
        <p:spPr>
          <a:xfrm>
            <a:off x="0" y="6524625"/>
            <a:ext cx="9144000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5475" y="6597650"/>
            <a:ext cx="2238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Obdĺžnik 6"/>
          <p:cNvSpPr>
            <a:spLocks noChangeArrowheads="1"/>
          </p:cNvSpPr>
          <p:nvPr/>
        </p:nvSpPr>
        <p:spPr bwMode="auto">
          <a:xfrm>
            <a:off x="5828591" y="6611938"/>
            <a:ext cx="306846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V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ý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ro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č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n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á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konferencia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ÚEF </a:t>
            </a:r>
            <a:r>
              <a:rPr lang="sk-SK" altLang="sk-SK" sz="1000" b="1" dirty="0" smtClean="0">
                <a:solidFill>
                  <a:srgbClr val="C00000"/>
                </a:solidFill>
                <a:latin typeface="Comic Sans MS" pitchFamily="66" charset="0"/>
              </a:rPr>
              <a:t>- OBF 15-12-2016</a:t>
            </a:r>
            <a:endParaRPr lang="sk-SK" altLang="sk-SK" sz="1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bdĺžnik 1"/>
          <p:cNvSpPr>
            <a:spLocks noChangeArrowheads="1"/>
          </p:cNvSpPr>
          <p:nvPr/>
        </p:nvSpPr>
        <p:spPr bwMode="auto">
          <a:xfrm>
            <a:off x="468313" y="612775"/>
            <a:ext cx="82804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sk-SK" altLang="sk-SK" sz="1400" b="1" dirty="0">
                <a:solidFill>
                  <a:srgbClr val="005800"/>
                </a:solidFill>
              </a:rPr>
              <a:t>Spolupráca s  JINR, Dubna:</a:t>
            </a:r>
          </a:p>
          <a:p>
            <a:pPr algn="l" eaLnBrk="1" hangingPunct="1"/>
            <a:endParaRPr lang="sk-SK" altLang="sk-SK" sz="1400" b="1" dirty="0">
              <a:solidFill>
                <a:srgbClr val="005800"/>
              </a:solidFill>
            </a:endParaRPr>
          </a:p>
          <a:p>
            <a:pPr algn="l" eaLnBrk="1" hangingPunct="1">
              <a:buFontTx/>
              <a:buChar char="-"/>
            </a:pPr>
            <a:r>
              <a:rPr lang="pl-PL" altLang="sk-SK" sz="1200" dirty="0">
                <a:solidFill>
                  <a:srgbClr val="001F5C"/>
                </a:solidFill>
              </a:rPr>
              <a:t>Číslo protokolu o spolupráci: </a:t>
            </a:r>
          </a:p>
          <a:p>
            <a:pPr algn="l" eaLnBrk="1" hangingPunct="1">
              <a:buFontTx/>
              <a:buChar char="-"/>
            </a:pPr>
            <a:r>
              <a:rPr lang="pl-PL" altLang="sk-SK" sz="1200" dirty="0">
                <a:solidFill>
                  <a:srgbClr val="001F5C"/>
                </a:solidFill>
              </a:rPr>
              <a:t>4570-4-16/17 ; </a:t>
            </a:r>
            <a:r>
              <a:rPr lang="sk-SK" altLang="sk-SK" sz="1200" dirty="0" err="1">
                <a:solidFill>
                  <a:srgbClr val="001F5C"/>
                </a:solidFill>
              </a:rPr>
              <a:t>Тéma</a:t>
            </a:r>
            <a:r>
              <a:rPr lang="sk-SK" altLang="sk-SK" sz="1200" dirty="0">
                <a:solidFill>
                  <a:srgbClr val="001F5C"/>
                </a:solidFill>
              </a:rPr>
              <a:t>: 04-40112102015/2017</a:t>
            </a:r>
          </a:p>
          <a:p>
            <a:pPr algn="l" eaLnBrk="1" hangingPunct="1">
              <a:buFontTx/>
              <a:buChar char="-"/>
            </a:pPr>
            <a:r>
              <a:rPr lang="sk-SK" altLang="sk-SK" sz="1200" dirty="0">
                <a:solidFill>
                  <a:srgbClr val="001F5C"/>
                </a:solidFill>
              </a:rPr>
              <a:t>Zodpovedný riešiteľ z SVK strany:  Dr. Peter </a:t>
            </a:r>
            <a:r>
              <a:rPr lang="sk-SK" altLang="sk-SK" sz="1200" dirty="0" err="1">
                <a:solidFill>
                  <a:srgbClr val="001F5C"/>
                </a:solidFill>
              </a:rPr>
              <a:t>Kopčanský</a:t>
            </a:r>
            <a:r>
              <a:rPr lang="sk-SK" altLang="sk-SK" sz="1200" dirty="0">
                <a:solidFill>
                  <a:srgbClr val="001F5C"/>
                </a:solidFill>
              </a:rPr>
              <a:t>, CSc</a:t>
            </a:r>
            <a:r>
              <a:rPr lang="sk-SK" altLang="sk-SK" sz="1200" dirty="0">
                <a:solidFill>
                  <a:srgbClr val="000000"/>
                </a:solidFill>
              </a:rPr>
              <a:t>.</a:t>
            </a:r>
          </a:p>
          <a:p>
            <a:pPr algn="l" eaLnBrk="1" hangingPunct="1"/>
            <a:endParaRPr lang="sk-SK" altLang="sk-SK" sz="1300" dirty="0">
              <a:solidFill>
                <a:srgbClr val="001F5C"/>
              </a:solidFill>
            </a:endParaRPr>
          </a:p>
          <a:p>
            <a:pPr algn="l" eaLnBrk="1" hangingPunct="1"/>
            <a:r>
              <a:rPr lang="sk-SK" altLang="sk-SK" sz="1300" u="sng" dirty="0">
                <a:solidFill>
                  <a:srgbClr val="005800"/>
                </a:solidFill>
              </a:rPr>
              <a:t>Projekty:</a:t>
            </a:r>
          </a:p>
          <a:p>
            <a:pPr algn="l" eaLnBrk="1" hangingPunct="1"/>
            <a:r>
              <a:rPr lang="sk-SK" altLang="sk-SK" sz="1300" dirty="0">
                <a:solidFill>
                  <a:srgbClr val="001F5C"/>
                </a:solidFill>
              </a:rPr>
              <a:t>-  Štúdium štruktúry </a:t>
            </a:r>
            <a:r>
              <a:rPr lang="sk-SK" altLang="sk-SK" sz="1300" dirty="0" err="1">
                <a:solidFill>
                  <a:srgbClr val="001F5C"/>
                </a:solidFill>
              </a:rPr>
              <a:t>nanočastíc</a:t>
            </a:r>
            <a:r>
              <a:rPr lang="sk-SK" altLang="sk-SK" sz="1300" dirty="0">
                <a:solidFill>
                  <a:srgbClr val="001F5C"/>
                </a:solidFill>
              </a:rPr>
              <a:t> a ich vplyvu na štruktúrne zmeny v kompozitných systémoch pomocou neutrónového rozptylu.</a:t>
            </a:r>
          </a:p>
          <a:p>
            <a:pPr algn="l" eaLnBrk="1" hangingPunct="1">
              <a:buFontTx/>
              <a:buChar char="-"/>
            </a:pPr>
            <a:r>
              <a:rPr lang="sk-SK" altLang="sk-SK" sz="1300" dirty="0">
                <a:solidFill>
                  <a:srgbClr val="001F5C"/>
                </a:solidFill>
              </a:rPr>
              <a:t> </a:t>
            </a:r>
            <a:r>
              <a:rPr lang="sk-SK" altLang="sk-SK" sz="1200" dirty="0">
                <a:solidFill>
                  <a:srgbClr val="FF0000"/>
                </a:solidFill>
              </a:rPr>
              <a:t>A.M.; K.Š</a:t>
            </a:r>
            <a:r>
              <a:rPr lang="sk-SK" altLang="sk-SK" sz="1200" dirty="0">
                <a:solidFill>
                  <a:srgbClr val="001F5C"/>
                </a:solidFill>
              </a:rPr>
              <a:t>. – spoluriešitelia</a:t>
            </a:r>
            <a:endParaRPr lang="sk-SK" altLang="sk-SK" sz="1300" dirty="0">
              <a:solidFill>
                <a:srgbClr val="001F5C"/>
              </a:solidFill>
            </a:endParaRPr>
          </a:p>
          <a:p>
            <a:pPr algn="l" eaLnBrk="1" hangingPunct="1">
              <a:buFontTx/>
              <a:buChar char="-"/>
            </a:pPr>
            <a:endParaRPr lang="sk-SK" altLang="sk-SK" sz="1300" dirty="0">
              <a:solidFill>
                <a:srgbClr val="001F5C"/>
              </a:solidFill>
            </a:endParaRPr>
          </a:p>
          <a:p>
            <a:pPr algn="l" eaLnBrk="1" hangingPunct="1">
              <a:buFontTx/>
              <a:buChar char="-"/>
            </a:pPr>
            <a:r>
              <a:rPr lang="sk-SK" altLang="sk-SK" sz="1300" dirty="0">
                <a:solidFill>
                  <a:srgbClr val="001F5C"/>
                </a:solidFill>
              </a:rPr>
              <a:t> Štruktúrna charakterizácia kvapalno-kryštalického </a:t>
            </a:r>
            <a:r>
              <a:rPr lang="sk-SK" altLang="sk-SK" sz="1300" dirty="0" err="1">
                <a:solidFill>
                  <a:srgbClr val="001F5C"/>
                </a:solidFill>
              </a:rPr>
              <a:t>nanosenzora</a:t>
            </a:r>
            <a:r>
              <a:rPr lang="sk-SK" altLang="sk-SK" sz="1300" dirty="0">
                <a:solidFill>
                  <a:srgbClr val="001F5C"/>
                </a:solidFill>
              </a:rPr>
              <a:t> pomocou neutrónového rozptylu. </a:t>
            </a:r>
          </a:p>
          <a:p>
            <a:pPr algn="l" eaLnBrk="1" hangingPunct="1">
              <a:buFontTx/>
              <a:buChar char="-"/>
            </a:pPr>
            <a:r>
              <a:rPr lang="sk-SK" altLang="sk-SK" sz="1200" dirty="0" smtClean="0">
                <a:solidFill>
                  <a:srgbClr val="001F5C"/>
                </a:solidFill>
              </a:rPr>
              <a:t> </a:t>
            </a:r>
            <a:r>
              <a:rPr lang="sk-SK" altLang="sk-SK" sz="1200" dirty="0" smtClean="0">
                <a:solidFill>
                  <a:srgbClr val="FF0000"/>
                </a:solidFill>
              </a:rPr>
              <a:t>A.M</a:t>
            </a:r>
            <a:r>
              <a:rPr lang="sk-SK" altLang="sk-SK" sz="1200" dirty="0">
                <a:solidFill>
                  <a:srgbClr val="FF0000"/>
                </a:solidFill>
              </a:rPr>
              <a:t>.; K.Š</a:t>
            </a:r>
            <a:r>
              <a:rPr lang="sk-SK" altLang="sk-SK" sz="1200" dirty="0">
                <a:solidFill>
                  <a:srgbClr val="001F5C"/>
                </a:solidFill>
              </a:rPr>
              <a:t>. – spoluriešitelia</a:t>
            </a:r>
          </a:p>
          <a:p>
            <a:pPr algn="l" eaLnBrk="1" hangingPunct="1"/>
            <a:endParaRPr lang="sk-SK" altLang="sk-SK" sz="1200" dirty="0">
              <a:solidFill>
                <a:srgbClr val="001F5C"/>
              </a:solidFill>
            </a:endParaRPr>
          </a:p>
          <a:p>
            <a:pPr algn="l" eaLnBrk="1" hangingPunct="1"/>
            <a:endParaRPr lang="sk-SK" altLang="sk-SK" sz="1200" dirty="0">
              <a:solidFill>
                <a:srgbClr val="000000"/>
              </a:solidFill>
            </a:endParaRPr>
          </a:p>
          <a:p>
            <a:pPr algn="l" eaLnBrk="1" hangingPunct="1"/>
            <a:endParaRPr lang="sk-SK" altLang="sk-SK" sz="1200" dirty="0">
              <a:solidFill>
                <a:srgbClr val="001F5C"/>
              </a:solidFill>
            </a:endParaRPr>
          </a:p>
          <a:p>
            <a:pPr algn="l" eaLnBrk="1" hangingPunct="1">
              <a:buFontTx/>
              <a:buChar char="-"/>
            </a:pPr>
            <a:r>
              <a:rPr lang="sk-SK" altLang="sk-SK" sz="1200" b="1" dirty="0">
                <a:solidFill>
                  <a:srgbClr val="001F5C"/>
                </a:solidFill>
              </a:rPr>
              <a:t> v rámci riešenia vyššie uvedených projektov boli schválené 2 experimentálne projekty, a bol im udelený merací čas </a:t>
            </a:r>
            <a:r>
              <a:rPr lang="sk-SK" altLang="sk-SK" sz="1200" b="1" dirty="0">
                <a:solidFill>
                  <a:srgbClr val="005800"/>
                </a:solidFill>
              </a:rPr>
              <a:t>– </a:t>
            </a:r>
            <a:r>
              <a:rPr lang="sk-SK" altLang="sk-SK" sz="1200" b="1" dirty="0" err="1">
                <a:solidFill>
                  <a:srgbClr val="005800"/>
                </a:solidFill>
              </a:rPr>
              <a:t>small-angle</a:t>
            </a:r>
            <a:r>
              <a:rPr lang="sk-SK" altLang="sk-SK" sz="1200" b="1" dirty="0">
                <a:solidFill>
                  <a:srgbClr val="005800"/>
                </a:solidFill>
              </a:rPr>
              <a:t> </a:t>
            </a:r>
            <a:r>
              <a:rPr lang="sk-SK" altLang="sk-SK" sz="1200" b="1" dirty="0" err="1">
                <a:solidFill>
                  <a:srgbClr val="005800"/>
                </a:solidFill>
              </a:rPr>
              <a:t>neutron</a:t>
            </a:r>
            <a:r>
              <a:rPr lang="sk-SK" altLang="sk-SK" sz="1200" b="1" dirty="0">
                <a:solidFill>
                  <a:srgbClr val="005800"/>
                </a:solidFill>
              </a:rPr>
              <a:t> </a:t>
            </a:r>
            <a:r>
              <a:rPr lang="sk-SK" altLang="sk-SK" sz="1200" b="1" dirty="0" err="1">
                <a:solidFill>
                  <a:srgbClr val="005800"/>
                </a:solidFill>
              </a:rPr>
              <a:t>scattering</a:t>
            </a:r>
            <a:r>
              <a:rPr lang="sk-SK" altLang="sk-SK" sz="1200" b="1" dirty="0">
                <a:solidFill>
                  <a:srgbClr val="005800"/>
                </a:solidFill>
              </a:rPr>
              <a:t>, </a:t>
            </a:r>
            <a:r>
              <a:rPr lang="sk-SK" altLang="sk-SK" sz="1200" b="1" dirty="0" err="1">
                <a:solidFill>
                  <a:srgbClr val="005800"/>
                </a:solidFill>
              </a:rPr>
              <a:t>YuMo</a:t>
            </a:r>
            <a:r>
              <a:rPr lang="sk-SK" altLang="sk-SK" sz="1200" b="1" dirty="0">
                <a:solidFill>
                  <a:srgbClr val="005800"/>
                </a:solidFill>
              </a:rPr>
              <a:t>, JINR, Dubna</a:t>
            </a:r>
          </a:p>
          <a:p>
            <a:pPr algn="l" eaLnBrk="1" hangingPunct="1">
              <a:buFontTx/>
              <a:buChar char="-"/>
            </a:pPr>
            <a:endParaRPr lang="sk-SK" altLang="sk-SK" sz="1200" b="1" dirty="0">
              <a:solidFill>
                <a:srgbClr val="001F5C"/>
              </a:solidFill>
            </a:endParaRPr>
          </a:p>
          <a:p>
            <a:pPr algn="l" eaLnBrk="1" hangingPunct="1">
              <a:buFont typeface="Wingdings" panose="05000000000000000000" pitchFamily="2" charset="2"/>
              <a:buChar char="§"/>
            </a:pPr>
            <a:r>
              <a:rPr lang="sk-SK" altLang="sk-SK" sz="1200" dirty="0">
                <a:solidFill>
                  <a:srgbClr val="001F5C"/>
                </a:solidFill>
              </a:rPr>
              <a:t> </a:t>
            </a:r>
            <a:r>
              <a:rPr lang="en-US" altLang="sk-SK" sz="1300" dirty="0">
                <a:solidFill>
                  <a:srgbClr val="001F5C"/>
                </a:solidFill>
              </a:rPr>
              <a:t>Structural study of Fe</a:t>
            </a:r>
            <a:r>
              <a:rPr lang="en-US" altLang="sk-SK" sz="1300" baseline="-25000" dirty="0">
                <a:solidFill>
                  <a:srgbClr val="001F5C"/>
                </a:solidFill>
              </a:rPr>
              <a:t>3</a:t>
            </a:r>
            <a:r>
              <a:rPr lang="en-US" altLang="sk-SK" sz="1300" dirty="0">
                <a:solidFill>
                  <a:srgbClr val="001F5C"/>
                </a:solidFill>
              </a:rPr>
              <a:t>O</a:t>
            </a:r>
            <a:r>
              <a:rPr lang="en-US" altLang="sk-SK" sz="1300" baseline="-25000" dirty="0">
                <a:solidFill>
                  <a:srgbClr val="001F5C"/>
                </a:solidFill>
              </a:rPr>
              <a:t>4</a:t>
            </a:r>
            <a:r>
              <a:rPr lang="en-US" altLang="sk-SK" sz="1300" dirty="0">
                <a:solidFill>
                  <a:srgbClr val="001F5C"/>
                </a:solidFill>
              </a:rPr>
              <a:t>-nanoparticles surrounded by individual phospholipids or </a:t>
            </a:r>
            <a:r>
              <a:rPr lang="en-US" altLang="sk-SK" sz="1300" dirty="0" err="1">
                <a:solidFill>
                  <a:srgbClr val="001F5C"/>
                </a:solidFill>
              </a:rPr>
              <a:t>bicelles</a:t>
            </a:r>
            <a:r>
              <a:rPr lang="en-US" altLang="sk-SK" sz="1300" dirty="0">
                <a:solidFill>
                  <a:srgbClr val="001F5C"/>
                </a:solidFill>
              </a:rPr>
              <a:t> using small angle scattering</a:t>
            </a:r>
            <a:r>
              <a:rPr lang="sk-SK" altLang="sk-SK" sz="1200" dirty="0">
                <a:solidFill>
                  <a:srgbClr val="001F5C"/>
                </a:solidFill>
              </a:rPr>
              <a:t>; </a:t>
            </a:r>
            <a:r>
              <a:rPr lang="sk-SK" altLang="sk-SK" sz="1200" b="1" dirty="0" err="1">
                <a:solidFill>
                  <a:srgbClr val="001F5C"/>
                </a:solidFill>
              </a:rPr>
              <a:t>Musatov</a:t>
            </a:r>
            <a:r>
              <a:rPr lang="sk-SK" altLang="sk-SK" sz="1200" b="1" dirty="0">
                <a:solidFill>
                  <a:srgbClr val="001F5C"/>
                </a:solidFill>
              </a:rPr>
              <a:t> A., </a:t>
            </a:r>
            <a:r>
              <a:rPr lang="sk-SK" altLang="sk-SK" sz="1200" b="1" u="sng" dirty="0" err="1">
                <a:solidFill>
                  <a:srgbClr val="001F5C"/>
                </a:solidFill>
              </a:rPr>
              <a:t>Siposova</a:t>
            </a:r>
            <a:r>
              <a:rPr lang="sk-SK" altLang="sk-SK" sz="1200" b="1" u="sng" dirty="0">
                <a:solidFill>
                  <a:srgbClr val="001F5C"/>
                </a:solidFill>
              </a:rPr>
              <a:t>, K., </a:t>
            </a:r>
            <a:r>
              <a:rPr lang="sk-SK" altLang="sk-SK" sz="1200" dirty="0" err="1">
                <a:solidFill>
                  <a:srgbClr val="001F5C"/>
                </a:solidFill>
              </a:rPr>
              <a:t>Kopcansky</a:t>
            </a:r>
            <a:r>
              <a:rPr lang="sk-SK" altLang="sk-SK" sz="1200" dirty="0">
                <a:solidFill>
                  <a:srgbClr val="001F5C"/>
                </a:solidFill>
              </a:rPr>
              <a:t> P. – apríl, 2016 </a:t>
            </a:r>
            <a:r>
              <a:rPr lang="sk-SK" altLang="sk-SK" sz="900" dirty="0">
                <a:solidFill>
                  <a:srgbClr val="001F5C"/>
                </a:solidFill>
              </a:rPr>
              <a:t>(zodpovedný riešiteľ, K.Š)</a:t>
            </a:r>
          </a:p>
          <a:p>
            <a:pPr algn="l" eaLnBrk="1" hangingPunct="1">
              <a:buFont typeface="Wingdings" panose="05000000000000000000" pitchFamily="2" charset="2"/>
              <a:buChar char="§"/>
            </a:pPr>
            <a:endParaRPr lang="sk-SK" altLang="sk-SK" sz="1200" dirty="0">
              <a:solidFill>
                <a:srgbClr val="001F5C"/>
              </a:solidFill>
            </a:endParaRPr>
          </a:p>
          <a:p>
            <a:pPr algn="l" eaLnBrk="1" hangingPunct="1">
              <a:buFont typeface="Wingdings" panose="05000000000000000000" pitchFamily="2" charset="2"/>
              <a:buChar char="§"/>
            </a:pPr>
            <a:r>
              <a:rPr lang="sk-SK" altLang="sk-SK" sz="1200" dirty="0">
                <a:solidFill>
                  <a:srgbClr val="001F5C"/>
                </a:solidFill>
              </a:rPr>
              <a:t> </a:t>
            </a:r>
            <a:r>
              <a:rPr lang="en-US" altLang="sk-SK" sz="1300" dirty="0">
                <a:solidFill>
                  <a:srgbClr val="001F5C"/>
                </a:solidFill>
              </a:rPr>
              <a:t>A small-angle neutron scattering study of </a:t>
            </a:r>
            <a:r>
              <a:rPr lang="en-US" altLang="sk-SK" sz="1300" dirty="0" err="1">
                <a:solidFill>
                  <a:srgbClr val="001F5C"/>
                </a:solidFill>
              </a:rPr>
              <a:t>bicelles</a:t>
            </a:r>
            <a:r>
              <a:rPr lang="en-US" altLang="sk-SK" sz="1300" dirty="0">
                <a:solidFill>
                  <a:srgbClr val="001F5C"/>
                </a:solidFill>
              </a:rPr>
              <a:t> and </a:t>
            </a:r>
            <a:r>
              <a:rPr lang="en-US" altLang="sk-SK" sz="1300" dirty="0" err="1">
                <a:solidFill>
                  <a:srgbClr val="001F5C"/>
                </a:solidFill>
              </a:rPr>
              <a:t>proteobicelles</a:t>
            </a:r>
            <a:r>
              <a:rPr lang="en-US" altLang="sk-SK" sz="1300" dirty="0">
                <a:solidFill>
                  <a:srgbClr val="001F5C"/>
                </a:solidFill>
              </a:rPr>
              <a:t> with incorporated mitochondrial cytochrome c oxidase</a:t>
            </a:r>
            <a:r>
              <a:rPr lang="sk-SK" altLang="sk-SK" sz="1300" dirty="0">
                <a:solidFill>
                  <a:srgbClr val="001F5C"/>
                </a:solidFill>
              </a:rPr>
              <a:t> ; </a:t>
            </a:r>
            <a:r>
              <a:rPr lang="sk-SK" altLang="sk-SK" sz="1200" b="1" dirty="0" err="1">
                <a:solidFill>
                  <a:srgbClr val="001F5C"/>
                </a:solidFill>
              </a:rPr>
              <a:t>Musatov</a:t>
            </a:r>
            <a:r>
              <a:rPr lang="sk-SK" altLang="sk-SK" sz="1200" b="1" dirty="0">
                <a:solidFill>
                  <a:srgbClr val="001F5C"/>
                </a:solidFill>
              </a:rPr>
              <a:t> A., </a:t>
            </a:r>
            <a:r>
              <a:rPr lang="sk-SK" altLang="sk-SK" sz="1200" b="1" u="sng" dirty="0" err="1">
                <a:solidFill>
                  <a:srgbClr val="001F5C"/>
                </a:solidFill>
              </a:rPr>
              <a:t>Siposova</a:t>
            </a:r>
            <a:r>
              <a:rPr lang="sk-SK" altLang="sk-SK" sz="1200" b="1" u="sng" dirty="0">
                <a:solidFill>
                  <a:srgbClr val="001F5C"/>
                </a:solidFill>
              </a:rPr>
              <a:t>, K., </a:t>
            </a:r>
            <a:r>
              <a:rPr lang="sk-SK" altLang="sk-SK" sz="1200" dirty="0" err="1">
                <a:solidFill>
                  <a:srgbClr val="001F5C"/>
                </a:solidFill>
              </a:rPr>
              <a:t>Kopcansky</a:t>
            </a:r>
            <a:r>
              <a:rPr lang="sk-SK" altLang="sk-SK" sz="1200" dirty="0">
                <a:solidFill>
                  <a:srgbClr val="001F5C"/>
                </a:solidFill>
              </a:rPr>
              <a:t> P. – apríl, 2016</a:t>
            </a:r>
            <a:r>
              <a:rPr lang="sk-SK" altLang="sk-SK" sz="900" dirty="0">
                <a:solidFill>
                  <a:srgbClr val="001F5C"/>
                </a:solidFill>
              </a:rPr>
              <a:t> (zodpovedný riešiteľ, K.Š)</a:t>
            </a:r>
            <a:endParaRPr lang="en-US" altLang="sk-SK" sz="1200" dirty="0">
              <a:solidFill>
                <a:srgbClr val="001F5C"/>
              </a:solidFill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444208" y="17669"/>
            <a:ext cx="2699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Musatov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oxidačný stres, interakcia proteínov a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fosfolipidov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422493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179388" y="196022"/>
            <a:ext cx="74882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sk-SK" altLang="sk-SK" sz="1600" b="1" dirty="0" smtClean="0">
                <a:solidFill>
                  <a:srgbClr val="7A0000"/>
                </a:solidFill>
              </a:rPr>
              <a:t>Pedagogická </a:t>
            </a:r>
            <a:r>
              <a:rPr lang="sk-SK" altLang="sk-SK" sz="1600" b="1" dirty="0">
                <a:solidFill>
                  <a:srgbClr val="7A0000"/>
                </a:solidFill>
              </a:rPr>
              <a:t>činnosť</a:t>
            </a:r>
            <a:r>
              <a:rPr lang="sk-SK" altLang="sk-SK" sz="1600" b="1" dirty="0" smtClean="0">
                <a:solidFill>
                  <a:srgbClr val="7A0000"/>
                </a:solidFill>
              </a:rPr>
              <a:t>:</a:t>
            </a:r>
            <a:endParaRPr lang="sk-SK" altLang="sk-SK" sz="1600" b="1" dirty="0">
              <a:solidFill>
                <a:srgbClr val="7A0000"/>
              </a:solidFill>
            </a:endParaRPr>
          </a:p>
        </p:txBody>
      </p:sp>
      <p:sp>
        <p:nvSpPr>
          <p:cNvPr id="9219" name="Zástupný symbol obsahu 2"/>
          <p:cNvSpPr>
            <a:spLocks/>
          </p:cNvSpPr>
          <p:nvPr/>
        </p:nvSpPr>
        <p:spPr bwMode="auto">
          <a:xfrm>
            <a:off x="256909" y="711167"/>
            <a:ext cx="8569325" cy="634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sk-SK" altLang="sk-SK" sz="1100" b="1" i="1" dirty="0">
                <a:solidFill>
                  <a:srgbClr val="7A0000"/>
                </a:solidFill>
              </a:rPr>
              <a:t>Bakalárske práce: 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000" b="1" dirty="0">
                <a:solidFill>
                  <a:srgbClr val="005800"/>
                </a:solidFill>
              </a:rPr>
              <a:t>2015-2016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200" dirty="0">
                <a:solidFill>
                  <a:srgbClr val="001F5C"/>
                </a:solidFill>
              </a:rPr>
              <a:t>Michaela </a:t>
            </a:r>
            <a:r>
              <a:rPr lang="sk-SK" altLang="sk-SK" sz="1200" dirty="0" err="1">
                <a:solidFill>
                  <a:srgbClr val="001F5C"/>
                </a:solidFill>
              </a:rPr>
              <a:t>Štupáková</a:t>
            </a:r>
            <a:r>
              <a:rPr lang="sk-SK" altLang="sk-SK" sz="1200" dirty="0">
                <a:solidFill>
                  <a:srgbClr val="001F5C"/>
                </a:solidFill>
              </a:rPr>
              <a:t>,</a:t>
            </a:r>
            <a:r>
              <a:rPr lang="sk-SK" altLang="sk-SK" sz="1200" i="1" dirty="0">
                <a:solidFill>
                  <a:srgbClr val="001F5C"/>
                </a:solidFill>
              </a:rPr>
              <a:t> </a:t>
            </a:r>
            <a:r>
              <a:rPr lang="sk-SK" altLang="sk-SK" sz="1200" i="1" dirty="0">
                <a:solidFill>
                  <a:srgbClr val="005800"/>
                </a:solidFill>
              </a:rPr>
              <a:t>Potenciálny toxický efekt </a:t>
            </a:r>
            <a:r>
              <a:rPr lang="sk-SK" altLang="sk-SK" sz="1200" i="1" dirty="0" err="1">
                <a:solidFill>
                  <a:srgbClr val="005800"/>
                </a:solidFill>
              </a:rPr>
              <a:t>nanočastíc</a:t>
            </a:r>
            <a:r>
              <a:rPr lang="sk-SK" altLang="sk-SK" sz="1200" i="1" dirty="0">
                <a:solidFill>
                  <a:srgbClr val="005800"/>
                </a:solidFill>
              </a:rPr>
              <a:t> na biochémiu bunky</a:t>
            </a:r>
            <a:r>
              <a:rPr lang="sk-SK" altLang="sk-SK" sz="1200" i="1" dirty="0">
                <a:solidFill>
                  <a:srgbClr val="001F5C"/>
                </a:solidFill>
              </a:rPr>
              <a:t> </a:t>
            </a:r>
            <a:r>
              <a:rPr lang="sk-SK" altLang="sk-SK" sz="1100" dirty="0">
                <a:solidFill>
                  <a:srgbClr val="001F5C"/>
                </a:solidFill>
              </a:rPr>
              <a:t>(PF UPJŠ) – </a:t>
            </a:r>
            <a:r>
              <a:rPr lang="sk-SK" altLang="sk-SK" sz="1100" b="1" dirty="0">
                <a:solidFill>
                  <a:srgbClr val="001F5C"/>
                </a:solidFill>
              </a:rPr>
              <a:t>obhájená</a:t>
            </a:r>
            <a:r>
              <a:rPr lang="sk-SK" altLang="sk-SK" sz="1100" dirty="0">
                <a:solidFill>
                  <a:srgbClr val="001F5C"/>
                </a:solidFill>
              </a:rPr>
              <a:t>, jún 2016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100" dirty="0">
                <a:solidFill>
                  <a:srgbClr val="001F5C"/>
                </a:solidFill>
              </a:rPr>
              <a:t>Školiteľ: Dr. A. </a:t>
            </a:r>
            <a:r>
              <a:rPr lang="sk-SK" altLang="sk-SK" sz="1100" dirty="0" err="1">
                <a:solidFill>
                  <a:srgbClr val="001F5C"/>
                </a:solidFill>
              </a:rPr>
              <a:t>Musatov</a:t>
            </a:r>
            <a:r>
              <a:rPr lang="sk-SK" altLang="sk-SK" sz="1100" dirty="0">
                <a:solidFill>
                  <a:srgbClr val="001F5C"/>
                </a:solidFill>
              </a:rPr>
              <a:t>, DrSc.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100" dirty="0">
                <a:solidFill>
                  <a:srgbClr val="001F5C"/>
                </a:solidFill>
              </a:rPr>
              <a:t>Konzultant: Dr. K. Šipošová, PhD.</a:t>
            </a:r>
          </a:p>
          <a:p>
            <a:pPr algn="l" eaLnBrk="1" hangingPunct="1">
              <a:spcBef>
                <a:spcPct val="20000"/>
              </a:spcBef>
            </a:pPr>
            <a:endParaRPr lang="sk-SK" altLang="sk-SK" sz="500" dirty="0">
              <a:solidFill>
                <a:srgbClr val="001F5C"/>
              </a:solidFill>
            </a:endParaRPr>
          </a:p>
          <a:p>
            <a:pPr algn="l" eaLnBrk="1" hangingPunct="1">
              <a:spcBef>
                <a:spcPct val="20000"/>
              </a:spcBef>
            </a:pPr>
            <a:r>
              <a:rPr lang="sk-SK" altLang="sk-SK" sz="1000" b="1" dirty="0">
                <a:solidFill>
                  <a:srgbClr val="005800"/>
                </a:solidFill>
              </a:rPr>
              <a:t>2016-2017</a:t>
            </a:r>
            <a:endParaRPr lang="sk-SK" altLang="sk-SK" sz="1000" dirty="0">
              <a:solidFill>
                <a:srgbClr val="001F5C"/>
              </a:solidFill>
            </a:endParaRPr>
          </a:p>
          <a:p>
            <a:pPr algn="l" eaLnBrk="1" hangingPunct="1">
              <a:spcBef>
                <a:spcPct val="20000"/>
              </a:spcBef>
            </a:pPr>
            <a:r>
              <a:rPr lang="sk-SK" altLang="sk-SK" sz="1200" dirty="0">
                <a:solidFill>
                  <a:srgbClr val="001F5C"/>
                </a:solidFill>
              </a:rPr>
              <a:t>Ivana </a:t>
            </a:r>
            <a:r>
              <a:rPr lang="sk-SK" altLang="sk-SK" sz="1200" dirty="0" err="1">
                <a:solidFill>
                  <a:srgbClr val="001F5C"/>
                </a:solidFill>
              </a:rPr>
              <a:t>Pavlinská</a:t>
            </a:r>
            <a:r>
              <a:rPr lang="sk-SK" altLang="sk-SK" sz="1200" dirty="0">
                <a:solidFill>
                  <a:srgbClr val="001F5C"/>
                </a:solidFill>
              </a:rPr>
              <a:t>,</a:t>
            </a:r>
            <a:r>
              <a:rPr lang="sk-SK" altLang="sk-SK" sz="1200" i="1" dirty="0">
                <a:solidFill>
                  <a:srgbClr val="001F5C"/>
                </a:solidFill>
              </a:rPr>
              <a:t> </a:t>
            </a:r>
            <a:r>
              <a:rPr lang="sk-SK" altLang="sk-SK" sz="1200" i="1" dirty="0">
                <a:solidFill>
                  <a:srgbClr val="005800"/>
                </a:solidFill>
              </a:rPr>
              <a:t>Štrukturálna a funkčná úloha </a:t>
            </a:r>
            <a:r>
              <a:rPr lang="sk-SK" altLang="sk-SK" sz="1200" i="1" dirty="0" err="1">
                <a:solidFill>
                  <a:srgbClr val="005800"/>
                </a:solidFill>
              </a:rPr>
              <a:t>fosfolipidov</a:t>
            </a:r>
            <a:r>
              <a:rPr lang="sk-SK" altLang="sk-SK" sz="1200" i="1" dirty="0">
                <a:solidFill>
                  <a:srgbClr val="005800"/>
                </a:solidFill>
              </a:rPr>
              <a:t> v </a:t>
            </a:r>
            <a:r>
              <a:rPr lang="sk-SK" altLang="sk-SK" sz="1200" i="1" dirty="0" err="1">
                <a:solidFill>
                  <a:srgbClr val="005800"/>
                </a:solidFill>
              </a:rPr>
              <a:t>mitochondriálnej</a:t>
            </a:r>
            <a:r>
              <a:rPr lang="sk-SK" altLang="sk-SK" sz="1200" i="1" dirty="0">
                <a:solidFill>
                  <a:srgbClr val="005800"/>
                </a:solidFill>
              </a:rPr>
              <a:t> </a:t>
            </a:r>
            <a:r>
              <a:rPr lang="sk-SK" altLang="sk-SK" sz="1200" i="1" dirty="0" err="1">
                <a:solidFill>
                  <a:srgbClr val="005800"/>
                </a:solidFill>
              </a:rPr>
              <a:t>bioenergetike</a:t>
            </a:r>
            <a:r>
              <a:rPr lang="sk-SK" altLang="sk-SK" sz="1100" i="1" dirty="0">
                <a:solidFill>
                  <a:srgbClr val="005800"/>
                </a:solidFill>
              </a:rPr>
              <a:t> </a:t>
            </a:r>
            <a:r>
              <a:rPr lang="sk-SK" altLang="sk-SK" sz="1100" dirty="0">
                <a:solidFill>
                  <a:srgbClr val="001F5C"/>
                </a:solidFill>
              </a:rPr>
              <a:t>(PF UPJŠ )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100" dirty="0">
                <a:solidFill>
                  <a:srgbClr val="001F5C"/>
                </a:solidFill>
              </a:rPr>
              <a:t>Školiteľ: Dr. A. </a:t>
            </a:r>
            <a:r>
              <a:rPr lang="sk-SK" altLang="sk-SK" sz="1100" dirty="0" err="1">
                <a:solidFill>
                  <a:srgbClr val="001F5C"/>
                </a:solidFill>
              </a:rPr>
              <a:t>Musatov</a:t>
            </a:r>
            <a:r>
              <a:rPr lang="sk-SK" altLang="sk-SK" sz="1100" dirty="0">
                <a:solidFill>
                  <a:srgbClr val="001F5C"/>
                </a:solidFill>
              </a:rPr>
              <a:t>, DrSc.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100" dirty="0">
                <a:solidFill>
                  <a:srgbClr val="001F5C"/>
                </a:solidFill>
              </a:rPr>
              <a:t>Konzultant: Dr. K. Šipošová, PhD.</a:t>
            </a:r>
          </a:p>
          <a:p>
            <a:pPr algn="l" eaLnBrk="1" hangingPunct="1">
              <a:spcBef>
                <a:spcPct val="20000"/>
              </a:spcBef>
            </a:pPr>
            <a:endParaRPr lang="sk-SK" altLang="sk-SK" sz="500" dirty="0">
              <a:solidFill>
                <a:srgbClr val="001F5C"/>
              </a:solidFill>
            </a:endParaRPr>
          </a:p>
          <a:p>
            <a:pPr algn="l" eaLnBrk="1" hangingPunct="1">
              <a:spcBef>
                <a:spcPct val="20000"/>
              </a:spcBef>
            </a:pPr>
            <a:r>
              <a:rPr lang="sk-SK" altLang="sk-SK" sz="1200" dirty="0">
                <a:solidFill>
                  <a:srgbClr val="001F5C"/>
                </a:solidFill>
              </a:rPr>
              <a:t>Silvia </a:t>
            </a:r>
            <a:r>
              <a:rPr lang="sk-SK" altLang="sk-SK" sz="1200" dirty="0" err="1">
                <a:solidFill>
                  <a:srgbClr val="001F5C"/>
                </a:solidFill>
              </a:rPr>
              <a:t>Kratochwillová</a:t>
            </a:r>
            <a:r>
              <a:rPr lang="sk-SK" altLang="sk-SK" sz="1200" dirty="0">
                <a:solidFill>
                  <a:srgbClr val="001F5C"/>
                </a:solidFill>
              </a:rPr>
              <a:t>, </a:t>
            </a:r>
            <a:r>
              <a:rPr lang="sk-SK" altLang="sk-SK" sz="1200" i="1" dirty="0">
                <a:solidFill>
                  <a:srgbClr val="005800"/>
                </a:solidFill>
              </a:rPr>
              <a:t>Úloha </a:t>
            </a:r>
            <a:r>
              <a:rPr lang="sk-SK" altLang="sk-SK" sz="1200" i="1" dirty="0" err="1">
                <a:solidFill>
                  <a:srgbClr val="005800"/>
                </a:solidFill>
              </a:rPr>
              <a:t>lipidov</a:t>
            </a:r>
            <a:r>
              <a:rPr lang="sk-SK" altLang="sk-SK" sz="1200" i="1" dirty="0">
                <a:solidFill>
                  <a:srgbClr val="005800"/>
                </a:solidFill>
              </a:rPr>
              <a:t> v </a:t>
            </a:r>
            <a:r>
              <a:rPr lang="sk-SK" altLang="sk-SK" sz="1200" i="1" dirty="0" err="1">
                <a:solidFill>
                  <a:srgbClr val="005800"/>
                </a:solidFill>
              </a:rPr>
              <a:t>neurodegeneratívnych</a:t>
            </a:r>
            <a:r>
              <a:rPr lang="sk-SK" altLang="sk-SK" sz="1200" i="1" dirty="0">
                <a:solidFill>
                  <a:srgbClr val="005800"/>
                </a:solidFill>
              </a:rPr>
              <a:t> ochoreniach</a:t>
            </a:r>
            <a:r>
              <a:rPr lang="sk-SK" altLang="sk-SK" sz="1200" i="1" dirty="0">
                <a:solidFill>
                  <a:srgbClr val="001F5C"/>
                </a:solidFill>
              </a:rPr>
              <a:t>  </a:t>
            </a:r>
            <a:r>
              <a:rPr lang="sk-SK" altLang="sk-SK" sz="1100" dirty="0">
                <a:solidFill>
                  <a:srgbClr val="001F5C"/>
                </a:solidFill>
              </a:rPr>
              <a:t>(PF UPJŠ )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100" dirty="0">
                <a:solidFill>
                  <a:srgbClr val="001F5C"/>
                </a:solidFill>
              </a:rPr>
              <a:t>Školiteľ: Dr. K. Šipošová, PhD.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100" dirty="0">
                <a:solidFill>
                  <a:srgbClr val="001F5C"/>
                </a:solidFill>
              </a:rPr>
              <a:t>Konzultant: Dr. A. </a:t>
            </a:r>
            <a:r>
              <a:rPr lang="sk-SK" altLang="sk-SK" sz="1100" dirty="0" err="1">
                <a:solidFill>
                  <a:srgbClr val="001F5C"/>
                </a:solidFill>
              </a:rPr>
              <a:t>Musatov</a:t>
            </a:r>
            <a:r>
              <a:rPr lang="sk-SK" altLang="sk-SK" sz="1100" dirty="0">
                <a:solidFill>
                  <a:srgbClr val="001F5C"/>
                </a:solidFill>
              </a:rPr>
              <a:t>, DrSc.</a:t>
            </a:r>
          </a:p>
          <a:p>
            <a:pPr algn="l" eaLnBrk="1" hangingPunct="1">
              <a:spcBef>
                <a:spcPct val="20000"/>
              </a:spcBef>
            </a:pPr>
            <a:endParaRPr lang="sk-SK" altLang="sk-SK" sz="1000" dirty="0">
              <a:solidFill>
                <a:srgbClr val="001F5C"/>
              </a:solidFill>
            </a:endParaRPr>
          </a:p>
          <a:p>
            <a:pPr algn="l" eaLnBrk="1" hangingPunct="1">
              <a:spcBef>
                <a:spcPct val="20000"/>
              </a:spcBef>
            </a:pPr>
            <a:r>
              <a:rPr lang="sk-SK" altLang="sk-SK" sz="1100" b="1" i="1" dirty="0" smtClean="0">
                <a:solidFill>
                  <a:srgbClr val="7A0000"/>
                </a:solidFill>
              </a:rPr>
              <a:t>Diplomové </a:t>
            </a:r>
            <a:r>
              <a:rPr lang="sk-SK" altLang="sk-SK" sz="1100" b="1" i="1" dirty="0">
                <a:solidFill>
                  <a:srgbClr val="7A0000"/>
                </a:solidFill>
              </a:rPr>
              <a:t>práce: 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000" b="1" dirty="0">
                <a:solidFill>
                  <a:srgbClr val="005800"/>
                </a:solidFill>
              </a:rPr>
              <a:t>2014-2016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200" dirty="0">
                <a:solidFill>
                  <a:srgbClr val="001F5C"/>
                </a:solidFill>
              </a:rPr>
              <a:t>Bc. Katarína </a:t>
            </a:r>
            <a:r>
              <a:rPr lang="sk-SK" altLang="sk-SK" sz="1200" dirty="0" err="1">
                <a:solidFill>
                  <a:srgbClr val="001F5C"/>
                </a:solidFill>
              </a:rPr>
              <a:t>Leňová</a:t>
            </a:r>
            <a:r>
              <a:rPr lang="sk-SK" altLang="sk-SK" sz="1200" dirty="0">
                <a:solidFill>
                  <a:srgbClr val="001F5C"/>
                </a:solidFill>
              </a:rPr>
              <a:t>, </a:t>
            </a:r>
            <a:r>
              <a:rPr lang="sk-SK" altLang="sk-SK" sz="1200" i="1" dirty="0">
                <a:solidFill>
                  <a:srgbClr val="005800"/>
                </a:solidFill>
              </a:rPr>
              <a:t>Rozklad peroxidu vodíka </a:t>
            </a:r>
            <a:r>
              <a:rPr lang="sk-SK" altLang="sk-SK" sz="1200" i="1" dirty="0" err="1">
                <a:solidFill>
                  <a:srgbClr val="005800"/>
                </a:solidFill>
              </a:rPr>
              <a:t>elektrón-prenášajúcimi</a:t>
            </a:r>
            <a:r>
              <a:rPr lang="sk-SK" altLang="sk-SK" sz="1200" i="1" dirty="0">
                <a:solidFill>
                  <a:srgbClr val="005800"/>
                </a:solidFill>
              </a:rPr>
              <a:t> </a:t>
            </a:r>
            <a:r>
              <a:rPr lang="sk-SK" altLang="sk-SK" sz="1200" i="1" dirty="0" err="1">
                <a:solidFill>
                  <a:srgbClr val="005800"/>
                </a:solidFill>
              </a:rPr>
              <a:t>mitochondriálnymi</a:t>
            </a:r>
            <a:r>
              <a:rPr lang="sk-SK" altLang="sk-SK" sz="1200" i="1" dirty="0">
                <a:solidFill>
                  <a:srgbClr val="005800"/>
                </a:solidFill>
              </a:rPr>
              <a:t> proteínmi </a:t>
            </a:r>
            <a:r>
              <a:rPr lang="sk-SK" altLang="sk-SK" sz="1100" dirty="0">
                <a:solidFill>
                  <a:srgbClr val="001F5C"/>
                </a:solidFill>
              </a:rPr>
              <a:t>(PF UPJŠ ), </a:t>
            </a:r>
            <a:r>
              <a:rPr lang="sk-SK" altLang="sk-SK" sz="1100" b="1" dirty="0">
                <a:solidFill>
                  <a:srgbClr val="001F5C"/>
                </a:solidFill>
              </a:rPr>
              <a:t>obhájená</a:t>
            </a:r>
            <a:r>
              <a:rPr lang="sk-SK" altLang="sk-SK" sz="1100" dirty="0">
                <a:solidFill>
                  <a:srgbClr val="001F5C"/>
                </a:solidFill>
              </a:rPr>
              <a:t>, máj  2016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100" dirty="0">
                <a:solidFill>
                  <a:srgbClr val="001F5C"/>
                </a:solidFill>
              </a:rPr>
              <a:t>Školiteľ: Dr. A. </a:t>
            </a:r>
            <a:r>
              <a:rPr lang="sk-SK" altLang="sk-SK" sz="1100" dirty="0" err="1">
                <a:solidFill>
                  <a:srgbClr val="001F5C"/>
                </a:solidFill>
              </a:rPr>
              <a:t>Musatov</a:t>
            </a:r>
            <a:r>
              <a:rPr lang="sk-SK" altLang="sk-SK" sz="1100" dirty="0">
                <a:solidFill>
                  <a:srgbClr val="001F5C"/>
                </a:solidFill>
              </a:rPr>
              <a:t>, DrSc.</a:t>
            </a:r>
          </a:p>
          <a:p>
            <a:pPr algn="l" eaLnBrk="1" hangingPunct="1">
              <a:spcBef>
                <a:spcPct val="20000"/>
              </a:spcBef>
            </a:pPr>
            <a:endParaRPr lang="sk-SK" altLang="sk-SK" sz="500" dirty="0">
              <a:solidFill>
                <a:srgbClr val="001F5C"/>
              </a:solidFill>
            </a:endParaRPr>
          </a:p>
          <a:p>
            <a:pPr algn="l" eaLnBrk="1" hangingPunct="1">
              <a:spcBef>
                <a:spcPct val="20000"/>
              </a:spcBef>
            </a:pPr>
            <a:r>
              <a:rPr lang="sk-SK" altLang="sk-SK" sz="1200" dirty="0">
                <a:solidFill>
                  <a:srgbClr val="001F5C"/>
                </a:solidFill>
              </a:rPr>
              <a:t>Bc. Katarína </a:t>
            </a:r>
            <a:r>
              <a:rPr lang="sk-SK" altLang="sk-SK" sz="1200" dirty="0" err="1">
                <a:solidFill>
                  <a:srgbClr val="001F5C"/>
                </a:solidFill>
              </a:rPr>
              <a:t>Michalusová</a:t>
            </a:r>
            <a:r>
              <a:rPr lang="sk-SK" altLang="sk-SK" sz="1200" dirty="0">
                <a:solidFill>
                  <a:srgbClr val="001F5C"/>
                </a:solidFill>
              </a:rPr>
              <a:t>, </a:t>
            </a:r>
            <a:r>
              <a:rPr lang="sk-SK" altLang="sk-SK" sz="1200" i="1" dirty="0">
                <a:solidFill>
                  <a:srgbClr val="005800"/>
                </a:solidFill>
              </a:rPr>
              <a:t>Faktory ovplyvňujúce </a:t>
            </a:r>
            <a:r>
              <a:rPr lang="sk-SK" altLang="sk-SK" sz="1200" i="1" dirty="0" err="1">
                <a:solidFill>
                  <a:srgbClr val="005800"/>
                </a:solidFill>
              </a:rPr>
              <a:t>amyloidnú</a:t>
            </a:r>
            <a:r>
              <a:rPr lang="sk-SK" altLang="sk-SK" sz="1200" i="1" dirty="0">
                <a:solidFill>
                  <a:srgbClr val="005800"/>
                </a:solidFill>
              </a:rPr>
              <a:t> </a:t>
            </a:r>
            <a:r>
              <a:rPr lang="sk-SK" altLang="sk-SK" sz="1200" i="1" dirty="0" err="1">
                <a:solidFill>
                  <a:srgbClr val="005800"/>
                </a:solidFill>
              </a:rPr>
              <a:t>agregáciu</a:t>
            </a:r>
            <a:r>
              <a:rPr lang="sk-SK" altLang="sk-SK" sz="1200" i="1" dirty="0">
                <a:solidFill>
                  <a:srgbClr val="005800"/>
                </a:solidFill>
              </a:rPr>
              <a:t> proteínov </a:t>
            </a:r>
            <a:r>
              <a:rPr lang="sk-SK" altLang="sk-SK" sz="1100" dirty="0">
                <a:solidFill>
                  <a:srgbClr val="001F5C"/>
                </a:solidFill>
              </a:rPr>
              <a:t>(PF UPJŠ ), </a:t>
            </a:r>
            <a:r>
              <a:rPr lang="sk-SK" altLang="sk-SK" sz="1100" b="1" dirty="0">
                <a:solidFill>
                  <a:srgbClr val="001F5C"/>
                </a:solidFill>
              </a:rPr>
              <a:t>obhájená, </a:t>
            </a:r>
            <a:r>
              <a:rPr lang="sk-SK" altLang="sk-SK" sz="1100" dirty="0">
                <a:solidFill>
                  <a:srgbClr val="001F5C"/>
                </a:solidFill>
              </a:rPr>
              <a:t>máj  2016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100" dirty="0">
                <a:solidFill>
                  <a:srgbClr val="001F5C"/>
                </a:solidFill>
              </a:rPr>
              <a:t>Školiteľ: Dr. K. Šipošová, PhD.</a:t>
            </a:r>
          </a:p>
          <a:p>
            <a:pPr algn="l" eaLnBrk="1" hangingPunct="1">
              <a:spcBef>
                <a:spcPct val="20000"/>
              </a:spcBef>
            </a:pPr>
            <a:endParaRPr lang="sk-SK" altLang="sk-SK" sz="1200" dirty="0">
              <a:solidFill>
                <a:srgbClr val="001F5C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sk-SK" altLang="sk-SK" sz="1000" b="1" dirty="0" smtClean="0">
                <a:solidFill>
                  <a:srgbClr val="005800"/>
                </a:solidFill>
              </a:rPr>
              <a:t>2016-2017</a:t>
            </a:r>
            <a:endParaRPr lang="sk-SK" altLang="sk-SK" sz="1100" b="1" dirty="0">
              <a:solidFill>
                <a:srgbClr val="0058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sk-SK" altLang="sk-SK" sz="1200" dirty="0">
                <a:solidFill>
                  <a:srgbClr val="001F5C"/>
                </a:solidFill>
              </a:rPr>
              <a:t>Bc. Michaela </a:t>
            </a:r>
            <a:r>
              <a:rPr lang="sk-SK" altLang="sk-SK" sz="1200" dirty="0" err="1">
                <a:solidFill>
                  <a:srgbClr val="001F5C"/>
                </a:solidFill>
              </a:rPr>
              <a:t>Štupáková</a:t>
            </a:r>
            <a:r>
              <a:rPr lang="sk-SK" altLang="sk-SK" sz="1200" dirty="0">
                <a:solidFill>
                  <a:srgbClr val="001F5C"/>
                </a:solidFill>
              </a:rPr>
              <a:t>,  </a:t>
            </a:r>
            <a:r>
              <a:rPr lang="sk-SK" altLang="sk-SK" sz="1200" i="1" dirty="0">
                <a:solidFill>
                  <a:srgbClr val="005800"/>
                </a:solidFill>
              </a:rPr>
              <a:t>Interakcia proteínov s </a:t>
            </a:r>
            <a:r>
              <a:rPr lang="sk-SK" altLang="sk-SK" sz="1200" i="1" dirty="0" err="1">
                <a:solidFill>
                  <a:srgbClr val="005800"/>
                </a:solidFill>
              </a:rPr>
              <a:t>fosfolipid-detergentnými</a:t>
            </a:r>
            <a:r>
              <a:rPr lang="sk-SK" altLang="sk-SK" sz="1200" i="1" dirty="0">
                <a:solidFill>
                  <a:srgbClr val="005800"/>
                </a:solidFill>
              </a:rPr>
              <a:t> </a:t>
            </a:r>
            <a:r>
              <a:rPr lang="sk-SK" altLang="sk-SK" sz="1200" i="1" dirty="0" err="1">
                <a:solidFill>
                  <a:srgbClr val="005800"/>
                </a:solidFill>
              </a:rPr>
              <a:t>micelami</a:t>
            </a:r>
            <a:r>
              <a:rPr lang="sk-SK" altLang="sk-SK" sz="1200" i="1" dirty="0">
                <a:solidFill>
                  <a:srgbClr val="005800"/>
                </a:solidFill>
              </a:rPr>
              <a:t> </a:t>
            </a:r>
            <a:r>
              <a:rPr lang="sk-SK" altLang="sk-SK" sz="1100" dirty="0">
                <a:solidFill>
                  <a:srgbClr val="001F5C"/>
                </a:solidFill>
              </a:rPr>
              <a:t>(PF UPJŠ )</a:t>
            </a:r>
          </a:p>
          <a:p>
            <a:pPr eaLnBrk="1" hangingPunct="1">
              <a:spcBef>
                <a:spcPct val="20000"/>
              </a:spcBef>
            </a:pPr>
            <a:r>
              <a:rPr lang="sk-SK" altLang="sk-SK" sz="1100" dirty="0">
                <a:solidFill>
                  <a:srgbClr val="001F5C"/>
                </a:solidFill>
              </a:rPr>
              <a:t>Školiteľ: Dr. K. Šipošová, PhD.</a:t>
            </a:r>
          </a:p>
          <a:p>
            <a:pPr eaLnBrk="1" hangingPunct="1">
              <a:spcBef>
                <a:spcPct val="20000"/>
              </a:spcBef>
            </a:pPr>
            <a:r>
              <a:rPr lang="sk-SK" altLang="sk-SK" sz="1100" dirty="0">
                <a:solidFill>
                  <a:srgbClr val="001F5C"/>
                </a:solidFill>
              </a:rPr>
              <a:t>Konzultant: Dr. A. </a:t>
            </a:r>
            <a:r>
              <a:rPr lang="sk-SK" altLang="sk-SK" sz="1100" dirty="0" err="1">
                <a:solidFill>
                  <a:srgbClr val="001F5C"/>
                </a:solidFill>
              </a:rPr>
              <a:t>Musatov</a:t>
            </a:r>
            <a:r>
              <a:rPr lang="sk-SK" altLang="sk-SK" sz="1100" dirty="0">
                <a:solidFill>
                  <a:srgbClr val="001F5C"/>
                </a:solidFill>
              </a:rPr>
              <a:t>, DrSc</a:t>
            </a:r>
            <a:r>
              <a:rPr lang="sk-SK" altLang="sk-SK" sz="1100" dirty="0" smtClean="0">
                <a:solidFill>
                  <a:srgbClr val="001F5C"/>
                </a:solidFill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endParaRPr lang="sk-SK" altLang="sk-SK" sz="500" dirty="0">
              <a:solidFill>
                <a:srgbClr val="001F5C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sk-SK" altLang="sk-SK" sz="1200" dirty="0">
                <a:solidFill>
                  <a:srgbClr val="001F5C"/>
                </a:solidFill>
              </a:rPr>
              <a:t>Bc. Barbora </a:t>
            </a:r>
            <a:r>
              <a:rPr lang="sk-SK" altLang="sk-SK" sz="1200" dirty="0" err="1">
                <a:solidFill>
                  <a:srgbClr val="001F5C"/>
                </a:solidFill>
              </a:rPr>
              <a:t>Rindošová</a:t>
            </a:r>
            <a:r>
              <a:rPr lang="sk-SK" altLang="sk-SK" sz="1200" dirty="0">
                <a:solidFill>
                  <a:srgbClr val="001F5C"/>
                </a:solidFill>
              </a:rPr>
              <a:t>, </a:t>
            </a:r>
            <a:r>
              <a:rPr lang="sk-SK" altLang="sk-SK" sz="1200" i="1" dirty="0">
                <a:solidFill>
                  <a:srgbClr val="005800"/>
                </a:solidFill>
              </a:rPr>
              <a:t>Štruktúrne a funkčné dôsledky </a:t>
            </a:r>
            <a:r>
              <a:rPr lang="sk-SK" altLang="sk-SK" sz="1200" i="1" dirty="0" err="1">
                <a:solidFill>
                  <a:srgbClr val="005800"/>
                </a:solidFill>
              </a:rPr>
              <a:t>amyloidnej</a:t>
            </a:r>
            <a:r>
              <a:rPr lang="sk-SK" altLang="sk-SK" sz="1200" i="1" dirty="0">
                <a:solidFill>
                  <a:srgbClr val="005800"/>
                </a:solidFill>
              </a:rPr>
              <a:t> </a:t>
            </a:r>
            <a:r>
              <a:rPr lang="sk-SK" altLang="sk-SK" sz="1200" i="1" dirty="0" err="1">
                <a:solidFill>
                  <a:srgbClr val="005800"/>
                </a:solidFill>
              </a:rPr>
              <a:t>agregácie</a:t>
            </a:r>
            <a:r>
              <a:rPr lang="sk-SK" altLang="sk-SK" sz="1200" i="1" dirty="0">
                <a:solidFill>
                  <a:srgbClr val="005800"/>
                </a:solidFill>
              </a:rPr>
              <a:t> </a:t>
            </a:r>
            <a:r>
              <a:rPr lang="sk-SK" altLang="sk-SK" sz="1200" i="1" dirty="0" err="1">
                <a:solidFill>
                  <a:srgbClr val="005800"/>
                </a:solidFill>
              </a:rPr>
              <a:t>cytochrómu</a:t>
            </a:r>
            <a:r>
              <a:rPr lang="sk-SK" altLang="sk-SK" sz="1200" i="1" dirty="0">
                <a:solidFill>
                  <a:srgbClr val="005800"/>
                </a:solidFill>
              </a:rPr>
              <a:t> c </a:t>
            </a:r>
            <a:r>
              <a:rPr lang="sk-SK" altLang="sk-SK" sz="1100" dirty="0">
                <a:solidFill>
                  <a:srgbClr val="001F5C"/>
                </a:solidFill>
              </a:rPr>
              <a:t>(PF UPJŠ )</a:t>
            </a:r>
          </a:p>
          <a:p>
            <a:pPr eaLnBrk="1" hangingPunct="1">
              <a:spcBef>
                <a:spcPct val="20000"/>
              </a:spcBef>
            </a:pPr>
            <a:r>
              <a:rPr lang="sk-SK" altLang="sk-SK" sz="1100" dirty="0">
                <a:solidFill>
                  <a:srgbClr val="001F5C"/>
                </a:solidFill>
              </a:rPr>
              <a:t>Školiteľ: Dr. K. Šipošová, PhD.</a:t>
            </a:r>
          </a:p>
          <a:p>
            <a:pPr eaLnBrk="1" hangingPunct="1">
              <a:spcBef>
                <a:spcPct val="20000"/>
              </a:spcBef>
            </a:pPr>
            <a:r>
              <a:rPr lang="sk-SK" altLang="sk-SK" sz="1100" dirty="0">
                <a:solidFill>
                  <a:srgbClr val="001F5C"/>
                </a:solidFill>
              </a:rPr>
              <a:t>Konzultant: Dr. A. </a:t>
            </a:r>
            <a:r>
              <a:rPr lang="sk-SK" altLang="sk-SK" sz="1100" dirty="0" err="1">
                <a:solidFill>
                  <a:srgbClr val="001F5C"/>
                </a:solidFill>
              </a:rPr>
              <a:t>Musatov</a:t>
            </a:r>
            <a:r>
              <a:rPr lang="sk-SK" altLang="sk-SK" sz="1100" dirty="0">
                <a:solidFill>
                  <a:srgbClr val="001F5C"/>
                </a:solidFill>
              </a:rPr>
              <a:t>, DrSc.</a:t>
            </a:r>
          </a:p>
          <a:p>
            <a:pPr algn="l" eaLnBrk="1" hangingPunct="1">
              <a:spcBef>
                <a:spcPct val="20000"/>
              </a:spcBef>
            </a:pPr>
            <a:endParaRPr lang="sk-SK" altLang="sk-SK" sz="1200" dirty="0">
              <a:solidFill>
                <a:srgbClr val="001F5C"/>
              </a:solidFill>
            </a:endParaRPr>
          </a:p>
          <a:p>
            <a:pPr algn="l" eaLnBrk="1" hangingPunct="1">
              <a:spcBef>
                <a:spcPct val="20000"/>
              </a:spcBef>
            </a:pPr>
            <a:endParaRPr lang="sk-SK" altLang="sk-SK" sz="1200" dirty="0">
              <a:solidFill>
                <a:srgbClr val="001F5C"/>
              </a:solidFill>
            </a:endParaRPr>
          </a:p>
          <a:p>
            <a:pPr algn="l" eaLnBrk="1" hangingPunct="1">
              <a:spcBef>
                <a:spcPct val="20000"/>
              </a:spcBef>
            </a:pPr>
            <a:endParaRPr lang="sk-SK" altLang="sk-SK" sz="1600" dirty="0"/>
          </a:p>
        </p:txBody>
      </p:sp>
      <p:sp>
        <p:nvSpPr>
          <p:cNvPr id="4" name="Obdĺžnik 3"/>
          <p:cNvSpPr/>
          <p:nvPr/>
        </p:nvSpPr>
        <p:spPr>
          <a:xfrm>
            <a:off x="6444208" y="17669"/>
            <a:ext cx="2699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Musatov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oxidačný stres, interakcia proteínov a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fosfolipidov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10319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179388" y="348005"/>
            <a:ext cx="748823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sk-SK" altLang="sk-SK" sz="1500" b="1" dirty="0" smtClean="0">
                <a:solidFill>
                  <a:srgbClr val="7A0000"/>
                </a:solidFill>
              </a:rPr>
              <a:t>Pedagogická </a:t>
            </a:r>
            <a:r>
              <a:rPr lang="sk-SK" altLang="sk-SK" sz="1500" b="1" dirty="0">
                <a:solidFill>
                  <a:srgbClr val="7A0000"/>
                </a:solidFill>
              </a:rPr>
              <a:t>činnosť</a:t>
            </a:r>
            <a:r>
              <a:rPr lang="sk-SK" altLang="sk-SK" sz="1500" b="1" dirty="0" smtClean="0">
                <a:solidFill>
                  <a:srgbClr val="7A0000"/>
                </a:solidFill>
              </a:rPr>
              <a:t>:</a:t>
            </a:r>
            <a:endParaRPr lang="sk-SK" altLang="sk-SK" sz="1500" b="1" dirty="0">
              <a:solidFill>
                <a:srgbClr val="7A0000"/>
              </a:solidFill>
            </a:endParaRPr>
          </a:p>
        </p:txBody>
      </p:sp>
      <p:sp>
        <p:nvSpPr>
          <p:cNvPr id="10243" name="Zástupný symbol obsahu 2"/>
          <p:cNvSpPr>
            <a:spLocks/>
          </p:cNvSpPr>
          <p:nvPr/>
        </p:nvSpPr>
        <p:spPr bwMode="auto">
          <a:xfrm>
            <a:off x="250825" y="671170"/>
            <a:ext cx="856932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sk-SK" altLang="sk-SK" sz="1100" b="1" i="1" dirty="0" err="1" smtClean="0">
                <a:solidFill>
                  <a:srgbClr val="7A0000"/>
                </a:solidFill>
              </a:rPr>
              <a:t>PhD</a:t>
            </a:r>
            <a:r>
              <a:rPr lang="sk-SK" altLang="sk-SK" sz="1100" b="1" i="1" dirty="0" smtClean="0">
                <a:solidFill>
                  <a:srgbClr val="7A0000"/>
                </a:solidFill>
              </a:rPr>
              <a:t> </a:t>
            </a:r>
            <a:r>
              <a:rPr lang="sk-SK" altLang="sk-SK" sz="1100" b="1" i="1" dirty="0">
                <a:solidFill>
                  <a:srgbClr val="7A0000"/>
                </a:solidFill>
              </a:rPr>
              <a:t>práca: 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100" b="1" dirty="0">
                <a:solidFill>
                  <a:srgbClr val="005800"/>
                </a:solidFill>
              </a:rPr>
              <a:t>09/2015 – súčasnosť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200" dirty="0">
                <a:solidFill>
                  <a:srgbClr val="001F5C"/>
                </a:solidFill>
              </a:rPr>
              <a:t>Mgr. Veronika </a:t>
            </a:r>
            <a:r>
              <a:rPr lang="sk-SK" altLang="sk-SK" sz="1200" dirty="0" err="1">
                <a:solidFill>
                  <a:srgbClr val="001F5C"/>
                </a:solidFill>
              </a:rPr>
              <a:t>Lysáková</a:t>
            </a:r>
            <a:r>
              <a:rPr lang="sk-SK" altLang="sk-SK" sz="1200" dirty="0">
                <a:solidFill>
                  <a:srgbClr val="001F5C"/>
                </a:solidFill>
              </a:rPr>
              <a:t> </a:t>
            </a:r>
            <a:r>
              <a:rPr lang="sk-SK" altLang="sk-SK" sz="1200" b="1" dirty="0">
                <a:solidFill>
                  <a:srgbClr val="005800"/>
                </a:solidFill>
              </a:rPr>
              <a:t>-  </a:t>
            </a:r>
            <a:r>
              <a:rPr lang="sk-SK" altLang="sk-SK" sz="1200" i="1" dirty="0">
                <a:solidFill>
                  <a:srgbClr val="005800"/>
                </a:solidFill>
              </a:rPr>
              <a:t>Úloha </a:t>
            </a:r>
            <a:r>
              <a:rPr lang="sk-SK" altLang="sk-SK" sz="1200" i="1" dirty="0" err="1">
                <a:solidFill>
                  <a:srgbClr val="005800"/>
                </a:solidFill>
              </a:rPr>
              <a:t>mitochondriálnych</a:t>
            </a:r>
            <a:r>
              <a:rPr lang="sk-SK" altLang="sk-SK" sz="1200" i="1" dirty="0">
                <a:solidFill>
                  <a:srgbClr val="005800"/>
                </a:solidFill>
              </a:rPr>
              <a:t> </a:t>
            </a:r>
            <a:r>
              <a:rPr lang="sk-SK" altLang="sk-SK" sz="1200" i="1" dirty="0" err="1">
                <a:solidFill>
                  <a:srgbClr val="005800"/>
                </a:solidFill>
              </a:rPr>
              <a:t>elektrón-transportných</a:t>
            </a:r>
            <a:r>
              <a:rPr lang="sk-SK" altLang="sk-SK" sz="1200" i="1" dirty="0">
                <a:solidFill>
                  <a:srgbClr val="005800"/>
                </a:solidFill>
              </a:rPr>
              <a:t> proteínov v oxidatívnom strese </a:t>
            </a:r>
            <a:r>
              <a:rPr lang="sk-SK" altLang="sk-SK" sz="1100" dirty="0">
                <a:solidFill>
                  <a:srgbClr val="001F5C"/>
                </a:solidFill>
              </a:rPr>
              <a:t>(PF UPJŠ )</a:t>
            </a:r>
            <a:endParaRPr lang="sk-SK" altLang="sk-SK" sz="1000" dirty="0">
              <a:solidFill>
                <a:srgbClr val="001F5C"/>
              </a:solidFill>
            </a:endParaRPr>
          </a:p>
          <a:p>
            <a:pPr algn="l" eaLnBrk="1" hangingPunct="1">
              <a:spcBef>
                <a:spcPct val="20000"/>
              </a:spcBef>
            </a:pPr>
            <a:r>
              <a:rPr lang="sk-SK" altLang="sk-SK" sz="1100" dirty="0">
                <a:solidFill>
                  <a:srgbClr val="001F5C"/>
                </a:solidFill>
              </a:rPr>
              <a:t>Školiteľ: Dr. A. </a:t>
            </a:r>
            <a:r>
              <a:rPr lang="sk-SK" altLang="sk-SK" sz="1100" dirty="0" err="1">
                <a:solidFill>
                  <a:srgbClr val="001F5C"/>
                </a:solidFill>
              </a:rPr>
              <a:t>Musatov</a:t>
            </a:r>
            <a:r>
              <a:rPr lang="sk-SK" altLang="sk-SK" sz="1100" dirty="0">
                <a:solidFill>
                  <a:srgbClr val="001F5C"/>
                </a:solidFill>
              </a:rPr>
              <a:t>, DrSc.</a:t>
            </a:r>
          </a:p>
          <a:p>
            <a:pPr algn="l" eaLnBrk="1" hangingPunct="1">
              <a:spcBef>
                <a:spcPct val="20000"/>
              </a:spcBef>
            </a:pPr>
            <a:endParaRPr lang="sk-SK" altLang="sk-SK" sz="1000" dirty="0">
              <a:solidFill>
                <a:srgbClr val="001F5C"/>
              </a:solidFill>
            </a:endParaRPr>
          </a:p>
          <a:p>
            <a:pPr algn="l" eaLnBrk="1" hangingPunct="1">
              <a:spcBef>
                <a:spcPct val="20000"/>
              </a:spcBef>
            </a:pPr>
            <a:r>
              <a:rPr lang="sk-SK" altLang="sk-SK" sz="1100" b="1" dirty="0">
                <a:solidFill>
                  <a:srgbClr val="7A0000"/>
                </a:solidFill>
              </a:rPr>
              <a:t>Ďalšia pedagogická </a:t>
            </a:r>
            <a:r>
              <a:rPr lang="sk-SK" altLang="sk-SK" sz="1100" b="1" dirty="0" smtClean="0">
                <a:solidFill>
                  <a:srgbClr val="7A0000"/>
                </a:solidFill>
              </a:rPr>
              <a:t>činnosť</a:t>
            </a:r>
            <a:endParaRPr lang="sk-SK" altLang="sk-SK" sz="1000" dirty="0">
              <a:solidFill>
                <a:srgbClr val="001F5C"/>
              </a:solidFill>
            </a:endParaRPr>
          </a:p>
          <a:p>
            <a:pPr algn="l" eaLnBrk="1" hangingPunct="1">
              <a:spcBef>
                <a:spcPct val="20000"/>
              </a:spcBef>
            </a:pPr>
            <a:r>
              <a:rPr lang="sk-SK" altLang="sk-SK" sz="1200" b="1" dirty="0">
                <a:solidFill>
                  <a:srgbClr val="001F5C"/>
                </a:solidFill>
              </a:rPr>
              <a:t>Od  09/2016 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300" b="1" dirty="0">
                <a:solidFill>
                  <a:srgbClr val="005800"/>
                </a:solidFill>
              </a:rPr>
              <a:t>Molekulové mechanizmy oxidačného stresu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200" dirty="0">
                <a:solidFill>
                  <a:srgbClr val="001F5C"/>
                </a:solidFill>
              </a:rPr>
              <a:t>prednášky pre PhD. študentov v odbore Biofyzika - A. </a:t>
            </a:r>
            <a:r>
              <a:rPr lang="sk-SK" altLang="sk-SK" sz="1200" dirty="0" err="1">
                <a:solidFill>
                  <a:srgbClr val="001F5C"/>
                </a:solidFill>
              </a:rPr>
              <a:t>Musatov</a:t>
            </a:r>
            <a:endParaRPr lang="sk-SK" altLang="sk-SK" sz="1200" dirty="0">
              <a:solidFill>
                <a:srgbClr val="001F5C"/>
              </a:solidFill>
            </a:endParaRPr>
          </a:p>
          <a:p>
            <a:pPr algn="l" eaLnBrk="1" hangingPunct="1">
              <a:spcBef>
                <a:spcPct val="20000"/>
              </a:spcBef>
            </a:pPr>
            <a:endParaRPr lang="sk-SK" altLang="sk-SK" sz="1000" dirty="0">
              <a:solidFill>
                <a:srgbClr val="001F5C"/>
              </a:solidFill>
            </a:endParaRPr>
          </a:p>
          <a:p>
            <a:pPr algn="l" eaLnBrk="1" hangingPunct="1">
              <a:spcBef>
                <a:spcPct val="20000"/>
              </a:spcBef>
            </a:pPr>
            <a:endParaRPr lang="sk-SK" altLang="sk-SK" sz="1000" dirty="0">
              <a:solidFill>
                <a:srgbClr val="001F5C"/>
              </a:solidFill>
            </a:endParaRPr>
          </a:p>
          <a:p>
            <a:pPr algn="l" eaLnBrk="1" hangingPunct="1">
              <a:spcBef>
                <a:spcPct val="20000"/>
              </a:spcBef>
            </a:pPr>
            <a:endParaRPr lang="sk-SK" altLang="sk-SK" sz="1200" dirty="0">
              <a:solidFill>
                <a:srgbClr val="001F5C"/>
              </a:solidFill>
            </a:endParaRPr>
          </a:p>
          <a:p>
            <a:pPr algn="l" eaLnBrk="1" hangingPunct="1">
              <a:spcBef>
                <a:spcPct val="20000"/>
              </a:spcBef>
            </a:pPr>
            <a:endParaRPr lang="sk-SK" altLang="sk-SK" sz="1200" dirty="0">
              <a:solidFill>
                <a:srgbClr val="001F5C"/>
              </a:solidFill>
            </a:endParaRPr>
          </a:p>
          <a:p>
            <a:pPr algn="l" eaLnBrk="1" hangingPunct="1">
              <a:spcBef>
                <a:spcPct val="20000"/>
              </a:spcBef>
            </a:pPr>
            <a:endParaRPr lang="sk-SK" altLang="sk-SK" sz="1200" dirty="0">
              <a:solidFill>
                <a:srgbClr val="001F5C"/>
              </a:solidFill>
            </a:endParaRPr>
          </a:p>
          <a:p>
            <a:pPr algn="l" eaLnBrk="1" hangingPunct="1">
              <a:spcBef>
                <a:spcPct val="20000"/>
              </a:spcBef>
            </a:pPr>
            <a:endParaRPr lang="sk-SK" altLang="sk-SK" sz="1600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3850" y="2782629"/>
            <a:ext cx="828198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sk-SK" altLang="sk-SK" sz="1500" b="1" dirty="0" smtClean="0">
                <a:solidFill>
                  <a:srgbClr val="7A0000"/>
                </a:solidFill>
              </a:rPr>
              <a:t>Vedecko-organizačná </a:t>
            </a:r>
            <a:r>
              <a:rPr lang="sk-SK" altLang="sk-SK" sz="1500" b="1" dirty="0">
                <a:solidFill>
                  <a:srgbClr val="7A0000"/>
                </a:solidFill>
              </a:rPr>
              <a:t>činnosť a iné</a:t>
            </a:r>
            <a:r>
              <a:rPr lang="sk-SK" altLang="sk-SK" sz="1500" b="1" dirty="0" smtClean="0">
                <a:solidFill>
                  <a:srgbClr val="7A0000"/>
                </a:solidFill>
              </a:rPr>
              <a:t>:</a:t>
            </a:r>
            <a:endParaRPr lang="sk-SK" altLang="sk-SK" sz="1500" b="1" dirty="0">
              <a:solidFill>
                <a:srgbClr val="7A0000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91398" y="3093421"/>
            <a:ext cx="8064500" cy="342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k-SK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A. </a:t>
            </a:r>
            <a:r>
              <a:rPr lang="sk-SK" sz="1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Musatov</a:t>
            </a:r>
            <a:endParaRPr lang="sk-SK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- Garant doktorandského štúdia v odbore Biofyzika (ÚEF SAV - PF UPJŠ)</a:t>
            </a:r>
          </a:p>
          <a:p>
            <a:pPr algn="l">
              <a:spcBef>
                <a:spcPct val="50000"/>
              </a:spcBef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- člen Slovenskej komisie pre obhajoby doktorských (DrSc.) dizertačných prác v odbore Biofyzika</a:t>
            </a:r>
          </a:p>
          <a:p>
            <a:pPr algn="l">
              <a:spcBef>
                <a:spcPct val="50000"/>
              </a:spcBef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- člen komisie pre obhajoby PhD. dizertačných prác v odboroch Biofyzika a Biochémia (PF UPJŠ)</a:t>
            </a:r>
          </a:p>
          <a:p>
            <a:pPr algn="l">
              <a:spcBef>
                <a:spcPct val="50000"/>
              </a:spcBef>
              <a:buFontTx/>
              <a:buChar char="-"/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člen komisie VEGA (komisia č. 3), oponentúra projektov VEGA</a:t>
            </a:r>
          </a:p>
          <a:p>
            <a:pPr algn="l">
              <a:spcBef>
                <a:spcPct val="50000"/>
              </a:spcBef>
              <a:buFontTx/>
              <a:buChar char="-"/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člen Atestačnej komisie ÚEF SAV</a:t>
            </a:r>
          </a:p>
          <a:p>
            <a:pPr algn="l">
              <a:spcBef>
                <a:spcPct val="50000"/>
              </a:spcBef>
              <a:buFontTx/>
              <a:buChar char="-"/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vedecký redaktor (editor) v časopise “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Chemical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Papers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“</a:t>
            </a:r>
          </a:p>
          <a:p>
            <a:pPr algn="l">
              <a:spcBef>
                <a:spcPct val="50000"/>
              </a:spcBef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- člen Slovenskej Biofyzikálnej Spoločnosti</a:t>
            </a:r>
          </a:p>
          <a:p>
            <a:pPr algn="l">
              <a:spcBef>
                <a:spcPct val="50000"/>
              </a:spcBef>
              <a:buFontTx/>
              <a:buChar char="-"/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oponent diplomových a PhD. prác PF </a:t>
            </a:r>
            <a:r>
              <a:rPr lang="sk-SK" sz="1200" dirty="0" smtClean="0">
                <a:solidFill>
                  <a:srgbClr val="001F5C"/>
                </a:solidFill>
                <a:latin typeface="Arial" charset="0"/>
                <a:cs typeface="Arial" charset="0"/>
              </a:rPr>
              <a:t>UPJŠ</a:t>
            </a:r>
            <a:endParaRPr lang="sk-SK" sz="1300" dirty="0">
              <a:solidFill>
                <a:srgbClr val="001F5C"/>
              </a:solidFill>
              <a:latin typeface="Arial" charset="0"/>
              <a:cs typeface="Arial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sk-SK" sz="13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K.Šipošová</a:t>
            </a:r>
            <a:endParaRPr lang="sk-SK" sz="1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l">
              <a:spcBef>
                <a:spcPct val="50000"/>
              </a:spcBef>
              <a:buFontTx/>
              <a:buChar char="-"/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členka Slovenskej Biofyzikálnej Spoločnosti</a:t>
            </a:r>
          </a:p>
          <a:p>
            <a:pPr algn="l">
              <a:spcBef>
                <a:spcPct val="50000"/>
              </a:spcBef>
              <a:defRPr/>
            </a:pPr>
            <a:endParaRPr lang="sk-SK" sz="1400" dirty="0">
              <a:solidFill>
                <a:srgbClr val="001F5C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6444208" y="17669"/>
            <a:ext cx="2699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Musatov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oxidačný stres, interakcia proteínov a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fosfolipidov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288524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828429"/>
              </p:ext>
            </p:extLst>
          </p:nvPr>
        </p:nvGraphicFramePr>
        <p:xfrm>
          <a:off x="441175" y="1556792"/>
          <a:ext cx="8291264" cy="3320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198"/>
                <a:gridCol w="323723"/>
                <a:gridCol w="302231"/>
                <a:gridCol w="432048"/>
                <a:gridCol w="417849"/>
                <a:gridCol w="360040"/>
                <a:gridCol w="432048"/>
                <a:gridCol w="360040"/>
                <a:gridCol w="259297"/>
                <a:gridCol w="455829"/>
                <a:gridCol w="531979"/>
                <a:gridCol w="611348"/>
                <a:gridCol w="456365"/>
                <a:gridCol w="611348"/>
                <a:gridCol w="426770"/>
                <a:gridCol w="561574"/>
                <a:gridCol w="474062"/>
                <a:gridCol w="532515"/>
              </a:tblGrid>
              <a:tr h="473327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AA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4296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Skupina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Meno, vek, FTE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   WOS  </a:t>
                      </a: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publ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WOS publikácií 2016, klasifikácia podľa SCIMAGO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APVV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A/B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Bilateral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BAPVV/MAD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COST ...iné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 EU 2020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R/P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</a:t>
                      </a: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PhD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Celkový počet citácií 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citácii 2015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h-index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 WOS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140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Q1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Q2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Q3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Q4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 smtClean="0">
                          <a:solidFill>
                            <a:schemeClr val="tx1"/>
                          </a:solidFill>
                          <a:effectLst/>
                        </a:rPr>
                        <a:t>Σ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Q1P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---------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933130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</a:rPr>
                        <a:t>Skupina 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celkovo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----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486851">
                <a:tc gridSpan="3"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FTE = 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Skupina / FTE 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4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2231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M. </a:t>
                      </a:r>
                      <a:r>
                        <a:rPr lang="sk-SK" sz="11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Pudlák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------------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112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Obdĺžnik 4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altLang="sk-SK" sz="3200" b="1" u="sng" dirty="0">
                <a:solidFill>
                  <a:srgbClr val="C00000"/>
                </a:solidFill>
              </a:rPr>
              <a:t>OBF – </a:t>
            </a:r>
            <a:r>
              <a:rPr lang="sk-SK" altLang="sk-SK" sz="3200" b="1" u="sng" dirty="0" smtClean="0">
                <a:solidFill>
                  <a:srgbClr val="C00000"/>
                </a:solidFill>
              </a:rPr>
              <a:t>výskumná skupina</a:t>
            </a:r>
            <a:endParaRPr lang="sk-SK" altLang="sk-SK" sz="3200" b="1" u="sng" dirty="0">
              <a:solidFill>
                <a:srgbClr val="C00000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92696" y="896167"/>
            <a:ext cx="4699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Kooperatívne javy vo zvlnenom </a:t>
            </a:r>
            <a:r>
              <a:rPr lang="sk-SK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graféne</a:t>
            </a:r>
            <a:endParaRPr lang="sk-SK" sz="1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5940152" y="942334"/>
            <a:ext cx="29201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>
              <a:defRPr/>
            </a:pP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Pudlák</a:t>
            </a:r>
            <a:endParaRPr lang="sk-SK" sz="1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572044"/>
              </p:ext>
            </p:extLst>
          </p:nvPr>
        </p:nvGraphicFramePr>
        <p:xfrm>
          <a:off x="262386" y="955826"/>
          <a:ext cx="8291264" cy="57536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198"/>
                <a:gridCol w="323723"/>
                <a:gridCol w="302231"/>
                <a:gridCol w="432048"/>
                <a:gridCol w="417849"/>
                <a:gridCol w="487423"/>
                <a:gridCol w="304665"/>
                <a:gridCol w="199391"/>
                <a:gridCol w="419946"/>
                <a:gridCol w="455829"/>
                <a:gridCol w="531979"/>
                <a:gridCol w="611348"/>
                <a:gridCol w="456365"/>
                <a:gridCol w="611348"/>
                <a:gridCol w="472409"/>
                <a:gridCol w="515935"/>
                <a:gridCol w="474062"/>
                <a:gridCol w="532515"/>
              </a:tblGrid>
              <a:tr h="473327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AA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4296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Skupina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Meno, vek, FTE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   WOS  </a:t>
                      </a: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publ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WOS publikácií 2016, klasifikácia podľa SCIMAGO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APVV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A/B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Bilateral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BAPVV/MAD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COST ...iné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 EU 2020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R/P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</a:t>
                      </a: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PhD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Celkový počet citácií 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citácii 2015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h-index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 WOS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140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Q1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Q2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Q3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Q4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 smtClean="0">
                          <a:solidFill>
                            <a:schemeClr val="tx1"/>
                          </a:solidFill>
                          <a:effectLst/>
                        </a:rPr>
                        <a:t>Σ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Q1P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---------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933130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</a:rPr>
                        <a:t>Analýza</a:t>
                      </a:r>
                      <a:r>
                        <a:rPr lang="sk-SK" sz="1100" baseline="0" dirty="0" smtClean="0">
                          <a:solidFill>
                            <a:schemeClr val="tx1"/>
                          </a:solidFill>
                          <a:effectLst/>
                        </a:rPr>
                        <a:t> obrazu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</a:rPr>
                        <a:t>Skupina 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celkovo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----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486851">
                <a:tc gridSpan="3"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FTE = </a:t>
                      </a: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</a:rPr>
                        <a:t>2.32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Skupina / FTE 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b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0.85</a:t>
                      </a:r>
                      <a:endParaRPr lang="sk-SK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0.85</a:t>
                      </a: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b="0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sk-SK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b="0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sk-SK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b="0" dirty="0" smtClean="0">
                          <a:solidFill>
                            <a:schemeClr val="tx1"/>
                          </a:solidFill>
                          <a:effectLst/>
                        </a:rPr>
                        <a:t>0.85</a:t>
                      </a:r>
                      <a:endParaRPr lang="sk-SK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b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0.42</a:t>
                      </a:r>
                      <a:endParaRPr lang="sk-SK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2231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Z.</a:t>
                      </a:r>
                      <a:r>
                        <a:rPr lang="sk-SK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1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Tomori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------------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189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1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I. </a:t>
                      </a:r>
                      <a:r>
                        <a:rPr lang="sk-SK" sz="110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Hrmo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58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0.33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1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P. </a:t>
                      </a:r>
                      <a:r>
                        <a:rPr lang="sk-SK" sz="110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Keša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0.66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1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M. </a:t>
                      </a:r>
                      <a:r>
                        <a:rPr lang="sk-SK" sz="110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Nikorovič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0.33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Obdĺžnik 4"/>
          <p:cNvSpPr>
            <a:spLocks noChangeArrowheads="1"/>
          </p:cNvSpPr>
          <p:nvPr/>
        </p:nvSpPr>
        <p:spPr bwMode="auto">
          <a:xfrm>
            <a:off x="-236917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altLang="sk-SK" sz="3200" b="1" u="sng" dirty="0">
                <a:solidFill>
                  <a:srgbClr val="C00000"/>
                </a:solidFill>
              </a:rPr>
              <a:t>OBF – </a:t>
            </a:r>
            <a:r>
              <a:rPr lang="sk-SK" altLang="sk-SK" sz="3200" b="1" u="sng" dirty="0" smtClean="0">
                <a:solidFill>
                  <a:srgbClr val="C00000"/>
                </a:solidFill>
              </a:rPr>
              <a:t>výskumný tím</a:t>
            </a:r>
            <a:endParaRPr lang="sk-SK" altLang="sk-SK" sz="3200" b="1" u="sng" dirty="0">
              <a:solidFill>
                <a:srgbClr val="C00000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23528" y="586494"/>
            <a:ext cx="4011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Analýza obrazu</a:t>
            </a:r>
            <a:endParaRPr lang="sk-SK" sz="1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5613378" y="678827"/>
            <a:ext cx="29201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>
              <a:defRPr/>
            </a:pP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Tomori</a:t>
            </a:r>
            <a:r>
              <a:rPr lang="sk-SK" sz="1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sz="1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Nikorovič</a:t>
            </a:r>
            <a:r>
              <a:rPr lang="sk-SK" sz="1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sz="1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Keša</a:t>
            </a:r>
            <a:r>
              <a:rPr lang="sk-SK" sz="1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sz="1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Hrmo</a:t>
            </a:r>
            <a:endParaRPr lang="sk-SK" sz="1200" b="1" dirty="0">
              <a:solidFill>
                <a:srgbClr val="4BACC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7006364" y="17669"/>
            <a:ext cx="21376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Tomori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Analýza obrazu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259943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88031" y="404664"/>
            <a:ext cx="8496944" cy="218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Publikácie </a:t>
            </a:r>
            <a:r>
              <a:rPr lang="sk-SK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CC</a:t>
            </a:r>
            <a:r>
              <a:rPr lang="sk-SK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k-SK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Q1P, </a:t>
            </a:r>
            <a:r>
              <a:rPr lang="sk-SK" sz="1400" dirty="0">
                <a:ea typeface="Calibri" panose="020F0502020204030204" pitchFamily="34" charset="0"/>
                <a:cs typeface="Segoe UI" panose="020B0502040204020203" pitchFamily="34" charset="0"/>
              </a:rPr>
              <a:t>IF=2.059):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k-SK" sz="1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Tomori</a:t>
            </a:r>
            <a:r>
              <a:rPr lang="sk-SK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Z., </a:t>
            </a:r>
            <a:r>
              <a:rPr lang="sk-SK" sz="1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Keša</a:t>
            </a:r>
            <a:r>
              <a:rPr lang="sk-SK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P., </a:t>
            </a:r>
            <a:r>
              <a:rPr lang="sk-SK" sz="1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Nikorovič</a:t>
            </a:r>
            <a:r>
              <a:rPr lang="sk-SK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M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Kaňka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, J.,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Jákl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, P., Šerý, M.,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Bernatová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, S.,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Valušová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, E.,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Antalík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, M., and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Zemánek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, P.: ‘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Holographic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Raman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tweezers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controlled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multi-modal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natural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user interface’,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Optics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, 2016, 18, (1),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pp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. 015602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(Q1, </a:t>
            </a:r>
            <a:r>
              <a:rPr lang="sk-SK" sz="1400" dirty="0">
                <a:ea typeface="Calibri" panose="020F0502020204030204" pitchFamily="34" charset="0"/>
                <a:cs typeface="Segoe UI" panose="020B0502040204020203" pitchFamily="34" charset="0"/>
              </a:rPr>
              <a:t>IF=3.22 – prijaté 9/2016):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Matiašová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Ševc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, J., </a:t>
            </a:r>
            <a:r>
              <a:rPr lang="sk-SK" sz="1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Tomori</a:t>
            </a:r>
            <a:r>
              <a:rPr lang="sk-SK" sz="1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Z.,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Gombalová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, Z.,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Gedrová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, Š., and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Daxnerová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, Z.: ‘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Quantitative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analyses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cellularity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proliferative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activity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reveals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dynamics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central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canal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lining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postnatal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development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rat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’, J.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Comp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Neurol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., 2016,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pp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. n/a-n/a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sk-SK" sz="1400" dirty="0"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sk-SK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360039" y="2924944"/>
            <a:ext cx="8352928" cy="3016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Konferenčné zborníky</a:t>
            </a:r>
            <a:endParaRPr lang="sk-SK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k-SK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Z. </a:t>
            </a:r>
            <a:r>
              <a:rPr lang="sk-SK" sz="1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Tomori</a:t>
            </a:r>
            <a:r>
              <a:rPr lang="sk-SK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P. </a:t>
            </a:r>
            <a:r>
              <a:rPr lang="sk-SK" sz="1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Keša</a:t>
            </a:r>
            <a:r>
              <a:rPr lang="sk-SK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</a:t>
            </a:r>
            <a:r>
              <a:rPr lang="sk-SK" sz="1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Nikorovič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Kaňka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P.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Zemánek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"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Semi-automated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sorting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Holographic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Optical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Tweezers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remotely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controlled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eye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tracking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camera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," in </a:t>
            </a:r>
            <a:r>
              <a:rPr lang="sk-SK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20th Slovak - </a:t>
            </a:r>
            <a:r>
              <a:rPr lang="sk-SK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Czech</a:t>
            </a:r>
            <a:r>
              <a:rPr lang="sk-SK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sk-SK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Polish</a:t>
            </a:r>
            <a:r>
              <a:rPr lang="sk-SK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Optical</a:t>
            </a:r>
            <a:r>
              <a:rPr lang="sk-SK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Conference</a:t>
            </a:r>
            <a:r>
              <a:rPr lang="sk-SK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sk-SK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Wave</a:t>
            </a:r>
            <a:r>
              <a:rPr lang="sk-SK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sk-SK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Quantum</a:t>
            </a:r>
            <a:r>
              <a:rPr lang="sk-SK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Aspects</a:t>
            </a:r>
            <a:r>
              <a:rPr lang="sk-SK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sk-SK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Contemporary</a:t>
            </a:r>
            <a:r>
              <a:rPr lang="sk-SK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Optics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Jasná, Slovakia, 2016, p. 11. (prijaté do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Proceeding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SPIE)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Zemánek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P., Jonáš, A.,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Kiraz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Aas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Pilát, Z.,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Bernatová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S., Ježek, J.,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Brzobohatý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O.,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Šiler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Jákl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P.,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Kaňka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J., Šerý, M., </a:t>
            </a:r>
            <a:r>
              <a:rPr lang="sk-SK" sz="1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Tomori</a:t>
            </a:r>
            <a:r>
              <a:rPr lang="sk-SK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Z., </a:t>
            </a:r>
            <a:r>
              <a:rPr lang="sk-SK" sz="1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Keša</a:t>
            </a:r>
            <a:r>
              <a:rPr lang="sk-SK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P., </a:t>
            </a:r>
            <a:r>
              <a:rPr lang="sk-SK" sz="1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Nikorovič</a:t>
            </a:r>
            <a:r>
              <a:rPr lang="sk-SK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Valušová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E., and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Antalík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M.: ‘"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Optically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manipulated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droplets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droplet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lasers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," in Energy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Nanotechnology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Droplets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2016, San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Sebastian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Spain, 2016.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sk-SK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sk-SK" sz="1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Nikorovic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Takac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sk-SK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Z. </a:t>
            </a:r>
            <a:r>
              <a:rPr lang="sk-SK" sz="1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Tomori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Rehabilitation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exploiting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augmented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reality and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depth-sensing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cameras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," in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Spring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Conference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Graphics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SCCG 2016, Smolenice, 2016,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31-32.</a:t>
            </a:r>
            <a:endParaRPr lang="sk-S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7006364" y="17669"/>
            <a:ext cx="21376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Tomori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Analýza obrazu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12217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21519" y="692696"/>
            <a:ext cx="8964488" cy="37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Pozvaná prednáška</a:t>
            </a:r>
            <a:endParaRPr lang="sk-SK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sk-SK" sz="1400" dirty="0">
                <a:ea typeface="Calibri" panose="020F0502020204030204" pitchFamily="34" charset="0"/>
                <a:cs typeface="Segoe UI" panose="020B0502040204020203" pitchFamily="34" charset="0"/>
              </a:rPr>
              <a:t>Z. </a:t>
            </a:r>
            <a:r>
              <a:rPr lang="sk-SK" sz="1400" dirty="0" err="1">
                <a:ea typeface="Calibri" panose="020F0502020204030204" pitchFamily="34" charset="0"/>
                <a:cs typeface="Segoe UI" panose="020B0502040204020203" pitchFamily="34" charset="0"/>
              </a:rPr>
              <a:t>Tomori</a:t>
            </a:r>
            <a:r>
              <a:rPr lang="sk-SK" sz="1400" dirty="0">
                <a:ea typeface="Calibri" panose="020F0502020204030204" pitchFamily="34" charset="0"/>
                <a:cs typeface="Segoe UI" panose="020B0502040204020203" pitchFamily="34" charset="0"/>
              </a:rPr>
              <a:t>, P. </a:t>
            </a:r>
            <a:r>
              <a:rPr lang="sk-SK" sz="1400" dirty="0" err="1">
                <a:ea typeface="Calibri" panose="020F0502020204030204" pitchFamily="34" charset="0"/>
                <a:cs typeface="Segoe UI" panose="020B0502040204020203" pitchFamily="34" charset="0"/>
              </a:rPr>
              <a:t>Keša</a:t>
            </a:r>
            <a:r>
              <a:rPr lang="sk-SK" sz="1400" dirty="0">
                <a:ea typeface="Calibri" panose="020F0502020204030204" pitchFamily="34" charset="0"/>
                <a:cs typeface="Segoe UI" panose="020B0502040204020203" pitchFamily="34" charset="0"/>
              </a:rPr>
              <a:t>, and M. </a:t>
            </a:r>
            <a:r>
              <a:rPr lang="sk-SK" sz="1400" dirty="0" err="1">
                <a:ea typeface="Calibri" panose="020F0502020204030204" pitchFamily="34" charset="0"/>
                <a:cs typeface="Segoe UI" panose="020B0502040204020203" pitchFamily="34" charset="0"/>
              </a:rPr>
              <a:t>Antalík</a:t>
            </a:r>
            <a:r>
              <a:rPr lang="sk-SK" sz="1400" dirty="0">
                <a:ea typeface="Calibri" panose="020F0502020204030204" pitchFamily="34" charset="0"/>
                <a:cs typeface="Segoe UI" panose="020B0502040204020203" pitchFamily="34" charset="0"/>
              </a:rPr>
              <a:t>, "</a:t>
            </a:r>
            <a:r>
              <a:rPr lang="sk-SK" sz="1400" dirty="0" err="1">
                <a:ea typeface="Calibri" panose="020F0502020204030204" pitchFamily="34" charset="0"/>
                <a:cs typeface="Segoe UI" panose="020B0502040204020203" pitchFamily="34" charset="0"/>
              </a:rPr>
              <a:t>Automated</a:t>
            </a:r>
            <a:r>
              <a:rPr lang="sk-SK" sz="1400" dirty="0"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Segoe UI" panose="020B0502040204020203" pitchFamily="34" charset="0"/>
              </a:rPr>
              <a:t>Particles</a:t>
            </a:r>
            <a:r>
              <a:rPr lang="sk-SK" sz="1400" dirty="0"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Segoe UI" panose="020B0502040204020203" pitchFamily="34" charset="0"/>
              </a:rPr>
              <a:t>Micromanipulation</a:t>
            </a:r>
            <a:r>
              <a:rPr lang="sk-SK" sz="1400" dirty="0"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Segoe UI" panose="020B0502040204020203" pitchFamily="34" charset="0"/>
              </a:rPr>
              <a:t>using</a:t>
            </a:r>
            <a:r>
              <a:rPr lang="sk-SK" sz="1400" dirty="0"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Segoe UI" panose="020B0502040204020203" pitchFamily="34" charset="0"/>
              </a:rPr>
              <a:t>Holographic</a:t>
            </a:r>
            <a:r>
              <a:rPr lang="sk-SK" sz="1400" dirty="0"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Segoe UI" panose="020B0502040204020203" pitchFamily="34" charset="0"/>
              </a:rPr>
              <a:t>Optical</a:t>
            </a:r>
            <a:r>
              <a:rPr lang="sk-SK" sz="1400" dirty="0"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sk-SK" sz="1400" dirty="0" err="1">
                <a:ea typeface="Calibri" panose="020F0502020204030204" pitchFamily="34" charset="0"/>
                <a:cs typeface="Segoe UI" panose="020B0502040204020203" pitchFamily="34" charset="0"/>
              </a:rPr>
              <a:t>Tweezers</a:t>
            </a:r>
            <a:r>
              <a:rPr lang="sk-SK" sz="1400" dirty="0">
                <a:ea typeface="Calibri" panose="020F0502020204030204" pitchFamily="34" charset="0"/>
                <a:cs typeface="Segoe UI" panose="020B0502040204020203" pitchFamily="34" charset="0"/>
              </a:rPr>
              <a:t>," in </a:t>
            </a:r>
            <a:r>
              <a:rPr lang="sk-SK" sz="1400" i="1" dirty="0">
                <a:ea typeface="Calibri" panose="020F0502020204030204" pitchFamily="34" charset="0"/>
                <a:cs typeface="Segoe UI" panose="020B0502040204020203" pitchFamily="34" charset="0"/>
              </a:rPr>
              <a:t>New </a:t>
            </a:r>
            <a:r>
              <a:rPr lang="sk-SK" sz="1400" i="1" dirty="0" err="1">
                <a:ea typeface="Calibri" panose="020F0502020204030204" pitchFamily="34" charset="0"/>
                <a:cs typeface="Segoe UI" panose="020B0502040204020203" pitchFamily="34" charset="0"/>
              </a:rPr>
              <a:t>trends</a:t>
            </a:r>
            <a:r>
              <a:rPr lang="sk-SK" sz="1400" i="1" dirty="0">
                <a:ea typeface="Calibri" panose="020F0502020204030204" pitchFamily="34" charset="0"/>
                <a:cs typeface="Segoe UI" panose="020B0502040204020203" pitchFamily="34" charset="0"/>
              </a:rPr>
              <a:t> in </a:t>
            </a:r>
            <a:r>
              <a:rPr lang="sk-SK" sz="1400" i="1" dirty="0" err="1">
                <a:ea typeface="Calibri" panose="020F0502020204030204" pitchFamily="34" charset="0"/>
                <a:cs typeface="Segoe UI" panose="020B0502040204020203" pitchFamily="34" charset="0"/>
              </a:rPr>
              <a:t>chemistry</a:t>
            </a:r>
            <a:r>
              <a:rPr lang="sk-SK" sz="1400" i="1" dirty="0"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sk-SK" sz="1400" i="1" dirty="0" err="1">
                <a:ea typeface="Calibri" panose="020F0502020204030204" pitchFamily="34" charset="0"/>
                <a:cs typeface="Segoe UI" panose="020B0502040204020203" pitchFamily="34" charset="0"/>
              </a:rPr>
              <a:t>research</a:t>
            </a:r>
            <a:r>
              <a:rPr lang="sk-SK" sz="1400" i="1" dirty="0">
                <a:ea typeface="Calibri" panose="020F0502020204030204" pitchFamily="34" charset="0"/>
                <a:cs typeface="Segoe UI" panose="020B0502040204020203" pitchFamily="34" charset="0"/>
              </a:rPr>
              <a:t> and </a:t>
            </a:r>
            <a:r>
              <a:rPr lang="sk-SK" sz="1400" i="1" dirty="0" err="1">
                <a:ea typeface="Calibri" panose="020F0502020204030204" pitchFamily="34" charset="0"/>
                <a:cs typeface="Segoe UI" panose="020B0502040204020203" pitchFamily="34" charset="0"/>
              </a:rPr>
              <a:t>education</a:t>
            </a:r>
            <a:r>
              <a:rPr lang="sk-SK" sz="1400" i="1" dirty="0">
                <a:ea typeface="Calibri" panose="020F0502020204030204" pitchFamily="34" charset="0"/>
                <a:cs typeface="Segoe UI" panose="020B0502040204020203" pitchFamily="34" charset="0"/>
              </a:rPr>
              <a:t> at </a:t>
            </a:r>
            <a:r>
              <a:rPr lang="sk-SK" sz="1400" i="1" dirty="0" err="1">
                <a:ea typeface="Calibri" panose="020F0502020204030204" pitchFamily="34" charset="0"/>
                <a:cs typeface="Segoe UI" panose="020B0502040204020203" pitchFamily="34" charset="0"/>
              </a:rPr>
              <a:t>Faculty</a:t>
            </a:r>
            <a:r>
              <a:rPr lang="sk-SK" sz="1400" i="1" dirty="0">
                <a:ea typeface="Calibri" panose="020F0502020204030204" pitchFamily="34" charset="0"/>
                <a:cs typeface="Segoe UI" panose="020B0502040204020203" pitchFamily="34" charset="0"/>
              </a:rPr>
              <a:t> of </a:t>
            </a:r>
            <a:r>
              <a:rPr lang="sk-SK" sz="1400" i="1" dirty="0" err="1">
                <a:ea typeface="Calibri" panose="020F0502020204030204" pitchFamily="34" charset="0"/>
                <a:cs typeface="Segoe UI" panose="020B0502040204020203" pitchFamily="34" charset="0"/>
              </a:rPr>
              <a:t>Sciences</a:t>
            </a:r>
            <a:r>
              <a:rPr lang="sk-SK" sz="1400" i="1" dirty="0">
                <a:ea typeface="Calibri" panose="020F0502020204030204" pitchFamily="34" charset="0"/>
                <a:cs typeface="Segoe UI" panose="020B0502040204020203" pitchFamily="34" charset="0"/>
              </a:rPr>
              <a:t> of P. J. Šafárik </a:t>
            </a:r>
            <a:r>
              <a:rPr lang="sk-SK" sz="1400" i="1" dirty="0" err="1">
                <a:ea typeface="Calibri" panose="020F0502020204030204" pitchFamily="34" charset="0"/>
                <a:cs typeface="Segoe UI" panose="020B0502040204020203" pitchFamily="34" charset="0"/>
              </a:rPr>
              <a:t>University</a:t>
            </a:r>
            <a:r>
              <a:rPr lang="sk-SK" sz="1400" i="1" dirty="0">
                <a:ea typeface="Calibri" panose="020F0502020204030204" pitchFamily="34" charset="0"/>
                <a:cs typeface="Segoe UI" panose="020B0502040204020203" pitchFamily="34" charset="0"/>
              </a:rPr>
              <a:t> Košice 2016</a:t>
            </a:r>
            <a:r>
              <a:rPr lang="sk-SK" sz="1400" dirty="0"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sk-SK" sz="1400" dirty="0" err="1">
                <a:ea typeface="Calibri" panose="020F0502020204030204" pitchFamily="34" charset="0"/>
                <a:cs typeface="Segoe UI" panose="020B0502040204020203" pitchFamily="34" charset="0"/>
              </a:rPr>
              <a:t>Kosice</a:t>
            </a:r>
            <a:r>
              <a:rPr lang="sk-SK" sz="1400" dirty="0">
                <a:ea typeface="Calibri" panose="020F0502020204030204" pitchFamily="34" charset="0"/>
                <a:cs typeface="Segoe UI" panose="020B0502040204020203" pitchFamily="34" charset="0"/>
              </a:rPr>
              <a:t>, Slovakia, 2016, p. 5.</a:t>
            </a:r>
            <a:endParaRPr lang="sk-SK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Patentová prihláška:</a:t>
            </a:r>
            <a:endParaRPr lang="sk-SK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Spôsob interaktívnej kvantifikácie digitalizovaných 3D objektov pomocou kamery snímajúcej pohľad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k-SK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Popularizácia – Exponáty na Noc výskumníka</a:t>
            </a:r>
            <a:endParaRPr lang="sk-SK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Nikorovič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Hrmo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: Nájdi "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Pokémona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" v pieskovisku.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Tomori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Keša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: Pohybuj </a:t>
            </a:r>
            <a:r>
              <a:rPr lang="sk-SK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mikročastice</a:t>
            </a:r>
            <a:r>
              <a:rPr lang="sk-SK" sz="1400" dirty="0">
                <a:ea typeface="Calibri" panose="020F0502020204030204" pitchFamily="34" charset="0"/>
                <a:cs typeface="Times New Roman" panose="02020603050405020304" pitchFamily="18" charset="0"/>
              </a:rPr>
              <a:t> očami. </a:t>
            </a:r>
            <a:endParaRPr lang="sk-SK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7006364" y="17669"/>
            <a:ext cx="21376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Tomori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Analýza obrazu</a:t>
            </a:r>
            <a:endParaRPr lang="sk-SK" sz="12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88951"/>
            <a:ext cx="4282899" cy="240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9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0246" y="332656"/>
            <a:ext cx="7772400" cy="936104"/>
          </a:xfrm>
        </p:spPr>
        <p:txBody>
          <a:bodyPr>
            <a:normAutofit/>
          </a:bodyPr>
          <a:lstStyle/>
          <a:p>
            <a:r>
              <a:rPr lang="sk-SK" dirty="0" smtClean="0"/>
              <a:t>Optická </a:t>
            </a:r>
            <a:r>
              <a:rPr lang="sk-SK" dirty="0" err="1" smtClean="0"/>
              <a:t>mikromanipulácia</a:t>
            </a:r>
            <a:endParaRPr lang="en-US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412776"/>
            <a:ext cx="3197135" cy="2397851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611560" y="4005064"/>
            <a:ext cx="762617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b="1" dirty="0"/>
              <a:t>Publikácie CC</a:t>
            </a:r>
            <a:endParaRPr lang="sk-SK" sz="1400" dirty="0"/>
          </a:p>
          <a:p>
            <a:pPr marL="228600" lvl="0" indent="-228600">
              <a:buFont typeface="+mj-lt"/>
              <a:buAutoNum type="arabicPeriod"/>
            </a:pPr>
            <a:r>
              <a:rPr lang="en-US" sz="1400" dirty="0" smtClean="0"/>
              <a:t>(</a:t>
            </a:r>
            <a:r>
              <a:rPr lang="sk-SK" sz="1400" dirty="0"/>
              <a:t>Q1P, IF=2.059):  Tomori, Z., </a:t>
            </a:r>
            <a:r>
              <a:rPr lang="sk-SK" sz="1400" dirty="0" err="1"/>
              <a:t>Keša</a:t>
            </a:r>
            <a:r>
              <a:rPr lang="sk-SK" sz="1400" dirty="0"/>
              <a:t>, P., </a:t>
            </a:r>
            <a:r>
              <a:rPr lang="sk-SK" sz="1400" dirty="0" err="1"/>
              <a:t>Nikorovič</a:t>
            </a:r>
            <a:r>
              <a:rPr lang="sk-SK" sz="1400" dirty="0"/>
              <a:t>, M., </a:t>
            </a:r>
            <a:r>
              <a:rPr lang="sk-SK" sz="1400" dirty="0" err="1"/>
              <a:t>Kaňka</a:t>
            </a:r>
            <a:r>
              <a:rPr lang="sk-SK" sz="1400" dirty="0"/>
              <a:t>, J., </a:t>
            </a:r>
            <a:r>
              <a:rPr lang="sk-SK" sz="1400" dirty="0" err="1"/>
              <a:t>Jákl</a:t>
            </a:r>
            <a:r>
              <a:rPr lang="sk-SK" sz="1400" dirty="0"/>
              <a:t>, P., Šerý, M., </a:t>
            </a:r>
            <a:r>
              <a:rPr lang="sk-SK" sz="1400" dirty="0" err="1"/>
              <a:t>Bernatová</a:t>
            </a:r>
            <a:r>
              <a:rPr lang="sk-SK" sz="1400" dirty="0"/>
              <a:t>, S., </a:t>
            </a:r>
            <a:r>
              <a:rPr lang="sk-SK" sz="1400" dirty="0" err="1"/>
              <a:t>Valušová</a:t>
            </a:r>
            <a:r>
              <a:rPr lang="sk-SK" sz="1400" dirty="0"/>
              <a:t>, E., </a:t>
            </a:r>
            <a:r>
              <a:rPr lang="sk-SK" sz="1400" dirty="0" err="1"/>
              <a:t>Antalík</a:t>
            </a:r>
            <a:r>
              <a:rPr lang="sk-SK" sz="1400" dirty="0"/>
              <a:t>, M., and </a:t>
            </a:r>
            <a:r>
              <a:rPr lang="sk-SK" sz="1400" dirty="0" err="1"/>
              <a:t>Zemánek</a:t>
            </a:r>
            <a:r>
              <a:rPr lang="sk-SK" sz="1400" dirty="0"/>
              <a:t>, P.: ‘</a:t>
            </a:r>
            <a:r>
              <a:rPr lang="sk-SK" sz="1400" dirty="0" err="1"/>
              <a:t>Holographic</a:t>
            </a:r>
            <a:r>
              <a:rPr lang="sk-SK" sz="1400" dirty="0"/>
              <a:t> </a:t>
            </a:r>
            <a:r>
              <a:rPr lang="sk-SK" sz="1400" dirty="0" err="1"/>
              <a:t>Raman</a:t>
            </a:r>
            <a:r>
              <a:rPr lang="sk-SK" sz="1400" dirty="0"/>
              <a:t> </a:t>
            </a:r>
            <a:r>
              <a:rPr lang="sk-SK" sz="1400" dirty="0" err="1"/>
              <a:t>tweezers</a:t>
            </a:r>
            <a:r>
              <a:rPr lang="sk-SK" sz="1400" dirty="0"/>
              <a:t> </a:t>
            </a:r>
            <a:r>
              <a:rPr lang="sk-SK" sz="1400" dirty="0" err="1"/>
              <a:t>controlled</a:t>
            </a:r>
            <a:r>
              <a:rPr lang="sk-SK" sz="1400" dirty="0"/>
              <a:t> by </a:t>
            </a:r>
            <a:r>
              <a:rPr lang="sk-SK" sz="1400" dirty="0" err="1"/>
              <a:t>multi-modal</a:t>
            </a:r>
            <a:r>
              <a:rPr lang="sk-SK" sz="1400" dirty="0"/>
              <a:t> </a:t>
            </a:r>
            <a:r>
              <a:rPr lang="sk-SK" sz="1400" dirty="0" err="1"/>
              <a:t>natural</a:t>
            </a:r>
            <a:r>
              <a:rPr lang="sk-SK" sz="1400" dirty="0"/>
              <a:t> user interface’, </a:t>
            </a:r>
            <a:r>
              <a:rPr lang="sk-SK" sz="1400" dirty="0" err="1"/>
              <a:t>Journal</a:t>
            </a:r>
            <a:r>
              <a:rPr lang="sk-SK" sz="1400" dirty="0"/>
              <a:t> of </a:t>
            </a:r>
            <a:r>
              <a:rPr lang="sk-SK" sz="1400" dirty="0" err="1"/>
              <a:t>Optics</a:t>
            </a:r>
            <a:r>
              <a:rPr lang="sk-SK" sz="1400" dirty="0"/>
              <a:t>, 2016, 18, (1), </a:t>
            </a:r>
            <a:r>
              <a:rPr lang="sk-SK" sz="1400" dirty="0" err="1"/>
              <a:t>pp</a:t>
            </a:r>
            <a:r>
              <a:rPr lang="sk-SK" sz="1400" dirty="0"/>
              <a:t>. 015602</a:t>
            </a:r>
          </a:p>
          <a:p>
            <a:pPr marL="228600" lvl="0" indent="-228600">
              <a:buFont typeface="+mj-lt"/>
              <a:buAutoNum type="arabicPeriod"/>
            </a:pPr>
            <a:r>
              <a:rPr lang="sk-SK" sz="1400" dirty="0"/>
              <a:t>(Q1, IF=3.22- prijaté): </a:t>
            </a:r>
            <a:r>
              <a:rPr lang="sk-SK" sz="1400" dirty="0" err="1"/>
              <a:t>Matiašová</a:t>
            </a:r>
            <a:r>
              <a:rPr lang="sk-SK" sz="1400" dirty="0"/>
              <a:t>, A., </a:t>
            </a:r>
            <a:r>
              <a:rPr lang="sk-SK" sz="1400" dirty="0" err="1"/>
              <a:t>Ševc</a:t>
            </a:r>
            <a:r>
              <a:rPr lang="sk-SK" sz="1400" dirty="0"/>
              <a:t>, J., Tomori, Z., </a:t>
            </a:r>
            <a:r>
              <a:rPr lang="sk-SK" sz="1400" dirty="0" err="1"/>
              <a:t>Gombalová</a:t>
            </a:r>
            <a:r>
              <a:rPr lang="sk-SK" sz="1400" dirty="0"/>
              <a:t>, Z., </a:t>
            </a:r>
            <a:r>
              <a:rPr lang="sk-SK" sz="1400" dirty="0" err="1"/>
              <a:t>Gedrová</a:t>
            </a:r>
            <a:r>
              <a:rPr lang="sk-SK" sz="1400" dirty="0"/>
              <a:t>, Š., and </a:t>
            </a:r>
            <a:r>
              <a:rPr lang="sk-SK" sz="1400" dirty="0" err="1"/>
              <a:t>Daxnerová</a:t>
            </a:r>
            <a:r>
              <a:rPr lang="sk-SK" sz="1400" dirty="0"/>
              <a:t>, Z.: ‘</a:t>
            </a:r>
            <a:r>
              <a:rPr lang="sk-SK" sz="1400" dirty="0" err="1"/>
              <a:t>Quantitative</a:t>
            </a:r>
            <a:r>
              <a:rPr lang="sk-SK" sz="1400" dirty="0"/>
              <a:t> </a:t>
            </a:r>
            <a:r>
              <a:rPr lang="sk-SK" sz="1400" dirty="0" err="1"/>
              <a:t>analyses</a:t>
            </a:r>
            <a:r>
              <a:rPr lang="sk-SK" sz="1400" dirty="0"/>
              <a:t> of </a:t>
            </a:r>
            <a:r>
              <a:rPr lang="sk-SK" sz="1400" dirty="0" err="1"/>
              <a:t>cellularity</a:t>
            </a:r>
            <a:r>
              <a:rPr lang="sk-SK" sz="1400" dirty="0"/>
              <a:t> and </a:t>
            </a:r>
            <a:r>
              <a:rPr lang="sk-SK" sz="1400" dirty="0" err="1"/>
              <a:t>proliferative</a:t>
            </a:r>
            <a:r>
              <a:rPr lang="sk-SK" sz="1400" dirty="0"/>
              <a:t> </a:t>
            </a:r>
            <a:r>
              <a:rPr lang="sk-SK" sz="1400" dirty="0" err="1"/>
              <a:t>activity</a:t>
            </a:r>
            <a:r>
              <a:rPr lang="sk-SK" sz="1400" dirty="0"/>
              <a:t> </a:t>
            </a:r>
            <a:r>
              <a:rPr lang="sk-SK" sz="1400" dirty="0" err="1"/>
              <a:t>reveals</a:t>
            </a:r>
            <a:r>
              <a:rPr lang="sk-SK" sz="1400" dirty="0"/>
              <a:t>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dynamics</a:t>
            </a:r>
            <a:r>
              <a:rPr lang="sk-SK" sz="1400" dirty="0"/>
              <a:t> of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central</a:t>
            </a:r>
            <a:r>
              <a:rPr lang="sk-SK" sz="1400" dirty="0"/>
              <a:t> </a:t>
            </a:r>
            <a:r>
              <a:rPr lang="sk-SK" sz="1400" dirty="0" err="1"/>
              <a:t>canal</a:t>
            </a:r>
            <a:r>
              <a:rPr lang="sk-SK" sz="1400" dirty="0"/>
              <a:t> </a:t>
            </a:r>
            <a:r>
              <a:rPr lang="sk-SK" sz="1400" dirty="0" err="1"/>
              <a:t>lining</a:t>
            </a:r>
            <a:r>
              <a:rPr lang="sk-SK" sz="1400" dirty="0"/>
              <a:t> </a:t>
            </a:r>
            <a:r>
              <a:rPr lang="sk-SK" sz="1400" dirty="0" err="1"/>
              <a:t>during</a:t>
            </a:r>
            <a:r>
              <a:rPr lang="sk-SK" sz="1400" dirty="0"/>
              <a:t> </a:t>
            </a:r>
            <a:r>
              <a:rPr lang="sk-SK" sz="1400" dirty="0" err="1"/>
              <a:t>postnatal</a:t>
            </a:r>
            <a:r>
              <a:rPr lang="sk-SK" sz="1400" dirty="0"/>
              <a:t> </a:t>
            </a:r>
            <a:r>
              <a:rPr lang="sk-SK" sz="1400" dirty="0" err="1"/>
              <a:t>development</a:t>
            </a:r>
            <a:r>
              <a:rPr lang="sk-SK" sz="1400" dirty="0"/>
              <a:t> of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rat</a:t>
            </a:r>
            <a:r>
              <a:rPr lang="sk-SK" sz="1400" dirty="0"/>
              <a:t>’, J. </a:t>
            </a:r>
            <a:r>
              <a:rPr lang="sk-SK" sz="1400" dirty="0" err="1"/>
              <a:t>Comp</a:t>
            </a:r>
            <a:r>
              <a:rPr lang="sk-SK" sz="1400" dirty="0"/>
              <a:t>. </a:t>
            </a:r>
            <a:r>
              <a:rPr lang="sk-SK" sz="1400" dirty="0" err="1"/>
              <a:t>Neurol</a:t>
            </a:r>
            <a:r>
              <a:rPr lang="sk-SK" sz="1400" dirty="0"/>
              <a:t>., 2016, </a:t>
            </a:r>
            <a:r>
              <a:rPr lang="sk-SK" sz="1400" dirty="0" err="1"/>
              <a:t>pp</a:t>
            </a:r>
            <a:r>
              <a:rPr lang="sk-SK" sz="1400" dirty="0"/>
              <a:t>. </a:t>
            </a:r>
            <a:r>
              <a:rPr lang="sk-SK" sz="1400" dirty="0" smtClean="0"/>
              <a:t>n/a-n/a</a:t>
            </a:r>
          </a:p>
          <a:p>
            <a:endParaRPr lang="sk-SK" sz="1400" b="1" dirty="0" smtClean="0"/>
          </a:p>
          <a:p>
            <a:r>
              <a:rPr lang="sk-SK" sz="1400" b="1" dirty="0" smtClean="0"/>
              <a:t>Patentová </a:t>
            </a:r>
            <a:r>
              <a:rPr lang="sk-SK" sz="1400" b="1" dirty="0"/>
              <a:t>prihláška:</a:t>
            </a:r>
            <a:endParaRPr lang="sk-SK" sz="1400" dirty="0"/>
          </a:p>
          <a:p>
            <a:pPr marL="342900" lvl="0" indent="-342900">
              <a:buFont typeface="+mj-lt"/>
              <a:buAutoNum type="arabicPeriod"/>
            </a:pPr>
            <a:r>
              <a:rPr lang="sk-SK" sz="1400" dirty="0" smtClean="0"/>
              <a:t>Z. Tomori: Spôsob </a:t>
            </a:r>
            <a:r>
              <a:rPr lang="sk-SK" sz="1400" dirty="0"/>
              <a:t>interaktívnej kvantifikácie digitalizovaných 3D objektov pomocou kamery snímajúcej </a:t>
            </a:r>
            <a:r>
              <a:rPr lang="sk-SK" sz="1400" dirty="0" smtClean="0"/>
              <a:t>pohľad.(2016)</a:t>
            </a:r>
            <a:endParaRPr lang="sk-SK" sz="14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3668568" cy="239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4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Mikrorobotika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17638"/>
            <a:ext cx="3818738" cy="229939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18" y="1417638"/>
            <a:ext cx="3849544" cy="2299393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3923928" y="3864668"/>
            <a:ext cx="476287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b="1" dirty="0" smtClean="0"/>
              <a:t>Konferencia SPIE</a:t>
            </a:r>
          </a:p>
          <a:p>
            <a:r>
              <a:rPr lang="sk-SK" sz="1400" dirty="0" smtClean="0"/>
              <a:t>Z</a:t>
            </a:r>
            <a:r>
              <a:rPr lang="sk-SK" sz="1400" dirty="0"/>
              <a:t>. Tomori, P. </a:t>
            </a:r>
            <a:r>
              <a:rPr lang="sk-SK" sz="1400" dirty="0" err="1"/>
              <a:t>Keša</a:t>
            </a:r>
            <a:r>
              <a:rPr lang="sk-SK" sz="1400" dirty="0"/>
              <a:t>, M. </a:t>
            </a:r>
            <a:r>
              <a:rPr lang="sk-SK" sz="1400" dirty="0" err="1"/>
              <a:t>Nikorovič</a:t>
            </a:r>
            <a:r>
              <a:rPr lang="sk-SK" sz="1400" dirty="0"/>
              <a:t>, J. </a:t>
            </a:r>
            <a:r>
              <a:rPr lang="sk-SK" sz="1400" dirty="0" err="1"/>
              <a:t>Kaňka</a:t>
            </a:r>
            <a:r>
              <a:rPr lang="sk-SK" sz="1400" dirty="0"/>
              <a:t>, and P. </a:t>
            </a:r>
            <a:r>
              <a:rPr lang="sk-SK" sz="1400" dirty="0" err="1"/>
              <a:t>Zemánek</a:t>
            </a:r>
            <a:r>
              <a:rPr lang="sk-SK" sz="1400" dirty="0"/>
              <a:t>, "</a:t>
            </a:r>
            <a:r>
              <a:rPr lang="sk-SK" sz="1400" dirty="0" err="1"/>
              <a:t>Semi-automated</a:t>
            </a:r>
            <a:r>
              <a:rPr lang="sk-SK" sz="1400" dirty="0"/>
              <a:t> </a:t>
            </a:r>
            <a:r>
              <a:rPr lang="sk-SK" sz="1400" dirty="0" err="1"/>
              <a:t>sorting</a:t>
            </a:r>
            <a:r>
              <a:rPr lang="sk-SK" sz="1400" dirty="0"/>
              <a:t> </a:t>
            </a:r>
            <a:r>
              <a:rPr lang="sk-SK" sz="1400" dirty="0" err="1"/>
              <a:t>using</a:t>
            </a:r>
            <a:r>
              <a:rPr lang="sk-SK" sz="1400" dirty="0"/>
              <a:t> </a:t>
            </a:r>
            <a:r>
              <a:rPr lang="sk-SK" sz="1400" dirty="0" err="1"/>
              <a:t>Holographic</a:t>
            </a:r>
            <a:r>
              <a:rPr lang="sk-SK" sz="1400" dirty="0"/>
              <a:t> </a:t>
            </a:r>
            <a:r>
              <a:rPr lang="sk-SK" sz="1400" dirty="0" err="1"/>
              <a:t>Optical</a:t>
            </a:r>
            <a:r>
              <a:rPr lang="sk-SK" sz="1400" dirty="0"/>
              <a:t> </a:t>
            </a:r>
            <a:r>
              <a:rPr lang="sk-SK" sz="1400" dirty="0" err="1"/>
              <a:t>Tweezers</a:t>
            </a:r>
            <a:r>
              <a:rPr lang="sk-SK" sz="1400" dirty="0"/>
              <a:t> </a:t>
            </a:r>
            <a:r>
              <a:rPr lang="sk-SK" sz="1400" dirty="0" err="1"/>
              <a:t>remotely</a:t>
            </a:r>
            <a:r>
              <a:rPr lang="sk-SK" sz="1400" dirty="0"/>
              <a:t> </a:t>
            </a:r>
            <a:r>
              <a:rPr lang="sk-SK" sz="1400" dirty="0" err="1"/>
              <a:t>controlled</a:t>
            </a:r>
            <a:r>
              <a:rPr lang="sk-SK" sz="1400" dirty="0"/>
              <a:t> by </a:t>
            </a:r>
            <a:r>
              <a:rPr lang="sk-SK" sz="1400" dirty="0" err="1"/>
              <a:t>eye</a:t>
            </a:r>
            <a:r>
              <a:rPr lang="sk-SK" sz="1400" dirty="0"/>
              <a:t> </a:t>
            </a:r>
            <a:r>
              <a:rPr lang="sk-SK" sz="1400" dirty="0" err="1"/>
              <a:t>tracking</a:t>
            </a:r>
            <a:r>
              <a:rPr lang="sk-SK" sz="1400" dirty="0"/>
              <a:t> </a:t>
            </a:r>
            <a:r>
              <a:rPr lang="sk-SK" sz="1400" dirty="0" err="1"/>
              <a:t>camera</a:t>
            </a:r>
            <a:r>
              <a:rPr lang="sk-SK" sz="1400" dirty="0"/>
              <a:t>," </a:t>
            </a:r>
            <a:r>
              <a:rPr lang="sk-SK" sz="1400" dirty="0" smtClean="0"/>
              <a:t>in </a:t>
            </a:r>
            <a:r>
              <a:rPr lang="sk-SK" sz="1400" i="1" dirty="0"/>
              <a:t>20th Slovak - </a:t>
            </a:r>
            <a:r>
              <a:rPr lang="sk-SK" sz="1400" i="1" dirty="0" err="1"/>
              <a:t>Czech</a:t>
            </a:r>
            <a:r>
              <a:rPr lang="sk-SK" sz="1400" i="1" dirty="0"/>
              <a:t> - </a:t>
            </a:r>
            <a:r>
              <a:rPr lang="sk-SK" sz="1400" i="1" dirty="0" err="1"/>
              <a:t>Polish</a:t>
            </a:r>
            <a:r>
              <a:rPr lang="sk-SK" sz="1400" i="1" dirty="0"/>
              <a:t> </a:t>
            </a:r>
            <a:r>
              <a:rPr lang="sk-SK" sz="1400" i="1" dirty="0" err="1"/>
              <a:t>Optical</a:t>
            </a:r>
            <a:r>
              <a:rPr lang="sk-SK" sz="1400" i="1" dirty="0"/>
              <a:t> </a:t>
            </a:r>
            <a:r>
              <a:rPr lang="sk-SK" sz="1400" i="1" dirty="0" err="1"/>
              <a:t>Conference</a:t>
            </a:r>
            <a:r>
              <a:rPr lang="sk-SK" sz="1400" i="1" dirty="0"/>
              <a:t> On </a:t>
            </a:r>
            <a:r>
              <a:rPr lang="sk-SK" sz="1400" i="1" dirty="0" err="1"/>
              <a:t>Wave</a:t>
            </a:r>
            <a:r>
              <a:rPr lang="sk-SK" sz="1400" i="1" dirty="0"/>
              <a:t> and </a:t>
            </a:r>
            <a:r>
              <a:rPr lang="sk-SK" sz="1400" i="1" dirty="0" err="1"/>
              <a:t>Quantum</a:t>
            </a:r>
            <a:r>
              <a:rPr lang="sk-SK" sz="1400" i="1" dirty="0"/>
              <a:t> </a:t>
            </a:r>
            <a:r>
              <a:rPr lang="sk-SK" sz="1400" i="1" dirty="0" err="1"/>
              <a:t>Aspects</a:t>
            </a:r>
            <a:r>
              <a:rPr lang="sk-SK" sz="1400" i="1" dirty="0"/>
              <a:t> of </a:t>
            </a:r>
            <a:r>
              <a:rPr lang="sk-SK" sz="1400" i="1" dirty="0" err="1"/>
              <a:t>Contemporary</a:t>
            </a:r>
            <a:r>
              <a:rPr lang="sk-SK" sz="1400" i="1" dirty="0"/>
              <a:t> </a:t>
            </a:r>
            <a:r>
              <a:rPr lang="sk-SK" sz="1400" i="1" dirty="0" err="1"/>
              <a:t>Optics</a:t>
            </a:r>
            <a:r>
              <a:rPr lang="sk-SK" sz="1400" dirty="0"/>
              <a:t>, Jasná, Slovakia, 2016, - prijaté do </a:t>
            </a:r>
            <a:r>
              <a:rPr lang="sk-SK" sz="1400" dirty="0" err="1"/>
              <a:t>Proc</a:t>
            </a:r>
            <a:r>
              <a:rPr lang="sk-SK" sz="1400" dirty="0"/>
              <a:t>. SPIE</a:t>
            </a:r>
          </a:p>
          <a:p>
            <a:pPr lvl="0"/>
            <a:endParaRPr lang="sk-SK" sz="1400" dirty="0"/>
          </a:p>
          <a:p>
            <a:r>
              <a:rPr lang="sk-SK" sz="1400" b="1" dirty="0"/>
              <a:t>Popularizácia </a:t>
            </a:r>
            <a:r>
              <a:rPr lang="sk-SK" sz="1400" b="1" dirty="0" smtClean="0"/>
              <a:t>– Noc </a:t>
            </a:r>
            <a:r>
              <a:rPr lang="sk-SK" sz="1400" b="1" dirty="0"/>
              <a:t>výskumníka</a:t>
            </a:r>
            <a:endParaRPr lang="sk-SK" sz="1400" dirty="0"/>
          </a:p>
          <a:p>
            <a:pPr marL="228600" indent="-228600">
              <a:buFont typeface="+mj-lt"/>
              <a:buAutoNum type="arabicPeriod"/>
            </a:pPr>
            <a:r>
              <a:rPr lang="sk-SK" sz="1400" dirty="0" smtClean="0"/>
              <a:t>Tomori</a:t>
            </a:r>
            <a:r>
              <a:rPr lang="sk-SK" sz="1400" dirty="0"/>
              <a:t>, </a:t>
            </a:r>
            <a:r>
              <a:rPr lang="sk-SK" sz="1400" dirty="0" err="1"/>
              <a:t>Keša</a:t>
            </a:r>
            <a:r>
              <a:rPr lang="sk-SK" sz="1400" dirty="0"/>
              <a:t>: Pohybuj </a:t>
            </a:r>
            <a:r>
              <a:rPr lang="sk-SK" sz="1400" dirty="0" err="1"/>
              <a:t>mikročastice</a:t>
            </a:r>
            <a:r>
              <a:rPr lang="sk-SK" sz="1400" dirty="0"/>
              <a:t> očami. </a:t>
            </a:r>
            <a:r>
              <a:rPr lang="sk-SK" sz="1400" dirty="0" smtClean="0"/>
              <a:t>(OC Optima, Třebíč)</a:t>
            </a:r>
            <a:endParaRPr lang="sk-SK" sz="1400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042" y="3933056"/>
            <a:ext cx="3044620" cy="224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0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k-SK" dirty="0" err="1" smtClean="0"/>
              <a:t>Nanorobotika</a:t>
            </a:r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839515"/>
            <a:ext cx="3159481" cy="2185048"/>
          </a:xfrm>
          <a:prstGeom prst="rect">
            <a:avLst/>
          </a:prstGeom>
        </p:spPr>
      </p:pic>
      <p:pic>
        <p:nvPicPr>
          <p:cNvPr id="9" name="Picture 2" descr="C:\Users\Admin\Desktop\Obrázok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86190"/>
            <a:ext cx="1521550" cy="136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Skupina 15"/>
          <p:cNvGrpSpPr/>
          <p:nvPr/>
        </p:nvGrpSpPr>
        <p:grpSpPr>
          <a:xfrm>
            <a:off x="787345" y="2546653"/>
            <a:ext cx="3466608" cy="2483768"/>
            <a:chOff x="684445" y="2753635"/>
            <a:chExt cx="3466608" cy="2483768"/>
          </a:xfrm>
        </p:grpSpPr>
        <p:pic>
          <p:nvPicPr>
            <p:cNvPr id="10" name="Obrázok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095" y="2753635"/>
              <a:ext cx="3461958" cy="1252161"/>
            </a:xfrm>
            <a:prstGeom prst="rect">
              <a:avLst/>
            </a:prstGeom>
          </p:spPr>
        </p:pic>
        <p:pic>
          <p:nvPicPr>
            <p:cNvPr id="11" name="Obrázo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794" y="4037074"/>
              <a:ext cx="1223259" cy="1194318"/>
            </a:xfrm>
            <a:prstGeom prst="rect">
              <a:avLst/>
            </a:prstGeom>
          </p:spPr>
        </p:pic>
        <p:pic>
          <p:nvPicPr>
            <p:cNvPr id="12" name="Obrázok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445" y="4037074"/>
              <a:ext cx="1600439" cy="1200329"/>
            </a:xfrm>
            <a:prstGeom prst="rect">
              <a:avLst/>
            </a:prstGeom>
          </p:spPr>
        </p:pic>
      </p:grpSp>
      <p:sp>
        <p:nvSpPr>
          <p:cNvPr id="13" name="BlokTextu 12"/>
          <p:cNvSpPr txBox="1"/>
          <p:nvPr/>
        </p:nvSpPr>
        <p:spPr>
          <a:xfrm>
            <a:off x="684445" y="1253847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Molekulové stroje (NC 2016) 1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Aplikácie – na rozhraní um/nm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 smtClean="0"/>
              <a:t>Fotopolymerizácia</a:t>
            </a:r>
            <a:r>
              <a:rPr lang="sk-SK" dirty="0" smtClean="0"/>
              <a:t> (3D </a:t>
            </a:r>
            <a:r>
              <a:rPr lang="sk-SK" dirty="0" err="1" smtClean="0"/>
              <a:t>nanotlač</a:t>
            </a:r>
            <a:r>
              <a:rPr lang="sk-SK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APVV 15-0665, VEGA 2-0086-16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611560" y="5208286"/>
            <a:ext cx="7920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Pozvaná prednáška:</a:t>
            </a:r>
            <a:r>
              <a:rPr lang="sk-SK" dirty="0" smtClean="0"/>
              <a:t> Z</a:t>
            </a:r>
            <a:r>
              <a:rPr lang="sk-SK" dirty="0"/>
              <a:t>. Tomori, P. </a:t>
            </a:r>
            <a:r>
              <a:rPr lang="sk-SK" dirty="0" err="1"/>
              <a:t>Keša</a:t>
            </a:r>
            <a:r>
              <a:rPr lang="sk-SK" dirty="0"/>
              <a:t>, and M. </a:t>
            </a:r>
            <a:r>
              <a:rPr lang="sk-SK" dirty="0" err="1"/>
              <a:t>Antalík</a:t>
            </a:r>
            <a:r>
              <a:rPr lang="sk-SK" dirty="0"/>
              <a:t>, "</a:t>
            </a:r>
            <a:r>
              <a:rPr lang="sk-SK" dirty="0" err="1"/>
              <a:t>Automated</a:t>
            </a:r>
            <a:r>
              <a:rPr lang="sk-SK" dirty="0"/>
              <a:t> </a:t>
            </a:r>
            <a:r>
              <a:rPr lang="sk-SK" dirty="0" err="1"/>
              <a:t>Particles</a:t>
            </a:r>
            <a:r>
              <a:rPr lang="sk-SK" dirty="0"/>
              <a:t> </a:t>
            </a:r>
            <a:r>
              <a:rPr lang="sk-SK" dirty="0" err="1"/>
              <a:t>Micromanipulation</a:t>
            </a:r>
            <a:r>
              <a:rPr lang="sk-SK" dirty="0"/>
              <a:t> </a:t>
            </a:r>
            <a:r>
              <a:rPr lang="sk-SK" dirty="0" err="1"/>
              <a:t>using</a:t>
            </a:r>
            <a:r>
              <a:rPr lang="sk-SK" dirty="0"/>
              <a:t> </a:t>
            </a:r>
            <a:r>
              <a:rPr lang="sk-SK" dirty="0" err="1"/>
              <a:t>Holographic</a:t>
            </a:r>
            <a:r>
              <a:rPr lang="sk-SK" dirty="0"/>
              <a:t> </a:t>
            </a:r>
            <a:r>
              <a:rPr lang="sk-SK" dirty="0" err="1"/>
              <a:t>Optical</a:t>
            </a:r>
            <a:r>
              <a:rPr lang="sk-SK" dirty="0"/>
              <a:t> </a:t>
            </a:r>
            <a:r>
              <a:rPr lang="sk-SK" dirty="0" err="1"/>
              <a:t>Tweezers</a:t>
            </a:r>
            <a:r>
              <a:rPr lang="sk-SK" dirty="0"/>
              <a:t>," in </a:t>
            </a:r>
            <a:r>
              <a:rPr lang="sk-SK" i="1" dirty="0"/>
              <a:t>New </a:t>
            </a:r>
            <a:r>
              <a:rPr lang="sk-SK" i="1" dirty="0" err="1"/>
              <a:t>trends</a:t>
            </a:r>
            <a:r>
              <a:rPr lang="sk-SK" i="1" dirty="0"/>
              <a:t> in </a:t>
            </a:r>
            <a:r>
              <a:rPr lang="sk-SK" i="1" dirty="0" err="1"/>
              <a:t>chemistry</a:t>
            </a:r>
            <a:r>
              <a:rPr lang="sk-SK" i="1" dirty="0"/>
              <a:t>, </a:t>
            </a:r>
            <a:r>
              <a:rPr lang="sk-SK" i="1" dirty="0" err="1"/>
              <a:t>research</a:t>
            </a:r>
            <a:r>
              <a:rPr lang="sk-SK" i="1" dirty="0"/>
              <a:t> and </a:t>
            </a:r>
            <a:r>
              <a:rPr lang="sk-SK" i="1" dirty="0" err="1"/>
              <a:t>education</a:t>
            </a:r>
            <a:r>
              <a:rPr lang="sk-SK" i="1" dirty="0"/>
              <a:t> at </a:t>
            </a:r>
            <a:r>
              <a:rPr lang="sk-SK" i="1" dirty="0" err="1"/>
              <a:t>Faculty</a:t>
            </a:r>
            <a:r>
              <a:rPr lang="sk-SK" i="1" dirty="0"/>
              <a:t> of </a:t>
            </a:r>
            <a:r>
              <a:rPr lang="sk-SK" i="1" dirty="0" err="1"/>
              <a:t>Sciences</a:t>
            </a:r>
            <a:r>
              <a:rPr lang="sk-SK" i="1" dirty="0"/>
              <a:t> of P. J. Šafárik </a:t>
            </a:r>
            <a:r>
              <a:rPr lang="sk-SK" i="1" dirty="0" err="1"/>
              <a:t>University</a:t>
            </a:r>
            <a:r>
              <a:rPr lang="sk-SK" i="1" dirty="0"/>
              <a:t> Košice 2016</a:t>
            </a:r>
            <a:r>
              <a:rPr lang="sk-SK" dirty="0"/>
              <a:t>, </a:t>
            </a:r>
            <a:r>
              <a:rPr lang="sk-SK" dirty="0" smtClean="0"/>
              <a:t>p</a:t>
            </a:r>
            <a:r>
              <a:rPr lang="sk-SK" dirty="0"/>
              <a:t>. 5</a:t>
            </a:r>
            <a:r>
              <a:rPr lang="sk-SK" dirty="0" smtClean="0"/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9354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177106" y="1369571"/>
            <a:ext cx="2808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stabilita proteínov</a:t>
            </a: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metamateriály</a:t>
            </a:r>
            <a:endParaRPr lang="sk-SK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nanočastice</a:t>
            </a:r>
            <a:r>
              <a:rPr lang="sk-SK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</a:t>
            </a:r>
            <a:endParaRPr lang="sk-SK" sz="1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Obdĺžnik 4"/>
          <p:cNvSpPr>
            <a:spLocks noChangeArrowheads="1"/>
          </p:cNvSpPr>
          <p:nvPr/>
        </p:nvSpPr>
        <p:spPr bwMode="auto">
          <a:xfrm>
            <a:off x="0" y="333375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altLang="sk-SK" sz="3200" b="1" u="sng" dirty="0">
                <a:solidFill>
                  <a:srgbClr val="C00000"/>
                </a:solidFill>
              </a:rPr>
              <a:t>OBF – výskumné tímy</a:t>
            </a:r>
          </a:p>
        </p:txBody>
      </p:sp>
      <p:cxnSp>
        <p:nvCxnSpPr>
          <p:cNvPr id="7" name="Rovná spojnica 6"/>
          <p:cNvCxnSpPr/>
          <p:nvPr/>
        </p:nvCxnSpPr>
        <p:spPr>
          <a:xfrm>
            <a:off x="0" y="6524625"/>
            <a:ext cx="9144000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7" name="Obdĺžnik 6"/>
          <p:cNvSpPr>
            <a:spLocks noChangeArrowheads="1"/>
          </p:cNvSpPr>
          <p:nvPr/>
        </p:nvSpPr>
        <p:spPr bwMode="auto">
          <a:xfrm>
            <a:off x="5828591" y="6611938"/>
            <a:ext cx="306846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V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ý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ro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č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n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á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konferencia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ÚEF -OBF </a:t>
            </a:r>
            <a:r>
              <a:rPr lang="sk-SK" altLang="sk-SK" sz="1000" b="1" dirty="0" smtClean="0">
                <a:solidFill>
                  <a:srgbClr val="C00000"/>
                </a:solidFill>
                <a:latin typeface="Comic Sans MS" pitchFamily="66" charset="0"/>
              </a:rPr>
              <a:t>10-12-2016</a:t>
            </a:r>
            <a:endParaRPr lang="sk-SK" altLang="sk-SK" sz="1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07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5475" y="6597650"/>
            <a:ext cx="2238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ĺžnik 1"/>
          <p:cNvSpPr/>
          <p:nvPr/>
        </p:nvSpPr>
        <p:spPr>
          <a:xfrm>
            <a:off x="5508104" y="1379083"/>
            <a:ext cx="228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3538" lvl="0" indent="-363538">
              <a:defRPr/>
            </a:pPr>
            <a:r>
              <a:rPr lang="sk-SK" sz="16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Antalík</a:t>
            </a:r>
            <a:endParaRPr lang="sk-SK" sz="1600" b="1" dirty="0">
              <a:solidFill>
                <a:srgbClr val="4BACC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1170483" y="2526250"/>
            <a:ext cx="18549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analýza </a:t>
            </a: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obrazu</a:t>
            </a:r>
            <a:endParaRPr lang="sk-SK" sz="1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5508104" y="2526250"/>
            <a:ext cx="228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3538" lvl="0" indent="-363538">
              <a:defRPr/>
            </a:pPr>
            <a:r>
              <a:rPr lang="sk-SK" sz="16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Tomori</a:t>
            </a:r>
            <a:r>
              <a:rPr lang="sk-SK" sz="16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sk-SK" sz="1600" b="1" dirty="0">
              <a:solidFill>
                <a:srgbClr val="4BACC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5531391" y="3574335"/>
            <a:ext cx="228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3538" lvl="0" indent="-363538">
              <a:defRPr/>
            </a:pPr>
            <a:r>
              <a:rPr lang="sk-SK" sz="16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Musatov</a:t>
            </a:r>
            <a:endParaRPr lang="sk-SK" sz="1600" b="1" dirty="0" smtClean="0">
              <a:solidFill>
                <a:srgbClr val="4BACC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1115616" y="3563435"/>
            <a:ext cx="428596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oxidačný stres</a:t>
            </a: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Interakcia proteínov a </a:t>
            </a:r>
            <a:r>
              <a:rPr lang="sk-SK" sz="1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fosfolipidov</a:t>
            </a:r>
            <a:endParaRPr lang="sk-SK" sz="1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ĺžnik 14"/>
          <p:cNvSpPr/>
          <p:nvPr/>
        </p:nvSpPr>
        <p:spPr>
          <a:xfrm>
            <a:off x="5724137" y="5506617"/>
            <a:ext cx="28003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>
              <a:defRPr/>
            </a:pPr>
            <a:r>
              <a:rPr lang="sk-SK" sz="16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Gažová</a:t>
            </a:r>
            <a:endParaRPr lang="sk-SK" sz="1600" b="1" dirty="0" smtClean="0">
              <a:solidFill>
                <a:srgbClr val="4BACC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1177106" y="4752987"/>
            <a:ext cx="2808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grafén</a:t>
            </a:r>
            <a:endParaRPr lang="sk-SK" sz="1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ĺžnik 16"/>
          <p:cNvSpPr/>
          <p:nvPr/>
        </p:nvSpPr>
        <p:spPr>
          <a:xfrm>
            <a:off x="5652120" y="4624427"/>
            <a:ext cx="28003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>
              <a:defRPr/>
            </a:pPr>
            <a:r>
              <a:rPr lang="sk-SK" sz="16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Pudlák</a:t>
            </a:r>
            <a:endParaRPr lang="sk-SK" sz="1600" b="1" dirty="0">
              <a:solidFill>
                <a:srgbClr val="4BACC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1177106" y="5523597"/>
            <a:ext cx="28083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amyloidná</a:t>
            </a:r>
            <a:r>
              <a:rPr lang="sk-SK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agregácia</a:t>
            </a:r>
            <a:r>
              <a:rPr lang="sk-SK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proteínov</a:t>
            </a:r>
            <a:endParaRPr lang="sk-SK" sz="1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42875" y="548680"/>
            <a:ext cx="900112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Amyloidná</a:t>
            </a:r>
            <a:r>
              <a:rPr lang="sk-SK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agregácia</a:t>
            </a:r>
            <a:r>
              <a:rPr lang="sk-SK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proteínov                   </a:t>
            </a:r>
            <a:r>
              <a:rPr lang="sk-SK" dirty="0">
                <a:latin typeface="Arial" pitchFamily="34" charset="0"/>
                <a:cs typeface="Arial" pitchFamily="34" charset="0"/>
              </a:rPr>
              <a:t>- </a:t>
            </a:r>
            <a:r>
              <a:rPr lang="sk-SK" sz="16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Gažová</a:t>
            </a:r>
            <a:r>
              <a:rPr lang="sk-SK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sz="1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Fedunová</a:t>
            </a:r>
            <a:r>
              <a:rPr lang="sk-SK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Marek, </a:t>
            </a:r>
            <a:r>
              <a:rPr lang="sk-SK" sz="1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Hrmo</a:t>
            </a:r>
            <a:r>
              <a:rPr lang="sk-SK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sk-SK" sz="1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</a:t>
            </a:r>
            <a:r>
              <a:rPr lang="sk-SK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Bednáriková</a:t>
            </a:r>
            <a:r>
              <a:rPr lang="sk-SK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Uličná, </a:t>
            </a:r>
            <a:r>
              <a:rPr lang="sk-SK" sz="1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Gančár</a:t>
            </a:r>
            <a:r>
              <a:rPr lang="sk-SK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sk-SK" sz="1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PhD</a:t>
            </a:r>
            <a:r>
              <a:rPr lang="sk-SK" dirty="0">
                <a:latin typeface="Arial" pitchFamily="34" charset="0"/>
                <a:cs typeface="Arial" pitchFamily="34" charset="0"/>
              </a:rPr>
              <a:t>		</a:t>
            </a:r>
          </a:p>
        </p:txBody>
      </p:sp>
      <p:sp>
        <p:nvSpPr>
          <p:cNvPr id="7171" name="Obdĺžnik 4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altLang="sk-SK" sz="3200" b="1" u="sng" dirty="0" smtClean="0">
                <a:solidFill>
                  <a:srgbClr val="C00000"/>
                </a:solidFill>
              </a:rPr>
              <a:t>      OBF </a:t>
            </a:r>
            <a:r>
              <a:rPr lang="sk-SK" altLang="sk-SK" sz="3200" b="1" u="sng" dirty="0">
                <a:solidFill>
                  <a:srgbClr val="C00000"/>
                </a:solidFill>
              </a:rPr>
              <a:t>– </a:t>
            </a:r>
            <a:r>
              <a:rPr lang="sk-SK" altLang="sk-SK" sz="3200" b="1" u="sng" dirty="0" smtClean="0">
                <a:solidFill>
                  <a:srgbClr val="C00000"/>
                </a:solidFill>
              </a:rPr>
              <a:t>výskumný tím</a:t>
            </a:r>
            <a:endParaRPr lang="sk-SK" altLang="sk-SK" sz="3200" b="1" u="sng" dirty="0">
              <a:solidFill>
                <a:srgbClr val="C00000"/>
              </a:solidFill>
            </a:endParaRPr>
          </a:p>
        </p:txBody>
      </p:sp>
      <p:cxnSp>
        <p:nvCxnSpPr>
          <p:cNvPr id="7" name="Rovná spojnica 6"/>
          <p:cNvCxnSpPr/>
          <p:nvPr/>
        </p:nvCxnSpPr>
        <p:spPr>
          <a:xfrm>
            <a:off x="0" y="6524625"/>
            <a:ext cx="9144000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Obdĺžnik 6"/>
          <p:cNvSpPr>
            <a:spLocks noChangeArrowheads="1"/>
          </p:cNvSpPr>
          <p:nvPr/>
        </p:nvSpPr>
        <p:spPr bwMode="auto">
          <a:xfrm>
            <a:off x="5867400" y="6611938"/>
            <a:ext cx="29908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V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ý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ro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č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n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á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konferencia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ÚEF -OBF </a:t>
            </a:r>
            <a:r>
              <a:rPr lang="sk-SK" altLang="sk-SK" sz="1000" b="1" dirty="0" smtClean="0">
                <a:solidFill>
                  <a:srgbClr val="C00000"/>
                </a:solidFill>
                <a:latin typeface="Comic Sans MS" pitchFamily="66" charset="0"/>
              </a:rPr>
              <a:t>15-12-2016</a:t>
            </a:r>
            <a:endParaRPr lang="sk-SK" altLang="sk-SK" sz="1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5475" y="6597650"/>
            <a:ext cx="2238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bdĺžnik 13"/>
          <p:cNvSpPr/>
          <p:nvPr/>
        </p:nvSpPr>
        <p:spPr>
          <a:xfrm>
            <a:off x="914399" y="1029674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b="1" u="sng" dirty="0" err="1" smtClean="0">
                <a:latin typeface="Arial" pitchFamily="34" charset="0"/>
                <a:cs typeface="Arial" pitchFamily="34" charset="0"/>
              </a:rPr>
              <a:t>lyzozým</a:t>
            </a:r>
            <a:endParaRPr lang="sk-SK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ĺžnik 14"/>
          <p:cNvSpPr/>
          <p:nvPr/>
        </p:nvSpPr>
        <p:spPr>
          <a:xfrm>
            <a:off x="5076056" y="3068960"/>
            <a:ext cx="3816424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b="1" dirty="0" smtClean="0">
                <a:latin typeface="Arial" pitchFamily="34" charset="0"/>
                <a:cs typeface="Arial" pitchFamily="34" charset="0"/>
              </a:rPr>
              <a:t> + malé molekuly (</a:t>
            </a:r>
            <a:r>
              <a:rPr lang="sk-SK" b="1" dirty="0" err="1" smtClean="0">
                <a:latin typeface="Arial" pitchFamily="34" charset="0"/>
                <a:cs typeface="Arial" pitchFamily="34" charset="0"/>
              </a:rPr>
              <a:t>multitarget</a:t>
            </a:r>
            <a:r>
              <a:rPr lang="sk-SK" b="1" dirty="0" smtClean="0">
                <a:latin typeface="Arial" pitchFamily="34" charset="0"/>
                <a:cs typeface="Arial" pitchFamily="34" charset="0"/>
              </a:rPr>
              <a:t>)</a:t>
            </a:r>
            <a:endParaRPr lang="sk-SK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4" cstate="print"/>
          <a:srcRect r="67288" b="49567"/>
          <a:stretch>
            <a:fillRect/>
          </a:stretch>
        </p:blipFill>
        <p:spPr bwMode="auto">
          <a:xfrm>
            <a:off x="2123728" y="1124743"/>
            <a:ext cx="2016224" cy="152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6"/>
          <p:cNvPicPr>
            <a:picLocks noChangeAspect="1" noChangeArrowheads="1"/>
          </p:cNvPicPr>
          <p:nvPr/>
        </p:nvPicPr>
        <p:blipFill rotWithShape="1">
          <a:blip r:embed="rId4" cstate="print"/>
          <a:srcRect l="75940" b="51410"/>
          <a:stretch/>
        </p:blipFill>
        <p:spPr bwMode="auto">
          <a:xfrm>
            <a:off x="395536" y="3212976"/>
            <a:ext cx="2808312" cy="279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Obdĺžnik 30"/>
          <p:cNvSpPr/>
          <p:nvPr/>
        </p:nvSpPr>
        <p:spPr>
          <a:xfrm>
            <a:off x="5004048" y="4869160"/>
            <a:ext cx="3168352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sk-SK" b="1" dirty="0" smtClean="0">
                <a:latin typeface="Arial" pitchFamily="34" charset="0"/>
                <a:cs typeface="Arial" pitchFamily="34" charset="0"/>
              </a:rPr>
              <a:t>krátke </a:t>
            </a:r>
            <a:r>
              <a:rPr lang="sk-SK" b="1" dirty="0" err="1" smtClean="0">
                <a:latin typeface="Arial" pitchFamily="34" charset="0"/>
                <a:cs typeface="Arial" pitchFamily="34" charset="0"/>
              </a:rPr>
              <a:t>peptidy</a:t>
            </a:r>
            <a:r>
              <a:rPr lang="sk-SK" b="1" dirty="0" smtClean="0">
                <a:latin typeface="Arial" pitchFamily="34" charset="0"/>
                <a:cs typeface="Arial" pitchFamily="34" charset="0"/>
              </a:rPr>
              <a:t> (9AK)</a:t>
            </a:r>
            <a:endParaRPr lang="sk-SK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dĺžnik 31"/>
          <p:cNvSpPr/>
          <p:nvPr/>
        </p:nvSpPr>
        <p:spPr>
          <a:xfrm>
            <a:off x="3419872" y="3068960"/>
            <a:ext cx="1512168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sk-SK" b="1" dirty="0" err="1" smtClean="0">
                <a:latin typeface="Arial" pitchFamily="34" charset="0"/>
                <a:cs typeface="Arial" pitchFamily="34" charset="0"/>
              </a:rPr>
              <a:t>fulerenol</a:t>
            </a:r>
            <a:endParaRPr lang="sk-SK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bdĺžnik 33"/>
          <p:cNvSpPr/>
          <p:nvPr/>
        </p:nvSpPr>
        <p:spPr>
          <a:xfrm>
            <a:off x="323528" y="2708920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b="1" u="sng" dirty="0" err="1" smtClean="0">
                <a:latin typeface="Arial" pitchFamily="34" charset="0"/>
                <a:cs typeface="Arial" pitchFamily="34" charset="0"/>
              </a:rPr>
              <a:t>Amyloidné</a:t>
            </a:r>
            <a:r>
              <a:rPr lang="sk-SK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b="1" u="sng" dirty="0" err="1" smtClean="0">
                <a:latin typeface="Arial" pitchFamily="34" charset="0"/>
                <a:cs typeface="Arial" pitchFamily="34" charset="0"/>
              </a:rPr>
              <a:t>fibrily</a:t>
            </a:r>
            <a:endParaRPr lang="sk-SK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9764" y="3503920"/>
            <a:ext cx="2680448" cy="121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70" y="5378715"/>
            <a:ext cx="2013249" cy="1083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159" y="3665380"/>
            <a:ext cx="1451025" cy="134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/>
          <p:cNvPicPr>
            <a:picLocks noChangeAspect="1"/>
          </p:cNvPicPr>
          <p:nvPr/>
        </p:nvPicPr>
        <p:blipFill rotWithShape="1">
          <a:blip r:embed="rId8" cstate="print"/>
          <a:srcRect r="67299" b="60015"/>
          <a:stretch/>
        </p:blipFill>
        <p:spPr>
          <a:xfrm>
            <a:off x="4825901" y="1399006"/>
            <a:ext cx="1759147" cy="1182034"/>
          </a:xfrm>
          <a:prstGeom prst="rect">
            <a:avLst/>
          </a:prstGeom>
        </p:spPr>
      </p:pic>
      <p:sp>
        <p:nvSpPr>
          <p:cNvPr id="29" name="Obdĺžnik 28"/>
          <p:cNvSpPr/>
          <p:nvPr/>
        </p:nvSpPr>
        <p:spPr>
          <a:xfrm>
            <a:off x="6984268" y="1399006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b="1" u="sng" dirty="0" err="1" smtClean="0">
                <a:latin typeface="Arial" pitchFamily="34" charset="0"/>
                <a:cs typeface="Arial" pitchFamily="34" charset="0"/>
              </a:rPr>
              <a:t>Abeta</a:t>
            </a:r>
            <a:r>
              <a:rPr lang="sk-SK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b="1" u="sng" dirty="0" err="1" smtClean="0">
                <a:latin typeface="Arial" pitchFamily="34" charset="0"/>
                <a:cs typeface="Arial" pitchFamily="34" charset="0"/>
              </a:rPr>
              <a:t>peptid</a:t>
            </a:r>
            <a:endParaRPr lang="sk-SK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bdĺžnik 29"/>
          <p:cNvSpPr/>
          <p:nvPr/>
        </p:nvSpPr>
        <p:spPr>
          <a:xfrm>
            <a:off x="5817394" y="-16013"/>
            <a:ext cx="33801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Gažová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Amyloidná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agregácia</a:t>
            </a:r>
            <a:r>
              <a:rPr lang="sk-SK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proteínov 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369394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881381"/>
              </p:ext>
            </p:extLst>
          </p:nvPr>
        </p:nvGraphicFramePr>
        <p:xfrm>
          <a:off x="251520" y="835842"/>
          <a:ext cx="8784973" cy="60065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080"/>
                <a:gridCol w="360040"/>
                <a:gridCol w="432048"/>
                <a:gridCol w="395225"/>
                <a:gridCol w="442730"/>
                <a:gridCol w="381479"/>
                <a:gridCol w="457775"/>
                <a:gridCol w="267007"/>
                <a:gridCol w="389209"/>
                <a:gridCol w="482972"/>
                <a:gridCol w="563656"/>
                <a:gridCol w="647751"/>
                <a:gridCol w="580708"/>
                <a:gridCol w="550583"/>
                <a:gridCol w="500539"/>
                <a:gridCol w="546657"/>
                <a:gridCol w="502290"/>
                <a:gridCol w="564224"/>
              </a:tblGrid>
              <a:tr h="473327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4296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Skupina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Meno, vek, FTE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   WOS  </a:t>
                      </a: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publ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WOS publikácií 2016, klasifikácia podľa SCIMAGO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APVV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A/B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Bilateral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BAPVV/MAD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COST ...iné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 EU 2020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R/P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</a:t>
                      </a: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PhD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Celkový počet citácií 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citácii 2015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h-index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 WOS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140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Q1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Q2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Q3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Q4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 smtClean="0">
                          <a:solidFill>
                            <a:schemeClr val="tx1"/>
                          </a:solidFill>
                          <a:effectLst/>
                        </a:rPr>
                        <a:t>Σ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Q1P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---------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933130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solidFill>
                            <a:schemeClr val="tx1"/>
                          </a:solidFill>
                          <a:effectLst/>
                        </a:rPr>
                        <a:t>Amyloidná agregácia proteínov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Skupina celkovo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----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6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r>
                        <a:rPr lang="sk-SK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r>
                        <a:rPr lang="sk-SK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9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</a:rPr>
                        <a:t>0/1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b="1" dirty="0" smtClean="0">
                          <a:solidFill>
                            <a:schemeClr val="tx1"/>
                          </a:solidFill>
                          <a:effectLst/>
                        </a:rPr>
                        <a:t>BAPVV-1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b="1" dirty="0" smtClean="0">
                          <a:solidFill>
                            <a:schemeClr val="tx1"/>
                          </a:solidFill>
                          <a:effectLst/>
                        </a:rPr>
                        <a:t>MAD-1</a:t>
                      </a:r>
                      <a:r>
                        <a:rPr lang="sk-SK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COST-1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Taiwan</a:t>
                      </a:r>
                      <a:r>
                        <a:rPr lang="sk-SK" sz="1000" b="1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– 1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VEGA 3x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 smtClean="0">
                          <a:solidFill>
                            <a:schemeClr val="tx1"/>
                          </a:solidFill>
                          <a:effectLst/>
                        </a:rPr>
                        <a:t>0/2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</a:rPr>
                        <a:t>3/1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486851">
                <a:tc gridSpan="3"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FTE = </a:t>
                      </a: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</a:rPr>
                        <a:t>3.18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Skupina / FTE 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1.6</a:t>
                      </a:r>
                      <a:r>
                        <a:rPr lang="sk-SK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0.8</a:t>
                      </a: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2.4</a:t>
                      </a: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2231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Z. Gažová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55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54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r>
                        <a:rPr lang="sk-SK" sz="10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gridSpan="4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------------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559/690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87/81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11/13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28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D. </a:t>
                      </a:r>
                      <a:r>
                        <a:rPr lang="sk-SK" sz="10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Fedunová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45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r>
                        <a:rPr lang="sk-SK" sz="10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sk-SK" sz="1000" b="1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141/108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22/22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6/6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1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Z.</a:t>
                      </a:r>
                      <a:r>
                        <a:rPr lang="sk-SK" sz="1000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000" baseline="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Bednáriková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0.2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r>
                        <a:rPr lang="sk-SK" sz="10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r>
                        <a:rPr lang="sk-SK" sz="10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r>
                        <a:rPr lang="sk-SK" sz="10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1.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38/40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9/8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4/4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5709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I. </a:t>
                      </a:r>
                      <a:r>
                        <a:rPr lang="sk-SK" sz="10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Hrmo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58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0.1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15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5709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J. </a:t>
                      </a:r>
                      <a:r>
                        <a:rPr lang="sk-SK" sz="10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Kubacková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32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3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--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25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13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3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5709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J. Marek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56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0.5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12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52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8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5/5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Obdĺžnik 4"/>
          <p:cNvSpPr>
            <a:spLocks noChangeArrowheads="1"/>
          </p:cNvSpPr>
          <p:nvPr/>
        </p:nvSpPr>
        <p:spPr bwMode="auto">
          <a:xfrm>
            <a:off x="0" y="0"/>
            <a:ext cx="29878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2000" b="1" u="sng" dirty="0">
                <a:solidFill>
                  <a:srgbClr val="C00000"/>
                </a:solidFill>
              </a:rPr>
              <a:t>OBF – </a:t>
            </a:r>
            <a:r>
              <a:rPr lang="sk-SK" altLang="sk-SK" sz="2000" b="1" u="sng" dirty="0" smtClean="0">
                <a:solidFill>
                  <a:srgbClr val="C00000"/>
                </a:solidFill>
              </a:rPr>
              <a:t>výskumná skupina        </a:t>
            </a:r>
            <a:endParaRPr lang="sk-SK" altLang="sk-SK" sz="2000" b="1" u="sng" dirty="0">
              <a:solidFill>
                <a:srgbClr val="C00000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07504" y="400110"/>
            <a:ext cx="4011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Amyloidná</a:t>
            </a:r>
            <a:r>
              <a:rPr lang="sk-SK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agregácia</a:t>
            </a:r>
            <a:r>
              <a:rPr lang="sk-SK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proteínov</a:t>
            </a:r>
            <a:endParaRPr lang="sk-SK" sz="1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3813177" y="103233"/>
            <a:ext cx="2952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 algn="ctr">
              <a:defRPr/>
            </a:pP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Gažová</a:t>
            </a:r>
            <a:r>
              <a:rPr lang="sk-SK" sz="1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sz="1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Fedunová</a:t>
            </a:r>
            <a:r>
              <a:rPr lang="sk-SK" sz="1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, Marek, </a:t>
            </a:r>
            <a:r>
              <a:rPr lang="sk-SK" sz="1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Bednáriková</a:t>
            </a:r>
            <a:r>
              <a:rPr lang="sk-SK" sz="1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sz="1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Kubacková</a:t>
            </a:r>
            <a:r>
              <a:rPr lang="sk-SK" sz="1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sz="1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Hrmo</a:t>
            </a:r>
            <a:endParaRPr lang="sk-SK" sz="1200" b="1" dirty="0" smtClean="0">
              <a:solidFill>
                <a:srgbClr val="4BACC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363538" lvl="0" indent="-363538" algn="ctr">
              <a:defRPr/>
            </a:pPr>
            <a:r>
              <a:rPr lang="sk-SK" sz="1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PhD</a:t>
            </a:r>
            <a:r>
              <a:rPr lang="sk-SK" sz="1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– Uličná (PF UPJŠ), </a:t>
            </a:r>
            <a:r>
              <a:rPr lang="sk-SK" sz="1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Gančár</a:t>
            </a:r>
            <a:endParaRPr lang="sk-SK" sz="1200" b="1" dirty="0">
              <a:solidFill>
                <a:srgbClr val="4BACC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6623758" y="-2880"/>
            <a:ext cx="25202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Amyloidná</a:t>
            </a:r>
            <a:r>
              <a:rPr lang="sk-SK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agregácia</a:t>
            </a:r>
            <a:r>
              <a:rPr lang="sk-SK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proteínov 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69772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51520" y="116632"/>
            <a:ext cx="8764950" cy="633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Práce publikované v </a:t>
            </a:r>
            <a:r>
              <a:rPr lang="sk-SK" b="1" dirty="0" err="1">
                <a:solidFill>
                  <a:srgbClr val="FF0000"/>
                </a:solidFill>
              </a:rPr>
              <a:t>karentovaných</a:t>
            </a:r>
            <a:r>
              <a:rPr lang="sk-SK" b="1" dirty="0">
                <a:solidFill>
                  <a:srgbClr val="FF0000"/>
                </a:solidFill>
              </a:rPr>
              <a:t> časopisoch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endParaRPr lang="sk-SK" dirty="0">
              <a:solidFill>
                <a:srgbClr val="FF0000"/>
              </a:solidFill>
            </a:endParaRPr>
          </a:p>
          <a:p>
            <a:r>
              <a:rPr lang="cs-CZ" sz="1052" dirty="0"/>
              <a:t> </a:t>
            </a:r>
            <a:endParaRPr lang="sk-SK" sz="1052" dirty="0"/>
          </a:p>
          <a:p>
            <a:r>
              <a:rPr lang="cs-CZ" sz="1200" dirty="0" smtClean="0"/>
              <a:t>1</a:t>
            </a:r>
            <a:r>
              <a:rPr lang="cs-CZ" sz="1300" dirty="0" smtClean="0"/>
              <a:t>. </a:t>
            </a:r>
            <a:r>
              <a:rPr lang="cs-CZ" sz="1300" b="1" dirty="0" smtClean="0">
                <a:solidFill>
                  <a:srgbClr val="FF0000"/>
                </a:solidFill>
              </a:rPr>
              <a:t>Zuzana </a:t>
            </a:r>
            <a:r>
              <a:rPr lang="cs-CZ" sz="1300" b="1" dirty="0" err="1">
                <a:solidFill>
                  <a:srgbClr val="FF0000"/>
                </a:solidFill>
              </a:rPr>
              <a:t>Bednarikova</a:t>
            </a:r>
            <a:r>
              <a:rPr lang="cs-CZ" sz="1300" b="1" dirty="0"/>
              <a:t>, </a:t>
            </a:r>
            <a:r>
              <a:rPr lang="cs-CZ" sz="1300" b="1" dirty="0" err="1"/>
              <a:t>Pham</a:t>
            </a:r>
            <a:r>
              <a:rPr lang="cs-CZ" sz="1300" b="1" dirty="0"/>
              <a:t> </a:t>
            </a:r>
            <a:r>
              <a:rPr lang="cs-CZ" sz="1300" b="1" dirty="0" err="1"/>
              <a:t>Dinh</a:t>
            </a:r>
            <a:r>
              <a:rPr lang="cs-CZ" sz="1300" b="1" dirty="0"/>
              <a:t> </a:t>
            </a:r>
            <a:r>
              <a:rPr lang="cs-CZ" sz="1300" b="1" dirty="0" err="1"/>
              <a:t>Quoc</a:t>
            </a:r>
            <a:r>
              <a:rPr lang="cs-CZ" sz="1300" b="1" dirty="0"/>
              <a:t> </a:t>
            </a:r>
            <a:r>
              <a:rPr lang="cs-CZ" sz="1300" b="1" dirty="0" err="1"/>
              <a:t>Huy</a:t>
            </a:r>
            <a:r>
              <a:rPr lang="cs-CZ" sz="1300" b="1" dirty="0"/>
              <a:t>, Maria-Magdalena </a:t>
            </a:r>
            <a:r>
              <a:rPr lang="cs-CZ" sz="1300" b="1" dirty="0" err="1"/>
              <a:t>Mocanu</a:t>
            </a:r>
            <a:r>
              <a:rPr lang="cs-CZ" sz="1300" b="1" dirty="0"/>
              <a:t>, </a:t>
            </a:r>
            <a:r>
              <a:rPr lang="cs-CZ" sz="1300" b="1" dirty="0">
                <a:solidFill>
                  <a:srgbClr val="FF0000"/>
                </a:solidFill>
              </a:rPr>
              <a:t>Diana </a:t>
            </a:r>
            <a:r>
              <a:rPr lang="cs-CZ" sz="1300" b="1" dirty="0" err="1">
                <a:solidFill>
                  <a:srgbClr val="FF0000"/>
                </a:solidFill>
              </a:rPr>
              <a:t>Fedunova</a:t>
            </a:r>
            <a:r>
              <a:rPr lang="cs-CZ" sz="1300" b="1" dirty="0"/>
              <a:t>, </a:t>
            </a:r>
            <a:r>
              <a:rPr lang="cs-CZ" sz="1300" b="1" dirty="0" err="1"/>
              <a:t>Mai</a:t>
            </a:r>
            <a:r>
              <a:rPr lang="cs-CZ" sz="1300" b="1" dirty="0"/>
              <a:t> </a:t>
            </a:r>
            <a:r>
              <a:rPr lang="cs-CZ" sz="1300" b="1" dirty="0" err="1"/>
              <a:t>Suan</a:t>
            </a:r>
            <a:r>
              <a:rPr lang="cs-CZ" sz="1300" b="1" dirty="0"/>
              <a:t> </a:t>
            </a:r>
            <a:r>
              <a:rPr lang="cs-CZ" sz="1300" b="1" dirty="0" err="1"/>
              <a:t>Li</a:t>
            </a:r>
            <a:r>
              <a:rPr lang="cs-CZ" sz="1300" b="1" dirty="0"/>
              <a:t>, </a:t>
            </a:r>
            <a:r>
              <a:rPr lang="cs-CZ" sz="1300" b="1" dirty="0">
                <a:solidFill>
                  <a:srgbClr val="FF0000"/>
                </a:solidFill>
              </a:rPr>
              <a:t>Zuzana </a:t>
            </a:r>
            <a:r>
              <a:rPr lang="cs-CZ" sz="1300" b="1" dirty="0" err="1">
                <a:solidFill>
                  <a:srgbClr val="FF0000"/>
                </a:solidFill>
              </a:rPr>
              <a:t>Gazova</a:t>
            </a:r>
            <a:endParaRPr lang="sk-SK" sz="1300" dirty="0">
              <a:solidFill>
                <a:srgbClr val="FF0000"/>
              </a:solidFill>
            </a:endParaRPr>
          </a:p>
          <a:p>
            <a:r>
              <a:rPr lang="en-US" sz="1300" dirty="0" err="1"/>
              <a:t>Fullerenol</a:t>
            </a:r>
            <a:r>
              <a:rPr lang="en-US" sz="1300" dirty="0"/>
              <a:t> C60(OH)16 prevents amyloid </a:t>
            </a:r>
            <a:r>
              <a:rPr lang="en-US" sz="1300" dirty="0" err="1"/>
              <a:t>fibrillization</a:t>
            </a:r>
            <a:r>
              <a:rPr lang="en-US" sz="1300" dirty="0"/>
              <a:t> of Aβ40 – in vitro and in silico approach. </a:t>
            </a:r>
            <a:endParaRPr lang="sk-SK" sz="1300" dirty="0" smtClean="0"/>
          </a:p>
          <a:p>
            <a:r>
              <a:rPr lang="en-US" sz="1300" i="1" dirty="0" err="1" smtClean="0"/>
              <a:t>PhysChemChemPhys</a:t>
            </a:r>
            <a:r>
              <a:rPr lang="en-US" sz="1300" dirty="0" smtClean="0"/>
              <a:t> </a:t>
            </a:r>
            <a:r>
              <a:rPr lang="en-US" sz="1300" dirty="0"/>
              <a:t>2016, 18, 18855-18867</a:t>
            </a:r>
            <a:endParaRPr lang="sk-SK" sz="1300" dirty="0"/>
          </a:p>
          <a:p>
            <a:r>
              <a:rPr lang="en-US" sz="1300" dirty="0"/>
              <a:t>DOI: </a:t>
            </a:r>
            <a:r>
              <a:rPr lang="cs-CZ" sz="1300" dirty="0" smtClean="0"/>
              <a:t>10.1039/c6cp00901h</a:t>
            </a:r>
            <a:r>
              <a:rPr lang="sk-SK" sz="1300" dirty="0" smtClean="0"/>
              <a:t>, </a:t>
            </a:r>
            <a:r>
              <a:rPr lang="sk-SK" sz="1300" dirty="0" smtClean="0">
                <a:solidFill>
                  <a:srgbClr val="FF0000"/>
                </a:solidFill>
              </a:rPr>
              <a:t>IF </a:t>
            </a:r>
            <a:r>
              <a:rPr lang="sk-SK" sz="1300" dirty="0">
                <a:solidFill>
                  <a:srgbClr val="FF0000"/>
                </a:solidFill>
              </a:rPr>
              <a:t>2015 = </a:t>
            </a:r>
            <a:r>
              <a:rPr lang="sk-SK" sz="1300" dirty="0" smtClean="0">
                <a:solidFill>
                  <a:srgbClr val="FF0000"/>
                </a:solidFill>
              </a:rPr>
              <a:t>4.449 – Q1</a:t>
            </a:r>
            <a:endParaRPr lang="sk-SK" sz="1300" dirty="0">
              <a:solidFill>
                <a:srgbClr val="FF0000"/>
              </a:solidFill>
            </a:endParaRPr>
          </a:p>
          <a:p>
            <a:r>
              <a:rPr lang="sk-SK" sz="1300" i="1" dirty="0"/>
              <a:t> </a:t>
            </a:r>
            <a:endParaRPr lang="sk-SK" sz="1300" i="1" dirty="0" smtClean="0"/>
          </a:p>
          <a:p>
            <a:r>
              <a:rPr lang="sk-SK" sz="1300" b="1" dirty="0" smtClean="0"/>
              <a:t>2. </a:t>
            </a:r>
            <a:r>
              <a:rPr lang="sk-SK" sz="1300" b="1" dirty="0" err="1" smtClean="0"/>
              <a:t>Slavka</a:t>
            </a:r>
            <a:r>
              <a:rPr lang="sk-SK" sz="1300" b="1" dirty="0" smtClean="0"/>
              <a:t> </a:t>
            </a:r>
            <a:r>
              <a:rPr lang="sk-SK" sz="1300" b="1" dirty="0" err="1"/>
              <a:t>Hamulakova</a:t>
            </a:r>
            <a:r>
              <a:rPr lang="sk-SK" sz="1300" b="1" dirty="0"/>
              <a:t>, Patrik Poprac, Klaudia </a:t>
            </a:r>
            <a:r>
              <a:rPr lang="sk-SK" sz="1300" b="1" dirty="0" err="1"/>
              <a:t>Jomova</a:t>
            </a:r>
            <a:r>
              <a:rPr lang="sk-SK" sz="1300" b="1" dirty="0"/>
              <a:t>, Vlasta Brezova, Peter Lauko, Lenka </a:t>
            </a:r>
            <a:r>
              <a:rPr lang="sk-SK" sz="1300" b="1" dirty="0" err="1"/>
              <a:t>Drostinova</a:t>
            </a:r>
            <a:r>
              <a:rPr lang="sk-SK" sz="1300" b="1" dirty="0"/>
              <a:t>, Daniel </a:t>
            </a:r>
            <a:r>
              <a:rPr lang="sk-SK" sz="1300" b="1" dirty="0" err="1"/>
              <a:t>Jun</a:t>
            </a:r>
            <a:r>
              <a:rPr lang="sk-SK" sz="1300" b="1" dirty="0"/>
              <a:t>, </a:t>
            </a:r>
            <a:r>
              <a:rPr lang="sk-SK" sz="1300" b="1" dirty="0" err="1"/>
              <a:t>Vebdula</a:t>
            </a:r>
            <a:r>
              <a:rPr lang="sk-SK" sz="1300" b="1" dirty="0"/>
              <a:t> </a:t>
            </a:r>
            <a:r>
              <a:rPr lang="sk-SK" sz="1300" b="1" dirty="0" err="1"/>
              <a:t>Sepsova</a:t>
            </a:r>
            <a:r>
              <a:rPr lang="sk-SK" sz="1300" b="1" dirty="0"/>
              <a:t>, Martina </a:t>
            </a:r>
            <a:r>
              <a:rPr lang="sk-SK" sz="1300" b="1" dirty="0" err="1"/>
              <a:t>Hrabinova</a:t>
            </a:r>
            <a:r>
              <a:rPr lang="sk-SK" sz="1300" b="1" dirty="0"/>
              <a:t>, Ondrej </a:t>
            </a:r>
            <a:r>
              <a:rPr lang="sk-SK" sz="1300" b="1" dirty="0" err="1"/>
              <a:t>Soukup</a:t>
            </a:r>
            <a:r>
              <a:rPr lang="sk-SK" sz="1300" b="1" dirty="0"/>
              <a:t>, Pavol </a:t>
            </a:r>
            <a:r>
              <a:rPr lang="sk-SK" sz="1300" b="1" dirty="0" err="1"/>
              <a:t>Kristian</a:t>
            </a:r>
            <a:r>
              <a:rPr lang="sk-SK" sz="1300" b="1" dirty="0"/>
              <a:t>, </a:t>
            </a:r>
            <a:r>
              <a:rPr lang="sk-SK" sz="1300" b="1" dirty="0">
                <a:solidFill>
                  <a:srgbClr val="FF0000"/>
                </a:solidFill>
              </a:rPr>
              <a:t>Zuzana </a:t>
            </a:r>
            <a:r>
              <a:rPr lang="sk-SK" sz="1300" b="1" dirty="0" err="1">
                <a:solidFill>
                  <a:srgbClr val="FF0000"/>
                </a:solidFill>
              </a:rPr>
              <a:t>Gazova</a:t>
            </a:r>
            <a:r>
              <a:rPr lang="sk-SK" sz="1300" b="1" dirty="0"/>
              <a:t>, </a:t>
            </a:r>
            <a:r>
              <a:rPr lang="sk-SK" sz="1300" b="1" dirty="0">
                <a:solidFill>
                  <a:srgbClr val="FF0000"/>
                </a:solidFill>
              </a:rPr>
              <a:t>Zuzana </a:t>
            </a:r>
            <a:r>
              <a:rPr lang="sk-SK" sz="1300" b="1" dirty="0" err="1">
                <a:solidFill>
                  <a:srgbClr val="FF0000"/>
                </a:solidFill>
              </a:rPr>
              <a:t>Bednarikova</a:t>
            </a:r>
            <a:r>
              <a:rPr lang="sk-SK" sz="1300" b="1" dirty="0"/>
              <a:t>, Kamil </a:t>
            </a:r>
            <a:r>
              <a:rPr lang="sk-SK" sz="1300" b="1" dirty="0" err="1"/>
              <a:t>Kuca</a:t>
            </a:r>
            <a:r>
              <a:rPr lang="sk-SK" sz="1300" b="1" dirty="0"/>
              <a:t>, Marian Valko</a:t>
            </a:r>
            <a:endParaRPr lang="sk-SK" sz="1300" dirty="0"/>
          </a:p>
          <a:p>
            <a:r>
              <a:rPr lang="sk-SK" sz="1300" dirty="0" err="1"/>
              <a:t>Targeting</a:t>
            </a:r>
            <a:r>
              <a:rPr lang="sk-SK" sz="1300" dirty="0"/>
              <a:t> </a:t>
            </a:r>
            <a:r>
              <a:rPr lang="sk-SK" sz="1300" dirty="0" err="1"/>
              <a:t>copper</a:t>
            </a:r>
            <a:r>
              <a:rPr lang="sk-SK" sz="1300" dirty="0"/>
              <a:t>(II)-</a:t>
            </a:r>
            <a:r>
              <a:rPr lang="sk-SK" sz="1300" dirty="0" err="1"/>
              <a:t>induced</a:t>
            </a:r>
            <a:r>
              <a:rPr lang="sk-SK" sz="1300" dirty="0"/>
              <a:t> </a:t>
            </a:r>
            <a:r>
              <a:rPr lang="sk-SK" sz="1300" dirty="0" err="1"/>
              <a:t>oxidative</a:t>
            </a:r>
            <a:r>
              <a:rPr lang="sk-SK" sz="1300" dirty="0"/>
              <a:t> </a:t>
            </a:r>
            <a:r>
              <a:rPr lang="sk-SK" sz="1300" dirty="0" err="1"/>
              <a:t>stress</a:t>
            </a:r>
            <a:r>
              <a:rPr lang="sk-SK" sz="1300" dirty="0"/>
              <a:t> and </a:t>
            </a:r>
            <a:r>
              <a:rPr lang="sk-SK" sz="1300" dirty="0" err="1"/>
              <a:t>the</a:t>
            </a:r>
            <a:r>
              <a:rPr lang="sk-SK" sz="1300" dirty="0"/>
              <a:t> </a:t>
            </a:r>
            <a:r>
              <a:rPr lang="sk-SK" sz="1300" dirty="0" err="1"/>
              <a:t>acetylcholinesterase</a:t>
            </a:r>
            <a:r>
              <a:rPr lang="sk-SK" sz="1300" dirty="0"/>
              <a:t> </a:t>
            </a:r>
            <a:r>
              <a:rPr lang="sk-SK" sz="1300" dirty="0" err="1"/>
              <a:t>system</a:t>
            </a:r>
            <a:r>
              <a:rPr lang="sk-SK" sz="1300" dirty="0"/>
              <a:t> in </a:t>
            </a:r>
            <a:r>
              <a:rPr lang="sk-SK" sz="1300" dirty="0" err="1"/>
              <a:t>Alzheimer's</a:t>
            </a:r>
            <a:r>
              <a:rPr lang="sk-SK" sz="1300" dirty="0"/>
              <a:t> </a:t>
            </a:r>
            <a:r>
              <a:rPr lang="sk-SK" sz="1300" dirty="0" err="1"/>
              <a:t>disease</a:t>
            </a:r>
            <a:r>
              <a:rPr lang="sk-SK" sz="1300" dirty="0"/>
              <a:t> </a:t>
            </a:r>
            <a:r>
              <a:rPr lang="sk-SK" sz="1300" dirty="0" err="1"/>
              <a:t>using</a:t>
            </a:r>
            <a:r>
              <a:rPr lang="sk-SK" sz="1300" dirty="0"/>
              <a:t> </a:t>
            </a:r>
            <a:r>
              <a:rPr lang="sk-SK" sz="1300" dirty="0" err="1"/>
              <a:t>multifunctional</a:t>
            </a:r>
            <a:r>
              <a:rPr lang="sk-SK" sz="1300" dirty="0"/>
              <a:t> </a:t>
            </a:r>
            <a:r>
              <a:rPr lang="sk-SK" sz="1300" dirty="0" err="1"/>
              <a:t>tacrine-coumarin</a:t>
            </a:r>
            <a:r>
              <a:rPr lang="sk-SK" sz="1300" dirty="0"/>
              <a:t> hybrid </a:t>
            </a:r>
            <a:r>
              <a:rPr lang="sk-SK" sz="1300" dirty="0" err="1"/>
              <a:t>molecules</a:t>
            </a:r>
            <a:endParaRPr lang="sk-SK" sz="1300" dirty="0"/>
          </a:p>
          <a:p>
            <a:r>
              <a:rPr lang="sk-SK" sz="1300" i="1" dirty="0" err="1"/>
              <a:t>Journal</a:t>
            </a:r>
            <a:r>
              <a:rPr lang="sk-SK" sz="1300" i="1" dirty="0"/>
              <a:t> </a:t>
            </a:r>
            <a:r>
              <a:rPr lang="sk-SK" sz="1300" i="1" dirty="0" err="1"/>
              <a:t>of</a:t>
            </a:r>
            <a:r>
              <a:rPr lang="sk-SK" sz="1300" i="1" dirty="0"/>
              <a:t> </a:t>
            </a:r>
            <a:r>
              <a:rPr lang="sk-SK" sz="1300" i="1" dirty="0" err="1"/>
              <a:t>Inorganic</a:t>
            </a:r>
            <a:r>
              <a:rPr lang="sk-SK" sz="1300" i="1" dirty="0"/>
              <a:t> </a:t>
            </a:r>
            <a:r>
              <a:rPr lang="sk-SK" sz="1300" i="1" dirty="0" err="1"/>
              <a:t>Biochemistry</a:t>
            </a:r>
            <a:r>
              <a:rPr lang="sk-SK" sz="1300" dirty="0"/>
              <a:t>, 2016, 161, 52 -62</a:t>
            </a:r>
          </a:p>
          <a:p>
            <a:r>
              <a:rPr lang="sk-SK" sz="1300" dirty="0"/>
              <a:t>DOI: </a:t>
            </a:r>
            <a:r>
              <a:rPr lang="cs-CZ" sz="1300" dirty="0" smtClean="0"/>
              <a:t>10.1016/j.jinorgbio.2016.05.001</a:t>
            </a:r>
            <a:r>
              <a:rPr lang="sk-SK" sz="1300" dirty="0" smtClean="0"/>
              <a:t>, </a:t>
            </a:r>
            <a:r>
              <a:rPr lang="cs-CZ" sz="1300" dirty="0" smtClean="0">
                <a:solidFill>
                  <a:srgbClr val="FF0000"/>
                </a:solidFill>
              </a:rPr>
              <a:t>IF </a:t>
            </a:r>
            <a:r>
              <a:rPr lang="cs-CZ" sz="1300" dirty="0">
                <a:solidFill>
                  <a:srgbClr val="FF0000"/>
                </a:solidFill>
              </a:rPr>
              <a:t>2015 = </a:t>
            </a:r>
            <a:r>
              <a:rPr lang="cs-CZ" sz="1300" dirty="0" smtClean="0">
                <a:solidFill>
                  <a:srgbClr val="FF0000"/>
                </a:solidFill>
              </a:rPr>
              <a:t>3.205 – Q1</a:t>
            </a:r>
            <a:endParaRPr lang="sk-SK" sz="1300" dirty="0">
              <a:solidFill>
                <a:srgbClr val="FF0000"/>
              </a:solidFill>
            </a:endParaRPr>
          </a:p>
          <a:p>
            <a:r>
              <a:rPr lang="cs-CZ" sz="1300" dirty="0"/>
              <a:t> </a:t>
            </a:r>
            <a:endParaRPr lang="sk-SK" sz="1300" dirty="0"/>
          </a:p>
          <a:p>
            <a:r>
              <a:rPr lang="sk-SK" sz="1300" dirty="0" smtClean="0"/>
              <a:t>3. </a:t>
            </a:r>
            <a:r>
              <a:rPr lang="sk-SK" sz="1300" b="1" dirty="0" err="1" smtClean="0"/>
              <a:t>Rajiv</a:t>
            </a:r>
            <a:r>
              <a:rPr lang="sk-SK" sz="1300" b="1" dirty="0" smtClean="0"/>
              <a:t> </a:t>
            </a:r>
            <a:r>
              <a:rPr lang="sk-SK" sz="1300" b="1" dirty="0"/>
              <a:t>K. Kar, </a:t>
            </a:r>
            <a:r>
              <a:rPr lang="sk-SK" sz="1300" b="1" dirty="0">
                <a:solidFill>
                  <a:srgbClr val="FF0000"/>
                </a:solidFill>
              </a:rPr>
              <a:t>Zuzana </a:t>
            </a:r>
            <a:r>
              <a:rPr lang="sk-SK" sz="1300" b="1" dirty="0" err="1">
                <a:solidFill>
                  <a:srgbClr val="FF0000"/>
                </a:solidFill>
              </a:rPr>
              <a:t>Gazova</a:t>
            </a:r>
            <a:r>
              <a:rPr lang="sk-SK" sz="1300" b="1" dirty="0">
                <a:solidFill>
                  <a:srgbClr val="FF0000"/>
                </a:solidFill>
              </a:rPr>
              <a:t>, Zuzana </a:t>
            </a:r>
            <a:r>
              <a:rPr lang="sk-SK" sz="1300" b="1" dirty="0" err="1">
                <a:solidFill>
                  <a:srgbClr val="FF0000"/>
                </a:solidFill>
              </a:rPr>
              <a:t>Bednarikova</a:t>
            </a:r>
            <a:r>
              <a:rPr lang="sk-SK" sz="1300" b="1" dirty="0"/>
              <a:t>, </a:t>
            </a:r>
            <a:r>
              <a:rPr lang="sk-SK" sz="1300" b="1" dirty="0" err="1"/>
              <a:t>Kamal</a:t>
            </a:r>
            <a:r>
              <a:rPr lang="sk-SK" sz="1300" b="1" dirty="0"/>
              <a:t> H. </a:t>
            </a:r>
            <a:r>
              <a:rPr lang="sk-SK" sz="1300" b="1" dirty="0" err="1"/>
              <a:t>Mroue</a:t>
            </a:r>
            <a:r>
              <a:rPr lang="sk-SK" sz="1300" b="1" dirty="0"/>
              <a:t>, </a:t>
            </a:r>
            <a:r>
              <a:rPr lang="sk-SK" sz="1300" b="1" dirty="0" err="1"/>
              <a:t>Anirban</a:t>
            </a:r>
            <a:r>
              <a:rPr lang="sk-SK" sz="1300" b="1" dirty="0"/>
              <a:t> </a:t>
            </a:r>
            <a:r>
              <a:rPr lang="sk-SK" sz="1300" b="1" dirty="0" err="1"/>
              <a:t>Ghosh</a:t>
            </a:r>
            <a:r>
              <a:rPr lang="sk-SK" sz="1300" b="1" dirty="0"/>
              <a:t>, </a:t>
            </a:r>
            <a:r>
              <a:rPr lang="sk-SK" sz="1300" b="1" dirty="0" err="1"/>
              <a:t>Ruiyan</a:t>
            </a:r>
            <a:r>
              <a:rPr lang="sk-SK" sz="1300" b="1" dirty="0"/>
              <a:t> </a:t>
            </a:r>
            <a:r>
              <a:rPr lang="sk-SK" sz="1300" b="1" dirty="0" err="1"/>
              <a:t>Zhang</a:t>
            </a:r>
            <a:r>
              <a:rPr lang="sk-SK" sz="1300" b="1" dirty="0"/>
              <a:t>, </a:t>
            </a:r>
            <a:r>
              <a:rPr lang="sk-SK" sz="1300" b="1" dirty="0" err="1"/>
              <a:t>Katarina</a:t>
            </a:r>
            <a:r>
              <a:rPr lang="sk-SK" sz="1300" b="1" dirty="0"/>
              <a:t> </a:t>
            </a:r>
            <a:r>
              <a:rPr lang="sk-SK" sz="1300" b="1" dirty="0" err="1"/>
              <a:t>Ulicna</a:t>
            </a:r>
            <a:r>
              <a:rPr lang="sk-SK" sz="1300" b="1" dirty="0"/>
              <a:t>, </a:t>
            </a:r>
            <a:r>
              <a:rPr lang="sk-SK" sz="1300" b="1" dirty="0" err="1"/>
              <a:t>Hans-Christian</a:t>
            </a:r>
            <a:r>
              <a:rPr lang="sk-SK" sz="1300" b="1" dirty="0"/>
              <a:t> </a:t>
            </a:r>
            <a:r>
              <a:rPr lang="sk-SK" sz="1300" b="1" dirty="0" err="1"/>
              <a:t>Siebert</a:t>
            </a:r>
            <a:r>
              <a:rPr lang="sk-SK" sz="1300" b="1" dirty="0"/>
              <a:t>, </a:t>
            </a:r>
            <a:r>
              <a:rPr lang="sk-SK" sz="1300" b="1" dirty="0" err="1"/>
              <a:t>Nikolay</a:t>
            </a:r>
            <a:r>
              <a:rPr lang="sk-SK" sz="1300" b="1" dirty="0"/>
              <a:t> E. </a:t>
            </a:r>
            <a:r>
              <a:rPr lang="sk-SK" sz="1300" b="1" dirty="0" err="1"/>
              <a:t>Nifantiev</a:t>
            </a:r>
            <a:r>
              <a:rPr lang="sk-SK" sz="1300" b="1" dirty="0"/>
              <a:t>, </a:t>
            </a:r>
            <a:r>
              <a:rPr lang="sk-SK" sz="1300" b="1" dirty="0" err="1"/>
              <a:t>Anirban</a:t>
            </a:r>
            <a:r>
              <a:rPr lang="sk-SK" sz="1300" b="1" dirty="0"/>
              <a:t> </a:t>
            </a:r>
            <a:r>
              <a:rPr lang="sk-SK" sz="1300" b="1" dirty="0" err="1"/>
              <a:t>Bhunia</a:t>
            </a:r>
            <a:endParaRPr lang="sk-SK" sz="1300" dirty="0"/>
          </a:p>
          <a:p>
            <a:r>
              <a:rPr lang="sk-SK" sz="1300" dirty="0" err="1"/>
              <a:t>Evidence</a:t>
            </a:r>
            <a:r>
              <a:rPr lang="sk-SK" sz="1300" dirty="0"/>
              <a:t> </a:t>
            </a:r>
            <a:r>
              <a:rPr lang="sk-SK" sz="1300" dirty="0" err="1"/>
              <a:t>for</a:t>
            </a:r>
            <a:r>
              <a:rPr lang="sk-SK" sz="1300" dirty="0"/>
              <a:t> </a:t>
            </a:r>
            <a:r>
              <a:rPr lang="sk-SK" sz="1300" dirty="0" err="1"/>
              <a:t>inhibition</a:t>
            </a:r>
            <a:r>
              <a:rPr lang="sk-SK" sz="1300" dirty="0"/>
              <a:t> </a:t>
            </a:r>
            <a:r>
              <a:rPr lang="sk-SK" sz="1300" dirty="0" err="1"/>
              <a:t>of</a:t>
            </a:r>
            <a:r>
              <a:rPr lang="sk-SK" sz="1300" dirty="0"/>
              <a:t> </a:t>
            </a:r>
            <a:r>
              <a:rPr lang="sk-SK" sz="1300" dirty="0" err="1"/>
              <a:t>Lysozyme</a:t>
            </a:r>
            <a:r>
              <a:rPr lang="sk-SK" sz="1300" dirty="0"/>
              <a:t> </a:t>
            </a:r>
            <a:r>
              <a:rPr lang="sk-SK" sz="1300" dirty="0" err="1"/>
              <a:t>Amyloid</a:t>
            </a:r>
            <a:r>
              <a:rPr lang="sk-SK" sz="1300" dirty="0"/>
              <a:t> </a:t>
            </a:r>
            <a:r>
              <a:rPr lang="sk-SK" sz="1300" dirty="0" err="1"/>
              <a:t>fibrillization</a:t>
            </a:r>
            <a:r>
              <a:rPr lang="sk-SK" sz="1300" dirty="0"/>
              <a:t> by </a:t>
            </a:r>
            <a:r>
              <a:rPr lang="sk-SK" sz="1300" dirty="0" err="1"/>
              <a:t>peptide</a:t>
            </a:r>
            <a:r>
              <a:rPr lang="sk-SK" sz="1300" dirty="0"/>
              <a:t> </a:t>
            </a:r>
            <a:r>
              <a:rPr lang="sk-SK" sz="1300" dirty="0" err="1"/>
              <a:t>fragments</a:t>
            </a:r>
            <a:r>
              <a:rPr lang="sk-SK" sz="1300" dirty="0"/>
              <a:t> </a:t>
            </a:r>
            <a:r>
              <a:rPr lang="sk-SK" sz="1300" dirty="0" err="1"/>
              <a:t>from</a:t>
            </a:r>
            <a:r>
              <a:rPr lang="sk-SK" sz="1300" dirty="0"/>
              <a:t> </a:t>
            </a:r>
            <a:r>
              <a:rPr lang="sk-SK" sz="1300" dirty="0" err="1"/>
              <a:t>human</a:t>
            </a:r>
            <a:r>
              <a:rPr lang="sk-SK" sz="1300" dirty="0"/>
              <a:t> </a:t>
            </a:r>
            <a:r>
              <a:rPr lang="sk-SK" sz="1300" dirty="0" err="1"/>
              <a:t>lysozyme</a:t>
            </a:r>
            <a:r>
              <a:rPr lang="sk-SK" sz="1300" dirty="0"/>
              <a:t>: a </a:t>
            </a:r>
            <a:r>
              <a:rPr lang="sk-SK" sz="1300" dirty="0" err="1"/>
              <a:t>combined</a:t>
            </a:r>
            <a:r>
              <a:rPr lang="sk-SK" sz="1300" dirty="0"/>
              <a:t> </a:t>
            </a:r>
            <a:r>
              <a:rPr lang="sk-SK" sz="1300" dirty="0" err="1"/>
              <a:t>spectroscopy</a:t>
            </a:r>
            <a:r>
              <a:rPr lang="sk-SK" sz="1300" dirty="0"/>
              <a:t>, </a:t>
            </a:r>
            <a:r>
              <a:rPr lang="sk-SK" sz="1300" dirty="0" err="1"/>
              <a:t>microscopy</a:t>
            </a:r>
            <a:r>
              <a:rPr lang="sk-SK" sz="1300" dirty="0"/>
              <a:t> and </a:t>
            </a:r>
            <a:r>
              <a:rPr lang="sk-SK" sz="1300" dirty="0" err="1"/>
              <a:t>docking</a:t>
            </a:r>
            <a:r>
              <a:rPr lang="sk-SK" sz="1300" dirty="0"/>
              <a:t> study</a:t>
            </a:r>
          </a:p>
          <a:p>
            <a:r>
              <a:rPr lang="sk-SK" sz="1300" i="1" dirty="0" err="1"/>
              <a:t>Biomacromolecules</a:t>
            </a:r>
            <a:r>
              <a:rPr lang="sk-SK" sz="1300" i="1" dirty="0"/>
              <a:t>,</a:t>
            </a:r>
            <a:r>
              <a:rPr lang="sk-SK" sz="1300" dirty="0"/>
              <a:t> 2016, 17(6), 1998 - 2009</a:t>
            </a:r>
          </a:p>
          <a:p>
            <a:r>
              <a:rPr lang="sk-SK" sz="1300" dirty="0"/>
              <a:t>DOI: 1</a:t>
            </a:r>
            <a:r>
              <a:rPr lang="cs-CZ" sz="1300" dirty="0"/>
              <a:t>0.1021/acs.biomac.6b00165</a:t>
            </a:r>
            <a:r>
              <a:rPr lang="sk-SK" sz="1300" dirty="0" smtClean="0"/>
              <a:t>7, </a:t>
            </a:r>
            <a:r>
              <a:rPr lang="sk-SK" sz="1300" dirty="0" smtClean="0">
                <a:solidFill>
                  <a:srgbClr val="FF0000"/>
                </a:solidFill>
              </a:rPr>
              <a:t>IF </a:t>
            </a:r>
            <a:r>
              <a:rPr lang="sk-SK" sz="1300" dirty="0">
                <a:solidFill>
                  <a:srgbClr val="FF0000"/>
                </a:solidFill>
              </a:rPr>
              <a:t>2015 = </a:t>
            </a:r>
            <a:r>
              <a:rPr lang="sk-SK" sz="1300" dirty="0" smtClean="0">
                <a:solidFill>
                  <a:srgbClr val="FF0000"/>
                </a:solidFill>
              </a:rPr>
              <a:t>5.583 - Q1</a:t>
            </a:r>
            <a:endParaRPr lang="sk-SK" sz="1300" dirty="0">
              <a:solidFill>
                <a:srgbClr val="FF0000"/>
              </a:solidFill>
            </a:endParaRPr>
          </a:p>
          <a:p>
            <a:endParaRPr lang="sk-SK" sz="1300" i="1" dirty="0"/>
          </a:p>
          <a:p>
            <a:r>
              <a:rPr lang="sk-SK" sz="1300" b="1" dirty="0" smtClean="0"/>
              <a:t>4. </a:t>
            </a:r>
            <a:r>
              <a:rPr lang="sk-SK" sz="1300" b="1" dirty="0" err="1" smtClean="0"/>
              <a:t>Olga</a:t>
            </a:r>
            <a:r>
              <a:rPr lang="sk-SK" sz="1300" b="1" dirty="0" smtClean="0"/>
              <a:t> </a:t>
            </a:r>
            <a:r>
              <a:rPr lang="sk-SK" sz="1300" b="1" dirty="0" err="1"/>
              <a:t>Nowacka</a:t>
            </a:r>
            <a:r>
              <a:rPr lang="sk-SK" sz="1300" b="1" dirty="0"/>
              <a:t>, </a:t>
            </a:r>
            <a:r>
              <a:rPr lang="sk-SK" sz="1300" b="1" dirty="0" err="1"/>
              <a:t>Katarzyna</a:t>
            </a:r>
            <a:r>
              <a:rPr lang="sk-SK" sz="1300" b="1" dirty="0"/>
              <a:t> </a:t>
            </a:r>
            <a:r>
              <a:rPr lang="sk-SK" sz="1300" b="1" dirty="0" err="1"/>
              <a:t>Milowska</a:t>
            </a:r>
            <a:r>
              <a:rPr lang="sk-SK" sz="1300" b="1" dirty="0"/>
              <a:t>, </a:t>
            </a:r>
            <a:r>
              <a:rPr lang="sk-SK" sz="1300" b="1" dirty="0" err="1"/>
              <a:t>Sylwia</a:t>
            </a:r>
            <a:r>
              <a:rPr lang="sk-SK" sz="1300" b="1" dirty="0"/>
              <a:t> </a:t>
            </a:r>
            <a:r>
              <a:rPr lang="sk-SK" sz="1300" b="1" dirty="0" err="1"/>
              <a:t>Belica-Pacha</a:t>
            </a:r>
            <a:r>
              <a:rPr lang="sk-SK" sz="1300" b="1" dirty="0"/>
              <a:t>, </a:t>
            </a:r>
            <a:r>
              <a:rPr lang="sk-SK" sz="1300" b="1" dirty="0" err="1"/>
              <a:t>Bartlomiej</a:t>
            </a:r>
            <a:r>
              <a:rPr lang="sk-SK" sz="1300" b="1" dirty="0"/>
              <a:t> </a:t>
            </a:r>
            <a:r>
              <a:rPr lang="sk-SK" sz="1300" b="1" dirty="0" err="1"/>
              <a:t>Palecz</a:t>
            </a:r>
            <a:r>
              <a:rPr lang="sk-SK" sz="1300" b="1" dirty="0"/>
              <a:t>, </a:t>
            </a:r>
            <a:r>
              <a:rPr lang="sk-SK" sz="1300" b="1" dirty="0" err="1">
                <a:solidFill>
                  <a:srgbClr val="FF0000"/>
                </a:solidFill>
              </a:rPr>
              <a:t>Katarina</a:t>
            </a:r>
            <a:r>
              <a:rPr lang="sk-SK" sz="1300" b="1" dirty="0">
                <a:solidFill>
                  <a:srgbClr val="FF0000"/>
                </a:solidFill>
              </a:rPr>
              <a:t> </a:t>
            </a:r>
            <a:r>
              <a:rPr lang="sk-SK" sz="1300" b="1" dirty="0" err="1">
                <a:solidFill>
                  <a:srgbClr val="FF0000"/>
                </a:solidFill>
              </a:rPr>
              <a:t>Siposova</a:t>
            </a:r>
            <a:r>
              <a:rPr lang="sk-SK" sz="1300" b="1" dirty="0">
                <a:solidFill>
                  <a:srgbClr val="FF0000"/>
                </a:solidFill>
              </a:rPr>
              <a:t>, Zuzana </a:t>
            </a:r>
            <a:r>
              <a:rPr lang="sk-SK" sz="1300" b="1" dirty="0" err="1">
                <a:solidFill>
                  <a:srgbClr val="FF0000"/>
                </a:solidFill>
              </a:rPr>
              <a:t>Gazova</a:t>
            </a:r>
            <a:r>
              <a:rPr lang="sk-SK" sz="1300" b="1" dirty="0"/>
              <a:t>, Maria </a:t>
            </a:r>
            <a:r>
              <a:rPr lang="sk-SK" sz="1300" b="1" dirty="0" err="1"/>
              <a:t>Bryszewska</a:t>
            </a:r>
            <a:endParaRPr lang="sk-SK" sz="1300" dirty="0"/>
          </a:p>
          <a:p>
            <a:r>
              <a:rPr lang="sk-SK" sz="1300" dirty="0" err="1"/>
              <a:t>Generation-dependent</a:t>
            </a:r>
            <a:r>
              <a:rPr lang="sk-SK" sz="1300" dirty="0"/>
              <a:t> </a:t>
            </a:r>
            <a:r>
              <a:rPr lang="sk-SK" sz="1300" dirty="0" err="1"/>
              <a:t>effect</a:t>
            </a:r>
            <a:r>
              <a:rPr lang="sk-SK" sz="1300" dirty="0"/>
              <a:t> </a:t>
            </a:r>
            <a:r>
              <a:rPr lang="sk-SK" sz="1300" dirty="0" err="1"/>
              <a:t>of</a:t>
            </a:r>
            <a:r>
              <a:rPr lang="sk-SK" sz="1300" dirty="0"/>
              <a:t> PAMAM </a:t>
            </a:r>
            <a:r>
              <a:rPr lang="sk-SK" sz="1300" dirty="0" err="1"/>
              <a:t>dendrimers</a:t>
            </a:r>
            <a:r>
              <a:rPr lang="sk-SK" sz="1300" dirty="0"/>
              <a:t> on </a:t>
            </a:r>
            <a:r>
              <a:rPr lang="sk-SK" sz="1300" dirty="0" err="1"/>
              <a:t>human</a:t>
            </a:r>
            <a:r>
              <a:rPr lang="sk-SK" sz="1300" dirty="0"/>
              <a:t> </a:t>
            </a:r>
            <a:r>
              <a:rPr lang="sk-SK" sz="1300" dirty="0" err="1"/>
              <a:t>insulin</a:t>
            </a:r>
            <a:r>
              <a:rPr lang="sk-SK" sz="1300" dirty="0"/>
              <a:t> </a:t>
            </a:r>
            <a:r>
              <a:rPr lang="sk-SK" sz="1300" dirty="0" err="1"/>
              <a:t>fibrillation</a:t>
            </a:r>
            <a:r>
              <a:rPr lang="sk-SK" sz="1300" dirty="0"/>
              <a:t> and </a:t>
            </a:r>
            <a:r>
              <a:rPr lang="sk-SK" sz="1300" dirty="0" err="1"/>
              <a:t>thermal</a:t>
            </a:r>
            <a:r>
              <a:rPr lang="sk-SK" sz="1300" dirty="0"/>
              <a:t> stability</a:t>
            </a:r>
          </a:p>
          <a:p>
            <a:r>
              <a:rPr lang="sk-SK" sz="1300" i="1" dirty="0" err="1"/>
              <a:t>International</a:t>
            </a:r>
            <a:r>
              <a:rPr lang="sk-SK" sz="1300" i="1" dirty="0"/>
              <a:t> </a:t>
            </a:r>
            <a:r>
              <a:rPr lang="sk-SK" sz="1300" i="1" dirty="0" err="1"/>
              <a:t>Journal</a:t>
            </a:r>
            <a:r>
              <a:rPr lang="sk-SK" sz="1300" i="1" dirty="0"/>
              <a:t> </a:t>
            </a:r>
            <a:r>
              <a:rPr lang="sk-SK" sz="1300" i="1" dirty="0" err="1"/>
              <a:t>of</a:t>
            </a:r>
            <a:r>
              <a:rPr lang="sk-SK" sz="1300" i="1" dirty="0"/>
              <a:t> </a:t>
            </a:r>
            <a:r>
              <a:rPr lang="sk-SK" sz="1300" i="1" dirty="0" err="1"/>
              <a:t>Biological</a:t>
            </a:r>
            <a:r>
              <a:rPr lang="sk-SK" sz="1300" i="1" dirty="0"/>
              <a:t> </a:t>
            </a:r>
            <a:r>
              <a:rPr lang="sk-SK" sz="1300" i="1" dirty="0" err="1"/>
              <a:t>macromolecules</a:t>
            </a:r>
            <a:r>
              <a:rPr lang="sk-SK" sz="1300" i="1" dirty="0"/>
              <a:t>, 2016, 82, 54 -60</a:t>
            </a:r>
            <a:endParaRPr lang="sk-SK" sz="1300" dirty="0"/>
          </a:p>
          <a:p>
            <a:r>
              <a:rPr lang="cs-CZ" sz="1300" dirty="0"/>
              <a:t>DOI: </a:t>
            </a:r>
            <a:r>
              <a:rPr lang="cs-CZ" sz="1300" dirty="0" smtClean="0"/>
              <a:t>10.1016/j.ijbiomac.2015.10.029</a:t>
            </a:r>
            <a:r>
              <a:rPr lang="sk-SK" sz="1300" dirty="0" smtClean="0"/>
              <a:t>, </a:t>
            </a:r>
            <a:r>
              <a:rPr lang="sk-SK" sz="1300" dirty="0" smtClean="0">
                <a:solidFill>
                  <a:srgbClr val="FF0000"/>
                </a:solidFill>
              </a:rPr>
              <a:t>IF </a:t>
            </a:r>
            <a:r>
              <a:rPr lang="sk-SK" sz="1300" dirty="0">
                <a:solidFill>
                  <a:srgbClr val="FF0000"/>
                </a:solidFill>
              </a:rPr>
              <a:t>2015 = </a:t>
            </a:r>
            <a:r>
              <a:rPr lang="sk-SK" sz="1300" dirty="0" smtClean="0">
                <a:solidFill>
                  <a:srgbClr val="FF0000"/>
                </a:solidFill>
              </a:rPr>
              <a:t>3.138, Q2 </a:t>
            </a:r>
            <a:r>
              <a:rPr lang="sk-SK" sz="1300" dirty="0">
                <a:solidFill>
                  <a:srgbClr val="FF0000"/>
                </a:solidFill>
              </a:rPr>
              <a:t>– </a:t>
            </a:r>
            <a:r>
              <a:rPr lang="sk-SK" sz="1300" dirty="0" err="1" smtClean="0">
                <a:solidFill>
                  <a:srgbClr val="FF0000"/>
                </a:solidFill>
              </a:rPr>
              <a:t>Biochemistry</a:t>
            </a:r>
            <a:r>
              <a:rPr lang="sk-SK" sz="1300" dirty="0">
                <a:solidFill>
                  <a:srgbClr val="FF0000"/>
                </a:solidFill>
              </a:rPr>
              <a:t> </a:t>
            </a:r>
            <a:endParaRPr lang="sk-SK" sz="1300" dirty="0" smtClean="0">
              <a:solidFill>
                <a:srgbClr val="FF0000"/>
              </a:solidFill>
            </a:endParaRPr>
          </a:p>
          <a:p>
            <a:endParaRPr lang="sk-SK" sz="1300" dirty="0">
              <a:solidFill>
                <a:srgbClr val="FF0000"/>
              </a:solidFill>
            </a:endParaRPr>
          </a:p>
          <a:p>
            <a:r>
              <a:rPr lang="sk-SK" sz="1300" b="1" dirty="0" smtClean="0"/>
              <a:t>5. </a:t>
            </a:r>
            <a:r>
              <a:rPr lang="sk-SK" sz="1300" b="1" dirty="0"/>
              <a:t>Erika </a:t>
            </a:r>
            <a:r>
              <a:rPr lang="sk-SK" sz="1300" b="1" dirty="0" err="1"/>
              <a:t>Ferrari</a:t>
            </a:r>
            <a:r>
              <a:rPr lang="sk-SK" sz="1300" b="1" dirty="0"/>
              <a:t>, </a:t>
            </a:r>
            <a:r>
              <a:rPr lang="sk-SK" sz="1300" b="1" dirty="0" err="1"/>
              <a:t>Rois</a:t>
            </a:r>
            <a:r>
              <a:rPr lang="sk-SK" sz="1300" b="1" dirty="0"/>
              <a:t> </a:t>
            </a:r>
            <a:r>
              <a:rPr lang="sk-SK" sz="1300" b="1" dirty="0" err="1"/>
              <a:t>Benassi</a:t>
            </a:r>
            <a:r>
              <a:rPr lang="sk-SK" sz="1300" b="1" dirty="0"/>
              <a:t>, </a:t>
            </a:r>
            <a:r>
              <a:rPr lang="sk-SK" sz="1300" b="1" dirty="0" err="1"/>
              <a:t>Monica</a:t>
            </a:r>
            <a:r>
              <a:rPr lang="sk-SK" sz="1300" b="1" dirty="0"/>
              <a:t> </a:t>
            </a:r>
            <a:r>
              <a:rPr lang="sk-SK" sz="1300" b="1" dirty="0" err="1"/>
              <a:t>Saladini</a:t>
            </a:r>
            <a:r>
              <a:rPr lang="sk-SK" sz="1300" b="1" dirty="0"/>
              <a:t>, </a:t>
            </a:r>
            <a:r>
              <a:rPr lang="sk-SK" sz="1300" b="1" dirty="0" err="1"/>
              <a:t>Guilia</a:t>
            </a:r>
            <a:r>
              <a:rPr lang="sk-SK" sz="1300" b="1" dirty="0"/>
              <a:t> </a:t>
            </a:r>
            <a:r>
              <a:rPr lang="sk-SK" sz="1300" b="1" dirty="0" err="1"/>
              <a:t>Orteca</a:t>
            </a:r>
            <a:r>
              <a:rPr lang="sk-SK" sz="1300" b="1" dirty="0"/>
              <a:t>, </a:t>
            </a:r>
            <a:r>
              <a:rPr lang="sk-SK" sz="1300" b="1" dirty="0">
                <a:solidFill>
                  <a:srgbClr val="FF0000"/>
                </a:solidFill>
              </a:rPr>
              <a:t>Zuzana </a:t>
            </a:r>
            <a:r>
              <a:rPr lang="sk-SK" sz="1300" b="1" dirty="0" err="1">
                <a:solidFill>
                  <a:srgbClr val="FF0000"/>
                </a:solidFill>
              </a:rPr>
              <a:t>Gazova</a:t>
            </a:r>
            <a:r>
              <a:rPr lang="sk-SK" sz="1300" b="1" dirty="0">
                <a:solidFill>
                  <a:srgbClr val="FF0000"/>
                </a:solidFill>
              </a:rPr>
              <a:t>, </a:t>
            </a:r>
            <a:r>
              <a:rPr lang="sk-SK" sz="1300" b="1" dirty="0" err="1">
                <a:solidFill>
                  <a:srgbClr val="FF0000"/>
                </a:solidFill>
              </a:rPr>
              <a:t>Katarina</a:t>
            </a:r>
            <a:r>
              <a:rPr lang="sk-SK" sz="1300" b="1" dirty="0">
                <a:solidFill>
                  <a:srgbClr val="FF0000"/>
                </a:solidFill>
              </a:rPr>
              <a:t> </a:t>
            </a:r>
            <a:r>
              <a:rPr lang="sk-SK" sz="1300" b="1" dirty="0" err="1">
                <a:solidFill>
                  <a:srgbClr val="FF0000"/>
                </a:solidFill>
              </a:rPr>
              <a:t>Siposova</a:t>
            </a:r>
            <a:endParaRPr lang="sk-SK" sz="1300" dirty="0">
              <a:solidFill>
                <a:srgbClr val="FF0000"/>
              </a:solidFill>
            </a:endParaRPr>
          </a:p>
          <a:p>
            <a:r>
              <a:rPr lang="sk-SK" sz="1300" dirty="0"/>
              <a:t>In </a:t>
            </a:r>
            <a:r>
              <a:rPr lang="sk-SK" sz="1300" dirty="0" err="1"/>
              <a:t>vitro</a:t>
            </a:r>
            <a:r>
              <a:rPr lang="sk-SK" sz="1300" dirty="0"/>
              <a:t> study on </a:t>
            </a:r>
            <a:r>
              <a:rPr lang="sk-SK" sz="1300" dirty="0" err="1"/>
              <a:t>potential</a:t>
            </a:r>
            <a:r>
              <a:rPr lang="sk-SK" sz="1300" dirty="0"/>
              <a:t> </a:t>
            </a:r>
            <a:r>
              <a:rPr lang="sk-SK" sz="1300" dirty="0" err="1"/>
              <a:t>pharmacological</a:t>
            </a:r>
            <a:r>
              <a:rPr lang="sk-SK" sz="1300" dirty="0"/>
              <a:t> </a:t>
            </a:r>
            <a:r>
              <a:rPr lang="sk-SK" sz="1300" dirty="0" err="1"/>
              <a:t>activity</a:t>
            </a:r>
            <a:r>
              <a:rPr lang="sk-SK" sz="1300" dirty="0"/>
              <a:t> </a:t>
            </a:r>
            <a:r>
              <a:rPr lang="sk-SK" sz="1300" dirty="0" err="1"/>
              <a:t>of</a:t>
            </a:r>
            <a:r>
              <a:rPr lang="sk-SK" sz="1300" dirty="0"/>
              <a:t> </a:t>
            </a:r>
            <a:r>
              <a:rPr lang="sk-SK" sz="1300" dirty="0" err="1"/>
              <a:t>curcumin</a:t>
            </a:r>
            <a:r>
              <a:rPr lang="sk-SK" sz="1300" dirty="0"/>
              <a:t> </a:t>
            </a:r>
            <a:r>
              <a:rPr lang="sk-SK" sz="1300" dirty="0" err="1"/>
              <a:t>analogues</a:t>
            </a:r>
            <a:r>
              <a:rPr lang="sk-SK" sz="1300" dirty="0"/>
              <a:t> and </a:t>
            </a:r>
            <a:r>
              <a:rPr lang="sk-SK" sz="1300" dirty="0" err="1"/>
              <a:t>their</a:t>
            </a:r>
            <a:r>
              <a:rPr lang="sk-SK" sz="1300" dirty="0"/>
              <a:t> </a:t>
            </a:r>
            <a:r>
              <a:rPr lang="sk-SK" sz="1300" dirty="0" err="1"/>
              <a:t>copper</a:t>
            </a:r>
            <a:r>
              <a:rPr lang="sk-SK" sz="1300" dirty="0"/>
              <a:t> </a:t>
            </a:r>
            <a:r>
              <a:rPr lang="sk-SK" sz="1300" dirty="0" err="1"/>
              <a:t>complexes</a:t>
            </a:r>
            <a:endParaRPr lang="sk-SK" sz="1300" dirty="0"/>
          </a:p>
          <a:p>
            <a:r>
              <a:rPr lang="sk-SK" sz="1300" i="1" dirty="0" err="1"/>
              <a:t>Chemical</a:t>
            </a:r>
            <a:r>
              <a:rPr lang="sk-SK" sz="1300" i="1" dirty="0"/>
              <a:t> </a:t>
            </a:r>
            <a:r>
              <a:rPr lang="sk-SK" sz="1300" i="1" dirty="0" err="1"/>
              <a:t>Biology</a:t>
            </a:r>
            <a:r>
              <a:rPr lang="sk-SK" sz="1300" i="1" dirty="0"/>
              <a:t> and </a:t>
            </a:r>
            <a:r>
              <a:rPr lang="sk-SK" sz="1300" i="1" dirty="0" err="1"/>
              <a:t>Drug</a:t>
            </a:r>
            <a:r>
              <a:rPr lang="sk-SK" sz="1300" i="1" dirty="0"/>
              <a:t> </a:t>
            </a:r>
            <a:r>
              <a:rPr lang="sk-SK" sz="1300" i="1" dirty="0" err="1"/>
              <a:t>design</a:t>
            </a:r>
            <a:r>
              <a:rPr lang="sk-SK" sz="1300" i="1" dirty="0"/>
              <a:t> 2016</a:t>
            </a:r>
            <a:endParaRPr lang="sk-SK" sz="1300" dirty="0"/>
          </a:p>
          <a:p>
            <a:r>
              <a:rPr lang="cs-CZ" sz="1300" dirty="0"/>
              <a:t>DOI: </a:t>
            </a:r>
            <a:r>
              <a:rPr lang="cs-CZ" sz="1300" dirty="0" smtClean="0"/>
              <a:t>10.1111/cbdd.12847</a:t>
            </a:r>
            <a:r>
              <a:rPr lang="sk-SK" sz="1300" dirty="0" smtClean="0"/>
              <a:t>, </a:t>
            </a:r>
            <a:r>
              <a:rPr lang="cs-CZ" sz="1300" dirty="0" smtClean="0">
                <a:solidFill>
                  <a:srgbClr val="FF0000"/>
                </a:solidFill>
              </a:rPr>
              <a:t>IF2015 </a:t>
            </a:r>
            <a:r>
              <a:rPr lang="cs-CZ" sz="1300" dirty="0">
                <a:solidFill>
                  <a:srgbClr val="FF0000"/>
                </a:solidFill>
              </a:rPr>
              <a:t>= 2. </a:t>
            </a:r>
            <a:r>
              <a:rPr lang="cs-CZ" sz="1300" dirty="0" smtClean="0">
                <a:solidFill>
                  <a:srgbClr val="FF0000"/>
                </a:solidFill>
              </a:rPr>
              <a:t>802 – Q2</a:t>
            </a:r>
            <a:endParaRPr lang="sk-SK" sz="1300" dirty="0">
              <a:solidFill>
                <a:srgbClr val="FF0000"/>
              </a:solidFill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5817394" y="-16013"/>
            <a:ext cx="33801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Gažová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Amyloidná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agregácia</a:t>
            </a:r>
            <a:r>
              <a:rPr lang="sk-SK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proteínov 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25693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70841" y="404664"/>
            <a:ext cx="887315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Práce publikované v </a:t>
            </a:r>
            <a:r>
              <a:rPr lang="sk-SK" b="1" dirty="0" err="1">
                <a:solidFill>
                  <a:srgbClr val="FF0000"/>
                </a:solidFill>
              </a:rPr>
              <a:t>karentovaných</a:t>
            </a:r>
            <a:r>
              <a:rPr lang="sk-SK" b="1" dirty="0">
                <a:solidFill>
                  <a:srgbClr val="FF0000"/>
                </a:solidFill>
              </a:rPr>
              <a:t> časopisoch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endParaRPr lang="sk-SK" dirty="0">
              <a:solidFill>
                <a:srgbClr val="FF0000"/>
              </a:solidFill>
            </a:endParaRPr>
          </a:p>
          <a:p>
            <a:endParaRPr lang="sk-SK" dirty="0"/>
          </a:p>
          <a:p>
            <a:r>
              <a:rPr lang="sk-SK" sz="1400" dirty="0" smtClean="0"/>
              <a:t>6. </a:t>
            </a:r>
            <a:r>
              <a:rPr lang="sk-SK" sz="1400" b="1" dirty="0"/>
              <a:t>Jozefina </a:t>
            </a:r>
            <a:r>
              <a:rPr lang="sk-SK" sz="1400" b="1" dirty="0" err="1"/>
              <a:t>Majorosova</a:t>
            </a:r>
            <a:r>
              <a:rPr lang="sk-SK" sz="1400" b="1" dirty="0"/>
              <a:t>, Viktor I. </a:t>
            </a:r>
            <a:r>
              <a:rPr lang="sk-SK" sz="1400" b="1" dirty="0" err="1"/>
              <a:t>Petrenko</a:t>
            </a:r>
            <a:r>
              <a:rPr lang="sk-SK" sz="1400" b="1" dirty="0"/>
              <a:t>, </a:t>
            </a:r>
            <a:r>
              <a:rPr lang="sk-SK" sz="1400" b="1" dirty="0" err="1">
                <a:solidFill>
                  <a:srgbClr val="FF0000"/>
                </a:solidFill>
              </a:rPr>
              <a:t>Katarina</a:t>
            </a:r>
            <a:r>
              <a:rPr lang="sk-SK" sz="1400" b="1" dirty="0">
                <a:solidFill>
                  <a:srgbClr val="FF0000"/>
                </a:solidFill>
              </a:rPr>
              <a:t> </a:t>
            </a:r>
            <a:r>
              <a:rPr lang="sk-SK" sz="1400" b="1" dirty="0" err="1">
                <a:solidFill>
                  <a:srgbClr val="FF0000"/>
                </a:solidFill>
              </a:rPr>
              <a:t>Siposova</a:t>
            </a:r>
            <a:r>
              <a:rPr lang="sk-SK" sz="1400" b="1" dirty="0"/>
              <a:t>, Milan Timko, </a:t>
            </a:r>
            <a:r>
              <a:rPr lang="sk-SK" sz="1400" b="1" dirty="0" err="1"/>
              <a:t>Natalia</a:t>
            </a:r>
            <a:r>
              <a:rPr lang="sk-SK" sz="1400" b="1" dirty="0"/>
              <a:t> </a:t>
            </a:r>
            <a:r>
              <a:rPr lang="sk-SK" sz="1400" b="1" dirty="0" err="1"/>
              <a:t>Tomasovicova</a:t>
            </a:r>
            <a:r>
              <a:rPr lang="sk-SK" sz="1400" b="1" dirty="0"/>
              <a:t>, </a:t>
            </a:r>
            <a:r>
              <a:rPr lang="sk-SK" sz="1400" b="1" dirty="0" err="1"/>
              <a:t>Vasil</a:t>
            </a:r>
            <a:r>
              <a:rPr lang="sk-SK" sz="1400" b="1" dirty="0"/>
              <a:t> M. </a:t>
            </a:r>
            <a:r>
              <a:rPr lang="sk-SK" sz="1400" b="1" dirty="0" err="1"/>
              <a:t>Garamus</a:t>
            </a:r>
            <a:r>
              <a:rPr lang="sk-SK" sz="1400" b="1" dirty="0"/>
              <a:t>, </a:t>
            </a:r>
            <a:r>
              <a:rPr lang="sk-SK" sz="1400" b="1" dirty="0" err="1"/>
              <a:t>Marceli</a:t>
            </a:r>
            <a:r>
              <a:rPr lang="sk-SK" sz="1400" b="1" dirty="0"/>
              <a:t> </a:t>
            </a:r>
            <a:r>
              <a:rPr lang="sk-SK" sz="1400" b="1" dirty="0" err="1"/>
              <a:t>Koralewski</a:t>
            </a:r>
            <a:r>
              <a:rPr lang="sk-SK" sz="1400" b="1" dirty="0"/>
              <a:t>, </a:t>
            </a:r>
            <a:r>
              <a:rPr lang="sk-SK" sz="1400" b="1" dirty="0" err="1"/>
              <a:t>Mikhail</a:t>
            </a:r>
            <a:r>
              <a:rPr lang="sk-SK" sz="1400" b="1" dirty="0"/>
              <a:t> V. </a:t>
            </a:r>
            <a:r>
              <a:rPr lang="sk-SK" sz="1400" b="1" dirty="0" err="1"/>
              <a:t>Avdeev</a:t>
            </a:r>
            <a:r>
              <a:rPr lang="sk-SK" sz="1400" b="1" dirty="0"/>
              <a:t>, </a:t>
            </a:r>
            <a:r>
              <a:rPr lang="sk-SK" sz="1400" b="1" dirty="0" err="1"/>
              <a:t>Błazej</a:t>
            </a:r>
            <a:r>
              <a:rPr lang="sk-SK" sz="1400" b="1" dirty="0"/>
              <a:t> </a:t>
            </a:r>
            <a:r>
              <a:rPr lang="sk-SK" sz="1400" b="1" dirty="0" err="1"/>
              <a:t>Leszczynski</a:t>
            </a:r>
            <a:r>
              <a:rPr lang="sk-SK" sz="1400" b="1" dirty="0"/>
              <a:t>, </a:t>
            </a:r>
            <a:r>
              <a:rPr lang="sk-SK" sz="1400" b="1" dirty="0" err="1"/>
              <a:t>Stefan</a:t>
            </a:r>
            <a:r>
              <a:rPr lang="sk-SK" sz="1400" b="1" dirty="0"/>
              <a:t> </a:t>
            </a:r>
            <a:r>
              <a:rPr lang="sk-SK" sz="1400" b="1" dirty="0" err="1"/>
              <a:t>Jurga</a:t>
            </a:r>
            <a:r>
              <a:rPr lang="sk-SK" sz="1400" b="1" dirty="0"/>
              <a:t>, </a:t>
            </a:r>
            <a:r>
              <a:rPr lang="sk-SK" sz="1400" b="1" dirty="0">
                <a:solidFill>
                  <a:srgbClr val="FF0000"/>
                </a:solidFill>
              </a:rPr>
              <a:t>Zuzana </a:t>
            </a:r>
            <a:r>
              <a:rPr lang="sk-SK" sz="1400" b="1" dirty="0" err="1">
                <a:solidFill>
                  <a:srgbClr val="FF0000"/>
                </a:solidFill>
              </a:rPr>
              <a:t>Gazova</a:t>
            </a:r>
            <a:r>
              <a:rPr lang="sk-SK" sz="1400" b="1" dirty="0"/>
              <a:t>, </a:t>
            </a:r>
            <a:r>
              <a:rPr lang="sk-SK" sz="1400" b="1" dirty="0" err="1"/>
              <a:t>Shura</a:t>
            </a:r>
            <a:r>
              <a:rPr lang="sk-SK" sz="1400" b="1" dirty="0"/>
              <a:t> </a:t>
            </a:r>
            <a:r>
              <a:rPr lang="sk-SK" sz="1400" b="1" dirty="0" err="1"/>
              <a:t>Hayryan</a:t>
            </a:r>
            <a:r>
              <a:rPr lang="sk-SK" sz="1400" b="1" dirty="0"/>
              <a:t>, </a:t>
            </a:r>
            <a:r>
              <a:rPr lang="sk-SK" sz="1400" b="1" dirty="0" err="1"/>
              <a:t>Chin-Kun</a:t>
            </a:r>
            <a:r>
              <a:rPr lang="sk-SK" sz="1400" b="1" dirty="0"/>
              <a:t> Hu, Peter </a:t>
            </a:r>
            <a:r>
              <a:rPr lang="sk-SK" sz="1400" b="1" dirty="0" err="1"/>
              <a:t>Kopcansky</a:t>
            </a:r>
            <a:endParaRPr lang="sk-SK" sz="1400" dirty="0"/>
          </a:p>
          <a:p>
            <a:r>
              <a:rPr lang="sk-SK" sz="1400" dirty="0"/>
              <a:t>On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adsorption</a:t>
            </a:r>
            <a:r>
              <a:rPr lang="sk-SK" sz="1400" dirty="0"/>
              <a:t> </a:t>
            </a:r>
            <a:r>
              <a:rPr lang="sk-SK" sz="1400" dirty="0" err="1"/>
              <a:t>of</a:t>
            </a:r>
            <a:r>
              <a:rPr lang="sk-SK" sz="1400" dirty="0"/>
              <a:t> magnetite </a:t>
            </a:r>
            <a:r>
              <a:rPr lang="sk-SK" sz="1400" dirty="0" err="1"/>
              <a:t>nanoparticles</a:t>
            </a:r>
            <a:r>
              <a:rPr lang="sk-SK" sz="1400" dirty="0"/>
              <a:t> on </a:t>
            </a:r>
            <a:r>
              <a:rPr lang="sk-SK" sz="1400" dirty="0" err="1"/>
              <a:t>lysozyme</a:t>
            </a:r>
            <a:r>
              <a:rPr lang="sk-SK" sz="1400" dirty="0"/>
              <a:t> </a:t>
            </a:r>
            <a:r>
              <a:rPr lang="sk-SK" sz="1400" dirty="0" err="1"/>
              <a:t>amyloid</a:t>
            </a:r>
            <a:r>
              <a:rPr lang="sk-SK" sz="1400" dirty="0"/>
              <a:t> </a:t>
            </a:r>
            <a:r>
              <a:rPr lang="sk-SK" sz="1400" dirty="0" err="1"/>
              <a:t>fibrils</a:t>
            </a:r>
            <a:endParaRPr lang="sk-SK" sz="1400" dirty="0"/>
          </a:p>
          <a:p>
            <a:r>
              <a:rPr lang="sk-SK" sz="1400" i="1" dirty="0" err="1"/>
              <a:t>Colloids</a:t>
            </a:r>
            <a:r>
              <a:rPr lang="sk-SK" sz="1400" i="1" dirty="0"/>
              <a:t> and </a:t>
            </a:r>
            <a:r>
              <a:rPr lang="sk-SK" sz="1400" i="1" dirty="0" err="1"/>
              <a:t>Interfaces</a:t>
            </a:r>
            <a:r>
              <a:rPr lang="sk-SK" sz="1400" i="1" dirty="0"/>
              <a:t> B, 2016, 146, 794 – 800</a:t>
            </a:r>
            <a:endParaRPr lang="sk-SK" sz="1400" dirty="0"/>
          </a:p>
          <a:p>
            <a:r>
              <a:rPr lang="cs-CZ" sz="1400" dirty="0"/>
              <a:t>DOI: </a:t>
            </a:r>
            <a:r>
              <a:rPr lang="cs-CZ" sz="1400" dirty="0" smtClean="0"/>
              <a:t>10.1016/j.colsurfb.2016.07.024</a:t>
            </a:r>
            <a:r>
              <a:rPr lang="sk-SK" sz="1400" dirty="0" smtClean="0"/>
              <a:t>, </a:t>
            </a:r>
            <a:r>
              <a:rPr lang="cs-CZ" sz="1400" dirty="0" smtClean="0">
                <a:solidFill>
                  <a:srgbClr val="FF0000"/>
                </a:solidFill>
              </a:rPr>
              <a:t>IF </a:t>
            </a:r>
            <a:r>
              <a:rPr lang="cs-CZ" sz="1400" dirty="0">
                <a:solidFill>
                  <a:srgbClr val="FF0000"/>
                </a:solidFill>
              </a:rPr>
              <a:t>2015 = </a:t>
            </a:r>
            <a:r>
              <a:rPr lang="cs-CZ" sz="1400" dirty="0" smtClean="0">
                <a:solidFill>
                  <a:srgbClr val="FF0000"/>
                </a:solidFill>
              </a:rPr>
              <a:t>3.902 – Q1</a:t>
            </a:r>
            <a:endParaRPr lang="sk-SK" sz="1400" dirty="0">
              <a:solidFill>
                <a:srgbClr val="FF0000"/>
              </a:solidFill>
            </a:endParaRPr>
          </a:p>
          <a:p>
            <a:r>
              <a:rPr lang="cs-CZ" sz="1400" dirty="0"/>
              <a:t> </a:t>
            </a:r>
            <a:endParaRPr lang="sk-SK" sz="1400" dirty="0"/>
          </a:p>
          <a:p>
            <a:r>
              <a:rPr lang="cs-CZ" sz="1400" dirty="0"/>
              <a:t>7</a:t>
            </a:r>
            <a:r>
              <a:rPr lang="sk-SK" sz="1400" dirty="0" smtClean="0"/>
              <a:t>. </a:t>
            </a:r>
            <a:r>
              <a:rPr lang="sk-SK" sz="1400" b="1" dirty="0"/>
              <a:t>Z. </a:t>
            </a:r>
            <a:r>
              <a:rPr lang="sk-SK" sz="1400" b="1" dirty="0" err="1"/>
              <a:t>Flachbartova</a:t>
            </a:r>
            <a:r>
              <a:rPr lang="sk-SK" sz="1400" b="1" dirty="0"/>
              <a:t>,  L. </a:t>
            </a:r>
            <a:r>
              <a:rPr lang="sk-SK" sz="1400" b="1" dirty="0" err="1"/>
              <a:t>Pulzova</a:t>
            </a:r>
            <a:r>
              <a:rPr lang="sk-SK" sz="1400" b="1" dirty="0"/>
              <a:t>,  E. </a:t>
            </a:r>
            <a:r>
              <a:rPr lang="sk-SK" sz="1400" b="1" dirty="0" err="1"/>
              <a:t>Bencurova</a:t>
            </a:r>
            <a:r>
              <a:rPr lang="sk-SK" sz="1400" b="1" dirty="0"/>
              <a:t>,  L. </a:t>
            </a:r>
            <a:r>
              <a:rPr lang="sk-SK" sz="1400" b="1" dirty="0" err="1"/>
              <a:t>Potocnakova</a:t>
            </a:r>
            <a:r>
              <a:rPr lang="sk-SK" sz="1400" b="1" dirty="0"/>
              <a:t>,  L. </a:t>
            </a:r>
            <a:r>
              <a:rPr lang="sk-SK" sz="1400" b="1" dirty="0" err="1"/>
              <a:t>Comor</a:t>
            </a:r>
            <a:r>
              <a:rPr lang="sk-SK" sz="1400" b="1" dirty="0"/>
              <a:t>,  </a:t>
            </a:r>
            <a:r>
              <a:rPr lang="sk-SK" sz="1400" b="1" dirty="0">
                <a:solidFill>
                  <a:srgbClr val="FF0000"/>
                </a:solidFill>
              </a:rPr>
              <a:t>Z. </a:t>
            </a:r>
            <a:r>
              <a:rPr lang="sk-SK" sz="1400" b="1" dirty="0" err="1">
                <a:solidFill>
                  <a:srgbClr val="FF0000"/>
                </a:solidFill>
              </a:rPr>
              <a:t>Bednarikova</a:t>
            </a:r>
            <a:r>
              <a:rPr lang="sk-SK" sz="1400" b="1" dirty="0"/>
              <a:t>,  M. </a:t>
            </a:r>
            <a:r>
              <a:rPr lang="sk-SK" sz="1400" b="1" dirty="0" err="1"/>
              <a:t>Bhide</a:t>
            </a:r>
            <a:endParaRPr lang="sk-SK" sz="1400" dirty="0"/>
          </a:p>
          <a:p>
            <a:r>
              <a:rPr lang="sk-SK" sz="1400" dirty="0" err="1"/>
              <a:t>Inhibition</a:t>
            </a:r>
            <a:r>
              <a:rPr lang="sk-SK" sz="1400" dirty="0"/>
              <a:t> </a:t>
            </a:r>
            <a:r>
              <a:rPr lang="sk-SK" sz="1400" dirty="0" err="1"/>
              <a:t>of</a:t>
            </a:r>
            <a:r>
              <a:rPr lang="sk-SK" sz="1400" dirty="0"/>
              <a:t> </a:t>
            </a:r>
            <a:r>
              <a:rPr lang="sk-SK" sz="1400" dirty="0" err="1"/>
              <a:t>multidrug</a:t>
            </a:r>
            <a:r>
              <a:rPr lang="sk-SK" sz="1400" dirty="0"/>
              <a:t> </a:t>
            </a:r>
            <a:r>
              <a:rPr lang="sk-SK" sz="1400" dirty="0" err="1"/>
              <a:t>resistant</a:t>
            </a:r>
            <a:r>
              <a:rPr lang="sk-SK" sz="1400" dirty="0"/>
              <a:t> </a:t>
            </a:r>
            <a:r>
              <a:rPr lang="sk-SK" sz="1400" i="1" dirty="0" err="1"/>
              <a:t>Listeria</a:t>
            </a:r>
            <a:r>
              <a:rPr lang="sk-SK" sz="1400" i="1" dirty="0"/>
              <a:t> </a:t>
            </a:r>
            <a:r>
              <a:rPr lang="sk-SK" sz="1400" i="1" dirty="0" err="1"/>
              <a:t>monocytogenes</a:t>
            </a:r>
            <a:r>
              <a:rPr lang="sk-SK" sz="1400" dirty="0"/>
              <a:t> by </a:t>
            </a:r>
            <a:r>
              <a:rPr lang="sk-SK" sz="1400" dirty="0" err="1"/>
              <a:t>peptides</a:t>
            </a:r>
            <a:r>
              <a:rPr lang="sk-SK" sz="1400" dirty="0"/>
              <a:t> </a:t>
            </a:r>
            <a:r>
              <a:rPr lang="sk-SK" sz="1400" dirty="0" err="1"/>
              <a:t>isolated</a:t>
            </a:r>
            <a:r>
              <a:rPr lang="sk-SK" sz="1400" dirty="0"/>
              <a:t> </a:t>
            </a:r>
            <a:r>
              <a:rPr lang="sk-SK" sz="1400" dirty="0" err="1"/>
              <a:t>from</a:t>
            </a:r>
            <a:r>
              <a:rPr lang="sk-SK" sz="1400" dirty="0"/>
              <a:t> </a:t>
            </a:r>
            <a:r>
              <a:rPr lang="sk-SK" sz="1400" dirty="0" err="1"/>
              <a:t>combinatorial</a:t>
            </a:r>
            <a:r>
              <a:rPr lang="sk-SK" sz="1400" dirty="0"/>
              <a:t> </a:t>
            </a:r>
            <a:r>
              <a:rPr lang="sk-SK" sz="1400" dirty="0" err="1"/>
              <a:t>phage</a:t>
            </a:r>
            <a:r>
              <a:rPr lang="sk-SK" sz="1400" dirty="0"/>
              <a:t> display </a:t>
            </a:r>
            <a:r>
              <a:rPr lang="sk-SK" sz="1400" dirty="0" err="1"/>
              <a:t>libraries</a:t>
            </a:r>
            <a:endParaRPr lang="sk-SK" sz="1400" dirty="0"/>
          </a:p>
          <a:p>
            <a:r>
              <a:rPr lang="sk-SK" sz="1400" i="1" dirty="0" err="1"/>
              <a:t>Microbiological</a:t>
            </a:r>
            <a:r>
              <a:rPr lang="sk-SK" sz="1400" i="1" dirty="0"/>
              <a:t> </a:t>
            </a:r>
            <a:r>
              <a:rPr lang="sk-SK" sz="1400" i="1" dirty="0" err="1"/>
              <a:t>Research</a:t>
            </a:r>
            <a:r>
              <a:rPr lang="sk-SK" sz="1400" i="1" dirty="0"/>
              <a:t> 2016, 188-189, 34 -41</a:t>
            </a:r>
            <a:endParaRPr lang="sk-SK" sz="1400" dirty="0"/>
          </a:p>
          <a:p>
            <a:r>
              <a:rPr lang="cs-CZ" sz="1400" dirty="0"/>
              <a:t>DOI: </a:t>
            </a:r>
            <a:r>
              <a:rPr lang="cs-CZ" sz="1400" dirty="0" smtClean="0"/>
              <a:t>10.1016/j.micres.2016.04.010</a:t>
            </a:r>
            <a:r>
              <a:rPr lang="sk-SK" sz="1400" dirty="0" smtClean="0"/>
              <a:t>, </a:t>
            </a:r>
            <a:r>
              <a:rPr lang="cs-CZ" sz="1400" dirty="0" smtClean="0">
                <a:solidFill>
                  <a:srgbClr val="FF0000"/>
                </a:solidFill>
              </a:rPr>
              <a:t>IF </a:t>
            </a:r>
            <a:r>
              <a:rPr lang="cs-CZ" sz="1400" dirty="0">
                <a:solidFill>
                  <a:srgbClr val="FF0000"/>
                </a:solidFill>
              </a:rPr>
              <a:t>2015 = </a:t>
            </a:r>
            <a:r>
              <a:rPr lang="cs-CZ" sz="1400" dirty="0" smtClean="0">
                <a:solidFill>
                  <a:srgbClr val="FF0000"/>
                </a:solidFill>
              </a:rPr>
              <a:t>2.723</a:t>
            </a:r>
            <a:r>
              <a:rPr lang="sk-SK" sz="1400" dirty="0">
                <a:solidFill>
                  <a:srgbClr val="FF0000"/>
                </a:solidFill>
              </a:rPr>
              <a:t> </a:t>
            </a:r>
            <a:r>
              <a:rPr lang="sk-SK" sz="1400" dirty="0" smtClean="0">
                <a:solidFill>
                  <a:srgbClr val="FF0000"/>
                </a:solidFill>
              </a:rPr>
              <a:t>- </a:t>
            </a:r>
            <a:r>
              <a:rPr lang="cs-CZ" sz="1400" dirty="0" smtClean="0">
                <a:solidFill>
                  <a:srgbClr val="FF0000"/>
                </a:solidFill>
              </a:rPr>
              <a:t>Q2</a:t>
            </a:r>
          </a:p>
          <a:p>
            <a:endParaRPr lang="cs-CZ" sz="1400" dirty="0"/>
          </a:p>
          <a:p>
            <a:endParaRPr lang="sk-SK" sz="1400" dirty="0"/>
          </a:p>
          <a:p>
            <a:r>
              <a:rPr lang="sk-SK" sz="1400" dirty="0" smtClean="0"/>
              <a:t>8</a:t>
            </a:r>
            <a:r>
              <a:rPr lang="en-US" sz="1400" dirty="0" smtClean="0"/>
              <a:t>. </a:t>
            </a:r>
            <a:r>
              <a:rPr lang="sk-SK" sz="1400" b="1" dirty="0">
                <a:solidFill>
                  <a:srgbClr val="FF0000"/>
                </a:solidFill>
              </a:rPr>
              <a:t>Zuzana </a:t>
            </a:r>
            <a:r>
              <a:rPr lang="sk-SK" sz="1400" b="1" dirty="0" err="1">
                <a:solidFill>
                  <a:srgbClr val="FF0000"/>
                </a:solidFill>
              </a:rPr>
              <a:t>Gazova</a:t>
            </a:r>
            <a:r>
              <a:rPr lang="sk-SK" sz="1400" b="1" dirty="0"/>
              <a:t>, Ondrej </a:t>
            </a:r>
            <a:r>
              <a:rPr lang="sk-SK" sz="1400" b="1" dirty="0" err="1"/>
              <a:t>Soukup</a:t>
            </a:r>
            <a:r>
              <a:rPr lang="sk-SK" sz="1400" b="1" dirty="0"/>
              <a:t>, </a:t>
            </a:r>
            <a:r>
              <a:rPr lang="sk-SK" sz="1400" b="1" dirty="0" err="1"/>
              <a:t>Vendula</a:t>
            </a:r>
            <a:r>
              <a:rPr lang="sk-SK" sz="1400" b="1" dirty="0"/>
              <a:t> </a:t>
            </a:r>
            <a:r>
              <a:rPr lang="sk-SK" sz="1400" b="1" dirty="0" err="1"/>
              <a:t>Sepsova</a:t>
            </a:r>
            <a:r>
              <a:rPr lang="sk-SK" sz="1400" b="1" dirty="0"/>
              <a:t>, </a:t>
            </a:r>
            <a:r>
              <a:rPr lang="sk-SK" sz="1400" b="1" dirty="0" err="1">
                <a:solidFill>
                  <a:srgbClr val="FF0000"/>
                </a:solidFill>
              </a:rPr>
              <a:t>Katarina</a:t>
            </a:r>
            <a:r>
              <a:rPr lang="sk-SK" sz="1400" b="1" dirty="0">
                <a:solidFill>
                  <a:srgbClr val="FF0000"/>
                </a:solidFill>
              </a:rPr>
              <a:t> </a:t>
            </a:r>
            <a:r>
              <a:rPr lang="sk-SK" sz="1400" b="1" dirty="0" err="1">
                <a:solidFill>
                  <a:srgbClr val="FF0000"/>
                </a:solidFill>
              </a:rPr>
              <a:t>Siposova</a:t>
            </a:r>
            <a:r>
              <a:rPr lang="sk-SK" sz="1400" b="1" dirty="0"/>
              <a:t>, Lucie </a:t>
            </a:r>
            <a:r>
              <a:rPr lang="sk-SK" sz="1400" b="1" dirty="0" err="1"/>
              <a:t>Drtinova</a:t>
            </a:r>
            <a:r>
              <a:rPr lang="sk-SK" sz="1400" b="1" dirty="0"/>
              <a:t>, </a:t>
            </a:r>
            <a:r>
              <a:rPr lang="sk-SK" sz="1400" b="1" dirty="0" err="1"/>
              <a:t>Petr</a:t>
            </a:r>
            <a:r>
              <a:rPr lang="sk-SK" sz="1400" b="1" dirty="0"/>
              <a:t> </a:t>
            </a:r>
            <a:r>
              <a:rPr lang="sk-SK" sz="1400" b="1" dirty="0" err="1"/>
              <a:t>Jost</a:t>
            </a:r>
            <a:r>
              <a:rPr lang="sk-SK" sz="1400" b="1" dirty="0"/>
              <a:t>, </a:t>
            </a:r>
            <a:r>
              <a:rPr lang="sk-SK" sz="1400" b="1" dirty="0" err="1"/>
              <a:t>Katarina</a:t>
            </a:r>
            <a:r>
              <a:rPr lang="sk-SK" sz="1400" b="1" dirty="0"/>
              <a:t> </a:t>
            </a:r>
            <a:r>
              <a:rPr lang="sk-SK" sz="1400" b="1" dirty="0" err="1"/>
              <a:t>Spilovska</a:t>
            </a:r>
            <a:r>
              <a:rPr lang="sk-SK" sz="1400" b="1" dirty="0"/>
              <a:t>, </a:t>
            </a:r>
            <a:r>
              <a:rPr lang="sk-SK" sz="1400" b="1" dirty="0" err="1"/>
              <a:t>Jan</a:t>
            </a:r>
            <a:r>
              <a:rPr lang="sk-SK" sz="1400" b="1" dirty="0"/>
              <a:t> </a:t>
            </a:r>
            <a:r>
              <a:rPr lang="sk-SK" sz="1400" b="1" dirty="0" err="1"/>
              <a:t>Korabecny</a:t>
            </a:r>
            <a:r>
              <a:rPr lang="sk-SK" sz="1400" b="1" dirty="0"/>
              <a:t>, </a:t>
            </a:r>
            <a:r>
              <a:rPr lang="sk-SK" sz="1400" b="1" dirty="0" err="1"/>
              <a:t>Eugenie</a:t>
            </a:r>
            <a:r>
              <a:rPr lang="sk-SK" sz="1400" b="1" dirty="0"/>
              <a:t> </a:t>
            </a:r>
            <a:r>
              <a:rPr lang="sk-SK" sz="1400" b="1" dirty="0" err="1"/>
              <a:t>Nepovimova</a:t>
            </a:r>
            <a:r>
              <a:rPr lang="sk-SK" sz="1400" b="1" dirty="0"/>
              <a:t>, </a:t>
            </a:r>
            <a:r>
              <a:rPr lang="sk-SK" sz="1400" b="1" dirty="0">
                <a:solidFill>
                  <a:srgbClr val="FF0000"/>
                </a:solidFill>
              </a:rPr>
              <a:t>Diana </a:t>
            </a:r>
            <a:r>
              <a:rPr lang="sk-SK" sz="1400" b="1" dirty="0" err="1">
                <a:solidFill>
                  <a:srgbClr val="FF0000"/>
                </a:solidFill>
              </a:rPr>
              <a:t>Fedunova</a:t>
            </a:r>
            <a:r>
              <a:rPr lang="sk-SK" sz="1400" b="1" dirty="0"/>
              <a:t>, Martin </a:t>
            </a:r>
            <a:r>
              <a:rPr lang="sk-SK" sz="1400" b="1" dirty="0" err="1"/>
              <a:t>Horak</a:t>
            </a:r>
            <a:r>
              <a:rPr lang="sk-SK" sz="1400" b="1" dirty="0"/>
              <a:t>, Martina </a:t>
            </a:r>
            <a:r>
              <a:rPr lang="sk-SK" sz="1400" b="1" dirty="0" err="1"/>
              <a:t>Kaniakova</a:t>
            </a:r>
            <a:r>
              <a:rPr lang="sk-SK" sz="1400" b="1" dirty="0"/>
              <a:t>, </a:t>
            </a:r>
            <a:r>
              <a:rPr lang="sk-SK" sz="1400" b="1" dirty="0" err="1"/>
              <a:t>Ze-Jun</a:t>
            </a:r>
            <a:r>
              <a:rPr lang="sk-SK" sz="1400" b="1" dirty="0"/>
              <a:t> </a:t>
            </a:r>
            <a:r>
              <a:rPr lang="sk-SK" sz="1400" b="1" dirty="0" err="1"/>
              <a:t>Wang</a:t>
            </a:r>
            <a:r>
              <a:rPr lang="sk-SK" sz="1400" b="1" dirty="0"/>
              <a:t>, </a:t>
            </a:r>
            <a:r>
              <a:rPr lang="sk-SK" sz="1400" b="1" dirty="0" err="1"/>
              <a:t>Ayman</a:t>
            </a:r>
            <a:r>
              <a:rPr lang="sk-SK" sz="1400" b="1" dirty="0"/>
              <a:t> K. </a:t>
            </a:r>
            <a:r>
              <a:rPr lang="sk-SK" sz="1400" b="1" dirty="0" err="1"/>
              <a:t>Hamouda</a:t>
            </a:r>
            <a:r>
              <a:rPr lang="sk-SK" sz="1400" b="1" dirty="0"/>
              <a:t>, Kamil </a:t>
            </a:r>
            <a:r>
              <a:rPr lang="sk-SK" sz="1400" b="1" dirty="0" err="1"/>
              <a:t>Kuca</a:t>
            </a:r>
            <a:endParaRPr lang="sk-SK" sz="1400" dirty="0"/>
          </a:p>
          <a:p>
            <a:r>
              <a:rPr lang="sk-SK" sz="1400" dirty="0" err="1"/>
              <a:t>Multi-target-directed</a:t>
            </a:r>
            <a:r>
              <a:rPr lang="sk-SK" sz="1400" dirty="0"/>
              <a:t> </a:t>
            </a:r>
            <a:r>
              <a:rPr lang="sk-SK" sz="1400" dirty="0" err="1"/>
              <a:t>therapeutic</a:t>
            </a:r>
            <a:r>
              <a:rPr lang="sk-SK" sz="1400" dirty="0"/>
              <a:t> </a:t>
            </a:r>
            <a:r>
              <a:rPr lang="sk-SK" sz="1400" dirty="0" err="1"/>
              <a:t>potential</a:t>
            </a:r>
            <a:r>
              <a:rPr lang="sk-SK" sz="1400" dirty="0"/>
              <a:t> </a:t>
            </a:r>
            <a:r>
              <a:rPr lang="sk-SK" sz="1400" dirty="0" err="1"/>
              <a:t>of</a:t>
            </a:r>
            <a:r>
              <a:rPr lang="sk-SK" sz="1400" dirty="0"/>
              <a:t> 7-methoxytacrine- </a:t>
            </a:r>
            <a:r>
              <a:rPr lang="sk-SK" sz="1400" dirty="0" err="1"/>
              <a:t>adamantylamine</a:t>
            </a:r>
            <a:r>
              <a:rPr lang="sk-SK" sz="1400" dirty="0"/>
              <a:t> </a:t>
            </a:r>
            <a:r>
              <a:rPr lang="sk-SK" sz="1400" dirty="0" err="1"/>
              <a:t>heterodimers</a:t>
            </a:r>
            <a:r>
              <a:rPr lang="sk-SK" sz="1400" dirty="0"/>
              <a:t> in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Alzheimer’s</a:t>
            </a:r>
            <a:r>
              <a:rPr lang="sk-SK" sz="1400" dirty="0"/>
              <a:t> </a:t>
            </a:r>
            <a:r>
              <a:rPr lang="sk-SK" sz="1400" dirty="0" err="1"/>
              <a:t>disease</a:t>
            </a:r>
            <a:r>
              <a:rPr lang="sk-SK" sz="1400" dirty="0"/>
              <a:t> </a:t>
            </a:r>
            <a:r>
              <a:rPr lang="sk-SK" sz="1400" dirty="0" err="1"/>
              <a:t>treatment</a:t>
            </a:r>
            <a:endParaRPr lang="sk-SK" sz="1400" dirty="0"/>
          </a:p>
          <a:p>
            <a:r>
              <a:rPr lang="cs-CZ" sz="1400" i="1" dirty="0"/>
              <a:t>BBA - </a:t>
            </a:r>
            <a:r>
              <a:rPr lang="cs-CZ" sz="1400" i="1" dirty="0" err="1"/>
              <a:t>Molecular</a:t>
            </a:r>
            <a:r>
              <a:rPr lang="cs-CZ" sz="1400" i="1" dirty="0"/>
              <a:t> </a:t>
            </a:r>
            <a:r>
              <a:rPr lang="cs-CZ" sz="1400" i="1" dirty="0" err="1"/>
              <a:t>Basis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Diseas</a:t>
            </a:r>
            <a:r>
              <a:rPr lang="en-US" sz="1400" i="1" dirty="0"/>
              <a:t>: DOI:10.1016/j.bbadis.2016.11.020, Published: November 16 2016</a:t>
            </a:r>
            <a:endParaRPr lang="sk-SK" sz="1400" dirty="0"/>
          </a:p>
          <a:p>
            <a:r>
              <a:rPr lang="en-US" sz="1400" dirty="0">
                <a:solidFill>
                  <a:srgbClr val="FF0000"/>
                </a:solidFill>
              </a:rPr>
              <a:t>IF 2015 = </a:t>
            </a:r>
            <a:r>
              <a:rPr lang="en-US" sz="1400" dirty="0" smtClean="0">
                <a:solidFill>
                  <a:srgbClr val="FF0000"/>
                </a:solidFill>
              </a:rPr>
              <a:t>5.158</a:t>
            </a:r>
            <a:r>
              <a:rPr lang="sk-SK" sz="1400" dirty="0" smtClean="0">
                <a:solidFill>
                  <a:srgbClr val="FF0000"/>
                </a:solidFill>
              </a:rPr>
              <a:t> – Q1</a:t>
            </a:r>
            <a:endParaRPr lang="sk-SK" sz="1400" dirty="0">
              <a:solidFill>
                <a:srgbClr val="FF0000"/>
              </a:solidFill>
            </a:endParaRPr>
          </a:p>
          <a:p>
            <a:endParaRPr lang="sk-SK" sz="1400" b="1" dirty="0" smtClean="0"/>
          </a:p>
          <a:p>
            <a:r>
              <a:rPr lang="en-US" sz="1400" b="1" dirty="0" smtClean="0"/>
              <a:t>3</a:t>
            </a:r>
            <a:r>
              <a:rPr lang="en-US" sz="1400" b="1" dirty="0"/>
              <a:t>. </a:t>
            </a:r>
            <a:r>
              <a:rPr lang="sk-SK" sz="1400" b="1" dirty="0" smtClean="0"/>
              <a:t> </a:t>
            </a:r>
            <a:r>
              <a:rPr lang="sk-SK" sz="1400" b="1" dirty="0" err="1" smtClean="0">
                <a:solidFill>
                  <a:srgbClr val="FF0000"/>
                </a:solidFill>
              </a:rPr>
              <a:t>Katarina</a:t>
            </a:r>
            <a:r>
              <a:rPr lang="sk-SK" sz="1400" b="1" dirty="0" smtClean="0">
                <a:solidFill>
                  <a:srgbClr val="FF0000"/>
                </a:solidFill>
              </a:rPr>
              <a:t> </a:t>
            </a:r>
            <a:r>
              <a:rPr lang="sk-SK" sz="1400" b="1" dirty="0" err="1">
                <a:solidFill>
                  <a:srgbClr val="FF0000"/>
                </a:solidFill>
              </a:rPr>
              <a:t>Siposova</a:t>
            </a:r>
            <a:r>
              <a:rPr lang="sk-SK" sz="1400" b="1" dirty="0"/>
              <a:t>, </a:t>
            </a:r>
            <a:r>
              <a:rPr lang="sk-SK" sz="1400" b="1" dirty="0" err="1"/>
              <a:t>Kristyna</a:t>
            </a:r>
            <a:r>
              <a:rPr lang="sk-SK" sz="1400" b="1" dirty="0"/>
              <a:t> </a:t>
            </a:r>
            <a:r>
              <a:rPr lang="sk-SK" sz="1400" b="1" dirty="0" err="1"/>
              <a:t>Pospiskova</a:t>
            </a:r>
            <a:r>
              <a:rPr lang="sk-SK" sz="1400" b="1" dirty="0"/>
              <a:t>, </a:t>
            </a:r>
            <a:r>
              <a:rPr lang="sk-SK" sz="1400" b="1" dirty="0">
                <a:solidFill>
                  <a:srgbClr val="FF0000"/>
                </a:solidFill>
              </a:rPr>
              <a:t>Zuzana </a:t>
            </a:r>
            <a:r>
              <a:rPr lang="sk-SK" sz="1400" b="1" dirty="0" err="1">
                <a:solidFill>
                  <a:srgbClr val="FF0000"/>
                </a:solidFill>
              </a:rPr>
              <a:t>Bednarikova</a:t>
            </a:r>
            <a:r>
              <a:rPr lang="sk-SK" sz="1400" b="1" dirty="0"/>
              <a:t>, Ivo </a:t>
            </a:r>
            <a:r>
              <a:rPr lang="sk-SK" sz="1400" b="1" dirty="0" err="1"/>
              <a:t>Safarik</a:t>
            </a:r>
            <a:r>
              <a:rPr lang="sk-SK" sz="1400" b="1" dirty="0"/>
              <a:t>, Mirka </a:t>
            </a:r>
            <a:r>
              <a:rPr lang="sk-SK" sz="1400" b="1" dirty="0" err="1"/>
              <a:t>Safarikova</a:t>
            </a:r>
            <a:r>
              <a:rPr lang="sk-SK" sz="1400" b="1" dirty="0"/>
              <a:t>, Martina </a:t>
            </a:r>
            <a:r>
              <a:rPr lang="sk-SK" sz="1400" b="1" dirty="0" err="1"/>
              <a:t>Kubovcikova</a:t>
            </a:r>
            <a:r>
              <a:rPr lang="sk-SK" sz="1400" b="1" dirty="0"/>
              <a:t>, Peter </a:t>
            </a:r>
            <a:r>
              <a:rPr lang="sk-SK" sz="1400" b="1" dirty="0" err="1"/>
              <a:t>Kopcansky</a:t>
            </a:r>
            <a:r>
              <a:rPr lang="sk-SK" sz="1400" b="1" dirty="0"/>
              <a:t>, </a:t>
            </a:r>
            <a:r>
              <a:rPr lang="sk-SK" sz="1400" b="1" dirty="0">
                <a:solidFill>
                  <a:srgbClr val="FF0000"/>
                </a:solidFill>
              </a:rPr>
              <a:t>Zuzana </a:t>
            </a:r>
            <a:r>
              <a:rPr lang="sk-SK" sz="1400" b="1" dirty="0" err="1">
                <a:solidFill>
                  <a:srgbClr val="FF0000"/>
                </a:solidFill>
              </a:rPr>
              <a:t>Gazova</a:t>
            </a:r>
            <a:endParaRPr lang="sk-SK" sz="1400" dirty="0">
              <a:solidFill>
                <a:srgbClr val="FF0000"/>
              </a:solidFill>
            </a:endParaRPr>
          </a:p>
          <a:p>
            <a:r>
              <a:rPr lang="en-US" sz="1400" dirty="0"/>
              <a:t>The molecular mass of dextran used to modify magnetic nanoparticles affects insulin amyloid aggregation</a:t>
            </a:r>
            <a:endParaRPr lang="sk-SK" sz="1400" dirty="0"/>
          </a:p>
          <a:p>
            <a:r>
              <a:rPr lang="en-US" sz="1400" i="1" dirty="0"/>
              <a:t>Journal of Magnetism and Magnetic Materials, DOI: http:</a:t>
            </a:r>
            <a:r>
              <a:rPr lang="cs-CZ" sz="1400" dirty="0"/>
              <a:t>//dx.doi.org/10.1016/j.jmmm.2016.10.083</a:t>
            </a:r>
            <a:endParaRPr lang="sk-SK" sz="1400" dirty="0"/>
          </a:p>
          <a:p>
            <a:r>
              <a:rPr lang="en-US" sz="1400" dirty="0"/>
              <a:t> Published: October 16 </a:t>
            </a:r>
            <a:r>
              <a:rPr lang="en-US" sz="1400" dirty="0" smtClean="0"/>
              <a:t>2016</a:t>
            </a:r>
            <a:r>
              <a:rPr lang="sk-SK" sz="1400" dirty="0" smtClean="0"/>
              <a:t>, </a:t>
            </a:r>
            <a:r>
              <a:rPr lang="sk-SK" sz="1400" dirty="0" smtClean="0">
                <a:solidFill>
                  <a:srgbClr val="FF0000"/>
                </a:solidFill>
              </a:rPr>
              <a:t>I</a:t>
            </a:r>
            <a:r>
              <a:rPr lang="en-US" sz="1400" dirty="0" smtClean="0">
                <a:solidFill>
                  <a:srgbClr val="FF0000"/>
                </a:solidFill>
              </a:rPr>
              <a:t>F </a:t>
            </a:r>
            <a:r>
              <a:rPr lang="en-US" sz="1400" dirty="0">
                <a:solidFill>
                  <a:srgbClr val="FF0000"/>
                </a:solidFill>
              </a:rPr>
              <a:t>= </a:t>
            </a:r>
            <a:r>
              <a:rPr lang="en-US" sz="1400" dirty="0" smtClean="0">
                <a:solidFill>
                  <a:srgbClr val="FF0000"/>
                </a:solidFill>
              </a:rPr>
              <a:t>2.357</a:t>
            </a:r>
            <a:r>
              <a:rPr lang="sk-SK" sz="1400" dirty="0" smtClean="0">
                <a:solidFill>
                  <a:srgbClr val="FF0000"/>
                </a:solidFill>
              </a:rPr>
              <a:t> – Q1</a:t>
            </a:r>
            <a:endParaRPr lang="sk-SK" sz="1400" dirty="0">
              <a:solidFill>
                <a:srgbClr val="FF0000"/>
              </a:solidFill>
            </a:endParaRPr>
          </a:p>
          <a:p>
            <a:endParaRPr lang="sk-SK" sz="1400" dirty="0"/>
          </a:p>
        </p:txBody>
      </p:sp>
      <p:sp>
        <p:nvSpPr>
          <p:cNvPr id="6" name="Obdĺžnik 5"/>
          <p:cNvSpPr/>
          <p:nvPr/>
        </p:nvSpPr>
        <p:spPr>
          <a:xfrm>
            <a:off x="5817394" y="-16013"/>
            <a:ext cx="33801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Gažová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Amyloidná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agregácia</a:t>
            </a:r>
            <a:r>
              <a:rPr lang="sk-SK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proteínov 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20155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323528" y="404664"/>
            <a:ext cx="8656741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b="1" u="sng" dirty="0">
                <a:solidFill>
                  <a:srgbClr val="FF0000"/>
                </a:solidFill>
              </a:rPr>
              <a:t>KONFERENČNÉ VÝSTUPY za rok 2016 – POSTERY + PREDNÁŠKY</a:t>
            </a:r>
            <a:endParaRPr lang="sk-SK" sz="1600" dirty="0">
              <a:solidFill>
                <a:srgbClr val="FF0000"/>
              </a:solidFill>
            </a:endParaRPr>
          </a:p>
          <a:p>
            <a:r>
              <a:rPr lang="sk-SK" sz="1200" dirty="0"/>
              <a:t> </a:t>
            </a:r>
          </a:p>
          <a:p>
            <a:pPr lvl="0"/>
            <a:r>
              <a:rPr lang="sk-SK" sz="1200" dirty="0" smtClean="0"/>
              <a:t>1. </a:t>
            </a:r>
            <a:r>
              <a:rPr lang="sk-SK" sz="1200" dirty="0" smtClean="0">
                <a:solidFill>
                  <a:srgbClr val="FF0000"/>
                </a:solidFill>
              </a:rPr>
              <a:t>J</a:t>
            </a:r>
            <a:r>
              <a:rPr lang="sk-SK" sz="1200" dirty="0">
                <a:solidFill>
                  <a:srgbClr val="FF0000"/>
                </a:solidFill>
              </a:rPr>
              <a:t>. </a:t>
            </a:r>
            <a:r>
              <a:rPr lang="sk-SK" sz="1200" dirty="0" err="1">
                <a:solidFill>
                  <a:srgbClr val="FF0000"/>
                </a:solidFill>
              </a:rPr>
              <a:t>Kubackova</a:t>
            </a:r>
            <a:r>
              <a:rPr lang="sk-SK" sz="1200" dirty="0">
                <a:solidFill>
                  <a:srgbClr val="FF0000"/>
                </a:solidFill>
              </a:rPr>
              <a:t>, K. </a:t>
            </a:r>
            <a:r>
              <a:rPr lang="sk-SK" sz="1200" dirty="0" err="1">
                <a:solidFill>
                  <a:srgbClr val="FF0000"/>
                </a:solidFill>
              </a:rPr>
              <a:t>Ulicna</a:t>
            </a:r>
            <a:r>
              <a:rPr lang="sk-SK" sz="1200" dirty="0">
                <a:solidFill>
                  <a:srgbClr val="FF0000"/>
                </a:solidFill>
              </a:rPr>
              <a:t>, Z. </a:t>
            </a:r>
            <a:r>
              <a:rPr lang="sk-SK" sz="1200" dirty="0" err="1">
                <a:solidFill>
                  <a:srgbClr val="FF0000"/>
                </a:solidFill>
              </a:rPr>
              <a:t>Bednarikova</a:t>
            </a:r>
            <a:r>
              <a:rPr lang="sk-SK" sz="1200" dirty="0">
                <a:solidFill>
                  <a:srgbClr val="FF0000"/>
                </a:solidFill>
              </a:rPr>
              <a:t>, Z. </a:t>
            </a:r>
            <a:r>
              <a:rPr lang="sk-SK" sz="1200" dirty="0" err="1">
                <a:solidFill>
                  <a:srgbClr val="FF0000"/>
                </a:solidFill>
              </a:rPr>
              <a:t>Gazova</a:t>
            </a:r>
            <a:r>
              <a:rPr lang="sk-SK" sz="1200" dirty="0">
                <a:solidFill>
                  <a:srgbClr val="FF0000"/>
                </a:solidFill>
              </a:rPr>
              <a:t>. </a:t>
            </a:r>
          </a:p>
          <a:p>
            <a:r>
              <a:rPr lang="sk-SK" sz="1200" i="1" dirty="0" err="1"/>
              <a:t>Structure-activity</a:t>
            </a:r>
            <a:r>
              <a:rPr lang="sk-SK" sz="1200" i="1" dirty="0"/>
              <a:t> </a:t>
            </a:r>
            <a:r>
              <a:rPr lang="sk-SK" sz="1200" i="1" dirty="0" err="1"/>
              <a:t>relationship</a:t>
            </a:r>
            <a:r>
              <a:rPr lang="sk-SK" sz="1200" i="1" dirty="0"/>
              <a:t> </a:t>
            </a:r>
            <a:r>
              <a:rPr lang="sk-SK" sz="1200" i="1" dirty="0" err="1"/>
              <a:t>of</a:t>
            </a:r>
            <a:r>
              <a:rPr lang="sk-SK" sz="1200" i="1" dirty="0"/>
              <a:t> </a:t>
            </a:r>
            <a:r>
              <a:rPr lang="sk-SK" sz="1200" i="1" dirty="0" err="1"/>
              <a:t>acridine</a:t>
            </a:r>
            <a:r>
              <a:rPr lang="sk-SK" sz="1200" i="1" dirty="0"/>
              <a:t> </a:t>
            </a:r>
            <a:r>
              <a:rPr lang="sk-SK" sz="1200" i="1" dirty="0" err="1"/>
              <a:t>derivates</a:t>
            </a:r>
            <a:r>
              <a:rPr lang="sk-SK" sz="1200" i="1" dirty="0"/>
              <a:t> to </a:t>
            </a:r>
            <a:r>
              <a:rPr lang="sk-SK" sz="1200" i="1" dirty="0" err="1"/>
              <a:t>amyloid</a:t>
            </a:r>
            <a:r>
              <a:rPr lang="sk-SK" sz="1200" i="1" dirty="0"/>
              <a:t> </a:t>
            </a:r>
            <a:r>
              <a:rPr lang="sk-SK" sz="1200" i="1" dirty="0" err="1"/>
              <a:t>aggregation</a:t>
            </a:r>
            <a:r>
              <a:rPr lang="sk-SK" sz="1200" i="1" dirty="0"/>
              <a:t> </a:t>
            </a:r>
            <a:r>
              <a:rPr lang="sk-SK" sz="1200" i="1" dirty="0" err="1"/>
              <a:t>of</a:t>
            </a:r>
            <a:r>
              <a:rPr lang="sk-SK" sz="1200" i="1" dirty="0"/>
              <a:t> </a:t>
            </a:r>
            <a:r>
              <a:rPr lang="sk-SK" sz="1200" i="1" dirty="0" err="1"/>
              <a:t>Aβ</a:t>
            </a:r>
            <a:r>
              <a:rPr lang="sk-SK" sz="1200" i="1" dirty="0"/>
              <a:t> </a:t>
            </a:r>
            <a:r>
              <a:rPr lang="sk-SK" sz="1200" i="1" dirty="0" err="1"/>
              <a:t>peptide</a:t>
            </a:r>
            <a:r>
              <a:rPr lang="sk-SK" sz="1200" dirty="0"/>
              <a:t>. </a:t>
            </a:r>
          </a:p>
          <a:p>
            <a:r>
              <a:rPr lang="sk-SK" sz="1200" dirty="0" err="1"/>
              <a:t>Book</a:t>
            </a:r>
            <a:r>
              <a:rPr lang="sk-SK" sz="1200" dirty="0"/>
              <a:t> </a:t>
            </a:r>
            <a:r>
              <a:rPr lang="sk-SK" sz="1200" dirty="0" err="1"/>
              <a:t>of</a:t>
            </a:r>
            <a:r>
              <a:rPr lang="sk-SK" sz="1200" dirty="0"/>
              <a:t> </a:t>
            </a:r>
            <a:r>
              <a:rPr lang="sk-SK" sz="1200" dirty="0" err="1"/>
              <a:t>Contributions</a:t>
            </a:r>
            <a:r>
              <a:rPr lang="sk-SK" sz="1200" dirty="0"/>
              <a:t>, 7</a:t>
            </a:r>
            <a:r>
              <a:rPr lang="sk-SK" sz="1200" baseline="30000" dirty="0"/>
              <a:t>th</a:t>
            </a:r>
            <a:r>
              <a:rPr lang="sk-SK" sz="1200" dirty="0"/>
              <a:t> Slovak </a:t>
            </a:r>
            <a:r>
              <a:rPr lang="sk-SK" sz="1200" dirty="0" err="1"/>
              <a:t>Biophysical</a:t>
            </a:r>
            <a:r>
              <a:rPr lang="sk-SK" sz="1200" dirty="0"/>
              <a:t> </a:t>
            </a:r>
            <a:r>
              <a:rPr lang="sk-SK" sz="1200" dirty="0" err="1"/>
              <a:t>Symposium</a:t>
            </a:r>
            <a:r>
              <a:rPr lang="sk-SK" sz="1200" dirty="0"/>
              <a:t>, </a:t>
            </a:r>
            <a:r>
              <a:rPr lang="sk-SK" sz="1200" dirty="0" err="1"/>
              <a:t>April</a:t>
            </a:r>
            <a:r>
              <a:rPr lang="sk-SK" sz="1200" dirty="0"/>
              <a:t> 6 – 8, 2016, Novy Smokovec, p. </a:t>
            </a:r>
            <a:r>
              <a:rPr lang="sk-SK" sz="1200" dirty="0" smtClean="0"/>
              <a:t>80</a:t>
            </a:r>
          </a:p>
          <a:p>
            <a:endParaRPr lang="sk-SK" sz="500" dirty="0"/>
          </a:p>
          <a:p>
            <a:pPr lvl="0"/>
            <a:r>
              <a:rPr lang="sk-SK" sz="1200" dirty="0" smtClean="0"/>
              <a:t>2. K</a:t>
            </a:r>
            <a:r>
              <a:rPr lang="sk-SK" sz="1200" dirty="0">
                <a:solidFill>
                  <a:srgbClr val="FF0000"/>
                </a:solidFill>
              </a:rPr>
              <a:t>. </a:t>
            </a:r>
            <a:r>
              <a:rPr lang="sk-SK" sz="1200" dirty="0" err="1">
                <a:solidFill>
                  <a:srgbClr val="FF0000"/>
                </a:solidFill>
              </a:rPr>
              <a:t>Ulicna</a:t>
            </a:r>
            <a:r>
              <a:rPr lang="sk-SK" sz="1200" dirty="0">
                <a:solidFill>
                  <a:srgbClr val="FF0000"/>
                </a:solidFill>
              </a:rPr>
              <a:t>, Z. </a:t>
            </a:r>
            <a:r>
              <a:rPr lang="sk-SK" sz="1200" dirty="0" err="1">
                <a:solidFill>
                  <a:srgbClr val="FF0000"/>
                </a:solidFill>
              </a:rPr>
              <a:t>Bednarikova</a:t>
            </a:r>
            <a:r>
              <a:rPr lang="sk-SK" sz="1200" dirty="0">
                <a:solidFill>
                  <a:srgbClr val="FF0000"/>
                </a:solidFill>
              </a:rPr>
              <a:t>,</a:t>
            </a:r>
            <a:r>
              <a:rPr lang="sk-SK" sz="1200" dirty="0"/>
              <a:t> A. </a:t>
            </a:r>
            <a:r>
              <a:rPr lang="sk-SK" sz="1200" dirty="0" err="1"/>
              <a:t>Bhunia</a:t>
            </a:r>
            <a:r>
              <a:rPr lang="sk-SK" sz="1200" dirty="0">
                <a:solidFill>
                  <a:srgbClr val="FF0000"/>
                </a:solidFill>
              </a:rPr>
              <a:t>, Z. </a:t>
            </a:r>
            <a:r>
              <a:rPr lang="sk-SK" sz="1200" dirty="0" err="1">
                <a:solidFill>
                  <a:srgbClr val="FF0000"/>
                </a:solidFill>
              </a:rPr>
              <a:t>Gazova</a:t>
            </a:r>
            <a:r>
              <a:rPr lang="sk-SK" sz="1200" dirty="0"/>
              <a:t>. </a:t>
            </a:r>
          </a:p>
          <a:p>
            <a:r>
              <a:rPr lang="sk-SK" sz="1200" i="1" dirty="0" err="1"/>
              <a:t>Fragments</a:t>
            </a:r>
            <a:r>
              <a:rPr lang="sk-SK" sz="1200" i="1" dirty="0"/>
              <a:t> </a:t>
            </a:r>
            <a:r>
              <a:rPr lang="sk-SK" sz="1200" i="1" dirty="0" err="1"/>
              <a:t>from</a:t>
            </a:r>
            <a:r>
              <a:rPr lang="sk-SK" sz="1200" i="1" dirty="0"/>
              <a:t> </a:t>
            </a:r>
            <a:r>
              <a:rPr lang="sk-SK" sz="1200" i="1" dirty="0" err="1"/>
              <a:t>human</a:t>
            </a:r>
            <a:r>
              <a:rPr lang="sk-SK" sz="1200" i="1" dirty="0"/>
              <a:t> </a:t>
            </a:r>
            <a:r>
              <a:rPr lang="sk-SK" sz="1200" i="1" dirty="0" err="1"/>
              <a:t>lysozyme</a:t>
            </a:r>
            <a:r>
              <a:rPr lang="sk-SK" sz="1200" i="1" dirty="0"/>
              <a:t> </a:t>
            </a:r>
            <a:r>
              <a:rPr lang="sk-SK" sz="1200" i="1" dirty="0" err="1"/>
              <a:t>affect</a:t>
            </a:r>
            <a:r>
              <a:rPr lang="sk-SK" sz="1200" i="1" dirty="0"/>
              <a:t> </a:t>
            </a:r>
            <a:r>
              <a:rPr lang="sk-SK" sz="1200" i="1" dirty="0" err="1"/>
              <a:t>lysozyme</a:t>
            </a:r>
            <a:r>
              <a:rPr lang="sk-SK" sz="1200" i="1" dirty="0"/>
              <a:t> </a:t>
            </a:r>
            <a:r>
              <a:rPr lang="sk-SK" sz="1200" i="1" dirty="0" err="1"/>
              <a:t>amyloid</a:t>
            </a:r>
            <a:r>
              <a:rPr lang="sk-SK" sz="1200" i="1" dirty="0"/>
              <a:t> </a:t>
            </a:r>
            <a:r>
              <a:rPr lang="sk-SK" sz="1200" i="1" dirty="0" err="1"/>
              <a:t>fibrillization</a:t>
            </a:r>
            <a:r>
              <a:rPr lang="sk-SK" sz="1200" i="1" dirty="0"/>
              <a:t>. </a:t>
            </a:r>
            <a:endParaRPr lang="sk-SK" sz="1200" dirty="0"/>
          </a:p>
          <a:p>
            <a:r>
              <a:rPr lang="sk-SK" sz="1200" dirty="0" err="1"/>
              <a:t>Book</a:t>
            </a:r>
            <a:r>
              <a:rPr lang="sk-SK" sz="1200" dirty="0"/>
              <a:t> </a:t>
            </a:r>
            <a:r>
              <a:rPr lang="sk-SK" sz="1200" dirty="0" err="1"/>
              <a:t>of</a:t>
            </a:r>
            <a:r>
              <a:rPr lang="sk-SK" sz="1200" dirty="0"/>
              <a:t> </a:t>
            </a:r>
            <a:r>
              <a:rPr lang="sk-SK" sz="1200" dirty="0" err="1"/>
              <a:t>Contributions</a:t>
            </a:r>
            <a:r>
              <a:rPr lang="sk-SK" sz="1200" dirty="0"/>
              <a:t>, 7</a:t>
            </a:r>
            <a:r>
              <a:rPr lang="sk-SK" sz="1200" baseline="30000" dirty="0"/>
              <a:t>th</a:t>
            </a:r>
            <a:r>
              <a:rPr lang="sk-SK" sz="1200" dirty="0"/>
              <a:t> Slovak </a:t>
            </a:r>
            <a:r>
              <a:rPr lang="sk-SK" sz="1200" dirty="0" err="1"/>
              <a:t>Biophysical</a:t>
            </a:r>
            <a:r>
              <a:rPr lang="sk-SK" sz="1200" dirty="0"/>
              <a:t> </a:t>
            </a:r>
            <a:r>
              <a:rPr lang="sk-SK" sz="1200" dirty="0" err="1"/>
              <a:t>Symposium</a:t>
            </a:r>
            <a:r>
              <a:rPr lang="sk-SK" sz="1200" dirty="0"/>
              <a:t>, 2016, Novy Smokovec, p. </a:t>
            </a:r>
            <a:r>
              <a:rPr lang="sk-SK" sz="1200" dirty="0" smtClean="0"/>
              <a:t>81</a:t>
            </a:r>
          </a:p>
          <a:p>
            <a:endParaRPr lang="sk-SK" sz="500" dirty="0" smtClean="0"/>
          </a:p>
          <a:p>
            <a:r>
              <a:rPr lang="sk-SK" sz="1200" dirty="0" smtClean="0"/>
              <a:t>3. E</a:t>
            </a:r>
            <a:r>
              <a:rPr lang="sk-SK" sz="1200" dirty="0"/>
              <a:t>. </a:t>
            </a:r>
            <a:r>
              <a:rPr lang="sk-SK" sz="1200" dirty="0" err="1"/>
              <a:t>Bystrenova</a:t>
            </a:r>
            <a:r>
              <a:rPr lang="sk-SK" sz="1200" dirty="0">
                <a:solidFill>
                  <a:srgbClr val="FF0000"/>
                </a:solidFill>
              </a:rPr>
              <a:t>, Z. </a:t>
            </a:r>
            <a:r>
              <a:rPr lang="sk-SK" sz="1200" dirty="0" err="1">
                <a:solidFill>
                  <a:srgbClr val="FF0000"/>
                </a:solidFill>
              </a:rPr>
              <a:t>Bednarikova</a:t>
            </a:r>
            <a:r>
              <a:rPr lang="sk-SK" sz="1200" dirty="0"/>
              <a:t>, M. </a:t>
            </a:r>
            <a:r>
              <a:rPr lang="sk-SK" sz="1200" dirty="0" err="1"/>
              <a:t>Barbalinardo</a:t>
            </a:r>
            <a:r>
              <a:rPr lang="sk-SK" sz="1200" dirty="0"/>
              <a:t>, C. </a:t>
            </a:r>
            <a:r>
              <a:rPr lang="sk-SK" sz="1200" dirty="0" err="1"/>
              <a:t>Albonetti</a:t>
            </a:r>
            <a:r>
              <a:rPr lang="sk-SK" sz="1200" dirty="0"/>
              <a:t>, F. </a:t>
            </a:r>
            <a:r>
              <a:rPr lang="sk-SK" sz="1200" dirty="0" err="1"/>
              <a:t>Valle</a:t>
            </a:r>
            <a:r>
              <a:rPr lang="sk-SK" sz="1200" dirty="0"/>
              <a:t>, </a:t>
            </a:r>
            <a:r>
              <a:rPr lang="sk-SK" sz="1200" dirty="0">
                <a:solidFill>
                  <a:srgbClr val="FF0000"/>
                </a:solidFill>
              </a:rPr>
              <a:t>Z. </a:t>
            </a:r>
            <a:r>
              <a:rPr lang="sk-SK" sz="1200" dirty="0" err="1">
                <a:solidFill>
                  <a:srgbClr val="FF0000"/>
                </a:solidFill>
              </a:rPr>
              <a:t>Gazova</a:t>
            </a:r>
            <a:r>
              <a:rPr lang="sk-SK" sz="1200" dirty="0"/>
              <a:t>. </a:t>
            </a:r>
          </a:p>
          <a:p>
            <a:r>
              <a:rPr lang="sk-SK" sz="1200" i="1" dirty="0" err="1"/>
              <a:t>Lysozyme</a:t>
            </a:r>
            <a:r>
              <a:rPr lang="sk-SK" sz="1200" i="1" dirty="0"/>
              <a:t> </a:t>
            </a:r>
            <a:r>
              <a:rPr lang="sk-SK" sz="1200" i="1" dirty="0" err="1"/>
              <a:t>amyloid</a:t>
            </a:r>
            <a:r>
              <a:rPr lang="sk-SK" sz="1200" i="1" dirty="0"/>
              <a:t> </a:t>
            </a:r>
            <a:r>
              <a:rPr lang="sk-SK" sz="1200" i="1" dirty="0" err="1"/>
              <a:t>species</a:t>
            </a:r>
            <a:r>
              <a:rPr lang="sk-SK" sz="1200" i="1" dirty="0"/>
              <a:t> and </a:t>
            </a:r>
            <a:r>
              <a:rPr lang="sk-SK" sz="1200" i="1" dirty="0" err="1"/>
              <a:t>their</a:t>
            </a:r>
            <a:r>
              <a:rPr lang="sk-SK" sz="1200" i="1" dirty="0"/>
              <a:t> </a:t>
            </a:r>
            <a:r>
              <a:rPr lang="sk-SK" sz="1200" i="1" dirty="0" err="1"/>
              <a:t>influence</a:t>
            </a:r>
            <a:r>
              <a:rPr lang="sk-SK" sz="1200" i="1" dirty="0"/>
              <a:t> on </a:t>
            </a:r>
            <a:r>
              <a:rPr lang="sk-SK" sz="1200" i="1" dirty="0" err="1"/>
              <a:t>neural</a:t>
            </a:r>
            <a:r>
              <a:rPr lang="sk-SK" sz="1200" i="1" dirty="0"/>
              <a:t> </a:t>
            </a:r>
            <a:r>
              <a:rPr lang="sk-SK" sz="1200" i="1" dirty="0" err="1"/>
              <a:t>cell</a:t>
            </a:r>
            <a:r>
              <a:rPr lang="sk-SK" sz="1200" i="1" dirty="0"/>
              <a:t> </a:t>
            </a:r>
            <a:r>
              <a:rPr lang="sk-SK" sz="1200" i="1" dirty="0" err="1"/>
              <a:t>viability</a:t>
            </a:r>
            <a:r>
              <a:rPr lang="sk-SK" sz="1200" dirty="0"/>
              <a:t>. </a:t>
            </a:r>
          </a:p>
          <a:p>
            <a:r>
              <a:rPr lang="sk-SK" sz="1200" dirty="0" err="1"/>
              <a:t>Book</a:t>
            </a:r>
            <a:r>
              <a:rPr lang="sk-SK" sz="1200" dirty="0"/>
              <a:t> </a:t>
            </a:r>
            <a:r>
              <a:rPr lang="sk-SK" sz="1200" dirty="0" err="1"/>
              <a:t>of</a:t>
            </a:r>
            <a:r>
              <a:rPr lang="sk-SK" sz="1200" dirty="0"/>
              <a:t> </a:t>
            </a:r>
            <a:r>
              <a:rPr lang="sk-SK" sz="1200" dirty="0" err="1"/>
              <a:t>Contributions</a:t>
            </a:r>
            <a:r>
              <a:rPr lang="sk-SK" sz="1200" dirty="0"/>
              <a:t>, 7</a:t>
            </a:r>
            <a:r>
              <a:rPr lang="sk-SK" sz="1200" baseline="30000" dirty="0"/>
              <a:t>th</a:t>
            </a:r>
            <a:r>
              <a:rPr lang="sk-SK" sz="1200" dirty="0"/>
              <a:t> Slovak </a:t>
            </a:r>
            <a:r>
              <a:rPr lang="sk-SK" sz="1200" dirty="0" err="1"/>
              <a:t>Biophysical</a:t>
            </a:r>
            <a:r>
              <a:rPr lang="sk-SK" sz="1200" dirty="0"/>
              <a:t> </a:t>
            </a:r>
            <a:r>
              <a:rPr lang="sk-SK" sz="1200" dirty="0" err="1"/>
              <a:t>Symposium</a:t>
            </a:r>
            <a:r>
              <a:rPr lang="sk-SK" sz="1200" dirty="0"/>
              <a:t>, 2016, Novy Smokovec, p. 79</a:t>
            </a:r>
            <a:r>
              <a:rPr lang="sk-SK" sz="1200" dirty="0" smtClean="0"/>
              <a:t>.</a:t>
            </a:r>
          </a:p>
          <a:p>
            <a:endParaRPr lang="sk-SK" sz="500" dirty="0" smtClean="0"/>
          </a:p>
          <a:p>
            <a:r>
              <a:rPr lang="sk-SK" sz="1200" dirty="0" smtClean="0"/>
              <a:t>4. </a:t>
            </a:r>
            <a:r>
              <a:rPr lang="sk-SK" sz="1200" dirty="0" smtClean="0">
                <a:solidFill>
                  <a:srgbClr val="FF0000"/>
                </a:solidFill>
              </a:rPr>
              <a:t>D</a:t>
            </a:r>
            <a:r>
              <a:rPr lang="sk-SK" sz="1200" dirty="0">
                <a:solidFill>
                  <a:srgbClr val="FF0000"/>
                </a:solidFill>
              </a:rPr>
              <a:t>. </a:t>
            </a:r>
            <a:r>
              <a:rPr lang="sk-SK" sz="1200" dirty="0" err="1">
                <a:solidFill>
                  <a:srgbClr val="FF0000"/>
                </a:solidFill>
              </a:rPr>
              <a:t>Fedunova</a:t>
            </a:r>
            <a:r>
              <a:rPr lang="sk-SK" sz="1200" dirty="0">
                <a:solidFill>
                  <a:srgbClr val="FF0000"/>
                </a:solidFill>
              </a:rPr>
              <a:t>, Z. </a:t>
            </a:r>
            <a:r>
              <a:rPr lang="sk-SK" sz="1200" dirty="0" err="1">
                <a:solidFill>
                  <a:srgbClr val="FF0000"/>
                </a:solidFill>
              </a:rPr>
              <a:t>Bednarikova</a:t>
            </a:r>
            <a:r>
              <a:rPr lang="sk-SK" sz="1200" dirty="0">
                <a:solidFill>
                  <a:srgbClr val="FF0000"/>
                </a:solidFill>
              </a:rPr>
              <a:t>, </a:t>
            </a:r>
            <a:r>
              <a:rPr lang="sk-SK" sz="1200" dirty="0"/>
              <a:t>E. </a:t>
            </a:r>
            <a:r>
              <a:rPr lang="sk-SK" sz="1200" dirty="0" err="1"/>
              <a:t>Demjen</a:t>
            </a:r>
            <a:r>
              <a:rPr lang="sk-SK" sz="1200" dirty="0"/>
              <a:t>, </a:t>
            </a:r>
            <a:r>
              <a:rPr lang="sk-SK" sz="1200" dirty="0">
                <a:solidFill>
                  <a:srgbClr val="FF0000"/>
                </a:solidFill>
              </a:rPr>
              <a:t>J. Marek, D. </a:t>
            </a:r>
            <a:r>
              <a:rPr lang="sk-SK" sz="1200" dirty="0" err="1">
                <a:solidFill>
                  <a:srgbClr val="FF0000"/>
                </a:solidFill>
              </a:rPr>
              <a:t>Sedlakova</a:t>
            </a:r>
            <a:r>
              <a:rPr lang="sk-SK" sz="1200" dirty="0">
                <a:solidFill>
                  <a:srgbClr val="FF0000"/>
                </a:solidFill>
              </a:rPr>
              <a:t>, Z. </a:t>
            </a:r>
            <a:r>
              <a:rPr lang="sk-SK" sz="1200" dirty="0" err="1">
                <a:solidFill>
                  <a:srgbClr val="FF0000"/>
                </a:solidFill>
              </a:rPr>
              <a:t>Gazova</a:t>
            </a:r>
            <a:r>
              <a:rPr lang="sk-SK" sz="1200" dirty="0"/>
              <a:t>. </a:t>
            </a:r>
          </a:p>
          <a:p>
            <a:r>
              <a:rPr lang="sk-SK" sz="1200" i="1" dirty="0" err="1"/>
              <a:t>Destabilization</a:t>
            </a:r>
            <a:r>
              <a:rPr lang="sk-SK" sz="1200" i="1" dirty="0"/>
              <a:t> and </a:t>
            </a:r>
            <a:r>
              <a:rPr lang="sk-SK" sz="1200" i="1" dirty="0" err="1"/>
              <a:t>fibrillization</a:t>
            </a:r>
            <a:r>
              <a:rPr lang="sk-SK" sz="1200" i="1" dirty="0"/>
              <a:t> </a:t>
            </a:r>
            <a:r>
              <a:rPr lang="sk-SK" sz="1200" i="1" dirty="0" err="1"/>
              <a:t>of</a:t>
            </a:r>
            <a:r>
              <a:rPr lang="sk-SK" sz="1200" i="1" dirty="0"/>
              <a:t> </a:t>
            </a:r>
            <a:r>
              <a:rPr lang="sk-SK" sz="1200" i="1" dirty="0" err="1"/>
              <a:t>proteins</a:t>
            </a:r>
            <a:r>
              <a:rPr lang="sk-SK" sz="1200" i="1" dirty="0"/>
              <a:t> in </a:t>
            </a:r>
            <a:r>
              <a:rPr lang="sk-SK" sz="1200" i="1" dirty="0" err="1"/>
              <a:t>ionic</a:t>
            </a:r>
            <a:r>
              <a:rPr lang="sk-SK" sz="1200" i="1" dirty="0"/>
              <a:t> </a:t>
            </a:r>
            <a:r>
              <a:rPr lang="sk-SK" sz="1200" i="1" dirty="0" err="1"/>
              <a:t>liquids</a:t>
            </a:r>
            <a:r>
              <a:rPr lang="sk-SK" sz="1200" i="1" dirty="0"/>
              <a:t> - </a:t>
            </a:r>
            <a:r>
              <a:rPr lang="sk-SK" sz="1200" i="1" dirty="0" err="1"/>
              <a:t>anion</a:t>
            </a:r>
            <a:r>
              <a:rPr lang="sk-SK" sz="1200" i="1" dirty="0"/>
              <a:t> </a:t>
            </a:r>
            <a:r>
              <a:rPr lang="sk-SK" sz="1200" i="1" dirty="0" err="1"/>
              <a:t>vs</a:t>
            </a:r>
            <a:r>
              <a:rPr lang="sk-SK" sz="1200" i="1" dirty="0"/>
              <a:t>. </a:t>
            </a:r>
            <a:r>
              <a:rPr lang="sk-SK" sz="1200" i="1" dirty="0" err="1"/>
              <a:t>cation</a:t>
            </a:r>
            <a:r>
              <a:rPr lang="sk-SK" sz="1200" i="1" dirty="0"/>
              <a:t> role</a:t>
            </a:r>
            <a:r>
              <a:rPr lang="sk-SK" sz="1200" dirty="0"/>
              <a:t>. </a:t>
            </a:r>
          </a:p>
          <a:p>
            <a:r>
              <a:rPr lang="sk-SK" sz="1200" dirty="0" err="1"/>
              <a:t>Book</a:t>
            </a:r>
            <a:r>
              <a:rPr lang="sk-SK" sz="1200" dirty="0"/>
              <a:t> </a:t>
            </a:r>
            <a:r>
              <a:rPr lang="sk-SK" sz="1200" dirty="0" err="1"/>
              <a:t>of</a:t>
            </a:r>
            <a:r>
              <a:rPr lang="sk-SK" sz="1200" dirty="0"/>
              <a:t> </a:t>
            </a:r>
            <a:r>
              <a:rPr lang="sk-SK" sz="1200" dirty="0" err="1"/>
              <a:t>Contributions</a:t>
            </a:r>
            <a:r>
              <a:rPr lang="sk-SK" sz="1200" dirty="0"/>
              <a:t>, 7</a:t>
            </a:r>
            <a:r>
              <a:rPr lang="sk-SK" sz="1200" baseline="30000" dirty="0"/>
              <a:t>th</a:t>
            </a:r>
            <a:r>
              <a:rPr lang="sk-SK" sz="1200" dirty="0"/>
              <a:t> Slovak </a:t>
            </a:r>
            <a:r>
              <a:rPr lang="sk-SK" sz="1200" dirty="0" err="1"/>
              <a:t>Biophysical</a:t>
            </a:r>
            <a:r>
              <a:rPr lang="sk-SK" sz="1200" dirty="0"/>
              <a:t> </a:t>
            </a:r>
            <a:r>
              <a:rPr lang="sk-SK" sz="1200" dirty="0" err="1"/>
              <a:t>Symposium</a:t>
            </a:r>
            <a:r>
              <a:rPr lang="sk-SK" sz="1200" dirty="0"/>
              <a:t>, 2016, Novy Smokovec, p. 77-78</a:t>
            </a:r>
            <a:r>
              <a:rPr lang="sk-SK" sz="1200" dirty="0" smtClean="0"/>
              <a:t>.</a:t>
            </a:r>
          </a:p>
          <a:p>
            <a:endParaRPr lang="sk-SK" sz="500" dirty="0"/>
          </a:p>
          <a:p>
            <a:pPr lvl="0"/>
            <a:r>
              <a:rPr lang="sk-SK" sz="1200" dirty="0" smtClean="0"/>
              <a:t>5. </a:t>
            </a:r>
            <a:r>
              <a:rPr lang="sk-SK" sz="1200" dirty="0">
                <a:solidFill>
                  <a:srgbClr val="FF0000"/>
                </a:solidFill>
              </a:rPr>
              <a:t>Z. </a:t>
            </a:r>
            <a:r>
              <a:rPr lang="sk-SK" sz="1200" dirty="0" err="1">
                <a:solidFill>
                  <a:srgbClr val="FF0000"/>
                </a:solidFill>
              </a:rPr>
              <a:t>Bednarikova</a:t>
            </a:r>
            <a:r>
              <a:rPr lang="sk-SK" sz="1200" dirty="0"/>
              <a:t>, E. </a:t>
            </a:r>
            <a:r>
              <a:rPr lang="sk-SK" sz="1200" dirty="0" err="1"/>
              <a:t>Demjen</a:t>
            </a:r>
            <a:r>
              <a:rPr lang="sk-SK" sz="1200" dirty="0"/>
              <a:t>, S. </a:t>
            </a:r>
            <a:r>
              <a:rPr lang="sk-SK" sz="1200" dirty="0" err="1"/>
              <a:t>Dutz</a:t>
            </a:r>
            <a:r>
              <a:rPr lang="sk-SK" sz="1200" dirty="0"/>
              <a:t>, M.M. </a:t>
            </a:r>
            <a:r>
              <a:rPr lang="sk-SK" sz="1200" dirty="0" err="1"/>
              <a:t>Mocanu</a:t>
            </a:r>
            <a:r>
              <a:rPr lang="sk-SK" sz="1200" dirty="0"/>
              <a:t>, </a:t>
            </a:r>
            <a:r>
              <a:rPr lang="sk-SK" sz="1200" dirty="0">
                <a:solidFill>
                  <a:srgbClr val="FF0000"/>
                </a:solidFill>
              </a:rPr>
              <a:t>K. </a:t>
            </a:r>
            <a:r>
              <a:rPr lang="sk-SK" sz="1200" dirty="0" err="1">
                <a:solidFill>
                  <a:srgbClr val="FF0000"/>
                </a:solidFill>
              </a:rPr>
              <a:t>Ulicna</a:t>
            </a:r>
            <a:r>
              <a:rPr lang="sk-SK" sz="1200" dirty="0">
                <a:solidFill>
                  <a:srgbClr val="FF0000"/>
                </a:solidFill>
              </a:rPr>
              <a:t>, </a:t>
            </a:r>
            <a:r>
              <a:rPr lang="sk-SK" sz="1200" dirty="0"/>
              <a:t>P. </a:t>
            </a:r>
            <a:r>
              <a:rPr lang="sk-SK" sz="1200" dirty="0" err="1"/>
              <a:t>Kopcansky</a:t>
            </a:r>
            <a:r>
              <a:rPr lang="sk-SK" sz="1200" dirty="0"/>
              <a:t>, </a:t>
            </a:r>
            <a:r>
              <a:rPr lang="sk-SK" sz="1200" dirty="0">
                <a:solidFill>
                  <a:srgbClr val="FF0000"/>
                </a:solidFill>
              </a:rPr>
              <a:t>Z. </a:t>
            </a:r>
            <a:r>
              <a:rPr lang="sk-SK" sz="1200" dirty="0" err="1">
                <a:solidFill>
                  <a:srgbClr val="FF0000"/>
                </a:solidFill>
              </a:rPr>
              <a:t>Gazova</a:t>
            </a:r>
            <a:r>
              <a:rPr lang="sk-SK" sz="1200" dirty="0"/>
              <a:t>. </a:t>
            </a:r>
          </a:p>
          <a:p>
            <a:r>
              <a:rPr lang="sk-SK" sz="1200" i="1" dirty="0" err="1"/>
              <a:t>Ability</a:t>
            </a:r>
            <a:r>
              <a:rPr lang="sk-SK" sz="1200" i="1" dirty="0"/>
              <a:t> </a:t>
            </a:r>
            <a:r>
              <a:rPr lang="sk-SK" sz="1200" i="1" dirty="0" err="1"/>
              <a:t>of</a:t>
            </a:r>
            <a:r>
              <a:rPr lang="sk-SK" sz="1200" i="1" dirty="0"/>
              <a:t> </a:t>
            </a:r>
            <a:r>
              <a:rPr lang="sk-SK" sz="1200" i="1" dirty="0" err="1"/>
              <a:t>nanoparticles</a:t>
            </a:r>
            <a:r>
              <a:rPr lang="sk-SK" sz="1200" i="1" dirty="0"/>
              <a:t> </a:t>
            </a:r>
            <a:r>
              <a:rPr lang="sk-SK" sz="1200" i="1" dirty="0" err="1"/>
              <a:t>coated</a:t>
            </a:r>
            <a:r>
              <a:rPr lang="sk-SK" sz="1200" i="1" dirty="0"/>
              <a:t> </a:t>
            </a:r>
            <a:r>
              <a:rPr lang="sk-SK" sz="1200" i="1" dirty="0" err="1"/>
              <a:t>with</a:t>
            </a:r>
            <a:r>
              <a:rPr lang="sk-SK" sz="1200" i="1" dirty="0"/>
              <a:t> </a:t>
            </a:r>
            <a:r>
              <a:rPr lang="sk-SK" sz="1200" i="1" dirty="0" err="1"/>
              <a:t>different</a:t>
            </a:r>
            <a:r>
              <a:rPr lang="sk-SK" sz="1200" i="1" dirty="0"/>
              <a:t> </a:t>
            </a:r>
            <a:r>
              <a:rPr lang="sk-SK" sz="1200" i="1" dirty="0" err="1"/>
              <a:t>types</a:t>
            </a:r>
            <a:r>
              <a:rPr lang="sk-SK" sz="1200" i="1" dirty="0"/>
              <a:t> </a:t>
            </a:r>
            <a:r>
              <a:rPr lang="sk-SK" sz="1200" i="1" dirty="0" err="1"/>
              <a:t>of</a:t>
            </a:r>
            <a:r>
              <a:rPr lang="sk-SK" sz="1200" i="1" dirty="0"/>
              <a:t> </a:t>
            </a:r>
            <a:r>
              <a:rPr lang="sk-SK" sz="1200" i="1" dirty="0" err="1"/>
              <a:t>dextran</a:t>
            </a:r>
            <a:r>
              <a:rPr lang="sk-SK" sz="1200" i="1" dirty="0"/>
              <a:t> to </a:t>
            </a:r>
            <a:r>
              <a:rPr lang="sk-SK" sz="1200" i="1" dirty="0" err="1"/>
              <a:t>inhibit</a:t>
            </a:r>
            <a:r>
              <a:rPr lang="sk-SK" sz="1200" i="1" dirty="0"/>
              <a:t> </a:t>
            </a:r>
            <a:r>
              <a:rPr lang="sk-SK" sz="1200" i="1" dirty="0" err="1"/>
              <a:t>amyloid</a:t>
            </a:r>
            <a:r>
              <a:rPr lang="sk-SK" sz="1200" i="1" dirty="0"/>
              <a:t> </a:t>
            </a:r>
            <a:r>
              <a:rPr lang="sk-SK" sz="1200" i="1" dirty="0" err="1"/>
              <a:t>aggregation</a:t>
            </a:r>
            <a:r>
              <a:rPr lang="sk-SK" sz="1200" i="1" dirty="0"/>
              <a:t> </a:t>
            </a:r>
            <a:r>
              <a:rPr lang="sk-SK" sz="1200" i="1" dirty="0" err="1"/>
              <a:t>of</a:t>
            </a:r>
            <a:r>
              <a:rPr lang="sk-SK" sz="1200" i="1" dirty="0"/>
              <a:t> </a:t>
            </a:r>
            <a:r>
              <a:rPr lang="sk-SK" sz="1200" i="1" dirty="0" err="1"/>
              <a:t>lysozyme</a:t>
            </a:r>
            <a:r>
              <a:rPr lang="sk-SK" sz="1200" dirty="0"/>
              <a:t>. </a:t>
            </a:r>
          </a:p>
          <a:p>
            <a:r>
              <a:rPr lang="sk-SK" sz="1200" dirty="0" err="1"/>
              <a:t>Book</a:t>
            </a:r>
            <a:r>
              <a:rPr lang="sk-SK" sz="1200" dirty="0"/>
              <a:t> </a:t>
            </a:r>
            <a:r>
              <a:rPr lang="sk-SK" sz="1200" dirty="0" err="1"/>
              <a:t>of</a:t>
            </a:r>
            <a:r>
              <a:rPr lang="sk-SK" sz="1200" dirty="0"/>
              <a:t> </a:t>
            </a:r>
            <a:r>
              <a:rPr lang="sk-SK" sz="1200" dirty="0" err="1"/>
              <a:t>Contributions</a:t>
            </a:r>
            <a:r>
              <a:rPr lang="sk-SK" sz="1200" dirty="0"/>
              <a:t>, 7</a:t>
            </a:r>
            <a:r>
              <a:rPr lang="sk-SK" sz="1200" baseline="30000" dirty="0"/>
              <a:t>th</a:t>
            </a:r>
            <a:r>
              <a:rPr lang="sk-SK" sz="1200" dirty="0"/>
              <a:t> Slovak </a:t>
            </a:r>
            <a:r>
              <a:rPr lang="sk-SK" sz="1200" dirty="0" err="1"/>
              <a:t>Biophysical</a:t>
            </a:r>
            <a:r>
              <a:rPr lang="sk-SK" sz="1200" dirty="0"/>
              <a:t> </a:t>
            </a:r>
            <a:r>
              <a:rPr lang="sk-SK" sz="1200" dirty="0" err="1"/>
              <a:t>Symposium</a:t>
            </a:r>
            <a:r>
              <a:rPr lang="sk-SK" sz="1200" dirty="0"/>
              <a:t>, 2016, Novy Smokovec, p.76</a:t>
            </a:r>
          </a:p>
          <a:p>
            <a:endParaRPr lang="sk-SK" sz="1200" dirty="0"/>
          </a:p>
          <a:p>
            <a:r>
              <a:rPr lang="sk-SK" sz="1200" dirty="0"/>
              <a:t> </a:t>
            </a:r>
          </a:p>
        </p:txBody>
      </p:sp>
      <p:sp>
        <p:nvSpPr>
          <p:cNvPr id="3" name="Obdĺžnik 2"/>
          <p:cNvSpPr/>
          <p:nvPr/>
        </p:nvSpPr>
        <p:spPr>
          <a:xfrm>
            <a:off x="332450" y="4005064"/>
            <a:ext cx="881905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k-SK" sz="1200" dirty="0" smtClean="0"/>
              <a:t>6. </a:t>
            </a:r>
            <a:r>
              <a:rPr lang="sk-SK" sz="1200" dirty="0" smtClean="0">
                <a:solidFill>
                  <a:srgbClr val="FF0000"/>
                </a:solidFill>
              </a:rPr>
              <a:t>Z</a:t>
            </a:r>
            <a:r>
              <a:rPr lang="sk-SK" sz="1200" dirty="0">
                <a:solidFill>
                  <a:srgbClr val="FF0000"/>
                </a:solidFill>
              </a:rPr>
              <a:t>. </a:t>
            </a:r>
            <a:r>
              <a:rPr lang="sk-SK" sz="1200" dirty="0" err="1">
                <a:solidFill>
                  <a:srgbClr val="FF0000"/>
                </a:solidFill>
              </a:rPr>
              <a:t>Bednarikova</a:t>
            </a:r>
            <a:r>
              <a:rPr lang="sk-SK" sz="1200" dirty="0"/>
              <a:t>, M.H. Viet, K. </a:t>
            </a:r>
            <a:r>
              <a:rPr lang="sk-SK" sz="1200" dirty="0" err="1"/>
              <a:t>Siposova</a:t>
            </a:r>
            <a:r>
              <a:rPr lang="sk-SK" sz="1200" dirty="0"/>
              <a:t>, </a:t>
            </a:r>
            <a:r>
              <a:rPr lang="sk-SK" sz="1200" dirty="0">
                <a:solidFill>
                  <a:srgbClr val="FF0000"/>
                </a:solidFill>
              </a:rPr>
              <a:t>A. </a:t>
            </a:r>
            <a:r>
              <a:rPr lang="sk-SK" sz="1200" dirty="0" err="1">
                <a:solidFill>
                  <a:srgbClr val="FF0000"/>
                </a:solidFill>
              </a:rPr>
              <a:t>Antosova</a:t>
            </a:r>
            <a:r>
              <a:rPr lang="sk-SK" sz="1200" dirty="0">
                <a:solidFill>
                  <a:srgbClr val="FF0000"/>
                </a:solidFill>
              </a:rPr>
              <a:t>,</a:t>
            </a:r>
            <a:r>
              <a:rPr lang="sk-SK" sz="1200" dirty="0"/>
              <a:t> T.T.  </a:t>
            </a:r>
            <a:r>
              <a:rPr lang="sk-SK" sz="1200" dirty="0" err="1"/>
              <a:t>Nguyen</a:t>
            </a:r>
            <a:r>
              <a:rPr lang="sk-SK" sz="1200" dirty="0"/>
              <a:t>, M.S. </a:t>
            </a:r>
            <a:r>
              <a:rPr lang="sk-SK" sz="1200" dirty="0" err="1"/>
              <a:t>Li</a:t>
            </a:r>
            <a:r>
              <a:rPr lang="sk-SK" sz="1200" dirty="0"/>
              <a:t>, </a:t>
            </a:r>
            <a:r>
              <a:rPr lang="sk-SK" sz="1200" dirty="0">
                <a:solidFill>
                  <a:srgbClr val="FF0000"/>
                </a:solidFill>
              </a:rPr>
              <a:t>Z. </a:t>
            </a:r>
            <a:r>
              <a:rPr lang="sk-SK" sz="1200" dirty="0" err="1">
                <a:solidFill>
                  <a:srgbClr val="FF0000"/>
                </a:solidFill>
              </a:rPr>
              <a:t>Gazova</a:t>
            </a:r>
            <a:r>
              <a:rPr lang="sk-SK" sz="1200" dirty="0">
                <a:solidFill>
                  <a:srgbClr val="FF0000"/>
                </a:solidFill>
              </a:rPr>
              <a:t>. </a:t>
            </a:r>
          </a:p>
          <a:p>
            <a:r>
              <a:rPr lang="sk-SK" sz="1200" i="1" dirty="0"/>
              <a:t>In </a:t>
            </a:r>
            <a:r>
              <a:rPr lang="sk-SK" sz="1200" i="1" dirty="0" err="1"/>
              <a:t>Silico</a:t>
            </a:r>
            <a:r>
              <a:rPr lang="sk-SK" sz="1200" i="1" dirty="0"/>
              <a:t> and in </a:t>
            </a:r>
            <a:r>
              <a:rPr lang="sk-SK" sz="1200" i="1" dirty="0" err="1"/>
              <a:t>Vitro</a:t>
            </a:r>
            <a:r>
              <a:rPr lang="sk-SK" sz="1200" i="1" dirty="0"/>
              <a:t> Study </a:t>
            </a:r>
            <a:r>
              <a:rPr lang="sk-SK" sz="1200" i="1" dirty="0" err="1"/>
              <a:t>of</a:t>
            </a:r>
            <a:r>
              <a:rPr lang="sk-SK" sz="1200" i="1" dirty="0"/>
              <a:t> </a:t>
            </a:r>
            <a:r>
              <a:rPr lang="sk-SK" sz="1200" i="1" dirty="0" err="1"/>
              <a:t>Binding</a:t>
            </a:r>
            <a:r>
              <a:rPr lang="sk-SK" sz="1200" i="1" dirty="0"/>
              <a:t> </a:t>
            </a:r>
            <a:r>
              <a:rPr lang="sk-SK" sz="1200" i="1" dirty="0" err="1"/>
              <a:t>Affinity</a:t>
            </a:r>
            <a:r>
              <a:rPr lang="sk-SK" sz="1200" i="1" dirty="0"/>
              <a:t> </a:t>
            </a:r>
            <a:r>
              <a:rPr lang="sk-SK" sz="1200" i="1" dirty="0" err="1"/>
              <a:t>of</a:t>
            </a:r>
            <a:r>
              <a:rPr lang="sk-SK" sz="1200" i="1" dirty="0"/>
              <a:t> </a:t>
            </a:r>
            <a:r>
              <a:rPr lang="sk-SK" sz="1200" i="1" dirty="0" err="1"/>
              <a:t>Tripeptides</a:t>
            </a:r>
            <a:r>
              <a:rPr lang="sk-SK" sz="1200" i="1" dirty="0"/>
              <a:t> to </a:t>
            </a:r>
            <a:r>
              <a:rPr lang="sk-SK" sz="1200" i="1" dirty="0" err="1"/>
              <a:t>Amyloid</a:t>
            </a:r>
            <a:r>
              <a:rPr lang="sk-SK" sz="1200" i="1" dirty="0"/>
              <a:t> β </a:t>
            </a:r>
            <a:r>
              <a:rPr lang="sk-SK" sz="1200" i="1" dirty="0" err="1"/>
              <a:t>Fibrils</a:t>
            </a:r>
            <a:r>
              <a:rPr lang="sk-SK" sz="1200" i="1" dirty="0"/>
              <a:t>.</a:t>
            </a:r>
            <a:r>
              <a:rPr lang="sk-SK" sz="1200" dirty="0"/>
              <a:t> </a:t>
            </a:r>
          </a:p>
          <a:p>
            <a:r>
              <a:rPr lang="sk-SK" sz="1200" dirty="0" err="1"/>
              <a:t>Abstract</a:t>
            </a:r>
            <a:r>
              <a:rPr lang="sk-SK" sz="1200" dirty="0"/>
              <a:t> </a:t>
            </a:r>
            <a:r>
              <a:rPr lang="sk-SK" sz="1200" dirty="0" err="1"/>
              <a:t>book</a:t>
            </a:r>
            <a:r>
              <a:rPr lang="sk-SK" sz="1200" dirty="0"/>
              <a:t>, 2</a:t>
            </a:r>
            <a:r>
              <a:rPr lang="sk-SK" sz="1200" baseline="30000" dirty="0"/>
              <a:t>nd</a:t>
            </a:r>
            <a:r>
              <a:rPr lang="sk-SK" sz="1200" dirty="0"/>
              <a:t> NGP-NET COST </a:t>
            </a:r>
            <a:r>
              <a:rPr lang="sk-SK" sz="1200" dirty="0" err="1"/>
              <a:t>Symposium</a:t>
            </a:r>
            <a:r>
              <a:rPr lang="sk-SK" sz="1200" dirty="0"/>
              <a:t>, </a:t>
            </a:r>
            <a:r>
              <a:rPr lang="sk-SK" sz="1200" dirty="0" err="1"/>
              <a:t>Non-globular</a:t>
            </a:r>
            <a:r>
              <a:rPr lang="sk-SK" sz="1200" dirty="0"/>
              <a:t> </a:t>
            </a:r>
            <a:r>
              <a:rPr lang="sk-SK" sz="1200" dirty="0" err="1"/>
              <a:t>proteins</a:t>
            </a:r>
            <a:r>
              <a:rPr lang="sk-SK" sz="1200" dirty="0"/>
              <a:t> in </a:t>
            </a:r>
            <a:r>
              <a:rPr lang="sk-SK" sz="1200" dirty="0" err="1"/>
              <a:t>molecular</a:t>
            </a:r>
            <a:r>
              <a:rPr lang="sk-SK" sz="1200" dirty="0"/>
              <a:t> </a:t>
            </a:r>
            <a:r>
              <a:rPr lang="sk-SK" sz="1200" dirty="0" err="1"/>
              <a:t>physiopathology</a:t>
            </a:r>
            <a:r>
              <a:rPr lang="sk-SK" sz="1200" dirty="0"/>
              <a:t>, September 15 -17 2016, Belehrad, Srbsko, </a:t>
            </a:r>
            <a:r>
              <a:rPr lang="sk-SK" sz="1200" dirty="0" smtClean="0"/>
              <a:t>P33</a:t>
            </a:r>
          </a:p>
          <a:p>
            <a:endParaRPr lang="sk-SK" sz="500" dirty="0"/>
          </a:p>
          <a:p>
            <a:pPr lvl="0"/>
            <a:r>
              <a:rPr lang="sk-SK" sz="1200" dirty="0" smtClean="0"/>
              <a:t>7. K</a:t>
            </a:r>
            <a:r>
              <a:rPr lang="sk-SK" sz="1200" dirty="0"/>
              <a:t>. </a:t>
            </a:r>
            <a:r>
              <a:rPr lang="sk-SK" sz="1200" dirty="0" err="1"/>
              <a:t>Ulicna</a:t>
            </a:r>
            <a:r>
              <a:rPr lang="sk-SK" sz="1200" dirty="0"/>
              <a:t>, J. </a:t>
            </a:r>
            <a:r>
              <a:rPr lang="sk-SK" sz="1200" dirty="0" err="1"/>
              <a:t>Kubackova</a:t>
            </a:r>
            <a:r>
              <a:rPr lang="sk-SK" sz="1200" dirty="0"/>
              <a:t>, Z. </a:t>
            </a:r>
            <a:r>
              <a:rPr lang="sk-SK" sz="1200" dirty="0" err="1"/>
              <a:t>Bednarikova</a:t>
            </a:r>
            <a:r>
              <a:rPr lang="sk-SK" sz="1200" dirty="0"/>
              <a:t>,  Z. </a:t>
            </a:r>
            <a:r>
              <a:rPr lang="sk-SK" sz="1200" dirty="0" err="1"/>
              <a:t>Gazova</a:t>
            </a:r>
            <a:r>
              <a:rPr lang="sk-SK" sz="1200" dirty="0"/>
              <a:t>. </a:t>
            </a:r>
          </a:p>
          <a:p>
            <a:r>
              <a:rPr lang="sk-SK" sz="1200" i="1" dirty="0" err="1"/>
              <a:t>Structure</a:t>
            </a:r>
            <a:r>
              <a:rPr lang="sk-SK" sz="1200" i="1" dirty="0"/>
              <a:t> </a:t>
            </a:r>
            <a:r>
              <a:rPr lang="sk-SK" sz="1200" i="1" dirty="0" err="1"/>
              <a:t>of</a:t>
            </a:r>
            <a:r>
              <a:rPr lang="sk-SK" sz="1200" i="1" dirty="0"/>
              <a:t> </a:t>
            </a:r>
            <a:r>
              <a:rPr lang="sk-SK" sz="1200" i="1" dirty="0" err="1"/>
              <a:t>the</a:t>
            </a:r>
            <a:r>
              <a:rPr lang="sk-SK" sz="1200" i="1" dirty="0"/>
              <a:t> </a:t>
            </a:r>
            <a:r>
              <a:rPr lang="sk-SK" sz="1200" i="1" dirty="0" err="1"/>
              <a:t>acridine</a:t>
            </a:r>
            <a:r>
              <a:rPr lang="sk-SK" sz="1200" i="1" dirty="0"/>
              <a:t> </a:t>
            </a:r>
            <a:r>
              <a:rPr lang="sk-SK" sz="1200" i="1" dirty="0" err="1"/>
              <a:t>derivates</a:t>
            </a:r>
            <a:r>
              <a:rPr lang="sk-SK" sz="1200" i="1" dirty="0"/>
              <a:t> </a:t>
            </a:r>
            <a:r>
              <a:rPr lang="sk-SK" sz="1200" i="1" dirty="0" err="1"/>
              <a:t>affects</a:t>
            </a:r>
            <a:r>
              <a:rPr lang="sk-SK" sz="1200" i="1" dirty="0"/>
              <a:t> </a:t>
            </a:r>
            <a:r>
              <a:rPr lang="sk-SK" sz="1200" i="1" dirty="0" err="1"/>
              <a:t>amyloid</a:t>
            </a:r>
            <a:r>
              <a:rPr lang="sk-SK" sz="1200" i="1" dirty="0"/>
              <a:t> </a:t>
            </a:r>
            <a:r>
              <a:rPr lang="sk-SK" sz="1200" i="1" dirty="0" err="1"/>
              <a:t>aggregation</a:t>
            </a:r>
            <a:r>
              <a:rPr lang="sk-SK" sz="1200" i="1" dirty="0"/>
              <a:t> </a:t>
            </a:r>
            <a:r>
              <a:rPr lang="sk-SK" sz="1200" i="1" dirty="0" err="1"/>
              <a:t>of</a:t>
            </a:r>
            <a:r>
              <a:rPr lang="sk-SK" sz="1200" i="1" dirty="0"/>
              <a:t> </a:t>
            </a:r>
            <a:r>
              <a:rPr lang="sk-SK" sz="1200" i="1" dirty="0" err="1"/>
              <a:t>Aβ</a:t>
            </a:r>
            <a:r>
              <a:rPr lang="sk-SK" sz="1200" i="1" dirty="0"/>
              <a:t> </a:t>
            </a:r>
            <a:r>
              <a:rPr lang="sk-SK" sz="1200" i="1" dirty="0" err="1"/>
              <a:t>peptide</a:t>
            </a:r>
            <a:r>
              <a:rPr lang="sk-SK" sz="1200" i="1" dirty="0"/>
              <a:t>. </a:t>
            </a:r>
            <a:endParaRPr lang="sk-SK" sz="1200" dirty="0"/>
          </a:p>
          <a:p>
            <a:r>
              <a:rPr lang="sk-SK" sz="1200" dirty="0" err="1"/>
              <a:t>Abstract</a:t>
            </a:r>
            <a:r>
              <a:rPr lang="sk-SK" sz="1200" dirty="0"/>
              <a:t> </a:t>
            </a:r>
            <a:r>
              <a:rPr lang="sk-SK" sz="1200" dirty="0" err="1"/>
              <a:t>book</a:t>
            </a:r>
            <a:r>
              <a:rPr lang="sk-SK" sz="1200" dirty="0"/>
              <a:t>, 2</a:t>
            </a:r>
            <a:r>
              <a:rPr lang="sk-SK" sz="1200" baseline="30000" dirty="0"/>
              <a:t>nd</a:t>
            </a:r>
            <a:r>
              <a:rPr lang="sk-SK" sz="1200" dirty="0"/>
              <a:t> NGP-NET COST </a:t>
            </a:r>
            <a:r>
              <a:rPr lang="sk-SK" sz="1200" dirty="0" err="1"/>
              <a:t>Symposium</a:t>
            </a:r>
            <a:r>
              <a:rPr lang="sk-SK" sz="1200" dirty="0"/>
              <a:t>, </a:t>
            </a:r>
            <a:r>
              <a:rPr lang="sk-SK" sz="1200" dirty="0" err="1"/>
              <a:t>Non-globular</a:t>
            </a:r>
            <a:r>
              <a:rPr lang="sk-SK" sz="1200" dirty="0"/>
              <a:t> </a:t>
            </a:r>
            <a:r>
              <a:rPr lang="sk-SK" sz="1200" dirty="0" err="1"/>
              <a:t>proteins</a:t>
            </a:r>
            <a:r>
              <a:rPr lang="sk-SK" sz="1200" dirty="0"/>
              <a:t> in </a:t>
            </a:r>
            <a:r>
              <a:rPr lang="sk-SK" sz="1200" dirty="0" err="1"/>
              <a:t>molecular</a:t>
            </a:r>
            <a:r>
              <a:rPr lang="sk-SK" sz="1200" dirty="0"/>
              <a:t> </a:t>
            </a:r>
            <a:r>
              <a:rPr lang="sk-SK" sz="1200" dirty="0" err="1"/>
              <a:t>physiopathology</a:t>
            </a:r>
            <a:r>
              <a:rPr lang="sk-SK" sz="1200" dirty="0"/>
              <a:t>, September 15 -17 2016, Belehrad, Srbsko, </a:t>
            </a:r>
            <a:r>
              <a:rPr lang="sk-SK" sz="1200" dirty="0" smtClean="0"/>
              <a:t>P29</a:t>
            </a:r>
          </a:p>
          <a:p>
            <a:endParaRPr lang="sk-SK" sz="500" dirty="0" smtClean="0"/>
          </a:p>
          <a:p>
            <a:pPr lvl="0"/>
            <a:r>
              <a:rPr lang="sk-SK" sz="1200" dirty="0" smtClean="0"/>
              <a:t>8. </a:t>
            </a:r>
            <a:r>
              <a:rPr lang="sk-SK" sz="1200" dirty="0" smtClean="0">
                <a:solidFill>
                  <a:srgbClr val="FF0000"/>
                </a:solidFill>
              </a:rPr>
              <a:t>D. </a:t>
            </a:r>
            <a:r>
              <a:rPr lang="sk-SK" sz="1200" dirty="0" err="1" smtClean="0">
                <a:solidFill>
                  <a:srgbClr val="FF0000"/>
                </a:solidFill>
              </a:rPr>
              <a:t>Fedunova</a:t>
            </a:r>
            <a:r>
              <a:rPr lang="sk-SK" sz="1200" dirty="0" smtClean="0">
                <a:solidFill>
                  <a:srgbClr val="FF0000"/>
                </a:solidFill>
              </a:rPr>
              <a:t>, Z. </a:t>
            </a:r>
            <a:r>
              <a:rPr lang="sk-SK" sz="1200" dirty="0" err="1" smtClean="0">
                <a:solidFill>
                  <a:srgbClr val="FF0000"/>
                </a:solidFill>
              </a:rPr>
              <a:t>Bednarikova</a:t>
            </a:r>
            <a:r>
              <a:rPr lang="sk-SK" sz="1200" dirty="0" smtClean="0"/>
              <a:t>, P.D.Q </a:t>
            </a:r>
            <a:r>
              <a:rPr lang="sk-SK" sz="1200" dirty="0" err="1" smtClean="0"/>
              <a:t>Huy</a:t>
            </a:r>
            <a:r>
              <a:rPr lang="sk-SK" sz="1200" dirty="0" smtClean="0"/>
              <a:t>, M.M. </a:t>
            </a:r>
            <a:r>
              <a:rPr lang="sk-SK" sz="1200" dirty="0" err="1" smtClean="0"/>
              <a:t>Mocanu</a:t>
            </a:r>
            <a:r>
              <a:rPr lang="sk-SK" sz="1200" dirty="0" smtClean="0"/>
              <a:t>, M.S. </a:t>
            </a:r>
            <a:r>
              <a:rPr lang="sk-SK" sz="1200" dirty="0" err="1" smtClean="0"/>
              <a:t>Li</a:t>
            </a:r>
            <a:r>
              <a:rPr lang="sk-SK" sz="1200" dirty="0" smtClean="0"/>
              <a:t>, </a:t>
            </a:r>
            <a:r>
              <a:rPr lang="sk-SK" sz="1200" dirty="0" smtClean="0">
                <a:solidFill>
                  <a:srgbClr val="FF0000"/>
                </a:solidFill>
              </a:rPr>
              <a:t>Z. </a:t>
            </a:r>
            <a:r>
              <a:rPr lang="sk-SK" sz="1200" dirty="0" err="1" smtClean="0">
                <a:solidFill>
                  <a:srgbClr val="FF0000"/>
                </a:solidFill>
              </a:rPr>
              <a:t>Gazova</a:t>
            </a:r>
            <a:r>
              <a:rPr lang="sk-SK" sz="1200" dirty="0" smtClean="0"/>
              <a:t>. </a:t>
            </a:r>
          </a:p>
          <a:p>
            <a:r>
              <a:rPr lang="sk-SK" sz="1200" i="1" dirty="0" err="1" smtClean="0"/>
              <a:t>Inhibiting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activity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of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fullerenol</a:t>
            </a:r>
            <a:r>
              <a:rPr lang="sk-SK" sz="1200" i="1" dirty="0" smtClean="0"/>
              <a:t> C</a:t>
            </a:r>
            <a:r>
              <a:rPr lang="sk-SK" sz="1200" i="1" baseline="-25000" dirty="0" smtClean="0"/>
              <a:t>60</a:t>
            </a:r>
            <a:r>
              <a:rPr lang="sk-SK" sz="1200" i="1" dirty="0" smtClean="0"/>
              <a:t>(OH)</a:t>
            </a:r>
            <a:r>
              <a:rPr lang="sk-SK" sz="1200" i="1" baseline="-25000" dirty="0" smtClean="0"/>
              <a:t>16</a:t>
            </a:r>
            <a:r>
              <a:rPr lang="sk-SK" sz="1200" i="1" dirty="0" smtClean="0"/>
              <a:t>  on Aβ</a:t>
            </a:r>
            <a:r>
              <a:rPr lang="sk-SK" sz="1200" i="1" baseline="-25000" dirty="0" smtClean="0"/>
              <a:t>40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amyloid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aggregation</a:t>
            </a:r>
            <a:r>
              <a:rPr lang="sk-SK" sz="1200" i="1" dirty="0" smtClean="0"/>
              <a:t> - in </a:t>
            </a:r>
            <a:r>
              <a:rPr lang="sk-SK" sz="1200" i="1" dirty="0" err="1" smtClean="0"/>
              <a:t>vitro</a:t>
            </a:r>
            <a:r>
              <a:rPr lang="sk-SK" sz="1200" i="1" dirty="0" smtClean="0"/>
              <a:t> and in </a:t>
            </a:r>
            <a:r>
              <a:rPr lang="sk-SK" sz="1200" i="1" dirty="0" err="1" smtClean="0"/>
              <a:t>silico</a:t>
            </a:r>
            <a:r>
              <a:rPr lang="sk-SK" sz="1200" i="1" dirty="0" smtClean="0"/>
              <a:t> study. </a:t>
            </a:r>
            <a:endParaRPr lang="sk-SK" sz="1200" dirty="0" smtClean="0"/>
          </a:p>
          <a:p>
            <a:r>
              <a:rPr lang="sk-SK" sz="1200" dirty="0" err="1" smtClean="0"/>
              <a:t>Abstract</a:t>
            </a:r>
            <a:r>
              <a:rPr lang="sk-SK" sz="1200" dirty="0" smtClean="0"/>
              <a:t> </a:t>
            </a:r>
            <a:r>
              <a:rPr lang="sk-SK" sz="1200" dirty="0" err="1" smtClean="0"/>
              <a:t>book</a:t>
            </a:r>
            <a:r>
              <a:rPr lang="sk-SK" sz="1200" dirty="0" smtClean="0"/>
              <a:t>,</a:t>
            </a:r>
            <a:r>
              <a:rPr lang="sk-SK" sz="1200" i="1" dirty="0" smtClean="0"/>
              <a:t> </a:t>
            </a:r>
            <a:r>
              <a:rPr lang="sk-SK" sz="1200" dirty="0" smtClean="0"/>
              <a:t>2</a:t>
            </a:r>
            <a:r>
              <a:rPr lang="sk-SK" sz="1200" baseline="30000" dirty="0" smtClean="0"/>
              <a:t>nd</a:t>
            </a:r>
            <a:r>
              <a:rPr lang="sk-SK" sz="1200" dirty="0" smtClean="0"/>
              <a:t> NGP-NET COST </a:t>
            </a:r>
            <a:r>
              <a:rPr lang="sk-SK" sz="1200" dirty="0" err="1" smtClean="0"/>
              <a:t>Symposium</a:t>
            </a:r>
            <a:r>
              <a:rPr lang="sk-SK" sz="1200" dirty="0" smtClean="0"/>
              <a:t>, </a:t>
            </a:r>
            <a:r>
              <a:rPr lang="sk-SK" sz="1200" dirty="0" err="1" smtClean="0"/>
              <a:t>Non-globular</a:t>
            </a:r>
            <a:r>
              <a:rPr lang="sk-SK" sz="1200" dirty="0" smtClean="0"/>
              <a:t> </a:t>
            </a:r>
            <a:r>
              <a:rPr lang="sk-SK" sz="1200" dirty="0" err="1" smtClean="0"/>
              <a:t>proteins</a:t>
            </a:r>
            <a:r>
              <a:rPr lang="sk-SK" sz="1200" dirty="0" smtClean="0"/>
              <a:t> in </a:t>
            </a:r>
            <a:r>
              <a:rPr lang="sk-SK" sz="1200" dirty="0" err="1" smtClean="0"/>
              <a:t>molecular</a:t>
            </a:r>
            <a:r>
              <a:rPr lang="sk-SK" sz="1200" dirty="0" smtClean="0"/>
              <a:t> </a:t>
            </a:r>
            <a:r>
              <a:rPr lang="sk-SK" sz="1200" dirty="0" err="1" smtClean="0"/>
              <a:t>physiopathology</a:t>
            </a:r>
            <a:r>
              <a:rPr lang="sk-SK" sz="1200" dirty="0" smtClean="0"/>
              <a:t>, September 15 -17 2016, Belehrad, Srbsko, prednáška T15.</a:t>
            </a:r>
          </a:p>
          <a:p>
            <a:r>
              <a:rPr lang="sk-SK" sz="1200" dirty="0" smtClean="0"/>
              <a:t> </a:t>
            </a:r>
            <a:endParaRPr lang="sk-SK" sz="1200" dirty="0"/>
          </a:p>
        </p:txBody>
      </p:sp>
      <p:sp>
        <p:nvSpPr>
          <p:cNvPr id="6" name="Obdĺžnik 5"/>
          <p:cNvSpPr/>
          <p:nvPr/>
        </p:nvSpPr>
        <p:spPr>
          <a:xfrm>
            <a:off x="5817394" y="-16013"/>
            <a:ext cx="33801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Gažová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Amyloidná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agregácia</a:t>
            </a:r>
            <a:r>
              <a:rPr lang="sk-SK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proteínov 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85363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19139" y="404664"/>
            <a:ext cx="881905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b="1" u="sng" dirty="0">
                <a:solidFill>
                  <a:srgbClr val="FF0000"/>
                </a:solidFill>
              </a:rPr>
              <a:t>KONFERENČNÉ VÝSTUPY za rok 2016 – POSTERY + PREDNÁŠKY</a:t>
            </a:r>
            <a:endParaRPr lang="sk-SK" sz="1600" dirty="0">
              <a:solidFill>
                <a:srgbClr val="FF0000"/>
              </a:solidFill>
            </a:endParaRPr>
          </a:p>
          <a:p>
            <a:r>
              <a:rPr lang="sk-SK" sz="1000" dirty="0"/>
              <a:t> </a:t>
            </a:r>
            <a:endParaRPr lang="sk-SK" sz="1052" dirty="0" smtClean="0"/>
          </a:p>
          <a:p>
            <a:pPr lvl="0"/>
            <a:r>
              <a:rPr lang="sk-SK" sz="1400" dirty="0" smtClean="0"/>
              <a:t>9. </a:t>
            </a:r>
            <a:r>
              <a:rPr lang="sk-SK" sz="1400" dirty="0" smtClean="0">
                <a:solidFill>
                  <a:srgbClr val="FF0000"/>
                </a:solidFill>
              </a:rPr>
              <a:t>Zuzana </a:t>
            </a:r>
            <a:r>
              <a:rPr lang="sk-SK" sz="1400" dirty="0" err="1">
                <a:solidFill>
                  <a:srgbClr val="FF0000"/>
                </a:solidFill>
              </a:rPr>
              <a:t>Bednarikova</a:t>
            </a:r>
            <a:r>
              <a:rPr lang="sk-SK" sz="1400" dirty="0"/>
              <a:t>, Eva </a:t>
            </a:r>
            <a:r>
              <a:rPr lang="sk-SK" sz="1400" dirty="0" err="1"/>
              <a:t>Bystrenova</a:t>
            </a:r>
            <a:r>
              <a:rPr lang="sk-SK" sz="1400" dirty="0"/>
              <a:t>, </a:t>
            </a:r>
            <a:r>
              <a:rPr lang="sk-SK" sz="1400" dirty="0" err="1"/>
              <a:t>Mai</a:t>
            </a:r>
            <a:r>
              <a:rPr lang="sk-SK" sz="1400" dirty="0"/>
              <a:t> </a:t>
            </a:r>
            <a:r>
              <a:rPr lang="sk-SK" sz="1400" dirty="0" err="1"/>
              <a:t>Suan</a:t>
            </a:r>
            <a:r>
              <a:rPr lang="sk-SK" sz="1400" dirty="0"/>
              <a:t> </a:t>
            </a:r>
            <a:r>
              <a:rPr lang="sk-SK" sz="1400" dirty="0" err="1"/>
              <a:t>Li</a:t>
            </a:r>
            <a:r>
              <a:rPr lang="sk-SK" sz="1400" dirty="0"/>
              <a:t>, </a:t>
            </a:r>
            <a:r>
              <a:rPr lang="sk-SK" sz="1400" dirty="0" err="1"/>
              <a:t>Maria-Magdalena</a:t>
            </a:r>
            <a:r>
              <a:rPr lang="sk-SK" sz="1400" dirty="0"/>
              <a:t> </a:t>
            </a:r>
            <a:r>
              <a:rPr lang="sk-SK" sz="1400" dirty="0" err="1"/>
              <a:t>Mocanu</a:t>
            </a:r>
            <a:r>
              <a:rPr lang="sk-SK" sz="1400" dirty="0"/>
              <a:t>, </a:t>
            </a:r>
            <a:r>
              <a:rPr lang="sk-SK" sz="1400" dirty="0" err="1"/>
              <a:t>Steven</a:t>
            </a:r>
            <a:r>
              <a:rPr lang="sk-SK" sz="1400" dirty="0"/>
              <a:t> </a:t>
            </a:r>
            <a:r>
              <a:rPr lang="sk-SK" sz="1400" dirty="0" err="1"/>
              <a:t>S.-S.Wang</a:t>
            </a:r>
            <a:r>
              <a:rPr lang="sk-SK" sz="1400" dirty="0"/>
              <a:t>, </a:t>
            </a:r>
            <a:r>
              <a:rPr lang="sk-SK" sz="1400" dirty="0" err="1"/>
              <a:t>Rui</a:t>
            </a:r>
            <a:r>
              <a:rPr lang="sk-SK" sz="1400" dirty="0"/>
              <a:t> </a:t>
            </a:r>
            <a:r>
              <a:rPr lang="sk-SK" sz="1400" dirty="0" err="1"/>
              <a:t>Wang</a:t>
            </a:r>
            <a:r>
              <a:rPr lang="sk-SK" sz="1400" dirty="0"/>
              <a:t>, </a:t>
            </a:r>
            <a:r>
              <a:rPr lang="sk-SK" sz="1400" dirty="0">
                <a:solidFill>
                  <a:srgbClr val="FF0000"/>
                </a:solidFill>
              </a:rPr>
              <a:t>Zuzana </a:t>
            </a:r>
            <a:r>
              <a:rPr lang="sk-SK" sz="1400" dirty="0" err="1">
                <a:solidFill>
                  <a:srgbClr val="FF0000"/>
                </a:solidFill>
              </a:rPr>
              <a:t>Gazova</a:t>
            </a:r>
            <a:endParaRPr lang="sk-SK" sz="1400" dirty="0">
              <a:solidFill>
                <a:srgbClr val="FF0000"/>
              </a:solidFill>
            </a:endParaRPr>
          </a:p>
          <a:p>
            <a:r>
              <a:rPr lang="sk-SK" sz="1400" dirty="0"/>
              <a:t>AFM study </a:t>
            </a:r>
            <a:r>
              <a:rPr lang="sk-SK" sz="1400" dirty="0" err="1"/>
              <a:t>of</a:t>
            </a:r>
            <a:r>
              <a:rPr lang="sk-SK" sz="1400" dirty="0"/>
              <a:t> </a:t>
            </a:r>
            <a:r>
              <a:rPr lang="sk-SK" sz="1400" dirty="0" err="1"/>
              <a:t>amyloid</a:t>
            </a:r>
            <a:r>
              <a:rPr lang="sk-SK" sz="1400" dirty="0"/>
              <a:t> </a:t>
            </a:r>
            <a:r>
              <a:rPr lang="sk-SK" sz="1400" dirty="0" err="1"/>
              <a:t>self-assembly</a:t>
            </a:r>
            <a:endParaRPr lang="sk-SK" sz="1400" dirty="0"/>
          </a:p>
          <a:p>
            <a:r>
              <a:rPr lang="sk-SK" sz="1400" i="1" dirty="0" err="1"/>
              <a:t>Book</a:t>
            </a:r>
            <a:r>
              <a:rPr lang="sk-SK" sz="1400" i="1" dirty="0"/>
              <a:t> </a:t>
            </a:r>
            <a:r>
              <a:rPr lang="sk-SK" sz="1400" i="1" dirty="0" err="1"/>
              <a:t>of</a:t>
            </a:r>
            <a:r>
              <a:rPr lang="sk-SK" sz="1400" i="1" dirty="0"/>
              <a:t> </a:t>
            </a:r>
            <a:r>
              <a:rPr lang="sk-SK" sz="1400" i="1" dirty="0" err="1"/>
              <a:t>abstract</a:t>
            </a:r>
            <a:r>
              <a:rPr lang="sk-SK" sz="1400" i="1" dirty="0"/>
              <a:t> </a:t>
            </a:r>
            <a:r>
              <a:rPr lang="sk-SK" sz="1400" i="1" dirty="0" err="1"/>
              <a:t>StSPM´meeting</a:t>
            </a:r>
            <a:r>
              <a:rPr lang="sk-SK" sz="1400" i="1" dirty="0"/>
              <a:t> 16, 20. – 21.10 .2016 Bologna, </a:t>
            </a:r>
            <a:r>
              <a:rPr lang="sk-SK" sz="1400" i="1" dirty="0" err="1"/>
              <a:t>Italy</a:t>
            </a:r>
            <a:r>
              <a:rPr lang="sk-SK" sz="1400" i="1" dirty="0"/>
              <a:t>, p. 34</a:t>
            </a:r>
            <a:endParaRPr lang="sk-SK" sz="1400" dirty="0"/>
          </a:p>
          <a:p>
            <a:r>
              <a:rPr lang="sk-SK" sz="1400" i="1" dirty="0"/>
              <a:t> </a:t>
            </a:r>
            <a:endParaRPr lang="sk-SK" sz="1400" dirty="0"/>
          </a:p>
          <a:p>
            <a:pPr lvl="0"/>
            <a:r>
              <a:rPr lang="sk-SK" sz="1400" dirty="0"/>
              <a:t> </a:t>
            </a:r>
            <a:r>
              <a:rPr lang="sk-SK" sz="1400" dirty="0" smtClean="0"/>
              <a:t>10. </a:t>
            </a:r>
            <a:r>
              <a:rPr lang="cs-CZ" sz="1400" dirty="0" smtClean="0">
                <a:solidFill>
                  <a:srgbClr val="FF0000"/>
                </a:solidFill>
              </a:rPr>
              <a:t>Z</a:t>
            </a:r>
            <a:r>
              <a:rPr lang="cs-CZ" sz="1400" dirty="0">
                <a:solidFill>
                  <a:srgbClr val="FF0000"/>
                </a:solidFill>
              </a:rPr>
              <a:t>. </a:t>
            </a:r>
            <a:r>
              <a:rPr lang="cs-CZ" sz="1400" dirty="0" err="1">
                <a:solidFill>
                  <a:srgbClr val="FF0000"/>
                </a:solidFill>
              </a:rPr>
              <a:t>Gazova</a:t>
            </a:r>
            <a:r>
              <a:rPr lang="cs-CZ" sz="1400" dirty="0">
                <a:solidFill>
                  <a:srgbClr val="FF0000"/>
                </a:solidFill>
              </a:rPr>
              <a:t>, Z. </a:t>
            </a:r>
            <a:r>
              <a:rPr lang="cs-CZ" sz="1400" dirty="0" err="1">
                <a:solidFill>
                  <a:srgbClr val="FF0000"/>
                </a:solidFill>
              </a:rPr>
              <a:t>Bednarikova</a:t>
            </a:r>
            <a:r>
              <a:rPr lang="cs-CZ" sz="1400" dirty="0"/>
              <a:t>, E. </a:t>
            </a:r>
            <a:r>
              <a:rPr lang="cs-CZ" sz="1400" dirty="0" err="1"/>
              <a:t>Demejn</a:t>
            </a:r>
            <a:r>
              <a:rPr lang="cs-CZ" sz="1400" dirty="0"/>
              <a:t>, S. </a:t>
            </a:r>
            <a:r>
              <a:rPr lang="cs-CZ" sz="1400" dirty="0" err="1"/>
              <a:t>Dutz</a:t>
            </a:r>
            <a:r>
              <a:rPr lang="cs-CZ" sz="1400" dirty="0"/>
              <a:t>, M.-M. </a:t>
            </a:r>
            <a:r>
              <a:rPr lang="cs-CZ" sz="1400" dirty="0" err="1"/>
              <a:t>Mocanu</a:t>
            </a:r>
            <a:r>
              <a:rPr lang="cs-CZ" sz="1400" dirty="0"/>
              <a:t>, P. </a:t>
            </a:r>
            <a:r>
              <a:rPr lang="cs-CZ" sz="1400" dirty="0" err="1"/>
              <a:t>Kopcansky</a:t>
            </a:r>
            <a:r>
              <a:rPr lang="cs-CZ" sz="1400" dirty="0"/>
              <a:t>, </a:t>
            </a:r>
            <a:r>
              <a:rPr lang="cs-CZ" sz="1400" dirty="0">
                <a:solidFill>
                  <a:srgbClr val="FF0000"/>
                </a:solidFill>
              </a:rPr>
              <a:t>K. </a:t>
            </a:r>
            <a:r>
              <a:rPr lang="cs-CZ" sz="1400" dirty="0" err="1">
                <a:solidFill>
                  <a:srgbClr val="FF0000"/>
                </a:solidFill>
              </a:rPr>
              <a:t>Ulicna</a:t>
            </a:r>
            <a:endParaRPr lang="sk-SK" sz="1400" dirty="0">
              <a:solidFill>
                <a:srgbClr val="FF0000"/>
              </a:solidFill>
            </a:endParaRPr>
          </a:p>
          <a:p>
            <a:r>
              <a:rPr lang="cs-CZ" sz="1400" dirty="0"/>
              <a:t> </a:t>
            </a:r>
            <a:r>
              <a:rPr lang="cs-CZ" sz="1400" dirty="0" err="1"/>
              <a:t>Inhibition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amyloid </a:t>
            </a:r>
            <a:r>
              <a:rPr lang="cs-CZ" sz="1400" dirty="0" err="1"/>
              <a:t>aggregation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lysozyme by </a:t>
            </a:r>
            <a:r>
              <a:rPr lang="cs-CZ" sz="1400" dirty="0" err="1"/>
              <a:t>application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magnetic</a:t>
            </a:r>
            <a:r>
              <a:rPr lang="cs-CZ" sz="1400" dirty="0"/>
              <a:t> </a:t>
            </a:r>
            <a:r>
              <a:rPr lang="cs-CZ" sz="1400" dirty="0" err="1"/>
              <a:t>nanoparticles</a:t>
            </a:r>
            <a:r>
              <a:rPr lang="cs-CZ" sz="1400" dirty="0"/>
              <a:t> </a:t>
            </a:r>
            <a:r>
              <a:rPr lang="cs-CZ" sz="1400" dirty="0" err="1"/>
              <a:t>coated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different</a:t>
            </a:r>
            <a:r>
              <a:rPr lang="cs-CZ" sz="1400" dirty="0"/>
              <a:t> </a:t>
            </a:r>
            <a:r>
              <a:rPr lang="cs-CZ" sz="1400" dirty="0" err="1"/>
              <a:t>types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dextran</a:t>
            </a:r>
            <a:endParaRPr lang="sk-SK" sz="1400" dirty="0"/>
          </a:p>
          <a:p>
            <a:r>
              <a:rPr lang="sk-SK" sz="1400" i="1" dirty="0" err="1"/>
              <a:t>Book</a:t>
            </a:r>
            <a:r>
              <a:rPr lang="sk-SK" sz="1400" i="1" dirty="0"/>
              <a:t> </a:t>
            </a:r>
            <a:r>
              <a:rPr lang="sk-SK" sz="1400" i="1" dirty="0" err="1"/>
              <a:t>of</a:t>
            </a:r>
            <a:r>
              <a:rPr lang="sk-SK" sz="1400" i="1" dirty="0"/>
              <a:t> </a:t>
            </a:r>
            <a:r>
              <a:rPr lang="sk-SK" sz="1400" i="1" dirty="0" err="1"/>
              <a:t>abstract</a:t>
            </a:r>
            <a:r>
              <a:rPr lang="sk-SK" sz="1400" i="1" dirty="0"/>
              <a:t>, 11th </a:t>
            </a:r>
            <a:r>
              <a:rPr lang="sk-SK" sz="1400" i="1" dirty="0" err="1"/>
              <a:t>international</a:t>
            </a:r>
            <a:r>
              <a:rPr lang="sk-SK" sz="1400" i="1" dirty="0"/>
              <a:t> </a:t>
            </a:r>
            <a:r>
              <a:rPr lang="sk-SK" sz="1400" i="1" dirty="0" err="1"/>
              <a:t>conferenceon</a:t>
            </a:r>
            <a:r>
              <a:rPr lang="sk-SK" sz="1400" i="1" dirty="0"/>
              <a:t> </a:t>
            </a:r>
            <a:r>
              <a:rPr lang="sk-SK" sz="1400" i="1" dirty="0" err="1"/>
              <a:t>the</a:t>
            </a:r>
            <a:r>
              <a:rPr lang="sk-SK" sz="1400" i="1" dirty="0"/>
              <a:t> </a:t>
            </a:r>
            <a:r>
              <a:rPr lang="sk-SK" sz="1400" i="1" dirty="0" err="1"/>
              <a:t>Scientific</a:t>
            </a:r>
            <a:r>
              <a:rPr lang="sk-SK" sz="1400" i="1" dirty="0"/>
              <a:t> and </a:t>
            </a:r>
            <a:r>
              <a:rPr lang="sk-SK" sz="1400" i="1" dirty="0" err="1"/>
              <a:t>Clinical</a:t>
            </a:r>
            <a:r>
              <a:rPr lang="sk-SK" sz="1400" i="1" dirty="0"/>
              <a:t> </a:t>
            </a:r>
            <a:r>
              <a:rPr lang="sk-SK" sz="1400" i="1" dirty="0" err="1"/>
              <a:t>Applications</a:t>
            </a:r>
            <a:r>
              <a:rPr lang="sk-SK" sz="1400" i="1" dirty="0"/>
              <a:t> </a:t>
            </a:r>
            <a:r>
              <a:rPr lang="sk-SK" sz="1400" i="1" dirty="0" err="1"/>
              <a:t>of</a:t>
            </a:r>
            <a:r>
              <a:rPr lang="sk-SK" sz="1400" i="1" dirty="0"/>
              <a:t> </a:t>
            </a:r>
            <a:r>
              <a:rPr lang="sk-SK" sz="1400" i="1" dirty="0" err="1"/>
              <a:t>Magnetic</a:t>
            </a:r>
            <a:r>
              <a:rPr lang="sk-SK" sz="1400" i="1" dirty="0"/>
              <a:t> </a:t>
            </a:r>
            <a:r>
              <a:rPr lang="sk-SK" sz="1400" i="1" dirty="0" err="1"/>
              <a:t>Carriers</a:t>
            </a:r>
            <a:r>
              <a:rPr lang="sk-SK" sz="1400" i="1" dirty="0"/>
              <a:t>, </a:t>
            </a:r>
            <a:r>
              <a:rPr lang="sk-SK" sz="1400" i="1" dirty="0" err="1"/>
              <a:t>Vancouver</a:t>
            </a:r>
            <a:r>
              <a:rPr lang="sk-SK" sz="1400" i="1" dirty="0"/>
              <a:t>, </a:t>
            </a:r>
            <a:r>
              <a:rPr lang="sk-SK" sz="1400" i="1" dirty="0" err="1"/>
              <a:t>Canada</a:t>
            </a:r>
            <a:r>
              <a:rPr lang="sk-SK" sz="1400" i="1" dirty="0"/>
              <a:t>, </a:t>
            </a:r>
            <a:r>
              <a:rPr lang="sk-SK" sz="1400" i="1" dirty="0" err="1"/>
              <a:t>May</a:t>
            </a:r>
            <a:r>
              <a:rPr lang="sk-SK" sz="1400" i="1" dirty="0"/>
              <a:t> 31 – </a:t>
            </a:r>
            <a:r>
              <a:rPr lang="sk-SK" sz="1400" i="1" dirty="0" err="1"/>
              <a:t>June</a:t>
            </a:r>
            <a:r>
              <a:rPr lang="sk-SK" sz="1400" i="1" dirty="0"/>
              <a:t> 4, 2016, </a:t>
            </a:r>
            <a:r>
              <a:rPr lang="sk-SK" sz="1400" i="1" dirty="0" err="1"/>
              <a:t>poster</a:t>
            </a:r>
            <a:r>
              <a:rPr lang="sk-SK" sz="1400" i="1" dirty="0"/>
              <a:t> </a:t>
            </a:r>
            <a:r>
              <a:rPr lang="sk-SK" sz="1400" i="1" dirty="0" smtClean="0"/>
              <a:t>29</a:t>
            </a:r>
            <a:endParaRPr lang="sk-SK" sz="14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8105" y="3212976"/>
            <a:ext cx="8568952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sk-SK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sk-SK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POZVANÉ PREDNÁŠKY </a:t>
            </a:r>
          </a:p>
          <a:p>
            <a:pPr algn="l">
              <a:defRPr/>
            </a:pPr>
            <a:endParaRPr lang="sk-SK" sz="1600" b="1" u="sng" dirty="0">
              <a:solidFill>
                <a:srgbClr val="FF0000"/>
              </a:solidFill>
              <a:latin typeface="+mn-lt"/>
            </a:endParaRPr>
          </a:p>
          <a:p>
            <a:pPr algn="l">
              <a:defRPr/>
            </a:pPr>
            <a:r>
              <a:rPr lang="sk-SK" sz="1600" b="1" dirty="0" smtClean="0">
                <a:latin typeface="+mn-lt"/>
              </a:rPr>
              <a:t>Z</a:t>
            </a:r>
            <a:r>
              <a:rPr lang="sk-SK" sz="1600" b="1" dirty="0">
                <a:latin typeface="+mn-lt"/>
              </a:rPr>
              <a:t>. </a:t>
            </a:r>
            <a:r>
              <a:rPr lang="sk-SK" sz="1600" b="1" dirty="0" err="1">
                <a:latin typeface="+mn-lt"/>
              </a:rPr>
              <a:t>Gažová</a:t>
            </a:r>
            <a:r>
              <a:rPr lang="sk-SK" sz="1600" b="1" dirty="0">
                <a:latin typeface="+mn-lt"/>
              </a:rPr>
              <a:t> -  </a:t>
            </a:r>
            <a:r>
              <a:rPr lang="sk-SK" sz="1600" b="1" dirty="0" err="1">
                <a:latin typeface="+mn-lt"/>
              </a:rPr>
              <a:t>East</a:t>
            </a:r>
            <a:r>
              <a:rPr lang="sk-SK" sz="1600" b="1" dirty="0">
                <a:latin typeface="+mn-lt"/>
              </a:rPr>
              <a:t> </a:t>
            </a:r>
            <a:r>
              <a:rPr lang="sk-SK" sz="1600" b="1" dirty="0" err="1">
                <a:latin typeface="+mn-lt"/>
              </a:rPr>
              <a:t>China</a:t>
            </a:r>
            <a:r>
              <a:rPr lang="sk-SK" sz="1600" b="1" dirty="0">
                <a:latin typeface="+mn-lt"/>
              </a:rPr>
              <a:t> </a:t>
            </a:r>
            <a:r>
              <a:rPr lang="sk-SK" sz="1600" b="1" dirty="0" err="1">
                <a:latin typeface="+mn-lt"/>
              </a:rPr>
              <a:t>University</a:t>
            </a:r>
            <a:r>
              <a:rPr lang="sk-SK" sz="1600" b="1" dirty="0">
                <a:latin typeface="+mn-lt"/>
              </a:rPr>
              <a:t>, </a:t>
            </a:r>
            <a:r>
              <a:rPr lang="sk-SK" sz="1600" b="1" dirty="0" err="1">
                <a:latin typeface="+mn-lt"/>
              </a:rPr>
              <a:t>Shanghai</a:t>
            </a:r>
            <a:r>
              <a:rPr lang="sk-SK" sz="1600" b="1" dirty="0">
                <a:latin typeface="+mn-lt"/>
              </a:rPr>
              <a:t>, Čína – </a:t>
            </a:r>
            <a:endParaRPr lang="sk-SK" sz="1600" b="1" dirty="0" smtClean="0">
              <a:latin typeface="+mn-lt"/>
            </a:endParaRPr>
          </a:p>
          <a:p>
            <a:pPr algn="l">
              <a:defRPr/>
            </a:pPr>
            <a:r>
              <a:rPr lang="sk-SK" sz="1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Amyloid</a:t>
            </a:r>
            <a:r>
              <a:rPr lang="sk-SK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300" i="1" dirty="0" err="1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r>
              <a:rPr lang="sk-SK" sz="13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3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k-SK" sz="13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300" i="1" dirty="0" err="1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sk-SK" sz="1300" i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sz="1300" i="1" dirty="0" err="1">
                <a:latin typeface="Arial" panose="020B0604020202020204" pitchFamily="34" charset="0"/>
                <a:cs typeface="Arial" panose="020B0604020202020204" pitchFamily="34" charset="0"/>
              </a:rPr>
              <a:t>Abeta</a:t>
            </a:r>
            <a:r>
              <a:rPr lang="sk-SK" sz="13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peptide</a:t>
            </a:r>
            <a:endParaRPr lang="sk-SK" sz="13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sk-SK" sz="1600" b="1" dirty="0">
                <a:latin typeface="+mn-lt"/>
              </a:rPr>
              <a:t> </a:t>
            </a:r>
            <a:r>
              <a:rPr lang="sk-SK" sz="1600" b="1" dirty="0" smtClean="0">
                <a:latin typeface="+mn-lt"/>
              </a:rPr>
              <a:t>                  - CNR </a:t>
            </a:r>
            <a:r>
              <a:rPr lang="sk-SK" sz="1600" b="1" dirty="0">
                <a:latin typeface="+mn-lt"/>
              </a:rPr>
              <a:t>Bologna, </a:t>
            </a:r>
            <a:r>
              <a:rPr lang="sk-SK" sz="1600" b="1" dirty="0" smtClean="0">
                <a:latin typeface="+mn-lt"/>
              </a:rPr>
              <a:t>Taliansko -  </a:t>
            </a:r>
          </a:p>
          <a:p>
            <a:pPr algn="l">
              <a:defRPr/>
            </a:pPr>
            <a:r>
              <a:rPr lang="sk-SK" sz="1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sk-SK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k-SK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sk-SK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amyloid</a:t>
            </a:r>
            <a:r>
              <a:rPr lang="sk-SK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sk-SK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sk-SK" sz="1600" b="1" dirty="0">
                <a:latin typeface="+mn-lt"/>
              </a:rPr>
              <a:t> </a:t>
            </a:r>
            <a:endParaRPr lang="sk-SK" sz="1600" b="1" dirty="0" smtClean="0">
              <a:latin typeface="+mn-lt"/>
            </a:endParaRPr>
          </a:p>
          <a:p>
            <a:pPr algn="l">
              <a:defRPr/>
            </a:pPr>
            <a:r>
              <a:rPr lang="sk-SK" sz="1400" b="1" u="sng" dirty="0" smtClean="0">
                <a:solidFill>
                  <a:srgbClr val="FF0000"/>
                </a:solidFill>
              </a:rPr>
              <a:t> PREDNÁŠKY – vybrané organizátorom </a:t>
            </a:r>
            <a:r>
              <a:rPr lang="sk-SK" sz="1400" b="1" dirty="0" smtClean="0">
                <a:latin typeface="+mn-lt"/>
              </a:rPr>
              <a:t>  </a:t>
            </a:r>
            <a:r>
              <a:rPr lang="sk-SK" sz="1600" b="1" dirty="0" smtClean="0">
                <a:latin typeface="+mn-lt"/>
              </a:rPr>
              <a:t>    </a:t>
            </a:r>
            <a:endParaRPr lang="sk-SK" sz="1600" b="1" dirty="0">
              <a:latin typeface="+mn-lt"/>
            </a:endParaRPr>
          </a:p>
          <a:p>
            <a:pPr algn="l">
              <a:defRPr/>
            </a:pPr>
            <a:r>
              <a:rPr lang="sk-SK" sz="1600" b="1" dirty="0">
                <a:latin typeface="+mn-lt"/>
              </a:rPr>
              <a:t>D. </a:t>
            </a:r>
            <a:r>
              <a:rPr lang="sk-SK" sz="1600" b="1" dirty="0" err="1">
                <a:latin typeface="+mn-lt"/>
              </a:rPr>
              <a:t>Fedunová</a:t>
            </a:r>
            <a:r>
              <a:rPr lang="sk-SK" sz="1600" b="1" dirty="0">
                <a:latin typeface="+mn-lt"/>
              </a:rPr>
              <a:t> – COST </a:t>
            </a:r>
            <a:r>
              <a:rPr lang="sk-SK" sz="1600" b="1" dirty="0" err="1">
                <a:latin typeface="+mn-lt"/>
              </a:rPr>
              <a:t>meeting</a:t>
            </a:r>
            <a:r>
              <a:rPr lang="sk-SK" sz="1600" b="1" dirty="0">
                <a:latin typeface="+mn-lt"/>
              </a:rPr>
              <a:t>, Belehrad, </a:t>
            </a:r>
            <a:r>
              <a:rPr lang="sk-SK" sz="1600" b="1" dirty="0" smtClean="0">
                <a:latin typeface="+mn-lt"/>
              </a:rPr>
              <a:t>Srbsko </a:t>
            </a:r>
          </a:p>
          <a:p>
            <a:pPr algn="l">
              <a:defRPr/>
            </a:pPr>
            <a:r>
              <a:rPr lang="sk-SK" sz="1300" dirty="0" smtClean="0"/>
              <a:t> </a:t>
            </a:r>
            <a:r>
              <a:rPr lang="sk-SK" sz="1300" i="1" dirty="0" err="1" smtClean="0"/>
              <a:t>Inhibiting</a:t>
            </a:r>
            <a:r>
              <a:rPr lang="sk-SK" sz="1300" i="1" dirty="0" smtClean="0"/>
              <a:t> </a:t>
            </a:r>
            <a:r>
              <a:rPr lang="sk-SK" sz="1300" i="1" dirty="0" err="1"/>
              <a:t>activity</a:t>
            </a:r>
            <a:r>
              <a:rPr lang="sk-SK" sz="1300" i="1" dirty="0"/>
              <a:t> </a:t>
            </a:r>
            <a:r>
              <a:rPr lang="sk-SK" sz="1300" i="1" dirty="0" err="1"/>
              <a:t>of</a:t>
            </a:r>
            <a:r>
              <a:rPr lang="sk-SK" sz="1300" i="1" dirty="0"/>
              <a:t> </a:t>
            </a:r>
            <a:r>
              <a:rPr lang="sk-SK" sz="1300" i="1" dirty="0" err="1"/>
              <a:t>fullerenol</a:t>
            </a:r>
            <a:r>
              <a:rPr lang="sk-SK" sz="1300" i="1" dirty="0"/>
              <a:t> C</a:t>
            </a:r>
            <a:r>
              <a:rPr lang="sk-SK" sz="1300" i="1" baseline="-25000" dirty="0"/>
              <a:t>60</a:t>
            </a:r>
            <a:r>
              <a:rPr lang="sk-SK" sz="1300" i="1" dirty="0"/>
              <a:t>(OH)</a:t>
            </a:r>
            <a:r>
              <a:rPr lang="sk-SK" sz="1300" i="1" baseline="-25000" dirty="0"/>
              <a:t>16</a:t>
            </a:r>
            <a:r>
              <a:rPr lang="sk-SK" sz="1300" i="1" dirty="0"/>
              <a:t>  on Aβ</a:t>
            </a:r>
            <a:r>
              <a:rPr lang="sk-SK" sz="1300" i="1" baseline="-25000" dirty="0"/>
              <a:t>40</a:t>
            </a:r>
            <a:r>
              <a:rPr lang="sk-SK" sz="1300" i="1" dirty="0"/>
              <a:t> </a:t>
            </a:r>
            <a:r>
              <a:rPr lang="sk-SK" sz="1300" i="1" dirty="0" err="1"/>
              <a:t>amyloid</a:t>
            </a:r>
            <a:r>
              <a:rPr lang="sk-SK" sz="1300" i="1" dirty="0"/>
              <a:t> </a:t>
            </a:r>
            <a:r>
              <a:rPr lang="sk-SK" sz="1300" i="1" dirty="0" err="1"/>
              <a:t>aggregation</a:t>
            </a:r>
            <a:r>
              <a:rPr lang="sk-SK" sz="1300" i="1" dirty="0"/>
              <a:t> - in </a:t>
            </a:r>
            <a:r>
              <a:rPr lang="sk-SK" sz="1300" i="1" dirty="0" err="1"/>
              <a:t>vitro</a:t>
            </a:r>
            <a:r>
              <a:rPr lang="sk-SK" sz="1300" i="1" dirty="0"/>
              <a:t> and in </a:t>
            </a:r>
            <a:r>
              <a:rPr lang="sk-SK" sz="1300" i="1" dirty="0" err="1"/>
              <a:t>silico</a:t>
            </a:r>
            <a:r>
              <a:rPr lang="sk-SK" sz="1300" i="1" dirty="0"/>
              <a:t> study</a:t>
            </a:r>
            <a:r>
              <a:rPr lang="sk-SK" sz="1300" i="1" dirty="0" smtClean="0"/>
              <a:t>.</a:t>
            </a:r>
          </a:p>
          <a:p>
            <a:pPr algn="l">
              <a:defRPr/>
            </a:pPr>
            <a:endParaRPr lang="sk-SK" sz="1300" b="1" dirty="0" smtClean="0">
              <a:latin typeface="+mn-lt"/>
            </a:endParaRPr>
          </a:p>
          <a:p>
            <a:pPr algn="l">
              <a:defRPr/>
            </a:pPr>
            <a:r>
              <a:rPr lang="sk-SK" sz="1400" b="1" dirty="0" smtClean="0"/>
              <a:t>Z. </a:t>
            </a:r>
            <a:r>
              <a:rPr lang="sk-SK" sz="1400" b="1" dirty="0" err="1" smtClean="0"/>
              <a:t>Bednáriková</a:t>
            </a:r>
            <a:r>
              <a:rPr lang="sk-SK" sz="1400" b="1" dirty="0" smtClean="0"/>
              <a:t> </a:t>
            </a:r>
            <a:r>
              <a:rPr lang="sk-SK" sz="1400" b="1" dirty="0"/>
              <a:t>– </a:t>
            </a:r>
            <a:r>
              <a:rPr lang="sk-SK" sz="1400" b="1" dirty="0" err="1" smtClean="0"/>
              <a:t>StSPM´meeting</a:t>
            </a:r>
            <a:r>
              <a:rPr lang="sk-SK" sz="1400" b="1" dirty="0" smtClean="0"/>
              <a:t>, Bologna, Taliansko</a:t>
            </a:r>
          </a:p>
          <a:p>
            <a:pPr algn="l">
              <a:defRPr/>
            </a:pPr>
            <a:r>
              <a:rPr lang="sk-SK" sz="1200" i="1" dirty="0"/>
              <a:t>AFM study </a:t>
            </a:r>
            <a:r>
              <a:rPr lang="sk-SK" sz="1200" i="1" dirty="0" err="1"/>
              <a:t>of</a:t>
            </a:r>
            <a:r>
              <a:rPr lang="sk-SK" sz="1200" i="1" dirty="0"/>
              <a:t> </a:t>
            </a:r>
            <a:r>
              <a:rPr lang="sk-SK" sz="1200" i="1" dirty="0" err="1"/>
              <a:t>amyloid</a:t>
            </a:r>
            <a:r>
              <a:rPr lang="sk-SK" sz="1200" i="1" dirty="0"/>
              <a:t> </a:t>
            </a:r>
            <a:r>
              <a:rPr lang="sk-SK" sz="1200" i="1" dirty="0" err="1"/>
              <a:t>self-assembly</a:t>
            </a:r>
            <a:endParaRPr lang="sk-SK" sz="1200" i="1" dirty="0"/>
          </a:p>
          <a:p>
            <a:pPr algn="l">
              <a:defRPr/>
            </a:pPr>
            <a:endParaRPr lang="sk-SK" sz="1400" b="1" dirty="0"/>
          </a:p>
          <a:p>
            <a:pPr algn="l">
              <a:defRPr/>
            </a:pPr>
            <a:endParaRPr lang="sk-SK" sz="1300" b="1" dirty="0">
              <a:latin typeface="+mn-lt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5817394" y="-16013"/>
            <a:ext cx="33801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Gažová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Amyloidná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agregácia</a:t>
            </a:r>
            <a:r>
              <a:rPr lang="sk-SK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proteínov 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14990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80032" y="244300"/>
            <a:ext cx="854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sk-SK" altLang="sk-SK" sz="1600" b="1" u="sng" dirty="0" smtClean="0">
                <a:solidFill>
                  <a:srgbClr val="C00000"/>
                </a:solidFill>
                <a:latin typeface="+mj-lt"/>
              </a:rPr>
              <a:t>VÝSKUMNÉ PROJEKTY - RIEŠENÉ:</a:t>
            </a:r>
          </a:p>
        </p:txBody>
      </p:sp>
      <p:sp>
        <p:nvSpPr>
          <p:cNvPr id="4" name="Obdĺžnik 3"/>
          <p:cNvSpPr/>
          <p:nvPr/>
        </p:nvSpPr>
        <p:spPr>
          <a:xfrm>
            <a:off x="282958" y="599540"/>
            <a:ext cx="8690061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>
              <a:defRPr/>
            </a:pPr>
            <a:r>
              <a:rPr lang="sk-SK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VEGA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Gažová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– 2/0181/13 - Inhibítory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amyloidnej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agregácie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proteínov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Fedunová</a:t>
            </a:r>
            <a:r>
              <a:rPr lang="sk-SK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– 2/0038/13 –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Supramolekulárne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komplexy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biomakromolekúl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  <a:defRPr/>
            </a:pPr>
            <a:r>
              <a:rPr lang="sk-SK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Marek (</a:t>
            </a:r>
            <a:r>
              <a:rPr lang="sk-SK" sz="1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Demjén</a:t>
            </a:r>
            <a:r>
              <a:rPr lang="sk-SK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Development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and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implementation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algorithms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methods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study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fiber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like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objects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using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image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processing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and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mathematical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modeling</a:t>
            </a:r>
          </a:p>
          <a:p>
            <a:pPr marL="87313">
              <a:buFont typeface="Arial" pitchFamily="34" charset="0"/>
              <a:buChar char="•"/>
              <a:defRPr/>
            </a:pP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sk-SK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Gažová</a:t>
            </a:r>
            <a:r>
              <a:rPr lang="sk-SK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bilaterálny APVV SVK 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- Čína – SK-CN-2015-0023 - Využitie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multitargetových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nízkomolekulových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látok z tradičných čínskych bylín pri liečbe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Alzheimerovej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choroby</a:t>
            </a:r>
          </a:p>
          <a:p>
            <a:pPr>
              <a:buFont typeface="Arial" pitchFamily="34" charset="0"/>
              <a:buChar char="•"/>
              <a:defRPr/>
            </a:pPr>
            <a:endParaRPr lang="sk-SK" sz="1400" dirty="0"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  <a:defRPr/>
            </a:pPr>
            <a:r>
              <a:rPr lang="sk-SK" sz="1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Gažová</a:t>
            </a:r>
            <a:r>
              <a:rPr lang="sk-SK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sk-SK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COST </a:t>
            </a:r>
            <a:r>
              <a:rPr lang="en-GB" sz="1400" dirty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083/14 </a:t>
            </a:r>
            <a:r>
              <a:rPr lang="en-GB" sz="1400" dirty="0" err="1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akcia</a:t>
            </a:r>
            <a:r>
              <a:rPr lang="en-GB" sz="1400" dirty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BM1405 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sk-SK" sz="14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Neglobulárne</a:t>
            </a:r>
            <a:r>
              <a:rPr lang="sk-SK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proteíny- od sekvencie ku štruktúre, funkcii a aplikácii v molekulárnej </a:t>
            </a:r>
            <a:r>
              <a:rPr lang="sk-SK" sz="14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fyziopatológii</a:t>
            </a:r>
            <a:r>
              <a:rPr lang="sk-SK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(NGP-NET</a:t>
            </a:r>
            <a:r>
              <a:rPr lang="sk-SK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sk-SK" sz="1400" dirty="0">
              <a:latin typeface="Arial" pitchFamily="34" charset="0"/>
              <a:cs typeface="Arial" pitchFamily="34" charset="0"/>
            </a:endParaRPr>
          </a:p>
          <a:p>
            <a:pPr marL="185738" indent="-185738">
              <a:buFont typeface="Arial" pitchFamily="34" charset="0"/>
              <a:buChar char="•"/>
              <a:defRPr/>
            </a:pPr>
            <a:endParaRPr lang="sk-SK" sz="1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  <a:defRPr/>
            </a:pPr>
            <a:r>
              <a:rPr lang="sk-SK" sz="1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Gažová</a:t>
            </a:r>
            <a:r>
              <a:rPr lang="sk-SK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  SAS – MOST – JRP 2015/5 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Effect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small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molecules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nanoparticles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amyloid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aggregtion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poly/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peptides</a:t>
            </a:r>
            <a:endParaRPr lang="sk-SK" sz="1400" dirty="0">
              <a:latin typeface="Arial" pitchFamily="34" charset="0"/>
              <a:cs typeface="Arial" pitchFamily="34" charset="0"/>
            </a:endParaRPr>
          </a:p>
          <a:p>
            <a:pPr marL="88900" indent="-88900">
              <a:buFont typeface="Arial" pitchFamily="34" charset="0"/>
              <a:buChar char="•"/>
              <a:defRPr/>
            </a:pPr>
            <a:r>
              <a:rPr lang="sk-SK" sz="1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Gažová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-  </a:t>
            </a:r>
            <a:r>
              <a:rPr lang="sk-SK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Medziústavná dohoda s Psychiatrickým centrom v Prahe </a:t>
            </a:r>
            <a:r>
              <a:rPr lang="sk-SK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Study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of the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amyloid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aggregation in vitro and in cerebrospinal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fluid</a:t>
            </a:r>
            <a:endParaRPr lang="sk-SK" sz="1400" dirty="0">
              <a:latin typeface="Arial" pitchFamily="34" charset="0"/>
              <a:cs typeface="Arial" pitchFamily="34" charset="0"/>
            </a:endParaRPr>
          </a:p>
          <a:p>
            <a:pPr marL="1255713">
              <a:defRPr/>
            </a:pPr>
            <a:endParaRPr lang="sk-SK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sk-SK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Gažová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sk-SK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MAD – SK-IT 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–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Amyloid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aggregation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latin typeface="Arial" pitchFamily="34" charset="0"/>
                <a:cs typeface="Arial" pitchFamily="34" charset="0"/>
              </a:rPr>
              <a:t>proteins</a:t>
            </a:r>
            <a:r>
              <a:rPr lang="sk-SK" sz="1400" dirty="0">
                <a:latin typeface="Arial" pitchFamily="34" charset="0"/>
                <a:cs typeface="Arial" pitchFamily="34" charset="0"/>
              </a:rPr>
              <a:t> in hybrid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interfaces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pPr marL="174625" indent="-87313">
              <a:defRPr/>
            </a:pPr>
            <a:endParaRPr lang="sk-SK" sz="1400" dirty="0">
              <a:latin typeface="Arial" pitchFamily="34" charset="0"/>
              <a:cs typeface="Arial" pitchFamily="34" charset="0"/>
            </a:endParaRPr>
          </a:p>
          <a:p>
            <a:pPr marL="88900" lvl="0" indent="-88900">
              <a:buFont typeface="Arial" panose="020B0604020202020204" pitchFamily="34" charset="0"/>
              <a:buChar char="•"/>
            </a:pPr>
            <a:r>
              <a:rPr lang="sk-SK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APVV 0665-15  </a:t>
            </a:r>
            <a:r>
              <a:rPr lang="sk-SK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sk-SK" sz="1400" dirty="0">
                <a:latin typeface="Arial" panose="020B0604020202020204" pitchFamily="34" charset="0"/>
                <a:cs typeface="Arial" panose="020B0604020202020204" pitchFamily="34" charset="0"/>
              </a:rPr>
              <a:t>Obrazová analýza mikroskopických častíc pri automatizácii optických manipulačných techník aplikovateľných v nikto/</a:t>
            </a:r>
            <a:r>
              <a:rPr lang="sk-SK" sz="1400" dirty="0" err="1">
                <a:latin typeface="Arial" panose="020B0604020202020204" pitchFamily="34" charset="0"/>
                <a:cs typeface="Arial" panose="020B0604020202020204" pitchFamily="34" charset="0"/>
              </a:rPr>
              <a:t>nanorobotike</a:t>
            </a:r>
            <a:r>
              <a:rPr lang="sk-SK" sz="1400" dirty="0">
                <a:latin typeface="Arial" panose="020B0604020202020204" pitchFamily="34" charset="0"/>
                <a:cs typeface="Arial" panose="020B0604020202020204" pitchFamily="34" charset="0"/>
              </a:rPr>
              <a:t>“  </a:t>
            </a:r>
          </a:p>
          <a:p>
            <a:pPr lvl="0"/>
            <a:r>
              <a:rPr lang="sk-SK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Z. riešiteľ: Z. </a:t>
            </a:r>
            <a:r>
              <a:rPr lang="sk-SK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Tomori</a:t>
            </a:r>
            <a:endParaRPr lang="sk-SK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87313">
              <a:buFont typeface="Arial" pitchFamily="34" charset="0"/>
              <a:buChar char="•"/>
              <a:defRPr/>
            </a:pPr>
            <a:endParaRPr lang="sk-SK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5817394" y="-16013"/>
            <a:ext cx="33801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Gažová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Amyloidná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agregácia</a:t>
            </a:r>
            <a:r>
              <a:rPr lang="sk-SK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proteínov </a:t>
            </a:r>
            <a:endParaRPr lang="sk-SK" sz="1200" dirty="0"/>
          </a:p>
        </p:txBody>
      </p:sp>
      <p:pic>
        <p:nvPicPr>
          <p:cNvPr id="8" name="Picture 6" descr="VW logo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62235" y="5733256"/>
            <a:ext cx="1548130" cy="39179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65" y="6169061"/>
            <a:ext cx="573738" cy="53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79" y="6171002"/>
            <a:ext cx="2170626" cy="29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ĺžnik 11"/>
          <p:cNvSpPr/>
          <p:nvPr/>
        </p:nvSpPr>
        <p:spPr>
          <a:xfrm>
            <a:off x="2699792" y="5711647"/>
            <a:ext cx="62732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/>
              <a:t>MULTIFUNCTIONAL </a:t>
            </a:r>
            <a:r>
              <a:rPr lang="en-GB" sz="1400" b="1" dirty="0"/>
              <a:t>NANOVEHICLES FOR MONITORING AND TREATMENT OF           </a:t>
            </a:r>
            <a:r>
              <a:rPr lang="en-GB" sz="1400" b="1" dirty="0" smtClean="0"/>
              <a:t>NEURODEGENERATIVE </a:t>
            </a:r>
            <a:r>
              <a:rPr lang="en-GB" sz="1400" b="1" dirty="0"/>
              <a:t>DISEASES </a:t>
            </a:r>
            <a:endParaRPr lang="sk-SK" sz="1400" dirty="0"/>
          </a:p>
          <a:p>
            <a:r>
              <a:rPr lang="en-GB" sz="1400" dirty="0"/>
              <a:t> </a:t>
            </a:r>
            <a:endParaRPr lang="sk-SK" sz="1400" dirty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237178" y="5308522"/>
            <a:ext cx="854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sk-SK" altLang="sk-SK" sz="1600" b="1" u="sng" dirty="0" smtClean="0">
                <a:solidFill>
                  <a:srgbClr val="C00000"/>
                </a:solidFill>
                <a:latin typeface="+mj-lt"/>
              </a:rPr>
              <a:t>VÝSKUMNÉ PROJEKTY - PODANÉ:</a:t>
            </a:r>
          </a:p>
        </p:txBody>
      </p:sp>
    </p:spTree>
    <p:extLst>
      <p:ext uri="{BB962C8B-B14F-4D97-AF65-F5344CB8AC3E}">
        <p14:creationId xmlns:p14="http://schemas.microsoft.com/office/powerpoint/2010/main" val="1968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1520" y="154872"/>
            <a:ext cx="56264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sk-SK" altLang="sk-SK" sz="1600" b="1" dirty="0" smtClean="0">
                <a:solidFill>
                  <a:srgbClr val="C00000"/>
                </a:solidFill>
                <a:latin typeface="+mn-lt"/>
              </a:rPr>
              <a:t>PEDAGOGICKÁ ČINNOSŤ</a:t>
            </a:r>
            <a:endParaRPr lang="sk-SK" altLang="sk-SK" sz="1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Zástupný symbol obsahu 2"/>
          <p:cNvSpPr>
            <a:spLocks/>
          </p:cNvSpPr>
          <p:nvPr/>
        </p:nvSpPr>
        <p:spPr bwMode="auto">
          <a:xfrm>
            <a:off x="395535" y="476740"/>
            <a:ext cx="8157777" cy="472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sk-SK" altLang="sk-SK" sz="1400" b="1" i="1" dirty="0">
                <a:solidFill>
                  <a:schemeClr val="accent1">
                    <a:lumMod val="75000"/>
                  </a:schemeClr>
                </a:solidFill>
              </a:rPr>
              <a:t>Bakalárske práce: 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400" i="1" dirty="0" err="1"/>
              <a:t>Karaffová</a:t>
            </a:r>
            <a:r>
              <a:rPr lang="sk-SK" altLang="sk-SK" sz="1400" i="1" dirty="0"/>
              <a:t> Nikola </a:t>
            </a:r>
            <a:r>
              <a:rPr lang="sk-SK" altLang="sk-SK" sz="1400" dirty="0"/>
              <a:t>– </a:t>
            </a:r>
            <a:r>
              <a:rPr lang="sk-SK" altLang="sk-SK" sz="1400" dirty="0" err="1"/>
              <a:t>Amyloidné</a:t>
            </a:r>
            <a:r>
              <a:rPr lang="sk-SK" altLang="sk-SK" sz="1400" dirty="0"/>
              <a:t>  ochorenia a proteíny – ukončená v roku </a:t>
            </a:r>
            <a:r>
              <a:rPr lang="sk-SK" altLang="sk-SK" sz="1400" dirty="0" smtClean="0"/>
              <a:t>2016</a:t>
            </a:r>
          </a:p>
          <a:p>
            <a:pPr algn="l" eaLnBrk="1" hangingPunct="1">
              <a:spcBef>
                <a:spcPct val="20000"/>
              </a:spcBef>
            </a:pPr>
            <a:r>
              <a:rPr lang="sk-SK" altLang="sk-SK" sz="1400" dirty="0"/>
              <a:t>	</a:t>
            </a:r>
            <a:r>
              <a:rPr lang="sk-SK" altLang="sk-SK" sz="1400" dirty="0" smtClean="0"/>
              <a:t>Školiteľ</a:t>
            </a:r>
            <a:r>
              <a:rPr lang="sk-SK" altLang="sk-SK" sz="1400" dirty="0"/>
              <a:t>: Z. </a:t>
            </a:r>
            <a:r>
              <a:rPr lang="sk-SK" altLang="sk-SK" sz="1400" dirty="0" err="1"/>
              <a:t>Gažová</a:t>
            </a:r>
            <a:endParaRPr lang="sk-SK" altLang="sk-SK" sz="1400" dirty="0"/>
          </a:p>
          <a:p>
            <a:pPr algn="l" eaLnBrk="1" hangingPunct="1">
              <a:spcBef>
                <a:spcPct val="20000"/>
              </a:spcBef>
            </a:pPr>
            <a:r>
              <a:rPr lang="sk-SK" altLang="sk-SK" sz="1400" i="1" dirty="0" smtClean="0"/>
              <a:t>Kováčová </a:t>
            </a:r>
            <a:r>
              <a:rPr lang="sk-SK" altLang="sk-SK" sz="1400" i="1" dirty="0"/>
              <a:t>Andrea </a:t>
            </a:r>
            <a:r>
              <a:rPr lang="sk-SK" altLang="sk-SK" sz="1400" dirty="0"/>
              <a:t>– Metódy štúdia proteínových </a:t>
            </a:r>
            <a:r>
              <a:rPr lang="sk-SK" altLang="sk-SK" sz="1400" dirty="0" err="1"/>
              <a:t>amyloidných</a:t>
            </a:r>
            <a:r>
              <a:rPr lang="sk-SK" altLang="sk-SK" sz="1400" dirty="0"/>
              <a:t> agregátov – ukončená v roku 2016</a:t>
            </a:r>
          </a:p>
          <a:p>
            <a:pPr eaLnBrk="1" hangingPunct="1">
              <a:spcBef>
                <a:spcPct val="20000"/>
              </a:spcBef>
            </a:pPr>
            <a:r>
              <a:rPr lang="sk-SK" altLang="sk-SK" sz="1400" dirty="0" smtClean="0"/>
              <a:t>	Školiteľ</a:t>
            </a:r>
            <a:r>
              <a:rPr lang="sk-SK" altLang="sk-SK" sz="1400" dirty="0"/>
              <a:t>: Z. </a:t>
            </a:r>
            <a:r>
              <a:rPr lang="sk-SK" altLang="sk-SK" sz="1400" dirty="0" err="1" smtClean="0"/>
              <a:t>Gažová</a:t>
            </a:r>
            <a:endParaRPr lang="sk-SK" altLang="sk-SK" sz="1400" dirty="0"/>
          </a:p>
          <a:p>
            <a:pPr eaLnBrk="1" hangingPunct="1">
              <a:spcBef>
                <a:spcPct val="20000"/>
              </a:spcBef>
            </a:pPr>
            <a:endParaRPr lang="sk-SK" altLang="sk-SK" sz="800" dirty="0"/>
          </a:p>
          <a:p>
            <a:pPr algn="l" eaLnBrk="1" hangingPunct="1">
              <a:spcBef>
                <a:spcPct val="20000"/>
              </a:spcBef>
            </a:pPr>
            <a:r>
              <a:rPr lang="sk-SK" altLang="sk-SK" sz="1400" b="1" i="1" dirty="0" smtClean="0">
                <a:solidFill>
                  <a:schemeClr val="accent1">
                    <a:lumMod val="75000"/>
                  </a:schemeClr>
                </a:solidFill>
              </a:rPr>
              <a:t>Diplomové </a:t>
            </a:r>
            <a:r>
              <a:rPr lang="sk-SK" altLang="sk-SK" sz="1400" b="1" i="1" dirty="0">
                <a:solidFill>
                  <a:schemeClr val="accent1">
                    <a:lumMod val="75000"/>
                  </a:schemeClr>
                </a:solidFill>
              </a:rPr>
              <a:t>práce:</a:t>
            </a:r>
          </a:p>
          <a:p>
            <a:pPr eaLnBrk="1" hangingPunct="1">
              <a:spcBef>
                <a:spcPct val="20000"/>
              </a:spcBef>
            </a:pPr>
            <a:r>
              <a:rPr lang="sk-SK" altLang="sk-SK" sz="1400" i="1" dirty="0"/>
              <a:t>Martina </a:t>
            </a:r>
            <a:r>
              <a:rPr lang="sk-SK" altLang="sk-SK" sz="1400" i="1" dirty="0" err="1"/>
              <a:t>Holzträgerová</a:t>
            </a:r>
            <a:r>
              <a:rPr lang="sk-SK" altLang="sk-SK" sz="1400" i="1" dirty="0"/>
              <a:t> </a:t>
            </a:r>
            <a:r>
              <a:rPr lang="sk-SK" altLang="sk-SK" sz="1400" b="1" dirty="0"/>
              <a:t>- </a:t>
            </a:r>
            <a:r>
              <a:rPr lang="sk-SK" sz="1400" dirty="0"/>
              <a:t>Štúdium interakcie malých molekúl a </a:t>
            </a:r>
            <a:r>
              <a:rPr lang="sk-SK" sz="1400" dirty="0" err="1"/>
              <a:t>amyloidných</a:t>
            </a:r>
            <a:r>
              <a:rPr lang="sk-SK" sz="1400" dirty="0"/>
              <a:t> agregátov proteínov – ukončená v r. </a:t>
            </a:r>
            <a:r>
              <a:rPr lang="sk-SK" sz="1400" dirty="0" smtClean="0"/>
              <a:t>2016</a:t>
            </a:r>
          </a:p>
          <a:p>
            <a:pPr eaLnBrk="1" hangingPunct="1">
              <a:spcBef>
                <a:spcPct val="20000"/>
              </a:spcBef>
            </a:pPr>
            <a:r>
              <a:rPr lang="sk-SK" altLang="sk-SK" sz="1400" dirty="0" smtClean="0"/>
              <a:t>	Školiteľ</a:t>
            </a:r>
            <a:r>
              <a:rPr lang="sk-SK" altLang="sk-SK" sz="1400" dirty="0"/>
              <a:t>: Z. </a:t>
            </a:r>
            <a:r>
              <a:rPr lang="sk-SK" altLang="sk-SK" sz="1400" dirty="0" err="1"/>
              <a:t>Gažová</a:t>
            </a:r>
            <a:endParaRPr lang="sk-SK" altLang="sk-SK" sz="1400" dirty="0"/>
          </a:p>
          <a:p>
            <a:pPr eaLnBrk="1" hangingPunct="1">
              <a:spcBef>
                <a:spcPct val="20000"/>
              </a:spcBef>
            </a:pPr>
            <a:r>
              <a:rPr lang="sk-SK" sz="1400" i="1" dirty="0" err="1" smtClean="0"/>
              <a:t>Micenková</a:t>
            </a:r>
            <a:r>
              <a:rPr lang="sk-SK" sz="1400" i="1" dirty="0" smtClean="0"/>
              <a:t> </a:t>
            </a:r>
            <a:r>
              <a:rPr lang="sk-SK" sz="1400" i="1" dirty="0"/>
              <a:t>Renáta </a:t>
            </a:r>
            <a:r>
              <a:rPr lang="sk-SK" sz="1400" dirty="0"/>
              <a:t>– Charakteristika </a:t>
            </a:r>
            <a:r>
              <a:rPr lang="sk-SK" sz="1400" dirty="0" err="1"/>
              <a:t>amyloidných</a:t>
            </a:r>
            <a:r>
              <a:rPr lang="sk-SK" sz="1400" dirty="0"/>
              <a:t> komplexov proteínov</a:t>
            </a:r>
            <a:br>
              <a:rPr lang="sk-SK" sz="1400" dirty="0"/>
            </a:br>
            <a:r>
              <a:rPr lang="sk-SK" altLang="sk-SK" sz="1400" dirty="0"/>
              <a:t>Školiteľ: Z. </a:t>
            </a:r>
            <a:r>
              <a:rPr lang="sk-SK" altLang="sk-SK" sz="1400" dirty="0" err="1" smtClean="0"/>
              <a:t>Bednáriková</a:t>
            </a:r>
            <a:endParaRPr lang="sk-SK" altLang="sk-SK" sz="1400" dirty="0"/>
          </a:p>
          <a:p>
            <a:pPr eaLnBrk="1" hangingPunct="1">
              <a:spcBef>
                <a:spcPct val="20000"/>
              </a:spcBef>
            </a:pPr>
            <a:r>
              <a:rPr lang="sk-SK" sz="1400" i="1" dirty="0" smtClean="0"/>
              <a:t>Kováčová </a:t>
            </a:r>
            <a:r>
              <a:rPr lang="sk-SK" sz="1400" i="1" dirty="0"/>
              <a:t>Andrea </a:t>
            </a:r>
            <a:r>
              <a:rPr lang="sk-SK" sz="1400" dirty="0"/>
              <a:t>- Inhibítory </a:t>
            </a:r>
            <a:r>
              <a:rPr lang="sk-SK" sz="1400" dirty="0" err="1"/>
              <a:t>amyloidnej</a:t>
            </a:r>
            <a:r>
              <a:rPr lang="sk-SK" sz="1400" dirty="0"/>
              <a:t> </a:t>
            </a:r>
            <a:r>
              <a:rPr lang="sk-SK" sz="1400" dirty="0" err="1"/>
              <a:t>agregácie</a:t>
            </a:r>
            <a:r>
              <a:rPr lang="sk-SK" sz="1400" dirty="0"/>
              <a:t> </a:t>
            </a:r>
            <a:r>
              <a:rPr lang="sk-SK" sz="1400" dirty="0" err="1"/>
              <a:t>proteínov-nová</a:t>
            </a:r>
            <a:r>
              <a:rPr lang="sk-SK" sz="1400" dirty="0"/>
              <a:t> stratégia pre terapiu </a:t>
            </a:r>
            <a:r>
              <a:rPr lang="sk-SK" sz="1400" dirty="0" err="1"/>
              <a:t>amyloidóz</a:t>
            </a:r>
            <a:endParaRPr lang="sk-SK" sz="1400" dirty="0"/>
          </a:p>
          <a:p>
            <a:pPr eaLnBrk="1" hangingPunct="1">
              <a:spcBef>
                <a:spcPct val="20000"/>
              </a:spcBef>
            </a:pPr>
            <a:r>
              <a:rPr lang="sk-SK" altLang="sk-SK" sz="1400" dirty="0" smtClean="0"/>
              <a:t>	Školiteľ</a:t>
            </a:r>
            <a:r>
              <a:rPr lang="sk-SK" altLang="sk-SK" sz="1400" dirty="0"/>
              <a:t>: Z. </a:t>
            </a:r>
            <a:r>
              <a:rPr lang="sk-SK" altLang="sk-SK" sz="1400" dirty="0" err="1"/>
              <a:t>Gažová</a:t>
            </a:r>
            <a:endParaRPr lang="sk-SK" sz="1400" dirty="0"/>
          </a:p>
          <a:p>
            <a:pPr eaLnBrk="1" hangingPunct="1">
              <a:spcBef>
                <a:spcPct val="20000"/>
              </a:spcBef>
            </a:pPr>
            <a:r>
              <a:rPr lang="sk-SK" sz="1400" i="1" dirty="0" err="1"/>
              <a:t>Karaffová</a:t>
            </a:r>
            <a:r>
              <a:rPr lang="sk-SK" sz="1400" i="1" dirty="0"/>
              <a:t> Nikola</a:t>
            </a:r>
            <a:r>
              <a:rPr lang="sk-SK" sz="1400" dirty="0"/>
              <a:t>- </a:t>
            </a:r>
            <a:r>
              <a:rPr lang="sk-SK" sz="1400" dirty="0" err="1"/>
              <a:t>Neurodegeneratívne</a:t>
            </a:r>
            <a:r>
              <a:rPr lang="sk-SK" sz="1400" dirty="0"/>
              <a:t> </a:t>
            </a:r>
            <a:r>
              <a:rPr lang="sk-SK" sz="1400" dirty="0" err="1"/>
              <a:t>amyloidné</a:t>
            </a:r>
            <a:r>
              <a:rPr lang="sk-SK" sz="1400" dirty="0"/>
              <a:t> ochorenia - vplyv polymorfizmu proteínových </a:t>
            </a:r>
            <a:r>
              <a:rPr lang="sk-SK" sz="1400" dirty="0" err="1"/>
              <a:t>amyloidných</a:t>
            </a:r>
            <a:r>
              <a:rPr lang="sk-SK" sz="1400" dirty="0"/>
              <a:t> agregátov na ich </a:t>
            </a:r>
            <a:r>
              <a:rPr lang="sk-SK" sz="1400" dirty="0" err="1"/>
              <a:t>cytotoxicitu</a:t>
            </a:r>
            <a:endParaRPr lang="sk-SK" sz="1400" dirty="0"/>
          </a:p>
          <a:p>
            <a:pPr eaLnBrk="1" hangingPunct="1">
              <a:spcBef>
                <a:spcPct val="20000"/>
              </a:spcBef>
            </a:pPr>
            <a:r>
              <a:rPr lang="sk-SK" altLang="sk-SK" sz="1400" dirty="0" smtClean="0"/>
              <a:t>	Školiteľ</a:t>
            </a:r>
            <a:r>
              <a:rPr lang="sk-SK" altLang="sk-SK" sz="1400" dirty="0"/>
              <a:t>: Z. </a:t>
            </a:r>
            <a:r>
              <a:rPr lang="sk-SK" altLang="sk-SK" sz="1400" dirty="0" err="1" smtClean="0"/>
              <a:t>Gažová</a:t>
            </a:r>
            <a:endParaRPr lang="sk-SK" altLang="sk-SK" sz="1400" dirty="0" smtClean="0"/>
          </a:p>
          <a:p>
            <a:pPr eaLnBrk="1" hangingPunct="1">
              <a:spcBef>
                <a:spcPct val="20000"/>
              </a:spcBef>
            </a:pPr>
            <a:r>
              <a:rPr lang="sk-SK" sz="1400" i="1" dirty="0" err="1" smtClean="0"/>
              <a:t>Berníková</a:t>
            </a:r>
            <a:r>
              <a:rPr lang="sk-SK" sz="1400" i="1" dirty="0" smtClean="0"/>
              <a:t> Lucia </a:t>
            </a:r>
            <a:r>
              <a:rPr lang="sk-SK" sz="1400" dirty="0" smtClean="0"/>
              <a:t>- </a:t>
            </a:r>
            <a:r>
              <a:rPr lang="sk-SK" sz="1400" dirty="0"/>
              <a:t>Štúdium vplyvu solí na tvorbu </a:t>
            </a:r>
            <a:r>
              <a:rPr lang="sk-SK" sz="1400" dirty="0" err="1"/>
              <a:t>amyloidných</a:t>
            </a:r>
            <a:r>
              <a:rPr lang="sk-SK" sz="1400" dirty="0"/>
              <a:t> </a:t>
            </a:r>
            <a:r>
              <a:rPr lang="sk-SK" sz="1400" dirty="0" smtClean="0"/>
              <a:t>agregátov</a:t>
            </a:r>
            <a:endParaRPr lang="sk-SK" sz="1400" dirty="0"/>
          </a:p>
          <a:p>
            <a:pPr eaLnBrk="1" hangingPunct="1">
              <a:spcBef>
                <a:spcPct val="20000"/>
              </a:spcBef>
            </a:pPr>
            <a:r>
              <a:rPr lang="sk-SK" altLang="sk-SK" sz="1400" dirty="0"/>
              <a:t>Školiteľ: </a:t>
            </a:r>
            <a:r>
              <a:rPr lang="sk-SK" altLang="sk-SK" sz="1400" dirty="0" smtClean="0"/>
              <a:t>D. </a:t>
            </a:r>
            <a:r>
              <a:rPr lang="sk-SK" altLang="sk-SK" sz="1400" dirty="0" err="1" smtClean="0"/>
              <a:t>Fedunová</a:t>
            </a:r>
            <a:endParaRPr lang="sk-SK" sz="1400" dirty="0"/>
          </a:p>
          <a:p>
            <a:pPr eaLnBrk="1" hangingPunct="1">
              <a:spcBef>
                <a:spcPct val="20000"/>
              </a:spcBef>
            </a:pPr>
            <a:endParaRPr lang="sk-SK" sz="800" dirty="0"/>
          </a:p>
          <a:p>
            <a:pPr eaLnBrk="1" hangingPunct="1">
              <a:spcBef>
                <a:spcPct val="20000"/>
              </a:spcBef>
            </a:pPr>
            <a:r>
              <a:rPr lang="sk-SK" sz="1400" b="1" i="1" dirty="0" err="1">
                <a:solidFill>
                  <a:schemeClr val="accent1">
                    <a:lumMod val="75000"/>
                  </a:schemeClr>
                </a:solidFill>
              </a:rPr>
              <a:t>PhD</a:t>
            </a:r>
            <a:r>
              <a:rPr lang="sk-SK" sz="1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sz="1400" b="1" i="1" dirty="0" smtClean="0">
                <a:solidFill>
                  <a:schemeClr val="accent1">
                    <a:lumMod val="75000"/>
                  </a:schemeClr>
                </a:solidFill>
              </a:rPr>
              <a:t>práce -  Z. </a:t>
            </a:r>
            <a:r>
              <a:rPr lang="sk-SK" sz="1400" b="1" i="1" dirty="0" err="1" smtClean="0">
                <a:solidFill>
                  <a:schemeClr val="accent1">
                    <a:lumMod val="75000"/>
                  </a:schemeClr>
                </a:solidFill>
              </a:rPr>
              <a:t>Gažová</a:t>
            </a:r>
            <a:endParaRPr lang="sk-SK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sk-SK" sz="1400" i="1" dirty="0" err="1"/>
              <a:t>Bednáriková</a:t>
            </a:r>
            <a:r>
              <a:rPr lang="sk-SK" sz="1400" i="1" dirty="0"/>
              <a:t> Z</a:t>
            </a:r>
            <a:r>
              <a:rPr lang="sk-SK" sz="1400" dirty="0"/>
              <a:t>. – Inhibítory </a:t>
            </a:r>
            <a:r>
              <a:rPr lang="sk-SK" sz="1400" dirty="0" err="1"/>
              <a:t>amyloidného</a:t>
            </a:r>
            <a:r>
              <a:rPr lang="sk-SK" sz="1400" dirty="0"/>
              <a:t> </a:t>
            </a:r>
            <a:r>
              <a:rPr lang="sk-SK" sz="1400" dirty="0" err="1"/>
              <a:t>samousporiadania</a:t>
            </a:r>
            <a:r>
              <a:rPr lang="sk-SK" sz="1400" dirty="0"/>
              <a:t>  proteínov</a:t>
            </a:r>
          </a:p>
          <a:p>
            <a:pPr eaLnBrk="1" hangingPunct="1">
              <a:spcBef>
                <a:spcPct val="20000"/>
              </a:spcBef>
            </a:pPr>
            <a:r>
              <a:rPr lang="sk-SK" sz="1400" i="1" dirty="0"/>
              <a:t>K. Uličná </a:t>
            </a:r>
            <a:r>
              <a:rPr lang="sk-SK" sz="1400" dirty="0"/>
              <a:t>– Interakcia </a:t>
            </a:r>
            <a:r>
              <a:rPr lang="sk-SK" sz="1400" dirty="0" err="1"/>
              <a:t>amyloidných</a:t>
            </a:r>
            <a:r>
              <a:rPr lang="sk-SK" sz="1400" dirty="0"/>
              <a:t> agregátov proteínov s bunkami </a:t>
            </a:r>
            <a:endParaRPr lang="sk-SK" sz="1400" dirty="0" smtClean="0"/>
          </a:p>
          <a:p>
            <a:pPr eaLnBrk="1" hangingPunct="1">
              <a:spcBef>
                <a:spcPct val="20000"/>
              </a:spcBef>
            </a:pPr>
            <a:r>
              <a:rPr lang="sk-SK" sz="1400" i="1" dirty="0" err="1" smtClean="0"/>
              <a:t>Gančár</a:t>
            </a:r>
            <a:r>
              <a:rPr lang="sk-SK" sz="1400" i="1" dirty="0" smtClean="0"/>
              <a:t> </a:t>
            </a:r>
            <a:r>
              <a:rPr lang="sk-SK" sz="1400" i="1" dirty="0"/>
              <a:t>Miroslav </a:t>
            </a:r>
            <a:r>
              <a:rPr lang="sk-SK" sz="1400" dirty="0"/>
              <a:t>– </a:t>
            </a:r>
            <a:r>
              <a:rPr lang="sk-SK" sz="1400" dirty="0" err="1"/>
              <a:t>Amyloidná</a:t>
            </a:r>
            <a:r>
              <a:rPr lang="sk-SK" sz="1400" dirty="0"/>
              <a:t> </a:t>
            </a:r>
            <a:r>
              <a:rPr lang="sk-SK" sz="1400" dirty="0" err="1"/>
              <a:t>agregácia</a:t>
            </a:r>
            <a:r>
              <a:rPr lang="sk-SK" sz="1400" dirty="0"/>
              <a:t> proteínov</a:t>
            </a:r>
          </a:p>
          <a:p>
            <a:pPr eaLnBrk="1" hangingPunct="1">
              <a:spcBef>
                <a:spcPct val="20000"/>
              </a:spcBef>
            </a:pPr>
            <a:endParaRPr lang="sk-SK" sz="800" dirty="0"/>
          </a:p>
          <a:p>
            <a:pPr eaLnBrk="1" hangingPunct="1">
              <a:spcBef>
                <a:spcPct val="20000"/>
              </a:spcBef>
            </a:pPr>
            <a:r>
              <a:rPr lang="sk-SK" sz="1400" b="1" dirty="0">
                <a:solidFill>
                  <a:schemeClr val="accent1">
                    <a:lumMod val="75000"/>
                  </a:schemeClr>
                </a:solidFill>
              </a:rPr>
              <a:t>Prednášky v rámci </a:t>
            </a:r>
            <a:r>
              <a:rPr lang="sk-SK" sz="1400" b="1" dirty="0" err="1">
                <a:solidFill>
                  <a:schemeClr val="accent1">
                    <a:lumMod val="75000"/>
                  </a:schemeClr>
                </a:solidFill>
              </a:rPr>
              <a:t>PhD</a:t>
            </a:r>
            <a:r>
              <a:rPr lang="sk-SK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sz="1400" b="1" dirty="0" smtClean="0">
                <a:solidFill>
                  <a:schemeClr val="accent1">
                    <a:lumMod val="75000"/>
                  </a:schemeClr>
                </a:solidFill>
              </a:rPr>
              <a:t>štúdia – </a:t>
            </a:r>
            <a:r>
              <a:rPr lang="sk-SK" sz="1400" b="1" dirty="0" err="1" smtClean="0">
                <a:solidFill>
                  <a:schemeClr val="accent1">
                    <a:lumMod val="75000"/>
                  </a:schemeClr>
                </a:solidFill>
              </a:rPr>
              <a:t>Gažová</a:t>
            </a:r>
            <a:r>
              <a:rPr lang="sk-SK" sz="14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k-SK" sz="1400" b="1" dirty="0" err="1" smtClean="0">
                <a:solidFill>
                  <a:schemeClr val="accent1">
                    <a:lumMod val="75000"/>
                  </a:schemeClr>
                </a:solidFill>
              </a:rPr>
              <a:t>Fedunová</a:t>
            </a:r>
            <a:endParaRPr lang="sk-SK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spcBef>
                <a:spcPct val="20000"/>
              </a:spcBef>
            </a:pPr>
            <a:endParaRPr lang="sk-SK" sz="1400" dirty="0"/>
          </a:p>
          <a:p>
            <a:pPr eaLnBrk="1" hangingPunct="1">
              <a:spcBef>
                <a:spcPct val="20000"/>
              </a:spcBef>
            </a:pPr>
            <a:endParaRPr lang="sk-SK" sz="1400" dirty="0"/>
          </a:p>
          <a:p>
            <a:pPr eaLnBrk="1" hangingPunct="1">
              <a:spcBef>
                <a:spcPct val="20000"/>
              </a:spcBef>
            </a:pPr>
            <a:endParaRPr lang="sk-SK" sz="1400" dirty="0"/>
          </a:p>
          <a:p>
            <a:pPr eaLnBrk="1" hangingPunct="1">
              <a:spcBef>
                <a:spcPct val="20000"/>
              </a:spcBef>
            </a:pPr>
            <a:r>
              <a:rPr lang="sk-SK" sz="1400" dirty="0"/>
              <a:t> </a:t>
            </a:r>
            <a:endParaRPr lang="sk-SK" altLang="sk-SK" sz="1400" b="1" dirty="0"/>
          </a:p>
        </p:txBody>
      </p:sp>
      <p:sp>
        <p:nvSpPr>
          <p:cNvPr id="7" name="Obdĺžnik 6"/>
          <p:cNvSpPr/>
          <p:nvPr/>
        </p:nvSpPr>
        <p:spPr>
          <a:xfrm>
            <a:off x="5817394" y="-16013"/>
            <a:ext cx="33801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Gažová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Amyloidná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agregácia</a:t>
            </a:r>
            <a:r>
              <a:rPr lang="sk-SK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proteínov 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319977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dĺžnik 3"/>
          <p:cNvSpPr>
            <a:spLocks noChangeArrowheads="1"/>
          </p:cNvSpPr>
          <p:nvPr/>
        </p:nvSpPr>
        <p:spPr bwMode="auto">
          <a:xfrm>
            <a:off x="146655" y="188640"/>
            <a:ext cx="66976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altLang="sk-SK" b="1" u="sng" dirty="0">
                <a:solidFill>
                  <a:srgbClr val="C00000"/>
                </a:solidFill>
              </a:rPr>
              <a:t>Recenzie článkov vo vedeckých časopisoch</a:t>
            </a:r>
            <a:r>
              <a:rPr lang="sk-SK" altLang="sk-SK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219" name="Obdĺžnik 6"/>
          <p:cNvSpPr>
            <a:spLocks noChangeArrowheads="1"/>
          </p:cNvSpPr>
          <p:nvPr/>
        </p:nvSpPr>
        <p:spPr bwMode="auto">
          <a:xfrm>
            <a:off x="239268" y="1060589"/>
            <a:ext cx="8856662" cy="76944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sk-SK" sz="16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Recenzie projektov a prác</a:t>
            </a:r>
            <a:r>
              <a:rPr lang="sk-SK" sz="16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sk-SK" sz="5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sk-SK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domáce projekty - APVV, </a:t>
            </a:r>
            <a:r>
              <a:rPr lang="sk-SK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VEGA</a:t>
            </a:r>
            <a:endParaRPr lang="sk-SK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sk-SK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bakalárske</a:t>
            </a:r>
            <a:r>
              <a:rPr lang="sk-SK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diplomové</a:t>
            </a:r>
            <a:r>
              <a:rPr lang="sk-SK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sz="1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minimové</a:t>
            </a:r>
            <a:r>
              <a:rPr lang="sk-SK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PhD. </a:t>
            </a:r>
          </a:p>
        </p:txBody>
      </p:sp>
      <p:sp>
        <p:nvSpPr>
          <p:cNvPr id="9221" name="Obdĺžnik 7"/>
          <p:cNvSpPr>
            <a:spLocks noChangeArrowheads="1"/>
          </p:cNvSpPr>
          <p:nvPr/>
        </p:nvSpPr>
        <p:spPr bwMode="auto">
          <a:xfrm>
            <a:off x="199975" y="534877"/>
            <a:ext cx="868922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179388" indent="-179388">
              <a:defRPr/>
            </a:pPr>
            <a:r>
              <a:rPr lang="sk-SK" sz="1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Journal</a:t>
            </a:r>
            <a:r>
              <a:rPr lang="sk-SK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sk-SK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Nanobiotechnology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Colloid Surface </a:t>
            </a:r>
            <a:r>
              <a:rPr lang="en-US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sk-SK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sz="1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Europian</a:t>
            </a:r>
            <a:r>
              <a:rPr lang="sk-SK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Physical</a:t>
            </a:r>
            <a:r>
              <a:rPr lang="sk-SK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Letters</a:t>
            </a:r>
            <a:r>
              <a:rPr lang="sk-SK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sk-SK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sk-SK" sz="1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Journal</a:t>
            </a:r>
            <a:r>
              <a:rPr lang="sk-SK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sk-SK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Physical</a:t>
            </a:r>
            <a:r>
              <a:rPr lang="sk-SK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Chemistry</a:t>
            </a:r>
            <a:r>
              <a:rPr lang="sk-SK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.....</a:t>
            </a:r>
            <a:endParaRPr lang="sk-SK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Rovná spojnica 8"/>
          <p:cNvCxnSpPr/>
          <p:nvPr/>
        </p:nvCxnSpPr>
        <p:spPr>
          <a:xfrm>
            <a:off x="0" y="65976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6597650"/>
            <a:ext cx="2238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ĺžnik 6"/>
          <p:cNvSpPr>
            <a:spLocks noChangeArrowheads="1"/>
          </p:cNvSpPr>
          <p:nvPr/>
        </p:nvSpPr>
        <p:spPr bwMode="auto">
          <a:xfrm>
            <a:off x="5867865" y="6611938"/>
            <a:ext cx="29899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V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ý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ro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č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n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á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konferencia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ÚEF -OBF </a:t>
            </a:r>
            <a:r>
              <a:rPr lang="sk-SK" altLang="sk-SK" sz="1000" b="1" dirty="0" smtClean="0">
                <a:solidFill>
                  <a:srgbClr val="C00000"/>
                </a:solidFill>
                <a:latin typeface="Comic Sans MS" pitchFamily="66" charset="0"/>
              </a:rPr>
              <a:t>10-15-2016</a:t>
            </a:r>
            <a:endParaRPr lang="sk-SK" altLang="sk-SK" sz="1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85256" y="1830030"/>
            <a:ext cx="806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k-SK" sz="1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Z. </a:t>
            </a:r>
            <a:r>
              <a:rPr lang="sk-SK" sz="1200" b="1" dirty="0" err="1" smtClean="0">
                <a:solidFill>
                  <a:srgbClr val="C00000"/>
                </a:solidFill>
                <a:latin typeface="Arial" charset="0"/>
                <a:cs typeface="Arial" charset="0"/>
              </a:rPr>
              <a:t>Gažová</a:t>
            </a:r>
            <a:r>
              <a:rPr lang="sk-SK" sz="12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endParaRPr lang="sk-SK" sz="1200" b="1" dirty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algn="l">
              <a:defRPr/>
            </a:pPr>
            <a:r>
              <a:rPr lang="sk-SK" sz="1200" dirty="0" smtClean="0">
                <a:solidFill>
                  <a:srgbClr val="001F5C"/>
                </a:solidFill>
                <a:latin typeface="Arial" charset="0"/>
                <a:cs typeface="Arial" charset="0"/>
              </a:rPr>
              <a:t>- </a:t>
            </a:r>
            <a:r>
              <a:rPr lang="sk-SK" sz="1200" dirty="0" err="1" smtClean="0">
                <a:solidFill>
                  <a:srgbClr val="001F5C"/>
                </a:solidFill>
                <a:latin typeface="Arial" charset="0"/>
                <a:cs typeface="Arial" charset="0"/>
              </a:rPr>
              <a:t>Spolugarant</a:t>
            </a:r>
            <a:r>
              <a:rPr lang="sk-SK" sz="1200" dirty="0" smtClean="0">
                <a:solidFill>
                  <a:srgbClr val="001F5C"/>
                </a:solidFill>
                <a:latin typeface="Arial" charset="0"/>
                <a:cs typeface="Arial" charset="0"/>
              </a:rPr>
              <a:t> doktorandského štúdia v odbore Biofyzika (ÚEF SAV - PF UPJŠ)</a:t>
            </a:r>
          </a:p>
          <a:p>
            <a:pPr algn="l">
              <a:defRPr/>
            </a:pPr>
            <a:r>
              <a:rPr lang="sk-SK" sz="1200" dirty="0" smtClean="0">
                <a:solidFill>
                  <a:srgbClr val="001F5C"/>
                </a:solidFill>
                <a:latin typeface="Arial" charset="0"/>
                <a:cs typeface="Arial" charset="0"/>
              </a:rPr>
              <a:t>- členka 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komisie pre obhajoby PhD. dizertačných prác v odboroch Biofyzika </a:t>
            </a:r>
            <a:r>
              <a:rPr lang="sk-SK" sz="1200" dirty="0" smtClean="0">
                <a:solidFill>
                  <a:srgbClr val="001F5C"/>
                </a:solidFill>
                <a:latin typeface="Arial" charset="0"/>
                <a:cs typeface="Arial" charset="0"/>
              </a:rPr>
              <a:t>(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PF UPJŠ</a:t>
            </a:r>
            <a:r>
              <a:rPr lang="sk-SK" sz="1200" dirty="0" smtClean="0">
                <a:solidFill>
                  <a:srgbClr val="001F5C"/>
                </a:solidFill>
                <a:latin typeface="Arial" charset="0"/>
                <a:cs typeface="Arial" charset="0"/>
              </a:rPr>
              <a:t>)</a:t>
            </a:r>
            <a:endParaRPr lang="sk-SK" sz="1200" dirty="0">
              <a:solidFill>
                <a:srgbClr val="001F5C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Obdĺžnik 16"/>
          <p:cNvSpPr/>
          <p:nvPr/>
        </p:nvSpPr>
        <p:spPr>
          <a:xfrm>
            <a:off x="363181" y="2761757"/>
            <a:ext cx="806608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k-SK" sz="16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Medzinárodná spolupráca</a:t>
            </a:r>
          </a:p>
          <a:p>
            <a:pPr>
              <a:defRPr/>
            </a:pPr>
            <a:r>
              <a:rPr lang="sk-SK" sz="1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East </a:t>
            </a:r>
            <a:r>
              <a:rPr lang="sk-SK" sz="1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China</a:t>
            </a:r>
            <a:r>
              <a:rPr lang="sk-SK" sz="1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University</a:t>
            </a:r>
            <a:r>
              <a:rPr lang="sk-SK" sz="1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CNR Bologna, Univerzita </a:t>
            </a:r>
            <a:r>
              <a:rPr lang="sk-SK" sz="1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Taipei</a:t>
            </a:r>
            <a:r>
              <a:rPr lang="sk-SK" sz="1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Univerzita </a:t>
            </a:r>
            <a:r>
              <a:rPr lang="sk-SK" sz="1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Bukurešť</a:t>
            </a:r>
            <a:r>
              <a:rPr lang="sk-SK" sz="1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Fyzikálny ústav PAV Varšava, Univerzita </a:t>
            </a:r>
            <a:r>
              <a:rPr lang="sk-SK" sz="1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Modena</a:t>
            </a:r>
            <a:endParaRPr lang="sk-SK" sz="14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dĺžnik 17"/>
          <p:cNvSpPr/>
          <p:nvPr/>
        </p:nvSpPr>
        <p:spPr>
          <a:xfrm>
            <a:off x="310954" y="3561526"/>
            <a:ext cx="8066088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k-SK" sz="16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Hosťovanie vedeckých pracovníkov zo zahraničia (prednášky):</a:t>
            </a:r>
          </a:p>
          <a:p>
            <a:pPr>
              <a:defRPr/>
            </a:pPr>
            <a:r>
              <a:rPr lang="sk-SK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Natalyia</a:t>
            </a:r>
            <a:r>
              <a:rPr lang="sk-SK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Popovych</a:t>
            </a:r>
            <a:r>
              <a:rPr lang="sk-SK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- SAIA (od 09/2016 – 05/2017)</a:t>
            </a:r>
          </a:p>
          <a:p>
            <a:pPr>
              <a:defRPr/>
            </a:pPr>
            <a:r>
              <a:rPr lang="sk-SK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Erika </a:t>
            </a:r>
            <a:r>
              <a:rPr lang="sk-SK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Ferrari</a:t>
            </a:r>
            <a:r>
              <a:rPr lang="sk-SK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Giulia</a:t>
            </a:r>
            <a:r>
              <a:rPr lang="sk-SK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Orteca</a:t>
            </a:r>
            <a:r>
              <a:rPr lang="sk-SK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sk-SK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University</a:t>
            </a:r>
            <a:r>
              <a:rPr lang="sk-SK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sk-SK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Modena</a:t>
            </a:r>
            <a:endParaRPr lang="sk-SK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sk-SK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Cristiano</a:t>
            </a:r>
            <a:r>
              <a:rPr lang="sk-SK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Albonetti</a:t>
            </a:r>
            <a:r>
              <a:rPr lang="sk-SK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CNR Bologna</a:t>
            </a:r>
            <a:endParaRPr lang="sk-SK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4" descr="https://home.saske.sk/horde/imp/view.php?actionID=view_attach&amp;id=3&amp;muid=%7B5%7DINBOX63455&amp;view_token=ISe4ueJegABK7_KafzdP_A1&amp;uniq=148172522900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" name="AutoShape 6" descr="https://home.saske.sk/horde/imp/view.php?actionID=view_attach&amp;id=3&amp;muid=%7B5%7DINBOX63455&amp;view_token=ISe4ueJegABK7_KafzdP_A1&amp;uniq=148172522900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" name="Obdĺžnik 11"/>
          <p:cNvSpPr>
            <a:spLocks noChangeArrowheads="1"/>
          </p:cNvSpPr>
          <p:nvPr/>
        </p:nvSpPr>
        <p:spPr bwMode="auto">
          <a:xfrm>
            <a:off x="239268" y="4869160"/>
            <a:ext cx="8496944" cy="125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sk-SK" altLang="sk-SK" sz="2800" b="1" u="sng" dirty="0" smtClean="0">
                <a:solidFill>
                  <a:srgbClr val="C00000"/>
                </a:solidFill>
              </a:rPr>
              <a:t>COST </a:t>
            </a:r>
            <a:r>
              <a:rPr lang="sk-SK" altLang="sk-SK" sz="2800" b="1" u="sng" dirty="0" err="1" smtClean="0">
                <a:solidFill>
                  <a:srgbClr val="C00000"/>
                </a:solidFill>
              </a:rPr>
              <a:t>Meeting</a:t>
            </a:r>
            <a:r>
              <a:rPr lang="sk-SK" altLang="sk-SK" sz="2800" b="1" u="sng" dirty="0" smtClean="0">
                <a:solidFill>
                  <a:srgbClr val="C00000"/>
                </a:solidFill>
              </a:rPr>
              <a:t> 2017 – </a:t>
            </a:r>
            <a:r>
              <a:rPr lang="sk-SK" altLang="sk-SK" sz="2800" b="1" dirty="0" smtClean="0">
                <a:solidFill>
                  <a:srgbClr val="C00000"/>
                </a:solidFill>
              </a:rPr>
              <a:t>organizovanie 27. 8. 2. 9. 2017</a:t>
            </a:r>
          </a:p>
          <a:p>
            <a:pPr marL="457200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sk-SK" altLang="sk-SK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Spomedzi 3 uchádzačov sme boli hlasovaním vybraní  zorganizovať COST </a:t>
            </a:r>
            <a:r>
              <a:rPr lang="sk-SK" altLang="sk-SK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</a:t>
            </a:r>
            <a:r>
              <a:rPr lang="sk-SK" altLang="sk-SK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cca 100 - 150 ľudí</a:t>
            </a:r>
          </a:p>
          <a:p>
            <a:pPr marL="457200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sk-SK" altLang="sk-SK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+ 10. ročník SSB2017</a:t>
            </a:r>
            <a:endParaRPr lang="sk-SK" altLang="sk-SK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3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dĺžnik 11"/>
          <p:cNvSpPr>
            <a:spLocks noChangeArrowheads="1"/>
          </p:cNvSpPr>
          <p:nvPr/>
        </p:nvSpPr>
        <p:spPr bwMode="auto">
          <a:xfrm>
            <a:off x="443592" y="3140968"/>
            <a:ext cx="284380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sk-SK" sz="2800" b="1" u="sng" dirty="0" err="1">
                <a:solidFill>
                  <a:srgbClr val="C00000"/>
                </a:solidFill>
              </a:rPr>
              <a:t>Populari</a:t>
            </a:r>
            <a:r>
              <a:rPr lang="sk-SK" altLang="sk-SK" sz="2800" b="1" u="sng" dirty="0" err="1">
                <a:solidFill>
                  <a:srgbClr val="C00000"/>
                </a:solidFill>
              </a:rPr>
              <a:t>zácia</a:t>
            </a:r>
            <a:endParaRPr lang="sk-SK" altLang="sk-SK" sz="2800" b="1" u="sng" dirty="0">
              <a:solidFill>
                <a:srgbClr val="C00000"/>
              </a:solidFill>
            </a:endParaRPr>
          </a:p>
        </p:txBody>
      </p:sp>
      <p:sp>
        <p:nvSpPr>
          <p:cNvPr id="22532" name="Obdĺžnik 11"/>
          <p:cNvSpPr>
            <a:spLocks noChangeArrowheads="1"/>
          </p:cNvSpPr>
          <p:nvPr/>
        </p:nvSpPr>
        <p:spPr bwMode="auto">
          <a:xfrm>
            <a:off x="443592" y="3663256"/>
            <a:ext cx="466846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sk-SK" altLang="sk-SK" b="1" dirty="0"/>
              <a:t>Noc </a:t>
            </a:r>
            <a:r>
              <a:rPr lang="sk-SK" altLang="sk-SK" b="1" dirty="0" smtClean="0"/>
              <a:t>výskumníkov 2016</a:t>
            </a:r>
            <a:endParaRPr lang="sk-SK" altLang="sk-SK" b="1" dirty="0"/>
          </a:p>
          <a:p>
            <a:pPr marL="285750" indent="-285750"/>
            <a:r>
              <a:rPr lang="sk-SK" altLang="sk-SK" dirty="0"/>
              <a:t>     </a:t>
            </a:r>
            <a:r>
              <a:rPr lang="sk-SK" altLang="sk-SK" dirty="0" err="1"/>
              <a:t>Bednáriková</a:t>
            </a:r>
            <a:r>
              <a:rPr lang="sk-SK" altLang="sk-SK" dirty="0"/>
              <a:t>, Gažová</a:t>
            </a:r>
            <a:r>
              <a:rPr lang="sk-SK" altLang="sk-SK" dirty="0" smtClean="0"/>
              <a:t>, </a:t>
            </a:r>
            <a:r>
              <a:rPr lang="sk-SK" altLang="sk-SK" dirty="0" err="1" smtClean="0"/>
              <a:t>Kubacková</a:t>
            </a:r>
            <a:r>
              <a:rPr lang="sk-SK" altLang="sk-SK" dirty="0" smtClean="0"/>
              <a:t>,</a:t>
            </a:r>
          </a:p>
          <a:p>
            <a:pPr marL="285750" indent="-285750"/>
            <a:r>
              <a:rPr lang="sk-SK" altLang="sk-SK" dirty="0" smtClean="0"/>
              <a:t> </a:t>
            </a:r>
            <a:r>
              <a:rPr lang="sk-SK" altLang="sk-SK" dirty="0" smtClean="0"/>
              <a:t>Uličná, </a:t>
            </a:r>
            <a:r>
              <a:rPr lang="sk-SK" altLang="sk-SK" dirty="0" err="1" smtClean="0"/>
              <a:t>Gančár</a:t>
            </a:r>
            <a:endParaRPr lang="sk-SK" altLang="sk-SK" dirty="0"/>
          </a:p>
        </p:txBody>
      </p:sp>
      <p:cxnSp>
        <p:nvCxnSpPr>
          <p:cNvPr id="34" name="Rovná spojnica 33"/>
          <p:cNvCxnSpPr/>
          <p:nvPr/>
        </p:nvCxnSpPr>
        <p:spPr>
          <a:xfrm>
            <a:off x="0" y="65976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6597650"/>
            <a:ext cx="2238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Obdĺžnik 6"/>
          <p:cNvSpPr>
            <a:spLocks noChangeArrowheads="1"/>
          </p:cNvSpPr>
          <p:nvPr/>
        </p:nvSpPr>
        <p:spPr bwMode="auto">
          <a:xfrm>
            <a:off x="5867865" y="6611938"/>
            <a:ext cx="29899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V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ý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ro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č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n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á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konferencia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ÚEF -OBF </a:t>
            </a:r>
            <a:r>
              <a:rPr lang="sk-SK" altLang="sk-SK" sz="1000" b="1" dirty="0" smtClean="0">
                <a:solidFill>
                  <a:srgbClr val="C00000"/>
                </a:solidFill>
                <a:latin typeface="Comic Sans MS" pitchFamily="66" charset="0"/>
              </a:rPr>
              <a:t>15-12-2016</a:t>
            </a:r>
            <a:endParaRPr lang="sk-SK" altLang="sk-SK" sz="1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385532" y="260648"/>
            <a:ext cx="878497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sz="16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OCENENIA</a:t>
            </a:r>
          </a:p>
          <a:p>
            <a:pPr marL="1887538" indent="-1887538">
              <a:defRPr/>
            </a:pPr>
            <a:r>
              <a:rPr lang="sk-SK" altLang="sk-SK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Z. </a:t>
            </a:r>
            <a:r>
              <a:rPr lang="sk-SK" altLang="sk-SK" sz="1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Bednáriková</a:t>
            </a:r>
            <a:r>
              <a:rPr lang="sk-SK" altLang="sk-SK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altLang="sk-SK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sk-SK" altLang="sk-SK" sz="1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Schwarzov</a:t>
            </a:r>
            <a:r>
              <a:rPr lang="sk-SK" altLang="sk-SK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fond – úspešné – od 1. 1. </a:t>
            </a:r>
            <a:r>
              <a:rPr lang="sk-SK" altLang="sk-SK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2017</a:t>
            </a:r>
          </a:p>
          <a:p>
            <a:pPr marL="536575" indent="-536575">
              <a:defRPr/>
            </a:pPr>
            <a:r>
              <a:rPr lang="sk-SK" altLang="sk-SK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K. Uličná </a:t>
            </a:r>
            <a:r>
              <a:rPr lang="sk-SK" altLang="sk-SK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Interaktívna konferencia mladých vedcov 2016 </a:t>
            </a:r>
            <a:r>
              <a:rPr lang="sk-SK" altLang="sk-SK" sz="14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PREVEDA</a:t>
            </a:r>
            <a:r>
              <a:rPr lang="sk-SK" altLang="sk-SK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Ocenenie </a:t>
            </a:r>
            <a:r>
              <a:rPr lang="sk-SK" altLang="sk-SK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za najlepší príspevok v </a:t>
            </a:r>
            <a:r>
              <a:rPr lang="sk-SK" altLang="sk-SK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sekcii Biofyzika, matematické modelovanie a </a:t>
            </a:r>
            <a:r>
              <a:rPr lang="sk-SK" altLang="sk-SK" sz="1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bioštatistika</a:t>
            </a:r>
            <a:endParaRPr lang="sk-SK" altLang="sk-SK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36575" indent="-536575">
              <a:defRPr/>
            </a:pPr>
            <a:r>
              <a:rPr lang="sk-SK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sk-SK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ocenenie v </a:t>
            </a:r>
            <a:r>
              <a:rPr lang="sk-SK" sz="14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Súťaži </a:t>
            </a:r>
            <a:r>
              <a:rPr lang="sk-SK" sz="1400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najlepšiu vedeckú prácu </a:t>
            </a:r>
            <a:r>
              <a:rPr lang="sk-SK" sz="14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doktorandov </a:t>
            </a:r>
            <a:r>
              <a:rPr lang="sk-SK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- 11</a:t>
            </a:r>
            <a:r>
              <a:rPr lang="sk-SK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ročník Seminára doktorandov venovaného pamiatke akademika </a:t>
            </a:r>
            <a:r>
              <a:rPr lang="sk-SK" sz="1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Boďu</a:t>
            </a:r>
            <a:endParaRPr lang="sk-SK"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89" y="1680136"/>
            <a:ext cx="1800200" cy="125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76420"/>
            <a:ext cx="1944216" cy="119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55" y="3252778"/>
            <a:ext cx="4593431" cy="306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6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765445"/>
              </p:ext>
            </p:extLst>
          </p:nvPr>
        </p:nvGraphicFramePr>
        <p:xfrm>
          <a:off x="409735" y="1556792"/>
          <a:ext cx="8291264" cy="487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198"/>
                <a:gridCol w="227915"/>
                <a:gridCol w="398039"/>
                <a:gridCol w="432048"/>
                <a:gridCol w="417849"/>
                <a:gridCol w="360040"/>
                <a:gridCol w="432048"/>
                <a:gridCol w="360040"/>
                <a:gridCol w="259297"/>
                <a:gridCol w="455829"/>
                <a:gridCol w="531979"/>
                <a:gridCol w="611348"/>
                <a:gridCol w="456365"/>
                <a:gridCol w="611348"/>
                <a:gridCol w="386202"/>
                <a:gridCol w="602142"/>
                <a:gridCol w="474062"/>
                <a:gridCol w="532515"/>
              </a:tblGrid>
              <a:tr h="473327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AA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4296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Skupina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Meno, vek, FTE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   WOS  </a:t>
                      </a: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publ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WOS publikácií 2016, klasifikácia podľa SCIMAGO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APVV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A/B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Bilateral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BAPVV/MAD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COST ...iné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 EU 2020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R/P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</a:t>
                      </a: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PhD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50" dirty="0">
                          <a:solidFill>
                            <a:schemeClr val="tx1"/>
                          </a:solidFill>
                          <a:effectLst/>
                        </a:rPr>
                        <a:t>Celkový počet citácií </a:t>
                      </a:r>
                      <a:endParaRPr lang="sk-SK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citácii 2015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h-index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 WOS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140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Q1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Q2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Q3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Q4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 smtClean="0">
                          <a:solidFill>
                            <a:schemeClr val="tx1"/>
                          </a:solidFill>
                          <a:effectLst/>
                        </a:rPr>
                        <a:t>Σ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Q1P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---------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933130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</a:rPr>
                        <a:t>Stabilita proteínov, metamateriály, </a:t>
                      </a:r>
                      <a:r>
                        <a:rPr lang="pl-PL" sz="1100" dirty="0" smtClean="0">
                          <a:solidFill>
                            <a:schemeClr val="tx1"/>
                          </a:solidFill>
                          <a:effectLst/>
                        </a:rPr>
                        <a:t>nanočastice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Skupina celkovo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----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r>
                        <a:rPr lang="sk-SK" sz="18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</a:rPr>
                        <a:t>0/2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486851">
                <a:tc gridSpan="3"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FTE = 2.16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Skupina / FTE 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0.9</a:t>
                      </a:r>
                      <a:r>
                        <a:rPr lang="sk-SK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1400" b="1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2231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M. </a:t>
                      </a: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Antalík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sk-SK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gridSpan="4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------------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867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28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Keša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0,33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sk-SK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sk-SK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Scopus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1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E. </a:t>
                      </a: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Valušová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sk-SK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5709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I. </a:t>
                      </a: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Hrmo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0,33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BlokTextu 4"/>
          <p:cNvSpPr txBox="1"/>
          <p:nvPr/>
        </p:nvSpPr>
        <p:spPr>
          <a:xfrm>
            <a:off x="416429" y="757668"/>
            <a:ext cx="4011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stabilita proteínov</a:t>
            </a: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metamateriály</a:t>
            </a:r>
            <a:r>
              <a:rPr lang="sk-SK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nanočastice</a:t>
            </a:r>
            <a:r>
              <a:rPr lang="sk-SK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</a:t>
            </a:r>
            <a:endParaRPr lang="sk-SK" sz="1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5724128" y="1080834"/>
            <a:ext cx="29201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>
              <a:defRPr/>
            </a:pP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Antalík</a:t>
            </a:r>
            <a:r>
              <a:rPr lang="sk-SK" sz="1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sz="1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Keša</a:t>
            </a:r>
            <a:r>
              <a:rPr lang="sk-SK" sz="1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sz="1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Valušová</a:t>
            </a:r>
            <a:r>
              <a:rPr lang="sk-SK" sz="1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sz="1200" b="1" dirty="0" err="1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Hrmo</a:t>
            </a:r>
            <a:endParaRPr lang="sk-SK" sz="1200" b="1" dirty="0">
              <a:solidFill>
                <a:srgbClr val="4BACC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ĺžnik 4"/>
          <p:cNvSpPr>
            <a:spLocks noChangeArrowheads="1"/>
          </p:cNvSpPr>
          <p:nvPr/>
        </p:nvSpPr>
        <p:spPr bwMode="auto">
          <a:xfrm>
            <a:off x="29006" y="18049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altLang="sk-SK" sz="3200" b="1" u="sng" dirty="0">
                <a:solidFill>
                  <a:srgbClr val="C00000"/>
                </a:solidFill>
              </a:rPr>
              <a:t>OBF – </a:t>
            </a:r>
            <a:r>
              <a:rPr lang="sk-SK" altLang="sk-SK" sz="3200" b="1" u="sng" dirty="0" smtClean="0">
                <a:solidFill>
                  <a:srgbClr val="C00000"/>
                </a:solidFill>
              </a:rPr>
              <a:t>výskumná skupina</a:t>
            </a:r>
            <a:endParaRPr lang="sk-SK" altLang="sk-SK" sz="3200" b="1" u="sng" dirty="0">
              <a:solidFill>
                <a:srgbClr val="C00000"/>
              </a:solidFill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7006365" y="17669"/>
            <a:ext cx="2137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Antalík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stabilita proteínov,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metamateriály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nanočastice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243995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>
            <a:spLocks noChangeArrowheads="1"/>
          </p:cNvSpPr>
          <p:nvPr/>
        </p:nvSpPr>
        <p:spPr bwMode="auto">
          <a:xfrm>
            <a:off x="395288" y="1916113"/>
            <a:ext cx="838835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Oddelenie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biofyziky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sk-SK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EF</a:t>
            </a:r>
          </a:p>
          <a:p>
            <a:pPr algn="ctr">
              <a:defRPr/>
            </a:pP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</a:t>
            </a:r>
            <a:r>
              <a:rPr lang="sk-SK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</a:p>
          <a:p>
            <a:pPr algn="ctr">
              <a:defRPr/>
            </a:pPr>
            <a:endParaRPr lang="sk-SK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sk-SK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zhrnutie</a:t>
            </a:r>
            <a:endParaRPr lang="sk-SK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sk-SK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Rovná spojnica 4"/>
          <p:cNvCxnSpPr/>
          <p:nvPr/>
        </p:nvCxnSpPr>
        <p:spPr>
          <a:xfrm>
            <a:off x="0" y="65976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5475" y="6597650"/>
            <a:ext cx="2238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ĺžnik 6"/>
          <p:cNvSpPr>
            <a:spLocks noChangeArrowheads="1"/>
          </p:cNvSpPr>
          <p:nvPr/>
        </p:nvSpPr>
        <p:spPr bwMode="auto">
          <a:xfrm>
            <a:off x="5867400" y="6611938"/>
            <a:ext cx="29908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V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ý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ro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č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n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á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konferencia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ÚEF -OBF </a:t>
            </a:r>
            <a:r>
              <a:rPr lang="sk-SK" altLang="sk-SK" sz="1000" b="1" dirty="0" smtClean="0">
                <a:solidFill>
                  <a:srgbClr val="C00000"/>
                </a:solidFill>
                <a:latin typeface="Comic Sans MS" pitchFamily="66" charset="0"/>
              </a:rPr>
              <a:t>15-12-2016</a:t>
            </a:r>
            <a:endParaRPr lang="sk-SK" altLang="sk-SK" sz="1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23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BlokTextu 4"/>
          <p:cNvSpPr txBox="1">
            <a:spLocks noChangeArrowheads="1"/>
          </p:cNvSpPr>
          <p:nvPr/>
        </p:nvSpPr>
        <p:spPr bwMode="auto">
          <a:xfrm>
            <a:off x="223044" y="1798638"/>
            <a:ext cx="424815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sk-SK" sz="1700" b="1" dirty="0" err="1">
                <a:solidFill>
                  <a:schemeClr val="tx2"/>
                </a:solidFill>
              </a:rPr>
              <a:t>Antal</a:t>
            </a:r>
            <a:r>
              <a:rPr lang="sk-SK" altLang="sk-SK" sz="1700" b="1" dirty="0" err="1">
                <a:solidFill>
                  <a:schemeClr val="tx2"/>
                </a:solidFill>
              </a:rPr>
              <a:t>ík</a:t>
            </a:r>
            <a:r>
              <a:rPr lang="sk-SK" altLang="sk-SK" sz="1700" b="1" dirty="0">
                <a:solidFill>
                  <a:schemeClr val="tx2"/>
                </a:solidFill>
              </a:rPr>
              <a:t> Marián </a:t>
            </a:r>
            <a:r>
              <a:rPr lang="sk-SK" altLang="sk-SK" sz="1700" dirty="0"/>
              <a:t>- 0.5</a:t>
            </a:r>
          </a:p>
          <a:p>
            <a:r>
              <a:rPr lang="sk-SK" altLang="sk-SK" sz="1700" b="1" dirty="0" err="1">
                <a:solidFill>
                  <a:schemeClr val="tx2"/>
                </a:solidFill>
              </a:rPr>
              <a:t>Antošová</a:t>
            </a:r>
            <a:r>
              <a:rPr lang="sk-SK" altLang="sk-SK" sz="1700" b="1" dirty="0">
                <a:solidFill>
                  <a:schemeClr val="tx2"/>
                </a:solidFill>
              </a:rPr>
              <a:t> Andrea – </a:t>
            </a:r>
            <a:r>
              <a:rPr lang="sk-SK" altLang="sk-SK" sz="1700" dirty="0"/>
              <a:t>MD (od 09/2014)</a:t>
            </a:r>
          </a:p>
          <a:p>
            <a:r>
              <a:rPr lang="sk-SK" altLang="sk-SK" sz="1700" b="1" dirty="0" err="1">
                <a:solidFill>
                  <a:schemeClr val="tx2"/>
                </a:solidFill>
              </a:rPr>
              <a:t>Demjén</a:t>
            </a:r>
            <a:r>
              <a:rPr lang="sk-SK" altLang="sk-SK" sz="1700" b="1" dirty="0">
                <a:solidFill>
                  <a:schemeClr val="tx2"/>
                </a:solidFill>
              </a:rPr>
              <a:t> </a:t>
            </a:r>
            <a:r>
              <a:rPr lang="sk-SK" altLang="sk-SK" sz="1700" b="1" dirty="0" err="1" smtClean="0">
                <a:solidFill>
                  <a:schemeClr val="tx2"/>
                </a:solidFill>
              </a:rPr>
              <a:t>Erna</a:t>
            </a:r>
            <a:r>
              <a:rPr lang="sk-SK" altLang="sk-SK" sz="1700" b="1" dirty="0" smtClean="0">
                <a:solidFill>
                  <a:schemeClr val="tx2"/>
                </a:solidFill>
              </a:rPr>
              <a:t> – </a:t>
            </a:r>
            <a:r>
              <a:rPr lang="sk-SK" altLang="sk-SK" sz="1700" dirty="0" smtClean="0"/>
              <a:t>do 31. 10. 2016</a:t>
            </a:r>
            <a:endParaRPr lang="sk-SK" altLang="sk-SK" sz="1700" dirty="0"/>
          </a:p>
          <a:p>
            <a:r>
              <a:rPr lang="sk-SK" altLang="sk-SK" sz="1700" b="1" dirty="0" err="1">
                <a:solidFill>
                  <a:schemeClr val="tx2"/>
                </a:solidFill>
              </a:rPr>
              <a:t>Fedunová</a:t>
            </a:r>
            <a:r>
              <a:rPr lang="sk-SK" altLang="sk-SK" sz="1700" b="1" dirty="0">
                <a:solidFill>
                  <a:schemeClr val="tx2"/>
                </a:solidFill>
              </a:rPr>
              <a:t> Diana</a:t>
            </a:r>
          </a:p>
          <a:p>
            <a:r>
              <a:rPr lang="sk-SK" altLang="sk-SK" sz="1700" b="1" dirty="0" err="1">
                <a:solidFill>
                  <a:schemeClr val="tx2"/>
                </a:solidFill>
              </a:rPr>
              <a:t>Gažová</a:t>
            </a:r>
            <a:r>
              <a:rPr lang="sk-SK" altLang="sk-SK" sz="1700" b="1" dirty="0">
                <a:solidFill>
                  <a:schemeClr val="tx2"/>
                </a:solidFill>
              </a:rPr>
              <a:t> Zuzana</a:t>
            </a:r>
          </a:p>
          <a:p>
            <a:r>
              <a:rPr lang="sk-SK" altLang="sk-SK" sz="1700" b="1" dirty="0" err="1">
                <a:solidFill>
                  <a:schemeClr val="tx2"/>
                </a:solidFill>
              </a:rPr>
              <a:t>Kubacková</a:t>
            </a:r>
            <a:r>
              <a:rPr lang="sk-SK" altLang="sk-SK" sz="1700" b="1" dirty="0">
                <a:solidFill>
                  <a:schemeClr val="tx2"/>
                </a:solidFill>
              </a:rPr>
              <a:t> Jana </a:t>
            </a:r>
          </a:p>
          <a:p>
            <a:r>
              <a:rPr lang="sk-SK" altLang="sk-SK" sz="1700" b="1" dirty="0" smtClean="0">
                <a:solidFill>
                  <a:schemeClr val="tx2"/>
                </a:solidFill>
              </a:rPr>
              <a:t>Marek Jozef - </a:t>
            </a:r>
            <a:r>
              <a:rPr lang="sk-SK" altLang="sk-SK" sz="1700" dirty="0" smtClean="0"/>
              <a:t>0.5 ( od 1.4. 2016)</a:t>
            </a:r>
            <a:endParaRPr lang="sk-SK" altLang="sk-SK" sz="1700" dirty="0"/>
          </a:p>
          <a:p>
            <a:r>
              <a:rPr lang="sk-SK" altLang="sk-SK" sz="1700" b="1" dirty="0" err="1">
                <a:solidFill>
                  <a:schemeClr val="tx2"/>
                </a:solidFill>
              </a:rPr>
              <a:t>Musatov</a:t>
            </a:r>
            <a:r>
              <a:rPr lang="sk-SK" altLang="sk-SK" sz="1700" b="1" dirty="0">
                <a:solidFill>
                  <a:schemeClr val="tx2"/>
                </a:solidFill>
              </a:rPr>
              <a:t> Andrey</a:t>
            </a:r>
            <a:endParaRPr lang="sk-SK" altLang="sk-SK" sz="1700" dirty="0"/>
          </a:p>
          <a:p>
            <a:r>
              <a:rPr lang="sk-SK" altLang="sk-SK" sz="1700" b="1" dirty="0" err="1" smtClean="0">
                <a:solidFill>
                  <a:schemeClr val="tx2"/>
                </a:solidFill>
              </a:rPr>
              <a:t>Pudlák</a:t>
            </a:r>
            <a:r>
              <a:rPr lang="sk-SK" altLang="sk-SK" sz="1700" b="1" dirty="0" smtClean="0">
                <a:solidFill>
                  <a:schemeClr val="tx2"/>
                </a:solidFill>
              </a:rPr>
              <a:t> </a:t>
            </a:r>
            <a:r>
              <a:rPr lang="sk-SK" altLang="sk-SK" sz="1700" b="1" dirty="0">
                <a:solidFill>
                  <a:schemeClr val="tx2"/>
                </a:solidFill>
              </a:rPr>
              <a:t>Michal</a:t>
            </a:r>
            <a:endParaRPr lang="sk-SK" altLang="sk-SK" sz="1700" dirty="0"/>
          </a:p>
          <a:p>
            <a:r>
              <a:rPr lang="sk-SK" altLang="sk-SK" sz="1700" b="1" dirty="0">
                <a:solidFill>
                  <a:schemeClr val="tx2"/>
                </a:solidFill>
              </a:rPr>
              <a:t>Šipošová Katarína </a:t>
            </a:r>
            <a:r>
              <a:rPr lang="sk-SK" altLang="sk-SK" sz="1600" dirty="0"/>
              <a:t>- 0.5   </a:t>
            </a:r>
            <a:r>
              <a:rPr lang="sk-SK" altLang="sk-SK" sz="1600" dirty="0" err="1" smtClean="0"/>
              <a:t>Schwarzov</a:t>
            </a:r>
            <a:r>
              <a:rPr lang="sk-SK" altLang="sk-SK" sz="1600" dirty="0" smtClean="0"/>
              <a:t> fond           </a:t>
            </a:r>
            <a:endParaRPr lang="sk-SK" altLang="sk-SK" sz="1600" dirty="0"/>
          </a:p>
          <a:p>
            <a:r>
              <a:rPr lang="sk-SK" altLang="sk-SK" sz="1700" b="1" dirty="0" err="1" smtClean="0">
                <a:solidFill>
                  <a:schemeClr val="tx2"/>
                </a:solidFill>
              </a:rPr>
              <a:t>Tomori</a:t>
            </a:r>
            <a:r>
              <a:rPr lang="sk-SK" altLang="sk-SK" sz="1700" b="1" dirty="0" smtClean="0">
                <a:solidFill>
                  <a:schemeClr val="tx2"/>
                </a:solidFill>
              </a:rPr>
              <a:t> Zoltán</a:t>
            </a:r>
          </a:p>
          <a:p>
            <a:r>
              <a:rPr lang="sk-SK" altLang="sk-SK" sz="1700" b="1" dirty="0" err="1" smtClean="0">
                <a:solidFill>
                  <a:schemeClr val="tx2"/>
                </a:solidFill>
              </a:rPr>
              <a:t>Valušová</a:t>
            </a:r>
            <a:r>
              <a:rPr lang="sk-SK" altLang="sk-SK" sz="1700" b="1" dirty="0" smtClean="0">
                <a:solidFill>
                  <a:schemeClr val="tx2"/>
                </a:solidFill>
              </a:rPr>
              <a:t> </a:t>
            </a:r>
            <a:r>
              <a:rPr lang="sk-SK" altLang="sk-SK" sz="1700" b="1" dirty="0">
                <a:solidFill>
                  <a:schemeClr val="tx2"/>
                </a:solidFill>
              </a:rPr>
              <a:t>Eva</a:t>
            </a:r>
          </a:p>
        </p:txBody>
      </p:sp>
      <p:sp>
        <p:nvSpPr>
          <p:cNvPr id="8195" name="Obdĺžnik 5"/>
          <p:cNvSpPr>
            <a:spLocks noChangeArrowheads="1"/>
          </p:cNvSpPr>
          <p:nvPr/>
        </p:nvSpPr>
        <p:spPr bwMode="auto">
          <a:xfrm>
            <a:off x="323850" y="1279525"/>
            <a:ext cx="70564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k-SK" altLang="sk-SK" sz="800" b="1">
              <a:solidFill>
                <a:srgbClr val="C00000"/>
              </a:solidFill>
            </a:endParaRPr>
          </a:p>
          <a:p>
            <a:r>
              <a:rPr lang="sk-SK" altLang="sk-SK" b="1" u="sng">
                <a:solidFill>
                  <a:srgbClr val="C00000"/>
                </a:solidFill>
              </a:rPr>
              <a:t>Vedeckí pracovníci</a:t>
            </a:r>
          </a:p>
        </p:txBody>
      </p:sp>
      <p:sp>
        <p:nvSpPr>
          <p:cNvPr id="8196" name="Obdĺžnik 6"/>
          <p:cNvSpPr>
            <a:spLocks noChangeArrowheads="1"/>
          </p:cNvSpPr>
          <p:nvPr/>
        </p:nvSpPr>
        <p:spPr bwMode="auto">
          <a:xfrm>
            <a:off x="337440" y="5229225"/>
            <a:ext cx="39608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altLang="sk-SK" b="1" u="sng" dirty="0">
                <a:solidFill>
                  <a:srgbClr val="C00000"/>
                </a:solidFill>
              </a:rPr>
              <a:t>vedecko-technický pracovník - 1</a:t>
            </a:r>
          </a:p>
          <a:p>
            <a:r>
              <a:rPr lang="sk-SK" altLang="sk-SK" sz="1700" b="1" dirty="0" err="1">
                <a:solidFill>
                  <a:schemeClr val="tx2"/>
                </a:solidFill>
              </a:rPr>
              <a:t>Hrmo</a:t>
            </a:r>
            <a:r>
              <a:rPr lang="sk-SK" altLang="sk-SK" sz="1700" b="1" dirty="0">
                <a:solidFill>
                  <a:schemeClr val="tx2"/>
                </a:solidFill>
              </a:rPr>
              <a:t> Igor</a:t>
            </a:r>
          </a:p>
        </p:txBody>
      </p:sp>
      <p:sp>
        <p:nvSpPr>
          <p:cNvPr id="8197" name="Obdĺžnik 7"/>
          <p:cNvSpPr>
            <a:spLocks noChangeArrowheads="1"/>
          </p:cNvSpPr>
          <p:nvPr/>
        </p:nvSpPr>
        <p:spPr bwMode="auto">
          <a:xfrm>
            <a:off x="4661210" y="3831218"/>
            <a:ext cx="42497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altLang="sk-SK" b="1" u="sng" dirty="0">
                <a:solidFill>
                  <a:srgbClr val="C00000"/>
                </a:solidFill>
              </a:rPr>
              <a:t>techničky/laborantky - 2</a:t>
            </a:r>
          </a:p>
          <a:p>
            <a:r>
              <a:rPr lang="sk-SK" altLang="sk-SK" sz="1700" b="1" dirty="0">
                <a:solidFill>
                  <a:schemeClr val="tx2"/>
                </a:solidFill>
              </a:rPr>
              <a:t>Sedláková Dagmar </a:t>
            </a:r>
          </a:p>
          <a:p>
            <a:r>
              <a:rPr lang="sk-SK" altLang="sk-SK" sz="1700" b="1" dirty="0" err="1">
                <a:solidFill>
                  <a:schemeClr val="tx2"/>
                </a:solidFill>
              </a:rPr>
              <a:t>Švarcbergerová</a:t>
            </a:r>
            <a:r>
              <a:rPr lang="sk-SK" altLang="sk-SK" sz="1700" b="1" dirty="0">
                <a:solidFill>
                  <a:schemeClr val="tx2"/>
                </a:solidFill>
              </a:rPr>
              <a:t> Dana</a:t>
            </a:r>
          </a:p>
        </p:txBody>
      </p:sp>
      <p:sp>
        <p:nvSpPr>
          <p:cNvPr id="8198" name="Obdĺžnik 9"/>
          <p:cNvSpPr>
            <a:spLocks noChangeArrowheads="1"/>
          </p:cNvSpPr>
          <p:nvPr/>
        </p:nvSpPr>
        <p:spPr bwMode="auto">
          <a:xfrm>
            <a:off x="4770748" y="4910718"/>
            <a:ext cx="3359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altLang="sk-SK" b="1" u="sng">
                <a:solidFill>
                  <a:srgbClr val="C00000"/>
                </a:solidFill>
              </a:rPr>
              <a:t>ostatní zamestnanci – 1</a:t>
            </a:r>
          </a:p>
          <a:p>
            <a:r>
              <a:rPr lang="en-US" altLang="sk-SK" sz="1700" b="1">
                <a:solidFill>
                  <a:schemeClr val="tx2"/>
                </a:solidFill>
              </a:rPr>
              <a:t>Ivan</a:t>
            </a:r>
            <a:r>
              <a:rPr lang="sk-SK" altLang="sk-SK" sz="1700" b="1">
                <a:solidFill>
                  <a:schemeClr val="tx2"/>
                </a:solidFill>
              </a:rPr>
              <a:t>čáková Martina</a:t>
            </a:r>
          </a:p>
        </p:txBody>
      </p:sp>
      <p:cxnSp>
        <p:nvCxnSpPr>
          <p:cNvPr id="10" name="Rovná spojnica 9"/>
          <p:cNvCxnSpPr/>
          <p:nvPr/>
        </p:nvCxnSpPr>
        <p:spPr>
          <a:xfrm>
            <a:off x="0" y="65976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0" name="Obdĺžnik 10"/>
          <p:cNvSpPr>
            <a:spLocks noChangeArrowheads="1"/>
          </p:cNvSpPr>
          <p:nvPr/>
        </p:nvSpPr>
        <p:spPr bwMode="auto">
          <a:xfrm>
            <a:off x="0" y="188913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altLang="sk-SK" sz="2400" b="1" u="sng">
                <a:solidFill>
                  <a:srgbClr val="C00000"/>
                </a:solidFill>
              </a:rPr>
              <a:t>OBF - Personálne zloženie</a:t>
            </a:r>
          </a:p>
        </p:txBody>
      </p:sp>
      <p:pic>
        <p:nvPicPr>
          <p:cNvPr id="820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5475" y="6597650"/>
            <a:ext cx="2238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Obdĺžnik 6"/>
          <p:cNvSpPr>
            <a:spLocks noChangeArrowheads="1"/>
          </p:cNvSpPr>
          <p:nvPr/>
        </p:nvSpPr>
        <p:spPr bwMode="auto">
          <a:xfrm>
            <a:off x="5867400" y="6611938"/>
            <a:ext cx="29908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V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ý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ro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č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n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á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konferencia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ÚEF -OBF </a:t>
            </a:r>
            <a:r>
              <a:rPr lang="sk-SK" altLang="sk-SK" sz="1000" b="1" dirty="0" smtClean="0">
                <a:solidFill>
                  <a:srgbClr val="C00000"/>
                </a:solidFill>
                <a:latin typeface="Comic Sans MS" pitchFamily="66" charset="0"/>
              </a:rPr>
              <a:t>15-12-2016</a:t>
            </a:r>
            <a:endParaRPr lang="sk-SK" altLang="sk-SK" sz="1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8203" name="Obdĺžnik 1"/>
          <p:cNvSpPr>
            <a:spLocks noChangeArrowheads="1"/>
          </p:cNvSpPr>
          <p:nvPr/>
        </p:nvSpPr>
        <p:spPr bwMode="auto">
          <a:xfrm>
            <a:off x="4139953" y="1728788"/>
            <a:ext cx="485958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b="1" dirty="0" smtClean="0">
                <a:solidFill>
                  <a:schemeClr val="accent5">
                    <a:lumMod val="50000"/>
                  </a:schemeClr>
                </a:solidFill>
              </a:rPr>
              <a:t>D/VP </a:t>
            </a:r>
            <a:r>
              <a:rPr lang="sk-SK" altLang="sk-SK" b="1" dirty="0" err="1">
                <a:solidFill>
                  <a:schemeClr val="accent5">
                    <a:lumMod val="50000"/>
                  </a:schemeClr>
                </a:solidFill>
              </a:rPr>
              <a:t>Bednáriková</a:t>
            </a:r>
            <a:r>
              <a:rPr lang="sk-SK" altLang="sk-SK" b="1" dirty="0">
                <a:solidFill>
                  <a:schemeClr val="accent5">
                    <a:lumMod val="50000"/>
                  </a:schemeClr>
                </a:solidFill>
              </a:rPr>
              <a:t> Zuzana </a:t>
            </a:r>
            <a:r>
              <a:rPr lang="sk-SK" altLang="sk-SK" sz="1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sk-SK" altLang="sk-SK" sz="1600" dirty="0" smtClean="0">
                <a:solidFill>
                  <a:schemeClr val="accent5">
                    <a:lumMod val="50000"/>
                  </a:schemeClr>
                </a:solidFill>
              </a:rPr>
              <a:t>           </a:t>
            </a:r>
            <a:r>
              <a:rPr lang="sk-SK" altLang="sk-SK" dirty="0" smtClean="0">
                <a:solidFill>
                  <a:schemeClr val="accent5">
                    <a:lumMod val="50000"/>
                  </a:schemeClr>
                </a:solidFill>
              </a:rPr>
              <a:t>– Taiwan ZG</a:t>
            </a:r>
            <a:endParaRPr lang="sk-SK" altLang="sk-SK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sk-SK" altLang="sk-SK" b="1" dirty="0" smtClean="0">
                <a:solidFill>
                  <a:schemeClr val="accent5">
                    <a:lumMod val="50000"/>
                  </a:schemeClr>
                </a:solidFill>
              </a:rPr>
              <a:t>D/VP </a:t>
            </a:r>
            <a:r>
              <a:rPr lang="sk-SK" altLang="sk-SK" b="1" dirty="0" err="1">
                <a:solidFill>
                  <a:schemeClr val="accent5">
                    <a:lumMod val="50000"/>
                  </a:schemeClr>
                </a:solidFill>
              </a:rPr>
              <a:t>Keša</a:t>
            </a:r>
            <a:r>
              <a:rPr lang="sk-SK" altLang="sk-SK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sk-SK" altLang="sk-SK" b="1" dirty="0" smtClean="0">
                <a:solidFill>
                  <a:schemeClr val="accent5">
                    <a:lumMod val="50000"/>
                  </a:schemeClr>
                </a:solidFill>
              </a:rPr>
              <a:t>Peter                             </a:t>
            </a:r>
            <a:r>
              <a:rPr lang="sk-SK" altLang="sk-SK" dirty="0" smtClean="0">
                <a:solidFill>
                  <a:schemeClr val="accent5">
                    <a:lumMod val="50000"/>
                  </a:schemeClr>
                </a:solidFill>
              </a:rPr>
              <a:t>– APVV ZT</a:t>
            </a:r>
            <a:endParaRPr lang="sk-SK" altLang="sk-SK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sk-SK" altLang="sk-SK" b="1" dirty="0">
                <a:solidFill>
                  <a:schemeClr val="accent5">
                    <a:lumMod val="50000"/>
                  </a:schemeClr>
                </a:solidFill>
              </a:rPr>
              <a:t>D </a:t>
            </a:r>
            <a:r>
              <a:rPr lang="sk-SK" altLang="sk-SK" b="1" dirty="0" err="1">
                <a:solidFill>
                  <a:schemeClr val="accent5">
                    <a:lumMod val="50000"/>
                  </a:schemeClr>
                </a:solidFill>
              </a:rPr>
              <a:t>Nikorovič</a:t>
            </a:r>
            <a:r>
              <a:rPr lang="sk-SK" altLang="sk-SK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sk-SK" altLang="sk-SK" b="1" dirty="0" smtClean="0">
                <a:solidFill>
                  <a:schemeClr val="accent5">
                    <a:lumMod val="50000"/>
                  </a:schemeClr>
                </a:solidFill>
              </a:rPr>
              <a:t>Matej                          </a:t>
            </a:r>
            <a:r>
              <a:rPr lang="sk-SK" altLang="sk-SK" dirty="0" smtClean="0">
                <a:solidFill>
                  <a:schemeClr val="accent5">
                    <a:lumMod val="50000"/>
                  </a:schemeClr>
                </a:solidFill>
              </a:rPr>
              <a:t>–  APVV ZT</a:t>
            </a:r>
          </a:p>
          <a:p>
            <a:r>
              <a:rPr lang="sk-SK" altLang="sk-SK" b="1" dirty="0" smtClean="0">
                <a:solidFill>
                  <a:schemeClr val="accent5">
                    <a:lumMod val="50000"/>
                  </a:schemeClr>
                </a:solidFill>
              </a:rPr>
              <a:t>D Uličná Katarína – 0.05</a:t>
            </a:r>
          </a:p>
          <a:p>
            <a:r>
              <a:rPr lang="sk-SK" altLang="sk-SK" b="1" dirty="0" smtClean="0">
                <a:solidFill>
                  <a:schemeClr val="accent5">
                    <a:lumMod val="50000"/>
                  </a:schemeClr>
                </a:solidFill>
              </a:rPr>
              <a:t>D Miroslav </a:t>
            </a:r>
            <a:r>
              <a:rPr lang="sk-SK" altLang="sk-SK" b="1" dirty="0" err="1" smtClean="0">
                <a:solidFill>
                  <a:schemeClr val="accent5">
                    <a:lumMod val="50000"/>
                  </a:schemeClr>
                </a:solidFill>
              </a:rPr>
              <a:t>Gančár</a:t>
            </a:r>
            <a:endParaRPr lang="sk-SK" altLang="sk-SK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205" name="Obdĺžnik 15"/>
          <p:cNvSpPr>
            <a:spLocks noChangeArrowheads="1"/>
          </p:cNvSpPr>
          <p:nvPr/>
        </p:nvSpPr>
        <p:spPr bwMode="auto">
          <a:xfrm>
            <a:off x="395288" y="449263"/>
            <a:ext cx="13708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 sz="2400" b="1" dirty="0">
                <a:solidFill>
                  <a:srgbClr val="C00000"/>
                </a:solidFill>
              </a:rPr>
              <a:t>VP – </a:t>
            </a:r>
            <a:r>
              <a:rPr lang="sk-SK" altLang="sk-SK" sz="2400" b="1" dirty="0" smtClean="0">
                <a:solidFill>
                  <a:srgbClr val="C00000"/>
                </a:solidFill>
              </a:rPr>
              <a:t>10.5</a:t>
            </a:r>
            <a:endParaRPr lang="sk-SK" altLang="sk-SK" sz="2400" b="1" dirty="0">
              <a:solidFill>
                <a:srgbClr val="C00000"/>
              </a:solidFill>
            </a:endParaRPr>
          </a:p>
          <a:p>
            <a:r>
              <a:rPr lang="sk-SK" altLang="sk-SK" sz="2400" b="1" dirty="0">
                <a:solidFill>
                  <a:srgbClr val="C00000"/>
                </a:solidFill>
              </a:rPr>
              <a:t>TP – </a:t>
            </a:r>
            <a:r>
              <a:rPr lang="sk-SK" altLang="sk-SK" sz="2400" b="1" dirty="0" smtClean="0">
                <a:solidFill>
                  <a:srgbClr val="C00000"/>
                </a:solidFill>
              </a:rPr>
              <a:t>11.5</a:t>
            </a:r>
            <a:endParaRPr lang="sk-SK" altLang="sk-SK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ovná spojnica 5"/>
          <p:cNvCxnSpPr/>
          <p:nvPr/>
        </p:nvCxnSpPr>
        <p:spPr>
          <a:xfrm>
            <a:off x="0" y="65976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5475" y="6597650"/>
            <a:ext cx="2238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ĺžnik 6"/>
          <p:cNvSpPr>
            <a:spLocks noChangeArrowheads="1"/>
          </p:cNvSpPr>
          <p:nvPr/>
        </p:nvSpPr>
        <p:spPr bwMode="auto">
          <a:xfrm>
            <a:off x="5867400" y="6611938"/>
            <a:ext cx="29908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V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ý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ro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č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n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á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konferencia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ÚEF -OBF </a:t>
            </a:r>
            <a:r>
              <a:rPr lang="sk-SK" altLang="sk-SK" sz="1000" b="1" dirty="0" smtClean="0">
                <a:solidFill>
                  <a:srgbClr val="C00000"/>
                </a:solidFill>
                <a:latin typeface="Comic Sans MS" pitchFamily="66" charset="0"/>
              </a:rPr>
              <a:t>15-12-2016</a:t>
            </a:r>
            <a:endParaRPr lang="sk-SK" altLang="sk-SK" sz="1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9" name="Obdĺžnik 12"/>
          <p:cNvSpPr>
            <a:spLocks noChangeArrowheads="1"/>
          </p:cNvSpPr>
          <p:nvPr/>
        </p:nvSpPr>
        <p:spPr bwMode="auto">
          <a:xfrm>
            <a:off x="2915816" y="5445224"/>
            <a:ext cx="4066562" cy="46166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 sz="2400" b="1" dirty="0" smtClean="0">
                <a:solidFill>
                  <a:srgbClr val="C00000"/>
                </a:solidFill>
              </a:rPr>
              <a:t>1.14/1.62 </a:t>
            </a:r>
            <a:r>
              <a:rPr lang="sk-SK" altLang="sk-SK" sz="2400" b="1" dirty="0" smtClean="0">
                <a:solidFill>
                  <a:srgbClr val="C00000"/>
                </a:solidFill>
              </a:rPr>
              <a:t>CC </a:t>
            </a:r>
            <a:r>
              <a:rPr lang="sk-SK" altLang="sk-SK" sz="2400" b="1" dirty="0">
                <a:solidFill>
                  <a:srgbClr val="C00000"/>
                </a:solidFill>
              </a:rPr>
              <a:t>publikácií / 1 </a:t>
            </a:r>
            <a:r>
              <a:rPr lang="sk-SK" altLang="sk-SK" sz="2400" b="1" dirty="0" smtClean="0">
                <a:solidFill>
                  <a:srgbClr val="C00000"/>
                </a:solidFill>
              </a:rPr>
              <a:t>VP</a:t>
            </a:r>
            <a:endParaRPr lang="sk-SK" altLang="sk-SK" sz="2400" dirty="0"/>
          </a:p>
        </p:txBody>
      </p:sp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809023"/>
              </p:ext>
            </p:extLst>
          </p:nvPr>
        </p:nvGraphicFramePr>
        <p:xfrm>
          <a:off x="350814" y="1844824"/>
          <a:ext cx="8613674" cy="3436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9110"/>
                <a:gridCol w="541866"/>
                <a:gridCol w="614428"/>
                <a:gridCol w="364536"/>
                <a:gridCol w="327110"/>
                <a:gridCol w="648072"/>
                <a:gridCol w="540565"/>
                <a:gridCol w="584273"/>
                <a:gridCol w="584273"/>
                <a:gridCol w="667153"/>
                <a:gridCol w="589151"/>
                <a:gridCol w="500637"/>
                <a:gridCol w="501226"/>
                <a:gridCol w="425210"/>
                <a:gridCol w="576064"/>
              </a:tblGrid>
              <a:tr h="489026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6991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Počet WOS publikácií 2016, klasifikácia podľa SCIMAGO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Počet APVV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A/B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err="1">
                          <a:solidFill>
                            <a:schemeClr val="tx1"/>
                          </a:solidFill>
                          <a:effectLst/>
                        </a:rPr>
                        <a:t>Bilateral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BAPVV/MAD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Počet COST, ...iné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Počet  EU 2020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R/P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Počet </a:t>
                      </a:r>
                      <a:r>
                        <a:rPr lang="sk-SK" sz="1000" dirty="0" err="1">
                          <a:solidFill>
                            <a:schemeClr val="tx1"/>
                          </a:solidFill>
                          <a:effectLst/>
                        </a:rPr>
                        <a:t>PhD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Počet VŠ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V/T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Počet SŠ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FTE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0541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Q1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Q2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Q3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Q4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Σ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Q1P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61081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Oddelenie  oddelenie celkovo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9+4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3+1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12+5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4+3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1/1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1+1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1+1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Taiwan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VEGA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0/2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15/1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. 5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61081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FTE = 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</a:rPr>
                        <a:t>10.5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oddelenie / FTE 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0.86/1.24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0.29/</a:t>
                      </a:r>
                      <a:endParaRPr lang="sk-SK" sz="1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0.38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sk-SK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sk-SK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1.14/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1.62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0.38/0.66</a:t>
                      </a: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875" marR="628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83235" y="531639"/>
            <a:ext cx="75451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Tabuľka: Oddelenie – </a:t>
            </a:r>
            <a:r>
              <a:rPr kumimoji="0" lang="sk-SK" altLang="sk-SK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OBF</a:t>
            </a:r>
            <a:endParaRPr kumimoji="0" lang="sk-SK" altLang="sk-SK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Vysvetlivky ako v </a:t>
            </a:r>
            <a:r>
              <a:rPr kumimoji="0" lang="sk-SK" alt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predch</a:t>
            </a:r>
            <a:r>
              <a:rPr kumimoji="0" lang="sk-SK" alt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Tabuľke – všetko sa vzťahuje na celé oddelenie. </a:t>
            </a:r>
            <a:r>
              <a:rPr kumimoji="0" lang="sk-SK" altLang="sk-SK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H</a:t>
            </a:r>
            <a:r>
              <a:rPr kumimoji="0" lang="sk-SK" alt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– počet  vysokoškolákov (V – vedci, riešitelia projektov, T – technický prac. S VŠ), </a:t>
            </a:r>
            <a:r>
              <a:rPr kumimoji="0" lang="sk-SK" altLang="sk-SK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</a:t>
            </a:r>
            <a:r>
              <a:rPr kumimoji="0" lang="sk-SK" alt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– zamestnanci so stredoškolským vzdelaním, </a:t>
            </a:r>
            <a:r>
              <a:rPr kumimoji="0" lang="sk-SK" altLang="sk-SK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</a:t>
            </a:r>
            <a:r>
              <a:rPr kumimoji="0" lang="sk-SK" alt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– FTE riešiteľov projektov</a:t>
            </a:r>
            <a:endParaRPr kumimoji="0" lang="sk-SK" alt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87016" y="271661"/>
            <a:ext cx="885698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</a:rPr>
              <a:t>Najcitovanejší autor </a:t>
            </a:r>
            <a:r>
              <a:rPr lang="sk-SK" b="1" dirty="0" smtClean="0">
                <a:solidFill>
                  <a:srgbClr val="FF0000"/>
                </a:solidFill>
              </a:rPr>
              <a:t>oddelenia</a:t>
            </a:r>
            <a:r>
              <a:rPr lang="sk-SK" b="1" dirty="0" smtClean="0"/>
              <a:t> – </a:t>
            </a:r>
            <a:r>
              <a:rPr lang="sk-SK" b="1" dirty="0" err="1" smtClean="0"/>
              <a:t>Antalík</a:t>
            </a:r>
            <a:r>
              <a:rPr lang="sk-SK" b="1" dirty="0" smtClean="0"/>
              <a:t> – 90 (</a:t>
            </a:r>
            <a:r>
              <a:rPr lang="sk-SK" b="1" dirty="0" err="1" smtClean="0"/>
              <a:t>wos</a:t>
            </a:r>
            <a:r>
              <a:rPr lang="sk-SK" b="1" dirty="0" smtClean="0"/>
              <a:t>) / 79 (</a:t>
            </a:r>
            <a:r>
              <a:rPr lang="sk-SK" b="1" dirty="0" err="1" smtClean="0"/>
              <a:t>scopus</a:t>
            </a:r>
            <a:r>
              <a:rPr lang="sk-SK" b="1" dirty="0" smtClean="0"/>
              <a:t> bez </a:t>
            </a:r>
            <a:r>
              <a:rPr lang="sk-SK" b="1" dirty="0" err="1" smtClean="0"/>
              <a:t>samositácií</a:t>
            </a:r>
            <a:r>
              <a:rPr lang="sk-SK" b="1" dirty="0" smtClean="0"/>
              <a:t>)</a:t>
            </a:r>
          </a:p>
          <a:p>
            <a:r>
              <a:rPr lang="sk-SK" b="1" dirty="0"/>
              <a:t>	</a:t>
            </a:r>
            <a:r>
              <a:rPr lang="sk-SK" b="1" dirty="0" smtClean="0"/>
              <a:t>		       </a:t>
            </a:r>
            <a:r>
              <a:rPr lang="sk-SK" b="1" dirty="0" err="1" smtClean="0"/>
              <a:t>Gažová</a:t>
            </a:r>
            <a:r>
              <a:rPr lang="sk-SK" b="1" dirty="0" smtClean="0"/>
              <a:t> – 89/69</a:t>
            </a:r>
          </a:p>
          <a:p>
            <a:r>
              <a:rPr lang="sk-SK" b="1" dirty="0"/>
              <a:t> </a:t>
            </a:r>
            <a:r>
              <a:rPr lang="sk-SK" b="1" dirty="0" smtClean="0"/>
              <a:t>                                                           </a:t>
            </a:r>
            <a:r>
              <a:rPr lang="sk-SK" b="1" dirty="0" err="1" smtClean="0"/>
              <a:t>Musatov</a:t>
            </a:r>
            <a:r>
              <a:rPr lang="sk-SK" b="1" dirty="0" smtClean="0"/>
              <a:t> – 46/45</a:t>
            </a:r>
          </a:p>
          <a:p>
            <a:endParaRPr lang="sk-SK" dirty="0"/>
          </a:p>
          <a:p>
            <a:r>
              <a:rPr lang="sk-SK" b="1" dirty="0">
                <a:solidFill>
                  <a:srgbClr val="FF0000"/>
                </a:solidFill>
              </a:rPr>
              <a:t>Autor s najväčším počtom publikácií </a:t>
            </a:r>
            <a:r>
              <a:rPr lang="sk-SK" b="1" dirty="0"/>
              <a:t>– </a:t>
            </a:r>
            <a:r>
              <a:rPr lang="sk-SK" b="1" dirty="0" err="1"/>
              <a:t>Gažová</a:t>
            </a:r>
            <a:r>
              <a:rPr lang="sk-SK" b="1" dirty="0"/>
              <a:t> 6+2</a:t>
            </a:r>
          </a:p>
          <a:p>
            <a:r>
              <a:rPr lang="sk-SK" b="1" dirty="0"/>
              <a:t>                                                            Šipošová 4+3</a:t>
            </a:r>
          </a:p>
          <a:p>
            <a:r>
              <a:rPr lang="sk-SK" b="1" dirty="0"/>
              <a:t>                                                            </a:t>
            </a:r>
            <a:r>
              <a:rPr lang="sk-SK" b="1" dirty="0" err="1"/>
              <a:t>Bednáriková</a:t>
            </a:r>
            <a:r>
              <a:rPr lang="sk-SK" b="1" dirty="0"/>
              <a:t> 4+2</a:t>
            </a:r>
          </a:p>
          <a:p>
            <a:endParaRPr lang="sk-SK" dirty="0"/>
          </a:p>
          <a:p>
            <a:r>
              <a:rPr lang="sk-SK" b="1" dirty="0">
                <a:solidFill>
                  <a:srgbClr val="FF0000"/>
                </a:solidFill>
              </a:rPr>
              <a:t>Doktorandské štúdium </a:t>
            </a:r>
            <a:r>
              <a:rPr lang="sk-SK" b="1" dirty="0" smtClean="0">
                <a:solidFill>
                  <a:srgbClr val="FF0000"/>
                </a:solidFill>
              </a:rPr>
              <a:t> - schválenie študijného programu Biofyzika (PF UPJŠ)</a:t>
            </a:r>
          </a:p>
          <a:p>
            <a:r>
              <a:rPr lang="sk-SK" sz="1600" b="1" dirty="0" smtClean="0"/>
              <a:t>Miroslav </a:t>
            </a:r>
            <a:r>
              <a:rPr lang="sk-SK" sz="1600" b="1" dirty="0" err="1" smtClean="0"/>
              <a:t>Gančár</a:t>
            </a:r>
            <a:r>
              <a:rPr lang="sk-SK" sz="1600" b="1" dirty="0" smtClean="0"/>
              <a:t> – </a:t>
            </a:r>
            <a:r>
              <a:rPr lang="sk-SK" sz="1600" b="1" dirty="0" err="1" smtClean="0"/>
              <a:t>PhD</a:t>
            </a:r>
            <a:r>
              <a:rPr lang="sk-SK" sz="1600" b="1" dirty="0" smtClean="0"/>
              <a:t> v odbore biofyzika – SAV</a:t>
            </a:r>
          </a:p>
          <a:p>
            <a:r>
              <a:rPr lang="sk-SK" sz="1600" b="1" dirty="0"/>
              <a:t> </a:t>
            </a:r>
            <a:r>
              <a:rPr lang="sk-SK" sz="1600" b="1" dirty="0" smtClean="0"/>
              <a:t>Z. </a:t>
            </a:r>
            <a:r>
              <a:rPr lang="sk-SK" sz="1600" b="1" dirty="0" err="1" smtClean="0"/>
              <a:t>Bednáriková</a:t>
            </a:r>
            <a:r>
              <a:rPr lang="sk-SK" sz="1600" b="1" dirty="0" smtClean="0"/>
              <a:t>, P. </a:t>
            </a:r>
            <a:r>
              <a:rPr lang="sk-SK" sz="1600" b="1" dirty="0" err="1" smtClean="0"/>
              <a:t>Keša</a:t>
            </a:r>
            <a:r>
              <a:rPr lang="sk-SK" sz="1600" b="1" dirty="0" smtClean="0"/>
              <a:t> – UPJŠ (biochémia) – ukončili štúdium v roku 2016</a:t>
            </a:r>
          </a:p>
          <a:p>
            <a:r>
              <a:rPr lang="sk-SK" sz="1600" b="1" dirty="0" smtClean="0"/>
              <a:t>K. Uličná, V. </a:t>
            </a:r>
            <a:r>
              <a:rPr lang="sk-SK" sz="1600" b="1" dirty="0" err="1" smtClean="0"/>
              <a:t>Lysáková</a:t>
            </a:r>
            <a:r>
              <a:rPr lang="sk-SK" sz="1600" b="1" dirty="0" smtClean="0"/>
              <a:t>, M. </a:t>
            </a:r>
            <a:r>
              <a:rPr lang="sk-SK" sz="1600" b="1" dirty="0" err="1" smtClean="0"/>
              <a:t>Nikorovič</a:t>
            </a:r>
            <a:r>
              <a:rPr lang="sk-SK" sz="1600" b="1" dirty="0" smtClean="0"/>
              <a:t> – </a:t>
            </a:r>
            <a:r>
              <a:rPr lang="sk-SK" sz="1600" b="1" dirty="0" err="1" smtClean="0"/>
              <a:t>PhD</a:t>
            </a:r>
            <a:r>
              <a:rPr lang="sk-SK" sz="1600" b="1" dirty="0" smtClean="0"/>
              <a:t> študenti UPJŠ – školitelia z OBF ÚEF SAV</a:t>
            </a:r>
          </a:p>
          <a:p>
            <a:r>
              <a:rPr lang="sk-SK" sz="1600" i="1" dirty="0"/>
              <a:t>Mgr. Júlia </a:t>
            </a:r>
            <a:r>
              <a:rPr lang="sk-SK" sz="1600" i="1" dirty="0" err="1"/>
              <a:t>Kudláčová</a:t>
            </a:r>
            <a:r>
              <a:rPr lang="sk-SK" sz="1600" i="1" dirty="0"/>
              <a:t> - </a:t>
            </a:r>
            <a:r>
              <a:rPr lang="sk-SK" sz="1600" i="1" dirty="0" smtClean="0"/>
              <a:t>ukončená </a:t>
            </a:r>
            <a:r>
              <a:rPr lang="sk-SK" sz="1600" i="1" dirty="0"/>
              <a:t>v r. 2016</a:t>
            </a:r>
            <a:endParaRPr lang="sk-SK" sz="1600" dirty="0"/>
          </a:p>
          <a:p>
            <a:r>
              <a:rPr lang="sk-SK" sz="1600" i="1" dirty="0"/>
              <a:t>Mgr. Monika Kvaková </a:t>
            </a:r>
            <a:endParaRPr lang="sk-SK" sz="1600" i="1" dirty="0" smtClean="0"/>
          </a:p>
          <a:p>
            <a:r>
              <a:rPr lang="sk-SK" sz="1600" i="1" dirty="0" smtClean="0"/>
              <a:t>Mgr</a:t>
            </a:r>
            <a:r>
              <a:rPr lang="sk-SK" sz="1600" i="1" dirty="0"/>
              <a:t>. Mária </a:t>
            </a:r>
            <a:r>
              <a:rPr lang="sk-SK" sz="1600" i="1" dirty="0" err="1" smtClean="0"/>
              <a:t>Suváková</a:t>
            </a:r>
            <a:endParaRPr lang="sk-SK" sz="1600" i="1" dirty="0"/>
          </a:p>
          <a:p>
            <a:endParaRPr lang="sk-SK" b="1" dirty="0" smtClean="0"/>
          </a:p>
          <a:p>
            <a:r>
              <a:rPr lang="sk-SK" b="1" dirty="0" smtClean="0">
                <a:solidFill>
                  <a:srgbClr val="FF0000"/>
                </a:solidFill>
              </a:rPr>
              <a:t>Popularizácia </a:t>
            </a:r>
            <a:r>
              <a:rPr lang="sk-SK" b="1" dirty="0" smtClean="0"/>
              <a:t>– Noc výskumníkov – Z. </a:t>
            </a:r>
            <a:r>
              <a:rPr lang="sk-SK" b="1" dirty="0" err="1" smtClean="0"/>
              <a:t>Tomori</a:t>
            </a:r>
            <a:r>
              <a:rPr lang="sk-SK" b="1" dirty="0" smtClean="0"/>
              <a:t>, M. </a:t>
            </a:r>
            <a:r>
              <a:rPr lang="sk-SK" b="1" dirty="0" err="1" smtClean="0"/>
              <a:t>Nikorovič</a:t>
            </a:r>
            <a:r>
              <a:rPr lang="sk-SK" b="1" dirty="0" smtClean="0"/>
              <a:t>, </a:t>
            </a:r>
            <a:r>
              <a:rPr lang="sk-SK" b="1" dirty="0" err="1" smtClean="0"/>
              <a:t>I.Hrmo</a:t>
            </a:r>
            <a:r>
              <a:rPr lang="sk-SK" b="1" dirty="0" smtClean="0"/>
              <a:t>, P. </a:t>
            </a:r>
            <a:r>
              <a:rPr lang="sk-SK" b="1" dirty="0" err="1" smtClean="0"/>
              <a:t>Keša</a:t>
            </a:r>
            <a:r>
              <a:rPr lang="sk-SK" b="1" dirty="0" smtClean="0"/>
              <a:t>, </a:t>
            </a:r>
          </a:p>
          <a:p>
            <a:r>
              <a:rPr lang="sk-SK" b="1" dirty="0"/>
              <a:t> </a:t>
            </a:r>
            <a:r>
              <a:rPr lang="sk-SK" b="1" dirty="0" smtClean="0"/>
              <a:t>                                                     Z. </a:t>
            </a:r>
            <a:r>
              <a:rPr lang="sk-SK" b="1" dirty="0" err="1" smtClean="0"/>
              <a:t>Gažová</a:t>
            </a:r>
            <a:r>
              <a:rPr lang="sk-SK" b="1" dirty="0" smtClean="0"/>
              <a:t>, Z. </a:t>
            </a:r>
            <a:r>
              <a:rPr lang="sk-SK" b="1" dirty="0" err="1" smtClean="0"/>
              <a:t>Bednáriková</a:t>
            </a:r>
            <a:r>
              <a:rPr lang="sk-SK" b="1" dirty="0" smtClean="0"/>
              <a:t>, K. Uličná, M. </a:t>
            </a:r>
            <a:r>
              <a:rPr lang="sk-SK" b="1" dirty="0" err="1" smtClean="0"/>
              <a:t>Gančár</a:t>
            </a:r>
            <a:r>
              <a:rPr lang="sk-SK" b="1" dirty="0" smtClean="0"/>
              <a:t>, J. </a:t>
            </a:r>
            <a:r>
              <a:rPr lang="sk-SK" b="1" dirty="0" err="1" smtClean="0"/>
              <a:t>Kubacková</a:t>
            </a:r>
            <a:endParaRPr lang="sk-SK" b="1" dirty="0" smtClean="0"/>
          </a:p>
          <a:p>
            <a:endParaRPr lang="sk-SK" dirty="0"/>
          </a:p>
          <a:p>
            <a:r>
              <a:rPr lang="sk-SK" b="1" dirty="0">
                <a:solidFill>
                  <a:srgbClr val="FF0000"/>
                </a:solidFill>
              </a:rPr>
              <a:t>Iné dôležité veci</a:t>
            </a:r>
            <a:r>
              <a:rPr lang="sk-SK" b="1" dirty="0" smtClean="0">
                <a:solidFill>
                  <a:srgbClr val="FF0000"/>
                </a:solidFill>
              </a:rPr>
              <a:t>...</a:t>
            </a:r>
          </a:p>
          <a:p>
            <a:endParaRPr lang="sk-SK" dirty="0"/>
          </a:p>
          <a:p>
            <a:r>
              <a:rPr lang="sk-SK" b="1" dirty="0">
                <a:solidFill>
                  <a:srgbClr val="FF0000"/>
                </a:solidFill>
              </a:rPr>
              <a:t>Návrh oddelenia na najlepší výsledok ústavu v kategóriách: </a:t>
            </a:r>
            <a:r>
              <a:rPr lang="sk-SK" b="1" dirty="0" smtClean="0">
                <a:solidFill>
                  <a:srgbClr val="FF0000"/>
                </a:solidFill>
              </a:rPr>
              <a:t>vedecká práca,  aplikácia, medzinárodná spolupráca </a:t>
            </a:r>
            <a:endParaRPr lang="sk-SK" dirty="0" smtClean="0">
              <a:solidFill>
                <a:srgbClr val="FF0000"/>
              </a:solidFill>
            </a:endParaRPr>
          </a:p>
          <a:p>
            <a:r>
              <a:rPr lang="sk-SK" b="1" dirty="0" smtClean="0"/>
              <a:t> </a:t>
            </a:r>
            <a:endParaRPr lang="sk-SK" dirty="0"/>
          </a:p>
        </p:txBody>
      </p:sp>
      <p:sp>
        <p:nvSpPr>
          <p:cNvPr id="3" name="Obdĺžnik 6"/>
          <p:cNvSpPr>
            <a:spLocks noChangeArrowheads="1"/>
          </p:cNvSpPr>
          <p:nvPr/>
        </p:nvSpPr>
        <p:spPr bwMode="auto">
          <a:xfrm>
            <a:off x="5867400" y="6611938"/>
            <a:ext cx="29908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V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ý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ro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č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n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á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konferencia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ÚEF -OBF </a:t>
            </a:r>
            <a:r>
              <a:rPr lang="sk-SK" altLang="sk-SK" sz="1000" b="1" dirty="0" smtClean="0">
                <a:solidFill>
                  <a:srgbClr val="C00000"/>
                </a:solidFill>
                <a:latin typeface="Comic Sans MS" pitchFamily="66" charset="0"/>
              </a:rPr>
              <a:t>15-12-2016</a:t>
            </a:r>
            <a:endParaRPr lang="sk-SK" altLang="sk-SK" sz="1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cxnSp>
        <p:nvCxnSpPr>
          <p:cNvPr id="5" name="Rovná spojnica 4"/>
          <p:cNvCxnSpPr/>
          <p:nvPr/>
        </p:nvCxnSpPr>
        <p:spPr>
          <a:xfrm>
            <a:off x="0" y="65976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5475" y="6597650"/>
            <a:ext cx="2238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647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" y="188640"/>
            <a:ext cx="5139940" cy="18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25" y="2317983"/>
            <a:ext cx="5351526" cy="191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1" y="4383131"/>
            <a:ext cx="4433038" cy="19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ĺžnik 5"/>
          <p:cNvSpPr>
            <a:spLocks noChangeArrowheads="1"/>
          </p:cNvSpPr>
          <p:nvPr/>
        </p:nvSpPr>
        <p:spPr bwMode="auto">
          <a:xfrm>
            <a:off x="5259754" y="116632"/>
            <a:ext cx="37444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tabLst>
                <a:tab pos="180975" algn="l"/>
              </a:tabLst>
            </a:pPr>
            <a:r>
              <a:rPr lang="sk-SK" altLang="sk-SK" b="1" u="sng" dirty="0">
                <a:solidFill>
                  <a:srgbClr val="C00000"/>
                </a:solidFill>
              </a:rPr>
              <a:t>n</a:t>
            </a:r>
            <a:r>
              <a:rPr lang="sk-SK" altLang="sk-SK" b="1" u="sng" dirty="0" smtClean="0">
                <a:solidFill>
                  <a:srgbClr val="C00000"/>
                </a:solidFill>
              </a:rPr>
              <a:t>ominácia OBF – </a:t>
            </a:r>
          </a:p>
          <a:p>
            <a:pPr algn="just" eaLnBrk="0" hangingPunct="0">
              <a:tabLst>
                <a:tab pos="180975" algn="l"/>
              </a:tabLst>
            </a:pPr>
            <a:r>
              <a:rPr lang="sk-SK" altLang="sk-SK" b="1" dirty="0" err="1" smtClean="0">
                <a:solidFill>
                  <a:srgbClr val="C00000"/>
                </a:solidFill>
              </a:rPr>
              <a:t>Amyloidná</a:t>
            </a:r>
            <a:r>
              <a:rPr lang="sk-SK" altLang="sk-SK" b="1" dirty="0" smtClean="0">
                <a:solidFill>
                  <a:srgbClr val="C00000"/>
                </a:solidFill>
              </a:rPr>
              <a:t> </a:t>
            </a:r>
            <a:r>
              <a:rPr lang="sk-SK" altLang="sk-SK" b="1" dirty="0" err="1" smtClean="0">
                <a:solidFill>
                  <a:srgbClr val="C00000"/>
                </a:solidFill>
              </a:rPr>
              <a:t>agregácia</a:t>
            </a:r>
            <a:r>
              <a:rPr lang="sk-SK" altLang="sk-SK" b="1" dirty="0" smtClean="0">
                <a:solidFill>
                  <a:srgbClr val="C00000"/>
                </a:solidFill>
              </a:rPr>
              <a:t> proteínov</a:t>
            </a:r>
            <a:endParaRPr lang="sk-SK" altLang="sk-SK" dirty="0"/>
          </a:p>
        </p:txBody>
      </p:sp>
      <p:sp>
        <p:nvSpPr>
          <p:cNvPr id="7" name="Obdĺžnik 6"/>
          <p:cNvSpPr/>
          <p:nvPr/>
        </p:nvSpPr>
        <p:spPr>
          <a:xfrm>
            <a:off x="6012160" y="2005165"/>
            <a:ext cx="1854976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k-SK" sz="1300" dirty="0">
                <a:solidFill>
                  <a:srgbClr val="FF0000"/>
                </a:solidFill>
              </a:rPr>
              <a:t>IF 2015 = 5.583 - Q1</a:t>
            </a:r>
          </a:p>
        </p:txBody>
      </p:sp>
      <p:sp>
        <p:nvSpPr>
          <p:cNvPr id="2" name="Obdĺžnik 1"/>
          <p:cNvSpPr/>
          <p:nvPr/>
        </p:nvSpPr>
        <p:spPr>
          <a:xfrm>
            <a:off x="953893" y="200218"/>
            <a:ext cx="1678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dirty="0">
                <a:solidFill>
                  <a:srgbClr val="FF0000"/>
                </a:solidFill>
              </a:rPr>
              <a:t>IF 2015 = 4.449 – Q1</a:t>
            </a:r>
          </a:p>
        </p:txBody>
      </p:sp>
      <p:sp>
        <p:nvSpPr>
          <p:cNvPr id="3" name="Obdĺžnik 2"/>
          <p:cNvSpPr/>
          <p:nvPr/>
        </p:nvSpPr>
        <p:spPr>
          <a:xfrm>
            <a:off x="312660" y="4229242"/>
            <a:ext cx="1678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</a:rPr>
              <a:t>IF 2015 = 3.205 – Q1</a:t>
            </a:r>
            <a:endParaRPr lang="sk-SK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7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ýsledok vyhľadávania obrázkov pre dopyt alzheimerova choroba Bet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31" y="3681028"/>
            <a:ext cx="282271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www.researchgate.net/profile/Rafael_Leon6/publication/51524725/figure/fig1/AS:267439028043782@1440773841048/Figure-1-Interconnected-pathways-in-Alzheimer%27s-disease-The-nonamyloidogenic-pathwa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87545"/>
            <a:ext cx="5421564" cy="486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5">
            <a:hlinkClick r:id="rId5" tooltip="Image 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8" r="45976"/>
          <a:stretch/>
        </p:blipFill>
        <p:spPr bwMode="auto">
          <a:xfrm>
            <a:off x="6300192" y="112117"/>
            <a:ext cx="1109386" cy="161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103"/>
            <a:ext cx="3193033" cy="137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ál 5"/>
          <p:cNvSpPr/>
          <p:nvPr/>
        </p:nvSpPr>
        <p:spPr>
          <a:xfrm>
            <a:off x="5940152" y="2079586"/>
            <a:ext cx="504056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Ovál 18"/>
          <p:cNvSpPr/>
          <p:nvPr/>
        </p:nvSpPr>
        <p:spPr>
          <a:xfrm>
            <a:off x="5940152" y="2708920"/>
            <a:ext cx="504056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Ovál 19"/>
          <p:cNvSpPr/>
          <p:nvPr/>
        </p:nvSpPr>
        <p:spPr>
          <a:xfrm>
            <a:off x="5004048" y="5517232"/>
            <a:ext cx="504056" cy="4213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Ovál 20"/>
          <p:cNvSpPr/>
          <p:nvPr/>
        </p:nvSpPr>
        <p:spPr>
          <a:xfrm>
            <a:off x="5148064" y="1916832"/>
            <a:ext cx="504056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Ovál 21"/>
          <p:cNvSpPr/>
          <p:nvPr/>
        </p:nvSpPr>
        <p:spPr>
          <a:xfrm>
            <a:off x="6516216" y="4221088"/>
            <a:ext cx="504056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3" name="Picture 2" descr="Image 5">
            <a:hlinkClick r:id="rId5" tooltip="Image 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1937"/>
          <a:stretch/>
        </p:blipFill>
        <p:spPr bwMode="auto">
          <a:xfrm>
            <a:off x="669167" y="1787545"/>
            <a:ext cx="2592288" cy="164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01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1021" y="2126490"/>
            <a:ext cx="2680448" cy="121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/>
          <p:cNvSpPr txBox="1"/>
          <p:nvPr/>
        </p:nvSpPr>
        <p:spPr>
          <a:xfrm>
            <a:off x="179512" y="357027"/>
            <a:ext cx="2023336" cy="101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sk-SK" sz="1503" b="1" dirty="0">
                <a:solidFill>
                  <a:srgbClr val="C00000"/>
                </a:solidFill>
                <a:latin typeface="Arial" charset="0"/>
                <a:cs typeface="Arial" charset="0"/>
              </a:rPr>
              <a:t>Multifunkčné </a:t>
            </a:r>
            <a:r>
              <a:rPr lang="sk-SK" altLang="sk-SK" sz="1503" b="1" dirty="0">
                <a:solidFill>
                  <a:srgbClr val="2D872D"/>
                </a:solidFill>
                <a:latin typeface="Arial" charset="0"/>
                <a:cs typeface="Arial" charset="0"/>
              </a:rPr>
              <a:t>takrín-kumarínové hybridy </a:t>
            </a:r>
            <a:r>
              <a:rPr lang="sk-SK" sz="1503" b="1" dirty="0">
                <a:solidFill>
                  <a:srgbClr val="002060"/>
                </a:solidFill>
              </a:rPr>
              <a:t>v liečbe Alzheimerovej choroby</a:t>
            </a:r>
            <a:endParaRPr lang="sk-SK" sz="1503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/>
          <a:srcRect t="10345" r="3684"/>
          <a:stretch>
            <a:fillRect/>
          </a:stretch>
        </p:blipFill>
        <p:spPr bwMode="auto">
          <a:xfrm>
            <a:off x="684678" y="3966048"/>
            <a:ext cx="3293998" cy="175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Rovná spojovacia šípka 6"/>
          <p:cNvCxnSpPr/>
          <p:nvPr/>
        </p:nvCxnSpPr>
        <p:spPr>
          <a:xfrm>
            <a:off x="5941261" y="2667536"/>
            <a:ext cx="540000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ovacia šípka 7"/>
          <p:cNvCxnSpPr/>
          <p:nvPr/>
        </p:nvCxnSpPr>
        <p:spPr>
          <a:xfrm flipH="1">
            <a:off x="2700982" y="2667536"/>
            <a:ext cx="540000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ovacia šípka 9"/>
          <p:cNvCxnSpPr/>
          <p:nvPr/>
        </p:nvCxnSpPr>
        <p:spPr>
          <a:xfrm>
            <a:off x="4357085" y="3208583"/>
            <a:ext cx="0" cy="48694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lokTextu 11"/>
          <p:cNvSpPr txBox="1"/>
          <p:nvPr/>
        </p:nvSpPr>
        <p:spPr>
          <a:xfrm>
            <a:off x="2988934" y="3749629"/>
            <a:ext cx="2034531" cy="277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2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anti-amyloidné vlastnosti</a:t>
            </a:r>
          </a:p>
        </p:txBody>
      </p:sp>
      <p:sp>
        <p:nvSpPr>
          <p:cNvPr id="13" name="BlokTextu 12"/>
          <p:cNvSpPr txBox="1"/>
          <p:nvPr/>
        </p:nvSpPr>
        <p:spPr>
          <a:xfrm>
            <a:off x="6877366" y="2018282"/>
            <a:ext cx="1872208" cy="254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052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inhibítory </a:t>
            </a:r>
            <a:r>
              <a:rPr lang="sk-SK" sz="1052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sekretáz</a:t>
            </a:r>
            <a:endParaRPr lang="sk-SK" sz="1052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252630" y="2072386"/>
            <a:ext cx="2304256" cy="23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902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Vychytávajú voľné radikály</a:t>
            </a:r>
          </a:p>
        </p:txBody>
      </p:sp>
      <p:sp>
        <p:nvSpPr>
          <p:cNvPr id="15" name="Obdĺžnik 14"/>
          <p:cNvSpPr/>
          <p:nvPr/>
        </p:nvSpPr>
        <p:spPr>
          <a:xfrm>
            <a:off x="324637" y="3533212"/>
            <a:ext cx="3168352" cy="17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6" baseline="30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526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n-US" sz="526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results are expressed as </a:t>
            </a:r>
            <a:r>
              <a:rPr lang="en-US" sz="526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Trolox</a:t>
            </a:r>
            <a:r>
              <a:rPr lang="en-US" sz="526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equivalent antioxidant capacity (TEAC).</a:t>
            </a:r>
            <a:endParaRPr lang="sk-SK" sz="526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Tabuľk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672559"/>
              </p:ext>
            </p:extLst>
          </p:nvPr>
        </p:nvGraphicFramePr>
        <p:xfrm>
          <a:off x="324638" y="2288805"/>
          <a:ext cx="2304256" cy="1267263"/>
        </p:xfrm>
        <a:graphic>
          <a:graphicData uri="http://schemas.openxmlformats.org/drawingml/2006/table">
            <a:tbl>
              <a:tblPr/>
              <a:tblGrid>
                <a:gridCol w="504056"/>
                <a:gridCol w="576064"/>
                <a:gridCol w="648072"/>
                <a:gridCol w="576064"/>
              </a:tblGrid>
              <a:tr h="236174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látka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TEAC </a:t>
                      </a:r>
                      <a:r>
                        <a:rPr lang="sk-SK" sz="800" b="1" i="0" u="none" strike="noStrike" baseline="300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(1:1) </a:t>
                      </a:r>
                      <a:r>
                        <a:rPr lang="sk-SK" sz="800" b="1" i="0" u="none" strike="noStrike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Cu</a:t>
                      </a:r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komplexy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TEAC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293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5a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0.06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Cu-5a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0.07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3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5b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0.05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Cu-5b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0.07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3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5c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0.08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Cu-5c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0.09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3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5d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0.06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Cu-5d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0.06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3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5e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0.54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Cu-5e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0.57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3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5f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0.32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Cu-5f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0.32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293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5g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0.52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Cu-5g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0.33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8" name="Obdĺžnik 17"/>
          <p:cNvSpPr/>
          <p:nvPr/>
        </p:nvSpPr>
        <p:spPr>
          <a:xfrm>
            <a:off x="6517326" y="3843003"/>
            <a:ext cx="2160240" cy="254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6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526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IC50: inhibitory concentration of </a:t>
            </a:r>
            <a:r>
              <a:rPr lang="en-US" sz="526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AChE</a:t>
            </a:r>
            <a:r>
              <a:rPr lang="en-US" sz="526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526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526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IC50: inhibitory concentration of </a:t>
            </a:r>
            <a:r>
              <a:rPr lang="en-US" sz="526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BuChE</a:t>
            </a:r>
            <a:r>
              <a:rPr lang="en-US" sz="526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sk-SK" sz="526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Tabuľk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067577"/>
              </p:ext>
            </p:extLst>
          </p:nvPr>
        </p:nvGraphicFramePr>
        <p:xfrm>
          <a:off x="6517326" y="2233246"/>
          <a:ext cx="2634840" cy="1624594"/>
        </p:xfrm>
        <a:graphic>
          <a:graphicData uri="http://schemas.openxmlformats.org/drawingml/2006/table">
            <a:tbl>
              <a:tblPr/>
              <a:tblGrid>
                <a:gridCol w="609066"/>
                <a:gridCol w="903102"/>
                <a:gridCol w="1122672"/>
              </a:tblGrid>
              <a:tr h="293429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látka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IC50 (</a:t>
                      </a:r>
                      <a:r>
                        <a:rPr lang="sk-SK" sz="800" b="1" i="0" u="none" strike="noStrike" dirty="0" err="1">
                          <a:solidFill>
                            <a:srgbClr val="002060"/>
                          </a:solidFill>
                          <a:latin typeface="Arial"/>
                        </a:rPr>
                        <a:t>nM</a:t>
                      </a:r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)</a:t>
                      </a:r>
                      <a:r>
                        <a:rPr lang="sk-SK" sz="800" b="1" i="0" u="none" strike="noStrike" baseline="30000" dirty="0">
                          <a:solidFill>
                            <a:srgbClr val="002060"/>
                          </a:solidFill>
                          <a:latin typeface="Arial"/>
                        </a:rPr>
                        <a:t>a</a:t>
                      </a:r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r>
                        <a:rPr lang="sk-SK" sz="800" b="1" i="0" u="none" strike="noStrike" dirty="0" err="1">
                          <a:solidFill>
                            <a:srgbClr val="002060"/>
                          </a:solidFill>
                          <a:latin typeface="Arial"/>
                        </a:rPr>
                        <a:t>hAChE</a:t>
                      </a:r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IC50 (</a:t>
                      </a:r>
                      <a:r>
                        <a:rPr lang="sk-SK" sz="800" b="1" i="0" u="none" strike="noStrike" dirty="0" err="1">
                          <a:solidFill>
                            <a:srgbClr val="002060"/>
                          </a:solidFill>
                          <a:latin typeface="Arial"/>
                        </a:rPr>
                        <a:t>nM</a:t>
                      </a:r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)</a:t>
                      </a:r>
                      <a:r>
                        <a:rPr lang="sk-SK" sz="800" b="1" i="0" u="none" strike="noStrike" baseline="30000" dirty="0">
                          <a:solidFill>
                            <a:srgbClr val="002060"/>
                          </a:solidFill>
                          <a:latin typeface="Arial"/>
                        </a:rPr>
                        <a:t>b</a:t>
                      </a:r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r>
                        <a:rPr lang="sk-SK" sz="800" b="1" i="0" u="none" strike="noStrike" dirty="0" err="1">
                          <a:solidFill>
                            <a:srgbClr val="002060"/>
                          </a:solidFill>
                          <a:latin typeface="Arial"/>
                        </a:rPr>
                        <a:t>hBuChE</a:t>
                      </a:r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293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5a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65.6 ± 2.3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103.8 ± 3.4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3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5b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71.8 ± 1.5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63.5 ± 1.3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3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5c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79.2 ± 1.8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7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71.9 ± 1.1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3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5d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120.7 ± 6.1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84.2 ± 0.8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3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5e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51.4 ± 1.9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676.2 ± 22.8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3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5f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49.9 ± 1.4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103.8 ± 3.1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293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5g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7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38.3 ± 1.3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168.4 ± 5.0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1763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Tacrine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500 ± 100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7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23 ± 4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3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7-MEOTA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15,000 ± 2900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7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21,000 ± 3400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uľk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228664"/>
              </p:ext>
            </p:extLst>
          </p:nvPr>
        </p:nvGraphicFramePr>
        <p:xfrm>
          <a:off x="4069053" y="4020153"/>
          <a:ext cx="2376264" cy="1378066"/>
        </p:xfrm>
        <a:graphic>
          <a:graphicData uri="http://schemas.openxmlformats.org/drawingml/2006/table">
            <a:tbl>
              <a:tblPr/>
              <a:tblGrid>
                <a:gridCol w="644411"/>
                <a:gridCol w="815582"/>
                <a:gridCol w="916271"/>
              </a:tblGrid>
              <a:tr h="178920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látka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b">
                        <a:lnSpc>
                          <a:spcPct val="150000"/>
                        </a:lnSpc>
                      </a:pPr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Inhibičná aktivita </a:t>
                      </a:r>
                      <a:r>
                        <a:rPr lang="sk-SK" sz="800" b="1" i="0" u="none" strike="noStrike" dirty="0" err="1" smtClean="0">
                          <a:solidFill>
                            <a:srgbClr val="002060"/>
                          </a:solidFill>
                          <a:latin typeface="Arial"/>
                        </a:rPr>
                        <a:t>A</a:t>
                      </a:r>
                      <a:r>
                        <a:rPr lang="sk-SK" sz="800" b="1" i="0" u="none" strike="noStrike" baseline="-25000" dirty="0" err="1" smtClean="0">
                          <a:solidFill>
                            <a:srgbClr val="002060"/>
                          </a:solidFill>
                          <a:latin typeface="Arial"/>
                        </a:rPr>
                        <a:t>inh</a:t>
                      </a:r>
                      <a:r>
                        <a:rPr lang="sk-SK" sz="8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 </a:t>
                      </a:r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(%)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150293">
                <a:tc>
                  <a:txBody>
                    <a:bodyPr/>
                    <a:lstStyle/>
                    <a:p>
                      <a:pPr algn="l" fontAlgn="b"/>
                      <a:endParaRPr lang="sk-SK" sz="800" b="1" i="0" u="none" strike="noStrike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10 </a:t>
                      </a:r>
                      <a:r>
                        <a:rPr lang="sk-SK" sz="800" b="1" i="0" u="none" strike="noStrike" dirty="0" err="1" smtClean="0">
                          <a:solidFill>
                            <a:srgbClr val="002060"/>
                          </a:solidFill>
                          <a:latin typeface="Arial"/>
                        </a:rPr>
                        <a:t>nM</a:t>
                      </a:r>
                      <a:endParaRPr lang="sk-SK" sz="8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-GR" sz="800" b="1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1 μ</a:t>
                      </a:r>
                      <a:r>
                        <a:rPr lang="sk-SK" sz="800" b="1" i="0" u="none" strike="noStrike" dirty="0" smtClean="0">
                          <a:solidFill>
                            <a:srgbClr val="002060"/>
                          </a:solidFill>
                          <a:latin typeface="Arial"/>
                        </a:rPr>
                        <a:t>M</a:t>
                      </a:r>
                      <a:endParaRPr lang="sk-SK" sz="800" b="1" i="0" u="none" strike="noStrike" dirty="0">
                        <a:solidFill>
                          <a:srgbClr val="002060"/>
                        </a:solidFill>
                        <a:latin typeface="Arial"/>
                      </a:endParaRP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3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5a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19.3 ± 3.7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33.0 ± 4.4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3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5b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3.7 ± 5.0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64.8 ± 6.6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3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5c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10.5 ± 5.4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81.5 ± 0.7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3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5d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39.8 ± 5.1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61.6 ± 0.9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3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5e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12.9 ± 3.0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61.5 ± 2.9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0293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>
                          <a:solidFill>
                            <a:srgbClr val="002060"/>
                          </a:solidFill>
                          <a:latin typeface="Arial"/>
                        </a:rPr>
                        <a:t>5f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20.7 ± 0.8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34.6 ± 5.3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1763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5g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0" i="0" u="none" strike="noStrike" dirty="0">
                          <a:solidFill>
                            <a:srgbClr val="002060"/>
                          </a:solidFill>
                          <a:latin typeface="Arial"/>
                        </a:rPr>
                        <a:t>11.9 ± 1.5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8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58.3 ± 9.8 </a:t>
                      </a:r>
                    </a:p>
                  </a:txBody>
                  <a:tcPr marL="9525" marR="9525" marT="71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" name="Obdĺžnik 23"/>
          <p:cNvSpPr/>
          <p:nvPr/>
        </p:nvSpPr>
        <p:spPr>
          <a:xfrm>
            <a:off x="612670" y="5859710"/>
            <a:ext cx="7992888" cy="73994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sk-SK" altLang="sk-SK" sz="1052" b="1" dirty="0">
                <a:solidFill>
                  <a:srgbClr val="002060"/>
                </a:solidFill>
                <a:latin typeface="Arial" charset="0"/>
                <a:cs typeface="Arial" charset="0"/>
              </a:rPr>
              <a:t>Takrín-kumarínové deriváty majú potenciál inhibovať niekoľko krokov pri ACH </a:t>
            </a:r>
          </a:p>
          <a:p>
            <a:r>
              <a:rPr lang="sk-SK" altLang="sk-SK" sz="1052" b="1" dirty="0">
                <a:solidFill>
                  <a:srgbClr val="002060"/>
                </a:solidFill>
                <a:latin typeface="Arial" charset="0"/>
                <a:cs typeface="Arial" charset="0"/>
              </a:rPr>
              <a:t>	</a:t>
            </a:r>
            <a:r>
              <a:rPr lang="sk-SK" altLang="sk-SK" sz="1052" b="1" dirty="0">
                <a:solidFill>
                  <a:srgbClr val="006600"/>
                </a:solidFill>
                <a:latin typeface="Arial" charset="0"/>
                <a:cs typeface="Arial" charset="0"/>
              </a:rPr>
              <a:t>- inhibítory </a:t>
            </a:r>
            <a:r>
              <a:rPr lang="sk-SK" altLang="sk-SK" sz="1052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sekretáz</a:t>
            </a:r>
            <a:endParaRPr lang="sk-SK" altLang="sk-SK" sz="1052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r>
              <a:rPr lang="sk-SK" sz="1052" b="1" dirty="0">
                <a:solidFill>
                  <a:srgbClr val="006600"/>
                </a:solidFill>
                <a:latin typeface="Arial" charset="0"/>
                <a:cs typeface="Arial" charset="0"/>
              </a:rPr>
              <a:t>	- vychytávajú voľné radikály</a:t>
            </a:r>
          </a:p>
          <a:p>
            <a:r>
              <a:rPr lang="sk-SK" sz="1052" b="1" dirty="0">
                <a:solidFill>
                  <a:srgbClr val="006600"/>
                </a:solidFill>
                <a:latin typeface="Arial" charset="0"/>
                <a:cs typeface="Arial" charset="0"/>
              </a:rPr>
              <a:t>	- inhibujú agregáciu A</a:t>
            </a:r>
            <a:r>
              <a:rPr lang="el-GR" sz="1052" b="1" dirty="0">
                <a:solidFill>
                  <a:srgbClr val="006600"/>
                </a:solidFill>
                <a:latin typeface="Arial" charset="0"/>
                <a:cs typeface="Arial" charset="0"/>
              </a:rPr>
              <a:t>β</a:t>
            </a:r>
            <a:r>
              <a:rPr lang="sk-SK" sz="1052" b="1" dirty="0">
                <a:solidFill>
                  <a:srgbClr val="006600"/>
                </a:solidFill>
                <a:latin typeface="Arial" charset="0"/>
                <a:cs typeface="Arial" charset="0"/>
              </a:rPr>
              <a:t>(1-40) peptidu </a:t>
            </a:r>
            <a:endParaRPr lang="sk-SK" sz="1052" dirty="0">
              <a:solidFill>
                <a:srgbClr val="006600"/>
              </a:solidFill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49" y="0"/>
            <a:ext cx="3193033" cy="137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Image 5">
            <a:hlinkClick r:id="rId5" tooltip="Image 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976"/>
          <a:stretch/>
        </p:blipFill>
        <p:spPr bwMode="auto">
          <a:xfrm>
            <a:off x="2331676" y="289492"/>
            <a:ext cx="2816387" cy="12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2057">
            <a:off x="3977762" y="1313940"/>
            <a:ext cx="6477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82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ýsledok vyhľadávania obrázkov pre dopyt alzheimerova choroba Bet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704"/>
            <a:ext cx="2088232" cy="117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úvisiaci obrázo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33507"/>
            <a:ext cx="466725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sledok vyhľadávania obrázkov pre dopyt alzheimerova choroba Beta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173" y="5077347"/>
            <a:ext cx="2021210" cy="156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8" cstate="print"/>
          <a:srcRect r="67299" b="60015"/>
          <a:stretch/>
        </p:blipFill>
        <p:spPr>
          <a:xfrm>
            <a:off x="7262550" y="5463773"/>
            <a:ext cx="1759147" cy="1182034"/>
          </a:xfrm>
          <a:prstGeom prst="rect">
            <a:avLst/>
          </a:prstGeom>
        </p:spPr>
      </p:pic>
      <p:sp>
        <p:nvSpPr>
          <p:cNvPr id="4" name="Šípka nahor 3"/>
          <p:cNvSpPr/>
          <p:nvPr/>
        </p:nvSpPr>
        <p:spPr>
          <a:xfrm rot="5400000" flipH="1">
            <a:off x="6419922" y="5495620"/>
            <a:ext cx="447572" cy="7319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Šípka nahor 10"/>
          <p:cNvSpPr/>
          <p:nvPr/>
        </p:nvSpPr>
        <p:spPr>
          <a:xfrm rot="19136505" flipH="1">
            <a:off x="8154060" y="4834660"/>
            <a:ext cx="447572" cy="58205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Picture 2" descr="Výsledok vyhľadávania obrázkov pre dopyt Abeta peptide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09570"/>
            <a:ext cx="2075555" cy="162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www.researchgate.net/profile/Rafael_Leon6/publication/51524725/figure/fig1/AS:267439028043782@1440773841048/Figure-1-Interconnected-pathways-in-Alzheimer%27s-disease-The-nonamyloidogenic-pathwa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48848"/>
            <a:ext cx="3769643" cy="33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ál 11"/>
          <p:cNvSpPr/>
          <p:nvPr/>
        </p:nvSpPr>
        <p:spPr>
          <a:xfrm>
            <a:off x="4283968" y="177906"/>
            <a:ext cx="488293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119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02102" y="1425978"/>
            <a:ext cx="5033994" cy="462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202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sk-SK" sz="1202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                    </a:t>
            </a:r>
            <a:r>
              <a:rPr lang="en-US" sz="1202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20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</a:t>
            </a:r>
            <a:r>
              <a:rPr lang="sk-SK" sz="1202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2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202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  </a:t>
            </a:r>
            <a:r>
              <a:rPr lang="en-US" sz="1202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2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  <a:p>
            <a:r>
              <a:rPr lang="sk-SK" sz="120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DAEFR</a:t>
            </a:r>
            <a:r>
              <a:rPr lang="en-GB" sz="120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k-SK" sz="120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HDSGY</a:t>
            </a:r>
            <a:r>
              <a:rPr lang="en-GB" sz="120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EVHHQ</a:t>
            </a:r>
            <a:r>
              <a:rPr lang="en-GB" sz="1202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2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KLVFF</a:t>
            </a:r>
            <a:r>
              <a:rPr lang="en-US" sz="120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2" dirty="0">
                <a:latin typeface="Arial" panose="020B0604020202020204" pitchFamily="34" charset="0"/>
                <a:cs typeface="Arial" panose="020B0604020202020204" pitchFamily="34" charset="0"/>
              </a:rPr>
              <a:t>AEDVG</a:t>
            </a:r>
            <a:r>
              <a:rPr lang="en-US" sz="120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2" dirty="0">
                <a:latin typeface="Arial" panose="020B0604020202020204" pitchFamily="34" charset="0"/>
                <a:cs typeface="Arial" panose="020B0604020202020204" pitchFamily="34" charset="0"/>
              </a:rPr>
              <a:t>SNK</a:t>
            </a:r>
            <a:r>
              <a:rPr lang="sk-SK" sz="1202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202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2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IIGLM VGGVV</a:t>
            </a:r>
            <a:endParaRPr lang="sk-SK" sz="1202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102" y="2563489"/>
            <a:ext cx="4028579" cy="2213804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140394" y="4948590"/>
            <a:ext cx="5084859" cy="277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2" dirty="0">
                <a:latin typeface="Arial"/>
              </a:rPr>
              <a:t>1 – 4: 100% random coil, 5:  17.5% β –structure + 82.5 % - coil</a:t>
            </a:r>
            <a:endParaRPr lang="sk-SK" sz="1202" dirty="0"/>
          </a:p>
        </p:txBody>
      </p:sp>
      <p:sp>
        <p:nvSpPr>
          <p:cNvPr id="7" name="BlokTextu 23"/>
          <p:cNvSpPr txBox="1">
            <a:spLocks noChangeArrowheads="1"/>
          </p:cNvSpPr>
          <p:nvPr/>
        </p:nvSpPr>
        <p:spPr bwMode="auto">
          <a:xfrm>
            <a:off x="508629" y="2022977"/>
            <a:ext cx="3677610" cy="27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2" b="1" dirty="0">
                <a:solidFill>
                  <a:srgbClr val="002060"/>
                </a:solidFill>
                <a:latin typeface="Arial"/>
              </a:rPr>
              <a:t>Aβ</a:t>
            </a:r>
            <a:r>
              <a:rPr lang="en-US" sz="1202" b="1" baseline="-25000" dirty="0">
                <a:solidFill>
                  <a:srgbClr val="002060"/>
                </a:solidFill>
                <a:latin typeface="Arial"/>
              </a:rPr>
              <a:t>40</a:t>
            </a:r>
            <a:r>
              <a:rPr lang="en-US" sz="1202" b="1" dirty="0">
                <a:solidFill>
                  <a:srgbClr val="002060"/>
                </a:solidFill>
                <a:latin typeface="Arial"/>
              </a:rPr>
              <a:t> models in water environment - </a:t>
            </a:r>
            <a:r>
              <a:rPr lang="en-US" sz="1202" b="1" dirty="0" smtClean="0">
                <a:solidFill>
                  <a:srgbClr val="002060"/>
                </a:solidFill>
                <a:latin typeface="Arial"/>
              </a:rPr>
              <a:t>simulations</a:t>
            </a:r>
            <a:endParaRPr lang="sk-SK" altLang="sk-SK" sz="1202" b="1" dirty="0">
              <a:solidFill>
                <a:srgbClr val="002060"/>
              </a:solidFill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294562" y="5241520"/>
            <a:ext cx="3891677" cy="43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75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Huy</a:t>
            </a:r>
            <a:r>
              <a:rPr lang="en-US" sz="75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PDQ, Yu Y-C, Ngo ST, </a:t>
            </a:r>
            <a:r>
              <a:rPr lang="en-US" sz="75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Thao</a:t>
            </a:r>
            <a:r>
              <a:rPr lang="en-US" sz="75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TV, Chen C-P,  Li MS, Chen Y-C:  In </a:t>
            </a:r>
            <a:r>
              <a:rPr lang="en-US" sz="75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silico</a:t>
            </a:r>
            <a:r>
              <a:rPr lang="en-US" sz="75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and in vitro characterization of anti-</a:t>
            </a:r>
            <a:r>
              <a:rPr lang="en-US" sz="751" dirty="0" err="1">
                <a:solidFill>
                  <a:schemeClr val="accent5">
                    <a:lumMod val="75000"/>
                  </a:schemeClr>
                </a:solidFill>
                <a:latin typeface="Arial"/>
              </a:rPr>
              <a:t>amyloidogenic</a:t>
            </a:r>
            <a:r>
              <a:rPr lang="en-US" sz="75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activity  of vitamin K32 analogues for Alzheimer's disease. IBBA 1830, 4, 2013, 2960–2969.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538" y="2989813"/>
            <a:ext cx="4153222" cy="178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lokTextu 23"/>
          <p:cNvSpPr txBox="1">
            <a:spLocks noChangeArrowheads="1"/>
          </p:cNvSpPr>
          <p:nvPr/>
        </p:nvSpPr>
        <p:spPr bwMode="auto">
          <a:xfrm>
            <a:off x="5088269" y="2424829"/>
            <a:ext cx="3571812" cy="27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2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Optimized configurations of C</a:t>
            </a:r>
            <a:r>
              <a:rPr lang="en-US" sz="1202" b="1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60</a:t>
            </a:r>
            <a:r>
              <a:rPr lang="en-US" sz="1202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(OH)</a:t>
            </a:r>
            <a:r>
              <a:rPr lang="en-US" sz="1202" b="1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16 </a:t>
            </a:r>
            <a:r>
              <a:rPr lang="en-US" sz="1202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isomers</a:t>
            </a:r>
            <a:endParaRPr lang="sk-SK" altLang="sk-SK" sz="1202" b="1" dirty="0">
              <a:solidFill>
                <a:srgbClr val="002060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5436096" y="5065245"/>
            <a:ext cx="2617967" cy="462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2" dirty="0">
                <a:latin typeface="Arial" pitchFamily="34" charset="0"/>
                <a:cs typeface="Arial" pitchFamily="34" charset="0"/>
              </a:rPr>
              <a:t>Calculated stability</a:t>
            </a:r>
          </a:p>
          <a:p>
            <a:r>
              <a:rPr lang="sk-SK" sz="1202" dirty="0">
                <a:latin typeface="Arial" pitchFamily="34" charset="0"/>
                <a:cs typeface="Arial" pitchFamily="34" charset="0"/>
              </a:rPr>
              <a:t> L1 &gt; L2 &gt; L3 &gt; L4 &gt; L5 &gt; L6 &gt; L7.</a:t>
            </a:r>
          </a:p>
        </p:txBody>
      </p:sp>
      <p:sp>
        <p:nvSpPr>
          <p:cNvPr id="12" name="Obdĺžnik 11"/>
          <p:cNvSpPr/>
          <p:nvPr/>
        </p:nvSpPr>
        <p:spPr>
          <a:xfrm>
            <a:off x="4943476" y="5589240"/>
            <a:ext cx="3807620" cy="462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2" dirty="0">
                <a:latin typeface="Arial" pitchFamily="34" charset="0"/>
                <a:cs typeface="Arial" pitchFamily="34" charset="0"/>
              </a:rPr>
              <a:t>energy calculation - </a:t>
            </a:r>
            <a:r>
              <a:rPr lang="en-US" sz="1202" dirty="0" err="1">
                <a:latin typeface="Arial" pitchFamily="34" charset="0"/>
                <a:cs typeface="Arial" pitchFamily="34" charset="0"/>
              </a:rPr>
              <a:t>Hartree–Fock</a:t>
            </a:r>
            <a:r>
              <a:rPr lang="en-US" sz="1202" dirty="0">
                <a:latin typeface="Arial" pitchFamily="34" charset="0"/>
                <a:cs typeface="Arial" pitchFamily="34" charset="0"/>
              </a:rPr>
              <a:t> approximation implemented in </a:t>
            </a:r>
            <a:r>
              <a:rPr lang="sk-SK" sz="1202" dirty="0" err="1">
                <a:latin typeface="Arial" pitchFamily="34" charset="0"/>
                <a:cs typeface="Arial" pitchFamily="34" charset="0"/>
              </a:rPr>
              <a:t>Gaussian</a:t>
            </a:r>
            <a:endParaRPr lang="sk-SK" sz="1202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835414" y="548679"/>
            <a:ext cx="6222206" cy="439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Input structural </a:t>
            </a:r>
            <a:r>
              <a:rPr lang="en-US" sz="2254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models</a:t>
            </a:r>
            <a:endParaRPr lang="sk-SK" sz="2254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ĺžnik 14"/>
          <p:cNvSpPr/>
          <p:nvPr/>
        </p:nvSpPr>
        <p:spPr>
          <a:xfrm>
            <a:off x="2179401" y="987902"/>
            <a:ext cx="543739" cy="300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Aβ</a:t>
            </a:r>
            <a:r>
              <a:rPr lang="en-US" sz="1353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40</a:t>
            </a:r>
            <a:endParaRPr lang="sk-SK" sz="1353" dirty="0"/>
          </a:p>
        </p:txBody>
      </p:sp>
      <p:sp>
        <p:nvSpPr>
          <p:cNvPr id="16" name="Obdĺžnik 15"/>
          <p:cNvSpPr/>
          <p:nvPr/>
        </p:nvSpPr>
        <p:spPr>
          <a:xfrm>
            <a:off x="6586978" y="1840770"/>
            <a:ext cx="941283" cy="300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en-US" sz="1353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60</a:t>
            </a:r>
            <a:r>
              <a:rPr lang="en-US" sz="135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(OH)</a:t>
            </a:r>
            <a:r>
              <a:rPr lang="en-US" sz="1353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16</a:t>
            </a:r>
            <a:endParaRPr lang="sk-SK" sz="1353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269" y="-15580"/>
            <a:ext cx="4050988" cy="143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28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ok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391" y="1560552"/>
            <a:ext cx="2299875" cy="1732080"/>
          </a:xfrm>
          <a:prstGeom prst="rect">
            <a:avLst/>
          </a:prstGeom>
        </p:spPr>
      </p:pic>
      <p:sp>
        <p:nvSpPr>
          <p:cNvPr id="20" name="BlokTextu 23"/>
          <p:cNvSpPr txBox="1">
            <a:spLocks noChangeArrowheads="1"/>
          </p:cNvSpPr>
          <p:nvPr/>
        </p:nvSpPr>
        <p:spPr bwMode="auto">
          <a:xfrm>
            <a:off x="695391" y="1107015"/>
            <a:ext cx="1685077" cy="30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sk-SK" sz="1353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Thioflavin</a:t>
            </a:r>
            <a:r>
              <a:rPr lang="en-US" altLang="sk-SK" sz="135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 assay</a:t>
            </a:r>
            <a:endParaRPr lang="sk-SK" altLang="sk-SK" sz="1353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BlokTextu 23"/>
          <p:cNvSpPr txBox="1">
            <a:spLocks noChangeArrowheads="1"/>
          </p:cNvSpPr>
          <p:nvPr/>
        </p:nvSpPr>
        <p:spPr bwMode="auto">
          <a:xfrm>
            <a:off x="2814052" y="1841884"/>
            <a:ext cx="1378904" cy="27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sk-SK" sz="120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IC</a:t>
            </a:r>
            <a:r>
              <a:rPr lang="en-US" altLang="sk-SK" sz="1202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en-US" altLang="sk-SK" sz="120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31.9 </a:t>
            </a:r>
            <a:r>
              <a:rPr lang="en-US" sz="120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µ</a:t>
            </a:r>
            <a:r>
              <a:rPr lang="en-US" altLang="sk-SK" sz="120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g/ml</a:t>
            </a:r>
            <a:endParaRPr lang="sk-SK" altLang="sk-SK" sz="1202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Rovná spojovacia šípka 22"/>
          <p:cNvCxnSpPr/>
          <p:nvPr/>
        </p:nvCxnSpPr>
        <p:spPr>
          <a:xfrm flipH="1">
            <a:off x="1930090" y="2198561"/>
            <a:ext cx="769289" cy="1075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Skupina 8"/>
          <p:cNvGrpSpPr/>
          <p:nvPr/>
        </p:nvGrpSpPr>
        <p:grpSpPr>
          <a:xfrm>
            <a:off x="111693" y="125735"/>
            <a:ext cx="8527644" cy="1040853"/>
            <a:chOff x="6394" y="20081"/>
            <a:chExt cx="8299405" cy="1385274"/>
          </a:xfrm>
        </p:grpSpPr>
        <p:sp>
          <p:nvSpPr>
            <p:cNvPr id="33" name="BlokTextu 32"/>
            <p:cNvSpPr txBox="1"/>
            <p:nvPr/>
          </p:nvSpPr>
          <p:spPr>
            <a:xfrm>
              <a:off x="6394" y="20081"/>
              <a:ext cx="8299405" cy="532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u="sng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Effect of </a:t>
              </a:r>
              <a:r>
                <a:rPr lang="en-GB" sz="2000" u="sng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fullerenol</a:t>
              </a:r>
              <a:r>
                <a:rPr lang="en-GB" sz="2000" u="sng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on </a:t>
              </a:r>
              <a:r>
                <a:rPr lang="en-US" sz="2000" u="sng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Aβ</a:t>
              </a:r>
              <a:r>
                <a:rPr lang="en-US" sz="2000" u="sng" baseline="-25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40</a:t>
              </a:r>
              <a:r>
                <a:rPr lang="en-GB" sz="2000" u="sng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2000" u="sng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fibrillization</a:t>
              </a:r>
              <a:r>
                <a:rPr lang="en-GB" sz="2000" u="sng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sk-SK" sz="20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BlokTextu 33"/>
            <p:cNvSpPr txBox="1"/>
            <p:nvPr/>
          </p:nvSpPr>
          <p:spPr>
            <a:xfrm>
              <a:off x="311195" y="810656"/>
              <a:ext cx="2070056" cy="399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3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en-GB" sz="1353" baseline="-25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60</a:t>
              </a:r>
              <a:r>
                <a:rPr lang="en-GB" sz="1353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(OH)</a:t>
              </a:r>
              <a:r>
                <a:rPr lang="en-GB" sz="1353" baseline="-25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16</a:t>
              </a:r>
              <a:r>
                <a:rPr lang="en-GB" sz="1353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+ </a:t>
              </a:r>
              <a:r>
                <a:rPr lang="en-US" sz="1353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Aβ</a:t>
              </a:r>
              <a:r>
                <a:rPr lang="en-US" sz="1353" baseline="-25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40</a:t>
              </a:r>
              <a:r>
                <a:rPr lang="en-GB" sz="1353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</a:t>
              </a:r>
              <a:endParaRPr lang="sk-SK" sz="1353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6" name="Rovná spojovacia šípka 35"/>
            <p:cNvCxnSpPr/>
            <p:nvPr/>
          </p:nvCxnSpPr>
          <p:spPr>
            <a:xfrm>
              <a:off x="2428875" y="1019175"/>
              <a:ext cx="1666875" cy="9525"/>
            </a:xfrm>
            <a:prstGeom prst="straightConnector1">
              <a:avLst/>
            </a:prstGeom>
            <a:ln w="6032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bdĺžnik 36"/>
            <p:cNvSpPr/>
            <p:nvPr/>
          </p:nvSpPr>
          <p:spPr>
            <a:xfrm>
              <a:off x="4154119" y="605400"/>
              <a:ext cx="432459" cy="7999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sk-SK" sz="3306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sk-SK" altLang="sk-SK" sz="3306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BlokTextu 37"/>
            <p:cNvSpPr txBox="1"/>
            <p:nvPr/>
          </p:nvSpPr>
          <p:spPr>
            <a:xfrm>
              <a:off x="2492421" y="591581"/>
              <a:ext cx="1508080" cy="399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3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fibrillization</a:t>
              </a:r>
              <a:r>
                <a:rPr lang="en-GB" sz="1353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</a:t>
              </a:r>
              <a:endParaRPr lang="sk-SK" sz="1353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5" name="BlokTextu 23"/>
          <p:cNvSpPr txBox="1">
            <a:spLocks noChangeArrowheads="1"/>
          </p:cNvSpPr>
          <p:nvPr/>
        </p:nvSpPr>
        <p:spPr bwMode="auto">
          <a:xfrm>
            <a:off x="4975104" y="402582"/>
            <a:ext cx="1997170" cy="36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90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150 </a:t>
            </a:r>
            <a:r>
              <a:rPr lang="sk-SK" altLang="sk-SK" sz="902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mM</a:t>
            </a:r>
            <a:r>
              <a:rPr lang="sk-SK" altLang="sk-SK" sz="90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MOPS, pH 6.9, </a:t>
            </a:r>
          </a:p>
          <a:p>
            <a:r>
              <a:rPr lang="sk-SK" altLang="sk-SK" sz="90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37</a:t>
            </a:r>
            <a:r>
              <a:rPr lang="sk-SK" altLang="sk-SK" sz="902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sk-SK" altLang="sk-SK" sz="90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C, 7 </a:t>
            </a:r>
            <a:r>
              <a:rPr lang="sk-SK" altLang="sk-SK" sz="902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days</a:t>
            </a:r>
            <a:endParaRPr lang="sk-SK" altLang="sk-SK" sz="902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Skupina 11"/>
          <p:cNvGrpSpPr/>
          <p:nvPr/>
        </p:nvGrpSpPr>
        <p:grpSpPr>
          <a:xfrm>
            <a:off x="4861948" y="458165"/>
            <a:ext cx="4148289" cy="4525960"/>
            <a:chOff x="6591337" y="400727"/>
            <a:chExt cx="5531052" cy="6023613"/>
          </a:xfrm>
        </p:grpSpPr>
        <p:sp>
          <p:nvSpPr>
            <p:cNvPr id="19" name="BlokTextu 23"/>
            <p:cNvSpPr txBox="1">
              <a:spLocks noChangeArrowheads="1"/>
            </p:cNvSpPr>
            <p:nvPr/>
          </p:nvSpPr>
          <p:spPr bwMode="auto">
            <a:xfrm>
              <a:off x="9490849" y="400727"/>
              <a:ext cx="746359" cy="399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sk-SK" sz="1353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AFM</a:t>
              </a:r>
              <a:endParaRPr lang="sk-SK" altLang="sk-SK" sz="135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Skupina 6"/>
            <p:cNvGrpSpPr>
              <a:grpSpLocks noChangeAspect="1"/>
            </p:cNvGrpSpPr>
            <p:nvPr/>
          </p:nvGrpSpPr>
          <p:grpSpPr bwMode="auto">
            <a:xfrm>
              <a:off x="6591337" y="819149"/>
              <a:ext cx="5531052" cy="5605191"/>
              <a:chOff x="1691678" y="692695"/>
              <a:chExt cx="5436302" cy="5508309"/>
            </a:xfrm>
          </p:grpSpPr>
          <p:grpSp>
            <p:nvGrpSpPr>
              <p:cNvPr id="8" name="Skupina 1"/>
              <p:cNvGrpSpPr>
                <a:grpSpLocks/>
              </p:cNvGrpSpPr>
              <p:nvPr/>
            </p:nvGrpSpPr>
            <p:grpSpPr bwMode="auto">
              <a:xfrm>
                <a:off x="1691678" y="692695"/>
                <a:ext cx="5436302" cy="5508309"/>
                <a:chOff x="-2268760" y="4149080"/>
                <a:chExt cx="5436304" cy="5508312"/>
              </a:xfrm>
            </p:grpSpPr>
            <p:pic>
              <p:nvPicPr>
                <p:cNvPr id="22" name="Picture 4" descr="G:\Zuzka B\Abeta + F-OH\Abeta + F-OH 1_1B.bmp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706" t="3378" r="5347" b="10252"/>
                <a:stretch>
                  <a:fillRect/>
                </a:stretch>
              </p:blipFill>
              <p:spPr bwMode="auto">
                <a:xfrm>
                  <a:off x="467544" y="6957392"/>
                  <a:ext cx="2700000" cy="270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5" descr="G:\Zuzka B\Abeta + F-OH\Abeta + F-OH 100_1C.bmp"/>
                <p:cNvPicPr>
                  <a:picLocks noChangeArrowheads="1"/>
                </p:cNvPicPr>
                <p:nvPr/>
              </p:nvPicPr>
              <p:blipFill>
                <a:blip r:embed="rId4" cstate="print"/>
                <a:srcRect l="3574" t="3500" r="4999" b="10307"/>
                <a:stretch>
                  <a:fillRect/>
                </a:stretch>
              </p:blipFill>
              <p:spPr bwMode="auto">
                <a:xfrm>
                  <a:off x="-2268760" y="6957392"/>
                  <a:ext cx="2700000" cy="270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Obrázok 13" descr="Ab +F-OH 100_1.bmp"/>
                <p:cNvPicPr>
                  <a:picLocks/>
                </p:cNvPicPr>
                <p:nvPr/>
              </p:nvPicPr>
              <p:blipFill>
                <a:blip r:embed="rId5" cstate="print"/>
                <a:srcRect l="890" t="3801" r="4317" b="10101"/>
                <a:stretch>
                  <a:fillRect/>
                </a:stretch>
              </p:blipFill>
              <p:spPr bwMode="auto">
                <a:xfrm>
                  <a:off x="467544" y="4158000"/>
                  <a:ext cx="2700000" cy="270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Obrázok 14" descr="Abeta_10x10.bmp"/>
                <p:cNvPicPr>
                  <a:picLocks/>
                </p:cNvPicPr>
                <p:nvPr/>
              </p:nvPicPr>
              <p:blipFill>
                <a:blip r:embed="rId6" cstate="print"/>
                <a:srcRect r="1807"/>
                <a:stretch>
                  <a:fillRect/>
                </a:stretch>
              </p:blipFill>
              <p:spPr bwMode="auto">
                <a:xfrm>
                  <a:off x="-2268760" y="4158000"/>
                  <a:ext cx="2700000" cy="270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27" name="Rovná spojnica 26"/>
                <p:cNvCxnSpPr/>
                <p:nvPr/>
              </p:nvCxnSpPr>
              <p:spPr>
                <a:xfrm>
                  <a:off x="-252615" y="6740513"/>
                  <a:ext cx="505251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Rovná spojnica 27"/>
                <p:cNvCxnSpPr/>
                <p:nvPr/>
              </p:nvCxnSpPr>
              <p:spPr>
                <a:xfrm>
                  <a:off x="2555413" y="9567531"/>
                  <a:ext cx="505251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Rovná spojnica 28"/>
                <p:cNvCxnSpPr/>
                <p:nvPr/>
              </p:nvCxnSpPr>
              <p:spPr>
                <a:xfrm>
                  <a:off x="-252615" y="9567531"/>
                  <a:ext cx="505251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Rovná spojnica 29"/>
                <p:cNvCxnSpPr/>
                <p:nvPr/>
              </p:nvCxnSpPr>
              <p:spPr>
                <a:xfrm>
                  <a:off x="2555413" y="6769658"/>
                  <a:ext cx="505251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BlokTextu 19"/>
                <p:cNvSpPr txBox="1">
                  <a:spLocks noChangeArrowheads="1"/>
                </p:cNvSpPr>
                <p:nvPr/>
              </p:nvSpPr>
              <p:spPr bwMode="auto">
                <a:xfrm>
                  <a:off x="467543" y="4149080"/>
                  <a:ext cx="2016224" cy="3325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sk-SK" altLang="sk-SK" sz="1052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r>
                    <a:rPr lang="el-GR" altLang="sk-SK" sz="1052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β</a:t>
                  </a:r>
                  <a:r>
                    <a:rPr lang="sk-SK" altLang="sk-SK" sz="1052" b="1" baseline="-25000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40</a:t>
                  </a:r>
                  <a:r>
                    <a:rPr lang="sk-SK" altLang="sk-SK" sz="1052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: F-OH 100:1</a:t>
                  </a:r>
                </a:p>
              </p:txBody>
            </p:sp>
            <p:sp>
              <p:nvSpPr>
                <p:cNvPr id="32" name="BlokTextu 20"/>
                <p:cNvSpPr txBox="1">
                  <a:spLocks noChangeArrowheads="1"/>
                </p:cNvSpPr>
                <p:nvPr/>
              </p:nvSpPr>
              <p:spPr bwMode="auto">
                <a:xfrm>
                  <a:off x="-2268760" y="4149080"/>
                  <a:ext cx="1440160" cy="3325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sk-SK" altLang="sk-SK" sz="1052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r>
                    <a:rPr lang="el-GR" altLang="sk-SK" sz="1052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β</a:t>
                  </a:r>
                  <a:r>
                    <a:rPr lang="sk-SK" altLang="sk-SK" sz="1052" b="1" baseline="-25000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40 </a:t>
                  </a:r>
                  <a:r>
                    <a:rPr lang="sk-SK" altLang="sk-SK" sz="1052" b="1" dirty="0" err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peptid</a:t>
                  </a:r>
                  <a:r>
                    <a:rPr lang="en-US" altLang="sk-SK" sz="1052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e</a:t>
                  </a:r>
                  <a:r>
                    <a:rPr lang="sk-SK" altLang="sk-SK" sz="1052" b="1" baseline="-25000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</p:txBody>
            </p:sp>
          </p:grpSp>
          <p:sp>
            <p:nvSpPr>
              <p:cNvPr id="15" name="BlokTextu 8"/>
              <p:cNvSpPr txBox="1">
                <a:spLocks noChangeArrowheads="1"/>
              </p:cNvSpPr>
              <p:nvPr/>
            </p:nvSpPr>
            <p:spPr bwMode="auto">
              <a:xfrm>
                <a:off x="1691678" y="3501004"/>
                <a:ext cx="2016224" cy="3325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sk-SK" altLang="sk-SK" sz="1052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l-GR" altLang="sk-SK" sz="1052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β</a:t>
                </a:r>
                <a:r>
                  <a:rPr lang="sk-SK" altLang="sk-SK" sz="1052" b="1" baseline="-25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40</a:t>
                </a:r>
                <a:r>
                  <a:rPr lang="sk-SK" altLang="sk-SK" sz="1052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F-OH 20:1</a:t>
                </a:r>
              </a:p>
            </p:txBody>
          </p:sp>
          <p:sp>
            <p:nvSpPr>
              <p:cNvPr id="16" name="BlokTextu 9"/>
              <p:cNvSpPr txBox="1">
                <a:spLocks noChangeArrowheads="1"/>
              </p:cNvSpPr>
              <p:nvPr/>
            </p:nvSpPr>
            <p:spPr bwMode="auto">
              <a:xfrm>
                <a:off x="4427983" y="3501004"/>
                <a:ext cx="2016224" cy="3325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sk-SK" altLang="sk-SK" sz="1052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l-GR" altLang="sk-SK" sz="1052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β</a:t>
                </a:r>
                <a:r>
                  <a:rPr lang="sk-SK" altLang="sk-SK" sz="1052" b="1" baseline="-25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40</a:t>
                </a:r>
                <a:r>
                  <a:rPr lang="sk-SK" altLang="sk-SK" sz="1052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F-OH 1:1</a:t>
                </a:r>
              </a:p>
            </p:txBody>
          </p:sp>
          <p:sp>
            <p:nvSpPr>
              <p:cNvPr id="17" name="BlokTextu 10"/>
              <p:cNvSpPr txBox="1">
                <a:spLocks noChangeArrowheads="1"/>
              </p:cNvSpPr>
              <p:nvPr/>
            </p:nvSpPr>
            <p:spPr bwMode="auto">
              <a:xfrm>
                <a:off x="6463655" y="5797188"/>
                <a:ext cx="613832" cy="3325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sk-SK" altLang="sk-SK" sz="1052" b="1" dirty="0">
                    <a:solidFill>
                      <a:schemeClr val="bg1"/>
                    </a:solidFill>
                  </a:rPr>
                  <a:t>1 </a:t>
                </a:r>
                <a:r>
                  <a:rPr lang="el-GR" altLang="sk-SK" sz="1052" b="1" dirty="0">
                    <a:solidFill>
                      <a:schemeClr val="bg1"/>
                    </a:solidFill>
                  </a:rPr>
                  <a:t>μ</a:t>
                </a:r>
                <a:r>
                  <a:rPr lang="sk-SK" altLang="sk-SK" sz="1052" b="1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</p:grpSp>
      </p:grpSp>
      <p:sp>
        <p:nvSpPr>
          <p:cNvPr id="39" name="Obdĺžnik 38"/>
          <p:cNvSpPr/>
          <p:nvPr/>
        </p:nvSpPr>
        <p:spPr>
          <a:xfrm>
            <a:off x="2555777" y="578356"/>
            <a:ext cx="1364476" cy="369781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en-US" altLang="sk-SK" sz="180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Inhibition !</a:t>
            </a:r>
          </a:p>
        </p:txBody>
      </p:sp>
      <p:sp>
        <p:nvSpPr>
          <p:cNvPr id="2" name="Obdĺžnik 1"/>
          <p:cNvSpPr/>
          <p:nvPr/>
        </p:nvSpPr>
        <p:spPr>
          <a:xfrm>
            <a:off x="2627671" y="1564564"/>
            <a:ext cx="2035586" cy="277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2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Aβ</a:t>
            </a:r>
            <a:r>
              <a:rPr lang="en-US" sz="1202" b="1" baseline="-25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40 </a:t>
            </a:r>
            <a:r>
              <a:rPr lang="en-US" sz="1202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= 43.3 µg/ml  (10 µM)</a:t>
            </a:r>
            <a:endParaRPr lang="sk-SK" sz="1202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BlokTextu 39"/>
          <p:cNvSpPr txBox="1"/>
          <p:nvPr/>
        </p:nvSpPr>
        <p:spPr>
          <a:xfrm>
            <a:off x="251805" y="3573016"/>
            <a:ext cx="4566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Fullerenol</a:t>
            </a:r>
            <a:r>
              <a:rPr lang="en-GB" sz="20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cytoxicity</a:t>
            </a:r>
            <a:r>
              <a:rPr lang="en-GB" sz="20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WST-1 assay</a:t>
            </a:r>
            <a:endParaRPr lang="sk-SK" sz="20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3" name="Skupina 42"/>
          <p:cNvGrpSpPr>
            <a:grpSpLocks/>
          </p:cNvGrpSpPr>
          <p:nvPr/>
        </p:nvGrpSpPr>
        <p:grpSpPr bwMode="auto">
          <a:xfrm>
            <a:off x="505038" y="3973126"/>
            <a:ext cx="2309014" cy="2096337"/>
            <a:chOff x="-40993" y="4451701"/>
            <a:chExt cx="2585495" cy="1980000"/>
          </a:xfrm>
        </p:grpSpPr>
        <p:pic>
          <p:nvPicPr>
            <p:cNvPr id="44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993" y="4451701"/>
              <a:ext cx="2585495" cy="19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BlokTextu 32"/>
            <p:cNvSpPr txBox="1">
              <a:spLocks noChangeArrowheads="1"/>
            </p:cNvSpPr>
            <p:nvPr/>
          </p:nvSpPr>
          <p:spPr bwMode="auto">
            <a:xfrm>
              <a:off x="1897582" y="4616507"/>
              <a:ext cx="408126" cy="4078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sk-SK" altLang="sk-SK" sz="1353"/>
            </a:p>
          </p:txBody>
        </p:sp>
      </p:grpSp>
      <p:sp>
        <p:nvSpPr>
          <p:cNvPr id="46" name="Obdĺžnik 45"/>
          <p:cNvSpPr/>
          <p:nvPr/>
        </p:nvSpPr>
        <p:spPr>
          <a:xfrm>
            <a:off x="474519" y="6293544"/>
            <a:ext cx="21667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</a:t>
            </a:r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neuroblastoma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 line SH-SY5Y</a:t>
            </a:r>
            <a:endParaRPr lang="sk-SK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dĺžnik 46"/>
          <p:cNvSpPr/>
          <p:nvPr/>
        </p:nvSpPr>
        <p:spPr>
          <a:xfrm>
            <a:off x="4151790" y="7076090"/>
            <a:ext cx="4328578" cy="50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713" indent="-214713">
              <a:buFont typeface="Arial" panose="020B0604020202020204" pitchFamily="34" charset="0"/>
              <a:buChar char="•"/>
            </a:pPr>
            <a:r>
              <a:rPr lang="en-US" sz="1353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fullerenol</a:t>
            </a:r>
            <a:r>
              <a:rPr lang="en-US" sz="135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is not toxic at concentrations needed for inhibition of Aβ</a:t>
            </a:r>
            <a:r>
              <a:rPr lang="en-US" sz="1353" b="1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</a:t>
            </a:r>
            <a:r>
              <a:rPr lang="en-US" sz="135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aggregation</a:t>
            </a:r>
            <a:endParaRPr lang="sk-SK" sz="1353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BlokTextu 47"/>
          <p:cNvSpPr txBox="1"/>
          <p:nvPr/>
        </p:nvSpPr>
        <p:spPr>
          <a:xfrm>
            <a:off x="958212" y="5134421"/>
            <a:ext cx="946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713" indent="-214713">
              <a:buFont typeface="Arial" panose="020B0604020202020204" pitchFamily="34" charset="0"/>
              <a:buChar char="•"/>
            </a:pPr>
            <a:r>
              <a:rPr lang="en-US" sz="1200" dirty="0"/>
              <a:t>24 hours</a:t>
            </a:r>
          </a:p>
          <a:p>
            <a:pPr marL="214713" indent="-2147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72 hours</a:t>
            </a:r>
          </a:p>
        </p:txBody>
      </p:sp>
      <p:grpSp>
        <p:nvGrpSpPr>
          <p:cNvPr id="49" name="Skupina 48"/>
          <p:cNvGrpSpPr>
            <a:grpSpLocks/>
          </p:cNvGrpSpPr>
          <p:nvPr/>
        </p:nvGrpSpPr>
        <p:grpSpPr bwMode="auto">
          <a:xfrm>
            <a:off x="2887797" y="4885207"/>
            <a:ext cx="1775460" cy="1639171"/>
            <a:chOff x="2627784" y="4365104"/>
            <a:chExt cx="2591050" cy="1980000"/>
          </a:xfrm>
        </p:grpSpPr>
        <p:pic>
          <p:nvPicPr>
            <p:cNvPr id="50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4365104"/>
              <a:ext cx="2591050" cy="19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BlokTextu 34"/>
            <p:cNvSpPr txBox="1">
              <a:spLocks noChangeArrowheads="1"/>
            </p:cNvSpPr>
            <p:nvPr/>
          </p:nvSpPr>
          <p:spPr bwMode="auto">
            <a:xfrm>
              <a:off x="4472415" y="4509120"/>
              <a:ext cx="531632" cy="3743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sk-SK" altLang="sk-SK" sz="1353"/>
            </a:p>
          </p:txBody>
        </p:sp>
      </p:grpSp>
      <p:sp>
        <p:nvSpPr>
          <p:cNvPr id="52" name="Obdĺžnik 51"/>
          <p:cNvSpPr/>
          <p:nvPr/>
        </p:nvSpPr>
        <p:spPr>
          <a:xfrm>
            <a:off x="2997279" y="4371604"/>
            <a:ext cx="16930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Mouse </a:t>
            </a:r>
            <a:r>
              <a:rPr lang="en-US" sz="11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neuroblastoma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brain cell line N2a</a:t>
            </a:r>
            <a:endParaRPr lang="sk-SK" sz="1100" b="1" dirty="0">
              <a:solidFill>
                <a:srgbClr val="002060"/>
              </a:solidFill>
            </a:endParaRPr>
          </a:p>
        </p:txBody>
      </p:sp>
      <p:sp>
        <p:nvSpPr>
          <p:cNvPr id="53" name="BlokTextu 52"/>
          <p:cNvSpPr txBox="1"/>
          <p:nvPr/>
        </p:nvSpPr>
        <p:spPr>
          <a:xfrm>
            <a:off x="3254601" y="5704792"/>
            <a:ext cx="9031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713" indent="-214713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70C0"/>
                </a:solidFill>
              </a:rPr>
              <a:t>24 hours</a:t>
            </a:r>
          </a:p>
          <a:p>
            <a:pPr marL="214713" indent="-214713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B050"/>
                </a:solidFill>
              </a:rPr>
              <a:t>72 hours</a:t>
            </a:r>
          </a:p>
        </p:txBody>
      </p:sp>
      <p:sp>
        <p:nvSpPr>
          <p:cNvPr id="54" name="Obdĺžnik 53"/>
          <p:cNvSpPr/>
          <p:nvPr/>
        </p:nvSpPr>
        <p:spPr>
          <a:xfrm>
            <a:off x="4757952" y="6136035"/>
            <a:ext cx="4328578" cy="50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713" indent="-214713">
              <a:buFont typeface="Arial" panose="020B0604020202020204" pitchFamily="34" charset="0"/>
              <a:buChar char="•"/>
            </a:pPr>
            <a:r>
              <a:rPr lang="en-US" sz="1353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fullerenol</a:t>
            </a:r>
            <a:r>
              <a:rPr lang="en-US" sz="135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is not toxic at concentrations needed for inhibition of Aβ</a:t>
            </a:r>
            <a:r>
              <a:rPr lang="en-US" sz="1353" b="1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</a:t>
            </a:r>
            <a:r>
              <a:rPr lang="en-US" sz="135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aggregation</a:t>
            </a:r>
            <a:endParaRPr lang="sk-SK" sz="1353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BlokTextu 54"/>
          <p:cNvSpPr txBox="1"/>
          <p:nvPr/>
        </p:nvSpPr>
        <p:spPr>
          <a:xfrm>
            <a:off x="4876351" y="5375413"/>
            <a:ext cx="3859558" cy="71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713" indent="-214713">
              <a:buFont typeface="Arial" panose="020B0604020202020204" pitchFamily="34" charset="0"/>
              <a:buChar char="•"/>
            </a:pPr>
            <a:r>
              <a:rPr lang="en-GB" sz="1353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fullerenol</a:t>
            </a:r>
            <a:r>
              <a:rPr lang="en-GB" sz="1353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35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GB" sz="1353" b="1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60</a:t>
            </a:r>
            <a:r>
              <a:rPr lang="en-GB" sz="135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(OH)</a:t>
            </a:r>
            <a:r>
              <a:rPr lang="en-GB" sz="1353" b="1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16</a:t>
            </a:r>
            <a:r>
              <a:rPr lang="en-GB" sz="135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inhibits </a:t>
            </a:r>
            <a:r>
              <a:rPr lang="en-GB" sz="1353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fibrillization</a:t>
            </a:r>
            <a:r>
              <a:rPr lang="en-GB" sz="135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of Aβ</a:t>
            </a:r>
            <a:r>
              <a:rPr lang="en-GB" sz="1353" b="1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</a:t>
            </a:r>
            <a:r>
              <a:rPr lang="en-GB" sz="135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at stoichiometric concentrations </a:t>
            </a:r>
            <a:r>
              <a:rPr lang="en-GB" sz="1353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GB" altLang="sk-SK" sz="1353" b="1" dirty="0">
                <a:latin typeface="Arial" pitchFamily="34" charset="0"/>
                <a:cs typeface="Arial" pitchFamily="34" charset="0"/>
              </a:rPr>
              <a:t>IC</a:t>
            </a:r>
            <a:r>
              <a:rPr lang="en-GB" altLang="sk-SK" sz="1353" b="1" baseline="-25000" dirty="0">
                <a:latin typeface="Arial" pitchFamily="34" charset="0"/>
                <a:cs typeface="Arial" pitchFamily="34" charset="0"/>
              </a:rPr>
              <a:t>50</a:t>
            </a:r>
            <a:r>
              <a:rPr lang="en-GB" altLang="sk-SK" sz="1353" b="1" dirty="0">
                <a:latin typeface="Arial" pitchFamily="34" charset="0"/>
                <a:cs typeface="Arial" pitchFamily="34" charset="0"/>
              </a:rPr>
              <a:t> = 31.9 </a:t>
            </a:r>
            <a:r>
              <a:rPr lang="en-GB" sz="1353" b="1" dirty="0">
                <a:latin typeface="Arial" pitchFamily="34" charset="0"/>
                <a:cs typeface="Arial" pitchFamily="34" charset="0"/>
              </a:rPr>
              <a:t>µ</a:t>
            </a:r>
            <a:r>
              <a:rPr lang="en-GB" altLang="sk-SK" sz="1353" b="1" dirty="0">
                <a:latin typeface="Arial" pitchFamily="34" charset="0"/>
                <a:cs typeface="Arial" pitchFamily="34" charset="0"/>
              </a:rPr>
              <a:t>g/ml)</a:t>
            </a:r>
          </a:p>
        </p:txBody>
      </p:sp>
    </p:spTree>
    <p:extLst>
      <p:ext uri="{BB962C8B-B14F-4D97-AF65-F5344CB8AC3E}">
        <p14:creationId xmlns:p14="http://schemas.microsoft.com/office/powerpoint/2010/main" val="79420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46043" y="248298"/>
            <a:ext cx="8640960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300" b="1" u="sng" dirty="0" smtClean="0">
                <a:solidFill>
                  <a:srgbClr val="FF0000"/>
                </a:solidFill>
              </a:rPr>
              <a:t>Zoznam </a:t>
            </a:r>
            <a:r>
              <a:rPr lang="sk-SK" sz="1300" b="1" u="sng" dirty="0">
                <a:solidFill>
                  <a:srgbClr val="FF0000"/>
                </a:solidFill>
              </a:rPr>
              <a:t>publikácií za rok </a:t>
            </a:r>
            <a:r>
              <a:rPr lang="sk-SK" sz="1300" b="1" u="sng" dirty="0" smtClean="0">
                <a:solidFill>
                  <a:srgbClr val="FF0000"/>
                </a:solidFill>
              </a:rPr>
              <a:t>2016: </a:t>
            </a:r>
            <a:endParaRPr lang="sk-SK" sz="1300" u="sng" dirty="0">
              <a:solidFill>
                <a:srgbClr val="FF0000"/>
              </a:solidFill>
            </a:endParaRPr>
          </a:p>
          <a:p>
            <a:r>
              <a:rPr lang="sk-SK" sz="1300" b="1" dirty="0" smtClean="0"/>
              <a:t>1. </a:t>
            </a:r>
            <a:r>
              <a:rPr lang="sk-SK" sz="1300" b="1" dirty="0" err="1" smtClean="0"/>
              <a:t>Garcia-Leis</a:t>
            </a:r>
            <a:r>
              <a:rPr lang="sk-SK" sz="1300" b="1" dirty="0"/>
              <a:t>, D. </a:t>
            </a:r>
            <a:r>
              <a:rPr lang="sk-SK" sz="1300" b="1" dirty="0" err="1"/>
              <a:t>Jancura</a:t>
            </a:r>
            <a:r>
              <a:rPr lang="sk-SK" sz="1300" b="1" dirty="0"/>
              <a:t>, M. </a:t>
            </a:r>
            <a:r>
              <a:rPr lang="sk-SK" sz="1300" b="1" dirty="0" err="1">
                <a:solidFill>
                  <a:srgbClr val="FF0000"/>
                </a:solidFill>
              </a:rPr>
              <a:t>Antalik</a:t>
            </a:r>
            <a:r>
              <a:rPr lang="sk-SK" sz="1300" b="1" dirty="0">
                <a:solidFill>
                  <a:srgbClr val="FF0000"/>
                </a:solidFill>
              </a:rPr>
              <a:t>, J</a:t>
            </a:r>
            <a:r>
              <a:rPr lang="sk-SK" sz="1300" b="1" dirty="0"/>
              <a:t>. V. </a:t>
            </a:r>
            <a:r>
              <a:rPr lang="sk-SK" sz="1300" b="1" dirty="0" err="1"/>
              <a:t>Garcia-Ramos</a:t>
            </a:r>
            <a:r>
              <a:rPr lang="sk-SK" sz="1300" b="1" dirty="0"/>
              <a:t>, S. </a:t>
            </a:r>
            <a:r>
              <a:rPr lang="sk-SK" sz="1300" b="1" dirty="0" err="1"/>
              <a:t>Sanchez-Cortes</a:t>
            </a:r>
            <a:r>
              <a:rPr lang="sk-SK" sz="1300" b="1" dirty="0"/>
              <a:t> and Z. </a:t>
            </a:r>
            <a:r>
              <a:rPr lang="sk-SK" sz="1300" b="1" dirty="0" err="1" smtClean="0"/>
              <a:t>Jurasekova</a:t>
            </a:r>
            <a:endParaRPr lang="sk-SK" sz="1300" b="1" dirty="0"/>
          </a:p>
          <a:p>
            <a:r>
              <a:rPr lang="sk-SK" sz="1300" b="1" dirty="0" err="1" smtClean="0"/>
              <a:t>Catalytic</a:t>
            </a:r>
            <a:r>
              <a:rPr lang="sk-SK" sz="1300" b="1" dirty="0" smtClean="0"/>
              <a:t> </a:t>
            </a:r>
            <a:r>
              <a:rPr lang="sk-SK" sz="1300" b="1" dirty="0" err="1"/>
              <a:t>effects</a:t>
            </a:r>
            <a:r>
              <a:rPr lang="sk-SK" sz="1300" b="1" dirty="0"/>
              <a:t> </a:t>
            </a:r>
            <a:r>
              <a:rPr lang="sk-SK" sz="1300" b="1" dirty="0" err="1"/>
              <a:t>of</a:t>
            </a:r>
            <a:r>
              <a:rPr lang="sk-SK" sz="1300" b="1" dirty="0"/>
              <a:t> </a:t>
            </a:r>
            <a:r>
              <a:rPr lang="sk-SK" sz="1300" b="1" dirty="0" err="1"/>
              <a:t>silver</a:t>
            </a:r>
            <a:r>
              <a:rPr lang="sk-SK" sz="1300" b="1" dirty="0"/>
              <a:t> </a:t>
            </a:r>
            <a:r>
              <a:rPr lang="sk-SK" sz="1300" b="1" dirty="0" err="1"/>
              <a:t>plasmonic</a:t>
            </a:r>
            <a:r>
              <a:rPr lang="sk-SK" sz="1300" b="1" dirty="0"/>
              <a:t> </a:t>
            </a:r>
            <a:r>
              <a:rPr lang="sk-SK" sz="1300" b="1" dirty="0" err="1"/>
              <a:t>nanoparticles</a:t>
            </a:r>
            <a:r>
              <a:rPr lang="sk-SK" sz="1300" b="1" dirty="0"/>
              <a:t> on </a:t>
            </a:r>
            <a:r>
              <a:rPr lang="sk-SK" sz="1300" b="1" dirty="0" err="1"/>
              <a:t>the</a:t>
            </a:r>
            <a:r>
              <a:rPr lang="sk-SK" sz="1300" b="1" dirty="0"/>
              <a:t> </a:t>
            </a:r>
            <a:r>
              <a:rPr lang="sk-SK" sz="1300" b="1" dirty="0" err="1"/>
              <a:t>redox</a:t>
            </a:r>
            <a:r>
              <a:rPr lang="sk-SK" sz="1300" b="1" dirty="0"/>
              <a:t> </a:t>
            </a:r>
            <a:r>
              <a:rPr lang="sk-SK" sz="1300" b="1" dirty="0" err="1"/>
              <a:t>reaction</a:t>
            </a:r>
            <a:r>
              <a:rPr lang="sk-SK" sz="1300" b="1" dirty="0"/>
              <a:t> </a:t>
            </a:r>
            <a:r>
              <a:rPr lang="sk-SK" sz="1300" b="1" dirty="0" err="1"/>
              <a:t>leading</a:t>
            </a:r>
            <a:r>
              <a:rPr lang="sk-SK" sz="1300" b="1" dirty="0"/>
              <a:t> to ABTS+ </a:t>
            </a:r>
            <a:r>
              <a:rPr lang="sk-SK" sz="1300" b="1" dirty="0" err="1"/>
              <a:t>formation</a:t>
            </a:r>
            <a:r>
              <a:rPr lang="sk-SK" sz="1300" b="1" dirty="0"/>
              <a:t> Q2 </a:t>
            </a:r>
            <a:r>
              <a:rPr lang="sk-SK" sz="1300" b="1" dirty="0" err="1"/>
              <a:t>studied</a:t>
            </a:r>
            <a:r>
              <a:rPr lang="sk-SK" sz="1300" b="1" dirty="0"/>
              <a:t> </a:t>
            </a:r>
            <a:r>
              <a:rPr lang="sk-SK" sz="1300" b="1" dirty="0" err="1"/>
              <a:t>using</a:t>
            </a:r>
            <a:r>
              <a:rPr lang="sk-SK" sz="1300" b="1" dirty="0"/>
              <a:t> </a:t>
            </a:r>
            <a:r>
              <a:rPr lang="sk-SK" sz="1300" b="1" dirty="0" err="1"/>
              <a:t>UV-visible</a:t>
            </a:r>
            <a:r>
              <a:rPr lang="sk-SK" sz="1300" b="1" dirty="0"/>
              <a:t> and </a:t>
            </a:r>
            <a:r>
              <a:rPr lang="sk-SK" sz="1300" b="1" dirty="0" err="1"/>
              <a:t>Raman</a:t>
            </a:r>
            <a:r>
              <a:rPr lang="sk-SK" sz="1300" b="1" dirty="0"/>
              <a:t> </a:t>
            </a:r>
            <a:r>
              <a:rPr lang="sk-SK" sz="1300" b="1" dirty="0" err="1"/>
              <a:t>spectroscopy</a:t>
            </a:r>
            <a:r>
              <a:rPr lang="sk-SK" sz="1300" b="1" dirty="0"/>
              <a:t> In </a:t>
            </a:r>
            <a:r>
              <a:rPr lang="sk-SK" sz="1300" b="1" dirty="0" err="1"/>
              <a:t>Phy</a:t>
            </a:r>
            <a:r>
              <a:rPr lang="sk-SK" sz="1300" b="1" dirty="0"/>
              <a:t> </a:t>
            </a:r>
            <a:r>
              <a:rPr lang="sk-SK" sz="1300" b="1" dirty="0" err="1"/>
              <a:t>Chem</a:t>
            </a:r>
            <a:r>
              <a:rPr lang="sk-SK" sz="1300" b="1" dirty="0"/>
              <a:t> </a:t>
            </a:r>
            <a:r>
              <a:rPr lang="sk-SK" sz="1300" b="1" dirty="0" err="1"/>
              <a:t>Chem</a:t>
            </a:r>
            <a:r>
              <a:rPr lang="sk-SK" sz="1300" b="1" dirty="0"/>
              <a:t> </a:t>
            </a:r>
            <a:r>
              <a:rPr lang="sk-SK" sz="1300" b="1" dirty="0" err="1"/>
              <a:t>Phys</a:t>
            </a:r>
            <a:r>
              <a:rPr lang="sk-SK" sz="1300" b="1" dirty="0"/>
              <a:t> 2016,</a:t>
            </a:r>
            <a:r>
              <a:rPr lang="sk-SK" sz="1300" dirty="0"/>
              <a:t> </a:t>
            </a:r>
            <a:r>
              <a:rPr lang="sk-SK" sz="1300" b="1" dirty="0" err="1"/>
              <a:t>Volume</a:t>
            </a:r>
            <a:r>
              <a:rPr lang="sk-SK" sz="1300" b="1" dirty="0"/>
              <a:t>: 18   </a:t>
            </a:r>
            <a:r>
              <a:rPr lang="sk-SK" sz="1300" b="1" dirty="0" err="1"/>
              <a:t>Issue</a:t>
            </a:r>
            <a:r>
              <a:rPr lang="sk-SK" sz="1300" b="1" dirty="0"/>
              <a:t>: 38   </a:t>
            </a:r>
            <a:r>
              <a:rPr lang="sk-SK" sz="1300" b="1" dirty="0" err="1"/>
              <a:t>Pages</a:t>
            </a:r>
            <a:r>
              <a:rPr lang="sk-SK" sz="1300" b="1" dirty="0"/>
              <a:t>: </a:t>
            </a:r>
            <a:r>
              <a:rPr lang="sk-SK" sz="1300" b="1" dirty="0" smtClean="0"/>
              <a:t>26562-26571</a:t>
            </a:r>
          </a:p>
          <a:p>
            <a:r>
              <a:rPr lang="sk-SK" sz="1300" b="1" dirty="0" smtClean="0"/>
              <a:t>Q1,  IF 4.449</a:t>
            </a:r>
          </a:p>
          <a:p>
            <a:endParaRPr lang="sk-SK" sz="1300" dirty="0"/>
          </a:p>
          <a:p>
            <a:r>
              <a:rPr lang="sk-SK" sz="1300" b="1" dirty="0" smtClean="0"/>
              <a:t>2. </a:t>
            </a:r>
            <a:r>
              <a:rPr lang="sk-SK" sz="1300" b="1" dirty="0" smtClean="0">
                <a:solidFill>
                  <a:srgbClr val="FF0000"/>
                </a:solidFill>
              </a:rPr>
              <a:t>TOMORI</a:t>
            </a:r>
            <a:r>
              <a:rPr lang="sk-SK" sz="1300" b="1" dirty="0">
                <a:solidFill>
                  <a:srgbClr val="FF0000"/>
                </a:solidFill>
              </a:rPr>
              <a:t>, Zoltán </a:t>
            </a:r>
            <a:r>
              <a:rPr lang="sk-SK" sz="1300" b="1" dirty="0"/>
              <a:t>- </a:t>
            </a:r>
            <a:r>
              <a:rPr lang="sk-SK" sz="1300" b="1" dirty="0">
                <a:solidFill>
                  <a:srgbClr val="FF0000"/>
                </a:solidFill>
              </a:rPr>
              <a:t>KEŠA, Peter </a:t>
            </a:r>
            <a:r>
              <a:rPr lang="sk-SK" sz="1300" b="1" dirty="0"/>
              <a:t>- NIKOROVIČ, Matej - KAŇKA, </a:t>
            </a:r>
            <a:r>
              <a:rPr lang="sk-SK" sz="1300" b="1" dirty="0" err="1"/>
              <a:t>Jan</a:t>
            </a:r>
            <a:r>
              <a:rPr lang="sk-SK" sz="1300" b="1" dirty="0"/>
              <a:t> - JÁKL, </a:t>
            </a:r>
            <a:r>
              <a:rPr lang="sk-SK" sz="1300" b="1" dirty="0" err="1"/>
              <a:t>Petr</a:t>
            </a:r>
            <a:r>
              <a:rPr lang="sk-SK" sz="1300" b="1" dirty="0"/>
              <a:t> - ŠERÝ, Mojmír- BERNATOVÁ, Silvie - </a:t>
            </a:r>
            <a:r>
              <a:rPr lang="sk-SK" sz="1300" b="1" dirty="0">
                <a:solidFill>
                  <a:srgbClr val="FF0000"/>
                </a:solidFill>
              </a:rPr>
              <a:t>VALUŠOVÁ, Eva - ANTALÍK, Marián  </a:t>
            </a:r>
            <a:r>
              <a:rPr lang="sk-SK" sz="1300" b="1" dirty="0"/>
              <a:t>- ZEMANEK, Pavel </a:t>
            </a:r>
            <a:r>
              <a:rPr lang="sk-SK" sz="1300" dirty="0" err="1"/>
              <a:t>Holographic</a:t>
            </a:r>
            <a:r>
              <a:rPr lang="sk-SK" sz="1300" dirty="0"/>
              <a:t> </a:t>
            </a:r>
            <a:r>
              <a:rPr lang="sk-SK" sz="1300" dirty="0" err="1"/>
              <a:t>Raman</a:t>
            </a:r>
            <a:r>
              <a:rPr lang="sk-SK" sz="1300" dirty="0"/>
              <a:t> </a:t>
            </a:r>
            <a:r>
              <a:rPr lang="sk-SK" sz="1300" dirty="0" err="1"/>
              <a:t>tweezers</a:t>
            </a:r>
            <a:r>
              <a:rPr lang="sk-SK" sz="1300" dirty="0"/>
              <a:t> </a:t>
            </a:r>
            <a:r>
              <a:rPr lang="sk-SK" sz="1300" dirty="0" err="1"/>
              <a:t>controlled</a:t>
            </a:r>
            <a:r>
              <a:rPr lang="sk-SK" sz="1300" dirty="0"/>
              <a:t> by </a:t>
            </a:r>
            <a:r>
              <a:rPr lang="sk-SK" sz="1300" dirty="0" err="1"/>
              <a:t>multi-modal</a:t>
            </a:r>
            <a:r>
              <a:rPr lang="sk-SK" sz="1300" dirty="0"/>
              <a:t> </a:t>
            </a:r>
            <a:r>
              <a:rPr lang="sk-SK" sz="1300" dirty="0" err="1"/>
              <a:t>natural</a:t>
            </a:r>
            <a:r>
              <a:rPr lang="sk-SK" sz="1300" dirty="0"/>
              <a:t> </a:t>
            </a:r>
            <a:r>
              <a:rPr lang="sk-SK" sz="1300" dirty="0" err="1"/>
              <a:t>user</a:t>
            </a:r>
            <a:r>
              <a:rPr lang="sk-SK" sz="1300" dirty="0"/>
              <a:t> </a:t>
            </a:r>
            <a:r>
              <a:rPr lang="sk-SK" sz="1300" dirty="0" err="1"/>
              <a:t>interface</a:t>
            </a:r>
            <a:r>
              <a:rPr lang="sk-SK" sz="1300" dirty="0"/>
              <a:t> In: </a:t>
            </a:r>
            <a:r>
              <a:rPr lang="sk-SK" sz="1300" dirty="0" err="1"/>
              <a:t>Journal</a:t>
            </a:r>
            <a:r>
              <a:rPr lang="sk-SK" sz="1300" dirty="0"/>
              <a:t> </a:t>
            </a:r>
            <a:r>
              <a:rPr lang="sk-SK" sz="1300" dirty="0" err="1"/>
              <a:t>of</a:t>
            </a:r>
            <a:r>
              <a:rPr lang="sk-SK" sz="1300" dirty="0"/>
              <a:t> </a:t>
            </a:r>
            <a:r>
              <a:rPr lang="sk-SK" sz="1300" dirty="0" err="1"/>
              <a:t>Optics</a:t>
            </a:r>
            <a:r>
              <a:rPr lang="sk-SK" sz="1300" dirty="0"/>
              <a:t>. - ISSN 2040-8978. - </a:t>
            </a:r>
            <a:r>
              <a:rPr lang="sk-SK" sz="1300" dirty="0" err="1"/>
              <a:t>Vol</a:t>
            </a:r>
            <a:r>
              <a:rPr lang="sk-SK" sz="1300" dirty="0"/>
              <a:t>. 18, no. 1 (2016), </a:t>
            </a:r>
            <a:r>
              <a:rPr lang="sk-SK" sz="1300" dirty="0" err="1"/>
              <a:t>art.no</a:t>
            </a:r>
            <a:r>
              <a:rPr lang="sk-SK" sz="1300" dirty="0"/>
              <a:t>. </a:t>
            </a:r>
            <a:r>
              <a:rPr lang="sk-SK" sz="1300" dirty="0" smtClean="0"/>
              <a:t>015602</a:t>
            </a:r>
            <a:endParaRPr lang="sk-SK" sz="1300" dirty="0"/>
          </a:p>
          <a:p>
            <a:r>
              <a:rPr lang="sk-SK" sz="1300" b="1" dirty="0" smtClean="0"/>
              <a:t>Q1</a:t>
            </a:r>
            <a:r>
              <a:rPr lang="sk-SK" sz="1300" dirty="0" smtClean="0"/>
              <a:t>,   IF 1.847</a:t>
            </a:r>
          </a:p>
          <a:p>
            <a:endParaRPr lang="sk-SK" sz="1300" dirty="0"/>
          </a:p>
          <a:p>
            <a:r>
              <a:rPr lang="sk-SK" sz="1300" b="1" dirty="0" smtClean="0"/>
              <a:t>3. ŠIMŠÍKOVÁ</a:t>
            </a:r>
            <a:r>
              <a:rPr lang="sk-SK" sz="1300" b="1" dirty="0"/>
              <a:t>, Michaela - BARTOŠ, Milan - </a:t>
            </a:r>
            <a:r>
              <a:rPr lang="sk-SK" sz="1300" b="1" dirty="0">
                <a:solidFill>
                  <a:srgbClr val="FF0000"/>
                </a:solidFill>
              </a:rPr>
              <a:t>KEŠA, Peter  </a:t>
            </a:r>
            <a:r>
              <a:rPr lang="sk-SK" sz="1300" b="1" dirty="0"/>
              <a:t>- ŠIKOLA, Tomáš </a:t>
            </a:r>
            <a:endParaRPr lang="sk-SK" sz="1300" dirty="0"/>
          </a:p>
          <a:p>
            <a:r>
              <a:rPr lang="sk-SK" sz="1300" b="1" dirty="0" err="1"/>
              <a:t>Green</a:t>
            </a:r>
            <a:r>
              <a:rPr lang="sk-SK" sz="1300" b="1" dirty="0"/>
              <a:t> </a:t>
            </a:r>
            <a:r>
              <a:rPr lang="sk-SK" sz="1300" b="1" dirty="0" err="1"/>
              <a:t>approach</a:t>
            </a:r>
            <a:r>
              <a:rPr lang="sk-SK" sz="1300" b="1" dirty="0"/>
              <a:t> </a:t>
            </a:r>
            <a:r>
              <a:rPr lang="sk-SK" sz="1300" b="1" dirty="0" err="1"/>
              <a:t>for</a:t>
            </a:r>
            <a:r>
              <a:rPr lang="sk-SK" sz="1300" b="1" dirty="0"/>
              <a:t> </a:t>
            </a:r>
            <a:r>
              <a:rPr lang="sk-SK" sz="1300" b="1" dirty="0" err="1"/>
              <a:t>preparation</a:t>
            </a:r>
            <a:r>
              <a:rPr lang="sk-SK" sz="1300" b="1" dirty="0"/>
              <a:t> </a:t>
            </a:r>
            <a:r>
              <a:rPr lang="sk-SK" sz="1300" b="1" dirty="0" err="1"/>
              <a:t>of</a:t>
            </a:r>
            <a:r>
              <a:rPr lang="sk-SK" sz="1300" b="1" dirty="0"/>
              <a:t> </a:t>
            </a:r>
            <a:r>
              <a:rPr lang="sk-SK" sz="1300" b="1" dirty="0" err="1"/>
              <a:t>reduced</a:t>
            </a:r>
            <a:r>
              <a:rPr lang="sk-SK" sz="1300" b="1" dirty="0"/>
              <a:t> </a:t>
            </a:r>
            <a:r>
              <a:rPr lang="sk-SK" sz="1300" b="1" dirty="0" err="1"/>
              <a:t>graphene</a:t>
            </a:r>
            <a:r>
              <a:rPr lang="sk-SK" sz="1300" b="1" dirty="0"/>
              <a:t> oxide </a:t>
            </a:r>
            <a:r>
              <a:rPr lang="sk-SK" sz="1300" b="1" dirty="0" err="1"/>
              <a:t>decorated</a:t>
            </a:r>
            <a:r>
              <a:rPr lang="sk-SK" sz="1300" b="1" dirty="0"/>
              <a:t> </a:t>
            </a:r>
            <a:r>
              <a:rPr lang="sk-SK" sz="1300" b="1" dirty="0" err="1"/>
              <a:t>with</a:t>
            </a:r>
            <a:r>
              <a:rPr lang="sk-SK" sz="1300" b="1" dirty="0"/>
              <a:t> </a:t>
            </a:r>
            <a:r>
              <a:rPr lang="sk-SK" sz="1300" b="1" dirty="0" err="1"/>
              <a:t>gold</a:t>
            </a:r>
            <a:r>
              <a:rPr lang="sk-SK" sz="1300" b="1" dirty="0"/>
              <a:t> </a:t>
            </a:r>
            <a:r>
              <a:rPr lang="sk-SK" sz="1300" b="1" dirty="0" err="1"/>
              <a:t>nanoparticles</a:t>
            </a:r>
            <a:r>
              <a:rPr lang="sk-SK" sz="1300" b="1" dirty="0"/>
              <a:t> and </a:t>
            </a:r>
            <a:r>
              <a:rPr lang="sk-SK" sz="1300" b="1" dirty="0" err="1"/>
              <a:t>its</a:t>
            </a:r>
            <a:r>
              <a:rPr lang="sk-SK" sz="1300" b="1" dirty="0"/>
              <a:t> </a:t>
            </a:r>
            <a:r>
              <a:rPr lang="sk-SK" sz="1300" b="1" dirty="0" err="1"/>
              <a:t>optical</a:t>
            </a:r>
            <a:r>
              <a:rPr lang="sk-SK" sz="1300" b="1" dirty="0"/>
              <a:t> </a:t>
            </a:r>
            <a:r>
              <a:rPr lang="sk-SK" sz="1300" b="1" dirty="0" err="1"/>
              <a:t>and</a:t>
            </a:r>
            <a:r>
              <a:rPr lang="sk-SK" sz="1300" b="1" dirty="0"/>
              <a:t> </a:t>
            </a:r>
            <a:r>
              <a:rPr lang="sk-SK" sz="1300" b="1" dirty="0" err="1"/>
              <a:t>catalytic</a:t>
            </a:r>
            <a:r>
              <a:rPr lang="sk-SK" sz="1300" b="1" dirty="0"/>
              <a:t> </a:t>
            </a:r>
            <a:r>
              <a:rPr lang="sk-SK" sz="1300" b="1" dirty="0" err="1"/>
              <a:t>properties</a:t>
            </a:r>
            <a:r>
              <a:rPr lang="sk-SK" sz="1300" b="1" dirty="0"/>
              <a:t> In: </a:t>
            </a:r>
            <a:r>
              <a:rPr lang="sk-SK" sz="1300" b="1" dirty="0" err="1"/>
              <a:t>Materials</a:t>
            </a:r>
            <a:r>
              <a:rPr lang="sk-SK" sz="1300" b="1" dirty="0"/>
              <a:t> </a:t>
            </a:r>
            <a:r>
              <a:rPr lang="sk-SK" sz="1300" b="1" dirty="0" err="1"/>
              <a:t>Chemistry</a:t>
            </a:r>
            <a:r>
              <a:rPr lang="sk-SK" sz="1300" b="1" dirty="0"/>
              <a:t> and </a:t>
            </a:r>
            <a:r>
              <a:rPr lang="sk-SK" sz="1300" b="1" dirty="0" err="1"/>
              <a:t>Physics</a:t>
            </a:r>
            <a:r>
              <a:rPr lang="sk-SK" sz="1300" b="1" dirty="0"/>
              <a:t>. - ISSN 0254-0584. - </a:t>
            </a:r>
            <a:r>
              <a:rPr lang="sk-SK" sz="1300" b="1" dirty="0" err="1"/>
              <a:t>Vol</a:t>
            </a:r>
            <a:r>
              <a:rPr lang="sk-SK" sz="1300" b="1" dirty="0"/>
              <a:t>. 177 (2016), s. 339-345 IF 2.101</a:t>
            </a:r>
            <a:endParaRPr lang="sk-SK" sz="1300" dirty="0"/>
          </a:p>
          <a:p>
            <a:r>
              <a:rPr lang="sk-SK" sz="1300" b="1" dirty="0" smtClean="0"/>
              <a:t>Q2,  IF 2.101</a:t>
            </a:r>
            <a:endParaRPr lang="sk-SK" sz="1300" dirty="0"/>
          </a:p>
          <a:p>
            <a:endParaRPr lang="sk-SK" sz="1300" dirty="0"/>
          </a:p>
          <a:p>
            <a:r>
              <a:rPr lang="sk-SK" sz="1300" b="1" dirty="0"/>
              <a:t> </a:t>
            </a:r>
            <a:endParaRPr lang="sk-SK" sz="1300" dirty="0"/>
          </a:p>
          <a:p>
            <a:r>
              <a:rPr lang="sk-SK" sz="1300" b="1" u="sng" dirty="0">
                <a:solidFill>
                  <a:srgbClr val="FF0000"/>
                </a:solidFill>
              </a:rPr>
              <a:t>Účasť na konferenciách medzinárodných</a:t>
            </a:r>
            <a:endParaRPr lang="sk-SK" sz="1300" u="sng" dirty="0">
              <a:solidFill>
                <a:srgbClr val="FF0000"/>
              </a:solidFill>
            </a:endParaRPr>
          </a:p>
          <a:p>
            <a:r>
              <a:rPr lang="sk-SK" sz="1300" dirty="0"/>
              <a:t>XXV. Biochemicky </a:t>
            </a:r>
            <a:r>
              <a:rPr lang="sk-SK" sz="1300" dirty="0" err="1"/>
              <a:t>sjezd</a:t>
            </a:r>
            <a:r>
              <a:rPr lang="sk-SK" sz="1300" dirty="0"/>
              <a:t> 2016  </a:t>
            </a:r>
          </a:p>
          <a:p>
            <a:r>
              <a:rPr lang="sk-SK" sz="1300" dirty="0"/>
              <a:t>KVAKOVÁ, Monika - KUDLÁČOVÁ, Júlia  - </a:t>
            </a:r>
            <a:r>
              <a:rPr lang="sk-SK" sz="1300" dirty="0">
                <a:solidFill>
                  <a:srgbClr val="FF0000"/>
                </a:solidFill>
              </a:rPr>
              <a:t>KESA </a:t>
            </a:r>
            <a:r>
              <a:rPr lang="sk-SK" sz="1300" dirty="0" smtClean="0">
                <a:solidFill>
                  <a:srgbClr val="FF0000"/>
                </a:solidFill>
              </a:rPr>
              <a:t>Peter- </a:t>
            </a:r>
            <a:r>
              <a:rPr lang="sk-SK" sz="1300" dirty="0">
                <a:solidFill>
                  <a:srgbClr val="FF0000"/>
                </a:solidFill>
              </a:rPr>
              <a:t>ANTALÍK, Marián </a:t>
            </a:r>
            <a:r>
              <a:rPr lang="sk-SK" sz="1300" dirty="0"/>
              <a:t>Porovnanie vlastnosti </a:t>
            </a:r>
            <a:r>
              <a:rPr lang="sk-SK" sz="1300" dirty="0" err="1"/>
              <a:t>zlatych</a:t>
            </a:r>
            <a:r>
              <a:rPr lang="sk-SK" sz="1300" dirty="0"/>
              <a:t> </a:t>
            </a:r>
            <a:r>
              <a:rPr lang="sk-SK" sz="1300" dirty="0" err="1"/>
              <a:t>nanoklastrov</a:t>
            </a:r>
            <a:r>
              <a:rPr lang="sk-SK" sz="1300" dirty="0"/>
              <a:t> </a:t>
            </a:r>
            <a:r>
              <a:rPr lang="sk-SK" sz="1300" dirty="0" err="1"/>
              <a:t>pokrytych</a:t>
            </a:r>
            <a:r>
              <a:rPr lang="sk-SK" sz="1300" dirty="0"/>
              <a:t> BSA a </a:t>
            </a:r>
            <a:r>
              <a:rPr lang="sk-SK" sz="1300" dirty="0" err="1"/>
              <a:t>samotnym</a:t>
            </a:r>
            <a:r>
              <a:rPr lang="sk-SK" sz="1300" dirty="0"/>
              <a:t> BSA. XXV. Biochemicky </a:t>
            </a:r>
            <a:r>
              <a:rPr lang="sk-SK" sz="1300" dirty="0" err="1"/>
              <a:t>sjezd</a:t>
            </a:r>
            <a:r>
              <a:rPr lang="sk-SK" sz="1300" dirty="0"/>
              <a:t> 2016, Praha, . </a:t>
            </a:r>
            <a:r>
              <a:rPr lang="sk-SK" sz="1300" dirty="0" err="1"/>
              <a:t>str</a:t>
            </a:r>
            <a:r>
              <a:rPr lang="sk-SK" sz="1300" dirty="0"/>
              <a:t> 208</a:t>
            </a:r>
          </a:p>
          <a:p>
            <a:r>
              <a:rPr lang="sk-SK" sz="1300" b="1" dirty="0"/>
              <a:t> </a:t>
            </a:r>
            <a:endParaRPr lang="sk-SK" sz="1300" dirty="0"/>
          </a:p>
          <a:p>
            <a:r>
              <a:rPr lang="sk-SK" sz="1300" b="1" dirty="0"/>
              <a:t>Účasť na konferenciách </a:t>
            </a:r>
            <a:r>
              <a:rPr lang="sk-SK" sz="1300" b="1" dirty="0" smtClean="0"/>
              <a:t>domácich:</a:t>
            </a:r>
            <a:endParaRPr lang="sk-SK" sz="1300" dirty="0"/>
          </a:p>
          <a:p>
            <a:r>
              <a:rPr lang="sk-SK" sz="1300" dirty="0" smtClean="0"/>
              <a:t>1. </a:t>
            </a:r>
            <a:r>
              <a:rPr lang="en-US" sz="1300" dirty="0" smtClean="0"/>
              <a:t>KVAKOVÁ</a:t>
            </a:r>
            <a:r>
              <a:rPr lang="en-US" sz="1300" dirty="0"/>
              <a:t>, Monika - KUDLÁČOVÁ, </a:t>
            </a:r>
            <a:r>
              <a:rPr lang="en-US" sz="1300" dirty="0" err="1"/>
              <a:t>Júlia</a:t>
            </a:r>
            <a:r>
              <a:rPr lang="en-US" sz="1300" dirty="0"/>
              <a:t>  - </a:t>
            </a:r>
            <a:r>
              <a:rPr lang="en-US" sz="1300" dirty="0">
                <a:solidFill>
                  <a:srgbClr val="FF0000"/>
                </a:solidFill>
              </a:rPr>
              <a:t>ANTALÍK, </a:t>
            </a:r>
            <a:r>
              <a:rPr lang="en-US" sz="1300" dirty="0" err="1">
                <a:solidFill>
                  <a:srgbClr val="FF0000"/>
                </a:solidFill>
              </a:rPr>
              <a:t>Marián</a:t>
            </a:r>
            <a:r>
              <a:rPr lang="en-US" sz="1300" dirty="0">
                <a:solidFill>
                  <a:srgbClr val="FF0000"/>
                </a:solidFill>
              </a:rPr>
              <a:t>  </a:t>
            </a:r>
            <a:r>
              <a:rPr lang="sk-SK" sz="1300" dirty="0" err="1"/>
              <a:t>Nanoclusters</a:t>
            </a:r>
            <a:r>
              <a:rPr lang="sk-SK" sz="1300" dirty="0"/>
              <a:t> </a:t>
            </a:r>
            <a:r>
              <a:rPr lang="sk-SK" sz="1300" dirty="0" err="1"/>
              <a:t>formation</a:t>
            </a:r>
            <a:r>
              <a:rPr lang="sk-SK" sz="1300" dirty="0"/>
              <a:t> </a:t>
            </a:r>
            <a:r>
              <a:rPr lang="sk-SK" sz="1300" dirty="0" err="1"/>
              <a:t>influence</a:t>
            </a:r>
            <a:r>
              <a:rPr lang="sk-SK" sz="1300" dirty="0"/>
              <a:t> on </a:t>
            </a:r>
            <a:r>
              <a:rPr lang="sk-SK" sz="1300" dirty="0" err="1"/>
              <a:t>properties</a:t>
            </a:r>
            <a:r>
              <a:rPr lang="sk-SK" sz="1300" dirty="0"/>
              <a:t> </a:t>
            </a:r>
            <a:r>
              <a:rPr lang="sk-SK" sz="1300" dirty="0" err="1"/>
              <a:t>of</a:t>
            </a:r>
            <a:r>
              <a:rPr lang="sk-SK" sz="1300" dirty="0"/>
              <a:t> BSA </a:t>
            </a:r>
            <a:br>
              <a:rPr lang="sk-SK" sz="1300" dirty="0"/>
            </a:br>
            <a:r>
              <a:rPr lang="sk-SK" sz="1300" dirty="0"/>
              <a:t>In: 4th </a:t>
            </a:r>
            <a:r>
              <a:rPr lang="sk-SK" sz="1300" dirty="0" err="1"/>
              <a:t>Conference</a:t>
            </a:r>
            <a:r>
              <a:rPr lang="sk-SK" sz="1300" dirty="0"/>
              <a:t> on </a:t>
            </a:r>
            <a:r>
              <a:rPr lang="sk-SK" sz="1300" dirty="0" err="1"/>
              <a:t>Proteins</a:t>
            </a:r>
            <a:r>
              <a:rPr lang="sk-SK" sz="1300" dirty="0"/>
              <a:t> : Naše proteíny 2016 — Štruktúra a funkcia : </a:t>
            </a:r>
            <a:r>
              <a:rPr lang="sk-SK" sz="1300" dirty="0" err="1"/>
              <a:t>book</a:t>
            </a:r>
            <a:r>
              <a:rPr lang="sk-SK" sz="1300" dirty="0"/>
              <a:t> </a:t>
            </a:r>
            <a:r>
              <a:rPr lang="sk-SK" sz="1300" dirty="0" err="1"/>
              <a:t>of</a:t>
            </a:r>
            <a:r>
              <a:rPr lang="sk-SK" sz="1300" dirty="0"/>
              <a:t> </a:t>
            </a:r>
            <a:r>
              <a:rPr lang="sk-SK" sz="1300" dirty="0" err="1"/>
              <a:t>abstracts</a:t>
            </a:r>
            <a:r>
              <a:rPr lang="sk-SK" sz="1300" dirty="0"/>
              <a:t> : 19. - 20. apríl 2016, Bratislava. - Bratislava : </a:t>
            </a:r>
            <a:r>
              <a:rPr lang="sk-SK" sz="1300" dirty="0" err="1"/>
              <a:t>Institute</a:t>
            </a:r>
            <a:r>
              <a:rPr lang="sk-SK" sz="1300" dirty="0"/>
              <a:t> </a:t>
            </a:r>
            <a:r>
              <a:rPr lang="sk-SK" sz="1300" dirty="0" err="1"/>
              <a:t>of</a:t>
            </a:r>
            <a:r>
              <a:rPr lang="sk-SK" sz="1300" dirty="0"/>
              <a:t> </a:t>
            </a:r>
            <a:r>
              <a:rPr lang="sk-SK" sz="1300" dirty="0" err="1"/>
              <a:t>Molecular</a:t>
            </a:r>
            <a:r>
              <a:rPr lang="sk-SK" sz="1300" dirty="0"/>
              <a:t> </a:t>
            </a:r>
            <a:r>
              <a:rPr lang="sk-SK" sz="1300" dirty="0" err="1"/>
              <a:t>biology</a:t>
            </a:r>
            <a:r>
              <a:rPr lang="sk-SK" sz="1300" dirty="0"/>
              <a:t>, SAS, 2016. - ISBN 9788097161712. - S. 40.</a:t>
            </a:r>
          </a:p>
          <a:p>
            <a:endParaRPr lang="sk-SK" sz="1300" dirty="0" smtClean="0"/>
          </a:p>
          <a:p>
            <a:r>
              <a:rPr lang="sk-SK" sz="1300" dirty="0" smtClean="0"/>
              <a:t>2. Kvaková </a:t>
            </a:r>
            <a:r>
              <a:rPr lang="sk-SK" sz="1300" dirty="0"/>
              <a:t>M., SUVÁKOVÁ, M., </a:t>
            </a:r>
            <a:r>
              <a:rPr lang="sk-SK" sz="1300" dirty="0">
                <a:solidFill>
                  <a:srgbClr val="FF0000"/>
                </a:solidFill>
              </a:rPr>
              <a:t>ANTALÍK, M</a:t>
            </a:r>
            <a:r>
              <a:rPr lang="sk-SK" sz="1300" dirty="0"/>
              <a:t>: Main </a:t>
            </a:r>
            <a:r>
              <a:rPr lang="sk-SK" sz="1300" dirty="0" err="1"/>
              <a:t>Differences</a:t>
            </a:r>
            <a:r>
              <a:rPr lang="sk-SK" sz="1300" dirty="0"/>
              <a:t>, </a:t>
            </a:r>
            <a:r>
              <a:rPr lang="sk-SK" sz="1300" dirty="0" err="1"/>
              <a:t>Properties</a:t>
            </a:r>
            <a:r>
              <a:rPr lang="sk-SK" sz="1300" dirty="0"/>
              <a:t> and </a:t>
            </a:r>
            <a:r>
              <a:rPr lang="sk-SK" sz="1300" dirty="0" err="1"/>
              <a:t>Utilization</a:t>
            </a:r>
            <a:r>
              <a:rPr lang="sk-SK" sz="1300" dirty="0"/>
              <a:t> </a:t>
            </a:r>
            <a:r>
              <a:rPr lang="sk-SK" sz="1300" dirty="0" err="1"/>
              <a:t>of</a:t>
            </a:r>
            <a:r>
              <a:rPr lang="sk-SK" sz="1300" dirty="0"/>
              <a:t> </a:t>
            </a:r>
            <a:r>
              <a:rPr lang="sk-SK" sz="1300" dirty="0" err="1"/>
              <a:t>Noble</a:t>
            </a:r>
            <a:r>
              <a:rPr lang="sk-SK" sz="1300" dirty="0"/>
              <a:t> Metal </a:t>
            </a:r>
            <a:r>
              <a:rPr lang="sk-SK" sz="1300" dirty="0" err="1"/>
              <a:t>Nanoparticles</a:t>
            </a:r>
            <a:r>
              <a:rPr lang="sk-SK" sz="1300" dirty="0"/>
              <a:t> and </a:t>
            </a:r>
            <a:r>
              <a:rPr lang="sk-SK" sz="1300" dirty="0" err="1"/>
              <a:t>Nanoclusters</a:t>
            </a:r>
            <a:r>
              <a:rPr lang="sk-SK" sz="1300" dirty="0"/>
              <a:t> In: New </a:t>
            </a:r>
            <a:r>
              <a:rPr lang="sk-SK" sz="1300" dirty="0" err="1"/>
              <a:t>Trends</a:t>
            </a:r>
            <a:r>
              <a:rPr lang="sk-SK" sz="1300" dirty="0"/>
              <a:t> in </a:t>
            </a:r>
            <a:r>
              <a:rPr lang="sk-SK" sz="1300" dirty="0" err="1"/>
              <a:t>Chemistry</a:t>
            </a:r>
            <a:r>
              <a:rPr lang="sk-SK" sz="1300" dirty="0"/>
              <a:t> : </a:t>
            </a:r>
            <a:r>
              <a:rPr lang="sk-SK" sz="1300" dirty="0" err="1"/>
              <a:t>Trends</a:t>
            </a:r>
            <a:r>
              <a:rPr lang="sk-SK" sz="1300" dirty="0"/>
              <a:t> in </a:t>
            </a:r>
            <a:r>
              <a:rPr lang="sk-SK" sz="1300" dirty="0" err="1"/>
              <a:t>chemistry</a:t>
            </a:r>
            <a:r>
              <a:rPr lang="sk-SK" sz="1300" dirty="0"/>
              <a:t>, </a:t>
            </a:r>
            <a:r>
              <a:rPr lang="sk-SK" sz="1300" dirty="0" err="1"/>
              <a:t>research</a:t>
            </a:r>
            <a:r>
              <a:rPr lang="sk-SK" sz="1300" dirty="0"/>
              <a:t> and </a:t>
            </a:r>
            <a:r>
              <a:rPr lang="sk-SK" sz="1300" dirty="0" err="1"/>
              <a:t>education</a:t>
            </a:r>
            <a:r>
              <a:rPr lang="sk-SK" sz="1300" dirty="0"/>
              <a:t> </a:t>
            </a:r>
            <a:r>
              <a:rPr lang="sk-SK" sz="1300" dirty="0" err="1"/>
              <a:t>at</a:t>
            </a:r>
            <a:r>
              <a:rPr lang="sk-SK" sz="1300" dirty="0"/>
              <a:t> </a:t>
            </a:r>
            <a:r>
              <a:rPr lang="sk-SK" sz="1300" dirty="0" err="1"/>
              <a:t>Faculty</a:t>
            </a:r>
            <a:r>
              <a:rPr lang="sk-SK" sz="1300" dirty="0"/>
              <a:t> </a:t>
            </a:r>
            <a:r>
              <a:rPr lang="sk-SK" sz="1300" dirty="0" err="1"/>
              <a:t>of</a:t>
            </a:r>
            <a:r>
              <a:rPr lang="sk-SK" sz="1300" dirty="0"/>
              <a:t> </a:t>
            </a:r>
            <a:r>
              <a:rPr lang="sk-SK" sz="1300" dirty="0" err="1"/>
              <a:t>Sciences</a:t>
            </a:r>
            <a:r>
              <a:rPr lang="sk-SK" sz="1300" dirty="0"/>
              <a:t> </a:t>
            </a:r>
            <a:r>
              <a:rPr lang="sk-SK" sz="1300" dirty="0" err="1"/>
              <a:t>of</a:t>
            </a:r>
            <a:r>
              <a:rPr lang="sk-SK" sz="1300" dirty="0"/>
              <a:t> P.J. Šafárik </a:t>
            </a:r>
            <a:r>
              <a:rPr lang="sk-SK" sz="1300" dirty="0" err="1"/>
              <a:t>University</a:t>
            </a:r>
            <a:r>
              <a:rPr lang="sk-SK" sz="1300" dirty="0"/>
              <a:t> Košice : </a:t>
            </a:r>
            <a:r>
              <a:rPr lang="sk-SK" sz="1300" dirty="0" err="1"/>
              <a:t>book</a:t>
            </a:r>
            <a:r>
              <a:rPr lang="sk-SK" sz="1300" dirty="0"/>
              <a:t> </a:t>
            </a:r>
            <a:r>
              <a:rPr lang="sk-SK" sz="1300" dirty="0" err="1"/>
              <a:t>of</a:t>
            </a:r>
            <a:r>
              <a:rPr lang="sk-SK" sz="1300" dirty="0"/>
              <a:t> </a:t>
            </a:r>
            <a:r>
              <a:rPr lang="sk-SK" sz="1300" dirty="0" err="1"/>
              <a:t>abstarcts</a:t>
            </a:r>
            <a:r>
              <a:rPr lang="sk-SK" sz="1300" dirty="0"/>
              <a:t> : 4. november 2016, Košice. ISBN 9788081524578. - S. </a:t>
            </a:r>
            <a:r>
              <a:rPr lang="sk-SK" sz="1300" dirty="0" smtClean="0"/>
              <a:t>27</a:t>
            </a:r>
          </a:p>
          <a:p>
            <a:endParaRPr lang="sk-SK" sz="1300" dirty="0"/>
          </a:p>
          <a:p>
            <a:r>
              <a:rPr lang="sk-SK" sz="1300" b="1" dirty="0" smtClean="0"/>
              <a:t>3. </a:t>
            </a:r>
            <a:r>
              <a:rPr lang="sk-SK" sz="1300" dirty="0" smtClean="0"/>
              <a:t>Monika Kvaková</a:t>
            </a:r>
            <a:r>
              <a:rPr lang="sk-SK" sz="1300" dirty="0"/>
              <a:t>    Júlia </a:t>
            </a:r>
            <a:r>
              <a:rPr lang="sk-SK" sz="1300" dirty="0" err="1"/>
              <a:t>Kudláčová</a:t>
            </a:r>
            <a:r>
              <a:rPr lang="sk-SK" sz="1300" dirty="0"/>
              <a:t>    </a:t>
            </a:r>
            <a:r>
              <a:rPr lang="sk-SK" sz="1300" dirty="0">
                <a:solidFill>
                  <a:srgbClr val="FF0000"/>
                </a:solidFill>
              </a:rPr>
              <a:t>Peter </a:t>
            </a:r>
            <a:r>
              <a:rPr lang="sk-SK" sz="1300" dirty="0" err="1">
                <a:solidFill>
                  <a:srgbClr val="FF0000"/>
                </a:solidFill>
              </a:rPr>
              <a:t>Keša</a:t>
            </a:r>
            <a:r>
              <a:rPr lang="sk-SK" sz="1300" dirty="0">
                <a:solidFill>
                  <a:srgbClr val="FF0000"/>
                </a:solidFill>
              </a:rPr>
              <a:t>     Marián </a:t>
            </a:r>
            <a:r>
              <a:rPr lang="sk-SK" sz="1300" dirty="0" err="1">
                <a:solidFill>
                  <a:srgbClr val="FF0000"/>
                </a:solidFill>
              </a:rPr>
              <a:t>Antalík</a:t>
            </a:r>
            <a:r>
              <a:rPr lang="sk-SK" sz="1300" dirty="0"/>
              <a:t>    Vplyv tvorby </a:t>
            </a:r>
            <a:r>
              <a:rPr lang="sk-SK" sz="1300" dirty="0" err="1"/>
              <a:t>nanoklastrov</a:t>
            </a:r>
            <a:r>
              <a:rPr lang="sk-SK" sz="1300" dirty="0"/>
              <a:t> zo vzácnych kovov na vlastnosti proteínov PREVEDA 2016, </a:t>
            </a:r>
            <a:r>
              <a:rPr lang="sk-SK" sz="1300" dirty="0" err="1"/>
              <a:t>abstract</a:t>
            </a:r>
            <a:r>
              <a:rPr lang="sk-SK" sz="1300" dirty="0"/>
              <a:t> No. 1422, ISBN 978-80-972360-0-7</a:t>
            </a:r>
          </a:p>
        </p:txBody>
      </p:sp>
      <p:sp>
        <p:nvSpPr>
          <p:cNvPr id="3" name="Obdĺžnik 2"/>
          <p:cNvSpPr/>
          <p:nvPr/>
        </p:nvSpPr>
        <p:spPr>
          <a:xfrm>
            <a:off x="6770170" y="-7683"/>
            <a:ext cx="25543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Antalík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stabilita proteínov,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metamateriály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nanočastice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18281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2"/>
          <p:cNvGrpSpPr/>
          <p:nvPr/>
        </p:nvGrpSpPr>
        <p:grpSpPr>
          <a:xfrm>
            <a:off x="182562" y="188640"/>
            <a:ext cx="9132060" cy="3816424"/>
            <a:chOff x="243416" y="-883604"/>
            <a:chExt cx="12176080" cy="4078838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48622" b="66538"/>
            <a:stretch/>
          </p:blipFill>
          <p:spPr bwMode="auto">
            <a:xfrm>
              <a:off x="309676" y="889611"/>
              <a:ext cx="5639367" cy="230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BlokTextu 9"/>
            <p:cNvSpPr txBox="1"/>
            <p:nvPr/>
          </p:nvSpPr>
          <p:spPr>
            <a:xfrm>
              <a:off x="243416" y="-883604"/>
              <a:ext cx="12176080" cy="584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54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Fullerenol</a:t>
              </a:r>
              <a:r>
                <a:rPr lang="en-GB" sz="225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sk-SK" sz="225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-</a:t>
              </a:r>
              <a:r>
                <a:rPr lang="en-GB" sz="225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5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Aβ</a:t>
              </a:r>
              <a:r>
                <a:rPr lang="en-US" sz="2254" baseline="-25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40  </a:t>
              </a:r>
              <a:r>
                <a:rPr lang="en-GB" sz="225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side-chain contacts</a:t>
              </a:r>
              <a:r>
                <a:rPr lang="sk-SK" sz="225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5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– </a:t>
              </a:r>
              <a:r>
                <a:rPr lang="sk-SK" sz="225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MD </a:t>
              </a:r>
              <a:r>
                <a:rPr lang="sk-SK" sz="2254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simulations</a:t>
              </a:r>
              <a:r>
                <a:rPr lang="en-US" sz="210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    </a:t>
              </a:r>
              <a:endParaRPr lang="sk-SK" sz="2104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Obdĺžnik 10"/>
            <p:cNvSpPr/>
            <p:nvPr/>
          </p:nvSpPr>
          <p:spPr>
            <a:xfrm>
              <a:off x="278304" y="-116919"/>
              <a:ext cx="6285216" cy="6770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3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Probability that an amino acid stays in contact with isomer L1 in equilibrium</a:t>
              </a:r>
              <a:endParaRPr lang="sk-SK" sz="135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2" name="Tabuľ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491595"/>
              </p:ext>
            </p:extLst>
          </p:nvPr>
        </p:nvGraphicFramePr>
        <p:xfrm>
          <a:off x="4922640" y="939056"/>
          <a:ext cx="4128925" cy="2886353"/>
        </p:xfrm>
        <a:graphic>
          <a:graphicData uri="http://schemas.openxmlformats.org/drawingml/2006/table">
            <a:tbl>
              <a:tblPr/>
              <a:tblGrid>
                <a:gridCol w="390652"/>
                <a:gridCol w="523373"/>
                <a:gridCol w="3214900"/>
              </a:tblGrid>
              <a:tr h="568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  <a:sym typeface="Symbol"/>
                        </a:rPr>
                        <a:t></a:t>
                      </a:r>
                      <a:r>
                        <a:rPr lang="en-US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</a:t>
                      </a:r>
                      <a:r>
                        <a:rPr lang="en-US" sz="1200" baseline="-250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bind</a:t>
                      </a:r>
                      <a:endParaRPr lang="sk-SK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-250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kcal/mol</a:t>
                      </a:r>
                      <a:endParaRPr lang="sk-SK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M1</a:t>
                      </a:r>
                      <a:endParaRPr lang="sk-SK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10.4</a:t>
                      </a:r>
                      <a:endParaRPr lang="sk-SK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</a:t>
                      </a:r>
                      <a:r>
                        <a:rPr lang="sk-SK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 R5, H14, A21, E22</a:t>
                      </a:r>
                      <a:r>
                        <a:rPr lang="sk-SK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sk-SK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D23</a:t>
                      </a:r>
                      <a:r>
                        <a:rPr lang="sk-SK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V24, G25, S26, N27, </a:t>
                      </a:r>
                      <a:r>
                        <a:rPr lang="sk-SK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K28</a:t>
                      </a:r>
                      <a:r>
                        <a:rPr lang="sk-SK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G29, I32, G33, L34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M2</a:t>
                      </a:r>
                      <a:endParaRPr lang="sk-SK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-13.5</a:t>
                      </a:r>
                      <a:endParaRPr lang="sk-SK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</a:t>
                      </a:r>
                      <a:r>
                        <a:rPr lang="sk-SK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4, R5, D7, G9, H14, Q15</a:t>
                      </a:r>
                      <a:r>
                        <a:rPr lang="sk-SK" sz="12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V18, F19, F20</a:t>
                      </a:r>
                      <a:r>
                        <a:rPr lang="sk-SK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sk-SK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D23</a:t>
                      </a:r>
                      <a:r>
                        <a:rPr lang="sk-SK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sk-SK" sz="12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V36, G37, G38, V39, V40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M3</a:t>
                      </a:r>
                      <a:endParaRPr lang="sk-SK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-24.6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H6, D7, G9, H14, Q15</a:t>
                      </a:r>
                      <a:r>
                        <a:rPr lang="sk-SK" sz="12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L17, V18, F19, F20</a:t>
                      </a:r>
                      <a:r>
                        <a:rPr lang="sk-SK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sk-SK" sz="12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A21</a:t>
                      </a:r>
                      <a:r>
                        <a:rPr lang="sk-SK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E22, </a:t>
                      </a:r>
                      <a:r>
                        <a:rPr lang="sk-SK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D23</a:t>
                      </a:r>
                      <a:r>
                        <a:rPr lang="sk-SK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V24, S26, N27</a:t>
                      </a:r>
                      <a:r>
                        <a:rPr lang="sk-SK" sz="12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sk-SK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K28</a:t>
                      </a:r>
                      <a:r>
                        <a:rPr lang="sk-SK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G29, G38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M4</a:t>
                      </a:r>
                      <a:endParaRPr lang="sk-SK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-27.0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A2, E3, F4, R5, D7, G9, Y10</a:t>
                      </a:r>
                      <a:r>
                        <a:rPr lang="sk-SK" sz="12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sk-SK" sz="12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F20</a:t>
                      </a:r>
                      <a:r>
                        <a:rPr lang="sk-SK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sk-SK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D23</a:t>
                      </a:r>
                      <a:r>
                        <a:rPr lang="sk-SK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V24, </a:t>
                      </a:r>
                      <a:r>
                        <a:rPr lang="sk-SK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G25</a:t>
                      </a:r>
                      <a:r>
                        <a:rPr lang="en-GB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sk-SK" sz="12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V36, G37, G38, V39, V40</a:t>
                      </a:r>
                      <a:endParaRPr lang="sk-SK" sz="12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M5</a:t>
                      </a:r>
                      <a:endParaRPr lang="sk-SK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-15.9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D1, A2, G9, E11, Q15, </a:t>
                      </a:r>
                      <a:r>
                        <a:rPr lang="sk-SK" sz="12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D23</a:t>
                      </a:r>
                      <a:r>
                        <a:rPr lang="sk-SK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G25, I31, G33, M35, </a:t>
                      </a:r>
                      <a:r>
                        <a:rPr lang="sk-SK" sz="12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V36, G37, G38, V39, V40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" name="Skupina 16"/>
          <p:cNvGrpSpPr/>
          <p:nvPr/>
        </p:nvGrpSpPr>
        <p:grpSpPr>
          <a:xfrm>
            <a:off x="5910742" y="954869"/>
            <a:ext cx="3043538" cy="525015"/>
            <a:chOff x="7795299" y="1680767"/>
            <a:chExt cx="4058050" cy="698744"/>
          </a:xfrm>
        </p:grpSpPr>
        <p:sp>
          <p:nvSpPr>
            <p:cNvPr id="13" name="BlokTextu 12"/>
            <p:cNvSpPr txBox="1"/>
            <p:nvPr/>
          </p:nvSpPr>
          <p:spPr>
            <a:xfrm>
              <a:off x="8930974" y="1702442"/>
              <a:ext cx="2922375" cy="677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3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en-GB" sz="1353" baseline="-25000" dirty="0">
                  <a:latin typeface="Arial" pitchFamily="34" charset="0"/>
                  <a:cs typeface="Arial" pitchFamily="34" charset="0"/>
                </a:rPr>
                <a:t>60</a:t>
              </a:r>
              <a:r>
                <a:rPr lang="en-GB" sz="1353" dirty="0">
                  <a:latin typeface="Arial" pitchFamily="34" charset="0"/>
                  <a:cs typeface="Arial" pitchFamily="34" charset="0"/>
                </a:rPr>
                <a:t>(OH)</a:t>
              </a:r>
              <a:r>
                <a:rPr lang="en-GB" sz="1353" baseline="-25000" dirty="0">
                  <a:latin typeface="Arial" pitchFamily="34" charset="0"/>
                  <a:cs typeface="Arial" pitchFamily="34" charset="0"/>
                </a:rPr>
                <a:t>16</a:t>
              </a:r>
              <a:r>
                <a:rPr lang="en-GB" sz="1353" dirty="0">
                  <a:latin typeface="Arial" pitchFamily="34" charset="0"/>
                  <a:cs typeface="Arial" pitchFamily="34" charset="0"/>
                </a:rPr>
                <a:t>  + </a:t>
              </a:r>
              <a:r>
                <a:rPr lang="en-US" sz="1353" dirty="0">
                  <a:latin typeface="Arial" pitchFamily="34" charset="0"/>
                  <a:cs typeface="Arial" pitchFamily="34" charset="0"/>
                </a:rPr>
                <a:t> Aβ</a:t>
              </a:r>
              <a:r>
                <a:rPr lang="en-US" sz="1353" baseline="-25000" dirty="0">
                  <a:latin typeface="Arial" pitchFamily="34" charset="0"/>
                  <a:cs typeface="Arial" pitchFamily="34" charset="0"/>
                </a:rPr>
                <a:t>40 </a:t>
              </a:r>
              <a:r>
                <a:rPr lang="en-US" sz="1353" dirty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en-US" sz="1353" dirty="0">
                  <a:latin typeface="Arial" pitchFamily="34" charset="0"/>
                  <a:cs typeface="Arial" pitchFamily="34" charset="0"/>
                </a:rPr>
                <a:t>side chain contacts</a:t>
              </a:r>
              <a:r>
                <a:rPr lang="en-GB" sz="1353" dirty="0">
                  <a:latin typeface="Arial" pitchFamily="34" charset="0"/>
                  <a:cs typeface="Arial" pitchFamily="34" charset="0"/>
                </a:rPr>
                <a:t>    </a:t>
              </a:r>
              <a:endParaRPr lang="sk-SK" sz="1353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4" name="Obrázok 13" descr="L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95299" y="1680767"/>
              <a:ext cx="768953" cy="687104"/>
            </a:xfrm>
            <a:prstGeom prst="rect">
              <a:avLst/>
            </a:prstGeom>
          </p:spPr>
        </p:pic>
      </p:grpSp>
      <p:pic>
        <p:nvPicPr>
          <p:cNvPr id="16" name="Obrázok 15"/>
          <p:cNvPicPr>
            <a:picLocks noChangeAspect="1"/>
          </p:cNvPicPr>
          <p:nvPr/>
        </p:nvPicPr>
        <p:blipFill rotWithShape="1">
          <a:blip r:embed="rId4" cstate="print"/>
          <a:srcRect l="54194" t="51319" r="17160" b="5976"/>
          <a:stretch/>
        </p:blipFill>
        <p:spPr>
          <a:xfrm>
            <a:off x="398671" y="4133674"/>
            <a:ext cx="2760287" cy="1872208"/>
          </a:xfrm>
          <a:prstGeom prst="rect">
            <a:avLst/>
          </a:prstGeom>
        </p:spPr>
      </p:pic>
      <p:sp>
        <p:nvSpPr>
          <p:cNvPr id="17" name="BlokTextu 16"/>
          <p:cNvSpPr txBox="1"/>
          <p:nvPr/>
        </p:nvSpPr>
        <p:spPr>
          <a:xfrm>
            <a:off x="3153883" y="4133674"/>
            <a:ext cx="5800397" cy="1549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655" indent="-257655" algn="just">
              <a:buFont typeface="Arial" pitchFamily="34" charset="0"/>
              <a:buChar char="•"/>
            </a:pPr>
            <a:r>
              <a:rPr lang="en-GB" sz="1353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electrostatic </a:t>
            </a:r>
            <a:r>
              <a:rPr lang="en-GB" sz="135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interactions between charged amino acids of Aβ</a:t>
            </a:r>
            <a:r>
              <a:rPr lang="en-GB" sz="1353" b="1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 </a:t>
            </a:r>
            <a:r>
              <a:rPr lang="en-GB" sz="135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and OH groups of </a:t>
            </a:r>
            <a:r>
              <a:rPr lang="en-GB" sz="1353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fullerenol</a:t>
            </a:r>
            <a:r>
              <a:rPr lang="en-GB" sz="135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are dominant in </a:t>
            </a:r>
            <a:r>
              <a:rPr lang="en-GB" sz="1353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complex</a:t>
            </a:r>
            <a:endParaRPr lang="en-GB" sz="1353" b="1" dirty="0">
              <a:latin typeface="Arial" pitchFamily="34" charset="0"/>
              <a:cs typeface="Arial" pitchFamily="34" charset="0"/>
            </a:endParaRPr>
          </a:p>
          <a:p>
            <a:pPr marL="257655" indent="-257655" algn="just">
              <a:buFont typeface="Arial" pitchFamily="34" charset="0"/>
              <a:buChar char="•"/>
            </a:pPr>
            <a:r>
              <a:rPr lang="en-GB" sz="1353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fullerenol</a:t>
            </a:r>
            <a:r>
              <a:rPr lang="en-GB" sz="1353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bind</a:t>
            </a:r>
            <a:r>
              <a:rPr lang="sk-SK" sz="1353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GB" sz="1353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35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GB" sz="1353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C-terminus</a:t>
            </a:r>
            <a:r>
              <a:rPr lang="sk-SK" sz="1353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353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17-22</a:t>
            </a:r>
            <a:r>
              <a:rPr lang="sk-SK" sz="1353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GB" sz="1353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135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main hydrophobic patch (LVFFA) </a:t>
            </a:r>
            <a:endParaRPr lang="sk-SK" sz="1353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57655" indent="-257655" algn="just">
              <a:buFont typeface="Arial" pitchFamily="34" charset="0"/>
              <a:buChar char="•"/>
            </a:pPr>
            <a:r>
              <a:rPr lang="en-GB" sz="1353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weakening </a:t>
            </a:r>
            <a:r>
              <a:rPr lang="en-GB" sz="135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 D23 – K28 salt bridge -  inhibition of hairpin and β-sheet formation</a:t>
            </a:r>
            <a:endParaRPr lang="en-GB" sz="1353" b="1" dirty="0">
              <a:latin typeface="Arial" pitchFamily="34" charset="0"/>
              <a:cs typeface="Arial" pitchFamily="34" charset="0"/>
            </a:endParaRPr>
          </a:p>
          <a:p>
            <a:pPr marL="257655" indent="-257655" algn="just">
              <a:buFont typeface="Arial" pitchFamily="34" charset="0"/>
              <a:buChar char="•"/>
            </a:pPr>
            <a:endParaRPr lang="en-GB" sz="1353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 descr="Výsledok vyhľadávania obrázkov pre dopyt Abeta peptid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244632"/>
            <a:ext cx="2718749" cy="15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6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2" cstate="print"/>
          <a:srcRect r="7690" b="49088"/>
          <a:stretch>
            <a:fillRect/>
          </a:stretch>
        </p:blipFill>
        <p:spPr bwMode="auto">
          <a:xfrm>
            <a:off x="185376" y="4132360"/>
            <a:ext cx="3666545" cy="142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7184" y="1264791"/>
            <a:ext cx="1558433" cy="83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9659" y="1373000"/>
            <a:ext cx="1233582" cy="73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4742" y="1373465"/>
            <a:ext cx="1409400" cy="73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BlokTextu 1"/>
          <p:cNvSpPr txBox="1"/>
          <p:nvPr/>
        </p:nvSpPr>
        <p:spPr>
          <a:xfrm>
            <a:off x="313453" y="153057"/>
            <a:ext cx="6375913" cy="3236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sk-SK" sz="1503" b="1" dirty="0">
                <a:solidFill>
                  <a:srgbClr val="C00000"/>
                </a:solidFill>
                <a:latin typeface="Arial" charset="0"/>
                <a:cs typeface="Arial" charset="0"/>
              </a:rPr>
              <a:t>Inhibičná</a:t>
            </a:r>
            <a:r>
              <a:rPr lang="sk-SK" altLang="sk-SK" sz="1503" b="1" dirty="0">
                <a:solidFill>
                  <a:srgbClr val="C00000"/>
                </a:solidFill>
                <a:latin typeface="Arial" charset="0"/>
                <a:cs typeface="Arial" charset="0"/>
              </a:rPr>
              <a:t> aktivita </a:t>
            </a:r>
            <a:r>
              <a:rPr lang="sk-SK" altLang="sk-SK" sz="1503" b="1" dirty="0">
                <a:solidFill>
                  <a:srgbClr val="2D872D"/>
                </a:solidFill>
                <a:latin typeface="Arial" charset="0"/>
                <a:cs typeface="Arial" charset="0"/>
              </a:rPr>
              <a:t>Lz peptidov</a:t>
            </a:r>
            <a:r>
              <a:rPr lang="sk-SK" sz="1503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503" b="1" dirty="0">
                <a:solidFill>
                  <a:srgbClr val="002060"/>
                </a:solidFill>
              </a:rPr>
              <a:t>na amyloidnú agregáciu ľudského lyzozýmu</a:t>
            </a:r>
            <a:endParaRPr lang="sk-SK" sz="1503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7" name="Picture 1" descr="SCHEME"/>
          <p:cNvPicPr>
            <a:picLocks noChangeAspect="1"/>
          </p:cNvPicPr>
          <p:nvPr/>
        </p:nvPicPr>
        <p:blipFill>
          <a:blip r:embed="rId6" cstate="print"/>
          <a:srcRect b="27992"/>
          <a:stretch>
            <a:fillRect/>
          </a:stretch>
        </p:blipFill>
        <p:spPr bwMode="auto">
          <a:xfrm>
            <a:off x="68645" y="981177"/>
            <a:ext cx="2075060" cy="13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BlokTextu 21"/>
          <p:cNvSpPr txBox="1">
            <a:spLocks noChangeArrowheads="1"/>
          </p:cNvSpPr>
          <p:nvPr/>
        </p:nvSpPr>
        <p:spPr bwMode="auto">
          <a:xfrm>
            <a:off x="2262065" y="908324"/>
            <a:ext cx="6443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b="1" dirty="0">
                <a:solidFill>
                  <a:srgbClr val="FF0000"/>
                </a:solidFill>
              </a:rPr>
              <a:t>Lz</a:t>
            </a:r>
            <a:endParaRPr lang="sk-SK" altLang="sk-SK" dirty="0">
              <a:solidFill>
                <a:srgbClr val="002060"/>
              </a:solidFill>
            </a:endParaRPr>
          </a:p>
        </p:txBody>
      </p:sp>
      <p:grpSp>
        <p:nvGrpSpPr>
          <p:cNvPr id="45" name="Skupina 44"/>
          <p:cNvGrpSpPr>
            <a:grpSpLocks noChangeAspect="1"/>
          </p:cNvGrpSpPr>
          <p:nvPr/>
        </p:nvGrpSpPr>
        <p:grpSpPr>
          <a:xfrm>
            <a:off x="539553" y="2617431"/>
            <a:ext cx="6649587" cy="1163120"/>
            <a:chOff x="755576" y="2852936"/>
            <a:chExt cx="7113513" cy="1656000"/>
          </a:xfrm>
        </p:grpSpPr>
        <p:grpSp>
          <p:nvGrpSpPr>
            <p:cNvPr id="3" name="Skupina 35"/>
            <p:cNvGrpSpPr>
              <a:grpSpLocks noChangeAspect="1"/>
            </p:cNvGrpSpPr>
            <p:nvPr/>
          </p:nvGrpSpPr>
          <p:grpSpPr bwMode="auto">
            <a:xfrm>
              <a:off x="2555776" y="2852937"/>
              <a:ext cx="1711325" cy="1655762"/>
              <a:chOff x="6804248" y="980728"/>
              <a:chExt cx="1860000" cy="1800000"/>
            </a:xfrm>
          </p:grpSpPr>
          <p:pic>
            <p:nvPicPr>
              <p:cNvPr id="21539" name="Obrázok 29" descr="HL+10Lz_5x5D.bmp"/>
              <p:cNvPicPr>
                <a:picLocks noChangeAspect="1"/>
              </p:cNvPicPr>
              <p:nvPr/>
            </p:nvPicPr>
            <p:blipFill>
              <a:blip r:embed="rId7" cstate="print"/>
              <a:srcRect t="2856" r="3462" b="11418"/>
              <a:stretch>
                <a:fillRect/>
              </a:stretch>
            </p:blipFill>
            <p:spPr bwMode="auto">
              <a:xfrm>
                <a:off x="6804248" y="980728"/>
                <a:ext cx="1860000" cy="180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40" name="Obdĺžnik 30"/>
              <p:cNvSpPr>
                <a:spLocks noChangeArrowheads="1"/>
              </p:cNvSpPr>
              <p:nvPr/>
            </p:nvSpPr>
            <p:spPr bwMode="auto">
              <a:xfrm>
                <a:off x="6804248" y="980728"/>
                <a:ext cx="473784" cy="35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sk-SK" altLang="sk-SK" sz="902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+ Lz</a:t>
                </a:r>
                <a:endParaRPr lang="sk-SK" altLang="sk-SK" sz="902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2" name="Rovná spojnica 31"/>
              <p:cNvCxnSpPr/>
              <p:nvPr/>
            </p:nvCxnSpPr>
            <p:spPr>
              <a:xfrm>
                <a:off x="8243246" y="2702906"/>
                <a:ext cx="33128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Skupina 36"/>
            <p:cNvGrpSpPr>
              <a:grpSpLocks noChangeAspect="1"/>
            </p:cNvGrpSpPr>
            <p:nvPr/>
          </p:nvGrpSpPr>
          <p:grpSpPr bwMode="auto">
            <a:xfrm>
              <a:off x="4355976" y="2852937"/>
              <a:ext cx="1709738" cy="1655763"/>
              <a:chOff x="6804248" y="2852936"/>
              <a:chExt cx="1860000" cy="1799800"/>
            </a:xfrm>
          </p:grpSpPr>
          <p:pic>
            <p:nvPicPr>
              <p:cNvPr id="21536" name="Obrázok 2" descr="HL+10LzK_5x5D.bmp"/>
              <p:cNvPicPr>
                <a:picLocks/>
              </p:cNvPicPr>
              <p:nvPr/>
            </p:nvPicPr>
            <p:blipFill>
              <a:blip r:embed="rId8" cstate="print"/>
              <a:srcRect t="16760" r="3465" b="9505"/>
              <a:stretch>
                <a:fillRect/>
              </a:stretch>
            </p:blipFill>
            <p:spPr bwMode="auto">
              <a:xfrm>
                <a:off x="6804248" y="2852936"/>
                <a:ext cx="1860000" cy="1799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37" name="Obdĺžnik 33"/>
              <p:cNvSpPr>
                <a:spLocks noChangeArrowheads="1"/>
              </p:cNvSpPr>
              <p:nvPr/>
            </p:nvSpPr>
            <p:spPr bwMode="auto">
              <a:xfrm>
                <a:off x="6804248" y="2852936"/>
                <a:ext cx="545115" cy="357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sk-SK" altLang="sk-SK" sz="902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+LzK</a:t>
                </a:r>
                <a:endParaRPr lang="sk-SK" altLang="sk-SK" sz="902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5" name="Rovná spojnica 34"/>
              <p:cNvCxnSpPr/>
              <p:nvPr/>
            </p:nvCxnSpPr>
            <p:spPr>
              <a:xfrm>
                <a:off x="8244582" y="4533669"/>
                <a:ext cx="329861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Skupina 45"/>
            <p:cNvGrpSpPr>
              <a:grpSpLocks noChangeAspect="1"/>
            </p:cNvGrpSpPr>
            <p:nvPr/>
          </p:nvGrpSpPr>
          <p:grpSpPr bwMode="auto">
            <a:xfrm>
              <a:off x="6156176" y="2852937"/>
              <a:ext cx="1712913" cy="1655762"/>
              <a:chOff x="6516216" y="4149080"/>
              <a:chExt cx="1865025" cy="1800000"/>
            </a:xfrm>
          </p:grpSpPr>
          <p:pic>
            <p:nvPicPr>
              <p:cNvPr id="21532" name="Obrázok 37" descr="HL+10LzKW_5x5C.bmp"/>
              <p:cNvPicPr>
                <a:picLocks noChangeAspect="1"/>
              </p:cNvPicPr>
              <p:nvPr/>
            </p:nvPicPr>
            <p:blipFill>
              <a:blip r:embed="rId9" cstate="print"/>
              <a:srcRect t="4628" r="3462" b="9648"/>
              <a:stretch>
                <a:fillRect/>
              </a:stretch>
            </p:blipFill>
            <p:spPr bwMode="auto">
              <a:xfrm>
                <a:off x="6516216" y="4149080"/>
                <a:ext cx="1860000" cy="180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33" name="Obdĺžnik 38"/>
              <p:cNvSpPr>
                <a:spLocks noChangeArrowheads="1"/>
              </p:cNvSpPr>
              <p:nvPr/>
            </p:nvSpPr>
            <p:spPr bwMode="auto">
              <a:xfrm>
                <a:off x="6516216" y="4149080"/>
                <a:ext cx="680007" cy="35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sk-SK" altLang="sk-SK" sz="902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+LzKW</a:t>
                </a:r>
                <a:endParaRPr lang="sk-SK" altLang="sk-SK" sz="902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0" name="Rovná spojnica 39"/>
              <p:cNvCxnSpPr/>
              <p:nvPr/>
            </p:nvCxnSpPr>
            <p:spPr>
              <a:xfrm>
                <a:off x="7956036" y="5859339"/>
                <a:ext cx="33013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35" name="BlokTextu 40"/>
              <p:cNvSpPr txBox="1">
                <a:spLocks noChangeArrowheads="1"/>
              </p:cNvSpPr>
              <p:nvPr/>
            </p:nvSpPr>
            <p:spPr bwMode="auto">
              <a:xfrm>
                <a:off x="7776358" y="5589240"/>
                <a:ext cx="604883" cy="303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sk-SK" altLang="sk-SK" sz="676" b="1">
                    <a:solidFill>
                      <a:schemeClr val="bg1"/>
                    </a:solidFill>
                  </a:rPr>
                  <a:t>1 </a:t>
                </a:r>
                <a:r>
                  <a:rPr lang="el-GR" altLang="sk-SK" sz="676" b="1">
                    <a:solidFill>
                      <a:schemeClr val="bg1"/>
                    </a:solidFill>
                  </a:rPr>
                  <a:t>μ</a:t>
                </a:r>
                <a:r>
                  <a:rPr lang="sk-SK" altLang="sk-SK" sz="676" b="1">
                    <a:solidFill>
                      <a:schemeClr val="bg1"/>
                    </a:solidFill>
                  </a:rPr>
                  <a:t>m</a:t>
                </a:r>
              </a:p>
            </p:txBody>
          </p:sp>
        </p:grpSp>
        <p:grpSp>
          <p:nvGrpSpPr>
            <p:cNvPr id="6" name="Skupina 44"/>
            <p:cNvGrpSpPr>
              <a:grpSpLocks noChangeAspect="1"/>
            </p:cNvGrpSpPr>
            <p:nvPr/>
          </p:nvGrpSpPr>
          <p:grpSpPr bwMode="auto">
            <a:xfrm>
              <a:off x="755576" y="2852936"/>
              <a:ext cx="1712823" cy="1656000"/>
              <a:chOff x="1187624" y="2204864"/>
              <a:chExt cx="1902214" cy="1840853"/>
            </a:xfrm>
          </p:grpSpPr>
          <p:pic>
            <p:nvPicPr>
              <p:cNvPr id="21529" name="Obrázok 41" descr="10uM_Human Lys_7h_5x5C.bmp"/>
              <p:cNvPicPr>
                <a:picLocks noChangeAspect="1"/>
              </p:cNvPicPr>
              <p:nvPr/>
            </p:nvPicPr>
            <p:blipFill>
              <a:blip r:embed="rId10" cstate="print"/>
              <a:srcRect t="4628" r="3462" b="9648"/>
              <a:stretch>
                <a:fillRect/>
              </a:stretch>
            </p:blipFill>
            <p:spPr bwMode="auto">
              <a:xfrm>
                <a:off x="1187624" y="2204864"/>
                <a:ext cx="1902214" cy="1840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30" name="Obdĺžnik 42"/>
              <p:cNvSpPr>
                <a:spLocks noChangeArrowheads="1"/>
              </p:cNvSpPr>
              <p:nvPr/>
            </p:nvSpPr>
            <p:spPr bwMode="auto">
              <a:xfrm>
                <a:off x="1187624" y="2204864"/>
                <a:ext cx="840245" cy="402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sk-SK" altLang="sk-SK" sz="1052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Lyzozým</a:t>
                </a:r>
                <a:endParaRPr lang="sk-SK" altLang="sk-SK" sz="1052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4" name="Rovná spojnica 43"/>
              <p:cNvCxnSpPr/>
              <p:nvPr/>
            </p:nvCxnSpPr>
            <p:spPr>
              <a:xfrm>
                <a:off x="2697248" y="3965877"/>
                <a:ext cx="32968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588" name="BlokTextu 51"/>
          <p:cNvSpPr txBox="1">
            <a:spLocks noChangeArrowheads="1"/>
          </p:cNvSpPr>
          <p:nvPr/>
        </p:nvSpPr>
        <p:spPr bwMode="auto">
          <a:xfrm>
            <a:off x="4002564" y="1217766"/>
            <a:ext cx="703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1600" b="1" dirty="0">
                <a:solidFill>
                  <a:srgbClr val="0000FF"/>
                </a:solidFill>
              </a:rPr>
              <a:t>LzK</a:t>
            </a:r>
            <a:endParaRPr lang="sk-SK" altLang="sk-SK" sz="1600" dirty="0">
              <a:solidFill>
                <a:srgbClr val="002060"/>
              </a:solidFill>
            </a:endParaRPr>
          </a:p>
        </p:txBody>
      </p:sp>
      <p:sp>
        <p:nvSpPr>
          <p:cNvPr id="24590" name="BlokTextu 54"/>
          <p:cNvSpPr txBox="1">
            <a:spLocks noChangeArrowheads="1"/>
          </p:cNvSpPr>
          <p:nvPr/>
        </p:nvSpPr>
        <p:spPr bwMode="auto">
          <a:xfrm>
            <a:off x="5868733" y="939102"/>
            <a:ext cx="6480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1600" b="1" dirty="0"/>
              <a:t>LzKW</a:t>
            </a:r>
            <a:endParaRPr lang="sk-SK" altLang="sk-SK" sz="1600" dirty="0">
              <a:solidFill>
                <a:srgbClr val="002060"/>
              </a:solidFill>
            </a:endParaRPr>
          </a:p>
        </p:txBody>
      </p:sp>
      <p:sp>
        <p:nvSpPr>
          <p:cNvPr id="21521" name="BlokTextu 57"/>
          <p:cNvSpPr txBox="1">
            <a:spLocks noChangeArrowheads="1"/>
          </p:cNvSpPr>
          <p:nvPr/>
        </p:nvSpPr>
        <p:spPr bwMode="auto">
          <a:xfrm>
            <a:off x="251520" y="2401013"/>
            <a:ext cx="2376264" cy="2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1052" b="1" dirty="0">
                <a:solidFill>
                  <a:srgbClr val="008000"/>
                </a:solidFill>
              </a:rPr>
              <a:t>Atómová silová mikroskopia</a:t>
            </a:r>
          </a:p>
        </p:txBody>
      </p:sp>
      <p:sp>
        <p:nvSpPr>
          <p:cNvPr id="21526" name="BlokTextu 63"/>
          <p:cNvSpPr txBox="1">
            <a:spLocks noChangeArrowheads="1"/>
          </p:cNvSpPr>
          <p:nvPr/>
        </p:nvSpPr>
        <p:spPr bwMode="auto">
          <a:xfrm>
            <a:off x="350029" y="556045"/>
            <a:ext cx="15122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altLang="sk-SK" sz="1400" b="1" dirty="0">
                <a:solidFill>
                  <a:srgbClr val="C00000"/>
                </a:solidFill>
              </a:rPr>
              <a:t>Ľudský lyzozým</a:t>
            </a:r>
          </a:p>
        </p:txBody>
      </p:sp>
      <p:sp>
        <p:nvSpPr>
          <p:cNvPr id="21527" name="BlokTextu 64"/>
          <p:cNvSpPr txBox="1">
            <a:spLocks noChangeArrowheads="1"/>
          </p:cNvSpPr>
          <p:nvPr/>
        </p:nvSpPr>
        <p:spPr bwMode="auto">
          <a:xfrm>
            <a:off x="3451579" y="663767"/>
            <a:ext cx="1871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altLang="sk-SK" sz="2000" b="1" dirty="0">
                <a:solidFill>
                  <a:srgbClr val="008000"/>
                </a:solidFill>
              </a:rPr>
              <a:t>Lz-peptidy</a:t>
            </a:r>
            <a:endParaRPr lang="sk-SK" altLang="sk-SK" sz="2000" dirty="0">
              <a:solidFill>
                <a:srgbClr val="C00000"/>
              </a:solidFill>
            </a:endParaRPr>
          </a:p>
        </p:txBody>
      </p:sp>
      <p:sp>
        <p:nvSpPr>
          <p:cNvPr id="39" name="Obdĺžnik 38"/>
          <p:cNvSpPr/>
          <p:nvPr/>
        </p:nvSpPr>
        <p:spPr>
          <a:xfrm>
            <a:off x="4089659" y="2076360"/>
            <a:ext cx="920445" cy="231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sz="902" b="1" dirty="0">
                <a:solidFill>
                  <a:srgbClr val="002060"/>
                </a:solidFill>
              </a:rPr>
              <a:t>R</a:t>
            </a:r>
            <a:r>
              <a:rPr lang="sk-SK" altLang="sk-SK" sz="902" b="1" dirty="0">
                <a:solidFill>
                  <a:srgbClr val="C00000"/>
                </a:solidFill>
              </a:rPr>
              <a:t>K</a:t>
            </a:r>
            <a:r>
              <a:rPr lang="sk-SK" altLang="sk-SK" sz="902" b="1" dirty="0">
                <a:solidFill>
                  <a:srgbClr val="002060"/>
                </a:solidFill>
              </a:rPr>
              <a:t>WVA  WRNR</a:t>
            </a:r>
          </a:p>
        </p:txBody>
      </p:sp>
      <p:sp>
        <p:nvSpPr>
          <p:cNvPr id="41" name="Obdĺžnik 40"/>
          <p:cNvSpPr/>
          <p:nvPr/>
        </p:nvSpPr>
        <p:spPr>
          <a:xfrm>
            <a:off x="2433475" y="2076360"/>
            <a:ext cx="928459" cy="231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sz="902" b="1" dirty="0">
                <a:solidFill>
                  <a:srgbClr val="002060"/>
                </a:solidFill>
              </a:rPr>
              <a:t>RAWVA  WRNR</a:t>
            </a:r>
            <a:endParaRPr lang="sk-SK" sz="902" b="1" dirty="0"/>
          </a:p>
        </p:txBody>
      </p:sp>
      <p:sp>
        <p:nvSpPr>
          <p:cNvPr id="42" name="Obdĺžnik 41"/>
          <p:cNvSpPr/>
          <p:nvPr/>
        </p:nvSpPr>
        <p:spPr>
          <a:xfrm>
            <a:off x="5715716" y="2142806"/>
            <a:ext cx="954107" cy="231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sz="902" b="1" dirty="0">
                <a:solidFill>
                  <a:srgbClr val="002060"/>
                </a:solidFill>
              </a:rPr>
              <a:t>R</a:t>
            </a:r>
            <a:r>
              <a:rPr lang="sk-SK" altLang="sk-SK" sz="902" b="1" dirty="0">
                <a:solidFill>
                  <a:srgbClr val="C00000"/>
                </a:solidFill>
              </a:rPr>
              <a:t>K</a:t>
            </a:r>
            <a:r>
              <a:rPr lang="sk-SK" altLang="sk-SK" sz="902" b="1" dirty="0">
                <a:solidFill>
                  <a:srgbClr val="002060"/>
                </a:solidFill>
              </a:rPr>
              <a:t>WV</a:t>
            </a:r>
            <a:r>
              <a:rPr lang="sk-SK" altLang="sk-SK" sz="902" b="1" dirty="0">
                <a:solidFill>
                  <a:srgbClr val="C00000"/>
                </a:solidFill>
              </a:rPr>
              <a:t>W</a:t>
            </a:r>
            <a:r>
              <a:rPr lang="sk-SK" altLang="sk-SK" sz="902" b="1" dirty="0">
                <a:solidFill>
                  <a:srgbClr val="002060"/>
                </a:solidFill>
              </a:rPr>
              <a:t>  WRNR</a:t>
            </a:r>
            <a:endParaRPr lang="sk-SK" sz="902" b="1" dirty="0"/>
          </a:p>
        </p:txBody>
      </p:sp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2" cstate="print"/>
          <a:srcRect l="1605" t="54912" r="2064"/>
          <a:stretch>
            <a:fillRect/>
          </a:stretch>
        </p:blipFill>
        <p:spPr bwMode="auto">
          <a:xfrm>
            <a:off x="4499993" y="4132359"/>
            <a:ext cx="3780420" cy="117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BlokTextu 4"/>
          <p:cNvSpPr txBox="1">
            <a:spLocks noChangeArrowheads="1"/>
          </p:cNvSpPr>
          <p:nvPr/>
        </p:nvSpPr>
        <p:spPr bwMode="auto">
          <a:xfrm>
            <a:off x="251521" y="3861838"/>
            <a:ext cx="1584176" cy="2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sk-SK" altLang="sk-SK" sz="1052" b="1" i="1" dirty="0">
                <a:solidFill>
                  <a:srgbClr val="C00000"/>
                </a:solidFill>
              </a:rPr>
              <a:t>In silico </a:t>
            </a:r>
            <a:r>
              <a:rPr lang="sk-SK" altLang="sk-SK" sz="1052" b="1" dirty="0">
                <a:solidFill>
                  <a:srgbClr val="C00000"/>
                </a:solidFill>
              </a:rPr>
              <a:t>výpočty:</a:t>
            </a:r>
          </a:p>
        </p:txBody>
      </p:sp>
      <p:sp>
        <p:nvSpPr>
          <p:cNvPr id="48" name="Obdĺžnik 47"/>
          <p:cNvSpPr>
            <a:spLocks noChangeArrowheads="1"/>
          </p:cNvSpPr>
          <p:nvPr/>
        </p:nvSpPr>
        <p:spPr bwMode="auto">
          <a:xfrm>
            <a:off x="423711" y="5733256"/>
            <a:ext cx="8208912" cy="5780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buClr>
                <a:srgbClr val="002060"/>
              </a:buClr>
              <a:buFont typeface="Wingdings" pitchFamily="2" charset="2"/>
              <a:buChar char="v"/>
              <a:defRPr/>
            </a:pPr>
            <a:r>
              <a:rPr lang="en-US" altLang="sk-SK" sz="1052" dirty="0">
                <a:latin typeface="Arial" charset="0"/>
                <a:cs typeface="Arial" charset="0"/>
              </a:rPr>
              <a:t> </a:t>
            </a:r>
            <a:r>
              <a:rPr lang="sk-SK" altLang="sk-SK" sz="1052" dirty="0">
                <a:solidFill>
                  <a:srgbClr val="002060"/>
                </a:solidFill>
                <a:latin typeface="Arial" charset="0"/>
                <a:cs typeface="Arial" charset="0"/>
              </a:rPr>
              <a:t>Lz-peptidy sú schopné </a:t>
            </a:r>
            <a:r>
              <a:rPr lang="sk-SK" altLang="sk-SK" sz="1052" dirty="0">
                <a:solidFill>
                  <a:srgbClr val="C00000"/>
                </a:solidFill>
                <a:latin typeface="Arial" charset="0"/>
                <a:cs typeface="Arial" charset="0"/>
              </a:rPr>
              <a:t>ovplyvniť</a:t>
            </a:r>
            <a:r>
              <a:rPr lang="sk-SK" altLang="sk-SK" sz="1052" dirty="0">
                <a:latin typeface="Arial" charset="0"/>
                <a:cs typeface="Arial" charset="0"/>
              </a:rPr>
              <a:t> </a:t>
            </a:r>
            <a:r>
              <a:rPr lang="sk-SK" altLang="sk-SK" sz="1052" dirty="0">
                <a:solidFill>
                  <a:srgbClr val="002060"/>
                </a:solidFill>
                <a:latin typeface="Arial" charset="0"/>
                <a:cs typeface="Arial" charset="0"/>
              </a:rPr>
              <a:t>amyloidnú fibrilizáciu lyzozýmu</a:t>
            </a:r>
            <a:endParaRPr lang="sk-SK" altLang="sk-SK" sz="827" b="1" dirty="0">
              <a:latin typeface="Arial" charset="0"/>
              <a:cs typeface="Arial" charset="0"/>
            </a:endParaRPr>
          </a:p>
          <a:p>
            <a:pPr marL="133599" indent="-133599" algn="just">
              <a:buClr>
                <a:srgbClr val="002060"/>
              </a:buClr>
              <a:buFont typeface="Wingdings" pitchFamily="2" charset="2"/>
              <a:buChar char="v"/>
              <a:defRPr/>
            </a:pPr>
            <a:r>
              <a:rPr lang="sk-SK" altLang="sk-SK" sz="1052" dirty="0">
                <a:solidFill>
                  <a:srgbClr val="002060"/>
                </a:solidFill>
                <a:latin typeface="Arial" charset="0"/>
                <a:cs typeface="Arial" charset="0"/>
              </a:rPr>
              <a:t>Lz-peptidy interagujú s </a:t>
            </a:r>
            <a:r>
              <a:rPr lang="sk-SK" altLang="sk-SK" sz="1052" dirty="0">
                <a:solidFill>
                  <a:srgbClr val="C00000"/>
                </a:solidFill>
                <a:latin typeface="Arial" charset="0"/>
                <a:cs typeface="Arial" charset="0"/>
              </a:rPr>
              <a:t>amyloidogénnou sekvenciou ľudského lyzozýmu </a:t>
            </a:r>
            <a:r>
              <a:rPr lang="sk-SK" altLang="sk-SK" sz="1052" dirty="0">
                <a:solidFill>
                  <a:srgbClr val="002060"/>
                </a:solidFill>
                <a:latin typeface="Arial"/>
                <a:cs typeface="Arial"/>
              </a:rPr>
              <a:t>→ rôzne väzobné miesta</a:t>
            </a:r>
            <a:endParaRPr lang="sk-SK" altLang="sk-SK" sz="827" dirty="0">
              <a:solidFill>
                <a:srgbClr val="002060"/>
              </a:solidFill>
              <a:latin typeface="Arial"/>
              <a:cs typeface="Arial"/>
            </a:endParaRPr>
          </a:p>
          <a:p>
            <a:pPr algn="just" eaLnBrk="1" hangingPunct="1">
              <a:buClr>
                <a:srgbClr val="002060"/>
              </a:buClr>
              <a:buFont typeface="Wingdings" pitchFamily="2" charset="2"/>
              <a:buChar char="v"/>
              <a:defRPr/>
            </a:pPr>
            <a:r>
              <a:rPr lang="sk-SK" altLang="sk-SK" sz="1052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sk-SK" altLang="sk-SK" sz="1052" dirty="0">
                <a:solidFill>
                  <a:srgbClr val="C00000"/>
                </a:solidFill>
                <a:latin typeface="Arial"/>
                <a:cs typeface="Arial"/>
              </a:rPr>
              <a:t>hydrofóbne interakcie </a:t>
            </a:r>
            <a:r>
              <a:rPr lang="sk-SK" altLang="sk-SK" sz="1052" dirty="0">
                <a:solidFill>
                  <a:srgbClr val="002060"/>
                </a:solidFill>
                <a:latin typeface="Arial"/>
                <a:cs typeface="Arial"/>
              </a:rPr>
              <a:t>sprostredkúvajú väzbu medzi Lz-peptidmi a molekulou lyzozýmu</a:t>
            </a:r>
            <a:endParaRPr lang="sk-SK" altLang="sk-SK" sz="1052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49" name="Šípka doprava 48"/>
          <p:cNvSpPr/>
          <p:nvPr/>
        </p:nvSpPr>
        <p:spPr>
          <a:xfrm rot="2507569">
            <a:off x="7106240" y="2285375"/>
            <a:ext cx="591336" cy="177171"/>
          </a:xfrm>
          <a:prstGeom prst="rightArrow">
            <a:avLst/>
          </a:prstGeom>
          <a:solidFill>
            <a:srgbClr val="008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 sz="1353"/>
          </a:p>
        </p:txBody>
      </p:sp>
      <p:sp>
        <p:nvSpPr>
          <p:cNvPr id="50" name="BlokTextu 7"/>
          <p:cNvSpPr txBox="1">
            <a:spLocks noChangeArrowheads="1"/>
          </p:cNvSpPr>
          <p:nvPr/>
        </p:nvSpPr>
        <p:spPr bwMode="auto">
          <a:xfrm>
            <a:off x="1547664" y="3870709"/>
            <a:ext cx="2670924" cy="23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k-SK" altLang="sk-SK" sz="902" b="1" dirty="0">
                <a:solidFill>
                  <a:srgbClr val="006600"/>
                </a:solidFill>
              </a:rPr>
              <a:t>Väzobné miesto Lz- peptidov do ľudského lyzozýmu</a:t>
            </a:r>
          </a:p>
        </p:txBody>
      </p:sp>
      <p:sp>
        <p:nvSpPr>
          <p:cNvPr id="51" name="Šípka doprava 50"/>
          <p:cNvSpPr/>
          <p:nvPr/>
        </p:nvSpPr>
        <p:spPr>
          <a:xfrm>
            <a:off x="3944368" y="4511093"/>
            <a:ext cx="483617" cy="108209"/>
          </a:xfrm>
          <a:prstGeom prst="rightArrow">
            <a:avLst/>
          </a:prstGeom>
          <a:solidFill>
            <a:srgbClr val="008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 sz="1353"/>
          </a:p>
        </p:txBody>
      </p:sp>
      <p:sp>
        <p:nvSpPr>
          <p:cNvPr id="52" name="Obdĺžnik 51"/>
          <p:cNvSpPr/>
          <p:nvPr/>
        </p:nvSpPr>
        <p:spPr>
          <a:xfrm>
            <a:off x="7308304" y="2617431"/>
            <a:ext cx="1728192" cy="41614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sk-SK" altLang="sk-SK" sz="1052" b="1" dirty="0">
                <a:solidFill>
                  <a:srgbClr val="008000"/>
                </a:solidFill>
                <a:latin typeface="Arial" charset="0"/>
                <a:cs typeface="Arial" charset="0"/>
              </a:rPr>
              <a:t>inhibičná aktivita</a:t>
            </a:r>
          </a:p>
          <a:p>
            <a:r>
              <a:rPr lang="sk-SK" altLang="sk-SK" sz="1052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sk-SK" altLang="sk-SK" sz="1052" b="1" dirty="0">
                <a:solidFill>
                  <a:srgbClr val="0000FF"/>
                </a:solidFill>
                <a:latin typeface="Arial" charset="0"/>
                <a:cs typeface="Arial" charset="0"/>
              </a:rPr>
              <a:t>LzK</a:t>
            </a:r>
            <a:r>
              <a:rPr lang="sk-SK" altLang="sk-SK" sz="1052" dirty="0">
                <a:solidFill>
                  <a:srgbClr val="002060"/>
                </a:solidFill>
                <a:latin typeface="Arial" charset="0"/>
                <a:cs typeface="Arial" charset="0"/>
              </a:rPr>
              <a:t> &gt; </a:t>
            </a:r>
            <a:r>
              <a:rPr lang="sk-SK" altLang="sk-SK" sz="1052" b="1" dirty="0">
                <a:solidFill>
                  <a:srgbClr val="FF0000"/>
                </a:solidFill>
                <a:latin typeface="Arial" charset="0"/>
                <a:cs typeface="Arial" charset="0"/>
              </a:rPr>
              <a:t>Lz</a:t>
            </a:r>
            <a:r>
              <a:rPr lang="sk-SK" altLang="sk-SK" sz="1052" dirty="0">
                <a:solidFill>
                  <a:srgbClr val="002060"/>
                </a:solidFill>
                <a:latin typeface="Arial" charset="0"/>
                <a:cs typeface="Arial" charset="0"/>
              </a:rPr>
              <a:t> &gt; </a:t>
            </a:r>
            <a:r>
              <a:rPr lang="sk-SK" altLang="sk-SK" sz="1052" b="1" dirty="0">
                <a:latin typeface="Arial" charset="0"/>
                <a:cs typeface="Arial" charset="0"/>
              </a:rPr>
              <a:t>LzKW</a:t>
            </a:r>
            <a:endParaRPr lang="sk-SK" sz="1052" dirty="0"/>
          </a:p>
        </p:txBody>
      </p:sp>
      <p:sp>
        <p:nvSpPr>
          <p:cNvPr id="54" name="BlokTextu 53"/>
          <p:cNvSpPr txBox="1"/>
          <p:nvPr/>
        </p:nvSpPr>
        <p:spPr>
          <a:xfrm>
            <a:off x="4770024" y="5306377"/>
            <a:ext cx="3672408" cy="25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1052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Stabilizácia</a:t>
            </a:r>
            <a:r>
              <a:rPr lang="sk-SK" sz="1052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komplexu + </a:t>
            </a:r>
            <a:r>
              <a:rPr lang="sk-SK" sz="105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Inhibícia tvorby fibríl</a:t>
            </a:r>
          </a:p>
        </p:txBody>
      </p:sp>
      <p:sp>
        <p:nvSpPr>
          <p:cNvPr id="55" name="Plus 54"/>
          <p:cNvSpPr>
            <a:spLocks noChangeAspect="1"/>
          </p:cNvSpPr>
          <p:nvPr/>
        </p:nvSpPr>
        <p:spPr>
          <a:xfrm>
            <a:off x="1979712" y="1751774"/>
            <a:ext cx="270000" cy="162296"/>
          </a:xfrm>
          <a:prstGeom prst="mathPlus">
            <a:avLst/>
          </a:prstGeom>
          <a:solidFill>
            <a:srgbClr val="FF0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353"/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23" y="3180"/>
            <a:ext cx="2495600" cy="89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07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bdĺžnik 24"/>
          <p:cNvSpPr>
            <a:spLocks noChangeArrowheads="1"/>
          </p:cNvSpPr>
          <p:nvPr/>
        </p:nvSpPr>
        <p:spPr bwMode="auto">
          <a:xfrm>
            <a:off x="457562" y="187561"/>
            <a:ext cx="5184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sk-SK" altLang="sk-SK" sz="2800" b="1" u="sng" dirty="0">
                <a:solidFill>
                  <a:srgbClr val="C00000"/>
                </a:solidFill>
              </a:rPr>
              <a:t>POĎAKOVANIE</a:t>
            </a:r>
          </a:p>
        </p:txBody>
      </p:sp>
      <p:sp>
        <p:nvSpPr>
          <p:cNvPr id="31747" name="Obdĺžnik 6"/>
          <p:cNvSpPr>
            <a:spLocks noChangeArrowheads="1"/>
          </p:cNvSpPr>
          <p:nvPr/>
        </p:nvSpPr>
        <p:spPr bwMode="auto">
          <a:xfrm>
            <a:off x="5220072" y="497982"/>
            <a:ext cx="518408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sk-SK" b="1" dirty="0" err="1">
                <a:solidFill>
                  <a:schemeClr val="tx2"/>
                </a:solidFill>
              </a:rPr>
              <a:t>Antal</a:t>
            </a:r>
            <a:r>
              <a:rPr lang="sk-SK" altLang="sk-SK" b="1" dirty="0" err="1">
                <a:solidFill>
                  <a:schemeClr val="tx2"/>
                </a:solidFill>
              </a:rPr>
              <a:t>ík</a:t>
            </a:r>
            <a:r>
              <a:rPr lang="sk-SK" altLang="sk-SK" b="1" dirty="0">
                <a:solidFill>
                  <a:schemeClr val="tx2"/>
                </a:solidFill>
              </a:rPr>
              <a:t> Marián </a:t>
            </a:r>
            <a:endParaRPr lang="sk-SK" altLang="sk-SK" dirty="0"/>
          </a:p>
          <a:p>
            <a:r>
              <a:rPr lang="sk-SK" altLang="sk-SK" b="1" dirty="0" err="1">
                <a:solidFill>
                  <a:schemeClr val="tx2"/>
                </a:solidFill>
              </a:rPr>
              <a:t>Antošová</a:t>
            </a:r>
            <a:r>
              <a:rPr lang="sk-SK" altLang="sk-SK" b="1" dirty="0">
                <a:solidFill>
                  <a:schemeClr val="tx2"/>
                </a:solidFill>
              </a:rPr>
              <a:t> Andrea </a:t>
            </a:r>
            <a:endParaRPr lang="sk-SK" altLang="sk-SK" b="1" dirty="0">
              <a:solidFill>
                <a:srgbClr val="C00000"/>
              </a:solidFill>
            </a:endParaRPr>
          </a:p>
          <a:p>
            <a:r>
              <a:rPr lang="sk-SK" altLang="sk-SK" b="1" dirty="0" err="1" smtClean="0">
                <a:solidFill>
                  <a:schemeClr val="tx2"/>
                </a:solidFill>
              </a:rPr>
              <a:t>Bednáriková</a:t>
            </a:r>
            <a:r>
              <a:rPr lang="sk-SK" altLang="sk-SK" b="1" dirty="0" smtClean="0">
                <a:solidFill>
                  <a:schemeClr val="tx2"/>
                </a:solidFill>
              </a:rPr>
              <a:t> </a:t>
            </a:r>
            <a:r>
              <a:rPr lang="sk-SK" altLang="sk-SK" b="1" dirty="0">
                <a:solidFill>
                  <a:schemeClr val="tx2"/>
                </a:solidFill>
              </a:rPr>
              <a:t>Zuzana </a:t>
            </a:r>
            <a:endParaRPr lang="sk-SK" altLang="sk-SK" dirty="0">
              <a:solidFill>
                <a:srgbClr val="C00000"/>
              </a:solidFill>
            </a:endParaRPr>
          </a:p>
          <a:p>
            <a:r>
              <a:rPr lang="sk-SK" altLang="sk-SK" b="1" dirty="0" err="1">
                <a:solidFill>
                  <a:srgbClr val="FF0000"/>
                </a:solidFill>
              </a:rPr>
              <a:t>Demjén</a:t>
            </a:r>
            <a:r>
              <a:rPr lang="sk-SK" altLang="sk-SK" b="1" dirty="0">
                <a:solidFill>
                  <a:srgbClr val="FF0000"/>
                </a:solidFill>
              </a:rPr>
              <a:t> </a:t>
            </a:r>
            <a:r>
              <a:rPr lang="sk-SK" altLang="sk-SK" b="1" dirty="0" err="1" smtClean="0">
                <a:solidFill>
                  <a:srgbClr val="FF0000"/>
                </a:solidFill>
              </a:rPr>
              <a:t>Erna</a:t>
            </a:r>
            <a:r>
              <a:rPr lang="sk-SK" altLang="sk-SK" b="1" dirty="0" smtClean="0">
                <a:solidFill>
                  <a:srgbClr val="FF0000"/>
                </a:solidFill>
              </a:rPr>
              <a:t> </a:t>
            </a:r>
            <a:r>
              <a:rPr lang="sk-SK" altLang="sk-SK" b="1" dirty="0" smtClean="0">
                <a:solidFill>
                  <a:schemeClr val="tx2"/>
                </a:solidFill>
              </a:rPr>
              <a:t>– </a:t>
            </a:r>
            <a:r>
              <a:rPr lang="sk-SK" altLang="sk-SK" b="1" dirty="0" smtClean="0">
                <a:solidFill>
                  <a:srgbClr val="FF0000"/>
                </a:solidFill>
              </a:rPr>
              <a:t>15 rokov na ÚEF SAV</a:t>
            </a:r>
            <a:endParaRPr lang="sk-SK" altLang="sk-SK" b="1" dirty="0">
              <a:solidFill>
                <a:srgbClr val="FF0000"/>
              </a:solidFill>
            </a:endParaRPr>
          </a:p>
          <a:p>
            <a:r>
              <a:rPr lang="sk-SK" altLang="sk-SK" b="1" dirty="0" err="1">
                <a:solidFill>
                  <a:schemeClr val="tx2"/>
                </a:solidFill>
              </a:rPr>
              <a:t>Fedunová</a:t>
            </a:r>
            <a:r>
              <a:rPr lang="sk-SK" altLang="sk-SK" b="1" dirty="0">
                <a:solidFill>
                  <a:schemeClr val="tx2"/>
                </a:solidFill>
              </a:rPr>
              <a:t> </a:t>
            </a:r>
            <a:r>
              <a:rPr lang="sk-SK" altLang="sk-SK" b="1" dirty="0" smtClean="0">
                <a:solidFill>
                  <a:schemeClr val="tx2"/>
                </a:solidFill>
              </a:rPr>
              <a:t>Diana</a:t>
            </a:r>
          </a:p>
          <a:p>
            <a:r>
              <a:rPr lang="sk-SK" altLang="sk-SK" b="1" dirty="0" err="1" smtClean="0">
                <a:solidFill>
                  <a:schemeClr val="tx2"/>
                </a:solidFill>
              </a:rPr>
              <a:t>Gančár</a:t>
            </a:r>
            <a:r>
              <a:rPr lang="sk-SK" altLang="sk-SK" b="1" dirty="0" smtClean="0">
                <a:solidFill>
                  <a:schemeClr val="tx2"/>
                </a:solidFill>
              </a:rPr>
              <a:t> Miroslav</a:t>
            </a:r>
            <a:endParaRPr lang="sk-SK" altLang="sk-SK" b="1" dirty="0">
              <a:solidFill>
                <a:schemeClr val="tx2"/>
              </a:solidFill>
            </a:endParaRPr>
          </a:p>
          <a:p>
            <a:r>
              <a:rPr lang="sk-SK" altLang="sk-SK" b="1" dirty="0" err="1">
                <a:solidFill>
                  <a:schemeClr val="tx2"/>
                </a:solidFill>
              </a:rPr>
              <a:t>Gažová</a:t>
            </a:r>
            <a:r>
              <a:rPr lang="sk-SK" altLang="sk-SK" b="1" dirty="0">
                <a:solidFill>
                  <a:schemeClr val="tx2"/>
                </a:solidFill>
              </a:rPr>
              <a:t> Zuzana</a:t>
            </a:r>
          </a:p>
          <a:p>
            <a:r>
              <a:rPr lang="sk-SK" altLang="sk-SK" b="1" dirty="0" err="1">
                <a:solidFill>
                  <a:schemeClr val="tx2"/>
                </a:solidFill>
              </a:rPr>
              <a:t>Hrmo</a:t>
            </a:r>
            <a:r>
              <a:rPr lang="sk-SK" altLang="sk-SK" b="1" dirty="0">
                <a:solidFill>
                  <a:schemeClr val="tx2"/>
                </a:solidFill>
              </a:rPr>
              <a:t> Igor</a:t>
            </a:r>
          </a:p>
          <a:p>
            <a:r>
              <a:rPr lang="sk-SK" altLang="sk-SK" b="1" dirty="0" err="1">
                <a:solidFill>
                  <a:schemeClr val="tx2"/>
                </a:solidFill>
              </a:rPr>
              <a:t>Ivančáková</a:t>
            </a:r>
            <a:r>
              <a:rPr lang="sk-SK" altLang="sk-SK" b="1" dirty="0">
                <a:solidFill>
                  <a:schemeClr val="tx2"/>
                </a:solidFill>
              </a:rPr>
              <a:t> Martina</a:t>
            </a:r>
          </a:p>
          <a:p>
            <a:r>
              <a:rPr lang="sk-SK" altLang="sk-SK" b="1" dirty="0" err="1">
                <a:solidFill>
                  <a:schemeClr val="tx2"/>
                </a:solidFill>
              </a:rPr>
              <a:t>Keša</a:t>
            </a:r>
            <a:r>
              <a:rPr lang="sk-SK" altLang="sk-SK" b="1" dirty="0">
                <a:solidFill>
                  <a:schemeClr val="tx2"/>
                </a:solidFill>
              </a:rPr>
              <a:t> </a:t>
            </a:r>
            <a:r>
              <a:rPr lang="sk-SK" altLang="sk-SK" b="1" dirty="0" smtClean="0">
                <a:solidFill>
                  <a:schemeClr val="tx2"/>
                </a:solidFill>
              </a:rPr>
              <a:t>Peter</a:t>
            </a:r>
          </a:p>
          <a:p>
            <a:r>
              <a:rPr lang="sk-SK" altLang="sk-SK" b="1" dirty="0" err="1" smtClean="0">
                <a:solidFill>
                  <a:schemeClr val="tx2"/>
                </a:solidFill>
              </a:rPr>
              <a:t>Kubacková</a:t>
            </a:r>
            <a:r>
              <a:rPr lang="sk-SK" altLang="sk-SK" b="1" dirty="0" smtClean="0">
                <a:solidFill>
                  <a:schemeClr val="tx2"/>
                </a:solidFill>
              </a:rPr>
              <a:t> Jana</a:t>
            </a:r>
            <a:endParaRPr lang="sk-SK" altLang="sk-SK" b="1" dirty="0">
              <a:solidFill>
                <a:schemeClr val="tx2"/>
              </a:solidFill>
            </a:endParaRPr>
          </a:p>
          <a:p>
            <a:r>
              <a:rPr lang="sk-SK" altLang="sk-SK" b="1" dirty="0">
                <a:solidFill>
                  <a:schemeClr val="tx2"/>
                </a:solidFill>
              </a:rPr>
              <a:t>Marek Jozef</a:t>
            </a:r>
          </a:p>
          <a:p>
            <a:r>
              <a:rPr lang="sk-SK" altLang="sk-SK" b="1" dirty="0" err="1">
                <a:solidFill>
                  <a:schemeClr val="tx2"/>
                </a:solidFill>
              </a:rPr>
              <a:t>Musatov</a:t>
            </a:r>
            <a:r>
              <a:rPr lang="sk-SK" altLang="sk-SK" b="1" dirty="0">
                <a:solidFill>
                  <a:schemeClr val="tx2"/>
                </a:solidFill>
              </a:rPr>
              <a:t> Andrey</a:t>
            </a:r>
          </a:p>
          <a:p>
            <a:r>
              <a:rPr lang="sk-SK" altLang="sk-SK" b="1" dirty="0" err="1">
                <a:solidFill>
                  <a:schemeClr val="tx2"/>
                </a:solidFill>
              </a:rPr>
              <a:t>Nikorovič</a:t>
            </a:r>
            <a:r>
              <a:rPr lang="sk-SK" altLang="sk-SK" b="1" dirty="0">
                <a:solidFill>
                  <a:schemeClr val="tx2"/>
                </a:solidFill>
              </a:rPr>
              <a:t> Matej</a:t>
            </a:r>
            <a:endParaRPr lang="sk-SK" altLang="sk-SK" dirty="0"/>
          </a:p>
          <a:p>
            <a:r>
              <a:rPr lang="sk-SK" altLang="sk-SK" b="1" dirty="0" err="1">
                <a:solidFill>
                  <a:schemeClr val="tx2"/>
                </a:solidFill>
              </a:rPr>
              <a:t>Pudlák</a:t>
            </a:r>
            <a:r>
              <a:rPr lang="sk-SK" altLang="sk-SK" b="1" dirty="0">
                <a:solidFill>
                  <a:schemeClr val="tx2"/>
                </a:solidFill>
              </a:rPr>
              <a:t> Michal</a:t>
            </a:r>
          </a:p>
          <a:p>
            <a:r>
              <a:rPr lang="sk-SK" altLang="sk-SK" b="1" dirty="0" smtClean="0">
                <a:solidFill>
                  <a:schemeClr val="tx2"/>
                </a:solidFill>
              </a:rPr>
              <a:t>Sedláková </a:t>
            </a:r>
            <a:r>
              <a:rPr lang="sk-SK" altLang="sk-SK" b="1" dirty="0">
                <a:solidFill>
                  <a:schemeClr val="tx2"/>
                </a:solidFill>
              </a:rPr>
              <a:t>Dagmar</a:t>
            </a:r>
          </a:p>
          <a:p>
            <a:r>
              <a:rPr lang="sk-SK" altLang="sk-SK" b="1" dirty="0">
                <a:solidFill>
                  <a:schemeClr val="tx2"/>
                </a:solidFill>
              </a:rPr>
              <a:t>Šipošová Katarína</a:t>
            </a:r>
          </a:p>
          <a:p>
            <a:r>
              <a:rPr lang="sk-SK" altLang="sk-SK" b="1" dirty="0" err="1">
                <a:solidFill>
                  <a:schemeClr val="tx2"/>
                </a:solidFill>
              </a:rPr>
              <a:t>Švarcbergerová</a:t>
            </a:r>
            <a:r>
              <a:rPr lang="sk-SK" altLang="sk-SK" b="1" dirty="0">
                <a:solidFill>
                  <a:schemeClr val="tx2"/>
                </a:solidFill>
              </a:rPr>
              <a:t> Dana</a:t>
            </a:r>
            <a:endParaRPr lang="sk-SK" altLang="sk-SK" dirty="0">
              <a:solidFill>
                <a:srgbClr val="C00000"/>
              </a:solidFill>
            </a:endParaRPr>
          </a:p>
          <a:p>
            <a:r>
              <a:rPr lang="sk-SK" altLang="sk-SK" b="1" dirty="0" err="1">
                <a:solidFill>
                  <a:schemeClr val="tx2"/>
                </a:solidFill>
              </a:rPr>
              <a:t>Tomori</a:t>
            </a:r>
            <a:r>
              <a:rPr lang="sk-SK" altLang="sk-SK" b="1" dirty="0">
                <a:solidFill>
                  <a:schemeClr val="tx2"/>
                </a:solidFill>
              </a:rPr>
              <a:t> </a:t>
            </a:r>
            <a:r>
              <a:rPr lang="sk-SK" altLang="sk-SK" b="1" dirty="0" smtClean="0">
                <a:solidFill>
                  <a:schemeClr val="tx2"/>
                </a:solidFill>
              </a:rPr>
              <a:t>Zoltán</a:t>
            </a:r>
          </a:p>
          <a:p>
            <a:r>
              <a:rPr lang="sk-SK" altLang="sk-SK" b="1" dirty="0" smtClean="0">
                <a:solidFill>
                  <a:schemeClr val="tx2"/>
                </a:solidFill>
              </a:rPr>
              <a:t>Uličná Katarína</a:t>
            </a:r>
            <a:endParaRPr lang="sk-SK" altLang="sk-SK" b="1" dirty="0">
              <a:solidFill>
                <a:schemeClr val="tx2"/>
              </a:solidFill>
            </a:endParaRPr>
          </a:p>
          <a:p>
            <a:r>
              <a:rPr lang="sk-SK" altLang="sk-SK" b="1" dirty="0" err="1">
                <a:solidFill>
                  <a:schemeClr val="tx2"/>
                </a:solidFill>
              </a:rPr>
              <a:t>Valušová</a:t>
            </a:r>
            <a:r>
              <a:rPr lang="sk-SK" altLang="sk-SK" b="1" dirty="0">
                <a:solidFill>
                  <a:schemeClr val="tx2"/>
                </a:solidFill>
              </a:rPr>
              <a:t> Eva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36" y="713262"/>
            <a:ext cx="2808312" cy="499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https://home.saske.sk/horde/imp/view.php?actionID=view_attach&amp;id=2&amp;muid=%7B5%7DINBOX63438&amp;view_token=ISe4ueJegABK7_KafzdP_A1&amp;uniq=1481708540081"/>
          <p:cNvSpPr>
            <a:spLocks noChangeAspect="1" noChangeArrowheads="1"/>
          </p:cNvSpPr>
          <p:nvPr/>
        </p:nvSpPr>
        <p:spPr bwMode="auto">
          <a:xfrm>
            <a:off x="155575" y="-1668463"/>
            <a:ext cx="533400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820885"/>
            <a:ext cx="2952328" cy="19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47"/>
          <a:stretch/>
        </p:blipFill>
        <p:spPr bwMode="auto">
          <a:xfrm>
            <a:off x="3110136" y="711436"/>
            <a:ext cx="1800200" cy="170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874" y="2417450"/>
            <a:ext cx="2013182" cy="129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8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395536" y="260648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Projekty</a:t>
            </a:r>
            <a:endParaRPr lang="sk-SK" dirty="0"/>
          </a:p>
          <a:p>
            <a:endParaRPr lang="sk-SK" sz="1600" dirty="0" smtClean="0"/>
          </a:p>
          <a:p>
            <a:r>
              <a:rPr lang="sk-SK" sz="1600" dirty="0" smtClean="0"/>
              <a:t>VEGA </a:t>
            </a:r>
            <a:r>
              <a:rPr lang="sk-SK" sz="1600" dirty="0"/>
              <a:t>2/0038/16      </a:t>
            </a:r>
            <a:r>
              <a:rPr lang="sk-SK" sz="1600" dirty="0" err="1"/>
              <a:t>Supramolekulárne</a:t>
            </a:r>
            <a:r>
              <a:rPr lang="sk-SK" sz="1600" dirty="0"/>
              <a:t> komplexy </a:t>
            </a:r>
            <a:r>
              <a:rPr lang="sk-SK" sz="1600" dirty="0" err="1"/>
              <a:t>biomakromolekúl</a:t>
            </a:r>
            <a:r>
              <a:rPr lang="sk-SK" sz="1600" dirty="0"/>
              <a:t> R</a:t>
            </a:r>
          </a:p>
          <a:p>
            <a:endParaRPr lang="sk-SK" sz="1600" dirty="0"/>
          </a:p>
          <a:p>
            <a:r>
              <a:rPr lang="sk-SK" sz="1600" dirty="0"/>
              <a:t> </a:t>
            </a:r>
            <a:r>
              <a:rPr lang="sk-SK" sz="1600" dirty="0" smtClean="0"/>
              <a:t>APVV </a:t>
            </a:r>
            <a:r>
              <a:rPr lang="sk-SK" sz="1600" dirty="0"/>
              <a:t>0665-15  „Obrazová analýza mikroskopických častíc pri automatizácii optických manipulačných techník aplikovateľných v nikto/</a:t>
            </a:r>
            <a:r>
              <a:rPr lang="sk-SK" sz="1600" dirty="0" err="1"/>
              <a:t>nanorobotike</a:t>
            </a:r>
            <a:r>
              <a:rPr lang="sk-SK" sz="1600" dirty="0"/>
              <a:t>“  </a:t>
            </a:r>
          </a:p>
          <a:p>
            <a:r>
              <a:rPr lang="sk-SK" sz="1600" dirty="0"/>
              <a:t> </a:t>
            </a:r>
            <a:r>
              <a:rPr lang="sk-SK" sz="1600" dirty="0" smtClean="0"/>
              <a:t>Z. riešiteľ: Z. </a:t>
            </a:r>
            <a:r>
              <a:rPr lang="sk-SK" sz="1600" dirty="0" err="1" smtClean="0"/>
              <a:t>Tomori</a:t>
            </a:r>
            <a:endParaRPr lang="sk-SK" sz="1600" dirty="0" smtClean="0"/>
          </a:p>
          <a:p>
            <a:endParaRPr lang="sk-SK" sz="1600" dirty="0"/>
          </a:p>
          <a:p>
            <a:r>
              <a:rPr lang="sk-SK" sz="1600" dirty="0"/>
              <a:t>APVV 015-0453 „ </a:t>
            </a:r>
            <a:r>
              <a:rPr lang="sk-SK" sz="1600" dirty="0" err="1"/>
              <a:t>Nanočastice</a:t>
            </a:r>
            <a:r>
              <a:rPr lang="sk-SK" sz="1600" dirty="0"/>
              <a:t> v </a:t>
            </a:r>
            <a:r>
              <a:rPr lang="sk-SK" sz="1600" dirty="0" err="1"/>
              <a:t>anitotrópnych</a:t>
            </a:r>
            <a:r>
              <a:rPr lang="sk-SK" sz="1600" dirty="0"/>
              <a:t> systémoch  </a:t>
            </a:r>
          </a:p>
          <a:p>
            <a:r>
              <a:rPr lang="sk-SK" sz="1600" dirty="0"/>
              <a:t> Z. riešiteľ: </a:t>
            </a:r>
            <a:r>
              <a:rPr lang="sk-SK" sz="1600" dirty="0" smtClean="0"/>
              <a:t>P. </a:t>
            </a:r>
            <a:r>
              <a:rPr lang="sk-SK" sz="1600" dirty="0" err="1" smtClean="0"/>
              <a:t>Kopčanský</a:t>
            </a:r>
            <a:endParaRPr lang="sk-SK" sz="1600" dirty="0"/>
          </a:p>
        </p:txBody>
      </p:sp>
      <p:sp>
        <p:nvSpPr>
          <p:cNvPr id="5" name="Obdĺžnik 4"/>
          <p:cNvSpPr/>
          <p:nvPr/>
        </p:nvSpPr>
        <p:spPr>
          <a:xfrm>
            <a:off x="395536" y="2860981"/>
            <a:ext cx="86409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Pedagogická činnosť</a:t>
            </a:r>
            <a:r>
              <a:rPr lang="sk-SK" dirty="0"/>
              <a:t>:</a:t>
            </a:r>
          </a:p>
          <a:p>
            <a:r>
              <a:rPr lang="sk-SK" sz="1600" b="1" dirty="0"/>
              <a:t>Vedenie doktorandov</a:t>
            </a:r>
            <a:r>
              <a:rPr lang="sk-SK" sz="1600" dirty="0"/>
              <a:t> </a:t>
            </a:r>
          </a:p>
          <a:p>
            <a:r>
              <a:rPr lang="sk-SK" sz="1600" i="1" dirty="0"/>
              <a:t>Ing. Peter </a:t>
            </a:r>
            <a:r>
              <a:rPr lang="sk-SK" sz="1600" i="1" dirty="0" err="1"/>
              <a:t>Keša</a:t>
            </a:r>
            <a:r>
              <a:rPr lang="sk-SK" sz="1600" i="1" dirty="0"/>
              <a:t> </a:t>
            </a:r>
            <a:r>
              <a:rPr lang="sk-SK" sz="1600" i="1" dirty="0" smtClean="0"/>
              <a:t>- Interakcie </a:t>
            </a:r>
            <a:r>
              <a:rPr lang="sk-SK" sz="1600" i="1" dirty="0" err="1"/>
              <a:t>biomolekúl</a:t>
            </a:r>
            <a:r>
              <a:rPr lang="sk-SK" sz="1600" i="1" dirty="0"/>
              <a:t> s kvapalnými </a:t>
            </a:r>
            <a:r>
              <a:rPr lang="sk-SK" sz="1600" i="1" dirty="0" smtClean="0"/>
              <a:t>kryštálmi, </a:t>
            </a:r>
            <a:r>
              <a:rPr lang="sk-SK" sz="1600" dirty="0" smtClean="0"/>
              <a:t>úspešne </a:t>
            </a:r>
            <a:r>
              <a:rPr lang="sk-SK" sz="1600" dirty="0"/>
              <a:t>ukončený v r. 2016</a:t>
            </a:r>
          </a:p>
          <a:p>
            <a:r>
              <a:rPr lang="sk-SK" sz="1600" i="1" dirty="0"/>
              <a:t>Mgr. Júlia </a:t>
            </a:r>
            <a:r>
              <a:rPr lang="sk-SK" sz="1600" i="1" dirty="0" err="1"/>
              <a:t>Kudláčová</a:t>
            </a:r>
            <a:r>
              <a:rPr lang="sk-SK" sz="1600" i="1" dirty="0"/>
              <a:t> </a:t>
            </a:r>
            <a:r>
              <a:rPr lang="sk-SK" sz="1600" i="1" dirty="0" smtClean="0"/>
              <a:t>- </a:t>
            </a:r>
            <a:r>
              <a:rPr lang="sk-SK" sz="1600" i="1" dirty="0" err="1" smtClean="0"/>
              <a:t>Supramolekulárne</a:t>
            </a:r>
            <a:r>
              <a:rPr lang="sk-SK" sz="1600" i="1" dirty="0" smtClean="0"/>
              <a:t> </a:t>
            </a:r>
            <a:r>
              <a:rPr lang="sk-SK" sz="1600" i="1" dirty="0"/>
              <a:t>komplexy </a:t>
            </a:r>
            <a:r>
              <a:rPr lang="sk-SK" sz="1600" i="1" dirty="0" err="1"/>
              <a:t>biomakromolekúl</a:t>
            </a:r>
            <a:r>
              <a:rPr lang="sk-SK" sz="1600" i="1" dirty="0"/>
              <a:t> úspešne ukončená v r. 2016</a:t>
            </a:r>
            <a:endParaRPr lang="sk-SK" sz="1600" dirty="0"/>
          </a:p>
          <a:p>
            <a:r>
              <a:rPr lang="sk-SK" sz="1600" i="1" dirty="0"/>
              <a:t>Mgr. Monika Kvaková </a:t>
            </a:r>
            <a:r>
              <a:rPr lang="sk-SK" sz="1600" i="1" dirty="0" smtClean="0"/>
              <a:t>- Interakcia </a:t>
            </a:r>
            <a:r>
              <a:rPr lang="sk-SK" sz="1600" i="1" dirty="0" err="1"/>
              <a:t>biopolymérov</a:t>
            </a:r>
            <a:r>
              <a:rPr lang="sk-SK" sz="1600" i="1" dirty="0"/>
              <a:t> s </a:t>
            </a:r>
            <a:r>
              <a:rPr lang="sk-SK" sz="1600" i="1" dirty="0" err="1"/>
              <a:t>nano</a:t>
            </a:r>
            <a:r>
              <a:rPr lang="sk-SK" sz="1600" i="1" dirty="0"/>
              <a:t> a </a:t>
            </a:r>
            <a:r>
              <a:rPr lang="sk-SK" sz="1600" i="1" dirty="0" err="1"/>
              <a:t>mikročasticam</a:t>
            </a:r>
            <a:endParaRPr lang="sk-SK" sz="1600" dirty="0"/>
          </a:p>
          <a:p>
            <a:r>
              <a:rPr lang="sk-SK" sz="1600" i="1" dirty="0"/>
              <a:t>Mgr. Mária </a:t>
            </a:r>
            <a:r>
              <a:rPr lang="sk-SK" sz="1600" dirty="0" err="1"/>
              <a:t>Suváková</a:t>
            </a:r>
            <a:r>
              <a:rPr lang="sk-SK" sz="1600" dirty="0"/>
              <a:t>: Štúdium vlastností aktívnych farmaceutických prípravkov na zvýšenie rozpustnosti liekov</a:t>
            </a:r>
          </a:p>
          <a:p>
            <a:endParaRPr lang="sk-SK" sz="1600" i="1" dirty="0" smtClean="0"/>
          </a:p>
          <a:p>
            <a:r>
              <a:rPr lang="sk-SK" sz="1600" i="1" dirty="0" smtClean="0"/>
              <a:t>Vedenie </a:t>
            </a:r>
            <a:r>
              <a:rPr lang="sk-SK" sz="1600" i="1" dirty="0"/>
              <a:t>diplomantov</a:t>
            </a:r>
            <a:endParaRPr lang="sk-SK" sz="1600" dirty="0"/>
          </a:p>
          <a:p>
            <a:r>
              <a:rPr lang="sk-SK" sz="1600" i="1" dirty="0"/>
              <a:t>Roland </a:t>
            </a:r>
            <a:r>
              <a:rPr lang="sk-SK" sz="1600" i="1" dirty="0" err="1"/>
              <a:t>Sůra</a:t>
            </a:r>
            <a:endParaRPr lang="sk-SK" sz="1600" dirty="0"/>
          </a:p>
        </p:txBody>
      </p:sp>
      <p:sp>
        <p:nvSpPr>
          <p:cNvPr id="6" name="Obdĺžnik 5"/>
          <p:cNvSpPr/>
          <p:nvPr/>
        </p:nvSpPr>
        <p:spPr>
          <a:xfrm>
            <a:off x="251520" y="5472789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Vedecko-organizačná činnosť</a:t>
            </a:r>
            <a:r>
              <a:rPr lang="sk-SK" dirty="0"/>
              <a:t>:  recenzia projektov ( VEGA), oponovanie prác dizertačných, habilitačných, účasť v rôznych orgánoch a komisiách (garant doktorandského štúdia v odbore biochémia,  garant  magisterského štúdia v odbore biochémia, člen VR PF UPJŠ, člen PF UPJŠ)</a:t>
            </a:r>
          </a:p>
        </p:txBody>
      </p:sp>
      <p:sp>
        <p:nvSpPr>
          <p:cNvPr id="7" name="Obdĺžnik 6"/>
          <p:cNvSpPr/>
          <p:nvPr/>
        </p:nvSpPr>
        <p:spPr>
          <a:xfrm>
            <a:off x="6804248" y="17669"/>
            <a:ext cx="2520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Antalík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stabilita proteínov,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metamateriály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nanočastice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19004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ovná spojnica 6"/>
          <p:cNvCxnSpPr/>
          <p:nvPr/>
        </p:nvCxnSpPr>
        <p:spPr>
          <a:xfrm>
            <a:off x="0" y="6524625"/>
            <a:ext cx="9144000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9" name="Obdĺžnik 6"/>
          <p:cNvSpPr>
            <a:spLocks noChangeArrowheads="1"/>
          </p:cNvSpPr>
          <p:nvPr/>
        </p:nvSpPr>
        <p:spPr bwMode="auto">
          <a:xfrm>
            <a:off x="5867400" y="6611938"/>
            <a:ext cx="29908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V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ý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ro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č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n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á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altLang="sk-SK" sz="1000" b="1" dirty="0" err="1">
                <a:solidFill>
                  <a:srgbClr val="C00000"/>
                </a:solidFill>
                <a:latin typeface="Comic Sans MS" pitchFamily="66" charset="0"/>
              </a:rPr>
              <a:t>konferencia</a:t>
            </a:r>
            <a:r>
              <a:rPr lang="en-US" altLang="sk-SK" sz="1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sk-SK" altLang="sk-SK" sz="1000" b="1" dirty="0">
                <a:solidFill>
                  <a:srgbClr val="C00000"/>
                </a:solidFill>
                <a:latin typeface="Comic Sans MS" pitchFamily="66" charset="0"/>
              </a:rPr>
              <a:t>ÚEF -OBF </a:t>
            </a:r>
            <a:r>
              <a:rPr lang="sk-SK" altLang="sk-SK" sz="1000" b="1" dirty="0" smtClean="0">
                <a:solidFill>
                  <a:srgbClr val="C00000"/>
                </a:solidFill>
                <a:latin typeface="Comic Sans MS" pitchFamily="66" charset="0"/>
              </a:rPr>
              <a:t>15-12-2016</a:t>
            </a:r>
            <a:endParaRPr lang="sk-SK" altLang="sk-SK" sz="1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5475" y="6597650"/>
            <a:ext cx="2238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ĺžnik 4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altLang="sk-SK" sz="3200" b="1" dirty="0" smtClean="0">
                <a:solidFill>
                  <a:srgbClr val="C00000"/>
                </a:solidFill>
              </a:rPr>
              <a:t>          </a:t>
            </a:r>
            <a:r>
              <a:rPr lang="sk-SK" altLang="sk-SK" sz="3200" b="1" u="sng" dirty="0" smtClean="0">
                <a:solidFill>
                  <a:srgbClr val="C00000"/>
                </a:solidFill>
              </a:rPr>
              <a:t>OBF </a:t>
            </a:r>
            <a:r>
              <a:rPr lang="sk-SK" altLang="sk-SK" sz="3200" b="1" u="sng" dirty="0">
                <a:solidFill>
                  <a:srgbClr val="C00000"/>
                </a:solidFill>
              </a:rPr>
              <a:t>– </a:t>
            </a:r>
            <a:r>
              <a:rPr lang="sk-SK" altLang="sk-SK" sz="3200" b="1" u="sng" dirty="0" smtClean="0">
                <a:solidFill>
                  <a:srgbClr val="C00000"/>
                </a:solidFill>
              </a:rPr>
              <a:t>výskumný tím</a:t>
            </a:r>
            <a:endParaRPr lang="sk-SK" altLang="sk-SK" sz="3200" b="1" u="sng" dirty="0">
              <a:solidFill>
                <a:srgbClr val="C00000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416429" y="757668"/>
            <a:ext cx="401155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oxidačný stres</a:t>
            </a: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Interakcia proteínov a </a:t>
            </a:r>
            <a:r>
              <a:rPr lang="sk-SK" sz="1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fosfolipidov</a:t>
            </a:r>
            <a:endParaRPr lang="sk-SK" sz="1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5724128" y="926944"/>
            <a:ext cx="29201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>
              <a:defRPr/>
            </a:pP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Musatov</a:t>
            </a:r>
            <a:r>
              <a:rPr lang="sk-SK" sz="1200" b="1" dirty="0" smtClean="0">
                <a:solidFill>
                  <a:srgbClr val="4BACC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, Šipošová</a:t>
            </a:r>
          </a:p>
        </p:txBody>
      </p:sp>
      <p:graphicFrame>
        <p:nvGraphicFramePr>
          <p:cNvPr id="14" name="Tabuľk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590083"/>
              </p:ext>
            </p:extLst>
          </p:nvPr>
        </p:nvGraphicFramePr>
        <p:xfrm>
          <a:off x="409735" y="1556792"/>
          <a:ext cx="8291264" cy="45004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198"/>
                <a:gridCol w="323723"/>
                <a:gridCol w="302231"/>
                <a:gridCol w="432048"/>
                <a:gridCol w="417849"/>
                <a:gridCol w="360040"/>
                <a:gridCol w="432048"/>
                <a:gridCol w="360040"/>
                <a:gridCol w="259297"/>
                <a:gridCol w="455829"/>
                <a:gridCol w="531979"/>
                <a:gridCol w="611348"/>
                <a:gridCol w="456365"/>
                <a:gridCol w="611348"/>
                <a:gridCol w="472409"/>
                <a:gridCol w="515935"/>
                <a:gridCol w="474062"/>
                <a:gridCol w="532515"/>
              </a:tblGrid>
              <a:tr h="473327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AA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4296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Skupina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Meno, vek, FTE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   WOS  </a:t>
                      </a: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publ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WOS publikácií 2016, klasifikácia podľa SCIMAGO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APVV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A/B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Bilateral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BAPVV/MAD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COST ...iné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 EU 2020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R/P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</a:t>
                      </a: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PhD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Celkový počet citácií 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Počet citácii 2015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err="1">
                          <a:solidFill>
                            <a:schemeClr val="tx1"/>
                          </a:solidFill>
                          <a:effectLst/>
                        </a:rPr>
                        <a:t>h-index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 WOS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140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Q1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Q2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Q3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Q4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 smtClean="0">
                          <a:solidFill>
                            <a:schemeClr val="tx1"/>
                          </a:solidFill>
                          <a:effectLst/>
                        </a:rPr>
                        <a:t>Σ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>
                          <a:solidFill>
                            <a:schemeClr val="tx1"/>
                          </a:solidFill>
                          <a:effectLst/>
                        </a:rPr>
                        <a:t>Q1P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---------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933130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solidFill>
                            <a:schemeClr val="tx1"/>
                          </a:solidFill>
                          <a:effectLst/>
                        </a:rPr>
                        <a:t>Oxidačný stres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solidFill>
                            <a:schemeClr val="tx1"/>
                          </a:solidFill>
                          <a:effectLst/>
                        </a:rPr>
                        <a:t>Interakcia proteínov a fosfolipidov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Skupina celkovo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----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b="1" dirty="0" smtClean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r>
                        <a:rPr lang="sk-SK" sz="18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sk-SK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</a:rPr>
                        <a:t>1B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sk-SK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VEGA</a:t>
                      </a:r>
                      <a: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sk-SK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486851">
                <a:tc gridSpan="3"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FTE = </a:t>
                      </a: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Skupina / FTE 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4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22314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</a:t>
                      </a:r>
                      <a:r>
                        <a:rPr lang="sk-SK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1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Musatov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</a:rPr>
                        <a:t>44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------------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̴500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46/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28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K.</a:t>
                      </a:r>
                      <a:r>
                        <a:rPr lang="sk-SK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1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šipošová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r>
                        <a:rPr lang="sk-SK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2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sk-SK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 smtClean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sk-SK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sk-SK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66+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29*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smtClean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sk-SK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Obdĺžnik 1"/>
          <p:cNvSpPr/>
          <p:nvPr/>
        </p:nvSpPr>
        <p:spPr>
          <a:xfrm>
            <a:off x="431419" y="6191805"/>
            <a:ext cx="37485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*na články s uvedeným ÚEF SAV:22</a:t>
            </a:r>
          </a:p>
          <a:p>
            <a:r>
              <a:rPr lang="sk-SK" dirty="0" smtClean="0"/>
              <a:t>*</a:t>
            </a:r>
            <a:r>
              <a:rPr lang="sk-SK" dirty="0"/>
              <a:t> </a:t>
            </a:r>
            <a:r>
              <a:rPr lang="sk-SK" dirty="0" smtClean="0"/>
              <a:t>*66 citácií + 29 – bez </a:t>
            </a:r>
            <a:r>
              <a:rPr lang="sk-SK" dirty="0" err="1" smtClean="0"/>
              <a:t>samocitácie</a:t>
            </a:r>
            <a:r>
              <a:rPr lang="sk-SK" dirty="0" smtClean="0"/>
              <a:t> KŠ</a:t>
            </a:r>
            <a:endParaRPr lang="sk-SK" dirty="0"/>
          </a:p>
        </p:txBody>
      </p:sp>
      <p:sp>
        <p:nvSpPr>
          <p:cNvPr id="15" name="Obdĺžnik 14"/>
          <p:cNvSpPr/>
          <p:nvPr/>
        </p:nvSpPr>
        <p:spPr>
          <a:xfrm>
            <a:off x="6444208" y="17669"/>
            <a:ext cx="2699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Musatov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oxidačný stres, interakcia proteínov a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fosfolipidov</a:t>
            </a:r>
            <a:endParaRPr lang="sk-SK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Skupina 5"/>
          <p:cNvGrpSpPr>
            <a:grpSpLocks/>
          </p:cNvGrpSpPr>
          <p:nvPr/>
        </p:nvGrpSpPr>
        <p:grpSpPr bwMode="auto">
          <a:xfrm>
            <a:off x="179388" y="714375"/>
            <a:ext cx="7921625" cy="769938"/>
            <a:chOff x="179388" y="713750"/>
            <a:chExt cx="7921625" cy="771034"/>
          </a:xfrm>
        </p:grpSpPr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250825" y="1210146"/>
              <a:ext cx="42481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sk-SK" altLang="sk-SK" sz="1200">
                  <a:solidFill>
                    <a:srgbClr val="7A0000"/>
                  </a:solidFill>
                  <a:latin typeface="Gill Sans MT" panose="020B0502020104020203" pitchFamily="34" charset="-18"/>
                </a:rPr>
                <a:t>Publikácie – kategória </a:t>
              </a:r>
              <a:r>
                <a:rPr lang="sk-SK" altLang="sk-SK" sz="1200" b="1">
                  <a:solidFill>
                    <a:srgbClr val="7A0000"/>
                  </a:solidFill>
                  <a:latin typeface="Gill Sans MT" panose="020B0502020104020203" pitchFamily="34" charset="-18"/>
                </a:rPr>
                <a:t>ADCA</a:t>
              </a:r>
            </a:p>
          </p:txBody>
        </p:sp>
        <p:sp>
          <p:nvSpPr>
            <p:cNvPr id="3078" name="Rectangle 5"/>
            <p:cNvSpPr>
              <a:spLocks noChangeArrowheads="1"/>
            </p:cNvSpPr>
            <p:nvPr/>
          </p:nvSpPr>
          <p:spPr bwMode="auto">
            <a:xfrm>
              <a:off x="179388" y="713750"/>
              <a:ext cx="792162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sk-SK" altLang="sk-SK" sz="1500" b="1" dirty="0">
                  <a:solidFill>
                    <a:srgbClr val="7A0000"/>
                  </a:solidFill>
                  <a:latin typeface="Gill Sans MT" panose="020B0502020104020203" pitchFamily="34" charset="-18"/>
                </a:rPr>
                <a:t>Dosiahnuté výsledky a iné aktivity v tomto období:</a:t>
              </a:r>
              <a:endParaRPr lang="sk-SK" altLang="sk-SK" sz="1500" dirty="0">
                <a:solidFill>
                  <a:srgbClr val="7A0000"/>
                </a:solidFill>
                <a:latin typeface="Gill Sans MT" panose="020B0502020104020203" pitchFamily="34" charset="-18"/>
              </a:endParaRPr>
            </a:p>
            <a:p>
              <a:pPr algn="l" eaLnBrk="1" hangingPunct="1"/>
              <a:r>
                <a:rPr lang="sk-SK" altLang="sk-SK" sz="1000" dirty="0">
                  <a:solidFill>
                    <a:srgbClr val="7A0000"/>
                  </a:solidFill>
                  <a:latin typeface="Gill Sans MT" panose="020B0502020104020203" pitchFamily="34" charset="-18"/>
                </a:rPr>
                <a:t>1)  Vedecké výstupy, publikácie (aj zaslané a ich status):</a:t>
              </a:r>
            </a:p>
          </p:txBody>
        </p:sp>
      </p:grp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50825" y="1557338"/>
            <a:ext cx="864235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  <a:buClr>
                <a:srgbClr val="7A0000"/>
              </a:buClr>
              <a:buFont typeface="Wingdings" pitchFamily="2" charset="2"/>
              <a:buChar char="q"/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sk-SK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A. </a:t>
            </a:r>
            <a:r>
              <a:rPr lang="sk-SK" sz="1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Musatov</a:t>
            </a:r>
            <a:r>
              <a:rPr lang="sk-SK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, K. </a:t>
            </a:r>
            <a:r>
              <a:rPr lang="sk-SK" sz="1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Siposova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, 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M.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Kubovcikova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</a:t>
            </a:r>
            <a:r>
              <a:rPr lang="sk-SK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V. </a:t>
            </a:r>
            <a:r>
              <a:rPr lang="sk-SK" sz="1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Lysakova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, 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R.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Varhac</a:t>
            </a:r>
            <a:endParaRPr lang="sk-SK" sz="1200" dirty="0">
              <a:solidFill>
                <a:srgbClr val="001F5C"/>
              </a:solidFill>
              <a:latin typeface="Arial" charset="0"/>
              <a:cs typeface="Arial" charset="0"/>
            </a:endParaRPr>
          </a:p>
          <a:p>
            <a:pPr algn="l">
              <a:defRPr/>
            </a:pPr>
            <a:r>
              <a:rPr lang="en-US" sz="1200" b="1" dirty="0">
                <a:solidFill>
                  <a:srgbClr val="001F5C"/>
                </a:solidFill>
                <a:latin typeface="Arial" charset="0"/>
                <a:cs typeface="Arial" charset="0"/>
              </a:rPr>
              <a:t>Functional and Structural Evaluation of Bovine Heart </a:t>
            </a:r>
            <a:r>
              <a:rPr lang="en-US" sz="1200" b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Cytochrome</a:t>
            </a:r>
            <a:r>
              <a:rPr lang="en-US" sz="1200" b="1" dirty="0">
                <a:solidFill>
                  <a:srgbClr val="001F5C"/>
                </a:solidFill>
                <a:latin typeface="Arial" charset="0"/>
                <a:cs typeface="Arial" charset="0"/>
              </a:rPr>
              <a:t> c </a:t>
            </a:r>
            <a:r>
              <a:rPr lang="en-US" sz="1200" b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Oxidase</a:t>
            </a:r>
            <a:r>
              <a:rPr lang="en-US" sz="1200" b="1" dirty="0">
                <a:solidFill>
                  <a:srgbClr val="001F5C"/>
                </a:solidFill>
                <a:latin typeface="Arial" charset="0"/>
                <a:cs typeface="Arial" charset="0"/>
              </a:rPr>
              <a:t> Incorporated into Bicelles</a:t>
            </a:r>
          </a:p>
          <a:p>
            <a:pPr algn="l"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In: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Biochimie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. 2016, 121, 21-28 </a:t>
            </a:r>
            <a:r>
              <a:rPr lang="sk-SK" sz="1200" b="1" dirty="0">
                <a:solidFill>
                  <a:srgbClr val="001F5C"/>
                </a:solidFill>
                <a:latin typeface="Arial" charset="0"/>
                <a:cs typeface="Arial" charset="0"/>
              </a:rPr>
              <a:t>Q1P</a:t>
            </a:r>
            <a:endParaRPr lang="sk-SK" sz="1200" b="1" i="1" dirty="0">
              <a:solidFill>
                <a:srgbClr val="001F5C"/>
              </a:solidFill>
              <a:latin typeface="Arial" charset="0"/>
              <a:cs typeface="Arial" charset="0"/>
            </a:endParaRPr>
          </a:p>
          <a:p>
            <a:pPr algn="l"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DOI:10.1016/j.biochi.2015.11.018</a:t>
            </a:r>
          </a:p>
          <a:p>
            <a:pPr algn="l">
              <a:defRPr/>
            </a:pPr>
            <a:endParaRPr lang="sk-SK" sz="1200" dirty="0">
              <a:solidFill>
                <a:srgbClr val="001F5C"/>
              </a:solidFill>
              <a:latin typeface="Arial" charset="0"/>
              <a:cs typeface="Arial" charset="0"/>
            </a:endParaRPr>
          </a:p>
          <a:p>
            <a:pPr algn="l">
              <a:spcAft>
                <a:spcPts val="600"/>
              </a:spcAft>
              <a:buClr>
                <a:srgbClr val="7A0000"/>
              </a:buClr>
              <a:buFont typeface="Wingdings" pitchFamily="2" charset="2"/>
              <a:buChar char="q"/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sk-SK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A. </a:t>
            </a:r>
            <a:r>
              <a:rPr lang="sk-SK" sz="1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Musatov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, 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R.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Varhač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J. P.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Hosler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E. Sedlák, E.</a:t>
            </a:r>
          </a:p>
          <a:p>
            <a:pPr algn="l">
              <a:defRPr/>
            </a:pPr>
            <a:r>
              <a:rPr lang="en-US" sz="1200" b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Delipidation</a:t>
            </a:r>
            <a:r>
              <a:rPr lang="en-US" sz="1200" b="1" dirty="0">
                <a:solidFill>
                  <a:srgbClr val="001F5C"/>
                </a:solidFill>
                <a:latin typeface="Arial" charset="0"/>
                <a:cs typeface="Arial" charset="0"/>
              </a:rPr>
              <a:t> of </a:t>
            </a:r>
            <a:r>
              <a:rPr lang="en-US" sz="1200" b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cytochrome</a:t>
            </a:r>
            <a:r>
              <a:rPr lang="en-US" sz="1200" b="1" dirty="0">
                <a:solidFill>
                  <a:srgbClr val="001F5C"/>
                </a:solidFill>
                <a:latin typeface="Arial" charset="0"/>
                <a:cs typeface="Arial" charset="0"/>
              </a:rPr>
              <a:t> c </a:t>
            </a:r>
            <a:r>
              <a:rPr lang="en-US" sz="1200" b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oxidase</a:t>
            </a:r>
            <a:r>
              <a:rPr lang="en-US" sz="1200" b="1" dirty="0">
                <a:solidFill>
                  <a:srgbClr val="001F5C"/>
                </a:solidFill>
                <a:latin typeface="Arial" charset="0"/>
                <a:cs typeface="Arial" charset="0"/>
              </a:rPr>
              <a:t> from </a:t>
            </a:r>
            <a:r>
              <a:rPr lang="en-US" sz="1200" b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Rhodobacter</a:t>
            </a:r>
            <a:r>
              <a:rPr lang="en-US" sz="1200" b="1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en-US" sz="1200" b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sphaeroides</a:t>
            </a:r>
            <a:r>
              <a:rPr lang="en-US" sz="1200" b="1" dirty="0">
                <a:solidFill>
                  <a:srgbClr val="001F5C"/>
                </a:solidFill>
                <a:latin typeface="Arial" charset="0"/>
                <a:cs typeface="Arial" charset="0"/>
              </a:rPr>
              <a:t> destabilizes its quaternary structure</a:t>
            </a:r>
          </a:p>
          <a:p>
            <a:pPr algn="l"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In: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Biochimie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. 2016, 125, 23-31 </a:t>
            </a:r>
            <a:r>
              <a:rPr lang="sk-SK" sz="1200" b="1" dirty="0">
                <a:solidFill>
                  <a:srgbClr val="001F5C"/>
                </a:solidFill>
                <a:latin typeface="Arial" charset="0"/>
                <a:cs typeface="Arial" charset="0"/>
              </a:rPr>
              <a:t>Q1P</a:t>
            </a:r>
            <a:endParaRPr lang="sk-SK" sz="1200" b="1" i="1" dirty="0">
              <a:solidFill>
                <a:srgbClr val="001F5C"/>
              </a:solidFill>
              <a:latin typeface="Arial" charset="0"/>
              <a:cs typeface="Arial" charset="0"/>
            </a:endParaRPr>
          </a:p>
          <a:p>
            <a:pPr algn="l"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DOI:10.1016/j.biochi.2016.02.013</a:t>
            </a:r>
          </a:p>
          <a:p>
            <a:pPr algn="l">
              <a:defRPr/>
            </a:pPr>
            <a:endParaRPr lang="sk-SK" sz="1200" dirty="0">
              <a:solidFill>
                <a:srgbClr val="001F5C"/>
              </a:solidFill>
              <a:latin typeface="Arial" charset="0"/>
              <a:cs typeface="Arial" charset="0"/>
            </a:endParaRPr>
          </a:p>
          <a:p>
            <a:pPr algn="l">
              <a:defRPr/>
            </a:pPr>
            <a:r>
              <a:rPr lang="sk-SK" sz="1200" b="1" i="1" dirty="0">
                <a:solidFill>
                  <a:srgbClr val="AF00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 Press</a:t>
            </a:r>
          </a:p>
          <a:p>
            <a:pPr algn="l">
              <a:defRPr/>
            </a:pPr>
            <a:endParaRPr lang="sk-SK" sz="1200" dirty="0">
              <a:solidFill>
                <a:srgbClr val="001F5C"/>
              </a:solidFill>
              <a:latin typeface="Arial" charset="0"/>
              <a:cs typeface="Arial" charset="0"/>
            </a:endParaRPr>
          </a:p>
          <a:p>
            <a:pPr algn="just">
              <a:spcAft>
                <a:spcPts val="600"/>
              </a:spcAft>
              <a:buClr>
                <a:srgbClr val="7A0000"/>
              </a:buClr>
              <a:buFont typeface="Wingdings" pitchFamily="2" charset="2"/>
              <a:buChar char="q"/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sk-SK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P</a:t>
            </a:r>
            <a:r>
              <a:rPr lang="sk-SK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. </a:t>
            </a:r>
            <a:r>
              <a:rPr lang="sk-SK" sz="12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Kesa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, 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M.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Bhide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, </a:t>
            </a:r>
            <a:r>
              <a:rPr lang="sk-SK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V. </a:t>
            </a:r>
            <a:r>
              <a:rPr lang="sk-SK" sz="1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Lysakova</a:t>
            </a:r>
            <a:r>
              <a:rPr lang="sk-SK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,</a:t>
            </a:r>
            <a:r>
              <a:rPr lang="sk-SK" sz="12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sk-SK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A. </a:t>
            </a:r>
            <a:r>
              <a:rPr lang="sk-SK" sz="1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Musatov</a:t>
            </a:r>
            <a:endParaRPr lang="sk-SK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en-US" sz="1200" b="1" i="1" dirty="0">
                <a:solidFill>
                  <a:srgbClr val="001F5C"/>
                </a:solidFill>
                <a:latin typeface="Arial" charset="0"/>
                <a:cs typeface="Arial" charset="0"/>
              </a:rPr>
              <a:t>Subunit analysis of mitochondrial </a:t>
            </a:r>
            <a:r>
              <a:rPr lang="en-US" sz="1200" b="1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cytochrome</a:t>
            </a:r>
            <a:r>
              <a:rPr lang="en-US" sz="1200" b="1" i="1" dirty="0">
                <a:solidFill>
                  <a:srgbClr val="001F5C"/>
                </a:solidFill>
                <a:latin typeface="Arial" charset="0"/>
                <a:cs typeface="Arial" charset="0"/>
              </a:rPr>
              <a:t> c </a:t>
            </a:r>
            <a:r>
              <a:rPr lang="en-US" sz="1200" b="1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oxidase</a:t>
            </a:r>
            <a:r>
              <a:rPr lang="en-US" sz="1200" b="1" i="1" dirty="0">
                <a:solidFill>
                  <a:srgbClr val="001F5C"/>
                </a:solidFill>
                <a:latin typeface="Arial" charset="0"/>
                <a:cs typeface="Arial" charset="0"/>
              </a:rPr>
              <a:t> and </a:t>
            </a:r>
            <a:r>
              <a:rPr lang="en-US" sz="1200" b="1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cytochrome</a:t>
            </a:r>
            <a:r>
              <a:rPr lang="en-US" sz="1200" b="1" i="1" dirty="0">
                <a:solidFill>
                  <a:srgbClr val="001F5C"/>
                </a:solidFill>
                <a:latin typeface="Arial" charset="0"/>
                <a:cs typeface="Arial" charset="0"/>
              </a:rPr>
              <a:t> bc1 by reversed-phase high-performance liquid chromatography</a:t>
            </a:r>
          </a:p>
          <a:p>
            <a:pPr algn="just"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In: </a:t>
            </a:r>
            <a:r>
              <a:rPr lang="en-US" sz="1200" dirty="0">
                <a:solidFill>
                  <a:srgbClr val="001F5C"/>
                </a:solidFill>
                <a:latin typeface="Arial" charset="0"/>
                <a:cs typeface="Arial" charset="0"/>
              </a:rPr>
              <a:t>Analytical Biochemistry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2017, </a:t>
            </a:r>
            <a:r>
              <a:rPr lang="en-US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Vol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.</a:t>
            </a:r>
            <a:r>
              <a:rPr lang="en-US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516, 6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-</a:t>
            </a:r>
            <a:r>
              <a:rPr lang="en-US" sz="1200" dirty="0">
                <a:solidFill>
                  <a:srgbClr val="001F5C"/>
                </a:solidFill>
                <a:latin typeface="Arial" charset="0"/>
                <a:cs typeface="Arial" charset="0"/>
              </a:rPr>
              <a:t>8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</a:t>
            </a:r>
            <a:r>
              <a:rPr lang="sk-SK" sz="1200" b="1" dirty="0">
                <a:solidFill>
                  <a:srgbClr val="001F5C"/>
                </a:solidFill>
                <a:latin typeface="Arial" charset="0"/>
                <a:cs typeface="Arial" charset="0"/>
              </a:rPr>
              <a:t>Q2P</a:t>
            </a:r>
            <a:endParaRPr lang="sk-SK" sz="1200" i="1" dirty="0">
              <a:solidFill>
                <a:srgbClr val="001F5C"/>
              </a:solidFill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DOI:http://dx.doi.org/10.1016/j.ab.2016.10.006</a:t>
            </a:r>
          </a:p>
          <a:p>
            <a:pPr algn="l">
              <a:defRPr/>
            </a:pPr>
            <a:endParaRPr lang="sk-SK" sz="1200" dirty="0">
              <a:solidFill>
                <a:srgbClr val="001F5C"/>
              </a:solidFill>
              <a:latin typeface="Arial" charset="0"/>
              <a:cs typeface="Arial" charset="0"/>
            </a:endParaRPr>
          </a:p>
          <a:p>
            <a:pPr algn="just">
              <a:spcAft>
                <a:spcPts val="600"/>
              </a:spcAft>
              <a:buClr>
                <a:srgbClr val="7A0000"/>
              </a:buClr>
              <a:buFont typeface="Wingdings" pitchFamily="2" charset="2"/>
              <a:buChar char="q"/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sk-SK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K</a:t>
            </a:r>
            <a:r>
              <a:rPr lang="sk-SK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. </a:t>
            </a:r>
            <a:r>
              <a:rPr lang="sk-SK" sz="12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Siposova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, 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T.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Kozar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</a:t>
            </a:r>
            <a:r>
              <a:rPr lang="sk-SK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A. </a:t>
            </a:r>
            <a:r>
              <a:rPr lang="sk-SK" sz="1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Musatov</a:t>
            </a:r>
            <a:endParaRPr lang="sk-SK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en-US" sz="1200" b="1" i="1" dirty="0">
                <a:solidFill>
                  <a:srgbClr val="001F5C"/>
                </a:solidFill>
                <a:latin typeface="Arial" charset="0"/>
                <a:cs typeface="Arial" charset="0"/>
              </a:rPr>
              <a:t>Interaction of Nonionic Detergents with the Specific Sites of </a:t>
            </a:r>
            <a:r>
              <a:rPr lang="en-US" sz="1200" b="1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Lysozyme</a:t>
            </a:r>
            <a:r>
              <a:rPr lang="en-US" sz="1200" b="1" i="1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en-US" sz="1200" b="1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Amyloidogenic</a:t>
            </a:r>
            <a:r>
              <a:rPr lang="en-US" sz="1200" b="1" i="1" dirty="0">
                <a:solidFill>
                  <a:srgbClr val="001F5C"/>
                </a:solidFill>
                <a:latin typeface="Arial" charset="0"/>
                <a:cs typeface="Arial" charset="0"/>
              </a:rPr>
              <a:t> Region − Inhibition of </a:t>
            </a:r>
            <a:r>
              <a:rPr lang="en-US" sz="1200" b="1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Amyloid</a:t>
            </a:r>
            <a:r>
              <a:rPr lang="en-US" sz="1200" b="1" i="1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en-US" sz="1200" b="1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Fibrillization</a:t>
            </a:r>
            <a:endParaRPr lang="en-US" sz="1200" b="1" i="1" dirty="0">
              <a:solidFill>
                <a:srgbClr val="001F5C"/>
              </a:solidFill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In: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Colloids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and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Surface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B: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Biointerfaces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</a:t>
            </a:r>
            <a:r>
              <a:rPr lang="sk-SK" sz="1200" i="1" dirty="0">
                <a:solidFill>
                  <a:srgbClr val="005800"/>
                </a:solidFill>
                <a:latin typeface="Arial" charset="0"/>
                <a:cs typeface="Arial" charset="0"/>
              </a:rPr>
              <a:t>In press, </a:t>
            </a:r>
            <a:r>
              <a:rPr lang="sk-SK" sz="1200" i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corrected</a:t>
            </a:r>
            <a:r>
              <a:rPr lang="sk-SK" sz="1200" i="1" dirty="0">
                <a:solidFill>
                  <a:srgbClr val="005800"/>
                </a:solidFill>
                <a:latin typeface="Arial" charset="0"/>
                <a:cs typeface="Arial" charset="0"/>
              </a:rPr>
              <a:t> </a:t>
            </a:r>
            <a:r>
              <a:rPr lang="sk-SK" sz="1200" i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proof</a:t>
            </a:r>
            <a:r>
              <a:rPr lang="sk-SK" sz="1200" i="1" dirty="0">
                <a:solidFill>
                  <a:srgbClr val="005800"/>
                </a:solidFill>
                <a:latin typeface="Arial" charset="0"/>
                <a:cs typeface="Arial" charset="0"/>
              </a:rPr>
              <a:t>, </a:t>
            </a:r>
            <a:r>
              <a:rPr lang="sk-SK" sz="1200" b="1" dirty="0">
                <a:solidFill>
                  <a:srgbClr val="001F5C"/>
                </a:solidFill>
                <a:latin typeface="Arial" charset="0"/>
                <a:cs typeface="Arial" charset="0"/>
              </a:rPr>
              <a:t>Q1P</a:t>
            </a:r>
            <a:endParaRPr lang="sk-SK" sz="1200" i="1" dirty="0">
              <a:solidFill>
                <a:srgbClr val="001F5C"/>
              </a:solidFill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DOI:http://dx.doi.org/10.1016/j.colsurfb.2016.11.010</a:t>
            </a:r>
          </a:p>
        </p:txBody>
      </p:sp>
      <p:sp>
        <p:nvSpPr>
          <p:cNvPr id="2053" name="Text Box 9"/>
          <p:cNvSpPr txBox="1">
            <a:spLocks noChangeArrowheads="1"/>
          </p:cNvSpPr>
          <p:nvPr/>
        </p:nvSpPr>
        <p:spPr bwMode="auto">
          <a:xfrm>
            <a:off x="0" y="174625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k-SK" sz="1600" b="1" dirty="0">
                <a:solidFill>
                  <a:srgbClr val="005800"/>
                </a:solidFill>
                <a:latin typeface="Arial" charset="0"/>
                <a:cs typeface="Arial" charset="0"/>
              </a:rPr>
              <a:t>    </a:t>
            </a:r>
            <a:r>
              <a:rPr lang="sk-SK" sz="2000" b="1" dirty="0">
                <a:solidFill>
                  <a:srgbClr val="001F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2016</a:t>
            </a:r>
            <a:r>
              <a:rPr lang="sk-SK" sz="1600" b="1" dirty="0">
                <a:solidFill>
                  <a:srgbClr val="005800"/>
                </a:solidFill>
                <a:latin typeface="Arial" charset="0"/>
                <a:cs typeface="Arial" charset="0"/>
              </a:rPr>
              <a:t> 						</a:t>
            </a:r>
            <a:endParaRPr lang="sk-SK" sz="1400" dirty="0">
              <a:solidFill>
                <a:srgbClr val="0058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0978" y="6344444"/>
            <a:ext cx="8569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sk-SK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sk-SK" altLang="sk-SK" sz="1200" dirty="0">
                <a:solidFill>
                  <a:srgbClr val="7A0000"/>
                </a:solidFill>
                <a:latin typeface="Gill Sans MT" panose="020B0502020104020203" pitchFamily="34" charset="-18"/>
              </a:rPr>
              <a:t>Publikácie – kategória </a:t>
            </a:r>
            <a:r>
              <a:rPr lang="sk-SK" altLang="sk-SK" sz="1200" b="1" dirty="0" smtClean="0">
                <a:solidFill>
                  <a:srgbClr val="7A0000"/>
                </a:solidFill>
                <a:latin typeface="Gill Sans MT" panose="020B0502020104020203" pitchFamily="34" charset="-18"/>
              </a:rPr>
              <a:t>ADCA – 4x</a:t>
            </a:r>
            <a:r>
              <a:rPr lang="sk-SK" altLang="sk-SK" sz="1200" b="1" dirty="0">
                <a:solidFill>
                  <a:srgbClr val="7A0000"/>
                </a:solidFill>
                <a:latin typeface="Gill Sans MT" panose="020B0502020104020203" pitchFamily="34" charset="-18"/>
              </a:rPr>
              <a:t>				spolupráca s Dr. Z. </a:t>
            </a:r>
            <a:r>
              <a:rPr lang="sk-SK" altLang="sk-SK" sz="1200" b="1" dirty="0" err="1">
                <a:solidFill>
                  <a:srgbClr val="7A0000"/>
                </a:solidFill>
                <a:latin typeface="Gill Sans MT" panose="020B0502020104020203" pitchFamily="34" charset="-18"/>
              </a:rPr>
              <a:t>Gažovou</a:t>
            </a:r>
            <a:r>
              <a:rPr lang="sk-SK" altLang="sk-SK" sz="1200" b="1" dirty="0">
                <a:solidFill>
                  <a:srgbClr val="7A0000"/>
                </a:solidFill>
                <a:latin typeface="Gill Sans MT" panose="020B0502020104020203" pitchFamily="34" charset="-18"/>
              </a:rPr>
              <a:t> </a:t>
            </a:r>
          </a:p>
        </p:txBody>
      </p:sp>
      <p:sp>
        <p:nvSpPr>
          <p:cNvPr id="2" name="Obdĺžnik 1"/>
          <p:cNvSpPr/>
          <p:nvPr/>
        </p:nvSpPr>
        <p:spPr>
          <a:xfrm>
            <a:off x="4563887" y="439248"/>
            <a:ext cx="576039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sk-SK" sz="16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Musatov</a:t>
            </a:r>
            <a:r>
              <a:rPr lang="sk-SK" sz="1600" b="1" dirty="0">
                <a:solidFill>
                  <a:srgbClr val="005800"/>
                </a:solidFill>
                <a:latin typeface="Arial" charset="0"/>
                <a:cs typeface="Arial" charset="0"/>
              </a:rPr>
              <a:t> A. – Šipošová K. </a:t>
            </a:r>
            <a:r>
              <a:rPr lang="sk-SK" sz="1400" dirty="0">
                <a:solidFill>
                  <a:srgbClr val="005800"/>
                </a:solidFill>
                <a:latin typeface="Arial" charset="0"/>
                <a:cs typeface="Arial" charset="0"/>
              </a:rPr>
              <a:t>(ÚEF SAV)</a:t>
            </a:r>
          </a:p>
          <a:p>
            <a:pPr lvl="0">
              <a:spcBef>
                <a:spcPct val="50000"/>
              </a:spcBef>
              <a:defRPr/>
            </a:pPr>
            <a:r>
              <a:rPr lang="sk-SK" sz="1400" dirty="0">
                <a:solidFill>
                  <a:srgbClr val="005800"/>
                </a:solidFill>
                <a:latin typeface="Arial" charset="0"/>
                <a:cs typeface="Arial" charset="0"/>
              </a:rPr>
              <a:t>						</a:t>
            </a:r>
            <a:r>
              <a:rPr lang="sk-SK" sz="16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Lysáková</a:t>
            </a:r>
            <a:r>
              <a:rPr lang="sk-SK" sz="1600" b="1" dirty="0">
                <a:solidFill>
                  <a:srgbClr val="005800"/>
                </a:solidFill>
                <a:latin typeface="Arial" charset="0"/>
                <a:cs typeface="Arial" charset="0"/>
              </a:rPr>
              <a:t> V. </a:t>
            </a:r>
            <a:r>
              <a:rPr lang="sk-SK" sz="1400" dirty="0">
                <a:solidFill>
                  <a:srgbClr val="005800"/>
                </a:solidFill>
                <a:latin typeface="Arial" charset="0"/>
                <a:cs typeface="Arial" charset="0"/>
              </a:rPr>
              <a:t>PhD. študentka (PF UPJŠ)</a:t>
            </a:r>
          </a:p>
        </p:txBody>
      </p:sp>
      <p:sp>
        <p:nvSpPr>
          <p:cNvPr id="10" name="Obdĺžnik 9"/>
          <p:cNvSpPr/>
          <p:nvPr/>
        </p:nvSpPr>
        <p:spPr>
          <a:xfrm>
            <a:off x="6444208" y="17669"/>
            <a:ext cx="2699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Musatov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oxidačný stres, interakcia proteínov a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fosfolipidov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18934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179388" y="107241"/>
            <a:ext cx="638174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sk-SK" sz="1500" b="1" dirty="0" smtClean="0">
                <a:solidFill>
                  <a:srgbClr val="7A0000"/>
                </a:solidFill>
                <a:latin typeface="+mn-lt"/>
                <a:cs typeface="Arial" charset="0"/>
              </a:rPr>
              <a:t>Pozvané </a:t>
            </a:r>
            <a:r>
              <a:rPr lang="sk-SK" sz="1500" b="1" dirty="0">
                <a:solidFill>
                  <a:srgbClr val="7A0000"/>
                </a:solidFill>
                <a:latin typeface="+mn-lt"/>
                <a:cs typeface="Arial" charset="0"/>
              </a:rPr>
              <a:t>prednášky na medzinárodných a domácich vedeckých podujatiach:</a:t>
            </a:r>
          </a:p>
          <a:p>
            <a:pPr algn="l">
              <a:defRPr/>
            </a:pPr>
            <a:r>
              <a:rPr lang="sk-SK" sz="1200" dirty="0">
                <a:solidFill>
                  <a:srgbClr val="7A0000"/>
                </a:solidFill>
                <a:latin typeface="+mn-lt"/>
                <a:cs typeface="Arial" charset="0"/>
              </a:rPr>
              <a:t>uviesť tiež orálne prezentácie a prezentované </a:t>
            </a:r>
            <a:r>
              <a:rPr lang="sk-SK" sz="1200" dirty="0" err="1">
                <a:solidFill>
                  <a:srgbClr val="7A0000"/>
                </a:solidFill>
                <a:latin typeface="+mn-lt"/>
                <a:cs typeface="Arial" charset="0"/>
              </a:rPr>
              <a:t>postery</a:t>
            </a:r>
            <a:r>
              <a:rPr lang="sk-SK" sz="1200" dirty="0">
                <a:latin typeface="+mn-lt"/>
                <a:cs typeface="Arial" charset="0"/>
              </a:rPr>
              <a:t> </a:t>
            </a:r>
          </a:p>
        </p:txBody>
      </p:sp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266647" y="3140968"/>
            <a:ext cx="8856663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k-SK" sz="1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K.Šipošová</a:t>
            </a:r>
            <a:endParaRPr lang="sk-SK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uk-UA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Moderné aspekty zachovani</a:t>
            </a:r>
            <a:r>
              <a:rPr lang="en-US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a</a:t>
            </a:r>
            <a:r>
              <a:rPr lang="uk-UA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 ľudského zdravia</a:t>
            </a:r>
            <a:r>
              <a:rPr lang="uk-UA" sz="1200" dirty="0">
                <a:solidFill>
                  <a:srgbClr val="005800"/>
                </a:solidFill>
                <a:latin typeface="Arial" charset="0"/>
                <a:cs typeface="Arial" charset="0"/>
              </a:rPr>
              <a:t>,</a:t>
            </a:r>
            <a:r>
              <a:rPr lang="sk-SK" sz="1200" dirty="0">
                <a:solidFill>
                  <a:srgbClr val="005800"/>
                </a:solidFill>
                <a:latin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Kitka-Poloniny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, Ukrajina; </a:t>
            </a:r>
            <a:r>
              <a:rPr lang="uk-UA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22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.-</a:t>
            </a:r>
            <a:r>
              <a:rPr lang="uk-UA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23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.4.</a:t>
            </a:r>
            <a:r>
              <a:rPr lang="uk-UA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 2016 </a:t>
            </a:r>
            <a:endParaRPr lang="sk-SK" sz="1200" dirty="0">
              <a:solidFill>
                <a:srgbClr val="001F5C"/>
              </a:solidFill>
              <a:latin typeface="Arial" charset="0"/>
              <a:cs typeface="Arial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• </a:t>
            </a:r>
            <a:r>
              <a:rPr lang="sk-SK" sz="1200" dirty="0">
                <a:solidFill>
                  <a:srgbClr val="FF0000"/>
                </a:solidFill>
                <a:latin typeface="Arial" charset="0"/>
                <a:cs typeface="Arial" charset="0"/>
              </a:rPr>
              <a:t>K. </a:t>
            </a:r>
            <a:r>
              <a:rPr lang="sk-SK" sz="1200" dirty="0" err="1">
                <a:solidFill>
                  <a:srgbClr val="FF0000"/>
                </a:solidFill>
                <a:latin typeface="Arial" charset="0"/>
                <a:cs typeface="Arial" charset="0"/>
              </a:rPr>
              <a:t>Siposova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P.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Kopcansky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</a:t>
            </a:r>
            <a:r>
              <a:rPr lang="sk-SK" sz="1200" u="sng" dirty="0">
                <a:solidFill>
                  <a:srgbClr val="001F5C"/>
                </a:solidFill>
                <a:latin typeface="Arial" charset="0"/>
                <a:cs typeface="Arial" charset="0"/>
              </a:rPr>
              <a:t>I. </a:t>
            </a:r>
            <a:r>
              <a:rPr lang="sk-SK" sz="1200" u="sng" dirty="0" err="1">
                <a:solidFill>
                  <a:srgbClr val="001F5C"/>
                </a:solidFill>
                <a:latin typeface="Arial" charset="0"/>
                <a:cs typeface="Arial" charset="0"/>
              </a:rPr>
              <a:t>Haysak</a:t>
            </a:r>
            <a:r>
              <a:rPr lang="sk-SK" sz="1200" u="sng" dirty="0">
                <a:solidFill>
                  <a:srgbClr val="001F5C"/>
                </a:solidFill>
                <a:latin typeface="Arial" charset="0"/>
                <a:cs typeface="Arial" charset="0"/>
              </a:rPr>
              <a:t>, 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V.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Martishichkin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M.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Sabolchiy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H.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Vasylyeva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–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Effect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of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r</a:t>
            </a:r>
            <a:r>
              <a:rPr lang="en-US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adiation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on</a:t>
            </a:r>
            <a:r>
              <a:rPr lang="en-US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lysozyme</a:t>
            </a:r>
            <a:r>
              <a:rPr lang="en-US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amyloid</a:t>
            </a:r>
            <a:r>
              <a:rPr lang="en-US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fibrils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;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poster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I. H.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- prezentujúci autor</a:t>
            </a:r>
          </a:p>
          <a:p>
            <a:pPr algn="l">
              <a:spcBef>
                <a:spcPct val="50000"/>
              </a:spcBef>
              <a:defRPr/>
            </a:pPr>
            <a:endParaRPr lang="sk-SK" sz="1200" i="1" dirty="0">
              <a:solidFill>
                <a:srgbClr val="001F5C"/>
              </a:solidFill>
              <a:latin typeface="Arial" charset="0"/>
              <a:cs typeface="Arial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Physics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of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Liquid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Matter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: 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Modern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Problems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, PLMMP, 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Kijev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, Ukrajina; 27.-31.5.2016</a:t>
            </a:r>
          </a:p>
          <a:p>
            <a:pPr algn="l">
              <a:spcBef>
                <a:spcPct val="50000"/>
              </a:spcBef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• </a:t>
            </a:r>
            <a:r>
              <a:rPr lang="sk-SK" sz="1200" dirty="0">
                <a:solidFill>
                  <a:srgbClr val="FF0000"/>
                </a:solidFill>
                <a:latin typeface="Arial" charset="0"/>
                <a:cs typeface="Arial" charset="0"/>
              </a:rPr>
              <a:t>K. </a:t>
            </a:r>
            <a:r>
              <a:rPr lang="sk-SK" sz="1200" dirty="0" err="1">
                <a:solidFill>
                  <a:srgbClr val="FF0000"/>
                </a:solidFill>
                <a:latin typeface="Arial" charset="0"/>
                <a:cs typeface="Arial" charset="0"/>
              </a:rPr>
              <a:t>Siposova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</a:t>
            </a:r>
            <a:r>
              <a:rPr lang="sk-SK" sz="1200" u="sng" dirty="0">
                <a:solidFill>
                  <a:srgbClr val="001F5C"/>
                </a:solidFill>
                <a:latin typeface="Arial" charset="0"/>
                <a:cs typeface="Arial" charset="0"/>
              </a:rPr>
              <a:t>P. </a:t>
            </a:r>
            <a:r>
              <a:rPr lang="sk-SK" sz="1200" u="sng" dirty="0" err="1">
                <a:solidFill>
                  <a:srgbClr val="001F5C"/>
                </a:solidFill>
                <a:latin typeface="Arial" charset="0"/>
                <a:cs typeface="Arial" charset="0"/>
              </a:rPr>
              <a:t>Kopcansky</a:t>
            </a:r>
            <a:r>
              <a:rPr lang="sk-SK" sz="1200" u="sng" dirty="0">
                <a:solidFill>
                  <a:srgbClr val="001F5C"/>
                </a:solidFill>
                <a:latin typeface="Arial" charset="0"/>
                <a:cs typeface="Arial" charset="0"/>
              </a:rPr>
              <a:t>, 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I.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Haysak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V.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Martishichkin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M.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Sabolchiy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H.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Vasylyeva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- </a:t>
            </a:r>
            <a:r>
              <a:rPr lang="en-US" sz="1200" dirty="0">
                <a:solidFill>
                  <a:srgbClr val="001F5C"/>
                </a:solidFill>
                <a:latin typeface="Arial" charset="0"/>
                <a:cs typeface="Arial" charset="0"/>
              </a:rPr>
              <a:t>Radiation-enhanced de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struction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effect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of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nanoparticles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on</a:t>
            </a:r>
            <a:r>
              <a:rPr lang="en-US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protein </a:t>
            </a:r>
            <a:r>
              <a:rPr lang="en-US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amyloid</a:t>
            </a:r>
            <a:r>
              <a:rPr lang="en-US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fibrils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; pozvaná prednáška, P.K.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- prezentujúci autor</a:t>
            </a:r>
          </a:p>
          <a:p>
            <a:pPr algn="l">
              <a:spcBef>
                <a:spcPct val="50000"/>
              </a:spcBef>
              <a:defRPr/>
            </a:pPr>
            <a:endParaRPr lang="sk-SK" sz="1200" i="1" dirty="0">
              <a:solidFill>
                <a:srgbClr val="001F5C"/>
              </a:solidFill>
              <a:latin typeface="Arial" charset="0"/>
              <a:cs typeface="Arial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11th 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Int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. 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Conference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 on 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the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Scientific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 and 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Clinical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Applications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of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Magnetic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Carriers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, 31.5.-4.6.2016, 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Vancouver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, Kanada</a:t>
            </a:r>
          </a:p>
          <a:p>
            <a:pPr algn="l">
              <a:spcBef>
                <a:spcPct val="50000"/>
              </a:spcBef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• P.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Kopcansky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</a:t>
            </a:r>
            <a:r>
              <a:rPr lang="sk-SK" sz="1200" dirty="0">
                <a:solidFill>
                  <a:srgbClr val="FF0000"/>
                </a:solidFill>
                <a:latin typeface="Arial" charset="0"/>
                <a:cs typeface="Arial" charset="0"/>
              </a:rPr>
              <a:t>K. </a:t>
            </a:r>
            <a:r>
              <a:rPr lang="sk-SK" sz="1200" dirty="0" err="1">
                <a:solidFill>
                  <a:srgbClr val="FF0000"/>
                </a:solidFill>
                <a:latin typeface="Arial" charset="0"/>
                <a:cs typeface="Arial" charset="0"/>
              </a:rPr>
              <a:t>Siposova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</a:t>
            </a:r>
            <a:r>
              <a:rPr lang="sk-SK" sz="1200" u="sng" dirty="0">
                <a:solidFill>
                  <a:srgbClr val="001F5C"/>
                </a:solidFill>
                <a:latin typeface="Arial" charset="0"/>
                <a:cs typeface="Arial" charset="0"/>
              </a:rPr>
              <a:t>M. </a:t>
            </a:r>
            <a:r>
              <a:rPr lang="sk-SK" sz="1200" u="sng" dirty="0" err="1">
                <a:solidFill>
                  <a:srgbClr val="001F5C"/>
                </a:solidFill>
                <a:latin typeface="Arial" charset="0"/>
                <a:cs typeface="Arial" charset="0"/>
              </a:rPr>
              <a:t>Koneracka</a:t>
            </a:r>
            <a:r>
              <a:rPr lang="sk-SK" sz="1200" u="sng" dirty="0">
                <a:solidFill>
                  <a:srgbClr val="001F5C"/>
                </a:solidFill>
                <a:latin typeface="Arial" charset="0"/>
                <a:cs typeface="Arial" charset="0"/>
              </a:rPr>
              <a:t>, M, </a:t>
            </a:r>
            <a:r>
              <a:rPr lang="sk-SK" sz="1200" u="sng" dirty="0" err="1">
                <a:solidFill>
                  <a:srgbClr val="001F5C"/>
                </a:solidFill>
                <a:latin typeface="Arial" charset="0"/>
                <a:cs typeface="Arial" charset="0"/>
              </a:rPr>
              <a:t>Kubovcikova</a:t>
            </a:r>
            <a:r>
              <a:rPr lang="sk-SK" sz="1200" u="sng" dirty="0">
                <a:solidFill>
                  <a:srgbClr val="001F5C"/>
                </a:solidFill>
                <a:latin typeface="Arial" charset="0"/>
                <a:cs typeface="Arial" charset="0"/>
              </a:rPr>
              <a:t>, 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I.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Haysak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V.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Martishichkin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M.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Sabolchiy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H.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Vasylyeva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- </a:t>
            </a:r>
            <a:r>
              <a:rPr lang="en-US" sz="1200" dirty="0">
                <a:solidFill>
                  <a:srgbClr val="001F5C"/>
                </a:solidFill>
                <a:latin typeface="Arial" charset="0"/>
                <a:cs typeface="Arial" charset="0"/>
              </a:rPr>
              <a:t>Radiation-enhanced decomposition of protein </a:t>
            </a:r>
            <a:r>
              <a:rPr lang="en-US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amyloid</a:t>
            </a:r>
            <a:r>
              <a:rPr lang="en-US" sz="1200" dirty="0">
                <a:solidFill>
                  <a:srgbClr val="001F5C"/>
                </a:solidFill>
                <a:latin typeface="Arial" charset="0"/>
                <a:cs typeface="Arial" charset="0"/>
              </a:rPr>
              <a:t> fibrils by magnetic </a:t>
            </a:r>
            <a:r>
              <a:rPr lang="en-US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nanoparticles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; </a:t>
            </a:r>
            <a:r>
              <a:rPr lang="sk-SK" sz="1200" dirty="0" err="1">
                <a:solidFill>
                  <a:srgbClr val="001F5C"/>
                </a:solidFill>
                <a:latin typeface="Arial" charset="0"/>
                <a:cs typeface="Arial" charset="0"/>
              </a:rPr>
              <a:t>poster</a:t>
            </a: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, M.K.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- prezentujúci autor</a:t>
            </a:r>
          </a:p>
          <a:p>
            <a:pPr algn="l">
              <a:spcBef>
                <a:spcPct val="50000"/>
              </a:spcBef>
              <a:defRPr/>
            </a:pPr>
            <a:endParaRPr lang="sk-SK" sz="1000" dirty="0">
              <a:solidFill>
                <a:srgbClr val="001F5C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79387" y="764704"/>
            <a:ext cx="8856663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sk-SK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A. </a:t>
            </a:r>
            <a:r>
              <a:rPr lang="sk-SK" sz="1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Musatov</a:t>
            </a:r>
            <a:endParaRPr lang="sk-SK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25th </a:t>
            </a:r>
            <a:r>
              <a:rPr lang="uk-UA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M</a:t>
            </a:r>
            <a:r>
              <a:rPr lang="sk-SK" sz="1200" b="1" dirty="0" err="1">
                <a:solidFill>
                  <a:srgbClr val="005800"/>
                </a:solidFill>
                <a:latin typeface="Arial" charset="0"/>
                <a:cs typeface="Arial" charset="0"/>
              </a:rPr>
              <a:t>artinské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 dni dýchania, jún, 2016,</a:t>
            </a:r>
            <a:r>
              <a:rPr lang="uk-UA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 </a:t>
            </a:r>
            <a:r>
              <a:rPr lang="sk-SK" sz="1200" b="1" dirty="0">
                <a:solidFill>
                  <a:srgbClr val="005800"/>
                </a:solidFill>
                <a:latin typeface="Arial" charset="0"/>
                <a:cs typeface="Arial" charset="0"/>
              </a:rPr>
              <a:t>Martin, SR, </a:t>
            </a:r>
            <a:r>
              <a:rPr lang="sk-SK" sz="1200" dirty="0">
                <a:solidFill>
                  <a:srgbClr val="005800"/>
                </a:solidFill>
                <a:latin typeface="Arial" charset="0"/>
                <a:cs typeface="Arial" charset="0"/>
              </a:rPr>
              <a:t>ISBN: 978-80-8187-015-6</a:t>
            </a:r>
          </a:p>
          <a:p>
            <a:pPr algn="l">
              <a:spcBef>
                <a:spcPct val="50000"/>
              </a:spcBef>
              <a:defRPr/>
            </a:pPr>
            <a:r>
              <a:rPr lang="sk-SK" sz="1200" dirty="0">
                <a:solidFill>
                  <a:srgbClr val="001F5C"/>
                </a:solidFill>
                <a:latin typeface="Arial" charset="0"/>
                <a:cs typeface="Arial" charset="0"/>
              </a:rPr>
              <a:t>• </a:t>
            </a:r>
            <a:r>
              <a:rPr lang="sk-SK" sz="1200" i="1" u="sng" dirty="0" err="1">
                <a:solidFill>
                  <a:srgbClr val="001F5C"/>
                </a:solidFill>
                <a:latin typeface="Arial" charset="0"/>
                <a:cs typeface="Arial" charset="0"/>
              </a:rPr>
              <a:t>Musatov</a:t>
            </a:r>
            <a:r>
              <a:rPr lang="sk-SK" sz="1200" i="1" u="sng" dirty="0">
                <a:solidFill>
                  <a:srgbClr val="001F5C"/>
                </a:solidFill>
                <a:latin typeface="Arial" charset="0"/>
                <a:cs typeface="Arial" charset="0"/>
              </a:rPr>
              <a:t>, A., 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Sedlák E., 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Varhac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, R. “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Cytochrome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 c 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oxidase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 – a 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terminal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complex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of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the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respiratory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chain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”, prednáška, A. M. – prezentujúci autor</a:t>
            </a:r>
            <a:b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</a:br>
            <a:endParaRPr lang="sk-SK" sz="1200" i="1" dirty="0">
              <a:solidFill>
                <a:srgbClr val="001F5C"/>
              </a:solidFill>
              <a:latin typeface="Arial" charset="0"/>
              <a:cs typeface="Arial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Sedlák E, 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Musatov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 A, 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Varhač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 R. “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The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 role 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of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cardiolipin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 for 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function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 and stability 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of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 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cytochrome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 c </a:t>
            </a:r>
            <a:r>
              <a:rPr lang="sk-SK" sz="1200" i="1" dirty="0" err="1">
                <a:solidFill>
                  <a:srgbClr val="001F5C"/>
                </a:solidFill>
                <a:latin typeface="Arial" charset="0"/>
                <a:cs typeface="Arial" charset="0"/>
              </a:rPr>
              <a:t>oxidase</a:t>
            </a:r>
            <a:r>
              <a:rPr lang="sk-SK" sz="1200" i="1" dirty="0">
                <a:solidFill>
                  <a:srgbClr val="001F5C"/>
                </a:solidFill>
                <a:latin typeface="Arial" charset="0"/>
                <a:cs typeface="Arial" charset="0"/>
              </a:rPr>
              <a:t>”, E. S. – prezentujúci autor</a:t>
            </a:r>
          </a:p>
          <a:p>
            <a:pPr algn="l">
              <a:spcBef>
                <a:spcPct val="50000"/>
              </a:spcBef>
              <a:defRPr/>
            </a:pPr>
            <a:endParaRPr lang="sk-SK" sz="1000" dirty="0">
              <a:solidFill>
                <a:srgbClr val="001F5C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6444208" y="17669"/>
            <a:ext cx="2699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Musatov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oxidačný stres, interakcia proteínov a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fosfolipidov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296466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250825" y="814870"/>
            <a:ext cx="842486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sk-SK" sz="1200" dirty="0" err="1">
                <a:solidFill>
                  <a:srgbClr val="001F5C"/>
                </a:solidFill>
              </a:rPr>
              <a:t>Názov</a:t>
            </a:r>
            <a:r>
              <a:rPr lang="en-US" altLang="sk-SK" sz="1200" dirty="0">
                <a:solidFill>
                  <a:srgbClr val="001F5C"/>
                </a:solidFill>
              </a:rPr>
              <a:t>:</a:t>
            </a:r>
            <a:r>
              <a:rPr lang="en-US" altLang="sk-SK" sz="1200" b="1" i="1" dirty="0">
                <a:solidFill>
                  <a:srgbClr val="001F5C"/>
                </a:solidFill>
              </a:rPr>
              <a:t>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Funkčná</a:t>
            </a:r>
            <a:r>
              <a:rPr lang="en-US" altLang="sk-SK" sz="1200" b="1" i="1" dirty="0">
                <a:solidFill>
                  <a:srgbClr val="005800"/>
                </a:solidFill>
              </a:rPr>
              <a:t> a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štruktúrna</a:t>
            </a:r>
            <a:r>
              <a:rPr lang="en-US" altLang="sk-SK" sz="1200" b="1" i="1" dirty="0">
                <a:solidFill>
                  <a:srgbClr val="005800"/>
                </a:solidFill>
              </a:rPr>
              <a:t>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integrita</a:t>
            </a:r>
            <a:r>
              <a:rPr lang="en-US" altLang="sk-SK" sz="1200" b="1" i="1" dirty="0">
                <a:solidFill>
                  <a:srgbClr val="005800"/>
                </a:solidFill>
              </a:rPr>
              <a:t>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proteínov</a:t>
            </a:r>
            <a:r>
              <a:rPr lang="en-US" altLang="sk-SK" sz="1200" b="1" i="1" dirty="0">
                <a:solidFill>
                  <a:srgbClr val="005800"/>
                </a:solidFill>
              </a:rPr>
              <a:t> v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dvojvrstvových</a:t>
            </a:r>
            <a:r>
              <a:rPr lang="en-US" altLang="sk-SK" sz="1200" b="1" i="1" dirty="0">
                <a:solidFill>
                  <a:srgbClr val="005800"/>
                </a:solidFill>
              </a:rPr>
              <a:t>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micelách</a:t>
            </a:r>
            <a:r>
              <a:rPr lang="en-US" altLang="sk-SK" sz="1200" b="1" i="1" dirty="0">
                <a:solidFill>
                  <a:srgbClr val="005800"/>
                </a:solidFill>
              </a:rPr>
              <a:t> –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aplikácia</a:t>
            </a:r>
            <a:r>
              <a:rPr lang="en-US" altLang="sk-SK" sz="1200" b="1" i="1" dirty="0">
                <a:solidFill>
                  <a:srgbClr val="005800"/>
                </a:solidFill>
              </a:rPr>
              <a:t>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na</a:t>
            </a:r>
            <a:r>
              <a:rPr lang="en-US" altLang="sk-SK" sz="1200" b="1" i="1" dirty="0">
                <a:solidFill>
                  <a:srgbClr val="005800"/>
                </a:solidFill>
              </a:rPr>
              <a:t>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mitochondriálne</a:t>
            </a:r>
            <a:r>
              <a:rPr lang="en-US" altLang="sk-SK" sz="1200" b="1" i="1" dirty="0">
                <a:solidFill>
                  <a:srgbClr val="005800"/>
                </a:solidFill>
              </a:rPr>
              <a:t> a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amyloidogénne</a:t>
            </a:r>
            <a:r>
              <a:rPr lang="en-US" altLang="sk-SK" sz="1200" b="1" i="1" dirty="0">
                <a:solidFill>
                  <a:srgbClr val="005800"/>
                </a:solidFill>
              </a:rPr>
              <a:t>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proteíny</a:t>
            </a:r>
            <a:endParaRPr lang="en-US" altLang="sk-SK" sz="1200" b="1" i="1" dirty="0">
              <a:solidFill>
                <a:srgbClr val="005800"/>
              </a:solidFill>
            </a:endParaRPr>
          </a:p>
          <a:p>
            <a:pPr algn="l" eaLnBrk="1" hangingPunct="1"/>
            <a:r>
              <a:rPr lang="sk-SK" altLang="sk-SK" sz="1200" dirty="0">
                <a:solidFill>
                  <a:srgbClr val="001F5C"/>
                </a:solidFill>
              </a:rPr>
              <a:t>1.1.2014 – 31.12.2016</a:t>
            </a:r>
            <a:endParaRPr lang="en-US" altLang="sk-SK" sz="1200" dirty="0">
              <a:solidFill>
                <a:srgbClr val="001F5C"/>
              </a:solidFill>
            </a:endParaRPr>
          </a:p>
          <a:p>
            <a:pPr algn="l" eaLnBrk="1" hangingPunct="1"/>
            <a:r>
              <a:rPr lang="en-US" altLang="sk-SK" sz="1200" dirty="0">
                <a:solidFill>
                  <a:srgbClr val="001F5C"/>
                </a:solidFill>
              </a:rPr>
              <a:t>Program:</a:t>
            </a:r>
            <a:r>
              <a:rPr lang="sk-SK" altLang="sk-SK" sz="1200" dirty="0">
                <a:solidFill>
                  <a:srgbClr val="001F5C"/>
                </a:solidFill>
              </a:rPr>
              <a:t> VEGA</a:t>
            </a:r>
            <a:endParaRPr lang="en-US" altLang="sk-SK" sz="1200" dirty="0">
              <a:solidFill>
                <a:srgbClr val="001F5C"/>
              </a:solidFill>
            </a:endParaRPr>
          </a:p>
          <a:p>
            <a:pPr algn="l" eaLnBrk="1" hangingPunct="1"/>
            <a:r>
              <a:rPr lang="en-US" altLang="sk-SK" sz="1200" dirty="0" err="1">
                <a:solidFill>
                  <a:srgbClr val="001F5C"/>
                </a:solidFill>
              </a:rPr>
              <a:t>Zodpovedný</a:t>
            </a:r>
            <a:r>
              <a:rPr lang="en-US" altLang="sk-SK" sz="1200" dirty="0">
                <a:solidFill>
                  <a:srgbClr val="001F5C"/>
                </a:solidFill>
              </a:rPr>
              <a:t> </a:t>
            </a:r>
            <a:r>
              <a:rPr lang="en-US" altLang="sk-SK" sz="1200" dirty="0" err="1">
                <a:solidFill>
                  <a:srgbClr val="001F5C"/>
                </a:solidFill>
              </a:rPr>
              <a:t>riešiteľ</a:t>
            </a:r>
            <a:r>
              <a:rPr lang="en-US" altLang="sk-SK" sz="1200" dirty="0">
                <a:solidFill>
                  <a:srgbClr val="001F5C"/>
                </a:solidFill>
              </a:rPr>
              <a:t>:</a:t>
            </a:r>
            <a:r>
              <a:rPr lang="sk-SK" altLang="sk-SK" sz="1200" dirty="0">
                <a:solidFill>
                  <a:srgbClr val="001F5C"/>
                </a:solidFill>
              </a:rPr>
              <a:t> </a:t>
            </a:r>
            <a:r>
              <a:rPr lang="en-US" altLang="sk-SK" sz="1200" b="1" dirty="0">
                <a:solidFill>
                  <a:srgbClr val="FF0000"/>
                </a:solidFill>
              </a:rPr>
              <a:t>Dr. </a:t>
            </a:r>
            <a:r>
              <a:rPr lang="sk-SK" altLang="sk-SK" sz="1200" b="1" dirty="0" err="1">
                <a:solidFill>
                  <a:srgbClr val="FF0000"/>
                </a:solidFill>
              </a:rPr>
              <a:t>Musatov</a:t>
            </a:r>
            <a:r>
              <a:rPr lang="sk-SK" altLang="sk-SK" sz="1200" dirty="0">
                <a:solidFill>
                  <a:srgbClr val="001F5C"/>
                </a:solidFill>
              </a:rPr>
              <a:t>, A., </a:t>
            </a:r>
            <a:r>
              <a:rPr lang="sk-SK" altLang="sk-SK" sz="1200" dirty="0" err="1">
                <a:solidFill>
                  <a:srgbClr val="001F5C"/>
                </a:solidFill>
              </a:rPr>
              <a:t>Dr</a:t>
            </a:r>
            <a:r>
              <a:rPr lang="en-US" altLang="sk-SK" sz="1200" dirty="0">
                <a:solidFill>
                  <a:srgbClr val="001F5C"/>
                </a:solidFill>
              </a:rPr>
              <a:t>Sc.</a:t>
            </a:r>
            <a:endParaRPr lang="sk-SK" altLang="sk-SK" sz="1200" dirty="0">
              <a:solidFill>
                <a:srgbClr val="001F5C"/>
              </a:solidFill>
            </a:endParaRPr>
          </a:p>
          <a:p>
            <a:pPr algn="l" eaLnBrk="1" hangingPunct="1"/>
            <a:r>
              <a:rPr lang="sk-SK" altLang="sk-SK" sz="1200" dirty="0">
                <a:solidFill>
                  <a:srgbClr val="001F5C"/>
                </a:solidFill>
              </a:rPr>
              <a:t>spoluriešiteľ (</a:t>
            </a:r>
            <a:r>
              <a:rPr lang="sk-SK" altLang="sk-SK" sz="1200" dirty="0">
                <a:solidFill>
                  <a:srgbClr val="FF0000"/>
                </a:solidFill>
              </a:rPr>
              <a:t>K.Š</a:t>
            </a:r>
            <a:r>
              <a:rPr lang="sk-SK" altLang="sk-SK" sz="1200" dirty="0">
                <a:solidFill>
                  <a:srgbClr val="001F5C"/>
                </a:solidFill>
              </a:rPr>
              <a:t>)</a:t>
            </a:r>
          </a:p>
          <a:p>
            <a:pPr algn="l" eaLnBrk="1" hangingPunct="1"/>
            <a:endParaRPr lang="sk-SK" altLang="sk-SK" sz="1200" dirty="0">
              <a:solidFill>
                <a:srgbClr val="001F5C"/>
              </a:solidFill>
            </a:endParaRPr>
          </a:p>
          <a:p>
            <a:pPr algn="l" eaLnBrk="1" hangingPunct="1"/>
            <a:r>
              <a:rPr lang="en-US" altLang="sk-SK" sz="1200" dirty="0" err="1">
                <a:solidFill>
                  <a:srgbClr val="001F5C"/>
                </a:solidFill>
              </a:rPr>
              <a:t>Názov</a:t>
            </a:r>
            <a:r>
              <a:rPr lang="en-US" altLang="sk-SK" sz="1200" dirty="0">
                <a:solidFill>
                  <a:srgbClr val="001F5C"/>
                </a:solidFill>
              </a:rPr>
              <a:t>:</a:t>
            </a:r>
            <a:r>
              <a:rPr lang="en-US" altLang="sk-SK" sz="1200" b="1" i="1" dirty="0">
                <a:solidFill>
                  <a:srgbClr val="001F5C"/>
                </a:solidFill>
              </a:rPr>
              <a:t>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Štúdium</a:t>
            </a:r>
            <a:r>
              <a:rPr lang="en-US" altLang="sk-SK" sz="1200" b="1" i="1" dirty="0">
                <a:solidFill>
                  <a:srgbClr val="005800"/>
                </a:solidFill>
              </a:rPr>
              <a:t> stability a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agregácie</a:t>
            </a:r>
            <a:r>
              <a:rPr lang="en-US" altLang="sk-SK" sz="1200" b="1" i="1" dirty="0">
                <a:solidFill>
                  <a:srgbClr val="005800"/>
                </a:solidFill>
              </a:rPr>
              <a:t>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natívne</a:t>
            </a:r>
            <a:r>
              <a:rPr lang="en-US" altLang="sk-SK" sz="1200" b="1" i="1" dirty="0">
                <a:solidFill>
                  <a:srgbClr val="005800"/>
                </a:solidFill>
              </a:rPr>
              <a:t>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rozbalených</a:t>
            </a:r>
            <a:r>
              <a:rPr lang="en-US" altLang="sk-SK" sz="1200" b="1" i="1" dirty="0">
                <a:solidFill>
                  <a:srgbClr val="005800"/>
                </a:solidFill>
              </a:rPr>
              <a:t>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proteínov</a:t>
            </a:r>
            <a:endParaRPr lang="en-US" altLang="sk-SK" sz="1200" b="1" i="1" dirty="0">
              <a:solidFill>
                <a:srgbClr val="005800"/>
              </a:solidFill>
            </a:endParaRPr>
          </a:p>
          <a:p>
            <a:pPr algn="l" eaLnBrk="1" hangingPunct="1"/>
            <a:r>
              <a:rPr lang="sk-SK" altLang="sk-SK" sz="1200" dirty="0">
                <a:solidFill>
                  <a:srgbClr val="001F5C"/>
                </a:solidFill>
              </a:rPr>
              <a:t>1.1.2014 – 31.12.2017</a:t>
            </a:r>
            <a:endParaRPr lang="en-US" altLang="sk-SK" sz="1200" dirty="0">
              <a:solidFill>
                <a:srgbClr val="001F5C"/>
              </a:solidFill>
            </a:endParaRPr>
          </a:p>
          <a:p>
            <a:pPr algn="l" eaLnBrk="1" hangingPunct="1"/>
            <a:r>
              <a:rPr lang="en-US" altLang="sk-SK" sz="1200" dirty="0">
                <a:solidFill>
                  <a:srgbClr val="001F5C"/>
                </a:solidFill>
              </a:rPr>
              <a:t>Program:</a:t>
            </a:r>
            <a:r>
              <a:rPr lang="sk-SK" altLang="sk-SK" sz="1200" dirty="0">
                <a:solidFill>
                  <a:srgbClr val="001F5C"/>
                </a:solidFill>
              </a:rPr>
              <a:t> VEGA</a:t>
            </a:r>
            <a:endParaRPr lang="en-US" altLang="sk-SK" sz="1200" dirty="0">
              <a:solidFill>
                <a:srgbClr val="001F5C"/>
              </a:solidFill>
            </a:endParaRPr>
          </a:p>
          <a:p>
            <a:pPr algn="l" eaLnBrk="1" hangingPunct="1"/>
            <a:r>
              <a:rPr lang="en-US" altLang="sk-SK" sz="1200" dirty="0" err="1">
                <a:solidFill>
                  <a:srgbClr val="001F5C"/>
                </a:solidFill>
              </a:rPr>
              <a:t>Zodpovedný</a:t>
            </a:r>
            <a:r>
              <a:rPr lang="en-US" altLang="sk-SK" sz="1200" dirty="0">
                <a:solidFill>
                  <a:srgbClr val="001F5C"/>
                </a:solidFill>
              </a:rPr>
              <a:t> </a:t>
            </a:r>
            <a:r>
              <a:rPr lang="en-US" altLang="sk-SK" sz="1200" dirty="0" err="1">
                <a:solidFill>
                  <a:srgbClr val="001F5C"/>
                </a:solidFill>
              </a:rPr>
              <a:t>riešiteľ</a:t>
            </a:r>
            <a:r>
              <a:rPr lang="en-US" altLang="sk-SK" sz="1200" dirty="0">
                <a:solidFill>
                  <a:srgbClr val="001F5C"/>
                </a:solidFill>
              </a:rPr>
              <a:t>:</a:t>
            </a:r>
            <a:r>
              <a:rPr lang="sk-SK" altLang="sk-SK" sz="1200" dirty="0">
                <a:solidFill>
                  <a:srgbClr val="001F5C"/>
                </a:solidFill>
              </a:rPr>
              <a:t> RN</a:t>
            </a:r>
            <a:r>
              <a:rPr lang="en-US" altLang="sk-SK" sz="1200" dirty="0">
                <a:solidFill>
                  <a:srgbClr val="001F5C"/>
                </a:solidFill>
              </a:rPr>
              <a:t>Dr. </a:t>
            </a:r>
            <a:r>
              <a:rPr lang="sk-SK" altLang="sk-SK" sz="1200" dirty="0" err="1">
                <a:solidFill>
                  <a:srgbClr val="001F5C"/>
                </a:solidFill>
              </a:rPr>
              <a:t>Fedunová</a:t>
            </a:r>
            <a:r>
              <a:rPr lang="sk-SK" altLang="sk-SK" sz="1200" dirty="0">
                <a:solidFill>
                  <a:srgbClr val="001F5C"/>
                </a:solidFill>
              </a:rPr>
              <a:t> D., </a:t>
            </a:r>
            <a:r>
              <a:rPr lang="sk-SK" altLang="sk-SK" sz="1200" dirty="0" err="1">
                <a:solidFill>
                  <a:srgbClr val="001F5C"/>
                </a:solidFill>
              </a:rPr>
              <a:t>PhD</a:t>
            </a:r>
            <a:r>
              <a:rPr lang="en-US" altLang="sk-SK" sz="1200" dirty="0">
                <a:solidFill>
                  <a:srgbClr val="001F5C"/>
                </a:solidFill>
              </a:rPr>
              <a:t>.</a:t>
            </a:r>
            <a:endParaRPr lang="sk-SK" altLang="sk-SK" sz="1200" dirty="0">
              <a:solidFill>
                <a:srgbClr val="001F5C"/>
              </a:solidFill>
            </a:endParaRPr>
          </a:p>
          <a:p>
            <a:pPr algn="l" eaLnBrk="1" hangingPunct="1"/>
            <a:r>
              <a:rPr lang="sk-SK" altLang="sk-SK" sz="1200" dirty="0">
                <a:solidFill>
                  <a:srgbClr val="001F5C"/>
                </a:solidFill>
              </a:rPr>
              <a:t>spoluriešiteľ ( </a:t>
            </a:r>
            <a:r>
              <a:rPr lang="sk-SK" altLang="sk-SK" sz="1200" dirty="0">
                <a:solidFill>
                  <a:srgbClr val="FF0000"/>
                </a:solidFill>
              </a:rPr>
              <a:t>A.M</a:t>
            </a:r>
            <a:r>
              <a:rPr lang="sk-SK" altLang="sk-SK" sz="1200" dirty="0">
                <a:solidFill>
                  <a:srgbClr val="001F5C"/>
                </a:solidFill>
              </a:rPr>
              <a:t>.)</a:t>
            </a:r>
          </a:p>
          <a:p>
            <a:pPr algn="l" eaLnBrk="1" hangingPunct="1"/>
            <a:endParaRPr lang="sk-SK" altLang="sk-SK" sz="1200" dirty="0">
              <a:solidFill>
                <a:srgbClr val="001F5C"/>
              </a:solidFill>
            </a:endParaRPr>
          </a:p>
          <a:p>
            <a:pPr algn="l" eaLnBrk="1" hangingPunct="1"/>
            <a:r>
              <a:rPr lang="en-US" altLang="sk-SK" sz="1200" dirty="0" err="1">
                <a:solidFill>
                  <a:srgbClr val="001F5C"/>
                </a:solidFill>
              </a:rPr>
              <a:t>Názov</a:t>
            </a:r>
            <a:r>
              <a:rPr lang="en-US" altLang="sk-SK" sz="1200" dirty="0">
                <a:solidFill>
                  <a:srgbClr val="001F5C"/>
                </a:solidFill>
              </a:rPr>
              <a:t>:</a:t>
            </a:r>
            <a:r>
              <a:rPr lang="en-US" altLang="sk-SK" sz="1200" b="1" i="1" dirty="0">
                <a:solidFill>
                  <a:srgbClr val="001F5C"/>
                </a:solidFill>
              </a:rPr>
              <a:t> </a:t>
            </a:r>
            <a:r>
              <a:rPr lang="en-US" altLang="sk-SK" sz="1200" b="1" i="1" dirty="0">
                <a:solidFill>
                  <a:srgbClr val="005800"/>
                </a:solidFill>
              </a:rPr>
              <a:t>MACOSYS -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Magneticky</a:t>
            </a:r>
            <a:r>
              <a:rPr lang="en-US" altLang="sk-SK" sz="1200" b="1" i="1" dirty="0">
                <a:solidFill>
                  <a:srgbClr val="005800"/>
                </a:solidFill>
              </a:rPr>
              <a:t>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aktívne</a:t>
            </a:r>
            <a:r>
              <a:rPr lang="en-US" altLang="sk-SK" sz="1200" b="1" i="1" dirty="0">
                <a:solidFill>
                  <a:srgbClr val="005800"/>
                </a:solidFill>
              </a:rPr>
              <a:t>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anizotrópne</a:t>
            </a:r>
            <a:r>
              <a:rPr lang="en-US" altLang="sk-SK" sz="1200" b="1" i="1" dirty="0">
                <a:solidFill>
                  <a:srgbClr val="005800"/>
                </a:solidFill>
              </a:rPr>
              <a:t>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kompozitne</a:t>
            </a:r>
            <a:r>
              <a:rPr lang="en-US" altLang="sk-SK" sz="1200" b="1" i="1" dirty="0">
                <a:solidFill>
                  <a:srgbClr val="005800"/>
                </a:solidFill>
              </a:rPr>
              <a:t> </a:t>
            </a:r>
            <a:r>
              <a:rPr lang="en-US" altLang="sk-SK" sz="1200" b="1" i="1" dirty="0" err="1">
                <a:solidFill>
                  <a:srgbClr val="005800"/>
                </a:solidFill>
              </a:rPr>
              <a:t>systémy</a:t>
            </a:r>
            <a:endParaRPr lang="en-US" altLang="sk-SK" sz="1200" b="1" i="1" dirty="0">
              <a:solidFill>
                <a:srgbClr val="005800"/>
              </a:solidFill>
            </a:endParaRPr>
          </a:p>
          <a:p>
            <a:pPr algn="l" eaLnBrk="1" hangingPunct="1"/>
            <a:r>
              <a:rPr lang="sk-SK" altLang="sk-SK" sz="1200" dirty="0">
                <a:solidFill>
                  <a:srgbClr val="001F5C"/>
                </a:solidFill>
              </a:rPr>
              <a:t>09/2013 – 08/2016</a:t>
            </a:r>
            <a:endParaRPr lang="en-US" altLang="sk-SK" sz="1200" dirty="0">
              <a:solidFill>
                <a:srgbClr val="001F5C"/>
              </a:solidFill>
            </a:endParaRPr>
          </a:p>
          <a:p>
            <a:pPr algn="l" eaLnBrk="1" hangingPunct="1"/>
            <a:r>
              <a:rPr lang="en-US" altLang="sk-SK" sz="1200" dirty="0">
                <a:solidFill>
                  <a:srgbClr val="001F5C"/>
                </a:solidFill>
              </a:rPr>
              <a:t>Program:</a:t>
            </a:r>
            <a:r>
              <a:rPr lang="sk-SK" altLang="sk-SK" sz="1200" dirty="0">
                <a:solidFill>
                  <a:srgbClr val="001F5C"/>
                </a:solidFill>
              </a:rPr>
              <a:t> m-</a:t>
            </a:r>
            <a:r>
              <a:rPr lang="en-US" altLang="sk-SK" sz="1200" dirty="0">
                <a:solidFill>
                  <a:srgbClr val="001F5C"/>
                </a:solidFill>
              </a:rPr>
              <a:t>ERANET</a:t>
            </a:r>
          </a:p>
          <a:p>
            <a:pPr algn="l" eaLnBrk="1" hangingPunct="1"/>
            <a:r>
              <a:rPr lang="en-US" altLang="sk-SK" sz="1200" dirty="0" err="1">
                <a:solidFill>
                  <a:srgbClr val="001F5C"/>
                </a:solidFill>
              </a:rPr>
              <a:t>Zodpovedný</a:t>
            </a:r>
            <a:r>
              <a:rPr lang="en-US" altLang="sk-SK" sz="1200" dirty="0">
                <a:solidFill>
                  <a:srgbClr val="001F5C"/>
                </a:solidFill>
              </a:rPr>
              <a:t> </a:t>
            </a:r>
            <a:r>
              <a:rPr lang="en-US" altLang="sk-SK" sz="1200" dirty="0" err="1">
                <a:solidFill>
                  <a:srgbClr val="001F5C"/>
                </a:solidFill>
              </a:rPr>
              <a:t>riešiteľ</a:t>
            </a:r>
            <a:r>
              <a:rPr lang="en-US" altLang="sk-SK" sz="1200" dirty="0">
                <a:solidFill>
                  <a:srgbClr val="001F5C"/>
                </a:solidFill>
              </a:rPr>
              <a:t>:</a:t>
            </a:r>
            <a:r>
              <a:rPr lang="sk-SK" altLang="sk-SK" sz="1200" dirty="0">
                <a:solidFill>
                  <a:srgbClr val="001F5C"/>
                </a:solidFill>
              </a:rPr>
              <a:t> </a:t>
            </a:r>
            <a:r>
              <a:rPr lang="en-US" altLang="sk-SK" sz="1200" dirty="0">
                <a:solidFill>
                  <a:srgbClr val="001F5C"/>
                </a:solidFill>
              </a:rPr>
              <a:t>Doc. </a:t>
            </a:r>
            <a:r>
              <a:rPr lang="en-US" altLang="sk-SK" sz="1200" dirty="0" err="1">
                <a:solidFill>
                  <a:srgbClr val="001F5C"/>
                </a:solidFill>
              </a:rPr>
              <a:t>RNDr</a:t>
            </a:r>
            <a:r>
              <a:rPr lang="en-US" altLang="sk-SK" sz="1200" dirty="0">
                <a:solidFill>
                  <a:srgbClr val="001F5C"/>
                </a:solidFill>
              </a:rPr>
              <a:t>. </a:t>
            </a:r>
            <a:r>
              <a:rPr lang="en-US" altLang="sk-SK" sz="1200" dirty="0" err="1">
                <a:solidFill>
                  <a:srgbClr val="001F5C"/>
                </a:solidFill>
              </a:rPr>
              <a:t>Kopčanský</a:t>
            </a:r>
            <a:r>
              <a:rPr lang="en-US" altLang="sk-SK" sz="1200" dirty="0">
                <a:solidFill>
                  <a:srgbClr val="001F5C"/>
                </a:solidFill>
              </a:rPr>
              <a:t> P</a:t>
            </a:r>
            <a:r>
              <a:rPr lang="sk-SK" altLang="sk-SK" sz="1200" dirty="0">
                <a:solidFill>
                  <a:srgbClr val="001F5C"/>
                </a:solidFill>
              </a:rPr>
              <a:t>.,</a:t>
            </a:r>
            <a:r>
              <a:rPr lang="en-US" altLang="sk-SK" sz="1200" dirty="0">
                <a:solidFill>
                  <a:srgbClr val="001F5C"/>
                </a:solidFill>
              </a:rPr>
              <a:t> </a:t>
            </a:r>
            <a:r>
              <a:rPr lang="en-US" altLang="sk-SK" sz="1200" dirty="0" err="1">
                <a:solidFill>
                  <a:srgbClr val="001F5C"/>
                </a:solidFill>
              </a:rPr>
              <a:t>CSc</a:t>
            </a:r>
            <a:r>
              <a:rPr lang="en-US" altLang="sk-SK" sz="1200" dirty="0">
                <a:solidFill>
                  <a:srgbClr val="001F5C"/>
                </a:solidFill>
              </a:rPr>
              <a:t>.</a:t>
            </a:r>
            <a:endParaRPr lang="sk-SK" altLang="sk-SK" sz="1200" dirty="0">
              <a:solidFill>
                <a:srgbClr val="001F5C"/>
              </a:solidFill>
            </a:endParaRPr>
          </a:p>
          <a:p>
            <a:pPr algn="l" eaLnBrk="1" hangingPunct="1"/>
            <a:r>
              <a:rPr lang="sk-SK" altLang="sk-SK" sz="1200" dirty="0">
                <a:solidFill>
                  <a:srgbClr val="001F5C"/>
                </a:solidFill>
              </a:rPr>
              <a:t>úloha v projekte: spoluriešiteľ (</a:t>
            </a:r>
            <a:r>
              <a:rPr lang="sk-SK" altLang="sk-SK" sz="1200" dirty="0">
                <a:solidFill>
                  <a:srgbClr val="FF0000"/>
                </a:solidFill>
              </a:rPr>
              <a:t>A.M.; K.Š</a:t>
            </a:r>
            <a:r>
              <a:rPr lang="sk-SK" altLang="sk-SK" sz="1200" dirty="0">
                <a:solidFill>
                  <a:srgbClr val="001F5C"/>
                </a:solidFill>
              </a:rPr>
              <a:t>)</a:t>
            </a:r>
          </a:p>
          <a:p>
            <a:pPr algn="l" eaLnBrk="1" hangingPunct="1"/>
            <a:endParaRPr lang="sk-SK" altLang="sk-SK" sz="1200" dirty="0">
              <a:solidFill>
                <a:srgbClr val="001F5C"/>
              </a:solidFill>
            </a:endParaRPr>
          </a:p>
          <a:p>
            <a:pPr algn="l" eaLnBrk="1" hangingPunct="1"/>
            <a:r>
              <a:rPr lang="sk-SK" altLang="sk-SK" sz="1200" dirty="0">
                <a:solidFill>
                  <a:srgbClr val="001F5C"/>
                </a:solidFill>
              </a:rPr>
              <a:t>Názov: </a:t>
            </a:r>
            <a:r>
              <a:rPr lang="sk-SK" altLang="sk-SK" sz="1200" b="1" i="1" dirty="0" err="1">
                <a:solidFill>
                  <a:srgbClr val="005800"/>
                </a:solidFill>
              </a:rPr>
              <a:t>Nanočastice</a:t>
            </a:r>
            <a:r>
              <a:rPr lang="sk-SK" altLang="sk-SK" sz="1200" b="1" i="1" dirty="0">
                <a:solidFill>
                  <a:srgbClr val="005800"/>
                </a:solidFill>
              </a:rPr>
              <a:t> v </a:t>
            </a:r>
            <a:r>
              <a:rPr lang="sk-SK" altLang="sk-SK" sz="1200" b="1" i="1" dirty="0" err="1">
                <a:solidFill>
                  <a:srgbClr val="005800"/>
                </a:solidFill>
              </a:rPr>
              <a:t>anizotrópnych</a:t>
            </a:r>
            <a:r>
              <a:rPr lang="sk-SK" altLang="sk-SK" sz="1200" b="1" i="1" dirty="0">
                <a:solidFill>
                  <a:srgbClr val="005800"/>
                </a:solidFill>
              </a:rPr>
              <a:t> systémoch</a:t>
            </a:r>
          </a:p>
          <a:p>
            <a:pPr algn="l" eaLnBrk="1" hangingPunct="1"/>
            <a:r>
              <a:rPr lang="sk-SK" altLang="sk-SK" sz="1200" dirty="0">
                <a:solidFill>
                  <a:srgbClr val="001F5C"/>
                </a:solidFill>
              </a:rPr>
              <a:t>07/2016 – 06/2020</a:t>
            </a:r>
          </a:p>
          <a:p>
            <a:pPr algn="l" eaLnBrk="1" hangingPunct="1"/>
            <a:r>
              <a:rPr lang="sk-SK" altLang="sk-SK" sz="1200" dirty="0">
                <a:solidFill>
                  <a:srgbClr val="001F5C"/>
                </a:solidFill>
              </a:rPr>
              <a:t>Program: APVV</a:t>
            </a:r>
          </a:p>
          <a:p>
            <a:pPr algn="l" eaLnBrk="1" hangingPunct="1"/>
            <a:r>
              <a:rPr lang="sk-SK" altLang="sk-SK" sz="1200" dirty="0">
                <a:solidFill>
                  <a:srgbClr val="001F5C"/>
                </a:solidFill>
              </a:rPr>
              <a:t>Zodpovedný riešiteľ: Doc. RNDr. </a:t>
            </a:r>
            <a:r>
              <a:rPr lang="sk-SK" altLang="sk-SK" sz="1200" dirty="0" err="1">
                <a:solidFill>
                  <a:srgbClr val="001F5C"/>
                </a:solidFill>
              </a:rPr>
              <a:t>Kopčanský</a:t>
            </a:r>
            <a:r>
              <a:rPr lang="sk-SK" altLang="sk-SK" sz="1200" dirty="0">
                <a:solidFill>
                  <a:srgbClr val="001F5C"/>
                </a:solidFill>
              </a:rPr>
              <a:t> P., CSc.</a:t>
            </a:r>
          </a:p>
          <a:p>
            <a:pPr algn="l" eaLnBrk="1" hangingPunct="1"/>
            <a:r>
              <a:rPr lang="sk-SK" altLang="sk-SK" sz="1200" dirty="0">
                <a:solidFill>
                  <a:srgbClr val="001F5C"/>
                </a:solidFill>
              </a:rPr>
              <a:t>úloha v projekte: spoluriešiteľ (</a:t>
            </a:r>
            <a:r>
              <a:rPr lang="sk-SK" altLang="sk-SK" sz="1200" dirty="0">
                <a:solidFill>
                  <a:srgbClr val="FF0000"/>
                </a:solidFill>
              </a:rPr>
              <a:t>A.M.; K.Š</a:t>
            </a:r>
            <a:r>
              <a:rPr lang="sk-SK" altLang="sk-SK" sz="1200" dirty="0">
                <a:solidFill>
                  <a:srgbClr val="001F5C"/>
                </a:solidFill>
              </a:rPr>
              <a:t>)</a:t>
            </a:r>
          </a:p>
          <a:p>
            <a:pPr algn="l" eaLnBrk="1" hangingPunct="1"/>
            <a:endParaRPr lang="sk-SK" altLang="sk-SK" sz="1200" dirty="0">
              <a:solidFill>
                <a:srgbClr val="001F5C"/>
              </a:solidFill>
            </a:endParaRPr>
          </a:p>
          <a:p>
            <a:pPr algn="l" eaLnBrk="1" hangingPunct="1"/>
            <a:endParaRPr lang="sk-SK" altLang="sk-SK" sz="1200" dirty="0">
              <a:solidFill>
                <a:srgbClr val="001F5C"/>
              </a:solidFill>
            </a:endParaRP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250825" y="203200"/>
            <a:ext cx="4621213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sk-SK" altLang="sk-SK" sz="1500" b="1" dirty="0" smtClean="0">
                <a:solidFill>
                  <a:srgbClr val="7A0000"/>
                </a:solidFill>
              </a:rPr>
              <a:t>Účasť </a:t>
            </a:r>
            <a:r>
              <a:rPr lang="sk-SK" altLang="sk-SK" sz="1500" b="1" dirty="0">
                <a:solidFill>
                  <a:srgbClr val="7A0000"/>
                </a:solidFill>
              </a:rPr>
              <a:t>na výskumných projektoch:</a:t>
            </a:r>
          </a:p>
          <a:p>
            <a:pPr algn="l" eaLnBrk="1" hangingPunct="1"/>
            <a:r>
              <a:rPr lang="sk-SK" altLang="sk-SK" sz="1200" dirty="0">
                <a:solidFill>
                  <a:srgbClr val="7A0000"/>
                </a:solidFill>
              </a:rPr>
              <a:t>uviesť názov projektu a funkciu v rámci projektu, podané projekty</a:t>
            </a:r>
            <a:r>
              <a:rPr lang="sk-SK" altLang="sk-SK" dirty="0"/>
              <a:t> </a:t>
            </a:r>
          </a:p>
        </p:txBody>
      </p:sp>
      <p:sp>
        <p:nvSpPr>
          <p:cNvPr id="4" name="Obdĺžnik 3"/>
          <p:cNvSpPr/>
          <p:nvPr/>
        </p:nvSpPr>
        <p:spPr>
          <a:xfrm>
            <a:off x="6444208" y="17669"/>
            <a:ext cx="2699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Musatov</a:t>
            </a:r>
            <a:r>
              <a:rPr lang="sk-SK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oxidačný stres, interakcia proteínov a </a:t>
            </a:r>
            <a:r>
              <a:rPr lang="sk-SK" sz="1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fosfolipidov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94799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4504</Words>
  <Application>Microsoft Office PowerPoint</Application>
  <PresentationFormat>Prezentácia na obrazovke (4:3)</PresentationFormat>
  <Paragraphs>1400</Paragraphs>
  <Slides>42</Slides>
  <Notes>4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42</vt:i4>
      </vt:variant>
    </vt:vector>
  </HeadingPairs>
  <TitlesOfParts>
    <vt:vector size="52" baseType="lpstr">
      <vt:lpstr>Arial</vt:lpstr>
      <vt:lpstr>Arial Narrow</vt:lpstr>
      <vt:lpstr>Calibri</vt:lpstr>
      <vt:lpstr>Comic Sans MS</vt:lpstr>
      <vt:lpstr>Gill Sans MT</vt:lpstr>
      <vt:lpstr>Segoe UI</vt:lpstr>
      <vt:lpstr>Symbol</vt:lpstr>
      <vt:lpstr>Times New Roman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Optická mikromanipulácia</vt:lpstr>
      <vt:lpstr>Mikrorobotika</vt:lpstr>
      <vt:lpstr>Nanorobotika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Výsledky 2015</dc:title>
  <dc:creator>Admin</dc:creator>
  <cp:lastModifiedBy>Zuzana Gažová</cp:lastModifiedBy>
  <cp:revision>102</cp:revision>
  <dcterms:created xsi:type="dcterms:W3CDTF">2015-12-01T08:41:26Z</dcterms:created>
  <dcterms:modified xsi:type="dcterms:W3CDTF">2016-12-14T20:36:33Z</dcterms:modified>
</cp:coreProperties>
</file>