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98" r:id="rId3"/>
    <p:sldId id="271" r:id="rId4"/>
    <p:sldId id="309" r:id="rId5"/>
    <p:sldId id="310" r:id="rId6"/>
    <p:sldId id="315" r:id="rId7"/>
    <p:sldId id="313" r:id="rId8"/>
    <p:sldId id="31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95" autoAdjust="0"/>
    <p:restoredTop sz="94622" autoAdjust="0"/>
  </p:normalViewPr>
  <p:slideViewPr>
    <p:cSldViewPr>
      <p:cViewPr varScale="1">
        <p:scale>
          <a:sx n="102" d="100"/>
          <a:sy n="102" d="100"/>
        </p:scale>
        <p:origin x="-13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AF066-57E2-4F70-BCE7-B543B555B1C8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E3F2F-2CBC-47B8-8D93-691849956CD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46297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89AE3C-D917-4119-8146-203C2B165233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7522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E3F2F-2CBC-47B8-8D93-691849956CD4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4308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0855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4093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5457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870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4074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9844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6561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1176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6242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471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2362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2199-B9DC-45EE-8607-EEF9D382EC33}" type="datetimeFigureOut">
              <a:rPr lang="sk-SK" smtClean="0"/>
              <a:pPr/>
              <a:t>13.12.2016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B9628-629D-4942-9AE6-452BA81F59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8624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>
            <a:spLocks noChangeArrowheads="1"/>
          </p:cNvSpPr>
          <p:nvPr/>
        </p:nvSpPr>
        <p:spPr bwMode="auto">
          <a:xfrm>
            <a:off x="395288" y="1916113"/>
            <a:ext cx="83883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tabuľky</a:t>
            </a:r>
            <a:endParaRPr lang="sk-SK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Oddelenie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biofyziky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Ú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</a:t>
            </a:r>
          </a:p>
          <a:p>
            <a:pPr algn="ctr"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</a:t>
            </a:r>
            <a:r>
              <a:rPr lang="sk-SK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endParaRPr lang="sk-SK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9674725"/>
              </p:ext>
            </p:extLst>
          </p:nvPr>
        </p:nvGraphicFramePr>
        <p:xfrm>
          <a:off x="409735" y="1556792"/>
          <a:ext cx="8291264" cy="5066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198"/>
                <a:gridCol w="227915"/>
                <a:gridCol w="398039"/>
                <a:gridCol w="432048"/>
                <a:gridCol w="417849"/>
                <a:gridCol w="360040"/>
                <a:gridCol w="432048"/>
                <a:gridCol w="360040"/>
                <a:gridCol w="259297"/>
                <a:gridCol w="455829"/>
                <a:gridCol w="531979"/>
                <a:gridCol w="611348"/>
                <a:gridCol w="456365"/>
                <a:gridCol w="611348"/>
                <a:gridCol w="472409"/>
                <a:gridCol w="515935"/>
                <a:gridCol w="474062"/>
                <a:gridCol w="532515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Stabilita proteínov, metamateriály, </a:t>
                      </a: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nanočastice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0/2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FTE = 2.16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0.9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M.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Antalík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867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P.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Keša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0,33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Scopus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E.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Valušová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7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I.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Hrmo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0,33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416429" y="757668"/>
            <a:ext cx="4011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stabilita proteínov</a:t>
            </a:r>
          </a:p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metamateriály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nanočastice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5724128" y="1080834"/>
            <a:ext cx="29201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Antalík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Keša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Valušová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Hrmo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4"/>
          <p:cNvSpPr>
            <a:spLocks noChangeArrowheads="1"/>
          </p:cNvSpPr>
          <p:nvPr/>
        </p:nvSpPr>
        <p:spPr bwMode="auto">
          <a:xfrm>
            <a:off x="29006" y="180496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 sz="32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3200" b="1" u="sng" dirty="0" smtClean="0">
                <a:solidFill>
                  <a:srgbClr val="C00000"/>
                </a:solidFill>
              </a:rPr>
              <a:t>výskumná skupina</a:t>
            </a:r>
            <a:endParaRPr lang="sk-SK" altLang="sk-SK" sz="32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958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/>
        </p:nvCxnSpPr>
        <p:spPr>
          <a:xfrm>
            <a:off x="0" y="6524625"/>
            <a:ext cx="914400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Obdĺžnik 6"/>
          <p:cNvSpPr>
            <a:spLocks noChangeArrowheads="1"/>
          </p:cNvSpPr>
          <p:nvPr/>
        </p:nvSpPr>
        <p:spPr bwMode="auto">
          <a:xfrm>
            <a:off x="5867400" y="6611938"/>
            <a:ext cx="2990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sk-SK" sz="1000" b="1" dirty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sk-SK" altLang="sk-SK" sz="1000" b="1" dirty="0">
                <a:solidFill>
                  <a:srgbClr val="C00000"/>
                </a:solidFill>
                <a:latin typeface="Comic Sans MS" pitchFamily="66" charset="0"/>
              </a:rPr>
              <a:t>ý</a:t>
            </a:r>
            <a:r>
              <a:rPr lang="en-US" altLang="sk-SK" sz="1000" b="1" dirty="0" err="1">
                <a:solidFill>
                  <a:srgbClr val="C00000"/>
                </a:solidFill>
                <a:latin typeface="Comic Sans MS" pitchFamily="66" charset="0"/>
              </a:rPr>
              <a:t>ro</a:t>
            </a:r>
            <a:r>
              <a:rPr lang="sk-SK" altLang="sk-SK" sz="1000" b="1" dirty="0">
                <a:solidFill>
                  <a:srgbClr val="C00000"/>
                </a:solidFill>
                <a:latin typeface="Comic Sans MS" pitchFamily="66" charset="0"/>
              </a:rPr>
              <a:t>č</a:t>
            </a:r>
            <a:r>
              <a:rPr lang="en-US" altLang="sk-SK" sz="1000" b="1" dirty="0">
                <a:solidFill>
                  <a:srgbClr val="C00000"/>
                </a:solidFill>
                <a:latin typeface="Comic Sans MS" pitchFamily="66" charset="0"/>
              </a:rPr>
              <a:t>n</a:t>
            </a:r>
            <a:r>
              <a:rPr lang="sk-SK" altLang="sk-SK" sz="1000" b="1" dirty="0">
                <a:solidFill>
                  <a:srgbClr val="C00000"/>
                </a:solidFill>
                <a:latin typeface="Comic Sans MS" pitchFamily="66" charset="0"/>
              </a:rPr>
              <a:t>á</a:t>
            </a:r>
            <a:r>
              <a:rPr lang="en-US" altLang="sk-SK" sz="1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altLang="sk-SK" sz="1000" b="1" dirty="0" err="1">
                <a:solidFill>
                  <a:srgbClr val="C00000"/>
                </a:solidFill>
                <a:latin typeface="Comic Sans MS" pitchFamily="66" charset="0"/>
              </a:rPr>
              <a:t>konferencia</a:t>
            </a:r>
            <a:r>
              <a:rPr lang="en-US" altLang="sk-SK" sz="1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sk-SK" altLang="sk-SK" sz="1000" b="1" dirty="0">
                <a:solidFill>
                  <a:srgbClr val="C00000"/>
                </a:solidFill>
                <a:latin typeface="Comic Sans MS" pitchFamily="66" charset="0"/>
              </a:rPr>
              <a:t>ÚEF -OBF </a:t>
            </a:r>
            <a:r>
              <a:rPr lang="sk-SK" altLang="sk-SK" sz="1000" b="1" dirty="0" smtClean="0">
                <a:solidFill>
                  <a:srgbClr val="C00000"/>
                </a:solidFill>
                <a:latin typeface="Comic Sans MS" pitchFamily="66" charset="0"/>
              </a:rPr>
              <a:t>15-12-2016</a:t>
            </a:r>
            <a:endParaRPr lang="sk-SK" altLang="sk-SK" sz="1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5475" y="6597650"/>
            <a:ext cx="2238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ĺžnik 4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 sz="32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3200" b="1" u="sng" dirty="0" smtClean="0">
                <a:solidFill>
                  <a:srgbClr val="C00000"/>
                </a:solidFill>
              </a:rPr>
              <a:t>výskumná skupina</a:t>
            </a:r>
            <a:endParaRPr lang="sk-SK" altLang="sk-SK" sz="3200" b="1" u="sng" dirty="0">
              <a:solidFill>
                <a:srgbClr val="C0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416429" y="757668"/>
            <a:ext cx="401155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oxidačný stres</a:t>
            </a:r>
          </a:p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Interakcia proteínov a </a:t>
            </a:r>
            <a:r>
              <a:rPr lang="sk-SK" sz="16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fosfolipidov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5724128" y="1080834"/>
            <a:ext cx="29201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Musatov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šipošová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112153"/>
              </p:ext>
            </p:extLst>
          </p:nvPr>
        </p:nvGraphicFramePr>
        <p:xfrm>
          <a:off x="409735" y="1556792"/>
          <a:ext cx="8291264" cy="4500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198"/>
                <a:gridCol w="323723"/>
                <a:gridCol w="302231"/>
                <a:gridCol w="432048"/>
                <a:gridCol w="417849"/>
                <a:gridCol w="360040"/>
                <a:gridCol w="432048"/>
                <a:gridCol w="360040"/>
                <a:gridCol w="259297"/>
                <a:gridCol w="455829"/>
                <a:gridCol w="531979"/>
                <a:gridCol w="611348"/>
                <a:gridCol w="456365"/>
                <a:gridCol w="611348"/>
                <a:gridCol w="472409"/>
                <a:gridCol w="515935"/>
                <a:gridCol w="474062"/>
                <a:gridCol w="532515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Oxidačný stres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Interakcia proteínov a fosfolipidov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1B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VEGA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Musatov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̴500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46/22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K.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šipošová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66+29*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Obdĺžnik 1"/>
          <p:cNvSpPr/>
          <p:nvPr/>
        </p:nvSpPr>
        <p:spPr>
          <a:xfrm>
            <a:off x="431419" y="6191805"/>
            <a:ext cx="37485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*na články s uvedeným ÚEF SAV:22</a:t>
            </a:r>
          </a:p>
          <a:p>
            <a:r>
              <a:rPr lang="sk-SK" dirty="0" smtClean="0"/>
              <a:t>*</a:t>
            </a:r>
            <a:r>
              <a:rPr lang="sk-SK" dirty="0"/>
              <a:t> </a:t>
            </a:r>
            <a:r>
              <a:rPr lang="sk-SK" dirty="0" smtClean="0"/>
              <a:t>*66 citácií + 29 – bez </a:t>
            </a:r>
            <a:r>
              <a:rPr lang="sk-SK" dirty="0" err="1" smtClean="0"/>
              <a:t>samocitácie</a:t>
            </a:r>
            <a:r>
              <a:rPr lang="sk-SK" dirty="0" smtClean="0"/>
              <a:t> KŠ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2598371"/>
              </p:ext>
            </p:extLst>
          </p:nvPr>
        </p:nvGraphicFramePr>
        <p:xfrm>
          <a:off x="382759" y="2348880"/>
          <a:ext cx="8291264" cy="3513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198"/>
                <a:gridCol w="323723"/>
                <a:gridCol w="302231"/>
                <a:gridCol w="432048"/>
                <a:gridCol w="417849"/>
                <a:gridCol w="360040"/>
                <a:gridCol w="432048"/>
                <a:gridCol w="360040"/>
                <a:gridCol w="259297"/>
                <a:gridCol w="455829"/>
                <a:gridCol w="531979"/>
                <a:gridCol w="611348"/>
                <a:gridCol w="456365"/>
                <a:gridCol w="611348"/>
                <a:gridCol w="472409"/>
                <a:gridCol w="515935"/>
                <a:gridCol w="474062"/>
                <a:gridCol w="532515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Skupina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Pudlák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Obdĺžnik 4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 sz="32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3200" b="1" u="sng" dirty="0" smtClean="0">
                <a:solidFill>
                  <a:srgbClr val="C00000"/>
                </a:solidFill>
              </a:rPr>
              <a:t>výskumná skupina</a:t>
            </a:r>
            <a:endParaRPr lang="sk-SK" altLang="sk-SK" sz="3200" b="1" u="sng" dirty="0">
              <a:solidFill>
                <a:srgbClr val="C0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16429" y="942334"/>
            <a:ext cx="4011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grafén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724128" y="1080834"/>
            <a:ext cx="29201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Pudlák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9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7411894"/>
              </p:ext>
            </p:extLst>
          </p:nvPr>
        </p:nvGraphicFramePr>
        <p:xfrm>
          <a:off x="426368" y="1517852"/>
          <a:ext cx="8291264" cy="5753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198"/>
                <a:gridCol w="323723"/>
                <a:gridCol w="302231"/>
                <a:gridCol w="432048"/>
                <a:gridCol w="417849"/>
                <a:gridCol w="487423"/>
                <a:gridCol w="304665"/>
                <a:gridCol w="199391"/>
                <a:gridCol w="419946"/>
                <a:gridCol w="455829"/>
                <a:gridCol w="531979"/>
                <a:gridCol w="611348"/>
                <a:gridCol w="456365"/>
                <a:gridCol w="611348"/>
                <a:gridCol w="472409"/>
                <a:gridCol w="515935"/>
                <a:gridCol w="474062"/>
                <a:gridCol w="532515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Analýza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obrazu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Skupina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0.85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</a:rPr>
                        <a:t>0.85</a:t>
                      </a: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</a:rPr>
                        <a:t>0.85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0.42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Z.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Tomori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Hrmo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Keša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0.66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Nikorovič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Obdĺžnik 4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 sz="32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3200" b="1" u="sng" dirty="0" smtClean="0">
                <a:solidFill>
                  <a:srgbClr val="C00000"/>
                </a:solidFill>
              </a:rPr>
              <a:t>výskumná skupina</a:t>
            </a:r>
            <a:endParaRPr lang="sk-SK" altLang="sk-SK" sz="3200" b="1" u="sng" dirty="0">
              <a:solidFill>
                <a:srgbClr val="C0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16429" y="757668"/>
            <a:ext cx="4011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Analýza obrazu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580112" y="865683"/>
            <a:ext cx="29201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Tomori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Nikorovič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Keša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Hrmo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43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9113237"/>
              </p:ext>
            </p:extLst>
          </p:nvPr>
        </p:nvGraphicFramePr>
        <p:xfrm>
          <a:off x="426368" y="1517852"/>
          <a:ext cx="8291264" cy="5753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198"/>
                <a:gridCol w="323723"/>
                <a:gridCol w="302231"/>
                <a:gridCol w="432048"/>
                <a:gridCol w="417849"/>
                <a:gridCol w="487423"/>
                <a:gridCol w="304665"/>
                <a:gridCol w="199391"/>
                <a:gridCol w="419946"/>
                <a:gridCol w="455829"/>
                <a:gridCol w="531979"/>
                <a:gridCol w="611348"/>
                <a:gridCol w="456365"/>
                <a:gridCol w="611348"/>
                <a:gridCol w="472409"/>
                <a:gridCol w="515935"/>
                <a:gridCol w="474062"/>
                <a:gridCol w="532515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Analýza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obrazu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Skupina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0,42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</a:rPr>
                        <a:t>0,42</a:t>
                      </a: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</a:rPr>
                        <a:t>0,42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0.42</a:t>
                      </a:r>
                      <a:endParaRPr lang="sk-SK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Z.</a:t>
                      </a:r>
                      <a:r>
                        <a:rPr lang="sk-SK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Tomori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Hrmo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Keša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0.66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M. </a:t>
                      </a:r>
                      <a:r>
                        <a:rPr lang="sk-SK" sz="1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Nikorovič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Obdĺžnik 4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altLang="sk-SK" sz="32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3200" b="1" u="sng" dirty="0" smtClean="0">
                <a:solidFill>
                  <a:srgbClr val="C00000"/>
                </a:solidFill>
              </a:rPr>
              <a:t>výskumná skupina – nová tabuľka</a:t>
            </a:r>
            <a:endParaRPr lang="sk-SK" altLang="sk-SK" sz="3200" b="1" u="sng" dirty="0">
              <a:solidFill>
                <a:srgbClr val="C0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16429" y="757668"/>
            <a:ext cx="4011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Analýza obrazu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580112" y="865683"/>
            <a:ext cx="29201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Tomori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Nikorovič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Keša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Hrmo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040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1508027"/>
              </p:ext>
            </p:extLst>
          </p:nvPr>
        </p:nvGraphicFramePr>
        <p:xfrm>
          <a:off x="179512" y="476672"/>
          <a:ext cx="8784973" cy="6170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/>
                <a:gridCol w="360040"/>
                <a:gridCol w="432048"/>
                <a:gridCol w="395225"/>
                <a:gridCol w="442730"/>
                <a:gridCol w="381479"/>
                <a:gridCol w="457775"/>
                <a:gridCol w="381479"/>
                <a:gridCol w="274737"/>
                <a:gridCol w="482972"/>
                <a:gridCol w="563656"/>
                <a:gridCol w="647751"/>
                <a:gridCol w="483540"/>
                <a:gridCol w="647751"/>
                <a:gridCol w="500539"/>
                <a:gridCol w="546657"/>
                <a:gridCol w="502290"/>
                <a:gridCol w="564224"/>
              </a:tblGrid>
              <a:tr h="473327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sk-SK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296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Meno, vek, FTE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celk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  WOS 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publ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COST ...iné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Celkový počet citácií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Počet citácii 2015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err="1">
                          <a:solidFill>
                            <a:schemeClr val="tx1"/>
                          </a:solidFill>
                          <a:effectLst/>
                        </a:rPr>
                        <a:t>h-index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 WOS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solidFill>
                            <a:schemeClr val="tx1"/>
                          </a:solidFill>
                          <a:effectLst/>
                        </a:rPr>
                        <a:t>Σ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---------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33130"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Amyloidná agregácia proteínov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celkovo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----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sk-SK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0/1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BAPVV-1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MAD-1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COST-1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Taiwan</a:t>
                      </a:r>
                      <a:r>
                        <a:rPr lang="sk-SK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1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VEGA 3x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8685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  <a:r>
                        <a:rPr lang="sk-SK" sz="1100" dirty="0" smtClean="0">
                          <a:solidFill>
                            <a:schemeClr val="tx1"/>
                          </a:solidFill>
                          <a:effectLst/>
                        </a:rPr>
                        <a:t>3.18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Skupina / FTE 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0.8</a:t>
                      </a: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400" b="1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sk-SK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Z. Gažová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------------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559/690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87/81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11/13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D. </a:t>
                      </a:r>
                      <a:r>
                        <a:rPr lang="sk-SK" sz="10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Fedunová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sk-SK" sz="1000" b="1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141/108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22/22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6/6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14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Z.</a:t>
                      </a:r>
                      <a:r>
                        <a:rPr lang="sk-SK" sz="10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0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Bednáriková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0.2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sk-SK" sz="10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38/40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9/8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4/4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7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sk-SK" sz="10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Hrmo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7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J. </a:t>
                      </a:r>
                      <a:r>
                        <a:rPr lang="sk-SK" sz="10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Kubacková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7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J. Marek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56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0.5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52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5/5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57505" marR="57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Obdĺžnik 4"/>
          <p:cNvSpPr>
            <a:spLocks noChangeArrowheads="1"/>
          </p:cNvSpPr>
          <p:nvPr/>
        </p:nvSpPr>
        <p:spPr bwMode="auto">
          <a:xfrm>
            <a:off x="0" y="0"/>
            <a:ext cx="2987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altLang="sk-SK" sz="2000" b="1" u="sng" dirty="0">
                <a:solidFill>
                  <a:srgbClr val="C00000"/>
                </a:solidFill>
              </a:rPr>
              <a:t>OBF – </a:t>
            </a:r>
            <a:r>
              <a:rPr lang="sk-SK" altLang="sk-SK" sz="2000" b="1" u="sng" dirty="0" smtClean="0">
                <a:solidFill>
                  <a:srgbClr val="C00000"/>
                </a:solidFill>
              </a:rPr>
              <a:t>výskumná skupina        </a:t>
            </a:r>
            <a:endParaRPr lang="sk-SK" altLang="sk-SK" sz="2000" b="1" u="sng" dirty="0">
              <a:solidFill>
                <a:srgbClr val="C00000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843808" y="43011"/>
            <a:ext cx="4011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Amyloidná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agregácia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proteínov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6173418" y="19878"/>
            <a:ext cx="2952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ctr">
              <a:defRPr/>
            </a:pP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Gažová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Fedunová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Marek,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Bednáriková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Kubacková</a:t>
            </a:r>
            <a:r>
              <a:rPr lang="sk-SK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200" b="1" dirty="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Hrmo</a:t>
            </a:r>
            <a:endParaRPr lang="sk-SK" sz="1200" b="1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72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9377901"/>
              </p:ext>
            </p:extLst>
          </p:nvPr>
        </p:nvGraphicFramePr>
        <p:xfrm>
          <a:off x="350814" y="1844824"/>
          <a:ext cx="8507436" cy="2802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937"/>
                <a:gridCol w="535183"/>
                <a:gridCol w="454323"/>
                <a:gridCol w="412440"/>
                <a:gridCol w="412440"/>
                <a:gridCol w="494462"/>
                <a:gridCol w="690277"/>
                <a:gridCol w="577067"/>
                <a:gridCol w="577067"/>
                <a:gridCol w="577649"/>
                <a:gridCol w="663161"/>
                <a:gridCol w="494462"/>
                <a:gridCol w="495044"/>
                <a:gridCol w="494462"/>
                <a:gridCol w="494462"/>
              </a:tblGrid>
              <a:tr h="489026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6991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WOS publikácií 2016, klasifikácia podľa SCIMAGO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APVV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A/B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err="1">
                          <a:solidFill>
                            <a:schemeClr val="tx1"/>
                          </a:solidFill>
                          <a:effectLst/>
                        </a:rPr>
                        <a:t>Bilateral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BAPVV/MAD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COST, ...iné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 EU 2020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R/P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sk-SK" sz="1000" dirty="0" err="1">
                          <a:solidFill>
                            <a:schemeClr val="tx1"/>
                          </a:solidFill>
                          <a:effectLst/>
                        </a:rPr>
                        <a:t>PhD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VŠ</a:t>
                      </a: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V/T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Počet SŠ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FTE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541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Q3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Q1P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1081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Oddelenie  oddelenie celkovo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 + 4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3+1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+5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4+3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1/1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1+1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1+1Taiwan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1+2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ukončení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15/2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sk-SK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+ 1 ZŠ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 smtClean="0">
                          <a:solidFill>
                            <a:schemeClr val="tx1"/>
                          </a:solidFill>
                          <a:effectLst/>
                        </a:rPr>
                        <a:t>10,75</a:t>
                      </a: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1081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FTE = 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10.75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oddelenie / FTE 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0,83/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1,21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0,28/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0,37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sk-SK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1.12/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1.58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0,37/</a:t>
                      </a:r>
                    </a:p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 smtClean="0">
                          <a:solidFill>
                            <a:schemeClr val="tx1"/>
                          </a:solidFill>
                          <a:effectLst/>
                        </a:rPr>
                        <a:t>0,65</a:t>
                      </a: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75" marR="628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83235" y="531639"/>
            <a:ext cx="754514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Tabuľka: Oddelenie – </a:t>
            </a:r>
            <a:r>
              <a:rPr kumimoji="0" lang="sk-SK" alt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údaje oddelenia</a:t>
            </a:r>
            <a:endParaRPr kumimoji="0" lang="sk-SK" altLang="sk-S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Vysvetlivky ako v </a:t>
            </a:r>
            <a:r>
              <a:rPr kumimoji="0" lang="sk-SK" altLang="sk-SK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predch</a:t>
            </a: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Tabuľke – všetko sa vzťahuje na celé oddelenie. </a:t>
            </a:r>
            <a:r>
              <a:rPr kumimoji="0" lang="sk-SK" altLang="sk-S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počet  vysokoškolákov (V – vedci, riešitelia projektov, T – technický prac. S VŠ), </a:t>
            </a:r>
            <a:r>
              <a:rPr kumimoji="0" lang="sk-SK" altLang="sk-S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zamestnanci so stredoškolským vzdelaním, </a:t>
            </a:r>
            <a:r>
              <a:rPr kumimoji="0" lang="sk-SK" altLang="sk-S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FTE riešiteľov projektov</a:t>
            </a: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0254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905</Words>
  <Application>Microsoft Office PowerPoint</Application>
  <PresentationFormat>Prezentácia na obrazovke (4:3)</PresentationFormat>
  <Paragraphs>783</Paragraphs>
  <Slides>8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2015</dc:title>
  <dc:creator>Admin</dc:creator>
  <cp:lastModifiedBy>Admin</cp:lastModifiedBy>
  <cp:revision>50</cp:revision>
  <dcterms:created xsi:type="dcterms:W3CDTF">2015-12-01T08:41:26Z</dcterms:created>
  <dcterms:modified xsi:type="dcterms:W3CDTF">2016-12-13T13:36:20Z</dcterms:modified>
</cp:coreProperties>
</file>