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3" r:id="rId15"/>
    <p:sldId id="275" r:id="rId16"/>
    <p:sldId id="279" r:id="rId17"/>
    <p:sldId id="278" r:id="rId18"/>
    <p:sldId id="280" r:id="rId19"/>
    <p:sldId id="277" r:id="rId20"/>
    <p:sldId id="272" r:id="rId21"/>
    <p:sldId id="282" r:id="rId22"/>
    <p:sldId id="270" r:id="rId23"/>
    <p:sldId id="269" r:id="rId24"/>
    <p:sldId id="271" r:id="rId25"/>
    <p:sldId id="281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65A7B-0F07-456B-BD51-893E5FF2AB6F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81B1C-484A-410C-8E7D-1717B8E8720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9AF8-9CD5-4A77-9EE4-BD7F92D5824B}" type="datetimeFigureOut">
              <a:rPr lang="sk-SK" smtClean="0"/>
              <a:pPr/>
              <a:t>10. 6. 2016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D443-818A-46D9-933D-BE32150D5B7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Pracovn__h_rok_programu_Microsoft_Office_Excel_97-20032.xls"/><Relationship Id="rId4" Type="http://schemas.openxmlformats.org/officeDocument/2006/relationships/oleObject" Target="../embeddings/Pracovn__h_rok_programu_Microsoft_Office_Excel_97-2003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568952" cy="1008112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Deformačné procesy a tepelná stabilita </a:t>
            </a:r>
            <a:br>
              <a:rPr lang="sk-SK" sz="2400" dirty="0" smtClean="0">
                <a:solidFill>
                  <a:schemeClr val="tx1"/>
                </a:solidFill>
              </a:rPr>
            </a:br>
            <a:r>
              <a:rPr lang="sk-SK" sz="2400" dirty="0" err="1" smtClean="0">
                <a:solidFill>
                  <a:schemeClr val="tx1"/>
                </a:solidFill>
              </a:rPr>
              <a:t>nanoštruktúrovaných</a:t>
            </a:r>
            <a:r>
              <a:rPr lang="sk-SK" sz="2400" dirty="0" smtClean="0">
                <a:solidFill>
                  <a:schemeClr val="tx1"/>
                </a:solidFill>
              </a:rPr>
              <a:t> zliatin</a:t>
            </a:r>
            <a:endParaRPr lang="sk-SK" sz="24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2282676"/>
            <a:ext cx="867645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Zoznam 10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top-cited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publikácií: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 err="1"/>
              <a:t>Bengus</a:t>
            </a:r>
            <a:r>
              <a:rPr lang="sk-SK" sz="1400" dirty="0"/>
              <a:t>, VZ; Tabachnikova, ED; Miskuf, J; Csach, K; Ocelik, V; </a:t>
            </a:r>
            <a:r>
              <a:rPr lang="sk-SK" sz="1400" dirty="0" err="1"/>
              <a:t>Johnson</a:t>
            </a:r>
            <a:r>
              <a:rPr lang="sk-SK" sz="1400" dirty="0"/>
              <a:t>, WL; </a:t>
            </a:r>
            <a:r>
              <a:rPr lang="sk-SK" sz="1400" dirty="0" err="1"/>
              <a:t>Molokanov</a:t>
            </a:r>
            <a:r>
              <a:rPr lang="sk-SK" sz="1400" dirty="0"/>
              <a:t>, VV: New </a:t>
            </a:r>
            <a:r>
              <a:rPr lang="sk-SK" sz="1400" dirty="0" err="1"/>
              <a:t>features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low</a:t>
            </a:r>
            <a:r>
              <a:rPr lang="sk-SK" sz="1400" dirty="0"/>
              <a:t> </a:t>
            </a:r>
            <a:r>
              <a:rPr lang="sk-SK" sz="1400" dirty="0" err="1"/>
              <a:t>temperature</a:t>
            </a:r>
            <a:r>
              <a:rPr lang="sk-SK" sz="1400" dirty="0"/>
              <a:t> </a:t>
            </a:r>
            <a:r>
              <a:rPr lang="sk-SK" sz="1400" dirty="0" err="1"/>
              <a:t>ductile</a:t>
            </a:r>
            <a:r>
              <a:rPr lang="sk-SK" sz="1400" dirty="0"/>
              <a:t> </a:t>
            </a:r>
            <a:r>
              <a:rPr lang="sk-SK" sz="1400" dirty="0" err="1"/>
              <a:t>shear</a:t>
            </a:r>
            <a:r>
              <a:rPr lang="sk-SK" sz="1400" dirty="0"/>
              <a:t> </a:t>
            </a:r>
            <a:r>
              <a:rPr lang="sk-SK" sz="1400" dirty="0" err="1"/>
              <a:t>failure</a:t>
            </a:r>
            <a:r>
              <a:rPr lang="sk-SK" sz="1400" dirty="0"/>
              <a:t> </a:t>
            </a:r>
            <a:r>
              <a:rPr lang="sk-SK" sz="1400" dirty="0" err="1"/>
              <a:t>observed</a:t>
            </a:r>
            <a:r>
              <a:rPr lang="sk-SK" sz="1400" dirty="0"/>
              <a:t> in </a:t>
            </a:r>
            <a:r>
              <a:rPr lang="sk-SK" sz="1400" dirty="0" err="1"/>
              <a:t>bulk</a:t>
            </a:r>
            <a:r>
              <a:rPr lang="sk-SK" sz="1400" dirty="0"/>
              <a:t> </a:t>
            </a:r>
            <a:r>
              <a:rPr lang="sk-SK" sz="1400" dirty="0" err="1"/>
              <a:t>amorphous</a:t>
            </a:r>
            <a:r>
              <a:rPr lang="sk-SK" sz="1400" dirty="0"/>
              <a:t> </a:t>
            </a:r>
            <a:r>
              <a:rPr lang="sk-SK" sz="1400" dirty="0" err="1"/>
              <a:t>alloys</a:t>
            </a:r>
            <a:r>
              <a:rPr lang="sk-SK" sz="1400" dirty="0"/>
              <a:t> JOURNAL OF MATERIALS SCIENCE 2000  </a:t>
            </a:r>
            <a:endParaRPr lang="sk-SK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400" dirty="0"/>
              <a:t>	</a:t>
            </a:r>
            <a:r>
              <a:rPr lang="sk-SK" sz="1400" dirty="0" smtClean="0"/>
              <a:t>							         Cit</a:t>
            </a:r>
            <a:r>
              <a:rPr lang="sk-SK" sz="1400" dirty="0"/>
              <a:t>:   </a:t>
            </a:r>
            <a:r>
              <a:rPr lang="sk-SK" sz="1400" dirty="0" smtClean="0"/>
              <a:t>54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sz="1400" dirty="0"/>
          </a:p>
          <a:p>
            <a:r>
              <a:rPr lang="sk-SK" sz="1400" dirty="0" smtClean="0"/>
              <a:t>BENGUS</a:t>
            </a:r>
            <a:r>
              <a:rPr lang="sk-SK" sz="1400" dirty="0"/>
              <a:t>, VZ; TABACHNIKOVA, ED; SHUMILIN, SE; GOLOVIN, YI; MAKAROV, MV; SHIBKOV, AA; MISKUF, J; CSACH, K; OCELIK, V: SOME PECULIARITIES OF DUCTILE SHEAR FAILURE OF AMORPHOUS ALLOY RIBBONS INTERNATIONAL JOURNAL OF RAPID SOLIDIFICATION 1993  </a:t>
            </a:r>
            <a:r>
              <a:rPr lang="sk-SK" sz="1400" dirty="0" smtClean="0"/>
              <a:t>					         Cit</a:t>
            </a:r>
            <a:r>
              <a:rPr lang="sk-SK" sz="1400" dirty="0"/>
              <a:t>:   49</a:t>
            </a:r>
            <a:r>
              <a:rPr lang="sk-SK" sz="1400" b="1" dirty="0"/>
              <a:t>  </a:t>
            </a:r>
            <a:endParaRPr lang="sk-SK" sz="1400" dirty="0"/>
          </a:p>
          <a:p>
            <a:r>
              <a:rPr lang="sk-SK" sz="1400" b="1" dirty="0"/>
              <a:t> </a:t>
            </a:r>
            <a:endParaRPr lang="sk-SK" sz="1400" dirty="0"/>
          </a:p>
          <a:p>
            <a:r>
              <a:rPr lang="sk-SK" sz="1400" dirty="0"/>
              <a:t>Tabachnikova, ED; </a:t>
            </a:r>
            <a:r>
              <a:rPr lang="sk-SK" sz="1400" dirty="0" err="1"/>
              <a:t>Bengus</a:t>
            </a:r>
            <a:r>
              <a:rPr lang="sk-SK" sz="1400" dirty="0"/>
              <a:t>, VZ; </a:t>
            </a:r>
            <a:r>
              <a:rPr lang="sk-SK" sz="1400" dirty="0" err="1"/>
              <a:t>Stolyarov</a:t>
            </a:r>
            <a:r>
              <a:rPr lang="sk-SK" sz="1400" dirty="0"/>
              <a:t>, VV; </a:t>
            </a:r>
            <a:r>
              <a:rPr lang="sk-SK" sz="1400" dirty="0" err="1"/>
              <a:t>Raab</a:t>
            </a:r>
            <a:r>
              <a:rPr lang="sk-SK" sz="1400" dirty="0"/>
              <a:t>, GI; </a:t>
            </a:r>
            <a:r>
              <a:rPr lang="sk-SK" sz="1400" dirty="0" err="1"/>
              <a:t>Valiev</a:t>
            </a:r>
            <a:r>
              <a:rPr lang="sk-SK" sz="1400" dirty="0"/>
              <a:t>, RZ; Csach, K; Miskuf, J: </a:t>
            </a:r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contribution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grain</a:t>
            </a:r>
            <a:r>
              <a:rPr lang="sk-SK" sz="1400" dirty="0"/>
              <a:t> </a:t>
            </a:r>
            <a:r>
              <a:rPr lang="sk-SK" sz="1400" dirty="0" err="1"/>
              <a:t>boundary</a:t>
            </a:r>
            <a:r>
              <a:rPr lang="sk-SK" sz="1400" dirty="0"/>
              <a:t> </a:t>
            </a:r>
            <a:r>
              <a:rPr lang="sk-SK" sz="1400" dirty="0" err="1"/>
              <a:t>dislocations</a:t>
            </a:r>
            <a:r>
              <a:rPr lang="sk-SK" sz="1400" dirty="0"/>
              <a:t> to </a:t>
            </a:r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plastic</a:t>
            </a:r>
            <a:r>
              <a:rPr lang="sk-SK" sz="1400" dirty="0"/>
              <a:t> </a:t>
            </a:r>
            <a:r>
              <a:rPr lang="sk-SK" sz="1400" dirty="0" err="1"/>
              <a:t>deformation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nanostructured</a:t>
            </a:r>
            <a:r>
              <a:rPr lang="sk-SK" sz="1400" dirty="0"/>
              <a:t> </a:t>
            </a:r>
            <a:r>
              <a:rPr lang="sk-SK" sz="1400" dirty="0" err="1"/>
              <a:t>titanium</a:t>
            </a:r>
            <a:r>
              <a:rPr lang="sk-SK" sz="1400" dirty="0"/>
              <a:t> </a:t>
            </a:r>
            <a:r>
              <a:rPr lang="sk-SK" sz="1400" dirty="0" err="1"/>
              <a:t>from</a:t>
            </a:r>
            <a:r>
              <a:rPr lang="sk-SK" sz="1400" dirty="0"/>
              <a:t> </a:t>
            </a:r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SD-effect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yield</a:t>
            </a:r>
            <a:r>
              <a:rPr lang="sk-SK" sz="1400" dirty="0"/>
              <a:t> </a:t>
            </a:r>
            <a:r>
              <a:rPr lang="sk-SK" sz="1400" dirty="0" err="1"/>
              <a:t>stress</a:t>
            </a:r>
            <a:r>
              <a:rPr lang="sk-SK" sz="1400" dirty="0"/>
              <a:t> MATERIALS SCIENCE AND ENGINEERING A-STRUCTURAL MATERIALS PROPERTIES MICROSTRUCTURE AND PROCESSING 2001  </a:t>
            </a:r>
            <a:r>
              <a:rPr lang="sk-SK" sz="1400" dirty="0" smtClean="0"/>
              <a:t>							          Cit</a:t>
            </a:r>
            <a:r>
              <a:rPr lang="sk-SK" sz="1400" dirty="0"/>
              <a:t>:   31</a:t>
            </a:r>
          </a:p>
          <a:p>
            <a:r>
              <a:rPr lang="sk-SK" sz="1400" dirty="0"/>
              <a:t> </a:t>
            </a:r>
          </a:p>
          <a:p>
            <a:r>
              <a:rPr lang="sk-SK" sz="1400" dirty="0"/>
              <a:t>Bobrov, O. P.; Khonik, V. A.; </a:t>
            </a:r>
            <a:r>
              <a:rPr lang="sk-SK" sz="1400" dirty="0" err="1"/>
              <a:t>Lyakhov</a:t>
            </a:r>
            <a:r>
              <a:rPr lang="sk-SK" sz="1400" dirty="0"/>
              <a:t>, S. A.; Csach, K.; </a:t>
            </a:r>
            <a:r>
              <a:rPr lang="sk-SK" sz="1400" dirty="0" err="1"/>
              <a:t>Kitagawa</a:t>
            </a:r>
            <a:r>
              <a:rPr lang="sk-SK" sz="1400" dirty="0"/>
              <a:t>, K.; </a:t>
            </a:r>
            <a:r>
              <a:rPr lang="sk-SK" sz="1400" dirty="0" err="1"/>
              <a:t>Neuhaeuser</a:t>
            </a:r>
            <a:r>
              <a:rPr lang="sk-SK" sz="1400" dirty="0"/>
              <a:t>, H.: </a:t>
            </a:r>
            <a:r>
              <a:rPr lang="sk-SK" sz="1400" dirty="0" err="1"/>
              <a:t>Shear</a:t>
            </a:r>
            <a:r>
              <a:rPr lang="sk-SK" sz="1400" dirty="0"/>
              <a:t> </a:t>
            </a:r>
            <a:r>
              <a:rPr lang="sk-SK" sz="1400" dirty="0" err="1"/>
              <a:t>viscosity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bulk</a:t>
            </a:r>
            <a:r>
              <a:rPr lang="sk-SK" sz="1400" dirty="0"/>
              <a:t> and </a:t>
            </a:r>
            <a:r>
              <a:rPr lang="sk-SK" sz="1400" dirty="0" err="1"/>
              <a:t>ribbon</a:t>
            </a:r>
            <a:r>
              <a:rPr lang="sk-SK" sz="1400" dirty="0"/>
              <a:t> </a:t>
            </a:r>
            <a:r>
              <a:rPr lang="sk-SK" sz="1400" dirty="0" err="1"/>
              <a:t>glassy</a:t>
            </a:r>
            <a:r>
              <a:rPr lang="sk-SK" sz="1400" dirty="0"/>
              <a:t> Pd40Cu30Ni10P20 </a:t>
            </a:r>
            <a:r>
              <a:rPr lang="sk-SK" sz="1400" dirty="0" err="1"/>
              <a:t>well</a:t>
            </a:r>
            <a:r>
              <a:rPr lang="sk-SK" sz="1400" dirty="0"/>
              <a:t> </a:t>
            </a:r>
            <a:r>
              <a:rPr lang="sk-SK" sz="1400" dirty="0" err="1"/>
              <a:t>below</a:t>
            </a:r>
            <a:r>
              <a:rPr lang="sk-SK" sz="1400" dirty="0"/>
              <a:t> and </a:t>
            </a:r>
            <a:r>
              <a:rPr lang="sk-SK" sz="1400" dirty="0" err="1"/>
              <a:t>near</a:t>
            </a:r>
            <a:r>
              <a:rPr lang="sk-SK" sz="1400" dirty="0"/>
              <a:t> </a:t>
            </a:r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glass</a:t>
            </a:r>
            <a:r>
              <a:rPr lang="sk-SK" sz="1400" dirty="0"/>
              <a:t> </a:t>
            </a:r>
            <a:r>
              <a:rPr lang="sk-SK" sz="1400" dirty="0" err="1"/>
              <a:t>transition</a:t>
            </a:r>
            <a:r>
              <a:rPr lang="sk-SK" sz="1400" dirty="0"/>
              <a:t> JOURNAL OF APPLIED PHYSICS 2006  </a:t>
            </a:r>
            <a:r>
              <a:rPr lang="sk-SK" sz="1400" dirty="0" smtClean="0"/>
              <a:t>       Cit</a:t>
            </a:r>
            <a:r>
              <a:rPr lang="sk-SK" sz="1400" dirty="0"/>
              <a:t>:   </a:t>
            </a:r>
            <a:r>
              <a:rPr lang="sk-SK" sz="1400" dirty="0" smtClean="0"/>
              <a:t>30</a:t>
            </a:r>
          </a:p>
          <a:p>
            <a:endParaRPr lang="sk-SK" sz="1400" dirty="0" smtClean="0"/>
          </a:p>
          <a:p>
            <a:r>
              <a:rPr lang="sk-SK" sz="1400" dirty="0"/>
              <a:t>	</a:t>
            </a:r>
            <a:r>
              <a:rPr lang="sk-SK" sz="1400" dirty="0" smtClean="0"/>
              <a:t>							pokračovanie... </a:t>
            </a:r>
            <a:endParaRPr lang="sk-SK" sz="1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35968" y="989112"/>
            <a:ext cx="3830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V. 1 .  Citácie za akreditované obdobie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>
                <a:cs typeface="Times New Roman" pitchFamily="18" charset="0"/>
              </a:rPr>
              <a:t>Celkový počet citácií:     443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>
                <a:cs typeface="Times New Roman" pitchFamily="18" charset="0"/>
              </a:rPr>
              <a:t> za obdobie 2011-14:     136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568952" cy="5877272"/>
          </a:xfrm>
        </p:spPr>
        <p:txBody>
          <a:bodyPr>
            <a:noAutofit/>
          </a:bodyPr>
          <a:lstStyle/>
          <a:p>
            <a:pPr algn="l"/>
            <a:r>
              <a:rPr lang="sk-SK" sz="1400" dirty="0" smtClean="0">
                <a:solidFill>
                  <a:schemeClr val="tx1"/>
                </a:solidFill>
              </a:rPr>
              <a:t>... pokračovanie</a:t>
            </a:r>
          </a:p>
          <a:p>
            <a:pPr algn="l"/>
            <a:r>
              <a:rPr lang="sk-SK" sz="1400" dirty="0" err="1" smtClean="0">
                <a:solidFill>
                  <a:schemeClr val="tx1"/>
                </a:solidFill>
              </a:rPr>
              <a:t>Bengus</a:t>
            </a:r>
            <a:r>
              <a:rPr lang="sk-SK" sz="1400" dirty="0">
                <a:solidFill>
                  <a:schemeClr val="tx1"/>
                </a:solidFill>
              </a:rPr>
              <a:t>, V; Tabachnikova, E; Csach, K; Miskuf, J; Ocelik, V: </a:t>
            </a:r>
            <a:r>
              <a:rPr lang="sk-SK" sz="1400" dirty="0" err="1">
                <a:solidFill>
                  <a:schemeClr val="tx1"/>
                </a:solidFill>
              </a:rPr>
              <a:t>Possible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local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superplasticity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of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amorphous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metallic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alloys</a:t>
            </a:r>
            <a:r>
              <a:rPr lang="sk-SK" sz="1400" dirty="0">
                <a:solidFill>
                  <a:schemeClr val="tx1"/>
                </a:solidFill>
              </a:rPr>
              <a:t> in </a:t>
            </a:r>
            <a:r>
              <a:rPr lang="sk-SK" sz="1400" dirty="0" err="1">
                <a:solidFill>
                  <a:schemeClr val="tx1"/>
                </a:solidFill>
              </a:rPr>
              <a:t>the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catastrophic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shear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band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under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low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temperature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ductile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shear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failure</a:t>
            </a:r>
            <a:r>
              <a:rPr lang="sk-SK" sz="1400" dirty="0">
                <a:solidFill>
                  <a:schemeClr val="tx1"/>
                </a:solidFill>
              </a:rPr>
              <a:t> SCRIPTA MATERIALIA 1996  </a:t>
            </a:r>
            <a:r>
              <a:rPr lang="sk-SK" sz="1400" dirty="0" smtClean="0">
                <a:solidFill>
                  <a:schemeClr val="tx1"/>
                </a:solidFill>
              </a:rPr>
              <a:t>          Cit</a:t>
            </a:r>
            <a:r>
              <a:rPr lang="sk-SK" sz="1400" dirty="0">
                <a:solidFill>
                  <a:schemeClr val="tx1"/>
                </a:solidFill>
              </a:rPr>
              <a:t>:   23</a:t>
            </a: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 </a:t>
            </a:r>
            <a:endParaRPr lang="sk-SK" sz="1000" dirty="0">
              <a:solidFill>
                <a:schemeClr val="tx1"/>
              </a:solidFill>
            </a:endParaRPr>
          </a:p>
          <a:p>
            <a:pPr algn="l"/>
            <a:r>
              <a:rPr lang="sk-SK" sz="1400" dirty="0" err="1">
                <a:solidFill>
                  <a:schemeClr val="tx1"/>
                </a:solidFill>
              </a:rPr>
              <a:t>Avdeev</a:t>
            </a:r>
            <a:r>
              <a:rPr lang="sk-SK" sz="1400" dirty="0">
                <a:solidFill>
                  <a:schemeClr val="tx1"/>
                </a:solidFill>
              </a:rPr>
              <a:t>, </a:t>
            </a:r>
            <a:r>
              <a:rPr lang="sk-SK" sz="1400" dirty="0" err="1">
                <a:solidFill>
                  <a:schemeClr val="tx1"/>
                </a:solidFill>
              </a:rPr>
              <a:t>Mikhail</a:t>
            </a:r>
            <a:r>
              <a:rPr lang="sk-SK" sz="1400" dirty="0">
                <a:solidFill>
                  <a:schemeClr val="tx1"/>
                </a:solidFill>
              </a:rPr>
              <a:t> V.; </a:t>
            </a:r>
            <a:r>
              <a:rPr lang="sk-SK" sz="1400" dirty="0" err="1">
                <a:solidFill>
                  <a:schemeClr val="tx1"/>
                </a:solidFill>
              </a:rPr>
              <a:t>Feoktystov</a:t>
            </a:r>
            <a:r>
              <a:rPr lang="sk-SK" sz="1400" dirty="0">
                <a:solidFill>
                  <a:schemeClr val="tx1"/>
                </a:solidFill>
              </a:rPr>
              <a:t>, </a:t>
            </a:r>
            <a:r>
              <a:rPr lang="sk-SK" sz="1400" dirty="0" err="1">
                <a:solidFill>
                  <a:schemeClr val="tx1"/>
                </a:solidFill>
              </a:rPr>
              <a:t>Artem</a:t>
            </a:r>
            <a:r>
              <a:rPr lang="sk-SK" sz="1400" dirty="0">
                <a:solidFill>
                  <a:schemeClr val="tx1"/>
                </a:solidFill>
              </a:rPr>
              <a:t> V.; Kopcansky, Peter; </a:t>
            </a:r>
            <a:r>
              <a:rPr lang="sk-SK" sz="1400" dirty="0" err="1">
                <a:solidFill>
                  <a:schemeClr val="tx1"/>
                </a:solidFill>
              </a:rPr>
              <a:t>Lancz</a:t>
            </a:r>
            <a:r>
              <a:rPr lang="sk-SK" sz="1400" dirty="0">
                <a:solidFill>
                  <a:schemeClr val="tx1"/>
                </a:solidFill>
              </a:rPr>
              <a:t>, </a:t>
            </a:r>
            <a:r>
              <a:rPr lang="sk-SK" sz="1400" dirty="0" err="1">
                <a:solidFill>
                  <a:schemeClr val="tx1"/>
                </a:solidFill>
              </a:rPr>
              <a:t>Gabor</a:t>
            </a:r>
            <a:r>
              <a:rPr lang="sk-SK" sz="1400" dirty="0">
                <a:solidFill>
                  <a:schemeClr val="tx1"/>
                </a:solidFill>
              </a:rPr>
              <a:t>; </a:t>
            </a:r>
            <a:r>
              <a:rPr lang="sk-SK" sz="1400" dirty="0" err="1">
                <a:solidFill>
                  <a:schemeClr val="tx1"/>
                </a:solidFill>
              </a:rPr>
              <a:t>Garamus</a:t>
            </a:r>
            <a:r>
              <a:rPr lang="sk-SK" sz="1400" dirty="0">
                <a:solidFill>
                  <a:schemeClr val="tx1"/>
                </a:solidFill>
              </a:rPr>
              <a:t>, </a:t>
            </a:r>
            <a:r>
              <a:rPr lang="sk-SK" sz="1400" dirty="0" err="1">
                <a:solidFill>
                  <a:schemeClr val="tx1"/>
                </a:solidFill>
              </a:rPr>
              <a:t>Vasil</a:t>
            </a:r>
            <a:r>
              <a:rPr lang="sk-SK" sz="1400" dirty="0">
                <a:solidFill>
                  <a:schemeClr val="tx1"/>
                </a:solidFill>
              </a:rPr>
              <a:t> M.; </a:t>
            </a:r>
            <a:r>
              <a:rPr lang="sk-SK" sz="1400" dirty="0" err="1">
                <a:solidFill>
                  <a:schemeClr val="tx1"/>
                </a:solidFill>
              </a:rPr>
              <a:t>Willumeit</a:t>
            </a:r>
            <a:r>
              <a:rPr lang="sk-SK" sz="1400" dirty="0">
                <a:solidFill>
                  <a:schemeClr val="tx1"/>
                </a:solidFill>
              </a:rPr>
              <a:t>, Regine; Timko, Milan; Koneracka, Martina; </a:t>
            </a:r>
            <a:r>
              <a:rPr lang="sk-SK" sz="1400" dirty="0" err="1">
                <a:solidFill>
                  <a:schemeClr val="tx1"/>
                </a:solidFill>
              </a:rPr>
              <a:t>Zavisova</a:t>
            </a:r>
            <a:r>
              <a:rPr lang="sk-SK" sz="1400" dirty="0">
                <a:solidFill>
                  <a:schemeClr val="tx1"/>
                </a:solidFill>
              </a:rPr>
              <a:t>, Vlasta; Tomasovicova, Natalia; Jurikova, Alena; Csach, Kornel; </a:t>
            </a:r>
            <a:r>
              <a:rPr lang="sk-SK" sz="1400" dirty="0" err="1">
                <a:solidFill>
                  <a:schemeClr val="tx1"/>
                </a:solidFill>
              </a:rPr>
              <a:t>Bulavin</a:t>
            </a:r>
            <a:r>
              <a:rPr lang="sk-SK" sz="1400" dirty="0">
                <a:solidFill>
                  <a:schemeClr val="tx1"/>
                </a:solidFill>
              </a:rPr>
              <a:t>, </a:t>
            </a:r>
            <a:r>
              <a:rPr lang="sk-SK" sz="1400" dirty="0" err="1">
                <a:solidFill>
                  <a:schemeClr val="tx1"/>
                </a:solidFill>
              </a:rPr>
              <a:t>Leonid</a:t>
            </a:r>
            <a:r>
              <a:rPr lang="sk-SK" sz="1400" dirty="0">
                <a:solidFill>
                  <a:schemeClr val="tx1"/>
                </a:solidFill>
              </a:rPr>
              <a:t> A.: </a:t>
            </a:r>
            <a:r>
              <a:rPr lang="sk-SK" sz="1400" dirty="0" err="1">
                <a:solidFill>
                  <a:schemeClr val="tx1"/>
                </a:solidFill>
              </a:rPr>
              <a:t>Structure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of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water-based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ferrofluids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with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sodium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oleate</a:t>
            </a:r>
            <a:r>
              <a:rPr lang="sk-SK" sz="1400" dirty="0">
                <a:solidFill>
                  <a:schemeClr val="tx1"/>
                </a:solidFill>
              </a:rPr>
              <a:t> and </a:t>
            </a:r>
            <a:r>
              <a:rPr lang="sk-SK" sz="1400" dirty="0" err="1">
                <a:solidFill>
                  <a:schemeClr val="tx1"/>
                </a:solidFill>
              </a:rPr>
              <a:t>polyethylene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glycol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stabilization</a:t>
            </a:r>
            <a:r>
              <a:rPr lang="sk-SK" sz="1400" dirty="0">
                <a:solidFill>
                  <a:schemeClr val="tx1"/>
                </a:solidFill>
              </a:rPr>
              <a:t> by </a:t>
            </a:r>
            <a:r>
              <a:rPr lang="sk-SK" sz="1400" dirty="0" err="1">
                <a:solidFill>
                  <a:schemeClr val="tx1"/>
                </a:solidFill>
              </a:rPr>
              <a:t>small-angle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neutron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scattering</a:t>
            </a:r>
            <a:r>
              <a:rPr lang="sk-SK" sz="1400" dirty="0">
                <a:solidFill>
                  <a:schemeClr val="tx1"/>
                </a:solidFill>
              </a:rPr>
              <a:t>: </a:t>
            </a:r>
            <a:r>
              <a:rPr lang="sk-SK" sz="1400" dirty="0" err="1">
                <a:solidFill>
                  <a:schemeClr val="tx1"/>
                </a:solidFill>
              </a:rPr>
              <a:t>contrast-variation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experiments</a:t>
            </a:r>
            <a:r>
              <a:rPr lang="sk-SK" sz="1400" dirty="0">
                <a:solidFill>
                  <a:schemeClr val="tx1"/>
                </a:solidFill>
              </a:rPr>
              <a:t> JOURNAL OF APPLIED CRYSTALLOGRAPHY 2010  </a:t>
            </a:r>
            <a:r>
              <a:rPr lang="sk-SK" sz="1400" dirty="0" smtClean="0">
                <a:solidFill>
                  <a:schemeClr val="tx1"/>
                </a:solidFill>
              </a:rPr>
              <a:t>      Cit</a:t>
            </a:r>
            <a:r>
              <a:rPr lang="sk-SK" sz="1400" dirty="0">
                <a:solidFill>
                  <a:schemeClr val="tx1"/>
                </a:solidFill>
              </a:rPr>
              <a:t>:   20</a:t>
            </a: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 </a:t>
            </a:r>
            <a:endParaRPr lang="sk-SK" sz="1000" dirty="0">
              <a:solidFill>
                <a:schemeClr val="tx1"/>
              </a:solidFill>
            </a:endParaRP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Bobrov, O. P.; Csach, K.; Khonik, S. V.; </a:t>
            </a:r>
            <a:r>
              <a:rPr lang="sk-SK" sz="1400" dirty="0" err="1">
                <a:solidFill>
                  <a:schemeClr val="tx1"/>
                </a:solidFill>
              </a:rPr>
              <a:t>Kitagawa</a:t>
            </a:r>
            <a:r>
              <a:rPr lang="sk-SK" sz="1400" dirty="0">
                <a:solidFill>
                  <a:schemeClr val="tx1"/>
                </a:solidFill>
              </a:rPr>
              <a:t>, K.; </a:t>
            </a:r>
            <a:r>
              <a:rPr lang="sk-SK" sz="1400" dirty="0" err="1">
                <a:solidFill>
                  <a:schemeClr val="tx1"/>
                </a:solidFill>
              </a:rPr>
              <a:t>Lyakhov</a:t>
            </a:r>
            <a:r>
              <a:rPr lang="sk-SK" sz="1400" dirty="0">
                <a:solidFill>
                  <a:schemeClr val="tx1"/>
                </a:solidFill>
              </a:rPr>
              <a:t>, S. A.; </a:t>
            </a:r>
            <a:r>
              <a:rPr lang="sk-SK" sz="1400" dirty="0" err="1">
                <a:solidFill>
                  <a:schemeClr val="tx1"/>
                </a:solidFill>
              </a:rPr>
              <a:t>Yazvitsky</a:t>
            </a:r>
            <a:r>
              <a:rPr lang="sk-SK" sz="1400" dirty="0">
                <a:solidFill>
                  <a:schemeClr val="tx1"/>
                </a:solidFill>
              </a:rPr>
              <a:t>, M. </a:t>
            </a:r>
            <a:r>
              <a:rPr lang="sk-SK" sz="1400" dirty="0" err="1" smtClean="0">
                <a:solidFill>
                  <a:schemeClr val="tx1"/>
                </a:solidFill>
              </a:rPr>
              <a:t>Yu</a:t>
            </a:r>
            <a:r>
              <a:rPr lang="sk-SK" sz="1400" dirty="0" smtClean="0">
                <a:solidFill>
                  <a:schemeClr val="tx1"/>
                </a:solidFill>
              </a:rPr>
              <a:t>.: </a:t>
            </a:r>
            <a:r>
              <a:rPr lang="sk-SK" sz="1400" dirty="0" err="1">
                <a:solidFill>
                  <a:schemeClr val="tx1"/>
                </a:solidFill>
              </a:rPr>
              <a:t>The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recovery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of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structural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relaxation-induced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viscoelastic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creep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strain</a:t>
            </a:r>
            <a:r>
              <a:rPr lang="sk-SK" sz="1400" dirty="0">
                <a:solidFill>
                  <a:schemeClr val="tx1"/>
                </a:solidFill>
              </a:rPr>
              <a:t> in </a:t>
            </a:r>
            <a:r>
              <a:rPr lang="sk-SK" sz="1400" dirty="0" err="1">
                <a:solidFill>
                  <a:schemeClr val="tx1"/>
                </a:solidFill>
              </a:rPr>
              <a:t>bulk</a:t>
            </a:r>
            <a:r>
              <a:rPr lang="sk-SK" sz="1400" dirty="0">
                <a:solidFill>
                  <a:schemeClr val="tx1"/>
                </a:solidFill>
              </a:rPr>
              <a:t> and </a:t>
            </a:r>
            <a:r>
              <a:rPr lang="sk-SK" sz="1400" dirty="0" err="1">
                <a:solidFill>
                  <a:schemeClr val="tx1"/>
                </a:solidFill>
              </a:rPr>
              <a:t>ribbon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 smtClean="0">
                <a:solidFill>
                  <a:schemeClr val="tx1"/>
                </a:solidFill>
              </a:rPr>
              <a:t>PdCuNiP</a:t>
            </a:r>
            <a:r>
              <a:rPr lang="sk-SK" sz="1400" dirty="0" smtClean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glass</a:t>
            </a:r>
            <a:r>
              <a:rPr lang="sk-SK" sz="1400" dirty="0">
                <a:solidFill>
                  <a:schemeClr val="tx1"/>
                </a:solidFill>
              </a:rPr>
              <a:t> SCRIPTA MATERIALIA 2007  </a:t>
            </a:r>
            <a:r>
              <a:rPr lang="sk-SK" sz="1400" dirty="0" smtClean="0">
                <a:solidFill>
                  <a:schemeClr val="tx1"/>
                </a:solidFill>
              </a:rPr>
              <a:t>       Cit</a:t>
            </a:r>
            <a:r>
              <a:rPr lang="sk-SK" sz="1400" dirty="0">
                <a:solidFill>
                  <a:schemeClr val="tx1"/>
                </a:solidFill>
              </a:rPr>
              <a:t>:   19</a:t>
            </a:r>
          </a:p>
          <a:p>
            <a:pPr algn="l"/>
            <a:r>
              <a:rPr lang="sk-SK" sz="1400" b="1" dirty="0">
                <a:solidFill>
                  <a:schemeClr val="tx1"/>
                </a:solidFill>
              </a:rPr>
              <a:t> </a:t>
            </a:r>
            <a:endParaRPr lang="sk-SK" sz="1000" dirty="0">
              <a:solidFill>
                <a:schemeClr val="tx1"/>
              </a:solidFill>
            </a:endParaRPr>
          </a:p>
          <a:p>
            <a:pPr algn="l"/>
            <a:r>
              <a:rPr lang="sk-SK" sz="1400" dirty="0" err="1">
                <a:solidFill>
                  <a:schemeClr val="tx1"/>
                </a:solidFill>
              </a:rPr>
              <a:t>Berlev</a:t>
            </a:r>
            <a:r>
              <a:rPr lang="sk-SK" sz="1400" dirty="0">
                <a:solidFill>
                  <a:schemeClr val="tx1"/>
                </a:solidFill>
              </a:rPr>
              <a:t>, AE; Bobrov, OP; Khonik, VA; Csach, K; Jurikova, A; Miskuf, J; </a:t>
            </a:r>
            <a:r>
              <a:rPr lang="sk-SK" sz="1400" dirty="0" err="1">
                <a:solidFill>
                  <a:schemeClr val="tx1"/>
                </a:solidFill>
              </a:rPr>
              <a:t>Neuhauser</a:t>
            </a:r>
            <a:r>
              <a:rPr lang="sk-SK" sz="1400" dirty="0">
                <a:solidFill>
                  <a:schemeClr val="tx1"/>
                </a:solidFill>
              </a:rPr>
              <a:t>, H; </a:t>
            </a:r>
            <a:r>
              <a:rPr lang="sk-SK" sz="1400" dirty="0" err="1">
                <a:solidFill>
                  <a:schemeClr val="tx1"/>
                </a:solidFill>
              </a:rPr>
              <a:t>Yazvitsky</a:t>
            </a:r>
            <a:r>
              <a:rPr lang="sk-SK" sz="1400" dirty="0">
                <a:solidFill>
                  <a:schemeClr val="tx1"/>
                </a:solidFill>
              </a:rPr>
              <a:t>, MY: </a:t>
            </a:r>
            <a:r>
              <a:rPr lang="sk-SK" sz="1400" dirty="0" err="1">
                <a:solidFill>
                  <a:schemeClr val="tx1"/>
                </a:solidFill>
              </a:rPr>
              <a:t>Viscosity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of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bulk</a:t>
            </a:r>
            <a:r>
              <a:rPr lang="sk-SK" sz="1400" dirty="0">
                <a:solidFill>
                  <a:schemeClr val="tx1"/>
                </a:solidFill>
              </a:rPr>
              <a:t> and </a:t>
            </a:r>
            <a:r>
              <a:rPr lang="sk-SK" sz="1400" dirty="0" err="1">
                <a:solidFill>
                  <a:schemeClr val="tx1"/>
                </a:solidFill>
              </a:rPr>
              <a:t>ribbon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Zr-based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glasses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well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below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and</a:t>
            </a:r>
            <a:r>
              <a:rPr lang="sk-SK" sz="1400" dirty="0">
                <a:solidFill>
                  <a:schemeClr val="tx1"/>
                </a:solidFill>
              </a:rPr>
              <a:t> in </a:t>
            </a:r>
            <a:r>
              <a:rPr lang="sk-SK" sz="1400" dirty="0" err="1">
                <a:solidFill>
                  <a:schemeClr val="tx1"/>
                </a:solidFill>
              </a:rPr>
              <a:t>the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vicinity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of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T-g</a:t>
            </a:r>
            <a:r>
              <a:rPr lang="sk-SK" sz="1400" dirty="0">
                <a:solidFill>
                  <a:schemeClr val="tx1"/>
                </a:solidFill>
              </a:rPr>
              <a:t>: A </a:t>
            </a:r>
            <a:r>
              <a:rPr lang="sk-SK" sz="1400" dirty="0" err="1">
                <a:solidFill>
                  <a:schemeClr val="tx1"/>
                </a:solidFill>
              </a:rPr>
              <a:t>comparative</a:t>
            </a:r>
            <a:r>
              <a:rPr lang="sk-SK" sz="1400" dirty="0">
                <a:solidFill>
                  <a:schemeClr val="tx1"/>
                </a:solidFill>
              </a:rPr>
              <a:t> study PHYSICAL REVIEW B 2003  Cit:   19</a:t>
            </a:r>
          </a:p>
          <a:p>
            <a:pPr algn="l"/>
            <a:r>
              <a:rPr lang="sk-SK" sz="1400" b="1" dirty="0">
                <a:solidFill>
                  <a:schemeClr val="tx1"/>
                </a:solidFill>
              </a:rPr>
              <a:t> </a:t>
            </a:r>
            <a:endParaRPr lang="sk-SK" sz="1000" dirty="0">
              <a:solidFill>
                <a:schemeClr val="tx1"/>
              </a:solidFill>
            </a:endParaRPr>
          </a:p>
          <a:p>
            <a:pPr algn="l"/>
            <a:r>
              <a:rPr lang="sk-SK" sz="1400" dirty="0" err="1">
                <a:solidFill>
                  <a:schemeClr val="tx1"/>
                </a:solidFill>
              </a:rPr>
              <a:t>Bengus</a:t>
            </a:r>
            <a:r>
              <a:rPr lang="sk-SK" sz="1400" dirty="0">
                <a:solidFill>
                  <a:schemeClr val="tx1"/>
                </a:solidFill>
              </a:rPr>
              <a:t>, VZ; Tabachnikova, ED; </a:t>
            </a:r>
            <a:r>
              <a:rPr lang="sk-SK" sz="1400" dirty="0" err="1">
                <a:solidFill>
                  <a:schemeClr val="tx1"/>
                </a:solidFill>
              </a:rPr>
              <a:t>Natsik</a:t>
            </a:r>
            <a:r>
              <a:rPr lang="sk-SK" sz="1400" dirty="0">
                <a:solidFill>
                  <a:schemeClr val="tx1"/>
                </a:solidFill>
              </a:rPr>
              <a:t>, VD; </a:t>
            </a:r>
            <a:r>
              <a:rPr lang="sk-SK" sz="1400" dirty="0" err="1">
                <a:solidFill>
                  <a:schemeClr val="tx1"/>
                </a:solidFill>
              </a:rPr>
              <a:t>Mishkuf</a:t>
            </a:r>
            <a:r>
              <a:rPr lang="sk-SK" sz="1400" dirty="0">
                <a:solidFill>
                  <a:schemeClr val="tx1"/>
                </a:solidFill>
              </a:rPr>
              <a:t>, I; </a:t>
            </a:r>
            <a:r>
              <a:rPr lang="sk-SK" sz="1400" dirty="0" err="1">
                <a:solidFill>
                  <a:schemeClr val="tx1"/>
                </a:solidFill>
              </a:rPr>
              <a:t>Chakh</a:t>
            </a:r>
            <a:r>
              <a:rPr lang="sk-SK" sz="1400" dirty="0">
                <a:solidFill>
                  <a:schemeClr val="tx1"/>
                </a:solidFill>
              </a:rPr>
              <a:t>, K; </a:t>
            </a:r>
            <a:r>
              <a:rPr lang="sk-SK" sz="1400" dirty="0" err="1">
                <a:solidFill>
                  <a:schemeClr val="tx1"/>
                </a:solidFill>
              </a:rPr>
              <a:t>Stolyarov</a:t>
            </a:r>
            <a:r>
              <a:rPr lang="sk-SK" sz="1400" dirty="0">
                <a:solidFill>
                  <a:schemeClr val="tx1"/>
                </a:solidFill>
              </a:rPr>
              <a:t>, VV; </a:t>
            </a:r>
            <a:r>
              <a:rPr lang="sk-SK" sz="1400" dirty="0" err="1">
                <a:solidFill>
                  <a:schemeClr val="tx1"/>
                </a:solidFill>
              </a:rPr>
              <a:t>Valiev</a:t>
            </a:r>
            <a:r>
              <a:rPr lang="sk-SK" sz="1400" dirty="0">
                <a:solidFill>
                  <a:schemeClr val="tx1"/>
                </a:solidFill>
              </a:rPr>
              <a:t>, RZ: </a:t>
            </a:r>
            <a:r>
              <a:rPr lang="sk-SK" sz="1400" dirty="0" err="1">
                <a:solidFill>
                  <a:schemeClr val="tx1"/>
                </a:solidFill>
              </a:rPr>
              <a:t>Low-temperature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deformation</a:t>
            </a:r>
            <a:r>
              <a:rPr lang="sk-SK" sz="1400" dirty="0">
                <a:solidFill>
                  <a:schemeClr val="tx1"/>
                </a:solidFill>
              </a:rPr>
              <a:t> and </a:t>
            </a:r>
            <a:r>
              <a:rPr lang="sk-SK" sz="1400" dirty="0" err="1">
                <a:solidFill>
                  <a:schemeClr val="tx1"/>
                </a:solidFill>
              </a:rPr>
              <a:t>fracture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of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bulk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nanostructural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titanium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obtained</a:t>
            </a:r>
            <a:r>
              <a:rPr lang="sk-SK" sz="1400" dirty="0">
                <a:solidFill>
                  <a:schemeClr val="tx1"/>
                </a:solidFill>
              </a:rPr>
              <a:t> by </a:t>
            </a:r>
            <a:r>
              <a:rPr lang="sk-SK" sz="1400" dirty="0" err="1">
                <a:solidFill>
                  <a:schemeClr val="tx1"/>
                </a:solidFill>
              </a:rPr>
              <a:t>intense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plastic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deformation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using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equal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channel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angular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pressing</a:t>
            </a:r>
            <a:r>
              <a:rPr lang="sk-SK" sz="1400" dirty="0">
                <a:solidFill>
                  <a:schemeClr val="tx1"/>
                </a:solidFill>
              </a:rPr>
              <a:t> LOW TEMPERATURE PHYSICS 2002  </a:t>
            </a:r>
            <a:r>
              <a:rPr lang="sk-SK" sz="1400" dirty="0" smtClean="0">
                <a:solidFill>
                  <a:schemeClr val="tx1"/>
                </a:solidFill>
              </a:rPr>
              <a:t>                                                                                      Cit</a:t>
            </a:r>
            <a:r>
              <a:rPr lang="sk-SK" sz="1400" dirty="0">
                <a:solidFill>
                  <a:schemeClr val="tx1"/>
                </a:solidFill>
              </a:rPr>
              <a:t>:   19</a:t>
            </a:r>
          </a:p>
          <a:p>
            <a:pPr algn="l"/>
            <a:r>
              <a:rPr lang="sk-SK" sz="1200" b="1" dirty="0">
                <a:solidFill>
                  <a:schemeClr val="tx1"/>
                </a:solidFill>
              </a:rPr>
              <a:t> </a:t>
            </a:r>
            <a:endParaRPr lang="sk-SK" sz="1000" dirty="0">
              <a:solidFill>
                <a:schemeClr val="tx1"/>
              </a:solidFill>
            </a:endParaRP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Ocelik, V; Csach, K; </a:t>
            </a:r>
            <a:r>
              <a:rPr lang="sk-SK" sz="1400" dirty="0" err="1">
                <a:solidFill>
                  <a:schemeClr val="tx1"/>
                </a:solidFill>
              </a:rPr>
              <a:t>Kasardova</a:t>
            </a:r>
            <a:r>
              <a:rPr lang="sk-SK" sz="1400" dirty="0">
                <a:solidFill>
                  <a:schemeClr val="tx1"/>
                </a:solidFill>
              </a:rPr>
              <a:t>, A; </a:t>
            </a:r>
            <a:r>
              <a:rPr lang="sk-SK" sz="1400" dirty="0" err="1">
                <a:solidFill>
                  <a:schemeClr val="tx1"/>
                </a:solidFill>
              </a:rPr>
              <a:t>Bengus</a:t>
            </a:r>
            <a:r>
              <a:rPr lang="sk-SK" sz="1400" dirty="0">
                <a:solidFill>
                  <a:schemeClr val="tx1"/>
                </a:solidFill>
              </a:rPr>
              <a:t>, VZ: </a:t>
            </a:r>
            <a:r>
              <a:rPr lang="sk-SK" sz="1400" dirty="0" err="1">
                <a:solidFill>
                  <a:schemeClr val="tx1"/>
                </a:solidFill>
              </a:rPr>
              <a:t>Anelastic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deformation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processes</a:t>
            </a:r>
            <a:r>
              <a:rPr lang="sk-SK" sz="1400" dirty="0">
                <a:solidFill>
                  <a:schemeClr val="tx1"/>
                </a:solidFill>
              </a:rPr>
              <a:t> in </a:t>
            </a:r>
            <a:r>
              <a:rPr lang="sk-SK" sz="1400" dirty="0" err="1">
                <a:solidFill>
                  <a:schemeClr val="tx1"/>
                </a:solidFill>
              </a:rPr>
              <a:t>metallic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glasses</a:t>
            </a:r>
            <a:r>
              <a:rPr lang="sk-SK" sz="1400" dirty="0">
                <a:solidFill>
                  <a:schemeClr val="tx1"/>
                </a:solidFill>
              </a:rPr>
              <a:t> and </a:t>
            </a:r>
            <a:r>
              <a:rPr lang="sk-SK" sz="1400" dirty="0" err="1">
                <a:solidFill>
                  <a:schemeClr val="tx1"/>
                </a:solidFill>
              </a:rPr>
              <a:t>activation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energy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spectrum</a:t>
            </a:r>
            <a:r>
              <a:rPr lang="sk-SK" sz="1400" dirty="0">
                <a:solidFill>
                  <a:schemeClr val="tx1"/>
                </a:solidFill>
              </a:rPr>
              <a:t> model MATERIALS SCIENCE AND ENGINEERING A-STRUCTURAL MATERIALS PROPERTIES MICROSTRUCTURE AND PROCESSING 1997  </a:t>
            </a:r>
            <a:r>
              <a:rPr lang="sk-SK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Cit</a:t>
            </a:r>
            <a:r>
              <a:rPr lang="sk-SK" sz="1400" dirty="0">
                <a:solidFill>
                  <a:schemeClr val="tx1"/>
                </a:solidFill>
              </a:rPr>
              <a:t>:   18</a:t>
            </a:r>
          </a:p>
          <a:p>
            <a:pPr algn="l"/>
            <a:endParaRPr lang="sk-SK" sz="1000" b="1" dirty="0" smtClean="0">
              <a:solidFill>
                <a:schemeClr val="tx1"/>
              </a:solidFill>
            </a:endParaRPr>
          </a:p>
          <a:p>
            <a:pPr algn="l"/>
            <a:r>
              <a:rPr lang="sk-SK" sz="1400" b="1" dirty="0">
                <a:solidFill>
                  <a:schemeClr val="tx1"/>
                </a:solidFill>
              </a:rPr>
              <a:t> </a:t>
            </a:r>
            <a:r>
              <a:rPr lang="sk-SK" sz="1400" dirty="0" smtClean="0">
                <a:solidFill>
                  <a:schemeClr val="tx1"/>
                </a:solidFill>
              </a:rPr>
              <a:t>Csach</a:t>
            </a:r>
            <a:r>
              <a:rPr lang="sk-SK" sz="1400" dirty="0">
                <a:solidFill>
                  <a:schemeClr val="tx1"/>
                </a:solidFill>
              </a:rPr>
              <a:t>, K; </a:t>
            </a:r>
            <a:r>
              <a:rPr lang="sk-SK" sz="1400" dirty="0" err="1">
                <a:solidFill>
                  <a:schemeClr val="tx1"/>
                </a:solidFill>
              </a:rPr>
              <a:t>Fursova</a:t>
            </a:r>
            <a:r>
              <a:rPr lang="sk-SK" sz="1400" dirty="0">
                <a:solidFill>
                  <a:schemeClr val="tx1"/>
                </a:solidFill>
              </a:rPr>
              <a:t>, YV; Khonik, VA; Ocelik, V: </a:t>
            </a:r>
            <a:r>
              <a:rPr lang="sk-SK" sz="1400" dirty="0" err="1">
                <a:solidFill>
                  <a:schemeClr val="tx1"/>
                </a:solidFill>
              </a:rPr>
              <a:t>Non-Newtonian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plastic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flow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of</a:t>
            </a:r>
            <a:r>
              <a:rPr lang="sk-SK" sz="1400" dirty="0">
                <a:solidFill>
                  <a:schemeClr val="tx1"/>
                </a:solidFill>
              </a:rPr>
              <a:t> a </a:t>
            </a:r>
            <a:r>
              <a:rPr lang="sk-SK" sz="1400" dirty="0" err="1">
                <a:solidFill>
                  <a:schemeClr val="tx1"/>
                </a:solidFill>
              </a:rPr>
              <a:t>Ni-Si-B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metallic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glass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at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low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err="1">
                <a:solidFill>
                  <a:schemeClr val="tx1"/>
                </a:solidFill>
              </a:rPr>
              <a:t>stresses</a:t>
            </a:r>
            <a:r>
              <a:rPr lang="sk-SK" sz="1400" dirty="0">
                <a:solidFill>
                  <a:schemeClr val="tx1"/>
                </a:solidFill>
              </a:rPr>
              <a:t> SCRIPTA MATERIALIA 1998  </a:t>
            </a:r>
            <a:r>
              <a:rPr lang="sk-SK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Cit</a:t>
            </a:r>
            <a:r>
              <a:rPr lang="sk-SK" sz="1400" dirty="0">
                <a:solidFill>
                  <a:schemeClr val="tx1"/>
                </a:solidFill>
              </a:rPr>
              <a:t>:   16</a:t>
            </a:r>
          </a:p>
          <a:p>
            <a:pPr algn="l"/>
            <a:endParaRPr lang="sk-SK" sz="14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1392688"/>
            <a:ext cx="828092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V. 2 </a:t>
            </a:r>
            <a:r>
              <a:rPr kumimoji="0" lang="sk-SK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lang="sk-SK" dirty="0"/>
              <a:t>Zoznam max. 10 </a:t>
            </a:r>
            <a:r>
              <a:rPr lang="sk-SK" dirty="0" err="1"/>
              <a:t>top-cited</a:t>
            </a:r>
            <a:r>
              <a:rPr lang="sk-SK" dirty="0"/>
              <a:t> publikácií publikovaných v období 2012-2015 </a:t>
            </a:r>
            <a:r>
              <a:rPr lang="sk-SK" dirty="0" smtClean="0"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k-SK" dirty="0" smtClean="0">
              <a:cs typeface="Times New Roman" pitchFamily="18" charset="0"/>
            </a:endParaRPr>
          </a:p>
          <a:p>
            <a:r>
              <a:rPr lang="sk-SK" sz="1400" dirty="0"/>
              <a:t>Jurikova, Alena; Csach, Kornel; Miskuf, Jozef; Koneracka, Martina; </a:t>
            </a:r>
            <a:r>
              <a:rPr lang="sk-SK" sz="1400" dirty="0" err="1"/>
              <a:t>Zavisova</a:t>
            </a:r>
            <a:r>
              <a:rPr lang="sk-SK" sz="1400" dirty="0"/>
              <a:t>, Vlasta; </a:t>
            </a:r>
            <a:r>
              <a:rPr lang="sk-SK" sz="1400" dirty="0" err="1"/>
              <a:t>Kubovcikova</a:t>
            </a:r>
            <a:r>
              <a:rPr lang="sk-SK" sz="1400" dirty="0"/>
              <a:t>, Martina; Kopcansky, Peter; </a:t>
            </a:r>
            <a:r>
              <a:rPr lang="sk-SK" sz="1400" dirty="0" err="1"/>
              <a:t>Muckova</a:t>
            </a:r>
            <a:r>
              <a:rPr lang="sk-SK" sz="1400" dirty="0"/>
              <a:t>, Marta: </a:t>
            </a:r>
            <a:r>
              <a:rPr lang="sk-SK" sz="1400" dirty="0" err="1"/>
              <a:t>Thermal</a:t>
            </a:r>
            <a:r>
              <a:rPr lang="sk-SK" sz="1400" dirty="0"/>
              <a:t> </a:t>
            </a:r>
            <a:r>
              <a:rPr lang="sk-SK" sz="1400" dirty="0" err="1"/>
              <a:t>Properties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Magnetic</a:t>
            </a:r>
            <a:r>
              <a:rPr lang="sk-SK" sz="1400" dirty="0"/>
              <a:t> </a:t>
            </a:r>
            <a:r>
              <a:rPr lang="sk-SK" sz="1400" dirty="0" err="1"/>
              <a:t>Nanoparticles</a:t>
            </a:r>
            <a:r>
              <a:rPr lang="sk-SK" sz="1400" dirty="0"/>
              <a:t> </a:t>
            </a:r>
            <a:r>
              <a:rPr lang="sk-SK" sz="1400" dirty="0" err="1"/>
              <a:t>Modified</a:t>
            </a:r>
            <a:r>
              <a:rPr lang="sk-SK" sz="1400" dirty="0"/>
              <a:t> </a:t>
            </a:r>
            <a:r>
              <a:rPr lang="sk-SK" sz="1400" dirty="0" err="1"/>
              <a:t>With</a:t>
            </a:r>
            <a:r>
              <a:rPr lang="sk-SK" sz="1400" dirty="0"/>
              <a:t> </a:t>
            </a:r>
            <a:r>
              <a:rPr lang="sk-SK" sz="1400" dirty="0" err="1"/>
              <a:t>Polyethylene</a:t>
            </a:r>
            <a:r>
              <a:rPr lang="sk-SK" sz="1400" dirty="0"/>
              <a:t> </a:t>
            </a:r>
            <a:r>
              <a:rPr lang="sk-SK" sz="1400" dirty="0" err="1"/>
              <a:t>Glycol</a:t>
            </a:r>
            <a:r>
              <a:rPr lang="sk-SK" sz="1400" dirty="0"/>
              <a:t> IEEE TRANSACTIONS ON MAGNETICS 2013  </a:t>
            </a:r>
            <a:r>
              <a:rPr lang="sk-SK" sz="1400" dirty="0" smtClean="0"/>
              <a:t>		                    			        Cit</a:t>
            </a:r>
            <a:r>
              <a:rPr lang="sk-SK" sz="1400" dirty="0"/>
              <a:t>:   6</a:t>
            </a:r>
          </a:p>
          <a:p>
            <a:r>
              <a:rPr lang="sk-SK" sz="1400" dirty="0"/>
              <a:t> </a:t>
            </a:r>
          </a:p>
          <a:p>
            <a:r>
              <a:rPr lang="sk-SK" sz="1400" dirty="0" err="1"/>
              <a:t>Ivanisenko</a:t>
            </a:r>
            <a:r>
              <a:rPr lang="sk-SK" sz="1400" dirty="0"/>
              <a:t>, </a:t>
            </a:r>
            <a:r>
              <a:rPr lang="sk-SK" sz="1400" dirty="0" err="1"/>
              <a:t>Yu</a:t>
            </a:r>
            <a:r>
              <a:rPr lang="sk-SK" sz="1400" dirty="0"/>
              <a:t>.; Tabachnikova, E. D.; </a:t>
            </a:r>
            <a:r>
              <a:rPr lang="sk-SK" sz="1400" dirty="0" err="1"/>
              <a:t>Psaruk</a:t>
            </a:r>
            <a:r>
              <a:rPr lang="sk-SK" sz="1400" dirty="0"/>
              <a:t>, I. A.; </a:t>
            </a:r>
            <a:r>
              <a:rPr lang="sk-SK" sz="1400" dirty="0" err="1"/>
              <a:t>Smirnov</a:t>
            </a:r>
            <a:r>
              <a:rPr lang="sk-SK" sz="1400" dirty="0"/>
              <a:t>, S. N.; </a:t>
            </a:r>
            <a:r>
              <a:rPr lang="sk-SK" sz="1400" dirty="0" err="1"/>
              <a:t>Kilmametov</a:t>
            </a:r>
            <a:r>
              <a:rPr lang="sk-SK" sz="1400" dirty="0"/>
              <a:t>, A.; </a:t>
            </a:r>
            <a:r>
              <a:rPr lang="sk-SK" sz="1400" dirty="0" err="1"/>
              <a:t>Kobler</a:t>
            </a:r>
            <a:r>
              <a:rPr lang="sk-SK" sz="1400" dirty="0"/>
              <a:t>, A.; </a:t>
            </a:r>
            <a:r>
              <a:rPr lang="sk-SK" sz="1400" dirty="0" err="1"/>
              <a:t>Kuebel</a:t>
            </a:r>
            <a:r>
              <a:rPr lang="sk-SK" sz="1400" dirty="0"/>
              <a:t>, C.; </a:t>
            </a:r>
            <a:r>
              <a:rPr lang="sk-SK" sz="1400" dirty="0" err="1"/>
              <a:t>Kurmanaeva</a:t>
            </a:r>
            <a:r>
              <a:rPr lang="sk-SK" sz="1400" dirty="0"/>
              <a:t>, L.; Csach, K.; </a:t>
            </a:r>
            <a:r>
              <a:rPr lang="sk-SK" sz="1400" dirty="0" err="1"/>
              <a:t>Mishkuf</a:t>
            </a:r>
            <a:r>
              <a:rPr lang="sk-SK" sz="1400" dirty="0"/>
              <a:t>, Y.; </a:t>
            </a:r>
            <a:r>
              <a:rPr lang="sk-SK" sz="1400" dirty="0" err="1"/>
              <a:t>Scherer</a:t>
            </a:r>
            <a:r>
              <a:rPr lang="sk-SK" sz="1400" dirty="0"/>
              <a:t>, T.; </a:t>
            </a:r>
            <a:r>
              <a:rPr lang="sk-SK" sz="1400" dirty="0" err="1"/>
              <a:t>Semerenko</a:t>
            </a:r>
            <a:r>
              <a:rPr lang="sk-SK" sz="1400" dirty="0"/>
              <a:t>, Y. A.; </a:t>
            </a:r>
            <a:r>
              <a:rPr lang="sk-SK" sz="1400" dirty="0" err="1"/>
              <a:t>Hahn</a:t>
            </a:r>
            <a:r>
              <a:rPr lang="sk-SK" sz="1400" dirty="0"/>
              <a:t>, H.: </a:t>
            </a:r>
            <a:r>
              <a:rPr lang="sk-SK" sz="1400" dirty="0" err="1"/>
              <a:t>Variation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deformation</a:t>
            </a:r>
            <a:r>
              <a:rPr lang="sk-SK" sz="1400" dirty="0"/>
              <a:t> </a:t>
            </a:r>
            <a:r>
              <a:rPr lang="sk-SK" sz="1400" dirty="0" err="1"/>
              <a:t>mechanisms</a:t>
            </a:r>
            <a:r>
              <a:rPr lang="sk-SK" sz="1400" dirty="0"/>
              <a:t> in a </a:t>
            </a:r>
            <a:r>
              <a:rPr lang="sk-SK" sz="1400" dirty="0" err="1"/>
              <a:t>nanocrystalline</a:t>
            </a:r>
            <a:r>
              <a:rPr lang="sk-SK" sz="1400" dirty="0"/>
              <a:t> Pd-10 </a:t>
            </a:r>
            <a:r>
              <a:rPr lang="sk-SK" sz="1400" dirty="0" err="1"/>
              <a:t>at</a:t>
            </a:r>
            <a:r>
              <a:rPr lang="sk-SK" sz="1400" dirty="0"/>
              <a:t>.% Au </a:t>
            </a:r>
            <a:r>
              <a:rPr lang="sk-SK" sz="1400" dirty="0" err="1"/>
              <a:t>alloy</a:t>
            </a:r>
            <a:r>
              <a:rPr lang="sk-SK" sz="1400" dirty="0"/>
              <a:t> </a:t>
            </a:r>
            <a:r>
              <a:rPr lang="sk-SK" sz="1400" dirty="0" err="1"/>
              <a:t>at</a:t>
            </a:r>
            <a:r>
              <a:rPr lang="sk-SK" sz="1400" dirty="0"/>
              <a:t> </a:t>
            </a:r>
            <a:r>
              <a:rPr lang="sk-SK" sz="1400" dirty="0" err="1"/>
              <a:t>room</a:t>
            </a:r>
            <a:r>
              <a:rPr lang="sk-SK" sz="1400" dirty="0"/>
              <a:t> and </a:t>
            </a:r>
            <a:r>
              <a:rPr lang="sk-SK" sz="1400" dirty="0" err="1"/>
              <a:t>cryogenic</a:t>
            </a:r>
            <a:r>
              <a:rPr lang="sk-SK" sz="1400" dirty="0"/>
              <a:t> </a:t>
            </a:r>
            <a:r>
              <a:rPr lang="sk-SK" sz="1400" dirty="0" err="1"/>
              <a:t>temperatures</a:t>
            </a:r>
            <a:r>
              <a:rPr lang="sk-SK" sz="1400" dirty="0"/>
              <a:t> INTERNATIONAL JOURNAL OF PLASTICITY 2014  </a:t>
            </a:r>
            <a:r>
              <a:rPr lang="sk-SK" sz="1400" dirty="0" smtClean="0"/>
              <a:t>				                    		       Cit</a:t>
            </a:r>
            <a:r>
              <a:rPr lang="sk-SK" sz="1400" dirty="0"/>
              <a:t>:   5</a:t>
            </a:r>
          </a:p>
          <a:p>
            <a:r>
              <a:rPr lang="sk-SK" sz="1400" dirty="0"/>
              <a:t> </a:t>
            </a:r>
          </a:p>
          <a:p>
            <a:r>
              <a:rPr lang="sk-SK" sz="1400" dirty="0" err="1"/>
              <a:t>Hemmati</a:t>
            </a:r>
            <a:r>
              <a:rPr lang="sk-SK" sz="1400" dirty="0"/>
              <a:t>, </a:t>
            </a:r>
            <a:r>
              <a:rPr lang="sk-SK" sz="1400" dirty="0" err="1"/>
              <a:t>Ismail</a:t>
            </a:r>
            <a:r>
              <a:rPr lang="sk-SK" sz="1400" dirty="0"/>
              <a:t>; Ocelik, Vaclav; Csach, Kornel; </a:t>
            </a:r>
            <a:r>
              <a:rPr lang="sk-SK" sz="1400" dirty="0" err="1"/>
              <a:t>de</a:t>
            </a:r>
            <a:r>
              <a:rPr lang="sk-SK" sz="1400" dirty="0"/>
              <a:t> </a:t>
            </a:r>
            <a:r>
              <a:rPr lang="sk-SK" sz="1400" dirty="0" err="1"/>
              <a:t>Hosson</a:t>
            </a:r>
            <a:r>
              <a:rPr lang="sk-SK" sz="1400" dirty="0"/>
              <a:t>, </a:t>
            </a:r>
            <a:r>
              <a:rPr lang="sk-SK" sz="1400" dirty="0" err="1"/>
              <a:t>Jeff</a:t>
            </a:r>
            <a:r>
              <a:rPr lang="sk-SK" sz="1400" dirty="0"/>
              <a:t> </a:t>
            </a:r>
            <a:r>
              <a:rPr lang="sk-SK" sz="1400" dirty="0" err="1"/>
              <a:t>Th</a:t>
            </a:r>
            <a:r>
              <a:rPr lang="sk-SK" sz="1400" dirty="0"/>
              <a:t> M.: </a:t>
            </a:r>
            <a:r>
              <a:rPr lang="sk-SK" sz="1400" dirty="0" err="1"/>
              <a:t>Microstructure</a:t>
            </a:r>
            <a:r>
              <a:rPr lang="sk-SK" sz="1400" dirty="0"/>
              <a:t> and </a:t>
            </a:r>
            <a:r>
              <a:rPr lang="sk-SK" sz="1400" dirty="0" err="1"/>
              <a:t>Phase</a:t>
            </a:r>
            <a:r>
              <a:rPr lang="sk-SK" sz="1400" dirty="0"/>
              <a:t> </a:t>
            </a:r>
            <a:r>
              <a:rPr lang="sk-SK" sz="1400" dirty="0" err="1"/>
              <a:t>Formation</a:t>
            </a:r>
            <a:r>
              <a:rPr lang="sk-SK" sz="1400" dirty="0"/>
              <a:t> in a </a:t>
            </a:r>
            <a:r>
              <a:rPr lang="sk-SK" sz="1400" dirty="0" err="1"/>
              <a:t>Rapidly</a:t>
            </a:r>
            <a:r>
              <a:rPr lang="sk-SK" sz="1400" dirty="0"/>
              <a:t> </a:t>
            </a:r>
            <a:r>
              <a:rPr lang="sk-SK" sz="1400" dirty="0" err="1"/>
              <a:t>Solidified</a:t>
            </a:r>
            <a:r>
              <a:rPr lang="sk-SK" sz="1400" dirty="0"/>
              <a:t> </a:t>
            </a:r>
            <a:r>
              <a:rPr lang="sk-SK" sz="1400" dirty="0" err="1"/>
              <a:t>Laser-Deposited</a:t>
            </a:r>
            <a:r>
              <a:rPr lang="sk-SK" sz="1400" dirty="0"/>
              <a:t> </a:t>
            </a:r>
            <a:r>
              <a:rPr lang="sk-SK" sz="1400" dirty="0" err="1"/>
              <a:t>Ni-Cr-B-Si-C</a:t>
            </a:r>
            <a:r>
              <a:rPr lang="sk-SK" sz="1400" dirty="0"/>
              <a:t> </a:t>
            </a:r>
            <a:r>
              <a:rPr lang="sk-SK" sz="1400" dirty="0" err="1"/>
              <a:t>Hardfacing</a:t>
            </a:r>
            <a:r>
              <a:rPr lang="sk-SK" sz="1400" dirty="0"/>
              <a:t> </a:t>
            </a:r>
            <a:r>
              <a:rPr lang="sk-SK" sz="1400" dirty="0" err="1"/>
              <a:t>Alloy</a:t>
            </a:r>
            <a:r>
              <a:rPr lang="sk-SK" sz="1400" dirty="0"/>
              <a:t> METALLURGICAL AND MATERIALS TRANSACTIONS A-PHYSICAL METALLURGY AND MATERIALS SCIENCE 2014  </a:t>
            </a:r>
            <a:r>
              <a:rPr lang="sk-SK" sz="1400" dirty="0" smtClean="0"/>
              <a:t>	                    		      Cit</a:t>
            </a:r>
            <a:r>
              <a:rPr lang="sk-SK" sz="1400" dirty="0"/>
              <a:t>:   3</a:t>
            </a:r>
          </a:p>
          <a:p>
            <a:r>
              <a:rPr lang="sk-SK" sz="1400" dirty="0"/>
              <a:t> </a:t>
            </a:r>
          </a:p>
          <a:p>
            <a:r>
              <a:rPr lang="sk-SK" sz="1400" dirty="0"/>
              <a:t>Csach, K.; Jurikova, A.; Miskuf, J.; Koneracka, M.; </a:t>
            </a:r>
            <a:r>
              <a:rPr lang="sk-SK" sz="1400" dirty="0" err="1"/>
              <a:t>Zavisova</a:t>
            </a:r>
            <a:r>
              <a:rPr lang="sk-SK" sz="1400" dirty="0"/>
              <a:t>, V.; </a:t>
            </a:r>
            <a:r>
              <a:rPr lang="sk-SK" sz="1400" dirty="0" err="1"/>
              <a:t>Kubovcikova</a:t>
            </a:r>
            <a:r>
              <a:rPr lang="sk-SK" sz="1400" dirty="0"/>
              <a:t>, M.; Kopcansky, P.: </a:t>
            </a:r>
            <a:r>
              <a:rPr lang="sk-SK" sz="1400" dirty="0" err="1"/>
              <a:t>Thermogravimetric</a:t>
            </a:r>
            <a:r>
              <a:rPr lang="sk-SK" sz="1400" dirty="0"/>
              <a:t> Study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the</a:t>
            </a:r>
            <a:r>
              <a:rPr lang="sk-SK" sz="1400" dirty="0"/>
              <a:t> </a:t>
            </a:r>
            <a:r>
              <a:rPr lang="sk-SK" sz="1400" dirty="0" err="1"/>
              <a:t>Decomposition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BSA-Coated</a:t>
            </a:r>
            <a:r>
              <a:rPr lang="sk-SK" sz="1400" dirty="0"/>
              <a:t> </a:t>
            </a:r>
            <a:r>
              <a:rPr lang="sk-SK" sz="1400" dirty="0" err="1"/>
              <a:t>Magnetic</a:t>
            </a:r>
            <a:r>
              <a:rPr lang="sk-SK" sz="1400" dirty="0"/>
              <a:t> </a:t>
            </a:r>
            <a:r>
              <a:rPr lang="sk-SK" sz="1400" dirty="0" err="1"/>
              <a:t>Nanoparticles</a:t>
            </a:r>
            <a:r>
              <a:rPr lang="sk-SK" sz="1400" dirty="0"/>
              <a:t> ACTA PHYSICA POLONICA A 2012  </a:t>
            </a:r>
            <a:r>
              <a:rPr lang="sk-SK" sz="1400" dirty="0" smtClean="0"/>
              <a:t>						                    		      Cit</a:t>
            </a:r>
            <a:r>
              <a:rPr lang="sk-SK" sz="1400" dirty="0"/>
              <a:t>:   2</a:t>
            </a:r>
          </a:p>
          <a:p>
            <a:r>
              <a:rPr lang="sk-SK" sz="1400" dirty="0"/>
              <a:t> </a:t>
            </a:r>
          </a:p>
          <a:p>
            <a:r>
              <a:rPr lang="sk-SK" sz="1400" dirty="0"/>
              <a:t>Jurikova, A.; Csach, K.; Miskuf, J.; Koneracka, M.; </a:t>
            </a:r>
            <a:r>
              <a:rPr lang="sk-SK" sz="1400" dirty="0" err="1"/>
              <a:t>Zavisova</a:t>
            </a:r>
            <a:r>
              <a:rPr lang="sk-SK" sz="1400" dirty="0"/>
              <a:t>, V.; </a:t>
            </a:r>
            <a:r>
              <a:rPr lang="sk-SK" sz="1400" dirty="0" err="1"/>
              <a:t>Kubovcikova</a:t>
            </a:r>
            <a:r>
              <a:rPr lang="sk-SK" sz="1400" dirty="0"/>
              <a:t>, M.; Kopcansky, P.: </a:t>
            </a:r>
            <a:r>
              <a:rPr lang="sk-SK" sz="1400" dirty="0" err="1"/>
              <a:t>Thermal</a:t>
            </a:r>
            <a:r>
              <a:rPr lang="sk-SK" sz="1400" dirty="0"/>
              <a:t> </a:t>
            </a:r>
            <a:r>
              <a:rPr lang="sk-SK" sz="1400" dirty="0" err="1"/>
              <a:t>Analysis</a:t>
            </a:r>
            <a:r>
              <a:rPr lang="sk-SK" sz="1400" dirty="0"/>
              <a:t> </a:t>
            </a:r>
            <a:r>
              <a:rPr lang="sk-SK" sz="1400" dirty="0" err="1"/>
              <a:t>of</a:t>
            </a:r>
            <a:r>
              <a:rPr lang="sk-SK" sz="1400" dirty="0"/>
              <a:t> </a:t>
            </a:r>
            <a:r>
              <a:rPr lang="sk-SK" sz="1400" dirty="0" err="1"/>
              <a:t>Magnetic</a:t>
            </a:r>
            <a:r>
              <a:rPr lang="sk-SK" sz="1400" dirty="0"/>
              <a:t> </a:t>
            </a:r>
            <a:r>
              <a:rPr lang="sk-SK" sz="1400" dirty="0" err="1"/>
              <a:t>Nanoparticles</a:t>
            </a:r>
            <a:r>
              <a:rPr lang="sk-SK" sz="1400" dirty="0"/>
              <a:t> </a:t>
            </a:r>
            <a:r>
              <a:rPr lang="sk-SK" sz="1400" dirty="0" err="1"/>
              <a:t>Modified</a:t>
            </a:r>
            <a:r>
              <a:rPr lang="sk-SK" sz="1400" dirty="0"/>
              <a:t> </a:t>
            </a:r>
            <a:r>
              <a:rPr lang="sk-SK" sz="1400" dirty="0" err="1"/>
              <a:t>with</a:t>
            </a:r>
            <a:r>
              <a:rPr lang="sk-SK" sz="1400" dirty="0"/>
              <a:t> </a:t>
            </a:r>
            <a:r>
              <a:rPr lang="sk-SK" sz="1400" dirty="0" err="1"/>
              <a:t>Dextran</a:t>
            </a:r>
            <a:r>
              <a:rPr lang="sk-SK" sz="1400" dirty="0"/>
              <a:t> ACTA PHYSICA POLONICA A 2012  </a:t>
            </a:r>
            <a:r>
              <a:rPr lang="sk-SK" sz="1400" dirty="0" smtClean="0"/>
              <a:t>            	      Cit</a:t>
            </a:r>
            <a:r>
              <a:rPr lang="sk-SK" sz="1400" dirty="0"/>
              <a:t>:   </a:t>
            </a:r>
            <a:r>
              <a:rPr lang="sk-SK" sz="1400" dirty="0" smtClean="0"/>
              <a:t>2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870389"/>
            <a:ext cx="856895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6"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Medzinárodné konferencie organizované na oddelení: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dirty="0" smtClean="0">
                <a:cs typeface="Times New Roman" pitchFamily="18" charset="0"/>
              </a:rPr>
              <a:t>	</a:t>
            </a:r>
            <a:r>
              <a:rPr lang="sk-SK" dirty="0" err="1" smtClean="0">
                <a:cs typeface="Times New Roman" pitchFamily="18" charset="0"/>
              </a:rPr>
              <a:t>Metallography</a:t>
            </a:r>
            <a:r>
              <a:rPr lang="sk-SK" dirty="0" smtClean="0">
                <a:cs typeface="Times New Roman" pitchFamily="18" charset="0"/>
              </a:rPr>
              <a:t> 2013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dirty="0" smtClean="0">
              <a:cs typeface="Times New Roman" pitchFamily="18" charset="0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dirty="0" smtClean="0">
                <a:cs typeface="Times New Roman" pitchFamily="18" charset="0"/>
              </a:rPr>
              <a:t>VII.	Domáce konferencie organizované na oddelení:</a:t>
            </a:r>
            <a:endParaRPr lang="sk-SK" dirty="0">
              <a:cs typeface="Times New Roman" pitchFamily="18" charset="0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	0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dirty="0">
              <a:cs typeface="Times New Roman" pitchFamily="18" charset="0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VIII. Doktorandské štúdium: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dirty="0">
                <a:cs typeface="Times New Roman" pitchFamily="18" charset="0"/>
              </a:rPr>
              <a:t>	</a:t>
            </a:r>
            <a:r>
              <a:rPr lang="sk-SK" dirty="0" smtClean="0">
                <a:cs typeface="Times New Roman" pitchFamily="18" charset="0"/>
              </a:rPr>
              <a:t>1 interný 2012 -2016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romanUcPeriod" startAt="9"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Popularizácia: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dirty="0" smtClean="0">
                <a:cs typeface="Times New Roman" pitchFamily="18" charset="0"/>
              </a:rPr>
              <a:t>	exkurzie - Deň otvorených dverí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dirty="0" smtClean="0">
              <a:cs typeface="Times New Roman" pitchFamily="18" charset="0"/>
            </a:endParaRPr>
          </a:p>
          <a:p>
            <a:pPr marL="400050" indent="-400050" fontAlgn="base">
              <a:spcBef>
                <a:spcPct val="0"/>
              </a:spcBef>
              <a:spcAft>
                <a:spcPct val="0"/>
              </a:spcAft>
              <a:buAutoNum type="romanUcPeriod" startAt="10"/>
            </a:pPr>
            <a:r>
              <a:rPr lang="sk-SK" dirty="0" smtClean="0"/>
              <a:t>Najlepší </a:t>
            </a:r>
            <a:r>
              <a:rPr lang="sk-SK" dirty="0"/>
              <a:t>výsledok oddelenia za r. </a:t>
            </a:r>
            <a:r>
              <a:rPr lang="sk-SK" dirty="0" smtClean="0"/>
              <a:t>2012-2015</a:t>
            </a:r>
          </a:p>
          <a:p>
            <a:r>
              <a:rPr lang="sk-SK" dirty="0"/>
              <a:t> </a:t>
            </a:r>
            <a:r>
              <a:rPr lang="sk-SK" dirty="0" smtClean="0"/>
              <a:t>       Deformačné </a:t>
            </a:r>
            <a:r>
              <a:rPr lang="sk-SK" dirty="0"/>
              <a:t>mechanizmy v </a:t>
            </a:r>
            <a:r>
              <a:rPr lang="sk-SK" dirty="0" err="1"/>
              <a:t>nanokryštalických</a:t>
            </a:r>
            <a:r>
              <a:rPr lang="sk-SK" dirty="0"/>
              <a:t> </a:t>
            </a:r>
            <a:r>
              <a:rPr lang="sk-SK" dirty="0" err="1"/>
              <a:t>PdAu</a:t>
            </a:r>
            <a:r>
              <a:rPr lang="sk-SK" dirty="0"/>
              <a:t> zliatinách</a:t>
            </a:r>
          </a:p>
          <a:p>
            <a:r>
              <a:rPr lang="sk-SK" dirty="0" smtClean="0"/>
              <a:t>        (Zahrnutý do správy ÚEF SAV za rok 2014)</a:t>
            </a:r>
          </a:p>
          <a:p>
            <a:endParaRPr lang="sk-SK" dirty="0"/>
          </a:p>
          <a:p>
            <a:r>
              <a:rPr lang="sk-SK" dirty="0" err="1" smtClean="0"/>
              <a:t>Ivanisenko</a:t>
            </a:r>
            <a:r>
              <a:rPr lang="sk-SK" dirty="0" smtClean="0"/>
              <a:t> </a:t>
            </a:r>
            <a:r>
              <a:rPr lang="sk-SK" dirty="0" err="1"/>
              <a:t>Yu</a:t>
            </a:r>
            <a:r>
              <a:rPr lang="sk-SK" dirty="0"/>
              <a:t>., Tabachnikova E.D., </a:t>
            </a:r>
            <a:r>
              <a:rPr lang="sk-SK" dirty="0" err="1"/>
              <a:t>Psaruk</a:t>
            </a:r>
            <a:r>
              <a:rPr lang="sk-SK" dirty="0"/>
              <a:t> I.A., </a:t>
            </a:r>
            <a:r>
              <a:rPr lang="sk-SK" dirty="0" err="1"/>
              <a:t>Smirnov</a:t>
            </a:r>
            <a:r>
              <a:rPr lang="sk-SK" dirty="0"/>
              <a:t> S.N., </a:t>
            </a:r>
            <a:r>
              <a:rPr lang="sk-SK" dirty="0" err="1"/>
              <a:t>Kilmametov</a:t>
            </a:r>
            <a:r>
              <a:rPr lang="sk-SK" dirty="0"/>
              <a:t> A., </a:t>
            </a:r>
            <a:r>
              <a:rPr lang="sk-SK" dirty="0" err="1"/>
              <a:t>Kobler</a:t>
            </a:r>
            <a:r>
              <a:rPr lang="sk-SK" dirty="0"/>
              <a:t> A., </a:t>
            </a:r>
            <a:r>
              <a:rPr lang="sk-SK" dirty="0" err="1"/>
              <a:t>Kuebel</a:t>
            </a:r>
            <a:r>
              <a:rPr lang="sk-SK" dirty="0"/>
              <a:t> C., </a:t>
            </a:r>
            <a:r>
              <a:rPr lang="sk-SK" dirty="0" err="1"/>
              <a:t>Kurmanaeva</a:t>
            </a:r>
            <a:r>
              <a:rPr lang="sk-SK" dirty="0"/>
              <a:t> L., </a:t>
            </a:r>
            <a:r>
              <a:rPr lang="sk-SK" u="sng" dirty="0"/>
              <a:t>Csach K., </a:t>
            </a:r>
            <a:r>
              <a:rPr lang="sk-SK" u="sng" dirty="0" err="1"/>
              <a:t>Mishkuf</a:t>
            </a:r>
            <a:r>
              <a:rPr lang="sk-SK" u="sng" dirty="0"/>
              <a:t> J.</a:t>
            </a:r>
            <a:r>
              <a:rPr lang="sk-SK" dirty="0"/>
              <a:t>, </a:t>
            </a:r>
            <a:r>
              <a:rPr lang="sk-SK" dirty="0" err="1"/>
              <a:t>Scherer</a:t>
            </a:r>
            <a:r>
              <a:rPr lang="sk-SK" dirty="0"/>
              <a:t> T., </a:t>
            </a:r>
            <a:r>
              <a:rPr lang="sk-SK" dirty="0" err="1"/>
              <a:t>Semerenko</a:t>
            </a:r>
            <a:r>
              <a:rPr lang="sk-SK" dirty="0"/>
              <a:t> Y.A., </a:t>
            </a:r>
            <a:r>
              <a:rPr lang="sk-SK" dirty="0" err="1"/>
              <a:t>Hahn</a:t>
            </a:r>
            <a:r>
              <a:rPr lang="sk-SK" dirty="0"/>
              <a:t> H.: </a:t>
            </a:r>
            <a:r>
              <a:rPr lang="sk-SK" i="1" dirty="0" err="1"/>
              <a:t>Variation</a:t>
            </a:r>
            <a:r>
              <a:rPr lang="sk-SK" i="1" dirty="0"/>
              <a:t> </a:t>
            </a:r>
            <a:r>
              <a:rPr lang="sk-SK" i="1" dirty="0" err="1"/>
              <a:t>of</a:t>
            </a:r>
            <a:r>
              <a:rPr lang="sk-SK" i="1" dirty="0"/>
              <a:t>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deformation</a:t>
            </a:r>
            <a:r>
              <a:rPr lang="sk-SK" i="1" dirty="0"/>
              <a:t> </a:t>
            </a:r>
            <a:r>
              <a:rPr lang="sk-SK" i="1" dirty="0" err="1"/>
              <a:t>mechanisms</a:t>
            </a:r>
            <a:r>
              <a:rPr lang="sk-SK" i="1" dirty="0"/>
              <a:t> in a </a:t>
            </a:r>
            <a:r>
              <a:rPr lang="sk-SK" i="1" dirty="0" err="1"/>
              <a:t>nanocrystalline</a:t>
            </a:r>
            <a:r>
              <a:rPr lang="sk-SK" i="1" dirty="0"/>
              <a:t> </a:t>
            </a:r>
            <a:r>
              <a:rPr lang="sk-SK" i="1" dirty="0" err="1"/>
              <a:t>Pd</a:t>
            </a:r>
            <a:r>
              <a:rPr lang="sk-SK" i="1" dirty="0"/>
              <a:t> – 10 </a:t>
            </a:r>
            <a:r>
              <a:rPr lang="sk-SK" i="1" dirty="0" err="1"/>
              <a:t>at</a:t>
            </a:r>
            <a:r>
              <a:rPr lang="sk-SK" i="1" dirty="0"/>
              <a:t>.% Au </a:t>
            </a:r>
            <a:r>
              <a:rPr lang="sk-SK" i="1" dirty="0" err="1"/>
              <a:t>alloy</a:t>
            </a:r>
            <a:r>
              <a:rPr lang="sk-SK" i="1" dirty="0"/>
              <a:t> </a:t>
            </a:r>
            <a:r>
              <a:rPr lang="sk-SK" i="1" dirty="0" err="1"/>
              <a:t>at</a:t>
            </a:r>
            <a:r>
              <a:rPr lang="sk-SK" i="1" dirty="0"/>
              <a:t> </a:t>
            </a:r>
            <a:r>
              <a:rPr lang="sk-SK" i="1" dirty="0" err="1"/>
              <a:t>room</a:t>
            </a:r>
            <a:r>
              <a:rPr lang="sk-SK" i="1" dirty="0"/>
              <a:t> and </a:t>
            </a:r>
            <a:r>
              <a:rPr lang="sk-SK" i="1" dirty="0" err="1"/>
              <a:t>cryogenic</a:t>
            </a:r>
            <a:r>
              <a:rPr lang="sk-SK" i="1" dirty="0"/>
              <a:t> </a:t>
            </a:r>
            <a:r>
              <a:rPr lang="sk-SK" i="1" dirty="0" err="1"/>
              <a:t>temperatures</a:t>
            </a:r>
            <a:r>
              <a:rPr lang="sk-SK" dirty="0"/>
              <a:t>, </a:t>
            </a:r>
            <a:r>
              <a:rPr lang="sk-SK" dirty="0" err="1"/>
              <a:t>International</a:t>
            </a:r>
            <a:r>
              <a:rPr lang="sk-SK" dirty="0"/>
              <a:t> </a:t>
            </a:r>
            <a:r>
              <a:rPr lang="sk-SK" dirty="0" err="1"/>
              <a:t>Journal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Plasticity</a:t>
            </a:r>
            <a:r>
              <a:rPr lang="sk-SK" dirty="0"/>
              <a:t> </a:t>
            </a:r>
            <a:r>
              <a:rPr lang="sk-SK" dirty="0" smtClean="0"/>
              <a:t>60 </a:t>
            </a:r>
            <a:r>
              <a:rPr lang="sk-SK" dirty="0"/>
              <a:t>(2014</a:t>
            </a:r>
            <a:r>
              <a:rPr lang="sk-SK" dirty="0" smtClean="0"/>
              <a:t>) p. 40–57</a:t>
            </a:r>
            <a:r>
              <a:rPr lang="sk-SK" dirty="0"/>
              <a:t>.   </a:t>
            </a:r>
            <a:r>
              <a:rPr lang="sk-SK" dirty="0" smtClean="0"/>
              <a:t>								     IF – 5,67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8280920" cy="2232248"/>
          </a:xfrm>
        </p:spPr>
        <p:txBody>
          <a:bodyPr>
            <a:normAutofit/>
          </a:bodyPr>
          <a:lstStyle/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Pokles veľkosti zrna z 10 mm na 14 nm vedie k 4,7 – 6,4 násobnému rastu medze sklzu: </a:t>
            </a:r>
          </a:p>
          <a:p>
            <a:pPr algn="l"/>
            <a:endParaRPr lang="sk-SK" sz="1800" dirty="0" smtClean="0">
              <a:solidFill>
                <a:schemeClr val="tx1"/>
              </a:solidFill>
            </a:endParaRP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Aktivačný objem závisí od veľkosti zrna</a:t>
            </a:r>
            <a:endParaRPr lang="sk-SK" sz="1800" dirty="0">
              <a:solidFill>
                <a:schemeClr val="tx1"/>
              </a:solidFill>
            </a:endParaRPr>
          </a:p>
          <a:p>
            <a:pPr algn="l"/>
            <a:r>
              <a:rPr lang="sk-SK" sz="1800" dirty="0" err="1" smtClean="0">
                <a:solidFill>
                  <a:schemeClr val="tx1"/>
                </a:solidFill>
              </a:rPr>
              <a:t>nanokryštalický</a:t>
            </a:r>
            <a:r>
              <a:rPr lang="nn-NO" sz="1800" dirty="0" smtClean="0">
                <a:solidFill>
                  <a:schemeClr val="tx1"/>
                </a:solidFill>
              </a:rPr>
              <a:t>: 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nn-NO" sz="1800" dirty="0" smtClean="0">
                <a:solidFill>
                  <a:schemeClr val="tx1"/>
                </a:solidFill>
              </a:rPr>
              <a:t>V </a:t>
            </a:r>
            <a:r>
              <a:rPr lang="nn-NO" sz="1800" dirty="0">
                <a:solidFill>
                  <a:schemeClr val="tx1"/>
                </a:solidFill>
              </a:rPr>
              <a:t>≈ 0,06 - 0,18 nm3 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hrubozrnný: </a:t>
            </a:r>
            <a:r>
              <a:rPr lang="nn-NO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 smtClean="0">
                <a:solidFill>
                  <a:schemeClr val="tx1"/>
                </a:solidFill>
              </a:rPr>
              <a:t>       </a:t>
            </a:r>
            <a:r>
              <a:rPr lang="nn-NO" sz="1800" dirty="0" smtClean="0">
                <a:solidFill>
                  <a:schemeClr val="tx1"/>
                </a:solidFill>
              </a:rPr>
              <a:t>V </a:t>
            </a:r>
            <a:r>
              <a:rPr lang="nn-NO" sz="1800" dirty="0">
                <a:solidFill>
                  <a:schemeClr val="tx1"/>
                </a:solidFill>
              </a:rPr>
              <a:t>≈ 1,03 - 4,15 nm3 </a:t>
            </a:r>
            <a:endParaRPr lang="sk-SK" sz="18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2520280" cy="191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827584" y="3501008"/>
            <a:ext cx="2939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Teplotná závislosť medze sklzu </a:t>
            </a:r>
            <a:br>
              <a:rPr lang="sk-SK" sz="1400" dirty="0" smtClean="0"/>
            </a:br>
            <a:r>
              <a:rPr lang="sk-SK" sz="1400" dirty="0" smtClean="0"/>
              <a:t>pre hrubozrnný a </a:t>
            </a:r>
            <a:r>
              <a:rPr lang="sk-SK" sz="1400" dirty="0" err="1" smtClean="0"/>
              <a:t>nanokryštalický</a:t>
            </a:r>
            <a:r>
              <a:rPr lang="sk-SK" sz="1400" dirty="0" smtClean="0"/>
              <a:t> stav</a:t>
            </a:r>
            <a:endParaRPr lang="sk-SK" sz="14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09636"/>
            <a:ext cx="2304256" cy="20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5148064" y="3625860"/>
            <a:ext cx="290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Aktivačný </a:t>
            </a:r>
            <a:r>
              <a:rPr lang="sk-SK" sz="1400" dirty="0"/>
              <a:t>objem tepelne aktivovanej 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sk-SK" sz="1400" dirty="0" smtClean="0"/>
              <a:t>plastickej deformácie</a:t>
            </a:r>
            <a:endParaRPr lang="sk-SK" sz="1400" dirty="0"/>
          </a:p>
        </p:txBody>
      </p:sp>
      <p:sp>
        <p:nvSpPr>
          <p:cNvPr id="10" name="Obdĺžnik 9"/>
          <p:cNvSpPr/>
          <p:nvPr/>
        </p:nvSpPr>
        <p:spPr>
          <a:xfrm>
            <a:off x="1691680" y="90872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Deformačné mechanizmy v </a:t>
            </a:r>
            <a:r>
              <a:rPr lang="sk-SK" dirty="0" err="1" smtClean="0"/>
              <a:t>nanokryštalickej</a:t>
            </a:r>
            <a:r>
              <a:rPr lang="sk-SK" dirty="0" smtClean="0"/>
              <a:t> zliatine </a:t>
            </a:r>
            <a:r>
              <a:rPr lang="sk-SK" dirty="0" err="1" smtClean="0"/>
              <a:t>Pd-Au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91880" y="1268760"/>
            <a:ext cx="5184576" cy="4896544"/>
          </a:xfrm>
        </p:spPr>
        <p:txBody>
          <a:bodyPr>
            <a:normAutofit/>
          </a:bodyPr>
          <a:lstStyle/>
          <a:p>
            <a:pPr algn="l"/>
            <a:r>
              <a:rPr lang="sk-SK" sz="1800" dirty="0" err="1" smtClean="0">
                <a:solidFill>
                  <a:schemeClr val="tx1"/>
                </a:solidFill>
              </a:rPr>
              <a:t>Fraktografické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  <a:r>
              <a:rPr lang="sk-SK" sz="1800" dirty="0">
                <a:solidFill>
                  <a:schemeClr val="tx1"/>
                </a:solidFill>
              </a:rPr>
              <a:t>pozorovania (náš príspevok) ukázali, že</a:t>
            </a:r>
            <a:r>
              <a:rPr lang="sk-SK" sz="18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 </a:t>
            </a:r>
            <a:endParaRPr lang="sk-SK" sz="18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 V </a:t>
            </a:r>
            <a:r>
              <a:rPr lang="sk-SK" sz="1600" dirty="0">
                <a:solidFill>
                  <a:schemeClr val="tx1"/>
                </a:solidFill>
              </a:rPr>
              <a:t>celom teplotnom intervale je porušenie makroskopicky krehké s prejavmi tvárneho lomu na mikroskopickej </a:t>
            </a:r>
            <a:r>
              <a:rPr lang="sk-SK" sz="1600" dirty="0" smtClean="0">
                <a:solidFill>
                  <a:schemeClr val="tx1"/>
                </a:solidFill>
              </a:rPr>
              <a:t>úrovni</a:t>
            </a:r>
          </a:p>
          <a:p>
            <a:pPr algn="l"/>
            <a:r>
              <a:rPr lang="sk-SK" sz="1600" dirty="0" smtClean="0">
                <a:solidFill>
                  <a:schemeClr val="tx1"/>
                </a:solidFill>
              </a:rPr>
              <a:t> </a:t>
            </a:r>
            <a:endParaRPr lang="sk-SK" sz="16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 Na </a:t>
            </a:r>
            <a:r>
              <a:rPr lang="sk-SK" sz="1600" dirty="0">
                <a:solidFill>
                  <a:schemeClr val="tx1"/>
                </a:solidFill>
              </a:rPr>
              <a:t>mikroskopickej úrovni prejavy šmykovej deformácie vo forme žilovej morfológie podobne ako je to u tvárnom lome masívnych amorfných zliatin </a:t>
            </a:r>
            <a:endParaRPr lang="sk-SK" sz="1600" dirty="0" smtClean="0">
              <a:solidFill>
                <a:schemeClr val="tx1"/>
              </a:solidFill>
            </a:endParaRPr>
          </a:p>
          <a:p>
            <a:pPr algn="l"/>
            <a:endParaRPr lang="sk-SK" sz="16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 a </a:t>
            </a:r>
            <a:r>
              <a:rPr lang="sk-SK" sz="1600" dirty="0">
                <a:solidFill>
                  <a:schemeClr val="tx1"/>
                </a:solidFill>
              </a:rPr>
              <a:t>potvrdili že s poklesom veľkosti aktivačného objemu plastickej deformácie v dôsledku zníženia teploty a veľkosti zrna dochádza pri porušení k výraznej lokalizácii plastickej deformácie. </a:t>
            </a:r>
            <a:endParaRPr lang="sk-SK" sz="1600" dirty="0" smtClean="0">
              <a:solidFill>
                <a:schemeClr val="tx1"/>
              </a:solidFill>
            </a:endParaRPr>
          </a:p>
          <a:p>
            <a:pPr algn="l"/>
            <a:endParaRPr lang="sk-SK" sz="16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sk-SK" sz="1600" dirty="0" smtClean="0">
                <a:solidFill>
                  <a:schemeClr val="tx1"/>
                </a:solidFill>
              </a:rPr>
              <a:t> Pri </a:t>
            </a:r>
            <a:r>
              <a:rPr lang="sk-SK" sz="1600" dirty="0">
                <a:solidFill>
                  <a:schemeClr val="tx1"/>
                </a:solidFill>
              </a:rPr>
              <a:t>NC štruktúre sa aktivujú </a:t>
            </a:r>
            <a:r>
              <a:rPr lang="sk-SK" sz="1600" dirty="0" err="1">
                <a:solidFill>
                  <a:schemeClr val="tx1"/>
                </a:solidFill>
              </a:rPr>
              <a:t>poklzy</a:t>
            </a:r>
            <a:r>
              <a:rPr lang="sk-SK" sz="1600" dirty="0">
                <a:solidFill>
                  <a:schemeClr val="tx1"/>
                </a:solidFill>
              </a:rPr>
              <a:t> po hraniciach zŕn aj pri veľmi nízkych teplotách.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t="33102" b="33596"/>
          <a:stretch>
            <a:fillRect/>
          </a:stretch>
        </p:blipFill>
        <p:spPr bwMode="auto">
          <a:xfrm>
            <a:off x="683568" y="2636912"/>
            <a:ext cx="2428505" cy="179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72794"/>
            <a:ext cx="2257786" cy="16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509120"/>
            <a:ext cx="2304256" cy="17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827584" y="1124744"/>
            <a:ext cx="603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cs typeface="Arial" pitchFamily="34" charset="0"/>
              </a:rPr>
              <a:t>Porušenie vysokopevných amorfných zliatin (páska – objemná)</a:t>
            </a:r>
            <a:endParaRPr lang="sk-SK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69" y="2204046"/>
            <a:ext cx="194468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932" y="4075708"/>
            <a:ext cx="1871662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932" y="2132608"/>
            <a:ext cx="194468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957" y="4004271"/>
            <a:ext cx="19192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04864"/>
            <a:ext cx="2592706" cy="18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ĺžnik 11"/>
          <p:cNvSpPr>
            <a:spLocks noChangeArrowheads="1"/>
          </p:cNvSpPr>
          <p:nvPr/>
        </p:nvSpPr>
        <p:spPr bwMode="auto">
          <a:xfrm>
            <a:off x="3347864" y="5589240"/>
            <a:ext cx="1296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400" dirty="0">
                <a:latin typeface="Calibri" pitchFamily="34" charset="0"/>
              </a:rPr>
              <a:t>masívna vzorka</a:t>
            </a:r>
          </a:p>
        </p:txBody>
      </p:sp>
      <p:sp>
        <p:nvSpPr>
          <p:cNvPr id="20" name="Obdĺžnik 11"/>
          <p:cNvSpPr>
            <a:spLocks noChangeArrowheads="1"/>
          </p:cNvSpPr>
          <p:nvPr/>
        </p:nvSpPr>
        <p:spPr bwMode="auto">
          <a:xfrm>
            <a:off x="1043608" y="5661248"/>
            <a:ext cx="1296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400" dirty="0">
                <a:latin typeface="Calibri" pitchFamily="34" charset="0"/>
              </a:rPr>
              <a:t>t</a:t>
            </a:r>
            <a:r>
              <a:rPr lang="sk-SK" sz="1400" dirty="0" smtClean="0">
                <a:latin typeface="Calibri" pitchFamily="34" charset="0"/>
              </a:rPr>
              <a:t>enká páska</a:t>
            </a:r>
            <a:endParaRPr lang="sk-SK" sz="1400" dirty="0">
              <a:latin typeface="Calibri" pitchFamily="34" charset="0"/>
            </a:endParaRPr>
          </a:p>
        </p:txBody>
      </p:sp>
      <p:sp>
        <p:nvSpPr>
          <p:cNvPr id="21" name="Obdĺžnik 11"/>
          <p:cNvSpPr>
            <a:spLocks noChangeArrowheads="1"/>
          </p:cNvSpPr>
          <p:nvPr/>
        </p:nvSpPr>
        <p:spPr bwMode="auto">
          <a:xfrm>
            <a:off x="6012160" y="4293096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Calibri" pitchFamily="34" charset="0"/>
              </a:rPr>
              <a:t>Veľkosť buniek v závislosti od vzdialenosti od iniciácie</a:t>
            </a:r>
            <a:endParaRPr lang="sk-SK" sz="1400" dirty="0">
              <a:latin typeface="Calibri" pitchFamily="34" charset="0"/>
            </a:endParaRPr>
          </a:p>
        </p:txBody>
      </p:sp>
      <p:sp>
        <p:nvSpPr>
          <p:cNvPr id="22" name="Obdĺžnik 9"/>
          <p:cNvSpPr>
            <a:spLocks noChangeArrowheads="1"/>
          </p:cNvSpPr>
          <p:nvPr/>
        </p:nvSpPr>
        <p:spPr bwMode="auto">
          <a:xfrm>
            <a:off x="827584" y="1628800"/>
            <a:ext cx="6192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400" dirty="0"/>
              <a:t>Vysokopevná zliatina </a:t>
            </a:r>
            <a:r>
              <a:rPr lang="sk-SK" sz="1400" dirty="0">
                <a:cs typeface="Arial" pitchFamily="34" charset="0"/>
              </a:rPr>
              <a:t> Co</a:t>
            </a:r>
            <a:r>
              <a:rPr lang="sk-SK" sz="1400" baseline="-25000" dirty="0">
                <a:cs typeface="Arial" pitchFamily="34" charset="0"/>
              </a:rPr>
              <a:t>43</a:t>
            </a:r>
            <a:r>
              <a:rPr lang="sk-SK" sz="1400" dirty="0">
                <a:cs typeface="Arial" pitchFamily="34" charset="0"/>
              </a:rPr>
              <a:t>Ta</a:t>
            </a:r>
            <a:r>
              <a:rPr lang="sk-SK" sz="1400" baseline="-25000" dirty="0">
                <a:cs typeface="Arial" pitchFamily="34" charset="0"/>
              </a:rPr>
              <a:t>5.5</a:t>
            </a:r>
            <a:r>
              <a:rPr lang="sk-SK" sz="1400" dirty="0">
                <a:cs typeface="Arial" pitchFamily="34" charset="0"/>
              </a:rPr>
              <a:t>Fe</a:t>
            </a:r>
            <a:r>
              <a:rPr lang="sk-SK" sz="1400" baseline="-25000" dirty="0">
                <a:cs typeface="Arial" pitchFamily="34" charset="0"/>
              </a:rPr>
              <a:t>20</a:t>
            </a:r>
            <a:r>
              <a:rPr lang="sk-SK" sz="1400" dirty="0">
                <a:cs typeface="Arial" pitchFamily="34" charset="0"/>
              </a:rPr>
              <a:t>B</a:t>
            </a:r>
            <a:r>
              <a:rPr lang="sk-SK" sz="1400" baseline="-25000" dirty="0">
                <a:cs typeface="Arial" pitchFamily="34" charset="0"/>
              </a:rPr>
              <a:t>31.5</a:t>
            </a:r>
            <a:r>
              <a:rPr lang="sk-SK" sz="1400" dirty="0">
                <a:cs typeface="Arial" pitchFamily="34" charset="0"/>
              </a:rPr>
              <a:t>  </a:t>
            </a:r>
            <a:r>
              <a:rPr lang="sk-SK" sz="1400" dirty="0"/>
              <a:t>(</a:t>
            </a:r>
            <a:r>
              <a:rPr lang="sk-SK" sz="1400" dirty="0" err="1"/>
              <a:t>s</a:t>
            </a:r>
            <a:r>
              <a:rPr lang="sk-SK" sz="1400" baseline="-25000" dirty="0" err="1"/>
              <a:t>y</a:t>
            </a:r>
            <a:r>
              <a:rPr lang="sk-SK" sz="1400" baseline="-25000" dirty="0"/>
              <a:t>  </a:t>
            </a:r>
            <a:r>
              <a:rPr lang="sk-SK" sz="1400" dirty="0"/>
              <a:t>» 5 </a:t>
            </a:r>
            <a:r>
              <a:rPr lang="sk-SK" sz="1400" dirty="0" err="1"/>
              <a:t>GPa</a:t>
            </a:r>
            <a:r>
              <a:rPr lang="sk-SK" sz="1400" dirty="0"/>
              <a:t>)   (vysokopevné krehké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13"/>
          <p:cNvSpPr txBox="1">
            <a:spLocks noChangeArrowheads="1"/>
          </p:cNvSpPr>
          <p:nvPr/>
        </p:nvSpPr>
        <p:spPr bwMode="auto">
          <a:xfrm>
            <a:off x="467544" y="980728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Diskontinuálna plastická deformácia pri </a:t>
            </a:r>
            <a:r>
              <a:rPr lang="sk-SK" dirty="0" err="1">
                <a:latin typeface="Arial" pitchFamily="34" charset="0"/>
                <a:cs typeface="Arial" pitchFamily="34" charset="0"/>
              </a:rPr>
              <a:t>nanoindentácii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ok 11" descr="Z:\A a Konferencie\Konferencie 2014\LMP 14 Pesek\Hurakova\Photo\Hurakova LMP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1898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Graph-D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26860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Ident c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9040"/>
            <a:ext cx="3073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Graph-cree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933056"/>
            <a:ext cx="29400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6" y="4258146"/>
            <a:ext cx="59436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9" descr="Fig2-LCa-pomery-cist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27955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10" descr="Fig3-FazDiagram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340768"/>
            <a:ext cx="29098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1" descr="Fig4-kinetik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0860" y="1412776"/>
            <a:ext cx="1979612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79712" y="6237312"/>
            <a:ext cx="35586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sk-SK" sz="1400" dirty="0">
                <a:cs typeface="Arial" pitchFamily="34" charset="0"/>
              </a:rPr>
              <a:t> </a:t>
            </a:r>
            <a:r>
              <a:rPr lang="sk-SK" altLang="sk-SK" sz="1400" dirty="0" smtClean="0">
                <a:cs typeface="Arial" pitchFamily="34" charset="0"/>
              </a:rPr>
              <a:t>vplyv dopovania LC </a:t>
            </a:r>
            <a:r>
              <a:rPr lang="sk-SK" altLang="sk-SK" sz="1400" dirty="0">
                <a:cs typeface="Arial" pitchFamily="34" charset="0"/>
              </a:rPr>
              <a:t>rôznymi typmi mg. častíc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355976" y="3573016"/>
            <a:ext cx="142590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sk-SK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altLang="sk-SK" sz="1400" dirty="0" smtClean="0">
                <a:cs typeface="Arial" pitchFamily="34" charset="0"/>
              </a:rPr>
              <a:t>fázový diagram</a:t>
            </a:r>
            <a:endParaRPr lang="sk-SK" altLang="sk-SK" sz="1400" dirty="0"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6336" y="5661248"/>
            <a:ext cx="75931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k-SK" altLang="sk-SK" sz="1400" dirty="0">
                <a:cs typeface="Arial" pitchFamily="34" charset="0"/>
              </a:rPr>
              <a:t>kinetika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99592" y="3501008"/>
            <a:ext cx="21673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k-SK" altLang="sk-SK" sz="1400" dirty="0">
                <a:cs typeface="Arial" pitchFamily="34" charset="0"/>
              </a:rPr>
              <a:t>DSC - fázové transformácie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55576" y="908720"/>
            <a:ext cx="46805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dirty="0" smtClean="0">
                <a:cs typeface="Arial" pitchFamily="34" charset="0"/>
              </a:rPr>
              <a:t>štúdium fázových prechodov LC  pomocou DSC </a:t>
            </a:r>
            <a:endParaRPr lang="sk-SK" altLang="sk-SK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971600" y="1268760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Kinetika fázových prechodov </a:t>
            </a:r>
            <a:br>
              <a:rPr lang="sk-SK" dirty="0" smtClean="0"/>
            </a:br>
            <a:r>
              <a:rPr lang="sk-SK" sz="1400" dirty="0" err="1" smtClean="0">
                <a:cs typeface="Arial" pitchFamily="34" charset="0"/>
              </a:rPr>
              <a:t>Colmonoy</a:t>
            </a:r>
            <a:r>
              <a:rPr lang="sk-SK" sz="1400" dirty="0" smtClean="0">
                <a:cs typeface="Arial" pitchFamily="34" charset="0"/>
              </a:rPr>
              <a:t> 69    (Ni</a:t>
            </a:r>
            <a:r>
              <a:rPr lang="sk-SK" sz="1400" baseline="-25000" dirty="0" smtClean="0">
                <a:cs typeface="Arial" pitchFamily="34" charset="0"/>
              </a:rPr>
              <a:t>65,85</a:t>
            </a:r>
            <a:r>
              <a:rPr lang="sk-SK" sz="1400" dirty="0" smtClean="0">
                <a:cs typeface="Arial" pitchFamily="34" charset="0"/>
              </a:rPr>
              <a:t>Fe</a:t>
            </a:r>
            <a:r>
              <a:rPr lang="sk-SK" sz="1400" baseline="-25000" dirty="0" smtClean="0">
                <a:cs typeface="Arial" pitchFamily="34" charset="0"/>
              </a:rPr>
              <a:t>3</a:t>
            </a:r>
            <a:r>
              <a:rPr lang="sk-SK" sz="1400" dirty="0" smtClean="0">
                <a:cs typeface="Arial" pitchFamily="34" charset="0"/>
              </a:rPr>
              <a:t>Cr</a:t>
            </a:r>
            <a:r>
              <a:rPr lang="sk-SK" sz="1400" baseline="-25000" dirty="0" smtClean="0">
                <a:cs typeface="Arial" pitchFamily="34" charset="0"/>
              </a:rPr>
              <a:t>16,5</a:t>
            </a:r>
            <a:r>
              <a:rPr lang="sk-SK" sz="1400" dirty="0" smtClean="0">
                <a:cs typeface="Arial" pitchFamily="34" charset="0"/>
              </a:rPr>
              <a:t>Si</a:t>
            </a:r>
            <a:r>
              <a:rPr lang="sk-SK" sz="1400" baseline="-25000" dirty="0" smtClean="0">
                <a:cs typeface="Arial" pitchFamily="34" charset="0"/>
              </a:rPr>
              <a:t>4,8</a:t>
            </a:r>
            <a:r>
              <a:rPr lang="sk-SK" sz="1400" dirty="0" smtClean="0">
                <a:cs typeface="Arial" pitchFamily="34" charset="0"/>
              </a:rPr>
              <a:t>C</a:t>
            </a:r>
            <a:r>
              <a:rPr lang="sk-SK" sz="1400" baseline="-25000" dirty="0" smtClean="0">
                <a:cs typeface="Arial" pitchFamily="34" charset="0"/>
              </a:rPr>
              <a:t>0,55</a:t>
            </a:r>
            <a:r>
              <a:rPr lang="sk-SK" sz="1400" dirty="0" smtClean="0">
                <a:cs typeface="Arial" pitchFamily="34" charset="0"/>
              </a:rPr>
              <a:t>B</a:t>
            </a:r>
            <a:r>
              <a:rPr lang="sk-SK" sz="1400" baseline="-25000" dirty="0" smtClean="0">
                <a:cs typeface="Arial" pitchFamily="34" charset="0"/>
              </a:rPr>
              <a:t>3,6</a:t>
            </a:r>
            <a:r>
              <a:rPr lang="sk-SK" sz="1400" dirty="0" smtClean="0">
                <a:cs typeface="Arial" pitchFamily="34" charset="0"/>
              </a:rPr>
              <a:t>Mo</a:t>
            </a:r>
            <a:r>
              <a:rPr lang="sk-SK" sz="1400" baseline="-25000" dirty="0" smtClean="0">
                <a:cs typeface="Arial" pitchFamily="34" charset="0"/>
              </a:rPr>
              <a:t>3,5</a:t>
            </a:r>
            <a:r>
              <a:rPr lang="sk-SK" sz="1400" dirty="0" smtClean="0">
                <a:cs typeface="Arial" pitchFamily="34" charset="0"/>
              </a:rPr>
              <a:t>Cu</a:t>
            </a:r>
            <a:r>
              <a:rPr lang="sk-SK" sz="1400" baseline="-25000" dirty="0" smtClean="0">
                <a:cs typeface="Arial" pitchFamily="34" charset="0"/>
              </a:rPr>
              <a:t>2,1</a:t>
            </a:r>
            <a:r>
              <a:rPr lang="sk-SK" sz="1400" dirty="0" smtClean="0">
                <a:cs typeface="Arial" pitchFamily="34" charset="0"/>
              </a:rPr>
              <a:t> )    metóda: DTA – súvis s praktickým problémom</a:t>
            </a:r>
            <a:endParaRPr lang="sk-SK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4968552" cy="401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755576" y="2852936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100 K/min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55576" y="5013176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10 K/min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3816424" cy="360040"/>
          </a:xfrm>
        </p:spPr>
        <p:txBody>
          <a:bodyPr>
            <a:normAutofit lnSpcReduction="10000"/>
          </a:bodyPr>
          <a:lstStyle/>
          <a:p>
            <a:r>
              <a:rPr lang="sk-SK" sz="1800" dirty="0" smtClean="0">
                <a:solidFill>
                  <a:schemeClr val="tx1"/>
                </a:solidFill>
              </a:rPr>
              <a:t>Štruktúra vedeckých pracovníkov</a:t>
            </a:r>
            <a:endParaRPr lang="sk-SK" sz="18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3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971600" y="1556792"/>
          <a:ext cx="4552950" cy="1543050"/>
        </p:xfrm>
        <a:graphic>
          <a:graphicData uri="http://schemas.openxmlformats.org/presentationml/2006/ole">
            <p:oleObj spid="_x0000_s3073" name="Worksheet" r:id="rId4" imgW="4267317" imgH="1581319" progId="Excel.Shee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71600" y="3933056"/>
          <a:ext cx="4619625" cy="2219325"/>
        </p:xfrm>
        <a:graphic>
          <a:graphicData uri="http://schemas.openxmlformats.org/presentationml/2006/ole">
            <p:oleObj spid="_x0000_s3075" name="Worksheet" r:id="rId5" imgW="4381556" imgH="2267085" progId="Excel.Sheet.8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899592" y="1124744"/>
            <a:ext cx="338437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 Počet a štruktúra zamestnancov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12160" y="1556793"/>
            <a:ext cx="25217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75000"/>
              <a:defRPr/>
            </a:pPr>
            <a:r>
              <a:rPr lang="sk-SK" sz="1400" dirty="0"/>
              <a:t>Kornel </a:t>
            </a:r>
            <a:r>
              <a:rPr lang="sk-SK" sz="1400" dirty="0" smtClean="0"/>
              <a:t>Csach</a:t>
            </a:r>
          </a:p>
          <a:p>
            <a:pPr marL="342900" indent="-342900">
              <a:buClr>
                <a:schemeClr val="tx2"/>
              </a:buClr>
              <a:buSzPct val="75000"/>
              <a:defRPr/>
            </a:pPr>
            <a:r>
              <a:rPr lang="sk-SK" sz="1400" dirty="0" smtClean="0"/>
              <a:t>Ivan Jurčo – technický pracovník</a:t>
            </a:r>
            <a:endParaRPr lang="cs-CZ" sz="1400" dirty="0" smtClean="0"/>
          </a:p>
          <a:p>
            <a:pPr marL="342900" indent="-342900">
              <a:buClr>
                <a:schemeClr val="tx2"/>
              </a:buClr>
              <a:buSzPct val="75000"/>
              <a:defRPr/>
            </a:pPr>
            <a:r>
              <a:rPr lang="sk-SK" sz="1400" dirty="0" smtClean="0"/>
              <a:t>Alena </a:t>
            </a:r>
            <a:r>
              <a:rPr lang="sk-SK" sz="1400" dirty="0"/>
              <a:t>Juríková</a:t>
            </a:r>
          </a:p>
          <a:p>
            <a:pPr marL="342900" indent="-342900">
              <a:buClr>
                <a:schemeClr val="tx2"/>
              </a:buClr>
              <a:buSzPct val="75000"/>
              <a:defRPr/>
            </a:pPr>
            <a:r>
              <a:rPr lang="sk-SK" sz="1400" dirty="0"/>
              <a:t>Jozef </a:t>
            </a:r>
            <a:r>
              <a:rPr lang="sk-SK" sz="1400" dirty="0" err="1" smtClean="0"/>
              <a:t>Miškuf</a:t>
            </a:r>
            <a:r>
              <a:rPr lang="sk-SK" sz="1400" dirty="0" smtClean="0"/>
              <a:t> </a:t>
            </a:r>
            <a:endParaRPr lang="sk-SK" sz="1400" dirty="0"/>
          </a:p>
          <a:p>
            <a:pPr marL="342900" indent="-342900">
              <a:buClr>
                <a:schemeClr val="tx2"/>
              </a:buClr>
              <a:buSzPct val="75000"/>
              <a:defRPr/>
            </a:pPr>
            <a:endParaRPr lang="cs-CZ" sz="1400" dirty="0"/>
          </a:p>
          <a:p>
            <a:pPr marL="342900" indent="-342900">
              <a:buClr>
                <a:schemeClr val="tx2"/>
              </a:buClr>
              <a:buSzPct val="75000"/>
              <a:defRPr/>
            </a:pPr>
            <a:r>
              <a:rPr lang="cs-CZ" sz="1400" dirty="0"/>
              <a:t>Mária </a:t>
            </a:r>
            <a:r>
              <a:rPr lang="cs-CZ" sz="1400" dirty="0" err="1"/>
              <a:t>Huráková</a:t>
            </a:r>
            <a:r>
              <a:rPr lang="cs-CZ" sz="1400" dirty="0"/>
              <a:t> </a:t>
            </a:r>
            <a:r>
              <a:rPr lang="cs-CZ" sz="1400" dirty="0" smtClean="0"/>
              <a:t>– doktorandka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80920" cy="2232248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/>
                </a:solidFill>
              </a:rPr>
              <a:t>Deformačné procesy a tepelná stabilita </a:t>
            </a:r>
            <a:br>
              <a:rPr lang="sk-SK" sz="2400" dirty="0" smtClean="0">
                <a:solidFill>
                  <a:schemeClr val="tx1"/>
                </a:solidFill>
              </a:rPr>
            </a:br>
            <a:r>
              <a:rPr lang="sk-SK" sz="2400" dirty="0" err="1" smtClean="0">
                <a:solidFill>
                  <a:schemeClr val="tx1"/>
                </a:solidFill>
              </a:rPr>
              <a:t>nanoštruktúrovaných</a:t>
            </a:r>
            <a:r>
              <a:rPr lang="sk-SK" sz="2400" dirty="0" smtClean="0">
                <a:solidFill>
                  <a:schemeClr val="tx1"/>
                </a:solidFill>
              </a:rPr>
              <a:t> zliatin</a:t>
            </a:r>
          </a:p>
          <a:p>
            <a:pPr algn="l"/>
            <a:endParaRPr lang="sk-SK" sz="1800" dirty="0" smtClean="0">
              <a:solidFill>
                <a:schemeClr val="tx1"/>
              </a:solidFill>
            </a:endParaRPr>
          </a:p>
          <a:p>
            <a:pPr algn="l"/>
            <a:endParaRPr lang="sk-SK" sz="1800" dirty="0" smtClean="0">
              <a:solidFill>
                <a:schemeClr val="tx1"/>
              </a:solidFill>
            </a:endParaRPr>
          </a:p>
          <a:p>
            <a:r>
              <a:rPr lang="sk-SK" sz="2400" dirty="0" smtClean="0">
                <a:solidFill>
                  <a:schemeClr val="tx1"/>
                </a:solidFill>
              </a:rPr>
              <a:t>Potenciál a perspektívy</a:t>
            </a:r>
            <a:endParaRPr lang="sk-SK" sz="24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80920" cy="4824536"/>
          </a:xfrm>
        </p:spPr>
        <p:txBody>
          <a:bodyPr>
            <a:normAutofit/>
          </a:bodyPr>
          <a:lstStyle/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NATURE MATERIALS			  1x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INTERNATIONAL JOURNAL OF PLASTICITY:  	  3x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PHYSICAL REVIEW LETTERS			  4x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APPLIED PHYSICS LETTERS 			  6x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PHYSICAL REVIEW B			  5x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PHYSICAL REVIEW E			  2x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MATERIALS SCIENCE AND ENGINEERING A</a:t>
            </a:r>
            <a:r>
              <a:rPr lang="sk-SK" sz="1800" dirty="0" smtClean="0">
                <a:solidFill>
                  <a:schemeClr val="tx1"/>
                </a:solidFill>
              </a:rPr>
              <a:t> 	23x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SCRIPTA MATERIALIA			19x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JOURNAL OF NON-CRYSTALLINE SOLIDS		17x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ACTA MATERIALIA				16x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JOURNAL OF ALLOYS AND COMPOUNDS</a:t>
            </a:r>
            <a:r>
              <a:rPr lang="sk-SK" sz="1800" dirty="0" smtClean="0">
                <a:solidFill>
                  <a:schemeClr val="tx1"/>
                </a:solidFill>
              </a:rPr>
              <a:t>    	12x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JOURNAL OF APPLIED PHYSICS                     	11x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INTERMETALLICS				11x</a:t>
            </a:r>
          </a:p>
          <a:p>
            <a:pPr algn="l"/>
            <a:endParaRPr lang="sk-SK" sz="1800" dirty="0">
              <a:solidFill>
                <a:schemeClr val="tx1"/>
              </a:solidFill>
            </a:endParaRPr>
          </a:p>
          <a:p>
            <a:pPr algn="l"/>
            <a:endParaRPr lang="sk-SK" sz="1800" dirty="0">
              <a:solidFill>
                <a:schemeClr val="tx1"/>
              </a:solidFill>
            </a:endParaRPr>
          </a:p>
          <a:p>
            <a:pPr algn="l"/>
            <a:endParaRPr lang="sk-SK" sz="1800" dirty="0" smtClean="0">
              <a:solidFill>
                <a:schemeClr val="tx1"/>
              </a:solidFill>
            </a:endParaRPr>
          </a:p>
          <a:p>
            <a:pPr algn="l"/>
            <a:endParaRPr lang="sk-SK" sz="1800" dirty="0">
              <a:solidFill>
                <a:schemeClr val="tx1"/>
              </a:solidFill>
            </a:endParaRPr>
          </a:p>
          <a:p>
            <a:pPr algn="l"/>
            <a:endParaRPr lang="sk-SK" sz="18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755576" y="1052736"/>
            <a:ext cx="2005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Kde nás citujú: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4104456" cy="5544616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tx2"/>
              </a:buClr>
              <a:buSzPct val="75000"/>
              <a:defRPr/>
            </a:pPr>
            <a:r>
              <a:rPr lang="sk-SK" sz="2400" dirty="0">
                <a:solidFill>
                  <a:schemeClr val="tx1"/>
                </a:solidFill>
              </a:rPr>
              <a:t>Experimentálne </a:t>
            </a:r>
            <a:r>
              <a:rPr lang="sk-SK" sz="2400" dirty="0" smtClean="0">
                <a:solidFill>
                  <a:schemeClr val="tx1"/>
                </a:solidFill>
              </a:rPr>
              <a:t>metódy: </a:t>
            </a:r>
          </a:p>
          <a:p>
            <a:pPr marL="342900" indent="-342900" algn="l">
              <a:buClr>
                <a:schemeClr val="tx2"/>
              </a:buClr>
              <a:buSzPct val="75000"/>
              <a:defRPr/>
            </a:pPr>
            <a:endParaRPr lang="sk-SK" sz="2400" dirty="0">
              <a:solidFill>
                <a:schemeClr val="tx1"/>
              </a:solidFill>
            </a:endParaRPr>
          </a:p>
          <a:p>
            <a:pPr marL="342900" indent="-342900" algn="l"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sk-SK" sz="1800" dirty="0">
                <a:solidFill>
                  <a:schemeClr val="tx1"/>
                </a:solidFill>
                <a:cs typeface="Arial" pitchFamily="34" charset="0"/>
              </a:rPr>
              <a:t>termická analýza (DSC, DTA, TG, TMA ) </a:t>
            </a:r>
          </a:p>
          <a:p>
            <a:pPr marL="342900" indent="-342900" algn="l">
              <a:buClr>
                <a:schemeClr val="tx2"/>
              </a:buClr>
              <a:buSzPct val="75000"/>
              <a:defRPr/>
            </a:pPr>
            <a:r>
              <a:rPr lang="sk-SK" sz="1800" dirty="0">
                <a:solidFill>
                  <a:schemeClr val="tx1"/>
                </a:solidFill>
                <a:cs typeface="Arial" pitchFamily="34" charset="0"/>
              </a:rPr>
              <a:t>	(Csach, </a:t>
            </a:r>
            <a:r>
              <a:rPr lang="sk-SK" sz="1800" dirty="0" smtClean="0">
                <a:solidFill>
                  <a:schemeClr val="tx1"/>
                </a:solidFill>
                <a:cs typeface="Arial" pitchFamily="34" charset="0"/>
              </a:rPr>
              <a:t>Juríková)</a:t>
            </a:r>
            <a:endParaRPr lang="sk-SK" sz="18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Clr>
                <a:schemeClr val="tx2"/>
              </a:buClr>
              <a:buSzPct val="75000"/>
              <a:defRPr/>
            </a:pPr>
            <a:endParaRPr lang="sk-SK" sz="1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Clr>
                <a:schemeClr val="tx2"/>
              </a:buClr>
              <a:buSzPct val="75000"/>
              <a:defRPr/>
            </a:pPr>
            <a:endParaRPr lang="sk-SK" sz="18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Clr>
                <a:schemeClr val="tx2"/>
              </a:buClr>
              <a:buSzPct val="75000"/>
              <a:defRPr/>
            </a:pPr>
            <a:endParaRPr lang="sk-SK" sz="1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Clr>
                <a:schemeClr val="tx2"/>
              </a:buClr>
              <a:buSzPct val="75000"/>
              <a:defRPr/>
            </a:pPr>
            <a:endParaRPr lang="sk-SK" sz="18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Clr>
                <a:schemeClr val="tx2"/>
              </a:buClr>
              <a:buSzPct val="75000"/>
              <a:defRPr/>
            </a:pPr>
            <a:endParaRPr lang="sk-SK" sz="18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Clr>
                <a:schemeClr val="tx2"/>
              </a:buClr>
              <a:buSzPct val="75000"/>
              <a:defRPr/>
            </a:pPr>
            <a:endParaRPr lang="sk-SK" sz="18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Clr>
                <a:schemeClr val="tx2"/>
              </a:buClr>
              <a:buSzPct val="75000"/>
              <a:defRPr/>
            </a:pPr>
            <a:endParaRPr lang="sk-SK" sz="18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sk-SK" sz="1800" dirty="0">
                <a:solidFill>
                  <a:schemeClr val="tx1"/>
                </a:solidFill>
                <a:cs typeface="Arial" pitchFamily="34" charset="0"/>
              </a:rPr>
              <a:t>elektrónová </a:t>
            </a:r>
            <a:r>
              <a:rPr lang="sk-SK" sz="1800" dirty="0" err="1">
                <a:solidFill>
                  <a:schemeClr val="tx1"/>
                </a:solidFill>
                <a:cs typeface="Arial" pitchFamily="34" charset="0"/>
              </a:rPr>
              <a:t>mikroskópia</a:t>
            </a:r>
            <a:r>
              <a:rPr lang="sk-SK" sz="1800" dirty="0">
                <a:solidFill>
                  <a:schemeClr val="tx1"/>
                </a:solidFill>
                <a:cs typeface="Arial" pitchFamily="34" charset="0"/>
              </a:rPr>
              <a:t>      </a:t>
            </a:r>
          </a:p>
          <a:p>
            <a:pPr marL="342900" indent="-342900" algn="l">
              <a:buClr>
                <a:schemeClr val="tx2"/>
              </a:buClr>
              <a:buSzPct val="75000"/>
              <a:defRPr/>
            </a:pPr>
            <a:r>
              <a:rPr lang="sk-SK" sz="1800" dirty="0">
                <a:solidFill>
                  <a:schemeClr val="tx1"/>
                </a:solidFill>
                <a:cs typeface="Arial" pitchFamily="34" charset="0"/>
              </a:rPr>
              <a:t>	(</a:t>
            </a:r>
            <a:r>
              <a:rPr lang="sk-SK" sz="1800" dirty="0" err="1">
                <a:solidFill>
                  <a:schemeClr val="tx1"/>
                </a:solidFill>
                <a:cs typeface="Arial" pitchFamily="34" charset="0"/>
              </a:rPr>
              <a:t>Miškuf</a:t>
            </a:r>
            <a:r>
              <a:rPr lang="sk-SK" sz="18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sk-SK" sz="1800" dirty="0" err="1">
                <a:solidFill>
                  <a:schemeClr val="tx1"/>
                </a:solidFill>
                <a:cs typeface="Arial" pitchFamily="34" charset="0"/>
              </a:rPr>
              <a:t>Huráková</a:t>
            </a:r>
            <a:r>
              <a:rPr lang="sk-SK" sz="1800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  <a:p>
            <a:endParaRPr lang="sk-SK" sz="18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SEM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581128"/>
            <a:ext cx="2664296" cy="1998222"/>
          </a:xfrm>
          <a:prstGeom prst="rect">
            <a:avLst/>
          </a:prstGeom>
        </p:spPr>
      </p:pic>
      <p:pic>
        <p:nvPicPr>
          <p:cNvPr id="9" name="Obrázok 8" descr="DSC8000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052736"/>
            <a:ext cx="1584176" cy="1234726"/>
          </a:xfrm>
          <a:prstGeom prst="rect">
            <a:avLst/>
          </a:prstGeom>
        </p:spPr>
      </p:pic>
      <p:pic>
        <p:nvPicPr>
          <p:cNvPr id="10" name="Obrázok 9" descr="TGDTA-Setaram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276872"/>
            <a:ext cx="1728191" cy="2264064"/>
          </a:xfrm>
          <a:prstGeom prst="rect">
            <a:avLst/>
          </a:prstGeom>
        </p:spPr>
      </p:pic>
      <p:pic>
        <p:nvPicPr>
          <p:cNvPr id="11" name="Obrázok 10" descr="T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492896"/>
            <a:ext cx="1584176" cy="1802556"/>
          </a:xfrm>
          <a:prstGeom prst="rect">
            <a:avLst/>
          </a:prstGeom>
        </p:spPr>
      </p:pic>
      <p:pic>
        <p:nvPicPr>
          <p:cNvPr id="12" name="Obrázok 11" descr="DM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2708920"/>
            <a:ext cx="1461985" cy="1635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80920" cy="4896544"/>
          </a:xfrm>
        </p:spPr>
        <p:txBody>
          <a:bodyPr>
            <a:normAutofit/>
          </a:bodyPr>
          <a:lstStyle/>
          <a:p>
            <a:pPr algn="l"/>
            <a:endParaRPr lang="sk-SK" sz="1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/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Prehlbovanie osobnej odbornej profilácie riešiteľov pri využití existujúceho vybavenia a nosných odborných tém oddelenia. 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Erudíciu a skúsenosti využívať aj pri riešení príbuzných problémov.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sk-SK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nevyhnutné</a:t>
            </a:r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pre </a:t>
            </a:r>
            <a:r>
              <a:rPr lang="sk-SK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efektívne</a:t>
            </a:r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využitie vysokej kapacity zariadení)</a:t>
            </a:r>
          </a:p>
          <a:p>
            <a:pPr algn="l"/>
            <a:endParaRPr lang="sk-SK" sz="1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/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štúdium mechanických vlastností, deformácie a porušovania amorfných, </a:t>
            </a:r>
            <a:r>
              <a:rPr lang="sk-SK" sz="18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nanokryštalických</a:t>
            </a:r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kovov zliatin v širokom intervale teplôt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rozšírenie o </a:t>
            </a:r>
            <a:r>
              <a:rPr lang="sk-SK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vysokoentropické</a:t>
            </a:r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zliatiny (aktuálny hit v </a:t>
            </a:r>
            <a:r>
              <a:rPr lang="sk-SK" sz="18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material</a:t>
            </a:r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sciences</a:t>
            </a:r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sk-SK" sz="1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/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štúdium tepelných vlastností komplexných systémov obsahujúcich magnetické </a:t>
            </a:r>
            <a:r>
              <a:rPr lang="sk-SK" sz="18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nanočastice</a:t>
            </a:r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rozšírenie o </a:t>
            </a:r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štúdium </a:t>
            </a:r>
            <a:r>
              <a:rPr lang="sk-SK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kinetiky fázových premien </a:t>
            </a:r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rozvoj metodík merania </a:t>
            </a:r>
            <a:r>
              <a:rPr lang="sk-SK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tepelnej kapacity a vodivosti</a:t>
            </a:r>
            <a:r>
              <a:rPr lang="sk-SK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pomocou DSC 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k-SK" sz="1800" dirty="0" smtClean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1150586"/>
            <a:ext cx="120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400" dirty="0" smtClean="0">
                <a:ea typeface="Times New Roman" pitchFamily="18" charset="0"/>
                <a:cs typeface="Times New Roman" pitchFamily="18" charset="0"/>
              </a:rPr>
              <a:t>Zámery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80920" cy="2232248"/>
          </a:xfrm>
        </p:spPr>
        <p:txBody>
          <a:bodyPr>
            <a:normAutofit/>
          </a:bodyPr>
          <a:lstStyle/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stabilita podmienok  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automatické zabezpečenie bazálnych režijných potrieb 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potreba ďalšieho doktoranda na personálnu obmenu</a:t>
            </a:r>
          </a:p>
          <a:p>
            <a:pPr algn="l"/>
            <a:endParaRPr lang="sk-SK" sz="1800" dirty="0" smtClean="0">
              <a:solidFill>
                <a:schemeClr val="tx1"/>
              </a:solidFill>
            </a:endParaRP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Pružnosť pri spájaní síl pre zapojenie sa do väčších projektov.</a:t>
            </a:r>
            <a:endParaRPr lang="sk-SK" sz="18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1150586"/>
            <a:ext cx="1024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Limity: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5373216"/>
            <a:ext cx="4824536" cy="864096"/>
          </a:xfrm>
        </p:spPr>
        <p:txBody>
          <a:bodyPr>
            <a:normAutofit/>
          </a:bodyPr>
          <a:lstStyle/>
          <a:p>
            <a:pPr algn="l"/>
            <a:r>
              <a:rPr lang="sk-SK" sz="4000" dirty="0" smtClean="0">
                <a:solidFill>
                  <a:schemeClr val="tx1"/>
                </a:solidFill>
              </a:rPr>
              <a:t>Ďakujem za pozornosť</a:t>
            </a:r>
            <a:endParaRPr lang="sk-SK" sz="40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360040"/>
          </a:xfrm>
        </p:spPr>
        <p:txBody>
          <a:bodyPr>
            <a:normAutofit lnSpcReduction="10000"/>
          </a:bodyPr>
          <a:lstStyle/>
          <a:p>
            <a:r>
              <a:rPr lang="sk-SK" sz="1800" dirty="0" smtClean="0">
                <a:solidFill>
                  <a:schemeClr val="tx1"/>
                </a:solidFill>
              </a:rPr>
              <a:t>II. Počet domácich projektov riešených v období 2012-2015</a:t>
            </a:r>
            <a:endParaRPr lang="sk-SK" sz="18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2195736" y="2132856"/>
          <a:ext cx="3931739" cy="3439784"/>
        </p:xfrm>
        <a:graphic>
          <a:graphicData uri="http://schemas.openxmlformats.org/drawingml/2006/table">
            <a:tbl>
              <a:tblPr/>
              <a:tblGrid>
                <a:gridCol w="2488899"/>
                <a:gridCol w="721420"/>
                <a:gridCol w="721420"/>
              </a:tblGrid>
              <a:tr h="5041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ŠTRUKTÚRA PROJEKTOV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Počet projektov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8789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 1. Vedecké projekty, ktoré boli </a:t>
                      </a:r>
                      <a:b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 r. 2012 - 2015 financované VEGA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2. Projekty, ktoré boli  </a:t>
                      </a:r>
                      <a:b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financované APVV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 3. Projekty OP ŠF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4. Projekty centier excelentnosti SAV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5. Iné projekty (FM EHP, ŠPVV, </a:t>
                      </a:r>
                      <a:b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Vedecko-technické projekty, ESF, </a:t>
                      </a:r>
                      <a:b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na objednávku rezortov a pod.)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640960" cy="115212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sk-SK" sz="2500" dirty="0" smtClean="0">
                <a:solidFill>
                  <a:schemeClr val="tx1"/>
                </a:solidFill>
              </a:rPr>
              <a:t>2/0185/11  Vplyv </a:t>
            </a:r>
            <a:r>
              <a:rPr lang="sk-SK" sz="2500" dirty="0">
                <a:solidFill>
                  <a:schemeClr val="tx1"/>
                </a:solidFill>
              </a:rPr>
              <a:t>štruktúrnych zmien na deformáciu a porušovanie amorfných a </a:t>
            </a:r>
            <a:r>
              <a:rPr lang="sk-SK" sz="2500" dirty="0" err="1">
                <a:solidFill>
                  <a:schemeClr val="tx1"/>
                </a:solidFill>
              </a:rPr>
              <a:t>nanoštruktúrovaných</a:t>
            </a:r>
            <a:r>
              <a:rPr lang="sk-SK" sz="2500" dirty="0">
                <a:solidFill>
                  <a:schemeClr val="tx1"/>
                </a:solidFill>
              </a:rPr>
              <a:t> zliatin</a:t>
            </a:r>
            <a:r>
              <a:rPr lang="sk-SK" sz="2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sk-SK" sz="2500" dirty="0" smtClean="0">
                <a:solidFill>
                  <a:schemeClr val="tx1"/>
                </a:solidFill>
              </a:rPr>
              <a:t>							  Kornel Csach    2011 - 2013</a:t>
            </a:r>
            <a:endParaRPr lang="sk-SK" sz="2500" dirty="0">
              <a:solidFill>
                <a:schemeClr val="tx1"/>
              </a:solidFill>
            </a:endParaRPr>
          </a:p>
          <a:p>
            <a:r>
              <a:rPr lang="sk-SK" sz="25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sk-SK" sz="2500" dirty="0" smtClean="0">
                <a:solidFill>
                  <a:schemeClr val="tx1"/>
                </a:solidFill>
              </a:rPr>
              <a:t>2/0045/14  Mechanické </a:t>
            </a:r>
            <a:r>
              <a:rPr lang="sk-SK" sz="2500" dirty="0">
                <a:solidFill>
                  <a:schemeClr val="tx1"/>
                </a:solidFill>
              </a:rPr>
              <a:t>vlastnosti a stabilita amorfných zliatin a </a:t>
            </a:r>
            <a:r>
              <a:rPr lang="sk-SK" sz="2500" dirty="0" err="1">
                <a:solidFill>
                  <a:schemeClr val="tx1"/>
                </a:solidFill>
              </a:rPr>
              <a:t>nanorozmerných</a:t>
            </a:r>
            <a:r>
              <a:rPr lang="sk-SK" sz="2500" dirty="0">
                <a:solidFill>
                  <a:schemeClr val="tx1"/>
                </a:solidFill>
              </a:rPr>
              <a:t> </a:t>
            </a:r>
            <a:r>
              <a:rPr lang="sk-SK" sz="2500" dirty="0" smtClean="0">
                <a:solidFill>
                  <a:schemeClr val="tx1"/>
                </a:solidFill>
              </a:rPr>
              <a:t>sústav </a:t>
            </a:r>
            <a:endParaRPr lang="sk-SK" sz="2500" dirty="0">
              <a:solidFill>
                <a:schemeClr val="tx1"/>
              </a:solidFill>
            </a:endParaRPr>
          </a:p>
          <a:p>
            <a:pPr algn="l"/>
            <a:r>
              <a:rPr lang="sk-SK" sz="2500" dirty="0" smtClean="0">
                <a:solidFill>
                  <a:schemeClr val="tx1"/>
                </a:solidFill>
              </a:rPr>
              <a:t>							 Kornel Csach     2014 - 2017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395536" y="3068960"/>
            <a:ext cx="864096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sk-SK" sz="5600" dirty="0" smtClean="0"/>
              <a:t>SAS - NASU  Mechanické </a:t>
            </a:r>
            <a:r>
              <a:rPr lang="sk-SK" sz="5600" dirty="0"/>
              <a:t>vlastnosti objemných </a:t>
            </a:r>
            <a:r>
              <a:rPr lang="sk-SK" sz="5600" dirty="0" err="1"/>
              <a:t>nanokryštalických</a:t>
            </a:r>
            <a:r>
              <a:rPr lang="sk-SK" sz="5600" dirty="0"/>
              <a:t> a amorfných materiálov pri </a:t>
            </a:r>
            <a:r>
              <a:rPr lang="sk-SK" sz="5600" dirty="0" err="1"/>
              <a:t>kryogénnych</a:t>
            </a:r>
            <a:r>
              <a:rPr lang="sk-SK" sz="5600" dirty="0"/>
              <a:t> </a:t>
            </a:r>
            <a:r>
              <a:rPr lang="sk-SK" sz="5600" dirty="0" smtClean="0"/>
              <a:t>teplotách</a:t>
            </a:r>
            <a:endParaRPr lang="sk-SK" sz="5600" dirty="0"/>
          </a:p>
          <a:p>
            <a:r>
              <a:rPr lang="sk-SK" sz="5600" dirty="0" smtClean="0"/>
              <a:t>						                      Kornel Csach    2011 </a:t>
            </a:r>
            <a:r>
              <a:rPr lang="sk-SK" sz="5600" dirty="0"/>
              <a:t>- 2013</a:t>
            </a:r>
          </a:p>
          <a:p>
            <a:endParaRPr lang="sk-SK" sz="5600" dirty="0"/>
          </a:p>
          <a:p>
            <a:r>
              <a:rPr lang="sk-SK" sz="5600" dirty="0" smtClean="0"/>
              <a:t>SAS – NASU Mechanické </a:t>
            </a:r>
            <a:r>
              <a:rPr lang="sk-SK" sz="5600" dirty="0"/>
              <a:t>vlastnosti a prejavy porušenia vysokopevných </a:t>
            </a:r>
            <a:r>
              <a:rPr lang="sk-SK" sz="5600" dirty="0" err="1"/>
              <a:t>nanokryštalických</a:t>
            </a:r>
            <a:r>
              <a:rPr lang="sk-SK" sz="5600" dirty="0"/>
              <a:t> kovov pripravených metódou viacnásobnej plastickej deformácie pri teplotách 300 a 77 K. </a:t>
            </a:r>
          </a:p>
          <a:p>
            <a:r>
              <a:rPr lang="sk-SK" sz="5600" dirty="0" smtClean="0"/>
              <a:t>							Kornel Csach    2014 </a:t>
            </a:r>
            <a:r>
              <a:rPr lang="sk-SK" sz="5600" dirty="0"/>
              <a:t>- 2016</a:t>
            </a:r>
          </a:p>
          <a:p>
            <a:endParaRPr lang="sk-SK" sz="5600" dirty="0"/>
          </a:p>
          <a:p>
            <a:pPr>
              <a:spcBef>
                <a:spcPct val="20000"/>
              </a:spcBef>
            </a:pPr>
            <a:endParaRPr kumimoji="0" lang="sk-SK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95536" y="2564904"/>
            <a:ext cx="330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Medziakademická dohoda (MAD)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395536" y="4653136"/>
            <a:ext cx="6472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Centrum </a:t>
            </a:r>
            <a:r>
              <a:rPr lang="sk-SK" dirty="0" err="1" smtClean="0"/>
              <a:t>excelentnosti</a:t>
            </a:r>
            <a:r>
              <a:rPr lang="sk-SK" dirty="0" smtClean="0"/>
              <a:t> SAV   </a:t>
            </a:r>
          </a:p>
          <a:p>
            <a:r>
              <a:rPr lang="sk-SK" dirty="0"/>
              <a:t>	</a:t>
            </a:r>
            <a:r>
              <a:rPr lang="sk-SK" dirty="0" smtClean="0"/>
              <a:t>		</a:t>
            </a:r>
            <a:r>
              <a:rPr lang="sk-SK" sz="1400" dirty="0" smtClean="0"/>
              <a:t>                            NANOFLUID       Peter </a:t>
            </a:r>
            <a:r>
              <a:rPr lang="sk-SK" sz="1400" dirty="0" err="1" smtClean="0"/>
              <a:t>Kopčanský</a:t>
            </a:r>
            <a:r>
              <a:rPr lang="sk-SK" sz="1400" dirty="0" smtClean="0"/>
              <a:t> </a:t>
            </a:r>
            <a:endParaRPr lang="sk-SK" sz="1400" dirty="0"/>
          </a:p>
        </p:txBody>
      </p:sp>
      <p:sp>
        <p:nvSpPr>
          <p:cNvPr id="11" name="Obdĺžnik 10"/>
          <p:cNvSpPr/>
          <p:nvPr/>
        </p:nvSpPr>
        <p:spPr>
          <a:xfrm>
            <a:off x="467544" y="5373216"/>
            <a:ext cx="742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APVV </a:t>
            </a:r>
          </a:p>
          <a:p>
            <a:r>
              <a:rPr lang="sk-SK" dirty="0"/>
              <a:t>	</a:t>
            </a:r>
            <a:r>
              <a:rPr lang="sk-SK" dirty="0" smtClean="0"/>
              <a:t>		          </a:t>
            </a:r>
            <a:r>
              <a:rPr lang="sk-SK" sz="1400" dirty="0" smtClean="0"/>
              <a:t>0171-10 METAMYLC        Peter </a:t>
            </a:r>
            <a:r>
              <a:rPr lang="sk-SK" sz="1400" dirty="0" err="1" smtClean="0"/>
              <a:t>Kopčanský</a:t>
            </a:r>
            <a:r>
              <a:rPr lang="sk-SK" sz="1400" dirty="0" smtClean="0"/>
              <a:t>  2011 - 2014</a:t>
            </a:r>
            <a:endParaRPr lang="sk-SK" sz="1400" dirty="0"/>
          </a:p>
        </p:txBody>
      </p:sp>
      <p:sp>
        <p:nvSpPr>
          <p:cNvPr id="12" name="BlokTextu 11"/>
          <p:cNvSpPr txBox="1"/>
          <p:nvPr/>
        </p:nvSpPr>
        <p:spPr>
          <a:xfrm>
            <a:off x="467544" y="951111"/>
            <a:ext cx="7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VEGA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568952" cy="2448272"/>
          </a:xfrm>
        </p:spPr>
        <p:txBody>
          <a:bodyPr>
            <a:normAutofit/>
          </a:bodyPr>
          <a:lstStyle/>
          <a:p>
            <a:pPr algn="l"/>
            <a:r>
              <a:rPr lang="sk-SK" sz="1400" dirty="0">
                <a:solidFill>
                  <a:schemeClr val="tx1"/>
                </a:solidFill>
              </a:rPr>
              <a:t>26220120033 </a:t>
            </a:r>
            <a:r>
              <a:rPr lang="cs-CZ" sz="1400" dirty="0">
                <a:solidFill>
                  <a:schemeClr val="tx1"/>
                </a:solidFill>
              </a:rPr>
              <a:t>(20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cs-CZ" sz="1400" dirty="0">
                <a:solidFill>
                  <a:schemeClr val="tx1"/>
                </a:solidFill>
              </a:rPr>
              <a:t>0</a:t>
            </a:r>
            <a:r>
              <a:rPr lang="sk-SK" sz="1400" dirty="0">
                <a:solidFill>
                  <a:schemeClr val="tx1"/>
                </a:solidFill>
              </a:rPr>
              <a:t>-20</a:t>
            </a:r>
            <a:r>
              <a:rPr lang="en-US" sz="1400" dirty="0">
                <a:solidFill>
                  <a:schemeClr val="tx1"/>
                </a:solidFill>
              </a:rPr>
              <a:t>13</a:t>
            </a:r>
            <a:r>
              <a:rPr lang="cs-CZ" sz="1400" dirty="0">
                <a:solidFill>
                  <a:schemeClr val="tx1"/>
                </a:solidFill>
              </a:rPr>
              <a:t>) </a:t>
            </a:r>
            <a:r>
              <a:rPr lang="en-US" sz="1400" dirty="0" err="1">
                <a:solidFill>
                  <a:schemeClr val="tx1"/>
                </a:solidFill>
              </a:rPr>
              <a:t>Dobudovanie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centra</a:t>
            </a:r>
            <a:r>
              <a:rPr lang="en-US" sz="1400" dirty="0">
                <a:solidFill>
                  <a:schemeClr val="tx1"/>
                </a:solidFill>
              </a:rPr>
              <a:t> pre k</a:t>
            </a:r>
            <a:r>
              <a:rPr lang="sk-SK" sz="1400" dirty="0" err="1">
                <a:solidFill>
                  <a:schemeClr val="tx1"/>
                </a:solidFill>
              </a:rPr>
              <a:t>ooperatívne</a:t>
            </a:r>
            <a:r>
              <a:rPr lang="sk-SK" sz="1400" dirty="0">
                <a:solidFill>
                  <a:schemeClr val="tx1"/>
                </a:solidFill>
              </a:rPr>
              <a:t> javy ... </a:t>
            </a: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26110230061 </a:t>
            </a:r>
            <a:r>
              <a:rPr lang="cs-CZ" sz="1400" dirty="0">
                <a:solidFill>
                  <a:schemeClr val="tx1"/>
                </a:solidFill>
              </a:rPr>
              <a:t>(20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sk-SK" sz="1400" dirty="0">
                <a:solidFill>
                  <a:schemeClr val="tx1"/>
                </a:solidFill>
              </a:rPr>
              <a:t>2-20</a:t>
            </a:r>
            <a:r>
              <a:rPr lang="en-US" sz="1400" dirty="0">
                <a:solidFill>
                  <a:schemeClr val="tx1"/>
                </a:solidFill>
              </a:rPr>
              <a:t>13</a:t>
            </a:r>
            <a:r>
              <a:rPr lang="cs-CZ" sz="1400" dirty="0">
                <a:solidFill>
                  <a:schemeClr val="tx1"/>
                </a:solidFill>
              </a:rPr>
              <a:t>) </a:t>
            </a:r>
            <a:r>
              <a:rPr lang="sk-SK" sz="1400" dirty="0">
                <a:solidFill>
                  <a:schemeClr val="tx1"/>
                </a:solidFill>
              </a:rPr>
              <a:t>Edukačné centrum pre výskum a vývoj ... </a:t>
            </a: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26210120012 </a:t>
            </a:r>
            <a:r>
              <a:rPr lang="cs-CZ" sz="1400" dirty="0">
                <a:solidFill>
                  <a:schemeClr val="tx1"/>
                </a:solidFill>
              </a:rPr>
              <a:t>(20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sk-SK" sz="1400" dirty="0">
                <a:solidFill>
                  <a:schemeClr val="tx1"/>
                </a:solidFill>
              </a:rPr>
              <a:t>2-20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sk-SK" sz="14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) </a:t>
            </a:r>
            <a:r>
              <a:rPr lang="sk-SK" sz="1400" dirty="0">
                <a:solidFill>
                  <a:schemeClr val="tx1"/>
                </a:solidFill>
              </a:rPr>
              <a:t>Dobudovanie infraštruktúry ... </a:t>
            </a: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26110230097 </a:t>
            </a:r>
            <a:r>
              <a:rPr lang="cs-CZ" sz="1400" dirty="0">
                <a:solidFill>
                  <a:schemeClr val="tx1"/>
                </a:solidFill>
              </a:rPr>
              <a:t>(20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sk-SK" sz="1400" dirty="0">
                <a:solidFill>
                  <a:schemeClr val="tx1"/>
                </a:solidFill>
              </a:rPr>
              <a:t>3-20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sk-SK" sz="1400" dirty="0">
                <a:solidFill>
                  <a:schemeClr val="tx1"/>
                </a:solidFill>
              </a:rPr>
              <a:t>5</a:t>
            </a:r>
            <a:r>
              <a:rPr lang="cs-CZ" sz="1400" dirty="0">
                <a:solidFill>
                  <a:schemeClr val="tx1"/>
                </a:solidFill>
              </a:rPr>
              <a:t>) </a:t>
            </a:r>
            <a:r>
              <a:rPr lang="sk-SK" sz="1400" dirty="0">
                <a:solidFill>
                  <a:schemeClr val="tx1"/>
                </a:solidFill>
              </a:rPr>
              <a:t>Medzinárodné virtuálne laboratórium fyziky ... </a:t>
            </a: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26220220186</a:t>
            </a:r>
            <a:r>
              <a:rPr lang="sk-SK" sz="1400" dirty="0">
                <a:solidFill>
                  <a:schemeClr val="tx1"/>
                </a:solidFill>
              </a:rPr>
              <a:t> (2013-2015) Výskumné centrum progresívnych materiálov a technológií pre súčasné a budúce aplikácie „PROMATECH“ </a:t>
            </a:r>
          </a:p>
          <a:p>
            <a:endParaRPr lang="sk-SK" sz="18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1772816"/>
            <a:ext cx="1220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Projekty ŠF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8208912" cy="1584176"/>
          </a:xfrm>
        </p:spPr>
        <p:txBody>
          <a:bodyPr>
            <a:noAutofit/>
          </a:bodyPr>
          <a:lstStyle/>
          <a:p>
            <a:pPr algn="l"/>
            <a:r>
              <a:rPr lang="sk-SK" sz="1400" dirty="0">
                <a:solidFill>
                  <a:schemeClr val="tx1"/>
                </a:solidFill>
              </a:rPr>
              <a:t>SK-UA 0027  Fyzikálne mechanizmy nízkoteplotnej plastickej deformácie a porušovania </a:t>
            </a:r>
            <a:r>
              <a:rPr lang="sk-SK" sz="1400" dirty="0" smtClean="0">
                <a:solidFill>
                  <a:schemeClr val="tx1"/>
                </a:solidFill>
              </a:rPr>
              <a:t>nových </a:t>
            </a:r>
            <a:r>
              <a:rPr lang="sk-SK" sz="1400" dirty="0">
                <a:solidFill>
                  <a:schemeClr val="tx1"/>
                </a:solidFill>
              </a:rPr>
              <a:t>vysokopevných </a:t>
            </a:r>
            <a:r>
              <a:rPr lang="sk-SK" sz="1400" dirty="0" err="1">
                <a:solidFill>
                  <a:schemeClr val="tx1"/>
                </a:solidFill>
              </a:rPr>
              <a:t>multikomponentých</a:t>
            </a:r>
            <a:r>
              <a:rPr lang="sk-SK" sz="1400" dirty="0">
                <a:solidFill>
                  <a:schemeClr val="tx1"/>
                </a:solidFill>
              </a:rPr>
              <a:t> amorfných a </a:t>
            </a:r>
            <a:r>
              <a:rPr lang="sk-SK" sz="1400" dirty="0" err="1">
                <a:solidFill>
                  <a:schemeClr val="tx1"/>
                </a:solidFill>
              </a:rPr>
              <a:t>vysokoentropických</a:t>
            </a:r>
            <a:r>
              <a:rPr lang="sk-SK" sz="1400" dirty="0">
                <a:solidFill>
                  <a:schemeClr val="tx1"/>
                </a:solidFill>
              </a:rPr>
              <a:t> </a:t>
            </a:r>
            <a:r>
              <a:rPr lang="sk-SK" sz="1400" dirty="0" smtClean="0">
                <a:solidFill>
                  <a:schemeClr val="tx1"/>
                </a:solidFill>
              </a:rPr>
              <a:t>zliatin                                       </a:t>
            </a:r>
            <a:r>
              <a:rPr lang="cs-CZ" sz="1400" dirty="0" smtClean="0">
                <a:solidFill>
                  <a:schemeClr val="tx1"/>
                </a:solidFill>
              </a:rPr>
              <a:t>(</a:t>
            </a:r>
            <a:r>
              <a:rPr lang="cs-CZ" sz="1400" dirty="0">
                <a:solidFill>
                  <a:schemeClr val="tx1"/>
                </a:solidFill>
              </a:rPr>
              <a:t>2015-2016) 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sk-SK" sz="1400" dirty="0" smtClean="0">
                <a:solidFill>
                  <a:schemeClr val="tx1"/>
                </a:solidFill>
              </a:rPr>
              <a:t>z</a:t>
            </a:r>
            <a:r>
              <a:rPr lang="sk-SK" sz="1400" dirty="0">
                <a:solidFill>
                  <a:schemeClr val="tx1"/>
                </a:solidFill>
              </a:rPr>
              <a:t>. rieš.: K. </a:t>
            </a:r>
            <a:r>
              <a:rPr lang="sk-SK" sz="1400" dirty="0" smtClean="0">
                <a:solidFill>
                  <a:schemeClr val="tx1"/>
                </a:solidFill>
              </a:rPr>
              <a:t>Csach</a:t>
            </a:r>
          </a:p>
          <a:p>
            <a:pPr algn="l"/>
            <a:endParaRPr lang="sk-SK" sz="1400" dirty="0">
              <a:solidFill>
                <a:schemeClr val="tx1"/>
              </a:solidFill>
            </a:endParaRP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SK-UA 0028 Relaxácia a </a:t>
            </a:r>
            <a:r>
              <a:rPr lang="sk-SK" sz="1400" dirty="0" err="1">
                <a:solidFill>
                  <a:schemeClr val="tx1"/>
                </a:solidFill>
              </a:rPr>
              <a:t>fotoindukované</a:t>
            </a:r>
            <a:r>
              <a:rPr lang="sk-SK" sz="1400" dirty="0">
                <a:solidFill>
                  <a:schemeClr val="tx1"/>
                </a:solidFill>
              </a:rPr>
              <a:t> javy v </a:t>
            </a:r>
            <a:r>
              <a:rPr lang="sk-SK" sz="1400" dirty="0" err="1">
                <a:solidFill>
                  <a:schemeClr val="tx1"/>
                </a:solidFill>
              </a:rPr>
              <a:t>chalkogenidových</a:t>
            </a:r>
            <a:r>
              <a:rPr lang="sk-SK" sz="1400" dirty="0">
                <a:solidFill>
                  <a:schemeClr val="tx1"/>
                </a:solidFill>
              </a:rPr>
              <a:t> sklách v systéme </a:t>
            </a:r>
            <a:r>
              <a:rPr lang="sk-SK" sz="1400" dirty="0" err="1" smtClean="0">
                <a:solidFill>
                  <a:schemeClr val="tx1"/>
                </a:solidFill>
              </a:rPr>
              <a:t>Ge-As-S</a:t>
            </a:r>
            <a:r>
              <a:rPr lang="sk-SK" sz="1400" dirty="0" smtClean="0">
                <a:solidFill>
                  <a:schemeClr val="tx1"/>
                </a:solidFill>
              </a:rPr>
              <a:t> </a:t>
            </a:r>
            <a:r>
              <a:rPr lang="sk-SK" sz="1400" dirty="0">
                <a:solidFill>
                  <a:schemeClr val="tx1"/>
                </a:solidFill>
              </a:rPr>
              <a:t>(</a:t>
            </a:r>
            <a:r>
              <a:rPr lang="sk-SK" sz="1400" dirty="0" err="1">
                <a:solidFill>
                  <a:schemeClr val="tx1"/>
                </a:solidFill>
              </a:rPr>
              <a:t>Se</a:t>
            </a:r>
            <a:r>
              <a:rPr lang="sk-SK" sz="1400" dirty="0">
                <a:solidFill>
                  <a:schemeClr val="tx1"/>
                </a:solidFill>
              </a:rPr>
              <a:t>) </a:t>
            </a:r>
            <a:r>
              <a:rPr lang="cs-CZ" sz="1400" dirty="0">
                <a:solidFill>
                  <a:schemeClr val="tx1"/>
                </a:solidFill>
              </a:rPr>
              <a:t>(2015-2016) </a:t>
            </a:r>
            <a:r>
              <a:rPr lang="sk-SK" sz="1400" dirty="0">
                <a:solidFill>
                  <a:schemeClr val="tx1"/>
                </a:solidFill>
              </a:rPr>
              <a:t>			</a:t>
            </a:r>
            <a:r>
              <a:rPr lang="sk-SK" sz="1400" dirty="0" smtClean="0">
                <a:solidFill>
                  <a:schemeClr val="tx1"/>
                </a:solidFill>
              </a:rPr>
              <a:t>				    z</a:t>
            </a:r>
            <a:r>
              <a:rPr lang="sk-SK" sz="1400" dirty="0">
                <a:solidFill>
                  <a:schemeClr val="tx1"/>
                </a:solidFill>
              </a:rPr>
              <a:t>. rieš.: K. Flachbart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1196752"/>
            <a:ext cx="634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III.   Počet medzinárodných projektov riešených v období 2012 - 15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1772816"/>
            <a:ext cx="699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APVV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1196752"/>
            <a:ext cx="3404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IV.   Počet CC publikácií, patentov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827584" y="1988840"/>
          <a:ext cx="7581904" cy="3741890"/>
        </p:xfrm>
        <a:graphic>
          <a:graphicData uri="http://schemas.openxmlformats.org/drawingml/2006/table">
            <a:tbl>
              <a:tblPr/>
              <a:tblGrid>
                <a:gridCol w="1368064"/>
                <a:gridCol w="388365"/>
                <a:gridCol w="547827"/>
                <a:gridCol w="228903"/>
                <a:gridCol w="388365"/>
                <a:gridCol w="534860"/>
                <a:gridCol w="241870"/>
                <a:gridCol w="388365"/>
                <a:gridCol w="521893"/>
                <a:gridCol w="254837"/>
                <a:gridCol w="388365"/>
                <a:gridCol w="508926"/>
                <a:gridCol w="267804"/>
                <a:gridCol w="388365"/>
                <a:gridCol w="388365"/>
                <a:gridCol w="611650"/>
                <a:gridCol w="165080"/>
              </a:tblGrid>
              <a:tr h="2074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err="1">
                          <a:latin typeface="Calibri"/>
                          <a:ea typeface="Times New Roman"/>
                          <a:cs typeface="Times New Roman"/>
                        </a:rPr>
                        <a:t>Research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err="1">
                          <a:latin typeface="Calibri"/>
                          <a:ea typeface="Times New Roman"/>
                          <a:cs typeface="Times New Roman"/>
                        </a:rPr>
                        <a:t>output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01664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number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Calibri"/>
                          <a:ea typeface="Times New Roman"/>
                          <a:cs typeface="Times New Roman"/>
                        </a:rPr>
                        <a:t>No./FTE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dirty="0">
                          <a:latin typeface="Calibri"/>
                          <a:ea typeface="Times New Roman"/>
                          <a:cs typeface="Times New Roman"/>
                        </a:rPr>
                        <a:t>No. /</a:t>
                      </a:r>
                      <a:r>
                        <a:rPr lang="sk-SK" sz="800" dirty="0" err="1">
                          <a:latin typeface="Calibri"/>
                          <a:ea typeface="Times New Roman"/>
                          <a:cs typeface="Times New Roman"/>
                        </a:rPr>
                        <a:t>salary</a:t>
                      </a:r>
                      <a:r>
                        <a:rPr lang="sk-SK" sz="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800" dirty="0" err="1">
                          <a:latin typeface="Calibri"/>
                          <a:ea typeface="Times New Roman"/>
                          <a:cs typeface="Times New Roman"/>
                        </a:rPr>
                        <a:t>budget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number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No./FTE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No. /salary budget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number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No./FTE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No. /salary budget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number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No./FTE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No. /salary budget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number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Aaveraged numberper per year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av. No./FTE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Av. No. /salary budget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chapters in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monographs, books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published abroad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chapters in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monographs, books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published in Slovakia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CC publications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smtClean="0">
                          <a:latin typeface="Calibri"/>
                          <a:ea typeface="Times New Roman"/>
                          <a:cs typeface="Times New Roman"/>
                        </a:rPr>
                        <a:t>1,67</a:t>
                      </a:r>
                      <a:endParaRPr lang="sk-SK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2,13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1,6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4,0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1,50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Scientific publications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Indexed by other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Databases (WOS,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SCOPUS, SPIRES,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Calibri"/>
                          <a:ea typeface="Times New Roman"/>
                          <a:cs typeface="Times New Roman"/>
                        </a:rPr>
                        <a:t>CHEM., ABSTR:)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0,33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0,7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2,55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2,0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4,5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Calibri"/>
                          <a:ea typeface="Times New Roman"/>
                          <a:cs typeface="Times New Roman"/>
                        </a:rPr>
                        <a:t>1,68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sk-SK" sz="1400" dirty="0">
                <a:solidFill>
                  <a:schemeClr val="tx1"/>
                </a:solidFill>
              </a:rPr>
              <a:t>INTERNATIONAL JOURNAL OF PLASTICITY </a:t>
            </a:r>
            <a:r>
              <a:rPr lang="sk-SK" sz="1400" dirty="0" smtClean="0">
                <a:solidFill>
                  <a:schemeClr val="tx1"/>
                </a:solidFill>
              </a:rPr>
              <a:t>                    (</a:t>
            </a:r>
            <a:r>
              <a:rPr lang="sk-SK" sz="1400" dirty="0">
                <a:solidFill>
                  <a:schemeClr val="tx1"/>
                </a:solidFill>
              </a:rPr>
              <a:t>IF   </a:t>
            </a:r>
            <a:r>
              <a:rPr lang="sk-SK" sz="1400" dirty="0" smtClean="0">
                <a:solidFill>
                  <a:schemeClr val="tx1"/>
                </a:solidFill>
              </a:rPr>
              <a:t>5,971) 1x</a:t>
            </a:r>
            <a:endParaRPr lang="sk-SK" sz="1400" dirty="0">
              <a:solidFill>
                <a:schemeClr val="tx1"/>
              </a:solidFill>
            </a:endParaRP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METALLURGICAL AND MATERIALS TRANSACTIONS A  PHYSICAL METALLURGY AND MATERIALS SCIENCE  </a:t>
            </a:r>
            <a:r>
              <a:rPr lang="sk-SK" sz="1400" dirty="0" smtClean="0">
                <a:solidFill>
                  <a:schemeClr val="tx1"/>
                </a:solidFill>
              </a:rPr>
              <a:t>                       		    (</a:t>
            </a:r>
            <a:r>
              <a:rPr lang="sk-SK" sz="1400" dirty="0">
                <a:solidFill>
                  <a:schemeClr val="tx1"/>
                </a:solidFill>
              </a:rPr>
              <a:t>IF  </a:t>
            </a:r>
            <a:r>
              <a:rPr lang="sk-SK" sz="1400" dirty="0" smtClean="0">
                <a:solidFill>
                  <a:schemeClr val="tx1"/>
                </a:solidFill>
              </a:rPr>
              <a:t>1,73)   1x</a:t>
            </a:r>
            <a:endParaRPr lang="sk-SK" sz="1400" dirty="0">
              <a:solidFill>
                <a:schemeClr val="tx1"/>
              </a:solidFill>
            </a:endParaRP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JOURNAL OF NON-CRYSTALLINE SOLIDS </a:t>
            </a:r>
            <a:r>
              <a:rPr lang="sk-SK" sz="1400" dirty="0" smtClean="0">
                <a:solidFill>
                  <a:schemeClr val="tx1"/>
                </a:solidFill>
              </a:rPr>
              <a:t>                        (</a:t>
            </a:r>
            <a:r>
              <a:rPr lang="sk-SK" sz="1400" dirty="0">
                <a:solidFill>
                  <a:schemeClr val="tx1"/>
                </a:solidFill>
              </a:rPr>
              <a:t>IF  1,716) 1x</a:t>
            </a:r>
          </a:p>
          <a:p>
            <a:pPr algn="l"/>
            <a:r>
              <a:rPr lang="sk-SK" sz="1400" dirty="0">
                <a:solidFill>
                  <a:schemeClr val="tx1"/>
                </a:solidFill>
              </a:rPr>
              <a:t>IEEE TRANSACTIONS ON MAGNETICS </a:t>
            </a:r>
            <a:r>
              <a:rPr lang="sk-SK" sz="1400" dirty="0" smtClean="0">
                <a:solidFill>
                  <a:schemeClr val="tx1"/>
                </a:solidFill>
              </a:rPr>
              <a:t>                            (IF  1,422) 1x</a:t>
            </a:r>
            <a:endParaRPr lang="sk-SK" sz="1400" dirty="0">
              <a:solidFill>
                <a:schemeClr val="tx1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1547664" y="1484784"/>
          <a:ext cx="4839335" cy="957707"/>
        </p:xfrm>
        <a:graphic>
          <a:graphicData uri="http://schemas.openxmlformats.org/drawingml/2006/table">
            <a:tbl>
              <a:tblPr/>
              <a:tblGrid>
                <a:gridCol w="2407920"/>
                <a:gridCol w="449580"/>
                <a:gridCol w="450215"/>
                <a:gridCol w="450850"/>
                <a:gridCol w="449580"/>
                <a:gridCol w="631190"/>
              </a:tblGrid>
              <a:tr h="271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 2015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  SUMA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Počet A publikácií CC, IF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&gt; 1.25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Počet A publikácií, IF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&gt; 1.25</a:t>
                      </a: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kde prvý autor je z ÚEF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87624" y="4437112"/>
            <a:ext cx="1331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Patenty   0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" name="Obrázok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97152"/>
            <a:ext cx="2520280" cy="172819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" name="Obrázok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25144"/>
            <a:ext cx="2181539" cy="1823776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19872" y="4365104"/>
            <a:ext cx="4255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WOS Publikácie                                   citácie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4968552" cy="72007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Oddelenie fyziky kovov   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C:\Moje dokumenty\PowerP\Akreditacia03\mriezky_m.gif"/>
          <p:cNvPicPr>
            <a:picLocks noChangeAspect="1" noChangeArrowheads="1" noCrop="1"/>
          </p:cNvPicPr>
          <p:nvPr/>
        </p:nvPicPr>
        <p:blipFill>
          <a:blip r:embed="rId2" cstate="print">
            <a:biLevel thresh="50000"/>
            <a:lum bright="-48000"/>
          </a:blip>
          <a:srcRect/>
          <a:stretch>
            <a:fillRect/>
          </a:stretch>
        </p:blipFill>
        <p:spPr bwMode="auto">
          <a:xfrm>
            <a:off x="8028384" y="142528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1196752"/>
            <a:ext cx="36001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V.   Citácie za akreditované obdobie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043609" y="1556792"/>
          <a:ext cx="5760640" cy="2160240"/>
        </p:xfrm>
        <a:graphic>
          <a:graphicData uri="http://schemas.openxmlformats.org/drawingml/2006/table">
            <a:tbl>
              <a:tblPr/>
              <a:tblGrid>
                <a:gridCol w="2617735"/>
                <a:gridCol w="628581"/>
                <a:gridCol w="628581"/>
                <a:gridCol w="628581"/>
                <a:gridCol w="628581"/>
                <a:gridCol w="628581"/>
              </a:tblGrid>
              <a:tr h="397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 2014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Celkový počet citácií WOS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Iné databázy- SCOPUS 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Iné databázy - SPIRES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Celkový počet citácií WOS/FTE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13,6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15,74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11,93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10,33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51,6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Iné databázy- SCOPUS/FTE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0,8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0,43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1,4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0,33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dirty="0" smtClean="0">
                          <a:latin typeface="+mn-lt"/>
                          <a:ea typeface="Times New Roman"/>
                          <a:cs typeface="Times New Roman"/>
                        </a:rPr>
                        <a:t>2,96</a:t>
                      </a:r>
                      <a:endParaRPr lang="sk-SK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Iné databázy – SPIRES/FTE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27584" y="4293096"/>
            <a:ext cx="5109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Citácie prác publikovaných v akreditovanom období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/>
        </p:nvGraphicFramePr>
        <p:xfrm>
          <a:off x="1043608" y="4725144"/>
          <a:ext cx="2677795" cy="679196"/>
        </p:xfrm>
        <a:graphic>
          <a:graphicData uri="http://schemas.openxmlformats.org/drawingml/2006/table">
            <a:tbl>
              <a:tblPr/>
              <a:tblGrid>
                <a:gridCol w="2137410"/>
                <a:gridCol w="540385"/>
              </a:tblGrid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Celkový počet citácií WOS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Iné databázy 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1018</Words>
  <Application>Microsoft Office PowerPoint</Application>
  <PresentationFormat>Prezentácia na obrazovke (4:3)</PresentationFormat>
  <Paragraphs>330</Paragraphs>
  <Slides>25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7" baseType="lpstr">
      <vt:lpstr>Motív Office</vt:lpstr>
      <vt:lpstr>Worksheet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Oddelenie fyziky kovov     </vt:lpstr>
      <vt:lpstr>Snímka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Oddelenie fyziky kovov</dc:title>
  <dc:creator>csach-2013</dc:creator>
  <cp:lastModifiedBy>Privileged server</cp:lastModifiedBy>
  <cp:revision>62</cp:revision>
  <dcterms:created xsi:type="dcterms:W3CDTF">2016-05-31T06:03:10Z</dcterms:created>
  <dcterms:modified xsi:type="dcterms:W3CDTF">2016-06-10T08:44:16Z</dcterms:modified>
</cp:coreProperties>
</file>