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307" r:id="rId2"/>
    <p:sldId id="308" r:id="rId3"/>
    <p:sldId id="309" r:id="rId4"/>
    <p:sldId id="342" r:id="rId5"/>
    <p:sldId id="346" r:id="rId6"/>
    <p:sldId id="345" r:id="rId7"/>
    <p:sldId id="348" r:id="rId8"/>
    <p:sldId id="343" r:id="rId9"/>
    <p:sldId id="347" r:id="rId10"/>
    <p:sldId id="344" r:id="rId11"/>
    <p:sldId id="349" r:id="rId12"/>
    <p:sldId id="350" r:id="rId13"/>
    <p:sldId id="355" r:id="rId14"/>
    <p:sldId id="351" r:id="rId15"/>
    <p:sldId id="352" r:id="rId16"/>
    <p:sldId id="362" r:id="rId17"/>
    <p:sldId id="354" r:id="rId18"/>
    <p:sldId id="358" r:id="rId19"/>
    <p:sldId id="363" r:id="rId20"/>
    <p:sldId id="359" r:id="rId21"/>
    <p:sldId id="360" r:id="rId22"/>
    <p:sldId id="361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9237D-36FE-4A75-B7F2-BA12749A9F76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5E28-D374-4860-94D4-9B41A53DCBC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13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4FFCCA-42EB-4BBE-BB91-B7D63E900C1E}" type="slidenum">
              <a:rPr lang="sk-SK" altLang="sk-SK">
                <a:latin typeface="Calibri" panose="020F0502020204030204" pitchFamily="34" charset="0"/>
              </a:rPr>
              <a:pPr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8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4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07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9F92B9-A6E5-4CB5-8A2E-E8F4A97EE8F8}" type="slidenum">
              <a:rPr lang="sk-SK" altLang="sk-SK">
                <a:latin typeface="Calibri" panose="020F0502020204030204" pitchFamily="34" charset="0"/>
              </a:rPr>
              <a:pPr/>
              <a:t>2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5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5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2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9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8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 altLang="sk-SK" smtClean="0"/>
          </a:p>
        </p:txBody>
      </p:sp>
      <p:sp>
        <p:nvSpPr>
          <p:cNvPr id="3174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08C3D-4B9B-491A-AFE9-E9AD8AAB9519}" type="slidenum">
              <a:rPr lang="sk-SK" altLang="sk-SK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sk-SK" altLang="sk-SK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42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681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694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9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412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081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88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0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030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27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3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DB28-9936-4C48-9BCC-C248E43C9FFE}" type="datetimeFigureOut">
              <a:rPr lang="sk-SK" smtClean="0"/>
              <a:pPr/>
              <a:t>15.12.2016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C3E4-522B-48D4-8E07-D714653543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173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ebofknowledge.com/full_record.do?product=WOS&amp;search_mode=GeneralSearch&amp;qid=3&amp;SID=Y2bFHYpIauTa4qliQeo&amp;page=1&amp;doc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x.doi.org/10.1016/j.jmmm.2016.09.0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full_record.do?product=WOS&amp;search_mode=GeneralSearch&amp;qid=1&amp;SID=Y2wZh56Jh5whidrWwr5&amp;page=1&amp;doc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ps.webofknowledge.com/full_record.do?product=WOS&amp;search_mode=GeneralSearch&amp;qid=1&amp;SID=Y2wZh56Jh5whidrWwr5&amp;page=1&amp;doc=6" TargetMode="External"/><Relationship Id="rId5" Type="http://schemas.openxmlformats.org/officeDocument/2006/relationships/hyperlink" Target="http://apps.webofknowledge.com/full_record.do?product=WOS&amp;search_mode=GeneralSearch&amp;qid=1&amp;SID=Y2wZh56Jh5whidrWwr5&amp;page=1&amp;doc=5" TargetMode="External"/><Relationship Id="rId4" Type="http://schemas.openxmlformats.org/officeDocument/2006/relationships/hyperlink" Target="http://apps.webofknowledge.com/full_record.do?product=WOS&amp;search_mode=GeneralSearch&amp;qid=1&amp;SID=Y2wZh56Jh5whidrWwr5&amp;page=1&amp;doc=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full_record.do?product=WOS&amp;search_mode=GeneralSearch&amp;qid=1&amp;SID=Y2wZh56Jh5whidrWwr5&amp;page=1&amp;doc=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cvyskumnikov.sk/program/mesto-kosice/atrium-optim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457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61025"/>
            <a:ext cx="2984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143125" y="2357438"/>
            <a:ext cx="5454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3200" b="1" dirty="0"/>
              <a:t>Prehľad činnosti </a:t>
            </a:r>
            <a:r>
              <a:rPr lang="en-US" altLang="sk-SK" sz="3200" b="1" dirty="0"/>
              <a:t>O</a:t>
            </a:r>
            <a:r>
              <a:rPr lang="sk-SK" altLang="sk-SK" sz="3200" b="1" dirty="0"/>
              <a:t>F</a:t>
            </a:r>
            <a:r>
              <a:rPr lang="en-US" altLang="sk-SK" sz="3200" b="1" dirty="0"/>
              <a:t>MJ a </a:t>
            </a:r>
            <a:r>
              <a:rPr lang="en-US" altLang="sk-SK" sz="3200" b="1" dirty="0" err="1"/>
              <a:t>dosiahnut</a:t>
            </a:r>
            <a:r>
              <a:rPr lang="sk-SK" altLang="sk-SK" sz="3200" b="1" dirty="0"/>
              <a:t>é výsledky </a:t>
            </a:r>
            <a:endParaRPr lang="en-US" altLang="sk-SK" sz="3200" b="1" dirty="0"/>
          </a:p>
          <a:p>
            <a:pPr algn="ctr" eaLnBrk="1" hangingPunct="1"/>
            <a:r>
              <a:rPr lang="en-US" altLang="sk-SK" sz="3200" b="1" dirty="0"/>
              <a:t>v </a:t>
            </a:r>
            <a:r>
              <a:rPr lang="en-US" altLang="sk-SK" sz="3200" b="1" dirty="0" err="1"/>
              <a:t>roku</a:t>
            </a:r>
            <a:r>
              <a:rPr lang="en-US" altLang="sk-SK" sz="3200" b="1" dirty="0"/>
              <a:t> </a:t>
            </a:r>
            <a:r>
              <a:rPr lang="en-US" altLang="sk-SK" sz="3200" b="1" dirty="0" smtClean="0"/>
              <a:t>2016</a:t>
            </a:r>
            <a:r>
              <a:rPr lang="sk-SK" altLang="sk-SK" sz="3200" dirty="0" smtClean="0"/>
              <a:t> </a:t>
            </a:r>
            <a:endParaRPr lang="sk-SK" altLang="sk-SK" sz="3200" dirty="0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3289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128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9275"/>
            <a:ext cx="1382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k-SK" sz="4000" b="1" dirty="0" smtClean="0"/>
              <a:t/>
            </a:r>
            <a:br>
              <a:rPr lang="en-US" altLang="sk-SK" sz="4000" b="1" dirty="0" smtClean="0"/>
            </a:br>
            <a:r>
              <a:rPr lang="sk-SK" altLang="sk-SK" sz="2700" b="1" dirty="0" smtClean="0"/>
              <a:t>OFMJ – Elektrický transport a AFM</a:t>
            </a:r>
            <a:r>
              <a:rPr lang="sk-SK" altLang="sk-SK" sz="4000" b="1" dirty="0" smtClean="0"/>
              <a:t/>
            </a:r>
            <a:br>
              <a:rPr lang="sk-SK" altLang="sk-SK" sz="4000" b="1" dirty="0" smtClean="0"/>
            </a:br>
            <a:endParaRPr lang="en-US" altLang="sk-SK" sz="4000" b="1" dirty="0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61185"/>
              </p:ext>
            </p:extLst>
          </p:nvPr>
        </p:nvGraphicFramePr>
        <p:xfrm>
          <a:off x="107503" y="1196753"/>
          <a:ext cx="8946740" cy="505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562"/>
                <a:gridCol w="245836"/>
                <a:gridCol w="329711"/>
                <a:gridCol w="492253"/>
                <a:gridCol w="410114"/>
                <a:gridCol w="409536"/>
                <a:gridCol w="410114"/>
                <a:gridCol w="410114"/>
                <a:gridCol w="410114"/>
                <a:gridCol w="491676"/>
                <a:gridCol w="573813"/>
                <a:gridCol w="659422"/>
                <a:gridCol w="492253"/>
                <a:gridCol w="659422"/>
                <a:gridCol w="491676"/>
                <a:gridCol w="574391"/>
                <a:gridCol w="511342"/>
                <a:gridCol w="574391"/>
              </a:tblGrid>
              <a:tr h="529744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B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C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E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F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G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J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K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L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1047725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Skupina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Meno, vek, FTE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err="1">
                          <a:effectLst/>
                        </a:rPr>
                        <a:t>celk</a:t>
                      </a:r>
                      <a:r>
                        <a:rPr lang="sk-SK" sz="1200" dirty="0">
                          <a:effectLst/>
                        </a:rPr>
                        <a:t>   WOS  </a:t>
                      </a:r>
                      <a:r>
                        <a:rPr lang="sk-SK" sz="1200" dirty="0" err="1">
                          <a:effectLst/>
                        </a:rPr>
                        <a:t>publ</a:t>
                      </a:r>
                      <a:r>
                        <a:rPr lang="sk-SK" sz="1200" dirty="0">
                          <a:effectLst/>
                        </a:rPr>
                        <a:t>.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Počet WOS publikácií 2016, klasifikácia podľa SCIMAGO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APVV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A/B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Bilateral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BAPVV/MAD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COST ...iné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 EU 2020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R/P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PhD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Celkový počet citácií 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citácii 2015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h-index WOS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249735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Q4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S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Q1P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rowSpan="3"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---------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62319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Elektrický transport a AFM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Skupina celkovo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----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04864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Skupina /FTE=2 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0,5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0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---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0,5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0,5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 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 dirty="0">
                          <a:effectLst/>
                        </a:rPr>
                        <a:t>0,5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4973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I. Baťko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53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55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rowSpan="2"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-----------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" algn="l"/>
                          <a:tab pos="246380" algn="ctr"/>
                        </a:tabLst>
                      </a:pPr>
                      <a:r>
                        <a:rPr lang="sk-SK" sz="1200" dirty="0">
                          <a:effectLst/>
                        </a:rPr>
                        <a:t>   125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11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8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24973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M. Baťková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48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4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07504" y="385694"/>
            <a:ext cx="9144000" cy="6677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1400" b="1" dirty="0" smtClean="0">
                <a:hlinkClick r:id="rId3"/>
              </a:rPr>
              <a:t>1.Magnetic </a:t>
            </a:r>
            <a:r>
              <a:rPr lang="sk-SK" sz="1400" b="1" dirty="0" err="1">
                <a:hlinkClick r:id="rId3"/>
              </a:rPr>
              <a:t>properties</a:t>
            </a:r>
            <a:r>
              <a:rPr lang="sk-SK" sz="1400" b="1" dirty="0">
                <a:hlinkClick r:id="rId3"/>
              </a:rPr>
              <a:t> and </a:t>
            </a:r>
            <a:r>
              <a:rPr lang="sk-SK" sz="1400" b="1" dirty="0" err="1">
                <a:hlinkClick r:id="rId3"/>
              </a:rPr>
              <a:t>loss</a:t>
            </a:r>
            <a:r>
              <a:rPr lang="sk-SK" sz="1400" b="1" dirty="0">
                <a:hlinkClick r:id="rId3"/>
              </a:rPr>
              <a:t> </a:t>
            </a:r>
            <a:r>
              <a:rPr lang="sk-SK" sz="1400" b="1" dirty="0" err="1">
                <a:hlinkClick r:id="rId3"/>
              </a:rPr>
              <a:t>separation</a:t>
            </a:r>
            <a:r>
              <a:rPr lang="sk-SK" sz="1400" b="1" dirty="0">
                <a:hlinkClick r:id="rId3"/>
              </a:rPr>
              <a:t> in </a:t>
            </a:r>
            <a:r>
              <a:rPr lang="sk-SK" sz="1400" b="1" dirty="0" err="1">
                <a:hlinkClick r:id="rId3"/>
              </a:rPr>
              <a:t>FeSi</a:t>
            </a:r>
            <a:r>
              <a:rPr lang="sk-SK" sz="1400" b="1" dirty="0">
                <a:hlinkClick r:id="rId3"/>
              </a:rPr>
              <a:t>/MnZnFe2O4 soft </a:t>
            </a:r>
            <a:r>
              <a:rPr lang="sk-SK" sz="1400" b="1" dirty="0" err="1">
                <a:hlinkClick r:id="rId3"/>
              </a:rPr>
              <a:t>magnetic</a:t>
            </a:r>
            <a:r>
              <a:rPr lang="sk-SK" sz="1400" b="1" dirty="0">
                <a:hlinkClick r:id="rId3"/>
              </a:rPr>
              <a:t> </a:t>
            </a:r>
            <a:r>
              <a:rPr lang="sk-SK" sz="1400" b="1" dirty="0" err="1">
                <a:hlinkClick r:id="rId3"/>
              </a:rPr>
              <a:t>composites</a:t>
            </a:r>
            <a:endParaRPr lang="sk-SK" sz="1400" dirty="0"/>
          </a:p>
          <a:p>
            <a:pPr>
              <a:spcBef>
                <a:spcPts val="600"/>
              </a:spcBef>
            </a:pPr>
            <a:r>
              <a:rPr lang="sk-SK" sz="1400" dirty="0"/>
              <a:t>By: </a:t>
            </a:r>
            <a:r>
              <a:rPr lang="sk-SK" sz="1400" dirty="0" err="1"/>
              <a:t>Lauda</a:t>
            </a:r>
            <a:r>
              <a:rPr lang="sk-SK" sz="1400" dirty="0"/>
              <a:t>, M.; </a:t>
            </a:r>
            <a:r>
              <a:rPr lang="sk-SK" sz="1400" dirty="0" err="1"/>
              <a:t>Fuezer</a:t>
            </a:r>
            <a:r>
              <a:rPr lang="sk-SK" sz="1400" dirty="0"/>
              <a:t>, J.; </a:t>
            </a:r>
            <a:r>
              <a:rPr lang="sk-SK" sz="1400" dirty="0" err="1"/>
              <a:t>Kollar</a:t>
            </a:r>
            <a:r>
              <a:rPr lang="sk-SK" sz="1400" dirty="0"/>
              <a:t>, P. M. </a:t>
            </a:r>
            <a:r>
              <a:rPr lang="sk-SK" sz="1400" dirty="0" err="1"/>
              <a:t>Strečková</a:t>
            </a:r>
            <a:r>
              <a:rPr lang="sk-SK" sz="1400" dirty="0"/>
              <a:t>, R. </a:t>
            </a:r>
            <a:r>
              <a:rPr lang="sk-SK" sz="1400" dirty="0" err="1"/>
              <a:t>Bureš</a:t>
            </a:r>
            <a:r>
              <a:rPr lang="sk-SK" sz="1400" dirty="0"/>
              <a:t>, J. Kováč, M. </a:t>
            </a:r>
            <a:r>
              <a:rPr lang="sk-SK" sz="1400" dirty="0" err="1"/>
              <a:t>Baťková</a:t>
            </a:r>
            <a:r>
              <a:rPr lang="sk-SK" sz="1400" dirty="0"/>
              <a:t>, </a:t>
            </a:r>
            <a:r>
              <a:rPr lang="sk-SK" sz="1400" dirty="0" err="1"/>
              <a:t>I.Baťko</a:t>
            </a:r>
            <a:r>
              <a:rPr lang="sk-SK" sz="1400" dirty="0"/>
              <a:t>.</a:t>
            </a:r>
          </a:p>
          <a:p>
            <a:pPr>
              <a:spcBef>
                <a:spcPts val="600"/>
              </a:spcBef>
            </a:pPr>
            <a:r>
              <a:rPr lang="sk-SK" sz="1400" dirty="0"/>
              <a:t>JOURNAL OF MAGNETISM AND MAGNETIC MATERIALS   </a:t>
            </a:r>
            <a:r>
              <a:rPr lang="sk-SK" sz="1400" dirty="0" err="1"/>
              <a:t>Volume</a:t>
            </a:r>
            <a:r>
              <a:rPr lang="sk-SK" sz="1400" dirty="0"/>
              <a:t>: 411   </a:t>
            </a:r>
            <a:r>
              <a:rPr lang="sk-SK" sz="1400" dirty="0" err="1"/>
              <a:t>Pages</a:t>
            </a:r>
            <a:r>
              <a:rPr lang="sk-SK" sz="1400" dirty="0"/>
              <a:t>: 12-17   </a:t>
            </a:r>
            <a:r>
              <a:rPr lang="sk-SK" sz="1400" dirty="0" err="1"/>
              <a:t>Published</a:t>
            </a:r>
            <a:r>
              <a:rPr lang="sk-SK" sz="1400" dirty="0"/>
              <a:t>: AUG 1 2016</a:t>
            </a:r>
          </a:p>
          <a:p>
            <a:pPr>
              <a:spcBef>
                <a:spcPts val="600"/>
              </a:spcBef>
            </a:pPr>
            <a:r>
              <a:rPr lang="sk-SK" sz="1400" dirty="0"/>
              <a:t> </a:t>
            </a:r>
            <a:r>
              <a:rPr lang="sk-SK" sz="1400" dirty="0" smtClean="0"/>
              <a:t>2.</a:t>
            </a:r>
            <a:r>
              <a:rPr lang="sk-SK" sz="1400" b="1" dirty="0" smtClean="0"/>
              <a:t>Electrical </a:t>
            </a:r>
            <a:r>
              <a:rPr lang="sk-SK" sz="1400" b="1" dirty="0" err="1"/>
              <a:t>Conduction</a:t>
            </a:r>
            <a:r>
              <a:rPr lang="sk-SK" sz="1400" b="1" dirty="0"/>
              <a:t> of Ti/</a:t>
            </a:r>
            <a:r>
              <a:rPr lang="sk-SK" sz="1400" b="1" dirty="0" err="1"/>
              <a:t>TiOx</a:t>
            </a:r>
            <a:r>
              <a:rPr lang="sk-SK" sz="1400" b="1" dirty="0"/>
              <a:t>/Ti </a:t>
            </a:r>
            <a:r>
              <a:rPr lang="sk-SK" sz="1400" b="1" dirty="0" err="1"/>
              <a:t>Structures</a:t>
            </a:r>
            <a:r>
              <a:rPr lang="sk-SK" sz="1400" b="1" dirty="0"/>
              <a:t> at </a:t>
            </a:r>
            <a:r>
              <a:rPr lang="sk-SK" sz="1400" b="1" dirty="0" err="1"/>
              <a:t>Low</a:t>
            </a:r>
            <a:r>
              <a:rPr lang="sk-SK" sz="1400" b="1" dirty="0"/>
              <a:t> </a:t>
            </a:r>
            <a:r>
              <a:rPr lang="sk-SK" sz="1400" b="1" dirty="0" err="1"/>
              <a:t>Temperatures</a:t>
            </a:r>
            <a:r>
              <a:rPr lang="sk-SK" sz="1400" b="1" dirty="0"/>
              <a:t> and </a:t>
            </a:r>
            <a:r>
              <a:rPr lang="sk-SK" sz="1400" b="1" dirty="0" err="1"/>
              <a:t>High</a:t>
            </a:r>
            <a:r>
              <a:rPr lang="sk-SK" sz="1400" b="1" dirty="0"/>
              <a:t> </a:t>
            </a:r>
            <a:r>
              <a:rPr lang="sk-SK" sz="1400" b="1" dirty="0" err="1"/>
              <a:t>Magnetic</a:t>
            </a:r>
            <a:r>
              <a:rPr lang="sk-SK" sz="1400" b="1" dirty="0"/>
              <a:t> </a:t>
            </a:r>
            <a:r>
              <a:rPr lang="sk-SK" sz="1400" b="1" dirty="0" err="1"/>
              <a:t>Fields</a:t>
            </a:r>
            <a:endParaRPr lang="sk-SK" sz="1400" dirty="0"/>
          </a:p>
          <a:p>
            <a:pPr>
              <a:spcBef>
                <a:spcPts val="600"/>
              </a:spcBef>
            </a:pPr>
            <a:r>
              <a:rPr lang="sk-SK" sz="1400" dirty="0"/>
              <a:t> I. </a:t>
            </a:r>
            <a:r>
              <a:rPr lang="sk-SK" sz="1400" dirty="0" err="1"/>
              <a:t>Batko</a:t>
            </a:r>
            <a:r>
              <a:rPr lang="sk-SK" sz="1400" dirty="0"/>
              <a:t>, </a:t>
            </a:r>
            <a:r>
              <a:rPr lang="sk-SK" sz="1400" dirty="0" err="1" smtClean="0"/>
              <a:t>M.Batkova</a:t>
            </a:r>
            <a:r>
              <a:rPr lang="sk-SK" sz="1400" dirty="0" smtClean="0"/>
              <a:t>  </a:t>
            </a:r>
            <a:r>
              <a:rPr lang="sk-SK" sz="1400" dirty="0"/>
              <a:t>Eur. </a:t>
            </a:r>
            <a:r>
              <a:rPr lang="sk-SK" sz="1400" dirty="0" err="1"/>
              <a:t>Phys</a:t>
            </a:r>
            <a:r>
              <a:rPr lang="sk-SK" sz="1400" dirty="0"/>
              <a:t>. J. </a:t>
            </a:r>
            <a:r>
              <a:rPr lang="sk-SK" sz="1400" dirty="0" err="1"/>
              <a:t>Appl</a:t>
            </a:r>
            <a:r>
              <a:rPr lang="sk-SK" sz="1400" dirty="0"/>
              <a:t>. </a:t>
            </a:r>
            <a:r>
              <a:rPr lang="sk-SK" sz="1400" dirty="0" err="1"/>
              <a:t>Phys</a:t>
            </a:r>
            <a:r>
              <a:rPr lang="sk-SK" sz="1400" dirty="0"/>
              <a:t>., 73 3 (2016) 30301, DOI: 10.1051/</a:t>
            </a:r>
            <a:r>
              <a:rPr lang="sk-SK" sz="1400" dirty="0" err="1"/>
              <a:t>epjap</a:t>
            </a:r>
            <a:r>
              <a:rPr lang="sk-SK" sz="1400" dirty="0"/>
              <a:t>/2016150567</a:t>
            </a:r>
          </a:p>
          <a:p>
            <a:pPr>
              <a:spcBef>
                <a:spcPts val="600"/>
              </a:spcBef>
            </a:pPr>
            <a:r>
              <a:rPr lang="sk-SK" sz="1400" dirty="0"/>
              <a:t> </a:t>
            </a:r>
            <a:r>
              <a:rPr lang="sk-SK" sz="1400" dirty="0" smtClean="0"/>
              <a:t>3.</a:t>
            </a:r>
            <a:r>
              <a:rPr lang="sk-SK" sz="1400" b="1" dirty="0" smtClean="0"/>
              <a:t>Memristive </a:t>
            </a:r>
            <a:r>
              <a:rPr lang="sk-SK" sz="1400" b="1" dirty="0" err="1"/>
              <a:t>behavior</a:t>
            </a:r>
            <a:r>
              <a:rPr lang="sk-SK" sz="1400" b="1" dirty="0"/>
              <a:t> of Nb/</a:t>
            </a:r>
            <a:r>
              <a:rPr lang="sk-SK" sz="1400" b="1" dirty="0" err="1"/>
              <a:t>NbOx</a:t>
            </a:r>
            <a:r>
              <a:rPr lang="sk-SK" sz="1400" b="1" dirty="0"/>
              <a:t>/Nb </a:t>
            </a:r>
            <a:r>
              <a:rPr lang="sk-SK" sz="1400" b="1" dirty="0" err="1"/>
              <a:t>structures</a:t>
            </a:r>
            <a:r>
              <a:rPr lang="sk-SK" sz="1400" b="1" dirty="0"/>
              <a:t> </a:t>
            </a:r>
            <a:r>
              <a:rPr lang="sk-SK" sz="1400" b="1" dirty="0" err="1"/>
              <a:t>prepared</a:t>
            </a:r>
            <a:r>
              <a:rPr lang="sk-SK" sz="1400" b="1" dirty="0"/>
              <a:t> by </a:t>
            </a:r>
            <a:r>
              <a:rPr lang="sk-SK" sz="1400" b="1" dirty="0" err="1"/>
              <a:t>local</a:t>
            </a:r>
            <a:r>
              <a:rPr lang="sk-SK" sz="1400" b="1" dirty="0"/>
              <a:t> </a:t>
            </a:r>
            <a:r>
              <a:rPr lang="sk-SK" sz="1400" b="1" dirty="0" err="1"/>
              <a:t>anodic</a:t>
            </a:r>
            <a:r>
              <a:rPr lang="sk-SK" sz="1400" b="1" dirty="0"/>
              <a:t> </a:t>
            </a:r>
            <a:r>
              <a:rPr lang="sk-SK" sz="1400" b="1" dirty="0" err="1"/>
              <a:t>oxidation</a:t>
            </a:r>
            <a:endParaRPr lang="sk-SK" sz="1400" dirty="0"/>
          </a:p>
          <a:p>
            <a:r>
              <a:rPr lang="sk-SK" sz="1400" dirty="0"/>
              <a:t>I. </a:t>
            </a:r>
            <a:r>
              <a:rPr lang="sk-SK" sz="1400" dirty="0" err="1"/>
              <a:t>Batko</a:t>
            </a:r>
            <a:r>
              <a:rPr lang="sk-SK" sz="1400" dirty="0"/>
              <a:t>, </a:t>
            </a:r>
            <a:r>
              <a:rPr lang="sk-SK" sz="1400" dirty="0" err="1" smtClean="0"/>
              <a:t>M.Batkova</a:t>
            </a:r>
            <a:r>
              <a:rPr lang="sk-SK" sz="1400" dirty="0" smtClean="0"/>
              <a:t>, </a:t>
            </a:r>
            <a:r>
              <a:rPr lang="sk-SK" sz="1400" dirty="0" err="1" smtClean="0"/>
              <a:t>Materials</a:t>
            </a:r>
            <a:r>
              <a:rPr lang="sk-SK" sz="1400" dirty="0" smtClean="0"/>
              <a:t> </a:t>
            </a:r>
            <a:r>
              <a:rPr lang="sk-SK" sz="1400" dirty="0" err="1"/>
              <a:t>Today</a:t>
            </a:r>
            <a:r>
              <a:rPr lang="sk-SK" sz="1400" dirty="0"/>
              <a:t>: </a:t>
            </a:r>
            <a:r>
              <a:rPr lang="sk-SK" sz="1400" dirty="0" err="1"/>
              <a:t>Proceedings</a:t>
            </a:r>
            <a:r>
              <a:rPr lang="sk-SK" sz="1400" dirty="0"/>
              <a:t> 3 (2016) </a:t>
            </a:r>
            <a:r>
              <a:rPr lang="sk-SK" sz="1400" dirty="0" err="1"/>
              <a:t>pp</a:t>
            </a:r>
            <a:r>
              <a:rPr lang="sk-SK" sz="1400" dirty="0"/>
              <a:t>. 803-809</a:t>
            </a:r>
          </a:p>
          <a:p>
            <a:r>
              <a:rPr lang="sk-SK" sz="1400" dirty="0"/>
              <a:t> </a:t>
            </a:r>
          </a:p>
          <a:p>
            <a:r>
              <a:rPr lang="sk-SK" sz="1400" b="1" i="1" dirty="0" err="1"/>
              <a:t>Accepted</a:t>
            </a:r>
            <a:r>
              <a:rPr lang="sk-SK" sz="1400" b="1" i="1" dirty="0"/>
              <a:t> </a:t>
            </a:r>
            <a:r>
              <a:rPr lang="sk-SK" sz="1400" b="1" i="1" dirty="0" err="1"/>
              <a:t>for</a:t>
            </a:r>
            <a:r>
              <a:rPr lang="sk-SK" sz="1400" b="1" i="1" dirty="0"/>
              <a:t> </a:t>
            </a:r>
            <a:r>
              <a:rPr lang="sk-SK" sz="1400" b="1" i="1" dirty="0" err="1"/>
              <a:t>publication</a:t>
            </a:r>
            <a:r>
              <a:rPr lang="sk-SK" sz="1400" b="1" i="1" dirty="0"/>
              <a:t>:</a:t>
            </a:r>
            <a:endParaRPr lang="sk-SK" sz="1400" dirty="0"/>
          </a:p>
          <a:p>
            <a:r>
              <a:rPr lang="sk-SK" sz="1400" dirty="0"/>
              <a:t> </a:t>
            </a:r>
          </a:p>
          <a:p>
            <a:r>
              <a:rPr lang="sk-SK" sz="1400" dirty="0"/>
              <a:t>1. </a:t>
            </a:r>
            <a:r>
              <a:rPr lang="sk-SK" sz="1400" b="1" dirty="0" err="1"/>
              <a:t>Interaction</a:t>
            </a:r>
            <a:r>
              <a:rPr lang="sk-SK" sz="1400" b="1" dirty="0"/>
              <a:t> of </a:t>
            </a:r>
            <a:r>
              <a:rPr lang="sk-SK" sz="1400" b="1" dirty="0" err="1"/>
              <a:t>magnetic</a:t>
            </a:r>
            <a:r>
              <a:rPr lang="sk-SK" sz="1400" b="1" dirty="0"/>
              <a:t> </a:t>
            </a:r>
            <a:r>
              <a:rPr lang="sk-SK" sz="1400" b="1" dirty="0" err="1"/>
              <a:t>nanoparticles</a:t>
            </a:r>
            <a:r>
              <a:rPr lang="sk-SK" sz="1400" b="1" dirty="0"/>
              <a:t> </a:t>
            </a:r>
            <a:r>
              <a:rPr lang="sk-SK" sz="1400" b="1" dirty="0" err="1"/>
              <a:t>with</a:t>
            </a:r>
            <a:r>
              <a:rPr lang="sk-SK" sz="1400" b="1" dirty="0"/>
              <a:t> </a:t>
            </a:r>
            <a:r>
              <a:rPr lang="sk-SK" sz="1400" b="1" dirty="0" err="1"/>
              <a:t>lysozyme</a:t>
            </a:r>
            <a:r>
              <a:rPr lang="sk-SK" sz="1400" b="1" dirty="0"/>
              <a:t> </a:t>
            </a:r>
            <a:r>
              <a:rPr lang="sk-SK" sz="1400" b="1" dirty="0" err="1"/>
              <a:t>amyloid</a:t>
            </a:r>
            <a:r>
              <a:rPr lang="sk-SK" sz="1400" b="1" dirty="0"/>
              <a:t> </a:t>
            </a:r>
            <a:r>
              <a:rPr lang="sk-SK" sz="1400" b="1" dirty="0" err="1"/>
              <a:t>fibrils</a:t>
            </a:r>
            <a:endParaRPr lang="sk-SK" sz="1400" dirty="0"/>
          </a:p>
          <a:p>
            <a:r>
              <a:rPr lang="sk-SK" sz="1400" u="sng" dirty="0" err="1"/>
              <a:t>V.Gdovinová</a:t>
            </a:r>
            <a:r>
              <a:rPr lang="sk-SK" sz="1400" u="sng" dirty="0"/>
              <a:t>, </a:t>
            </a:r>
            <a:r>
              <a:rPr lang="sk-SK" sz="1400" u="sng" dirty="0" err="1"/>
              <a:t>N.Tomašovičová</a:t>
            </a:r>
            <a:r>
              <a:rPr lang="sk-SK" sz="1400" u="sng" dirty="0"/>
              <a:t>, </a:t>
            </a:r>
            <a:r>
              <a:rPr lang="sk-SK" sz="1400" u="sng" dirty="0" err="1"/>
              <a:t>I.Batko</a:t>
            </a:r>
            <a:r>
              <a:rPr lang="sk-SK" sz="1400" u="sng" dirty="0"/>
              <a:t>, M. </a:t>
            </a:r>
            <a:r>
              <a:rPr lang="sk-SK" sz="1400" u="sng" dirty="0" err="1"/>
              <a:t>Batková</a:t>
            </a:r>
            <a:r>
              <a:rPr lang="sk-SK" sz="1400" u="sng" dirty="0"/>
              <a:t>, L. </a:t>
            </a:r>
            <a:r>
              <a:rPr lang="sk-SK" sz="1400" u="sng" dirty="0" err="1"/>
              <a:t>Balejčíková</a:t>
            </a:r>
            <a:r>
              <a:rPr lang="sk-SK" sz="1400" dirty="0"/>
              <a:t>, V.M. </a:t>
            </a:r>
            <a:r>
              <a:rPr lang="sk-SK" sz="1400" dirty="0" err="1"/>
              <a:t>Garamus</a:t>
            </a:r>
            <a:r>
              <a:rPr lang="sk-SK" sz="1400" dirty="0"/>
              <a:t>, V.I. </a:t>
            </a:r>
            <a:r>
              <a:rPr lang="sk-SK" sz="1400" dirty="0" err="1"/>
              <a:t>Petrenko</a:t>
            </a:r>
            <a:r>
              <a:rPr lang="sk-SK" sz="1400" dirty="0"/>
              <a:t>, M.V. </a:t>
            </a:r>
            <a:r>
              <a:rPr lang="sk-SK" sz="1400" dirty="0" err="1"/>
              <a:t>Avdeev</a:t>
            </a:r>
            <a:r>
              <a:rPr lang="sk-SK" sz="1400" dirty="0"/>
              <a:t>, </a:t>
            </a:r>
            <a:r>
              <a:rPr lang="sk-SK" sz="1400" u="sng" dirty="0"/>
              <a:t>P. </a:t>
            </a:r>
            <a:r>
              <a:rPr lang="sk-SK" sz="1400" u="sng" dirty="0" err="1"/>
              <a:t>Kopčanský</a:t>
            </a:r>
            <a:endParaRPr lang="sk-SK" sz="1400" dirty="0"/>
          </a:p>
          <a:p>
            <a:pPr>
              <a:spcBef>
                <a:spcPts val="600"/>
              </a:spcBef>
            </a:pPr>
            <a:r>
              <a:rPr lang="sk-SK" sz="1400" dirty="0" err="1"/>
              <a:t>Journal</a:t>
            </a:r>
            <a:r>
              <a:rPr lang="sk-SK" sz="1400" dirty="0"/>
              <a:t> of </a:t>
            </a:r>
            <a:r>
              <a:rPr lang="sk-SK" sz="1400" dirty="0" err="1"/>
              <a:t>Magnetism</a:t>
            </a:r>
            <a:r>
              <a:rPr lang="sk-SK" sz="1400" dirty="0"/>
              <a:t> and </a:t>
            </a:r>
            <a:r>
              <a:rPr lang="sk-SK" sz="1400" dirty="0" err="1"/>
              <a:t>Magnetic</a:t>
            </a:r>
            <a:r>
              <a:rPr lang="sk-SK" sz="1400" dirty="0"/>
              <a:t> </a:t>
            </a:r>
            <a:r>
              <a:rPr lang="sk-SK" sz="1400" dirty="0" err="1"/>
              <a:t>Materials</a:t>
            </a:r>
            <a:r>
              <a:rPr lang="sk-SK" sz="1400" dirty="0"/>
              <a:t>, in press  </a:t>
            </a:r>
            <a:r>
              <a:rPr lang="sk-SK" sz="1400" u="sng" dirty="0">
                <a:hlinkClick r:id="rId4"/>
              </a:rPr>
              <a:t>http://dx.doi.org/10.1016/j.jmmm.2016.09.035</a:t>
            </a:r>
            <a:r>
              <a:rPr lang="sk-SK" sz="1400" dirty="0"/>
              <a:t>    </a:t>
            </a:r>
          </a:p>
          <a:p>
            <a:pPr>
              <a:spcBef>
                <a:spcPts val="600"/>
              </a:spcBef>
            </a:pPr>
            <a:r>
              <a:rPr lang="sk-SK" sz="1400" dirty="0"/>
              <a:t> </a:t>
            </a:r>
            <a:r>
              <a:rPr lang="sk-SK" sz="1400" dirty="0" smtClean="0"/>
              <a:t>2</a:t>
            </a:r>
            <a:r>
              <a:rPr lang="sk-SK" sz="1400" dirty="0"/>
              <a:t>. </a:t>
            </a:r>
            <a:r>
              <a:rPr lang="sk-SK" sz="1400" b="1" dirty="0" err="1"/>
              <a:t>Influence</a:t>
            </a:r>
            <a:r>
              <a:rPr lang="sk-SK" sz="1400" b="1" dirty="0"/>
              <a:t> of </a:t>
            </a:r>
            <a:r>
              <a:rPr lang="sk-SK" sz="1400" b="1" dirty="0" err="1"/>
              <a:t>Pressure</a:t>
            </a:r>
            <a:r>
              <a:rPr lang="sk-SK" sz="1400" b="1" dirty="0"/>
              <a:t> on </a:t>
            </a:r>
            <a:r>
              <a:rPr lang="sk-SK" sz="1400" b="1" dirty="0" err="1"/>
              <a:t>the</a:t>
            </a:r>
            <a:r>
              <a:rPr lang="sk-SK" sz="1400" b="1" dirty="0"/>
              <a:t> </a:t>
            </a:r>
            <a:r>
              <a:rPr lang="sk-SK" sz="1400" b="1" dirty="0" err="1"/>
              <a:t>Electrical</a:t>
            </a:r>
            <a:r>
              <a:rPr lang="sk-SK" sz="1400" b="1" dirty="0"/>
              <a:t> Transport </a:t>
            </a:r>
            <a:r>
              <a:rPr lang="sk-SK" sz="1400" b="1" dirty="0" err="1"/>
              <a:t>Properties</a:t>
            </a:r>
            <a:r>
              <a:rPr lang="sk-SK" sz="1400" b="1" dirty="0"/>
              <a:t> of </a:t>
            </a:r>
            <a:r>
              <a:rPr lang="sk-SK" sz="1400" b="1" dirty="0" err="1"/>
              <a:t>Carbon-doped</a:t>
            </a:r>
            <a:r>
              <a:rPr lang="sk-SK" sz="1400" b="1" dirty="0"/>
              <a:t> EuB6</a:t>
            </a:r>
            <a:r>
              <a:rPr lang="sk-SK" sz="1400" dirty="0"/>
              <a:t> by G. PRISTÁŠ, S. GABÁNI, </a:t>
            </a:r>
            <a:r>
              <a:rPr lang="sk-SK" sz="1400" u="sng" dirty="0"/>
              <a:t>I. BAŤKO, M. BAŤKOVÁ</a:t>
            </a:r>
            <a:r>
              <a:rPr lang="sk-SK" sz="1400" dirty="0"/>
              <a:t>, MAT. ORENDÁČ, E. GAŽO,V. FILIPOV, E. KONOVALOVA, P. DIKO, K. FLACHBART </a:t>
            </a:r>
          </a:p>
          <a:p>
            <a:r>
              <a:rPr lang="sk-SK" sz="1400" dirty="0" err="1"/>
              <a:t>accepted</a:t>
            </a:r>
            <a:r>
              <a:rPr lang="sk-SK" sz="1400" dirty="0"/>
              <a:t> </a:t>
            </a:r>
            <a:r>
              <a:rPr lang="sk-SK" sz="1400" dirty="0" err="1"/>
              <a:t>for</a:t>
            </a:r>
            <a:r>
              <a:rPr lang="sk-SK" sz="1400" dirty="0"/>
              <a:t> </a:t>
            </a:r>
            <a:r>
              <a:rPr lang="sk-SK" sz="1400" dirty="0" err="1"/>
              <a:t>publication</a:t>
            </a:r>
            <a:r>
              <a:rPr lang="sk-SK" sz="1400" dirty="0"/>
              <a:t> in  </a:t>
            </a:r>
            <a:r>
              <a:rPr lang="sk-SK" sz="1400" dirty="0" err="1"/>
              <a:t>Acta</a:t>
            </a:r>
            <a:r>
              <a:rPr lang="sk-SK" sz="1400" dirty="0"/>
              <a:t> </a:t>
            </a:r>
            <a:r>
              <a:rPr lang="sk-SK" sz="1400" dirty="0" err="1"/>
              <a:t>Physica</a:t>
            </a:r>
            <a:r>
              <a:rPr lang="sk-SK" sz="1400" dirty="0"/>
              <a:t> </a:t>
            </a:r>
            <a:r>
              <a:rPr lang="sk-SK" sz="1400" dirty="0" err="1"/>
              <a:t>Polonica</a:t>
            </a:r>
            <a:r>
              <a:rPr lang="sk-SK" sz="1400" dirty="0"/>
              <a:t> A.</a:t>
            </a:r>
            <a:br>
              <a:rPr lang="sk-SK" sz="1400" dirty="0"/>
            </a:br>
            <a:endParaRPr lang="sk-SK" sz="1400" dirty="0"/>
          </a:p>
          <a:p>
            <a:r>
              <a:rPr lang="sk-SK" sz="1400" dirty="0"/>
              <a:t> </a:t>
            </a:r>
            <a:r>
              <a:rPr lang="sk-SK" sz="1400" b="1" i="1" dirty="0" smtClean="0"/>
              <a:t>zaslané</a:t>
            </a:r>
            <a:r>
              <a:rPr lang="sk-SK" sz="1400" b="1" i="1" dirty="0"/>
              <a:t>: </a:t>
            </a:r>
            <a:endParaRPr lang="sk-SK" sz="1400" dirty="0"/>
          </a:p>
          <a:p>
            <a:r>
              <a:rPr lang="sk-SK" sz="1400" dirty="0"/>
              <a:t>1. </a:t>
            </a:r>
            <a:r>
              <a:rPr lang="sk-SK" sz="1400" b="1" dirty="0" err="1"/>
              <a:t>Imaging</a:t>
            </a:r>
            <a:r>
              <a:rPr lang="sk-SK" sz="1400" b="1" dirty="0"/>
              <a:t> of </a:t>
            </a:r>
            <a:r>
              <a:rPr lang="sk-SK" sz="1400" b="1" dirty="0" err="1"/>
              <a:t>Magnetic</a:t>
            </a:r>
            <a:r>
              <a:rPr lang="sk-SK" sz="1400" b="1" dirty="0"/>
              <a:t> </a:t>
            </a:r>
            <a:r>
              <a:rPr lang="sk-SK" sz="1400" b="1" dirty="0" err="1"/>
              <a:t>Domain</a:t>
            </a:r>
            <a:r>
              <a:rPr lang="sk-SK" sz="1400" b="1" dirty="0"/>
              <a:t> </a:t>
            </a:r>
            <a:r>
              <a:rPr lang="sk-SK" sz="1400" b="1" dirty="0" err="1"/>
              <a:t>Structure</a:t>
            </a:r>
            <a:r>
              <a:rPr lang="sk-SK" sz="1400" b="1" dirty="0"/>
              <a:t> in </a:t>
            </a:r>
            <a:r>
              <a:rPr lang="sk-SK" sz="1400" b="1" dirty="0" err="1"/>
              <a:t>FeSi</a:t>
            </a:r>
            <a:r>
              <a:rPr lang="sk-SK" sz="1400" b="1" dirty="0"/>
              <a:t>/Mn0.8Zn0.2Fe2O4 </a:t>
            </a:r>
            <a:r>
              <a:rPr lang="sk-SK" sz="1400" b="1" dirty="0" err="1"/>
              <a:t>Composite</a:t>
            </a:r>
            <a:r>
              <a:rPr lang="sk-SK" sz="1400" b="1" dirty="0"/>
              <a:t> </a:t>
            </a:r>
            <a:r>
              <a:rPr lang="sk-SK" sz="1400" b="1" dirty="0" err="1"/>
              <a:t>using</a:t>
            </a:r>
            <a:r>
              <a:rPr lang="sk-SK" sz="1400" b="1" dirty="0"/>
              <a:t> </a:t>
            </a:r>
            <a:r>
              <a:rPr lang="sk-SK" sz="1400" b="1" dirty="0" err="1"/>
              <a:t>Magnetic</a:t>
            </a:r>
            <a:r>
              <a:rPr lang="sk-SK" sz="1400" b="1" dirty="0"/>
              <a:t> </a:t>
            </a:r>
            <a:r>
              <a:rPr lang="sk-SK" sz="1400" b="1" dirty="0" err="1"/>
              <a:t>Force</a:t>
            </a:r>
            <a:r>
              <a:rPr lang="sk-SK" sz="1400" b="1" dirty="0"/>
              <a:t> </a:t>
            </a:r>
            <a:r>
              <a:rPr lang="sk-SK" sz="1400" b="1" dirty="0" err="1"/>
              <a:t>Microscopy</a:t>
            </a:r>
            <a:r>
              <a:rPr lang="sk-SK" sz="1400" dirty="0"/>
              <a:t> </a:t>
            </a:r>
          </a:p>
          <a:p>
            <a:pPr>
              <a:spcBef>
                <a:spcPts val="600"/>
              </a:spcBef>
            </a:pPr>
            <a:r>
              <a:rPr lang="sk-SK" sz="1400" dirty="0"/>
              <a:t>M. </a:t>
            </a:r>
            <a:r>
              <a:rPr lang="sk-SK" sz="1400" dirty="0" err="1"/>
              <a:t>Streckova</a:t>
            </a:r>
            <a:r>
              <a:rPr lang="sk-SK" sz="1400" dirty="0"/>
              <a:t>, </a:t>
            </a:r>
            <a:r>
              <a:rPr lang="sk-SK" sz="1400" u="sng" dirty="0"/>
              <a:t>I. </a:t>
            </a:r>
            <a:r>
              <a:rPr lang="sk-SK" sz="1400" u="sng" dirty="0" err="1"/>
              <a:t>Batko</a:t>
            </a:r>
            <a:r>
              <a:rPr lang="sk-SK" sz="1400" u="sng" dirty="0"/>
              <a:t>, M. </a:t>
            </a:r>
            <a:r>
              <a:rPr lang="sk-SK" sz="1400" u="sng" dirty="0" err="1"/>
              <a:t>Batkova</a:t>
            </a:r>
            <a:r>
              <a:rPr lang="sk-SK" sz="1400" dirty="0"/>
              <a:t>, R. </a:t>
            </a:r>
            <a:r>
              <a:rPr lang="sk-SK" sz="1400" dirty="0" err="1"/>
              <a:t>Bures</a:t>
            </a:r>
            <a:r>
              <a:rPr lang="sk-SK" sz="1400" dirty="0"/>
              <a:t>, M. </a:t>
            </a:r>
            <a:r>
              <a:rPr lang="sk-SK" sz="1400" dirty="0" err="1"/>
              <a:t>Faberova</a:t>
            </a:r>
            <a:r>
              <a:rPr lang="sk-SK" sz="1400" dirty="0"/>
              <a:t>, R. </a:t>
            </a:r>
            <a:r>
              <a:rPr lang="sk-SK" sz="1400" dirty="0" err="1"/>
              <a:t>Dzunda</a:t>
            </a:r>
            <a:r>
              <a:rPr lang="sk-SK" sz="1400" dirty="0"/>
              <a:t>, H. </a:t>
            </a:r>
            <a:r>
              <a:rPr lang="sk-SK" sz="1400" dirty="0" err="1"/>
              <a:t>Hadraba</a:t>
            </a:r>
            <a:r>
              <a:rPr lang="sk-SK" sz="1400" dirty="0"/>
              <a:t>, I. </a:t>
            </a:r>
            <a:r>
              <a:rPr lang="sk-SK" sz="1400" dirty="0" err="1"/>
              <a:t>Kubena</a:t>
            </a:r>
            <a:r>
              <a:rPr lang="sk-SK" sz="1400" dirty="0"/>
              <a:t>  </a:t>
            </a:r>
            <a:r>
              <a:rPr lang="sk-SK" sz="1400" dirty="0" err="1"/>
              <a:t>Acta</a:t>
            </a:r>
            <a:r>
              <a:rPr lang="sk-SK" sz="1400" dirty="0"/>
              <a:t> </a:t>
            </a:r>
            <a:r>
              <a:rPr lang="sk-SK" sz="1400" dirty="0" err="1"/>
              <a:t>Physica</a:t>
            </a:r>
            <a:r>
              <a:rPr lang="sk-SK" sz="1400" dirty="0"/>
              <a:t> </a:t>
            </a:r>
            <a:r>
              <a:rPr lang="sk-SK" sz="1400" dirty="0" err="1"/>
              <a:t>Polonica</a:t>
            </a:r>
            <a:endParaRPr lang="sk-SK" sz="1400" dirty="0"/>
          </a:p>
          <a:p>
            <a:pPr>
              <a:spcBef>
                <a:spcPts val="600"/>
              </a:spcBef>
            </a:pPr>
            <a:r>
              <a:rPr lang="sk-SK" sz="1400" dirty="0" smtClean="0"/>
              <a:t>2</a:t>
            </a:r>
            <a:r>
              <a:rPr lang="sk-SK" sz="1400" b="1" dirty="0"/>
              <a:t>. </a:t>
            </a:r>
            <a:r>
              <a:rPr lang="sk-SK" sz="1400" b="1" dirty="0" err="1"/>
              <a:t>Effect</a:t>
            </a:r>
            <a:r>
              <a:rPr lang="sk-SK" sz="1400" b="1" dirty="0"/>
              <a:t> of </a:t>
            </a:r>
            <a:r>
              <a:rPr lang="sk-SK" sz="1400" b="1" dirty="0" err="1"/>
              <a:t>valence</a:t>
            </a:r>
            <a:r>
              <a:rPr lang="sk-SK" sz="1400" b="1" dirty="0"/>
              <a:t> </a:t>
            </a:r>
            <a:r>
              <a:rPr lang="sk-SK" sz="1400" b="1" dirty="0" err="1"/>
              <a:t>fluctuations</a:t>
            </a:r>
            <a:r>
              <a:rPr lang="sk-SK" sz="1400" b="1" dirty="0"/>
              <a:t> on </a:t>
            </a:r>
            <a:r>
              <a:rPr lang="sk-SK" sz="1400" b="1" dirty="0" err="1"/>
              <a:t>the</a:t>
            </a:r>
            <a:r>
              <a:rPr lang="sk-SK" sz="1400" b="1" dirty="0"/>
              <a:t> </a:t>
            </a:r>
            <a:r>
              <a:rPr lang="sk-SK" sz="1400" b="1" dirty="0" err="1"/>
              <a:t>ground</a:t>
            </a:r>
            <a:r>
              <a:rPr lang="sk-SK" sz="1400" b="1" dirty="0"/>
              <a:t> state </a:t>
            </a:r>
            <a:r>
              <a:rPr lang="sk-SK" sz="1400" b="1" dirty="0" err="1"/>
              <a:t>properties</a:t>
            </a:r>
            <a:r>
              <a:rPr lang="sk-SK" sz="1400" b="1" dirty="0"/>
              <a:t> of SmB6</a:t>
            </a:r>
            <a:endParaRPr lang="sk-SK" sz="1400" dirty="0"/>
          </a:p>
          <a:p>
            <a:r>
              <a:rPr lang="sk-SK" sz="1400" dirty="0"/>
              <a:t>M. </a:t>
            </a:r>
            <a:r>
              <a:rPr lang="sk-SK" sz="1400" dirty="0" err="1"/>
              <a:t>Batkova</a:t>
            </a:r>
            <a:r>
              <a:rPr lang="sk-SK" sz="1400" dirty="0"/>
              <a:t>, I. </a:t>
            </a:r>
            <a:r>
              <a:rPr lang="sk-SK" sz="1400" dirty="0" err="1"/>
              <a:t>Batko</a:t>
            </a:r>
            <a:r>
              <a:rPr lang="sk-SK" sz="1400" dirty="0"/>
              <a:t>, </a:t>
            </a:r>
            <a:r>
              <a:rPr lang="sk-SK" sz="1400" dirty="0" err="1"/>
              <a:t>Solid</a:t>
            </a:r>
            <a:r>
              <a:rPr lang="sk-SK" sz="1400" dirty="0"/>
              <a:t> Strate </a:t>
            </a:r>
            <a:r>
              <a:rPr lang="sk-SK" sz="1400" dirty="0" err="1"/>
              <a:t>Communications</a:t>
            </a:r>
            <a:r>
              <a:rPr lang="sk-SK" sz="1400" dirty="0"/>
              <a:t> </a:t>
            </a:r>
          </a:p>
          <a:p>
            <a:pPr>
              <a:lnSpc>
                <a:spcPct val="107000"/>
              </a:lnSpc>
            </a:pPr>
            <a:endParaRPr lang="sk-SK" sz="1400" dirty="0"/>
          </a:p>
          <a:p>
            <a:pPr>
              <a:lnSpc>
                <a:spcPct val="107000"/>
              </a:lnSpc>
            </a:pPr>
            <a:r>
              <a:rPr lang="sk-SK" sz="1400" b="1" dirty="0" smtClean="0">
                <a:cs typeface="Arial" panose="020B0604020202020204" pitchFamily="34" charset="0"/>
              </a:rPr>
              <a:t>PROJEKTY: </a:t>
            </a:r>
          </a:p>
          <a:p>
            <a:pPr>
              <a:lnSpc>
                <a:spcPct val="107000"/>
              </a:lnSpc>
            </a:pPr>
            <a:r>
              <a:rPr lang="sk-SK" sz="1400" b="1" dirty="0" smtClean="0">
                <a:cs typeface="Arial" panose="020B0604020202020204" pitchFamily="34" charset="0"/>
              </a:rPr>
              <a:t>2XVEGA</a:t>
            </a:r>
          </a:p>
          <a:p>
            <a:pPr>
              <a:lnSpc>
                <a:spcPct val="107000"/>
              </a:lnSpc>
            </a:pPr>
            <a:r>
              <a:rPr lang="sk-SK" sz="1400" b="1" dirty="0" smtClean="0">
                <a:cs typeface="Arial" panose="020B0604020202020204" pitchFamily="34" charset="0"/>
              </a:rPr>
              <a:t>1xAPVV (PF UPJŠ)</a:t>
            </a:r>
            <a:endParaRPr lang="sk-SK" sz="1400" b="1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endParaRPr lang="sk-S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0"/>
            <a:ext cx="11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b="1" dirty="0"/>
              <a:t>Publikácie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25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80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>  </a:t>
            </a:r>
            <a:r>
              <a:rPr lang="sk-SK" sz="2600" b="1" dirty="0" smtClean="0"/>
              <a:t>MFM štúdie magneticky mäkkého kompozitu FeSi/MnZnFe2O4</a:t>
            </a:r>
          </a:p>
          <a:p>
            <a:pPr>
              <a:buNone/>
            </a:pPr>
            <a:r>
              <a:rPr lang="sk-SK" sz="1900" dirty="0" smtClean="0"/>
              <a:t> </a:t>
            </a:r>
          </a:p>
          <a:p>
            <a:r>
              <a:rPr lang="sk-SK" sz="2400" dirty="0" smtClean="0"/>
              <a:t>Vzorky pripravila Dr. </a:t>
            </a:r>
            <a:r>
              <a:rPr lang="sk-SK" sz="2400" dirty="0" err="1" smtClean="0"/>
              <a:t>Strečková</a:t>
            </a:r>
            <a:r>
              <a:rPr lang="sk-SK" sz="2400" dirty="0" smtClean="0"/>
              <a:t>, ÚMV</a:t>
            </a:r>
          </a:p>
          <a:p>
            <a:r>
              <a:rPr lang="sk-SK" sz="2400" dirty="0" smtClean="0"/>
              <a:t>Študovaná problematika má pokračovanie v APVV projekte MACOMA, ktorého financovanie začalo v roku 2016  (</a:t>
            </a:r>
            <a:r>
              <a:rPr lang="sk-SK" sz="2400" dirty="0" err="1" smtClean="0"/>
              <a:t>zodp</a:t>
            </a:r>
            <a:r>
              <a:rPr lang="sk-SK" sz="2400" dirty="0" smtClean="0"/>
              <a:t>. rieš. Prof. Kollár, za ÚEF SAV Dr. </a:t>
            </a:r>
            <a:r>
              <a:rPr lang="sk-SK" sz="2400" dirty="0" err="1" smtClean="0"/>
              <a:t>Baťková</a:t>
            </a:r>
            <a:r>
              <a:rPr lang="sk-SK" sz="2400" dirty="0" smtClean="0"/>
              <a:t>)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04864"/>
            <a:ext cx="2548357" cy="26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034520"/>
            <a:ext cx="6242304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179512" y="501317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 Výsledky MFM štúdií ukázali, že: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FeSi</a:t>
            </a:r>
            <a:r>
              <a:rPr lang="sk-SK" dirty="0" smtClean="0"/>
              <a:t> zrná kompozitného systému obsahujú niekoľko domén podobných doménam v čistom </a:t>
            </a:r>
            <a:r>
              <a:rPr lang="sk-SK" dirty="0" err="1" smtClean="0"/>
              <a:t>FeSi</a:t>
            </a:r>
            <a:r>
              <a:rPr lang="sk-SK" dirty="0" smtClean="0"/>
              <a:t> materiáli (doménová štruktúra zrna sa v kompozite nenarušila)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Oblasti </a:t>
            </a:r>
            <a:r>
              <a:rPr lang="sk-SK" dirty="0" err="1" smtClean="0"/>
              <a:t>MnZn</a:t>
            </a:r>
            <a:r>
              <a:rPr lang="sk-SK" dirty="0" smtClean="0"/>
              <a:t> feritu medzi </a:t>
            </a:r>
            <a:r>
              <a:rPr lang="sk-SK" dirty="0" err="1" smtClean="0"/>
              <a:t>FeSi</a:t>
            </a:r>
            <a:r>
              <a:rPr lang="sk-SK" dirty="0" smtClean="0"/>
              <a:t> zrnami majú svoju vlastnú doménovú štruktúru s dvoma orientáciami vektora magnetizácie (svetlé a tmavé oblasti v MFM snímke)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6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256490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/>
              <a:t>Výsledok z oblasti medzinárodnej spolupráce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188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11076" t="15136" r="29448" b="17524"/>
          <a:stretch/>
        </p:blipFill>
        <p:spPr>
          <a:xfrm>
            <a:off x="899592" y="332656"/>
            <a:ext cx="6768752" cy="431082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4" y="4728737"/>
            <a:ext cx="2655847" cy="210563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960707" y="4941168"/>
            <a:ext cx="318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Magnetite </a:t>
            </a:r>
            <a:r>
              <a:rPr lang="sk-SK" dirty="0" err="1" smtClean="0"/>
              <a:t>NPs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Concentration</a:t>
            </a:r>
            <a:r>
              <a:rPr lang="sk-SK" dirty="0" smtClean="0"/>
              <a:t> </a:t>
            </a:r>
            <a:r>
              <a:rPr lang="sk-SK" dirty="0" err="1" smtClean="0"/>
              <a:t>NPs</a:t>
            </a:r>
            <a:r>
              <a:rPr lang="sk-SK" dirty="0" smtClean="0"/>
              <a:t> 70 mg/ml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D = 6 nm</a:t>
            </a:r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l="13697" t="13637" r="30482" b="14298"/>
          <a:stretch/>
        </p:blipFill>
        <p:spPr>
          <a:xfrm>
            <a:off x="3080387" y="4766339"/>
            <a:ext cx="2880320" cy="20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004720" cy="337563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37969" y="3789040"/>
            <a:ext cx="33758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AdvP6975"/>
              </a:rPr>
              <a:t>A block diagram of the experimental set-up for ultrasonic</a:t>
            </a:r>
            <a:r>
              <a:rPr lang="sk-SK" sz="1350" dirty="0">
                <a:latin typeface="AdvP6975"/>
              </a:rPr>
              <a:t> </a:t>
            </a:r>
            <a:r>
              <a:rPr lang="sk-SK" sz="1350" dirty="0" err="1">
                <a:latin typeface="AdvP6975"/>
              </a:rPr>
              <a:t>hyperthermia</a:t>
            </a:r>
            <a:r>
              <a:rPr lang="sk-SK" sz="1350" dirty="0">
                <a:latin typeface="AdvP6975"/>
              </a:rPr>
              <a:t>.</a:t>
            </a:r>
            <a:endParaRPr lang="sk-SK" sz="135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361607"/>
            <a:ext cx="8046188" cy="1958301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995936" y="692696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Termočlánky T1 1/3 </a:t>
            </a:r>
            <a:r>
              <a:rPr lang="sk-SK" dirty="0"/>
              <a:t>a T2 </a:t>
            </a:r>
            <a:r>
              <a:rPr lang="sk-SK" dirty="0" smtClean="0"/>
              <a:t>2/3 vzorky</a:t>
            </a:r>
          </a:p>
          <a:p>
            <a:endParaRPr lang="sk-SK" dirty="0" smtClean="0"/>
          </a:p>
          <a:p>
            <a:r>
              <a:rPr lang="sk-SK" dirty="0" err="1" smtClean="0"/>
              <a:t>Tissue-mimicking</a:t>
            </a:r>
            <a:r>
              <a:rPr lang="sk-SK" dirty="0" smtClean="0"/>
              <a:t> </a:t>
            </a:r>
            <a:r>
              <a:rPr lang="sk-SK" dirty="0" err="1" smtClean="0"/>
              <a:t>phantom</a:t>
            </a:r>
            <a:r>
              <a:rPr lang="sk-SK" dirty="0" smtClean="0"/>
              <a:t> – agar </a:t>
            </a:r>
            <a:r>
              <a:rPr lang="sk-SK" dirty="0" err="1" smtClean="0"/>
              <a:t>solution</a:t>
            </a:r>
            <a:r>
              <a:rPr lang="sk-SK" dirty="0" smtClean="0"/>
              <a:t>           </a:t>
            </a:r>
          </a:p>
          <a:p>
            <a:endParaRPr lang="sk-SK" dirty="0"/>
          </a:p>
          <a:p>
            <a:r>
              <a:rPr lang="sk-SK" dirty="0" smtClean="0"/>
              <a:t>Rýchlosť </a:t>
            </a:r>
            <a:r>
              <a:rPr lang="sk-SK" dirty="0"/>
              <a:t>zvuku 1540 </a:t>
            </a:r>
            <a:r>
              <a:rPr lang="sk-SK" dirty="0" smtClean="0"/>
              <a:t>m/s</a:t>
            </a:r>
          </a:p>
          <a:p>
            <a:r>
              <a:rPr lang="sk-SK" dirty="0" smtClean="0"/>
              <a:t>Hustota 1.0 g/cm3</a:t>
            </a:r>
          </a:p>
          <a:p>
            <a:r>
              <a:rPr lang="sk-SK" dirty="0" smtClean="0"/>
              <a:t>Koeficient útlmu 0,5 dB/cm/MHz</a:t>
            </a:r>
          </a:p>
          <a:p>
            <a:r>
              <a:rPr lang="sk-SK" dirty="0" smtClean="0"/>
              <a:t>Vzorky </a:t>
            </a:r>
          </a:p>
          <a:p>
            <a:r>
              <a:rPr lang="sk-SK" dirty="0" smtClean="0"/>
              <a:t>3% - 10% agar</a:t>
            </a:r>
          </a:p>
          <a:p>
            <a:r>
              <a:rPr lang="sk-SK" dirty="0" smtClean="0"/>
              <a:t>8 a 16 mg/ml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334075" y="6350169"/>
            <a:ext cx="85432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AdvP6975"/>
              </a:rPr>
              <a:t>Pyrometer images of agar gel with magnetic nanoparticles before (a), (b) and during (c), (d) hyperthermia. The images in panels (b)–(d) were obtained</a:t>
            </a:r>
            <a:r>
              <a:rPr lang="sk-SK" sz="1350" dirty="0">
                <a:latin typeface="AdvP6975"/>
              </a:rPr>
              <a:t> </a:t>
            </a:r>
            <a:r>
              <a:rPr lang="en-US" sz="1350" dirty="0">
                <a:latin typeface="AdvP6975"/>
              </a:rPr>
              <a:t>by blending visible images with the respective infrared heat maps.</a:t>
            </a:r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val="35433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14251" t="18754" r="28711" b="5242"/>
          <a:stretch/>
        </p:blipFill>
        <p:spPr>
          <a:xfrm>
            <a:off x="187828" y="692696"/>
            <a:ext cx="4572000" cy="342678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87828" y="45575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Hyperthermia curve obtained for agar gel (black squares) and </a:t>
            </a:r>
            <a:r>
              <a:rPr lang="en-US" sz="1600" dirty="0" smtClean="0"/>
              <a:t>agar</a:t>
            </a:r>
            <a:r>
              <a:rPr lang="sk-SK" sz="1600" dirty="0" smtClean="0"/>
              <a:t> </a:t>
            </a:r>
            <a:r>
              <a:rPr lang="en-US" sz="1600" dirty="0" smtClean="0"/>
              <a:t>gel </a:t>
            </a:r>
            <a:r>
              <a:rPr lang="en-US" sz="1600" dirty="0"/>
              <a:t>with magnetic nanoparticles with concentration of 8 mg/ml (red circles</a:t>
            </a:r>
            <a:r>
              <a:rPr lang="en-US" sz="1600" dirty="0" smtClean="0"/>
              <a:t>)</a:t>
            </a:r>
            <a:r>
              <a:rPr lang="sk-SK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16 mg/ml (blue triangles). In both samples, the concentration of </a:t>
            </a:r>
            <a:r>
              <a:rPr lang="en-US" sz="1600" dirty="0" smtClean="0"/>
              <a:t>agar</a:t>
            </a:r>
            <a:r>
              <a:rPr lang="sk-SK" sz="1600" dirty="0" smtClean="0"/>
              <a:t> </a:t>
            </a:r>
            <a:r>
              <a:rPr lang="sk-SK" sz="1600" dirty="0" err="1" smtClean="0"/>
              <a:t>was</a:t>
            </a:r>
            <a:r>
              <a:rPr lang="sk-SK" sz="1600" dirty="0" smtClean="0"/>
              <a:t> </a:t>
            </a:r>
            <a:r>
              <a:rPr lang="sk-SK" sz="1600" dirty="0"/>
              <a:t>7%.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6558" t="16613" r="30113" b="9846"/>
          <a:stretch/>
        </p:blipFill>
        <p:spPr>
          <a:xfrm>
            <a:off x="4741487" y="692696"/>
            <a:ext cx="4417659" cy="342678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593036" y="4524700"/>
            <a:ext cx="3155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/>
              <a:t>difference</a:t>
            </a:r>
            <a:r>
              <a:rPr lang="sk-SK" sz="1600" dirty="0"/>
              <a:t> in </a:t>
            </a:r>
            <a:r>
              <a:rPr lang="sk-SK" sz="1600" dirty="0" err="1"/>
              <a:t>temperatures</a:t>
            </a:r>
            <a:endParaRPr lang="sk-SK" sz="1600" dirty="0"/>
          </a:p>
          <a:p>
            <a:r>
              <a:rPr lang="en-US" sz="1600" dirty="0"/>
              <a:t>measured by sensors placed at two heights on the sample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6977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l="14781" t="13007" r="29627" b="8840"/>
          <a:stretch/>
        </p:blipFill>
        <p:spPr>
          <a:xfrm>
            <a:off x="179512" y="652076"/>
            <a:ext cx="4468687" cy="353385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5063" t="13659" r="30113" b="8663"/>
          <a:stretch/>
        </p:blipFill>
        <p:spPr>
          <a:xfrm>
            <a:off x="4788024" y="680271"/>
            <a:ext cx="4215159" cy="3359356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395536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The recorded temperature change under the influence of the </a:t>
            </a:r>
            <a:r>
              <a:rPr lang="en-US" sz="1600" dirty="0" smtClean="0"/>
              <a:t>AMF</a:t>
            </a:r>
            <a:r>
              <a:rPr lang="sk-SK" sz="16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pure agar gel (black squares) and agar gel with magnetic </a:t>
            </a:r>
            <a:r>
              <a:rPr lang="en-US" sz="1600" dirty="0" smtClean="0"/>
              <a:t>nanoparticles</a:t>
            </a:r>
            <a:r>
              <a:rPr lang="sk-SK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red circles). In both samples, the concentration of agar was 7%.</a:t>
            </a:r>
            <a:endParaRPr lang="sk-SK" sz="1600" dirty="0"/>
          </a:p>
        </p:txBody>
      </p:sp>
      <p:sp>
        <p:nvSpPr>
          <p:cNvPr id="6" name="Obdĺžnik 5"/>
          <p:cNvSpPr/>
          <p:nvPr/>
        </p:nvSpPr>
        <p:spPr>
          <a:xfrm>
            <a:off x="4929312" y="4462953"/>
            <a:ext cx="4214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Temperature change achieved through the synergetic application of</a:t>
            </a:r>
            <a:r>
              <a:rPr lang="sk-SK" sz="1600" dirty="0" smtClean="0"/>
              <a:t> </a:t>
            </a:r>
            <a:r>
              <a:rPr lang="sk-SK" sz="1600" dirty="0" err="1" smtClean="0"/>
              <a:t>ultrasonic</a:t>
            </a:r>
            <a:r>
              <a:rPr lang="sk-SK" sz="1600" dirty="0" smtClean="0"/>
              <a:t> and </a:t>
            </a:r>
            <a:r>
              <a:rPr lang="sk-SK" sz="1600" dirty="0" err="1" smtClean="0"/>
              <a:t>magnetic</a:t>
            </a:r>
            <a:r>
              <a:rPr lang="sk-SK" sz="1600" dirty="0" smtClean="0"/>
              <a:t> </a:t>
            </a:r>
            <a:r>
              <a:rPr lang="sk-SK" sz="1600" dirty="0" err="1" smtClean="0"/>
              <a:t>hyperthermia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1590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95536" y="908720"/>
            <a:ext cx="824760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err="1" smtClean="0"/>
              <a:t>Conclusion</a:t>
            </a:r>
            <a:endParaRPr lang="sk-SK" sz="2800" b="1" dirty="0" smtClean="0"/>
          </a:p>
          <a:p>
            <a:endParaRPr lang="sk-SK" sz="1600" dirty="0"/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obtained experimental results </a:t>
            </a:r>
            <a:r>
              <a:rPr lang="en-US" dirty="0" smtClean="0"/>
              <a:t>demonstrate</a:t>
            </a:r>
            <a:r>
              <a:rPr lang="sk-SK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magnetic nanoparticles are promising </a:t>
            </a:r>
            <a:r>
              <a:rPr lang="en-US" dirty="0" err="1" smtClean="0"/>
              <a:t>sonosensitizers</a:t>
            </a:r>
            <a:r>
              <a:rPr lang="sk-SK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ultrasound-induced </a:t>
            </a:r>
            <a:r>
              <a:rPr lang="en-US" dirty="0" smtClean="0"/>
              <a:t>hyperthermia</a:t>
            </a:r>
            <a:r>
              <a:rPr lang="sk-SK" dirty="0" smtClean="0"/>
              <a:t>,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dirty="0" smtClean="0"/>
              <a:t>presence of</a:t>
            </a:r>
            <a:r>
              <a:rPr lang="sk-SK" dirty="0" smtClean="0"/>
              <a:t> </a:t>
            </a:r>
            <a:r>
              <a:rPr lang="en-US" dirty="0" smtClean="0"/>
              <a:t>magnetite </a:t>
            </a:r>
            <a:r>
              <a:rPr lang="en-US" dirty="0"/>
              <a:t>nanoparticles in the tissue-mimicking </a:t>
            </a:r>
            <a:r>
              <a:rPr lang="en-US" dirty="0" smtClean="0"/>
              <a:t>phantom</a:t>
            </a:r>
            <a:r>
              <a:rPr lang="sk-SK" dirty="0" smtClean="0"/>
              <a:t> </a:t>
            </a:r>
            <a:r>
              <a:rPr lang="en-US" dirty="0" smtClean="0"/>
              <a:t>increases </a:t>
            </a:r>
            <a:r>
              <a:rPr lang="en-US" dirty="0"/>
              <a:t>the absorption of ultrasound energy </a:t>
            </a:r>
            <a:r>
              <a:rPr lang="sk-SK" dirty="0" smtClean="0"/>
              <a:t>and </a:t>
            </a:r>
            <a:r>
              <a:rPr lang="en-US" dirty="0" err="1" smtClean="0"/>
              <a:t>increas</a:t>
            </a:r>
            <a:r>
              <a:rPr lang="sk-SK" dirty="0" smtClean="0"/>
              <a:t>e </a:t>
            </a:r>
            <a:r>
              <a:rPr lang="en-US" dirty="0" smtClean="0"/>
              <a:t>temperature</a:t>
            </a:r>
            <a:endParaRPr lang="sk-SK" dirty="0" smtClean="0"/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sk-SK" dirty="0" err="1"/>
              <a:t>t</a:t>
            </a:r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en-US" dirty="0" smtClean="0"/>
              <a:t>allows </a:t>
            </a:r>
            <a:r>
              <a:rPr lang="en-US" dirty="0"/>
              <a:t>us to use </a:t>
            </a:r>
            <a:r>
              <a:rPr lang="en-US" dirty="0" smtClean="0"/>
              <a:t>lower</a:t>
            </a:r>
            <a:r>
              <a:rPr lang="sk-SK" dirty="0" smtClean="0"/>
              <a:t> </a:t>
            </a:r>
            <a:r>
              <a:rPr lang="en-US" dirty="0" smtClean="0"/>
              <a:t>doses </a:t>
            </a:r>
            <a:r>
              <a:rPr lang="en-US" dirty="0"/>
              <a:t>of ultrasound, that is, with a lower intensity and </a:t>
            </a:r>
            <a:r>
              <a:rPr lang="en-US" dirty="0" smtClean="0"/>
              <a:t>shorter</a:t>
            </a:r>
            <a:r>
              <a:rPr lang="sk-SK" dirty="0" smtClean="0"/>
              <a:t> </a:t>
            </a:r>
            <a:r>
              <a:rPr lang="en-US" dirty="0" smtClean="0"/>
              <a:t>duration </a:t>
            </a:r>
            <a:r>
              <a:rPr lang="en-US" dirty="0"/>
              <a:t>of the US treatment, and still achieve the </a:t>
            </a:r>
            <a:r>
              <a:rPr lang="en-US" dirty="0" smtClean="0"/>
              <a:t>therapeutic</a:t>
            </a:r>
            <a:r>
              <a:rPr lang="sk-SK" dirty="0" smtClean="0"/>
              <a:t> </a:t>
            </a:r>
            <a:r>
              <a:rPr lang="en-US" dirty="0" smtClean="0"/>
              <a:t>goal</a:t>
            </a:r>
            <a:endParaRPr lang="sk-SK" dirty="0" smtClean="0"/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sk-SK" dirty="0" smtClean="0"/>
              <a:t>ma</a:t>
            </a:r>
            <a:r>
              <a:rPr lang="en-US" dirty="0" err="1" smtClean="0"/>
              <a:t>gnetic</a:t>
            </a:r>
            <a:r>
              <a:rPr lang="en-US" dirty="0" smtClean="0"/>
              <a:t> </a:t>
            </a:r>
            <a:r>
              <a:rPr lang="en-US" dirty="0"/>
              <a:t>nanoparticles can also be used for </a:t>
            </a:r>
            <a:r>
              <a:rPr lang="en-US" dirty="0" smtClean="0"/>
              <a:t>magnetic</a:t>
            </a:r>
            <a:r>
              <a:rPr lang="sk-SK" dirty="0" smtClean="0"/>
              <a:t> </a:t>
            </a:r>
            <a:r>
              <a:rPr lang="en-US" dirty="0" smtClean="0"/>
              <a:t>hyperthermia—they </a:t>
            </a:r>
            <a:r>
              <a:rPr lang="en-US" dirty="0"/>
              <a:t>produce heating of the </a:t>
            </a:r>
            <a:r>
              <a:rPr lang="en-US" dirty="0" smtClean="0"/>
              <a:t>sample</a:t>
            </a:r>
            <a:r>
              <a:rPr lang="sk-SK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exposed to the alternating magnetic field. </a:t>
            </a:r>
            <a:endParaRPr lang="sk-SK" dirty="0" smtClean="0"/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sk-SK" dirty="0" smtClean="0"/>
              <a:t>t</a:t>
            </a:r>
            <a:r>
              <a:rPr lang="en-US" dirty="0" err="1" smtClean="0"/>
              <a:t>hus</a:t>
            </a:r>
            <a:r>
              <a:rPr lang="en-US" dirty="0"/>
              <a:t>, </a:t>
            </a:r>
            <a:r>
              <a:rPr lang="en-US" dirty="0" smtClean="0"/>
              <a:t>magnetic</a:t>
            </a:r>
            <a:r>
              <a:rPr lang="sk-SK" dirty="0" smtClean="0"/>
              <a:t> </a:t>
            </a:r>
            <a:r>
              <a:rPr lang="en-US" dirty="0" smtClean="0"/>
              <a:t>hyperthermia </a:t>
            </a:r>
            <a:r>
              <a:rPr lang="en-US" dirty="0"/>
              <a:t>and ultrasonic hyperthermia may </a:t>
            </a:r>
            <a:r>
              <a:rPr lang="en-US" dirty="0" smtClean="0"/>
              <a:t>work</a:t>
            </a:r>
            <a:r>
              <a:rPr lang="sk-SK" dirty="0" smtClean="0"/>
              <a:t> </a:t>
            </a:r>
            <a:r>
              <a:rPr lang="en-US" dirty="0" smtClean="0"/>
              <a:t>synergistically</a:t>
            </a:r>
            <a:r>
              <a:rPr lang="en-US" dirty="0"/>
              <a:t>, rather than independently, to produce a </a:t>
            </a:r>
            <a:r>
              <a:rPr lang="en-US" dirty="0" smtClean="0"/>
              <a:t>more</a:t>
            </a:r>
            <a:r>
              <a:rPr lang="sk-SK" dirty="0" smtClean="0"/>
              <a:t> </a:t>
            </a:r>
            <a:r>
              <a:rPr lang="en-US" dirty="0" smtClean="0"/>
              <a:t>efficient </a:t>
            </a:r>
            <a:r>
              <a:rPr lang="en-US" dirty="0"/>
              <a:t>(faster and better controlled reaching of the </a:t>
            </a:r>
            <a:r>
              <a:rPr lang="en-US" dirty="0" smtClean="0"/>
              <a:t>therapeutic</a:t>
            </a:r>
            <a:r>
              <a:rPr lang="sk-SK" dirty="0" smtClean="0"/>
              <a:t> </a:t>
            </a:r>
            <a:r>
              <a:rPr lang="en-US" dirty="0" smtClean="0"/>
              <a:t>temperature</a:t>
            </a:r>
            <a:r>
              <a:rPr lang="en-US" dirty="0"/>
              <a:t>) and safer (lower intensities of US </a:t>
            </a:r>
            <a:r>
              <a:rPr lang="en-US" dirty="0" smtClean="0"/>
              <a:t>wave</a:t>
            </a:r>
            <a:r>
              <a:rPr lang="sk-SK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less magnetic material) treatment with minimum </a:t>
            </a:r>
            <a:r>
              <a:rPr lang="en-US" dirty="0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effects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3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256490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/>
              <a:t>Výsledok z oblasti základného výskumu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6616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68313" y="0"/>
            <a:ext cx="82804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dirty="0"/>
          </a:p>
          <a:p>
            <a:pPr algn="ctr" eaLnBrk="1" hangingPunct="1"/>
            <a:endParaRPr lang="sk-SK" altLang="sk-SK" sz="2800" b="1" dirty="0"/>
          </a:p>
          <a:p>
            <a:pPr algn="ctr" eaLnBrk="1" hangingPunct="1"/>
            <a:r>
              <a:rPr lang="sk-SK" altLang="sk-SK" sz="2800" b="1" dirty="0"/>
              <a:t>Základné údaje</a:t>
            </a:r>
            <a:r>
              <a:rPr lang="en-US" altLang="sk-SK" sz="2800" b="1" dirty="0"/>
              <a:t> OFMJ</a:t>
            </a:r>
            <a:r>
              <a:rPr lang="sk-SK" altLang="sk-SK" sz="2800" b="1" dirty="0"/>
              <a:t> </a:t>
            </a:r>
            <a:endParaRPr lang="sk-SK" altLang="sk-SK" sz="2800" dirty="0"/>
          </a:p>
          <a:p>
            <a:pPr eaLnBrk="1" hangingPunct="1"/>
            <a:endParaRPr lang="sk-SK" altLang="sk-SK" sz="2000" b="1" dirty="0"/>
          </a:p>
          <a:p>
            <a:pPr eaLnBrk="1" hangingPunct="1"/>
            <a:r>
              <a:rPr lang="sk-SK" altLang="sk-SK" sz="2000" b="1" dirty="0"/>
              <a:t>Personálne zloženie:</a:t>
            </a:r>
            <a:endParaRPr lang="sk-SK" altLang="sk-SK" sz="2000" dirty="0"/>
          </a:p>
          <a:p>
            <a:pPr eaLnBrk="1" hangingPunct="1"/>
            <a:endParaRPr lang="sk-SK" altLang="sk-SK" sz="2000" dirty="0"/>
          </a:p>
          <a:p>
            <a:pPr eaLnBrk="1" hangingPunct="1"/>
            <a:r>
              <a:rPr lang="sk-SK" altLang="sk-SK" dirty="0"/>
              <a:t>        	</a:t>
            </a:r>
            <a:r>
              <a:rPr lang="en-US" altLang="sk-SK" dirty="0" smtClean="0"/>
              <a:t>1</a:t>
            </a:r>
            <a:r>
              <a:rPr lang="sk-SK" altLang="sk-SK" dirty="0"/>
              <a:t>5</a:t>
            </a:r>
            <a:r>
              <a:rPr lang="sk-SK" altLang="sk-SK" dirty="0" smtClean="0"/>
              <a:t> </a:t>
            </a:r>
            <a:r>
              <a:rPr lang="sk-SK" altLang="sk-SK" dirty="0"/>
              <a:t>vedeckí pracovníci </a:t>
            </a:r>
          </a:p>
          <a:p>
            <a:pPr eaLnBrk="1" hangingPunct="1"/>
            <a:r>
              <a:rPr lang="sk-SK" altLang="sk-SK" dirty="0"/>
              <a:t>          	</a:t>
            </a:r>
            <a:r>
              <a:rPr lang="sk-SK" altLang="sk-SK" dirty="0" smtClean="0"/>
              <a:t>4 + 2 </a:t>
            </a:r>
            <a:r>
              <a:rPr lang="sk-SK" altLang="sk-SK" dirty="0" err="1"/>
              <a:t>PhD</a:t>
            </a:r>
            <a:r>
              <a:rPr lang="sk-SK" altLang="sk-SK" dirty="0"/>
              <a:t> </a:t>
            </a:r>
            <a:r>
              <a:rPr lang="sk-SK" altLang="sk-SK" dirty="0" smtClean="0"/>
              <a:t>študent</a:t>
            </a:r>
            <a:r>
              <a:rPr lang="en-US" altLang="sk-SK" dirty="0" err="1" smtClean="0"/>
              <a:t>i</a:t>
            </a:r>
            <a:r>
              <a:rPr lang="sk-SK" altLang="sk-SK" dirty="0" smtClean="0"/>
              <a:t> </a:t>
            </a:r>
            <a:endParaRPr lang="sk-SK" altLang="sk-SK" dirty="0"/>
          </a:p>
          <a:p>
            <a:pPr eaLnBrk="1" hangingPunct="1"/>
            <a:r>
              <a:rPr lang="sk-SK" altLang="sk-SK" dirty="0"/>
              <a:t>          	</a:t>
            </a:r>
            <a:r>
              <a:rPr lang="sk-SK" altLang="sk-SK" dirty="0" smtClean="0"/>
              <a:t>2 </a:t>
            </a:r>
            <a:r>
              <a:rPr lang="sk-SK" altLang="sk-SK" dirty="0"/>
              <a:t>VŠ </a:t>
            </a:r>
            <a:r>
              <a:rPr lang="sk-SK" altLang="sk-SK" dirty="0" smtClean="0"/>
              <a:t>pracovník</a:t>
            </a:r>
            <a:endParaRPr lang="sk-SK" altLang="sk-SK" dirty="0"/>
          </a:p>
          <a:p>
            <a:pPr eaLnBrk="1" hangingPunct="1"/>
            <a:endParaRPr lang="sk-SK" altLang="sk-SK" dirty="0"/>
          </a:p>
          <a:p>
            <a:pPr eaLnBrk="1" hangingPunct="1"/>
            <a:r>
              <a:rPr lang="sk-SK" altLang="sk-SK" dirty="0"/>
              <a:t> </a:t>
            </a:r>
            <a:r>
              <a:rPr lang="sk-SK" altLang="sk-SK" sz="2000" b="1" dirty="0"/>
              <a:t>Výskumné smery:</a:t>
            </a:r>
            <a:endParaRPr lang="sk-SK" altLang="sk-SK" dirty="0"/>
          </a:p>
          <a:p>
            <a:pPr eaLnBrk="1" hangingPunct="1"/>
            <a:endParaRPr lang="sk-SK" altLang="sk-SK" b="1" i="1" dirty="0"/>
          </a:p>
          <a:p>
            <a:pPr eaLnBrk="1" hangingPunct="1">
              <a:buFontTx/>
              <a:buAutoNum type="arabicPeriod"/>
            </a:pPr>
            <a:r>
              <a:rPr lang="sk-SK" altLang="sk-SK" b="1" dirty="0" smtClean="0"/>
              <a:t>Technologické laboratórium - </a:t>
            </a:r>
            <a:r>
              <a:rPr lang="sk-SK" altLang="sk-SK" b="1" i="1" dirty="0" smtClean="0"/>
              <a:t>Zlúčeniny f-kovov</a:t>
            </a:r>
            <a:endParaRPr lang="sk-SK" altLang="sk-SK" b="1" i="1" dirty="0"/>
          </a:p>
          <a:p>
            <a:pPr eaLnBrk="1" hangingPunct="1"/>
            <a:r>
              <a:rPr lang="sk-SK" altLang="sk-SK" i="1" dirty="0"/>
              <a:t>      </a:t>
            </a:r>
            <a:endParaRPr lang="sk-SK" altLang="sk-SK" b="1" dirty="0"/>
          </a:p>
          <a:p>
            <a:pPr eaLnBrk="1" hangingPunct="1"/>
            <a:r>
              <a:rPr lang="sk-SK" altLang="sk-SK" b="1" dirty="0"/>
              <a:t>2. </a:t>
            </a:r>
            <a:r>
              <a:rPr lang="en-US" altLang="sk-SK" b="1" i="1" dirty="0"/>
              <a:t>Transport </a:t>
            </a:r>
            <a:r>
              <a:rPr lang="en-US" altLang="sk-SK" b="1" i="1" dirty="0" err="1"/>
              <a:t>elektrického</a:t>
            </a:r>
            <a:r>
              <a:rPr lang="en-US" altLang="sk-SK" b="1" i="1" dirty="0"/>
              <a:t> </a:t>
            </a:r>
            <a:r>
              <a:rPr lang="en-US" altLang="sk-SK" b="1" i="1" dirty="0" err="1"/>
              <a:t>náboja</a:t>
            </a:r>
            <a:r>
              <a:rPr lang="en-US" altLang="sk-SK" b="1" i="1" dirty="0"/>
              <a:t> a </a:t>
            </a:r>
            <a:r>
              <a:rPr lang="en-US" altLang="sk-SK" b="1" i="1" dirty="0" err="1"/>
              <a:t>tunelové</a:t>
            </a:r>
            <a:r>
              <a:rPr lang="en-US" altLang="sk-SK" b="1" i="1" dirty="0"/>
              <a:t> </a:t>
            </a:r>
            <a:r>
              <a:rPr lang="en-US" altLang="sk-SK" b="1" i="1" dirty="0" err="1"/>
              <a:t>javy</a:t>
            </a:r>
            <a:r>
              <a:rPr lang="sk-SK" altLang="sk-SK" b="1" i="1" dirty="0"/>
              <a:t> </a:t>
            </a:r>
            <a:r>
              <a:rPr lang="en-US" altLang="sk-SK" b="1" i="1" dirty="0"/>
              <a:t>v </a:t>
            </a:r>
            <a:r>
              <a:rPr lang="en-US" altLang="sk-SK" b="1" i="1" dirty="0" err="1"/>
              <a:t>tuhých</a:t>
            </a:r>
            <a:r>
              <a:rPr lang="en-US" altLang="sk-SK" b="1" i="1" dirty="0"/>
              <a:t> </a:t>
            </a:r>
            <a:r>
              <a:rPr lang="en-US" altLang="sk-SK" b="1" i="1" dirty="0" err="1" smtClean="0"/>
              <a:t>látkach</a:t>
            </a:r>
            <a:r>
              <a:rPr lang="sk-SK" altLang="sk-SK" b="1" i="1" dirty="0" smtClean="0"/>
              <a:t>, AFM</a:t>
            </a:r>
            <a:endParaRPr lang="sk-SK" altLang="sk-SK" b="1" dirty="0"/>
          </a:p>
          <a:p>
            <a:pPr eaLnBrk="1" hangingPunct="1"/>
            <a:r>
              <a:rPr lang="sk-SK" altLang="sk-SK" dirty="0"/>
              <a:t>      </a:t>
            </a:r>
            <a:endParaRPr lang="sk-SK" altLang="sk-SK" b="1" i="1" dirty="0"/>
          </a:p>
          <a:p>
            <a:pPr eaLnBrk="1" hangingPunct="1"/>
            <a:r>
              <a:rPr lang="sk-SK" altLang="sk-SK" b="1" i="1" dirty="0"/>
              <a:t>3. </a:t>
            </a:r>
            <a:r>
              <a:rPr lang="sk-SK" altLang="sk-SK" b="1" dirty="0" smtClean="0"/>
              <a:t>NANOFLUID - </a:t>
            </a:r>
            <a:r>
              <a:rPr lang="sk-SK" altLang="sk-SK" b="1" i="1" dirty="0" err="1" smtClean="0"/>
              <a:t>MNPs</a:t>
            </a:r>
            <a:r>
              <a:rPr lang="sk-SK" altLang="sk-SK" b="1" i="1" dirty="0"/>
              <a:t>, </a:t>
            </a:r>
            <a:r>
              <a:rPr lang="en-US" altLang="sk-SK" b="1" i="1" dirty="0" err="1"/>
              <a:t>Magnetické</a:t>
            </a:r>
            <a:r>
              <a:rPr lang="en-US" altLang="sk-SK" b="1" i="1" dirty="0"/>
              <a:t> </a:t>
            </a:r>
            <a:r>
              <a:rPr lang="en-US" altLang="sk-SK" b="1" i="1" dirty="0" err="1"/>
              <a:t>kvapaliny</a:t>
            </a:r>
            <a:r>
              <a:rPr lang="sk-SK" altLang="sk-SK" b="1" i="1" dirty="0"/>
              <a:t>, LC + </a:t>
            </a:r>
            <a:r>
              <a:rPr lang="sk-SK" altLang="sk-SK" b="1" i="1" dirty="0" err="1" smtClean="0"/>
              <a:t>Ferronematics</a:t>
            </a:r>
            <a:r>
              <a:rPr lang="en-US" altLang="sk-SK" b="1" i="1" dirty="0" smtClean="0"/>
              <a:t>, </a:t>
            </a:r>
            <a:r>
              <a:rPr lang="en-US" altLang="sk-SK" b="1" i="1" dirty="0" err="1" smtClean="0"/>
              <a:t>Ferit</a:t>
            </a:r>
            <a:r>
              <a:rPr lang="sk-SK" altLang="sk-SK" b="1" i="1" dirty="0" err="1" smtClean="0"/>
              <a:t>ín</a:t>
            </a:r>
            <a:endParaRPr lang="sk-SK" altLang="sk-SK" b="1" i="1" dirty="0"/>
          </a:p>
          <a:p>
            <a:pPr eaLnBrk="1" hangingPunct="1"/>
            <a:r>
              <a:rPr lang="sk-SK" altLang="sk-SK" i="1" dirty="0"/>
              <a:t>       </a:t>
            </a:r>
          </a:p>
          <a:p>
            <a:pPr eaLnBrk="1" hangingPunct="1"/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26993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3" y="1087386"/>
            <a:ext cx="8465264" cy="41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065"/>
            <a:ext cx="4218039" cy="294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58" y="2911314"/>
            <a:ext cx="4398707" cy="307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33633" y="997972"/>
            <a:ext cx="79070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sk-SK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Sample:  </a:t>
            </a:r>
            <a:r>
              <a:rPr lang="sk-SK" altLang="sk-SK" sz="1350" dirty="0" err="1">
                <a:latin typeface="Arial" panose="020B0604020202020204" pitchFamily="34" charset="0"/>
                <a:cs typeface="Arial" panose="020B0604020202020204" pitchFamily="34" charset="0"/>
              </a:rPr>
              <a:t>calamitic</a:t>
            </a:r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350" dirty="0" err="1">
                <a:latin typeface="Arial" panose="020B0604020202020204" pitchFamily="34" charset="0"/>
                <a:cs typeface="Arial" panose="020B0604020202020204" pitchFamily="34" charset="0"/>
              </a:rPr>
              <a:t>thermotropic</a:t>
            </a:r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350" dirty="0" err="1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35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sk-SK" altLang="sk-SK" sz="1350" dirty="0" err="1">
                <a:latin typeface="Arial" panose="020B0604020202020204" pitchFamily="34" charset="0"/>
                <a:cs typeface="Arial" panose="020B0604020202020204" pitchFamily="34" charset="0"/>
              </a:rPr>
              <a:t>hexylcyanobiphenyl</a:t>
            </a:r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 (6CB) </a:t>
            </a:r>
            <a:endParaRPr lang="en-US" altLang="sk-SK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sk-SK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302 K.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sk-SK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k-SK" alt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20 nm </a:t>
            </a:r>
            <a:endParaRPr lang="en-US" alt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sk-SK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sk-SK" alt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agnetic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coated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oleic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r>
              <a:rPr lang="en-US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200" dirty="0">
                <a:latin typeface="Arial" panose="020B0604020202020204" pitchFamily="34" charset="0"/>
                <a:cs typeface="Arial" panose="020B0604020202020204" pitchFamily="34" charset="0"/>
              </a:rPr>
              <a:t>in chloroform.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sk-SK" altLang="sk-SK" sz="1200" dirty="0"/>
              <a:t> </a:t>
            </a:r>
            <a:r>
              <a:rPr lang="en-US" altLang="sk-SK" sz="1200" dirty="0"/>
              <a:t>ac magnetic </a:t>
            </a:r>
            <a:r>
              <a:rPr lang="sk-SK" altLang="sk-SK" sz="1200" dirty="0" err="1"/>
              <a:t>fi</a:t>
            </a:r>
            <a:r>
              <a:rPr lang="en-US" altLang="sk-SK" sz="1200" dirty="0" err="1"/>
              <a:t>eld</a:t>
            </a:r>
            <a:r>
              <a:rPr lang="en-US" altLang="sk-SK" sz="1200" dirty="0"/>
              <a:t> of 1 </a:t>
            </a:r>
            <a:r>
              <a:rPr lang="en-US" altLang="sk-SK" sz="1200" dirty="0" err="1"/>
              <a:t>Oe</a:t>
            </a:r>
            <a:r>
              <a:rPr lang="en-US" altLang="sk-SK" sz="1200" dirty="0"/>
              <a:t> is applied at the frequency of </a:t>
            </a:r>
            <a:r>
              <a:rPr lang="en-US" altLang="sk-SK" sz="1200" i="1" dirty="0"/>
              <a:t>f </a:t>
            </a:r>
            <a:r>
              <a:rPr lang="en-US" altLang="sk-SK" sz="1200" dirty="0"/>
              <a:t>= 650 Hz</a:t>
            </a:r>
            <a:endParaRPr lang="sk-SK" altLang="sk-SK" sz="1200" dirty="0"/>
          </a:p>
          <a:p>
            <a:pPr>
              <a:spcBef>
                <a:spcPct val="0"/>
              </a:spcBef>
            </a:pPr>
            <a:r>
              <a:rPr lang="sk-SK" altLang="sk-SK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sk-SK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1701759" y="2789284"/>
            <a:ext cx="781949" cy="342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sz="1350"/>
          </a:p>
        </p:txBody>
      </p:sp>
      <p:sp>
        <p:nvSpPr>
          <p:cNvPr id="6" name="BlokTextu 5"/>
          <p:cNvSpPr txBox="1"/>
          <p:nvPr/>
        </p:nvSpPr>
        <p:spPr>
          <a:xfrm>
            <a:off x="1701758" y="2814287"/>
            <a:ext cx="162877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sk-SK" sz="135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dc</a:t>
            </a:r>
            <a:r>
              <a:rPr lang="sk-SK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0 </a:t>
            </a:r>
            <a:r>
              <a:rPr lang="sk-SK" sz="13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Oe</a:t>
            </a:r>
            <a:r>
              <a:rPr lang="sk-SK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6264888" y="2772615"/>
            <a:ext cx="1007067" cy="342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sz="1350"/>
          </a:p>
        </p:txBody>
      </p:sp>
      <p:sp>
        <p:nvSpPr>
          <p:cNvPr id="8" name="BlokTextu 7"/>
          <p:cNvSpPr txBox="1"/>
          <p:nvPr/>
        </p:nvSpPr>
        <p:spPr>
          <a:xfrm>
            <a:off x="6292272" y="2814287"/>
            <a:ext cx="220027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sk-SK" sz="135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dc</a:t>
            </a:r>
            <a:r>
              <a:rPr lang="sk-SK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20 </a:t>
            </a:r>
            <a:r>
              <a:rPr lang="sk-SK" sz="13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kOe</a:t>
            </a:r>
            <a:r>
              <a:rPr lang="sk-SK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0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prednasky\Praha-2016\hcemu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37" y="2932981"/>
            <a:ext cx="4391447" cy="306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D:\prednasky\Praha-2016\fieldemu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0" y="975007"/>
            <a:ext cx="4629974" cy="32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k-SK" sz="4000" b="1" dirty="0" smtClean="0"/>
              <a:t/>
            </a:r>
            <a:br>
              <a:rPr lang="en-US" altLang="sk-SK" sz="4000" b="1" dirty="0" smtClean="0"/>
            </a:br>
            <a:r>
              <a:rPr lang="sk-SK" altLang="sk-SK" sz="4000" b="1" dirty="0" smtClean="0"/>
              <a:t>OFMJ 201</a:t>
            </a:r>
            <a:r>
              <a:rPr lang="en-US" altLang="sk-SK" sz="4000" b="1" dirty="0" smtClean="0"/>
              <a:t>6</a:t>
            </a:r>
            <a:r>
              <a:rPr lang="sk-SK" altLang="sk-SK" sz="4000" b="1" dirty="0" smtClean="0"/>
              <a:t/>
            </a:r>
            <a:br>
              <a:rPr lang="sk-SK" altLang="sk-SK" sz="4000" b="1" dirty="0" smtClean="0"/>
            </a:br>
            <a:endParaRPr lang="en-US" altLang="sk-SK" sz="4000" b="1" dirty="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57313" y="1357313"/>
            <a:ext cx="64008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</a:t>
            </a:r>
            <a:r>
              <a:rPr lang="sk-SK" altLang="sk-SK" sz="2400" b="1" dirty="0">
                <a:latin typeface="Comic Sans MS" panose="030F0702030302020204" pitchFamily="66" charset="0"/>
              </a:rPr>
              <a:t>Publikačná aktivita</a:t>
            </a:r>
            <a:r>
              <a:rPr lang="sk-SK" altLang="sk-SK" sz="2400" dirty="0">
                <a:latin typeface="Comic Sans MS" panose="030F0702030302020204" pitchFamily="66" charset="0"/>
              </a:rPr>
              <a:t>:    	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19  </a:t>
            </a:r>
            <a:r>
              <a:rPr lang="sk-SK" altLang="sk-SK" sz="2400" dirty="0">
                <a:latin typeface="Comic Sans MS" panose="030F0702030302020204" pitchFamily="66" charset="0"/>
              </a:rPr>
              <a:t>CC</a:t>
            </a:r>
            <a:r>
              <a:rPr lang="sk-SK" altLang="sk-SK" dirty="0">
                <a:latin typeface="Comic Sans MS" panose="030F0702030302020204" pitchFamily="66" charset="0"/>
              </a:rPr>
              <a:t>             			                           </a:t>
            </a:r>
            <a:r>
              <a:rPr lang="en-US" altLang="sk-SK" dirty="0">
                <a:latin typeface="Comic Sans MS" panose="030F0702030302020204" pitchFamily="66" charset="0"/>
              </a:rPr>
              <a:t> </a:t>
            </a:r>
            <a:r>
              <a:rPr lang="sk-SK" altLang="sk-SK" sz="2000" dirty="0">
                <a:latin typeface="Comic Sans MS" panose="030F0702030302020204" pitchFamily="66" charset="0"/>
              </a:rPr>
              <a:t> </a:t>
            </a:r>
            <a:r>
              <a:rPr lang="sk-SK" altLang="sk-SK" sz="2000" dirty="0" smtClean="0">
                <a:latin typeface="Comic Sans MS" panose="030F0702030302020204" pitchFamily="66" charset="0"/>
              </a:rPr>
              <a:t>12   </a:t>
            </a:r>
            <a:r>
              <a:rPr lang="sk-SK" altLang="sk-SK" sz="2000" dirty="0">
                <a:latin typeface="Comic Sans MS" panose="030F0702030302020204" pitchFamily="66" charset="0"/>
              </a:rPr>
              <a:t>prijatých do CC                           	                    		  </a:t>
            </a:r>
            <a:r>
              <a:rPr lang="sk-SK" altLang="sk-SK" sz="2000" dirty="0" smtClean="0">
                <a:latin typeface="Comic Sans MS" panose="030F0702030302020204" pitchFamily="66" charset="0"/>
              </a:rPr>
              <a:t>3 </a:t>
            </a:r>
            <a:r>
              <a:rPr lang="sk-SK" altLang="sk-SK" sz="2000" dirty="0" err="1">
                <a:latin typeface="Comic Sans MS" panose="030F0702030302020204" pitchFamily="66" charset="0"/>
              </a:rPr>
              <a:t>Non</a:t>
            </a:r>
            <a:r>
              <a:rPr lang="sk-SK" altLang="sk-SK" sz="2000" dirty="0">
                <a:latin typeface="Comic Sans MS" panose="030F0702030302020204" pitchFamily="66" charset="0"/>
              </a:rPr>
              <a:t> CC</a:t>
            </a:r>
            <a:endParaRPr lang="en-US" altLang="sk-SK" sz="2000" dirty="0">
              <a:latin typeface="Comic Sans MS" panose="030F0702030302020204" pitchFamily="66" charset="0"/>
            </a:endParaRPr>
          </a:p>
          <a:p>
            <a:pPr eaLnBrk="1" hangingPunct="1"/>
            <a:endParaRPr lang="sk-SK" altLang="sk-SK" sz="20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Konferenčné príspevky:   </a:t>
            </a:r>
            <a:r>
              <a:rPr lang="sk-SK" altLang="sk-SK" sz="2000" dirty="0" smtClean="0">
                <a:latin typeface="Comic Sans MS" panose="030F0702030302020204" pitchFamily="66" charset="0"/>
              </a:rPr>
              <a:t>32</a:t>
            </a:r>
            <a:endParaRPr lang="sk-SK" altLang="sk-SK" sz="2000" dirty="0">
              <a:latin typeface="Comic Sans MS" panose="030F0702030302020204" pitchFamily="66" charset="0"/>
            </a:endParaRPr>
          </a:p>
          <a:p>
            <a:pPr eaLnBrk="1" hangingPunct="1"/>
            <a:endParaRPr lang="sk-SK" altLang="sk-SK" sz="20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Pozvané prednášky:  </a:t>
            </a:r>
            <a:r>
              <a:rPr lang="en-US" altLang="sk-SK" sz="2000" b="1" dirty="0" smtClean="0">
                <a:latin typeface="Comic Sans MS" panose="030F0702030302020204" pitchFamily="66" charset="0"/>
              </a:rPr>
              <a:t>7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 </a:t>
            </a:r>
            <a:endParaRPr lang="sk-SK" altLang="sk-SK" sz="2000" b="1" dirty="0">
              <a:latin typeface="Comic Sans MS" panose="030F0702030302020204" pitchFamily="66" charset="0"/>
            </a:endParaRPr>
          </a:p>
          <a:p>
            <a:pPr eaLnBrk="1" hangingPunct="1"/>
            <a:endParaRPr lang="sk-SK" altLang="sk-SK" sz="20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sk-SK" altLang="sk-SK" sz="2000" b="1" dirty="0">
                <a:latin typeface="Comic Sans MS" panose="030F0702030302020204" pitchFamily="66" charset="0"/>
              </a:rPr>
              <a:t>Plenárne prednášky:   </a:t>
            </a:r>
            <a:r>
              <a:rPr lang="sk-SK" altLang="sk-SK" sz="2000" dirty="0">
                <a:latin typeface="Comic Sans MS" panose="030F0702030302020204" pitchFamily="66" charset="0"/>
              </a:rPr>
              <a:t>2</a:t>
            </a:r>
          </a:p>
          <a:p>
            <a:pPr eaLnBrk="1" hangingPunct="1"/>
            <a:endParaRPr lang="sk-SK" altLang="sk-SK" sz="2000" b="1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sk-SK" sz="20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sk-SK" altLang="sk-SK" b="1" dirty="0"/>
              <a:t>     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6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149" y="-63002"/>
            <a:ext cx="8964488" cy="6371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k-SK" sz="4000" b="1" dirty="0" smtClean="0"/>
              <a:t/>
            </a:r>
            <a:br>
              <a:rPr lang="en-US" altLang="sk-SK" sz="4000" b="1" dirty="0" smtClean="0"/>
            </a:br>
            <a:r>
              <a:rPr lang="sk-SK" altLang="sk-SK" sz="2200" b="1" dirty="0" smtClean="0"/>
              <a:t>OFMJ </a:t>
            </a:r>
            <a:r>
              <a:rPr lang="en-US" altLang="sk-SK" sz="2200" b="1" dirty="0" smtClean="0"/>
              <a:t>- NANOFLUID</a:t>
            </a:r>
            <a:r>
              <a:rPr lang="sk-SK" altLang="sk-SK" sz="4000" b="1" dirty="0" smtClean="0"/>
              <a:t/>
            </a:r>
            <a:br>
              <a:rPr lang="sk-SK" altLang="sk-SK" sz="4000" b="1" dirty="0" smtClean="0"/>
            </a:br>
            <a:endParaRPr lang="en-US" altLang="sk-SK" sz="4000" b="1" dirty="0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67349"/>
              </p:ext>
            </p:extLst>
          </p:nvPr>
        </p:nvGraphicFramePr>
        <p:xfrm>
          <a:off x="35496" y="574180"/>
          <a:ext cx="9108503" cy="6023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765"/>
                <a:gridCol w="246872"/>
                <a:gridCol w="246293"/>
                <a:gridCol w="492586"/>
                <a:gridCol w="312358"/>
                <a:gridCol w="410295"/>
                <a:gridCol w="410875"/>
                <a:gridCol w="410875"/>
                <a:gridCol w="410875"/>
                <a:gridCol w="492586"/>
                <a:gridCol w="574878"/>
                <a:gridCol w="660646"/>
                <a:gridCol w="493165"/>
                <a:gridCol w="660646"/>
                <a:gridCol w="492586"/>
                <a:gridCol w="575456"/>
                <a:gridCol w="512290"/>
                <a:gridCol w="575456"/>
              </a:tblGrid>
              <a:tr h="512461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A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C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E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F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G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H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J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L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1024922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Skupina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Meno, vek, FTE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celk   WOS  publ.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WOS publikácií 2016, klasifikácia podľa SCIMAGO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APVV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A/B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Bilateral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BAPVV/MAD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COST ...iné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 EU 2020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R/P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PhD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Celkový počet citácií 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citácii 2015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h-index WOS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58786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NANOFLUID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Q1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Q2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Q3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Q4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S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Q1P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3"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---------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2380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Skupina celkovo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2/2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6+2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98197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FTE = 10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Nanofluid / FTE 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0.8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0.2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---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M. Timko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62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7"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------------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1058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136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P.Kopčanský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61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229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988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139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M. Koneracká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130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872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85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110445"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vMerge="1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k-SK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51053" marR="51053" marT="0" marB="0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25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12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9640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V. </a:t>
                      </a:r>
                      <a:r>
                        <a:rPr lang="sk-SK" sz="1000" dirty="0" err="1" smtClean="0">
                          <a:effectLst/>
                        </a:rPr>
                        <a:t>Závišová</a:t>
                      </a:r>
                      <a:endParaRPr lang="sk-SK" sz="1000" dirty="0">
                        <a:effectLst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48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82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6950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M. </a:t>
                      </a:r>
                      <a:r>
                        <a:rPr lang="sk-SK" sz="1000" dirty="0" err="1" smtClean="0">
                          <a:effectLst/>
                        </a:rPr>
                        <a:t>Molčan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-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N.Tomašovičová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51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86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1+2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349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61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M. Rajňak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58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42811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L. </a:t>
                      </a:r>
                      <a:r>
                        <a:rPr lang="sk-SK" sz="1000" dirty="0" err="1">
                          <a:effectLst/>
                        </a:rPr>
                        <a:t>Balejčíková</a:t>
                      </a:r>
                      <a:r>
                        <a:rPr lang="sk-SK" sz="1000" dirty="0">
                          <a:effectLst/>
                        </a:rPr>
                        <a:t> 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´-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51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M. Kubovčíková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------------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5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V.Gdovinová 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27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  <a:tr h="23524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J.Majorošová 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34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4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-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1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3" marR="510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67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76875" y="476672"/>
            <a:ext cx="9144000" cy="721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k-SK" sz="1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Skumiel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Andrzej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Leszczynski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Blazej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k-SK" sz="14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Molcan</a:t>
            </a:r>
            <a:r>
              <a:rPr lang="sk-SK" sz="14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Matus</a:t>
            </a:r>
            <a:r>
              <a:rPr lang="sk-SK" sz="14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k-SK" sz="14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4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Timko Milan,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comparison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of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magnetic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circuits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used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in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magnetic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hyperthermia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sk-SK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MAGNETISM AND MAGNETIC MATERIALS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420   </a:t>
            </a:r>
            <a:r>
              <a:rPr lang="sk-SK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sk-SK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177-184  </a:t>
            </a:r>
            <a:r>
              <a:rPr lang="sk-SK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sk-SK" sz="14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IF=2.357, Q1P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sk-SK" sz="1400" b="1" u="sng" dirty="0" err="1"/>
              <a:t>Majorosova</a:t>
            </a:r>
            <a:r>
              <a:rPr lang="sk-SK" sz="1400" b="1" u="sng" dirty="0"/>
              <a:t>, Jozefina</a:t>
            </a:r>
            <a:r>
              <a:rPr lang="sk-SK" sz="1400" dirty="0"/>
              <a:t>; </a:t>
            </a:r>
            <a:r>
              <a:rPr lang="sk-SK" sz="1400" dirty="0" err="1"/>
              <a:t>Petrenko</a:t>
            </a:r>
            <a:r>
              <a:rPr lang="sk-SK" sz="1400" dirty="0"/>
              <a:t>, Viktor I.; </a:t>
            </a:r>
            <a:r>
              <a:rPr lang="sk-SK" sz="1400" dirty="0" err="1"/>
              <a:t>Siposova</a:t>
            </a:r>
            <a:r>
              <a:rPr lang="sk-SK" sz="1400" dirty="0"/>
              <a:t>, </a:t>
            </a:r>
            <a:r>
              <a:rPr lang="sk-SK" sz="1400" dirty="0" err="1"/>
              <a:t>Katarina</a:t>
            </a:r>
            <a:r>
              <a:rPr lang="sk-SK" sz="1400" dirty="0"/>
              <a:t>, </a:t>
            </a:r>
            <a:r>
              <a:rPr lang="sk-SK" sz="1400" b="1" u="sng" dirty="0"/>
              <a:t>Timko, Milan, </a:t>
            </a:r>
            <a:r>
              <a:rPr lang="sk-SK" sz="1400" b="1" u="sng" dirty="0" err="1"/>
              <a:t>Tomasovicova</a:t>
            </a:r>
            <a:r>
              <a:rPr lang="sk-SK" sz="1400" b="1" u="sng" dirty="0"/>
              <a:t>, </a:t>
            </a:r>
            <a:r>
              <a:rPr lang="sk-SK" sz="1400" b="1" u="sng" dirty="0" err="1"/>
              <a:t>Natalia</a:t>
            </a:r>
            <a:r>
              <a:rPr lang="sk-SK" sz="1400" u="sng" dirty="0"/>
              <a:t>,</a:t>
            </a:r>
            <a:r>
              <a:rPr lang="sk-SK" sz="1400" dirty="0"/>
              <a:t> </a:t>
            </a:r>
            <a:r>
              <a:rPr lang="sk-SK" sz="1400" dirty="0" err="1"/>
              <a:t>Garamus</a:t>
            </a:r>
            <a:r>
              <a:rPr lang="sk-SK" sz="1400" dirty="0"/>
              <a:t>, </a:t>
            </a:r>
            <a:r>
              <a:rPr lang="sk-SK" sz="1400" dirty="0" err="1"/>
              <a:t>Vasil</a:t>
            </a:r>
            <a:r>
              <a:rPr lang="sk-SK" sz="1400" dirty="0"/>
              <a:t> M., </a:t>
            </a:r>
            <a:r>
              <a:rPr lang="sk-SK" sz="1400" dirty="0" err="1"/>
              <a:t>Koralewski</a:t>
            </a:r>
            <a:r>
              <a:rPr lang="sk-SK" sz="1400" dirty="0"/>
              <a:t>, </a:t>
            </a:r>
            <a:r>
              <a:rPr lang="sk-SK" sz="1400" dirty="0" err="1"/>
              <a:t>Marceli</a:t>
            </a:r>
            <a:r>
              <a:rPr lang="sk-SK" sz="1400" dirty="0"/>
              <a:t>, </a:t>
            </a:r>
            <a:r>
              <a:rPr lang="sk-SK" sz="1400" dirty="0" err="1"/>
              <a:t>Avdeev</a:t>
            </a:r>
            <a:r>
              <a:rPr lang="sk-SK" sz="1400" dirty="0"/>
              <a:t>, </a:t>
            </a:r>
            <a:r>
              <a:rPr lang="sk-SK" sz="1400" dirty="0" err="1"/>
              <a:t>Mikhail</a:t>
            </a:r>
            <a:r>
              <a:rPr lang="sk-SK" sz="1400" dirty="0"/>
              <a:t> V., </a:t>
            </a:r>
            <a:r>
              <a:rPr lang="sk-SK" sz="1400" dirty="0" err="1"/>
              <a:t>Leszczynski</a:t>
            </a:r>
            <a:r>
              <a:rPr lang="sk-SK" sz="1400" dirty="0"/>
              <a:t>, </a:t>
            </a:r>
            <a:r>
              <a:rPr lang="sk-SK" sz="1400" dirty="0" err="1"/>
              <a:t>Blazej</a:t>
            </a:r>
            <a:r>
              <a:rPr lang="sk-SK" sz="1400" dirty="0"/>
              <a:t>, </a:t>
            </a:r>
            <a:r>
              <a:rPr lang="sk-SK" sz="1400" dirty="0" err="1"/>
              <a:t>Jurga</a:t>
            </a:r>
            <a:r>
              <a:rPr lang="sk-SK" sz="1400" dirty="0"/>
              <a:t>, </a:t>
            </a:r>
            <a:r>
              <a:rPr lang="sk-SK" sz="1400" dirty="0" err="1"/>
              <a:t>Stefan</a:t>
            </a:r>
            <a:r>
              <a:rPr lang="sk-SK" sz="1400" dirty="0"/>
              <a:t>, </a:t>
            </a:r>
            <a:r>
              <a:rPr lang="sk-SK" sz="1400" dirty="0" err="1"/>
              <a:t>Gazova</a:t>
            </a:r>
            <a:r>
              <a:rPr lang="sk-SK" sz="1400" dirty="0"/>
              <a:t>, Zuzana, </a:t>
            </a:r>
            <a:r>
              <a:rPr lang="sk-SK" sz="1400" dirty="0" err="1"/>
              <a:t>Hayryan</a:t>
            </a:r>
            <a:r>
              <a:rPr lang="sk-SK" sz="1400" dirty="0"/>
              <a:t>, </a:t>
            </a:r>
            <a:r>
              <a:rPr lang="sk-SK" sz="1400" dirty="0" err="1"/>
              <a:t>Shura</a:t>
            </a:r>
            <a:r>
              <a:rPr lang="sk-SK" sz="1400" dirty="0"/>
              <a:t>, Hu, </a:t>
            </a:r>
            <a:r>
              <a:rPr lang="sk-SK" sz="1400" dirty="0" err="1"/>
              <a:t>Chin-Kun</a:t>
            </a:r>
            <a:r>
              <a:rPr lang="sk-SK" sz="1400" dirty="0"/>
              <a:t>, </a:t>
            </a:r>
            <a:r>
              <a:rPr lang="sk-SK" sz="1400" b="1" u="sng" dirty="0" err="1"/>
              <a:t>Kopcansky</a:t>
            </a:r>
            <a:r>
              <a:rPr lang="sk-SK" sz="1400" b="1" u="sng" dirty="0"/>
              <a:t>, Peter</a:t>
            </a:r>
            <a:r>
              <a:rPr lang="sk-SK" sz="1400" b="1" dirty="0"/>
              <a:t>,</a:t>
            </a:r>
            <a:r>
              <a:rPr lang="sk-SK" sz="1400" dirty="0"/>
              <a:t> , </a:t>
            </a:r>
            <a:r>
              <a:rPr lang="sk-SK" sz="1400" u="sng" dirty="0">
                <a:solidFill>
                  <a:srgbClr val="0000FF"/>
                </a:solidFill>
              </a:rPr>
              <a:t>On </a:t>
            </a:r>
            <a:r>
              <a:rPr lang="sk-SK" sz="1400" u="sng" dirty="0" err="1">
                <a:solidFill>
                  <a:srgbClr val="0000FF"/>
                </a:solidFill>
              </a:rPr>
              <a:t>the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u="sng" dirty="0" err="1">
                <a:solidFill>
                  <a:srgbClr val="0000FF"/>
                </a:solidFill>
              </a:rPr>
              <a:t>adsorption</a:t>
            </a:r>
            <a:r>
              <a:rPr lang="sk-SK" sz="1400" u="sng" dirty="0">
                <a:solidFill>
                  <a:srgbClr val="0000FF"/>
                </a:solidFill>
              </a:rPr>
              <a:t> of magnetite </a:t>
            </a:r>
            <a:r>
              <a:rPr lang="sk-SK" sz="1400" u="sng" dirty="0" err="1">
                <a:solidFill>
                  <a:srgbClr val="0000FF"/>
                </a:solidFill>
              </a:rPr>
              <a:t>nanoparticles</a:t>
            </a:r>
            <a:r>
              <a:rPr lang="sk-SK" sz="1400" u="sng" dirty="0">
                <a:solidFill>
                  <a:srgbClr val="0000FF"/>
                </a:solidFill>
              </a:rPr>
              <a:t> on </a:t>
            </a:r>
            <a:r>
              <a:rPr lang="sk-SK" sz="1400" u="sng" dirty="0" err="1">
                <a:solidFill>
                  <a:srgbClr val="0000FF"/>
                </a:solidFill>
              </a:rPr>
              <a:t>lysozyme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u="sng" dirty="0" err="1">
                <a:solidFill>
                  <a:srgbClr val="0000FF"/>
                </a:solidFill>
              </a:rPr>
              <a:t>amyloid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u="sng" dirty="0" err="1">
                <a:solidFill>
                  <a:srgbClr val="0000FF"/>
                </a:solidFill>
              </a:rPr>
              <a:t>fibrils</a:t>
            </a:r>
            <a:r>
              <a:rPr lang="sk-SK" sz="1400" u="sng" dirty="0"/>
              <a:t>, </a:t>
            </a:r>
            <a:r>
              <a:rPr lang="sk-SK" sz="1400" b="1" u="sng" dirty="0"/>
              <a:t>COLLOIDS AND SURFACES B-BIOINTERFACES</a:t>
            </a:r>
            <a:r>
              <a:rPr lang="sk-SK" sz="1400" u="sng" dirty="0"/>
              <a:t> </a:t>
            </a:r>
            <a:r>
              <a:rPr lang="sk-SK" sz="1400" dirty="0"/>
              <a:t>  </a:t>
            </a:r>
            <a:r>
              <a:rPr lang="sk-SK" sz="1400" dirty="0" err="1"/>
              <a:t>Volume</a:t>
            </a:r>
            <a:r>
              <a:rPr lang="sk-SK" sz="1400" dirty="0"/>
              <a:t>: 146   </a:t>
            </a:r>
            <a:r>
              <a:rPr lang="sk-SK" sz="1400" dirty="0" err="1"/>
              <a:t>Pages</a:t>
            </a:r>
            <a:r>
              <a:rPr lang="sk-SK" sz="1400" dirty="0"/>
              <a:t>: 794-800  </a:t>
            </a:r>
            <a:r>
              <a:rPr lang="sk-SK" sz="1400" dirty="0" smtClean="0"/>
              <a:t>2016</a:t>
            </a:r>
            <a:r>
              <a:rPr lang="sk-SK" sz="1400" b="1" dirty="0"/>
              <a:t>, </a:t>
            </a:r>
            <a:r>
              <a:rPr lang="sk-SK" sz="1400" b="1" dirty="0" smtClean="0"/>
              <a:t>IF=4.269, </a:t>
            </a:r>
            <a:r>
              <a:rPr lang="sk-SK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Q1P</a:t>
            </a:r>
            <a:endParaRPr lang="sk-SK" sz="1400" b="1" dirty="0"/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k-SK" sz="1400" b="1" u="sng" dirty="0" err="1"/>
              <a:t>Molcan</a:t>
            </a:r>
            <a:r>
              <a:rPr lang="sk-SK" sz="1400" b="1" u="sng" dirty="0"/>
              <a:t>, </a:t>
            </a:r>
            <a:r>
              <a:rPr lang="sk-SK" sz="1400" b="1" u="sng" dirty="0" err="1"/>
              <a:t>Matus</a:t>
            </a:r>
            <a:r>
              <a:rPr lang="sk-SK" sz="1400" b="1" dirty="0"/>
              <a:t>;</a:t>
            </a:r>
            <a:r>
              <a:rPr lang="sk-SK" sz="1400" dirty="0"/>
              <a:t> </a:t>
            </a:r>
            <a:r>
              <a:rPr lang="sk-SK" sz="1400" dirty="0" err="1"/>
              <a:t>Gojzewski</a:t>
            </a:r>
            <a:r>
              <a:rPr lang="sk-SK" sz="1400" dirty="0"/>
              <a:t>, Hubert; </a:t>
            </a:r>
            <a:r>
              <a:rPr lang="sk-SK" sz="1400" dirty="0" err="1"/>
              <a:t>Skumiel</a:t>
            </a:r>
            <a:r>
              <a:rPr lang="sk-SK" sz="1400" dirty="0"/>
              <a:t>, </a:t>
            </a:r>
            <a:r>
              <a:rPr lang="sk-SK" sz="1400" dirty="0" err="1"/>
              <a:t>Andrzej</a:t>
            </a:r>
            <a:r>
              <a:rPr lang="sk-SK" sz="1400" dirty="0"/>
              <a:t>; </a:t>
            </a:r>
            <a:r>
              <a:rPr lang="sk-SK" sz="1400" dirty="0" err="1"/>
              <a:t>Dutz</a:t>
            </a:r>
            <a:r>
              <a:rPr lang="sk-SK" sz="1400" dirty="0"/>
              <a:t>, Silvio, </a:t>
            </a:r>
            <a:r>
              <a:rPr lang="sk-SK" sz="1400" dirty="0" err="1"/>
              <a:t>Kovac</a:t>
            </a:r>
            <a:r>
              <a:rPr lang="sk-SK" sz="1400" dirty="0"/>
              <a:t>, Jozef</a:t>
            </a:r>
            <a:r>
              <a:rPr lang="sk-SK" sz="1400" u="sng" dirty="0"/>
              <a:t>, </a:t>
            </a:r>
            <a:r>
              <a:rPr lang="sk-SK" sz="1400" b="1" u="sng" dirty="0" err="1"/>
              <a:t>Kubovcikova</a:t>
            </a:r>
            <a:r>
              <a:rPr lang="sk-SK" sz="1400" b="1" u="sng" dirty="0"/>
              <a:t>, Martina</a:t>
            </a:r>
            <a:r>
              <a:rPr lang="sk-SK" sz="1400" b="1" u="sng" baseline="30000" dirty="0"/>
              <a:t> </a:t>
            </a:r>
            <a:r>
              <a:rPr lang="sk-SK" sz="1400" b="1" u="sng" dirty="0"/>
              <a:t>; </a:t>
            </a:r>
            <a:r>
              <a:rPr lang="sk-SK" sz="1400" b="1" u="sng" dirty="0" err="1"/>
              <a:t>Kopcansky</a:t>
            </a:r>
            <a:r>
              <a:rPr lang="sk-SK" sz="1400" b="1" u="sng" dirty="0"/>
              <a:t>,</a:t>
            </a:r>
            <a:r>
              <a:rPr lang="sk-SK" sz="1400" b="1" dirty="0"/>
              <a:t> Peter</a:t>
            </a:r>
            <a:r>
              <a:rPr lang="sk-SK" sz="1400" dirty="0"/>
              <a:t>, </a:t>
            </a:r>
            <a:r>
              <a:rPr lang="sk-SK" sz="1400" dirty="0" err="1"/>
              <a:t>Vekas</a:t>
            </a:r>
            <a:r>
              <a:rPr lang="sk-SK" sz="1400" dirty="0"/>
              <a:t>, </a:t>
            </a:r>
            <a:r>
              <a:rPr lang="sk-SK" sz="1400" dirty="0" err="1"/>
              <a:t>Ladislau</a:t>
            </a:r>
            <a:r>
              <a:rPr lang="sk-SK" sz="1400" dirty="0"/>
              <a:t>, </a:t>
            </a:r>
            <a:r>
              <a:rPr lang="sk-SK" sz="1400" b="1" u="sng" dirty="0"/>
              <a:t>Timko, Milan</a:t>
            </a:r>
            <a:r>
              <a:rPr lang="sk-SK" sz="1400" dirty="0"/>
              <a:t>, , </a:t>
            </a:r>
            <a:r>
              <a:rPr lang="sk-SK" sz="1400" u="sng" dirty="0">
                <a:solidFill>
                  <a:srgbClr val="0000FF"/>
                </a:solidFill>
              </a:rPr>
              <a:t>Energy </a:t>
            </a:r>
            <a:r>
              <a:rPr lang="sk-SK" sz="1400" u="sng" dirty="0" err="1">
                <a:solidFill>
                  <a:srgbClr val="0000FF"/>
                </a:solidFill>
              </a:rPr>
              <a:t>losses</a:t>
            </a:r>
            <a:r>
              <a:rPr lang="sk-SK" sz="1400" u="sng" dirty="0">
                <a:solidFill>
                  <a:srgbClr val="0000FF"/>
                </a:solidFill>
              </a:rPr>
              <a:t> in </a:t>
            </a:r>
            <a:r>
              <a:rPr lang="sk-SK" sz="1400" u="sng" dirty="0" err="1">
                <a:solidFill>
                  <a:srgbClr val="0000FF"/>
                </a:solidFill>
              </a:rPr>
              <a:t>mechanically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u="sng" dirty="0" err="1">
                <a:solidFill>
                  <a:srgbClr val="0000FF"/>
                </a:solidFill>
              </a:rPr>
              <a:t>modified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u="sng" dirty="0" err="1">
                <a:solidFill>
                  <a:srgbClr val="0000FF"/>
                </a:solidFill>
              </a:rPr>
              <a:t>bacterial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u="sng" dirty="0" err="1">
                <a:solidFill>
                  <a:srgbClr val="0000FF"/>
                </a:solidFill>
              </a:rPr>
              <a:t>magnetosomes</a:t>
            </a:r>
            <a:r>
              <a:rPr lang="sk-SK" sz="1400" u="sng" dirty="0">
                <a:solidFill>
                  <a:srgbClr val="0000FF"/>
                </a:solidFill>
              </a:rPr>
              <a:t> </a:t>
            </a:r>
            <a:r>
              <a:rPr lang="sk-SK" sz="1400" b="1" u="sng" dirty="0"/>
              <a:t>JOURNAL OF PHYSICS D-APPLIED PHYSICS </a:t>
            </a:r>
            <a:r>
              <a:rPr lang="sk-SK" sz="1400" dirty="0"/>
              <a:t>  </a:t>
            </a:r>
            <a:r>
              <a:rPr lang="sk-SK" sz="1400" dirty="0" err="1"/>
              <a:t>Volume</a:t>
            </a:r>
            <a:r>
              <a:rPr lang="sk-SK" sz="1400" dirty="0"/>
              <a:t>: 49   </a:t>
            </a:r>
            <a:r>
              <a:rPr lang="sk-SK" sz="1400" dirty="0" err="1"/>
              <a:t>Issue</a:t>
            </a:r>
            <a:r>
              <a:rPr lang="sk-SK" sz="1400" dirty="0"/>
              <a:t>: 36     </a:t>
            </a:r>
            <a:r>
              <a:rPr lang="sk-SK" sz="1400" dirty="0" err="1"/>
              <a:t>Article</a:t>
            </a:r>
            <a:r>
              <a:rPr lang="sk-SK" sz="1400" dirty="0"/>
              <a:t> </a:t>
            </a:r>
            <a:r>
              <a:rPr lang="sk-SK" sz="1400" dirty="0" err="1"/>
              <a:t>Number</a:t>
            </a:r>
            <a:r>
              <a:rPr lang="sk-SK" sz="1400" dirty="0"/>
              <a:t>: 365002   </a:t>
            </a:r>
            <a:r>
              <a:rPr lang="sk-SK" sz="1400" dirty="0" err="1"/>
              <a:t>Published</a:t>
            </a:r>
            <a:r>
              <a:rPr lang="sk-SK" sz="1400" dirty="0"/>
              <a:t>: SEP 14 2016, </a:t>
            </a:r>
            <a:r>
              <a:rPr lang="sk-SK" sz="1400" b="1" dirty="0" smtClean="0"/>
              <a:t>IF=2.77,</a:t>
            </a:r>
            <a:r>
              <a:rPr lang="sk-SK" sz="1400" dirty="0" smtClean="0"/>
              <a:t> </a:t>
            </a:r>
            <a:r>
              <a:rPr lang="sk-SK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Q1P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b="1" u="sng" dirty="0" err="1"/>
              <a:t>N.Tomašovičová</a:t>
            </a:r>
            <a:r>
              <a:rPr lang="en-US" sz="1400" u="sng" dirty="0"/>
              <a:t>, </a:t>
            </a:r>
            <a:r>
              <a:rPr lang="en-US" sz="1400" dirty="0"/>
              <a:t>J. </a:t>
            </a:r>
            <a:r>
              <a:rPr lang="en-US" sz="1400" dirty="0" err="1"/>
              <a:t>Kováč</a:t>
            </a:r>
            <a:r>
              <a:rPr lang="en-US" sz="1400" dirty="0"/>
              <a:t>, Y. </a:t>
            </a:r>
            <a:r>
              <a:rPr lang="en-US" sz="1400" dirty="0" err="1"/>
              <a:t>Raikher</a:t>
            </a:r>
            <a:r>
              <a:rPr lang="en-US" sz="1400" dirty="0"/>
              <a:t>, N. </a:t>
            </a:r>
            <a:r>
              <a:rPr lang="en-US" sz="1400" dirty="0" err="1"/>
              <a:t>Éber</a:t>
            </a:r>
            <a:r>
              <a:rPr lang="en-US" sz="1400" dirty="0"/>
              <a:t>, T. </a:t>
            </a:r>
            <a:r>
              <a:rPr lang="en-US" sz="1400" dirty="0" err="1"/>
              <a:t>Tóth-Katona</a:t>
            </a:r>
            <a:r>
              <a:rPr lang="en-US" sz="1400" dirty="0"/>
              <a:t>, </a:t>
            </a:r>
            <a:r>
              <a:rPr lang="en-US" sz="1400" b="1" u="sng" dirty="0"/>
              <a:t>V. </a:t>
            </a:r>
            <a:r>
              <a:rPr lang="en-US" sz="1400" b="1" u="sng" dirty="0" err="1"/>
              <a:t>Gdovinová</a:t>
            </a:r>
            <a:r>
              <a:rPr lang="en-US" sz="1400" u="sng" dirty="0"/>
              <a:t>,</a:t>
            </a:r>
            <a:r>
              <a:rPr lang="en-US" sz="1400" dirty="0"/>
              <a:t> J. </a:t>
            </a:r>
            <a:r>
              <a:rPr lang="en-US" sz="1400" dirty="0" err="1"/>
              <a:t>Jadzyn</a:t>
            </a:r>
            <a:r>
              <a:rPr lang="en-US" sz="1400" dirty="0"/>
              <a:t>, R. </a:t>
            </a:r>
            <a:r>
              <a:rPr lang="en-US" sz="1400" dirty="0" err="1"/>
              <a:t>Pinčák</a:t>
            </a:r>
            <a:r>
              <a:rPr lang="en-US" sz="1400" u="sng" dirty="0"/>
              <a:t>, </a:t>
            </a:r>
            <a:r>
              <a:rPr lang="en-US" sz="1400" b="1" u="sng" dirty="0"/>
              <a:t>P. </a:t>
            </a:r>
            <a:r>
              <a:rPr lang="en-US" sz="1400" b="1" u="sng" dirty="0" err="1"/>
              <a:t>Kopčanský</a:t>
            </a:r>
            <a:r>
              <a:rPr lang="en-US" sz="1400" b="1" u="sng" dirty="0"/>
              <a:t>  </a:t>
            </a:r>
            <a:r>
              <a:rPr lang="en-US" sz="1400" dirty="0">
                <a:solidFill>
                  <a:srgbClr val="0000FF"/>
                </a:solidFill>
              </a:rPr>
              <a:t>Biasing a </a:t>
            </a:r>
            <a:r>
              <a:rPr lang="en-US" sz="1400" dirty="0" err="1">
                <a:solidFill>
                  <a:srgbClr val="0000FF"/>
                </a:solidFill>
              </a:rPr>
              <a:t>ferronematic</a:t>
            </a:r>
            <a:r>
              <a:rPr lang="en-US" sz="1400" dirty="0">
                <a:solidFill>
                  <a:srgbClr val="0000FF"/>
                </a:solidFill>
              </a:rPr>
              <a:t> – a new way to detect weak magnetic field</a:t>
            </a:r>
            <a:r>
              <a:rPr lang="en-US" sz="1400" dirty="0"/>
              <a:t>, </a:t>
            </a:r>
            <a:r>
              <a:rPr lang="en-US" sz="1400" b="1" u="sng" dirty="0"/>
              <a:t>SOFT MATTER</a:t>
            </a:r>
            <a:r>
              <a:rPr lang="en-US" sz="1400" i="1" dirty="0"/>
              <a:t> </a:t>
            </a:r>
            <a:r>
              <a:rPr lang="en-US" sz="1400" dirty="0"/>
              <a:t>12 (2016) </a:t>
            </a:r>
            <a:r>
              <a:rPr lang="sk-SK" sz="1400" dirty="0" smtClean="0"/>
              <a:t>IF=3.798, Q1P</a:t>
            </a:r>
            <a:endParaRPr lang="sk-SK" sz="1400" b="1" dirty="0" smtClean="0"/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k-SK" sz="1400" dirty="0" err="1"/>
              <a:t>Jozefczak</a:t>
            </a:r>
            <a:r>
              <a:rPr lang="sk-SK" sz="1400" dirty="0"/>
              <a:t>, A.; </a:t>
            </a:r>
            <a:r>
              <a:rPr lang="sk-SK" sz="1400" dirty="0" err="1"/>
              <a:t>Kaczmarek</a:t>
            </a:r>
            <a:r>
              <a:rPr lang="sk-SK" sz="1400" dirty="0"/>
              <a:t>, K.; </a:t>
            </a:r>
            <a:r>
              <a:rPr lang="sk-SK" sz="1400" dirty="0" err="1"/>
              <a:t>Hornowski</a:t>
            </a:r>
            <a:r>
              <a:rPr lang="sk-SK" sz="1400" dirty="0"/>
              <a:t>, </a:t>
            </a:r>
            <a:r>
              <a:rPr lang="sk-SK" sz="1400" b="1" u="sng" dirty="0" err="1"/>
              <a:t>Kubovcikova</a:t>
            </a:r>
            <a:r>
              <a:rPr lang="sk-SK" sz="1400" b="1" u="sng" dirty="0"/>
              <a:t>, M.</a:t>
            </a:r>
            <a:r>
              <a:rPr lang="sk-SK" sz="1400" b="1" dirty="0"/>
              <a:t>,</a:t>
            </a:r>
            <a:r>
              <a:rPr lang="sk-SK" sz="1400" dirty="0"/>
              <a:t> </a:t>
            </a:r>
            <a:r>
              <a:rPr lang="sk-SK" sz="1400" dirty="0" err="1"/>
              <a:t>Rozynek</a:t>
            </a:r>
            <a:r>
              <a:rPr lang="sk-SK" sz="1400" dirty="0"/>
              <a:t>, Z., </a:t>
            </a:r>
            <a:r>
              <a:rPr lang="sk-SK" sz="1400" b="1" u="sng" dirty="0"/>
              <a:t>Timko, M</a:t>
            </a:r>
            <a:r>
              <a:rPr lang="sk-SK" sz="1400" dirty="0"/>
              <a:t>., </a:t>
            </a:r>
            <a:r>
              <a:rPr lang="sk-SK" sz="1400" dirty="0" err="1"/>
              <a:t>Skumiel</a:t>
            </a:r>
            <a:r>
              <a:rPr lang="sk-SK" sz="1400" dirty="0"/>
              <a:t>, A., </a:t>
            </a:r>
            <a:r>
              <a:rPr lang="sk-SK" sz="1400" u="sng" dirty="0" err="1">
                <a:hlinkClick r:id="rId4"/>
              </a:rPr>
              <a:t>Magnetic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u="sng" dirty="0" err="1">
                <a:hlinkClick r:id="rId4"/>
              </a:rPr>
              <a:t>nanoparticles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u="sng" dirty="0" err="1">
                <a:hlinkClick r:id="rId4"/>
              </a:rPr>
              <a:t>for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u="sng" dirty="0" err="1">
                <a:hlinkClick r:id="rId4"/>
              </a:rPr>
              <a:t>enhancing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u="sng" dirty="0" err="1">
                <a:hlinkClick r:id="rId4"/>
              </a:rPr>
              <a:t>the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u="sng" dirty="0" err="1">
                <a:hlinkClick r:id="rId4"/>
              </a:rPr>
              <a:t>effectiveness</a:t>
            </a:r>
            <a:r>
              <a:rPr lang="sk-SK" sz="1400" u="sng" dirty="0">
                <a:hlinkClick r:id="rId4"/>
              </a:rPr>
              <a:t> of </a:t>
            </a:r>
            <a:r>
              <a:rPr lang="sk-SK" sz="1400" u="sng" dirty="0" err="1">
                <a:hlinkClick r:id="rId4"/>
              </a:rPr>
              <a:t>ultrasonic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u="sng" dirty="0" err="1">
                <a:hlinkClick r:id="rId4"/>
              </a:rPr>
              <a:t>hyperthermia</a:t>
            </a:r>
            <a:r>
              <a:rPr lang="sk-SK" sz="1400" u="sng" dirty="0">
                <a:hlinkClick r:id="rId4"/>
              </a:rPr>
              <a:t> </a:t>
            </a:r>
            <a:r>
              <a:rPr lang="sk-SK" sz="1400" b="1" u="sng" dirty="0"/>
              <a:t>APPLIED PHYSICS LETTERS </a:t>
            </a:r>
            <a:r>
              <a:rPr lang="sk-SK" sz="1400" dirty="0"/>
              <a:t>  </a:t>
            </a:r>
            <a:r>
              <a:rPr lang="sk-SK" sz="1400" dirty="0" err="1"/>
              <a:t>Volume</a:t>
            </a:r>
            <a:r>
              <a:rPr lang="sk-SK" sz="1400" dirty="0"/>
              <a:t>: 108   </a:t>
            </a:r>
            <a:r>
              <a:rPr lang="sk-SK" sz="1400" dirty="0" err="1"/>
              <a:t>Issue</a:t>
            </a:r>
            <a:r>
              <a:rPr lang="sk-SK" sz="1400" dirty="0"/>
              <a:t>: 26     </a:t>
            </a:r>
            <a:r>
              <a:rPr lang="sk-SK" sz="1400" dirty="0" err="1"/>
              <a:t>Article</a:t>
            </a:r>
            <a:r>
              <a:rPr lang="sk-SK" sz="1400" dirty="0"/>
              <a:t> </a:t>
            </a:r>
            <a:r>
              <a:rPr lang="sk-SK" sz="1400" dirty="0" err="1"/>
              <a:t>Number</a:t>
            </a:r>
            <a:r>
              <a:rPr lang="sk-SK" sz="1400" dirty="0"/>
              <a:t>: 263701   </a:t>
            </a:r>
            <a:r>
              <a:rPr lang="sk-SK" sz="1400" dirty="0" err="1"/>
              <a:t>Published</a:t>
            </a:r>
            <a:r>
              <a:rPr lang="sk-SK" sz="1400" dirty="0"/>
              <a:t>: JUN 27 2016, </a:t>
            </a:r>
            <a:r>
              <a:rPr lang="sk-SK" sz="1400" dirty="0" smtClean="0"/>
              <a:t>IF=3.142, Q1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k-SK" sz="1400" dirty="0" err="1"/>
              <a:t>Kudelcik</a:t>
            </a:r>
            <a:r>
              <a:rPr lang="sk-SK" sz="1400" dirty="0"/>
              <a:t>, Jozef; </a:t>
            </a:r>
            <a:r>
              <a:rPr lang="sk-SK" sz="1400" dirty="0" err="1"/>
              <a:t>Hardon</a:t>
            </a:r>
            <a:r>
              <a:rPr lang="sk-SK" sz="1400" dirty="0"/>
              <a:t>, </a:t>
            </a:r>
            <a:r>
              <a:rPr lang="sk-SK" sz="1400" dirty="0" err="1"/>
              <a:t>Stefan</a:t>
            </a:r>
            <a:r>
              <a:rPr lang="sk-SK" sz="1400" dirty="0"/>
              <a:t>; </a:t>
            </a:r>
            <a:r>
              <a:rPr lang="sk-SK" sz="1400" dirty="0" err="1"/>
              <a:t>Bury</a:t>
            </a:r>
            <a:r>
              <a:rPr lang="sk-SK" sz="1400" dirty="0"/>
              <a:t>, </a:t>
            </a:r>
            <a:r>
              <a:rPr lang="sk-SK" sz="1400" b="1" u="sng" dirty="0"/>
              <a:t>Peter; </a:t>
            </a:r>
            <a:r>
              <a:rPr lang="sk-SK" sz="1400" b="1" u="sng" dirty="0" err="1"/>
              <a:t>Kopcansky</a:t>
            </a:r>
            <a:r>
              <a:rPr lang="sk-SK" sz="1400" b="1" u="sng" dirty="0"/>
              <a:t>, Peter</a:t>
            </a:r>
            <a:r>
              <a:rPr lang="sk-SK" sz="1400" b="1" u="sng" baseline="30000" dirty="0"/>
              <a:t> </a:t>
            </a:r>
            <a:r>
              <a:rPr lang="sk-SK" sz="1400" b="1" u="sng" dirty="0"/>
              <a:t>; Timko, Milan</a:t>
            </a:r>
            <a:r>
              <a:rPr lang="sk-SK" sz="1400" dirty="0"/>
              <a:t> </a:t>
            </a:r>
            <a:r>
              <a:rPr lang="sk-SK" sz="1400" u="sng" dirty="0" err="1">
                <a:hlinkClick r:id="rId5"/>
              </a:rPr>
              <a:t>Acoustic</a:t>
            </a:r>
            <a:r>
              <a:rPr lang="sk-SK" sz="1400" u="sng" dirty="0">
                <a:hlinkClick r:id="rId5"/>
              </a:rPr>
              <a:t> </a:t>
            </a:r>
            <a:r>
              <a:rPr lang="sk-SK" sz="1400" u="sng" dirty="0" err="1">
                <a:hlinkClick r:id="rId5"/>
              </a:rPr>
              <a:t>spectroscopy</a:t>
            </a:r>
            <a:r>
              <a:rPr lang="sk-SK" sz="1400" u="sng" dirty="0">
                <a:hlinkClick r:id="rId5"/>
              </a:rPr>
              <a:t> of </a:t>
            </a:r>
            <a:r>
              <a:rPr lang="sk-SK" sz="1400" u="sng" dirty="0" err="1">
                <a:hlinkClick r:id="rId5"/>
              </a:rPr>
              <a:t>magnetic</a:t>
            </a:r>
            <a:r>
              <a:rPr lang="sk-SK" sz="1400" u="sng" dirty="0">
                <a:hlinkClick r:id="rId5"/>
              </a:rPr>
              <a:t> </a:t>
            </a:r>
            <a:r>
              <a:rPr lang="sk-SK" sz="1400" u="sng" dirty="0" err="1">
                <a:hlinkClick r:id="rId5"/>
              </a:rPr>
              <a:t>fluids</a:t>
            </a:r>
            <a:r>
              <a:rPr lang="sk-SK" sz="1400" u="sng" dirty="0">
                <a:hlinkClick r:id="rId5"/>
              </a:rPr>
              <a:t> </a:t>
            </a:r>
            <a:r>
              <a:rPr lang="sk-SK" sz="1400" u="sng" dirty="0" err="1">
                <a:hlinkClick r:id="rId5"/>
              </a:rPr>
              <a:t>based</a:t>
            </a:r>
            <a:r>
              <a:rPr lang="sk-SK" sz="1400" u="sng" dirty="0">
                <a:hlinkClick r:id="rId5"/>
              </a:rPr>
              <a:t> on </a:t>
            </a:r>
            <a:r>
              <a:rPr lang="sk-SK" sz="1400" u="sng" dirty="0" err="1">
                <a:hlinkClick r:id="rId5"/>
              </a:rPr>
              <a:t>transformer</a:t>
            </a:r>
            <a:r>
              <a:rPr lang="sk-SK" sz="1400" u="sng" dirty="0">
                <a:hlinkClick r:id="rId5"/>
              </a:rPr>
              <a:t> </a:t>
            </a:r>
            <a:r>
              <a:rPr lang="sk-SK" sz="1400" u="sng" dirty="0" err="1">
                <a:hlinkClick r:id="rId5"/>
              </a:rPr>
              <a:t>oil</a:t>
            </a:r>
            <a:r>
              <a:rPr lang="sk-SK" sz="1400" u="sng" dirty="0">
                <a:hlinkClick r:id="rId5"/>
              </a:rPr>
              <a:t> </a:t>
            </a:r>
            <a:r>
              <a:rPr lang="sk-SK" sz="1400" b="1" u="sng" dirty="0" smtClean="0"/>
              <a:t>JOURNAL </a:t>
            </a:r>
            <a:r>
              <a:rPr lang="sk-SK" sz="1400" b="1" u="sng" dirty="0"/>
              <a:t>OF INTELLIGENT MATERIAL SYSTEMS AND STRUCTURES</a:t>
            </a:r>
            <a:r>
              <a:rPr lang="sk-SK" sz="1400" u="sng" dirty="0"/>
              <a:t> </a:t>
            </a:r>
            <a:r>
              <a:rPr lang="sk-SK" sz="1400" dirty="0"/>
              <a:t>  </a:t>
            </a:r>
            <a:r>
              <a:rPr lang="sk-SK" sz="1400" dirty="0" err="1"/>
              <a:t>Volume</a:t>
            </a:r>
            <a:r>
              <a:rPr lang="sk-SK" sz="1400" dirty="0"/>
              <a:t>: 27   </a:t>
            </a:r>
            <a:r>
              <a:rPr lang="sk-SK" sz="1400" dirty="0" err="1"/>
              <a:t>Issue</a:t>
            </a:r>
            <a:r>
              <a:rPr lang="sk-SK" sz="1400" dirty="0"/>
              <a:t>: 7   </a:t>
            </a:r>
            <a:r>
              <a:rPr lang="sk-SK" sz="1400" dirty="0" err="1"/>
              <a:t>Pages</a:t>
            </a:r>
            <a:r>
              <a:rPr lang="sk-SK" sz="1400" dirty="0"/>
              <a:t>: 935-943   </a:t>
            </a:r>
            <a:r>
              <a:rPr lang="sk-SK" sz="1400" dirty="0" err="1"/>
              <a:t>Published</a:t>
            </a:r>
            <a:r>
              <a:rPr lang="sk-SK" sz="1400" dirty="0"/>
              <a:t>: APR 2016, </a:t>
            </a:r>
            <a:r>
              <a:rPr lang="sk-SK" sz="1400" dirty="0" smtClean="0"/>
              <a:t>IF=2.1, Q1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k-SK" sz="1400" dirty="0" err="1"/>
              <a:t>Studenyak</a:t>
            </a:r>
            <a:r>
              <a:rPr lang="sk-SK" sz="1400" dirty="0"/>
              <a:t>, I. P.; </a:t>
            </a:r>
            <a:r>
              <a:rPr lang="sk-SK" sz="1400" dirty="0" err="1"/>
              <a:t>Demko</a:t>
            </a:r>
            <a:r>
              <a:rPr lang="sk-SK" sz="1400" dirty="0"/>
              <a:t>, P. </a:t>
            </a:r>
            <a:r>
              <a:rPr lang="sk-SK" sz="1400" dirty="0" err="1"/>
              <a:t>Yu</a:t>
            </a:r>
            <a:r>
              <a:rPr lang="sk-SK" sz="1400" dirty="0"/>
              <a:t>.; </a:t>
            </a:r>
            <a:r>
              <a:rPr lang="sk-SK" sz="1400" dirty="0" err="1"/>
              <a:t>Studenyak</a:t>
            </a:r>
            <a:r>
              <a:rPr lang="sk-SK" sz="1400" dirty="0"/>
              <a:t>, V. I., </a:t>
            </a:r>
            <a:r>
              <a:rPr lang="sk-SK" sz="1400" dirty="0" err="1"/>
              <a:t>Maior</a:t>
            </a:r>
            <a:r>
              <a:rPr lang="sk-SK" sz="1400" dirty="0"/>
              <a:t>, M. M., </a:t>
            </a:r>
            <a:r>
              <a:rPr lang="sk-SK" sz="1400" dirty="0" err="1"/>
              <a:t>Il'kovic</a:t>
            </a:r>
            <a:r>
              <a:rPr lang="sk-SK" sz="1400" dirty="0"/>
              <a:t>, S., </a:t>
            </a:r>
            <a:r>
              <a:rPr lang="sk-SK" sz="1400" dirty="0" err="1"/>
              <a:t>Reiffers</a:t>
            </a:r>
            <a:r>
              <a:rPr lang="sk-SK" sz="1400" dirty="0"/>
              <a:t>, M., </a:t>
            </a:r>
            <a:r>
              <a:rPr lang="sk-SK" sz="1400" b="1" u="sng" dirty="0"/>
              <a:t>Timko, M</a:t>
            </a:r>
            <a:r>
              <a:rPr lang="sk-SK" sz="1400" dirty="0"/>
              <a:t>,  </a:t>
            </a:r>
            <a:r>
              <a:rPr lang="sk-SK" sz="1400" u="sng" dirty="0" err="1">
                <a:hlinkClick r:id="rId6"/>
              </a:rPr>
              <a:t>Size</a:t>
            </a:r>
            <a:r>
              <a:rPr lang="sk-SK" sz="1400" u="sng" dirty="0">
                <a:hlinkClick r:id="rId6"/>
              </a:rPr>
              <a:t> </a:t>
            </a:r>
            <a:r>
              <a:rPr lang="sk-SK" sz="1400" u="sng" dirty="0" err="1">
                <a:hlinkClick r:id="rId6"/>
              </a:rPr>
              <a:t>effect</a:t>
            </a:r>
            <a:r>
              <a:rPr lang="sk-SK" sz="1400" u="sng" dirty="0">
                <a:hlinkClick r:id="rId6"/>
              </a:rPr>
              <a:t> on </a:t>
            </a:r>
            <a:r>
              <a:rPr lang="sk-SK" sz="1400" u="sng" dirty="0" err="1">
                <a:hlinkClick r:id="rId6"/>
              </a:rPr>
              <a:t>heat</a:t>
            </a:r>
            <a:r>
              <a:rPr lang="sk-SK" sz="1400" u="sng" dirty="0">
                <a:hlinkClick r:id="rId6"/>
              </a:rPr>
              <a:t> </a:t>
            </a:r>
            <a:r>
              <a:rPr lang="sk-SK" sz="1400" u="sng" dirty="0" err="1">
                <a:hlinkClick r:id="rId6"/>
              </a:rPr>
              <a:t>capacity</a:t>
            </a:r>
            <a:r>
              <a:rPr lang="sk-SK" sz="1400" u="sng" dirty="0">
                <a:hlinkClick r:id="rId6"/>
              </a:rPr>
              <a:t> and </a:t>
            </a:r>
            <a:r>
              <a:rPr lang="sk-SK" sz="1400" u="sng" dirty="0" err="1">
                <a:hlinkClick r:id="rId6"/>
              </a:rPr>
              <a:t>phase</a:t>
            </a:r>
            <a:r>
              <a:rPr lang="sk-SK" sz="1400" u="sng" dirty="0">
                <a:hlinkClick r:id="rId6"/>
              </a:rPr>
              <a:t> </a:t>
            </a:r>
            <a:r>
              <a:rPr lang="sk-SK" sz="1400" u="sng" dirty="0" err="1">
                <a:hlinkClick r:id="rId6"/>
              </a:rPr>
              <a:t>transitions</a:t>
            </a:r>
            <a:r>
              <a:rPr lang="sk-SK" sz="1400" u="sng" dirty="0">
                <a:hlinkClick r:id="rId6"/>
              </a:rPr>
              <a:t> in Cu6PS5I </a:t>
            </a:r>
            <a:r>
              <a:rPr lang="sk-SK" sz="1400" u="sng" dirty="0" err="1">
                <a:hlinkClick r:id="rId6"/>
              </a:rPr>
              <a:t>superionic</a:t>
            </a:r>
            <a:r>
              <a:rPr lang="sk-SK" sz="1400" u="sng" dirty="0">
                <a:hlinkClick r:id="rId6"/>
              </a:rPr>
              <a:t> </a:t>
            </a:r>
            <a:r>
              <a:rPr lang="sk-SK" sz="1400" u="sng" dirty="0" err="1">
                <a:hlinkClick r:id="rId6"/>
              </a:rPr>
              <a:t>conductors</a:t>
            </a:r>
            <a:r>
              <a:rPr lang="sk-SK" sz="1400" u="sng" dirty="0">
                <a:hlinkClick r:id="rId6"/>
              </a:rPr>
              <a:t> </a:t>
            </a:r>
            <a:r>
              <a:rPr lang="sk-SK" sz="1400" b="1" dirty="0"/>
              <a:t>J</a:t>
            </a:r>
            <a:r>
              <a:rPr lang="sk-SK" sz="1400" b="1" u="sng" dirty="0"/>
              <a:t>OURNAL OF ALLOYS AND COMPOUNDS </a:t>
            </a:r>
            <a:r>
              <a:rPr lang="sk-SK" sz="1400" dirty="0"/>
              <a:t>  </a:t>
            </a:r>
            <a:r>
              <a:rPr lang="sk-SK" sz="1400" dirty="0" err="1"/>
              <a:t>Volume</a:t>
            </a:r>
            <a:r>
              <a:rPr lang="sk-SK" sz="1400" dirty="0"/>
              <a:t>: 656   </a:t>
            </a:r>
            <a:r>
              <a:rPr lang="sk-SK" sz="1400" dirty="0" err="1"/>
              <a:t>Pages</a:t>
            </a:r>
            <a:r>
              <a:rPr lang="sk-SK" sz="1400" dirty="0"/>
              <a:t>: 439-442   </a:t>
            </a:r>
            <a:r>
              <a:rPr lang="sk-SK" sz="1400" dirty="0" err="1"/>
              <a:t>Published</a:t>
            </a:r>
            <a:r>
              <a:rPr lang="sk-SK" sz="1400" dirty="0"/>
              <a:t>: JAN 25 2016, IF=3.014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k-SK" sz="1400" dirty="0" err="1"/>
              <a:t>Musatov</a:t>
            </a:r>
            <a:r>
              <a:rPr lang="sk-SK" sz="1400" dirty="0"/>
              <a:t>, Andrey, </a:t>
            </a:r>
            <a:r>
              <a:rPr lang="sk-SK" sz="1400" dirty="0" err="1"/>
              <a:t>Siposova</a:t>
            </a:r>
            <a:r>
              <a:rPr lang="sk-SK" sz="1400" dirty="0"/>
              <a:t>, </a:t>
            </a:r>
            <a:r>
              <a:rPr lang="sk-SK" sz="1400" dirty="0" err="1"/>
              <a:t>Katarina</a:t>
            </a:r>
            <a:r>
              <a:rPr lang="sk-SK" sz="1400" dirty="0"/>
              <a:t>, </a:t>
            </a:r>
            <a:r>
              <a:rPr lang="sk-SK" sz="1400" b="1" u="sng" dirty="0" err="1"/>
              <a:t>Kubovcikova</a:t>
            </a:r>
            <a:r>
              <a:rPr lang="sk-SK" sz="1400" b="1" u="sng" dirty="0"/>
              <a:t>, Martina</a:t>
            </a:r>
            <a:r>
              <a:rPr lang="sk-SK" sz="1400" dirty="0"/>
              <a:t>, </a:t>
            </a:r>
            <a:r>
              <a:rPr lang="sk-SK" sz="1400" dirty="0" err="1"/>
              <a:t>Lysakova</a:t>
            </a:r>
            <a:r>
              <a:rPr lang="sk-SK" sz="1400" dirty="0"/>
              <a:t>, Veronika, </a:t>
            </a:r>
            <a:r>
              <a:rPr lang="sk-SK" sz="1400" dirty="0" err="1"/>
              <a:t>Varhac</a:t>
            </a:r>
            <a:r>
              <a:rPr lang="sk-SK" sz="1400" dirty="0"/>
              <a:t>, Rastislav, </a:t>
            </a:r>
            <a:r>
              <a:rPr lang="sk-SK" sz="1400" dirty="0" err="1">
                <a:solidFill>
                  <a:srgbClr val="0000FF"/>
                </a:solidFill>
              </a:rPr>
              <a:t>Functional</a:t>
            </a:r>
            <a:r>
              <a:rPr lang="sk-SK" sz="1400" dirty="0">
                <a:solidFill>
                  <a:srgbClr val="0000FF"/>
                </a:solidFill>
              </a:rPr>
              <a:t> and </a:t>
            </a:r>
            <a:r>
              <a:rPr lang="sk-SK" sz="1400" dirty="0" err="1">
                <a:solidFill>
                  <a:srgbClr val="0000FF"/>
                </a:solidFill>
              </a:rPr>
              <a:t>structural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evaluation</a:t>
            </a:r>
            <a:r>
              <a:rPr lang="sk-SK" sz="1400" dirty="0">
                <a:solidFill>
                  <a:srgbClr val="0000FF"/>
                </a:solidFill>
              </a:rPr>
              <a:t> of </a:t>
            </a:r>
            <a:r>
              <a:rPr lang="sk-SK" sz="1400" dirty="0" err="1">
                <a:solidFill>
                  <a:srgbClr val="0000FF"/>
                </a:solidFill>
              </a:rPr>
              <a:t>bovine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heart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cytochrome</a:t>
            </a:r>
            <a:r>
              <a:rPr lang="sk-SK" sz="1400" dirty="0">
                <a:solidFill>
                  <a:srgbClr val="0000FF"/>
                </a:solidFill>
              </a:rPr>
              <a:t> c </a:t>
            </a:r>
            <a:r>
              <a:rPr lang="sk-SK" sz="1400" dirty="0" err="1">
                <a:solidFill>
                  <a:srgbClr val="0000FF"/>
                </a:solidFill>
              </a:rPr>
              <a:t>oxidase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incorporated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into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Bicelles</a:t>
            </a:r>
            <a:r>
              <a:rPr lang="sk-SK" sz="1400" dirty="0">
                <a:solidFill>
                  <a:srgbClr val="0000FF"/>
                </a:solidFill>
              </a:rPr>
              <a:t>,. </a:t>
            </a:r>
            <a:r>
              <a:rPr lang="sk-SK" sz="1400" b="1" u="sng" dirty="0"/>
              <a:t>BIOCHIMIE</a:t>
            </a:r>
            <a:r>
              <a:rPr lang="sk-SK" sz="1400" dirty="0"/>
              <a:t>, </a:t>
            </a:r>
            <a:r>
              <a:rPr lang="sk-SK" sz="1400" dirty="0" err="1"/>
              <a:t>Volume</a:t>
            </a:r>
            <a:r>
              <a:rPr lang="sk-SK" sz="1400" dirty="0"/>
              <a:t>: 121, </a:t>
            </a:r>
            <a:r>
              <a:rPr lang="sk-SK" sz="1400" dirty="0" err="1"/>
              <a:t>Pages</a:t>
            </a:r>
            <a:r>
              <a:rPr lang="sk-SK" sz="1400" dirty="0"/>
              <a:t>: 21-28, DOI: 10.1016/j.biochi.2015.11.018, </a:t>
            </a:r>
            <a:r>
              <a:rPr lang="sk-SK" sz="1400" dirty="0" err="1"/>
              <a:t>Published</a:t>
            </a:r>
            <a:r>
              <a:rPr lang="sk-SK" sz="1400" dirty="0"/>
              <a:t>: FEB 2016, </a:t>
            </a:r>
            <a:r>
              <a:rPr lang="sk-SK" sz="1400" dirty="0" smtClean="0"/>
              <a:t>IF=3.01, Q1</a:t>
            </a:r>
            <a:endParaRPr lang="sk-SK" sz="1400" dirty="0"/>
          </a:p>
          <a:p>
            <a:pPr>
              <a:lnSpc>
                <a:spcPct val="107000"/>
              </a:lnSpc>
            </a:pPr>
            <a:endParaRPr lang="sk-SK" sz="1400" dirty="0"/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sk-SK" sz="14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sk-SK" sz="1400" b="1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sk-S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0"/>
            <a:ext cx="11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b="1" dirty="0"/>
              <a:t>Publikácie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13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07504" y="385694"/>
            <a:ext cx="9144000" cy="734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sk-SK" sz="1400" dirty="0" err="1" smtClean="0"/>
              <a:t>Jozefczak</a:t>
            </a:r>
            <a:r>
              <a:rPr lang="sk-SK" sz="1400" dirty="0"/>
              <a:t>, </a:t>
            </a:r>
            <a:r>
              <a:rPr lang="sk-SK" sz="1400" dirty="0" err="1"/>
              <a:t>Arkadiusz</a:t>
            </a:r>
            <a:r>
              <a:rPr lang="sk-SK" sz="1400" dirty="0"/>
              <a:t>; </a:t>
            </a:r>
            <a:r>
              <a:rPr lang="sk-SK" sz="1400" dirty="0" err="1"/>
              <a:t>Hornowski</a:t>
            </a:r>
            <a:r>
              <a:rPr lang="sk-SK" sz="1400" dirty="0"/>
              <a:t>, </a:t>
            </a:r>
            <a:r>
              <a:rPr lang="sk-SK" sz="1400" dirty="0" err="1"/>
              <a:t>Tomasz</a:t>
            </a:r>
            <a:r>
              <a:rPr lang="sk-SK" sz="1400" dirty="0"/>
              <a:t>; </a:t>
            </a:r>
            <a:r>
              <a:rPr lang="sk-SK" sz="1400" dirty="0" err="1"/>
              <a:t>Krol</a:t>
            </a:r>
            <a:r>
              <a:rPr lang="sk-SK" sz="1400" dirty="0"/>
              <a:t>, </a:t>
            </a:r>
            <a:r>
              <a:rPr lang="sk-SK" sz="1400" dirty="0" err="1"/>
              <a:t>Anita</a:t>
            </a:r>
            <a:r>
              <a:rPr lang="sk-SK" sz="1400" dirty="0"/>
              <a:t>, </a:t>
            </a:r>
            <a:r>
              <a:rPr lang="sk-SK" sz="1400" b="1" u="sng" dirty="0" err="1"/>
              <a:t>Molcan</a:t>
            </a:r>
            <a:r>
              <a:rPr lang="sk-SK" sz="1400" b="1" u="sng" dirty="0"/>
              <a:t>, </a:t>
            </a:r>
            <a:r>
              <a:rPr lang="sk-SK" sz="1400" b="1" u="sng" dirty="0" err="1"/>
              <a:t>Matus</a:t>
            </a:r>
            <a:r>
              <a:rPr lang="sk-SK" sz="1400" dirty="0"/>
              <a:t>, </a:t>
            </a:r>
            <a:r>
              <a:rPr lang="sk-SK" sz="1400" dirty="0" err="1"/>
              <a:t>Leszczynski</a:t>
            </a:r>
            <a:r>
              <a:rPr lang="sk-SK" sz="1400" dirty="0"/>
              <a:t>, </a:t>
            </a:r>
            <a:r>
              <a:rPr lang="sk-SK" sz="1400" dirty="0" err="1"/>
              <a:t>Blazej</a:t>
            </a:r>
            <a:r>
              <a:rPr lang="sk-SK" sz="1400" dirty="0"/>
              <a:t>, </a:t>
            </a:r>
            <a:r>
              <a:rPr lang="sk-SK" sz="1400" b="1" u="sng" dirty="0"/>
              <a:t>Timko, Milan</a:t>
            </a:r>
            <a:r>
              <a:rPr lang="sk-SK" sz="1400" dirty="0"/>
              <a:t>, </a:t>
            </a:r>
            <a:r>
              <a:rPr lang="sk-SK" sz="1400" u="sng" dirty="0" err="1">
                <a:hlinkClick r:id="rId3"/>
              </a:rPr>
              <a:t>The</a:t>
            </a:r>
            <a:r>
              <a:rPr lang="sk-SK" sz="1400" u="sng" dirty="0">
                <a:hlinkClick r:id="rId3"/>
              </a:rPr>
              <a:t> </a:t>
            </a:r>
            <a:r>
              <a:rPr lang="sk-SK" sz="1400" u="sng" dirty="0" err="1">
                <a:hlinkClick r:id="rId3"/>
              </a:rPr>
              <a:t>Effect</a:t>
            </a:r>
            <a:r>
              <a:rPr lang="sk-SK" sz="1400" u="sng" dirty="0">
                <a:hlinkClick r:id="rId3"/>
              </a:rPr>
              <a:t> of </a:t>
            </a:r>
            <a:r>
              <a:rPr lang="sk-SK" sz="1400" u="sng" dirty="0" err="1">
                <a:hlinkClick r:id="rId3"/>
              </a:rPr>
              <a:t>Sonication</a:t>
            </a:r>
            <a:r>
              <a:rPr lang="sk-SK" sz="1400" u="sng" dirty="0">
                <a:hlinkClick r:id="rId3"/>
              </a:rPr>
              <a:t> on </a:t>
            </a:r>
            <a:r>
              <a:rPr lang="sk-SK" sz="1400" u="sng" dirty="0" err="1">
                <a:hlinkClick r:id="rId3"/>
              </a:rPr>
              <a:t>Acoustic</a:t>
            </a:r>
            <a:r>
              <a:rPr lang="sk-SK" sz="1400" u="sng" dirty="0">
                <a:hlinkClick r:id="rId3"/>
              </a:rPr>
              <a:t> </a:t>
            </a:r>
            <a:r>
              <a:rPr lang="sk-SK" sz="1400" u="sng" dirty="0" err="1">
                <a:hlinkClick r:id="rId3"/>
              </a:rPr>
              <a:t>Properties</a:t>
            </a:r>
            <a:r>
              <a:rPr lang="sk-SK" sz="1400" u="sng" dirty="0">
                <a:hlinkClick r:id="rId3"/>
              </a:rPr>
              <a:t> of </a:t>
            </a:r>
            <a:r>
              <a:rPr lang="sk-SK" sz="1400" u="sng" dirty="0" err="1">
                <a:hlinkClick r:id="rId3"/>
              </a:rPr>
              <a:t>Biogenic</a:t>
            </a:r>
            <a:r>
              <a:rPr lang="sk-SK" sz="1400" u="sng" dirty="0">
                <a:hlinkClick r:id="rId3"/>
              </a:rPr>
              <a:t> </a:t>
            </a:r>
            <a:r>
              <a:rPr lang="sk-SK" sz="1400" u="sng" dirty="0" err="1">
                <a:hlinkClick r:id="rId3"/>
              </a:rPr>
              <a:t>Ferroparticle</a:t>
            </a:r>
            <a:r>
              <a:rPr lang="sk-SK" sz="1400" u="sng" dirty="0">
                <a:hlinkClick r:id="rId3"/>
              </a:rPr>
              <a:t> </a:t>
            </a:r>
            <a:r>
              <a:rPr lang="sk-SK" sz="1400" u="sng" dirty="0" err="1">
                <a:hlinkClick r:id="rId3"/>
              </a:rPr>
              <a:t>Suspension</a:t>
            </a:r>
            <a:r>
              <a:rPr lang="sk-SK" sz="1400" u="sng" dirty="0">
                <a:hlinkClick r:id="rId3"/>
              </a:rPr>
              <a:t> </a:t>
            </a:r>
            <a:r>
              <a:rPr lang="sk-SK" sz="1400" b="1" u="sng" dirty="0"/>
              <a:t>ARCHIVES OF ACOUSTICS </a:t>
            </a:r>
            <a:r>
              <a:rPr lang="sk-SK" sz="1400" dirty="0"/>
              <a:t>  </a:t>
            </a:r>
            <a:r>
              <a:rPr lang="sk-SK" sz="1400" dirty="0" err="1"/>
              <a:t>Volume</a:t>
            </a:r>
            <a:r>
              <a:rPr lang="sk-SK" sz="1400" dirty="0"/>
              <a:t>: 41   </a:t>
            </a:r>
            <a:r>
              <a:rPr lang="sk-SK" sz="1400" dirty="0" err="1"/>
              <a:t>Issue</a:t>
            </a:r>
            <a:r>
              <a:rPr lang="sk-SK" sz="1400" dirty="0"/>
              <a:t>: 1   </a:t>
            </a:r>
            <a:r>
              <a:rPr lang="sk-SK" sz="1400" dirty="0" err="1"/>
              <a:t>Pages</a:t>
            </a:r>
            <a:r>
              <a:rPr lang="sk-SK" sz="1400" dirty="0"/>
              <a:t>: 161-168 </a:t>
            </a:r>
            <a:r>
              <a:rPr lang="sk-SK" sz="1400" dirty="0" err="1"/>
              <a:t>Published</a:t>
            </a:r>
            <a:r>
              <a:rPr lang="sk-SK" sz="1400" dirty="0"/>
              <a:t>: 2016, </a:t>
            </a:r>
            <a:r>
              <a:rPr lang="sk-SK" sz="1400" dirty="0" smtClean="0"/>
              <a:t>IF=0.66, Q2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r>
              <a:rPr lang="sk-SK" sz="1400" dirty="0"/>
              <a:t>. P. </a:t>
            </a:r>
            <a:r>
              <a:rPr lang="sk-SK" sz="1400" dirty="0" err="1"/>
              <a:t>Studenyak</a:t>
            </a:r>
            <a:r>
              <a:rPr lang="sk-SK" sz="1400" dirty="0"/>
              <a:t>, V. Y. </a:t>
            </a:r>
            <a:r>
              <a:rPr lang="sk-SK" sz="1400" dirty="0" err="1"/>
              <a:t>Izai</a:t>
            </a:r>
            <a:r>
              <a:rPr lang="sk-SK" sz="1400" dirty="0"/>
              <a:t>, V. I. </a:t>
            </a:r>
            <a:r>
              <a:rPr lang="sk-SK" sz="1400" dirty="0" err="1"/>
              <a:t>Studenyak</a:t>
            </a:r>
            <a:r>
              <a:rPr lang="sk-SK" sz="1400" dirty="0"/>
              <a:t>, O. V. </a:t>
            </a:r>
            <a:r>
              <a:rPr lang="sk-SK" sz="1400" dirty="0" err="1"/>
              <a:t>Kovalchuk</a:t>
            </a:r>
            <a:r>
              <a:rPr lang="sk-SK" sz="1400" dirty="0"/>
              <a:t>, T. M. </a:t>
            </a:r>
            <a:r>
              <a:rPr lang="sk-SK" sz="1400" dirty="0" err="1"/>
              <a:t>Kovalchuk</a:t>
            </a:r>
            <a:r>
              <a:rPr lang="sk-SK" sz="1400" u="sng" dirty="0"/>
              <a:t>, </a:t>
            </a:r>
            <a:r>
              <a:rPr lang="sk-SK" sz="1400" b="1" u="sng" dirty="0"/>
              <a:t>P., </a:t>
            </a:r>
            <a:r>
              <a:rPr lang="sk-SK" sz="1400" b="1" u="sng" dirty="0" err="1"/>
              <a:t>Kopčanský</a:t>
            </a:r>
            <a:r>
              <a:rPr lang="sk-SK" sz="1400" b="1" u="sng" dirty="0"/>
              <a:t>, M. Timko, N. Tomašovičová, V. </a:t>
            </a:r>
            <a:r>
              <a:rPr lang="sk-SK" sz="1400" b="1" u="sng" dirty="0" err="1"/>
              <a:t>Zavisova</a:t>
            </a:r>
            <a:r>
              <a:rPr lang="sk-SK" sz="1400" u="sng" dirty="0"/>
              <a:t>, J. </a:t>
            </a:r>
            <a:r>
              <a:rPr lang="sk-SK" sz="1400" u="sng" dirty="0" err="1"/>
              <a:t>Miskuf</a:t>
            </a:r>
            <a:r>
              <a:rPr lang="sk-SK" sz="1400" dirty="0"/>
              <a:t> &amp; I. V. </a:t>
            </a:r>
            <a:r>
              <a:rPr lang="sk-SK" sz="1400" dirty="0" err="1">
                <a:solidFill>
                  <a:srgbClr val="0000FF"/>
                </a:solidFill>
              </a:rPr>
              <a:t>Oleinikova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Influence</a:t>
            </a:r>
            <a:r>
              <a:rPr lang="sk-SK" sz="1400" dirty="0">
                <a:solidFill>
                  <a:srgbClr val="0000FF"/>
                </a:solidFill>
              </a:rPr>
              <a:t> of Cu6PS5І </a:t>
            </a:r>
            <a:r>
              <a:rPr lang="sk-SK" sz="1400" dirty="0" err="1">
                <a:solidFill>
                  <a:srgbClr val="0000FF"/>
                </a:solidFill>
              </a:rPr>
              <a:t>superionic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nanoparticles</a:t>
            </a:r>
            <a:r>
              <a:rPr lang="sk-SK" sz="1400" dirty="0">
                <a:solidFill>
                  <a:srgbClr val="0000FF"/>
                </a:solidFill>
              </a:rPr>
              <a:t> on </a:t>
            </a:r>
            <a:r>
              <a:rPr lang="sk-SK" sz="1400" dirty="0" err="1">
                <a:solidFill>
                  <a:srgbClr val="0000FF"/>
                </a:solidFill>
              </a:rPr>
              <a:t>the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dielectric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properties</a:t>
            </a:r>
            <a:r>
              <a:rPr lang="sk-SK" sz="1400" dirty="0">
                <a:solidFill>
                  <a:srgbClr val="0000FF"/>
                </a:solidFill>
              </a:rPr>
              <a:t> of 6СВ </a:t>
            </a:r>
            <a:r>
              <a:rPr lang="sk-SK" sz="1400" dirty="0" err="1">
                <a:solidFill>
                  <a:srgbClr val="0000FF"/>
                </a:solidFill>
              </a:rPr>
              <a:t>liquid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crystal</a:t>
            </a:r>
            <a:r>
              <a:rPr lang="sk-SK" sz="1400" dirty="0">
                <a:solidFill>
                  <a:srgbClr val="0000FF"/>
                </a:solidFill>
              </a:rPr>
              <a:t>, </a:t>
            </a:r>
            <a:r>
              <a:rPr lang="sk-SK" sz="1400" dirty="0" err="1">
                <a:solidFill>
                  <a:srgbClr val="0000FF"/>
                </a:solidFill>
              </a:rPr>
              <a:t>Liquid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Crystals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b="1" u="sng" dirty="0"/>
              <a:t>LIQUID CRYSTALS, (2016</a:t>
            </a:r>
            <a:r>
              <a:rPr lang="sk-SK" sz="1400" b="1" u="sng" dirty="0" smtClean="0"/>
              <a:t>):</a:t>
            </a:r>
            <a:r>
              <a:rPr lang="sk-SK" sz="1400" dirty="0" smtClean="0"/>
              <a:t>, IF=2.2, Q2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endParaRPr lang="sk-SK" sz="1400" dirty="0" smtClean="0"/>
          </a:p>
          <a:p>
            <a:pPr>
              <a:lnSpc>
                <a:spcPct val="107000"/>
              </a:lnSpc>
            </a:pPr>
            <a:r>
              <a:rPr lang="sk-SK" b="1" dirty="0" smtClean="0"/>
              <a:t>10 CC akceptované pre rok 2017</a:t>
            </a:r>
            <a:endParaRPr lang="sk-SK" b="1" dirty="0"/>
          </a:p>
          <a:p>
            <a:pPr>
              <a:lnSpc>
                <a:spcPct val="107000"/>
              </a:lnSpc>
            </a:pPr>
            <a:endParaRPr lang="sk-SK" sz="1400" dirty="0"/>
          </a:p>
          <a:p>
            <a:pPr>
              <a:lnSpc>
                <a:spcPct val="107000"/>
              </a:lnSpc>
            </a:pPr>
            <a:r>
              <a:rPr lang="sk-SK" b="1" dirty="0" smtClean="0"/>
              <a:t>Projekty:</a:t>
            </a:r>
          </a:p>
          <a:p>
            <a:pPr>
              <a:lnSpc>
                <a:spcPct val="107000"/>
              </a:lnSpc>
            </a:pPr>
            <a:r>
              <a:rPr lang="sk-SK" b="1" dirty="0" smtClean="0"/>
              <a:t>3x VEGA  (2/1)</a:t>
            </a:r>
          </a:p>
          <a:p>
            <a:pPr>
              <a:lnSpc>
                <a:spcPct val="107000"/>
              </a:lnSpc>
            </a:pPr>
            <a:r>
              <a:rPr lang="sk-SK" b="1" dirty="0" smtClean="0"/>
              <a:t>4xAPVV   (2/2)</a:t>
            </a:r>
          </a:p>
          <a:p>
            <a:pPr>
              <a:lnSpc>
                <a:spcPct val="107000"/>
              </a:lnSpc>
            </a:pPr>
            <a:r>
              <a:rPr lang="sk-SK" b="1" dirty="0" smtClean="0"/>
              <a:t>2X COST  RADIOMAG, NANOUPTAKE</a:t>
            </a:r>
          </a:p>
          <a:p>
            <a:pPr>
              <a:lnSpc>
                <a:spcPct val="107000"/>
              </a:lnSpc>
            </a:pPr>
            <a:endParaRPr lang="sk-SK" b="1" dirty="0"/>
          </a:p>
          <a:p>
            <a:r>
              <a:rPr lang="sk-SK" b="1" dirty="0"/>
              <a:t>Patenty:</a:t>
            </a:r>
            <a:endParaRPr lang="sk-SK" dirty="0"/>
          </a:p>
          <a:p>
            <a:r>
              <a:rPr lang="en-US" dirty="0"/>
              <a:t>Method of electrical conductivity increase of </a:t>
            </a:r>
            <a:r>
              <a:rPr lang="uk-UA" dirty="0"/>
              <a:t>6СНВТ </a:t>
            </a:r>
            <a:r>
              <a:rPr lang="en-US" dirty="0" err="1"/>
              <a:t>nematic</a:t>
            </a:r>
            <a:r>
              <a:rPr lang="en-US" dirty="0"/>
              <a:t> liquid crystal by introduction of nanoparticles Cu</a:t>
            </a:r>
            <a:r>
              <a:rPr lang="uk-UA" baseline="-25000" dirty="0"/>
              <a:t>6</a:t>
            </a:r>
            <a:r>
              <a:rPr lang="en-US" dirty="0"/>
              <a:t>PS</a:t>
            </a:r>
            <a:r>
              <a:rPr lang="uk-UA" baseline="-25000" dirty="0"/>
              <a:t>5</a:t>
            </a:r>
            <a:r>
              <a:rPr lang="en-US" dirty="0"/>
              <a:t>I superionic conductor: patent of Ukraine №111241, MPK G01R 3/00, G02F 1/13 (2016.01) </a:t>
            </a:r>
            <a:r>
              <a:rPr lang="uk-UA" dirty="0"/>
              <a:t>/ </a:t>
            </a:r>
            <a:r>
              <a:rPr lang="en-US" dirty="0"/>
              <a:t>I</a:t>
            </a:r>
            <a:r>
              <a:rPr lang="uk-UA" dirty="0"/>
              <a:t>.</a:t>
            </a:r>
            <a:r>
              <a:rPr lang="en-US" dirty="0"/>
              <a:t>P</a:t>
            </a:r>
            <a:r>
              <a:rPr lang="uk-UA" dirty="0"/>
              <a:t>. </a:t>
            </a:r>
            <a:r>
              <a:rPr lang="en-US" dirty="0" err="1"/>
              <a:t>Studenyak</a:t>
            </a:r>
            <a:r>
              <a:rPr lang="uk-UA" dirty="0"/>
              <a:t>, </a:t>
            </a:r>
            <a:r>
              <a:rPr lang="en-US" dirty="0"/>
              <a:t>O</a:t>
            </a:r>
            <a:r>
              <a:rPr lang="uk-UA" dirty="0"/>
              <a:t>.</a:t>
            </a:r>
            <a:r>
              <a:rPr lang="en-US" dirty="0"/>
              <a:t>V</a:t>
            </a:r>
            <a:r>
              <a:rPr lang="uk-UA" dirty="0"/>
              <a:t>. </a:t>
            </a:r>
            <a:r>
              <a:rPr lang="en-US" dirty="0" err="1"/>
              <a:t>Kovalchuk</a:t>
            </a:r>
            <a:r>
              <a:rPr lang="uk-UA" dirty="0"/>
              <a:t>, </a:t>
            </a:r>
            <a:r>
              <a:rPr lang="en-US" dirty="0"/>
              <a:t>A</a:t>
            </a:r>
            <a:r>
              <a:rPr lang="uk-UA" dirty="0"/>
              <a:t>.</a:t>
            </a:r>
            <a:r>
              <a:rPr lang="en-US" dirty="0"/>
              <a:t>V</a:t>
            </a:r>
            <a:r>
              <a:rPr lang="uk-UA" dirty="0"/>
              <a:t>. </a:t>
            </a:r>
            <a:r>
              <a:rPr lang="en-US" dirty="0" err="1"/>
              <a:t>Bendak</a:t>
            </a:r>
            <a:r>
              <a:rPr lang="uk-UA" dirty="0"/>
              <a:t>, </a:t>
            </a:r>
            <a:r>
              <a:rPr lang="en-US" dirty="0"/>
              <a:t>V</a:t>
            </a:r>
            <a:r>
              <a:rPr lang="uk-UA" dirty="0"/>
              <a:t>.І. </a:t>
            </a:r>
            <a:r>
              <a:rPr lang="en-US" dirty="0" err="1"/>
              <a:t>Studenyak</a:t>
            </a:r>
            <a:r>
              <a:rPr lang="uk-UA" dirty="0"/>
              <a:t>, </a:t>
            </a:r>
            <a:r>
              <a:rPr lang="en-US" b="1" u="sng" dirty="0"/>
              <a:t>P</a:t>
            </a:r>
            <a:r>
              <a:rPr lang="uk-UA" b="1" u="sng" dirty="0"/>
              <a:t>. </a:t>
            </a:r>
            <a:r>
              <a:rPr lang="en-GB" b="1" u="sng" dirty="0" err="1"/>
              <a:t>Kopčanský</a:t>
            </a:r>
            <a:r>
              <a:rPr lang="uk-UA" b="1" u="sng" dirty="0"/>
              <a:t>, </a:t>
            </a:r>
            <a:r>
              <a:rPr lang="en-US" b="1" u="sng" dirty="0"/>
              <a:t>M</a:t>
            </a:r>
            <a:r>
              <a:rPr lang="uk-UA" b="1" u="sng" dirty="0"/>
              <a:t>. </a:t>
            </a:r>
            <a:r>
              <a:rPr lang="en-US" b="1" u="sng" dirty="0" err="1"/>
              <a:t>Timko</a:t>
            </a:r>
            <a:r>
              <a:rPr lang="en-US" dirty="0"/>
              <a:t>. – №u201603325; Decl. 31.03.2016; Publ. 10.11.2016, Bull. №21. – 2 p</a:t>
            </a:r>
            <a:r>
              <a:rPr lang="en-US" dirty="0" smtClean="0"/>
              <a:t>.</a:t>
            </a:r>
            <a:endParaRPr lang="sk-SK" dirty="0" smtClean="0"/>
          </a:p>
          <a:p>
            <a:endParaRPr lang="sk-SK" dirty="0"/>
          </a:p>
          <a:p>
            <a:r>
              <a:rPr lang="en-US" dirty="0"/>
              <a:t>Method of electrical conductivity increase of </a:t>
            </a:r>
            <a:r>
              <a:rPr lang="en-US" dirty="0" err="1"/>
              <a:t>nematic</a:t>
            </a:r>
            <a:r>
              <a:rPr lang="en-US" dirty="0"/>
              <a:t> liquid crystal by superionic conductor nanoparticles doping, - patent of Ukraine №106745, MPK G02F 1/13 (2006.01) </a:t>
            </a:r>
            <a:r>
              <a:rPr lang="uk-UA" dirty="0"/>
              <a:t>/ </a:t>
            </a:r>
            <a:r>
              <a:rPr lang="en-US" dirty="0"/>
              <a:t>I</a:t>
            </a:r>
            <a:r>
              <a:rPr lang="uk-UA" dirty="0"/>
              <a:t>.</a:t>
            </a:r>
            <a:r>
              <a:rPr lang="en-US" dirty="0"/>
              <a:t>P</a:t>
            </a:r>
            <a:r>
              <a:rPr lang="uk-UA" dirty="0"/>
              <a:t>. </a:t>
            </a:r>
            <a:r>
              <a:rPr lang="en-US" dirty="0" err="1"/>
              <a:t>Studenyak</a:t>
            </a:r>
            <a:r>
              <a:rPr lang="uk-UA" dirty="0"/>
              <a:t>, </a:t>
            </a:r>
            <a:r>
              <a:rPr lang="en-US" dirty="0"/>
              <a:t>O</a:t>
            </a:r>
            <a:r>
              <a:rPr lang="uk-UA" dirty="0"/>
              <a:t>.</a:t>
            </a:r>
            <a:r>
              <a:rPr lang="en-US" dirty="0"/>
              <a:t>V</a:t>
            </a:r>
            <a:r>
              <a:rPr lang="uk-UA" dirty="0"/>
              <a:t>. </a:t>
            </a:r>
            <a:r>
              <a:rPr lang="en-US" dirty="0" err="1"/>
              <a:t>Kovalchuk</a:t>
            </a:r>
            <a:r>
              <a:rPr lang="uk-UA" dirty="0"/>
              <a:t>, </a:t>
            </a:r>
            <a:r>
              <a:rPr lang="en-US" dirty="0"/>
              <a:t>A</a:t>
            </a:r>
            <a:r>
              <a:rPr lang="uk-UA" dirty="0"/>
              <a:t>.</a:t>
            </a:r>
            <a:r>
              <a:rPr lang="en-US" dirty="0"/>
              <a:t>V</a:t>
            </a:r>
            <a:r>
              <a:rPr lang="uk-UA" dirty="0"/>
              <a:t>. </a:t>
            </a:r>
            <a:r>
              <a:rPr lang="en-US" dirty="0" err="1"/>
              <a:t>Bendak</a:t>
            </a:r>
            <a:r>
              <a:rPr lang="uk-UA" dirty="0"/>
              <a:t>, І.</a:t>
            </a:r>
            <a:r>
              <a:rPr lang="sk-SK" dirty="0"/>
              <a:t>O. Pal</a:t>
            </a:r>
            <a:r>
              <a:rPr lang="uk-UA" dirty="0"/>
              <a:t>, </a:t>
            </a:r>
            <a:r>
              <a:rPr lang="en-US" b="1" u="sng" dirty="0"/>
              <a:t>P</a:t>
            </a:r>
            <a:r>
              <a:rPr lang="uk-UA" b="1" u="sng" dirty="0"/>
              <a:t>. </a:t>
            </a:r>
            <a:r>
              <a:rPr lang="en-GB" b="1" u="sng" dirty="0" err="1"/>
              <a:t>Kopčanský</a:t>
            </a:r>
            <a:r>
              <a:rPr lang="uk-UA" b="1" u="sng" dirty="0"/>
              <a:t>, </a:t>
            </a:r>
            <a:r>
              <a:rPr lang="en-US" b="1" u="sng" dirty="0"/>
              <a:t>M</a:t>
            </a:r>
            <a:r>
              <a:rPr lang="uk-UA" b="1" u="sng" dirty="0"/>
              <a:t>. </a:t>
            </a:r>
            <a:r>
              <a:rPr lang="en-US" b="1" u="sng" dirty="0" err="1"/>
              <a:t>Timko</a:t>
            </a:r>
            <a:r>
              <a:rPr lang="en-US" dirty="0"/>
              <a:t>. – Decl. 10.05.2016; Publ. 10.05.2016, Bull. №</a:t>
            </a:r>
            <a:r>
              <a:rPr lang="en-US" dirty="0" smtClean="0"/>
              <a:t>9</a:t>
            </a:r>
            <a:r>
              <a:rPr lang="sk-SK" dirty="0" smtClean="0"/>
              <a:t>, </a:t>
            </a:r>
            <a:r>
              <a:rPr lang="sk-SK" dirty="0"/>
              <a:t>3</a:t>
            </a:r>
            <a:r>
              <a:rPr lang="sk-SK" dirty="0" smtClean="0"/>
              <a:t>p.</a:t>
            </a:r>
            <a:endParaRPr lang="sk-SK" b="1" dirty="0" smtClean="0"/>
          </a:p>
          <a:p>
            <a:pPr>
              <a:lnSpc>
                <a:spcPct val="107000"/>
              </a:lnSpc>
            </a:pPr>
            <a:endParaRPr lang="sk-SK" sz="1400" dirty="0"/>
          </a:p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endParaRPr lang="sk-SK" sz="14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endParaRPr lang="sk-SK" sz="1400" b="1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endParaRPr lang="sk-S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0"/>
            <a:ext cx="11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b="1" dirty="0"/>
              <a:t>Publikácie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796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9512" y="1196752"/>
            <a:ext cx="8784976" cy="519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Najcitovanejší autor oddelenia:</a:t>
            </a:r>
            <a:r>
              <a:rPr lang="sk-SK" sz="2000" dirty="0"/>
              <a:t> </a:t>
            </a:r>
            <a:r>
              <a:rPr lang="sk-SK" sz="2000" dirty="0" err="1"/>
              <a:t>P.Kopčanský</a:t>
            </a:r>
            <a:r>
              <a:rPr lang="sk-SK" sz="2000" dirty="0"/>
              <a:t>, 139 </a:t>
            </a:r>
            <a:r>
              <a:rPr lang="sk-SK" sz="2000" dirty="0" smtClean="0"/>
              <a:t>citácií/2015</a:t>
            </a:r>
          </a:p>
          <a:p>
            <a:endParaRPr lang="sk-SK" sz="2000" dirty="0"/>
          </a:p>
          <a:p>
            <a:r>
              <a:rPr lang="sk-SK" sz="2000" b="1" dirty="0"/>
              <a:t>Autor s najväčším počtom publikácií</a:t>
            </a:r>
            <a:r>
              <a:rPr lang="sk-SK" sz="2000" dirty="0"/>
              <a:t>, M. Timko 8 CC </a:t>
            </a:r>
            <a:r>
              <a:rPr lang="sk-SK" sz="2000" dirty="0" smtClean="0"/>
              <a:t>publikácií/2016</a:t>
            </a:r>
          </a:p>
          <a:p>
            <a:endParaRPr lang="sk-SK" sz="2000" dirty="0"/>
          </a:p>
          <a:p>
            <a:r>
              <a:rPr lang="sk-SK" sz="2000" b="1" dirty="0"/>
              <a:t>Popularizácia  </a:t>
            </a:r>
            <a:r>
              <a:rPr lang="sk-SK" sz="2000" dirty="0"/>
              <a:t>Noc výskumníkov v Optime 30.9.2016 </a:t>
            </a:r>
            <a:r>
              <a:rPr lang="sk-SK" sz="2000" u="sng" dirty="0">
                <a:hlinkClick r:id="rId3"/>
              </a:rPr>
              <a:t>http://</a:t>
            </a:r>
            <a:r>
              <a:rPr lang="sk-SK" sz="2000" u="sng" dirty="0" smtClean="0">
                <a:hlinkClick r:id="rId3"/>
              </a:rPr>
              <a:t>www.nocvyskumnikov.sk/program/mesto-kosice/atrium-optima.html</a:t>
            </a:r>
            <a:endParaRPr lang="sk-SK" sz="2000" u="sng" dirty="0" smtClean="0"/>
          </a:p>
          <a:p>
            <a:endParaRPr lang="sk-SK" sz="2000" dirty="0"/>
          </a:p>
          <a:p>
            <a:r>
              <a:rPr lang="sk-SK" sz="2000" b="1" dirty="0"/>
              <a:t>Návrh oddelenia na najlepší výsledok ústavu v kategóriách: vedecká práca,  aplikácia, medzinárodná </a:t>
            </a:r>
            <a:r>
              <a:rPr lang="sk-SK" sz="2000" b="1" dirty="0" smtClean="0"/>
              <a:t>spolupráca:</a:t>
            </a:r>
          </a:p>
          <a:p>
            <a:endParaRPr lang="sk-SK" sz="2000" dirty="0"/>
          </a:p>
          <a:p>
            <a:r>
              <a:rPr lang="sk-SK" sz="2000" b="1" dirty="0"/>
              <a:t>Vedecká práca: </a:t>
            </a:r>
            <a:r>
              <a:rPr lang="sk-SK" sz="2000" dirty="0" err="1"/>
              <a:t>Feronematiká</a:t>
            </a:r>
            <a:r>
              <a:rPr lang="sk-SK" sz="2000" dirty="0"/>
              <a:t> – nový spôsob detekcie slabého magnetického </a:t>
            </a:r>
            <a:r>
              <a:rPr lang="sk-SK" sz="2000" dirty="0" smtClean="0"/>
              <a:t>poľa</a:t>
            </a:r>
          </a:p>
          <a:p>
            <a:endParaRPr lang="sk-SK" sz="2000" b="1" dirty="0"/>
          </a:p>
          <a:p>
            <a:r>
              <a:rPr lang="sk-SK" sz="2000" b="1" dirty="0" smtClean="0"/>
              <a:t>Medzinárodná </a:t>
            </a:r>
            <a:r>
              <a:rPr lang="sk-SK" sz="2000" b="1" dirty="0"/>
              <a:t>spolupráca: </a:t>
            </a:r>
            <a:r>
              <a:rPr lang="sk-SK" sz="2000" dirty="0"/>
              <a:t>Magnetické </a:t>
            </a:r>
            <a:r>
              <a:rPr lang="sk-SK" sz="2000" dirty="0" err="1"/>
              <a:t>nanočastice</a:t>
            </a:r>
            <a:r>
              <a:rPr lang="sk-SK" sz="2000" dirty="0"/>
              <a:t> – efektívne zvýšenie efektu ultrazvukovej </a:t>
            </a:r>
            <a:r>
              <a:rPr lang="sk-SK" sz="2000" dirty="0" err="1"/>
              <a:t>hypertermie</a:t>
            </a:r>
            <a:endParaRPr lang="sk-SK" sz="2000" dirty="0"/>
          </a:p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endParaRPr lang="sk-SK" sz="20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9"/>
            </a:pPr>
            <a:endParaRPr lang="sk-SK" sz="1400" b="1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endParaRPr lang="sk-S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55776" y="548680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800" b="1" dirty="0" smtClean="0"/>
              <a:t>Zhrnutie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17346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k-SK" sz="4000" b="1" dirty="0" smtClean="0"/>
              <a:t/>
            </a:r>
            <a:br>
              <a:rPr lang="en-US" altLang="sk-SK" sz="4000" b="1" dirty="0" smtClean="0"/>
            </a:br>
            <a:r>
              <a:rPr lang="sk-SK" altLang="sk-SK" sz="2700" b="1" dirty="0" smtClean="0"/>
              <a:t>OFMJ </a:t>
            </a:r>
            <a:r>
              <a:rPr lang="en-US" altLang="sk-SK" sz="2700" b="1" dirty="0" smtClean="0"/>
              <a:t>– </a:t>
            </a:r>
            <a:r>
              <a:rPr lang="en-US" altLang="sk-SK" sz="2700" b="1" dirty="0" err="1" smtClean="0"/>
              <a:t>Technologick</a:t>
            </a:r>
            <a:r>
              <a:rPr lang="sk-SK" altLang="sk-SK" sz="2700" b="1" dirty="0" smtClean="0"/>
              <a:t>é Laboratórium</a:t>
            </a:r>
            <a:br>
              <a:rPr lang="sk-SK" altLang="sk-SK" sz="2700" b="1" dirty="0" smtClean="0"/>
            </a:br>
            <a:endParaRPr lang="en-US" altLang="sk-SK" sz="2700" b="1" dirty="0" smtClean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6256"/>
              </p:ext>
            </p:extLst>
          </p:nvPr>
        </p:nvGraphicFramePr>
        <p:xfrm>
          <a:off x="53752" y="988989"/>
          <a:ext cx="9036495" cy="565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593"/>
                <a:gridCol w="248303"/>
                <a:gridCol w="333018"/>
                <a:gridCol w="497191"/>
                <a:gridCol w="414229"/>
                <a:gridCol w="413644"/>
                <a:gridCol w="414229"/>
                <a:gridCol w="414229"/>
                <a:gridCol w="414229"/>
                <a:gridCol w="496608"/>
                <a:gridCol w="579569"/>
                <a:gridCol w="666037"/>
                <a:gridCol w="497191"/>
                <a:gridCol w="666037"/>
                <a:gridCol w="496608"/>
                <a:gridCol w="580154"/>
                <a:gridCol w="516472"/>
                <a:gridCol w="580154"/>
              </a:tblGrid>
              <a:tr h="541617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B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C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E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F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G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J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K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L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1071209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Skupina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Meno, vek, FTE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celk   WOS  publ.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WOS publikácií 2016, klasifikácia podľa SCIMAGO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APVV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A/B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Bilateral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BAPVV/MAD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COST ...iné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 EU 2020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R/P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PhD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Celkový počet citácií 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Počet citácii 2015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h-index WOS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255333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Q4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S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Q1P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rowSpan="3"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---------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35638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Technologické laboratórium Skupina celkovo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----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4/1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2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07171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FTE = 3,2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Skupina / FTE 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0,31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0,93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---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64242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Marian Mihalik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60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rowSpan="4"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------------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2553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M. Zentková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51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6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51066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Matúš Mihalik 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36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7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6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  <a:tr h="2553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M. Vavra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35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0,2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-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</a:rPr>
                        <a:t>16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</a:rPr>
                        <a:t>8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2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07504" y="385694"/>
            <a:ext cx="9144000" cy="641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/>
              <a:t>GABÁNI, Slavomír - </a:t>
            </a:r>
            <a:r>
              <a:rPr lang="sk-SK" sz="1400" b="1" dirty="0"/>
              <a:t>MIHALIK, Marián </a:t>
            </a:r>
            <a:r>
              <a:rPr lang="sk-SK" sz="1400" dirty="0"/>
              <a:t>- PRISTÁŠ, Gabriel - </a:t>
            </a:r>
            <a:r>
              <a:rPr lang="sk-SK" sz="1400" b="1" dirty="0"/>
              <a:t>ZENTKOVÁ, Mária</a:t>
            </a:r>
            <a:r>
              <a:rPr lang="sk-SK" sz="1400" dirty="0"/>
              <a:t>. </a:t>
            </a:r>
            <a:r>
              <a:rPr lang="sk-SK" sz="1400" dirty="0">
                <a:solidFill>
                  <a:srgbClr val="0000FF"/>
                </a:solidFill>
              </a:rPr>
              <a:t>Fyzika a technika vysokých tlakov II</a:t>
            </a:r>
            <a:r>
              <a:rPr lang="sk-SK" sz="1400" dirty="0"/>
              <a:t>. Košice : Ústav experimentálnej fyziky SAV, 2016. 99 s. ISBN 978-80-89656-14-1. Typ: </a:t>
            </a:r>
            <a:r>
              <a:rPr lang="sk-SK" sz="1400" b="1" dirty="0" smtClean="0"/>
              <a:t>BCI</a:t>
            </a:r>
          </a:p>
          <a:p>
            <a:endParaRPr lang="sk-SK" sz="1400" dirty="0"/>
          </a:p>
          <a:p>
            <a:r>
              <a:rPr lang="sk-SK" sz="1400" b="1" dirty="0"/>
              <a:t>MIHALIK, Marián </a:t>
            </a:r>
            <a:r>
              <a:rPr lang="sk-SK" sz="1400" dirty="0"/>
              <a:t>- JAGLIČIC, Z. - FITTA, </a:t>
            </a:r>
            <a:r>
              <a:rPr lang="sk-SK" sz="1400" dirty="0" err="1"/>
              <a:t>Magdalena</a:t>
            </a:r>
            <a:r>
              <a:rPr lang="sk-SK" sz="1400" dirty="0"/>
              <a:t> - KAVEČANSKÝ, Viktor - CSACH, Kornel - BUDZIAK, A. - BRIANČIN, Jaroslav </a:t>
            </a:r>
            <a:r>
              <a:rPr lang="sk-SK" sz="1400" b="1" dirty="0"/>
              <a:t>- ZENTKOVÁ, Mária - MIHÁLIK, Matúš</a:t>
            </a:r>
            <a:r>
              <a:rPr lang="sk-SK" sz="1400" dirty="0"/>
              <a:t>. </a:t>
            </a:r>
            <a:r>
              <a:rPr lang="sk-SK" sz="1400" dirty="0" err="1">
                <a:solidFill>
                  <a:srgbClr val="0000FF"/>
                </a:solidFill>
              </a:rPr>
              <a:t>Structural</a:t>
            </a:r>
            <a:r>
              <a:rPr lang="sk-SK" sz="1400" dirty="0">
                <a:solidFill>
                  <a:srgbClr val="0000FF"/>
                </a:solidFill>
              </a:rPr>
              <a:t> and </a:t>
            </a:r>
            <a:r>
              <a:rPr lang="sk-SK" sz="1400" dirty="0" err="1">
                <a:solidFill>
                  <a:srgbClr val="0000FF"/>
                </a:solidFill>
              </a:rPr>
              <a:t>magnetic</a:t>
            </a:r>
            <a:r>
              <a:rPr lang="sk-SK" sz="1400" dirty="0">
                <a:solidFill>
                  <a:srgbClr val="0000FF"/>
                </a:solidFill>
              </a:rPr>
              <a:t> study of PrMn1-xFexO3 </a:t>
            </a:r>
            <a:r>
              <a:rPr lang="sk-SK" sz="1400" dirty="0" err="1">
                <a:solidFill>
                  <a:srgbClr val="0000FF"/>
                </a:solidFill>
              </a:rPr>
              <a:t>compounds</a:t>
            </a:r>
            <a:r>
              <a:rPr lang="sk-SK" sz="1400" dirty="0"/>
              <a:t>. In </a:t>
            </a:r>
            <a:r>
              <a:rPr lang="sk-SK" sz="1400" b="1" i="1" dirty="0" err="1"/>
              <a:t>Journal</a:t>
            </a:r>
            <a:r>
              <a:rPr lang="sk-SK" sz="1400" b="1" i="1" dirty="0"/>
              <a:t> of </a:t>
            </a:r>
            <a:r>
              <a:rPr lang="sk-SK" sz="1400" b="1" i="1" dirty="0" err="1"/>
              <a:t>Alloys</a:t>
            </a:r>
            <a:r>
              <a:rPr lang="sk-SK" sz="1400" b="1" i="1" dirty="0"/>
              <a:t> and </a:t>
            </a:r>
            <a:r>
              <a:rPr lang="sk-SK" sz="1400" b="1" i="1" dirty="0" err="1"/>
              <a:t>Compounds</a:t>
            </a:r>
            <a:r>
              <a:rPr lang="sk-SK" sz="1400" b="1" i="1" dirty="0"/>
              <a:t>, </a:t>
            </a:r>
            <a:r>
              <a:rPr lang="sk-SK" sz="1400" dirty="0"/>
              <a:t>2016, </a:t>
            </a:r>
            <a:r>
              <a:rPr lang="sk-SK" sz="1400" dirty="0" err="1"/>
              <a:t>vol</a:t>
            </a:r>
            <a:r>
              <a:rPr lang="sk-SK" sz="1400" dirty="0"/>
              <a:t>. 687, p. 652-661. (3.014 - IF2015). (2016 - </a:t>
            </a:r>
            <a:r>
              <a:rPr lang="sk-SK" sz="1400" dirty="0" err="1"/>
              <a:t>Current</a:t>
            </a:r>
            <a:r>
              <a:rPr lang="sk-SK" sz="1400" dirty="0"/>
              <a:t> </a:t>
            </a:r>
            <a:r>
              <a:rPr lang="sk-SK" sz="1400" dirty="0" err="1"/>
              <a:t>Contents</a:t>
            </a:r>
            <a:r>
              <a:rPr lang="sk-SK" sz="1400" dirty="0"/>
              <a:t>, WOS, SCOPUS). ISSN 0925-8388. Typ: </a:t>
            </a:r>
            <a:r>
              <a:rPr lang="sk-SK" sz="1400" b="1" dirty="0" smtClean="0"/>
              <a:t>ADCA</a:t>
            </a:r>
          </a:p>
          <a:p>
            <a:endParaRPr lang="sk-SK" sz="1400" dirty="0"/>
          </a:p>
          <a:p>
            <a:r>
              <a:rPr lang="sk-SK" sz="1400" b="1" dirty="0"/>
              <a:t>ZENTKOVÁ, Mária - MIHALIK, Marián - MIHÁLIK, Matúš </a:t>
            </a:r>
            <a:r>
              <a:rPr lang="sk-SK" sz="1400" dirty="0"/>
              <a:t>- SIRENKO, V. - EREMENKO, V.V. - BALBASHOV, A.M. - KVETKOVÁ, Lenka - KOVAĽ, Vladimír - VÝROSTKOVÁ, Anna - BRIANČIN, Jaroslav - WANG, X. - KAMENEV, K.V. </a:t>
            </a:r>
            <a:r>
              <a:rPr lang="sk-SK" sz="1400" dirty="0" err="1">
                <a:solidFill>
                  <a:srgbClr val="0000FF"/>
                </a:solidFill>
              </a:rPr>
              <a:t>Preparation</a:t>
            </a:r>
            <a:r>
              <a:rPr lang="sk-SK" sz="1400" dirty="0">
                <a:solidFill>
                  <a:srgbClr val="0000FF"/>
                </a:solidFill>
              </a:rPr>
              <a:t> and </a:t>
            </a:r>
            <a:r>
              <a:rPr lang="sk-SK" sz="1400" dirty="0" err="1">
                <a:solidFill>
                  <a:srgbClr val="0000FF"/>
                </a:solidFill>
              </a:rPr>
              <a:t>physical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properties</a:t>
            </a:r>
            <a:r>
              <a:rPr lang="sk-SK" sz="1400" dirty="0">
                <a:solidFill>
                  <a:srgbClr val="0000FF"/>
                </a:solidFill>
              </a:rPr>
              <a:t> of M-type </a:t>
            </a:r>
            <a:r>
              <a:rPr lang="sk-SK" sz="1400" dirty="0" err="1">
                <a:solidFill>
                  <a:srgbClr val="0000FF"/>
                </a:solidFill>
              </a:rPr>
              <a:t>hexaferrite</a:t>
            </a:r>
            <a:r>
              <a:rPr lang="sk-SK" sz="1400" dirty="0">
                <a:solidFill>
                  <a:srgbClr val="0000FF"/>
                </a:solidFill>
              </a:rPr>
              <a:t> SrCo2Ti2Fe8O19. </a:t>
            </a:r>
            <a:r>
              <a:rPr lang="sk-SK" sz="1400" b="1" i="1" dirty="0"/>
              <a:t>In </a:t>
            </a:r>
            <a:r>
              <a:rPr lang="sk-SK" sz="1400" b="1" i="1" dirty="0" err="1"/>
              <a:t>Ferroelectrics</a:t>
            </a:r>
            <a:r>
              <a:rPr lang="sk-SK" sz="1400" dirty="0"/>
              <a:t>, 2016, </a:t>
            </a:r>
            <a:r>
              <a:rPr lang="sk-SK" sz="1400" dirty="0" err="1"/>
              <a:t>vol</a:t>
            </a:r>
            <a:r>
              <a:rPr lang="sk-SK" sz="1400" dirty="0"/>
              <a:t>. 499, p. 1-8. (0.491 - IF2015). ISSN 0015-0193. Typ: </a:t>
            </a:r>
            <a:r>
              <a:rPr lang="sk-SK" sz="1400" b="1" dirty="0" smtClean="0"/>
              <a:t>ADCA</a:t>
            </a:r>
          </a:p>
          <a:p>
            <a:endParaRPr lang="sk-SK" sz="1400" dirty="0" smtClean="0"/>
          </a:p>
          <a:p>
            <a:r>
              <a:rPr lang="sk-SK" sz="1400" b="1" dirty="0" smtClean="0"/>
              <a:t>MOLČANOVÁ</a:t>
            </a:r>
            <a:r>
              <a:rPr lang="sk-SK" sz="1400" b="1" dirty="0"/>
              <a:t>, Zuzana - MIHALIK, Marián - ZENTKOVÁ, Mária</a:t>
            </a:r>
            <a:r>
              <a:rPr lang="sk-SK" sz="1400" dirty="0"/>
              <a:t> - KAVEČANSKÝ, Viktor - BRIANČIN, Jaroslav - WOCHOWSKI, </a:t>
            </a:r>
            <a:r>
              <a:rPr lang="sk-SK" sz="1400" dirty="0" err="1"/>
              <a:t>Konrad</a:t>
            </a:r>
            <a:r>
              <a:rPr lang="sk-SK" sz="1400" dirty="0"/>
              <a:t>. </a:t>
            </a:r>
            <a:r>
              <a:rPr lang="sk-SK" sz="1400" dirty="0" err="1">
                <a:solidFill>
                  <a:srgbClr val="0000FF"/>
                </a:solidFill>
              </a:rPr>
              <a:t>Magneto-crystalline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Anisotropy</a:t>
            </a:r>
            <a:r>
              <a:rPr lang="sk-SK" sz="1400" dirty="0">
                <a:solidFill>
                  <a:srgbClr val="0000FF"/>
                </a:solidFill>
              </a:rPr>
              <a:t> and </a:t>
            </a:r>
            <a:r>
              <a:rPr lang="sk-SK" sz="1400" dirty="0" err="1">
                <a:solidFill>
                  <a:srgbClr val="0000FF"/>
                </a:solidFill>
              </a:rPr>
              <a:t>non</a:t>
            </a:r>
            <a:r>
              <a:rPr lang="sk-SK" sz="1400" dirty="0">
                <a:solidFill>
                  <a:srgbClr val="0000FF"/>
                </a:solidFill>
              </a:rPr>
              <a:t>-Fermi-</a:t>
            </a:r>
            <a:r>
              <a:rPr lang="sk-SK" sz="1400" dirty="0" err="1">
                <a:solidFill>
                  <a:srgbClr val="0000FF"/>
                </a:solidFill>
              </a:rPr>
              <a:t>liquid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Behavior</a:t>
            </a:r>
            <a:r>
              <a:rPr lang="sk-SK" sz="1400" dirty="0">
                <a:solidFill>
                  <a:srgbClr val="0000FF"/>
                </a:solidFill>
              </a:rPr>
              <a:t> in CeNi1-xCoxGe2</a:t>
            </a:r>
            <a:r>
              <a:rPr lang="sk-SK" sz="1400" dirty="0"/>
              <a:t>. In </a:t>
            </a:r>
            <a:r>
              <a:rPr lang="sk-SK" sz="1400" b="1" i="1" dirty="0" err="1"/>
              <a:t>Physics</a:t>
            </a:r>
            <a:r>
              <a:rPr lang="sk-SK" sz="1400" b="1" i="1" dirty="0"/>
              <a:t> </a:t>
            </a:r>
            <a:r>
              <a:rPr lang="sk-SK" sz="1400" b="1" i="1" dirty="0" err="1"/>
              <a:t>Procedia</a:t>
            </a:r>
            <a:r>
              <a:rPr lang="sk-SK" sz="1400" dirty="0"/>
              <a:t>, 2015, </a:t>
            </a:r>
            <a:r>
              <a:rPr lang="sk-SK" sz="1400" dirty="0" err="1"/>
              <a:t>vol</a:t>
            </a:r>
            <a:r>
              <a:rPr lang="sk-SK" sz="1400" dirty="0"/>
              <a:t>. 75, p. 292-295. (2015 - SCOPUS). ISSN 1875-3892. Typ: </a:t>
            </a:r>
            <a:r>
              <a:rPr lang="sk-SK" sz="1400" b="1" dirty="0" smtClean="0"/>
              <a:t>ADMB</a:t>
            </a:r>
          </a:p>
          <a:p>
            <a:endParaRPr lang="sk-SK" sz="1400" dirty="0"/>
          </a:p>
          <a:p>
            <a:r>
              <a:rPr lang="sk-SK" sz="1400" b="1" dirty="0"/>
              <a:t>MIHALIK, Matúš </a:t>
            </a:r>
            <a:r>
              <a:rPr lang="sk-SK" sz="1400" dirty="0"/>
              <a:t>- SIRENKO, </a:t>
            </a:r>
            <a:r>
              <a:rPr lang="sk-SK" sz="1400" dirty="0" err="1"/>
              <a:t>Valentyna</a:t>
            </a:r>
            <a:r>
              <a:rPr lang="sk-SK" sz="1400" dirty="0"/>
              <a:t> - BALBASHOV, </a:t>
            </a:r>
            <a:r>
              <a:rPr lang="sk-SK" sz="1400" dirty="0" err="1"/>
              <a:t>Anatolij</a:t>
            </a:r>
            <a:r>
              <a:rPr lang="sk-SK" sz="1400" dirty="0"/>
              <a:t> </a:t>
            </a:r>
            <a:r>
              <a:rPr lang="sk-SK" sz="1400" dirty="0" err="1"/>
              <a:t>Mikhailovich</a:t>
            </a:r>
            <a:r>
              <a:rPr lang="sk-SK" sz="1400" dirty="0"/>
              <a:t> - EREMENKO, </a:t>
            </a:r>
            <a:r>
              <a:rPr lang="sk-SK" sz="1400" dirty="0" err="1"/>
              <a:t>Victor</a:t>
            </a:r>
            <a:r>
              <a:rPr lang="sk-SK" sz="1400" dirty="0"/>
              <a:t> – </a:t>
            </a:r>
            <a:r>
              <a:rPr lang="sk-SK" sz="1400" b="1" dirty="0"/>
              <a:t>MIHALIK, Marián</a:t>
            </a:r>
            <a:r>
              <a:rPr lang="sk-SK" sz="1400" dirty="0"/>
              <a:t>, </a:t>
            </a:r>
            <a:r>
              <a:rPr lang="sk-SK" sz="1400" b="1" dirty="0"/>
              <a:t>ZENTKOVÁ, Mária</a:t>
            </a:r>
            <a:r>
              <a:rPr lang="sk-SK" sz="1400" dirty="0"/>
              <a:t>. </a:t>
            </a:r>
            <a:r>
              <a:rPr lang="sk-SK" sz="1400" dirty="0" err="1">
                <a:solidFill>
                  <a:srgbClr val="0000FF"/>
                </a:solidFill>
              </a:rPr>
              <a:t>The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Magnetic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Properties</a:t>
            </a:r>
            <a:r>
              <a:rPr lang="sk-SK" sz="1400" dirty="0">
                <a:solidFill>
                  <a:srgbClr val="0000FF"/>
                </a:solidFill>
              </a:rPr>
              <a:t> of Single </a:t>
            </a:r>
            <a:r>
              <a:rPr lang="sk-SK" sz="1400" dirty="0" err="1">
                <a:solidFill>
                  <a:srgbClr val="0000FF"/>
                </a:solidFill>
              </a:rPr>
              <a:t>Crystal</a:t>
            </a:r>
            <a:r>
              <a:rPr lang="sk-SK" sz="1400" dirty="0">
                <a:solidFill>
                  <a:srgbClr val="0000FF"/>
                </a:solidFill>
              </a:rPr>
              <a:t> SrCo2Ti2Fe8O19 </a:t>
            </a:r>
            <a:r>
              <a:rPr lang="sk-SK" sz="1400" dirty="0" err="1">
                <a:solidFill>
                  <a:srgbClr val="0000FF"/>
                </a:solidFill>
              </a:rPr>
              <a:t>Compound</a:t>
            </a:r>
            <a:r>
              <a:rPr lang="sk-SK" sz="1400" dirty="0"/>
              <a:t>, In </a:t>
            </a:r>
            <a:r>
              <a:rPr lang="sk-SK" sz="1400" b="1" i="1" dirty="0" err="1"/>
              <a:t>Physics</a:t>
            </a:r>
            <a:r>
              <a:rPr lang="sk-SK" sz="1400" b="1" i="1" dirty="0"/>
              <a:t> </a:t>
            </a:r>
            <a:r>
              <a:rPr lang="sk-SK" sz="1400" b="1" i="1" dirty="0" err="1"/>
              <a:t>Procedia</a:t>
            </a:r>
            <a:r>
              <a:rPr lang="sk-SK" sz="1400" dirty="0"/>
              <a:t>, 2015, </a:t>
            </a:r>
            <a:r>
              <a:rPr lang="sk-SK" sz="1400" dirty="0" err="1"/>
              <a:t>vol</a:t>
            </a:r>
            <a:r>
              <a:rPr lang="sk-SK" sz="1400" dirty="0"/>
              <a:t>. 75, p. 259-265. (2015 - SCOPUS). ISSN 1875-3892. Typ: </a:t>
            </a:r>
            <a:r>
              <a:rPr lang="sk-SK" sz="1400" b="1" dirty="0" smtClean="0"/>
              <a:t>ADMB</a:t>
            </a:r>
          </a:p>
          <a:p>
            <a:endParaRPr lang="sk-SK" sz="1400" dirty="0"/>
          </a:p>
          <a:p>
            <a:r>
              <a:rPr lang="sk-SK" sz="1400" dirty="0"/>
              <a:t>PAUKOV, M.- HAVELA, L- KIM-NGAN, N.T.H. - BUTURLIM, V. - TKACH, I. - DROZDENKO, D.- Mašková, S. - SOWA, S. - </a:t>
            </a:r>
            <a:r>
              <a:rPr lang="sk-SK" sz="1400" b="1" dirty="0"/>
              <a:t>MOLČANOVÁ, Z. - MIHALIK, M</a:t>
            </a:r>
            <a:r>
              <a:rPr lang="sk-SK" sz="1400" dirty="0"/>
              <a:t>. – KRUPSKA, M. </a:t>
            </a:r>
            <a:r>
              <a:rPr lang="sk-SK" sz="1400" dirty="0" err="1">
                <a:solidFill>
                  <a:srgbClr val="0000FF"/>
                </a:solidFill>
              </a:rPr>
              <a:t>Variations</a:t>
            </a:r>
            <a:r>
              <a:rPr lang="sk-SK" sz="1400" dirty="0">
                <a:solidFill>
                  <a:srgbClr val="0000FF"/>
                </a:solidFill>
              </a:rPr>
              <a:t> of </a:t>
            </a:r>
            <a:r>
              <a:rPr lang="sk-SK" sz="1400" dirty="0" err="1">
                <a:solidFill>
                  <a:srgbClr val="0000FF"/>
                </a:solidFill>
              </a:rPr>
              <a:t>magnetic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properties</a:t>
            </a:r>
            <a:r>
              <a:rPr lang="sk-SK" sz="1400" dirty="0">
                <a:solidFill>
                  <a:srgbClr val="0000FF"/>
                </a:solidFill>
              </a:rPr>
              <a:t> of UH</a:t>
            </a:r>
            <a:r>
              <a:rPr lang="sk-SK" sz="1400" baseline="-25000" dirty="0">
                <a:solidFill>
                  <a:srgbClr val="0000FF"/>
                </a:solidFill>
              </a:rPr>
              <a:t>3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with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modified</a:t>
            </a:r>
            <a:r>
              <a:rPr lang="sk-SK" sz="1400" dirty="0">
                <a:solidFill>
                  <a:srgbClr val="0000FF"/>
                </a:solidFill>
              </a:rPr>
              <a:t> </a:t>
            </a:r>
            <a:r>
              <a:rPr lang="sk-SK" sz="1400" dirty="0" err="1">
                <a:solidFill>
                  <a:srgbClr val="0000FF"/>
                </a:solidFill>
              </a:rPr>
              <a:t>structure</a:t>
            </a:r>
            <a:r>
              <a:rPr lang="sk-SK" sz="1400" dirty="0">
                <a:solidFill>
                  <a:srgbClr val="0000FF"/>
                </a:solidFill>
              </a:rPr>
              <a:t> and </a:t>
            </a:r>
            <a:r>
              <a:rPr lang="sk-SK" sz="1400" dirty="0" err="1">
                <a:solidFill>
                  <a:srgbClr val="0000FF"/>
                </a:solidFill>
              </a:rPr>
              <a:t>composition</a:t>
            </a:r>
            <a:r>
              <a:rPr lang="sk-SK" sz="1400" dirty="0">
                <a:solidFill>
                  <a:srgbClr val="0000FF"/>
                </a:solidFill>
              </a:rPr>
              <a:t>,</a:t>
            </a:r>
            <a:r>
              <a:rPr lang="sk-SK" sz="1400" dirty="0"/>
              <a:t> </a:t>
            </a:r>
            <a:r>
              <a:rPr lang="sk-SK" sz="1400" b="1" i="1" dirty="0" err="1"/>
              <a:t>Journal</a:t>
            </a:r>
            <a:r>
              <a:rPr lang="sk-SK" sz="1400" b="1" i="1" dirty="0"/>
              <a:t> of </a:t>
            </a:r>
            <a:r>
              <a:rPr lang="sk-SK" sz="1400" b="1" i="1" dirty="0" err="1"/>
              <a:t>Science</a:t>
            </a:r>
            <a:r>
              <a:rPr lang="sk-SK" sz="1400" b="1" i="1" dirty="0"/>
              <a:t>: </a:t>
            </a:r>
            <a:r>
              <a:rPr lang="sk-SK" sz="1400" b="1" i="1" dirty="0" err="1"/>
              <a:t>Advanced</a:t>
            </a:r>
            <a:r>
              <a:rPr lang="sk-SK" sz="1400" b="1" i="1" dirty="0"/>
              <a:t> </a:t>
            </a:r>
            <a:r>
              <a:rPr lang="sk-SK" sz="1400" b="1" i="1" dirty="0" err="1"/>
              <a:t>Materials</a:t>
            </a:r>
            <a:r>
              <a:rPr lang="sk-SK" sz="1400" b="1" i="1" dirty="0"/>
              <a:t> and </a:t>
            </a:r>
            <a:r>
              <a:rPr lang="sk-SK" sz="1400" b="1" i="1" dirty="0" err="1"/>
              <a:t>Devices</a:t>
            </a:r>
            <a:r>
              <a:rPr lang="sk-SK" sz="1400" dirty="0"/>
              <a:t>, 1 (2016) 185-192</a:t>
            </a:r>
          </a:p>
          <a:p>
            <a:pPr>
              <a:lnSpc>
                <a:spcPct val="107000"/>
              </a:lnSpc>
            </a:pPr>
            <a:endParaRPr lang="sk-SK" sz="1400" dirty="0"/>
          </a:p>
          <a:p>
            <a:pPr>
              <a:lnSpc>
                <a:spcPct val="107000"/>
              </a:lnSpc>
            </a:pPr>
            <a:r>
              <a:rPr lang="sk-SK" sz="1400" b="1" dirty="0" smtClean="0">
                <a:cs typeface="Arial" panose="020B0604020202020204" pitchFamily="34" charset="0"/>
              </a:rPr>
              <a:t>PROJEKTY: </a:t>
            </a:r>
          </a:p>
          <a:p>
            <a:pPr>
              <a:lnSpc>
                <a:spcPct val="107000"/>
              </a:lnSpc>
            </a:pPr>
            <a:r>
              <a:rPr lang="sk-SK" sz="1400" b="1" dirty="0" smtClean="0">
                <a:cs typeface="Arial" panose="020B0604020202020204" pitchFamily="34" charset="0"/>
              </a:rPr>
              <a:t>2XVEGA</a:t>
            </a:r>
          </a:p>
          <a:p>
            <a:pPr>
              <a:lnSpc>
                <a:spcPct val="107000"/>
              </a:lnSpc>
            </a:pPr>
            <a:r>
              <a:rPr lang="sk-SK" sz="1400" b="1" dirty="0" smtClean="0">
                <a:cs typeface="Arial" panose="020B0604020202020204" pitchFamily="34" charset="0"/>
              </a:rPr>
              <a:t>4xBilaterálne projekty SAV (PL, PT, SR)</a:t>
            </a:r>
            <a:endParaRPr lang="sk-SK" sz="1400" b="1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9"/>
            </a:pPr>
            <a:endParaRPr lang="sk-SK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0"/>
            <a:ext cx="11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b="1" dirty="0"/>
              <a:t>Publikácie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4763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7501</TotalTime>
  <Words>1565</Words>
  <Application>Microsoft Office PowerPoint</Application>
  <PresentationFormat>Prezentácia na obrazovke (4:3)</PresentationFormat>
  <Paragraphs>643</Paragraphs>
  <Slides>22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AdvP6975</vt:lpstr>
      <vt:lpstr>Arial</vt:lpstr>
      <vt:lpstr>Calibri</vt:lpstr>
      <vt:lpstr>Comic Sans MS</vt:lpstr>
      <vt:lpstr>Times New Roman</vt:lpstr>
      <vt:lpstr>Motív Office</vt:lpstr>
      <vt:lpstr>Prezentácia programu PowerPoint</vt:lpstr>
      <vt:lpstr>Prezentácia programu PowerPoint</vt:lpstr>
      <vt:lpstr> OFMJ 2016 </vt:lpstr>
      <vt:lpstr> OFMJ - NANOFLUID </vt:lpstr>
      <vt:lpstr>Prezentácia programu PowerPoint</vt:lpstr>
      <vt:lpstr>Prezentácia programu PowerPoint</vt:lpstr>
      <vt:lpstr>Prezentácia programu PowerPoint</vt:lpstr>
      <vt:lpstr> OFMJ – Technologické Laboratórium </vt:lpstr>
      <vt:lpstr>Prezentácia programu PowerPoint</vt:lpstr>
      <vt:lpstr> OFMJ – Elektrický transport a AFM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Denesova23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magnetic properties of progressive materials based on manganese oxides</dc:title>
  <dc:creator>Janka Mihalikova</dc:creator>
  <cp:lastModifiedBy>Milan Timko</cp:lastModifiedBy>
  <cp:revision>352</cp:revision>
  <dcterms:created xsi:type="dcterms:W3CDTF">2013-10-21T19:09:09Z</dcterms:created>
  <dcterms:modified xsi:type="dcterms:W3CDTF">2016-12-15T08:00:40Z</dcterms:modified>
</cp:coreProperties>
</file>