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1" r:id="rId5"/>
    <p:sldId id="262" r:id="rId6"/>
    <p:sldId id="263" r:id="rId7"/>
    <p:sldId id="274" r:id="rId8"/>
    <p:sldId id="275" r:id="rId9"/>
    <p:sldId id="264" r:id="rId10"/>
    <p:sldId id="280" r:id="rId11"/>
    <p:sldId id="265" r:id="rId12"/>
    <p:sldId id="266" r:id="rId13"/>
    <p:sldId id="282" r:id="rId14"/>
    <p:sldId id="283" r:id="rId15"/>
    <p:sldId id="267" r:id="rId16"/>
    <p:sldId id="268" r:id="rId17"/>
    <p:sldId id="269" r:id="rId18"/>
    <p:sldId id="272" r:id="rId19"/>
    <p:sldId id="277" r:id="rId20"/>
    <p:sldId id="281" r:id="rId21"/>
    <p:sldId id="278" r:id="rId22"/>
    <p:sldId id="279" r:id="rId23"/>
    <p:sldId id="273" r:id="rId2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72870-7BE9-4A36-8E4E-5751A712604E}" type="datetimeFigureOut">
              <a:rPr lang="sk-SK" smtClean="0"/>
              <a:t>2.6.2016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6385E-CBEC-494E-B380-BD2BBBCC47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7409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altLang="sk-SK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BE3D588-4D63-4E4E-9AA7-57C53CF46372}" type="slidenum">
              <a:rPr lang="sk-SK" altLang="sk-SK">
                <a:latin typeface="Calibri" panose="020F0502020204030204" pitchFamily="34" charset="0"/>
              </a:rPr>
              <a:pPr eaLnBrk="1" hangingPunct="1"/>
              <a:t>2</a:t>
            </a:fld>
            <a:endParaRPr lang="sk-SK" altLang="sk-S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434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42A9-8A0F-4A4E-91C0-759964812C19}" type="datetimeFigureOut">
              <a:rPr lang="sk-SK" smtClean="0"/>
              <a:t>2.6.2016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A7D2-7C5E-4E32-B5DA-C3E350CD33A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5055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42A9-8A0F-4A4E-91C0-759964812C19}" type="datetimeFigureOut">
              <a:rPr lang="sk-SK" smtClean="0"/>
              <a:t>2.6.2016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A7D2-7C5E-4E32-B5DA-C3E350CD33A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1778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42A9-8A0F-4A4E-91C0-759964812C19}" type="datetimeFigureOut">
              <a:rPr lang="sk-SK" smtClean="0"/>
              <a:t>2.6.2016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A7D2-7C5E-4E32-B5DA-C3E350CD33A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3871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42A9-8A0F-4A4E-91C0-759964812C19}" type="datetimeFigureOut">
              <a:rPr lang="sk-SK" smtClean="0"/>
              <a:t>2.6.2016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A7D2-7C5E-4E32-B5DA-C3E350CD33A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3691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42A9-8A0F-4A4E-91C0-759964812C19}" type="datetimeFigureOut">
              <a:rPr lang="sk-SK" smtClean="0"/>
              <a:t>2.6.2016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A7D2-7C5E-4E32-B5DA-C3E350CD33A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0765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42A9-8A0F-4A4E-91C0-759964812C19}" type="datetimeFigureOut">
              <a:rPr lang="sk-SK" smtClean="0"/>
              <a:t>2.6.2016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A7D2-7C5E-4E32-B5DA-C3E350CD33A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896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42A9-8A0F-4A4E-91C0-759964812C19}" type="datetimeFigureOut">
              <a:rPr lang="sk-SK" smtClean="0"/>
              <a:t>2.6.2016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A7D2-7C5E-4E32-B5DA-C3E350CD33A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2959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42A9-8A0F-4A4E-91C0-759964812C19}" type="datetimeFigureOut">
              <a:rPr lang="sk-SK" smtClean="0"/>
              <a:t>2.6.2016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A7D2-7C5E-4E32-B5DA-C3E350CD33A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006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42A9-8A0F-4A4E-91C0-759964812C19}" type="datetimeFigureOut">
              <a:rPr lang="sk-SK" smtClean="0"/>
              <a:t>2.6.2016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A7D2-7C5E-4E32-B5DA-C3E350CD33A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5248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42A9-8A0F-4A4E-91C0-759964812C19}" type="datetimeFigureOut">
              <a:rPr lang="sk-SK" smtClean="0"/>
              <a:t>2.6.2016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A7D2-7C5E-4E32-B5DA-C3E350CD33A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244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42A9-8A0F-4A4E-91C0-759964812C19}" type="datetimeFigureOut">
              <a:rPr lang="sk-SK" smtClean="0"/>
              <a:t>2.6.2016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A7D2-7C5E-4E32-B5DA-C3E350CD33A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1514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142A9-8A0F-4A4E-91C0-759964812C19}" type="datetimeFigureOut">
              <a:rPr lang="sk-SK" smtClean="0"/>
              <a:t>2.6.2016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CA7D2-7C5E-4E32-B5DA-C3E350CD33A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3373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_rok_programu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_rok_programu_Microsoft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w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>
            <a:spLocks noChangeArrowheads="1"/>
          </p:cNvSpPr>
          <p:nvPr/>
        </p:nvSpPr>
        <p:spPr bwMode="auto">
          <a:xfrm>
            <a:off x="1919288" y="1916114"/>
            <a:ext cx="838835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Akredita</a:t>
            </a:r>
            <a:r>
              <a:rPr lang="sk-SK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čný</a:t>
            </a:r>
            <a:r>
              <a:rPr lang="sk-SK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seminár</a:t>
            </a:r>
          </a:p>
          <a:p>
            <a:pPr algn="ctr">
              <a:defRPr/>
            </a:pP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sk-SK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FMJ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  <a:r>
              <a:rPr lang="sk-SK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- 2015</a:t>
            </a:r>
          </a:p>
        </p:txBody>
      </p:sp>
      <p:cxnSp>
        <p:nvCxnSpPr>
          <p:cNvPr id="5" name="Rovná spojnica 4"/>
          <p:cNvCxnSpPr/>
          <p:nvPr/>
        </p:nvCxnSpPr>
        <p:spPr>
          <a:xfrm>
            <a:off x="1524000" y="6524626"/>
            <a:ext cx="9144000" cy="73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6597650"/>
            <a:ext cx="2238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24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1981200" y="140545"/>
            <a:ext cx="8229600" cy="621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800" b="1" dirty="0">
                <a:latin typeface="+mn-lt"/>
                <a:cs typeface="Arial" panose="020B0604020202020204" pitchFamily="34" charset="0"/>
              </a:rPr>
              <a:t>Realizované menšie zahraničné projekty</a:t>
            </a:r>
          </a:p>
        </p:txBody>
      </p:sp>
      <p:sp>
        <p:nvSpPr>
          <p:cNvPr id="23" name="BlokTextu 22"/>
          <p:cNvSpPr txBox="1"/>
          <p:nvPr/>
        </p:nvSpPr>
        <p:spPr>
          <a:xfrm>
            <a:off x="2971801" y="1066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B561-3217-45F6-99E9-E97AF2F927E1}" type="datetime1">
              <a:rPr lang="sk-SK" smtClean="0"/>
              <a:pPr/>
              <a:t>2.6.2016</a:t>
            </a:fld>
            <a:endParaRPr lang="sk-SK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10</a:t>
            </a:fld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1981200" y="1251466"/>
            <a:ext cx="807524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+mj-lt"/>
              <a:buAutoNum type="arabicPeriod"/>
            </a:pPr>
            <a:r>
              <a:rPr lang="sk-SK" sz="1200" b="1" dirty="0" err="1"/>
              <a:t>Effect</a:t>
            </a:r>
            <a:r>
              <a:rPr lang="sk-SK" sz="1200" b="1" dirty="0"/>
              <a:t> </a:t>
            </a:r>
            <a:r>
              <a:rPr lang="sk-SK" sz="1200" b="1" dirty="0" err="1"/>
              <a:t>of</a:t>
            </a:r>
            <a:r>
              <a:rPr lang="sk-SK" sz="1200" b="1" dirty="0"/>
              <a:t> pH on </a:t>
            </a:r>
            <a:r>
              <a:rPr lang="sk-SK" sz="1200" b="1" dirty="0" err="1"/>
              <a:t>the</a:t>
            </a:r>
            <a:r>
              <a:rPr lang="sk-SK" sz="1200" b="1" dirty="0"/>
              <a:t> magnetoferritin </a:t>
            </a:r>
            <a:r>
              <a:rPr lang="sk-SK" sz="1200" b="1" dirty="0" err="1"/>
              <a:t>structure</a:t>
            </a:r>
            <a:r>
              <a:rPr lang="sk-SK" sz="1200" b="1" dirty="0"/>
              <a:t> </a:t>
            </a:r>
            <a:r>
              <a:rPr lang="sk-SK" sz="1200" dirty="0"/>
              <a:t>(3. – 4. 11. 2015) z</a:t>
            </a:r>
            <a:r>
              <a:rPr lang="sk-SK" sz="1200" u="sng" dirty="0"/>
              <a:t>odpovedný riešiteľ:</a:t>
            </a:r>
            <a:r>
              <a:rPr lang="sk-SK" sz="1200" dirty="0"/>
              <a:t> RNDr. Lucia </a:t>
            </a:r>
            <a:r>
              <a:rPr lang="sk-SK" sz="1200" dirty="0" err="1"/>
              <a:t>Balejčíková</a:t>
            </a:r>
            <a:r>
              <a:rPr lang="sk-SK" sz="1200" dirty="0"/>
              <a:t>, PhD. DESY, Hamburg, Nemecko</a:t>
            </a:r>
          </a:p>
          <a:p>
            <a:pPr marL="228600" indent="-228600" algn="just">
              <a:buFont typeface="+mj-lt"/>
              <a:buAutoNum type="arabicPeriod"/>
            </a:pPr>
            <a:endParaRPr lang="sk-SK" sz="1200" dirty="0"/>
          </a:p>
          <a:p>
            <a:pPr marL="228600" indent="-228600" algn="just">
              <a:buFont typeface="+mj-lt"/>
              <a:buAutoNum type="arabicPeriod"/>
            </a:pPr>
            <a:r>
              <a:rPr lang="sk-SK" sz="1200" b="1" dirty="0" err="1"/>
              <a:t>Effect</a:t>
            </a:r>
            <a:r>
              <a:rPr lang="sk-SK" sz="1200" b="1" dirty="0"/>
              <a:t> </a:t>
            </a:r>
            <a:r>
              <a:rPr lang="sk-SK" sz="1200" b="1" dirty="0" err="1"/>
              <a:t>of</a:t>
            </a:r>
            <a:r>
              <a:rPr lang="sk-SK" sz="1200" b="1" dirty="0"/>
              <a:t> pH on </a:t>
            </a:r>
            <a:r>
              <a:rPr lang="sk-SK" sz="1200" b="1" dirty="0" err="1"/>
              <a:t>the</a:t>
            </a:r>
            <a:r>
              <a:rPr lang="sk-SK" sz="1200" b="1" dirty="0"/>
              <a:t> magnetoferritin </a:t>
            </a:r>
            <a:r>
              <a:rPr lang="sk-SK" sz="1200" b="1" dirty="0" err="1"/>
              <a:t>structure</a:t>
            </a:r>
            <a:r>
              <a:rPr lang="sk-SK" sz="1200" b="1" dirty="0"/>
              <a:t> </a:t>
            </a:r>
            <a:r>
              <a:rPr lang="sk-SK" sz="1200" dirty="0"/>
              <a:t>(10. – 11. 09. 2015) z</a:t>
            </a:r>
            <a:r>
              <a:rPr lang="sk-SK" sz="1200" u="sng" dirty="0"/>
              <a:t>odpovedný riešiteľ:</a:t>
            </a:r>
            <a:r>
              <a:rPr lang="sk-SK" sz="1200" dirty="0"/>
              <a:t> RNDr. Lucia </a:t>
            </a:r>
            <a:r>
              <a:rPr lang="sk-SK" sz="1200" dirty="0" err="1"/>
              <a:t>Balejčíková</a:t>
            </a:r>
            <a:r>
              <a:rPr lang="sk-SK" sz="1200" dirty="0"/>
              <a:t>, PhD. ILL, </a:t>
            </a:r>
            <a:r>
              <a:rPr lang="sk-SK" sz="1200" dirty="0" err="1"/>
              <a:t>Grenoble</a:t>
            </a:r>
            <a:r>
              <a:rPr lang="sk-SK" sz="1200" dirty="0"/>
              <a:t>, Francúzsko</a:t>
            </a:r>
          </a:p>
          <a:p>
            <a:pPr marL="228600" indent="-228600" algn="just">
              <a:buFont typeface="+mj-lt"/>
              <a:buAutoNum type="arabicPeriod"/>
            </a:pPr>
            <a:endParaRPr lang="sk-SK" sz="1200" dirty="0"/>
          </a:p>
          <a:p>
            <a:pPr marL="228600" indent="-228600" algn="just">
              <a:buFont typeface="+mj-lt"/>
              <a:buAutoNum type="arabicPeriod"/>
            </a:pPr>
            <a:r>
              <a:rPr lang="sk-SK" sz="1200" b="1" dirty="0"/>
              <a:t>SANS study </a:t>
            </a:r>
            <a:r>
              <a:rPr lang="sk-SK" sz="1200" b="1" dirty="0" err="1"/>
              <a:t>of</a:t>
            </a:r>
            <a:r>
              <a:rPr lang="sk-SK" sz="1200" b="1" dirty="0"/>
              <a:t> magnetoferritin </a:t>
            </a:r>
            <a:r>
              <a:rPr lang="sk-SK" sz="1200" b="1" dirty="0" err="1"/>
              <a:t>structure</a:t>
            </a:r>
            <a:r>
              <a:rPr lang="sk-SK" sz="1200" b="1" dirty="0"/>
              <a:t> </a:t>
            </a:r>
            <a:r>
              <a:rPr lang="sk-SK" sz="1200" b="1" dirty="0" err="1"/>
              <a:t>at</a:t>
            </a:r>
            <a:r>
              <a:rPr lang="sk-SK" sz="1200" b="1" dirty="0"/>
              <a:t> </a:t>
            </a:r>
            <a:r>
              <a:rPr lang="sk-SK" sz="1200" b="1" dirty="0" err="1"/>
              <a:t>various</a:t>
            </a:r>
            <a:r>
              <a:rPr lang="sk-SK" sz="1200" b="1" dirty="0"/>
              <a:t> pH </a:t>
            </a:r>
            <a:r>
              <a:rPr lang="sk-SK" sz="1200" dirty="0"/>
              <a:t>(22. – 25. 6. 2015) z</a:t>
            </a:r>
            <a:r>
              <a:rPr lang="sk-SK" sz="1200" u="sng" dirty="0"/>
              <a:t>odpovedný riešiteľ:</a:t>
            </a:r>
            <a:r>
              <a:rPr lang="sk-SK" sz="1200" dirty="0"/>
              <a:t> Doc. RNDr. Peter </a:t>
            </a:r>
            <a:r>
              <a:rPr lang="sk-SK" sz="1200" dirty="0" err="1"/>
              <a:t>Kopčanský</a:t>
            </a:r>
            <a:r>
              <a:rPr lang="sk-SK" sz="1200" dirty="0"/>
              <a:t>, CSc. PSI, </a:t>
            </a:r>
            <a:r>
              <a:rPr lang="sk-SK" sz="1200" dirty="0" err="1"/>
              <a:t>Villigen</a:t>
            </a:r>
            <a:r>
              <a:rPr lang="sk-SK" sz="1200" dirty="0"/>
              <a:t>, Švajčiarsko</a:t>
            </a:r>
          </a:p>
          <a:p>
            <a:pPr marL="228600" indent="-228600" algn="just">
              <a:buFont typeface="+mj-lt"/>
              <a:buAutoNum type="arabicPeriod"/>
            </a:pPr>
            <a:endParaRPr lang="sk-SK" sz="1200" dirty="0"/>
          </a:p>
          <a:p>
            <a:pPr marL="228600" indent="-228600" algn="just">
              <a:buFont typeface="+mj-lt"/>
              <a:buAutoNum type="arabicPeriod"/>
            </a:pPr>
            <a:r>
              <a:rPr lang="sk-SK" sz="1200" b="1" dirty="0"/>
              <a:t>SANS study </a:t>
            </a:r>
            <a:r>
              <a:rPr lang="sk-SK" sz="1200" b="1" dirty="0" err="1"/>
              <a:t>of</a:t>
            </a:r>
            <a:r>
              <a:rPr lang="sk-SK" sz="1200" b="1" dirty="0"/>
              <a:t> magnetoferritin </a:t>
            </a:r>
            <a:r>
              <a:rPr lang="sk-SK" sz="1200" b="1" dirty="0" err="1"/>
              <a:t>structure</a:t>
            </a:r>
            <a:r>
              <a:rPr lang="sk-SK" sz="1200" b="1" dirty="0"/>
              <a:t> </a:t>
            </a:r>
            <a:r>
              <a:rPr lang="sk-SK" sz="1200" b="1" dirty="0" err="1"/>
              <a:t>at</a:t>
            </a:r>
            <a:r>
              <a:rPr lang="sk-SK" sz="1200" b="1" dirty="0"/>
              <a:t> </a:t>
            </a:r>
            <a:r>
              <a:rPr lang="sk-SK" sz="1200" b="1" dirty="0" err="1"/>
              <a:t>high</a:t>
            </a:r>
            <a:r>
              <a:rPr lang="sk-SK" sz="1200" b="1" dirty="0"/>
              <a:t> </a:t>
            </a:r>
            <a:r>
              <a:rPr lang="sk-SK" sz="1200" b="1" dirty="0" err="1"/>
              <a:t>iron</a:t>
            </a:r>
            <a:r>
              <a:rPr lang="sk-SK" sz="1200" b="1" dirty="0"/>
              <a:t> </a:t>
            </a:r>
            <a:r>
              <a:rPr lang="sk-SK" sz="1200" b="1" dirty="0" err="1"/>
              <a:t>content</a:t>
            </a:r>
            <a:r>
              <a:rPr lang="sk-SK" sz="1200" b="1" dirty="0"/>
              <a:t> </a:t>
            </a:r>
            <a:r>
              <a:rPr lang="sk-SK" sz="1200" dirty="0"/>
              <a:t>(19. 10. 2013) z</a:t>
            </a:r>
            <a:r>
              <a:rPr lang="sk-SK" sz="1200" u="sng" dirty="0"/>
              <a:t>odpovedný riešiteľ:</a:t>
            </a:r>
            <a:r>
              <a:rPr lang="sk-SK" sz="1200" dirty="0"/>
              <a:t> Doc. RNDr. Peter </a:t>
            </a:r>
            <a:r>
              <a:rPr lang="sk-SK" sz="1200" dirty="0" err="1"/>
              <a:t>Kopčanský</a:t>
            </a:r>
            <a:r>
              <a:rPr lang="sk-SK" sz="1200" dirty="0"/>
              <a:t>, CSc. JINR, </a:t>
            </a:r>
            <a:r>
              <a:rPr lang="sk-SK" sz="1200" dirty="0" err="1"/>
              <a:t>Dubna,RF</a:t>
            </a:r>
            <a:endParaRPr lang="sk-SK" sz="1200" dirty="0"/>
          </a:p>
          <a:p>
            <a:pPr marL="228600" indent="-228600" algn="just">
              <a:buFont typeface="+mj-lt"/>
              <a:buAutoNum type="arabicPeriod"/>
            </a:pPr>
            <a:endParaRPr lang="sk-SK" sz="1200" dirty="0"/>
          </a:p>
          <a:p>
            <a:pPr marL="228600" indent="-228600" algn="just">
              <a:buFont typeface="+mj-lt"/>
              <a:buAutoNum type="arabicPeriod"/>
            </a:pPr>
            <a:r>
              <a:rPr lang="sk-SK" sz="1200" b="1" dirty="0" err="1"/>
              <a:t>The</a:t>
            </a:r>
            <a:r>
              <a:rPr lang="sk-SK" sz="1200" b="1" dirty="0"/>
              <a:t> SAXS study </a:t>
            </a:r>
            <a:r>
              <a:rPr lang="sk-SK" sz="1200" b="1" dirty="0" err="1"/>
              <a:t>of</a:t>
            </a:r>
            <a:r>
              <a:rPr lang="sk-SK" sz="1200" b="1" dirty="0"/>
              <a:t> magnetoferritin </a:t>
            </a:r>
            <a:r>
              <a:rPr lang="sk-SK" sz="1200" b="1" dirty="0" err="1"/>
              <a:t>effect</a:t>
            </a:r>
            <a:r>
              <a:rPr lang="sk-SK" sz="1200" b="1" dirty="0"/>
              <a:t> on </a:t>
            </a:r>
            <a:r>
              <a:rPr lang="sk-SK" sz="1200" b="1" dirty="0" err="1"/>
              <a:t>lysozyme</a:t>
            </a:r>
            <a:r>
              <a:rPr lang="sk-SK" sz="1200" b="1" dirty="0"/>
              <a:t> </a:t>
            </a:r>
            <a:r>
              <a:rPr lang="sk-SK" sz="1200" b="1" dirty="0" err="1"/>
              <a:t>amyloid</a:t>
            </a:r>
            <a:r>
              <a:rPr lang="sk-SK" sz="1200" b="1" dirty="0"/>
              <a:t> </a:t>
            </a:r>
            <a:r>
              <a:rPr lang="sk-SK" sz="1200" b="1" dirty="0" err="1"/>
              <a:t>aggregates</a:t>
            </a:r>
            <a:r>
              <a:rPr lang="sk-SK" sz="1200" b="1" dirty="0"/>
              <a:t> </a:t>
            </a:r>
            <a:r>
              <a:rPr lang="sk-SK" sz="1200" dirty="0"/>
              <a:t>(15. 8. 2013) z</a:t>
            </a:r>
            <a:r>
              <a:rPr lang="sk-SK" sz="1200" u="sng" dirty="0"/>
              <a:t>odpovedný riešiteľ:</a:t>
            </a:r>
            <a:r>
              <a:rPr lang="sk-SK" sz="1200" dirty="0"/>
              <a:t> Doc. RNDr. Peter </a:t>
            </a:r>
            <a:r>
              <a:rPr lang="sk-SK" sz="1200" dirty="0" err="1"/>
              <a:t>Kopčanský</a:t>
            </a:r>
            <a:r>
              <a:rPr lang="sk-SK" sz="1200" dirty="0"/>
              <a:t>, CSc. DESY, Hamburg, Nemecko</a:t>
            </a:r>
          </a:p>
          <a:p>
            <a:pPr marL="228600" indent="-228600" algn="just">
              <a:buFont typeface="+mj-lt"/>
              <a:buAutoNum type="arabicPeriod"/>
            </a:pPr>
            <a:endParaRPr lang="sk-SK" sz="1200" dirty="0"/>
          </a:p>
          <a:p>
            <a:pPr marL="228600" indent="-228600" algn="just">
              <a:buFont typeface="+mj-lt"/>
              <a:buAutoNum type="arabicPeriod"/>
            </a:pPr>
            <a:r>
              <a:rPr lang="sk-SK" sz="1200" b="1" dirty="0"/>
              <a:t>SANS study </a:t>
            </a:r>
            <a:r>
              <a:rPr lang="sk-SK" sz="1200" b="1" dirty="0" err="1"/>
              <a:t>of</a:t>
            </a:r>
            <a:r>
              <a:rPr lang="sk-SK" sz="1200" b="1" dirty="0"/>
              <a:t> magnetoferritin </a:t>
            </a:r>
            <a:r>
              <a:rPr lang="sk-SK" sz="1200" b="1" dirty="0" err="1"/>
              <a:t>using</a:t>
            </a:r>
            <a:r>
              <a:rPr lang="sk-SK" sz="1200" b="1" dirty="0"/>
              <a:t> </a:t>
            </a:r>
            <a:r>
              <a:rPr lang="sk-SK" sz="1200" b="1" dirty="0" err="1"/>
              <a:t>contrast</a:t>
            </a:r>
            <a:r>
              <a:rPr lang="sk-SK" sz="1200" b="1" dirty="0"/>
              <a:t> </a:t>
            </a:r>
            <a:r>
              <a:rPr lang="sk-SK" sz="1200" b="1" dirty="0" err="1"/>
              <a:t>variation</a:t>
            </a:r>
            <a:r>
              <a:rPr lang="sk-SK" sz="1200" b="1" dirty="0"/>
              <a:t> </a:t>
            </a:r>
            <a:r>
              <a:rPr lang="sk-SK" sz="1200" dirty="0"/>
              <a:t>(25. – 26. 10. 2012) z</a:t>
            </a:r>
            <a:r>
              <a:rPr lang="sk-SK" sz="1200" u="sng" dirty="0"/>
              <a:t>odpovedný riešiteľ:</a:t>
            </a:r>
            <a:r>
              <a:rPr lang="sk-SK" sz="1200" dirty="0"/>
              <a:t> Doc. RNDr. Peter </a:t>
            </a:r>
            <a:r>
              <a:rPr lang="sk-SK" sz="1200" dirty="0" err="1"/>
              <a:t>Kopčanský</a:t>
            </a:r>
            <a:r>
              <a:rPr lang="sk-SK" sz="1200" dirty="0"/>
              <a:t>, CSc. JINR, Dubna, Ruská Federácia</a:t>
            </a:r>
          </a:p>
          <a:p>
            <a:pPr marL="228600" indent="-228600" algn="just">
              <a:buFont typeface="+mj-lt"/>
              <a:buAutoNum type="arabicPeriod"/>
            </a:pPr>
            <a:endParaRPr lang="sk-SK" sz="1200" dirty="0"/>
          </a:p>
          <a:p>
            <a:pPr marL="228600" indent="-228600" algn="just">
              <a:buFont typeface="+mj-lt"/>
              <a:buAutoNum type="arabicPeriod"/>
            </a:pPr>
            <a:r>
              <a:rPr lang="sk-SK" sz="1200" b="1" dirty="0"/>
              <a:t>SANS study </a:t>
            </a:r>
            <a:r>
              <a:rPr lang="sk-SK" sz="1200" b="1" dirty="0" err="1"/>
              <a:t>of</a:t>
            </a:r>
            <a:r>
              <a:rPr lang="sk-SK" sz="1200" b="1" dirty="0"/>
              <a:t> magnetoferritin </a:t>
            </a:r>
            <a:r>
              <a:rPr lang="sk-SK" sz="1200" b="1" dirty="0" err="1"/>
              <a:t>suspension</a:t>
            </a:r>
            <a:r>
              <a:rPr lang="sk-SK" sz="1200" b="1" dirty="0"/>
              <a:t> </a:t>
            </a:r>
            <a:r>
              <a:rPr lang="sk-SK" sz="1200" b="1" dirty="0" err="1"/>
              <a:t>with</a:t>
            </a:r>
            <a:r>
              <a:rPr lang="sk-SK" sz="1200" b="1" dirty="0"/>
              <a:t> </a:t>
            </a:r>
            <a:r>
              <a:rPr lang="sk-SK" sz="1200" b="1" dirty="0" err="1"/>
              <a:t>different</a:t>
            </a:r>
            <a:r>
              <a:rPr lang="sk-SK" sz="1200" b="1" dirty="0"/>
              <a:t> </a:t>
            </a:r>
            <a:r>
              <a:rPr lang="sk-SK" sz="1200" b="1" dirty="0" err="1"/>
              <a:t>loading</a:t>
            </a:r>
            <a:r>
              <a:rPr lang="sk-SK" sz="1200" b="1" dirty="0"/>
              <a:t> </a:t>
            </a:r>
            <a:r>
              <a:rPr lang="sk-SK" sz="1200" b="1" dirty="0" err="1"/>
              <a:t>of</a:t>
            </a:r>
            <a:r>
              <a:rPr lang="sk-SK" sz="1200" b="1" dirty="0"/>
              <a:t> </a:t>
            </a:r>
            <a:r>
              <a:rPr lang="sk-SK" sz="1200" b="1" dirty="0" err="1"/>
              <a:t>iron</a:t>
            </a:r>
            <a:r>
              <a:rPr lang="sk-SK" sz="1200" dirty="0"/>
              <a:t> (29. 11. 2012) z</a:t>
            </a:r>
            <a:r>
              <a:rPr lang="sk-SK" sz="1200" u="sng" dirty="0"/>
              <a:t>odpovedný riešiteľ:</a:t>
            </a:r>
            <a:r>
              <a:rPr lang="sk-SK" sz="1200" dirty="0"/>
              <a:t> Doc. RNDr. Peter </a:t>
            </a:r>
            <a:r>
              <a:rPr lang="sk-SK" sz="1200" dirty="0" err="1"/>
              <a:t>Kopčanský</a:t>
            </a:r>
            <a:r>
              <a:rPr lang="sk-SK" sz="1200" dirty="0"/>
              <a:t>, CSc. PSI, </a:t>
            </a:r>
            <a:r>
              <a:rPr lang="sk-SK" sz="1200" dirty="0" err="1"/>
              <a:t>Villigen</a:t>
            </a:r>
            <a:r>
              <a:rPr lang="sk-SK" sz="1200" dirty="0"/>
              <a:t>, Švajčiarsko</a:t>
            </a:r>
          </a:p>
          <a:p>
            <a:pPr marL="228600" indent="-228600" algn="just">
              <a:buFont typeface="+mj-lt"/>
              <a:buAutoNum type="arabicPeriod"/>
            </a:pPr>
            <a:endParaRPr lang="sk-SK" sz="1200" dirty="0"/>
          </a:p>
          <a:p>
            <a:pPr marL="228600" indent="-228600" algn="just">
              <a:buFont typeface="+mj-lt"/>
              <a:buAutoNum type="arabicPeriod"/>
            </a:pPr>
            <a:r>
              <a:rPr lang="sk-SK" sz="1200" b="1" dirty="0"/>
              <a:t>Study </a:t>
            </a:r>
            <a:r>
              <a:rPr lang="sk-SK" sz="1200" b="1" dirty="0" err="1"/>
              <a:t>of</a:t>
            </a:r>
            <a:r>
              <a:rPr lang="sk-SK" sz="1200" b="1" dirty="0"/>
              <a:t> </a:t>
            </a:r>
            <a:r>
              <a:rPr lang="sk-SK" sz="1200" b="1" dirty="0" err="1"/>
              <a:t>synthetic</a:t>
            </a:r>
            <a:r>
              <a:rPr lang="sk-SK" sz="1200" b="1" dirty="0"/>
              <a:t> </a:t>
            </a:r>
            <a:r>
              <a:rPr lang="sk-SK" sz="1200" b="1" dirty="0" err="1"/>
              <a:t>ferritin</a:t>
            </a:r>
            <a:r>
              <a:rPr lang="sk-SK" sz="1200" b="1" dirty="0"/>
              <a:t> </a:t>
            </a:r>
            <a:r>
              <a:rPr lang="sk-SK" sz="1200" b="1" dirty="0" err="1"/>
              <a:t>with</a:t>
            </a:r>
            <a:r>
              <a:rPr lang="sk-SK" sz="1200" b="1" dirty="0"/>
              <a:t> </a:t>
            </a:r>
            <a:r>
              <a:rPr lang="sk-SK" sz="1200" b="1" dirty="0" err="1"/>
              <a:t>different</a:t>
            </a:r>
            <a:r>
              <a:rPr lang="sk-SK" sz="1200" b="1" dirty="0"/>
              <a:t> </a:t>
            </a:r>
            <a:r>
              <a:rPr lang="sk-SK" sz="1200" b="1" dirty="0" err="1"/>
              <a:t>amounts</a:t>
            </a:r>
            <a:r>
              <a:rPr lang="sk-SK" sz="1200" b="1" dirty="0"/>
              <a:t> </a:t>
            </a:r>
            <a:r>
              <a:rPr lang="sk-SK" sz="1200" b="1" dirty="0" err="1"/>
              <a:t>of</a:t>
            </a:r>
            <a:r>
              <a:rPr lang="sk-SK" sz="1200" b="1" dirty="0"/>
              <a:t> </a:t>
            </a:r>
            <a:r>
              <a:rPr lang="sk-SK" sz="1200" b="1" dirty="0" err="1"/>
              <a:t>iron</a:t>
            </a:r>
            <a:r>
              <a:rPr lang="sk-SK" sz="1200" b="1" dirty="0"/>
              <a:t> </a:t>
            </a:r>
            <a:r>
              <a:rPr lang="sk-SK" sz="1200" b="1" dirty="0" err="1"/>
              <a:t>using</a:t>
            </a:r>
            <a:r>
              <a:rPr lang="sk-SK" sz="1200" b="1" dirty="0"/>
              <a:t> SAXS </a:t>
            </a:r>
            <a:r>
              <a:rPr lang="sk-SK" sz="1200" b="1" dirty="0" err="1"/>
              <a:t>technique</a:t>
            </a:r>
            <a:r>
              <a:rPr lang="sk-SK" sz="1200" b="1" dirty="0"/>
              <a:t> </a:t>
            </a:r>
            <a:r>
              <a:rPr lang="sk-SK" sz="1200" dirty="0"/>
              <a:t>(29. 5. 2012) z</a:t>
            </a:r>
            <a:r>
              <a:rPr lang="sk-SK" sz="1200" u="sng" dirty="0"/>
              <a:t>odpovedný riešiteľ:</a:t>
            </a:r>
            <a:r>
              <a:rPr lang="sk-SK" sz="1200" dirty="0"/>
              <a:t> Doc. RNDr. Peter </a:t>
            </a:r>
            <a:r>
              <a:rPr lang="sk-SK" sz="1200" dirty="0" err="1"/>
              <a:t>Kopčanský</a:t>
            </a:r>
            <a:r>
              <a:rPr lang="sk-SK" sz="1200" dirty="0"/>
              <a:t>, CSc. DESY, Hamburg, </a:t>
            </a:r>
            <a:r>
              <a:rPr lang="sk-SK" sz="1200" dirty="0" smtClean="0"/>
              <a:t>Nemecko</a:t>
            </a:r>
          </a:p>
          <a:p>
            <a:r>
              <a:rPr lang="sk-SK" sz="1200" b="1" dirty="0" smtClean="0"/>
              <a:t>9.  </a:t>
            </a:r>
            <a:r>
              <a:rPr lang="en-GB" sz="1200" b="1" dirty="0" smtClean="0"/>
              <a:t>AFM </a:t>
            </a:r>
            <a:r>
              <a:rPr lang="en-GB" sz="1200" b="1" dirty="0"/>
              <a:t>studies of interaction of magnetic nanoparticles with </a:t>
            </a:r>
            <a:r>
              <a:rPr lang="en-GB" sz="1200" b="1" dirty="0" err="1"/>
              <a:t>lyotropic</a:t>
            </a:r>
            <a:r>
              <a:rPr lang="en-GB" sz="1200" b="1" dirty="0"/>
              <a:t> liquid crystal</a:t>
            </a:r>
            <a:endParaRPr lang="sk-SK" sz="1200" b="1" dirty="0"/>
          </a:p>
          <a:p>
            <a:r>
              <a:rPr lang="en-GB" sz="1200" dirty="0"/>
              <a:t>(1</a:t>
            </a:r>
            <a:r>
              <a:rPr lang="en-US" sz="1200" dirty="0"/>
              <a:t>6</a:t>
            </a:r>
            <a:r>
              <a:rPr lang="en-GB" sz="1200" dirty="0"/>
              <a:t>.</a:t>
            </a:r>
            <a:r>
              <a:rPr lang="en-US" sz="1200" dirty="0"/>
              <a:t>9</a:t>
            </a:r>
            <a:r>
              <a:rPr lang="en-GB" sz="1200" dirty="0"/>
              <a:t>.-</a:t>
            </a:r>
            <a:r>
              <a:rPr lang="en-US" sz="1200" dirty="0"/>
              <a:t>30.10. </a:t>
            </a:r>
            <a:r>
              <a:rPr lang="en-GB" sz="1200" dirty="0"/>
              <a:t>2015) </a:t>
            </a:r>
            <a:r>
              <a:rPr lang="sk-SK" sz="1200" dirty="0"/>
              <a:t> </a:t>
            </a:r>
            <a:r>
              <a:rPr lang="en-GB" sz="1200" dirty="0" err="1"/>
              <a:t>zodpovedn</a:t>
            </a:r>
            <a:r>
              <a:rPr lang="sk-SK" sz="1200" dirty="0"/>
              <a:t>ý riešiteľ: N. Tomašovičová,  </a:t>
            </a:r>
            <a:r>
              <a:rPr lang="sk-SK" sz="1200" dirty="0" err="1"/>
              <a:t>Academia</a:t>
            </a:r>
            <a:r>
              <a:rPr lang="sk-SK" sz="1200" dirty="0"/>
              <a:t> </a:t>
            </a:r>
            <a:r>
              <a:rPr lang="sk-SK" sz="1200" dirty="0" err="1"/>
              <a:t>Sinica</a:t>
            </a:r>
            <a:r>
              <a:rPr lang="sk-SK" sz="1200" dirty="0"/>
              <a:t> in </a:t>
            </a:r>
            <a:r>
              <a:rPr lang="sk-SK" sz="1200" dirty="0" err="1"/>
              <a:t>Taipei</a:t>
            </a:r>
            <a:r>
              <a:rPr lang="sk-SK" sz="1200" dirty="0"/>
              <a:t>, Taiwan</a:t>
            </a:r>
          </a:p>
          <a:p>
            <a:endParaRPr lang="sk-SK" sz="1200" dirty="0"/>
          </a:p>
          <a:p>
            <a:r>
              <a:rPr lang="sk-SK" sz="1200" b="1" dirty="0" smtClean="0"/>
              <a:t>10. </a:t>
            </a:r>
            <a:r>
              <a:rPr lang="en-GB" sz="1200" b="1" dirty="0" smtClean="0"/>
              <a:t>AFM </a:t>
            </a:r>
            <a:r>
              <a:rPr lang="en-GB" sz="1200" b="1" dirty="0"/>
              <a:t>studies of ordering processes in </a:t>
            </a:r>
            <a:r>
              <a:rPr lang="en-GB" sz="1200" b="1" dirty="0" err="1"/>
              <a:t>lyotropic</a:t>
            </a:r>
            <a:r>
              <a:rPr lang="en-GB" sz="1200" b="1" dirty="0"/>
              <a:t> liquid crystals doped with magnetic nanoparticles </a:t>
            </a:r>
            <a:r>
              <a:rPr lang="en-GB" sz="1200" dirty="0"/>
              <a:t>(28.4.-15.5. 2015) </a:t>
            </a:r>
            <a:r>
              <a:rPr lang="en-GB" sz="1200" dirty="0" err="1"/>
              <a:t>zodpovedn</a:t>
            </a:r>
            <a:r>
              <a:rPr lang="sk-SK" sz="1200" dirty="0"/>
              <a:t>ý riešiteľ : N. Tomašovičová, </a:t>
            </a:r>
            <a:r>
              <a:rPr lang="sk-SK" sz="1200" dirty="0" err="1"/>
              <a:t>Academia</a:t>
            </a:r>
            <a:r>
              <a:rPr lang="sk-SK" sz="1200" dirty="0"/>
              <a:t> </a:t>
            </a:r>
            <a:r>
              <a:rPr lang="sk-SK" sz="1200" dirty="0" err="1"/>
              <a:t>Sinica</a:t>
            </a:r>
            <a:r>
              <a:rPr lang="sk-SK" sz="1200" dirty="0"/>
              <a:t> in </a:t>
            </a:r>
            <a:r>
              <a:rPr lang="sk-SK" sz="1200" dirty="0" err="1"/>
              <a:t>Taipei</a:t>
            </a:r>
            <a:r>
              <a:rPr lang="sk-SK" sz="1200" dirty="0"/>
              <a:t>, Taiwan</a:t>
            </a:r>
          </a:p>
          <a:p>
            <a:pPr marL="228600" indent="-228600" algn="just">
              <a:buFont typeface="+mj-lt"/>
              <a:buAutoNum type="arabicPeriod"/>
            </a:pP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23806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3359151" y="61913"/>
            <a:ext cx="3789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sk-SK" altLang="sk-SK" sz="2000" b="1">
                <a:cs typeface="Times New Roman" panose="02020603050405020304" pitchFamily="18" charset="0"/>
              </a:rPr>
              <a:t>Počet CC publikácií, patentov</a:t>
            </a:r>
            <a:endParaRPr lang="sk-SK" altLang="sk-SK" sz="2000"/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163814"/>
              </p:ext>
            </p:extLst>
          </p:nvPr>
        </p:nvGraphicFramePr>
        <p:xfrm>
          <a:off x="1919288" y="476251"/>
          <a:ext cx="8497884" cy="6149975"/>
        </p:xfrm>
        <a:graphic>
          <a:graphicData uri="http://schemas.openxmlformats.org/drawingml/2006/table">
            <a:tbl>
              <a:tblPr/>
              <a:tblGrid>
                <a:gridCol w="1663616"/>
                <a:gridCol w="506319"/>
                <a:gridCol w="638854"/>
                <a:gridCol w="175418"/>
                <a:gridCol w="487693"/>
                <a:gridCol w="578651"/>
                <a:gridCol w="163290"/>
                <a:gridCol w="560024"/>
                <a:gridCol w="650982"/>
                <a:gridCol w="163290"/>
                <a:gridCol w="560024"/>
                <a:gridCol w="578651"/>
                <a:gridCol w="163290"/>
                <a:gridCol w="455560"/>
                <a:gridCol w="533339"/>
                <a:gridCol w="491788"/>
                <a:gridCol w="127095"/>
              </a:tblGrid>
              <a:tr h="28042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latin typeface="Calibri"/>
                          <a:ea typeface="Times New Roman"/>
                          <a:cs typeface="Times New Roman"/>
                        </a:rPr>
                        <a:t>Výsledky</a:t>
                      </a: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2012</a:t>
                      </a:r>
                    </a:p>
                  </a:txBody>
                  <a:tcPr marL="68594" marR="68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</a:p>
                  </a:txBody>
                  <a:tcPr marL="68594" marR="68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2014</a:t>
                      </a:r>
                    </a:p>
                  </a:txBody>
                  <a:tcPr marL="68594" marR="68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2015</a:t>
                      </a:r>
                    </a:p>
                  </a:txBody>
                  <a:tcPr marL="68594" marR="68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 dirty="0" err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sk-SK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94" marR="68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76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 err="1">
                          <a:latin typeface="Calibri"/>
                          <a:ea typeface="Times New Roman"/>
                          <a:cs typeface="Times New Roman"/>
                        </a:rPr>
                        <a:t>num</a:t>
                      </a: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94" marR="68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latin typeface="Calibri"/>
                          <a:ea typeface="Times New Roman"/>
                          <a:cs typeface="Times New Roman"/>
                        </a:rPr>
                        <a:t>N/FTE</a:t>
                      </a:r>
                    </a:p>
                  </a:txBody>
                  <a:tcPr marL="68594" marR="68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94" marR="68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 err="1">
                          <a:latin typeface="Calibri"/>
                          <a:ea typeface="Times New Roman"/>
                          <a:cs typeface="Times New Roman"/>
                        </a:rPr>
                        <a:t>num</a:t>
                      </a: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94" marR="68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latin typeface="Calibri"/>
                          <a:ea typeface="Times New Roman"/>
                          <a:cs typeface="Times New Roman"/>
                        </a:rPr>
                        <a:t>N/FTE</a:t>
                      </a:r>
                    </a:p>
                  </a:txBody>
                  <a:tcPr marL="68594" marR="68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94" marR="68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 err="1">
                          <a:latin typeface="Calibri"/>
                          <a:ea typeface="Times New Roman"/>
                          <a:cs typeface="Times New Roman"/>
                        </a:rPr>
                        <a:t>num</a:t>
                      </a: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94" marR="68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latin typeface="Calibri"/>
                          <a:ea typeface="Times New Roman"/>
                          <a:cs typeface="Times New Roman"/>
                        </a:rPr>
                        <a:t>N/FTE</a:t>
                      </a:r>
                    </a:p>
                  </a:txBody>
                  <a:tcPr marL="68594" marR="68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 marL="68594" marR="68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 err="1">
                          <a:latin typeface="Calibri"/>
                          <a:ea typeface="Times New Roman"/>
                          <a:cs typeface="Times New Roman"/>
                        </a:rPr>
                        <a:t>num</a:t>
                      </a: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94" marR="68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latin typeface="Calibri"/>
                          <a:ea typeface="Times New Roman"/>
                          <a:cs typeface="Times New Roman"/>
                        </a:rPr>
                        <a:t>N/FTE</a:t>
                      </a:r>
                    </a:p>
                  </a:txBody>
                  <a:tcPr marL="68594" marR="68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 marL="68594" marR="68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 err="1">
                          <a:latin typeface="Calibri"/>
                          <a:ea typeface="Times New Roman"/>
                          <a:cs typeface="Times New Roman"/>
                        </a:rPr>
                        <a:t>num</a:t>
                      </a: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94" marR="68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 err="1">
                          <a:latin typeface="Calibri"/>
                          <a:ea typeface="Times New Roman"/>
                          <a:cs typeface="Times New Roman"/>
                        </a:rPr>
                        <a:t>aveage</a:t>
                      </a: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94" marR="68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latin typeface="Calibri"/>
                          <a:ea typeface="Times New Roman"/>
                          <a:cs typeface="Times New Roman"/>
                        </a:rPr>
                        <a:t>N/FTE</a:t>
                      </a:r>
                    </a:p>
                  </a:txBody>
                  <a:tcPr marL="68594" marR="68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261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 err="1">
                          <a:latin typeface="Calibri"/>
                          <a:ea typeface="Times New Roman"/>
                          <a:cs typeface="Times New Roman"/>
                        </a:rPr>
                        <a:t>chapters</a:t>
                      </a:r>
                      <a:r>
                        <a:rPr lang="sk-SK" sz="1600" dirty="0">
                          <a:latin typeface="Calibri"/>
                          <a:ea typeface="Times New Roman"/>
                          <a:cs typeface="Times New Roman"/>
                        </a:rPr>
                        <a:t> in </a:t>
                      </a:r>
                      <a:r>
                        <a:rPr lang="sk-SK" sz="1600" dirty="0" err="1">
                          <a:latin typeface="Calibri"/>
                          <a:ea typeface="Times New Roman"/>
                          <a:cs typeface="Times New Roman"/>
                        </a:rPr>
                        <a:t>monographs</a:t>
                      </a:r>
                      <a:r>
                        <a:rPr lang="sk-SK" sz="16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600" dirty="0" err="1">
                          <a:latin typeface="Calibri"/>
                          <a:ea typeface="Times New Roman"/>
                          <a:cs typeface="Times New Roman"/>
                        </a:rPr>
                        <a:t>books</a:t>
                      </a:r>
                      <a:r>
                        <a:rPr lang="sk-SK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dirty="0" err="1">
                          <a:latin typeface="Calibri"/>
                          <a:ea typeface="Times New Roman"/>
                          <a:cs typeface="Times New Roman"/>
                        </a:rPr>
                        <a:t>published</a:t>
                      </a:r>
                      <a:r>
                        <a:rPr lang="sk-SK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dirty="0" err="1">
                          <a:latin typeface="Calibri"/>
                          <a:ea typeface="Times New Roman"/>
                          <a:cs typeface="Times New Roman"/>
                        </a:rPr>
                        <a:t>abroad</a:t>
                      </a:r>
                      <a:endParaRPr lang="sk-SK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94" marR="68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 smtClean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sk-SK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k-SK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k-SK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k-SK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 smtClean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sk-SK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k-SK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k-SK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k-SK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k-SK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k-SK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k-SK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sk-SK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sk-SK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61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 err="1">
                          <a:latin typeface="Calibri"/>
                          <a:ea typeface="Times New Roman"/>
                          <a:cs typeface="Times New Roman"/>
                        </a:rPr>
                        <a:t>chapters</a:t>
                      </a:r>
                      <a:r>
                        <a:rPr lang="sk-SK" sz="1600" dirty="0">
                          <a:latin typeface="Calibri"/>
                          <a:ea typeface="Times New Roman"/>
                          <a:cs typeface="Times New Roman"/>
                        </a:rPr>
                        <a:t> in </a:t>
                      </a:r>
                      <a:r>
                        <a:rPr lang="sk-SK" sz="1600" dirty="0" err="1">
                          <a:latin typeface="Calibri"/>
                          <a:ea typeface="Times New Roman"/>
                          <a:cs typeface="Times New Roman"/>
                        </a:rPr>
                        <a:t>monographs</a:t>
                      </a:r>
                      <a:r>
                        <a:rPr lang="sk-SK" sz="16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600" dirty="0" err="1">
                          <a:latin typeface="Calibri"/>
                          <a:ea typeface="Times New Roman"/>
                          <a:cs typeface="Times New Roman"/>
                        </a:rPr>
                        <a:t>books</a:t>
                      </a:r>
                      <a:r>
                        <a:rPr lang="sk-SK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dirty="0" err="1">
                          <a:latin typeface="Calibri"/>
                          <a:ea typeface="Times New Roman"/>
                          <a:cs typeface="Times New Roman"/>
                        </a:rPr>
                        <a:t>published</a:t>
                      </a:r>
                      <a:r>
                        <a:rPr lang="sk-SK" sz="1600" dirty="0">
                          <a:latin typeface="Calibri"/>
                          <a:ea typeface="Times New Roman"/>
                          <a:cs typeface="Times New Roman"/>
                        </a:rPr>
                        <a:t> in Slovakia</a:t>
                      </a:r>
                    </a:p>
                  </a:txBody>
                  <a:tcPr marL="68594" marR="68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k-SK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k-SK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k-SK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k-SK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k-SK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k-SK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k-SK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k-SK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k-SK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 smtClean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sk-SK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k-SK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k-SK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 smtClean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sk-SK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2400" dirty="0"/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sk-SK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3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CC </a:t>
                      </a:r>
                      <a:r>
                        <a:rPr lang="sk-SK" sz="1600" dirty="0" err="1"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publications</a:t>
                      </a:r>
                      <a:endParaRPr lang="sk-SK" sz="1600" dirty="0"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4" marR="68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11</a:t>
                      </a:r>
                      <a:endParaRPr lang="sk-SK" sz="1600" dirty="0"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600" dirty="0"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k-SK" sz="1600" dirty="0"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 smtClean="0"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600" dirty="0" smtClean="0"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7</a:t>
                      </a:r>
                      <a:endParaRPr lang="sk-SK" sz="1600" dirty="0"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600" dirty="0"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k-SK" sz="1600" dirty="0"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12</a:t>
                      </a:r>
                      <a:endParaRPr lang="sk-SK" sz="1600" dirty="0"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k-SK" sz="1600" dirty="0"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k-SK" sz="1600" dirty="0"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 smtClean="0"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600" dirty="0" smtClean="0"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sk-SK" sz="1600" dirty="0"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600" dirty="0"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k-SK" sz="1600" dirty="0"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53</a:t>
                      </a:r>
                      <a:endParaRPr lang="sk-SK" sz="16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1600" b="1" dirty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sk-SK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 err="1">
                          <a:latin typeface="Calibri"/>
                          <a:ea typeface="Times New Roman"/>
                          <a:cs typeface="Times New Roman"/>
                        </a:rPr>
                        <a:t>scientific</a:t>
                      </a:r>
                      <a:r>
                        <a:rPr lang="sk-SK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dirty="0" err="1">
                          <a:latin typeface="Calibri"/>
                          <a:ea typeface="Times New Roman"/>
                          <a:cs typeface="Times New Roman"/>
                        </a:rPr>
                        <a:t>publications</a:t>
                      </a:r>
                      <a:r>
                        <a:rPr lang="sk-SK" sz="1600" dirty="0">
                          <a:latin typeface="Calibri"/>
                          <a:ea typeface="Times New Roman"/>
                          <a:cs typeface="Times New Roman"/>
                        </a:rPr>
                        <a:t> in </a:t>
                      </a:r>
                      <a:r>
                        <a:rPr lang="sk-SK" sz="1600" dirty="0" err="1">
                          <a:latin typeface="Calibri"/>
                          <a:ea typeface="Times New Roman"/>
                          <a:cs typeface="Times New Roman"/>
                        </a:rPr>
                        <a:t>indexed</a:t>
                      </a:r>
                      <a:r>
                        <a:rPr lang="sk-SK" sz="1600" dirty="0">
                          <a:latin typeface="Calibri"/>
                          <a:ea typeface="Times New Roman"/>
                          <a:cs typeface="Times New Roman"/>
                        </a:rPr>
                        <a:t> by </a:t>
                      </a:r>
                      <a:r>
                        <a:rPr lang="sk-SK" sz="1600" dirty="0" err="1">
                          <a:latin typeface="Calibri"/>
                          <a:ea typeface="Times New Roman"/>
                          <a:cs typeface="Times New Roman"/>
                        </a:rPr>
                        <a:t>other</a:t>
                      </a:r>
                      <a:r>
                        <a:rPr lang="sk-SK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dirty="0" err="1">
                          <a:latin typeface="Calibri"/>
                          <a:ea typeface="Times New Roman"/>
                          <a:cs typeface="Times New Roman"/>
                        </a:rPr>
                        <a:t>databases</a:t>
                      </a:r>
                      <a:r>
                        <a:rPr lang="sk-SK" sz="1600" dirty="0">
                          <a:latin typeface="Calibri"/>
                          <a:ea typeface="Times New Roman"/>
                          <a:cs typeface="Times New Roman"/>
                        </a:rPr>
                        <a:t> (WOS SCOPUS...)</a:t>
                      </a:r>
                    </a:p>
                  </a:txBody>
                  <a:tcPr marL="68594" marR="68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sk-SK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k-SK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 smtClean="0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sk-SK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k-SK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sk-SK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k-SK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sk-SK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k-SK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k-SK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25</a:t>
                      </a:r>
                      <a:endParaRPr lang="sk-SK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1600" dirty="0">
                        <a:latin typeface="+mn-lt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k-SK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4" name="Rovná spojnica 3"/>
          <p:cNvCxnSpPr/>
          <p:nvPr/>
        </p:nvCxnSpPr>
        <p:spPr>
          <a:xfrm>
            <a:off x="1524000" y="659765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6597650"/>
            <a:ext cx="2238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ĺžnik 6"/>
          <p:cNvSpPr>
            <a:spLocks noChangeArrowheads="1"/>
          </p:cNvSpPr>
          <p:nvPr/>
        </p:nvSpPr>
        <p:spPr bwMode="auto">
          <a:xfrm>
            <a:off x="7367819" y="6611938"/>
            <a:ext cx="30380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k-SK" altLang="sk-SK" sz="1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Akreditačný seminár ÚEF -</a:t>
            </a:r>
            <a:r>
              <a:rPr lang="sk-SK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</a:t>
            </a:r>
            <a:r>
              <a:rPr lang="en-US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FMJ</a:t>
            </a:r>
            <a:r>
              <a:rPr lang="sk-SK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</a:t>
            </a:r>
            <a:r>
              <a:rPr lang="sk-SK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-0</a:t>
            </a:r>
            <a:r>
              <a:rPr lang="en-US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6</a:t>
            </a:r>
            <a:r>
              <a:rPr lang="sk-SK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-2016</a:t>
            </a:r>
            <a:endParaRPr lang="sk-SK" altLang="sk-SK" sz="1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69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275045" y="3472458"/>
            <a:ext cx="11641909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sk-SK" altLang="sk-SK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Schválené </a:t>
            </a:r>
            <a:r>
              <a:rPr lang="sk-SK" altLang="sk-SK" sz="1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patenty:</a:t>
            </a: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№ 201404260 </a:t>
            </a:r>
            <a:endParaRPr lang="en-US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14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Spôsob</a:t>
            </a:r>
            <a:r>
              <a:rPr lang="en-US" sz="1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</a:t>
            </a:r>
            <a:r>
              <a:rPr lang="en-US" sz="14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zvýšenia</a:t>
            </a:r>
            <a:r>
              <a:rPr lang="en-US" sz="1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</a:t>
            </a:r>
            <a:r>
              <a:rPr lang="en-US" sz="14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iónovej</a:t>
            </a:r>
            <a:r>
              <a:rPr lang="en-US" sz="1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</a:t>
            </a:r>
            <a:r>
              <a:rPr lang="en-US" sz="14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vodivosti</a:t>
            </a:r>
            <a:r>
              <a:rPr lang="en-US" sz="1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</a:t>
            </a:r>
            <a:r>
              <a:rPr lang="en-US" sz="14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kompozitu</a:t>
            </a:r>
            <a:r>
              <a:rPr lang="en-US" sz="1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</a:t>
            </a:r>
            <a:r>
              <a:rPr lang="en-US" sz="14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na</a:t>
            </a:r>
            <a:r>
              <a:rPr lang="en-US" sz="1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</a:t>
            </a:r>
            <a:r>
              <a:rPr lang="en-US" sz="14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báze</a:t>
            </a:r>
            <a:r>
              <a:rPr lang="en-US" sz="1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</a:t>
            </a:r>
            <a:r>
              <a:rPr lang="en-US" sz="14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kvapalných</a:t>
            </a:r>
            <a:r>
              <a:rPr lang="en-US" sz="1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</a:t>
            </a:r>
            <a:r>
              <a:rPr lang="en-US" sz="14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kryštálov</a:t>
            </a:r>
            <a:endParaRPr lang="en-US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1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Method for the optimal  lysozyme concentration determination to form a </a:t>
            </a:r>
            <a:r>
              <a:rPr lang="en-US" sz="14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lyotropic</a:t>
            </a:r>
            <a:r>
              <a:rPr lang="en-US" sz="1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magnetic liquid crystal</a:t>
            </a:r>
            <a:endParaRPr lang="en-US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 I.P. </a:t>
            </a:r>
            <a:r>
              <a:rPr lang="en-US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Studenjak</a:t>
            </a: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, О.V. </a:t>
            </a:r>
            <a:r>
              <a:rPr lang="en-US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Коvalčuk</a:t>
            </a: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, </a:t>
            </a:r>
            <a:r>
              <a:rPr lang="en-US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P. </a:t>
            </a:r>
            <a:r>
              <a:rPr lang="en-US" sz="1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Kopčanský</a:t>
            </a:r>
            <a:r>
              <a:rPr lang="en-US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, М. </a:t>
            </a:r>
            <a:r>
              <a:rPr lang="en-US" sz="1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Тimko</a:t>
            </a:r>
            <a:r>
              <a:rPr lang="en-US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, V. </a:t>
            </a:r>
            <a:r>
              <a:rPr lang="en-US" sz="1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Závišová</a:t>
            </a:r>
            <a:r>
              <a:rPr lang="en-US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, N. </a:t>
            </a:r>
            <a:r>
              <a:rPr lang="en-US" sz="1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Tomašovičová</a:t>
            </a:r>
            <a:endParaRPr lang="en-US" sz="1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n-lt"/>
            </a:endParaRPr>
          </a:p>
          <a:p>
            <a:pPr>
              <a:lnSpc>
                <a:spcPct val="100000"/>
              </a:lnSpc>
            </a:pPr>
            <a:endParaRPr lang="en-US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n-lt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№ 201404255 </a:t>
            </a:r>
            <a:endParaRPr lang="en-US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14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Metóda</a:t>
            </a:r>
            <a:r>
              <a:rPr lang="en-US" sz="1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pre </a:t>
            </a:r>
            <a:r>
              <a:rPr lang="en-US" sz="14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stanovenie</a:t>
            </a:r>
            <a:r>
              <a:rPr lang="en-US" sz="1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</a:t>
            </a:r>
            <a:r>
              <a:rPr lang="en-US" sz="14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optimálnej</a:t>
            </a:r>
            <a:r>
              <a:rPr lang="en-US" sz="1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</a:t>
            </a:r>
            <a:r>
              <a:rPr lang="en-US" sz="14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koncentrácie</a:t>
            </a:r>
            <a:r>
              <a:rPr lang="en-US" sz="1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</a:t>
            </a:r>
            <a:r>
              <a:rPr lang="en-US" sz="14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lyzozýmu</a:t>
            </a:r>
            <a:r>
              <a:rPr lang="en-US" sz="1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pre </a:t>
            </a:r>
            <a:r>
              <a:rPr lang="en-US" sz="14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vytvorenie</a:t>
            </a:r>
            <a:r>
              <a:rPr lang="en-US" sz="1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</a:t>
            </a:r>
            <a:r>
              <a:rPr lang="en-US" sz="14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lyotropného</a:t>
            </a:r>
            <a:r>
              <a:rPr lang="en-US" sz="1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</a:t>
            </a:r>
            <a:r>
              <a:rPr lang="en-US" sz="14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magnetického</a:t>
            </a:r>
            <a:r>
              <a:rPr lang="en-US" sz="1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</a:t>
            </a:r>
            <a:r>
              <a:rPr lang="en-US" sz="14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kvapalného</a:t>
            </a:r>
            <a:r>
              <a:rPr lang="en-US" sz="1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</a:t>
            </a:r>
            <a:r>
              <a:rPr lang="en-US" sz="14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kryštálu</a:t>
            </a:r>
            <a:endParaRPr lang="en-US" sz="1400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Method for increasing of ion conductivity of the liquid crystal based composite</a:t>
            </a:r>
          </a:p>
          <a:p>
            <a:pPr>
              <a:lnSpc>
                <a:spcPct val="100000"/>
              </a:lnSpc>
            </a:pP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I.P. </a:t>
            </a:r>
            <a:r>
              <a:rPr lang="en-US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Studenjak</a:t>
            </a: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, О.V. </a:t>
            </a:r>
            <a:r>
              <a:rPr lang="en-US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Коvalčuk</a:t>
            </a: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, </a:t>
            </a:r>
            <a:r>
              <a:rPr lang="en-US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P. </a:t>
            </a:r>
            <a:r>
              <a:rPr lang="en-US" sz="1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Kopčanský</a:t>
            </a:r>
            <a:r>
              <a:rPr lang="en-US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, М. </a:t>
            </a:r>
            <a:r>
              <a:rPr lang="en-US" sz="1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Тімко</a:t>
            </a:r>
            <a:r>
              <a:rPr lang="en-US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, Z. </a:t>
            </a:r>
            <a:r>
              <a:rPr lang="en-US" sz="1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Gažová</a:t>
            </a:r>
            <a:r>
              <a:rPr lang="en-US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, K. </a:t>
            </a:r>
            <a:r>
              <a:rPr lang="en-US" sz="1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Šípošová</a:t>
            </a:r>
            <a:endParaRPr lang="en-US" sz="1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n-lt"/>
            </a:endParaRPr>
          </a:p>
          <a:p>
            <a:pPr>
              <a:lnSpc>
                <a:spcPct val="100000"/>
              </a:lnSpc>
            </a:pPr>
            <a:endParaRPr lang="en-US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 </a:t>
            </a:r>
          </a:p>
          <a:p>
            <a:pPr>
              <a:lnSpc>
                <a:spcPct val="100000"/>
              </a:lnSpc>
            </a:pPr>
            <a:r>
              <a:rPr lang="en-US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Patenty</a:t>
            </a: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</a:t>
            </a:r>
            <a:r>
              <a:rPr lang="en-US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sú</a:t>
            </a: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</a:t>
            </a:r>
            <a:r>
              <a:rPr lang="en-US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prihlásené</a:t>
            </a: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</a:t>
            </a:r>
            <a:r>
              <a:rPr lang="en-US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na</a:t>
            </a: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</a:t>
            </a:r>
            <a:r>
              <a:rPr lang="en-US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Štátnom</a:t>
            </a: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</a:t>
            </a:r>
            <a:r>
              <a:rPr lang="en-US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podniku</a:t>
            </a: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"</a:t>
            </a:r>
            <a:r>
              <a:rPr lang="en-US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Ukrajinský</a:t>
            </a: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</a:t>
            </a:r>
            <a:r>
              <a:rPr lang="en-US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ústav</a:t>
            </a: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</a:t>
            </a:r>
            <a:r>
              <a:rPr lang="en-US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priemyselného</a:t>
            </a: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</a:t>
            </a:r>
            <a:r>
              <a:rPr lang="en-US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vlastníctva</a:t>
            </a: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" (State Enterprise "Ukrainian Institute of Industrial Property„, </a:t>
            </a:r>
            <a:r>
              <a:rPr lang="en-US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Glazunova</a:t>
            </a: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Str., 1, Kiev-42, 01601, Ukraine)</a:t>
            </a:r>
          </a:p>
          <a:p>
            <a:pPr algn="just"/>
            <a:endParaRPr lang="sk-SK" altLang="sk-SK" sz="1600" dirty="0">
              <a:solidFill>
                <a:srgbClr val="FF0000"/>
              </a:solidFill>
            </a:endParaRPr>
          </a:p>
        </p:txBody>
      </p:sp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406815"/>
              </p:ext>
            </p:extLst>
          </p:nvPr>
        </p:nvGraphicFramePr>
        <p:xfrm>
          <a:off x="1595096" y="382058"/>
          <a:ext cx="8208963" cy="30304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3066"/>
                <a:gridCol w="1409022"/>
                <a:gridCol w="881000"/>
                <a:gridCol w="915578"/>
                <a:gridCol w="1069610"/>
                <a:gridCol w="1070687"/>
              </a:tblGrid>
              <a:tr h="350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 2015</a:t>
                      </a:r>
                      <a:endParaRPr lang="sk-SK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2014</a:t>
                      </a:r>
                      <a:endParaRPr lang="sk-SK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2013</a:t>
                      </a:r>
                      <a:endParaRPr lang="sk-SK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2012</a:t>
                      </a:r>
                      <a:endParaRPr lang="sk-SK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  SUMA</a:t>
                      </a:r>
                      <a:endParaRPr lang="sk-SK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418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 </a:t>
                      </a:r>
                      <a:r>
                        <a:rPr lang="sk-SK" sz="2000" dirty="0">
                          <a:effectLst/>
                        </a:rPr>
                        <a:t>Počet A publikácií CC, IF </a:t>
                      </a:r>
                      <a:r>
                        <a:rPr lang="en-US" sz="2000" dirty="0">
                          <a:effectLst/>
                        </a:rPr>
                        <a:t>&gt; 1.25</a:t>
                      </a:r>
                      <a:endParaRPr lang="sk-SK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sk-SK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sk-SK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sk-SK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sk-SK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59</a:t>
                      </a:r>
                      <a:endParaRPr lang="sk-SK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221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 </a:t>
                      </a:r>
                      <a:r>
                        <a:rPr lang="sk-SK" sz="1800" dirty="0">
                          <a:effectLst/>
                        </a:rPr>
                        <a:t>Počet A publikácií, IF </a:t>
                      </a:r>
                      <a:r>
                        <a:rPr lang="en-US" sz="1800" dirty="0">
                          <a:effectLst/>
                        </a:rPr>
                        <a:t>&gt; 1.25</a:t>
                      </a:r>
                      <a:r>
                        <a:rPr lang="sk-SK" sz="18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 kde prvý autor je z ÚEF/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korešpondujúci autor je z ÚEF SAV</a:t>
                      </a:r>
                      <a:endParaRPr lang="sk-SK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 smtClean="0">
                          <a:effectLst/>
                        </a:rPr>
                        <a:t>7</a:t>
                      </a:r>
                      <a:endParaRPr lang="sk-SK" sz="20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sk-SK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 smtClean="0">
                          <a:effectLst/>
                        </a:rPr>
                        <a:t>8</a:t>
                      </a:r>
                      <a:endParaRPr lang="sk-SK" sz="20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sk-SK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</a:t>
                      </a:r>
                      <a:endParaRPr lang="sk-SK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cxnSp>
        <p:nvCxnSpPr>
          <p:cNvPr id="5" name="Rovná spojnica 4"/>
          <p:cNvCxnSpPr/>
          <p:nvPr/>
        </p:nvCxnSpPr>
        <p:spPr>
          <a:xfrm>
            <a:off x="1524000" y="659765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9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6597650"/>
            <a:ext cx="2238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93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21748" y="347499"/>
            <a:ext cx="11598543" cy="712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k-SK" sz="1600" b="1" dirty="0" smtClean="0"/>
              <a:t>P. </a:t>
            </a:r>
            <a:r>
              <a:rPr lang="sk-SK" sz="1600" b="1" dirty="0" err="1" smtClean="0"/>
              <a:t>Kopčanský</a:t>
            </a:r>
            <a:r>
              <a:rPr lang="sk-SK" sz="1600" b="1" dirty="0" smtClean="0"/>
              <a:t>: </a:t>
            </a:r>
            <a:r>
              <a:rPr lang="sk-SK" sz="1600" dirty="0" err="1" smtClean="0"/>
              <a:t>Critical</a:t>
            </a:r>
            <a:r>
              <a:rPr lang="sk-SK" sz="1600" dirty="0" smtClean="0"/>
              <a:t> </a:t>
            </a:r>
            <a:r>
              <a:rPr lang="sk-SK" sz="1600" dirty="0" err="1" smtClean="0"/>
              <a:t>phenomena</a:t>
            </a:r>
            <a:r>
              <a:rPr lang="sk-SK" sz="1600" dirty="0" smtClean="0"/>
              <a:t> in </a:t>
            </a:r>
            <a:r>
              <a:rPr lang="sk-SK" sz="1600" dirty="0" err="1" smtClean="0"/>
              <a:t>complex</a:t>
            </a:r>
            <a:r>
              <a:rPr lang="sk-SK" sz="1600" dirty="0" smtClean="0"/>
              <a:t> </a:t>
            </a:r>
            <a:r>
              <a:rPr lang="sk-SK" sz="1600" dirty="0" err="1" smtClean="0"/>
              <a:t>systems</a:t>
            </a:r>
            <a:r>
              <a:rPr lang="sk-SK" sz="1600" dirty="0" smtClean="0"/>
              <a:t> </a:t>
            </a:r>
            <a:r>
              <a:rPr lang="sk-SK" sz="1600" dirty="0" err="1" smtClean="0"/>
              <a:t>containing</a:t>
            </a:r>
            <a:r>
              <a:rPr lang="sk-SK" sz="1600" dirty="0" smtClean="0"/>
              <a:t> </a:t>
            </a:r>
            <a:r>
              <a:rPr lang="sk-SK" sz="1600" dirty="0" err="1" smtClean="0"/>
              <a:t>nanoparticles</a:t>
            </a:r>
            <a:r>
              <a:rPr lang="sk-SK" sz="1600" dirty="0" smtClean="0"/>
              <a:t>. </a:t>
            </a:r>
            <a:r>
              <a:rPr lang="sk-SK" sz="1600" dirty="0" err="1" smtClean="0"/>
              <a:t>April</a:t>
            </a:r>
            <a:r>
              <a:rPr lang="sk-SK" sz="1600" dirty="0" smtClean="0"/>
              <a:t> 2011, NCTS- </a:t>
            </a:r>
            <a:r>
              <a:rPr lang="sk-SK" sz="1600" dirty="0" err="1" smtClean="0"/>
              <a:t>Workshop</a:t>
            </a:r>
            <a:r>
              <a:rPr lang="sk-SK" sz="1600" dirty="0" smtClean="0"/>
              <a:t> on </a:t>
            </a:r>
            <a:r>
              <a:rPr lang="sk-SK" sz="1600" dirty="0" err="1" smtClean="0"/>
              <a:t>Critical</a:t>
            </a:r>
            <a:r>
              <a:rPr lang="sk-SK" sz="1600" dirty="0" smtClean="0"/>
              <a:t> </a:t>
            </a:r>
            <a:r>
              <a:rPr lang="sk-SK" sz="1600" dirty="0" err="1" smtClean="0"/>
              <a:t>Phenomena</a:t>
            </a:r>
            <a:r>
              <a:rPr lang="sk-SK" sz="1600" dirty="0" smtClean="0"/>
              <a:t> and </a:t>
            </a:r>
            <a:r>
              <a:rPr lang="sk-SK" sz="1600" dirty="0" err="1" smtClean="0"/>
              <a:t>Complex</a:t>
            </a:r>
            <a:r>
              <a:rPr lang="sk-SK" sz="1600" dirty="0" smtClean="0"/>
              <a:t> </a:t>
            </a:r>
            <a:r>
              <a:rPr lang="sk-SK" sz="1600" dirty="0" err="1" smtClean="0"/>
              <a:t>Systems</a:t>
            </a:r>
            <a:r>
              <a:rPr lang="sk-SK" sz="1600" dirty="0" smtClean="0"/>
              <a:t>. Taiwan</a:t>
            </a:r>
          </a:p>
          <a:p>
            <a:pPr>
              <a:spcBef>
                <a:spcPts val="600"/>
              </a:spcBef>
            </a:pPr>
            <a:r>
              <a:rPr lang="sk-SK" sz="1600" b="1" dirty="0" smtClean="0"/>
              <a:t>P. </a:t>
            </a:r>
            <a:r>
              <a:rPr lang="sk-SK" sz="1600" b="1" dirty="0" err="1" smtClean="0"/>
              <a:t>Kopčasnký</a:t>
            </a:r>
            <a:r>
              <a:rPr lang="sk-SK" sz="1600" b="1" dirty="0" smtClean="0"/>
              <a:t>: </a:t>
            </a:r>
            <a:r>
              <a:rPr lang="sk-SK" sz="1600" dirty="0" err="1" smtClean="0"/>
              <a:t>Isotropic</a:t>
            </a:r>
            <a:r>
              <a:rPr lang="sk-SK" sz="1600" dirty="0" smtClean="0"/>
              <a:t>- </a:t>
            </a:r>
            <a:r>
              <a:rPr lang="sk-SK" sz="1600" dirty="0" err="1" smtClean="0"/>
              <a:t>Nematic</a:t>
            </a:r>
            <a:r>
              <a:rPr lang="sk-SK" sz="1600" dirty="0" smtClean="0"/>
              <a:t> </a:t>
            </a:r>
            <a:r>
              <a:rPr lang="sk-SK" sz="1600" dirty="0" err="1" smtClean="0"/>
              <a:t>transitions</a:t>
            </a:r>
            <a:r>
              <a:rPr lang="sk-SK" sz="1600" dirty="0" smtClean="0"/>
              <a:t> in </a:t>
            </a:r>
            <a:r>
              <a:rPr lang="sk-SK" sz="1600" dirty="0" err="1" smtClean="0"/>
              <a:t>ferronematics</a:t>
            </a:r>
            <a:r>
              <a:rPr lang="sk-SK" sz="1600" dirty="0" smtClean="0"/>
              <a:t> </a:t>
            </a:r>
            <a:r>
              <a:rPr lang="sk-SK" sz="1600" dirty="0" err="1" smtClean="0"/>
              <a:t>induced</a:t>
            </a:r>
            <a:r>
              <a:rPr lang="sk-SK" sz="1600" dirty="0" smtClean="0"/>
              <a:t> by </a:t>
            </a:r>
            <a:r>
              <a:rPr lang="sk-SK" sz="1600" dirty="0" err="1" smtClean="0"/>
              <a:t>magnetic</a:t>
            </a:r>
            <a:r>
              <a:rPr lang="sk-SK" sz="1600" dirty="0" smtClean="0"/>
              <a:t> </a:t>
            </a:r>
            <a:r>
              <a:rPr lang="sk-SK" sz="1600" dirty="0" err="1" smtClean="0"/>
              <a:t>field</a:t>
            </a:r>
            <a:r>
              <a:rPr lang="sk-SK" sz="1600" dirty="0" smtClean="0"/>
              <a:t>. Jún 2011, </a:t>
            </a:r>
            <a:r>
              <a:rPr lang="sk-SK" sz="1600" dirty="0" err="1" smtClean="0"/>
              <a:t>Timisoara</a:t>
            </a:r>
            <a:r>
              <a:rPr lang="sk-SK" sz="1600" dirty="0" smtClean="0"/>
              <a:t> </a:t>
            </a:r>
            <a:r>
              <a:rPr lang="sk-SK" sz="1600" dirty="0" err="1" smtClean="0"/>
              <a:t>days</a:t>
            </a:r>
            <a:endParaRPr lang="sk-SK" sz="1600" dirty="0" smtClean="0"/>
          </a:p>
          <a:p>
            <a:pPr>
              <a:spcBef>
                <a:spcPts val="600"/>
              </a:spcBef>
            </a:pPr>
            <a:r>
              <a:rPr lang="sk-SK" sz="1600" b="1" dirty="0" smtClean="0"/>
              <a:t>M. Timko: </a:t>
            </a:r>
            <a:r>
              <a:rPr lang="sk-SK" sz="1600" dirty="0" err="1" smtClean="0"/>
              <a:t>Magnetosomes</a:t>
            </a:r>
            <a:r>
              <a:rPr lang="sk-SK" sz="1600" dirty="0" smtClean="0"/>
              <a:t>, </a:t>
            </a:r>
            <a:r>
              <a:rPr lang="sk-SK" sz="1600" dirty="0"/>
              <a:t>Jún 2011, </a:t>
            </a:r>
            <a:r>
              <a:rPr lang="sk-SK" sz="1600" dirty="0" err="1"/>
              <a:t>Timisoara</a:t>
            </a:r>
            <a:r>
              <a:rPr lang="sk-SK" sz="1600" dirty="0"/>
              <a:t> </a:t>
            </a:r>
            <a:r>
              <a:rPr lang="sk-SK" sz="1600" dirty="0" err="1"/>
              <a:t>days</a:t>
            </a:r>
            <a:endParaRPr lang="sk-SK" sz="1600" dirty="0"/>
          </a:p>
          <a:p>
            <a:pPr>
              <a:spcBef>
                <a:spcPts val="600"/>
              </a:spcBef>
            </a:pPr>
            <a:r>
              <a:rPr lang="sk-SK" sz="1600" b="1" dirty="0" smtClean="0"/>
              <a:t>P. </a:t>
            </a:r>
            <a:r>
              <a:rPr lang="sk-SK" sz="1600" b="1" dirty="0" err="1" smtClean="0"/>
              <a:t>Kopčasnký</a:t>
            </a:r>
            <a:r>
              <a:rPr lang="sk-SK" sz="1600" b="1" dirty="0" smtClean="0"/>
              <a:t>: </a:t>
            </a:r>
            <a:r>
              <a:rPr lang="sk-SK" sz="1600" dirty="0" err="1" smtClean="0"/>
              <a:t>Low</a:t>
            </a:r>
            <a:r>
              <a:rPr lang="sk-SK" sz="1600" dirty="0" smtClean="0"/>
              <a:t> </a:t>
            </a:r>
            <a:r>
              <a:rPr lang="sk-SK" sz="1600" dirty="0" err="1" smtClean="0"/>
              <a:t>magnetic</a:t>
            </a:r>
            <a:r>
              <a:rPr lang="sk-SK" sz="1600" dirty="0" smtClean="0"/>
              <a:t> </a:t>
            </a:r>
            <a:r>
              <a:rPr lang="sk-SK" sz="1600" dirty="0" err="1" smtClean="0"/>
              <a:t>field</a:t>
            </a:r>
            <a:r>
              <a:rPr lang="sk-SK" sz="1600" dirty="0" smtClean="0"/>
              <a:t> </a:t>
            </a:r>
            <a:r>
              <a:rPr lang="sk-SK" sz="1600" dirty="0" err="1" smtClean="0"/>
              <a:t>response</a:t>
            </a:r>
            <a:r>
              <a:rPr lang="sk-SK" sz="1600" dirty="0" smtClean="0"/>
              <a:t> </a:t>
            </a:r>
            <a:r>
              <a:rPr lang="sk-SK" sz="1600" dirty="0" err="1" smtClean="0"/>
              <a:t>of</a:t>
            </a:r>
            <a:r>
              <a:rPr lang="sk-SK" sz="1600" dirty="0" smtClean="0"/>
              <a:t> </a:t>
            </a:r>
            <a:r>
              <a:rPr lang="sk-SK" sz="1600" dirty="0" err="1" smtClean="0"/>
              <a:t>ferronematics</a:t>
            </a:r>
            <a:r>
              <a:rPr lang="sk-SK" sz="1600" dirty="0" smtClean="0"/>
              <a:t> </a:t>
            </a:r>
            <a:r>
              <a:rPr lang="sk-SK" sz="1600" dirty="0" err="1" smtClean="0"/>
              <a:t>way</a:t>
            </a:r>
            <a:r>
              <a:rPr lang="sk-SK" sz="1600" dirty="0" smtClean="0"/>
              <a:t> to </a:t>
            </a:r>
            <a:r>
              <a:rPr lang="sk-SK" sz="1600" dirty="0" err="1" smtClean="0"/>
              <a:t>magnetovision</a:t>
            </a:r>
            <a:r>
              <a:rPr lang="sk-SK" sz="1600" dirty="0" smtClean="0"/>
              <a:t> </a:t>
            </a:r>
            <a:r>
              <a:rPr lang="sk-SK" sz="1600" dirty="0" err="1" smtClean="0"/>
              <a:t>camera</a:t>
            </a:r>
            <a:r>
              <a:rPr lang="sk-SK" sz="1600" dirty="0" smtClean="0"/>
              <a:t>, 21.-25.8.2011, </a:t>
            </a:r>
            <a:r>
              <a:rPr lang="sk-SK" sz="1600" dirty="0" err="1" smtClean="0"/>
              <a:t>International</a:t>
            </a:r>
            <a:r>
              <a:rPr lang="sk-SK" sz="1600" dirty="0" smtClean="0"/>
              <a:t> </a:t>
            </a:r>
            <a:r>
              <a:rPr lang="sk-SK" sz="1600" dirty="0" err="1" smtClean="0"/>
              <a:t>Symposium</a:t>
            </a:r>
            <a:r>
              <a:rPr lang="sk-SK" sz="1600" dirty="0" smtClean="0"/>
              <a:t> on </a:t>
            </a:r>
            <a:r>
              <a:rPr lang="sk-SK" sz="1600" dirty="0" err="1" smtClean="0"/>
              <a:t>Magnetism</a:t>
            </a:r>
            <a:r>
              <a:rPr lang="sk-SK" sz="1600" dirty="0" smtClean="0"/>
              <a:t>, </a:t>
            </a:r>
            <a:r>
              <a:rPr lang="sk-SK" sz="1600" dirty="0" err="1" smtClean="0"/>
              <a:t>Moscow</a:t>
            </a:r>
            <a:r>
              <a:rPr lang="sk-SK" sz="1600" dirty="0" smtClean="0"/>
              <a:t>, </a:t>
            </a:r>
            <a:r>
              <a:rPr lang="sk-SK" sz="1600" dirty="0" err="1" smtClean="0"/>
              <a:t>Russia</a:t>
            </a:r>
            <a:r>
              <a:rPr lang="sk-SK" sz="1600" dirty="0" smtClean="0"/>
              <a:t> </a:t>
            </a:r>
          </a:p>
          <a:p>
            <a:pPr>
              <a:spcBef>
                <a:spcPts val="600"/>
              </a:spcBef>
            </a:pPr>
            <a:r>
              <a:rPr lang="sk-SK" sz="1600" b="1" dirty="0" smtClean="0"/>
              <a:t>P</a:t>
            </a:r>
            <a:r>
              <a:rPr lang="sk-SK" sz="1600" b="1" dirty="0"/>
              <a:t>. </a:t>
            </a:r>
            <a:r>
              <a:rPr lang="en-GB" sz="1600" b="1" dirty="0"/>
              <a:t>K</a:t>
            </a:r>
            <a:r>
              <a:rPr lang="sk-SK" sz="1600" b="1" dirty="0" err="1"/>
              <a:t>opčanský</a:t>
            </a:r>
            <a:r>
              <a:rPr lang="sk-SK" sz="1600" dirty="0"/>
              <a:t>:</a:t>
            </a:r>
            <a:r>
              <a:rPr lang="en-GB" sz="1600" dirty="0"/>
              <a:t> </a:t>
            </a:r>
            <a:r>
              <a:rPr lang="en-GB" sz="1600" dirty="0" err="1"/>
              <a:t>Ferronematics</a:t>
            </a:r>
            <a:r>
              <a:rPr lang="sk-SK" sz="1600" dirty="0"/>
              <a:t>- </a:t>
            </a:r>
            <a:r>
              <a:rPr lang="sk-SK" sz="1600" dirty="0" err="1"/>
              <a:t>liquid</a:t>
            </a:r>
            <a:r>
              <a:rPr lang="sk-SK" sz="1600" dirty="0"/>
              <a:t> </a:t>
            </a:r>
            <a:r>
              <a:rPr lang="sk-SK" sz="1600" dirty="0" err="1"/>
              <a:t>crystals</a:t>
            </a:r>
            <a:r>
              <a:rPr lang="sk-SK" sz="1600" dirty="0"/>
              <a:t> </a:t>
            </a:r>
            <a:r>
              <a:rPr lang="en-GB" sz="1600" dirty="0" err="1"/>
              <a:t>dopped</a:t>
            </a:r>
            <a:r>
              <a:rPr lang="en-GB" sz="1600" dirty="0"/>
              <a:t> </a:t>
            </a:r>
            <a:r>
              <a:rPr lang="sk-SK" sz="1600" dirty="0" err="1"/>
              <a:t>with</a:t>
            </a:r>
            <a:r>
              <a:rPr lang="en-GB" sz="1600" dirty="0"/>
              <a:t> magnetic nanoparticles. </a:t>
            </a:r>
            <a:r>
              <a:rPr lang="en-GB" sz="1600" dirty="0" err="1"/>
              <a:t>Júl</a:t>
            </a:r>
            <a:r>
              <a:rPr lang="en-GB" sz="1600" dirty="0"/>
              <a:t> 2011 SOPRON, </a:t>
            </a:r>
            <a:r>
              <a:rPr lang="sk-SK" sz="1600" dirty="0" err="1"/>
              <a:t>Hungarian</a:t>
            </a:r>
            <a:r>
              <a:rPr lang="sk-SK" sz="1600" dirty="0"/>
              <a:t>-USA workshop </a:t>
            </a:r>
            <a:r>
              <a:rPr lang="sk-SK" sz="1600" dirty="0" err="1"/>
              <a:t>about</a:t>
            </a:r>
            <a:r>
              <a:rPr lang="sk-SK" sz="1600" dirty="0"/>
              <a:t> </a:t>
            </a:r>
            <a:r>
              <a:rPr lang="sk-SK" sz="1600" dirty="0" err="1"/>
              <a:t>liquid</a:t>
            </a:r>
            <a:r>
              <a:rPr lang="sk-SK" sz="1600" dirty="0"/>
              <a:t> </a:t>
            </a:r>
            <a:r>
              <a:rPr lang="sk-SK" sz="1600" dirty="0" err="1"/>
              <a:t>crystals</a:t>
            </a:r>
            <a:r>
              <a:rPr lang="en-GB" dirty="0"/>
              <a:t> </a:t>
            </a:r>
            <a:endParaRPr lang="sk-SK" dirty="0" smtClean="0"/>
          </a:p>
          <a:p>
            <a:pPr>
              <a:spcBef>
                <a:spcPts val="600"/>
              </a:spcBef>
            </a:pPr>
            <a:r>
              <a:rPr lang="sk-SK" sz="1600" b="1" dirty="0" smtClean="0"/>
              <a:t>A. </a:t>
            </a:r>
            <a:r>
              <a:rPr lang="sk-SK" sz="1600" b="1" dirty="0" err="1" smtClean="0"/>
              <a:t>Hashim:</a:t>
            </a:r>
            <a:r>
              <a:rPr lang="sk-SK" sz="1600" dirty="0" err="1"/>
              <a:t>Magnetic</a:t>
            </a:r>
            <a:r>
              <a:rPr lang="sk-SK" sz="1600" dirty="0"/>
              <a:t> </a:t>
            </a:r>
            <a:r>
              <a:rPr lang="sk-SK" sz="1600" dirty="0" err="1"/>
              <a:t>nanoparticles</a:t>
            </a:r>
            <a:r>
              <a:rPr lang="sk-SK" sz="1600" dirty="0"/>
              <a:t> </a:t>
            </a:r>
            <a:r>
              <a:rPr lang="sk-SK" sz="1600" dirty="0" err="1"/>
              <a:t>prepared</a:t>
            </a:r>
            <a:r>
              <a:rPr lang="sk-SK" sz="1600" dirty="0"/>
              <a:t> by </a:t>
            </a:r>
            <a:r>
              <a:rPr lang="sk-SK" sz="1600" dirty="0" err="1"/>
              <a:t>biomineralization</a:t>
            </a:r>
            <a:r>
              <a:rPr lang="sk-SK" sz="1600" dirty="0"/>
              <a:t> </a:t>
            </a:r>
            <a:r>
              <a:rPr lang="sk-SK" sz="1600" dirty="0" err="1"/>
              <a:t>process</a:t>
            </a:r>
            <a:r>
              <a:rPr lang="sk-SK" sz="1600" dirty="0"/>
              <a:t> - </a:t>
            </a:r>
            <a:r>
              <a:rPr lang="sk-SK" sz="1600" dirty="0" err="1"/>
              <a:t>preparation</a:t>
            </a:r>
            <a:r>
              <a:rPr lang="sk-SK" sz="1600" dirty="0"/>
              <a:t>, </a:t>
            </a:r>
            <a:r>
              <a:rPr lang="sk-SK" sz="1600" dirty="0" err="1"/>
              <a:t>characterization</a:t>
            </a:r>
            <a:r>
              <a:rPr lang="sk-SK" sz="1600" dirty="0"/>
              <a:t> and </a:t>
            </a:r>
            <a:r>
              <a:rPr lang="sk-SK" sz="1600" dirty="0" err="1"/>
              <a:t>utilization</a:t>
            </a:r>
            <a:r>
              <a:rPr lang="sk-SK" sz="1600" dirty="0"/>
              <a:t>. In </a:t>
            </a:r>
            <a:r>
              <a:rPr lang="sk-SK" sz="1600" dirty="0" err="1"/>
              <a:t>Proceedings</a:t>
            </a:r>
            <a:r>
              <a:rPr lang="sk-SK" sz="1600" dirty="0"/>
              <a:t> of </a:t>
            </a:r>
            <a:r>
              <a:rPr lang="sk-SK" sz="1600" dirty="0" err="1"/>
              <a:t>the</a:t>
            </a:r>
            <a:r>
              <a:rPr lang="sk-SK" sz="1600" dirty="0"/>
              <a:t> </a:t>
            </a:r>
            <a:r>
              <a:rPr lang="sk-SK" sz="1600" dirty="0" err="1"/>
              <a:t>scientific</a:t>
            </a:r>
            <a:r>
              <a:rPr lang="sk-SK" sz="1600" dirty="0"/>
              <a:t> </a:t>
            </a:r>
            <a:r>
              <a:rPr lang="sk-SK" sz="1600" dirty="0" err="1"/>
              <a:t>conference</a:t>
            </a:r>
            <a:r>
              <a:rPr lang="sk-SK" sz="1600" dirty="0"/>
              <a:t> </a:t>
            </a:r>
            <a:r>
              <a:rPr lang="sk-SK" sz="1600" dirty="0" err="1"/>
              <a:t>Physics</a:t>
            </a:r>
            <a:r>
              <a:rPr lang="sk-SK" sz="1600" dirty="0"/>
              <a:t> of </a:t>
            </a:r>
            <a:r>
              <a:rPr lang="sk-SK" sz="1600" dirty="0" err="1"/>
              <a:t>Materials</a:t>
            </a:r>
            <a:r>
              <a:rPr lang="sk-SK" sz="1600" dirty="0"/>
              <a:t> 2012, 17-19 </a:t>
            </a:r>
            <a:r>
              <a:rPr lang="sk-SK" sz="1600" dirty="0" err="1"/>
              <a:t>October</a:t>
            </a:r>
            <a:r>
              <a:rPr lang="sk-SK" sz="1600" dirty="0"/>
              <a:t> 2012, Košice, Slovakia</a:t>
            </a:r>
            <a:r>
              <a:rPr lang="sk-SK" sz="1600" b="1" dirty="0" smtClean="0"/>
              <a:t> </a:t>
            </a:r>
            <a:endParaRPr lang="sk-SK" sz="1600" b="1" dirty="0"/>
          </a:p>
          <a:p>
            <a:pPr>
              <a:spcBef>
                <a:spcPts val="600"/>
              </a:spcBef>
            </a:pPr>
            <a:r>
              <a:rPr lang="sk-SK" altLang="sk-SK" sz="1600" b="1" dirty="0" smtClean="0"/>
              <a:t>N. Tomašovičová</a:t>
            </a:r>
            <a:r>
              <a:rPr lang="sk-SK" altLang="sk-SK" sz="1600" dirty="0" smtClean="0"/>
              <a:t>: </a:t>
            </a:r>
            <a:r>
              <a:rPr lang="sk-SK" altLang="sk-SK" sz="1600" dirty="0" err="1" smtClean="0"/>
              <a:t>Ferronematics</a:t>
            </a:r>
            <a:r>
              <a:rPr lang="sk-SK" altLang="sk-SK" sz="1600" dirty="0" smtClean="0"/>
              <a:t>:  </a:t>
            </a:r>
            <a:r>
              <a:rPr lang="sk-SK" altLang="sk-SK" sz="1600" dirty="0" err="1" smtClean="0"/>
              <a:t>combinations</a:t>
            </a:r>
            <a:r>
              <a:rPr lang="sk-SK" altLang="sk-SK" sz="1600" dirty="0" smtClean="0"/>
              <a:t> </a:t>
            </a:r>
            <a:r>
              <a:rPr lang="sk-SK" altLang="sk-SK" sz="1600" dirty="0" err="1" smtClean="0"/>
              <a:t>of</a:t>
            </a:r>
            <a:r>
              <a:rPr lang="sk-SK" altLang="sk-SK" sz="1600" dirty="0" smtClean="0"/>
              <a:t> </a:t>
            </a:r>
            <a:r>
              <a:rPr lang="sk-SK" altLang="sk-SK" sz="1600" dirty="0" err="1" smtClean="0"/>
              <a:t>liquid</a:t>
            </a:r>
            <a:r>
              <a:rPr lang="sk-SK" altLang="sk-SK" sz="1600" dirty="0" smtClean="0"/>
              <a:t> </a:t>
            </a:r>
            <a:r>
              <a:rPr lang="sk-SK" altLang="sk-SK" sz="1600" dirty="0" err="1" smtClean="0"/>
              <a:t>crystals</a:t>
            </a:r>
            <a:r>
              <a:rPr lang="sk-SK" altLang="sk-SK" sz="1600" dirty="0" smtClean="0"/>
              <a:t> </a:t>
            </a:r>
            <a:r>
              <a:rPr lang="sk-SK" altLang="sk-SK" sz="1600" dirty="0" err="1" smtClean="0"/>
              <a:t>with</a:t>
            </a:r>
            <a:r>
              <a:rPr lang="sk-SK" altLang="sk-SK" sz="1600" dirty="0" smtClean="0"/>
              <a:t> </a:t>
            </a:r>
            <a:r>
              <a:rPr lang="sk-SK" altLang="sk-SK" sz="1600" dirty="0" err="1" smtClean="0"/>
              <a:t>magnetic</a:t>
            </a:r>
            <a:r>
              <a:rPr lang="sk-SK" altLang="sk-SK" sz="1600" dirty="0" smtClean="0"/>
              <a:t> </a:t>
            </a:r>
            <a:r>
              <a:rPr lang="sk-SK" altLang="sk-SK" sz="1600" dirty="0" err="1" smtClean="0"/>
              <a:t>fluids</a:t>
            </a:r>
            <a:r>
              <a:rPr lang="sk-SK" altLang="sk-SK" sz="1600" dirty="0" smtClean="0"/>
              <a:t>, </a:t>
            </a:r>
            <a:r>
              <a:rPr lang="sk-SK" altLang="sk-SK" sz="1600" dirty="0" err="1" smtClean="0"/>
              <a:t>Workshop</a:t>
            </a:r>
            <a:r>
              <a:rPr lang="sk-SK" altLang="sk-SK" sz="1600" dirty="0" smtClean="0"/>
              <a:t>: </a:t>
            </a:r>
            <a:r>
              <a:rPr lang="en-GB" altLang="sk-SK" sz="1600" dirty="0" smtClean="0"/>
              <a:t>Transformation of knowledge and technologies to the praxis obtained by research and development in the earth resources area, June 4 – 5,  2012,  Hotel </a:t>
            </a:r>
            <a:r>
              <a:rPr lang="en-GB" altLang="sk-SK" sz="1600" dirty="0" err="1" smtClean="0"/>
              <a:t>Akadémia</a:t>
            </a:r>
            <a:r>
              <a:rPr lang="en-GB" altLang="sk-SK" sz="1600" dirty="0" smtClean="0"/>
              <a:t>, </a:t>
            </a:r>
            <a:r>
              <a:rPr lang="en-GB" altLang="sk-SK" sz="1600" dirty="0" err="1" smtClean="0"/>
              <a:t>Stará</a:t>
            </a:r>
            <a:r>
              <a:rPr lang="en-GB" altLang="sk-SK" sz="1600" dirty="0" smtClean="0"/>
              <a:t> </a:t>
            </a:r>
            <a:r>
              <a:rPr lang="en-GB" altLang="sk-SK" sz="1600" dirty="0" err="1" smtClean="0"/>
              <a:t>Lesná</a:t>
            </a:r>
            <a:r>
              <a:rPr lang="en-GB" altLang="sk-SK" sz="1600" dirty="0" smtClean="0"/>
              <a:t>, Slovakia</a:t>
            </a:r>
            <a:r>
              <a:rPr lang="en-US" altLang="sk-SK" sz="1600" b="1" dirty="0" smtClean="0"/>
              <a:t>.</a:t>
            </a:r>
            <a:endParaRPr lang="sk-SK" altLang="sk-SK" sz="1600" b="1" dirty="0" smtClean="0"/>
          </a:p>
          <a:p>
            <a:pPr>
              <a:spcBef>
                <a:spcPts val="600"/>
              </a:spcBef>
            </a:pPr>
            <a:r>
              <a:rPr lang="sk-SK" altLang="sk-SK" sz="1600" b="1" dirty="0" smtClean="0"/>
              <a:t>M. </a:t>
            </a:r>
            <a:r>
              <a:rPr lang="sk-SK" altLang="sk-SK" sz="1600" b="1" dirty="0" err="1" smtClean="0"/>
              <a:t>Timko:</a:t>
            </a:r>
            <a:r>
              <a:rPr lang="sk-SK" sz="1600" dirty="0" err="1"/>
              <a:t>Bacterial</a:t>
            </a:r>
            <a:r>
              <a:rPr lang="sk-SK" sz="1600" dirty="0"/>
              <a:t> </a:t>
            </a:r>
            <a:r>
              <a:rPr lang="sk-SK" sz="1600" dirty="0" err="1"/>
              <a:t>magnetic</a:t>
            </a:r>
            <a:r>
              <a:rPr lang="sk-SK" sz="1600" dirty="0"/>
              <a:t> </a:t>
            </a:r>
            <a:r>
              <a:rPr lang="sk-SK" sz="1600" dirty="0" err="1"/>
              <a:t>nanoparticles</a:t>
            </a:r>
            <a:r>
              <a:rPr lang="sk-SK" sz="1600" dirty="0"/>
              <a:t> – </a:t>
            </a:r>
            <a:r>
              <a:rPr lang="sk-SK" sz="1600" dirty="0" err="1"/>
              <a:t>aspects</a:t>
            </a:r>
            <a:r>
              <a:rPr lang="sk-SK" sz="1600" dirty="0"/>
              <a:t> of </a:t>
            </a:r>
            <a:r>
              <a:rPr lang="sk-SK" sz="1600" dirty="0" err="1"/>
              <a:t>preparation</a:t>
            </a:r>
            <a:r>
              <a:rPr lang="sk-SK" sz="1600" dirty="0"/>
              <a:t>, </a:t>
            </a:r>
            <a:r>
              <a:rPr lang="sk-SK" sz="1600" dirty="0" err="1"/>
              <a:t>characterization</a:t>
            </a:r>
            <a:r>
              <a:rPr lang="sk-SK" sz="1600" dirty="0"/>
              <a:t> and </a:t>
            </a:r>
            <a:r>
              <a:rPr lang="sk-SK" sz="1600" dirty="0" err="1"/>
              <a:t>applications</a:t>
            </a:r>
            <a:r>
              <a:rPr lang="sk-SK" sz="1600" dirty="0"/>
              <a:t>. In 10 CCC : 10th </a:t>
            </a:r>
            <a:r>
              <a:rPr lang="sk-SK" sz="1600" dirty="0" err="1"/>
              <a:t>Conference</a:t>
            </a:r>
            <a:r>
              <a:rPr lang="sk-SK" sz="1600" dirty="0"/>
              <a:t> on </a:t>
            </a:r>
            <a:r>
              <a:rPr lang="sk-SK" sz="1600" dirty="0" err="1"/>
              <a:t>Colloid</a:t>
            </a:r>
            <a:r>
              <a:rPr lang="sk-SK" sz="1600" dirty="0"/>
              <a:t> </a:t>
            </a:r>
            <a:r>
              <a:rPr lang="sk-SK" sz="1600" dirty="0" err="1"/>
              <a:t>Chemistry</a:t>
            </a:r>
            <a:r>
              <a:rPr lang="sk-SK" sz="1600" dirty="0"/>
              <a:t>, </a:t>
            </a:r>
            <a:r>
              <a:rPr lang="sk-SK" sz="1600" dirty="0" err="1"/>
              <a:t>Budapest</a:t>
            </a:r>
            <a:r>
              <a:rPr lang="sk-SK" sz="1600" dirty="0"/>
              <a:t>, </a:t>
            </a:r>
            <a:r>
              <a:rPr lang="sk-SK" sz="1600" dirty="0" err="1"/>
              <a:t>Hungary</a:t>
            </a:r>
            <a:r>
              <a:rPr lang="sk-SK" sz="1600" dirty="0"/>
              <a:t>, August 29-31, 2012</a:t>
            </a:r>
            <a:endParaRPr lang="sk-SK" altLang="sk-SK" sz="1600" b="1" dirty="0" smtClean="0"/>
          </a:p>
          <a:p>
            <a:pPr>
              <a:spcBef>
                <a:spcPts val="600"/>
              </a:spcBef>
            </a:pPr>
            <a:r>
              <a:rPr lang="sk-SK" sz="1600" b="1" dirty="0" smtClean="0"/>
              <a:t>N</a:t>
            </a:r>
            <a:r>
              <a:rPr lang="sk-SK" sz="1600" b="1" dirty="0"/>
              <a:t>. Tomašovičová:</a:t>
            </a:r>
            <a:r>
              <a:rPr lang="en-GB" sz="1600" dirty="0"/>
              <a:t> Magnetic nanoparticles prepared by</a:t>
            </a:r>
            <a:r>
              <a:rPr lang="sk-SK" sz="1600" dirty="0"/>
              <a:t> </a:t>
            </a:r>
            <a:r>
              <a:rPr lang="en-GB" sz="1600" dirty="0" err="1"/>
              <a:t>biomineralization</a:t>
            </a:r>
            <a:r>
              <a:rPr lang="en-GB" sz="1600" dirty="0"/>
              <a:t> process - preparation, characterization and utilization</a:t>
            </a:r>
            <a:r>
              <a:rPr lang="sk-SK" sz="1600" dirty="0"/>
              <a:t>, </a:t>
            </a:r>
            <a:r>
              <a:rPr lang="en-US" sz="1600" dirty="0" smtClean="0"/>
              <a:t>Physics of Materials, 17-19 October 2012, </a:t>
            </a:r>
            <a:r>
              <a:rPr lang="en-US" sz="1600" dirty="0" err="1" smtClean="0"/>
              <a:t>Ko</a:t>
            </a:r>
            <a:r>
              <a:rPr lang="sk-SK" sz="1600" dirty="0" err="1" smtClean="0"/>
              <a:t>šice</a:t>
            </a:r>
            <a:endParaRPr lang="sk-SK" sz="1600" dirty="0"/>
          </a:p>
          <a:p>
            <a:pPr>
              <a:spcBef>
                <a:spcPts val="600"/>
              </a:spcBef>
            </a:pPr>
            <a:r>
              <a:rPr lang="en-US" sz="1600" b="1" dirty="0" smtClean="0"/>
              <a:t>P</a:t>
            </a:r>
            <a:r>
              <a:rPr lang="en-US" sz="1600" b="1" dirty="0"/>
              <a:t>. Kop</a:t>
            </a:r>
            <a:r>
              <a:rPr lang="sk-SK" sz="1600" b="1" dirty="0"/>
              <a:t>č</a:t>
            </a:r>
            <a:r>
              <a:rPr lang="en-US" sz="1600" b="1" dirty="0" err="1"/>
              <a:t>ansk</a:t>
            </a:r>
            <a:r>
              <a:rPr lang="sk-SK" sz="1600" b="1" dirty="0"/>
              <a:t>ý:</a:t>
            </a:r>
            <a:r>
              <a:rPr lang="en-US" sz="1600" dirty="0"/>
              <a:t>Magnetic nanoparticles can help to increase the sensitivity of liquid crystals to an applied external magnetic </a:t>
            </a:r>
            <a:r>
              <a:rPr lang="en-US" sz="1600" dirty="0" smtClean="0"/>
              <a:t>field. </a:t>
            </a:r>
            <a:r>
              <a:rPr lang="en-US" sz="1600" dirty="0"/>
              <a:t>13th International Conference on Magnetic Fluids, January 07 – 11, 2013, New Delhi, India</a:t>
            </a:r>
            <a:r>
              <a:rPr lang="en-US" sz="1600" dirty="0" smtClean="0"/>
              <a:t>.</a:t>
            </a:r>
            <a:endParaRPr lang="sk-SK" sz="1600" dirty="0" smtClean="0"/>
          </a:p>
          <a:p>
            <a:pPr>
              <a:spcBef>
                <a:spcPts val="600"/>
              </a:spcBef>
            </a:pPr>
            <a:r>
              <a:rPr lang="sk-SK" sz="1600" b="1" dirty="0" smtClean="0"/>
              <a:t>M. Timko</a:t>
            </a:r>
            <a:r>
              <a:rPr lang="sk-SK" sz="1600" dirty="0" smtClean="0"/>
              <a:t>: </a:t>
            </a:r>
            <a:r>
              <a:rPr lang="sk-SK" sz="1600" dirty="0" err="1"/>
              <a:t>Heating</a:t>
            </a:r>
            <a:r>
              <a:rPr lang="sk-SK" sz="1600" dirty="0"/>
              <a:t> </a:t>
            </a:r>
            <a:r>
              <a:rPr lang="sk-SK" sz="1600" dirty="0" err="1"/>
              <a:t>Characteristic</a:t>
            </a:r>
            <a:r>
              <a:rPr lang="sk-SK" sz="1600" dirty="0"/>
              <a:t> of </a:t>
            </a:r>
            <a:r>
              <a:rPr lang="sk-SK" sz="1600" dirty="0" err="1"/>
              <a:t>Magnetic</a:t>
            </a:r>
            <a:r>
              <a:rPr lang="sk-SK" sz="1600" dirty="0"/>
              <a:t> </a:t>
            </a:r>
            <a:r>
              <a:rPr lang="sk-SK" sz="1600" dirty="0" err="1"/>
              <a:t>Fluids</a:t>
            </a:r>
            <a:r>
              <a:rPr lang="sk-SK" sz="1600" dirty="0"/>
              <a:t> </a:t>
            </a:r>
            <a:r>
              <a:rPr lang="sk-SK" sz="1600" dirty="0" err="1"/>
              <a:t>based</a:t>
            </a:r>
            <a:r>
              <a:rPr lang="sk-SK" sz="1600" dirty="0"/>
              <a:t> on </a:t>
            </a:r>
            <a:r>
              <a:rPr lang="sk-SK" sz="1600" dirty="0" err="1"/>
              <a:t>various</a:t>
            </a:r>
            <a:r>
              <a:rPr lang="sk-SK" sz="1600" dirty="0"/>
              <a:t> </a:t>
            </a:r>
            <a:r>
              <a:rPr lang="sk-SK" sz="1600" dirty="0" err="1"/>
              <a:t>carrier</a:t>
            </a:r>
            <a:r>
              <a:rPr lang="sk-SK" sz="1600" dirty="0"/>
              <a:t> </a:t>
            </a:r>
            <a:r>
              <a:rPr lang="sk-SK" sz="1600" dirty="0" err="1"/>
              <a:t>liquid</a:t>
            </a:r>
            <a:r>
              <a:rPr lang="sk-SK" sz="1600" dirty="0"/>
              <a:t>. In 9th Workshop on </a:t>
            </a:r>
            <a:r>
              <a:rPr lang="sk-SK" sz="1600" dirty="0" err="1"/>
              <a:t>Molecular</a:t>
            </a:r>
            <a:r>
              <a:rPr lang="sk-SK" sz="1600" dirty="0"/>
              <a:t> </a:t>
            </a:r>
            <a:r>
              <a:rPr lang="sk-SK" sz="1600" dirty="0" err="1"/>
              <a:t>Acoustics</a:t>
            </a:r>
            <a:r>
              <a:rPr lang="sk-SK" sz="1600" dirty="0"/>
              <a:t>, </a:t>
            </a:r>
            <a:r>
              <a:rPr lang="sk-SK" sz="1600" dirty="0" err="1"/>
              <a:t>Relaxation</a:t>
            </a:r>
            <a:r>
              <a:rPr lang="sk-SK" sz="1600" dirty="0"/>
              <a:t> and </a:t>
            </a:r>
            <a:r>
              <a:rPr lang="sk-SK" sz="1600" dirty="0" err="1"/>
              <a:t>Calorimetric</a:t>
            </a:r>
            <a:r>
              <a:rPr lang="sk-SK" sz="1600" dirty="0"/>
              <a:t> </a:t>
            </a:r>
            <a:r>
              <a:rPr lang="sk-SK" sz="1600" dirty="0" err="1"/>
              <a:t>Methods</a:t>
            </a:r>
            <a:r>
              <a:rPr lang="sk-SK" sz="1600" dirty="0"/>
              <a:t>, </a:t>
            </a:r>
            <a:r>
              <a:rPr lang="sk-SK" sz="1600" dirty="0" err="1"/>
              <a:t>February</a:t>
            </a:r>
            <a:r>
              <a:rPr lang="sk-SK" sz="1600" dirty="0"/>
              <a:t> 25 - </a:t>
            </a:r>
            <a:r>
              <a:rPr lang="sk-SK" sz="1600" dirty="0" err="1"/>
              <a:t>March</a:t>
            </a:r>
            <a:r>
              <a:rPr lang="sk-SK" sz="1600" dirty="0"/>
              <a:t> 1, 2013, </a:t>
            </a:r>
            <a:r>
              <a:rPr lang="sk-SK" sz="1600" dirty="0" err="1"/>
              <a:t>Szczyrk</a:t>
            </a:r>
            <a:r>
              <a:rPr lang="sk-SK" sz="1600" dirty="0"/>
              <a:t>, </a:t>
            </a:r>
            <a:r>
              <a:rPr lang="sk-SK" sz="1600" dirty="0" err="1"/>
              <a:t>Poland</a:t>
            </a:r>
            <a:endParaRPr lang="sk-SK" sz="1600" dirty="0" smtClean="0"/>
          </a:p>
          <a:p>
            <a:pPr>
              <a:spcBef>
                <a:spcPts val="600"/>
              </a:spcBef>
            </a:pPr>
            <a:r>
              <a:rPr lang="sk-SK" sz="1600" b="1" dirty="0" smtClean="0"/>
              <a:t>N. Tomašovičová: </a:t>
            </a:r>
            <a:r>
              <a:rPr lang="sk-SK" sz="1600" dirty="0" err="1" smtClean="0"/>
              <a:t>Structural</a:t>
            </a:r>
            <a:r>
              <a:rPr lang="sk-SK" sz="1600" dirty="0" smtClean="0"/>
              <a:t> </a:t>
            </a:r>
            <a:r>
              <a:rPr lang="sk-SK" sz="1600" dirty="0" err="1" smtClean="0"/>
              <a:t>phase</a:t>
            </a:r>
            <a:r>
              <a:rPr lang="sk-SK" sz="1600" dirty="0" smtClean="0"/>
              <a:t> </a:t>
            </a:r>
            <a:r>
              <a:rPr lang="sk-SK" sz="1600" dirty="0" err="1" smtClean="0"/>
              <a:t>transitions</a:t>
            </a:r>
            <a:r>
              <a:rPr lang="sk-SK" sz="1600" dirty="0" smtClean="0"/>
              <a:t> in </a:t>
            </a:r>
            <a:r>
              <a:rPr lang="sk-SK" sz="1600" dirty="0" err="1" smtClean="0"/>
              <a:t>ferronematics</a:t>
            </a:r>
            <a:r>
              <a:rPr lang="sk-SK" sz="1600" dirty="0" smtClean="0"/>
              <a:t> – </a:t>
            </a:r>
            <a:r>
              <a:rPr lang="sk-SK" sz="1600" dirty="0" err="1" smtClean="0"/>
              <a:t>liquid</a:t>
            </a:r>
            <a:r>
              <a:rPr lang="sk-SK" sz="1600" dirty="0" smtClean="0"/>
              <a:t> </a:t>
            </a:r>
            <a:r>
              <a:rPr lang="sk-SK" sz="1600" dirty="0" err="1" smtClean="0"/>
              <a:t>crystals</a:t>
            </a:r>
            <a:r>
              <a:rPr lang="sk-SK" sz="1600" dirty="0" smtClean="0"/>
              <a:t> </a:t>
            </a:r>
            <a:r>
              <a:rPr lang="sk-SK" sz="1600" dirty="0" err="1" smtClean="0"/>
              <a:t>doped</a:t>
            </a:r>
            <a:r>
              <a:rPr lang="sk-SK" sz="1600" dirty="0" smtClean="0"/>
              <a:t> </a:t>
            </a:r>
            <a:r>
              <a:rPr lang="sk-SK" sz="1600" dirty="0" err="1" smtClean="0"/>
              <a:t>with</a:t>
            </a:r>
            <a:r>
              <a:rPr lang="sk-SK" sz="1600" dirty="0" smtClean="0"/>
              <a:t> </a:t>
            </a:r>
            <a:r>
              <a:rPr lang="sk-SK" sz="1600" dirty="0" err="1" smtClean="0"/>
              <a:t>magnetic</a:t>
            </a:r>
            <a:r>
              <a:rPr lang="sk-SK" sz="1600" dirty="0" smtClean="0"/>
              <a:t> </a:t>
            </a:r>
            <a:r>
              <a:rPr lang="sk-SK" sz="1600" dirty="0" err="1" smtClean="0"/>
              <a:t>nanoparticles</a:t>
            </a:r>
            <a:r>
              <a:rPr lang="sk-SK" sz="1600" dirty="0" smtClean="0"/>
              <a:t>, </a:t>
            </a:r>
            <a:r>
              <a:rPr lang="sk-SK" sz="1600" dirty="0" err="1" smtClean="0"/>
              <a:t>Exploratory</a:t>
            </a:r>
            <a:r>
              <a:rPr lang="sk-SK" sz="1600" dirty="0" smtClean="0"/>
              <a:t> workshop on </a:t>
            </a:r>
            <a:r>
              <a:rPr lang="sk-SK" sz="1600" dirty="0" err="1" smtClean="0"/>
              <a:t>deffect</a:t>
            </a:r>
            <a:r>
              <a:rPr lang="sk-SK" sz="1600" dirty="0" smtClean="0"/>
              <a:t> – </a:t>
            </a:r>
            <a:r>
              <a:rPr lang="sk-SK" sz="1600" dirty="0" err="1" smtClean="0"/>
              <a:t>assembled</a:t>
            </a:r>
            <a:r>
              <a:rPr lang="sk-SK" sz="1600" dirty="0" smtClean="0"/>
              <a:t> soft </a:t>
            </a:r>
            <a:r>
              <a:rPr lang="sk-SK" sz="1600" dirty="0" err="1" smtClean="0"/>
              <a:t>matter</a:t>
            </a:r>
            <a:r>
              <a:rPr lang="sk-SK" sz="1600" dirty="0" smtClean="0"/>
              <a:t> </a:t>
            </a:r>
            <a:r>
              <a:rPr lang="sk-SK" sz="1600" dirty="0" err="1" smtClean="0"/>
              <a:t>for</a:t>
            </a:r>
            <a:r>
              <a:rPr lang="sk-SK" sz="1600" dirty="0" smtClean="0"/>
              <a:t> </a:t>
            </a:r>
            <a:r>
              <a:rPr lang="sk-SK" sz="1600" dirty="0" err="1" smtClean="0"/>
              <a:t>nanoscience</a:t>
            </a:r>
            <a:r>
              <a:rPr lang="sk-SK" sz="1600" dirty="0" smtClean="0"/>
              <a:t> and </a:t>
            </a:r>
            <a:r>
              <a:rPr lang="sk-SK" sz="1600" dirty="0" err="1" smtClean="0"/>
              <a:t>nanotechnology</a:t>
            </a:r>
            <a:r>
              <a:rPr lang="sk-SK" sz="1600" dirty="0" smtClean="0"/>
              <a:t>, 13-16 September, </a:t>
            </a:r>
            <a:r>
              <a:rPr lang="sk-SK" sz="1600" dirty="0" err="1" smtClean="0"/>
              <a:t>Rogaška</a:t>
            </a:r>
            <a:r>
              <a:rPr lang="sk-SK" sz="1600" dirty="0" smtClean="0"/>
              <a:t> Slatina, </a:t>
            </a:r>
            <a:r>
              <a:rPr lang="sk-SK" sz="1600" dirty="0" err="1" smtClean="0"/>
              <a:t>Slovenija</a:t>
            </a:r>
            <a:endParaRPr lang="sk-SK" sz="1600" dirty="0" smtClean="0"/>
          </a:p>
          <a:p>
            <a:endParaRPr lang="sk-SK" sz="1600" dirty="0" smtClean="0"/>
          </a:p>
          <a:p>
            <a:endParaRPr lang="sk-SK" sz="1600" dirty="0"/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404670" y="70500"/>
            <a:ext cx="535368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Pozvané prednášky:</a:t>
            </a:r>
            <a:endParaRPr lang="sk-SK" b="1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81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4522" y="565537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sk-SK" sz="1600" b="1" dirty="0"/>
              <a:t>P. </a:t>
            </a:r>
            <a:r>
              <a:rPr lang="sk-SK" sz="1600" b="1" dirty="0" err="1"/>
              <a:t>Kopčanský</a:t>
            </a:r>
            <a:r>
              <a:rPr lang="sk-SK" sz="1600" dirty="0"/>
              <a:t>: </a:t>
            </a:r>
            <a:r>
              <a:rPr lang="sk-SK" sz="1600" dirty="0" err="1"/>
              <a:t>Magnetoferritin</a:t>
            </a:r>
            <a:r>
              <a:rPr lang="sk-SK" sz="1600" dirty="0"/>
              <a:t>. In ISMAP 2015 : </a:t>
            </a:r>
            <a:r>
              <a:rPr lang="sk-SK" sz="1600" dirty="0" err="1"/>
              <a:t>Ilmenau</a:t>
            </a:r>
            <a:r>
              <a:rPr lang="sk-SK" sz="1600" dirty="0"/>
              <a:t> </a:t>
            </a:r>
            <a:r>
              <a:rPr lang="sk-SK" sz="1600" dirty="0" err="1"/>
              <a:t>Symposium</a:t>
            </a:r>
            <a:r>
              <a:rPr lang="sk-SK" sz="1600" dirty="0"/>
              <a:t> on </a:t>
            </a:r>
            <a:r>
              <a:rPr lang="sk-SK" sz="1600" dirty="0" err="1"/>
              <a:t>Medical</a:t>
            </a:r>
            <a:r>
              <a:rPr lang="sk-SK" sz="1600" dirty="0"/>
              <a:t> </a:t>
            </a:r>
            <a:r>
              <a:rPr lang="sk-SK" sz="1600" dirty="0" err="1"/>
              <a:t>Application</a:t>
            </a:r>
            <a:r>
              <a:rPr lang="sk-SK" sz="1600" dirty="0"/>
              <a:t> of </a:t>
            </a:r>
            <a:r>
              <a:rPr lang="sk-SK" sz="1600" dirty="0" err="1"/>
              <a:t>Magnetic</a:t>
            </a:r>
            <a:r>
              <a:rPr lang="sk-SK" sz="1600" dirty="0"/>
              <a:t> </a:t>
            </a:r>
            <a:r>
              <a:rPr lang="sk-SK" sz="1600" dirty="0" err="1"/>
              <a:t>Nanoparticles</a:t>
            </a:r>
            <a:r>
              <a:rPr lang="sk-SK" sz="1600" dirty="0"/>
              <a:t> and </a:t>
            </a:r>
            <a:r>
              <a:rPr lang="sk-SK" sz="1600" dirty="0" err="1"/>
              <a:t>Ferrofluids</a:t>
            </a:r>
            <a:r>
              <a:rPr lang="sk-SK" sz="1600" dirty="0"/>
              <a:t>, </a:t>
            </a:r>
            <a:r>
              <a:rPr lang="sk-SK" sz="1600" dirty="0" err="1"/>
              <a:t>Ilmenau</a:t>
            </a:r>
            <a:r>
              <a:rPr lang="sk-SK" sz="1600" dirty="0"/>
              <a:t>, </a:t>
            </a:r>
            <a:r>
              <a:rPr lang="sk-SK" sz="1600" dirty="0" err="1"/>
              <a:t>Germany</a:t>
            </a:r>
            <a:r>
              <a:rPr lang="sk-SK" sz="1600" dirty="0"/>
              <a:t>, September 1-3, 2015, </a:t>
            </a:r>
            <a:r>
              <a:rPr lang="sk-SK" sz="1600" dirty="0" err="1"/>
              <a:t>invited</a:t>
            </a:r>
            <a:r>
              <a:rPr lang="sk-SK" sz="1600" dirty="0"/>
              <a:t> </a:t>
            </a:r>
            <a:r>
              <a:rPr lang="sk-SK" sz="1600" dirty="0" err="1"/>
              <a:t>talk</a:t>
            </a:r>
            <a:r>
              <a:rPr lang="sk-SK" sz="1600" dirty="0"/>
              <a:t>. </a:t>
            </a:r>
          </a:p>
          <a:p>
            <a:r>
              <a:rPr lang="sk-SK" sz="1600" b="1" dirty="0" smtClean="0"/>
              <a:t>M Timko: </a:t>
            </a:r>
            <a:r>
              <a:rPr lang="sk-SK" sz="1600" dirty="0" err="1" smtClean="0"/>
              <a:t>Hyperthermia</a:t>
            </a:r>
            <a:r>
              <a:rPr lang="sk-SK" sz="1600" dirty="0" smtClean="0"/>
              <a:t> in </a:t>
            </a:r>
            <a:r>
              <a:rPr lang="sk-SK" sz="1600" dirty="0" err="1" smtClean="0"/>
              <a:t>nanoparticle</a:t>
            </a:r>
            <a:r>
              <a:rPr lang="sk-SK" sz="1600" dirty="0" smtClean="0"/>
              <a:t> </a:t>
            </a:r>
            <a:r>
              <a:rPr lang="sk-SK" sz="1600" dirty="0" err="1" smtClean="0"/>
              <a:t>systems</a:t>
            </a:r>
            <a:r>
              <a:rPr lang="sk-SK" sz="1600" dirty="0" smtClean="0"/>
              <a:t>, </a:t>
            </a:r>
            <a:r>
              <a:rPr lang="sk-SK" sz="1600" dirty="0"/>
              <a:t>In ISMAP 2015 : </a:t>
            </a:r>
            <a:r>
              <a:rPr lang="sk-SK" sz="1600" dirty="0" err="1"/>
              <a:t>Ilmenau</a:t>
            </a:r>
            <a:r>
              <a:rPr lang="sk-SK" sz="1600" dirty="0"/>
              <a:t> </a:t>
            </a:r>
            <a:r>
              <a:rPr lang="sk-SK" sz="1600" dirty="0" err="1"/>
              <a:t>Symposium</a:t>
            </a:r>
            <a:r>
              <a:rPr lang="sk-SK" sz="1600" dirty="0"/>
              <a:t> on </a:t>
            </a:r>
            <a:r>
              <a:rPr lang="sk-SK" sz="1600" dirty="0" err="1"/>
              <a:t>Medical</a:t>
            </a:r>
            <a:r>
              <a:rPr lang="sk-SK" sz="1600" dirty="0"/>
              <a:t> </a:t>
            </a:r>
            <a:r>
              <a:rPr lang="sk-SK" sz="1600" dirty="0" err="1"/>
              <a:t>Application</a:t>
            </a:r>
            <a:r>
              <a:rPr lang="sk-SK" sz="1600" dirty="0"/>
              <a:t> of </a:t>
            </a:r>
            <a:r>
              <a:rPr lang="sk-SK" sz="1600" dirty="0" err="1"/>
              <a:t>Magnetic</a:t>
            </a:r>
            <a:r>
              <a:rPr lang="sk-SK" sz="1600" dirty="0"/>
              <a:t> </a:t>
            </a:r>
            <a:r>
              <a:rPr lang="sk-SK" sz="1600" dirty="0" err="1"/>
              <a:t>Nanoparticles</a:t>
            </a:r>
            <a:r>
              <a:rPr lang="sk-SK" sz="1600" dirty="0"/>
              <a:t> and </a:t>
            </a:r>
            <a:r>
              <a:rPr lang="sk-SK" sz="1600" dirty="0" err="1"/>
              <a:t>Ferrofluids</a:t>
            </a:r>
            <a:r>
              <a:rPr lang="sk-SK" sz="1600" dirty="0"/>
              <a:t>, </a:t>
            </a:r>
            <a:r>
              <a:rPr lang="sk-SK" sz="1600" dirty="0" err="1"/>
              <a:t>Ilmenau</a:t>
            </a:r>
            <a:r>
              <a:rPr lang="sk-SK" sz="1600" dirty="0"/>
              <a:t>, </a:t>
            </a:r>
            <a:r>
              <a:rPr lang="sk-SK" sz="1600" dirty="0" err="1"/>
              <a:t>Germany</a:t>
            </a:r>
            <a:r>
              <a:rPr lang="sk-SK" sz="1600" dirty="0"/>
              <a:t>, September 1-3, 2015, </a:t>
            </a:r>
            <a:r>
              <a:rPr lang="sk-SK" sz="1600" dirty="0" err="1"/>
              <a:t>invited</a:t>
            </a:r>
            <a:r>
              <a:rPr lang="sk-SK" sz="1600" dirty="0"/>
              <a:t> </a:t>
            </a:r>
            <a:r>
              <a:rPr lang="sk-SK" sz="1600" dirty="0" err="1"/>
              <a:t>talk</a:t>
            </a:r>
            <a:r>
              <a:rPr lang="sk-SK" sz="1600" dirty="0"/>
              <a:t>. </a:t>
            </a:r>
          </a:p>
          <a:p>
            <a:r>
              <a:rPr lang="sk-SK" sz="1600" b="1" dirty="0" smtClean="0"/>
              <a:t>P</a:t>
            </a:r>
            <a:r>
              <a:rPr lang="sk-SK" sz="1600" b="1" dirty="0"/>
              <a:t>. </a:t>
            </a:r>
            <a:r>
              <a:rPr lang="sk-SK" sz="1600" b="1" dirty="0" err="1"/>
              <a:t>Kopčanský</a:t>
            </a:r>
            <a:r>
              <a:rPr lang="sk-SK" sz="1600" dirty="0"/>
              <a:t>. </a:t>
            </a:r>
            <a:r>
              <a:rPr lang="sk-SK" sz="1600" dirty="0" err="1"/>
              <a:t>Anisotropic</a:t>
            </a:r>
            <a:r>
              <a:rPr lang="sk-SK" sz="1600" dirty="0"/>
              <a:t> </a:t>
            </a:r>
            <a:r>
              <a:rPr lang="sk-SK" sz="1600" dirty="0" err="1"/>
              <a:t>liquids</a:t>
            </a:r>
            <a:r>
              <a:rPr lang="sk-SK" sz="1600" dirty="0"/>
              <a:t> </a:t>
            </a:r>
            <a:r>
              <a:rPr lang="sk-SK" sz="1600" dirty="0" err="1"/>
              <a:t>based</a:t>
            </a:r>
            <a:r>
              <a:rPr lang="sk-SK" sz="1600" dirty="0"/>
              <a:t> on </a:t>
            </a:r>
            <a:r>
              <a:rPr lang="sk-SK" sz="1600" dirty="0" err="1"/>
              <a:t>liquid</a:t>
            </a:r>
            <a:r>
              <a:rPr lang="sk-SK" sz="1600" dirty="0"/>
              <a:t> </a:t>
            </a:r>
            <a:r>
              <a:rPr lang="sk-SK" sz="1600" dirty="0" err="1"/>
              <a:t>crystals</a:t>
            </a:r>
            <a:r>
              <a:rPr lang="sk-SK" sz="1600" dirty="0"/>
              <a:t> </a:t>
            </a:r>
            <a:r>
              <a:rPr lang="sk-SK" sz="1600" dirty="0" err="1"/>
              <a:t>doped</a:t>
            </a:r>
            <a:r>
              <a:rPr lang="sk-SK" sz="1600" dirty="0"/>
              <a:t> by </a:t>
            </a:r>
            <a:r>
              <a:rPr lang="sk-SK" sz="1600" dirty="0" err="1"/>
              <a:t>magnetic</a:t>
            </a:r>
            <a:r>
              <a:rPr lang="sk-SK" sz="1600" dirty="0"/>
              <a:t> </a:t>
            </a:r>
            <a:r>
              <a:rPr lang="sk-SK" sz="1600" dirty="0" err="1"/>
              <a:t>nanoparticles</a:t>
            </a:r>
            <a:r>
              <a:rPr lang="sk-SK" sz="1600" dirty="0"/>
              <a:t>. In 11th Workshop on </a:t>
            </a:r>
            <a:r>
              <a:rPr lang="sk-SK" sz="1600" dirty="0" err="1"/>
              <a:t>Molecular</a:t>
            </a:r>
            <a:r>
              <a:rPr lang="sk-SK" sz="1600" dirty="0"/>
              <a:t> </a:t>
            </a:r>
            <a:r>
              <a:rPr lang="sk-SK" sz="1600" dirty="0" err="1"/>
              <a:t>Acoustics</a:t>
            </a:r>
            <a:r>
              <a:rPr lang="sk-SK" sz="1600" dirty="0"/>
              <a:t>, </a:t>
            </a:r>
            <a:r>
              <a:rPr lang="sk-SK" sz="1600" dirty="0" err="1"/>
              <a:t>Relaxation</a:t>
            </a:r>
            <a:r>
              <a:rPr lang="sk-SK" sz="1600" dirty="0"/>
              <a:t> and </a:t>
            </a:r>
            <a:r>
              <a:rPr lang="sk-SK" sz="1600" dirty="0" err="1"/>
              <a:t>Calorimetric</a:t>
            </a:r>
            <a:r>
              <a:rPr lang="sk-SK" sz="1600" dirty="0"/>
              <a:t> </a:t>
            </a:r>
            <a:r>
              <a:rPr lang="sk-SK" sz="1600" dirty="0" err="1"/>
              <a:t>Methods</a:t>
            </a:r>
            <a:r>
              <a:rPr lang="sk-SK" sz="1600" dirty="0"/>
              <a:t>, 3. - 6.3. 2015, </a:t>
            </a:r>
            <a:r>
              <a:rPr lang="sk-SK" sz="1600" dirty="0" err="1"/>
              <a:t>Szczyrk</a:t>
            </a:r>
            <a:r>
              <a:rPr lang="sk-SK" sz="1600" dirty="0"/>
              <a:t>, </a:t>
            </a:r>
            <a:r>
              <a:rPr lang="sk-SK" sz="1600" dirty="0" err="1"/>
              <a:t>Poland</a:t>
            </a:r>
            <a:r>
              <a:rPr lang="sk-SK" sz="1600" dirty="0"/>
              <a:t>, </a:t>
            </a:r>
            <a:r>
              <a:rPr lang="sk-SK" sz="1600" dirty="0" err="1"/>
              <a:t>invited</a:t>
            </a:r>
            <a:r>
              <a:rPr lang="sk-SK" sz="1600" dirty="0"/>
              <a:t> </a:t>
            </a:r>
            <a:r>
              <a:rPr lang="sk-SK" sz="1600" dirty="0" err="1"/>
              <a:t>talk</a:t>
            </a:r>
            <a:endParaRPr lang="sk-SK" sz="1600" dirty="0"/>
          </a:p>
          <a:p>
            <a:r>
              <a:rPr lang="cs-CZ" sz="1600" b="1" dirty="0"/>
              <a:t>P. </a:t>
            </a:r>
            <a:r>
              <a:rPr lang="cs-CZ" sz="1600" b="1" dirty="0" err="1"/>
              <a:t>Kopčanský</a:t>
            </a:r>
            <a:r>
              <a:rPr lang="cs-CZ" sz="1600" dirty="0"/>
              <a:t>, </a:t>
            </a:r>
            <a:r>
              <a:rPr lang="cs-CZ" sz="1600" dirty="0" err="1" smtClean="0"/>
              <a:t>Feronematics</a:t>
            </a:r>
            <a:r>
              <a:rPr lang="cs-CZ" sz="1600" dirty="0" smtClean="0"/>
              <a:t>, </a:t>
            </a:r>
            <a:r>
              <a:rPr lang="sk-SK" sz="1600" dirty="0" smtClean="0"/>
              <a:t>18</a:t>
            </a:r>
            <a:r>
              <a:rPr lang="sk-SK" sz="1600" dirty="0"/>
              <a:t>. Konferencii českých a slovenských fyzikov, Olomouc, ČR</a:t>
            </a:r>
          </a:p>
          <a:p>
            <a:r>
              <a:rPr lang="en-US" sz="1600" b="1" dirty="0" smtClean="0"/>
              <a:t>P</a:t>
            </a:r>
            <a:r>
              <a:rPr lang="en-US" sz="1600" b="1" dirty="0"/>
              <a:t>. </a:t>
            </a:r>
            <a:r>
              <a:rPr lang="en-US" sz="1600" b="1" dirty="0" err="1"/>
              <a:t>Kopčanský</a:t>
            </a:r>
            <a:r>
              <a:rPr lang="en-US" sz="1600" b="1" dirty="0"/>
              <a:t> </a:t>
            </a:r>
            <a:r>
              <a:rPr lang="en-US" sz="1600" dirty="0"/>
              <a:t>a </a:t>
            </a:r>
            <a:r>
              <a:rPr lang="en-US" sz="1600" dirty="0" err="1"/>
              <a:t>kol</a:t>
            </a:r>
            <a:r>
              <a:rPr lang="en-US" sz="1600" dirty="0"/>
              <a:t>. How to induce high sensitivity of liquid crystal to external magnetic </a:t>
            </a:r>
            <a:r>
              <a:rPr lang="en-US" sz="1600" dirty="0" smtClean="0"/>
              <a:t>field</a:t>
            </a:r>
            <a:r>
              <a:rPr lang="cs-CZ" sz="1600" dirty="0" err="1"/>
              <a:t>European</a:t>
            </a:r>
            <a:r>
              <a:rPr lang="cs-CZ" sz="1600" dirty="0"/>
              <a:t> </a:t>
            </a:r>
            <a:r>
              <a:rPr lang="cs-CZ" sz="1600" dirty="0" err="1"/>
              <a:t>Conference</a:t>
            </a:r>
            <a:r>
              <a:rPr lang="cs-CZ" sz="1600" dirty="0"/>
              <a:t> PHYSICS OF MAGNETISM 2014 (PM'14), </a:t>
            </a:r>
            <a:r>
              <a:rPr lang="cs-CZ" sz="1600" dirty="0" err="1"/>
              <a:t>Poznan</a:t>
            </a:r>
            <a:r>
              <a:rPr lang="cs-CZ" sz="1600" dirty="0"/>
              <a:t>, </a:t>
            </a:r>
            <a:r>
              <a:rPr lang="cs-CZ" sz="1600" dirty="0" err="1" smtClean="0"/>
              <a:t>Poland</a:t>
            </a:r>
            <a:endParaRPr lang="cs-CZ" sz="1600" dirty="0" smtClean="0"/>
          </a:p>
          <a:p>
            <a:r>
              <a:rPr lang="cs-CZ" sz="1600" b="1" dirty="0" smtClean="0"/>
              <a:t>M. </a:t>
            </a:r>
            <a:r>
              <a:rPr lang="cs-CZ" sz="1600" b="1" dirty="0" err="1" smtClean="0"/>
              <a:t>Timko</a:t>
            </a:r>
            <a:r>
              <a:rPr lang="cs-CZ" sz="1600" dirty="0" smtClean="0"/>
              <a:t>: </a:t>
            </a:r>
            <a:r>
              <a:rPr lang="pl-PL" sz="1600" dirty="0"/>
              <a:t>The hyperthermic effect in bacterial </a:t>
            </a:r>
            <a:r>
              <a:rPr lang="pl-PL" sz="1600" dirty="0" smtClean="0"/>
              <a:t>nanoparticles, </a:t>
            </a:r>
            <a:r>
              <a:rPr lang="sk-SK" sz="1600" dirty="0"/>
              <a:t>43rd </a:t>
            </a:r>
            <a:r>
              <a:rPr lang="sk-SK" sz="1600" dirty="0" err="1"/>
              <a:t>Winter</a:t>
            </a:r>
            <a:r>
              <a:rPr lang="sk-SK" sz="1600" dirty="0"/>
              <a:t> </a:t>
            </a:r>
            <a:r>
              <a:rPr lang="sk-SK" sz="1600" dirty="0" err="1"/>
              <a:t>School</a:t>
            </a:r>
            <a:r>
              <a:rPr lang="sk-SK" sz="1600" dirty="0"/>
              <a:t> on </a:t>
            </a:r>
            <a:r>
              <a:rPr lang="sk-SK" sz="1600" dirty="0" err="1"/>
              <a:t>Wave</a:t>
            </a:r>
            <a:r>
              <a:rPr lang="sk-SK" sz="1600" dirty="0"/>
              <a:t> and </a:t>
            </a:r>
            <a:r>
              <a:rPr lang="sk-SK" sz="1600" dirty="0" err="1"/>
              <a:t>Quantum</a:t>
            </a:r>
            <a:r>
              <a:rPr lang="sk-SK" sz="1600" dirty="0"/>
              <a:t> </a:t>
            </a:r>
            <a:r>
              <a:rPr lang="sk-SK" sz="1600" dirty="0" err="1"/>
              <a:t>Acoustics</a:t>
            </a:r>
            <a:r>
              <a:rPr lang="sk-SK" sz="1600" dirty="0"/>
              <a:t>. 10th </a:t>
            </a:r>
            <a:r>
              <a:rPr lang="sk-SK" sz="1600" dirty="0" err="1"/>
              <a:t>Winter</a:t>
            </a:r>
            <a:r>
              <a:rPr lang="sk-SK" sz="1600" dirty="0"/>
              <a:t> Workshop on </a:t>
            </a:r>
            <a:r>
              <a:rPr lang="sk-SK" sz="1600" dirty="0" err="1"/>
              <a:t>Molecular</a:t>
            </a:r>
            <a:r>
              <a:rPr lang="sk-SK" sz="1600" dirty="0"/>
              <a:t> </a:t>
            </a:r>
            <a:r>
              <a:rPr lang="sk-SK" sz="1600" dirty="0" err="1"/>
              <a:t>Acoustics</a:t>
            </a:r>
            <a:r>
              <a:rPr lang="sk-SK" sz="1600" dirty="0"/>
              <a:t>, </a:t>
            </a:r>
            <a:r>
              <a:rPr lang="sk-SK" sz="1600" dirty="0" err="1"/>
              <a:t>Relaxation</a:t>
            </a:r>
            <a:r>
              <a:rPr lang="sk-SK" sz="1600" dirty="0"/>
              <a:t> and </a:t>
            </a:r>
            <a:r>
              <a:rPr lang="sk-SK" sz="1600" dirty="0" err="1"/>
              <a:t>Calorimetric</a:t>
            </a:r>
            <a:r>
              <a:rPr lang="sk-SK" sz="1600" dirty="0"/>
              <a:t> </a:t>
            </a:r>
            <a:r>
              <a:rPr lang="sk-SK" sz="1600" dirty="0" err="1"/>
              <a:t>Methods</a:t>
            </a:r>
            <a:r>
              <a:rPr lang="sk-SK" sz="1600" dirty="0"/>
              <a:t>,  </a:t>
            </a:r>
            <a:r>
              <a:rPr lang="sk-SK" sz="1600" dirty="0" err="1"/>
              <a:t>Szczyrk</a:t>
            </a:r>
            <a:r>
              <a:rPr lang="sk-SK" sz="1600" dirty="0"/>
              <a:t> 2014 (4.3 -7.3.2014) </a:t>
            </a:r>
          </a:p>
          <a:p>
            <a:r>
              <a:rPr lang="sk-SK" sz="1600" b="1" dirty="0" smtClean="0"/>
              <a:t>P. </a:t>
            </a:r>
            <a:r>
              <a:rPr lang="sk-SK" sz="1600" b="1" dirty="0" err="1"/>
              <a:t>K</a:t>
            </a:r>
            <a:r>
              <a:rPr lang="sk-SK" sz="1600" b="1" dirty="0" err="1" smtClean="0"/>
              <a:t>opčanský</a:t>
            </a:r>
            <a:r>
              <a:rPr lang="sk-SK" sz="1600" b="1" dirty="0" smtClean="0"/>
              <a:t>: </a:t>
            </a:r>
            <a:r>
              <a:rPr lang="pl-PL" sz="1600" dirty="0"/>
              <a:t>The effects of amyloid </a:t>
            </a:r>
            <a:r>
              <a:rPr lang="pl-PL" sz="1600"/>
              <a:t>structure </a:t>
            </a:r>
            <a:r>
              <a:rPr lang="pl-PL" sz="1600" smtClean="0"/>
              <a:t>disagregation </a:t>
            </a:r>
            <a:r>
              <a:rPr lang="pl-PL" sz="1600" dirty="0"/>
              <a:t>in the presence of magnetic fluids and magnetic fields </a:t>
            </a:r>
            <a:r>
              <a:rPr lang="sk-SK" sz="1600" dirty="0" smtClean="0"/>
              <a:t>43rd </a:t>
            </a:r>
            <a:r>
              <a:rPr lang="sk-SK" sz="1600" dirty="0" err="1"/>
              <a:t>Winter</a:t>
            </a:r>
            <a:r>
              <a:rPr lang="sk-SK" sz="1600" dirty="0"/>
              <a:t> </a:t>
            </a:r>
            <a:r>
              <a:rPr lang="sk-SK" sz="1600" dirty="0" err="1"/>
              <a:t>School</a:t>
            </a:r>
            <a:r>
              <a:rPr lang="sk-SK" sz="1600" dirty="0"/>
              <a:t> on </a:t>
            </a:r>
            <a:r>
              <a:rPr lang="sk-SK" sz="1600" dirty="0" err="1"/>
              <a:t>Wave</a:t>
            </a:r>
            <a:r>
              <a:rPr lang="sk-SK" sz="1600" dirty="0"/>
              <a:t> and </a:t>
            </a:r>
            <a:r>
              <a:rPr lang="sk-SK" sz="1600" dirty="0" err="1"/>
              <a:t>Quantum</a:t>
            </a:r>
            <a:r>
              <a:rPr lang="sk-SK" sz="1600" dirty="0"/>
              <a:t> </a:t>
            </a:r>
            <a:r>
              <a:rPr lang="sk-SK" sz="1600" dirty="0" err="1"/>
              <a:t>Acoustics</a:t>
            </a:r>
            <a:r>
              <a:rPr lang="sk-SK" sz="1600" dirty="0"/>
              <a:t>. 10th </a:t>
            </a:r>
            <a:r>
              <a:rPr lang="sk-SK" sz="1600" dirty="0" err="1"/>
              <a:t>Winter</a:t>
            </a:r>
            <a:r>
              <a:rPr lang="sk-SK" sz="1600" dirty="0"/>
              <a:t> Workshop on </a:t>
            </a:r>
            <a:r>
              <a:rPr lang="sk-SK" sz="1600" dirty="0" err="1"/>
              <a:t>Molecular</a:t>
            </a:r>
            <a:r>
              <a:rPr lang="sk-SK" sz="1600" dirty="0"/>
              <a:t> </a:t>
            </a:r>
            <a:r>
              <a:rPr lang="sk-SK" sz="1600" dirty="0" err="1"/>
              <a:t>Acoustics</a:t>
            </a:r>
            <a:r>
              <a:rPr lang="sk-SK" sz="1600" dirty="0"/>
              <a:t>, </a:t>
            </a:r>
            <a:r>
              <a:rPr lang="sk-SK" sz="1600" dirty="0" err="1"/>
              <a:t>Relaxation</a:t>
            </a:r>
            <a:r>
              <a:rPr lang="sk-SK" sz="1600" dirty="0"/>
              <a:t> and </a:t>
            </a:r>
            <a:r>
              <a:rPr lang="sk-SK" sz="1600" dirty="0" err="1"/>
              <a:t>Calorimetric</a:t>
            </a:r>
            <a:r>
              <a:rPr lang="sk-SK" sz="1600" dirty="0"/>
              <a:t> </a:t>
            </a:r>
            <a:r>
              <a:rPr lang="sk-SK" sz="1600" dirty="0" err="1"/>
              <a:t>Methods</a:t>
            </a:r>
            <a:r>
              <a:rPr lang="sk-SK" sz="1600" dirty="0"/>
              <a:t>,  </a:t>
            </a:r>
            <a:r>
              <a:rPr lang="sk-SK" sz="1600" dirty="0" err="1"/>
              <a:t>Szczyrk</a:t>
            </a:r>
            <a:r>
              <a:rPr lang="sk-SK" sz="1600" dirty="0"/>
              <a:t> 2014 (4.3 -7.3.2014) </a:t>
            </a:r>
          </a:p>
        </p:txBody>
      </p:sp>
    </p:spTree>
    <p:extLst>
      <p:ext uri="{BB962C8B-B14F-4D97-AF65-F5344CB8AC3E}">
        <p14:creationId xmlns:p14="http://schemas.microsoft.com/office/powerpoint/2010/main" val="320394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1774825" y="1"/>
            <a:ext cx="8281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sk-SK" altLang="sk-SK" sz="2400" b="1" dirty="0"/>
              <a:t>Pozvané </a:t>
            </a:r>
            <a:r>
              <a:rPr lang="sk-SK" altLang="sk-SK" sz="2400" b="1" dirty="0" smtClean="0"/>
              <a:t>prednášky</a:t>
            </a:r>
            <a:endParaRPr lang="sk-SK" altLang="sk-SK" sz="2400" dirty="0"/>
          </a:p>
        </p:txBody>
      </p:sp>
      <p:cxnSp>
        <p:nvCxnSpPr>
          <p:cNvPr id="4" name="Rovná spojnica 3"/>
          <p:cNvCxnSpPr/>
          <p:nvPr/>
        </p:nvCxnSpPr>
        <p:spPr>
          <a:xfrm>
            <a:off x="1524000" y="659765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6597650"/>
            <a:ext cx="2238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ĺžnik 6"/>
          <p:cNvSpPr>
            <a:spLocks noChangeArrowheads="1"/>
          </p:cNvSpPr>
          <p:nvPr/>
        </p:nvSpPr>
        <p:spPr bwMode="auto">
          <a:xfrm>
            <a:off x="7367819" y="6611938"/>
            <a:ext cx="30380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k-SK" altLang="sk-SK" sz="1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Akreditačný seminár ÚEF -</a:t>
            </a:r>
            <a:r>
              <a:rPr lang="sk-SK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</a:t>
            </a:r>
            <a:r>
              <a:rPr lang="en-US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FMJ</a:t>
            </a:r>
            <a:r>
              <a:rPr lang="sk-SK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</a:t>
            </a:r>
            <a:r>
              <a:rPr lang="sk-SK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-0</a:t>
            </a:r>
            <a:r>
              <a:rPr lang="en-US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6</a:t>
            </a:r>
            <a:r>
              <a:rPr lang="sk-SK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-2016</a:t>
            </a:r>
            <a:endParaRPr lang="sk-SK" altLang="sk-SK" sz="1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78827" y="615050"/>
            <a:ext cx="12034345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/>
              <a:t>2.6.2. Vyžiadané prednášky na domácich vedeckých podujatiach</a:t>
            </a:r>
            <a:endParaRPr lang="sk-SK" dirty="0"/>
          </a:p>
          <a:p>
            <a:r>
              <a:rPr lang="sk-SK" dirty="0" smtClean="0"/>
              <a:t> </a:t>
            </a:r>
            <a:r>
              <a:rPr lang="sk-SK" b="1" u="sng" dirty="0"/>
              <a:t>MIHALIK, </a:t>
            </a:r>
            <a:r>
              <a:rPr lang="sk-SK" b="1" u="sng" dirty="0" smtClean="0"/>
              <a:t>Marián</a:t>
            </a:r>
            <a:r>
              <a:rPr lang="sk-SK" b="1" dirty="0"/>
              <a:t>:</a:t>
            </a:r>
            <a:r>
              <a:rPr lang="sk-SK" b="1" dirty="0" smtClean="0"/>
              <a:t> </a:t>
            </a:r>
            <a:r>
              <a:rPr lang="sk-SK" dirty="0"/>
              <a:t>Štruktúra a magnetické vlastnosti progresívnych materiálov na báze oxidov mangánu. In </a:t>
            </a:r>
            <a:r>
              <a:rPr lang="sk-SK" i="1" dirty="0"/>
              <a:t>Progresívne magnetické materiály : Zborník abstraktov. Košice, 25.10.2013</a:t>
            </a:r>
            <a:r>
              <a:rPr lang="sk-SK" dirty="0"/>
              <a:t>. - Košice : Ústav materiálového výskumu SAV, 2013, s. 12, </a:t>
            </a:r>
            <a:r>
              <a:rPr lang="sk-SK" dirty="0" err="1"/>
              <a:t>invited</a:t>
            </a:r>
            <a:r>
              <a:rPr lang="sk-SK" dirty="0"/>
              <a:t> </a:t>
            </a:r>
            <a:r>
              <a:rPr lang="sk-SK" dirty="0" err="1"/>
              <a:t>talk</a:t>
            </a:r>
            <a:r>
              <a:rPr lang="sk-SK" dirty="0"/>
              <a:t>. ISBN 978-80-970964-6-5.</a:t>
            </a:r>
          </a:p>
          <a:p>
            <a:r>
              <a:rPr lang="sk-SK" b="1" u="sng" dirty="0" smtClean="0"/>
              <a:t>ZENTKOVÁ</a:t>
            </a:r>
            <a:r>
              <a:rPr lang="sk-SK" b="1" u="sng" dirty="0"/>
              <a:t>, </a:t>
            </a:r>
            <a:r>
              <a:rPr lang="sk-SK" b="1" u="sng" dirty="0" smtClean="0"/>
              <a:t>Mária</a:t>
            </a:r>
            <a:r>
              <a:rPr lang="sk-SK" dirty="0"/>
              <a:t>:</a:t>
            </a:r>
            <a:r>
              <a:rPr lang="sk-SK" dirty="0" smtClean="0"/>
              <a:t> </a:t>
            </a:r>
            <a:r>
              <a:rPr lang="sk-SK" dirty="0"/>
              <a:t>Multifunkčné materiály na báze molekulárnych magnetov. In </a:t>
            </a:r>
            <a:r>
              <a:rPr lang="sk-SK" i="1" dirty="0"/>
              <a:t>Progresívne magnetické materiály:  Zborník abstraktov. Košice, 25.10.2013</a:t>
            </a:r>
            <a:r>
              <a:rPr lang="sk-SK" dirty="0"/>
              <a:t>. - Košice : Ústav materiálového výskumu SAV, 2013, s. 11, </a:t>
            </a:r>
            <a:r>
              <a:rPr lang="sk-SK" dirty="0" err="1"/>
              <a:t>invited</a:t>
            </a:r>
            <a:r>
              <a:rPr lang="sk-SK" dirty="0"/>
              <a:t> </a:t>
            </a:r>
            <a:r>
              <a:rPr lang="sk-SK" dirty="0" err="1"/>
              <a:t>talk</a:t>
            </a:r>
            <a:r>
              <a:rPr lang="sk-SK" dirty="0"/>
              <a:t>. ISBN </a:t>
            </a:r>
            <a:r>
              <a:rPr lang="sk-SK" dirty="0" smtClean="0"/>
              <a:t>978-80-970964-6-</a:t>
            </a:r>
          </a:p>
          <a:p>
            <a:pPr marL="342900" indent="-342900">
              <a:buAutoNum type="arabicPlain" startAt="3"/>
            </a:pPr>
            <a:endParaRPr lang="sk-SK" dirty="0"/>
          </a:p>
          <a:p>
            <a:pPr marL="342900" indent="-342900">
              <a:buAutoNum type="arabicPlain" startAt="3"/>
            </a:pPr>
            <a:endParaRPr lang="sk-SK" dirty="0"/>
          </a:p>
          <a:p>
            <a:r>
              <a:rPr lang="sk-SK" b="1" dirty="0"/>
              <a:t>2.6.3. Vyžiadané prednášky na významných vedeckých </a:t>
            </a:r>
            <a:r>
              <a:rPr lang="sk-SK" b="1" dirty="0" smtClean="0"/>
              <a:t>inštitúciách</a:t>
            </a:r>
          </a:p>
          <a:p>
            <a:r>
              <a:rPr lang="sk-SK" b="1" u="sng" dirty="0"/>
              <a:t>MIHALIK, Marián</a:t>
            </a:r>
            <a:r>
              <a:rPr lang="sk-SK" dirty="0" smtClean="0"/>
              <a:t>: </a:t>
            </a:r>
            <a:r>
              <a:rPr lang="en-US" dirty="0" smtClean="0"/>
              <a:t>Synthesis</a:t>
            </a:r>
            <a:r>
              <a:rPr lang="en-US" dirty="0"/>
              <a:t>, structure and magnetic properties of selected manganese based </a:t>
            </a:r>
            <a:r>
              <a:rPr lang="en-US" dirty="0" smtClean="0"/>
              <a:t>oxides</a:t>
            </a:r>
            <a:r>
              <a:rPr lang="sk-SK" dirty="0" smtClean="0"/>
              <a:t>, </a:t>
            </a:r>
            <a:r>
              <a:rPr lang="sk-SK" dirty="0"/>
              <a:t> </a:t>
            </a:r>
            <a:r>
              <a:rPr lang="sk-SK" dirty="0" err="1" smtClean="0"/>
              <a:t>Nanotechnology</a:t>
            </a:r>
            <a:r>
              <a:rPr lang="sk-SK" dirty="0" smtClean="0"/>
              <a:t> </a:t>
            </a:r>
            <a:r>
              <a:rPr lang="sk-SK" dirty="0" err="1" smtClean="0"/>
              <a:t>Seminar</a:t>
            </a:r>
            <a:r>
              <a:rPr lang="sk-SK" dirty="0" smtClean="0"/>
              <a:t>, </a:t>
            </a:r>
            <a:r>
              <a:rPr lang="sk-SK" dirty="0" err="1" smtClean="0"/>
              <a:t>Ben-Gurion</a:t>
            </a:r>
            <a:r>
              <a:rPr lang="sk-SK" dirty="0" smtClean="0"/>
              <a:t> </a:t>
            </a:r>
            <a:r>
              <a:rPr lang="sk-SK" dirty="0" err="1" smtClean="0"/>
              <a:t>University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Negev</a:t>
            </a:r>
            <a:r>
              <a:rPr lang="sk-SK" dirty="0" smtClean="0"/>
              <a:t>, 14.5.2014</a:t>
            </a:r>
          </a:p>
          <a:p>
            <a:r>
              <a:rPr lang="sk-SK" b="1" u="sng" dirty="0" smtClean="0"/>
              <a:t>MIHALIK</a:t>
            </a:r>
            <a:r>
              <a:rPr lang="sk-SK" b="1" u="sng" dirty="0"/>
              <a:t>, Marián</a:t>
            </a:r>
            <a:r>
              <a:rPr lang="sk-SK" dirty="0"/>
              <a:t>: </a:t>
            </a:r>
            <a:r>
              <a:rPr lang="sk-SK" i="1" dirty="0" err="1" smtClean="0"/>
              <a:t>Magnetic</a:t>
            </a:r>
            <a:r>
              <a:rPr lang="sk-SK" i="1" dirty="0" smtClean="0"/>
              <a:t> </a:t>
            </a:r>
            <a:r>
              <a:rPr lang="sk-SK" i="1" dirty="0" err="1"/>
              <a:t>nanoparticles</a:t>
            </a:r>
            <a:r>
              <a:rPr lang="sk-SK" i="1" dirty="0"/>
              <a:t> </a:t>
            </a:r>
            <a:r>
              <a:rPr lang="sk-SK" i="1" dirty="0" err="1"/>
              <a:t>of</a:t>
            </a:r>
            <a:r>
              <a:rPr lang="sk-SK" i="1" dirty="0"/>
              <a:t> </a:t>
            </a:r>
            <a:r>
              <a:rPr lang="sk-SK" i="1" dirty="0" err="1"/>
              <a:t>selected</a:t>
            </a:r>
            <a:r>
              <a:rPr lang="sk-SK" i="1" dirty="0"/>
              <a:t> </a:t>
            </a:r>
            <a:r>
              <a:rPr lang="sk-SK" i="1" dirty="0" err="1"/>
              <a:t>iron</a:t>
            </a:r>
            <a:r>
              <a:rPr lang="sk-SK" i="1" dirty="0"/>
              <a:t> and </a:t>
            </a:r>
            <a:r>
              <a:rPr lang="sk-SK" i="1" dirty="0" err="1"/>
              <a:t>manganese</a:t>
            </a:r>
            <a:r>
              <a:rPr lang="sk-SK" i="1" dirty="0"/>
              <a:t> </a:t>
            </a:r>
            <a:r>
              <a:rPr lang="sk-SK" i="1" dirty="0" err="1"/>
              <a:t>based</a:t>
            </a:r>
            <a:r>
              <a:rPr lang="sk-SK" i="1" dirty="0"/>
              <a:t> </a:t>
            </a:r>
            <a:r>
              <a:rPr lang="sk-SK" i="1" dirty="0" err="1" smtClean="0"/>
              <a:t>oxides</a:t>
            </a:r>
            <a:r>
              <a:rPr lang="sk-SK" i="1" dirty="0" smtClean="0"/>
              <a:t>, </a:t>
            </a:r>
            <a:r>
              <a:rPr lang="sk-SK" i="1" dirty="0" err="1"/>
              <a:t>Condensed</a:t>
            </a:r>
            <a:r>
              <a:rPr lang="sk-SK" i="1" dirty="0"/>
              <a:t> </a:t>
            </a:r>
            <a:r>
              <a:rPr lang="sk-SK" i="1" dirty="0" err="1"/>
              <a:t>Matter</a:t>
            </a:r>
            <a:r>
              <a:rPr lang="sk-SK" i="1" dirty="0"/>
              <a:t> </a:t>
            </a:r>
            <a:r>
              <a:rPr lang="sk-SK" i="1" dirty="0" err="1"/>
              <a:t>Seminar</a:t>
            </a:r>
            <a:r>
              <a:rPr lang="sk-SK" i="1" dirty="0"/>
              <a:t>,  </a:t>
            </a:r>
            <a:r>
              <a:rPr lang="sk-SK" i="1" dirty="0" err="1"/>
              <a:t>University</a:t>
            </a:r>
            <a:r>
              <a:rPr lang="sk-SK" i="1" dirty="0"/>
              <a:t> </a:t>
            </a:r>
            <a:r>
              <a:rPr lang="sk-SK" i="1" dirty="0" err="1"/>
              <a:t>of</a:t>
            </a:r>
            <a:r>
              <a:rPr lang="sk-SK" i="1" dirty="0"/>
              <a:t> Florida, </a:t>
            </a:r>
            <a:r>
              <a:rPr lang="sk-SK" i="1" dirty="0" err="1"/>
              <a:t>Gainsville</a:t>
            </a:r>
            <a:r>
              <a:rPr lang="sk-SK" i="1" dirty="0"/>
              <a:t> ,FL,  </a:t>
            </a:r>
            <a:r>
              <a:rPr lang="sk-SK" i="1" dirty="0" smtClean="0"/>
              <a:t>29.9. 2014</a:t>
            </a:r>
            <a:endParaRPr lang="sk-SK" dirty="0"/>
          </a:p>
          <a:p>
            <a:r>
              <a:rPr lang="sk-SK" dirty="0" smtClean="0"/>
              <a:t> </a:t>
            </a:r>
            <a:r>
              <a:rPr lang="sk-SK" b="1" u="sng" dirty="0" smtClean="0"/>
              <a:t>MIHALIK</a:t>
            </a:r>
            <a:r>
              <a:rPr lang="sk-SK" b="1" u="sng" dirty="0"/>
              <a:t>, </a:t>
            </a:r>
            <a:r>
              <a:rPr lang="sk-SK" b="1" u="sng" dirty="0" smtClean="0"/>
              <a:t>Marián</a:t>
            </a:r>
            <a:r>
              <a:rPr lang="sk-SK" dirty="0" smtClean="0"/>
              <a:t>: </a:t>
            </a:r>
            <a:r>
              <a:rPr lang="sk-SK" dirty="0" err="1"/>
              <a:t>Synthesis</a:t>
            </a:r>
            <a:r>
              <a:rPr lang="sk-SK" dirty="0"/>
              <a:t>, </a:t>
            </a:r>
            <a:r>
              <a:rPr lang="sk-SK" dirty="0" err="1"/>
              <a:t>structure</a:t>
            </a:r>
            <a:r>
              <a:rPr lang="sk-SK" dirty="0"/>
              <a:t> and </a:t>
            </a:r>
            <a:r>
              <a:rPr lang="sk-SK" dirty="0" err="1"/>
              <a:t>magnetic</a:t>
            </a:r>
            <a:r>
              <a:rPr lang="sk-SK" dirty="0"/>
              <a:t> </a:t>
            </a:r>
            <a:r>
              <a:rPr lang="sk-SK" dirty="0" err="1"/>
              <a:t>properties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progressive</a:t>
            </a:r>
            <a:r>
              <a:rPr lang="sk-SK" dirty="0"/>
              <a:t> </a:t>
            </a:r>
            <a:r>
              <a:rPr lang="sk-SK" dirty="0" err="1"/>
              <a:t>materialôs</a:t>
            </a:r>
            <a:r>
              <a:rPr lang="sk-SK" dirty="0"/>
              <a:t> </a:t>
            </a:r>
            <a:r>
              <a:rPr lang="sk-SK" dirty="0" err="1"/>
              <a:t>based</a:t>
            </a:r>
            <a:r>
              <a:rPr lang="sk-SK" dirty="0"/>
              <a:t> on </a:t>
            </a:r>
            <a:r>
              <a:rPr lang="sk-SK" dirty="0" err="1"/>
              <a:t>manganese</a:t>
            </a:r>
            <a:r>
              <a:rPr lang="sk-SK" dirty="0"/>
              <a:t> </a:t>
            </a:r>
            <a:r>
              <a:rPr lang="sk-SK" dirty="0" err="1" smtClean="0"/>
              <a:t>oxides</a:t>
            </a:r>
            <a:r>
              <a:rPr lang="sk-SK" dirty="0" smtClean="0"/>
              <a:t>, </a:t>
            </a:r>
            <a:r>
              <a:rPr lang="sk-SK" i="1" dirty="0" err="1" smtClean="0"/>
              <a:t>The</a:t>
            </a:r>
            <a:r>
              <a:rPr lang="sk-SK" i="1" dirty="0" smtClean="0"/>
              <a:t> </a:t>
            </a:r>
            <a:r>
              <a:rPr lang="sk-SK" i="1" dirty="0" err="1"/>
              <a:t>Henryk</a:t>
            </a:r>
            <a:r>
              <a:rPr lang="sk-SK" i="1" dirty="0"/>
              <a:t> </a:t>
            </a:r>
            <a:r>
              <a:rPr lang="sk-SK" i="1" dirty="0" err="1"/>
              <a:t>Niewodniczanski</a:t>
            </a:r>
            <a:r>
              <a:rPr lang="sk-SK" i="1" dirty="0"/>
              <a:t> </a:t>
            </a:r>
            <a:r>
              <a:rPr lang="sk-SK" i="1" dirty="0" err="1"/>
              <a:t>Institute</a:t>
            </a:r>
            <a:r>
              <a:rPr lang="sk-SK" i="1" dirty="0"/>
              <a:t> </a:t>
            </a:r>
            <a:r>
              <a:rPr lang="sk-SK" i="1" dirty="0" err="1"/>
              <a:t>ofF</a:t>
            </a:r>
            <a:r>
              <a:rPr lang="sk-SK" i="1" dirty="0"/>
              <a:t> </a:t>
            </a:r>
            <a:r>
              <a:rPr lang="sk-SK" i="1" dirty="0" err="1"/>
              <a:t>Nuclear</a:t>
            </a:r>
            <a:r>
              <a:rPr lang="sk-SK" i="1" dirty="0"/>
              <a:t> </a:t>
            </a:r>
            <a:r>
              <a:rPr lang="sk-SK" i="1" dirty="0" err="1"/>
              <a:t>Physics</a:t>
            </a:r>
            <a:r>
              <a:rPr lang="sk-SK" i="1" dirty="0"/>
              <a:t> </a:t>
            </a:r>
            <a:r>
              <a:rPr lang="sk-SK" i="1" dirty="0" err="1"/>
              <a:t>Polish</a:t>
            </a:r>
            <a:r>
              <a:rPr lang="sk-SK" i="1" dirty="0"/>
              <a:t> </a:t>
            </a:r>
            <a:r>
              <a:rPr lang="sk-SK" i="1" dirty="0" err="1"/>
              <a:t>Academy</a:t>
            </a:r>
            <a:r>
              <a:rPr lang="sk-SK" i="1" dirty="0"/>
              <a:t> </a:t>
            </a:r>
            <a:r>
              <a:rPr lang="sk-SK" i="1" dirty="0" err="1"/>
              <a:t>of</a:t>
            </a:r>
            <a:r>
              <a:rPr lang="sk-SK" i="1" dirty="0"/>
              <a:t> </a:t>
            </a:r>
            <a:r>
              <a:rPr lang="sk-SK" i="1" dirty="0" err="1"/>
              <a:t>Sciences</a:t>
            </a:r>
            <a:r>
              <a:rPr lang="sk-SK" dirty="0"/>
              <a:t>, </a:t>
            </a:r>
            <a:r>
              <a:rPr lang="sk-SK" dirty="0" err="1"/>
              <a:t>invited</a:t>
            </a:r>
            <a:r>
              <a:rPr lang="sk-SK" dirty="0"/>
              <a:t> </a:t>
            </a:r>
            <a:r>
              <a:rPr lang="sk-SK" dirty="0" err="1"/>
              <a:t>talk</a:t>
            </a:r>
            <a:r>
              <a:rPr lang="sk-SK" dirty="0" smtClean="0"/>
              <a:t>.</a:t>
            </a:r>
          </a:p>
          <a:p>
            <a:r>
              <a:rPr lang="sk-SK" b="1" u="sng" dirty="0" smtClean="0"/>
              <a:t>ZENTKOVA MARIA</a:t>
            </a:r>
            <a:r>
              <a:rPr lang="sk-SK" b="1" dirty="0" smtClean="0"/>
              <a:t>: </a:t>
            </a:r>
            <a:r>
              <a:rPr lang="sk-SK" i="1" dirty="0" err="1"/>
              <a:t>Pressure</a:t>
            </a:r>
            <a:r>
              <a:rPr lang="sk-SK" i="1" dirty="0"/>
              <a:t> </a:t>
            </a:r>
            <a:r>
              <a:rPr lang="sk-SK" i="1" dirty="0" err="1"/>
              <a:t>effect</a:t>
            </a:r>
            <a:r>
              <a:rPr lang="sk-SK" i="1" dirty="0"/>
              <a:t> on </a:t>
            </a:r>
            <a:r>
              <a:rPr lang="sk-SK" i="1" dirty="0" err="1"/>
              <a:t>magnetic</a:t>
            </a:r>
            <a:r>
              <a:rPr lang="sk-SK" i="1" dirty="0"/>
              <a:t> </a:t>
            </a:r>
            <a:r>
              <a:rPr lang="sk-SK" i="1" dirty="0" err="1"/>
              <a:t>properties</a:t>
            </a:r>
            <a:r>
              <a:rPr lang="sk-SK" i="1" dirty="0"/>
              <a:t> </a:t>
            </a:r>
            <a:r>
              <a:rPr lang="sk-SK" i="1" dirty="0" err="1"/>
              <a:t>of</a:t>
            </a:r>
            <a:r>
              <a:rPr lang="sk-SK" i="1" dirty="0"/>
              <a:t> </a:t>
            </a:r>
            <a:r>
              <a:rPr lang="sk-SK" i="1" dirty="0" err="1"/>
              <a:t>selected</a:t>
            </a:r>
            <a:r>
              <a:rPr lang="sk-SK" i="1" dirty="0"/>
              <a:t> </a:t>
            </a:r>
            <a:r>
              <a:rPr lang="sk-SK" i="1" dirty="0" err="1"/>
              <a:t>manganites</a:t>
            </a:r>
            <a:r>
              <a:rPr lang="sk-SK" i="1" dirty="0"/>
              <a:t>, </a:t>
            </a:r>
            <a:r>
              <a:rPr lang="sk-SK" i="1" dirty="0" err="1"/>
              <a:t>Condensed</a:t>
            </a:r>
            <a:r>
              <a:rPr lang="sk-SK" i="1" dirty="0"/>
              <a:t> </a:t>
            </a:r>
            <a:r>
              <a:rPr lang="sk-SK" i="1" dirty="0" err="1"/>
              <a:t>Matter</a:t>
            </a:r>
            <a:r>
              <a:rPr lang="sk-SK" i="1" dirty="0"/>
              <a:t> </a:t>
            </a:r>
            <a:r>
              <a:rPr lang="sk-SK" i="1" dirty="0" err="1"/>
              <a:t>Seminar</a:t>
            </a:r>
            <a:r>
              <a:rPr lang="sk-SK" i="1" dirty="0"/>
              <a:t>,  </a:t>
            </a:r>
            <a:r>
              <a:rPr lang="sk-SK" i="1" dirty="0" err="1"/>
              <a:t>University</a:t>
            </a:r>
            <a:r>
              <a:rPr lang="sk-SK" i="1" dirty="0"/>
              <a:t> </a:t>
            </a:r>
            <a:r>
              <a:rPr lang="sk-SK" i="1" dirty="0" err="1"/>
              <a:t>of</a:t>
            </a:r>
            <a:r>
              <a:rPr lang="sk-SK" i="1" dirty="0"/>
              <a:t> Florida, </a:t>
            </a:r>
            <a:r>
              <a:rPr lang="sk-SK" i="1" dirty="0" err="1"/>
              <a:t>Gainsville</a:t>
            </a:r>
            <a:r>
              <a:rPr lang="sk-SK" i="1" dirty="0"/>
              <a:t> ,FL,  27.4. 2015</a:t>
            </a:r>
            <a:endParaRPr lang="sk-SK" dirty="0"/>
          </a:p>
          <a:p>
            <a:r>
              <a:rPr lang="sk-SK" b="1" u="sng" dirty="0" smtClean="0"/>
              <a:t>MIHALIK </a:t>
            </a:r>
            <a:r>
              <a:rPr lang="sk-SK" b="1" u="sng" dirty="0"/>
              <a:t>Marián</a:t>
            </a:r>
            <a:r>
              <a:rPr lang="sk-SK" dirty="0"/>
              <a:t>: </a:t>
            </a:r>
            <a:r>
              <a:rPr lang="sk-SK" i="1" dirty="0" err="1"/>
              <a:t>Tuning</a:t>
            </a:r>
            <a:r>
              <a:rPr lang="sk-SK" i="1" dirty="0"/>
              <a:t> </a:t>
            </a:r>
            <a:r>
              <a:rPr lang="sk-SK" i="1" dirty="0" err="1"/>
              <a:t>of</a:t>
            </a:r>
            <a:r>
              <a:rPr lang="sk-SK" i="1" dirty="0"/>
              <a:t> </a:t>
            </a:r>
            <a:r>
              <a:rPr lang="sk-SK" i="1" dirty="0" err="1"/>
              <a:t>magnetic</a:t>
            </a:r>
            <a:r>
              <a:rPr lang="sk-SK" i="1" dirty="0"/>
              <a:t> and </a:t>
            </a:r>
            <a:r>
              <a:rPr lang="sk-SK" i="1" dirty="0" err="1"/>
              <a:t>dielectric</a:t>
            </a:r>
            <a:r>
              <a:rPr lang="sk-SK" i="1" dirty="0"/>
              <a:t> </a:t>
            </a:r>
            <a:r>
              <a:rPr lang="sk-SK" i="1" dirty="0" err="1"/>
              <a:t>properties</a:t>
            </a:r>
            <a:r>
              <a:rPr lang="sk-SK" i="1" dirty="0"/>
              <a:t> in </a:t>
            </a:r>
            <a:r>
              <a:rPr lang="sk-SK" i="1" dirty="0" err="1"/>
              <a:t>orthorhombic</a:t>
            </a:r>
            <a:r>
              <a:rPr lang="sk-SK" i="1" dirty="0"/>
              <a:t> RMn1-xFexO3 </a:t>
            </a:r>
            <a:r>
              <a:rPr lang="sk-SK" i="1" dirty="0" err="1"/>
              <a:t>crystals</a:t>
            </a:r>
            <a:r>
              <a:rPr lang="sk-SK" i="1" dirty="0"/>
              <a:t>, </a:t>
            </a:r>
            <a:r>
              <a:rPr lang="sk-SK" i="1" dirty="0" err="1"/>
              <a:t>Instytut</a:t>
            </a:r>
            <a:r>
              <a:rPr lang="sk-SK" i="1" dirty="0"/>
              <a:t> </a:t>
            </a:r>
            <a:r>
              <a:rPr lang="sk-SK" i="1" dirty="0" err="1"/>
              <a:t>Fizyki</a:t>
            </a:r>
            <a:r>
              <a:rPr lang="sk-SK" i="1" dirty="0"/>
              <a:t> </a:t>
            </a:r>
            <a:r>
              <a:rPr lang="sk-SK" i="1" dirty="0" err="1"/>
              <a:t>Jądrowej</a:t>
            </a:r>
            <a:r>
              <a:rPr lang="sk-SK" i="1" dirty="0"/>
              <a:t> </a:t>
            </a:r>
            <a:r>
              <a:rPr lang="sk-SK" i="1" dirty="0" err="1"/>
              <a:t>Polskiej</a:t>
            </a:r>
            <a:r>
              <a:rPr lang="sk-SK" i="1" dirty="0"/>
              <a:t> </a:t>
            </a:r>
            <a:r>
              <a:rPr lang="sk-SK" i="1" dirty="0" err="1"/>
              <a:t>Akademii</a:t>
            </a:r>
            <a:r>
              <a:rPr lang="sk-SK" i="1" dirty="0"/>
              <a:t> </a:t>
            </a:r>
            <a:r>
              <a:rPr lang="sk-SK" i="1" dirty="0" err="1"/>
              <a:t>Nauk</a:t>
            </a:r>
            <a:r>
              <a:rPr lang="sk-SK" i="1" dirty="0"/>
              <a:t>, </a:t>
            </a:r>
            <a:r>
              <a:rPr lang="sk-SK" i="1" dirty="0" err="1"/>
              <a:t>Kraków</a:t>
            </a:r>
            <a:r>
              <a:rPr lang="sk-SK" i="1" dirty="0"/>
              <a:t>, 12.11.2015 </a:t>
            </a:r>
            <a:endParaRPr lang="sk-SK" dirty="0"/>
          </a:p>
          <a:p>
            <a:r>
              <a:rPr lang="sk-SK" b="1" u="sng" dirty="0" smtClean="0"/>
              <a:t>MOLČANOVÁ </a:t>
            </a:r>
            <a:r>
              <a:rPr lang="sk-SK" b="1" u="sng" dirty="0"/>
              <a:t>Zuzana</a:t>
            </a:r>
            <a:r>
              <a:rPr lang="sk-SK" b="1" dirty="0"/>
              <a:t>: </a:t>
            </a:r>
            <a:r>
              <a:rPr lang="sk-SK" i="1" dirty="0" err="1"/>
              <a:t>Synthesis</a:t>
            </a:r>
            <a:r>
              <a:rPr lang="sk-SK" i="1" dirty="0"/>
              <a:t> and </a:t>
            </a:r>
            <a:r>
              <a:rPr lang="sk-SK" i="1" dirty="0" err="1"/>
              <a:t>characterization</a:t>
            </a:r>
            <a:r>
              <a:rPr lang="sk-SK" i="1" dirty="0"/>
              <a:t> </a:t>
            </a:r>
            <a:r>
              <a:rPr lang="sk-SK" i="1" dirty="0" err="1"/>
              <a:t>of</a:t>
            </a:r>
            <a:r>
              <a:rPr lang="sk-SK" i="1" dirty="0"/>
              <a:t> </a:t>
            </a:r>
            <a:r>
              <a:rPr lang="sk-SK" i="1" dirty="0" err="1"/>
              <a:t>selected</a:t>
            </a:r>
            <a:r>
              <a:rPr lang="sk-SK" i="1" dirty="0"/>
              <a:t> </a:t>
            </a:r>
            <a:r>
              <a:rPr lang="sk-SK" i="1" dirty="0" err="1"/>
              <a:t>cerium</a:t>
            </a:r>
            <a:r>
              <a:rPr lang="sk-SK" i="1" dirty="0"/>
              <a:t> </a:t>
            </a:r>
            <a:r>
              <a:rPr lang="sk-SK" i="1" dirty="0" err="1"/>
              <a:t>and</a:t>
            </a:r>
            <a:r>
              <a:rPr lang="sk-SK" i="1" dirty="0"/>
              <a:t> </a:t>
            </a:r>
            <a:r>
              <a:rPr lang="sk-SK" i="1" dirty="0" err="1"/>
              <a:t>uranium</a:t>
            </a:r>
            <a:r>
              <a:rPr lang="sk-SK" i="1" dirty="0"/>
              <a:t> </a:t>
            </a:r>
            <a:r>
              <a:rPr lang="sk-SK" i="1" dirty="0" err="1"/>
              <a:t>materials</a:t>
            </a:r>
            <a:r>
              <a:rPr lang="sk-SK" i="1" dirty="0"/>
              <a:t> </a:t>
            </a:r>
            <a:r>
              <a:rPr lang="sk-SK" i="1" dirty="0" err="1"/>
              <a:t>which</a:t>
            </a:r>
            <a:r>
              <a:rPr lang="sk-SK" i="1" dirty="0"/>
              <a:t> </a:t>
            </a:r>
            <a:r>
              <a:rPr lang="sk-SK" i="1" dirty="0" err="1"/>
              <a:t>were</a:t>
            </a:r>
            <a:r>
              <a:rPr lang="sk-SK" i="1" dirty="0"/>
              <a:t> </a:t>
            </a:r>
            <a:r>
              <a:rPr lang="sk-SK" i="1" dirty="0" err="1"/>
              <a:t>prepared</a:t>
            </a:r>
            <a:r>
              <a:rPr lang="sk-SK" i="1" dirty="0"/>
              <a:t> by </a:t>
            </a:r>
            <a:r>
              <a:rPr lang="sk-SK" i="1" dirty="0" err="1"/>
              <a:t>arc</a:t>
            </a:r>
            <a:r>
              <a:rPr lang="sk-SK" i="1" dirty="0"/>
              <a:t> </a:t>
            </a:r>
            <a:r>
              <a:rPr lang="sk-SK" i="1" dirty="0" err="1"/>
              <a:t>melting</a:t>
            </a:r>
            <a:r>
              <a:rPr lang="sk-SK" i="1" dirty="0"/>
              <a:t> and </a:t>
            </a:r>
            <a:r>
              <a:rPr lang="sk-SK" i="1" dirty="0" err="1"/>
              <a:t>splat</a:t>
            </a:r>
            <a:r>
              <a:rPr lang="sk-SK" i="1" dirty="0"/>
              <a:t> </a:t>
            </a:r>
            <a:r>
              <a:rPr lang="sk-SK" i="1" dirty="0" err="1" smtClean="0"/>
              <a:t>cooling</a:t>
            </a:r>
            <a:r>
              <a:rPr lang="sk-SK" i="1" dirty="0" smtClean="0"/>
              <a:t> </a:t>
            </a:r>
            <a:r>
              <a:rPr lang="sk-SK" i="1" dirty="0"/>
              <a:t>, </a:t>
            </a:r>
            <a:r>
              <a:rPr lang="sk-SK" i="1" dirty="0" err="1"/>
              <a:t>Instytut</a:t>
            </a:r>
            <a:r>
              <a:rPr lang="sk-SK" i="1" dirty="0"/>
              <a:t> </a:t>
            </a:r>
            <a:r>
              <a:rPr lang="sk-SK" i="1" dirty="0" err="1"/>
              <a:t>Fizyki</a:t>
            </a:r>
            <a:r>
              <a:rPr lang="sk-SK" i="1" dirty="0"/>
              <a:t> </a:t>
            </a:r>
            <a:r>
              <a:rPr lang="sk-SK" i="1" dirty="0" err="1"/>
              <a:t>Jądrowej</a:t>
            </a:r>
            <a:r>
              <a:rPr lang="sk-SK" i="1" dirty="0"/>
              <a:t> </a:t>
            </a:r>
            <a:r>
              <a:rPr lang="sk-SK" i="1" dirty="0" err="1"/>
              <a:t>Polskiej</a:t>
            </a:r>
            <a:r>
              <a:rPr lang="sk-SK" i="1" dirty="0"/>
              <a:t> </a:t>
            </a:r>
            <a:r>
              <a:rPr lang="sk-SK" i="1" dirty="0" err="1"/>
              <a:t>Akademii</a:t>
            </a:r>
            <a:r>
              <a:rPr lang="sk-SK" i="1" dirty="0"/>
              <a:t> </a:t>
            </a:r>
            <a:r>
              <a:rPr lang="sk-SK" i="1" dirty="0" err="1"/>
              <a:t>Nauk</a:t>
            </a:r>
            <a:r>
              <a:rPr lang="sk-SK" i="1" dirty="0"/>
              <a:t>, </a:t>
            </a:r>
            <a:r>
              <a:rPr lang="sk-SK" i="1" dirty="0" err="1"/>
              <a:t>Kraków</a:t>
            </a:r>
            <a:r>
              <a:rPr lang="sk-SK" i="1" dirty="0"/>
              <a:t>, 12.11.2015 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3192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3792538" y="333376"/>
            <a:ext cx="40624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sk-SK" altLang="sk-SK" sz="2400" b="1"/>
              <a:t>Citácie za akredit. obdobie</a:t>
            </a:r>
            <a:endParaRPr lang="sk-SK" altLang="sk-SK" sz="2400"/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449199"/>
              </p:ext>
            </p:extLst>
          </p:nvPr>
        </p:nvGraphicFramePr>
        <p:xfrm>
          <a:off x="2566989" y="908050"/>
          <a:ext cx="7058025" cy="2303346"/>
        </p:xfrm>
        <a:graphic>
          <a:graphicData uri="http://schemas.openxmlformats.org/drawingml/2006/table">
            <a:tbl>
              <a:tblPr/>
              <a:tblGrid>
                <a:gridCol w="2376487"/>
                <a:gridCol w="1223963"/>
                <a:gridCol w="936625"/>
                <a:gridCol w="792162"/>
                <a:gridCol w="792163"/>
                <a:gridCol w="936625"/>
              </a:tblGrid>
              <a:tr h="4762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altLang="sk-S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2014</a:t>
                      </a:r>
                      <a:endParaRPr kumimoji="0" lang="sk-SK" alt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kumimoji="0" lang="sk-SK" alt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kumimoji="0" lang="sk-SK" alt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kumimoji="0" lang="sk-SK" alt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SUMA</a:t>
                      </a:r>
                      <a:endParaRPr kumimoji="0" lang="sk-SK" alt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70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sk-SK" alt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elkový počet citácií WOS</a:t>
                      </a:r>
                      <a:endParaRPr kumimoji="0" lang="sk-SK" alt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168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146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623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Iné databázy- SCOPUS </a:t>
                      </a:r>
                      <a:endParaRPr kumimoji="0" lang="sk-SK" alt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646882"/>
              </p:ext>
            </p:extLst>
          </p:nvPr>
        </p:nvGraphicFramePr>
        <p:xfrm>
          <a:off x="6240464" y="5084763"/>
          <a:ext cx="3240087" cy="1296988"/>
        </p:xfrm>
        <a:graphic>
          <a:graphicData uri="http://schemas.openxmlformats.org/drawingml/2006/table">
            <a:tbl>
              <a:tblPr/>
              <a:tblGrid>
                <a:gridCol w="2586037"/>
                <a:gridCol w="654050"/>
              </a:tblGrid>
              <a:tr h="2270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altLang="sk-S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SUMA</a:t>
                      </a:r>
                      <a:endParaRPr kumimoji="0" lang="sk-SK" altLang="sk-SK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56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Celkový počet citácií WOS</a:t>
                      </a:r>
                      <a:endParaRPr kumimoji="0" lang="sk-SK" altLang="sk-S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kumimoji="0" lang="sk-SK" altLang="sk-S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Iné databázy </a:t>
                      </a:r>
                      <a:endParaRPr kumimoji="0" lang="sk-SK" altLang="sk-SK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14</a:t>
                      </a:r>
                      <a:endParaRPr kumimoji="0" lang="sk-SK" altLang="sk-SK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7" name="Rovná spojnica 6"/>
          <p:cNvCxnSpPr/>
          <p:nvPr/>
        </p:nvCxnSpPr>
        <p:spPr>
          <a:xfrm>
            <a:off x="1524000" y="659765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8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6597650"/>
            <a:ext cx="2238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90" name="Rectangle 78"/>
          <p:cNvSpPr>
            <a:spLocks noChangeArrowheads="1"/>
          </p:cNvSpPr>
          <p:nvPr/>
        </p:nvSpPr>
        <p:spPr bwMode="auto">
          <a:xfrm>
            <a:off x="3071813" y="5013326"/>
            <a:ext cx="23034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sk-SK" altLang="sk-SK" sz="2000" b="1">
                <a:latin typeface="Calibri" panose="020F0502020204030204" pitchFamily="34" charset="0"/>
                <a:cs typeface="Times New Roman" panose="02020603050405020304" pitchFamily="18" charset="0"/>
              </a:rPr>
              <a:t>Cit</a:t>
            </a:r>
            <a:r>
              <a:rPr lang="sk-SK" altLang="sk-SK" sz="2000" b="1">
                <a:cs typeface="Times New Roman" panose="02020603050405020304" pitchFamily="18" charset="0"/>
              </a:rPr>
              <a:t>á</a:t>
            </a:r>
            <a:r>
              <a:rPr lang="sk-SK" altLang="sk-SK" sz="2000" b="1">
                <a:latin typeface="Calibri" panose="020F0502020204030204" pitchFamily="34" charset="0"/>
                <a:cs typeface="Times New Roman" panose="02020603050405020304" pitchFamily="18" charset="0"/>
              </a:rPr>
              <a:t>cie pr</a:t>
            </a:r>
            <a:r>
              <a:rPr lang="sk-SK" altLang="sk-SK" sz="2000" b="1">
                <a:cs typeface="Times New Roman" panose="02020603050405020304" pitchFamily="18" charset="0"/>
              </a:rPr>
              <a:t>á</a:t>
            </a:r>
            <a:r>
              <a:rPr lang="sk-SK" altLang="sk-SK" sz="2000" b="1">
                <a:latin typeface="Calibri" panose="020F0502020204030204" pitchFamily="34" charset="0"/>
                <a:cs typeface="Times New Roman" panose="02020603050405020304" pitchFamily="18" charset="0"/>
              </a:rPr>
              <a:t>c, publikovan</a:t>
            </a:r>
            <a:r>
              <a:rPr lang="sk-SK" altLang="sk-SK" sz="2000" b="1">
                <a:cs typeface="Times New Roman" panose="02020603050405020304" pitchFamily="18" charset="0"/>
              </a:rPr>
              <a:t>é</a:t>
            </a:r>
            <a:r>
              <a:rPr lang="sk-SK" altLang="sk-SK" sz="2000" b="1">
                <a:latin typeface="Calibri" panose="020F0502020204030204" pitchFamily="34" charset="0"/>
                <a:cs typeface="Times New Roman" panose="02020603050405020304" pitchFamily="18" charset="0"/>
              </a:rPr>
              <a:t> v</a:t>
            </a:r>
            <a:r>
              <a:rPr lang="sk-SK" altLang="sk-SK" sz="2000" b="1">
                <a:cs typeface="Times New Roman" panose="02020603050405020304" pitchFamily="18" charset="0"/>
              </a:rPr>
              <a:t> </a:t>
            </a:r>
            <a:r>
              <a:rPr lang="sk-SK" altLang="sk-SK" sz="2000" b="1">
                <a:latin typeface="Calibri" panose="020F0502020204030204" pitchFamily="34" charset="0"/>
                <a:cs typeface="Times New Roman" panose="02020603050405020304" pitchFamily="18" charset="0"/>
              </a:rPr>
              <a:t>atestačnom obdob</a:t>
            </a:r>
            <a:r>
              <a:rPr lang="sk-SK" altLang="sk-SK" sz="2000" b="1">
                <a:cs typeface="Times New Roman" panose="02020603050405020304" pitchFamily="18" charset="0"/>
              </a:rPr>
              <a:t>í</a:t>
            </a:r>
            <a:r>
              <a:rPr lang="sk-SK" altLang="sk-SK" sz="2000" b="1">
                <a:latin typeface="Calibri" panose="020F0502020204030204" pitchFamily="34" charset="0"/>
                <a:cs typeface="Times New Roman" panose="02020603050405020304" pitchFamily="18" charset="0"/>
              </a:rPr>
              <a:t> 2012-2015</a:t>
            </a:r>
            <a:endParaRPr lang="sk-SK" altLang="sk-SK" sz="2000"/>
          </a:p>
        </p:txBody>
      </p:sp>
      <p:sp>
        <p:nvSpPr>
          <p:cNvPr id="9" name="Obdĺžnik 6"/>
          <p:cNvSpPr>
            <a:spLocks noChangeArrowheads="1"/>
          </p:cNvSpPr>
          <p:nvPr/>
        </p:nvSpPr>
        <p:spPr bwMode="auto">
          <a:xfrm>
            <a:off x="7367819" y="6611938"/>
            <a:ext cx="30380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k-SK" altLang="sk-SK" sz="1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Akreditačný seminár ÚEF -</a:t>
            </a:r>
            <a:r>
              <a:rPr lang="sk-SK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</a:t>
            </a:r>
            <a:r>
              <a:rPr lang="en-US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FMJ</a:t>
            </a:r>
            <a:r>
              <a:rPr lang="sk-SK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</a:t>
            </a:r>
            <a:r>
              <a:rPr lang="sk-SK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-0</a:t>
            </a:r>
            <a:r>
              <a:rPr lang="en-US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6</a:t>
            </a:r>
            <a:r>
              <a:rPr lang="sk-SK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-2016</a:t>
            </a:r>
            <a:endParaRPr lang="sk-SK" altLang="sk-SK" sz="1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94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63190" y="3923388"/>
            <a:ext cx="12192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cap="all" dirty="0" err="1" smtClean="0">
                <a:latin typeface="+mn-lt"/>
                <a:cs typeface="Times New Roman" panose="02020603050405020304" pitchFamily="18" charset="0"/>
              </a:rPr>
              <a:t>Breuer</a:t>
            </a:r>
            <a:r>
              <a:rPr lang="cs-CZ" sz="1600" cap="all" dirty="0">
                <a:latin typeface="+mn-lt"/>
                <a:cs typeface="Times New Roman" panose="02020603050405020304" pitchFamily="18" charset="0"/>
              </a:rPr>
              <a:t>, K. -  </a:t>
            </a:r>
            <a:r>
              <a:rPr lang="cs-CZ" sz="1600" cap="all" dirty="0" err="1">
                <a:latin typeface="+mn-lt"/>
                <a:cs typeface="Times New Roman" panose="02020603050405020304" pitchFamily="18" charset="0"/>
              </a:rPr>
              <a:t>Messerli</a:t>
            </a:r>
            <a:r>
              <a:rPr lang="cs-CZ" sz="1600" cap="all" dirty="0">
                <a:latin typeface="+mn-lt"/>
                <a:cs typeface="Times New Roman" panose="02020603050405020304" pitchFamily="18" charset="0"/>
              </a:rPr>
              <a:t>, S. -  </a:t>
            </a:r>
            <a:r>
              <a:rPr lang="cs-CZ" sz="1600" cap="all" dirty="0" err="1">
                <a:latin typeface="+mn-lt"/>
                <a:cs typeface="Times New Roman" panose="02020603050405020304" pitchFamily="18" charset="0"/>
              </a:rPr>
              <a:t>Purdie</a:t>
            </a:r>
            <a:r>
              <a:rPr lang="cs-CZ" sz="1600" cap="all" dirty="0">
                <a:latin typeface="+mn-lt"/>
                <a:cs typeface="Times New Roman" panose="02020603050405020304" pitchFamily="18" charset="0"/>
              </a:rPr>
              <a:t>, D. – </a:t>
            </a:r>
            <a:r>
              <a:rPr lang="cs-CZ" sz="1600" cap="all" dirty="0" err="1">
                <a:latin typeface="+mn-lt"/>
                <a:cs typeface="Times New Roman" panose="02020603050405020304" pitchFamily="18" charset="0"/>
              </a:rPr>
              <a:t>Garnier</a:t>
            </a:r>
            <a:r>
              <a:rPr lang="cs-CZ" sz="1600" cap="all" dirty="0">
                <a:latin typeface="+mn-lt"/>
                <a:cs typeface="Times New Roman" panose="02020603050405020304" pitchFamily="18" charset="0"/>
              </a:rPr>
              <a:t>, M. – </a:t>
            </a:r>
            <a:r>
              <a:rPr lang="cs-CZ" sz="1600" cap="all" dirty="0" err="1">
                <a:latin typeface="+mn-lt"/>
                <a:cs typeface="Times New Roman" panose="02020603050405020304" pitchFamily="18" charset="0"/>
              </a:rPr>
              <a:t>Hengsberger</a:t>
            </a:r>
            <a:r>
              <a:rPr lang="cs-CZ" sz="1600" cap="all" dirty="0">
                <a:latin typeface="+mn-lt"/>
                <a:cs typeface="Times New Roman" panose="02020603050405020304" pitchFamily="18" charset="0"/>
              </a:rPr>
              <a:t>, M. -  </a:t>
            </a:r>
            <a:r>
              <a:rPr lang="cs-CZ" sz="1600" cap="all" dirty="0" err="1">
                <a:latin typeface="+mn-lt"/>
                <a:cs typeface="Times New Roman" panose="02020603050405020304" pitchFamily="18" charset="0"/>
              </a:rPr>
              <a:t>Baer</a:t>
            </a:r>
            <a:r>
              <a:rPr lang="cs-CZ" sz="1600" cap="all" dirty="0">
                <a:latin typeface="+mn-lt"/>
                <a:cs typeface="Times New Roman" panose="02020603050405020304" pitchFamily="18" charset="0"/>
              </a:rPr>
              <a:t>, Y. - </a:t>
            </a:r>
            <a:r>
              <a:rPr lang="cs-CZ" sz="1600" b="1" u="sng" cap="all" dirty="0" err="1">
                <a:latin typeface="+mn-lt"/>
                <a:cs typeface="Times New Roman" panose="02020603050405020304" pitchFamily="18" charset="0"/>
              </a:rPr>
              <a:t>Mihalik</a:t>
            </a:r>
            <a:r>
              <a:rPr lang="cs-CZ" sz="1600" b="1" u="sng" cap="all" dirty="0">
                <a:latin typeface="+mn-lt"/>
                <a:cs typeface="Times New Roman" panose="02020603050405020304" pitchFamily="18" charset="0"/>
              </a:rPr>
              <a:t> M</a:t>
            </a:r>
            <a:r>
              <a:rPr lang="cs-CZ" sz="1600" u="sng" cap="all" dirty="0">
                <a:latin typeface="+mn-lt"/>
                <a:cs typeface="Times New Roman" panose="02020603050405020304" pitchFamily="18" charset="0"/>
              </a:rPr>
              <a:t>.</a:t>
            </a:r>
            <a:r>
              <a:rPr lang="cs-CZ" sz="1600" cap="all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+mn-lt"/>
                <a:cs typeface="Times New Roman" panose="02020603050405020304" pitchFamily="18" charset="0"/>
              </a:rPr>
              <a:t>Observation</a:t>
            </a:r>
            <a:r>
              <a:rPr lang="cs-CZ" sz="1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+mn-lt"/>
                <a:cs typeface="Times New Roman" panose="02020603050405020304" pitchFamily="18" charset="0"/>
              </a:rPr>
              <a:t>of</a:t>
            </a:r>
            <a:r>
              <a:rPr lang="cs-CZ" sz="1600" dirty="0">
                <a:latin typeface="+mn-lt"/>
                <a:cs typeface="Times New Roman" panose="02020603050405020304" pitchFamily="18" charset="0"/>
              </a:rPr>
              <a:t> a gap </a:t>
            </a:r>
            <a:r>
              <a:rPr lang="cs-CZ" sz="1600" dirty="0" err="1">
                <a:latin typeface="+mn-lt"/>
                <a:cs typeface="Times New Roman" panose="02020603050405020304" pitchFamily="18" charset="0"/>
              </a:rPr>
              <a:t>opening</a:t>
            </a:r>
            <a:r>
              <a:rPr lang="cs-CZ" sz="1600" dirty="0">
                <a:latin typeface="+mn-lt"/>
                <a:cs typeface="Times New Roman" panose="02020603050405020304" pitchFamily="18" charset="0"/>
              </a:rPr>
              <a:t> in </a:t>
            </a:r>
            <a:r>
              <a:rPr lang="cs-CZ" sz="1600" dirty="0" err="1">
                <a:latin typeface="+mn-lt"/>
                <a:cs typeface="Times New Roman" panose="02020603050405020304" pitchFamily="18" charset="0"/>
              </a:rPr>
              <a:t>FeSi</a:t>
            </a:r>
            <a:r>
              <a:rPr lang="cs-CZ" sz="1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+mn-lt"/>
                <a:cs typeface="Times New Roman" panose="02020603050405020304" pitchFamily="18" charset="0"/>
              </a:rPr>
              <a:t>with</a:t>
            </a:r>
            <a:r>
              <a:rPr lang="cs-CZ" sz="1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+mn-lt"/>
                <a:cs typeface="Times New Roman" panose="02020603050405020304" pitchFamily="18" charset="0"/>
              </a:rPr>
              <a:t>photoelectron</a:t>
            </a:r>
            <a:r>
              <a:rPr lang="cs-CZ" sz="1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+mn-lt"/>
                <a:cs typeface="Times New Roman" panose="02020603050405020304" pitchFamily="18" charset="0"/>
              </a:rPr>
              <a:t>spectroscopy</a:t>
            </a:r>
            <a:r>
              <a:rPr lang="cs-CZ" sz="1600" dirty="0">
                <a:latin typeface="+mn-lt"/>
                <a:cs typeface="Times New Roman" panose="02020603050405020304" pitchFamily="18" charset="0"/>
              </a:rPr>
              <a:t>. In </a:t>
            </a:r>
            <a:r>
              <a:rPr lang="cs-CZ" sz="1600" i="1" dirty="0" err="1">
                <a:latin typeface="+mn-lt"/>
                <a:cs typeface="Times New Roman" panose="02020603050405020304" pitchFamily="18" charset="0"/>
              </a:rPr>
              <a:t>Physical</a:t>
            </a:r>
            <a:r>
              <a:rPr lang="cs-CZ" sz="16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latin typeface="+mn-lt"/>
                <a:cs typeface="Times New Roman" panose="02020603050405020304" pitchFamily="18" charset="0"/>
              </a:rPr>
              <a:t>Review</a:t>
            </a:r>
            <a:r>
              <a:rPr lang="cs-CZ" sz="1600" i="1" dirty="0">
                <a:latin typeface="+mn-lt"/>
                <a:cs typeface="Times New Roman" panose="02020603050405020304" pitchFamily="18" charset="0"/>
              </a:rPr>
              <a:t> B.</a:t>
            </a:r>
            <a:r>
              <a:rPr lang="cs-CZ" sz="1600" dirty="0">
                <a:latin typeface="+mn-lt"/>
                <a:cs typeface="Times New Roman" panose="02020603050405020304" pitchFamily="18" charset="0"/>
              </a:rPr>
              <a:t> Vol. 56, no. 12 (1997),  p. R7061-R7064. </a:t>
            </a:r>
            <a:r>
              <a:rPr lang="en-US" sz="16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Počet</a:t>
            </a:r>
            <a:r>
              <a:rPr lang="en-US" sz="16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</a:t>
            </a:r>
            <a:r>
              <a:rPr lang="en-US" sz="16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citácií</a:t>
            </a:r>
            <a:r>
              <a:rPr lang="en-US" sz="16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:  </a:t>
            </a:r>
            <a:r>
              <a:rPr lang="en-US" sz="16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33/3 </a:t>
            </a:r>
            <a:r>
              <a:rPr lang="en-US" sz="16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(2011-2014)</a:t>
            </a: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n-lt"/>
            </a:endParaRPr>
          </a:p>
          <a:p>
            <a:endParaRPr lang="sk-SK" sz="1600" dirty="0">
              <a:latin typeface="+mn-lt"/>
              <a:cs typeface="Times New Roman" panose="02020603050405020304" pitchFamily="18" charset="0"/>
            </a:endParaRPr>
          </a:p>
          <a:p>
            <a:pPr algn="just"/>
            <a:r>
              <a:rPr lang="cs-CZ" sz="1600" dirty="0" smtClean="0">
                <a:latin typeface="+mn-lt"/>
                <a:cs typeface="Times New Roman" panose="02020603050405020304" pitchFamily="18" charset="0"/>
              </a:rPr>
              <a:t>KUWAHARA, K. - AMITSUKA, H. - SAKAKIBARA, T. - SUZUKI, O. - NAKAMURA, S. - GOTO, T. - </a:t>
            </a:r>
            <a:r>
              <a:rPr lang="cs-CZ" sz="1600" b="1" u="sng" dirty="0" smtClean="0">
                <a:latin typeface="+mn-lt"/>
                <a:cs typeface="Times New Roman" panose="02020603050405020304" pitchFamily="18" charset="0"/>
              </a:rPr>
              <a:t>MIHALIK, M</a:t>
            </a:r>
            <a:r>
              <a:rPr lang="cs-CZ" sz="1600" u="sng" dirty="0" smtClean="0">
                <a:latin typeface="+mn-lt"/>
                <a:cs typeface="Times New Roman" panose="02020603050405020304" pitchFamily="18" charset="0"/>
              </a:rPr>
              <a:t>.</a:t>
            </a:r>
            <a:r>
              <a:rPr lang="cs-CZ" sz="1600" dirty="0" smtClean="0">
                <a:latin typeface="+mn-lt"/>
                <a:cs typeface="Times New Roman" panose="02020603050405020304" pitchFamily="18" charset="0"/>
              </a:rPr>
              <a:t> - MENOVSKY, A.A. - DEVISSER, A. - FRANSE, J.J.M. </a:t>
            </a:r>
            <a:r>
              <a:rPr lang="cs-CZ" sz="1600" dirty="0" err="1" smtClean="0">
                <a:latin typeface="+mn-lt"/>
                <a:cs typeface="Times New Roman" panose="02020603050405020304" pitchFamily="18" charset="0"/>
              </a:rPr>
              <a:t>Lattice</a:t>
            </a:r>
            <a:r>
              <a:rPr lang="cs-CZ" sz="16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latin typeface="+mn-lt"/>
                <a:cs typeface="Times New Roman" panose="02020603050405020304" pitchFamily="18" charset="0"/>
              </a:rPr>
              <a:t>instability</a:t>
            </a:r>
            <a:r>
              <a:rPr lang="cs-CZ" sz="1600" dirty="0" smtClean="0">
                <a:latin typeface="+mn-lt"/>
                <a:cs typeface="Times New Roman" panose="02020603050405020304" pitchFamily="18" charset="0"/>
              </a:rPr>
              <a:t> and </a:t>
            </a:r>
            <a:r>
              <a:rPr lang="cs-CZ" sz="1600" dirty="0" err="1" smtClean="0">
                <a:latin typeface="+mn-lt"/>
                <a:cs typeface="Times New Roman" panose="02020603050405020304" pitchFamily="18" charset="0"/>
              </a:rPr>
              <a:t>elastic</a:t>
            </a:r>
            <a:r>
              <a:rPr lang="cs-CZ" sz="1600" dirty="0" smtClean="0">
                <a:latin typeface="+mn-lt"/>
                <a:cs typeface="Times New Roman" panose="02020603050405020304" pitchFamily="18" charset="0"/>
              </a:rPr>
              <a:t> response in </a:t>
            </a:r>
            <a:r>
              <a:rPr lang="cs-CZ" sz="1600" dirty="0" err="1" smtClean="0">
                <a:latin typeface="+mn-lt"/>
                <a:cs typeface="Times New Roman" panose="02020603050405020304" pitchFamily="18" charset="0"/>
              </a:rPr>
              <a:t>the</a:t>
            </a:r>
            <a:r>
              <a:rPr lang="cs-CZ" sz="16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latin typeface="+mn-lt"/>
                <a:cs typeface="Times New Roman" panose="02020603050405020304" pitchFamily="18" charset="0"/>
              </a:rPr>
              <a:t>heavy</a:t>
            </a:r>
            <a:r>
              <a:rPr lang="cs-CZ" sz="16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latin typeface="+mn-lt"/>
                <a:cs typeface="Times New Roman" panose="02020603050405020304" pitchFamily="18" charset="0"/>
              </a:rPr>
              <a:t>electron</a:t>
            </a:r>
            <a:r>
              <a:rPr lang="cs-CZ" sz="16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latin typeface="+mn-lt"/>
                <a:cs typeface="Times New Roman" panose="02020603050405020304" pitchFamily="18" charset="0"/>
              </a:rPr>
              <a:t>system</a:t>
            </a:r>
            <a:r>
              <a:rPr lang="cs-CZ" sz="1600" dirty="0" smtClean="0">
                <a:latin typeface="+mn-lt"/>
                <a:cs typeface="Times New Roman" panose="02020603050405020304" pitchFamily="18" charset="0"/>
              </a:rPr>
              <a:t> URu2Si2. In </a:t>
            </a:r>
            <a:r>
              <a:rPr lang="cs-CZ" sz="1600" i="1" dirty="0" err="1" smtClean="0">
                <a:latin typeface="+mn-lt"/>
                <a:cs typeface="Times New Roman" panose="02020603050405020304" pitchFamily="18" charset="0"/>
              </a:rPr>
              <a:t>Journal</a:t>
            </a:r>
            <a:r>
              <a:rPr lang="cs-CZ" sz="16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cs-CZ" sz="1600" i="1" dirty="0" err="1" smtClean="0">
                <a:latin typeface="+mn-lt"/>
                <a:cs typeface="Times New Roman" panose="02020603050405020304" pitchFamily="18" charset="0"/>
              </a:rPr>
              <a:t>of</a:t>
            </a:r>
            <a:r>
              <a:rPr lang="cs-CZ" sz="16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cs-CZ" sz="1600" i="1" dirty="0" err="1" smtClean="0">
                <a:latin typeface="+mn-lt"/>
                <a:cs typeface="Times New Roman" panose="02020603050405020304" pitchFamily="18" charset="0"/>
              </a:rPr>
              <a:t>the</a:t>
            </a:r>
            <a:r>
              <a:rPr lang="cs-CZ" sz="16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cs-CZ" sz="1600" i="1" dirty="0" err="1" smtClean="0">
                <a:latin typeface="+mn-lt"/>
                <a:cs typeface="Times New Roman" panose="02020603050405020304" pitchFamily="18" charset="0"/>
              </a:rPr>
              <a:t>Physical</a:t>
            </a:r>
            <a:r>
              <a:rPr lang="cs-CZ" sz="1600" i="1" dirty="0" smtClean="0">
                <a:latin typeface="+mn-lt"/>
                <a:cs typeface="Times New Roman" panose="02020603050405020304" pitchFamily="18" charset="0"/>
              </a:rPr>
              <a:t> Society </a:t>
            </a:r>
            <a:r>
              <a:rPr lang="cs-CZ" sz="1600" i="1" dirty="0" err="1" smtClean="0">
                <a:latin typeface="+mn-lt"/>
                <a:cs typeface="Times New Roman" panose="02020603050405020304" pitchFamily="18" charset="0"/>
              </a:rPr>
              <a:t>of</a:t>
            </a:r>
            <a:r>
              <a:rPr lang="cs-CZ" sz="1600" i="1" dirty="0" smtClean="0">
                <a:latin typeface="+mn-lt"/>
                <a:cs typeface="Times New Roman" panose="02020603050405020304" pitchFamily="18" charset="0"/>
              </a:rPr>
              <a:t> Japan.</a:t>
            </a:r>
            <a:r>
              <a:rPr lang="cs-CZ" sz="1600" dirty="0" smtClean="0">
                <a:latin typeface="+mn-lt"/>
                <a:cs typeface="Times New Roman" panose="02020603050405020304" pitchFamily="18" charset="0"/>
              </a:rPr>
              <a:t> Vol. 66, no. 10 (1997), p. 3251-58.</a:t>
            </a:r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Počet</a:t>
            </a:r>
            <a:r>
              <a:rPr lang="en-US" sz="16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</a:t>
            </a:r>
            <a:r>
              <a:rPr lang="en-US" sz="16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citácií</a:t>
            </a:r>
            <a:r>
              <a:rPr lang="en-US" sz="16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:  </a:t>
            </a:r>
            <a:r>
              <a:rPr lang="en-US" sz="16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20/13 </a:t>
            </a:r>
            <a:r>
              <a:rPr lang="en-US" sz="16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(2011-2014</a:t>
            </a:r>
            <a:r>
              <a:rPr lang="en-US" sz="16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)</a:t>
            </a:r>
            <a:endParaRPr lang="sk-SK" altLang="sk-SK" sz="1600" b="1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</p:txBody>
      </p:sp>
      <p:cxnSp>
        <p:nvCxnSpPr>
          <p:cNvPr id="3" name="Rovná spojnica 2"/>
          <p:cNvCxnSpPr/>
          <p:nvPr/>
        </p:nvCxnSpPr>
        <p:spPr>
          <a:xfrm>
            <a:off x="1524000" y="659765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6597650"/>
            <a:ext cx="2238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ĺžnik 6"/>
          <p:cNvSpPr>
            <a:spLocks noChangeArrowheads="1"/>
          </p:cNvSpPr>
          <p:nvPr/>
        </p:nvSpPr>
        <p:spPr bwMode="auto">
          <a:xfrm>
            <a:off x="7367819" y="6611938"/>
            <a:ext cx="30380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k-SK" altLang="sk-SK" sz="1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Akreditačný seminár ÚEF -</a:t>
            </a:r>
            <a:r>
              <a:rPr lang="sk-SK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</a:t>
            </a:r>
            <a:r>
              <a:rPr lang="en-US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FMJ</a:t>
            </a:r>
            <a:r>
              <a:rPr lang="sk-SK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</a:t>
            </a:r>
            <a:r>
              <a:rPr lang="sk-SK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-0</a:t>
            </a:r>
            <a:r>
              <a:rPr lang="en-US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6</a:t>
            </a:r>
            <a:r>
              <a:rPr lang="sk-SK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-2016</a:t>
            </a:r>
            <a:endParaRPr lang="sk-SK" altLang="sk-SK" sz="1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Shape 2"/>
          <p:cNvSpPr txBox="1"/>
          <p:nvPr/>
        </p:nvSpPr>
        <p:spPr>
          <a:xfrm>
            <a:off x="189750" y="200723"/>
            <a:ext cx="11812499" cy="3378819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en-US" sz="2000" b="1" u="sng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TOP </a:t>
            </a:r>
            <a:r>
              <a:rPr lang="en-US" sz="2000" b="1" u="sng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citova</a:t>
            </a:r>
            <a:r>
              <a:rPr lang="sk-SK" sz="2000" b="1" u="sng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né</a:t>
            </a:r>
            <a:r>
              <a:rPr lang="sk-SK" sz="2000" b="1" u="sng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práce</a:t>
            </a: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en-US" sz="2000" b="1" u="sng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en-US" sz="1600" u="sng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</a:t>
            </a:r>
            <a:r>
              <a:rPr lang="en-US" sz="160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 </a:t>
            </a:r>
            <a:r>
              <a:rPr lang="en-US" sz="160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Koneracka</a:t>
            </a:r>
            <a:r>
              <a:rPr lang="en-US" sz="160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P. </a:t>
            </a:r>
            <a:r>
              <a:rPr lang="en-US" sz="160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Kopcansky</a:t>
            </a:r>
            <a:r>
              <a:rPr lang="en-US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M. </a:t>
            </a:r>
            <a:r>
              <a:rPr lang="en-US" sz="16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Antalik</a:t>
            </a:r>
            <a:r>
              <a:rPr lang="en-US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160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M. </a:t>
            </a:r>
            <a:r>
              <a:rPr lang="en-US" sz="160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Timko</a:t>
            </a:r>
            <a:r>
              <a:rPr lang="en-US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C.N. </a:t>
            </a:r>
            <a:r>
              <a:rPr lang="en-US" sz="16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Ramchand</a:t>
            </a:r>
            <a:r>
              <a:rPr lang="en-US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D. Lobo, R.V. Mehta, R.V. </a:t>
            </a:r>
            <a:r>
              <a:rPr lang="en-US" sz="16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Upadhyay</a:t>
            </a:r>
            <a:r>
              <a:rPr lang="en-US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: </a:t>
            </a:r>
          </a:p>
          <a:p>
            <a:pPr>
              <a:lnSpc>
                <a:spcPct val="100000"/>
              </a:lnSpc>
            </a:pPr>
            <a:r>
              <a:rPr lang="en-US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  Immobilization of proteins and enzymes to fine magnetic particles. </a:t>
            </a:r>
            <a:r>
              <a:rPr lang="sk-SK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160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 </a:t>
            </a:r>
            <a:r>
              <a:rPr lang="en-US" sz="160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JOURNAL OF MAGNETISM AND MAGNETIC MATERIALS, Volume: 201, Pages: 427-430, (1999) </a:t>
            </a:r>
            <a:r>
              <a:rPr lang="en-US" sz="160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  </a:t>
            </a:r>
            <a:r>
              <a:rPr lang="en-US" sz="160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DOI: 10.1016/S0304-8853(99)00005-0</a:t>
            </a:r>
            <a:endParaRPr lang="en-US" sz="1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en-US" sz="160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  </a:t>
            </a:r>
            <a:r>
              <a:rPr lang="en-US" sz="160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Počet</a:t>
            </a:r>
            <a:r>
              <a:rPr lang="en-US" sz="16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160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citácií</a:t>
            </a:r>
            <a:r>
              <a:rPr lang="en-US" sz="16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:  124/49 (2011-2014)</a:t>
            </a:r>
            <a:endParaRPr lang="en-US" sz="1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en-US" sz="160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M. </a:t>
            </a:r>
            <a:r>
              <a:rPr lang="en-US" sz="160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Koneracka</a:t>
            </a:r>
            <a:r>
              <a:rPr lang="en-US" sz="160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P. </a:t>
            </a:r>
            <a:r>
              <a:rPr lang="en-US" sz="160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Kopcansky</a:t>
            </a:r>
            <a:r>
              <a:rPr lang="en-US" sz="160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M. </a:t>
            </a:r>
            <a:r>
              <a:rPr lang="en-US" sz="160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Timko</a:t>
            </a:r>
            <a:r>
              <a:rPr lang="en-US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C.N. </a:t>
            </a:r>
            <a:r>
              <a:rPr lang="en-US" sz="16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Ramchand</a:t>
            </a:r>
            <a:r>
              <a:rPr lang="en-US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A. de </a:t>
            </a:r>
            <a:r>
              <a:rPr lang="en-US" sz="16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Sequeira</a:t>
            </a:r>
            <a:r>
              <a:rPr lang="en-US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M. </a:t>
            </a:r>
            <a:r>
              <a:rPr lang="en-US" sz="16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Trevan</a:t>
            </a:r>
            <a:r>
              <a:rPr lang="en-US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: </a:t>
            </a:r>
            <a:r>
              <a:rPr lang="en-US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Direct binding procedure of proteins and enzymes to fine magnetic particles</a:t>
            </a:r>
            <a:r>
              <a:rPr lang="en-US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   </a:t>
            </a:r>
            <a:r>
              <a:rPr lang="en-US" sz="160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JOURNAL OF MOLECULAR CATALYSIS B-ENZYMATIC 18, p 13-18,   AN PII S1381-1177(02)00016-4, 13 (2002</a:t>
            </a:r>
            <a:r>
              <a:rPr lang="en-US" sz="160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 </a:t>
            </a:r>
            <a:r>
              <a:rPr lang="en-US" sz="160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DOI: </a:t>
            </a:r>
            <a:r>
              <a:rPr lang="en-US" sz="160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10.1016/S1381-1177(02)00016-4</a:t>
            </a:r>
            <a:r>
              <a:rPr lang="en-US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   </a:t>
            </a:r>
            <a:r>
              <a:rPr lang="en-US" sz="160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Počet</a:t>
            </a:r>
            <a:r>
              <a:rPr lang="en-US" sz="16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160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citácií</a:t>
            </a:r>
            <a:r>
              <a:rPr lang="en-US" sz="16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: 62/14 (2011-2014</a:t>
            </a:r>
            <a:r>
              <a:rPr lang="en-US" sz="160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)</a:t>
            </a:r>
            <a:endParaRPr lang="sk-SK" sz="1600" strike="noStrike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169545" marR="5080" indent="-156845">
              <a:lnSpc>
                <a:spcPct val="100000"/>
              </a:lnSpc>
              <a:tabLst>
                <a:tab pos="241300" algn="l"/>
                <a:tab pos="241935" algn="l"/>
              </a:tabLst>
            </a:pPr>
            <a:endParaRPr lang="sk-SK" sz="1600" u="sng" dirty="0" smtClean="0">
              <a:cs typeface="Arial" pitchFamily="34" charset="0"/>
            </a:endParaRPr>
          </a:p>
          <a:p>
            <a:pPr marL="169545" marR="5080" indent="-156845">
              <a:lnSpc>
                <a:spcPct val="100000"/>
              </a:lnSpc>
              <a:tabLst>
                <a:tab pos="241300" algn="l"/>
                <a:tab pos="241935" algn="l"/>
              </a:tabLst>
            </a:pPr>
            <a:r>
              <a:rPr lang="sk-SK" sz="1600" u="sng" dirty="0" smtClean="0">
                <a:cs typeface="Arial" pitchFamily="34" charset="0"/>
              </a:rPr>
              <a:t>P</a:t>
            </a:r>
            <a:r>
              <a:rPr lang="sk-SK" sz="1600" u="sng" dirty="0">
                <a:cs typeface="Arial" pitchFamily="34" charset="0"/>
              </a:rPr>
              <a:t>. </a:t>
            </a:r>
            <a:r>
              <a:rPr lang="sk-SK" sz="1600" u="sng" dirty="0" err="1">
                <a:cs typeface="Arial" pitchFamily="34" charset="0"/>
              </a:rPr>
              <a:t>Kopcansky</a:t>
            </a:r>
            <a:r>
              <a:rPr lang="sk-SK" sz="1600" u="sng" dirty="0">
                <a:cs typeface="Arial" pitchFamily="34" charset="0"/>
              </a:rPr>
              <a:t>, N. </a:t>
            </a:r>
            <a:r>
              <a:rPr lang="sk-SK" sz="1600" u="sng" dirty="0" err="1">
                <a:cs typeface="Arial" pitchFamily="34" charset="0"/>
              </a:rPr>
              <a:t>Tomasovicova</a:t>
            </a:r>
            <a:r>
              <a:rPr lang="sk-SK" sz="1600" dirty="0">
                <a:cs typeface="Arial" pitchFamily="34" charset="0"/>
              </a:rPr>
              <a:t>, M. </a:t>
            </a:r>
            <a:r>
              <a:rPr lang="sk-SK" sz="1600" dirty="0" err="1">
                <a:cs typeface="Arial" pitchFamily="34" charset="0"/>
              </a:rPr>
              <a:t>Koneracka</a:t>
            </a:r>
            <a:r>
              <a:rPr lang="sk-SK" sz="1600" dirty="0">
                <a:cs typeface="Arial" pitchFamily="34" charset="0"/>
              </a:rPr>
              <a:t>, V. </a:t>
            </a:r>
            <a:r>
              <a:rPr lang="sk-SK" sz="1600" dirty="0" err="1">
                <a:cs typeface="Arial" pitchFamily="34" charset="0"/>
              </a:rPr>
              <a:t>Zavisova</a:t>
            </a:r>
            <a:r>
              <a:rPr lang="sk-SK" sz="1600" dirty="0">
                <a:cs typeface="Arial" pitchFamily="34" charset="0"/>
              </a:rPr>
              <a:t>, M. Timko, A. </a:t>
            </a:r>
            <a:r>
              <a:rPr lang="sk-SK" sz="1600" dirty="0" err="1">
                <a:cs typeface="Arial" pitchFamily="34" charset="0"/>
              </a:rPr>
              <a:t>Dzarova</a:t>
            </a:r>
            <a:r>
              <a:rPr lang="sk-SK" sz="1600" dirty="0">
                <a:cs typeface="Arial" pitchFamily="34" charset="0"/>
              </a:rPr>
              <a:t>, A. </a:t>
            </a:r>
            <a:r>
              <a:rPr lang="sk-SK" sz="1600" dirty="0" err="1">
                <a:cs typeface="Arial" pitchFamily="34" charset="0"/>
              </a:rPr>
              <a:t>Sprincova</a:t>
            </a:r>
            <a:r>
              <a:rPr lang="sk-SK" sz="1600" dirty="0">
                <a:cs typeface="Arial" pitchFamily="34" charset="0"/>
              </a:rPr>
              <a:t>, N. </a:t>
            </a:r>
            <a:r>
              <a:rPr lang="sk-SK" sz="1600" dirty="0" err="1">
                <a:cs typeface="Arial" pitchFamily="34" charset="0"/>
              </a:rPr>
              <a:t>Eber</a:t>
            </a:r>
            <a:r>
              <a:rPr lang="sk-SK" sz="1600" dirty="0">
                <a:cs typeface="Arial" pitchFamily="34" charset="0"/>
              </a:rPr>
              <a:t>, K. </a:t>
            </a:r>
            <a:r>
              <a:rPr lang="sk-SK" sz="1600" dirty="0" err="1">
                <a:cs typeface="Arial" pitchFamily="34" charset="0"/>
              </a:rPr>
              <a:t>Fodor-Csorba</a:t>
            </a:r>
            <a:r>
              <a:rPr lang="sk-SK" sz="1600" dirty="0">
                <a:cs typeface="Arial" pitchFamily="34" charset="0"/>
              </a:rPr>
              <a:t>, T. </a:t>
            </a:r>
            <a:r>
              <a:rPr lang="sk-SK" sz="1600" dirty="0" err="1">
                <a:cs typeface="Arial" pitchFamily="34" charset="0"/>
              </a:rPr>
              <a:t>Toth</a:t>
            </a:r>
            <a:r>
              <a:rPr lang="sk-SK" sz="1600" dirty="0">
                <a:cs typeface="Arial" pitchFamily="34" charset="0"/>
              </a:rPr>
              <a:t>-Katona, A. Vajda, J. </a:t>
            </a:r>
            <a:r>
              <a:rPr lang="sk-SK" sz="1600" dirty="0" err="1">
                <a:cs typeface="Arial" pitchFamily="34" charset="0"/>
              </a:rPr>
              <a:t>Jadzyn</a:t>
            </a:r>
            <a:r>
              <a:rPr lang="sk-SK" sz="1600" spc="-10" dirty="0">
                <a:cs typeface="Arial" pitchFamily="34" charset="0"/>
              </a:rPr>
              <a:t>:  </a:t>
            </a:r>
            <a:r>
              <a:rPr lang="sk-SK" sz="1600" spc="-10" dirty="0" err="1">
                <a:cs typeface="Arial" pitchFamily="34" charset="0"/>
              </a:rPr>
              <a:t>Structural</a:t>
            </a:r>
            <a:r>
              <a:rPr lang="sk-SK" sz="1600" spc="-10" dirty="0">
                <a:cs typeface="Arial" pitchFamily="34" charset="0"/>
              </a:rPr>
              <a:t> </a:t>
            </a:r>
            <a:r>
              <a:rPr lang="sk-SK" sz="1600" spc="-10" dirty="0" err="1">
                <a:cs typeface="Arial" pitchFamily="34" charset="0"/>
              </a:rPr>
              <a:t>changes</a:t>
            </a:r>
            <a:r>
              <a:rPr lang="sk-SK" sz="1600" spc="-10" dirty="0">
                <a:cs typeface="Arial" pitchFamily="34" charset="0"/>
              </a:rPr>
              <a:t> in </a:t>
            </a:r>
            <a:r>
              <a:rPr lang="sk-SK" sz="1600" spc="-10" dirty="0" err="1">
                <a:cs typeface="Arial" pitchFamily="34" charset="0"/>
              </a:rPr>
              <a:t>the</a:t>
            </a:r>
            <a:r>
              <a:rPr lang="sk-SK" sz="1600" spc="-10" dirty="0">
                <a:cs typeface="Arial" pitchFamily="34" charset="0"/>
              </a:rPr>
              <a:t> 6CHBT </a:t>
            </a:r>
            <a:r>
              <a:rPr lang="sk-SK" sz="1600" spc="-10" dirty="0" err="1">
                <a:cs typeface="Arial" pitchFamily="34" charset="0"/>
              </a:rPr>
              <a:t>liquid</a:t>
            </a:r>
            <a:r>
              <a:rPr lang="sk-SK" sz="1600" spc="-10" dirty="0">
                <a:cs typeface="Arial" pitchFamily="34" charset="0"/>
              </a:rPr>
              <a:t> </a:t>
            </a:r>
            <a:r>
              <a:rPr lang="sk-SK" sz="1600" spc="-10" dirty="0" err="1">
                <a:cs typeface="Arial" pitchFamily="34" charset="0"/>
              </a:rPr>
              <a:t>crystal</a:t>
            </a:r>
            <a:r>
              <a:rPr lang="sk-SK" sz="1600" spc="-10" dirty="0">
                <a:cs typeface="Arial" pitchFamily="34" charset="0"/>
              </a:rPr>
              <a:t> </a:t>
            </a:r>
            <a:r>
              <a:rPr lang="sk-SK" sz="1600" spc="-10" dirty="0" err="1">
                <a:cs typeface="Arial" pitchFamily="34" charset="0"/>
              </a:rPr>
              <a:t>doped</a:t>
            </a:r>
            <a:r>
              <a:rPr lang="sk-SK" sz="1600" spc="-10" dirty="0">
                <a:cs typeface="Arial" pitchFamily="34" charset="0"/>
              </a:rPr>
              <a:t> </a:t>
            </a:r>
            <a:r>
              <a:rPr lang="sk-SK" sz="1600" spc="-10" dirty="0" err="1">
                <a:cs typeface="Arial" pitchFamily="34" charset="0"/>
              </a:rPr>
              <a:t>with</a:t>
            </a:r>
            <a:r>
              <a:rPr lang="sk-SK" sz="1600" spc="-10" dirty="0">
                <a:cs typeface="Arial" pitchFamily="34" charset="0"/>
              </a:rPr>
              <a:t> </a:t>
            </a:r>
            <a:r>
              <a:rPr lang="sk-SK" sz="1600" spc="-10" dirty="0" err="1">
                <a:cs typeface="Arial" pitchFamily="34" charset="0"/>
              </a:rPr>
              <a:t>spherical</a:t>
            </a:r>
            <a:r>
              <a:rPr lang="sk-SK" sz="1600" spc="-10" dirty="0">
                <a:cs typeface="Arial" pitchFamily="34" charset="0"/>
              </a:rPr>
              <a:t>, </a:t>
            </a:r>
            <a:r>
              <a:rPr lang="sk-SK" sz="1600" spc="-10" dirty="0" err="1">
                <a:cs typeface="Arial" pitchFamily="34" charset="0"/>
              </a:rPr>
              <a:t>rodlike</a:t>
            </a:r>
            <a:r>
              <a:rPr lang="sk-SK" sz="1600" spc="-10" dirty="0">
                <a:cs typeface="Arial" pitchFamily="34" charset="0"/>
              </a:rPr>
              <a:t>, and </a:t>
            </a:r>
            <a:r>
              <a:rPr lang="sk-SK" sz="1600" spc="-10" dirty="0" err="1">
                <a:cs typeface="Arial" pitchFamily="34" charset="0"/>
              </a:rPr>
              <a:t>chainlike</a:t>
            </a:r>
            <a:r>
              <a:rPr lang="sk-SK" sz="1600" spc="-10" dirty="0">
                <a:cs typeface="Arial" pitchFamily="34" charset="0"/>
              </a:rPr>
              <a:t> </a:t>
            </a:r>
            <a:r>
              <a:rPr lang="sk-SK" sz="1600" spc="-10" dirty="0" err="1">
                <a:cs typeface="Arial" pitchFamily="34" charset="0"/>
              </a:rPr>
              <a:t>magnetic</a:t>
            </a:r>
            <a:r>
              <a:rPr lang="sk-SK" sz="1600" spc="-10" dirty="0">
                <a:cs typeface="Arial" pitchFamily="34" charset="0"/>
              </a:rPr>
              <a:t> </a:t>
            </a:r>
            <a:r>
              <a:rPr lang="sk-SK" sz="1600" spc="-10" dirty="0" err="1">
                <a:cs typeface="Arial" pitchFamily="34" charset="0"/>
              </a:rPr>
              <a:t>particles</a:t>
            </a:r>
            <a:r>
              <a:rPr lang="sk-SK" sz="1600" spc="-10" dirty="0">
                <a:cs typeface="Arial" pitchFamily="34" charset="0"/>
              </a:rPr>
              <a:t>. </a:t>
            </a:r>
            <a:r>
              <a:rPr lang="sk-SK" sz="1600" i="1" spc="-5" dirty="0" smtClean="0">
                <a:cs typeface="Arial" pitchFamily="34" charset="0"/>
              </a:rPr>
              <a:t>PHYS</a:t>
            </a:r>
            <a:r>
              <a:rPr lang="sk-SK" sz="1600" i="1" spc="-5" dirty="0">
                <a:cs typeface="Arial" pitchFamily="34" charset="0"/>
              </a:rPr>
              <a:t>. REV. E</a:t>
            </a:r>
            <a:r>
              <a:rPr lang="sk-SK" sz="1600" i="1" spc="-20" dirty="0">
                <a:cs typeface="Arial" pitchFamily="34" charset="0"/>
              </a:rPr>
              <a:t>, </a:t>
            </a:r>
            <a:r>
              <a:rPr lang="sk-SK" sz="1600" i="1" spc="-15" dirty="0" err="1">
                <a:cs typeface="Arial" pitchFamily="34" charset="0"/>
              </a:rPr>
              <a:t>Volume</a:t>
            </a:r>
            <a:r>
              <a:rPr lang="sk-SK" sz="1600" i="1" spc="-15" dirty="0">
                <a:cs typeface="Arial" pitchFamily="34" charset="0"/>
              </a:rPr>
              <a:t>: </a:t>
            </a:r>
            <a:r>
              <a:rPr lang="sk-SK" sz="1600" i="1" spc="-5" dirty="0">
                <a:cs typeface="Arial" pitchFamily="34" charset="0"/>
              </a:rPr>
              <a:t>78, </a:t>
            </a:r>
            <a:r>
              <a:rPr lang="sk-SK" sz="1600" i="1" spc="-5" dirty="0" err="1">
                <a:cs typeface="Arial" pitchFamily="34" charset="0"/>
              </a:rPr>
              <a:t>Pages</a:t>
            </a:r>
            <a:r>
              <a:rPr lang="sk-SK" sz="1600" i="1" spc="-5" dirty="0">
                <a:cs typeface="Arial" pitchFamily="34" charset="0"/>
              </a:rPr>
              <a:t>: 011702</a:t>
            </a:r>
            <a:r>
              <a:rPr lang="sk-SK" sz="1600" i="1" dirty="0">
                <a:cs typeface="Arial" pitchFamily="34" charset="0"/>
              </a:rPr>
              <a:t>, (2008)  </a:t>
            </a:r>
            <a:r>
              <a:rPr lang="sk-SK" sz="1600" i="1" spc="-5" dirty="0">
                <a:cs typeface="Arial" pitchFamily="34" charset="0"/>
              </a:rPr>
              <a:t>DOI:</a:t>
            </a:r>
            <a:r>
              <a:rPr lang="sk-SK" sz="1600" i="1" dirty="0">
                <a:cs typeface="Arial" pitchFamily="34" charset="0"/>
              </a:rPr>
              <a:t>10.1103/PhysRevE.78.011702</a:t>
            </a:r>
            <a:r>
              <a:rPr lang="sk-SK" sz="1600" dirty="0">
                <a:cs typeface="Arial" pitchFamily="34" charset="0"/>
              </a:rPr>
              <a:t> </a:t>
            </a:r>
          </a:p>
          <a:p>
            <a:pPr marL="169545">
              <a:lnSpc>
                <a:spcPct val="100000"/>
              </a:lnSpc>
            </a:pPr>
            <a:r>
              <a:rPr lang="sk-SK" sz="1600" spc="-10" dirty="0">
                <a:solidFill>
                  <a:srgbClr val="FF0000"/>
                </a:solidFill>
                <a:cs typeface="Arial" pitchFamily="34" charset="0"/>
              </a:rPr>
              <a:t>Počet </a:t>
            </a:r>
            <a:r>
              <a:rPr lang="sk-SK" sz="1600" spc="-5" dirty="0">
                <a:solidFill>
                  <a:srgbClr val="FF0000"/>
                </a:solidFill>
                <a:cs typeface="Arial" pitchFamily="34" charset="0"/>
              </a:rPr>
              <a:t>citácií:  30/27</a:t>
            </a:r>
            <a:r>
              <a:rPr lang="sk-SK" sz="16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sk-SK" sz="1600" spc="-5" dirty="0">
                <a:solidFill>
                  <a:srgbClr val="FF0000"/>
                </a:solidFill>
                <a:cs typeface="Arial" pitchFamily="34" charset="0"/>
              </a:rPr>
              <a:t>(2011-201</a:t>
            </a:r>
            <a:r>
              <a:rPr lang="en-US" sz="1600" spc="-5" dirty="0">
                <a:solidFill>
                  <a:srgbClr val="FF0000"/>
                </a:solidFill>
                <a:cs typeface="Arial" pitchFamily="34" charset="0"/>
              </a:rPr>
              <a:t>5</a:t>
            </a:r>
            <a:r>
              <a:rPr lang="sk-SK" sz="1600" spc="-5" dirty="0">
                <a:solidFill>
                  <a:srgbClr val="FF0000"/>
                </a:solidFill>
                <a:cs typeface="Arial" pitchFamily="34" charset="0"/>
              </a:rPr>
              <a:t>)</a:t>
            </a:r>
            <a:endParaRPr lang="sk-SK" sz="1600" dirty="0">
              <a:solidFill>
                <a:srgbClr val="FF0000"/>
              </a:solidFill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en-US" sz="1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63409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3935413" y="476251"/>
            <a:ext cx="3517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sk-SK" altLang="sk-SK" sz="2400" b="1"/>
              <a:t>Doktorandské štúdium</a:t>
            </a:r>
            <a:endParaRPr lang="sk-SK" altLang="sk-SK" sz="2400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k-SK" altLang="sk-SK"/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k-SK" altLang="sk-SK"/>
          </a:p>
        </p:txBody>
      </p:sp>
      <p:cxnSp>
        <p:nvCxnSpPr>
          <p:cNvPr id="8" name="Rovná spojnica 7"/>
          <p:cNvCxnSpPr/>
          <p:nvPr/>
        </p:nvCxnSpPr>
        <p:spPr>
          <a:xfrm>
            <a:off x="1524000" y="659765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9" name="Obdĺžnik 6"/>
          <p:cNvSpPr>
            <a:spLocks noChangeArrowheads="1"/>
          </p:cNvSpPr>
          <p:nvPr/>
        </p:nvSpPr>
        <p:spPr bwMode="auto">
          <a:xfrm>
            <a:off x="7388225" y="6611938"/>
            <a:ext cx="2997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k-SK" altLang="sk-SK" sz="1000" b="1">
                <a:solidFill>
                  <a:srgbClr val="C00000"/>
                </a:solidFill>
                <a:latin typeface="Comic Sans MS" panose="030F0702030302020204" pitchFamily="66" charset="0"/>
              </a:rPr>
              <a:t>Akreditačný seminár ÚEF -OBF 18-05-2016</a:t>
            </a:r>
          </a:p>
        </p:txBody>
      </p:sp>
      <p:pic>
        <p:nvPicPr>
          <p:cNvPr id="184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6597650"/>
            <a:ext cx="2238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Rectangle 1"/>
          <p:cNvSpPr>
            <a:spLocks noChangeArrowheads="1"/>
          </p:cNvSpPr>
          <p:nvPr/>
        </p:nvSpPr>
        <p:spPr bwMode="auto">
          <a:xfrm>
            <a:off x="814039" y="1810790"/>
            <a:ext cx="9033999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sk-SK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Michal Raj</a:t>
            </a:r>
            <a:r>
              <a:rPr lang="sk-SK" altLang="sk-SK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ňak</a:t>
            </a:r>
            <a:r>
              <a:rPr lang="sk-SK" altLang="sk-SK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2015 (M. Timko)</a:t>
            </a:r>
          </a:p>
          <a:p>
            <a:pPr algn="just">
              <a:spcBef>
                <a:spcPts val="1200"/>
              </a:spcBef>
            </a:pPr>
            <a:r>
              <a:rPr lang="sk-SK" altLang="sk-SK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Lucia </a:t>
            </a:r>
            <a:r>
              <a:rPr lang="sk-SK" altLang="sk-SK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Melníková</a:t>
            </a:r>
            <a:r>
              <a:rPr lang="sk-SK" altLang="sk-SK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sk-SK" altLang="sk-SK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Balejčíková</a:t>
            </a:r>
            <a:r>
              <a:rPr lang="sk-SK" altLang="sk-SK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2015 (P. </a:t>
            </a:r>
            <a:r>
              <a:rPr lang="sk-SK" altLang="sk-SK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Kopčanský</a:t>
            </a:r>
            <a:r>
              <a:rPr lang="sk-SK" altLang="sk-SK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</a:p>
          <a:p>
            <a:pPr algn="just">
              <a:spcBef>
                <a:spcPts val="1200"/>
              </a:spcBef>
            </a:pPr>
            <a:r>
              <a:rPr lang="sk-SK" altLang="sk-SK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Matuš</a:t>
            </a:r>
            <a:r>
              <a:rPr lang="sk-SK" altLang="sk-SK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sk-SK" altLang="sk-SK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Molčan</a:t>
            </a:r>
            <a:r>
              <a:rPr lang="sk-SK" altLang="sk-SK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2014 </a:t>
            </a:r>
            <a:r>
              <a:rPr lang="sk-SK" altLang="sk-SK" b="1" dirty="0">
                <a:solidFill>
                  <a:srgbClr val="000000"/>
                </a:solidFill>
                <a:cs typeface="Times New Roman" panose="02020603050405020304" pitchFamily="18" charset="0"/>
              </a:rPr>
              <a:t>(M. Timko</a:t>
            </a:r>
            <a:r>
              <a:rPr lang="sk-SK" altLang="sk-SK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</a:p>
          <a:p>
            <a:pPr algn="just">
              <a:spcBef>
                <a:spcPts val="1200"/>
              </a:spcBef>
            </a:pPr>
            <a:r>
              <a:rPr lang="sk-SK" altLang="sk-SK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Martina </a:t>
            </a:r>
            <a:r>
              <a:rPr lang="sk-SK" altLang="sk-SK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Kubovčíková</a:t>
            </a:r>
            <a:r>
              <a:rPr lang="sk-SK" altLang="sk-SK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2012 (M. </a:t>
            </a:r>
            <a:r>
              <a:rPr lang="sk-SK" altLang="sk-SK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Koneracká</a:t>
            </a:r>
            <a:r>
              <a:rPr lang="sk-SK" altLang="sk-SK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</a:p>
          <a:p>
            <a:pPr algn="just">
              <a:spcBef>
                <a:spcPts val="1200"/>
              </a:spcBef>
            </a:pPr>
            <a:r>
              <a:rPr lang="sk-SK" altLang="sk-SK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Zuzana </a:t>
            </a:r>
            <a:r>
              <a:rPr lang="sk-SK" altLang="sk-SK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Molčanová</a:t>
            </a:r>
            <a:r>
              <a:rPr lang="sk-SK" altLang="sk-SK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2015 (M. </a:t>
            </a:r>
            <a:r>
              <a:rPr lang="sk-SK" altLang="sk-SK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Mihalik</a:t>
            </a:r>
            <a:r>
              <a:rPr lang="sk-SK" altLang="sk-SK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</a:p>
          <a:p>
            <a:pPr algn="just">
              <a:spcBef>
                <a:spcPts val="1200"/>
              </a:spcBef>
            </a:pPr>
            <a:r>
              <a:rPr lang="sk-SK" altLang="sk-SK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Jana Lazúrová 2014 (M. </a:t>
            </a:r>
            <a:r>
              <a:rPr lang="sk-SK" altLang="sk-SK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Zentková</a:t>
            </a:r>
            <a:r>
              <a:rPr lang="sk-SK" altLang="sk-SK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endParaRPr lang="sk-SK" altLang="sk-SK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/>
            <a:endParaRPr lang="sk-SK" altLang="sk-SK" b="1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/>
            <a:endParaRPr lang="sk-SK" altLang="sk-SK" b="1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07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838080" y="365040"/>
            <a:ext cx="10515240" cy="7981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Ocenenia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838080" y="1008720"/>
            <a:ext cx="10515240" cy="214378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Cena</a:t>
            </a:r>
            <a:r>
              <a:rPr lang="en-US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SAV  - </a:t>
            </a:r>
            <a:r>
              <a:rPr lang="en-US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rok</a:t>
            </a:r>
            <a:r>
              <a:rPr lang="en-US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2013</a:t>
            </a:r>
            <a:endParaRPr lang="en-U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A. </a:t>
            </a:r>
            <a:r>
              <a:rPr lang="en-U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Antošová</a:t>
            </a: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Z. </a:t>
            </a:r>
            <a:r>
              <a:rPr lang="en-U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Gažová</a:t>
            </a: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M. </a:t>
            </a:r>
            <a:r>
              <a:rPr lang="en-U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Koneracká</a:t>
            </a: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P. </a:t>
            </a:r>
            <a:r>
              <a:rPr lang="en-US" sz="16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Kopčanský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K.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Šipošová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n-US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Závišová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Za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významné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výsledky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dosiahnuté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v 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oblasti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štúdia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magnetických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nanočastíc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ako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terapeutika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amyloidných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ochorení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  <a:p>
            <a:pPr>
              <a:lnSpc>
                <a:spcPct val="100000"/>
              </a:lnSpc>
            </a:pP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Čestné</a:t>
            </a:r>
            <a:r>
              <a:rPr lang="en-US" sz="16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uznanie</a:t>
            </a:r>
            <a:r>
              <a:rPr lang="en-US" sz="16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M. Timko, M.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Rajňák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Za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najvýznamnejšie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výsledky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ústavu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r. 2015 v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oblasti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aplikačných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výsledkov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.....</a:t>
            </a:r>
          </a:p>
          <a:p>
            <a:pPr>
              <a:lnSpc>
                <a:spcPct val="100000"/>
              </a:lnSpc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CustomShape 3"/>
          <p:cNvSpPr/>
          <p:nvPr/>
        </p:nvSpPr>
        <p:spPr>
          <a:xfrm>
            <a:off x="838080" y="3303720"/>
            <a:ext cx="10515240" cy="329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1" name="Obrázok 4"/>
          <p:cNvPicPr/>
          <p:nvPr/>
        </p:nvPicPr>
        <p:blipFill>
          <a:blip r:embed="rId2"/>
          <a:stretch/>
        </p:blipFill>
        <p:spPr>
          <a:xfrm rot="5400000">
            <a:off x="7437137" y="3319183"/>
            <a:ext cx="1850760" cy="2565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2" name="Obrázok 5"/>
          <p:cNvPicPr/>
          <p:nvPr/>
        </p:nvPicPr>
        <p:blipFill>
          <a:blip r:embed="rId3"/>
          <a:srcRect t="10196" r="4516" b="6295"/>
          <a:stretch/>
        </p:blipFill>
        <p:spPr>
          <a:xfrm>
            <a:off x="1702662" y="3676303"/>
            <a:ext cx="2821680" cy="185076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13" name="Line 4"/>
          <p:cNvSpPr/>
          <p:nvPr/>
        </p:nvSpPr>
        <p:spPr>
          <a:xfrm>
            <a:off x="1523880" y="6597360"/>
            <a:ext cx="914400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CustomShape 5"/>
          <p:cNvSpPr/>
          <p:nvPr/>
        </p:nvSpPr>
        <p:spPr>
          <a:xfrm>
            <a:off x="7175520" y="6611760"/>
            <a:ext cx="3422520" cy="2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0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  Akreditačný seminár ÚEF -OFMJ 02-06-2016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5" name="Picture 4"/>
          <p:cNvPicPr/>
          <p:nvPr/>
        </p:nvPicPr>
        <p:blipFill>
          <a:blip r:embed="rId4"/>
          <a:stretch/>
        </p:blipFill>
        <p:spPr>
          <a:xfrm>
            <a:off x="7229520" y="6597720"/>
            <a:ext cx="223560" cy="2599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71277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667000" y="764706"/>
            <a:ext cx="9001000" cy="64633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k-SK" b="1" i="1" dirty="0"/>
              <a:t>Zlúčeniny f-kovov</a:t>
            </a:r>
            <a:endParaRPr lang="en-US" b="1" dirty="0" smtClean="0"/>
          </a:p>
          <a:p>
            <a:pPr>
              <a:defRPr/>
            </a:pPr>
            <a:r>
              <a:rPr lang="sk-SK" sz="1600" dirty="0" smtClean="0"/>
              <a:t>1. Marián </a:t>
            </a:r>
            <a:r>
              <a:rPr lang="sk-SK" sz="1600" dirty="0" err="1" smtClean="0"/>
              <a:t>Mihalik</a:t>
            </a:r>
            <a:r>
              <a:rPr lang="sk-SK" sz="1600" dirty="0" smtClean="0"/>
              <a:t>			</a:t>
            </a:r>
            <a:r>
              <a:rPr lang="en-US" sz="1600" dirty="0"/>
              <a:t> Marek </a:t>
            </a:r>
            <a:r>
              <a:rPr lang="en-US" sz="1600" dirty="0" err="1"/>
              <a:t>Anto</a:t>
            </a:r>
            <a:r>
              <a:rPr lang="sk-SK" sz="1600" dirty="0" err="1"/>
              <a:t>ňák</a:t>
            </a:r>
            <a:r>
              <a:rPr lang="sk-SK" sz="1600" dirty="0"/>
              <a:t>, </a:t>
            </a:r>
            <a:r>
              <a:rPr lang="sk-SK" sz="1600" dirty="0" smtClean="0"/>
              <a:t>D</a:t>
            </a:r>
          </a:p>
          <a:p>
            <a:pPr>
              <a:defRPr/>
            </a:pPr>
            <a:r>
              <a:rPr lang="sk-SK" sz="1600" dirty="0" smtClean="0"/>
              <a:t>2. Matúš </a:t>
            </a:r>
            <a:r>
              <a:rPr lang="sk-SK" sz="1600" dirty="0" err="1"/>
              <a:t>Mihalik</a:t>
            </a:r>
            <a:r>
              <a:rPr lang="en-US" sz="1600" dirty="0"/>
              <a:t>	</a:t>
            </a:r>
            <a:r>
              <a:rPr lang="sk-SK" sz="1600" dirty="0" smtClean="0"/>
              <a:t>		</a:t>
            </a:r>
            <a:r>
              <a:rPr lang="sk-SK" sz="1600" dirty="0"/>
              <a:t> Jana </a:t>
            </a:r>
            <a:r>
              <a:rPr lang="sk-SK" sz="1600" dirty="0" smtClean="0"/>
              <a:t>Lazúrová, D</a:t>
            </a:r>
          </a:p>
          <a:p>
            <a:pPr>
              <a:defRPr/>
            </a:pPr>
            <a:r>
              <a:rPr lang="sk-SK" sz="1600" dirty="0" smtClean="0"/>
              <a:t>3. Martin </a:t>
            </a:r>
            <a:r>
              <a:rPr lang="sk-SK" sz="1600" dirty="0"/>
              <a:t>Vavra</a:t>
            </a:r>
            <a:r>
              <a:rPr lang="en-US" sz="1600" dirty="0"/>
              <a:t>		</a:t>
            </a:r>
            <a:r>
              <a:rPr lang="sk-SK" sz="1600" dirty="0" smtClean="0"/>
              <a:t>	</a:t>
            </a:r>
            <a:r>
              <a:rPr lang="sk-SK" sz="1600" dirty="0"/>
              <a:t> Zuzana </a:t>
            </a:r>
            <a:r>
              <a:rPr lang="sk-SK" sz="1600" dirty="0" err="1" smtClean="0"/>
              <a:t>Molčánová</a:t>
            </a:r>
            <a:r>
              <a:rPr lang="sk-SK" sz="1600" dirty="0" smtClean="0"/>
              <a:t>, D</a:t>
            </a:r>
            <a:endParaRPr lang="sk-SK" sz="1600" dirty="0"/>
          </a:p>
          <a:p>
            <a:pPr>
              <a:defRPr/>
            </a:pPr>
            <a:r>
              <a:rPr lang="sk-SK" sz="1600" dirty="0" smtClean="0"/>
              <a:t>4. Mária </a:t>
            </a:r>
            <a:r>
              <a:rPr lang="sk-SK" sz="1600" dirty="0" err="1"/>
              <a:t>Zentková</a:t>
            </a:r>
            <a:r>
              <a:rPr lang="en-US" sz="1600" dirty="0"/>
              <a:t>	</a:t>
            </a:r>
            <a:endParaRPr lang="sk-SK" sz="1600" dirty="0" smtClean="0"/>
          </a:p>
          <a:p>
            <a:pPr>
              <a:defRPr/>
            </a:pPr>
            <a:r>
              <a:rPr lang="en-US" dirty="0" smtClean="0"/>
              <a:t>	</a:t>
            </a:r>
            <a:r>
              <a:rPr lang="sk-SK" dirty="0" smtClean="0"/>
              <a:t>			</a:t>
            </a:r>
            <a:endParaRPr lang="en-US" dirty="0" smtClean="0"/>
          </a:p>
          <a:p>
            <a:r>
              <a:rPr lang="sk-SK" b="1" i="1" dirty="0" smtClean="0"/>
              <a:t>Transport </a:t>
            </a:r>
            <a:r>
              <a:rPr lang="sk-SK" b="1" i="1" dirty="0"/>
              <a:t>elektrického náboja a tunelové </a:t>
            </a:r>
            <a:r>
              <a:rPr lang="sk-SK" b="1" i="1" dirty="0" smtClean="0"/>
              <a:t>javy</a:t>
            </a:r>
            <a:r>
              <a:rPr lang="en-US" b="1" i="1" dirty="0" smtClean="0"/>
              <a:t> </a:t>
            </a:r>
            <a:r>
              <a:rPr lang="sk-SK" b="1" i="1" dirty="0" smtClean="0"/>
              <a:t>v </a:t>
            </a:r>
            <a:r>
              <a:rPr lang="sk-SK" b="1" i="1" dirty="0"/>
              <a:t>tuhých </a:t>
            </a:r>
            <a:r>
              <a:rPr lang="sk-SK" b="1" i="1" dirty="0" smtClean="0"/>
              <a:t>látkach</a:t>
            </a:r>
            <a:endParaRPr lang="en-US" b="1" i="1" dirty="0" smtClean="0"/>
          </a:p>
          <a:p>
            <a:pPr marL="342900" indent="-342900">
              <a:buAutoNum type="arabicPeriod"/>
            </a:pPr>
            <a:r>
              <a:rPr lang="sk-SK" sz="1600" dirty="0" smtClean="0"/>
              <a:t>Ivan Baťko</a:t>
            </a:r>
          </a:p>
          <a:p>
            <a:pPr marL="342900" indent="-342900">
              <a:buAutoNum type="arabicPeriod"/>
            </a:pPr>
            <a:r>
              <a:rPr lang="sk-SK" sz="1600" dirty="0" smtClean="0"/>
              <a:t>Marianna </a:t>
            </a:r>
            <a:r>
              <a:rPr lang="sk-SK" sz="1600" dirty="0" err="1" smtClean="0"/>
              <a:t>Baťková</a:t>
            </a:r>
            <a:endParaRPr lang="sk-SK" sz="1600" dirty="0" smtClean="0"/>
          </a:p>
          <a:p>
            <a:endParaRPr lang="en-US" b="1" dirty="0" smtClean="0"/>
          </a:p>
          <a:p>
            <a:r>
              <a:rPr lang="en-US" b="1" i="1" dirty="0" err="1" smtClean="0"/>
              <a:t>Magnetick</a:t>
            </a:r>
            <a:r>
              <a:rPr lang="sk-SK" b="1" i="1" dirty="0" smtClean="0"/>
              <a:t>é kvapaliny</a:t>
            </a:r>
          </a:p>
          <a:p>
            <a:pPr marL="342900" indent="-342900">
              <a:buAutoNum type="arabicPeriod"/>
            </a:pPr>
            <a:r>
              <a:rPr lang="sk-SK" sz="1600" spc="-1" dirty="0" smtClean="0">
                <a:uFill>
                  <a:solidFill>
                    <a:srgbClr val="FFFFFF"/>
                  </a:solidFill>
                </a:uFill>
              </a:rPr>
              <a:t>Martina </a:t>
            </a:r>
            <a:r>
              <a:rPr lang="en-US" sz="1600" spc="-1" dirty="0" err="1" smtClean="0">
                <a:uFill>
                  <a:solidFill>
                    <a:srgbClr val="FFFFFF"/>
                  </a:solidFill>
                </a:uFill>
              </a:rPr>
              <a:t>Koneracká</a:t>
            </a:r>
            <a:r>
              <a:rPr lang="en-US" sz="1600" spc="-1" dirty="0" smtClean="0">
                <a:uFill>
                  <a:solidFill>
                    <a:srgbClr val="FFFFFF"/>
                  </a:solidFill>
                </a:uFill>
              </a:rPr>
              <a:t>  </a:t>
            </a:r>
            <a:r>
              <a:rPr lang="sk-SK" sz="1600" spc="-1" dirty="0" smtClean="0">
                <a:uFill>
                  <a:solidFill>
                    <a:srgbClr val="FFFFFF"/>
                  </a:solidFill>
                </a:uFill>
              </a:rPr>
              <a:t>                      Jozefína </a:t>
            </a:r>
            <a:r>
              <a:rPr lang="sk-SK" sz="1600" spc="-1" dirty="0" err="1" smtClean="0">
                <a:uFill>
                  <a:solidFill>
                    <a:srgbClr val="FFFFFF"/>
                  </a:solidFill>
                </a:uFill>
              </a:rPr>
              <a:t>Majorošová</a:t>
            </a:r>
            <a:r>
              <a:rPr lang="sk-SK" sz="1600" spc="-1" dirty="0" smtClean="0">
                <a:uFill>
                  <a:solidFill>
                    <a:srgbClr val="FFFFFF"/>
                  </a:solidFill>
                </a:uFill>
              </a:rPr>
              <a:t>, D</a:t>
            </a:r>
          </a:p>
          <a:p>
            <a:pPr marL="342900" indent="-342900">
              <a:buAutoNum type="arabicPeriod"/>
            </a:pPr>
            <a:r>
              <a:rPr lang="sk-SK" sz="1600" spc="-1" dirty="0" smtClean="0">
                <a:uFill>
                  <a:solidFill>
                    <a:srgbClr val="FFFFFF"/>
                  </a:solidFill>
                </a:uFill>
              </a:rPr>
              <a:t>Vlasta </a:t>
            </a:r>
            <a:r>
              <a:rPr lang="en-US" sz="1600" spc="-1" dirty="0" err="1" smtClean="0">
                <a:uFill>
                  <a:solidFill>
                    <a:srgbClr val="FFFFFF"/>
                  </a:solidFill>
                </a:uFill>
              </a:rPr>
              <a:t>Závišová</a:t>
            </a:r>
            <a:r>
              <a:rPr lang="en-US" sz="1600" spc="-1" dirty="0" smtClean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sk-SK" sz="1600" spc="-1" dirty="0" smtClean="0">
                <a:uFill>
                  <a:solidFill>
                    <a:srgbClr val="FFFFFF"/>
                  </a:solidFill>
                </a:uFill>
              </a:rPr>
              <a:t>                              </a:t>
            </a:r>
            <a:r>
              <a:rPr lang="sk-SK" sz="1600" spc="-1" dirty="0" err="1" smtClean="0">
                <a:uFill>
                  <a:solidFill>
                    <a:srgbClr val="FFFFFF"/>
                  </a:solidFill>
                </a:uFill>
              </a:rPr>
              <a:t>Iryna</a:t>
            </a:r>
            <a:r>
              <a:rPr lang="sk-SK" sz="1600" spc="-1" dirty="0" smtClean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sk-SK" sz="1600" spc="-1" dirty="0" err="1" smtClean="0">
                <a:uFill>
                  <a:solidFill>
                    <a:srgbClr val="FFFFFF"/>
                  </a:solidFill>
                </a:uFill>
              </a:rPr>
              <a:t>Khmara</a:t>
            </a:r>
            <a:r>
              <a:rPr lang="sk-SK" sz="1600" spc="-1" dirty="0" smtClean="0">
                <a:uFill>
                  <a:solidFill>
                    <a:srgbClr val="FFFFFF"/>
                  </a:solidFill>
                </a:uFill>
              </a:rPr>
              <a:t>, D</a:t>
            </a:r>
          </a:p>
          <a:p>
            <a:pPr marL="342900" indent="-342900">
              <a:buAutoNum type="arabicPeriod"/>
            </a:pPr>
            <a:r>
              <a:rPr lang="sk-SK" sz="1600" spc="-1" dirty="0" smtClean="0">
                <a:uFill>
                  <a:solidFill>
                    <a:srgbClr val="FFFFFF"/>
                  </a:solidFill>
                </a:uFill>
              </a:rPr>
              <a:t>Martina </a:t>
            </a:r>
            <a:r>
              <a:rPr lang="en-US" sz="1600" spc="-1" dirty="0" err="1" smtClean="0">
                <a:uFill>
                  <a:solidFill>
                    <a:srgbClr val="FFFFFF"/>
                  </a:solidFill>
                </a:uFill>
              </a:rPr>
              <a:t>Kubovčíková</a:t>
            </a:r>
            <a:r>
              <a:rPr lang="sk-SK" sz="1600" spc="-1" dirty="0" smtClean="0">
                <a:uFill>
                  <a:solidFill>
                    <a:srgbClr val="FFFFFF"/>
                  </a:solidFill>
                </a:uFill>
              </a:rPr>
              <a:t>                     Veronika </a:t>
            </a:r>
            <a:r>
              <a:rPr lang="sk-SK" sz="1600" spc="-1" dirty="0" err="1" smtClean="0">
                <a:uFill>
                  <a:solidFill>
                    <a:srgbClr val="FFFFFF"/>
                  </a:solidFill>
                </a:uFill>
              </a:rPr>
              <a:t>Gdovinová</a:t>
            </a:r>
            <a:r>
              <a:rPr lang="sk-SK" sz="1600" spc="-1" dirty="0" smtClean="0">
                <a:uFill>
                  <a:solidFill>
                    <a:srgbClr val="FFFFFF"/>
                  </a:solidFill>
                </a:uFill>
              </a:rPr>
              <a:t>, D</a:t>
            </a:r>
          </a:p>
          <a:p>
            <a:pPr marL="342900" indent="-342900">
              <a:buAutoNum type="arabicPeriod"/>
            </a:pPr>
            <a:r>
              <a:rPr lang="sk-SK" sz="1600" spc="-1" dirty="0" smtClean="0">
                <a:uFill>
                  <a:solidFill>
                    <a:srgbClr val="FFFFFF"/>
                  </a:solidFill>
                </a:uFill>
              </a:rPr>
              <a:t>Zuzana </a:t>
            </a:r>
            <a:r>
              <a:rPr lang="sk-SK" sz="1600" spc="-1" dirty="0" err="1" smtClean="0">
                <a:uFill>
                  <a:solidFill>
                    <a:srgbClr val="FFFFFF"/>
                  </a:solidFill>
                </a:uFill>
              </a:rPr>
              <a:t>Mitróová</a:t>
            </a:r>
            <a:r>
              <a:rPr lang="sk-SK" sz="1600" spc="-1" dirty="0" smtClean="0">
                <a:uFill>
                  <a:solidFill>
                    <a:srgbClr val="FFFFFF"/>
                  </a:solidFill>
                </a:uFill>
              </a:rPr>
              <a:t>                             Michaela </a:t>
            </a:r>
            <a:r>
              <a:rPr lang="sk-SK" sz="1600" spc="-1" dirty="0" err="1" smtClean="0">
                <a:uFill>
                  <a:solidFill>
                    <a:srgbClr val="FFFFFF"/>
                  </a:solidFill>
                </a:uFill>
              </a:rPr>
              <a:t>Jeníková</a:t>
            </a:r>
            <a:r>
              <a:rPr lang="sk-SK" sz="1600" spc="-1" dirty="0" smtClean="0">
                <a:uFill>
                  <a:solidFill>
                    <a:srgbClr val="FFFFFF"/>
                  </a:solidFill>
                </a:uFill>
              </a:rPr>
              <a:t>, D </a:t>
            </a:r>
          </a:p>
          <a:p>
            <a:pPr marL="342900" indent="-342900">
              <a:buAutoNum type="arabicPeriod"/>
            </a:pPr>
            <a:r>
              <a:rPr lang="sk-SK" sz="1600" spc="-1" dirty="0" smtClean="0">
                <a:uFill>
                  <a:solidFill>
                    <a:srgbClr val="FFFFFF"/>
                  </a:solidFill>
                </a:uFill>
              </a:rPr>
              <a:t>Lucia </a:t>
            </a:r>
            <a:r>
              <a:rPr lang="en-US" sz="1600" spc="-1" dirty="0" err="1">
                <a:uFill>
                  <a:solidFill>
                    <a:srgbClr val="FFFFFF"/>
                  </a:solidFill>
                </a:uFill>
              </a:rPr>
              <a:t>Balejčíková</a:t>
            </a:r>
            <a:r>
              <a:rPr lang="en-US" sz="16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sk-SK" sz="1600" spc="-1" dirty="0" smtClean="0">
                <a:uFill>
                  <a:solidFill>
                    <a:srgbClr val="FFFFFF"/>
                  </a:solidFill>
                </a:uFill>
              </a:rPr>
              <a:t>                            </a:t>
            </a:r>
          </a:p>
          <a:p>
            <a:pPr marL="342900" indent="-342900">
              <a:buAutoNum type="arabicPeriod"/>
            </a:pPr>
            <a:r>
              <a:rPr lang="sk-SK" sz="1600" spc="-1" dirty="0" err="1" smtClean="0">
                <a:uFill>
                  <a:solidFill>
                    <a:srgbClr val="FFFFFF"/>
                  </a:solidFill>
                </a:uFill>
              </a:rPr>
              <a:t>Matuš</a:t>
            </a:r>
            <a:r>
              <a:rPr lang="sk-SK" sz="1600" spc="-1" dirty="0" smtClean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sk-SK" sz="1600" spc="-1" dirty="0" err="1" smtClean="0">
                <a:uFill>
                  <a:solidFill>
                    <a:srgbClr val="FFFFFF"/>
                  </a:solidFill>
                </a:uFill>
              </a:rPr>
              <a:t>Molčan</a:t>
            </a:r>
            <a:r>
              <a:rPr lang="sk-SK" sz="1600" spc="-1" dirty="0" smtClean="0">
                <a:uFill>
                  <a:solidFill>
                    <a:srgbClr val="FFFFFF"/>
                  </a:solidFill>
                </a:uFill>
              </a:rPr>
              <a:t>                                  Mária </a:t>
            </a:r>
            <a:r>
              <a:rPr lang="sk-SK" sz="1600" spc="-1" dirty="0" err="1">
                <a:uFill>
                  <a:solidFill>
                    <a:srgbClr val="FFFFFF"/>
                  </a:solidFill>
                </a:uFill>
              </a:rPr>
              <a:t>Sabadková</a:t>
            </a:r>
            <a:r>
              <a:rPr lang="sk-SK" sz="1600" spc="-1" dirty="0">
                <a:uFill>
                  <a:solidFill>
                    <a:srgbClr val="FFFFFF"/>
                  </a:solidFill>
                </a:uFill>
              </a:rPr>
              <a:t>, TP</a:t>
            </a:r>
            <a:endParaRPr lang="sk-SK" sz="1600" spc="-1" dirty="0" smtClean="0">
              <a:uFill>
                <a:solidFill>
                  <a:srgbClr val="FFFFFF"/>
                </a:solidFill>
              </a:uFill>
            </a:endParaRPr>
          </a:p>
          <a:p>
            <a:pPr marL="342900" indent="-342900">
              <a:buAutoNum type="arabicPeriod"/>
            </a:pPr>
            <a:r>
              <a:rPr lang="sk-SK" sz="1600" spc="-1" dirty="0" smtClean="0">
                <a:uFill>
                  <a:solidFill>
                    <a:srgbClr val="FFFFFF"/>
                  </a:solidFill>
                </a:uFill>
              </a:rPr>
              <a:t>Michal </a:t>
            </a:r>
            <a:r>
              <a:rPr lang="sk-SK" sz="1600" spc="-1" dirty="0" err="1" smtClean="0">
                <a:uFill>
                  <a:solidFill>
                    <a:srgbClr val="FFFFFF"/>
                  </a:solidFill>
                </a:uFill>
              </a:rPr>
              <a:t>Rajňák</a:t>
            </a:r>
            <a:endParaRPr lang="sk-SK" sz="1600" spc="-1" dirty="0" smtClean="0">
              <a:uFill>
                <a:solidFill>
                  <a:srgbClr val="FFFFFF"/>
                </a:solidFill>
              </a:uFill>
            </a:endParaRPr>
          </a:p>
          <a:p>
            <a:pPr marL="342900" indent="-342900">
              <a:buAutoNum type="arabicPeriod"/>
            </a:pPr>
            <a:r>
              <a:rPr lang="sk-SK" sz="1600" spc="-1" dirty="0" smtClean="0">
                <a:uFill>
                  <a:solidFill>
                    <a:srgbClr val="FFFFFF"/>
                  </a:solidFill>
                </a:uFill>
              </a:rPr>
              <a:t>Katarína Paulovičová</a:t>
            </a:r>
          </a:p>
          <a:p>
            <a:pPr marL="342900" indent="-342900">
              <a:buAutoNum type="arabicPeriod"/>
            </a:pPr>
            <a:r>
              <a:rPr lang="sk-SK" sz="1600" spc="-1" dirty="0" smtClean="0">
                <a:uFill>
                  <a:solidFill>
                    <a:srgbClr val="FFFFFF"/>
                  </a:solidFill>
                </a:uFill>
              </a:rPr>
              <a:t>Natália Tomašovičová</a:t>
            </a:r>
          </a:p>
          <a:p>
            <a:pPr marL="342900" indent="-342900">
              <a:buAutoNum type="arabicPeriod"/>
            </a:pPr>
            <a:r>
              <a:rPr lang="sk-SK" sz="1600" spc="-1" dirty="0" smtClean="0">
                <a:uFill>
                  <a:solidFill>
                    <a:srgbClr val="FFFFFF"/>
                  </a:solidFill>
                </a:uFill>
              </a:rPr>
              <a:t>Milan Timko</a:t>
            </a:r>
          </a:p>
          <a:p>
            <a:pPr marL="342900" indent="-342900">
              <a:buAutoNum type="arabicPeriod"/>
            </a:pPr>
            <a:r>
              <a:rPr lang="sk-SK" sz="1600" spc="-1" dirty="0" smtClean="0">
                <a:uFill>
                  <a:solidFill>
                    <a:srgbClr val="FFFFFF"/>
                  </a:solidFill>
                </a:uFill>
              </a:rPr>
              <a:t>Marián </a:t>
            </a:r>
            <a:r>
              <a:rPr lang="sk-SK" sz="1600" spc="-1" dirty="0" err="1" smtClean="0">
                <a:uFill>
                  <a:solidFill>
                    <a:srgbClr val="FFFFFF"/>
                  </a:solidFill>
                </a:uFill>
              </a:rPr>
              <a:t>Reiffers</a:t>
            </a:r>
            <a:endParaRPr lang="sk-SK" sz="1600" spc="-1" dirty="0" smtClean="0">
              <a:uFill>
                <a:solidFill>
                  <a:srgbClr val="FFFFFF"/>
                </a:solidFill>
              </a:uFill>
            </a:endParaRPr>
          </a:p>
          <a:p>
            <a:pPr marL="342900" indent="-342900">
              <a:buAutoNum type="arabicPeriod"/>
            </a:pPr>
            <a:r>
              <a:rPr lang="sk-SK" sz="1600" spc="-1" dirty="0" smtClean="0">
                <a:uFill>
                  <a:solidFill>
                    <a:srgbClr val="FFFFFF"/>
                  </a:solidFill>
                </a:uFill>
              </a:rPr>
              <a:t>Anežka </a:t>
            </a:r>
            <a:r>
              <a:rPr lang="sk-SK" sz="1600" spc="-1" dirty="0" err="1" smtClean="0">
                <a:uFill>
                  <a:solidFill>
                    <a:srgbClr val="FFFFFF"/>
                  </a:solidFill>
                </a:uFill>
              </a:rPr>
              <a:t>Hashim</a:t>
            </a:r>
            <a:endParaRPr lang="en-US" sz="1600" spc="-1" dirty="0">
              <a:uFill>
                <a:solidFill>
                  <a:srgbClr val="FFFFFF"/>
                </a:solidFill>
              </a:uFill>
            </a:endParaRPr>
          </a:p>
          <a:p>
            <a:endParaRPr lang="en-US" dirty="0" smtClean="0"/>
          </a:p>
          <a:p>
            <a:pPr marL="457200" indent="-457200">
              <a:buFontTx/>
              <a:buAutoNum type="arabicPeriod"/>
              <a:defRPr/>
            </a:pPr>
            <a:endParaRPr lang="sk-SK" b="1" dirty="0"/>
          </a:p>
        </p:txBody>
      </p:sp>
      <p:sp>
        <p:nvSpPr>
          <p:cNvPr id="5123" name="Obdĺžnik 4"/>
          <p:cNvSpPr>
            <a:spLocks noChangeArrowheads="1"/>
          </p:cNvSpPr>
          <p:nvPr/>
        </p:nvSpPr>
        <p:spPr bwMode="auto">
          <a:xfrm>
            <a:off x="152400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k-SK" altLang="sk-SK" sz="3200" b="1" u="sng" dirty="0" smtClean="0">
                <a:solidFill>
                  <a:srgbClr val="C00000"/>
                </a:solidFill>
              </a:rPr>
              <a:t>OFMJ </a:t>
            </a:r>
            <a:r>
              <a:rPr lang="sk-SK" altLang="sk-SK" sz="3200" b="1" u="sng" dirty="0">
                <a:solidFill>
                  <a:srgbClr val="C00000"/>
                </a:solidFill>
              </a:rPr>
              <a:t>– výskumné smery  2012-2015</a:t>
            </a:r>
          </a:p>
        </p:txBody>
      </p:sp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6597650"/>
            <a:ext cx="2238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ĺžnik 6"/>
          <p:cNvSpPr>
            <a:spLocks noChangeArrowheads="1"/>
          </p:cNvSpPr>
          <p:nvPr/>
        </p:nvSpPr>
        <p:spPr bwMode="auto">
          <a:xfrm>
            <a:off x="7367819" y="6611938"/>
            <a:ext cx="30380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k-SK" altLang="sk-SK" sz="1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Akreditačný seminár ÚEF -</a:t>
            </a:r>
            <a:r>
              <a:rPr lang="sk-SK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</a:t>
            </a:r>
            <a:r>
              <a:rPr lang="en-US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FMJ</a:t>
            </a:r>
            <a:r>
              <a:rPr lang="sk-SK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</a:t>
            </a:r>
            <a:r>
              <a:rPr lang="sk-SK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-0</a:t>
            </a:r>
            <a:r>
              <a:rPr lang="en-US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6</a:t>
            </a:r>
            <a:r>
              <a:rPr lang="sk-SK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-2016</a:t>
            </a:r>
            <a:endParaRPr lang="sk-SK" altLang="sk-SK" sz="1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51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916938" y="556005"/>
            <a:ext cx="310642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hangingPunct="0"/>
            <a:r>
              <a:rPr lang="sk-SK" sz="2000" b="1" spc="-5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Ocenenia</a:t>
            </a:r>
            <a:endParaRPr lang="sk-SK" sz="2000" b="1" spc="-5" dirty="0">
              <a:solidFill>
                <a:srgbClr val="FF0000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960882"/>
            <a:ext cx="9426575" cy="16235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5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 err="1">
                <a:solidFill>
                  <a:srgbClr val="FF0000"/>
                </a:solidFill>
                <a:latin typeface="Calibri"/>
                <a:cs typeface="Calibri"/>
              </a:rPr>
              <a:t>Čestné</a:t>
            </a:r>
            <a:r>
              <a:rPr sz="20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 err="1" smtClean="0">
                <a:solidFill>
                  <a:srgbClr val="FF0000"/>
                </a:solidFill>
                <a:latin typeface="Calibri"/>
                <a:cs typeface="Calibri"/>
              </a:rPr>
              <a:t>uznanie</a:t>
            </a:r>
            <a:endParaRPr lang="sk-SK" sz="2000" b="1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lang="sk-SK" sz="2000" b="1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sk-SK" sz="2000" b="1" dirty="0" smtClean="0">
                <a:latin typeface="Calibri"/>
                <a:cs typeface="Calibri"/>
              </a:rPr>
              <a:t>V. </a:t>
            </a:r>
            <a:r>
              <a:rPr lang="sk-SK" sz="2000" b="1" dirty="0" err="1" smtClean="0">
                <a:latin typeface="Calibri"/>
                <a:cs typeface="Calibri"/>
              </a:rPr>
              <a:t>Gdovinová</a:t>
            </a:r>
            <a:endParaRPr lang="sk-SK" sz="2000" b="1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sk-SK" sz="2000" dirty="0" smtClean="0">
                <a:latin typeface="Calibri"/>
                <a:cs typeface="Calibri"/>
              </a:rPr>
              <a:t>za  2. miesto v súťaži mladých vedeckých pracovníkov ÚEF SAV v roku 2014, 2015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4" name="Obrázok 3" descr="13296315_10208620417459299_161532443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820791" y="2396271"/>
            <a:ext cx="3009427" cy="4305300"/>
          </a:xfrm>
          <a:prstGeom prst="rect">
            <a:avLst/>
          </a:prstGeom>
        </p:spPr>
      </p:pic>
      <p:pic>
        <p:nvPicPr>
          <p:cNvPr id="6" name="Obrázok 5" descr="13342377_10208620417939311_207725457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7161560" y="2507647"/>
            <a:ext cx="3164786" cy="422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5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1919537" y="1106156"/>
            <a:ext cx="8430643" cy="4555093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0" lvl="2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sk-SK" sz="2000" dirty="0">
                <a:latin typeface="Times New Roman" panose="02020603050405020304" pitchFamily="18" charset="0"/>
                <a:cs typeface="Times New Roman" pitchFamily="18" charset="0"/>
              </a:rPr>
              <a:t>  1. miesto v hodnotení najvýznamnejších výsledkov ústavu r. 2015 v oblasti aplikačných výsledkov</a:t>
            </a:r>
          </a:p>
          <a:p>
            <a:pPr marL="0" lvl="2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sk-SK" sz="2000" dirty="0">
                <a:latin typeface="Times New Roman" panose="02020603050405020304" pitchFamily="18" charset="0"/>
                <a:cs typeface="Times New Roman" pitchFamily="18" charset="0"/>
              </a:rPr>
              <a:t>  1. miesto Súťaž mladých vedcov ÚEF SAV 2015, </a:t>
            </a:r>
            <a:r>
              <a:rPr lang="sk-S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Rajňák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2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1. miesto Súťaž mladých fyzikov, 21. konferencia slovenských fyzikov, Nitra, 7. – 10. september 2015, </a:t>
            </a:r>
            <a:r>
              <a:rPr lang="sk-S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Rajňák</a:t>
            </a:r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1. miesto Súťaž o Cenu Štefana </a:t>
            </a:r>
            <a:r>
              <a:rPr lang="sk-S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Jedlíka</a:t>
            </a:r>
            <a:r>
              <a:rPr lang="sk-SK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najlepšiu záverečnú prácu v odbore aplikovaný magnetizmus a magnetické materiály v kategórii Dizertačné práce realizované na SAV, </a:t>
            </a:r>
            <a:r>
              <a:rPr lang="sk-S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Rajňák</a:t>
            </a:r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2. miesto Súťaž mladých vedeckých pracovníkov SAV do 35 rokov 2, </a:t>
            </a:r>
            <a:r>
              <a:rPr lang="sk-S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Rajňák</a:t>
            </a:r>
            <a:endParaRPr lang="sk-SK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9" name="BlokTextu 58"/>
          <p:cNvSpPr txBox="1">
            <a:spLocks noChangeArrowheads="1"/>
          </p:cNvSpPr>
          <p:nvPr/>
        </p:nvSpPr>
        <p:spPr bwMode="auto">
          <a:xfrm>
            <a:off x="4511825" y="44624"/>
            <a:ext cx="33153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k-SK" altLang="sk-SK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Ocenenia výsledkov </a:t>
            </a:r>
            <a:endParaRPr lang="en-GB" altLang="sk-SK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72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>
            <a:spLocks noChangeArrowheads="1"/>
          </p:cNvSpPr>
          <p:nvPr/>
        </p:nvSpPr>
        <p:spPr bwMode="auto">
          <a:xfrm>
            <a:off x="3071665" y="44624"/>
            <a:ext cx="62023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k-SK" altLang="sk-SK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Výučba a výstup do spoločenskej praxe</a:t>
            </a:r>
            <a:endParaRPr lang="en-GB" altLang="sk-SK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919537" y="836713"/>
            <a:ext cx="8430643" cy="332398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0" lvl="2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sk-SK" sz="2000" dirty="0">
                <a:latin typeface="Times New Roman" panose="02020603050405020304" pitchFamily="18" charset="0"/>
                <a:cs typeface="Times New Roman" pitchFamily="18" charset="0"/>
              </a:rPr>
              <a:t>  vedenie bakalárskych a diplomových prác študentov z odboru Fyzikálne inžinierstvo progresívnych materiálov, TUKE,  (Timko, </a:t>
            </a:r>
            <a:r>
              <a:rPr lang="sk-SK" sz="2000" dirty="0" err="1">
                <a:latin typeface="Times New Roman" pitchFamily="18" charset="0"/>
                <a:cs typeface="Times New Roman" pitchFamily="18" charset="0"/>
              </a:rPr>
              <a:t>Kopčanský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000" dirty="0" err="1">
                <a:latin typeface="Times New Roman" pitchFamily="18" charset="0"/>
                <a:cs typeface="Times New Roman" pitchFamily="18" charset="0"/>
              </a:rPr>
              <a:t>Rajňák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lvl="2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  exkurzie a semináre pre vysokoškolských študentov z Prešovskej univerzity a Technickej univerzity </a:t>
            </a:r>
          </a:p>
          <a:p>
            <a:pPr marL="0" lvl="2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  exkurzie pre širokú verejnosť v rámci DOD</a:t>
            </a:r>
          </a:p>
          <a:p>
            <a:pPr marL="0" lvl="2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  popularizačné aktivity v rámci Noci výskumníka a </a:t>
            </a:r>
            <a:r>
              <a:rPr lang="sk-SK" sz="2000" dirty="0" err="1">
                <a:latin typeface="Times New Roman" pitchFamily="18" charset="0"/>
                <a:cs typeface="Times New Roman" pitchFamily="18" charset="0"/>
              </a:rPr>
              <a:t>Steel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 park </a:t>
            </a:r>
          </a:p>
          <a:p>
            <a:pPr marL="0" lvl="2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  Predstavenie výsledkov na podujatí </a:t>
            </a:r>
            <a:r>
              <a:rPr lang="sk-SK" sz="2000" dirty="0" err="1">
                <a:latin typeface="Times New Roman" pitchFamily="18" charset="0"/>
                <a:cs typeface="Times New Roman" pitchFamily="18" charset="0"/>
              </a:rPr>
              <a:t>Trans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>
                <a:latin typeface="Times New Roman" pitchFamily="18" charset="0"/>
                <a:cs typeface="Times New Roman" pitchFamily="18" charset="0"/>
              </a:rPr>
              <a:t>Tech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 Burza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892" y="4040182"/>
            <a:ext cx="3505572" cy="2629179"/>
          </a:xfrm>
          <a:prstGeom prst="rect">
            <a:avLst/>
          </a:prstGeom>
        </p:spPr>
      </p:pic>
      <p:pic>
        <p:nvPicPr>
          <p:cNvPr id="6" name="Obrázok 5" descr="IMG_9287.JPG"/>
          <p:cNvPicPr>
            <a:picLocks noChangeAspect="1"/>
          </p:cNvPicPr>
          <p:nvPr/>
        </p:nvPicPr>
        <p:blipFill>
          <a:blip r:embed="rId3" cstate="print"/>
          <a:srcRect t="34642"/>
          <a:stretch>
            <a:fillRect/>
          </a:stretch>
        </p:blipFill>
        <p:spPr>
          <a:xfrm>
            <a:off x="1775520" y="4437113"/>
            <a:ext cx="4716016" cy="205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8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19289" y="730014"/>
            <a:ext cx="8137525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sk-SK" altLang="sk-SK" b="1" dirty="0">
                <a:latin typeface="Calibri" panose="020F0502020204030204" pitchFamily="34" charset="0"/>
                <a:cs typeface="Times New Roman" panose="02020603050405020304" pitchFamily="18" charset="0"/>
              </a:rPr>
              <a:t>Iné popularizačné </a:t>
            </a:r>
            <a:r>
              <a:rPr lang="sk-SK" altLang="sk-SK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aktivity</a:t>
            </a:r>
          </a:p>
          <a:p>
            <a:endParaRPr lang="sk-SK" altLang="sk-SK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sk-SK" altLang="sk-SK" dirty="0">
                <a:latin typeface="Calibri" panose="020F0502020204030204" pitchFamily="34" charset="0"/>
                <a:cs typeface="Times New Roman" panose="02020603050405020304" pitchFamily="18" charset="0"/>
              </a:rPr>
              <a:t>Noc výskumníka  - </a:t>
            </a:r>
            <a:r>
              <a:rPr lang="sk-SK" altLang="sk-SK" dirty="0">
                <a:latin typeface="Calibri" panose="020F0502020204030204" pitchFamily="34" charset="0"/>
              </a:rPr>
              <a:t>2012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sk-SK" altLang="sk-SK" dirty="0" smtClean="0">
                <a:latin typeface="Calibri" panose="020F0502020204030204" pitchFamily="34" charset="0"/>
              </a:rPr>
              <a:t>Deň </a:t>
            </a:r>
            <a:r>
              <a:rPr lang="sk-SK" altLang="sk-SK" dirty="0">
                <a:latin typeface="Calibri" panose="020F0502020204030204" pitchFamily="34" charset="0"/>
              </a:rPr>
              <a:t>otvorených dverí - 2012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sk-SK" altLang="sk-SK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altLang="sk-SK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2013 </a:t>
            </a:r>
            <a:r>
              <a:rPr lang="sk-SK" altLang="sk-SK" dirty="0">
                <a:latin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sk-SK" altLang="sk-SK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Matuš</a:t>
            </a:r>
            <a:r>
              <a:rPr lang="sk-SK" altLang="sk-SK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altLang="sk-SK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Mihalik</a:t>
            </a:r>
            <a:r>
              <a:rPr lang="sk-SK" altLang="sk-SK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, Marián </a:t>
            </a:r>
            <a:r>
              <a:rPr lang="sk-SK" altLang="sk-SK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Mihalik</a:t>
            </a:r>
            <a:r>
              <a:rPr lang="sk-SK" altLang="sk-SK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, Mária </a:t>
            </a:r>
            <a:r>
              <a:rPr lang="sk-SK" altLang="sk-SK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Zentková</a:t>
            </a:r>
            <a:r>
              <a:rPr lang="sk-SK" altLang="sk-SK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: Vývoj </a:t>
            </a:r>
            <a:r>
              <a:rPr lang="sk-SK" altLang="sk-SK" dirty="0">
                <a:latin typeface="Calibri" panose="020F0502020204030204" pitchFamily="34" charset="0"/>
                <a:cs typeface="Times New Roman" panose="02020603050405020304" pitchFamily="18" charset="0"/>
              </a:rPr>
              <a:t>a inštalácia exponátov pre </a:t>
            </a:r>
            <a:r>
              <a:rPr lang="sk-SK" altLang="sk-SK" dirty="0" err="1">
                <a:latin typeface="Calibri" panose="020F0502020204030204" pitchFamily="34" charset="0"/>
                <a:cs typeface="Times New Roman" panose="02020603050405020304" pitchFamily="18" charset="0"/>
              </a:rPr>
              <a:t>Steel</a:t>
            </a:r>
            <a:r>
              <a:rPr lang="sk-SK" altLang="sk-SK" dirty="0">
                <a:latin typeface="Calibri" panose="020F0502020204030204" pitchFamily="34" charset="0"/>
                <a:cs typeface="Times New Roman" panose="02020603050405020304" pitchFamily="18" charset="0"/>
              </a:rPr>
              <a:t> Park (Interaktívna šatňa, Interaktívne pieskovisko, Interaktívna socha) – Cena SAV za popularizáciu </a:t>
            </a:r>
            <a:endParaRPr lang="sk-SK" altLang="sk-SK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buFontTx/>
              <a:buChar char="•"/>
            </a:pPr>
            <a:r>
              <a:rPr lang="sk-SK" altLang="sk-SK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2013 – 2016</a:t>
            </a:r>
            <a:r>
              <a:rPr lang="sk-SK" altLang="sk-SK" dirty="0">
                <a:latin typeface="Calibri" panose="020F0502020204030204" pitchFamily="34" charset="0"/>
                <a:cs typeface="Times New Roman" panose="02020603050405020304" pitchFamily="18" charset="0"/>
              </a:rPr>
              <a:t>, Mária </a:t>
            </a:r>
            <a:r>
              <a:rPr lang="sk-SK" altLang="sk-SK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Zentková</a:t>
            </a:r>
            <a:r>
              <a:rPr lang="sk-SK" altLang="sk-SK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, Vedecký brloh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sk-SK" altLang="sk-SK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US Steel Park 3 expozície</a:t>
            </a:r>
            <a:endParaRPr lang="sk-SK" altLang="sk-SK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15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k-SK" altLang="sk-SK"/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391862"/>
              </p:ext>
            </p:extLst>
          </p:nvPr>
        </p:nvGraphicFramePr>
        <p:xfrm>
          <a:off x="1708150" y="2255838"/>
          <a:ext cx="850900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Hárok" r:id="rId3" imgW="5448139" imgH="1581319" progId="Excel.Sheet.8">
                  <p:embed/>
                </p:oleObj>
              </mc:Choice>
              <mc:Fallback>
                <p:oleObj name="Hárok" r:id="rId3" imgW="5448139" imgH="158131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150" y="2255838"/>
                        <a:ext cx="8509000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575051" y="1268383"/>
            <a:ext cx="41168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sk-SK" altLang="sk-SK" sz="2000" b="1" dirty="0">
                <a:cs typeface="Times New Roman" panose="02020603050405020304" pitchFamily="18" charset="0"/>
              </a:rPr>
              <a:t>Počet a štruktúra </a:t>
            </a:r>
            <a:r>
              <a:rPr lang="sk-SK" altLang="sk-SK" sz="2000" b="1" dirty="0" smtClean="0">
                <a:cs typeface="Times New Roman" panose="02020603050405020304" pitchFamily="18" charset="0"/>
              </a:rPr>
              <a:t>zamestnancov</a:t>
            </a:r>
          </a:p>
        </p:txBody>
      </p:sp>
      <p:cxnSp>
        <p:nvCxnSpPr>
          <p:cNvPr id="10" name="Rovná spojnica 9"/>
          <p:cNvCxnSpPr/>
          <p:nvPr/>
        </p:nvCxnSpPr>
        <p:spPr>
          <a:xfrm>
            <a:off x="1524000" y="659765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6597650"/>
            <a:ext cx="2238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ĺžnik 6"/>
          <p:cNvSpPr>
            <a:spLocks noChangeArrowheads="1"/>
          </p:cNvSpPr>
          <p:nvPr/>
        </p:nvSpPr>
        <p:spPr bwMode="auto">
          <a:xfrm>
            <a:off x="7367819" y="6611938"/>
            <a:ext cx="30380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k-SK" altLang="sk-SK" sz="1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Akreditačný seminár ÚEF -</a:t>
            </a:r>
            <a:r>
              <a:rPr lang="sk-SK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</a:t>
            </a:r>
            <a:r>
              <a:rPr lang="en-US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FMJ</a:t>
            </a:r>
            <a:r>
              <a:rPr lang="sk-SK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</a:t>
            </a:r>
            <a:r>
              <a:rPr lang="sk-SK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-0</a:t>
            </a:r>
            <a:r>
              <a:rPr lang="en-US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6</a:t>
            </a:r>
            <a:r>
              <a:rPr lang="sk-SK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-2016</a:t>
            </a:r>
            <a:endParaRPr lang="sk-SK" altLang="sk-SK" sz="1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88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3648075" y="815867"/>
            <a:ext cx="51122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sk-SK" altLang="sk-SK" sz="2400" b="1" dirty="0">
                <a:cs typeface="Times New Roman" panose="02020603050405020304" pitchFamily="18" charset="0"/>
              </a:rPr>
              <a:t>Štruktúra vedeckých </a:t>
            </a:r>
            <a:r>
              <a:rPr lang="sk-SK" altLang="sk-SK" sz="2400" b="1" dirty="0" smtClean="0">
                <a:cs typeface="Times New Roman" panose="02020603050405020304" pitchFamily="18" charset="0"/>
              </a:rPr>
              <a:t>pracovníkov</a:t>
            </a:r>
          </a:p>
          <a:p>
            <a:r>
              <a:rPr lang="sk-SK" altLang="sk-SK" sz="1200" dirty="0" smtClean="0"/>
              <a:t>1 vedúci </a:t>
            </a:r>
            <a:r>
              <a:rPr lang="sk-SK" altLang="sk-SK" sz="1200" dirty="0" err="1" smtClean="0"/>
              <a:t>vp</a:t>
            </a:r>
            <a:r>
              <a:rPr lang="sk-SK" altLang="sk-SK" sz="1200" dirty="0" smtClean="0"/>
              <a:t>, 2012-2015, 1 samostatný 2012-2014, 2 samostatní 2015</a:t>
            </a:r>
            <a:r>
              <a:rPr lang="sk-SK" altLang="sk-SK" sz="1200" dirty="0"/>
              <a:t>,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k-SK" altLang="sk-SK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589430"/>
              </p:ext>
            </p:extLst>
          </p:nvPr>
        </p:nvGraphicFramePr>
        <p:xfrm>
          <a:off x="2106613" y="1773238"/>
          <a:ext cx="8023225" cy="363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Hárok" r:id="rId3" imgW="4991115" imgH="2438335" progId="Excel.Sheet.8">
                  <p:embed/>
                </p:oleObj>
              </mc:Choice>
              <mc:Fallback>
                <p:oleObj name="Hárok" r:id="rId3" imgW="4991115" imgH="243833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613" y="1773238"/>
                        <a:ext cx="8023225" cy="363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Rovná spojnica 6"/>
          <p:cNvCxnSpPr/>
          <p:nvPr/>
        </p:nvCxnSpPr>
        <p:spPr>
          <a:xfrm>
            <a:off x="1524000" y="659765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6597650"/>
            <a:ext cx="2238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ĺžnik 6"/>
          <p:cNvSpPr>
            <a:spLocks noChangeArrowheads="1"/>
          </p:cNvSpPr>
          <p:nvPr/>
        </p:nvSpPr>
        <p:spPr bwMode="auto">
          <a:xfrm>
            <a:off x="7367819" y="6611938"/>
            <a:ext cx="30380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k-SK" altLang="sk-SK" sz="1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Akreditačný seminár ÚEF -</a:t>
            </a:r>
            <a:r>
              <a:rPr lang="sk-SK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</a:t>
            </a:r>
            <a:r>
              <a:rPr lang="en-US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FMJ</a:t>
            </a:r>
            <a:r>
              <a:rPr lang="sk-SK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</a:t>
            </a:r>
            <a:r>
              <a:rPr lang="sk-SK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-0</a:t>
            </a:r>
            <a:r>
              <a:rPr lang="en-US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6</a:t>
            </a:r>
            <a:r>
              <a:rPr lang="sk-SK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-2016</a:t>
            </a:r>
            <a:endParaRPr lang="sk-SK" altLang="sk-SK" sz="1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07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1524000" y="260351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sk-SK" altLang="sk-SK" sz="2400" b="1">
                <a:cs typeface="Times New Roman" panose="02020603050405020304" pitchFamily="18" charset="0"/>
              </a:rPr>
              <a:t>Počet domácich projektov riešených v období 2012-15</a:t>
            </a:r>
            <a:endParaRPr lang="sk-SK" altLang="sk-SK" sz="2400"/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118424"/>
              </p:ext>
            </p:extLst>
          </p:nvPr>
        </p:nvGraphicFramePr>
        <p:xfrm>
          <a:off x="2566989" y="1196976"/>
          <a:ext cx="6408737" cy="4826001"/>
        </p:xfrm>
        <a:graphic>
          <a:graphicData uri="http://schemas.openxmlformats.org/drawingml/2006/table">
            <a:tbl>
              <a:tblPr/>
              <a:tblGrid>
                <a:gridCol w="4057650"/>
                <a:gridCol w="1176337"/>
                <a:gridCol w="1174750"/>
              </a:tblGrid>
              <a:tr h="712816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ŠTRUKTÚRA PROJEKTOV</a:t>
                      </a:r>
                      <a:endParaRPr kumimoji="0" lang="sk-SK" altLang="sk-S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Počet projektov</a:t>
                      </a:r>
                      <a:endParaRPr kumimoji="0" lang="sk-SK" alt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1548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sk-SK" altLang="sk-S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sk-SK" alt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8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1. Vedecké projekty, ktoré boli do</a:t>
                      </a:r>
                      <a:br>
                        <a:rPr kumimoji="0" lang="sk-SK" alt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sk-SK" alt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r. 2015 financované VEGA</a:t>
                      </a:r>
                      <a:endParaRPr kumimoji="0" lang="sk-SK" altLang="sk-S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sk-SK" altLang="sk-S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sk-SK" alt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8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2. Projekty, ktoré boli  </a:t>
                      </a:r>
                      <a:br>
                        <a:rPr kumimoji="0" lang="sk-SK" alt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sk-SK" alt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financované APVV</a:t>
                      </a:r>
                      <a:endParaRPr kumimoji="0" lang="sk-SK" altLang="sk-S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sk-SK" altLang="sk-S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sk-SK" altLang="sk-S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8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3. Projekty OP ŠF</a:t>
                      </a:r>
                      <a:endParaRPr kumimoji="0" lang="sk-SK" altLang="sk-S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sk-SK" altLang="sk-S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sk-SK" altLang="sk-S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8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4. Projekty centier excelentnosti SAV</a:t>
                      </a:r>
                      <a:endParaRPr kumimoji="0" lang="sk-SK" alt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sk-SK" altLang="sk-S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sk-SK" altLang="sk-S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64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5. Iné projekty (FM EHP, ŠPVV, </a:t>
                      </a:r>
                      <a:br>
                        <a:rPr kumimoji="0" lang="sk-SK" alt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sk-SK" alt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Vedecko-technické projekty, ESF, </a:t>
                      </a:r>
                      <a:br>
                        <a:rPr kumimoji="0" lang="sk-SK" alt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sk-SK" alt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na objednávku rezortov a pod.)</a:t>
                      </a:r>
                      <a:endParaRPr kumimoji="0" lang="sk-SK" alt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sk-SK" alt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sk-SK" altLang="sk-S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6" name="Rovná spojnica 5"/>
          <p:cNvCxnSpPr/>
          <p:nvPr/>
        </p:nvCxnSpPr>
        <p:spPr>
          <a:xfrm>
            <a:off x="1524000" y="659765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0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6597650"/>
            <a:ext cx="2238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ĺžnik 6"/>
          <p:cNvSpPr>
            <a:spLocks noChangeArrowheads="1"/>
          </p:cNvSpPr>
          <p:nvPr/>
        </p:nvSpPr>
        <p:spPr bwMode="auto">
          <a:xfrm>
            <a:off x="7367819" y="6611938"/>
            <a:ext cx="30380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k-SK" altLang="sk-SK" sz="1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Akreditačný seminár ÚEF -</a:t>
            </a:r>
            <a:r>
              <a:rPr lang="sk-SK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</a:t>
            </a:r>
            <a:r>
              <a:rPr lang="en-US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FMJ</a:t>
            </a:r>
            <a:r>
              <a:rPr lang="sk-SK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</a:t>
            </a:r>
            <a:r>
              <a:rPr lang="sk-SK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-0</a:t>
            </a:r>
            <a:r>
              <a:rPr lang="en-US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6</a:t>
            </a:r>
            <a:r>
              <a:rPr lang="sk-SK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-2016</a:t>
            </a:r>
            <a:endParaRPr lang="sk-SK" altLang="sk-SK" sz="1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37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1774826" y="549275"/>
            <a:ext cx="288131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sk-SK" altLang="sk-SK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Počet medzin</a:t>
            </a:r>
            <a:r>
              <a:rPr lang="sk-SK" altLang="sk-SK" sz="2400" b="1">
                <a:cs typeface="Times New Roman" panose="02020603050405020304" pitchFamily="18" charset="0"/>
              </a:rPr>
              <a:t>á</a:t>
            </a:r>
            <a:r>
              <a:rPr lang="sk-SK" altLang="sk-SK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rodných projektov rie</a:t>
            </a:r>
            <a:r>
              <a:rPr lang="sk-SK" altLang="sk-SK" sz="2400" b="1">
                <a:cs typeface="Times New Roman" panose="02020603050405020304" pitchFamily="18" charset="0"/>
              </a:rPr>
              <a:t>š</a:t>
            </a:r>
            <a:r>
              <a:rPr lang="sk-SK" altLang="sk-SK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ených v obdob</a:t>
            </a:r>
            <a:r>
              <a:rPr lang="sk-SK" altLang="sk-SK" sz="2400" b="1">
                <a:cs typeface="Times New Roman" panose="02020603050405020304" pitchFamily="18" charset="0"/>
              </a:rPr>
              <a:t>í</a:t>
            </a:r>
            <a:r>
              <a:rPr lang="sk-SK" altLang="sk-SK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2012-15</a:t>
            </a:r>
            <a:endParaRPr lang="sk-SK" altLang="sk-SK" sz="2400"/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992002"/>
              </p:ext>
            </p:extLst>
          </p:nvPr>
        </p:nvGraphicFramePr>
        <p:xfrm>
          <a:off x="4872039" y="260350"/>
          <a:ext cx="5545137" cy="6321426"/>
        </p:xfrm>
        <a:graphic>
          <a:graphicData uri="http://schemas.openxmlformats.org/drawingml/2006/table">
            <a:tbl>
              <a:tblPr/>
              <a:tblGrid>
                <a:gridCol w="3509962"/>
                <a:gridCol w="1017588"/>
                <a:gridCol w="1017587"/>
              </a:tblGrid>
              <a:tr h="57150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ŠTRUKTÚRA PROJEKTOV</a:t>
                      </a:r>
                      <a:endParaRPr kumimoji="0" lang="sk-SK" alt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Počet projektov</a:t>
                      </a:r>
                      <a:endParaRPr kumimoji="0" lang="sk-SK" alt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sk-SK" alt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sk-SK" alt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1. Projekty Rámcového </a:t>
                      </a:r>
                      <a:br>
                        <a:rPr kumimoji="0" lang="sk-SK" alt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sk-SK" alt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programu EÚ</a:t>
                      </a:r>
                      <a:endParaRPr kumimoji="0" lang="sk-SK" alt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sk-SK" alt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sk-SK" alt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25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2. Multilaterálne projekty v rámci </a:t>
                      </a:r>
                      <a:br>
                        <a:rPr kumimoji="0" lang="sk-SK" alt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sk-SK" alt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vedeckých programov COST, </a:t>
                      </a:r>
                      <a:br>
                        <a:rPr kumimoji="0" lang="sk-SK" alt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sk-SK" alt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ERANET, INTAS, EUREKA, </a:t>
                      </a:r>
                      <a:br>
                        <a:rPr kumimoji="0" lang="sk-SK" alt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sk-SK" alt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ESPRIT, PHARE, NATO, UNESCO, </a:t>
                      </a:r>
                      <a:br>
                        <a:rPr kumimoji="0" lang="sk-SK" alt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sk-SK" alt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CERN, IAEA, ESF (European </a:t>
                      </a:r>
                      <a:br>
                        <a:rPr kumimoji="0" lang="sk-SK" alt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sk-SK" alt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Science Foundation), ERDF a iné</a:t>
                      </a:r>
                      <a:endParaRPr kumimoji="0" lang="sk-SK" alt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sk-SK" alt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sk-SK" alt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3. Projekty v rámci medzivládnych </a:t>
                      </a:r>
                      <a:br>
                        <a:rPr kumimoji="0" lang="sk-SK" alt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sk-SK" alt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dohôd o vedecko-technickej </a:t>
                      </a:r>
                      <a:br>
                        <a:rPr kumimoji="0" lang="sk-SK" alt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sk-SK" alt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spolupráci</a:t>
                      </a:r>
                      <a:endParaRPr kumimoji="0" lang="sk-SK" alt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sk-SK" alt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sk-SK" alt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4. Bilaterálne projekty</a:t>
                      </a:r>
                      <a:endParaRPr kumimoji="0" lang="sk-SK" alt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sk-SK" alt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sk-SK" alt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5. Podpora medzinárodnej </a:t>
                      </a:r>
                      <a:br>
                        <a:rPr kumimoji="0" lang="sk-SK" alt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sk-SK" alt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spolupráce z národných zdrojov </a:t>
                      </a:r>
                      <a:br>
                        <a:rPr kumimoji="0" lang="sk-SK" alt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sk-SK" alt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(MVTS, APVV,...)</a:t>
                      </a:r>
                      <a:endParaRPr kumimoji="0" lang="sk-SK" alt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sk-SK" alt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sk-SK" alt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6. Iné projekty financované alebo </a:t>
                      </a:r>
                      <a:br>
                        <a:rPr kumimoji="0" lang="sk-SK" alt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sk-SK" alt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spolufinancované zo zahraničných </a:t>
                      </a:r>
                      <a:br>
                        <a:rPr kumimoji="0" lang="sk-SK" alt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sk-SK" alt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zdrojov</a:t>
                      </a:r>
                      <a:endParaRPr kumimoji="0" lang="sk-SK" alt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sk-SK" alt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sk-SK" alt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4" name="Rovná spojnica 3"/>
          <p:cNvCxnSpPr/>
          <p:nvPr/>
        </p:nvCxnSpPr>
        <p:spPr>
          <a:xfrm>
            <a:off x="1524000" y="659765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3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6597650"/>
            <a:ext cx="2238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ĺžnik 6"/>
          <p:cNvSpPr>
            <a:spLocks noChangeArrowheads="1"/>
          </p:cNvSpPr>
          <p:nvPr/>
        </p:nvSpPr>
        <p:spPr bwMode="auto">
          <a:xfrm>
            <a:off x="7367819" y="6611938"/>
            <a:ext cx="30380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k-SK" altLang="sk-SK" sz="1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Akreditačný seminár ÚEF -</a:t>
            </a:r>
            <a:r>
              <a:rPr lang="sk-SK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</a:t>
            </a:r>
            <a:r>
              <a:rPr lang="en-US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FMJ</a:t>
            </a:r>
            <a:r>
              <a:rPr lang="sk-SK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</a:t>
            </a:r>
            <a:r>
              <a:rPr lang="sk-SK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-0</a:t>
            </a:r>
            <a:r>
              <a:rPr lang="en-US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6</a:t>
            </a:r>
            <a:r>
              <a:rPr lang="sk-SK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-2016</a:t>
            </a:r>
            <a:endParaRPr lang="sk-SK" altLang="sk-SK" sz="1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57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875160" y="159480"/>
            <a:ext cx="10515240" cy="65811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en-U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A1. </a:t>
            </a:r>
            <a:r>
              <a:rPr lang="en-US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Domáce</a:t>
            </a:r>
            <a:r>
              <a:rPr lang="en-US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projekty</a:t>
            </a:r>
            <a:endParaRPr lang="en-U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APVV-</a:t>
            </a:r>
            <a:r>
              <a:rPr lang="en-US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general call </a:t>
            </a:r>
            <a:endParaRPr lang="en-U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APVV-14-0932   NANOSIMKA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Účinok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nanoenkapsulovaného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simvastatínu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kardiovaskulárny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systém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pri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experimentálnom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metabolickom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syndróme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01.07.2015 - 30.06.2019; 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</a:t>
            </a:r>
            <a:r>
              <a:rPr lang="en-US" sz="1600" b="0" u="sng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V. </a:t>
            </a:r>
            <a:r>
              <a:rPr lang="en-US" sz="1600" b="0" u="sng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Závišová</a:t>
            </a:r>
            <a:r>
              <a:rPr lang="en-US" sz="1600" b="0" u="sng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M. </a:t>
            </a:r>
            <a:r>
              <a:rPr lang="en-US" sz="16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Koneracká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M. </a:t>
            </a:r>
            <a:r>
              <a:rPr lang="en-US" sz="16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Kubovčíková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 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APVV-14-0120 </a:t>
            </a:r>
            <a:r>
              <a:rPr lang="en-US" sz="1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GONanoplatform</a:t>
            </a: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Grafénová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nanoplatforma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detekciu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rakoviny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01.07.2015 - 30.06.2019; 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</a:t>
            </a:r>
            <a:r>
              <a:rPr lang="en-US" sz="1600" b="0" u="sng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M. </a:t>
            </a:r>
            <a:r>
              <a:rPr lang="en-US" sz="1600" b="0" u="sng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Koneracká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P. </a:t>
            </a:r>
            <a:r>
              <a:rPr lang="en-US" sz="16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Kopčanský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M. Timko, V. </a:t>
            </a:r>
            <a:r>
              <a:rPr lang="en-US" sz="16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Závišová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M. </a:t>
            </a:r>
            <a:r>
              <a:rPr lang="en-US" sz="16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Kubovčíková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
 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APVV 0171-10  </a:t>
            </a:r>
            <a:r>
              <a:rPr lang="en-US" sz="1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Metamylc</a:t>
            </a: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Vplyv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nanočastíc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štrukturalizačné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javy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ich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dôsledky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v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rôznych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systémoch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 2011-2014;  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</a:t>
            </a:r>
            <a:r>
              <a:rPr lang="en-US" sz="1600" b="0" u="sng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P. </a:t>
            </a:r>
            <a:r>
              <a:rPr lang="en-US" sz="1600" b="0" u="sng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Kopčanský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M. Timko, N. </a:t>
            </a:r>
            <a:r>
              <a:rPr lang="en-US" sz="16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Tomašovičová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M. </a:t>
            </a:r>
            <a:r>
              <a:rPr lang="en-US" sz="16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Koneracká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V. </a:t>
            </a:r>
            <a:r>
              <a:rPr lang="en-US" sz="16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Závišová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 Z. </a:t>
            </a:r>
            <a:r>
              <a:rPr lang="en-US" sz="16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Mitróová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A. </a:t>
            </a:r>
            <a:r>
              <a:rPr lang="en-US" sz="16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Hashim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I. </a:t>
            </a:r>
            <a:r>
              <a:rPr lang="en-US" sz="16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Antal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
 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APVV 0742-10  NANOALIS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Účinok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aliskirénu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viazaného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nanočastice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pri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experimentálnej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hypertenzii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  2011-2014; 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</a:t>
            </a:r>
            <a:r>
              <a:rPr lang="en-US" sz="1600" b="0" u="sng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M. </a:t>
            </a:r>
            <a:r>
              <a:rPr lang="en-US" sz="1600" b="0" u="sng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Koneracká</a:t>
            </a:r>
            <a:r>
              <a:rPr lang="en-US" sz="1600" b="0" u="sng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V. </a:t>
            </a:r>
            <a:r>
              <a:rPr lang="en-US" sz="16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Závišová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M. </a:t>
            </a:r>
            <a:r>
              <a:rPr lang="en-US" sz="16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Kubovčíková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 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VEGA</a:t>
            </a:r>
            <a:endParaRPr lang="en-U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VEGA 2/0041/12     </a:t>
            </a:r>
            <a:r>
              <a:rPr lang="en-US" sz="1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Štrukturalizačné</a:t>
            </a: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javy</a:t>
            </a: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v </a:t>
            </a:r>
            <a:r>
              <a:rPr lang="en-US" sz="1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samousporiadajúcich</a:t>
            </a: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štruktúrach</a:t>
            </a: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proteínov</a:t>
            </a: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ovplyvňované</a:t>
            </a: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lang="en-US" sz="1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nanočasticami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01/2012-12/2015 ; 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</a:t>
            </a:r>
            <a:r>
              <a:rPr lang="en-US" sz="1600" b="0" u="sng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M. </a:t>
            </a:r>
            <a:r>
              <a:rPr lang="en-US" sz="1600" b="0" u="sng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Koneracká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V. </a:t>
            </a:r>
            <a:r>
              <a:rPr lang="en-US" sz="16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Závišová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Z. </a:t>
            </a:r>
            <a:r>
              <a:rPr lang="en-US" sz="16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Mtróová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M. </a:t>
            </a:r>
            <a:r>
              <a:rPr lang="en-US" sz="16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Kubovčíková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P. </a:t>
            </a:r>
            <a:r>
              <a:rPr lang="en-US" sz="16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Kopčanský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I. </a:t>
            </a:r>
            <a:r>
              <a:rPr lang="en-US" sz="16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Antal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, J. </a:t>
            </a:r>
            <a:r>
              <a:rPr lang="en-US" sz="16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Kováč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VEGA 2/0045/13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Citlivosť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kvapalných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kryštálov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nanočasticami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vonkajšie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magnetické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pole, 2013-2016; 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</a:t>
            </a:r>
            <a:r>
              <a:rPr lang="en-US" sz="1600" b="0" u="sng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P. </a:t>
            </a:r>
            <a:r>
              <a:rPr lang="en-US" sz="1600" b="0" u="sng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Kopčanský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N. </a:t>
            </a:r>
            <a:r>
              <a:rPr lang="en-US" sz="16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Tomašovičová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M. Timko, Z. </a:t>
            </a:r>
            <a:r>
              <a:rPr lang="en-US" sz="16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Mitróová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V. </a:t>
            </a:r>
            <a:r>
              <a:rPr lang="en-US" sz="16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Závišová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M. </a:t>
            </a:r>
            <a:r>
              <a:rPr lang="en-US" sz="16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Koneracká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M. </a:t>
            </a:r>
            <a:r>
              <a:rPr lang="en-US" sz="16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Kubovčíková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L. </a:t>
            </a:r>
            <a:r>
              <a:rPr lang="en-US" sz="16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Melníková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M. </a:t>
            </a:r>
            <a:r>
              <a:rPr lang="en-US" sz="16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Rajňak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A </a:t>
            </a:r>
            <a:r>
              <a:rPr lang="en-US" sz="16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Hashim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I. </a:t>
            </a:r>
            <a:r>
              <a:rPr lang="en-US" sz="16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Antal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J. </a:t>
            </a:r>
            <a:r>
              <a:rPr lang="en-US" sz="16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Majorošová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V. </a:t>
            </a:r>
            <a:r>
              <a:rPr lang="en-US" sz="16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Gdovinová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K </a:t>
            </a:r>
            <a:r>
              <a:rPr lang="en-US" sz="16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Paulovičová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
 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VEGA 2/0077/09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Vplyv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rôznych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nanočastíc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štruktúrne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prechody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vo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feronematikách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dielektrické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vlastnosti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magnetických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kvapalín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2009 -2012; 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</a:t>
            </a:r>
            <a:r>
              <a:rPr lang="en-US" sz="1600" b="0" u="sng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P. </a:t>
            </a:r>
            <a:r>
              <a:rPr lang="en-US" sz="1600" b="0" u="sng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Kopčanský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N. </a:t>
            </a:r>
            <a:r>
              <a:rPr lang="en-US" sz="16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Tomašovičová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M. Timko......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</a:p>
          <a:p>
            <a:pPr>
              <a:lnSpc>
                <a:spcPct val="100000"/>
              </a:lnSpc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Line 2"/>
          <p:cNvSpPr/>
          <p:nvPr/>
        </p:nvSpPr>
        <p:spPr>
          <a:xfrm>
            <a:off x="1523880" y="6597360"/>
            <a:ext cx="914400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CustomShape 3"/>
          <p:cNvSpPr/>
          <p:nvPr/>
        </p:nvSpPr>
        <p:spPr>
          <a:xfrm>
            <a:off x="7175520" y="6611760"/>
            <a:ext cx="3422520" cy="2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0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  Akreditačný seminár ÚEF -OFMJ 02-06-2016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9" name="Picture 4"/>
          <p:cNvPicPr/>
          <p:nvPr/>
        </p:nvPicPr>
        <p:blipFill>
          <a:blip r:embed="rId2"/>
          <a:stretch/>
        </p:blipFill>
        <p:spPr>
          <a:xfrm>
            <a:off x="7229520" y="6597720"/>
            <a:ext cx="223560" cy="2599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67376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324360" y="408960"/>
            <a:ext cx="11131920" cy="62942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6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CEX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16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Centrum </a:t>
            </a:r>
            <a:r>
              <a:rPr lang="en-US" sz="1600" b="1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excelentnosti</a:t>
            </a:r>
            <a:r>
              <a:rPr lang="en-US" sz="16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SAV </a:t>
            </a: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– NANOKVAPALINY,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2009-2012; </a:t>
            </a: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</a:t>
            </a:r>
            <a:r>
              <a:rPr lang="en-US" sz="16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Kopčanský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...)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16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ASFEÚ </a:t>
            </a:r>
            <a:r>
              <a:rPr lang="en-US" sz="1600" b="1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projekty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1600" b="1" u="sng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Operačný</a:t>
            </a:r>
            <a:r>
              <a:rPr lang="en-US" sz="1600" b="1" u="sng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program: </a:t>
            </a:r>
            <a:r>
              <a:rPr lang="en-US" sz="1600" b="1" u="sng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Výskum</a:t>
            </a:r>
            <a:r>
              <a:rPr lang="en-US" sz="1600" b="1" u="sng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 </a:t>
            </a:r>
            <a:r>
              <a:rPr lang="en-US" sz="1600" b="1" u="sng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vývoj</a:t>
            </a:r>
            <a:r>
              <a:rPr lang="en-US" sz="1600" b="1" u="sng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ITMS 26220220005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Vývoj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technologických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postupov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magnetických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kvapalín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pre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biomedicínske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aplikácie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2010-2012; 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(P. </a:t>
            </a:r>
            <a:r>
              <a:rPr lang="en-US" sz="16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Kopčanský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ITMS 26220120033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Dobudovanie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centra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pre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kooperatívne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javy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fázové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prechody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v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nanosystémoch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perspektívou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využitia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v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nano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a 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biotechnológiách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 2010 – 2013; 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(P. </a:t>
            </a:r>
            <a:r>
              <a:rPr lang="en-US" sz="16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Kopčanský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ITMS 26210120012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Dobudovanie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infraštruktúry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pre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výskum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nanosystémov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perspektivou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využitia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v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technickej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medicínskej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praxi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2012-2014; 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(P. </a:t>
            </a:r>
            <a:r>
              <a:rPr lang="en-US" sz="16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Kopčanský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1600" b="1" u="sng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Operačný</a:t>
            </a:r>
            <a:r>
              <a:rPr lang="en-US" sz="1600" b="1" u="sng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program: </a:t>
            </a:r>
            <a:r>
              <a:rPr lang="en-US" sz="1600" b="1" u="sng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Vzdelávanie</a:t>
            </a:r>
            <a:r>
              <a:rPr lang="en-US" sz="1600" b="1" u="sng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ITMS 26110230061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Edukačné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centrum pre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výskum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vývoj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komplexných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nanosystémov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– NANOKOP, 2012 – 2013; 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(P. </a:t>
            </a:r>
            <a:r>
              <a:rPr lang="en-US" sz="16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Kopčanský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ITMS 26110230097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Medzinárodné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virtuálne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laboratórium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fyziky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progresívnych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materiálov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–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PhysNet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2013-2015. 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(A. </a:t>
            </a:r>
            <a:r>
              <a:rPr lang="en-US" sz="16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Juríková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A2 </a:t>
            </a:r>
            <a:r>
              <a:rPr lang="en-US" sz="16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Medzinárodné</a:t>
            </a:r>
            <a:r>
              <a:rPr lang="en-US" sz="16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projekty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FP7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MNT-ERA.NET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projekt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MACOSYS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Magneticky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aktívne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anizotropné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kompozitné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systémy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2013-2016; 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(P. </a:t>
            </a:r>
            <a:r>
              <a:rPr lang="en-US" sz="16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Kopčanský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...)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COST - TD 1402 RADIOMAG 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Multifunkcionalizované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nanočastice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pre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magnetickú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hypertermiu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 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nepriamu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radiačnú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terapiu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2014-2018; 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</a:t>
            </a:r>
            <a:r>
              <a:rPr lang="en-US" sz="1600" b="0" u="sng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P. </a:t>
            </a:r>
            <a:r>
              <a:rPr lang="en-US" sz="1600" b="0" u="sng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Kopčanský</a:t>
            </a:r>
            <a:r>
              <a:rPr lang="en-US" sz="1600" b="0" u="sng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V. </a:t>
            </a:r>
            <a:r>
              <a:rPr lang="en-US" sz="1600" b="0" u="sng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Závišová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M Timko, M. </a:t>
            </a:r>
            <a:r>
              <a:rPr lang="en-US" sz="16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Koneracká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M. </a:t>
            </a:r>
            <a:r>
              <a:rPr lang="en-US" sz="16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Kubovčíková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M. </a:t>
            </a:r>
            <a:r>
              <a:rPr lang="en-US" sz="16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Molčan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Line 2"/>
          <p:cNvSpPr/>
          <p:nvPr/>
        </p:nvSpPr>
        <p:spPr>
          <a:xfrm>
            <a:off x="1523880" y="6597360"/>
            <a:ext cx="914400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" name="CustomShape 3"/>
          <p:cNvSpPr/>
          <p:nvPr/>
        </p:nvSpPr>
        <p:spPr>
          <a:xfrm>
            <a:off x="7175520" y="6611760"/>
            <a:ext cx="3422520" cy="2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0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  Akreditačný seminár ÚEF -OFMJ 02-06-2016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3" name="Picture 4"/>
          <p:cNvPicPr/>
          <p:nvPr/>
        </p:nvPicPr>
        <p:blipFill>
          <a:blip r:embed="rId2"/>
          <a:stretch/>
        </p:blipFill>
        <p:spPr>
          <a:xfrm>
            <a:off x="7229520" y="6597720"/>
            <a:ext cx="223560" cy="2599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67869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1524001" y="75834"/>
            <a:ext cx="88931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sk-SK" altLang="sk-SK" sz="2400" b="1" dirty="0">
                <a:cs typeface="Times New Roman" panose="02020603050405020304" pitchFamily="18" charset="0"/>
              </a:rPr>
              <a:t>M</a:t>
            </a:r>
            <a:r>
              <a:rPr lang="sk-SK" altLang="sk-SK" sz="2400" b="1" dirty="0" smtClean="0">
                <a:cs typeface="Times New Roman" panose="02020603050405020304" pitchFamily="18" charset="0"/>
              </a:rPr>
              <a:t>edzinárodné </a:t>
            </a:r>
            <a:r>
              <a:rPr lang="sk-SK" altLang="sk-SK" sz="2400" b="1" dirty="0">
                <a:cs typeface="Times New Roman" panose="02020603050405020304" pitchFamily="18" charset="0"/>
              </a:rPr>
              <a:t>projekty riešené v období </a:t>
            </a:r>
            <a:r>
              <a:rPr lang="sk-SK" altLang="sk-SK" sz="2400" b="1" dirty="0" smtClean="0">
                <a:cs typeface="Times New Roman" panose="02020603050405020304" pitchFamily="18" charset="0"/>
              </a:rPr>
              <a:t>2012-15</a:t>
            </a:r>
            <a:r>
              <a:rPr lang="en-US" altLang="sk-SK" sz="2400" b="1" dirty="0" smtClean="0">
                <a:cs typeface="Times New Roman" panose="02020603050405020304" pitchFamily="18" charset="0"/>
              </a:rPr>
              <a:t> </a:t>
            </a:r>
          </a:p>
          <a:p>
            <a:pPr algn="ctr"/>
            <a:endParaRPr lang="sk-SK" altLang="sk-SK" sz="2400" dirty="0"/>
          </a:p>
        </p:txBody>
      </p:sp>
      <p:sp>
        <p:nvSpPr>
          <p:cNvPr id="9220" name="Obdĺžnik 6"/>
          <p:cNvSpPr>
            <a:spLocks noChangeArrowheads="1"/>
          </p:cNvSpPr>
          <p:nvPr/>
        </p:nvSpPr>
        <p:spPr bwMode="auto">
          <a:xfrm>
            <a:off x="7367819" y="6611938"/>
            <a:ext cx="30380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k-SK" altLang="sk-SK" sz="1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Akreditačný seminár ÚEF -</a:t>
            </a:r>
            <a:r>
              <a:rPr lang="sk-SK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</a:t>
            </a:r>
            <a:r>
              <a:rPr lang="en-US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FMJ</a:t>
            </a:r>
            <a:r>
              <a:rPr lang="sk-SK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</a:t>
            </a:r>
            <a:r>
              <a:rPr lang="sk-SK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-0</a:t>
            </a:r>
            <a:r>
              <a:rPr lang="en-US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6</a:t>
            </a:r>
            <a:r>
              <a:rPr lang="sk-SK" altLang="sk-SK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-2016</a:t>
            </a:r>
            <a:endParaRPr lang="sk-SK" altLang="sk-SK" sz="1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6597650"/>
            <a:ext cx="2238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34287" y="969468"/>
            <a:ext cx="8935523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MAD, </a:t>
            </a:r>
            <a:r>
              <a:rPr lang="sk-SK" altLang="sk-SK" sz="1600" b="1" i="1" dirty="0">
                <a:ea typeface="Calibri" pitchFamily="34" charset="0"/>
                <a:cs typeface="Times New Roman" pitchFamily="18" charset="0"/>
              </a:rPr>
              <a:t>Poľsko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altLang="sk-SK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alt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Vlastnosti nových </a:t>
            </a:r>
            <a:r>
              <a:rPr kumimoji="0" lang="sk-SK" alt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magnetických materiálov  </a:t>
            </a:r>
            <a:r>
              <a:rPr kumimoji="0" lang="sk-SK" altLang="sk-SK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sk-SK" altLang="sk-SK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Properties</a:t>
            </a:r>
            <a:r>
              <a:rPr kumimoji="0" lang="sk-SK" altLang="sk-SK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of new </a:t>
            </a:r>
            <a:r>
              <a:rPr kumimoji="0" lang="sk-SK" altLang="sk-SK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magnetic</a:t>
            </a:r>
            <a:r>
              <a:rPr kumimoji="0" lang="sk-SK" altLang="sk-SK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altLang="sk-SK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materials</a:t>
            </a:r>
            <a:r>
              <a:rPr kumimoji="0" lang="sk-SK" altLang="sk-SK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sk-SK" alt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M. </a:t>
            </a:r>
            <a:r>
              <a:rPr kumimoji="0" lang="en-US" altLang="sk-SK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Mihalik</a:t>
            </a:r>
            <a:endParaRPr kumimoji="0" lang="sk-SK" altLang="sk-SK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k-SK" altLang="sk-SK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sk-SK" sz="16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MAD, </a:t>
            </a:r>
            <a:r>
              <a:rPr lang="sk-SK" altLang="sk-SK" sz="1600" b="1" i="1" dirty="0">
                <a:ea typeface="Calibri" pitchFamily="34" charset="0"/>
                <a:cs typeface="Times New Roman" pitchFamily="18" charset="0"/>
              </a:rPr>
              <a:t>Poľsko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/>
              <a:t>- </a:t>
            </a:r>
            <a:r>
              <a:rPr lang="sk-SK" sz="1600" b="1" dirty="0" smtClean="0"/>
              <a:t>Magnetické </a:t>
            </a:r>
            <a:r>
              <a:rPr lang="sk-SK" sz="1600" b="1" dirty="0"/>
              <a:t>a štruktúrne vlastnosti nových materiálov </a:t>
            </a:r>
            <a:r>
              <a:rPr lang="sk-SK" sz="1600" b="1" i="1" dirty="0" smtClean="0"/>
              <a:t>(</a:t>
            </a:r>
            <a:r>
              <a:rPr lang="sk-SK" sz="1600" b="1" i="1" dirty="0" err="1"/>
              <a:t>Magnetic</a:t>
            </a:r>
            <a:r>
              <a:rPr lang="sk-SK" sz="1600" b="1" i="1" dirty="0"/>
              <a:t> and </a:t>
            </a:r>
            <a:r>
              <a:rPr lang="sk-SK" sz="1600" b="1" i="1" dirty="0" err="1"/>
              <a:t>structural</a:t>
            </a:r>
            <a:r>
              <a:rPr lang="sk-SK" sz="1600" b="1" i="1" dirty="0"/>
              <a:t> </a:t>
            </a:r>
            <a:r>
              <a:rPr lang="sk-SK" sz="1600" b="1" i="1" dirty="0" err="1"/>
              <a:t>properties</a:t>
            </a:r>
            <a:r>
              <a:rPr lang="sk-SK" sz="1600" b="1" i="1" dirty="0"/>
              <a:t> of </a:t>
            </a:r>
            <a:r>
              <a:rPr lang="sk-SK" sz="1600" b="1" i="1" dirty="0" err="1" smtClean="0"/>
              <a:t>novel</a:t>
            </a:r>
            <a:r>
              <a:rPr lang="sk-SK" sz="1600" b="1" i="1" dirty="0" smtClean="0"/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k-SK" sz="1600" b="1" i="1" dirty="0" smtClean="0"/>
              <a:t>          </a:t>
            </a:r>
            <a:r>
              <a:rPr lang="sk-SK" sz="1600" b="1" i="1" dirty="0" err="1" smtClean="0"/>
              <a:t>materials</a:t>
            </a:r>
            <a:r>
              <a:rPr lang="sk-SK" sz="1600" b="1" i="1" dirty="0" smtClean="0"/>
              <a:t>),</a:t>
            </a:r>
            <a:r>
              <a:rPr lang="sk-SK" altLang="sk-SK" sz="1600" b="1" i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sk-SK" sz="1600" b="1" i="1" dirty="0" smtClean="0">
                <a:ea typeface="Calibri" pitchFamily="34" charset="0"/>
                <a:cs typeface="Times New Roman" pitchFamily="18" charset="0"/>
              </a:rPr>
              <a:t>M. </a:t>
            </a:r>
            <a:r>
              <a:rPr lang="en-US" altLang="sk-SK" sz="1600" b="1" i="1" dirty="0" err="1" smtClean="0">
                <a:ea typeface="Calibri" pitchFamily="34" charset="0"/>
                <a:cs typeface="Times New Roman" pitchFamily="18" charset="0"/>
              </a:rPr>
              <a:t>Mihalik</a:t>
            </a:r>
            <a:endParaRPr lang="sk-SK" altLang="sk-SK" sz="1600" b="1" i="1" dirty="0" smtClean="0"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sk-SK" altLang="sk-SK" sz="1600" b="1" i="1" dirty="0" smtClean="0"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k-SK" sz="1600" b="1" dirty="0" smtClean="0"/>
              <a:t> </a:t>
            </a:r>
            <a:r>
              <a:rPr lang="en-US" sz="1600" b="1" dirty="0" smtClean="0"/>
              <a:t>MAD </a:t>
            </a:r>
            <a:r>
              <a:rPr lang="en-US" sz="1600" b="1" dirty="0" err="1" smtClean="0"/>
              <a:t>Ukrajina</a:t>
            </a:r>
            <a:r>
              <a:rPr lang="en-US" sz="1600" b="1" dirty="0" smtClean="0"/>
              <a:t> –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k-SK" sz="1600" b="1" dirty="0" smtClean="0"/>
              <a:t>Hierarchia </a:t>
            </a:r>
            <a:r>
              <a:rPr lang="sk-SK" sz="1600" b="1" dirty="0"/>
              <a:t>fázových prechodov v </a:t>
            </a:r>
            <a:r>
              <a:rPr lang="sk-SK" sz="1600" dirty="0"/>
              <a:t>k</a:t>
            </a:r>
            <a:r>
              <a:rPr lang="sk-SK" sz="1600" b="1" dirty="0"/>
              <a:t>ooperatívnych systémoch so spinovou interakciou: </a:t>
            </a:r>
            <a:r>
              <a:rPr lang="sk-SK" sz="1600" b="1" dirty="0" smtClean="0"/>
              <a:t>Zameranie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</a:pPr>
            <a:r>
              <a:rPr lang="sk-SK" sz="1600" b="1" dirty="0" smtClean="0"/>
              <a:t>na </a:t>
            </a:r>
            <a:r>
              <a:rPr lang="sk-SK" sz="1600" b="1" dirty="0" err="1"/>
              <a:t>emergentné</a:t>
            </a:r>
            <a:r>
              <a:rPr lang="sk-SK" sz="1600" b="1" dirty="0"/>
              <a:t> časové škálovanie pre čítacie hlavy </a:t>
            </a:r>
            <a:r>
              <a:rPr lang="sk-SK" sz="1600" b="1" i="1" dirty="0"/>
              <a:t>(</a:t>
            </a:r>
            <a:r>
              <a:rPr lang="sk-SK" sz="1600" b="1" i="1" dirty="0" err="1"/>
              <a:t>Hierarchi</a:t>
            </a:r>
            <a:r>
              <a:rPr lang="sk-SK" sz="1600" b="1" i="1" dirty="0"/>
              <a:t> of </a:t>
            </a:r>
            <a:r>
              <a:rPr lang="sk-SK" sz="1600" b="1" i="1" dirty="0" err="1"/>
              <a:t>phase</a:t>
            </a:r>
            <a:r>
              <a:rPr lang="sk-SK" sz="1600" b="1" i="1" dirty="0"/>
              <a:t> </a:t>
            </a:r>
            <a:r>
              <a:rPr lang="sk-SK" sz="1600" b="1" i="1" dirty="0" err="1"/>
              <a:t>transitions</a:t>
            </a:r>
            <a:r>
              <a:rPr lang="sk-SK" sz="1600" b="1" i="1" dirty="0"/>
              <a:t> in </a:t>
            </a:r>
            <a:r>
              <a:rPr lang="sk-SK" sz="1600" b="1" i="1" dirty="0" err="1"/>
              <a:t>cooperative</a:t>
            </a:r>
            <a:r>
              <a:rPr lang="sk-SK" sz="1600" b="1" i="1" dirty="0"/>
              <a:t> </a:t>
            </a:r>
            <a:endParaRPr lang="sk-SK" sz="1600" b="1" i="1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</a:pPr>
            <a:r>
              <a:rPr lang="sk-SK" sz="1600" b="1" i="1" dirty="0" err="1" smtClean="0"/>
              <a:t>systems</a:t>
            </a:r>
            <a:r>
              <a:rPr lang="sk-SK" sz="1600" b="1" i="1" dirty="0" smtClean="0"/>
              <a:t> </a:t>
            </a:r>
            <a:r>
              <a:rPr lang="sk-SK" sz="1600" b="1" i="1" dirty="0" err="1"/>
              <a:t>with</a:t>
            </a:r>
            <a:r>
              <a:rPr lang="sk-SK" sz="1600" b="1" i="1" dirty="0"/>
              <a:t> </a:t>
            </a:r>
            <a:r>
              <a:rPr lang="sk-SK" sz="1600" b="1" i="1" dirty="0" err="1"/>
              <a:t>spin-interactions</a:t>
            </a:r>
            <a:r>
              <a:rPr lang="sk-SK" sz="1600" b="1" i="1" dirty="0"/>
              <a:t>: </a:t>
            </a:r>
            <a:r>
              <a:rPr lang="sk-SK" sz="1600" b="1" i="1" dirty="0" err="1"/>
              <a:t>Towards</a:t>
            </a:r>
            <a:r>
              <a:rPr lang="sk-SK" sz="1600" b="1" i="1" dirty="0"/>
              <a:t> </a:t>
            </a:r>
            <a:r>
              <a:rPr lang="sk-SK" sz="1600" b="1" i="1" dirty="0" err="1"/>
              <a:t>emergent</a:t>
            </a:r>
            <a:r>
              <a:rPr lang="sk-SK" sz="1600" b="1" i="1" dirty="0"/>
              <a:t> </a:t>
            </a:r>
            <a:r>
              <a:rPr lang="sk-SK" sz="1600" b="1" i="1" dirty="0" err="1"/>
              <a:t>time-scales</a:t>
            </a:r>
            <a:r>
              <a:rPr lang="sk-SK" sz="1600" b="1" i="1" dirty="0"/>
              <a:t> </a:t>
            </a:r>
            <a:r>
              <a:rPr lang="sk-SK" sz="1600" b="1" i="1" dirty="0" err="1"/>
              <a:t>for</a:t>
            </a:r>
            <a:r>
              <a:rPr lang="sk-SK" sz="1600" b="1" i="1" dirty="0"/>
              <a:t> </a:t>
            </a:r>
            <a:r>
              <a:rPr lang="sk-SK" sz="1600" b="1" i="1" dirty="0" err="1" smtClean="0"/>
              <a:t>read-heads</a:t>
            </a:r>
            <a:r>
              <a:rPr lang="sk-SK" sz="1600" b="1" i="1" dirty="0"/>
              <a:t> ),</a:t>
            </a:r>
            <a:r>
              <a:rPr lang="sk-SK" altLang="sk-SK" sz="1600" b="1" i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sk-SK" sz="1600" b="1" i="1" dirty="0" smtClean="0">
                <a:ea typeface="Calibri" pitchFamily="34" charset="0"/>
                <a:cs typeface="Times New Roman" pitchFamily="18" charset="0"/>
              </a:rPr>
              <a:t>M. </a:t>
            </a:r>
            <a:r>
              <a:rPr lang="en-US" altLang="sk-SK" sz="1600" b="1" i="1" dirty="0" err="1" smtClean="0">
                <a:ea typeface="Calibri" pitchFamily="34" charset="0"/>
                <a:cs typeface="Times New Roman" pitchFamily="18" charset="0"/>
              </a:rPr>
              <a:t>Mihalik</a:t>
            </a:r>
            <a:endParaRPr lang="sk-SK" altLang="sk-SK" sz="1600" dirty="0" smtClean="0"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sk-SK" alt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/>
            </a:r>
            <a:br>
              <a:rPr kumimoji="0" lang="sk-SK" alt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sk-SK" altLang="sk-SK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sk-SK" altLang="sk-SK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sk-SK" alt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63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2114</Words>
  <Application>Microsoft Office PowerPoint</Application>
  <PresentationFormat>Širokouhlá</PresentationFormat>
  <Paragraphs>341</Paragraphs>
  <Slides>23</Slides>
  <Notes>1</Notes>
  <HiddenSlides>0</HiddenSlides>
  <MMClips>0</MMClips>
  <ScaleCrop>false</ScaleCrop>
  <HeadingPairs>
    <vt:vector size="8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snímok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Comic Sans MS</vt:lpstr>
      <vt:lpstr>Times New Roman</vt:lpstr>
      <vt:lpstr>Wingdings</vt:lpstr>
      <vt:lpstr>Motív Office</vt:lpstr>
      <vt:lpstr>Hárok programu Microsoft Excel 97-2003</vt:lpstr>
      <vt:lpstr>Hárok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Milan Timko</dc:creator>
  <cp:lastModifiedBy>Milan Timko</cp:lastModifiedBy>
  <cp:revision>56</cp:revision>
  <dcterms:created xsi:type="dcterms:W3CDTF">2016-05-24T11:07:53Z</dcterms:created>
  <dcterms:modified xsi:type="dcterms:W3CDTF">2016-06-02T06:44:08Z</dcterms:modified>
</cp:coreProperties>
</file>