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89C8-01E7-4A19-BAC2-4E65F4243B3A}" type="datetimeFigureOut">
              <a:rPr lang="sk-SK" smtClean="0"/>
              <a:pPr/>
              <a:t>14. 12. 2016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8D8-CB43-4321-90A1-26E1B172CF3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</a:t>
            </a:r>
            <a:r>
              <a:rPr lang="sk-SK" dirty="0" err="1" smtClean="0"/>
              <a:t>úťaž</a:t>
            </a:r>
            <a:r>
              <a:rPr lang="sk-SK" dirty="0" smtClean="0"/>
              <a:t> mladých vedeckých pracovníkov ÚEF SAV do 35 rokov 2016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Matúš </a:t>
            </a:r>
            <a:r>
              <a:rPr lang="sk-SK" dirty="0" err="1" smtClean="0"/>
              <a:t>Orendáč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Školiteľ: Slavomír </a:t>
            </a:r>
            <a:r>
              <a:rPr lang="sk-SK" dirty="0" err="1" smtClean="0"/>
              <a:t>Gabáni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5616624"/>
            <a:ext cx="3600400" cy="1124744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 smtClean="0">
                <a:latin typeface="Calibri" pitchFamily="34" charset="0"/>
              </a:rPr>
              <a:t>Werthamerov-Helfandov-Hohenbergov</a:t>
            </a:r>
            <a:r>
              <a:rPr lang="sk-SK" dirty="0" smtClean="0">
                <a:latin typeface="Calibri" pitchFamily="34" charset="0"/>
              </a:rPr>
              <a:t> fit :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498861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výsledky</a:t>
            </a:r>
            <a:endParaRPr lang="sk-SK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16016" y="5877272"/>
          <a:ext cx="2855912" cy="679450"/>
        </p:xfrm>
        <a:graphic>
          <a:graphicData uri="http://schemas.openxmlformats.org/presentationml/2006/ole">
            <p:oleObj spid="_x0000_s3074" name="Equation" r:id="rId4" imgW="193032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výsledky</a:t>
            </a:r>
            <a:endParaRPr lang="sk-SK" dirty="0"/>
          </a:p>
        </p:txBody>
      </p:sp>
      <p:pic>
        <p:nvPicPr>
          <p:cNvPr id="7170" name="Picture 2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624736" cy="52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Calibri" panose="020F0502020204030204" pitchFamily="34" charset="0"/>
              </a:rPr>
              <a:t>Konštrukcia </a:t>
            </a:r>
            <a:r>
              <a:rPr lang="sk-SK" sz="2400" dirty="0" err="1" smtClean="0">
                <a:latin typeface="Calibri" panose="020F0502020204030204" pitchFamily="34" charset="0"/>
              </a:rPr>
              <a:t>ac</a:t>
            </a:r>
            <a:r>
              <a:rPr lang="sk-SK" sz="2400" dirty="0" smtClean="0">
                <a:latin typeface="Calibri" panose="020F0502020204030204" pitchFamily="34" charset="0"/>
              </a:rPr>
              <a:t> </a:t>
            </a:r>
            <a:r>
              <a:rPr lang="sk-SK" sz="2400" dirty="0" err="1" smtClean="0">
                <a:latin typeface="Calibri" panose="020F0502020204030204" pitchFamily="34" charset="0"/>
              </a:rPr>
              <a:t>suceptometra</a:t>
            </a:r>
            <a:r>
              <a:rPr lang="sk-SK" sz="2400" dirty="0" smtClean="0">
                <a:latin typeface="Calibri" panose="020F0502020204030204" pitchFamily="34" charset="0"/>
              </a:rPr>
              <a:t> do piestikovej tlakovej komôrky do 3 </a:t>
            </a:r>
            <a:r>
              <a:rPr lang="sk-SK" sz="2400" dirty="0" err="1" smtClean="0">
                <a:latin typeface="Calibri" panose="020F0502020204030204" pitchFamily="34" charset="0"/>
              </a:rPr>
              <a:t>GPa</a:t>
            </a:r>
            <a:endParaRPr lang="sk-SK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dirty="0">
                <a:latin typeface="Calibri" panose="020F0502020204030204" pitchFamily="34" charset="0"/>
              </a:rPr>
              <a:t>U</a:t>
            </a:r>
            <a:r>
              <a:rPr lang="sk-SK" sz="2400" dirty="0" smtClean="0">
                <a:latin typeface="Calibri" panose="020F0502020204030204" pitchFamily="34" charset="0"/>
              </a:rPr>
              <a:t>rčenie vplyvu vysokého tlaku na GL p. YB</a:t>
            </a:r>
            <a:r>
              <a:rPr lang="sk-SK" sz="2400" baseline="-25000" dirty="0" smtClean="0">
                <a:latin typeface="Calibri" panose="020F0502020204030204" pitchFamily="34" charset="0"/>
              </a:rPr>
              <a:t>6</a:t>
            </a:r>
            <a:r>
              <a:rPr lang="sk-SK" sz="2400" dirty="0" smtClean="0">
                <a:latin typeface="Calibri" panose="020F0502020204030204" pitchFamily="34" charset="0"/>
              </a:rPr>
              <a:t>  do 3 </a:t>
            </a:r>
            <a:r>
              <a:rPr lang="sk-SK" sz="2400" dirty="0" err="1" smtClean="0">
                <a:latin typeface="Calibri" panose="020F0502020204030204" pitchFamily="34" charset="0"/>
              </a:rPr>
              <a:t>GPa</a:t>
            </a:r>
            <a:r>
              <a:rPr lang="sk-SK" sz="2400" dirty="0" smtClean="0">
                <a:latin typeface="Calibri" panose="020F0502020204030204" pitchFamily="34" charset="0"/>
              </a:rPr>
              <a:t> </a:t>
            </a:r>
          </a:p>
          <a:p>
            <a:pPr>
              <a:buNone/>
            </a:pPr>
            <a:r>
              <a:rPr lang="sk-SK" sz="2400" dirty="0" smtClean="0"/>
              <a:t>      </a:t>
            </a:r>
            <a:r>
              <a:rPr lang="en-GB" sz="2400" dirty="0" err="1" smtClean="0"/>
              <a:t>d</a:t>
            </a:r>
            <a:r>
              <a:rPr lang="en-GB" sz="2400" i="1" dirty="0" err="1" smtClean="0"/>
              <a:t>κ</a:t>
            </a:r>
            <a:r>
              <a:rPr lang="en-GB" sz="2400" dirty="0" smtClean="0"/>
              <a:t>(0</a:t>
            </a:r>
            <a:r>
              <a:rPr lang="en-GB" sz="2400" dirty="0"/>
              <a:t>)/</a:t>
            </a:r>
            <a:r>
              <a:rPr lang="en-GB" sz="2400" dirty="0" err="1"/>
              <a:t>d</a:t>
            </a:r>
            <a:r>
              <a:rPr lang="en-GB" sz="2400" i="1" dirty="0" err="1"/>
              <a:t>p</a:t>
            </a:r>
            <a:r>
              <a:rPr lang="en-GB" sz="2400" dirty="0"/>
              <a:t> = -0.314 / </a:t>
            </a:r>
            <a:r>
              <a:rPr lang="en-GB" sz="2400" dirty="0" err="1"/>
              <a:t>GPa</a:t>
            </a:r>
            <a:endParaRPr lang="sk-SK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Calibri" panose="020F0502020204030204" pitchFamily="34" charset="0"/>
              </a:rPr>
              <a:t>Lineárnou </a:t>
            </a:r>
            <a:r>
              <a:rPr lang="sk-SK" sz="2400" dirty="0" err="1" smtClean="0">
                <a:latin typeface="Calibri" panose="020F0502020204030204" pitchFamily="34" charset="0"/>
              </a:rPr>
              <a:t>extrapoláciou</a:t>
            </a:r>
            <a:r>
              <a:rPr lang="sk-SK" sz="2400" dirty="0" smtClean="0">
                <a:latin typeface="Calibri" panose="020F0502020204030204" pitchFamily="34" charset="0"/>
              </a:rPr>
              <a:t> určenie </a:t>
            </a:r>
            <a:r>
              <a:rPr lang="en-US" sz="2400" dirty="0" smtClean="0">
                <a:latin typeface="Calibri" panose="020F0502020204030204" pitchFamily="34" charset="0"/>
              </a:rPr>
              <a:t>minim</a:t>
            </a:r>
            <a:r>
              <a:rPr lang="sk-SK" sz="2400" dirty="0" err="1" smtClean="0">
                <a:latin typeface="Calibri" panose="020F0502020204030204" pitchFamily="34" charset="0"/>
              </a:rPr>
              <a:t>álnej</a:t>
            </a:r>
            <a:r>
              <a:rPr lang="sk-SK" sz="2400" dirty="0" smtClean="0">
                <a:latin typeface="Calibri" panose="020F0502020204030204" pitchFamily="34" charset="0"/>
              </a:rPr>
              <a:t> kritickej hodnoty tlaku (</a:t>
            </a:r>
            <a:r>
              <a:rPr lang="en-GB" sz="2400" i="1" dirty="0" smtClean="0"/>
              <a:t>p</a:t>
            </a:r>
            <a:r>
              <a:rPr lang="en-GB" sz="2400" i="1" baseline="-25000" dirty="0" smtClean="0"/>
              <a:t>c</a:t>
            </a:r>
            <a:r>
              <a:rPr lang="en-GB" sz="2400" dirty="0" smtClean="0"/>
              <a:t> ≈ 10 </a:t>
            </a:r>
            <a:r>
              <a:rPr lang="en-GB" sz="2400" dirty="0" err="1" smtClean="0"/>
              <a:t>GPa</a:t>
            </a:r>
            <a:r>
              <a:rPr lang="sk-SK" sz="2400" dirty="0" smtClean="0">
                <a:latin typeface="Calibri" panose="020F0502020204030204" pitchFamily="34" charset="0"/>
              </a:rPr>
              <a:t>), kedy dôjde k zmene typu </a:t>
            </a:r>
            <a:r>
              <a:rPr lang="sk-SK" sz="2400" dirty="0" err="1" smtClean="0">
                <a:latin typeface="Calibri" panose="020F0502020204030204" pitchFamily="34" charset="0"/>
              </a:rPr>
              <a:t>supravodivosti</a:t>
            </a:r>
            <a:r>
              <a:rPr lang="sk-SK" sz="2400" dirty="0" smtClean="0">
                <a:latin typeface="Calibri" panose="020F0502020204030204" pitchFamily="34" charset="0"/>
              </a:rPr>
              <a:t> </a:t>
            </a:r>
            <a:r>
              <a:rPr lang="sk-SK" sz="2400" dirty="0" smtClean="0"/>
              <a:t>YB</a:t>
            </a:r>
            <a:r>
              <a:rPr lang="sk-SK" sz="2400" baseline="-25000" dirty="0" smtClean="0"/>
              <a:t>6 </a:t>
            </a:r>
            <a:r>
              <a:rPr lang="sk-SK" sz="2400" dirty="0" smtClean="0">
                <a:latin typeface="Calibri" panose="020F0502020204030204" pitchFamily="34" charset="0"/>
              </a:rPr>
              <a:t>(II. </a:t>
            </a:r>
            <a:r>
              <a:rPr lang="sk-SK" sz="2400" dirty="0" smtClean="0">
                <a:latin typeface="Calibri" panose="020F0502020204030204" pitchFamily="34" charset="0"/>
                <a:sym typeface="Symbol"/>
              </a:rPr>
              <a:t> I.)</a:t>
            </a:r>
            <a:endParaRPr lang="sk-SK" sz="2400" dirty="0" smtClean="0">
              <a:latin typeface="Calibri" panose="020F0502020204030204" pitchFamily="34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Štúdium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395536" y="1666543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-2. ročník doktorandského štúdia</a:t>
            </a:r>
          </a:p>
          <a:p>
            <a:endParaRPr lang="sk-SK" sz="2400" dirty="0" smtClean="0"/>
          </a:p>
          <a:p>
            <a:r>
              <a:rPr lang="sk-SK" sz="2400" dirty="0" smtClean="0"/>
              <a:t>-Téma záverečnej práce</a:t>
            </a:r>
            <a:r>
              <a:rPr lang="en-US" sz="2400" dirty="0" smtClean="0"/>
              <a:t>:</a:t>
            </a:r>
            <a:endParaRPr lang="sk-SK" sz="2400" dirty="0" smtClean="0"/>
          </a:p>
          <a:p>
            <a:endParaRPr lang="en-US" sz="2400" dirty="0" smtClean="0"/>
          </a:p>
          <a:p>
            <a:pPr algn="ctr"/>
            <a:r>
              <a:rPr lang="en-US" sz="3200" dirty="0" err="1" smtClean="0"/>
              <a:t>Vplyv</a:t>
            </a:r>
            <a:r>
              <a:rPr lang="en-US" sz="3200" dirty="0" smtClean="0"/>
              <a:t> </a:t>
            </a:r>
            <a:r>
              <a:rPr lang="en-US" sz="3200" dirty="0" err="1" smtClean="0"/>
              <a:t>hydrostatick</a:t>
            </a:r>
            <a:r>
              <a:rPr lang="sk-SK" sz="3200" dirty="0" err="1" smtClean="0"/>
              <a:t>ého</a:t>
            </a:r>
            <a:r>
              <a:rPr lang="sk-SK" sz="3200" dirty="0" smtClean="0"/>
              <a:t> tlaku a dopovania</a:t>
            </a:r>
          </a:p>
          <a:p>
            <a:pPr algn="ctr"/>
            <a:r>
              <a:rPr lang="sk-SK" sz="3200" dirty="0" smtClean="0"/>
              <a:t>na vybrané </a:t>
            </a:r>
            <a:r>
              <a:rPr lang="sk-SK" sz="3200" dirty="0" err="1" smtClean="0"/>
              <a:t>supravodiče</a:t>
            </a:r>
            <a:r>
              <a:rPr lang="sk-SK" sz="3200" dirty="0" smtClean="0"/>
              <a:t> a frustrované systémy.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Publikácie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chemeClr val="bg1"/>
              </a:buClr>
              <a:buNone/>
              <a:defRPr/>
            </a:pPr>
            <a:r>
              <a:rPr lang="sk-SK" sz="1400" b="1" dirty="0" err="1" smtClean="0"/>
              <a:t>Printed</a:t>
            </a:r>
            <a:r>
              <a:rPr lang="sk-SK" sz="1400" b="1" dirty="0" smtClean="0"/>
              <a:t>:</a:t>
            </a:r>
          </a:p>
          <a:p>
            <a:pPr marL="266700" indent="-266700" algn="just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chemeClr val="bg1"/>
              </a:buClr>
              <a:buNone/>
              <a:defRPr/>
            </a:pPr>
            <a:r>
              <a:rPr lang="sk-SK" sz="1400" dirty="0" smtClean="0"/>
              <a:t> 1. </a:t>
            </a:r>
            <a:r>
              <a:rPr lang="sk-SK" sz="1400" dirty="0" err="1" smtClean="0"/>
              <a:t>Pristáš</a:t>
            </a:r>
            <a:r>
              <a:rPr lang="sk-SK" sz="1400" dirty="0" smtClean="0"/>
              <a:t> G., </a:t>
            </a:r>
            <a:r>
              <a:rPr lang="sk-SK" sz="1400" dirty="0" err="1" smtClean="0"/>
              <a:t>Gabáni</a:t>
            </a:r>
            <a:r>
              <a:rPr lang="sk-SK" sz="1400" dirty="0" smtClean="0"/>
              <a:t> S., </a:t>
            </a:r>
            <a:r>
              <a:rPr lang="sk-SK" sz="1400" dirty="0" err="1" smtClean="0"/>
              <a:t>Gažo</a:t>
            </a:r>
            <a:r>
              <a:rPr lang="sk-SK" sz="1400" dirty="0" smtClean="0"/>
              <a:t> E., </a:t>
            </a:r>
            <a:r>
              <a:rPr lang="sk-SK" sz="1400" dirty="0" err="1" smtClean="0"/>
              <a:t>Komanický</a:t>
            </a:r>
            <a:r>
              <a:rPr lang="sk-SK" sz="1400" dirty="0" smtClean="0"/>
              <a:t> V., </a:t>
            </a:r>
            <a:r>
              <a:rPr lang="sk-SK" sz="1400" b="1" u="sng" dirty="0" err="1" smtClean="0"/>
              <a:t>Orendáč</a:t>
            </a:r>
            <a:r>
              <a:rPr lang="sk-SK" sz="1400" b="1" u="sng" dirty="0" smtClean="0"/>
              <a:t> M.</a:t>
            </a:r>
            <a:r>
              <a:rPr lang="sk-SK" sz="1400" dirty="0" smtClean="0"/>
              <a:t>, </a:t>
            </a:r>
            <a:r>
              <a:rPr lang="sk-SK" sz="1400" dirty="0" err="1" smtClean="0"/>
              <a:t>You</a:t>
            </a:r>
            <a:r>
              <a:rPr lang="sk-SK" sz="1400" dirty="0" smtClean="0"/>
              <a:t> H.</a:t>
            </a:r>
            <a:r>
              <a:rPr lang="cs-CZ" sz="1400" dirty="0" smtClean="0">
                <a:cs typeface="Times New Roman" pitchFamily="18" charset="0"/>
              </a:rPr>
              <a:t>:</a:t>
            </a:r>
            <a:r>
              <a:rPr lang="sk-SK" sz="1400" dirty="0" smtClean="0">
                <a:latin typeface="Times New Roman" pitchFamily="18" charset="0"/>
              </a:rPr>
              <a:t> </a:t>
            </a:r>
            <a:r>
              <a:rPr lang="sk-SK" sz="1400" i="1" dirty="0" err="1" smtClean="0"/>
              <a:t>Influence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of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hydrostatic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pressure</a:t>
            </a:r>
            <a:r>
              <a:rPr lang="sk-SK" sz="1400" i="1" dirty="0" smtClean="0"/>
              <a:t> on </a:t>
            </a:r>
            <a:r>
              <a:rPr lang="sk-SK" sz="1400" i="1" dirty="0" err="1" smtClean="0"/>
              <a:t>superconducting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properties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of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niobium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thin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films</a:t>
            </a:r>
            <a:r>
              <a:rPr lang="en-US" sz="1400" dirty="0" smtClean="0"/>
              <a:t>,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Thin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Solid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Films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556 (20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) 470-474 </a:t>
            </a:r>
            <a:r>
              <a:rPr lang="en-US" sz="1400" dirty="0" smtClean="0">
                <a:cs typeface="Times New Roman" pitchFamily="18" charset="0"/>
              </a:rPr>
              <a:t>(6 cit</a:t>
            </a:r>
            <a:r>
              <a:rPr lang="sk-SK" sz="1400" dirty="0" err="1" smtClean="0">
                <a:cs typeface="Times New Roman" pitchFamily="18" charset="0"/>
              </a:rPr>
              <a:t>ácii</a:t>
            </a:r>
            <a:r>
              <a:rPr lang="en-US" sz="1400" dirty="0" smtClean="0">
                <a:cs typeface="Times New Roman" pitchFamily="18" charset="0"/>
              </a:rPr>
              <a:t>)</a:t>
            </a:r>
          </a:p>
          <a:p>
            <a:pPr marL="266700" indent="-266700" algn="just"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 2.   </a:t>
            </a:r>
            <a:r>
              <a:rPr lang="sk-SK" sz="1400" dirty="0" err="1" smtClean="0">
                <a:solidFill>
                  <a:srgbClr val="000000"/>
                </a:solidFill>
              </a:rPr>
              <a:t>Pristáš</a:t>
            </a:r>
            <a:r>
              <a:rPr lang="sk-SK" sz="1400" dirty="0" smtClean="0">
                <a:solidFill>
                  <a:srgbClr val="000000"/>
                </a:solidFill>
              </a:rPr>
              <a:t> G., </a:t>
            </a:r>
            <a:r>
              <a:rPr lang="sk-SK" sz="1400" dirty="0" err="1" smtClean="0">
                <a:solidFill>
                  <a:srgbClr val="000000"/>
                </a:solidFill>
              </a:rPr>
              <a:t>Gabáni</a:t>
            </a:r>
            <a:r>
              <a:rPr lang="sk-SK" sz="1400" dirty="0" smtClean="0">
                <a:solidFill>
                  <a:srgbClr val="000000"/>
                </a:solidFill>
              </a:rPr>
              <a:t> S., </a:t>
            </a:r>
            <a:r>
              <a:rPr lang="sk-SK" sz="1400" b="1" u="sng" dirty="0" err="1" smtClean="0">
                <a:solidFill>
                  <a:srgbClr val="000000"/>
                </a:solidFill>
              </a:rPr>
              <a:t>Orendáč</a:t>
            </a:r>
            <a:r>
              <a:rPr lang="sk-SK" sz="1400" b="1" u="sng" dirty="0" smtClean="0">
                <a:solidFill>
                  <a:srgbClr val="000000"/>
                </a:solidFill>
              </a:rPr>
              <a:t> M.</a:t>
            </a:r>
            <a:r>
              <a:rPr lang="sk-SK" sz="1400" dirty="0" smtClean="0">
                <a:solidFill>
                  <a:srgbClr val="000000"/>
                </a:solidFill>
              </a:rPr>
              <a:t>, </a:t>
            </a:r>
            <a:r>
              <a:rPr lang="sk-SK" sz="1400" dirty="0" err="1" smtClean="0">
                <a:solidFill>
                  <a:srgbClr val="000000"/>
                </a:solidFill>
              </a:rPr>
              <a:t>Komanický</a:t>
            </a:r>
            <a:r>
              <a:rPr lang="sk-SK" sz="1400" dirty="0" smtClean="0">
                <a:solidFill>
                  <a:srgbClr val="000000"/>
                </a:solidFill>
              </a:rPr>
              <a:t> V., </a:t>
            </a:r>
            <a:r>
              <a:rPr lang="sk-SK" sz="1400" dirty="0" err="1" smtClean="0">
                <a:solidFill>
                  <a:srgbClr val="000000"/>
                </a:solidFill>
              </a:rPr>
              <a:t>Gažo</a:t>
            </a:r>
            <a:r>
              <a:rPr lang="sk-SK" sz="1400" dirty="0" smtClean="0">
                <a:solidFill>
                  <a:srgbClr val="000000"/>
                </a:solidFill>
              </a:rPr>
              <a:t> E.</a:t>
            </a:r>
            <a:r>
              <a:rPr lang="cs-CZ" sz="14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sk-SK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sk-SK" sz="1400" i="1" dirty="0" smtClean="0"/>
              <a:t>Study </a:t>
            </a:r>
            <a:r>
              <a:rPr lang="sk-SK" sz="1400" i="1" dirty="0" err="1" smtClean="0"/>
              <a:t>of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Niobium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thin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films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under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pressure</a:t>
            </a:r>
            <a:r>
              <a:rPr lang="en-US" sz="1400" i="1" dirty="0" smtClean="0"/>
              <a:t>,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Acta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Physica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Polonica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A 126 (20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) 346</a:t>
            </a:r>
            <a:endParaRPr lang="en-US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 algn="just">
              <a:lnSpc>
                <a:spcPct val="90000"/>
              </a:lnSpc>
              <a:buClr>
                <a:srgbClr val="0066FF"/>
              </a:buClr>
              <a:buNone/>
              <a:defRPr/>
            </a:pPr>
            <a:endParaRPr lang="sk-SK" sz="1400" dirty="0" smtClean="0"/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3</a:t>
            </a:r>
            <a:r>
              <a:rPr lang="sk-SK" sz="1400" dirty="0" smtClean="0">
                <a:solidFill>
                  <a:srgbClr val="000000"/>
                </a:solidFill>
              </a:rPr>
              <a:t>.    </a:t>
            </a:r>
            <a:r>
              <a:rPr lang="sk-SK" sz="1400" dirty="0" err="1" smtClean="0">
                <a:solidFill>
                  <a:srgbClr val="000000"/>
                </a:solidFill>
              </a:rPr>
              <a:t>Gabáni</a:t>
            </a:r>
            <a:r>
              <a:rPr lang="sk-SK" sz="1400" dirty="0" smtClean="0">
                <a:solidFill>
                  <a:srgbClr val="000000"/>
                </a:solidFill>
              </a:rPr>
              <a:t> S., </a:t>
            </a:r>
            <a:r>
              <a:rPr lang="sk-SK" sz="1400" b="1" u="sng" dirty="0" err="1" smtClean="0">
                <a:solidFill>
                  <a:srgbClr val="000000"/>
                </a:solidFill>
              </a:rPr>
              <a:t>Orendáč</a:t>
            </a:r>
            <a:r>
              <a:rPr lang="sk-SK" sz="1400" b="1" u="sng" dirty="0" smtClean="0">
                <a:solidFill>
                  <a:srgbClr val="000000"/>
                </a:solidFill>
              </a:rPr>
              <a:t> M.</a:t>
            </a:r>
            <a:r>
              <a:rPr lang="sk-SK" sz="1400" dirty="0" smtClean="0">
                <a:solidFill>
                  <a:srgbClr val="000000"/>
                </a:solidFill>
              </a:rPr>
              <a:t>, </a:t>
            </a:r>
            <a:r>
              <a:rPr lang="sk-SK" sz="1400" dirty="0" err="1" smtClean="0">
                <a:solidFill>
                  <a:srgbClr val="000000"/>
                </a:solidFill>
              </a:rPr>
              <a:t>Kušnír</a:t>
            </a:r>
            <a:r>
              <a:rPr lang="sk-SK" sz="1400" dirty="0" smtClean="0">
                <a:solidFill>
                  <a:srgbClr val="000000"/>
                </a:solidFill>
              </a:rPr>
              <a:t> J., </a:t>
            </a:r>
            <a:r>
              <a:rPr lang="sk-SK" sz="1400" dirty="0" err="1" smtClean="0">
                <a:solidFill>
                  <a:srgbClr val="000000"/>
                </a:solidFill>
              </a:rPr>
              <a:t>Gažo</a:t>
            </a:r>
            <a:r>
              <a:rPr lang="sk-SK" sz="1400" dirty="0" smtClean="0">
                <a:solidFill>
                  <a:srgbClr val="000000"/>
                </a:solidFill>
              </a:rPr>
              <a:t> E., </a:t>
            </a:r>
            <a:r>
              <a:rPr lang="sk-SK" sz="1400" dirty="0" err="1" smtClean="0">
                <a:solidFill>
                  <a:srgbClr val="000000"/>
                </a:solidFill>
              </a:rPr>
              <a:t>Pristáš</a:t>
            </a:r>
            <a:r>
              <a:rPr lang="sk-SK" sz="1400" dirty="0" smtClean="0">
                <a:solidFill>
                  <a:srgbClr val="000000"/>
                </a:solidFill>
              </a:rPr>
              <a:t> G., </a:t>
            </a:r>
            <a:r>
              <a:rPr lang="sk-SK" sz="1200" dirty="0" smtClean="0">
                <a:solidFill>
                  <a:srgbClr val="000000"/>
                </a:solidFill>
              </a:rPr>
              <a:t>Mori T.</a:t>
            </a:r>
            <a:r>
              <a:rPr lang="sk-SK" sz="1400" dirty="0" smtClean="0">
                <a:solidFill>
                  <a:srgbClr val="000000"/>
                </a:solidFill>
              </a:rPr>
              <a:t>, </a:t>
            </a:r>
            <a:r>
              <a:rPr lang="sk-SK" sz="1200" dirty="0" err="1" smtClean="0">
                <a:solidFill>
                  <a:srgbClr val="000000"/>
                </a:solidFill>
              </a:rPr>
              <a:t>Flachbart</a:t>
            </a:r>
            <a:r>
              <a:rPr lang="sk-SK" sz="1200" dirty="0" smtClean="0">
                <a:solidFill>
                  <a:srgbClr val="000000"/>
                </a:solidFill>
              </a:rPr>
              <a:t> K.,</a:t>
            </a:r>
            <a:r>
              <a:rPr lang="sk-SK" sz="1400" dirty="0" smtClean="0">
                <a:solidFill>
                  <a:srgbClr val="000000"/>
                </a:solidFill>
              </a:rPr>
              <a:t>:</a:t>
            </a:r>
            <a:r>
              <a:rPr lang="cs-CZ" sz="1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cs-CZ" sz="1400" i="1" dirty="0" smtClean="0">
                <a:solidFill>
                  <a:srgbClr val="000000"/>
                </a:solidFill>
                <a:cs typeface="Times New Roman" pitchFamily="18" charset="0"/>
              </a:rPr>
              <a:t>        </a:t>
            </a:r>
            <a:r>
              <a:rPr lang="sk-SK" sz="1400" i="1" dirty="0" err="1" smtClean="0"/>
              <a:t>Pressure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dependence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of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the</a:t>
            </a:r>
            <a:r>
              <a:rPr lang="sk-SK" sz="1400" i="1" dirty="0" smtClean="0"/>
              <a:t> G.-L. parameter in </a:t>
            </a:r>
            <a:r>
              <a:rPr lang="sk-SK" sz="1400" i="1" dirty="0" err="1" smtClean="0"/>
              <a:t>superconducting</a:t>
            </a:r>
            <a:r>
              <a:rPr lang="sk-SK" sz="1400" i="1" dirty="0" smtClean="0"/>
              <a:t> YB</a:t>
            </a:r>
            <a:r>
              <a:rPr lang="sk-SK" sz="1400" i="1" baseline="-25000" dirty="0" smtClean="0"/>
              <a:t>6</a:t>
            </a:r>
            <a:r>
              <a:rPr lang="sk-SK" sz="1400" i="1" dirty="0" smtClean="0"/>
              <a:t>,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Journal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Temperature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(2016) </a:t>
            </a: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cs-CZ" sz="1400" b="1" dirty="0" err="1" smtClean="0">
                <a:cs typeface="Times New Roman" pitchFamily="18" charset="0"/>
              </a:rPr>
              <a:t>Accepted</a:t>
            </a:r>
            <a:r>
              <a:rPr lang="cs-CZ" sz="1400" b="1" dirty="0" smtClean="0">
                <a:cs typeface="Times New Roman" pitchFamily="18" charset="0"/>
              </a:rPr>
              <a:t>:</a:t>
            </a:r>
            <a:endParaRPr lang="en-US" sz="1400" b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endParaRPr lang="sk-SK" sz="1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4</a:t>
            </a:r>
            <a:r>
              <a:rPr lang="sk-SK" sz="1400" dirty="0" smtClean="0">
                <a:solidFill>
                  <a:srgbClr val="000000"/>
                </a:solidFill>
              </a:rPr>
              <a:t>.     </a:t>
            </a:r>
            <a:r>
              <a:rPr lang="sk-SK" sz="1400" b="1" u="sng" dirty="0" err="1" smtClean="0">
                <a:solidFill>
                  <a:srgbClr val="000000"/>
                </a:solidFill>
              </a:rPr>
              <a:t>Orendáč</a:t>
            </a:r>
            <a:r>
              <a:rPr lang="sk-SK" sz="1400" b="1" u="sng" dirty="0" smtClean="0">
                <a:solidFill>
                  <a:srgbClr val="000000"/>
                </a:solidFill>
              </a:rPr>
              <a:t> M.</a:t>
            </a:r>
            <a:r>
              <a:rPr lang="sk-SK" sz="1400" dirty="0" smtClean="0">
                <a:solidFill>
                  <a:srgbClr val="000000"/>
                </a:solidFill>
              </a:rPr>
              <a:t>, </a:t>
            </a:r>
            <a:r>
              <a:rPr lang="sk-SK" sz="1400" dirty="0" err="1" smtClean="0">
                <a:solidFill>
                  <a:srgbClr val="000000"/>
                </a:solidFill>
              </a:rPr>
              <a:t>Gabáni</a:t>
            </a:r>
            <a:r>
              <a:rPr lang="sk-SK" sz="1400" dirty="0" smtClean="0">
                <a:solidFill>
                  <a:srgbClr val="000000"/>
                </a:solidFill>
              </a:rPr>
              <a:t> S., </a:t>
            </a:r>
            <a:r>
              <a:rPr lang="sk-SK" sz="1400" dirty="0" err="1" smtClean="0">
                <a:solidFill>
                  <a:srgbClr val="000000"/>
                </a:solidFill>
              </a:rPr>
              <a:t>Gažo</a:t>
            </a:r>
            <a:r>
              <a:rPr lang="sk-SK" sz="1400" dirty="0" smtClean="0">
                <a:solidFill>
                  <a:srgbClr val="000000"/>
                </a:solidFill>
              </a:rPr>
              <a:t> E., </a:t>
            </a:r>
            <a:r>
              <a:rPr lang="sk-SK" sz="1400" dirty="0" err="1" smtClean="0">
                <a:solidFill>
                  <a:srgbClr val="000000"/>
                </a:solidFill>
              </a:rPr>
              <a:t>Pristáš</a:t>
            </a:r>
            <a:r>
              <a:rPr lang="sk-SK" sz="1400" dirty="0" smtClean="0">
                <a:solidFill>
                  <a:srgbClr val="000000"/>
                </a:solidFill>
              </a:rPr>
              <a:t> G., </a:t>
            </a:r>
            <a:r>
              <a:rPr lang="sk-SK" sz="1400" dirty="0" err="1" smtClean="0">
                <a:solidFill>
                  <a:srgbClr val="000000"/>
                </a:solidFill>
              </a:rPr>
              <a:t>Flachbart</a:t>
            </a:r>
            <a:r>
              <a:rPr lang="sk-SK" sz="1400" dirty="0" smtClean="0">
                <a:solidFill>
                  <a:srgbClr val="000000"/>
                </a:solidFill>
              </a:rPr>
              <a:t> K., Mori T., </a:t>
            </a:r>
            <a:r>
              <a:rPr lang="sk-SK" sz="1400" dirty="0" err="1" smtClean="0">
                <a:solidFill>
                  <a:srgbClr val="000000"/>
                </a:solidFill>
              </a:rPr>
              <a:t>Wang</a:t>
            </a:r>
            <a:r>
              <a:rPr lang="sk-SK" sz="1400" dirty="0" smtClean="0">
                <a:solidFill>
                  <a:srgbClr val="000000"/>
                </a:solidFill>
              </a:rPr>
              <a:t> X., </a:t>
            </a:r>
            <a:r>
              <a:rPr lang="sk-SK" sz="1400" dirty="0" err="1" smtClean="0">
                <a:solidFill>
                  <a:srgbClr val="000000"/>
                </a:solidFill>
              </a:rPr>
              <a:t>Kamenev</a:t>
            </a:r>
            <a:r>
              <a:rPr lang="sk-SK" sz="1400" dirty="0" smtClean="0">
                <a:solidFill>
                  <a:srgbClr val="000000"/>
                </a:solidFill>
              </a:rPr>
              <a:t> K.:</a:t>
            </a: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sk-SK" sz="1400" i="1" dirty="0" smtClean="0"/>
              <a:t>         </a:t>
            </a:r>
            <a:r>
              <a:rPr lang="sk-SK" sz="1400" i="1" dirty="0" err="1" smtClean="0"/>
              <a:t>Pressure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effect</a:t>
            </a:r>
            <a:r>
              <a:rPr lang="sk-SK" sz="1400" i="1" dirty="0" smtClean="0"/>
              <a:t> on </a:t>
            </a:r>
            <a:r>
              <a:rPr lang="sk-SK" sz="1400" i="1" dirty="0" err="1" smtClean="0"/>
              <a:t>the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Einstein-like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phonon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mode</a:t>
            </a:r>
            <a:r>
              <a:rPr lang="sk-SK" sz="1400" i="1" dirty="0" smtClean="0"/>
              <a:t> in </a:t>
            </a:r>
            <a:r>
              <a:rPr lang="sk-SK" sz="1400" i="1" dirty="0" err="1" smtClean="0"/>
              <a:t>superconducting</a:t>
            </a:r>
            <a:r>
              <a:rPr lang="sk-SK" sz="1400" i="1" dirty="0" smtClean="0"/>
              <a:t> YB</a:t>
            </a:r>
            <a:r>
              <a:rPr lang="sk-SK" sz="1400" i="1" baseline="-25000" dirty="0" smtClean="0"/>
              <a:t>6</a:t>
            </a:r>
            <a:r>
              <a:rPr lang="sk-SK" sz="1400" i="1" dirty="0" smtClean="0"/>
              <a:t>,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Journal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Temperature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Physics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5</a:t>
            </a:r>
            <a:r>
              <a:rPr lang="sk-SK" sz="1400" dirty="0" smtClean="0">
                <a:solidFill>
                  <a:srgbClr val="000000"/>
                </a:solidFill>
              </a:rPr>
              <a:t>.    </a:t>
            </a:r>
            <a:r>
              <a:rPr lang="sk-SK" sz="1400" b="1" u="sng" dirty="0" err="1" smtClean="0">
                <a:solidFill>
                  <a:srgbClr val="000000"/>
                </a:solidFill>
              </a:rPr>
              <a:t>Orendáč</a:t>
            </a:r>
            <a:r>
              <a:rPr lang="sk-SK" sz="1400" b="1" u="sng" dirty="0" smtClean="0">
                <a:solidFill>
                  <a:srgbClr val="000000"/>
                </a:solidFill>
              </a:rPr>
              <a:t> M.</a:t>
            </a:r>
            <a:r>
              <a:rPr lang="sk-SK" sz="1400" dirty="0" smtClean="0">
                <a:solidFill>
                  <a:srgbClr val="000000"/>
                </a:solidFill>
              </a:rPr>
              <a:t>, </a:t>
            </a:r>
            <a:r>
              <a:rPr lang="sk-SK" sz="1400" dirty="0" err="1" smtClean="0">
                <a:solidFill>
                  <a:srgbClr val="000000"/>
                </a:solidFill>
              </a:rPr>
              <a:t>Gabáni</a:t>
            </a:r>
            <a:r>
              <a:rPr lang="sk-SK" sz="1400" dirty="0" smtClean="0">
                <a:solidFill>
                  <a:srgbClr val="000000"/>
                </a:solidFill>
              </a:rPr>
              <a:t> S., </a:t>
            </a:r>
            <a:r>
              <a:rPr lang="sk-SK" sz="1400" dirty="0" err="1" smtClean="0">
                <a:solidFill>
                  <a:srgbClr val="000000"/>
                </a:solidFill>
              </a:rPr>
              <a:t>Pristáš</a:t>
            </a:r>
            <a:r>
              <a:rPr lang="sk-SK" sz="1400" dirty="0" smtClean="0">
                <a:solidFill>
                  <a:srgbClr val="000000"/>
                </a:solidFill>
              </a:rPr>
              <a:t> G., </a:t>
            </a:r>
            <a:r>
              <a:rPr lang="sk-SK" sz="1400" dirty="0" err="1" smtClean="0">
                <a:solidFill>
                  <a:srgbClr val="000000"/>
                </a:solidFill>
              </a:rPr>
              <a:t>Gažo</a:t>
            </a:r>
            <a:r>
              <a:rPr lang="sk-SK" sz="1400" dirty="0" smtClean="0">
                <a:solidFill>
                  <a:srgbClr val="000000"/>
                </a:solidFill>
              </a:rPr>
              <a:t> E., </a:t>
            </a:r>
            <a:r>
              <a:rPr lang="sk-SK" sz="1400" dirty="0" err="1" smtClean="0">
                <a:solidFill>
                  <a:srgbClr val="000000"/>
                </a:solidFill>
              </a:rPr>
              <a:t>Shitsevalova</a:t>
            </a:r>
            <a:r>
              <a:rPr lang="sk-SK" sz="1400" dirty="0" smtClean="0">
                <a:solidFill>
                  <a:srgbClr val="000000"/>
                </a:solidFill>
              </a:rPr>
              <a:t> N., </a:t>
            </a:r>
            <a:r>
              <a:rPr lang="sk-SK" sz="1400" dirty="0" err="1" smtClean="0">
                <a:solidFill>
                  <a:srgbClr val="000000"/>
                </a:solidFill>
              </a:rPr>
              <a:t>Flachbart</a:t>
            </a:r>
            <a:r>
              <a:rPr lang="sk-SK" sz="1400" dirty="0" smtClean="0">
                <a:solidFill>
                  <a:srgbClr val="000000"/>
                </a:solidFill>
              </a:rPr>
              <a:t> K.:</a:t>
            </a: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sk-SK" sz="1400" dirty="0" smtClean="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cs-CZ" sz="1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sk-SK" sz="1400" i="1" dirty="0" err="1" smtClean="0"/>
              <a:t>Influence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of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pressure</a:t>
            </a:r>
            <a:r>
              <a:rPr lang="sk-SK" sz="1400" i="1" dirty="0" smtClean="0"/>
              <a:t> on </a:t>
            </a:r>
            <a:r>
              <a:rPr lang="sk-SK" sz="1400" i="1" dirty="0" err="1" smtClean="0"/>
              <a:t>the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electron-phonon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interaction</a:t>
            </a:r>
            <a:r>
              <a:rPr lang="sk-SK" sz="1400" i="1" dirty="0" smtClean="0"/>
              <a:t> in </a:t>
            </a:r>
            <a:r>
              <a:rPr lang="sk-SK" sz="1400" i="1" dirty="0" err="1" smtClean="0"/>
              <a:t>superconductors</a:t>
            </a:r>
            <a:r>
              <a:rPr lang="sk-SK" sz="1400" i="1" dirty="0" smtClean="0"/>
              <a:t>,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Acta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Physica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  <a:cs typeface="Times New Roman" pitchFamily="18" charset="0"/>
              </a:rPr>
              <a:t>Polonica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(20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endParaRPr lang="sk-SK" sz="1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sk-SK" sz="1400" dirty="0" smtClean="0">
                <a:solidFill>
                  <a:srgbClr val="FF0000"/>
                </a:solidFill>
                <a:cs typeface="Times New Roman" pitchFamily="18" charset="0"/>
              </a:rPr>
              <a:t>        </a:t>
            </a:r>
            <a:r>
              <a:rPr lang="cs-CZ" sz="1400" dirty="0" smtClean="0">
                <a:solidFill>
                  <a:srgbClr val="FF0000"/>
                </a:solidFill>
                <a:cs typeface="Times New Roman" pitchFamily="18" charset="0"/>
              </a:rPr>
              <a:t>– CSMAG´16</a:t>
            </a:r>
            <a:endParaRPr lang="sk-SK" sz="1400" dirty="0" smtClean="0">
              <a:solidFill>
                <a:srgbClr val="FF0000"/>
              </a:solidFill>
            </a:endParaRPr>
          </a:p>
          <a:p>
            <a:pPr indent="266700" algn="just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rgbClr val="0066FF"/>
              </a:buClr>
              <a:buFontTx/>
              <a:buNone/>
              <a:defRPr/>
            </a:pPr>
            <a:endParaRPr lang="sk-SK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indent="266700" algn="just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/>
            </a:pPr>
            <a:endParaRPr lang="sk-SK" sz="1400" dirty="0" smtClean="0"/>
          </a:p>
          <a:p>
            <a:pPr indent="266700" algn="just">
              <a:lnSpc>
                <a:spcPct val="90000"/>
              </a:lnSpc>
              <a:spcBef>
                <a:spcPts val="63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/>
            </a:pPr>
            <a:endParaRPr lang="sk-SK" sz="1400" dirty="0"/>
          </a:p>
        </p:txBody>
      </p:sp>
      <p:sp>
        <p:nvSpPr>
          <p:cNvPr id="4" name="Obdĺžnik 3"/>
          <p:cNvSpPr/>
          <p:nvPr/>
        </p:nvSpPr>
        <p:spPr>
          <a:xfrm>
            <a:off x="467544" y="2996952"/>
            <a:ext cx="80648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VPLYV TLAKU NA </a:t>
            </a:r>
            <a:br>
              <a:rPr lang="en-GB" b="1" dirty="0" smtClean="0"/>
            </a:br>
            <a:r>
              <a:rPr lang="en-GB" b="1" dirty="0" err="1" smtClean="0"/>
              <a:t>GINZBURGOV-LANDAUOV</a:t>
            </a:r>
            <a:r>
              <a:rPr lang="en-GB" b="1" dirty="0" smtClean="0"/>
              <a:t> </a:t>
            </a:r>
            <a:r>
              <a:rPr lang="en-GB" b="1" dirty="0"/>
              <a:t>PARAMETER </a:t>
            </a:r>
            <a:r>
              <a:rPr lang="sk-SK" dirty="0"/>
              <a:t/>
            </a:r>
            <a:br>
              <a:rPr lang="sk-SK" dirty="0"/>
            </a:br>
            <a:r>
              <a:rPr lang="en-GB" b="1" dirty="0"/>
              <a:t>V</a:t>
            </a:r>
            <a:r>
              <a:rPr lang="en-GB" b="1" dirty="0" smtClean="0"/>
              <a:t>  SUPRAVODIVOM YB</a:t>
            </a:r>
            <a:r>
              <a:rPr lang="en-GB" b="1" baseline="-25000" dirty="0" smtClean="0"/>
              <a:t>6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/>
          </a:bodyPr>
          <a:lstStyle/>
          <a:p>
            <a:r>
              <a:rPr lang="de-DE" u="sng" dirty="0" smtClean="0">
                <a:solidFill>
                  <a:schemeClr val="tx1"/>
                </a:solidFill>
              </a:rPr>
              <a:t>Mat</a:t>
            </a:r>
            <a:r>
              <a:rPr lang="de-DE" u="sng" dirty="0">
                <a:solidFill>
                  <a:schemeClr val="tx1"/>
                </a:solidFill>
              </a:rPr>
              <a:t>. </a:t>
            </a:r>
            <a:r>
              <a:rPr lang="en-US" u="sng" dirty="0" err="1" smtClean="0">
                <a:solidFill>
                  <a:schemeClr val="tx1"/>
                </a:solidFill>
              </a:rPr>
              <a:t>Orendáč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1"/>
                </a:solidFill>
              </a:rPr>
              <a:t>S. </a:t>
            </a:r>
            <a:r>
              <a:rPr lang="de-DE" dirty="0" err="1" smtClean="0">
                <a:solidFill>
                  <a:schemeClr val="tx1"/>
                </a:solidFill>
              </a:rPr>
              <a:t>Gabáni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Kušnír</a:t>
            </a:r>
            <a:r>
              <a:rPr lang="en-US" dirty="0" smtClean="0">
                <a:solidFill>
                  <a:schemeClr val="tx1"/>
                </a:solidFill>
              </a:rPr>
              <a:t>, 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Gažo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1"/>
                </a:solidFill>
              </a:rPr>
              <a:t>G</a:t>
            </a:r>
            <a:r>
              <a:rPr lang="de-DE" dirty="0">
                <a:solidFill>
                  <a:schemeClr val="tx1"/>
                </a:solidFill>
              </a:rPr>
              <a:t>. </a:t>
            </a:r>
            <a:r>
              <a:rPr lang="de-DE" dirty="0" err="1">
                <a:solidFill>
                  <a:schemeClr val="tx1"/>
                </a:solidFill>
              </a:rPr>
              <a:t>Pristáš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>
                <a:solidFill>
                  <a:schemeClr val="tx1"/>
                </a:solidFill>
              </a:rPr>
              <a:t>T. Mori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>
                <a:solidFill>
                  <a:schemeClr val="tx1"/>
                </a:solidFill>
              </a:rPr>
              <a:t>K. </a:t>
            </a:r>
            <a:r>
              <a:rPr lang="de-DE" dirty="0" smtClean="0">
                <a:solidFill>
                  <a:schemeClr val="tx1"/>
                </a:solidFill>
              </a:rPr>
              <a:t>Flachbart </a:t>
            </a:r>
            <a:endParaRPr lang="sk-SK" dirty="0">
              <a:solidFill>
                <a:schemeClr val="tx2"/>
              </a:solidFill>
            </a:endParaRPr>
          </a:p>
          <a:p>
            <a:r>
              <a:rPr lang="de-DE" dirty="0"/>
              <a:t> 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Ginzburgov-Landauov</a:t>
            </a:r>
            <a:r>
              <a:rPr lang="sk-SK" dirty="0" smtClean="0"/>
              <a:t> parameter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3212976"/>
            <a:ext cx="8229600" cy="3240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latin typeface="Calibri" panose="020F0502020204030204" pitchFamily="34" charset="0"/>
              </a:rPr>
              <a:t>fenomenologický parameter </a:t>
            </a:r>
            <a:r>
              <a:rPr lang="sk-SK" dirty="0" err="1" smtClean="0">
                <a:latin typeface="Calibri" panose="020F0502020204030204" pitchFamily="34" charset="0"/>
              </a:rPr>
              <a:t>supravodivosti</a:t>
            </a:r>
            <a:endParaRPr lang="sk-SK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latin typeface="Calibri" panose="020F0502020204030204" pitchFamily="34" charset="0"/>
              </a:rPr>
              <a:t>daný pomerom magnetickej hĺbky </a:t>
            </a:r>
            <a:r>
              <a:rPr lang="sk-SK" dirty="0" err="1" smtClean="0">
                <a:latin typeface="Calibri" panose="020F0502020204030204" pitchFamily="34" charset="0"/>
              </a:rPr>
              <a:t>vnik</a:t>
            </a:r>
            <a:r>
              <a:rPr lang="sk-SK" dirty="0" err="1">
                <a:latin typeface="Calibri" panose="020F0502020204030204" pitchFamily="34" charset="0"/>
              </a:rPr>
              <a:t>u</a:t>
            </a:r>
            <a:r>
              <a:rPr lang="sk-SK" dirty="0" smtClean="0">
                <a:latin typeface="Calibri" panose="020F0502020204030204" pitchFamily="34" charset="0"/>
              </a:rPr>
              <a:t> a koherenčnej dĺžky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err="1" smtClean="0">
                <a:latin typeface="Calibri" panose="020F0502020204030204" pitchFamily="34" charset="0"/>
              </a:rPr>
              <a:t>supravodiče</a:t>
            </a:r>
            <a:r>
              <a:rPr lang="sk-SK" dirty="0" smtClean="0">
                <a:latin typeface="Calibri" panose="020F0502020204030204" pitchFamily="34" charset="0"/>
              </a:rPr>
              <a:t> I.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sk-SK" dirty="0" smtClean="0">
                <a:latin typeface="Calibri" panose="020F0502020204030204" pitchFamily="34" charset="0"/>
              </a:rPr>
              <a:t>typu </a:t>
            </a:r>
            <a:r>
              <a:rPr lang="sk-SK" i="1" dirty="0" smtClean="0"/>
              <a:t>κ</a:t>
            </a:r>
            <a:r>
              <a:rPr lang="sk-SK" dirty="0" smtClean="0"/>
              <a:t> &lt; 1/</a:t>
            </a:r>
            <a:r>
              <a:rPr lang="sk-SK" dirty="0" smtClean="0">
                <a:sym typeface="Symbol"/>
              </a:rPr>
              <a:t></a:t>
            </a:r>
            <a:r>
              <a:rPr lang="sk-SK" dirty="0" smtClean="0"/>
              <a:t>2</a:t>
            </a:r>
            <a:endParaRPr lang="sk-SK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err="1" smtClean="0">
                <a:latin typeface="Calibri" panose="020F0502020204030204" pitchFamily="34" charset="0"/>
              </a:rPr>
              <a:t>supravodiče</a:t>
            </a:r>
            <a:r>
              <a:rPr lang="sk-SK" dirty="0" smtClean="0">
                <a:latin typeface="Calibri" panose="020F0502020204030204" pitchFamily="34" charset="0"/>
              </a:rPr>
              <a:t> II. typu </a:t>
            </a:r>
            <a:r>
              <a:rPr lang="sk-SK" i="1" dirty="0" smtClean="0"/>
              <a:t>κ</a:t>
            </a:r>
            <a:r>
              <a:rPr lang="sk-SK" dirty="0" smtClean="0"/>
              <a:t> &gt; 1/</a:t>
            </a:r>
            <a:r>
              <a:rPr lang="sk-SK" dirty="0" smtClean="0">
                <a:sym typeface="Symbol"/>
              </a:rPr>
              <a:t></a:t>
            </a:r>
            <a:r>
              <a:rPr lang="sk-SK" dirty="0" smtClean="0"/>
              <a:t>2</a:t>
            </a:r>
            <a:endParaRPr lang="sk-SK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300192" y="4581127"/>
          <a:ext cx="1368152" cy="1402709"/>
        </p:xfrm>
        <a:graphic>
          <a:graphicData uri="http://schemas.openxmlformats.org/presentationml/2006/ole">
            <p:oleObj spid="_x0000_s1026" name="Equation" r:id="rId3" imgW="406080" imgH="419040" progId="">
              <p:embed/>
            </p:oleObj>
          </a:graphicData>
        </a:graphic>
      </p:graphicFrame>
      <p:pic>
        <p:nvPicPr>
          <p:cNvPr id="7" name="Obrázek 6" descr="Ginsbu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424746"/>
            <a:ext cx="1048174" cy="1500198"/>
          </a:xfrm>
          <a:prstGeom prst="rect">
            <a:avLst/>
          </a:prstGeom>
        </p:spPr>
      </p:pic>
      <p:pic>
        <p:nvPicPr>
          <p:cNvPr id="8" name="Obrázek 7" descr="Land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656" y="1424746"/>
            <a:ext cx="1060746" cy="1500198"/>
          </a:xfrm>
          <a:prstGeom prst="rect">
            <a:avLst/>
          </a:prstGeom>
        </p:spPr>
      </p:pic>
      <p:pic>
        <p:nvPicPr>
          <p:cNvPr id="4102" name="Picture 6" descr="Výsledok vyhľadávania obrázkov pre dopyt penetration depth superconduc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2657872" cy="1993404"/>
          </a:xfrm>
          <a:prstGeom prst="rect">
            <a:avLst/>
          </a:prstGeom>
          <a:noFill/>
        </p:spPr>
      </p:pic>
      <p:pic>
        <p:nvPicPr>
          <p:cNvPr id="4104" name="Picture 8" descr="Výsledok vyhľadávania obrázkov pre dopyt cooper pa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173020"/>
            <a:ext cx="1688554" cy="203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Supravodiče</a:t>
            </a:r>
            <a:r>
              <a:rPr lang="sk-SK" dirty="0" smtClean="0"/>
              <a:t> I. a II. typu</a:t>
            </a:r>
            <a:endParaRPr lang="sk-SK" dirty="0"/>
          </a:p>
        </p:txBody>
      </p:sp>
      <p:sp>
        <p:nvSpPr>
          <p:cNvPr id="6" name="TextovéPole 12"/>
          <p:cNvSpPr txBox="1"/>
          <p:nvPr/>
        </p:nvSpPr>
        <p:spPr>
          <a:xfrm>
            <a:off x="1428728" y="1311151"/>
            <a:ext cx="241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Supravodič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I. typu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13"/>
          <p:cNvSpPr txBox="1"/>
          <p:nvPr/>
        </p:nvSpPr>
        <p:spPr>
          <a:xfrm>
            <a:off x="5643570" y="1340768"/>
            <a:ext cx="248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Supravodič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II. typu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04864"/>
            <a:ext cx="4514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129" y="2204864"/>
            <a:ext cx="4524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Vzorka YB</a:t>
            </a:r>
            <a:r>
              <a:rPr lang="sk-SK" baseline="-25000" dirty="0" smtClean="0"/>
              <a:t>6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9604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latin typeface="Calibri" panose="020F0502020204030204" pitchFamily="34" charset="0"/>
              </a:rPr>
              <a:t>klasický BCS </a:t>
            </a:r>
            <a:r>
              <a:rPr lang="sk-SK" dirty="0" err="1" smtClean="0">
                <a:latin typeface="Calibri" panose="020F0502020204030204" pitchFamily="34" charset="0"/>
              </a:rPr>
              <a:t>supravodič</a:t>
            </a:r>
            <a:r>
              <a:rPr lang="sk-SK" dirty="0" smtClean="0">
                <a:latin typeface="Calibri" panose="020F0502020204030204" pitchFamily="34" charset="0"/>
              </a:rPr>
              <a:t>  II. typu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err="1" smtClean="0">
                <a:latin typeface="Calibri" panose="020F0502020204030204" pitchFamily="34" charset="0"/>
              </a:rPr>
              <a:t>T</a:t>
            </a:r>
            <a:r>
              <a:rPr lang="en-US" i="1" baseline="-25000" dirty="0" err="1" smtClean="0">
                <a:latin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 8 K</a:t>
            </a:r>
            <a:endParaRPr lang="sk-SK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i="1" dirty="0" smtClean="0"/>
              <a:t>ξ</a:t>
            </a:r>
            <a:r>
              <a:rPr lang="sk-SK" dirty="0" smtClean="0"/>
              <a:t> ≈ 30 nm, </a:t>
            </a:r>
            <a:r>
              <a:rPr lang="sk-SK" i="1" dirty="0" smtClean="0"/>
              <a:t>λ</a:t>
            </a:r>
            <a:r>
              <a:rPr lang="sk-SK" dirty="0" smtClean="0"/>
              <a:t> ≈ 200 nm, </a:t>
            </a:r>
            <a:r>
              <a:rPr lang="sk-SK" i="1" dirty="0" smtClean="0"/>
              <a:t>κ</a:t>
            </a:r>
            <a:r>
              <a:rPr lang="sk-SK" dirty="0" smtClean="0"/>
              <a:t> ≈ 6 </a:t>
            </a:r>
            <a:r>
              <a:rPr lang="en-US" dirty="0" smtClean="0"/>
              <a:t>a </a:t>
            </a:r>
            <a:r>
              <a:rPr lang="el-GR" i="1" dirty="0" smtClean="0"/>
              <a:t>μ</a:t>
            </a:r>
            <a:r>
              <a:rPr lang="sk-SK" baseline="-25000" dirty="0" smtClean="0"/>
              <a:t>0</a:t>
            </a:r>
            <a:r>
              <a:rPr lang="sk-SK" i="1" dirty="0" smtClean="0"/>
              <a:t>H</a:t>
            </a:r>
            <a:r>
              <a:rPr lang="sk-SK" i="1" baseline="-25000" dirty="0" smtClean="0"/>
              <a:t>c</a:t>
            </a:r>
            <a:r>
              <a:rPr lang="sk-SK" baseline="-25000" dirty="0" smtClean="0"/>
              <a:t>2</a:t>
            </a:r>
            <a:r>
              <a:rPr lang="sk-SK" i="1" dirty="0" smtClean="0"/>
              <a:t> </a:t>
            </a:r>
            <a:r>
              <a:rPr lang="sk-SK" dirty="0" smtClean="0"/>
              <a:t>≈ </a:t>
            </a:r>
            <a:r>
              <a:rPr lang="sk-SK" dirty="0" smtClean="0">
                <a:cs typeface="Calibri" pitchFamily="34" charset="0"/>
              </a:rPr>
              <a:t>0,3</a:t>
            </a:r>
            <a:r>
              <a:rPr lang="sk-SK" dirty="0" smtClean="0"/>
              <a:t> 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latin typeface="Calibri" panose="020F0502020204030204" pitchFamily="34" charset="0"/>
              </a:rPr>
              <a:t>meranie vplyvu tlaku na GL parameter len do 0,92 G</a:t>
            </a:r>
            <a:r>
              <a:rPr lang="en-US" dirty="0" smtClean="0">
                <a:latin typeface="Calibri" panose="020F0502020204030204" pitchFamily="34" charset="0"/>
              </a:rPr>
              <a:t>P</a:t>
            </a:r>
            <a:r>
              <a:rPr lang="sk-SK" dirty="0" smtClean="0">
                <a:latin typeface="Calibri" panose="020F0502020204030204" pitchFamily="34" charset="0"/>
              </a:rPr>
              <a:t>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i="1" dirty="0" smtClean="0">
                <a:latin typeface="Calibri" pitchFamily="34" charset="0"/>
                <a:cs typeface="Calibri" pitchFamily="34" charset="0"/>
              </a:rPr>
              <a:t>λ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(0) </a:t>
            </a:r>
            <a:r>
              <a:rPr lang="sk-SK" dirty="0" smtClean="0">
                <a:latin typeface="Calibri" pitchFamily="34" charset="0"/>
              </a:rPr>
              <a:t>≈ 200 nm, </a:t>
            </a:r>
            <a:r>
              <a:rPr lang="sk-SK" dirty="0" err="1" smtClean="0">
                <a:latin typeface="Calibri" pitchFamily="34" charset="0"/>
                <a:cs typeface="Calibri" pitchFamily="34" charset="0"/>
              </a:rPr>
              <a:t>d</a:t>
            </a:r>
            <a:r>
              <a:rPr lang="sk-SK" i="1" dirty="0" err="1" smtClean="0">
                <a:latin typeface="Calibri" pitchFamily="34" charset="0"/>
                <a:cs typeface="Calibri" pitchFamily="34" charset="0"/>
              </a:rPr>
              <a:t>λ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(0)</a:t>
            </a:r>
            <a:r>
              <a:rPr lang="sk-SK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sk-SK" dirty="0" err="1" smtClean="0">
                <a:latin typeface="Calibri" pitchFamily="34" charset="0"/>
                <a:cs typeface="Calibri" pitchFamily="34" charset="0"/>
              </a:rPr>
              <a:t>d</a:t>
            </a:r>
            <a:r>
              <a:rPr lang="sk-SK" i="1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sk-SK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dirty="0" smtClean="0">
                <a:latin typeface="Calibri" pitchFamily="34" charset="0"/>
                <a:cs typeface="Calibri" pitchFamily="34" charset="0"/>
                <a:sym typeface="Symbol"/>
              </a:rPr>
              <a:t></a:t>
            </a:r>
            <a:r>
              <a:rPr lang="sk-SK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sk-SK" dirty="0" smtClean="0">
                <a:latin typeface="Calibri" panose="020F0502020204030204" pitchFamily="34" charset="0"/>
              </a:rPr>
              <a:t> 	</a:t>
            </a:r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Calibri" panose="020F0502020204030204" pitchFamily="34" charset="0"/>
              </a:rPr>
              <a:t>      (len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jedna práca: KHASANOV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al. </a:t>
            </a:r>
            <a:r>
              <a:rPr lang="sk-SK" sz="2400" i="1" dirty="0" err="1" smtClean="0">
                <a:latin typeface="Calibri" pitchFamily="34" charset="0"/>
                <a:cs typeface="Calibri" pitchFamily="34" charset="0"/>
              </a:rPr>
              <a:t>Effect</a:t>
            </a:r>
            <a:r>
              <a:rPr lang="sk-SK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i="1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k-SK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i="1" dirty="0" err="1" smtClean="0">
                <a:latin typeface="Calibri" pitchFamily="34" charset="0"/>
                <a:cs typeface="Calibri" pitchFamily="34" charset="0"/>
              </a:rPr>
              <a:t>Pressure</a:t>
            </a:r>
            <a:r>
              <a:rPr lang="sk-SK" sz="2400" i="1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sk-SK" sz="2400" i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sk-SK" sz="2400" i="1" dirty="0" smtClean="0">
                <a:latin typeface="Calibri" pitchFamily="34" charset="0"/>
                <a:cs typeface="Calibri" pitchFamily="34" charset="0"/>
              </a:rPr>
              <a:t> Gin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sk-SK" sz="2400" i="1" dirty="0" err="1" smtClean="0">
                <a:latin typeface="Calibri" pitchFamily="34" charset="0"/>
                <a:cs typeface="Calibri" pitchFamily="34" charset="0"/>
              </a:rPr>
              <a:t>burg-Landau</a:t>
            </a:r>
            <a:r>
              <a:rPr lang="sk-SK" sz="2400" i="1" dirty="0" smtClean="0">
                <a:latin typeface="Calibri" pitchFamily="34" charset="0"/>
                <a:cs typeface="Calibri" pitchFamily="34" charset="0"/>
              </a:rPr>
              <a:t> Parameter κ =  λ/ξ in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YB</a:t>
            </a:r>
            <a:r>
              <a:rPr lang="sk-SK" sz="2400" baseline="-25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endParaRPr lang="sk-SK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i="1" dirty="0" smtClean="0"/>
              <a:t>ξ</a:t>
            </a:r>
            <a:r>
              <a:rPr lang="sk-SK" sz="2400" dirty="0" smtClean="0">
                <a:latin typeface="Calibri" panose="020F0502020204030204" pitchFamily="34" charset="0"/>
              </a:rPr>
              <a:t>(0) je nepriamo úmerná </a:t>
            </a:r>
            <a:r>
              <a:rPr lang="sk-SK" sz="2400" i="1" dirty="0" smtClean="0">
                <a:latin typeface="Calibri" panose="020F0502020204030204" pitchFamily="34" charset="0"/>
              </a:rPr>
              <a:t>H</a:t>
            </a:r>
            <a:r>
              <a:rPr lang="sk-SK" sz="2400" i="1" baseline="-25000" dirty="0" smtClean="0">
                <a:latin typeface="Calibri" panose="020F0502020204030204" pitchFamily="34" charset="0"/>
              </a:rPr>
              <a:t>c</a:t>
            </a:r>
            <a:r>
              <a:rPr lang="sk-SK" sz="2400" baseline="-25000" dirty="0" smtClean="0">
                <a:latin typeface="Calibri" panose="020F0502020204030204" pitchFamily="34" charset="0"/>
              </a:rPr>
              <a:t>2</a:t>
            </a:r>
            <a:r>
              <a:rPr lang="sk-SK" sz="2400" dirty="0" smtClean="0">
                <a:latin typeface="Calibri" panose="020F0502020204030204" pitchFamily="34" charset="0"/>
              </a:rPr>
              <a:t>(0): </a:t>
            </a:r>
            <a:r>
              <a:rPr lang="sk-SK" sz="2400" i="1" dirty="0" smtClean="0"/>
              <a:t>ξ</a:t>
            </a:r>
            <a:r>
              <a:rPr lang="sk-SK" sz="2400" dirty="0" smtClean="0">
                <a:latin typeface="Calibri" panose="020F0502020204030204" pitchFamily="34" charset="0"/>
              </a:rPr>
              <a:t>(0) ≈ 1/√ </a:t>
            </a:r>
            <a:r>
              <a:rPr lang="sk-SK" sz="2400" i="1" dirty="0" smtClean="0">
                <a:latin typeface="Calibri" panose="020F0502020204030204" pitchFamily="34" charset="0"/>
              </a:rPr>
              <a:t>H</a:t>
            </a:r>
            <a:r>
              <a:rPr lang="sk-SK" sz="2400" i="1" baseline="-25000" dirty="0" smtClean="0">
                <a:latin typeface="Calibri" panose="020F0502020204030204" pitchFamily="34" charset="0"/>
              </a:rPr>
              <a:t>c</a:t>
            </a:r>
            <a:r>
              <a:rPr lang="sk-SK" sz="2400" baseline="-25000" dirty="0" smtClean="0">
                <a:latin typeface="Calibri" panose="020F0502020204030204" pitchFamily="34" charset="0"/>
              </a:rPr>
              <a:t>2</a:t>
            </a:r>
            <a:r>
              <a:rPr lang="sk-SK" sz="2400" dirty="0" smtClean="0">
                <a:latin typeface="Calibri" panose="020F0502020204030204" pitchFamily="34" charset="0"/>
              </a:rPr>
              <a:t>(0) </a:t>
            </a:r>
            <a:r>
              <a:rPr lang="sk-SK" sz="2400" dirty="0" smtClean="0">
                <a:latin typeface="Calibri" panose="020F0502020204030204" pitchFamily="34" charset="0"/>
                <a:sym typeface="Symbol"/>
              </a:rPr>
              <a:t></a:t>
            </a:r>
            <a:r>
              <a:rPr lang="sk-SK" sz="2400" dirty="0" smtClean="0"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latin typeface="Calibri" panose="020F0502020204030204" pitchFamily="34" charset="0"/>
              </a:rPr>
              <a:t>presné určenie vplyvu </a:t>
            </a:r>
            <a:r>
              <a:rPr lang="sk-SK" sz="2400" b="1" i="1" dirty="0" smtClean="0">
                <a:latin typeface="Calibri" panose="020F0502020204030204" pitchFamily="34" charset="0"/>
              </a:rPr>
              <a:t>p</a:t>
            </a:r>
            <a:r>
              <a:rPr lang="sk-SK" sz="2400" b="1" dirty="0" smtClean="0">
                <a:latin typeface="Calibri" panose="020F0502020204030204" pitchFamily="34" charset="0"/>
              </a:rPr>
              <a:t> na </a:t>
            </a:r>
            <a:r>
              <a:rPr lang="el-GR" sz="2400" b="1" i="1" dirty="0" smtClean="0">
                <a:latin typeface="Calibri" panose="020F0502020204030204" pitchFamily="34" charset="0"/>
              </a:rPr>
              <a:t>κ</a:t>
            </a:r>
            <a:r>
              <a:rPr lang="sk-SK" sz="2400" b="1" dirty="0" smtClean="0">
                <a:latin typeface="Calibri" panose="020F0502020204030204" pitchFamily="34" charset="0"/>
              </a:rPr>
              <a:t>(0)</a:t>
            </a:r>
            <a:endParaRPr lang="sk-SK" sz="2400" b="1" i="1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sk-SK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mo</a:t>
            </a:r>
            <a:r>
              <a:rPr lang="sk-SK" sz="2400" dirty="0" err="1" smtClean="0">
                <a:latin typeface="Calibri" panose="020F0502020204030204" pitchFamily="34" charset="0"/>
              </a:rPr>
              <a:t>žný</a:t>
            </a:r>
            <a:r>
              <a:rPr lang="sk-SK" sz="2400" dirty="0" smtClean="0">
                <a:latin typeface="Calibri" panose="020F0502020204030204" pitchFamily="34" charset="0"/>
              </a:rPr>
              <a:t> prechod </a:t>
            </a:r>
            <a:r>
              <a:rPr lang="sk-SK" sz="2400" dirty="0" err="1" smtClean="0">
                <a:latin typeface="Calibri" panose="020F0502020204030204" pitchFamily="34" charset="0"/>
              </a:rPr>
              <a:t>supravodiča</a:t>
            </a:r>
            <a:r>
              <a:rPr lang="sk-SK" sz="2400" dirty="0" smtClean="0">
                <a:latin typeface="Calibri" panose="020F0502020204030204" pitchFamily="34" charset="0"/>
              </a:rPr>
              <a:t> II. typu na I. typ?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ek 8" descr="Kryštálová štruktú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25409"/>
            <a:ext cx="2343098" cy="1907447"/>
          </a:xfrm>
          <a:prstGeom prst="rect">
            <a:avLst/>
          </a:prstGeom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524328" y="5157192"/>
          <a:ext cx="1366837" cy="1401763"/>
        </p:xfrm>
        <a:graphic>
          <a:graphicData uri="http://schemas.openxmlformats.org/presentationml/2006/ole">
            <p:oleObj spid="_x0000_s2050" name="Equation" r:id="rId4" imgW="40608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r>
              <a:rPr lang="sk-SK" dirty="0" smtClean="0"/>
              <a:t>á</a:t>
            </a:r>
            <a:r>
              <a:rPr lang="en-US" dirty="0" err="1" smtClean="0"/>
              <a:t>lne</a:t>
            </a:r>
            <a:r>
              <a:rPr lang="en-US" dirty="0" smtClean="0"/>
              <a:t> </a:t>
            </a:r>
            <a:r>
              <a:rPr lang="en-US" dirty="0" err="1" smtClean="0"/>
              <a:t>detaily</a:t>
            </a:r>
            <a:endParaRPr lang="sk-SK" dirty="0"/>
          </a:p>
        </p:txBody>
      </p:sp>
      <p:pic>
        <p:nvPicPr>
          <p:cNvPr id="1026" name="Picture 2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07694"/>
            <a:ext cx="7992888" cy="39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580112" y="135354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Piestikov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kvapalinov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kom</a:t>
            </a:r>
            <a:r>
              <a:rPr lang="sk-SK" dirty="0" err="1" smtClean="0"/>
              <a:t>ôrka</a:t>
            </a:r>
            <a:r>
              <a:rPr lang="sk-SK" dirty="0" smtClean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= 3 G</a:t>
            </a:r>
            <a:r>
              <a:rPr lang="sk-SK" dirty="0" smtClean="0"/>
              <a:t>P</a:t>
            </a:r>
            <a:r>
              <a:rPr lang="en-US" dirty="0" smtClean="0"/>
              <a:t>a</a:t>
            </a:r>
            <a:endParaRPr lang="sk-SK" dirty="0" smtClean="0"/>
          </a:p>
          <a:p>
            <a:r>
              <a:rPr lang="sk-SK" dirty="0" smtClean="0"/>
              <a:t>Manometer: </a:t>
            </a:r>
            <a:r>
              <a:rPr lang="sk-SK" dirty="0" err="1" smtClean="0"/>
              <a:t>T</a:t>
            </a:r>
            <a:r>
              <a:rPr lang="sk-SK" baseline="-25000" dirty="0" err="1"/>
              <a:t>c</a:t>
            </a:r>
            <a:r>
              <a:rPr lang="sk-SK" dirty="0" smtClean="0"/>
              <a:t>(</a:t>
            </a:r>
            <a:r>
              <a:rPr lang="sk-SK" dirty="0" err="1" smtClean="0"/>
              <a:t>Sn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051720" y="1353542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Ac</a:t>
            </a:r>
            <a:r>
              <a:rPr lang="sk-SK" dirty="0" smtClean="0"/>
              <a:t> </a:t>
            </a:r>
            <a:r>
              <a:rPr lang="sk-SK" dirty="0" err="1" smtClean="0"/>
              <a:t>suceptometer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Cu</a:t>
            </a:r>
            <a:r>
              <a:rPr lang="sk-SK" dirty="0" smtClean="0"/>
              <a:t> drôt, priemer 60 </a:t>
            </a:r>
            <a:r>
              <a:rPr lang="sk-SK" dirty="0" smtClean="0">
                <a:sym typeface="Symbol"/>
              </a:rPr>
              <a:t>m</a:t>
            </a:r>
            <a:endParaRPr lang="sk-SK" dirty="0" smtClean="0"/>
          </a:p>
          <a:p>
            <a:r>
              <a:rPr lang="sk-SK" dirty="0"/>
              <a:t>Primár  160 závitov</a:t>
            </a:r>
          </a:p>
          <a:p>
            <a:r>
              <a:rPr lang="sk-SK" dirty="0"/>
              <a:t>Sekundár </a:t>
            </a:r>
            <a:r>
              <a:rPr lang="sk-SK" dirty="0" smtClean="0"/>
              <a:t>2 x 300 závitov</a:t>
            </a:r>
            <a:endParaRPr lang="sk-SK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 výsledky</a:t>
            </a:r>
            <a:endParaRPr lang="sk-SK" dirty="0"/>
          </a:p>
        </p:txBody>
      </p:sp>
      <p:pic>
        <p:nvPicPr>
          <p:cNvPr id="2050" name="Picture 2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632752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150527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paj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484784"/>
            <a:ext cx="3499054" cy="24555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149080"/>
            <a:ext cx="2200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509</Words>
  <Application>Microsoft Office PowerPoint</Application>
  <PresentationFormat>Prezentácia na obrazovke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Motív Office</vt:lpstr>
      <vt:lpstr>Equation</vt:lpstr>
      <vt:lpstr> Súťaž mladých vedeckých pracovníkov ÚEF SAV do 35 rokov 2016  Matúš Orendáč  Školiteľ: Slavomír Gabáni</vt:lpstr>
      <vt:lpstr>Štúdium</vt:lpstr>
      <vt:lpstr>Publikácie</vt:lpstr>
      <vt:lpstr>VPLYV TLAKU NA  GINZBURGOV-LANDAUOV PARAMETER  V  SUPRAVODIVOM YB6 </vt:lpstr>
      <vt:lpstr>Ginzburgov-Landauov parameter</vt:lpstr>
      <vt:lpstr>Supravodiče I. a II. typu</vt:lpstr>
      <vt:lpstr>Vzorka YB6</vt:lpstr>
      <vt:lpstr>Experimentálne detaily</vt:lpstr>
      <vt:lpstr>Experimentálne výsledky</vt:lpstr>
      <vt:lpstr>Experimentálne výsledky</vt:lpstr>
      <vt:lpstr>Experimentálne výsledky</vt:lpstr>
      <vt:lpstr>Záver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ofnt</dc:creator>
  <cp:lastModifiedBy>ofnt</cp:lastModifiedBy>
  <cp:revision>90</cp:revision>
  <dcterms:created xsi:type="dcterms:W3CDTF">2015-12-07T07:54:54Z</dcterms:created>
  <dcterms:modified xsi:type="dcterms:W3CDTF">2016-12-14T11:48:43Z</dcterms:modified>
</cp:coreProperties>
</file>