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9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74" r:id="rId12"/>
    <p:sldId id="275" r:id="rId13"/>
    <p:sldId id="276" r:id="rId14"/>
    <p:sldId id="268" r:id="rId15"/>
    <p:sldId id="269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2" autoAdjust="0"/>
    <p:restoredTop sz="94713" autoAdjust="0"/>
  </p:normalViewPr>
  <p:slideViewPr>
    <p:cSldViewPr showGuides="1">
      <p:cViewPr>
        <p:scale>
          <a:sx n="98" d="100"/>
          <a:sy n="98" d="100"/>
        </p:scale>
        <p:origin x="-11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0D4E-3DD6-4415-9079-40265CADF414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5AD9-21B5-4611-A8E4-DBDBC24AC65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8DEC-F754-40B9-BCF3-88B5E1D85728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A9F4B-A1AC-4A31-94BF-0071463EF80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01FD9-7DE1-4C6A-B798-E79741F3AD1A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D1C9-D668-4F6E-98D3-62E4D94A5D6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D722B-DB3A-485C-9772-8E53AC8B623D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27C1-1944-47AB-BC9C-9F74504B533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270E6-D031-45AC-BF03-6E756840238D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2A75-DA8E-4FA6-B2B8-2C36BFA0302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E47D-AC5B-4E61-B3C2-C0C4ACFF68D0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EA84C-84F5-461E-813C-28DEABE408A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4E9E-AED9-49AF-BE94-3122AD915DA6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07F2-F158-47BC-82F0-E3F942C56AD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AC5D-48BD-410A-B45B-1D60E2C94A8E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122-205F-4794-AD9D-00D4BAE429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FE8F-DA43-461B-8EFD-F288EBD4A954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466A-8B17-4905-900A-6F98D3C4D7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B376-30DF-4569-8C16-A0C5DA7DB698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4704-7D41-405C-A782-FBFB0B020C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1F14F-D1D3-43DC-911B-167F6F930804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9B94F-0259-4CCD-914C-C557F8C587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7F2CA3-5656-4D58-9D5A-414D99FC284B}" type="datetimeFigureOut">
              <a:rPr lang="sk-SK"/>
              <a:pPr>
                <a:defRPr/>
              </a:pPr>
              <a:t>31. 5. 2016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C726E9-AAB0-466E-8A55-EC11B73229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14.wmf"/><Relationship Id="rId5" Type="http://schemas.openxmlformats.org/officeDocument/2006/relationships/image" Target="../media/image31.jpeg"/><Relationship Id="rId10" Type="http://schemas.openxmlformats.org/officeDocument/2006/relationships/image" Target="../media/image1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k/url?sa=i&amp;rct=j&amp;q=&amp;esrc=s&amp;source=images&amp;cd=&amp;cad=rja&amp;uact=8&amp;ved=0ahUKEwiU0syt8ffMAhUEfxoKHZNCCMUQjRwIBw&amp;url=http://zajtrajsienoviny.sk/2014/03/veda-ludskou-recou/&amp;psig=AFQjCNGvAtOzV0QKfM0tnGvzlf6X1-EILA&amp;ust=1464357027486553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42317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1400" dirty="0" err="1" smtClean="0"/>
              <a:t>Vpyv</a:t>
            </a:r>
            <a:r>
              <a:rPr lang="sk-SK" sz="1400" dirty="0" smtClean="0"/>
              <a:t> extrémnych podmienok, hlavne nízkych teplôt (0.05-300 K), vysokých tlakov (0-3-14 </a:t>
            </a:r>
            <a:r>
              <a:rPr lang="sk-SK" sz="1400" dirty="0" err="1" smtClean="0"/>
              <a:t>GPa</a:t>
            </a:r>
            <a:r>
              <a:rPr lang="sk-SK" sz="1400" dirty="0" smtClean="0"/>
              <a:t>) a magnetických polí (0-12-18 T), na transportné, magnetické a tepelné vlastnosti tuhých látok. </a:t>
            </a:r>
          </a:p>
          <a:p>
            <a:r>
              <a:rPr lang="sk-SK" sz="1400" dirty="0" smtClean="0"/>
              <a:t>Konkrétne ide o silne </a:t>
            </a:r>
            <a:r>
              <a:rPr lang="sk-SK" sz="1400" dirty="0" err="1" smtClean="0"/>
              <a:t>korelované</a:t>
            </a:r>
            <a:r>
              <a:rPr lang="sk-SK" sz="1400" dirty="0" smtClean="0"/>
              <a:t> elektrónové systémy na báze </a:t>
            </a:r>
            <a:r>
              <a:rPr lang="sk-SK" sz="1400" dirty="0" err="1" smtClean="0"/>
              <a:t>boridov</a:t>
            </a:r>
            <a:r>
              <a:rPr lang="sk-SK" sz="1400" dirty="0" smtClean="0"/>
              <a:t> vzácnych zemín:</a:t>
            </a:r>
          </a:p>
          <a:p>
            <a:r>
              <a:rPr lang="sk-SK" sz="1400" dirty="0" smtClean="0"/>
              <a:t> 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err="1" smtClean="0"/>
              <a:t>3D-Topologický</a:t>
            </a:r>
            <a:r>
              <a:rPr lang="sk-SK" sz="1400" dirty="0" smtClean="0"/>
              <a:t> </a:t>
            </a:r>
            <a:r>
              <a:rPr lang="sk-SK" sz="1400" dirty="0" err="1" smtClean="0"/>
              <a:t>Kondo</a:t>
            </a:r>
            <a:r>
              <a:rPr lang="sk-SK" sz="1400" dirty="0" smtClean="0"/>
              <a:t> Izolátor </a:t>
            </a:r>
            <a:r>
              <a:rPr lang="sk-SK" sz="1400" b="1" dirty="0" err="1" smtClean="0"/>
              <a:t>SmB</a:t>
            </a:r>
            <a:r>
              <a:rPr lang="sk-SK" sz="1400" b="1" baseline="-25000" dirty="0" err="1" smtClean="0"/>
              <a:t>6</a:t>
            </a:r>
            <a:r>
              <a:rPr lang="sk-SK" sz="1400" dirty="0" smtClean="0"/>
              <a:t> a jeho tuhé roztoky – aj pod tlakom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err="1" smtClean="0"/>
              <a:t>2D-Shastry-Sutherland</a:t>
            </a:r>
            <a:r>
              <a:rPr lang="sk-SK" sz="1400" dirty="0" smtClean="0"/>
              <a:t> frustrovaný </a:t>
            </a:r>
            <a:r>
              <a:rPr lang="sk-SK" sz="1400" dirty="0" err="1" smtClean="0"/>
              <a:t>antiferomagnet</a:t>
            </a:r>
            <a:r>
              <a:rPr lang="sk-SK" sz="1400" dirty="0" smtClean="0"/>
              <a:t> </a:t>
            </a:r>
            <a:r>
              <a:rPr lang="sk-SK" sz="1400" b="1" dirty="0" err="1" smtClean="0"/>
              <a:t>TmB</a:t>
            </a:r>
            <a:r>
              <a:rPr lang="sk-SK" sz="1400" b="1" baseline="-25000" dirty="0" err="1" smtClean="0"/>
              <a:t>4</a:t>
            </a:r>
            <a:r>
              <a:rPr lang="sk-SK" sz="1400" dirty="0" smtClean="0"/>
              <a:t> a jeho roztoky – aj pod tlakom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err="1" smtClean="0"/>
              <a:t>BCS</a:t>
            </a:r>
            <a:r>
              <a:rPr lang="sk-SK" sz="1400" dirty="0" smtClean="0"/>
              <a:t> </a:t>
            </a:r>
            <a:r>
              <a:rPr lang="sk-SK" sz="1400" dirty="0" err="1" smtClean="0"/>
              <a:t>supravodiče</a:t>
            </a:r>
            <a:r>
              <a:rPr lang="sk-SK" sz="1400" dirty="0" smtClean="0"/>
              <a:t> </a:t>
            </a:r>
            <a:r>
              <a:rPr lang="sk-SK" sz="1400" b="1" dirty="0" err="1" smtClean="0"/>
              <a:t>YB</a:t>
            </a:r>
            <a:r>
              <a:rPr lang="sk-SK" sz="1400" b="1" baseline="-25000" dirty="0" err="1" smtClean="0"/>
              <a:t>6</a:t>
            </a:r>
            <a:r>
              <a:rPr lang="sk-SK" sz="1400" dirty="0" smtClean="0"/>
              <a:t>, </a:t>
            </a:r>
            <a:r>
              <a:rPr lang="sk-SK" sz="1400" dirty="0" err="1" smtClean="0"/>
              <a:t>LuB</a:t>
            </a:r>
            <a:r>
              <a:rPr lang="sk-SK" sz="1400" baseline="-25000" dirty="0" err="1" smtClean="0"/>
              <a:t>12</a:t>
            </a:r>
            <a:r>
              <a:rPr lang="sk-SK" sz="1400" dirty="0" smtClean="0"/>
              <a:t>, </a:t>
            </a:r>
            <a:r>
              <a:rPr lang="sk-SK" sz="1400" dirty="0" err="1" smtClean="0"/>
              <a:t>ZrB</a:t>
            </a:r>
            <a:r>
              <a:rPr lang="sk-SK" sz="1400" baseline="-25000" dirty="0" err="1" smtClean="0"/>
              <a:t>12</a:t>
            </a:r>
            <a:r>
              <a:rPr lang="sk-SK" sz="1400" dirty="0" smtClean="0"/>
              <a:t> a ich tuhé roztoky – aj pod tlakom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err="1" smtClean="0"/>
              <a:t>3D-frustrované</a:t>
            </a:r>
            <a:r>
              <a:rPr lang="sk-SK" sz="1400" dirty="0" smtClean="0"/>
              <a:t> </a:t>
            </a:r>
            <a:r>
              <a:rPr lang="sk-SK" sz="1400" dirty="0" err="1" smtClean="0"/>
              <a:t>antiferomagnety</a:t>
            </a:r>
            <a:r>
              <a:rPr lang="sk-SK" sz="1400" dirty="0" smtClean="0"/>
              <a:t> </a:t>
            </a:r>
            <a:r>
              <a:rPr lang="sk-SK" sz="1400" b="1" dirty="0" err="1" smtClean="0"/>
              <a:t>HoB</a:t>
            </a:r>
            <a:r>
              <a:rPr lang="sk-SK" sz="1400" b="1" baseline="-25000" dirty="0" err="1" smtClean="0"/>
              <a:t>12</a:t>
            </a:r>
            <a:r>
              <a:rPr lang="sk-SK" sz="1400" dirty="0" smtClean="0"/>
              <a:t>, </a:t>
            </a:r>
            <a:r>
              <a:rPr lang="sk-SK" sz="1400" dirty="0" err="1" smtClean="0"/>
              <a:t>TmB</a:t>
            </a:r>
            <a:r>
              <a:rPr lang="sk-SK" sz="1400" baseline="-25000" dirty="0" err="1" smtClean="0"/>
              <a:t>12</a:t>
            </a:r>
            <a:r>
              <a:rPr lang="sk-SK" sz="1400" dirty="0" smtClean="0"/>
              <a:t>, </a:t>
            </a:r>
            <a:r>
              <a:rPr lang="sk-SK" sz="1400" dirty="0" err="1" smtClean="0"/>
              <a:t>YbB</a:t>
            </a:r>
            <a:r>
              <a:rPr lang="sk-SK" sz="1400" baseline="-25000" dirty="0" err="1" smtClean="0"/>
              <a:t>12</a:t>
            </a:r>
            <a:r>
              <a:rPr lang="sk-SK" sz="1400" dirty="0" smtClean="0"/>
              <a:t> a ich tuhé roztoky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smtClean="0"/>
              <a:t>supravodivé tenké filmy </a:t>
            </a:r>
            <a:r>
              <a:rPr lang="sk-SK" sz="1400" b="1" dirty="0" err="1" smtClean="0"/>
              <a:t>Nb</a:t>
            </a:r>
            <a:r>
              <a:rPr lang="sk-SK" sz="1400" dirty="0" smtClean="0"/>
              <a:t> pod tlakom</a:t>
            </a:r>
          </a:p>
          <a:p>
            <a:pPr marL="800100" lvl="1" indent="-342900">
              <a:buFont typeface="+mj-lt"/>
              <a:buAutoNum type="arabicPeriod"/>
            </a:pPr>
            <a:r>
              <a:rPr lang="sk-SK" sz="1400" dirty="0" smtClean="0"/>
              <a:t>tenké filmy </a:t>
            </a:r>
            <a:r>
              <a:rPr lang="sk-SK" sz="1400" dirty="0" err="1" smtClean="0"/>
              <a:t>multivrstiev</a:t>
            </a:r>
            <a:r>
              <a:rPr lang="sk-SK" sz="1400" dirty="0" smtClean="0"/>
              <a:t> </a:t>
            </a:r>
            <a:r>
              <a:rPr lang="sk-SK" sz="1400" b="1" dirty="0" err="1" smtClean="0"/>
              <a:t>Si-Ge</a:t>
            </a:r>
            <a:r>
              <a:rPr lang="sk-SK" sz="1400" dirty="0" smtClean="0"/>
              <a:t> – kvantový </a:t>
            </a:r>
            <a:r>
              <a:rPr lang="sk-SK" sz="1400" dirty="0" err="1" smtClean="0"/>
              <a:t>Hallov</a:t>
            </a:r>
            <a:r>
              <a:rPr lang="sk-SK" sz="1400" dirty="0" smtClean="0"/>
              <a:t> jav (</a:t>
            </a:r>
            <a:r>
              <a:rPr lang="sk-SK" sz="1400" dirty="0" err="1" smtClean="0"/>
              <a:t>QHE</a:t>
            </a:r>
            <a:r>
              <a:rPr lang="sk-SK" sz="1400" dirty="0" smtClean="0"/>
              <a:t>) </a:t>
            </a:r>
            <a:r>
              <a:rPr lang="sk-SK" sz="1400" dirty="0" err="1" smtClean="0"/>
              <a:t>90mK@8</a:t>
            </a:r>
            <a:r>
              <a:rPr lang="sk-SK" sz="1400" dirty="0" smtClean="0"/>
              <a:t> T</a:t>
            </a:r>
            <a:r>
              <a:rPr lang="sk-SK" sz="1400" i="1" dirty="0" smtClean="0"/>
              <a:t>      </a:t>
            </a:r>
            <a:endParaRPr lang="sk-SK" sz="14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23528" y="908720"/>
            <a:ext cx="8643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VÝSKUMNÉ TÉMY SMERU 2012-2015, riešitelia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pic>
        <p:nvPicPr>
          <p:cNvPr id="2" name="Picture 2" descr="http://ofnt.saske.sk/sav/staff/obr/flachb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1097280" cy="1463040"/>
          </a:xfrm>
          <a:prstGeom prst="rect">
            <a:avLst/>
          </a:prstGeom>
          <a:noFill/>
        </p:spPr>
      </p:pic>
      <p:sp>
        <p:nvSpPr>
          <p:cNvPr id="23" name="BlokTextu 8"/>
          <p:cNvSpPr txBox="1">
            <a:spLocks noChangeArrowheads="1"/>
          </p:cNvSpPr>
          <p:nvPr/>
        </p:nvSpPr>
        <p:spPr bwMode="auto">
          <a:xfrm>
            <a:off x="251520" y="2852936"/>
            <a:ext cx="176522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Karol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Flachbart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(64)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Doc.,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RNDr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DrSc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FTE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,0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ofnt.saske.sk/sav/staff/obr/gaba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656" y="1340768"/>
            <a:ext cx="1097280" cy="1463040"/>
          </a:xfrm>
          <a:prstGeom prst="rect">
            <a:avLst/>
          </a:prstGeom>
          <a:noFill/>
        </p:spPr>
      </p:pic>
      <p:sp>
        <p:nvSpPr>
          <p:cNvPr id="24" name="BlokTextu 8"/>
          <p:cNvSpPr txBox="1">
            <a:spLocks noChangeArrowheads="1"/>
          </p:cNvSpPr>
          <p:nvPr/>
        </p:nvSpPr>
        <p:spPr bwMode="auto">
          <a:xfrm>
            <a:off x="2530636" y="2852936"/>
            <a:ext cx="18854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Slavom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ír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Gabáni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42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RNDr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FTE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,0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ofnt.saske.sk/sav/staff/obr/ga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2912" y="1340768"/>
            <a:ext cx="1097280" cy="1463040"/>
          </a:xfrm>
          <a:prstGeom prst="rect">
            <a:avLst/>
          </a:prstGeom>
          <a:noFill/>
        </p:spPr>
      </p:pic>
      <p:sp>
        <p:nvSpPr>
          <p:cNvPr id="26" name="BlokTextu 8"/>
          <p:cNvSpPr txBox="1">
            <a:spLocks noChangeArrowheads="1"/>
          </p:cNvSpPr>
          <p:nvPr/>
        </p:nvSpPr>
        <p:spPr bwMode="auto">
          <a:xfrm>
            <a:off x="5100062" y="2852936"/>
            <a:ext cx="13789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Emil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Gažo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55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Ing.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FTE =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0,5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D:\USERS\Photos_and_pictures\15_Nastenka\Gabi  jr.JPG"/>
          <p:cNvPicPr>
            <a:picLocks noChangeAspect="1" noChangeArrowheads="1"/>
          </p:cNvPicPr>
          <p:nvPr/>
        </p:nvPicPr>
        <p:blipFill>
          <a:blip r:embed="rId6" cstate="print"/>
          <a:srcRect t="5468" b="4648"/>
          <a:stretch>
            <a:fillRect/>
          </a:stretch>
        </p:blipFill>
        <p:spPr bwMode="auto">
          <a:xfrm>
            <a:off x="7452320" y="1340768"/>
            <a:ext cx="1080120" cy="1456277"/>
          </a:xfrm>
          <a:prstGeom prst="rect">
            <a:avLst/>
          </a:prstGeom>
          <a:noFill/>
        </p:spPr>
      </p:pic>
      <p:sp>
        <p:nvSpPr>
          <p:cNvPr id="28" name="BlokTextu 8"/>
          <p:cNvSpPr txBox="1">
            <a:spLocks noChangeArrowheads="1"/>
          </p:cNvSpPr>
          <p:nvPr/>
        </p:nvSpPr>
        <p:spPr bwMode="auto">
          <a:xfrm>
            <a:off x="7158385" y="2852936"/>
            <a:ext cx="17267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dirty="0" smtClean="0">
                <a:latin typeface="Arial" pitchFamily="34" charset="0"/>
                <a:cs typeface="Arial" pitchFamily="34" charset="0"/>
              </a:rPr>
              <a:t>Gabriel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Pristáš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RNDr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FTE =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,0</a:t>
            </a:r>
            <a:endParaRPr lang="sk-SK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8"/>
          <p:cNvSpPr txBox="1">
            <a:spLocks noChangeArrowheads="1"/>
          </p:cNvSpPr>
          <p:nvPr/>
        </p:nvSpPr>
        <p:spPr bwMode="auto">
          <a:xfrm>
            <a:off x="289318" y="3626440"/>
            <a:ext cx="7739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u="sng" dirty="0" err="1" smtClean="0">
                <a:latin typeface="Arial" pitchFamily="34" charset="0"/>
                <a:cs typeface="Arial" pitchFamily="34" charset="0"/>
              </a:rPr>
              <a:t>PhD</a:t>
            </a:r>
            <a:r>
              <a:rPr lang="sk-SK" sz="1400" u="sng" dirty="0" smtClean="0">
                <a:latin typeface="Arial" pitchFamily="34" charset="0"/>
                <a:cs typeface="Arial" pitchFamily="34" charset="0"/>
              </a:rPr>
              <a:t> študenti: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I. Takáčová (2010-2014), M.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Orendáč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(2015-2019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- Gab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áni</a:t>
            </a:r>
            <a:endParaRPr lang="sk-SK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diplomanti: M.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Orendáč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(Bc. 2013, Mgr. 2015), J.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Kušnír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(Bc. 2014, Mgr. 2016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sk-SK" sz="1400" dirty="0" err="1" smtClean="0">
                <a:latin typeface="Arial" pitchFamily="34" charset="0"/>
                <a:cs typeface="Arial" pitchFamily="34" charset="0"/>
              </a:rPr>
              <a:t>Gabáni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TcHcP.jpg"/>
          <p:cNvPicPr>
            <a:picLocks noChangeAspect="1"/>
          </p:cNvPicPr>
          <p:nvPr/>
        </p:nvPicPr>
        <p:blipFill>
          <a:blip r:embed="rId2" cstate="print"/>
          <a:srcRect l="1470" t="4778" r="3308" b="4778"/>
          <a:stretch>
            <a:fillRect/>
          </a:stretch>
        </p:blipFill>
        <p:spPr>
          <a:xfrm>
            <a:off x="0" y="4674503"/>
            <a:ext cx="2987824" cy="2183497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776864" cy="121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sk-SK"/>
          </a:p>
        </p:txBody>
      </p:sp>
      <p:pic>
        <p:nvPicPr>
          <p:cNvPr id="10" name="Obrázok 9" descr="yb6_47kbar_Bscan.jpg"/>
          <p:cNvPicPr>
            <a:picLocks noChangeAspect="1"/>
          </p:cNvPicPr>
          <p:nvPr/>
        </p:nvPicPr>
        <p:blipFill>
          <a:blip r:embed="rId4" cstate="print"/>
          <a:srcRect l="5235" t="5901" r="4188" b="4539"/>
          <a:stretch>
            <a:fillRect/>
          </a:stretch>
        </p:blipFill>
        <p:spPr>
          <a:xfrm>
            <a:off x="179512" y="1052736"/>
            <a:ext cx="2448272" cy="1861612"/>
          </a:xfrm>
          <a:prstGeom prst="rect">
            <a:avLst/>
          </a:prstGeom>
        </p:spPr>
      </p:pic>
      <p:pic>
        <p:nvPicPr>
          <p:cNvPr id="11" name="Obrázok 10" descr="Hc3vsT.jpg"/>
          <p:cNvPicPr>
            <a:picLocks noChangeAspect="1"/>
          </p:cNvPicPr>
          <p:nvPr/>
        </p:nvPicPr>
        <p:blipFill>
          <a:blip r:embed="rId5" cstate="print"/>
          <a:srcRect l="3547" t="10273" r="4611" b="6421"/>
          <a:stretch>
            <a:fillRect/>
          </a:stretch>
        </p:blipFill>
        <p:spPr>
          <a:xfrm>
            <a:off x="107504" y="2858204"/>
            <a:ext cx="2609000" cy="1866940"/>
          </a:xfrm>
          <a:prstGeom prst="rect">
            <a:avLst/>
          </a:prstGeom>
        </p:spPr>
      </p:pic>
      <p:pic>
        <p:nvPicPr>
          <p:cNvPr id="13" name="Obrázok 12" descr="acXvsT.jpg"/>
          <p:cNvPicPr>
            <a:picLocks noChangeAspect="1"/>
          </p:cNvPicPr>
          <p:nvPr/>
        </p:nvPicPr>
        <p:blipFill>
          <a:blip r:embed="rId6" cstate="print"/>
          <a:srcRect l="4347" t="3186" r="4347" b="3186"/>
          <a:stretch>
            <a:fillRect/>
          </a:stretch>
        </p:blipFill>
        <p:spPr>
          <a:xfrm>
            <a:off x="3275856" y="1196752"/>
            <a:ext cx="2592288" cy="3626791"/>
          </a:xfrm>
          <a:prstGeom prst="rect">
            <a:avLst/>
          </a:prstGeom>
        </p:spPr>
      </p:pic>
      <p:pic>
        <p:nvPicPr>
          <p:cNvPr id="14" name="Obrázok 13" descr="TcV_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3347864" y="4816198"/>
            <a:ext cx="2736304" cy="2012551"/>
          </a:xfrm>
          <a:prstGeom prst="rect">
            <a:avLst/>
          </a:prstGeom>
        </p:spPr>
      </p:pic>
      <p:pic>
        <p:nvPicPr>
          <p:cNvPr id="15" name="Obrázok 14" descr="BG fits.jpg"/>
          <p:cNvPicPr>
            <a:picLocks noChangeAspect="1"/>
          </p:cNvPicPr>
          <p:nvPr/>
        </p:nvPicPr>
        <p:blipFill>
          <a:blip r:embed="rId8" cstate="print"/>
          <a:srcRect l="4562" t="4678" r="4562" b="3119"/>
          <a:stretch>
            <a:fillRect/>
          </a:stretch>
        </p:blipFill>
        <p:spPr>
          <a:xfrm>
            <a:off x="6372200" y="1052736"/>
            <a:ext cx="2486172" cy="3689693"/>
          </a:xfrm>
          <a:prstGeom prst="rect">
            <a:avLst/>
          </a:prstGeom>
        </p:spPr>
      </p:pic>
      <p:pic>
        <p:nvPicPr>
          <p:cNvPr id="16" name="Obrázok 15" descr="OmegaP.jpg"/>
          <p:cNvPicPr>
            <a:picLocks noChangeAspect="1"/>
          </p:cNvPicPr>
          <p:nvPr/>
        </p:nvPicPr>
        <p:blipFill>
          <a:blip r:embed="rId9" cstate="print"/>
          <a:srcRect l="4366" t="6872" r="3493" b="4581"/>
          <a:stretch>
            <a:fillRect/>
          </a:stretch>
        </p:blipFill>
        <p:spPr>
          <a:xfrm>
            <a:off x="6294556" y="4752528"/>
            <a:ext cx="2813948" cy="206084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Obrázok 3" descr="DAC Grenoble.JPG"/>
          <p:cNvPicPr>
            <a:picLocks noChangeAspect="1" noChangeArrowheads="1"/>
          </p:cNvPicPr>
          <p:nvPr/>
        </p:nvPicPr>
        <p:blipFill>
          <a:blip r:embed="rId10" cstate="print"/>
          <a:srcRect r="13074" b="4352"/>
          <a:stretch>
            <a:fillRect/>
          </a:stretch>
        </p:blipFill>
        <p:spPr bwMode="auto">
          <a:xfrm>
            <a:off x="0" y="0"/>
            <a:ext cx="9254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3" y="1"/>
            <a:ext cx="794115" cy="764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4" descr="D:\Work\Conferences&amp;travel\2014\SCES2014 Grenoble\CIMG974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64289" y="1"/>
            <a:ext cx="779709" cy="764703"/>
          </a:xfrm>
          <a:prstGeom prst="rect">
            <a:avLst/>
          </a:prstGeom>
          <a:noFill/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13" cstate="print"/>
          <a:srcRect t="49890"/>
          <a:stretch>
            <a:fillRect/>
          </a:stretch>
        </p:blipFill>
        <p:spPr bwMode="auto">
          <a:xfrm>
            <a:off x="6350039" y="0"/>
            <a:ext cx="2033799" cy="76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55867"/>
            <a:ext cx="2978844" cy="240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69" y="3789040"/>
            <a:ext cx="31875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590" y="3789040"/>
            <a:ext cx="30178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6609556" cy="36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3174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276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2976"/>
            <a:ext cx="3119068" cy="314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sk-SK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"/>
            <a:ext cx="7869978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7" descr="IMG_4699_m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3"/>
            <a:ext cx="178295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9" descr="Hall bar 45 de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63200"/>
            <a:ext cx="1800200" cy="135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5" name="Object 9" descr="noir)"/>
          <p:cNvGraphicFramePr>
            <a:graphicFrameLocks noChangeAspect="1"/>
          </p:cNvGraphicFramePr>
          <p:nvPr/>
        </p:nvGraphicFramePr>
        <p:xfrm>
          <a:off x="5796136" y="3356992"/>
          <a:ext cx="3308350" cy="3108325"/>
        </p:xfrm>
        <a:graphic>
          <a:graphicData uri="http://schemas.openxmlformats.org/presentationml/2006/ole">
            <p:oleObj spid="_x0000_s28675" name="Graph" r:id="rId6" imgW="3846240" imgH="3108960" progId="Origin50.Graph">
              <p:embed/>
            </p:oleObj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2051720" y="3213100"/>
          <a:ext cx="3681413" cy="3529013"/>
        </p:xfrm>
        <a:graphic>
          <a:graphicData uri="http://schemas.openxmlformats.org/presentationml/2006/ole">
            <p:oleObj spid="_x0000_s28677" name="Graph" r:id="rId7" imgW="3348000" imgH="2864160" progId="Origin50.Grap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  <a:defRPr/>
            </a:pPr>
            <a:r>
              <a:rPr lang="sk-SK" sz="1600" b="1" dirty="0" smtClean="0"/>
              <a:t>Problémy – experimentálne vybavenie, personálne zabezpečenie, ...</a:t>
            </a:r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experimentálne vybavenie je postačujúce, ale </a:t>
            </a:r>
            <a:r>
              <a:rPr lang="sk-SK" sz="1400" u="sng" dirty="0" smtClean="0"/>
              <a:t>musí fungovať</a:t>
            </a:r>
            <a:r>
              <a:rPr lang="sk-SK" sz="1400" dirty="0" smtClean="0"/>
              <a:t> a byť využívané aj ďalšie roky</a:t>
            </a:r>
          </a:p>
          <a:p>
            <a:pPr marL="1254125" lvl="2" indent="-339725">
              <a:buFont typeface="Wingdings" pitchFamily="2" charset="2"/>
              <a:buChar char="Ø"/>
            </a:pPr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nízke teploty a vysoké tlaky sú náročné na čas a </a:t>
            </a:r>
            <a:r>
              <a:rPr lang="sk-SK" sz="1400" u="sng" dirty="0" smtClean="0"/>
              <a:t>stredné financie</a:t>
            </a:r>
            <a:r>
              <a:rPr lang="sk-SK" sz="1400" dirty="0" smtClean="0"/>
              <a:t> (cca 10 </a:t>
            </a:r>
            <a:r>
              <a:rPr lang="sk-SK" sz="1400" dirty="0" err="1" smtClean="0"/>
              <a:t>000,-ky</a:t>
            </a:r>
            <a:r>
              <a:rPr lang="sk-SK" sz="1400" dirty="0" smtClean="0"/>
              <a:t> Eur)</a:t>
            </a:r>
          </a:p>
          <a:p>
            <a:pPr marL="1254125" lvl="2" indent="-339725">
              <a:buFont typeface="Wingdings" pitchFamily="2" charset="2"/>
              <a:buChar char="Ø"/>
            </a:pPr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potreba </a:t>
            </a:r>
            <a:r>
              <a:rPr lang="sk-SK" sz="1400" dirty="0" smtClean="0"/>
              <a:t>mladých ale šikovných a samostatných </a:t>
            </a:r>
            <a:r>
              <a:rPr lang="sk-SK" sz="1400" dirty="0" smtClean="0"/>
              <a:t>rúk (personálne zabezpečenie)</a:t>
            </a:r>
            <a:endParaRPr lang="sk-SK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66651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5"/>
              <a:defRPr/>
            </a:pPr>
            <a:r>
              <a:rPr lang="sk-SK" sz="1600" b="1" dirty="0" smtClean="0"/>
              <a:t>Vízie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207148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vízia na najbližšie 4 roky je jasná a </a:t>
            </a:r>
            <a:r>
              <a:rPr lang="sk-SK" sz="1400" u="sng" dirty="0" smtClean="0"/>
              <a:t>vychádza z plánov projektov </a:t>
            </a:r>
            <a:r>
              <a:rPr lang="sk-SK" sz="1400" u="sng" dirty="0" err="1" smtClean="0"/>
              <a:t>VEGA</a:t>
            </a:r>
            <a:r>
              <a:rPr lang="sk-SK" sz="1400" u="sng" dirty="0" smtClean="0"/>
              <a:t> a </a:t>
            </a:r>
            <a:r>
              <a:rPr lang="sk-SK" sz="1400" u="sng" dirty="0" err="1" smtClean="0"/>
              <a:t>APVV</a:t>
            </a:r>
            <a:r>
              <a:rPr lang="sk-SK" sz="1400" dirty="0" smtClean="0"/>
              <a:t>: </a:t>
            </a:r>
          </a:p>
          <a:p>
            <a:pPr marL="1254125" lvl="2" indent="88900">
              <a:buFont typeface="Arial" pitchFamily="34" charset="0"/>
              <a:buChar char="•"/>
            </a:pPr>
            <a:r>
              <a:rPr lang="sk-SK" sz="1400" dirty="0" smtClean="0"/>
              <a:t> pokračovať </a:t>
            </a:r>
            <a:r>
              <a:rPr lang="sk-SK" sz="1400" dirty="0" smtClean="0"/>
              <a:t>v štúdiu </a:t>
            </a:r>
            <a:r>
              <a:rPr lang="sk-SK" sz="1400" dirty="0" err="1" smtClean="0"/>
              <a:t>boridov</a:t>
            </a:r>
            <a:r>
              <a:rPr lang="sk-SK" sz="1400" dirty="0" smtClean="0"/>
              <a:t> vzácnych zemín v extrémnych </a:t>
            </a:r>
            <a:r>
              <a:rPr lang="sk-SK" sz="1400" dirty="0" smtClean="0"/>
              <a:t>podmienkach</a:t>
            </a:r>
          </a:p>
          <a:p>
            <a:pPr marL="1254125" lvl="2" indent="88900">
              <a:buFont typeface="Arial" pitchFamily="34" charset="0"/>
              <a:buChar char="•"/>
            </a:pPr>
            <a:r>
              <a:rPr lang="sk-SK" sz="1400" dirty="0" smtClean="0"/>
              <a:t> využívať </a:t>
            </a:r>
            <a:r>
              <a:rPr lang="sk-SK" sz="1400" dirty="0" smtClean="0"/>
              <a:t>čo najviac zariadení zakúpených zo </a:t>
            </a:r>
            <a:r>
              <a:rPr lang="sk-SK" sz="1400" dirty="0" err="1" smtClean="0"/>
              <a:t>ŠF</a:t>
            </a:r>
            <a:endParaRPr lang="sk-SK" sz="1400" dirty="0" smtClean="0"/>
          </a:p>
          <a:p>
            <a:pPr marL="1254125" lvl="2" indent="88900">
              <a:buFont typeface="Arial" pitchFamily="34" charset="0"/>
              <a:buChar char="•"/>
            </a:pPr>
            <a:r>
              <a:rPr lang="sk-SK" sz="1400" dirty="0" smtClean="0"/>
              <a:t> </a:t>
            </a:r>
            <a:r>
              <a:rPr lang="sk-SK" sz="1400" dirty="0" smtClean="0"/>
              <a:t>užšie </a:t>
            </a:r>
            <a:r>
              <a:rPr lang="sk-SK" sz="1400" dirty="0" smtClean="0"/>
              <a:t>spolupracovať s teoretikmi</a:t>
            </a:r>
          </a:p>
          <a:p>
            <a:pPr marL="1254125" lvl="2" indent="-339725">
              <a:buFont typeface="Wingdings" pitchFamily="2" charset="2"/>
              <a:buChar char="Ø"/>
            </a:pPr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zdokonaliť a zaviesť ďalšie </a:t>
            </a:r>
            <a:r>
              <a:rPr lang="sk-SK" sz="1400" u="sng" dirty="0" smtClean="0"/>
              <a:t>nové metódy</a:t>
            </a:r>
            <a:r>
              <a:rPr lang="sk-SK" sz="1400" dirty="0" smtClean="0"/>
              <a:t> merania fyzikálnych veličín pri </a:t>
            </a:r>
            <a:r>
              <a:rPr lang="sk-SK" sz="1400" u="sng" dirty="0" smtClean="0"/>
              <a:t>vysokých tlakoch</a:t>
            </a:r>
          </a:p>
          <a:p>
            <a:pPr marL="1254125" lvl="2" indent="-339725"/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štúdium </a:t>
            </a:r>
            <a:r>
              <a:rPr lang="sk-SK" sz="1400" u="sng" dirty="0" err="1" smtClean="0"/>
              <a:t>nízkorozmerných</a:t>
            </a:r>
            <a:r>
              <a:rPr lang="sk-SK" sz="1400" dirty="0" smtClean="0"/>
              <a:t> magnetických a supravodivých systémov na báze </a:t>
            </a:r>
            <a:r>
              <a:rPr lang="sk-SK" sz="1400" dirty="0" err="1" smtClean="0"/>
              <a:t>REB</a:t>
            </a:r>
            <a:r>
              <a:rPr lang="sk-SK" sz="1400" baseline="-25000" dirty="0" err="1" smtClean="0"/>
              <a:t>x</a:t>
            </a:r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endParaRPr lang="sk-SK" sz="1400" dirty="0" smtClean="0"/>
          </a:p>
          <a:p>
            <a:pPr marL="1254125" lvl="2" indent="-339725">
              <a:buFont typeface="Wingdings" pitchFamily="2" charset="2"/>
              <a:buChar char="Ø"/>
            </a:pPr>
            <a:r>
              <a:rPr lang="sk-SK" sz="1400" dirty="0" smtClean="0"/>
              <a:t>štúdium povrchových stavov (napr. v </a:t>
            </a:r>
            <a:r>
              <a:rPr lang="sk-SK" sz="1400" dirty="0" err="1" smtClean="0"/>
              <a:t>topologických</a:t>
            </a:r>
            <a:r>
              <a:rPr lang="sk-SK" sz="1400" dirty="0" smtClean="0"/>
              <a:t> izolátoroch, frustrovaných magnetických systémoch </a:t>
            </a:r>
            <a:r>
              <a:rPr lang="sk-SK" sz="1400" u="sng" dirty="0" smtClean="0"/>
              <a:t>metódou </a:t>
            </a:r>
            <a:r>
              <a:rPr lang="sk-SK" sz="1400" u="sng" dirty="0" err="1" smtClean="0"/>
              <a:t>STM</a:t>
            </a:r>
            <a:r>
              <a:rPr lang="sk-SK" sz="1400" u="sng" dirty="0" smtClean="0"/>
              <a:t> a STS</a:t>
            </a:r>
            <a:r>
              <a:rPr lang="sk-SK" sz="1400" dirty="0" smtClean="0"/>
              <a:t> (</a:t>
            </a:r>
            <a:r>
              <a:rPr lang="sk-SK" sz="1400" dirty="0" err="1" smtClean="0"/>
              <a:t>spektroskopie</a:t>
            </a:r>
            <a:r>
              <a:rPr lang="sk-SK" sz="1400" dirty="0" smtClean="0"/>
              <a:t>))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6"/>
              <a:defRPr/>
            </a:pPr>
            <a:r>
              <a:rPr lang="sk-SK" sz="1600" b="1" dirty="0" smtClean="0"/>
              <a:t>Popularizácia</a:t>
            </a:r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327988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1400" dirty="0" smtClean="0"/>
              <a:t>28.9.2012 – Noc výskumníka, Optima Košice, Fyzika vákua a supravodivý vláčik</a:t>
            </a:r>
          </a:p>
          <a:p>
            <a:r>
              <a:rPr lang="sk-SK" sz="1400" dirty="0" smtClean="0"/>
              <a:t>8.11.2012 – Deň otvorených dverí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SAV, Fyzika vákua a supravodivý vláčik</a:t>
            </a:r>
          </a:p>
          <a:p>
            <a:r>
              <a:rPr lang="sk-SK" sz="1400" dirty="0" smtClean="0"/>
              <a:t>27.9.2013 – Noc výskumníka, Optima Košice, </a:t>
            </a:r>
            <a:r>
              <a:rPr lang="sk-SK" sz="1400" dirty="0" err="1" smtClean="0"/>
              <a:t>Horror</a:t>
            </a:r>
            <a:r>
              <a:rPr lang="sk-SK" sz="1400" dirty="0" smtClean="0"/>
              <a:t> </a:t>
            </a:r>
            <a:r>
              <a:rPr lang="sk-SK" sz="1400" dirty="0" err="1" smtClean="0"/>
              <a:t>vacui</a:t>
            </a:r>
            <a:r>
              <a:rPr lang="sk-SK" sz="1400" dirty="0" smtClean="0"/>
              <a:t> a supravodivý vláčik</a:t>
            </a:r>
          </a:p>
          <a:p>
            <a:r>
              <a:rPr lang="sk-SK" sz="1400" dirty="0" smtClean="0"/>
              <a:t>26.11.2013 – </a:t>
            </a:r>
            <a:r>
              <a:rPr lang="sk-SK" sz="1400" b="1" dirty="0" smtClean="0"/>
              <a:t>Vedecká kaviareň</a:t>
            </a:r>
            <a:r>
              <a:rPr lang="sk-SK" sz="1400" dirty="0" smtClean="0"/>
              <a:t>: „Nič, ktoré neznamená, že nič neznamená.“</a:t>
            </a:r>
          </a:p>
          <a:p>
            <a:r>
              <a:rPr lang="sk-SK" sz="1400" dirty="0" err="1" smtClean="0"/>
              <a:t>okt.-dec.2013</a:t>
            </a:r>
            <a:r>
              <a:rPr lang="sk-SK" sz="1400" dirty="0" smtClean="0"/>
              <a:t> – </a:t>
            </a:r>
            <a:r>
              <a:rPr lang="sk-SK" sz="1400" b="1" dirty="0" err="1" smtClean="0"/>
              <a:t>Steel</a:t>
            </a:r>
            <a:r>
              <a:rPr lang="sk-SK" sz="1400" b="1" dirty="0" smtClean="0"/>
              <a:t> Park Košice</a:t>
            </a:r>
            <a:r>
              <a:rPr lang="sk-SK" sz="1400" dirty="0" smtClean="0"/>
              <a:t>, </a:t>
            </a:r>
            <a:r>
              <a:rPr lang="en-US" sz="1400" dirty="0" smtClean="0"/>
              <a:t>SC</a:t>
            </a:r>
            <a:r>
              <a:rPr lang="sk-SK" sz="1400" dirty="0" smtClean="0"/>
              <a:t> vláčik a vákuové experimenty (25 hodín)</a:t>
            </a:r>
          </a:p>
          <a:p>
            <a:r>
              <a:rPr lang="sk-SK" sz="1400" dirty="0" err="1" smtClean="0"/>
              <a:t>jan.-sep.2014</a:t>
            </a:r>
            <a:r>
              <a:rPr lang="sk-SK" sz="1400" dirty="0" smtClean="0"/>
              <a:t> – </a:t>
            </a:r>
            <a:r>
              <a:rPr lang="sk-SK" sz="1400" b="1" dirty="0" err="1" smtClean="0"/>
              <a:t>Steel</a:t>
            </a:r>
            <a:r>
              <a:rPr lang="sk-SK" sz="1400" b="1" dirty="0" smtClean="0"/>
              <a:t> Park Košice</a:t>
            </a:r>
            <a:r>
              <a:rPr lang="sk-SK" sz="1400" dirty="0" smtClean="0"/>
              <a:t>, </a:t>
            </a:r>
            <a:r>
              <a:rPr lang="en-US" sz="1400" dirty="0" smtClean="0"/>
              <a:t>SC</a:t>
            </a:r>
            <a:r>
              <a:rPr lang="sk-SK" sz="1400" dirty="0" smtClean="0"/>
              <a:t> vláčik a vákuové experimenty (75 hodín)</a:t>
            </a:r>
          </a:p>
          <a:p>
            <a:r>
              <a:rPr lang="sk-SK" sz="1400" dirty="0" smtClean="0"/>
              <a:t>25.2.2014 – </a:t>
            </a:r>
            <a:r>
              <a:rPr lang="sk-SK" sz="1400" b="1" dirty="0" smtClean="0"/>
              <a:t>Vedecká kaviareň</a:t>
            </a:r>
            <a:r>
              <a:rPr lang="sk-SK" sz="1400" dirty="0" smtClean="0"/>
              <a:t>: „</a:t>
            </a:r>
            <a:r>
              <a:rPr lang="sk-SK" sz="1400" dirty="0" err="1" smtClean="0"/>
              <a:t>LHC</a:t>
            </a:r>
            <a:r>
              <a:rPr lang="sk-SK" sz="1400" dirty="0" smtClean="0"/>
              <a:t> – veľká chladnička</a:t>
            </a:r>
            <a:r>
              <a:rPr lang="sk-SK" sz="1400" dirty="0" smtClean="0"/>
              <a:t>“ (</a:t>
            </a:r>
            <a:r>
              <a:rPr lang="sk-SK" sz="1400" dirty="0" err="1" smtClean="0"/>
              <a:t>Gažo</a:t>
            </a:r>
            <a:r>
              <a:rPr lang="sk-SK" sz="1400" dirty="0" smtClean="0"/>
              <a:t>)</a:t>
            </a:r>
            <a:endParaRPr lang="sk-SK" sz="1400" dirty="0" smtClean="0"/>
          </a:p>
          <a:p>
            <a:r>
              <a:rPr lang="sk-SK" sz="1400" dirty="0" smtClean="0"/>
              <a:t>26.9.2014 – Noc výskumníka, Optima Košice, </a:t>
            </a:r>
            <a:r>
              <a:rPr lang="sk-SK" sz="1400" dirty="0" err="1" smtClean="0"/>
              <a:t>Horror</a:t>
            </a:r>
            <a:r>
              <a:rPr lang="sk-SK" sz="1400" dirty="0" smtClean="0"/>
              <a:t> </a:t>
            </a:r>
            <a:r>
              <a:rPr lang="sk-SK" sz="1400" dirty="0" err="1" smtClean="0"/>
              <a:t>vacui</a:t>
            </a:r>
            <a:r>
              <a:rPr lang="sk-SK" sz="1400" dirty="0" smtClean="0"/>
              <a:t> a supravodivý vláčik</a:t>
            </a:r>
          </a:p>
          <a:p>
            <a:r>
              <a:rPr lang="sk-SK" sz="1400" dirty="0" smtClean="0"/>
              <a:t>13.11.2014 – Deň otvorených dverí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SAV, </a:t>
            </a:r>
            <a:r>
              <a:rPr lang="sk-SK" sz="1400" dirty="0" err="1" smtClean="0"/>
              <a:t>Steel</a:t>
            </a:r>
            <a:r>
              <a:rPr lang="sk-SK" sz="1400" dirty="0" smtClean="0"/>
              <a:t> Park Košice, </a:t>
            </a:r>
            <a:r>
              <a:rPr lang="sk-SK" sz="1400" dirty="0" err="1" smtClean="0"/>
              <a:t>levitujúci</a:t>
            </a:r>
            <a:r>
              <a:rPr lang="sk-SK" sz="1400" dirty="0" smtClean="0"/>
              <a:t> vláčik</a:t>
            </a:r>
          </a:p>
          <a:p>
            <a:r>
              <a:rPr lang="sk-SK" sz="1400" dirty="0" smtClean="0"/>
              <a:t>28.3.2015 – </a:t>
            </a:r>
            <a:r>
              <a:rPr lang="sk-SK" sz="1400" b="1" dirty="0" smtClean="0"/>
              <a:t>Vedecký brloh</a:t>
            </a:r>
            <a:r>
              <a:rPr lang="sk-SK" sz="1400" dirty="0" smtClean="0"/>
              <a:t>: „Čarovný mrakodrap Lorda </a:t>
            </a:r>
            <a:r>
              <a:rPr lang="sk-SK" sz="1400" dirty="0" err="1" smtClean="0"/>
              <a:t>Kelvina</a:t>
            </a:r>
            <a:r>
              <a:rPr lang="sk-SK" sz="1400" dirty="0" smtClean="0"/>
              <a:t>.“</a:t>
            </a:r>
          </a:p>
          <a:p>
            <a:r>
              <a:rPr lang="sk-SK" sz="1400" dirty="0" smtClean="0"/>
              <a:t>24.6.2015 – </a:t>
            </a:r>
            <a:r>
              <a:rPr lang="sk-SK" sz="1400" b="1" dirty="0" err="1" smtClean="0"/>
              <a:t>TA3</a:t>
            </a:r>
            <a:r>
              <a:rPr lang="sk-SK" sz="1400" b="1" dirty="0" smtClean="0"/>
              <a:t>, Veda na dosah</a:t>
            </a:r>
            <a:endParaRPr lang="sk-SK" sz="1400" dirty="0" smtClean="0"/>
          </a:p>
          <a:p>
            <a:r>
              <a:rPr lang="sk-SK" sz="1400" dirty="0" smtClean="0"/>
              <a:t>25.9.2015 – Noc výskumníka, Optima Košice, „Sila vákua.“ – prednáška</a:t>
            </a:r>
          </a:p>
          <a:p>
            <a:r>
              <a:rPr lang="sk-SK" sz="1400" dirty="0" smtClean="0"/>
              <a:t>25.11.2015 – </a:t>
            </a:r>
            <a:r>
              <a:rPr lang="sk-SK" sz="1400" dirty="0" err="1" smtClean="0"/>
              <a:t>RWE</a:t>
            </a:r>
            <a:r>
              <a:rPr lang="sk-SK" sz="1400" dirty="0" smtClean="0"/>
              <a:t> team </a:t>
            </a:r>
            <a:r>
              <a:rPr lang="sk-SK" sz="1400" dirty="0" err="1" smtClean="0"/>
              <a:t>building</a:t>
            </a:r>
            <a:r>
              <a:rPr lang="sk-SK" sz="1400" dirty="0" smtClean="0"/>
              <a:t>, Hotel </a:t>
            </a:r>
            <a:r>
              <a:rPr lang="sk-SK" sz="1400" dirty="0" err="1" smtClean="0"/>
              <a:t>Atrium</a:t>
            </a:r>
            <a:r>
              <a:rPr lang="sk-SK" sz="1400" dirty="0" smtClean="0"/>
              <a:t>, Nový Smokovec</a:t>
            </a:r>
            <a:endParaRPr lang="sk-SK" sz="1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60261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00050" indent="-40005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 startAt="7"/>
              <a:defRPr/>
            </a:pPr>
            <a:r>
              <a:rPr lang="sk-SK" sz="1600" b="1" dirty="0" smtClean="0"/>
              <a:t>Výučba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06834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k-SK" sz="1400" dirty="0" smtClean="0"/>
              <a:t>Makroskopické kvantové javy, </a:t>
            </a:r>
            <a:r>
              <a:rPr lang="sk-SK" sz="1400" b="1" dirty="0" err="1" smtClean="0"/>
              <a:t>Flachbart</a:t>
            </a:r>
            <a:r>
              <a:rPr lang="sk-SK" sz="1400" dirty="0" smtClean="0"/>
              <a:t>, zimný semester, 2 hod./týždeň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smtClean="0"/>
              <a:t>Fyzikálne princípy medicínskej techniky, </a:t>
            </a:r>
            <a:r>
              <a:rPr lang="sk-SK" sz="1400" b="1" dirty="0" err="1" smtClean="0"/>
              <a:t>Flachbart</a:t>
            </a:r>
            <a:r>
              <a:rPr lang="sk-SK" sz="1400" dirty="0" smtClean="0"/>
              <a:t>, letný sem</a:t>
            </a:r>
            <a:r>
              <a:rPr lang="en-US" sz="1400" dirty="0" smtClean="0"/>
              <a:t>.</a:t>
            </a:r>
            <a:r>
              <a:rPr lang="sk-SK" sz="1400" dirty="0" smtClean="0"/>
              <a:t>, 2 hod./týždeň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smtClean="0"/>
              <a:t>Fyzika vysokých tlakov, </a:t>
            </a:r>
            <a:r>
              <a:rPr lang="sk-SK" sz="1400" b="1" dirty="0" err="1" smtClean="0"/>
              <a:t>Gabáni</a:t>
            </a:r>
            <a:r>
              <a:rPr lang="sk-SK" sz="1400" b="1" dirty="0" smtClean="0"/>
              <a:t>, </a:t>
            </a:r>
            <a:r>
              <a:rPr lang="sk-SK" sz="1400" b="1" dirty="0" err="1" smtClean="0"/>
              <a:t>Pristáš</a:t>
            </a:r>
            <a:r>
              <a:rPr lang="sk-SK" sz="1400" dirty="0" smtClean="0"/>
              <a:t>, letný semester, 2 hod./týždeň</a:t>
            </a:r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smtClean="0"/>
              <a:t>Materiály v extrémnych podmienkach, </a:t>
            </a:r>
            <a:r>
              <a:rPr lang="sk-SK" sz="1400" b="1" dirty="0" err="1" smtClean="0"/>
              <a:t>Gabáni</a:t>
            </a:r>
            <a:r>
              <a:rPr lang="sk-SK" sz="1400" dirty="0" smtClean="0"/>
              <a:t>, zimný sem</a:t>
            </a:r>
            <a:r>
              <a:rPr lang="en-US" sz="1400" dirty="0" smtClean="0"/>
              <a:t>.</a:t>
            </a:r>
            <a:r>
              <a:rPr lang="sk-SK" sz="1400" dirty="0" smtClean="0"/>
              <a:t>, 2 hod./týždeň</a:t>
            </a:r>
          </a:p>
          <a:p>
            <a:r>
              <a:rPr lang="sk-SK" sz="1400" dirty="0" smtClean="0"/>
              <a:t> </a:t>
            </a:r>
          </a:p>
          <a:p>
            <a:r>
              <a:rPr lang="sk-SK" sz="1400" dirty="0" smtClean="0"/>
              <a:t>bakalárky, diplomovky, </a:t>
            </a:r>
            <a:r>
              <a:rPr lang="sk-SK" sz="1400" dirty="0" err="1" smtClean="0"/>
              <a:t>dizertačk</a:t>
            </a:r>
            <a:r>
              <a:rPr lang="en-US" sz="1400" dirty="0" smtClean="0"/>
              <a:t>y</a:t>
            </a:r>
            <a:r>
              <a:rPr lang="sk-SK" sz="1400" dirty="0" smtClean="0"/>
              <a:t>, oponentúry ...</a:t>
            </a:r>
            <a:endParaRPr lang="sk-SK" sz="1400" dirty="0"/>
          </a:p>
        </p:txBody>
      </p:sp>
      <p:pic>
        <p:nvPicPr>
          <p:cNvPr id="1026" name="Picture 2" descr="http://zajtrajsienoviny.sk/wp-content/uploads/2014/03/1-copy1-800x53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24743"/>
            <a:ext cx="2570776" cy="1712776"/>
          </a:xfrm>
          <a:prstGeom prst="rect">
            <a:avLst/>
          </a:prstGeom>
          <a:noFill/>
        </p:spPr>
      </p:pic>
      <p:pic>
        <p:nvPicPr>
          <p:cNvPr id="11" name="Obrázok 12" descr="vakuum0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48920"/>
            <a:ext cx="2560320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http://www3.teraz.sk/usercontent/photos/a/2/0/4-a202cd71afabed8cf472333104b38d95d4d468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4803" y="5013176"/>
            <a:ext cx="253087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11" name="BlokTextu 7"/>
          <p:cNvSpPr txBox="1">
            <a:spLocks noChangeArrowheads="1"/>
          </p:cNvSpPr>
          <p:nvPr/>
        </p:nvSpPr>
        <p:spPr bwMode="auto">
          <a:xfrm>
            <a:off x="6516216" y="6577607"/>
            <a:ext cx="2005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k-SK" sz="1400" baseline="30000" dirty="0" err="1" smtClean="0">
                <a:latin typeface="Calibri" pitchFamily="34" charset="0"/>
              </a:rPr>
              <a:t>3</a:t>
            </a:r>
            <a:r>
              <a:rPr lang="sk-SK" sz="1400" dirty="0" err="1" smtClean="0">
                <a:latin typeface="Calibri" pitchFamily="34" charset="0"/>
              </a:rPr>
              <a:t>He-</a:t>
            </a:r>
            <a:r>
              <a:rPr lang="sk-SK" sz="1400" baseline="30000" dirty="0" err="1" smtClean="0">
                <a:latin typeface="Calibri" pitchFamily="34" charset="0"/>
              </a:rPr>
              <a:t>4</a:t>
            </a:r>
            <a:r>
              <a:rPr lang="sk-SK" sz="1400" dirty="0" err="1" smtClean="0">
                <a:latin typeface="Calibri" pitchFamily="34" charset="0"/>
              </a:rPr>
              <a:t>He</a:t>
            </a:r>
            <a:r>
              <a:rPr lang="sk-SK" sz="1400" dirty="0" smtClean="0">
                <a:latin typeface="Calibri" pitchFamily="34" charset="0"/>
              </a:rPr>
              <a:t> </a:t>
            </a:r>
            <a:r>
              <a:rPr lang="sk-SK" sz="1400" dirty="0" err="1" smtClean="0">
                <a:latin typeface="Calibri" pitchFamily="34" charset="0"/>
              </a:rPr>
              <a:t>minirefrigerátor</a:t>
            </a:r>
            <a:endParaRPr lang="sk-SK" sz="1400" dirty="0">
              <a:latin typeface="Calibri" pitchFamily="34" charset="0"/>
            </a:endParaRPr>
          </a:p>
        </p:txBody>
      </p:sp>
      <p:sp>
        <p:nvSpPr>
          <p:cNvPr id="12" name="BlokTextu 8"/>
          <p:cNvSpPr txBox="1">
            <a:spLocks noChangeArrowheads="1"/>
          </p:cNvSpPr>
          <p:nvPr/>
        </p:nvSpPr>
        <p:spPr bwMode="auto">
          <a:xfrm>
            <a:off x="780864" y="6550223"/>
            <a:ext cx="1630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Calibri" pitchFamily="34" charset="0"/>
              </a:rPr>
              <a:t>Piestiková komôrka</a:t>
            </a:r>
            <a:endParaRPr lang="sk-SK" sz="1400" dirty="0">
              <a:latin typeface="Calibri" pitchFamily="34" charset="0"/>
            </a:endParaRPr>
          </a:p>
        </p:txBody>
      </p:sp>
      <p:pic>
        <p:nvPicPr>
          <p:cNvPr id="1026" name="Picture 2" descr="minif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501007"/>
            <a:ext cx="760415" cy="306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ok 4" descr="DSCN0948"/>
          <p:cNvPicPr>
            <a:picLocks noChangeAspect="1" noChangeArrowheads="1"/>
          </p:cNvPicPr>
          <p:nvPr/>
        </p:nvPicPr>
        <p:blipFill>
          <a:blip r:embed="rId3" cstate="print"/>
          <a:srcRect l="6752" t="8210" r="6752" b="16420"/>
          <a:stretch>
            <a:fillRect/>
          </a:stretch>
        </p:blipFill>
        <p:spPr bwMode="auto">
          <a:xfrm>
            <a:off x="3131840" y="5301207"/>
            <a:ext cx="1944216" cy="125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 descr="Piston-Cylinder-Pressure-Cell-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621" y="5301208"/>
            <a:ext cx="2658195" cy="1241696"/>
          </a:xfrm>
          <a:prstGeom prst="rect">
            <a:avLst/>
          </a:prstGeom>
        </p:spPr>
      </p:pic>
      <p:sp>
        <p:nvSpPr>
          <p:cNvPr id="14" name="BlokTextu 8"/>
          <p:cNvSpPr txBox="1">
            <a:spLocks noChangeArrowheads="1"/>
          </p:cNvSpPr>
          <p:nvPr/>
        </p:nvSpPr>
        <p:spPr bwMode="auto">
          <a:xfrm>
            <a:off x="3635896" y="6550223"/>
            <a:ext cx="1782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Calibri" pitchFamily="34" charset="0"/>
              </a:rPr>
              <a:t>Diamantové komôrky</a:t>
            </a:r>
            <a:endParaRPr lang="sk-SK" sz="1400" dirty="0">
              <a:latin typeface="Calibri" pitchFamily="34" charset="0"/>
            </a:endParaRPr>
          </a:p>
        </p:txBody>
      </p:sp>
      <p:pic>
        <p:nvPicPr>
          <p:cNvPr id="1028" name="Obrázok 1" descr="DSCN13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2"/>
            <a:ext cx="29749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Obrázok 2" descr="Minifridge_bottom.JPG"/>
          <p:cNvPicPr>
            <a:picLocks noChangeAspect="1" noChangeArrowheads="1"/>
          </p:cNvPicPr>
          <p:nvPr/>
        </p:nvPicPr>
        <p:blipFill>
          <a:blip r:embed="rId6" cstate="print"/>
          <a:srcRect l="4657" r="9313"/>
          <a:stretch>
            <a:fillRect/>
          </a:stretch>
        </p:blipFill>
        <p:spPr bwMode="auto">
          <a:xfrm>
            <a:off x="6983546" y="3501003"/>
            <a:ext cx="1981888" cy="307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Gaby\Foto\2013\11 acX PCC\CIMG96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789039"/>
            <a:ext cx="1060995" cy="1414660"/>
          </a:xfrm>
          <a:prstGeom prst="rect">
            <a:avLst/>
          </a:prstGeom>
          <a:noFill/>
        </p:spPr>
      </p:pic>
      <p:pic>
        <p:nvPicPr>
          <p:cNvPr id="1032" name="Picture 8" descr="D:\Gaby\Foto\2014\09 DAC for MPMS\CIMG0313.JPG"/>
          <p:cNvPicPr>
            <a:picLocks noChangeAspect="1" noChangeArrowheads="1"/>
          </p:cNvPicPr>
          <p:nvPr/>
        </p:nvPicPr>
        <p:blipFill>
          <a:blip r:embed="rId8" cstate="print"/>
          <a:srcRect l="42737" t="36881" r="42737" b="29058"/>
          <a:stretch>
            <a:fillRect/>
          </a:stretch>
        </p:blipFill>
        <p:spPr bwMode="auto">
          <a:xfrm>
            <a:off x="5148064" y="5301208"/>
            <a:ext cx="720080" cy="126630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2875" y="1052736"/>
            <a:ext cx="7093421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1400" b="1" baseline="30000" dirty="0" err="1" smtClean="0">
                <a:solidFill>
                  <a:schemeClr val="tx2"/>
                </a:solidFill>
              </a:rPr>
              <a:t>3</a:t>
            </a:r>
            <a:r>
              <a:rPr lang="sk-SK" sz="1400" b="1" dirty="0" err="1" smtClean="0">
                <a:solidFill>
                  <a:schemeClr val="tx2"/>
                </a:solidFill>
              </a:rPr>
              <a:t>He-</a:t>
            </a:r>
            <a:r>
              <a:rPr lang="sk-SK" sz="1400" b="1" baseline="30000" dirty="0" err="1" smtClean="0">
                <a:solidFill>
                  <a:schemeClr val="tx2"/>
                </a:solidFill>
              </a:rPr>
              <a:t>4</a:t>
            </a:r>
            <a:r>
              <a:rPr lang="sk-SK" sz="1400" b="1" dirty="0" err="1" smtClean="0">
                <a:solidFill>
                  <a:schemeClr val="tx2"/>
                </a:solidFill>
              </a:rPr>
              <a:t>He</a:t>
            </a:r>
            <a:r>
              <a:rPr lang="sk-SK" sz="1400" b="1" dirty="0" smtClean="0">
                <a:solidFill>
                  <a:schemeClr val="tx2"/>
                </a:solidFill>
              </a:rPr>
              <a:t> rozpúšťací </a:t>
            </a:r>
            <a:r>
              <a:rPr lang="sk-SK" sz="1400" b="1" dirty="0" err="1" smtClean="0">
                <a:solidFill>
                  <a:schemeClr val="tx2"/>
                </a:solidFill>
              </a:rPr>
              <a:t>minirefrigerátor</a:t>
            </a:r>
            <a:r>
              <a:rPr lang="en-US" sz="1400" b="1" dirty="0" smtClean="0">
                <a:solidFill>
                  <a:schemeClr val="tx2"/>
                </a:solidFill>
              </a:rPr>
              <a:t> (</a:t>
            </a:r>
            <a:r>
              <a:rPr lang="en-US" sz="1400" b="1" dirty="0" err="1" smtClean="0">
                <a:solidFill>
                  <a:schemeClr val="tx2"/>
                </a:solidFill>
              </a:rPr>
              <a:t>neko</a:t>
            </a:r>
            <a:r>
              <a:rPr lang="sk-SK" sz="1400" b="1" dirty="0" err="1" smtClean="0">
                <a:solidFill>
                  <a:schemeClr val="tx2"/>
                </a:solidFill>
              </a:rPr>
              <a:t>merčný</a:t>
            </a:r>
            <a:r>
              <a:rPr lang="sk-SK" sz="1400" b="1" dirty="0" smtClean="0">
                <a:solidFill>
                  <a:schemeClr val="tx2"/>
                </a:solidFill>
              </a:rPr>
              <a:t>):</a:t>
            </a:r>
          </a:p>
          <a:p>
            <a:pPr>
              <a:buFontTx/>
              <a:buChar char="-"/>
            </a:pPr>
            <a:r>
              <a:rPr lang="sk-SK" sz="1400" dirty="0" smtClean="0"/>
              <a:t> </a:t>
            </a:r>
            <a:r>
              <a:rPr lang="sk-SK" sz="1400" i="1" dirty="0" err="1" smtClean="0"/>
              <a:t>T</a:t>
            </a:r>
            <a:r>
              <a:rPr lang="sk-SK" sz="1400" i="1" baseline="-25000" dirty="0" err="1" smtClean="0"/>
              <a:t>min</a:t>
            </a:r>
            <a:r>
              <a:rPr lang="sk-SK" sz="1400" i="1" dirty="0" smtClean="0"/>
              <a:t> </a:t>
            </a:r>
            <a:r>
              <a:rPr lang="sk-SK" sz="1400" dirty="0" smtClean="0">
                <a:sym typeface="Symbol"/>
              </a:rPr>
              <a:t></a:t>
            </a:r>
            <a:r>
              <a:rPr lang="sk-SK" sz="1400" dirty="0" smtClean="0"/>
              <a:t> 30 </a:t>
            </a:r>
            <a:r>
              <a:rPr lang="sk-SK" sz="1400" dirty="0" err="1" smtClean="0"/>
              <a:t>mK</a:t>
            </a:r>
            <a:r>
              <a:rPr lang="sk-SK" sz="1400" dirty="0" smtClean="0"/>
              <a:t>, chladiaci výkon 20 </a:t>
            </a:r>
            <a:r>
              <a:rPr lang="sk-SK" sz="1400" dirty="0" smtClean="0">
                <a:sym typeface="Symbol"/>
              </a:rPr>
              <a:t></a:t>
            </a:r>
            <a:r>
              <a:rPr lang="sk-SK" sz="1400" dirty="0" smtClean="0"/>
              <a:t>W</a:t>
            </a:r>
          </a:p>
          <a:p>
            <a:pPr>
              <a:buFontTx/>
              <a:buChar char="-"/>
            </a:pPr>
            <a:r>
              <a:rPr lang="sk-SK" sz="1400" dirty="0" smtClean="0"/>
              <a:t> transport, </a:t>
            </a:r>
            <a:r>
              <a:rPr lang="sk-SK" sz="1400" dirty="0" err="1" smtClean="0"/>
              <a:t>ac-susceptibilita</a:t>
            </a:r>
            <a:r>
              <a:rPr lang="sk-SK" sz="1400" dirty="0" smtClean="0"/>
              <a:t>, </a:t>
            </a:r>
            <a:r>
              <a:rPr lang="sk-SK" sz="1400" dirty="0" smtClean="0">
                <a:cs typeface="Times New Roman" pitchFamily="18" charset="0"/>
              </a:rPr>
              <a:t>tepelná kapacita: </a:t>
            </a:r>
            <a:r>
              <a:rPr lang="sk-SK" sz="1400" i="1" dirty="0" smtClean="0">
                <a:cs typeface="Times New Roman" pitchFamily="18" charset="0"/>
              </a:rPr>
              <a:t>T</a:t>
            </a:r>
            <a:r>
              <a:rPr lang="sk-SK" sz="1400" dirty="0" smtClean="0">
                <a:cs typeface="Times New Roman" pitchFamily="18" charset="0"/>
              </a:rPr>
              <a:t> = 0.03-3 K, </a:t>
            </a:r>
            <a:r>
              <a:rPr lang="en-GB" sz="1400" i="1" dirty="0" smtClean="0">
                <a:solidFill>
                  <a:srgbClr val="404040"/>
                </a:solidFill>
                <a:cs typeface="Times New Roman" pitchFamily="18" charset="0"/>
              </a:rPr>
              <a:t>H</a:t>
            </a:r>
            <a:r>
              <a:rPr lang="en-GB" sz="1400" dirty="0" smtClean="0">
                <a:solidFill>
                  <a:srgbClr val="404040"/>
                </a:solidFill>
                <a:cs typeface="Times New Roman" pitchFamily="18" charset="0"/>
              </a:rPr>
              <a:t> = 0-8</a:t>
            </a:r>
            <a:r>
              <a:rPr lang="sk-SK" sz="1400" dirty="0" smtClean="0">
                <a:solidFill>
                  <a:srgbClr val="404040"/>
                </a:solidFill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404040"/>
                </a:solidFill>
                <a:cs typeface="Times New Roman" pitchFamily="18" charset="0"/>
              </a:rPr>
              <a:t>T</a:t>
            </a:r>
            <a:r>
              <a:rPr lang="sk-SK" sz="1400" i="1" dirty="0" smtClean="0">
                <a:cs typeface="Times New Roman" pitchFamily="18" charset="0"/>
              </a:rPr>
              <a:t>                                                     </a:t>
            </a:r>
            <a:endParaRPr lang="sk-SK" sz="1400" dirty="0" smtClean="0">
              <a:cs typeface="Times New Roman" pitchFamily="18" charset="0"/>
            </a:endParaRPr>
          </a:p>
          <a:p>
            <a:endParaRPr lang="sk-SK" sz="1400" dirty="0">
              <a:cs typeface="Times New Roman" pitchFamily="18" charset="0"/>
            </a:endParaRPr>
          </a:p>
          <a:p>
            <a:r>
              <a:rPr lang="sk-SK" sz="1400" b="1" dirty="0" smtClean="0">
                <a:solidFill>
                  <a:schemeClr val="tx2"/>
                </a:solidFill>
                <a:cs typeface="Times New Roman" pitchFamily="18" charset="0"/>
              </a:rPr>
              <a:t>2 </a:t>
            </a:r>
            <a:r>
              <a:rPr lang="sk-SK" sz="1400" b="1" dirty="0" err="1" smtClean="0">
                <a:solidFill>
                  <a:schemeClr val="tx2"/>
                </a:solidFill>
                <a:cs typeface="Times New Roman" pitchFamily="18" charset="0"/>
              </a:rPr>
              <a:t>kryomagnetické</a:t>
            </a:r>
            <a:r>
              <a:rPr lang="sk-SK" sz="1400" b="1" dirty="0" smtClean="0">
                <a:solidFill>
                  <a:schemeClr val="tx2"/>
                </a:solidFill>
                <a:cs typeface="Times New Roman" pitchFamily="18" charset="0"/>
              </a:rPr>
              <a:t> systémy s vertikálnymi magnetmi:</a:t>
            </a:r>
            <a:endParaRPr lang="sk-SK" sz="1400" b="1" dirty="0">
              <a:cs typeface="Times New Roman" pitchFamily="18" charset="0"/>
            </a:endParaRPr>
          </a:p>
          <a:p>
            <a:r>
              <a:rPr lang="sk-SK" sz="1400" dirty="0">
                <a:cs typeface="Times New Roman" pitchFamily="18" charset="0"/>
              </a:rPr>
              <a:t>-</a:t>
            </a:r>
            <a:r>
              <a:rPr lang="en-GB" sz="1400" dirty="0">
                <a:cs typeface="Times New Roman" pitchFamily="18" charset="0"/>
              </a:rPr>
              <a:t> </a:t>
            </a:r>
            <a:r>
              <a:rPr lang="sk-SK" sz="1400" dirty="0" smtClean="0"/>
              <a:t>transport, </a:t>
            </a:r>
            <a:r>
              <a:rPr lang="sk-SK" sz="1400" dirty="0" err="1" smtClean="0"/>
              <a:t>ac-susceptibilita</a:t>
            </a:r>
            <a:r>
              <a:rPr lang="sk-SK" sz="1400" dirty="0" smtClean="0">
                <a:cs typeface="Times New Roman" pitchFamily="18" charset="0"/>
              </a:rPr>
              <a:t>: </a:t>
            </a:r>
            <a:r>
              <a:rPr lang="sk-SK" sz="1400" i="1" dirty="0" smtClean="0">
                <a:cs typeface="Times New Roman" pitchFamily="18" charset="0"/>
              </a:rPr>
              <a:t>T</a:t>
            </a:r>
            <a:r>
              <a:rPr lang="sk-SK" sz="1400" dirty="0" smtClean="0">
                <a:cs typeface="Times New Roman" pitchFamily="18" charset="0"/>
              </a:rPr>
              <a:t> = 1.5-300 K, </a:t>
            </a:r>
            <a:r>
              <a:rPr lang="en-GB" sz="1400" i="1" dirty="0" smtClean="0">
                <a:solidFill>
                  <a:srgbClr val="404040"/>
                </a:solidFill>
                <a:cs typeface="Times New Roman" pitchFamily="18" charset="0"/>
              </a:rPr>
              <a:t>H</a:t>
            </a:r>
            <a:r>
              <a:rPr lang="en-GB" sz="1400" dirty="0" smtClean="0">
                <a:solidFill>
                  <a:srgbClr val="404040"/>
                </a:solidFill>
                <a:cs typeface="Times New Roman" pitchFamily="18" charset="0"/>
              </a:rPr>
              <a:t> = 0-8</a:t>
            </a:r>
            <a:r>
              <a:rPr lang="sk-SK" sz="1400" dirty="0" smtClean="0">
                <a:solidFill>
                  <a:srgbClr val="404040"/>
                </a:solidFill>
                <a:cs typeface="Times New Roman" pitchFamily="18" charset="0"/>
              </a:rPr>
              <a:t> </a:t>
            </a:r>
            <a:r>
              <a:rPr lang="en-GB" sz="1400" dirty="0" smtClean="0">
                <a:solidFill>
                  <a:srgbClr val="404040"/>
                </a:solidFill>
                <a:cs typeface="Times New Roman" pitchFamily="18" charset="0"/>
              </a:rPr>
              <a:t>T</a:t>
            </a:r>
            <a:r>
              <a:rPr lang="sk-SK" sz="1400" i="1" dirty="0" smtClean="0"/>
              <a:t>                                                        </a:t>
            </a:r>
            <a:endParaRPr lang="sk-SK" sz="1400" i="1" dirty="0"/>
          </a:p>
          <a:p>
            <a:endParaRPr lang="sk-SK" sz="1400" dirty="0"/>
          </a:p>
          <a:p>
            <a:r>
              <a:rPr lang="sk-SK" sz="1400" b="1" dirty="0" smtClean="0">
                <a:solidFill>
                  <a:schemeClr val="tx2"/>
                </a:solidFill>
              </a:rPr>
              <a:t>Komôrky na generovanie vysokých tlakov:</a:t>
            </a:r>
            <a:endParaRPr lang="sk-SK" sz="1400" b="1" dirty="0" smtClean="0"/>
          </a:p>
          <a:p>
            <a:pPr>
              <a:buFontTx/>
              <a:buChar char="-"/>
            </a:pPr>
            <a:r>
              <a:rPr lang="sk-SK" sz="1400" dirty="0" smtClean="0"/>
              <a:t> piestiková komôrka: </a:t>
            </a:r>
            <a:r>
              <a:rPr lang="sk-SK" sz="1400" i="1" dirty="0" err="1" smtClean="0"/>
              <a:t>p</a:t>
            </a:r>
            <a:r>
              <a:rPr lang="sk-SK" sz="1400" i="1" baseline="-25000" dirty="0" err="1" smtClean="0"/>
              <a:t>max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</a:t>
            </a:r>
            <a:r>
              <a:rPr lang="sk-SK" sz="1400" dirty="0" smtClean="0"/>
              <a:t> 3 </a:t>
            </a:r>
            <a:r>
              <a:rPr lang="sk-SK" sz="1400" dirty="0" err="1" smtClean="0"/>
              <a:t>GPa</a:t>
            </a:r>
            <a:r>
              <a:rPr lang="sk-SK" sz="1400" dirty="0" smtClean="0"/>
              <a:t> (transport, </a:t>
            </a:r>
            <a:r>
              <a:rPr lang="sk-SK" sz="1400" dirty="0" err="1" smtClean="0"/>
              <a:t>ac-susceptibilita</a:t>
            </a:r>
            <a:r>
              <a:rPr lang="sk-SK" sz="1400" dirty="0" smtClean="0"/>
              <a:t>)</a:t>
            </a:r>
          </a:p>
          <a:p>
            <a:pPr>
              <a:buFontTx/>
              <a:buChar char="-"/>
            </a:pPr>
            <a:r>
              <a:rPr lang="sk-SK" sz="1400" dirty="0" smtClean="0"/>
              <a:t> diamantové komôrky: </a:t>
            </a:r>
            <a:r>
              <a:rPr lang="sk-SK" sz="1400" i="1" dirty="0" err="1" smtClean="0"/>
              <a:t>p</a:t>
            </a:r>
            <a:r>
              <a:rPr lang="sk-SK" sz="1400" i="1" baseline="-25000" dirty="0" err="1" smtClean="0"/>
              <a:t>max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</a:t>
            </a:r>
            <a:r>
              <a:rPr lang="sk-SK" sz="1400" dirty="0" smtClean="0"/>
              <a:t> 12 </a:t>
            </a:r>
            <a:r>
              <a:rPr lang="sk-SK" sz="1400" dirty="0" err="1" smtClean="0"/>
              <a:t>GPa</a:t>
            </a:r>
            <a:r>
              <a:rPr lang="sk-SK" sz="1400" dirty="0" smtClean="0"/>
              <a:t> (transport, </a:t>
            </a:r>
            <a:r>
              <a:rPr lang="sk-SK" sz="1400" dirty="0" err="1" smtClean="0"/>
              <a:t>ac-susceptibilita</a:t>
            </a:r>
            <a:r>
              <a:rPr lang="sk-SK" sz="1400" dirty="0" smtClean="0"/>
              <a:t>) </a:t>
            </a:r>
          </a:p>
          <a:p>
            <a:pPr>
              <a:buFontTx/>
              <a:buChar char="-"/>
            </a:pPr>
            <a:r>
              <a:rPr lang="sk-SK" sz="1400" dirty="0" smtClean="0"/>
              <a:t> diamantová komôrka do </a:t>
            </a:r>
            <a:r>
              <a:rPr lang="sk-SK" sz="1400" dirty="0" err="1" smtClean="0"/>
              <a:t>MPMS</a:t>
            </a:r>
            <a:r>
              <a:rPr lang="sk-SK" sz="1400" dirty="0" smtClean="0"/>
              <a:t>: </a:t>
            </a:r>
            <a:r>
              <a:rPr lang="sk-SK" sz="1400" i="1" dirty="0" err="1" smtClean="0"/>
              <a:t>p</a:t>
            </a:r>
            <a:r>
              <a:rPr lang="sk-SK" sz="1400" i="1" baseline="-25000" dirty="0" err="1" smtClean="0"/>
              <a:t>max</a:t>
            </a:r>
            <a:r>
              <a:rPr lang="sk-SK" sz="1400" dirty="0" smtClean="0"/>
              <a:t> </a:t>
            </a:r>
            <a:r>
              <a:rPr lang="sk-SK" sz="1400" dirty="0" smtClean="0">
                <a:sym typeface="Symbol"/>
              </a:rPr>
              <a:t></a:t>
            </a:r>
            <a:r>
              <a:rPr lang="sk-SK" sz="1400" dirty="0" smtClean="0"/>
              <a:t> 10 </a:t>
            </a:r>
            <a:r>
              <a:rPr lang="sk-SK" sz="1400" dirty="0" err="1" smtClean="0"/>
              <a:t>GPa</a:t>
            </a:r>
            <a:r>
              <a:rPr lang="sk-SK" sz="1400" dirty="0" smtClean="0"/>
              <a:t> (</a:t>
            </a:r>
            <a:r>
              <a:rPr lang="sk-SK" sz="1400" dirty="0" err="1" smtClean="0"/>
              <a:t>dc-magnetizácia</a:t>
            </a:r>
            <a:r>
              <a:rPr lang="sk-SK" sz="1400" dirty="0" smtClean="0"/>
              <a:t>) </a:t>
            </a:r>
          </a:p>
          <a:p>
            <a:r>
              <a:rPr lang="sk-SK" sz="1400" i="1" dirty="0" smtClean="0">
                <a:cs typeface="Times New Roman" pitchFamily="18" charset="0"/>
              </a:rPr>
              <a:t>			      </a:t>
            </a:r>
            <a:r>
              <a:rPr lang="sk-SK" sz="1400" b="1" i="1" dirty="0" smtClean="0">
                <a:cs typeface="Times New Roman" pitchFamily="18" charset="0"/>
              </a:rPr>
              <a:t>zodpovedný:</a:t>
            </a:r>
            <a:r>
              <a:rPr lang="sk-SK" sz="1400" i="1" dirty="0" smtClean="0">
                <a:cs typeface="Times New Roman" pitchFamily="18" charset="0"/>
              </a:rPr>
              <a:t> </a:t>
            </a:r>
          </a:p>
          <a:p>
            <a:r>
              <a:rPr lang="sk-SK" sz="1400" i="1" dirty="0" smtClean="0">
                <a:cs typeface="Times New Roman" pitchFamily="18" charset="0"/>
              </a:rPr>
              <a:t>			      </a:t>
            </a:r>
            <a:r>
              <a:rPr lang="sk-SK" sz="1400" i="1" u="sng" dirty="0" smtClean="0">
                <a:cs typeface="Times New Roman" pitchFamily="18" charset="0"/>
              </a:rPr>
              <a:t>S. </a:t>
            </a:r>
            <a:r>
              <a:rPr lang="sk-SK" sz="1400" i="1" u="sng" dirty="0" err="1" smtClean="0">
                <a:cs typeface="Times New Roman" pitchFamily="18" charset="0"/>
              </a:rPr>
              <a:t>Gabáni</a:t>
            </a:r>
            <a:r>
              <a:rPr lang="sk-SK" sz="1400" i="1" dirty="0" smtClean="0">
                <a:cs typeface="Times New Roman" pitchFamily="18" charset="0"/>
              </a:rPr>
              <a:t>, </a:t>
            </a:r>
            <a:r>
              <a:rPr lang="sk-SK" sz="1400" i="1" dirty="0" err="1" smtClean="0">
                <a:cs typeface="Times New Roman" pitchFamily="18" charset="0"/>
              </a:rPr>
              <a:t>gabani</a:t>
            </a:r>
            <a:r>
              <a:rPr lang="en-GB" sz="1400" i="1" dirty="0" smtClean="0">
                <a:cs typeface="Times New Roman" pitchFamily="18" charset="0"/>
              </a:rPr>
              <a:t>@</a:t>
            </a:r>
            <a:r>
              <a:rPr lang="en-GB" sz="1400" i="1" dirty="0" err="1" smtClean="0">
                <a:cs typeface="Times New Roman" pitchFamily="18" charset="0"/>
              </a:rPr>
              <a:t>saske.sk</a:t>
            </a:r>
            <a:r>
              <a:rPr lang="sk-SK" sz="1400" i="1" dirty="0" smtClean="0"/>
              <a:t>                                                                                                          </a:t>
            </a:r>
            <a:endParaRPr lang="sk-SK" sz="1400" dirty="0"/>
          </a:p>
        </p:txBody>
      </p:sp>
      <p:pic>
        <p:nvPicPr>
          <p:cNvPr id="17" name="Picture 184" descr="D:\Work\Conferences&amp;travel\2014\SCES2014 Grenoble\CIMG97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89040"/>
            <a:ext cx="1440160" cy="1412443"/>
          </a:xfrm>
          <a:prstGeom prst="rect">
            <a:avLst/>
          </a:prstGeom>
          <a:noFill/>
        </p:spPr>
      </p:pic>
      <p:pic>
        <p:nvPicPr>
          <p:cNvPr id="19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32000"/>
            <a:ext cx="1224136" cy="11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Obrázok 3" descr="DAC Grenoble.JPG"/>
          <p:cNvPicPr>
            <a:picLocks noChangeAspect="1" noChangeArrowheads="1"/>
          </p:cNvPicPr>
          <p:nvPr/>
        </p:nvPicPr>
        <p:blipFill>
          <a:blip r:embed="rId11" cstate="print"/>
          <a:srcRect r="13074" b="4352"/>
          <a:stretch>
            <a:fillRect/>
          </a:stretch>
        </p:blipFill>
        <p:spPr bwMode="auto">
          <a:xfrm>
            <a:off x="3132000" y="4032000"/>
            <a:ext cx="1417002" cy="117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1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1556792"/>
            <a:ext cx="8643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PPMS – </a:t>
            </a:r>
            <a:r>
              <a:rPr lang="sk-SK" sz="1600" b="1" dirty="0" err="1" smtClean="0"/>
              <a:t>P</a:t>
            </a:r>
            <a:r>
              <a:rPr lang="sk-SK" sz="1600" dirty="0" err="1" smtClean="0"/>
              <a:t>hysical</a:t>
            </a:r>
            <a:r>
              <a:rPr lang="sk-SK" sz="1600" dirty="0" smtClean="0"/>
              <a:t> </a:t>
            </a:r>
            <a:r>
              <a:rPr lang="sk-SK" sz="1600" b="1" dirty="0" err="1" smtClean="0"/>
              <a:t>P</a:t>
            </a:r>
            <a:r>
              <a:rPr lang="sk-SK" sz="1600" dirty="0" err="1" smtClean="0"/>
              <a:t>roperty</a:t>
            </a:r>
            <a:r>
              <a:rPr lang="sk-SK" sz="1600" dirty="0" smtClean="0"/>
              <a:t> </a:t>
            </a:r>
            <a:r>
              <a:rPr lang="sk-SK" sz="1600" b="1" dirty="0" err="1" smtClean="0"/>
              <a:t>M</a:t>
            </a:r>
            <a:r>
              <a:rPr lang="sk-SK" sz="1600" dirty="0" err="1" smtClean="0"/>
              <a:t>easurement</a:t>
            </a:r>
            <a:r>
              <a:rPr lang="sk-SK" sz="1600" dirty="0" smtClean="0"/>
              <a:t> </a:t>
            </a:r>
            <a:r>
              <a:rPr lang="sk-SK" sz="1600" b="1" dirty="0" err="1" smtClean="0"/>
              <a:t>S</a:t>
            </a:r>
            <a:r>
              <a:rPr lang="sk-SK" sz="1600" dirty="0" err="1" smtClean="0"/>
              <a:t>ystem</a:t>
            </a:r>
            <a:endParaRPr lang="sk-SK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k-SK" sz="1600" dirty="0" smtClean="0"/>
              <a:t>zariadenie umožňuje automatické </a:t>
            </a:r>
            <a:r>
              <a:rPr lang="sk-SK" sz="1600" dirty="0"/>
              <a:t>merania termodynamických a transportných vlastností v </a:t>
            </a:r>
            <a:r>
              <a:rPr lang="sk-SK" sz="1600" dirty="0" smtClean="0"/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 smtClean="0"/>
              <a:t>magnetických </a:t>
            </a:r>
            <a:r>
              <a:rPr lang="sk-SK" sz="1600" dirty="0"/>
              <a:t>poliach do 9 T a </a:t>
            </a:r>
            <a:r>
              <a:rPr lang="sk-SK" sz="1600" dirty="0" smtClean="0"/>
              <a:t>teplotnom rozsahu od </a:t>
            </a:r>
            <a:r>
              <a:rPr lang="sk-SK" sz="1600" dirty="0"/>
              <a:t>350 </a:t>
            </a:r>
            <a:r>
              <a:rPr lang="sk-SK" sz="1600" dirty="0" err="1" smtClean="0"/>
              <a:t>mK</a:t>
            </a:r>
            <a:r>
              <a:rPr lang="sk-SK" sz="1600" dirty="0" smtClean="0"/>
              <a:t> do 350 K</a:t>
            </a:r>
            <a:r>
              <a:rPr lang="sk-SK" sz="1600" b="1" dirty="0" smtClean="0"/>
              <a:t>. </a:t>
            </a:r>
            <a:endParaRPr lang="sk-SK" sz="16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23528" y="2564904"/>
            <a:ext cx="392286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Možnosti meraní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1600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/>
              <a:t> tepelná </a:t>
            </a:r>
            <a:r>
              <a:rPr lang="sk-SK" sz="1600" dirty="0" smtClean="0"/>
              <a:t>kapacita – relaxačná metóda</a:t>
            </a:r>
            <a:endParaRPr lang="sk-SK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/>
              <a:t> </a:t>
            </a:r>
            <a:r>
              <a:rPr lang="en-US" sz="1600" dirty="0"/>
              <a:t>e</a:t>
            </a:r>
            <a:r>
              <a:rPr lang="sk-SK" sz="1600" dirty="0" err="1"/>
              <a:t>lektrický</a:t>
            </a:r>
            <a:r>
              <a:rPr lang="sk-SK" sz="1600" dirty="0"/>
              <a:t> odpor – </a:t>
            </a:r>
            <a:r>
              <a:rPr lang="sk-SK" sz="1600" dirty="0" err="1"/>
              <a:t>dc</a:t>
            </a:r>
            <a:r>
              <a:rPr lang="sk-SK" sz="1600" dirty="0"/>
              <a:t> a </a:t>
            </a:r>
            <a:r>
              <a:rPr lang="sk-SK" sz="1600" dirty="0" err="1"/>
              <a:t>ac</a:t>
            </a:r>
            <a:r>
              <a:rPr lang="sk-SK" sz="1600" dirty="0"/>
              <a:t> metóda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/>
              <a:t> </a:t>
            </a:r>
            <a:r>
              <a:rPr lang="sk-SK" sz="1600" dirty="0" err="1"/>
              <a:t>Hallov</a:t>
            </a:r>
            <a:r>
              <a:rPr lang="sk-SK" sz="1600" dirty="0"/>
              <a:t> jav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/>
              <a:t> </a:t>
            </a:r>
            <a:r>
              <a:rPr lang="en-US" sz="1600" dirty="0"/>
              <a:t>t</a:t>
            </a:r>
            <a:r>
              <a:rPr lang="sk-SK" sz="1600" dirty="0" err="1"/>
              <a:t>epelná</a:t>
            </a:r>
            <a:r>
              <a:rPr lang="sk-SK" sz="1600" dirty="0"/>
              <a:t> vodivosť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/>
              <a:t> </a:t>
            </a:r>
            <a:r>
              <a:rPr lang="en-US" sz="1600" dirty="0"/>
              <a:t>v</a:t>
            </a:r>
            <a:r>
              <a:rPr lang="sk-SK" sz="1600" dirty="0" err="1"/>
              <a:t>ibračný</a:t>
            </a:r>
            <a:r>
              <a:rPr lang="sk-SK" sz="1600" dirty="0"/>
              <a:t> </a:t>
            </a:r>
            <a:r>
              <a:rPr lang="sk-SK" sz="1600" dirty="0" err="1"/>
              <a:t>magnetometer</a:t>
            </a:r>
            <a:r>
              <a:rPr lang="sk-SK" sz="1600" dirty="0"/>
              <a:t> (VSM)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>
                <a:cs typeface="Arial" pitchFamily="34" charset="0"/>
              </a:rPr>
              <a:t> </a:t>
            </a:r>
            <a:r>
              <a:rPr lang="sk-SK" sz="1600" dirty="0" err="1">
                <a:cs typeface="Arial" pitchFamily="34" charset="0"/>
              </a:rPr>
              <a:t>susceptibilita</a:t>
            </a:r>
            <a:r>
              <a:rPr lang="sk-SK" sz="1600" dirty="0">
                <a:cs typeface="Arial" pitchFamily="34" charset="0"/>
              </a:rPr>
              <a:t> (ACMS)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>
                <a:cs typeface="Arial" pitchFamily="34" charset="0"/>
              </a:rPr>
              <a:t> </a:t>
            </a:r>
            <a:r>
              <a:rPr lang="en-US" sz="1600" dirty="0">
                <a:cs typeface="Arial" pitchFamily="34" charset="0"/>
              </a:rPr>
              <a:t>e</a:t>
            </a:r>
            <a:r>
              <a:rPr lang="sk-SK" sz="1600" dirty="0" err="1">
                <a:cs typeface="Arial" pitchFamily="34" charset="0"/>
              </a:rPr>
              <a:t>lektrický</a:t>
            </a:r>
            <a:r>
              <a:rPr lang="sk-SK" sz="1600" dirty="0">
                <a:cs typeface="Arial" pitchFamily="34" charset="0"/>
              </a:rPr>
              <a:t> odpor pri vysokých tlakoch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sz="1600" dirty="0">
                <a:cs typeface="Arial" pitchFamily="34" charset="0"/>
              </a:rPr>
              <a:t> </a:t>
            </a:r>
            <a:r>
              <a:rPr lang="sk-SK" sz="1600" baseline="30000" dirty="0" smtClean="0">
                <a:cs typeface="Arial" pitchFamily="34" charset="0"/>
              </a:rPr>
              <a:t>3</a:t>
            </a:r>
            <a:r>
              <a:rPr lang="sk-SK" sz="1600" dirty="0" smtClean="0">
                <a:cs typeface="Arial" pitchFamily="34" charset="0"/>
              </a:rPr>
              <a:t>He </a:t>
            </a:r>
            <a:r>
              <a:rPr lang="sk-SK" sz="1600" dirty="0">
                <a:cs typeface="Arial" pitchFamily="34" charset="0"/>
              </a:rPr>
              <a:t>vložka – meranie tepelnej kapacity </a:t>
            </a:r>
            <a:endParaRPr lang="sk-SK" sz="1600" dirty="0" smtClean="0"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dirty="0">
                <a:cs typeface="Arial" pitchFamily="34" charset="0"/>
              </a:rPr>
              <a:t> </a:t>
            </a:r>
            <a:r>
              <a:rPr lang="sk-SK" sz="1600" dirty="0" smtClean="0">
                <a:cs typeface="Arial" pitchFamily="34" charset="0"/>
              </a:rPr>
              <a:t>  a </a:t>
            </a:r>
            <a:r>
              <a:rPr lang="sk-SK" sz="1600" dirty="0">
                <a:cs typeface="Arial" pitchFamily="34" charset="0"/>
              </a:rPr>
              <a:t>transportných vlastností do 350 </a:t>
            </a:r>
            <a:r>
              <a:rPr lang="sk-SK" sz="1600" dirty="0" err="1">
                <a:cs typeface="Arial" pitchFamily="34" charset="0"/>
              </a:rPr>
              <a:t>mK</a:t>
            </a:r>
            <a:endParaRPr lang="sk-SK" sz="1600" dirty="0">
              <a:cs typeface="Arial" pitchFamily="34" charset="0"/>
            </a:endParaRPr>
          </a:p>
          <a:p>
            <a:endParaRPr lang="sk-SK" sz="1600" dirty="0"/>
          </a:p>
        </p:txBody>
      </p:sp>
      <p:sp>
        <p:nvSpPr>
          <p:cNvPr id="7" name="Obdĺžnik 6"/>
          <p:cNvSpPr/>
          <p:nvPr/>
        </p:nvSpPr>
        <p:spPr>
          <a:xfrm>
            <a:off x="2195736" y="6309320"/>
            <a:ext cx="6891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i="1" dirty="0" smtClean="0"/>
              <a:t>zodpovedný: </a:t>
            </a:r>
            <a:r>
              <a:rPr lang="en-US" sz="1400" i="1" dirty="0" smtClean="0"/>
              <a:t>M. </a:t>
            </a:r>
            <a:r>
              <a:rPr lang="en-US" sz="1400" i="1" dirty="0" err="1" smtClean="0"/>
              <a:t>Reiffers</a:t>
            </a:r>
            <a:r>
              <a:rPr lang="en-US" sz="1400" i="1" dirty="0" smtClean="0"/>
              <a:t> </a:t>
            </a:r>
            <a:r>
              <a:rPr lang="en-US" sz="1400" dirty="0" smtClean="0"/>
              <a:t>(2006-2012)</a:t>
            </a:r>
            <a:r>
              <a:rPr lang="en-US" sz="1400" i="1" dirty="0" smtClean="0"/>
              <a:t>, </a:t>
            </a:r>
            <a:r>
              <a:rPr lang="sk-SK" sz="1400" b="1" i="1" u="sng" dirty="0" smtClean="0"/>
              <a:t>G. </a:t>
            </a:r>
            <a:r>
              <a:rPr lang="sk-SK" sz="1400" b="1" i="1" u="sng" dirty="0" err="1" smtClean="0"/>
              <a:t>Pristáš</a:t>
            </a:r>
            <a:r>
              <a:rPr lang="en-US" sz="1400" b="1" i="1" dirty="0" smtClean="0"/>
              <a:t> </a:t>
            </a:r>
            <a:r>
              <a:rPr lang="en-US" sz="1400" dirty="0" smtClean="0"/>
              <a:t>(2012-)</a:t>
            </a:r>
            <a:r>
              <a:rPr lang="sk-SK" sz="1400" i="1" dirty="0" smtClean="0">
                <a:cs typeface="Times New Roman" pitchFamily="18" charset="0"/>
              </a:rPr>
              <a:t>,  </a:t>
            </a:r>
            <a:r>
              <a:rPr lang="sk-SK" sz="1400" i="1" dirty="0" err="1" smtClean="0">
                <a:cs typeface="Times New Roman" pitchFamily="18" charset="0"/>
              </a:rPr>
              <a:t>gabriel.pristas</a:t>
            </a:r>
            <a:r>
              <a:rPr lang="en-GB" sz="1400" i="1" dirty="0" smtClean="0">
                <a:cs typeface="Times New Roman" pitchFamily="18" charset="0"/>
              </a:rPr>
              <a:t>@</a:t>
            </a:r>
            <a:r>
              <a:rPr lang="en-GB" sz="1400" i="1" dirty="0" err="1" smtClean="0">
                <a:cs typeface="Times New Roman" pitchFamily="18" charset="0"/>
              </a:rPr>
              <a:t>saske.sk</a:t>
            </a:r>
            <a:r>
              <a:rPr lang="en-GB" sz="1400" i="1" dirty="0" smtClean="0">
                <a:cs typeface="Times New Roman" pitchFamily="18" charset="0"/>
              </a:rPr>
              <a:t> </a:t>
            </a:r>
            <a:endParaRPr lang="sk-SK" sz="1400" dirty="0"/>
          </a:p>
        </p:txBody>
      </p:sp>
      <p:pic>
        <p:nvPicPr>
          <p:cNvPr id="1026" name="Picture 2" descr="D:\Gaby\Foto\2016\05 PPMS MPMS foto\CIMG0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899925" cy="2924944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</a:t>
            </a:r>
            <a:r>
              <a:rPr lang="sk-SK" sz="2000" b="1" dirty="0" err="1" smtClean="0">
                <a:solidFill>
                  <a:schemeClr val="bg1"/>
                </a:solidFill>
                <a:cs typeface="Times New Roman" pitchFamily="18" charset="0"/>
              </a:rPr>
              <a:t>podmienkac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h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		</a:t>
            </a:r>
            <a:endParaRPr lang="en-US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spoločné pracovisko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 a PF UPJŠ, </a:t>
            </a:r>
            <a:r>
              <a:rPr lang="en-GB" sz="1400" b="1" dirty="0" smtClean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 smtClean="0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9</a:t>
            </a:r>
            <a:endParaRPr lang="sk-SK" sz="1400" b="1" dirty="0">
              <a:cs typeface="Times New Roman" pitchFamily="18" charset="0"/>
            </a:endParaRPr>
          </a:p>
        </p:txBody>
      </p:sp>
      <p:pic>
        <p:nvPicPr>
          <p:cNvPr id="12" name="Zástupný symbol obsahu 16" descr="LogoCF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44408" y="-43408"/>
            <a:ext cx="952128" cy="9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586110"/>
            <a:ext cx="9144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k-SK" sz="1400" dirty="0" err="1" smtClean="0"/>
              <a:t>CFNT</a:t>
            </a:r>
            <a:r>
              <a:rPr lang="sk-SK" sz="1400" dirty="0" smtClean="0"/>
              <a:t> </a:t>
            </a:r>
            <a:r>
              <a:rPr lang="sk-SK" sz="1400" dirty="0" err="1" smtClean="0"/>
              <a:t>MVEP</a:t>
            </a:r>
            <a:r>
              <a:rPr lang="sk-SK" sz="1400" dirty="0" smtClean="0"/>
              <a:t> –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/</a:t>
            </a:r>
            <a:r>
              <a:rPr lang="sk-SK" sz="1400" dirty="0" err="1" smtClean="0"/>
              <a:t>Dusza</a:t>
            </a:r>
            <a:r>
              <a:rPr lang="sk-SK" sz="1400" dirty="0" smtClean="0"/>
              <a:t> – Centrum fyziky nízkych teplôt a materiálového výskumu v extrémnych podmienkach, (2011-2015)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err="1" smtClean="0"/>
              <a:t>APVV</a:t>
            </a:r>
            <a:r>
              <a:rPr lang="sk-SK" sz="1400" b="1" dirty="0" smtClean="0"/>
              <a:t> 0132-11 – </a:t>
            </a:r>
            <a:r>
              <a:rPr lang="sk-SK" sz="1400" b="1" dirty="0" err="1" smtClean="0"/>
              <a:t>Feher</a:t>
            </a:r>
            <a:r>
              <a:rPr lang="sk-SK" sz="1400" b="1" dirty="0" smtClean="0"/>
              <a:t>/</a:t>
            </a:r>
            <a:r>
              <a:rPr lang="sk-SK" sz="1400" b="1" u="sng" dirty="0" err="1" smtClean="0"/>
              <a:t>Gabáni</a:t>
            </a:r>
            <a:r>
              <a:rPr lang="sk-SK" sz="1400" b="1" dirty="0" smtClean="0"/>
              <a:t> – </a:t>
            </a:r>
            <a:r>
              <a:rPr lang="sk-SK" sz="1400" b="1" dirty="0" err="1" smtClean="0"/>
              <a:t>NEMESYS</a:t>
            </a:r>
            <a:r>
              <a:rPr lang="sk-SK" sz="1400" b="1" dirty="0" smtClean="0"/>
              <a:t> - Nekonvenčné kvantové stavy v </a:t>
            </a:r>
            <a:r>
              <a:rPr lang="sk-SK" sz="1400" b="1" dirty="0" err="1" smtClean="0"/>
              <a:t>nanoskopických</a:t>
            </a:r>
            <a:r>
              <a:rPr lang="sk-SK" sz="1400" b="1" dirty="0" smtClean="0"/>
              <a:t> magnetických systémoch, (06/2012-12/2015)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err="1" smtClean="0"/>
              <a:t>APVV</a:t>
            </a:r>
            <a:r>
              <a:rPr lang="sk-SK" sz="1400" dirty="0" smtClean="0"/>
              <a:t> 0036-11 – </a:t>
            </a:r>
            <a:r>
              <a:rPr lang="sk-SK" sz="1400" dirty="0" err="1" smtClean="0"/>
              <a:t>Samuely</a:t>
            </a:r>
            <a:r>
              <a:rPr lang="sk-SK" sz="1400" dirty="0" smtClean="0"/>
              <a:t> – Progresívne materiály s konkurenčnými parametrami usporiadania, (06/2012-12/2015)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err="1" smtClean="0"/>
              <a:t>VEGA</a:t>
            </a:r>
            <a:r>
              <a:rPr lang="sk-SK" sz="1400" b="1" dirty="0" smtClean="0"/>
              <a:t> 2/0106/13 – </a:t>
            </a:r>
            <a:r>
              <a:rPr lang="sk-SK" sz="1400" b="1" u="sng" dirty="0" err="1" smtClean="0"/>
              <a:t>Gabáni</a:t>
            </a:r>
            <a:r>
              <a:rPr lang="sk-SK" sz="1400" b="1" dirty="0" smtClean="0"/>
              <a:t> – Kvantové fázové prechody. Vplyv chemického a hydrostatického tlaku na vybrané </a:t>
            </a:r>
            <a:r>
              <a:rPr lang="sk-SK" sz="1400" b="1" dirty="0" err="1" smtClean="0"/>
              <a:t>boridy</a:t>
            </a:r>
            <a:r>
              <a:rPr lang="sk-SK" sz="1400" b="1" dirty="0" smtClean="0"/>
              <a:t> vzácnych zemín, (2013-2015)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err="1" smtClean="0"/>
              <a:t>ŠF</a:t>
            </a:r>
            <a:r>
              <a:rPr lang="sk-SK" sz="1400" dirty="0" smtClean="0"/>
              <a:t> – </a:t>
            </a:r>
            <a:r>
              <a:rPr lang="sk-SK" sz="1400" dirty="0" err="1" smtClean="0"/>
              <a:t>ITMS</a:t>
            </a:r>
            <a:r>
              <a:rPr lang="sk-SK" sz="1400" dirty="0" smtClean="0"/>
              <a:t> 26220220186 – </a:t>
            </a:r>
            <a:r>
              <a:rPr lang="sk-SK" sz="1400" dirty="0" err="1" smtClean="0"/>
              <a:t>PROMATECH</a:t>
            </a:r>
            <a:r>
              <a:rPr lang="sk-SK" sz="1400" dirty="0" smtClean="0"/>
              <a:t>, (2013-2015) – </a:t>
            </a:r>
            <a:r>
              <a:rPr lang="sk-SK" sz="1400" b="1" u="sng" dirty="0" err="1" smtClean="0"/>
              <a:t>Gabáni</a:t>
            </a:r>
            <a:r>
              <a:rPr lang="sk-SK" sz="1400" dirty="0" smtClean="0"/>
              <a:t> – </a:t>
            </a:r>
            <a:r>
              <a:rPr lang="sk-SK" sz="1400" b="1" dirty="0" smtClean="0"/>
              <a:t>koordinátor NT laboratória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err="1" smtClean="0"/>
              <a:t>ŠF</a:t>
            </a:r>
            <a:r>
              <a:rPr lang="sk-SK" sz="1400" dirty="0" smtClean="0"/>
              <a:t> – </a:t>
            </a:r>
            <a:r>
              <a:rPr lang="sk-SK" sz="1400" dirty="0" err="1" smtClean="0"/>
              <a:t>ITMS</a:t>
            </a:r>
            <a:r>
              <a:rPr lang="sk-SK" sz="1400" dirty="0" smtClean="0"/>
              <a:t> 26110230097 – </a:t>
            </a:r>
            <a:r>
              <a:rPr lang="sk-SK" sz="1400" dirty="0" err="1" smtClean="0"/>
              <a:t>PhysNet</a:t>
            </a:r>
            <a:r>
              <a:rPr lang="sk-SK" sz="1400" dirty="0" smtClean="0"/>
              <a:t>, (2013-2015) – </a:t>
            </a:r>
            <a:r>
              <a:rPr lang="sk-SK" sz="1400" b="1" u="sng" dirty="0" err="1" smtClean="0"/>
              <a:t>Gabáni</a:t>
            </a:r>
            <a:r>
              <a:rPr lang="sk-SK" sz="1400" dirty="0" smtClean="0"/>
              <a:t> – </a:t>
            </a:r>
            <a:r>
              <a:rPr lang="sk-SK" sz="1400" b="1" dirty="0" smtClean="0"/>
              <a:t>koordinátor laboratória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dirty="0" err="1" smtClean="0"/>
              <a:t>APVV</a:t>
            </a:r>
            <a:r>
              <a:rPr lang="sk-SK" sz="1400" dirty="0" smtClean="0"/>
              <a:t> 0605-14 – </a:t>
            </a:r>
            <a:r>
              <a:rPr lang="sk-SK" sz="1400" dirty="0" err="1" smtClean="0"/>
              <a:t>Szabó</a:t>
            </a:r>
            <a:r>
              <a:rPr lang="sk-SK" sz="1400" dirty="0" smtClean="0"/>
              <a:t> – Prechod </a:t>
            </a:r>
            <a:r>
              <a:rPr lang="sk-SK" sz="1400" dirty="0" err="1" smtClean="0"/>
              <a:t>supravodič-izolátor</a:t>
            </a:r>
            <a:r>
              <a:rPr lang="sk-SK" sz="1400" dirty="0" smtClean="0"/>
              <a:t>, (6/2015-6/</a:t>
            </a:r>
            <a:r>
              <a:rPr lang="sk-SK" sz="1400" dirty="0" smtClean="0">
                <a:solidFill>
                  <a:srgbClr val="FF0000"/>
                </a:solidFill>
              </a:rPr>
              <a:t>2019</a:t>
            </a:r>
            <a:r>
              <a:rPr lang="sk-SK" sz="14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r>
              <a:rPr lang="sk-SK" sz="1400" b="1" dirty="0" err="1" smtClean="0"/>
              <a:t>VEGA</a:t>
            </a:r>
            <a:r>
              <a:rPr lang="sk-SK" sz="1400" b="1" dirty="0" smtClean="0"/>
              <a:t> 2/0032/16 – </a:t>
            </a:r>
            <a:r>
              <a:rPr lang="sk-SK" sz="1400" b="1" u="sng" dirty="0" err="1" smtClean="0"/>
              <a:t>Gabáni</a:t>
            </a:r>
            <a:r>
              <a:rPr lang="sk-SK" sz="1400" b="1" dirty="0" smtClean="0"/>
              <a:t> – Vplyv extrémnych podmienok na </a:t>
            </a:r>
            <a:r>
              <a:rPr lang="sk-SK" sz="1400" b="1" dirty="0" err="1" smtClean="0"/>
              <a:t>SCES</a:t>
            </a:r>
            <a:r>
              <a:rPr lang="sk-SK" sz="1400" b="1" dirty="0" smtClean="0"/>
              <a:t>, (</a:t>
            </a:r>
            <a:r>
              <a:rPr lang="sk-SK" sz="1400" b="1" dirty="0" smtClean="0">
                <a:solidFill>
                  <a:srgbClr val="FF0000"/>
                </a:solidFill>
              </a:rPr>
              <a:t>2016-2019</a:t>
            </a:r>
            <a:r>
              <a:rPr lang="sk-SK" sz="1400" b="1" dirty="0" smtClean="0"/>
              <a:t>)</a:t>
            </a:r>
          </a:p>
          <a:p>
            <a:endParaRPr lang="sk-SK" sz="1400" dirty="0" smtClean="0"/>
          </a:p>
          <a:p>
            <a:r>
              <a:rPr lang="sk-SK" sz="1400" b="1" dirty="0" err="1" smtClean="0"/>
              <a:t>DAAD</a:t>
            </a:r>
            <a:r>
              <a:rPr lang="sk-SK" sz="1400" b="1" dirty="0" smtClean="0"/>
              <a:t>/SAV – </a:t>
            </a:r>
            <a:r>
              <a:rPr lang="sk-SK" sz="1400" b="1" u="sng" dirty="0" err="1" smtClean="0"/>
              <a:t>Flachbart</a:t>
            </a:r>
            <a:r>
              <a:rPr lang="sk-SK" sz="1400" b="1" dirty="0" smtClean="0"/>
              <a:t> (</a:t>
            </a:r>
            <a:r>
              <a:rPr lang="sk-SK" sz="1400" b="1" dirty="0" smtClean="0">
                <a:solidFill>
                  <a:srgbClr val="FF0000"/>
                </a:solidFill>
              </a:rPr>
              <a:t>2016-2017</a:t>
            </a:r>
            <a:r>
              <a:rPr lang="sk-SK" sz="1400" b="1" dirty="0" smtClean="0"/>
              <a:t>) – Magnetické vlastnosti geometricky frustrovaného systému </a:t>
            </a:r>
            <a:r>
              <a:rPr lang="sk-SK" sz="1400" b="1" dirty="0" err="1" smtClean="0"/>
              <a:t>TmB</a:t>
            </a:r>
            <a:r>
              <a:rPr lang="sk-SK" sz="1400" b="1" baseline="-25000" dirty="0" err="1" smtClean="0"/>
              <a:t>4</a:t>
            </a:r>
            <a:r>
              <a:rPr lang="sk-SK" sz="1400" b="1" dirty="0" smtClean="0"/>
              <a:t>  			        pod </a:t>
            </a:r>
            <a:r>
              <a:rPr lang="sk-SK" sz="1400" b="1" dirty="0" err="1" smtClean="0"/>
              <a:t>uniaxiálnym</a:t>
            </a:r>
            <a:r>
              <a:rPr lang="sk-SK" sz="1400" b="1" dirty="0" smtClean="0"/>
              <a:t> tlakom a na povrchu.</a:t>
            </a:r>
            <a:r>
              <a:rPr lang="sk-SK" sz="1400" i="1" dirty="0" smtClean="0"/>
              <a:t>    </a:t>
            </a:r>
            <a:endParaRPr lang="sk-SK" sz="1400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Domáce projekty 2012-2015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848270"/>
            <a:ext cx="9144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400" b="1" dirty="0" smtClean="0"/>
              <a:t>IEEE proceedings </a:t>
            </a:r>
            <a:r>
              <a:rPr lang="sk-SK" sz="1400" b="1" dirty="0" smtClean="0"/>
              <a:t>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</a:t>
            </a:r>
            <a:r>
              <a:rPr lang="en-US" sz="1400" b="1" dirty="0" smtClean="0">
                <a:solidFill>
                  <a:srgbClr val="FF0000"/>
                </a:solidFill>
              </a:rPr>
              <a:t>4</a:t>
            </a:r>
            <a:r>
              <a:rPr lang="sk-SK" sz="1400" b="1" dirty="0" smtClean="0">
                <a:solidFill>
                  <a:srgbClr val="FF0000"/>
                </a:solidFill>
              </a:rPr>
              <a:t>,</a:t>
            </a:r>
            <a:r>
              <a:rPr lang="en-US" sz="1400" b="1" dirty="0" smtClean="0">
                <a:solidFill>
                  <a:srgbClr val="FF0000"/>
                </a:solidFill>
              </a:rPr>
              <a:t>9</a:t>
            </a:r>
            <a:r>
              <a:rPr lang="sk-SK" sz="1400" b="1" dirty="0" smtClean="0">
                <a:solidFill>
                  <a:srgbClr val="FF0000"/>
                </a:solidFill>
              </a:rPr>
              <a:t>3</a:t>
            </a:r>
            <a:r>
              <a:rPr lang="sk-SK" sz="1400" b="1" dirty="0" smtClean="0"/>
              <a:t>) ..... </a:t>
            </a:r>
            <a:r>
              <a:rPr lang="en-US" sz="1400" b="1" dirty="0" smtClean="0"/>
              <a:t>2</a:t>
            </a:r>
            <a:r>
              <a:rPr lang="sk-SK" sz="1400" b="1" dirty="0" smtClean="0"/>
              <a:t>x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sk-SK" sz="1400" b="1" dirty="0" err="1" smtClean="0"/>
              <a:t>Physical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Review</a:t>
            </a:r>
            <a:r>
              <a:rPr lang="sk-SK" sz="1400" b="1" dirty="0" smtClean="0"/>
              <a:t> B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3,73</a:t>
            </a:r>
            <a:r>
              <a:rPr lang="sk-SK" sz="1400" b="1" dirty="0" smtClean="0"/>
              <a:t>) ..... </a:t>
            </a:r>
            <a:r>
              <a:rPr lang="en-US" sz="1400" b="1" dirty="0" smtClean="0"/>
              <a:t>3</a:t>
            </a:r>
            <a:r>
              <a:rPr lang="sk-SK" sz="1400" b="1" dirty="0" smtClean="0"/>
              <a:t>x</a:t>
            </a:r>
          </a:p>
          <a:p>
            <a:endParaRPr lang="sk-SK" sz="1400" b="1" dirty="0" smtClean="0"/>
          </a:p>
          <a:p>
            <a:r>
              <a:rPr lang="sk-SK" sz="1400" b="1" dirty="0" smtClean="0"/>
              <a:t>J. </a:t>
            </a:r>
            <a:r>
              <a:rPr lang="sk-SK" sz="1400" b="1" dirty="0" err="1" smtClean="0"/>
              <a:t>Magn</a:t>
            </a:r>
            <a:r>
              <a:rPr lang="sk-SK" sz="1400" b="1" dirty="0" smtClean="0"/>
              <a:t>. </a:t>
            </a:r>
            <a:r>
              <a:rPr lang="sk-SK" sz="1400" b="1" dirty="0" err="1" smtClean="0"/>
              <a:t>Magn</a:t>
            </a:r>
            <a:r>
              <a:rPr lang="sk-SK" sz="1400" b="1" dirty="0" smtClean="0"/>
              <a:t>. Mat.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1,97</a:t>
            </a:r>
            <a:r>
              <a:rPr lang="sk-SK" sz="1400" b="1" dirty="0" smtClean="0"/>
              <a:t>) ..... 1x</a:t>
            </a:r>
          </a:p>
          <a:p>
            <a:endParaRPr lang="sk-SK" sz="1400" dirty="0" smtClean="0"/>
          </a:p>
          <a:p>
            <a:r>
              <a:rPr lang="sk-SK" sz="1400" b="1" dirty="0" err="1" smtClean="0"/>
              <a:t>Solid</a:t>
            </a:r>
            <a:r>
              <a:rPr lang="sk-SK" sz="1400" b="1" dirty="0" smtClean="0"/>
              <a:t> State </a:t>
            </a:r>
            <a:r>
              <a:rPr lang="sk-SK" sz="1400" b="1" dirty="0" err="1" smtClean="0"/>
              <a:t>Sciences</a:t>
            </a:r>
            <a:r>
              <a:rPr lang="sk-SK" sz="1400" b="1" dirty="0" smtClean="0"/>
              <a:t>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1,84</a:t>
            </a:r>
            <a:r>
              <a:rPr lang="sk-SK" sz="1400" b="1" dirty="0" smtClean="0"/>
              <a:t>) ..... 3x</a:t>
            </a:r>
          </a:p>
          <a:p>
            <a:endParaRPr lang="sk-SK" sz="1400" dirty="0" smtClean="0"/>
          </a:p>
          <a:p>
            <a:r>
              <a:rPr lang="sk-SK" sz="1400" b="1" dirty="0" err="1" smtClean="0"/>
              <a:t>Thin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Solid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Films</a:t>
            </a:r>
            <a:r>
              <a:rPr lang="sk-SK" sz="1400" b="1" dirty="0" smtClean="0"/>
              <a:t>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1,76</a:t>
            </a:r>
            <a:r>
              <a:rPr lang="sk-SK" sz="1400" b="1" dirty="0" smtClean="0"/>
              <a:t>) ..... 2x</a:t>
            </a:r>
          </a:p>
          <a:p>
            <a:endParaRPr lang="sk-SK" sz="1400" dirty="0" smtClean="0"/>
          </a:p>
          <a:p>
            <a:r>
              <a:rPr lang="sk-SK" sz="1400" b="1" dirty="0" smtClean="0"/>
              <a:t>J. </a:t>
            </a:r>
            <a:r>
              <a:rPr lang="sk-SK" sz="1400" b="1" dirty="0" err="1" smtClean="0"/>
              <a:t>Phy</a:t>
            </a:r>
            <a:r>
              <a:rPr lang="sk-SK" sz="1400" b="1" dirty="0" smtClean="0"/>
              <a:t>. Soc. </a:t>
            </a:r>
            <a:r>
              <a:rPr lang="sk-SK" sz="1400" b="1" dirty="0" err="1" smtClean="0"/>
              <a:t>Jpn</a:t>
            </a:r>
            <a:r>
              <a:rPr lang="sk-SK" sz="1400" b="1" dirty="0" smtClean="0"/>
              <a:t>. or </a:t>
            </a:r>
            <a:r>
              <a:rPr lang="sk-SK" sz="1400" b="1" dirty="0" err="1" smtClean="0"/>
              <a:t>Letters</a:t>
            </a:r>
            <a:r>
              <a:rPr lang="sk-SK" sz="1400" b="1" dirty="0" smtClean="0"/>
              <a:t>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1,59</a:t>
            </a:r>
            <a:r>
              <a:rPr lang="sk-SK" sz="1400" b="1" dirty="0" smtClean="0"/>
              <a:t>) ..... 3x</a:t>
            </a:r>
          </a:p>
          <a:p>
            <a:endParaRPr lang="sk-SK" sz="1400" dirty="0" smtClean="0"/>
          </a:p>
          <a:p>
            <a:r>
              <a:rPr lang="sk-SK" sz="1400" b="1" dirty="0" smtClean="0"/>
              <a:t>J. </a:t>
            </a:r>
            <a:r>
              <a:rPr lang="sk-SK" sz="1400" b="1" dirty="0" err="1" smtClean="0"/>
              <a:t>Exp</a:t>
            </a:r>
            <a:r>
              <a:rPr lang="sk-SK" sz="1400" b="1" dirty="0" smtClean="0"/>
              <a:t>. </a:t>
            </a:r>
            <a:r>
              <a:rPr lang="sk-SK" sz="1400" b="1" dirty="0" err="1" smtClean="0"/>
              <a:t>Theor</a:t>
            </a:r>
            <a:r>
              <a:rPr lang="sk-SK" sz="1400" b="1" dirty="0" smtClean="0"/>
              <a:t>. </a:t>
            </a:r>
            <a:r>
              <a:rPr lang="sk-SK" sz="1400" b="1" dirty="0" err="1" smtClean="0"/>
              <a:t>Phys</a:t>
            </a:r>
            <a:r>
              <a:rPr lang="sk-SK" sz="1400" b="1" dirty="0" smtClean="0"/>
              <a:t>. </a:t>
            </a:r>
            <a:r>
              <a:rPr lang="sk-SK" sz="1400" b="1" dirty="0" err="1" smtClean="0"/>
              <a:t>Letters</a:t>
            </a:r>
            <a:r>
              <a:rPr lang="sk-SK" sz="1400" b="1" dirty="0" smtClean="0"/>
              <a:t> (</a:t>
            </a:r>
            <a:r>
              <a:rPr lang="sk-SK" sz="1400" b="1" dirty="0" err="1" smtClean="0">
                <a:solidFill>
                  <a:srgbClr val="FF0000"/>
                </a:solidFill>
              </a:rPr>
              <a:t>IF</a:t>
            </a:r>
            <a:r>
              <a:rPr lang="sk-SK" sz="1400" b="1" dirty="0" smtClean="0">
                <a:solidFill>
                  <a:srgbClr val="FF0000"/>
                </a:solidFill>
              </a:rPr>
              <a:t> = 1,36</a:t>
            </a:r>
            <a:r>
              <a:rPr lang="sk-SK" sz="1400" b="1" dirty="0" smtClean="0"/>
              <a:t>) ..... 1x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CC publikácie 2012-2015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1763688" y="1268760"/>
          <a:ext cx="6048672" cy="2520280"/>
        </p:xfrm>
        <a:graphic>
          <a:graphicData uri="http://schemas.openxmlformats.org/drawingml/2006/table">
            <a:tbl>
              <a:tblPr/>
              <a:tblGrid>
                <a:gridCol w="3080916"/>
                <a:gridCol w="548752"/>
                <a:gridCol w="549527"/>
                <a:gridCol w="550302"/>
                <a:gridCol w="548752"/>
                <a:gridCol w="770423"/>
              </a:tblGrid>
              <a:tr h="431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2015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všetkých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 publikácií 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všetkých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 publikácií 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, kde prvý autor je z daného smeru/skupiny z </a:t>
                      </a:r>
                      <a:r>
                        <a:rPr lang="sk-SK" sz="1400" dirty="0" err="1">
                          <a:latin typeface="Times New Roman"/>
                          <a:ea typeface="Times New Roman"/>
                          <a:cs typeface="Times New Roman"/>
                        </a:rPr>
                        <a:t>ÚEF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 dirty="0">
                          <a:latin typeface="Times New Roman"/>
                          <a:ea typeface="Times New Roman"/>
                          <a:cs typeface="Times New Roman"/>
                        </a:rPr>
                        <a:t>A publikácií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CC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</a:t>
                      </a: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1.25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Počet </a:t>
                      </a:r>
                      <a:r>
                        <a:rPr lang="sk-SK" sz="1400" b="1" u="sng">
                          <a:latin typeface="Times New Roman"/>
                          <a:ea typeface="Times New Roman"/>
                          <a:cs typeface="Times New Roman"/>
                        </a:rPr>
                        <a:t>A publikácií</a:t>
                      </a: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&gt; 1.25</a:t>
                      </a: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, kde prvý autor je z daného smeru/skupiny z ÚEF 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ym typeface="Symbol"/>
              </a:rPr>
              <a:t></a:t>
            </a:r>
            <a:r>
              <a:rPr lang="sk-SK" sz="1600" b="1" dirty="0" err="1" smtClean="0"/>
              <a:t>Pozvané</a:t>
            </a:r>
            <a:r>
              <a:rPr lang="sk-SK" sz="1600" b="1" dirty="0" err="1" smtClean="0">
                <a:sym typeface="Symbol"/>
              </a:rPr>
              <a:t></a:t>
            </a:r>
            <a:r>
              <a:rPr lang="sk-SK" sz="1600" b="1" dirty="0" smtClean="0"/>
              <a:t> prednášky 2012-2015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016998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2012: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Influence of hydrostatic pressure on superconducting system </a:t>
            </a:r>
            <a:r>
              <a:rPr lang="en-US" sz="1400" dirty="0" err="1" smtClean="0"/>
              <a:t>YB</a:t>
            </a:r>
            <a:r>
              <a:rPr lang="en-US" sz="1400" baseline="-25000" dirty="0" err="1" smtClean="0"/>
              <a:t>6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XII. conference of young scientists organized by High Pressure Institute RAS, 14.9.2012, Sochi, Russia (</a:t>
            </a:r>
            <a:r>
              <a:rPr lang="en-US" sz="1400" b="1" dirty="0" err="1" smtClean="0">
                <a:solidFill>
                  <a:srgbClr val="FF0000"/>
                </a:solidFill>
              </a:rPr>
              <a:t>Gabáni</a:t>
            </a:r>
            <a:r>
              <a:rPr lang="en-US" sz="1400" dirty="0" smtClean="0"/>
              <a:t>)</a:t>
            </a: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2012: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baseline="30000" dirty="0" err="1" smtClean="0"/>
              <a:t>11</a:t>
            </a:r>
            <a:r>
              <a:rPr lang="en-US" sz="1400" dirty="0" err="1" smtClean="0"/>
              <a:t>B-NMR</a:t>
            </a:r>
            <a:r>
              <a:rPr lang="en-US" sz="1400" dirty="0" smtClean="0"/>
              <a:t> </a:t>
            </a:r>
            <a:r>
              <a:rPr lang="sk-SK" sz="1400" dirty="0" smtClean="0"/>
              <a:t>s</a:t>
            </a:r>
            <a:r>
              <a:rPr lang="en-US" sz="1400" dirty="0" err="1" smtClean="0"/>
              <a:t>tudy</a:t>
            </a:r>
            <a:r>
              <a:rPr lang="en-US" sz="1400" dirty="0" smtClean="0"/>
              <a:t> of Kondo </a:t>
            </a:r>
            <a:r>
              <a:rPr lang="sk-SK" sz="1400" dirty="0" smtClean="0"/>
              <a:t>i</a:t>
            </a:r>
            <a:r>
              <a:rPr lang="en-US" sz="1400" dirty="0" err="1" smtClean="0"/>
              <a:t>nsulator</a:t>
            </a:r>
            <a:r>
              <a:rPr lang="en-US" sz="1400" dirty="0" smtClean="0"/>
              <a:t> </a:t>
            </a:r>
            <a:r>
              <a:rPr lang="en-US" sz="1400" dirty="0" err="1" smtClean="0"/>
              <a:t>SmB</a:t>
            </a:r>
            <a:r>
              <a:rPr lang="en-US" sz="1400" baseline="-25000" dirty="0" err="1" smtClean="0"/>
              <a:t>6</a:t>
            </a:r>
            <a:r>
              <a:rPr lang="en-US" sz="1400" dirty="0" smtClean="0"/>
              <a:t> under  </a:t>
            </a:r>
            <a:r>
              <a:rPr lang="sk-SK" sz="1400" dirty="0" smtClean="0"/>
              <a:t>p</a:t>
            </a:r>
            <a:r>
              <a:rPr lang="en-US" sz="1400" dirty="0" err="1" smtClean="0"/>
              <a:t>ressure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XII. conference of young scientists organized by High Pressure Institute RAS, 14.9.2012, Sochi, Russia (</a:t>
            </a:r>
            <a:r>
              <a:rPr lang="en-US" sz="1400" b="1" dirty="0" err="1" smtClean="0">
                <a:solidFill>
                  <a:srgbClr val="FF0000"/>
                </a:solidFill>
              </a:rPr>
              <a:t>Pristáš</a:t>
            </a:r>
            <a:r>
              <a:rPr lang="en-US" sz="1400" dirty="0" smtClean="0"/>
              <a:t>)</a:t>
            </a: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2014: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err="1" smtClean="0"/>
              <a:t>SmB</a:t>
            </a:r>
            <a:r>
              <a:rPr lang="en-US" sz="1400" baseline="-25000" dirty="0" err="1" smtClean="0"/>
              <a:t>6</a:t>
            </a:r>
            <a:r>
              <a:rPr lang="en-US" sz="1400" dirty="0" smtClean="0"/>
              <a:t> - a topological Kondo insulator?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</a:t>
            </a:r>
            <a:r>
              <a:rPr lang="en-US" sz="1400" dirty="0" err="1" smtClean="0"/>
              <a:t>ISBB</a:t>
            </a:r>
            <a:r>
              <a:rPr lang="en-US" sz="1400" dirty="0" smtClean="0"/>
              <a:t> 2014 - Int. Symposium on Boron and Borides, Honolulu, USA (</a:t>
            </a:r>
            <a:r>
              <a:rPr lang="en-US" sz="1400" b="1" dirty="0" err="1" smtClean="0">
                <a:solidFill>
                  <a:srgbClr val="FF0000"/>
                </a:solidFill>
              </a:rPr>
              <a:t>Flachbart</a:t>
            </a:r>
            <a:r>
              <a:rPr lang="en-US" sz="1400" dirty="0" smtClean="0"/>
              <a:t>)</a:t>
            </a: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2014: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High pressure effect on superconducting </a:t>
            </a:r>
            <a:r>
              <a:rPr lang="en-US" sz="1400" dirty="0" err="1" smtClean="0"/>
              <a:t>YB</a:t>
            </a:r>
            <a:r>
              <a:rPr lang="en-US" sz="1400" baseline="-25000" dirty="0" err="1" smtClean="0"/>
              <a:t>6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GPI Moscow, Russia (</a:t>
            </a:r>
            <a:r>
              <a:rPr lang="en-US" sz="1400" b="1" dirty="0" err="1" smtClean="0">
                <a:solidFill>
                  <a:srgbClr val="FF0000"/>
                </a:solidFill>
              </a:rPr>
              <a:t>Gabáni</a:t>
            </a:r>
            <a:r>
              <a:rPr lang="en-US" sz="1400" dirty="0" smtClean="0"/>
              <a:t>)</a:t>
            </a: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2014: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High pressure effect on the superconductivity of </a:t>
            </a:r>
            <a:r>
              <a:rPr lang="en-US" sz="1400" dirty="0" err="1" smtClean="0"/>
              <a:t>YB</a:t>
            </a:r>
            <a:r>
              <a:rPr lang="en-US" sz="1400" baseline="-25000" dirty="0" err="1" smtClean="0"/>
              <a:t>6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</a:t>
            </a:r>
            <a:r>
              <a:rPr lang="sk-SK" sz="1400" dirty="0" err="1" smtClean="0"/>
              <a:t>ERC</a:t>
            </a:r>
            <a:r>
              <a:rPr lang="sk-SK" sz="1400" dirty="0" smtClean="0"/>
              <a:t> </a:t>
            </a:r>
            <a:r>
              <a:rPr lang="sk-SK" sz="1400" dirty="0" err="1" smtClean="0"/>
              <a:t>Advanced</a:t>
            </a:r>
            <a:r>
              <a:rPr lang="sk-SK" sz="1400" dirty="0" smtClean="0"/>
              <a:t> </a:t>
            </a:r>
            <a:r>
              <a:rPr lang="sk-SK" sz="1400" dirty="0" err="1" smtClean="0"/>
              <a:t>Researcher</a:t>
            </a:r>
            <a:r>
              <a:rPr lang="sk-SK" sz="1400" dirty="0" smtClean="0"/>
              <a:t> Grant: </a:t>
            </a:r>
            <a:r>
              <a:rPr lang="sk-SK" sz="1400" dirty="0" err="1" smtClean="0"/>
              <a:t>Quantum</a:t>
            </a:r>
            <a:r>
              <a:rPr lang="sk-SK" sz="1400" dirty="0" smtClean="0"/>
              <a:t> </a:t>
            </a:r>
            <a:r>
              <a:rPr lang="sk-SK" sz="1400" dirty="0" err="1" smtClean="0"/>
              <a:t>Criticality</a:t>
            </a:r>
            <a:r>
              <a:rPr lang="sk-SK" sz="1400" dirty="0" smtClean="0"/>
              <a:t> – </a:t>
            </a:r>
            <a:r>
              <a:rPr lang="sk-SK" sz="1400" dirty="0" err="1" smtClean="0"/>
              <a:t>The</a:t>
            </a:r>
            <a:r>
              <a:rPr lang="sk-SK" sz="1400" dirty="0" smtClean="0"/>
              <a:t> </a:t>
            </a:r>
            <a:r>
              <a:rPr lang="sk-SK" sz="1400" dirty="0" err="1" smtClean="0"/>
              <a:t>Puzzle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Multiple</a:t>
            </a:r>
            <a:r>
              <a:rPr lang="sk-SK" sz="1400" dirty="0" smtClean="0"/>
              <a:t> </a:t>
            </a:r>
            <a:r>
              <a:rPr lang="sk-SK" sz="1400" dirty="0" err="1" smtClean="0"/>
              <a:t>Energy</a:t>
            </a:r>
            <a:r>
              <a:rPr lang="sk-SK" sz="1400" dirty="0" smtClean="0"/>
              <a:t> </a:t>
            </a:r>
            <a:r>
              <a:rPr lang="sk-SK" sz="1400" dirty="0" err="1" smtClean="0"/>
              <a:t>Scales</a:t>
            </a:r>
            <a:r>
              <a:rPr lang="sk-SK" sz="1400" dirty="0" smtClean="0"/>
              <a:t> (</a:t>
            </a:r>
            <a:r>
              <a:rPr lang="sk-SK" sz="1400" dirty="0" err="1" smtClean="0"/>
              <a:t>QuantumPuzzle</a:t>
            </a:r>
            <a:r>
              <a:rPr lang="sk-SK" sz="1400" dirty="0" smtClean="0"/>
              <a:t>), 26.11.2014, </a:t>
            </a:r>
            <a:r>
              <a:rPr lang="sk-SK" sz="1400" dirty="0" err="1" smtClean="0"/>
              <a:t>Vienna</a:t>
            </a:r>
            <a:r>
              <a:rPr lang="sk-SK" sz="1400" dirty="0" smtClean="0"/>
              <a:t>, </a:t>
            </a:r>
            <a:r>
              <a:rPr lang="sk-SK" sz="1400" dirty="0" err="1" smtClean="0"/>
              <a:t>Austria</a:t>
            </a:r>
            <a:r>
              <a:rPr lang="sk-SK" sz="1400" dirty="0" smtClean="0"/>
              <a:t> (</a:t>
            </a:r>
            <a:r>
              <a:rPr lang="sk-SK" sz="1400" b="1" dirty="0" err="1" smtClean="0">
                <a:solidFill>
                  <a:srgbClr val="FF0000"/>
                </a:solidFill>
              </a:rPr>
              <a:t>Pristáš</a:t>
            </a:r>
            <a:r>
              <a:rPr lang="sk-SK" sz="14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/>
              <a:t>2014:</a:t>
            </a:r>
            <a:r>
              <a:rPr lang="sk-SK" sz="1400" dirty="0" smtClean="0"/>
              <a:t> </a:t>
            </a:r>
            <a:r>
              <a:rPr lang="sk-SK" sz="1400" dirty="0" err="1" smtClean="0">
                <a:sym typeface="Symbol"/>
              </a:rPr>
              <a:t></a:t>
            </a:r>
            <a:r>
              <a:rPr lang="sk-SK" sz="1400" dirty="0" err="1" smtClean="0"/>
              <a:t>Influence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hydrostatic</a:t>
            </a:r>
            <a:r>
              <a:rPr lang="sk-SK" sz="1400" dirty="0" smtClean="0"/>
              <a:t> </a:t>
            </a:r>
            <a:r>
              <a:rPr lang="sk-SK" sz="1400" dirty="0" err="1" smtClean="0"/>
              <a:t>pressure</a:t>
            </a:r>
            <a:r>
              <a:rPr lang="sk-SK" sz="1400" dirty="0" smtClean="0"/>
              <a:t> on </a:t>
            </a:r>
            <a:r>
              <a:rPr lang="sk-SK" sz="1400" dirty="0" err="1" smtClean="0"/>
              <a:t>superconducting</a:t>
            </a:r>
            <a:r>
              <a:rPr lang="sk-SK" sz="1400" dirty="0" smtClean="0"/>
              <a:t> </a:t>
            </a:r>
            <a:r>
              <a:rPr lang="sk-SK" sz="1400" dirty="0" err="1" smtClean="0"/>
              <a:t>properties</a:t>
            </a:r>
            <a:r>
              <a:rPr lang="sk-SK" sz="1400" dirty="0" smtClean="0"/>
              <a:t> </a:t>
            </a:r>
            <a:r>
              <a:rPr lang="sk-SK" sz="1400" dirty="0" err="1" smtClean="0"/>
              <a:t>of</a:t>
            </a:r>
            <a:r>
              <a:rPr lang="sk-SK" sz="1400" dirty="0" smtClean="0"/>
              <a:t> </a:t>
            </a:r>
            <a:r>
              <a:rPr lang="sk-SK" sz="1400" dirty="0" err="1" smtClean="0"/>
              <a:t>niobium</a:t>
            </a:r>
            <a:r>
              <a:rPr lang="sk-SK" sz="1400" dirty="0" smtClean="0"/>
              <a:t> </a:t>
            </a:r>
            <a:r>
              <a:rPr lang="sk-SK" sz="1400" dirty="0" err="1" smtClean="0"/>
              <a:t>thin</a:t>
            </a:r>
            <a:r>
              <a:rPr lang="sk-SK" sz="1400" dirty="0" smtClean="0"/>
              <a:t> </a:t>
            </a:r>
            <a:r>
              <a:rPr lang="sk-SK" sz="1400" dirty="0" err="1" smtClean="0"/>
              <a:t>film</a:t>
            </a:r>
            <a:r>
              <a:rPr lang="sk-SK" sz="1400" dirty="0" err="1" smtClean="0">
                <a:sym typeface="Symbol"/>
              </a:rPr>
              <a:t></a:t>
            </a:r>
            <a:r>
              <a:rPr lang="sk-SK" sz="1400" dirty="0" smtClean="0"/>
              <a:t>, 28.5.2014, </a:t>
            </a:r>
            <a:r>
              <a:rPr lang="sk-SK" sz="1400" dirty="0" err="1" smtClean="0"/>
              <a:t>Hyogo</a:t>
            </a:r>
            <a:r>
              <a:rPr lang="sk-SK" sz="1400" dirty="0" smtClean="0"/>
              <a:t> </a:t>
            </a:r>
            <a:r>
              <a:rPr lang="sk-SK" sz="1400" dirty="0" err="1" smtClean="0"/>
              <a:t>University</a:t>
            </a:r>
            <a:r>
              <a:rPr lang="sk-SK" sz="1400" dirty="0" smtClean="0"/>
              <a:t>, Japan (</a:t>
            </a:r>
            <a:r>
              <a:rPr lang="sk-SK" sz="1400" b="1" dirty="0" err="1" smtClean="0">
                <a:solidFill>
                  <a:srgbClr val="FF0000"/>
                </a:solidFill>
              </a:rPr>
              <a:t>Pristáš</a:t>
            </a:r>
            <a:r>
              <a:rPr lang="sk-SK" sz="1400" dirty="0" smtClean="0"/>
              <a:t>)</a:t>
            </a:r>
          </a:p>
          <a:p>
            <a:pPr marL="342900" lvl="0" indent="-342900">
              <a:buFont typeface="+mj-lt"/>
              <a:buAutoNum type="arabicPeriod"/>
            </a:pPr>
            <a:endParaRPr lang="sk-SK" sz="14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/>
              <a:t>2015:</a:t>
            </a:r>
            <a:r>
              <a:rPr lang="en-US" sz="1400" dirty="0" smtClean="0"/>
              <a:t> 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Surface and bulk components of conductivity in </a:t>
            </a:r>
            <a:r>
              <a:rPr lang="en-US" sz="1400" dirty="0" err="1" smtClean="0"/>
              <a:t>SmB</a:t>
            </a:r>
            <a:r>
              <a:rPr lang="en-US" sz="1400" baseline="-25000" dirty="0" err="1" smtClean="0"/>
              <a:t>6</a:t>
            </a:r>
            <a:r>
              <a:rPr lang="en-US" sz="1400" dirty="0" smtClean="0">
                <a:sym typeface="Symbol"/>
              </a:rPr>
              <a:t></a:t>
            </a:r>
            <a:r>
              <a:rPr lang="en-US" sz="1400" dirty="0" smtClean="0"/>
              <a:t>, Conference on strongly correlated topological insulators, Ann Arbor, USA (</a:t>
            </a:r>
            <a:r>
              <a:rPr lang="en-US" sz="1400" b="1" dirty="0" err="1" smtClean="0">
                <a:solidFill>
                  <a:srgbClr val="FF0000"/>
                </a:solidFill>
              </a:rPr>
              <a:t>Flachbart</a:t>
            </a:r>
            <a:r>
              <a:rPr lang="en-US" sz="1400" dirty="0" smtClean="0"/>
              <a:t>)</a:t>
            </a:r>
            <a:r>
              <a:rPr lang="sk-SK" sz="1400" i="1" dirty="0" smtClean="0"/>
              <a:t>  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8367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Citácie </a:t>
            </a:r>
            <a:r>
              <a:rPr lang="sk-SK" sz="1600" b="1" dirty="0" err="1" smtClean="0"/>
              <a:t>WOS</a:t>
            </a:r>
            <a:r>
              <a:rPr lang="sk-SK" sz="1600" b="1" dirty="0" smtClean="0"/>
              <a:t> </a:t>
            </a:r>
            <a:r>
              <a:rPr lang="sk-SK" sz="1600" b="1" dirty="0" smtClean="0"/>
              <a:t>2011-2014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 </a:t>
            </a:r>
            <a:endParaRPr lang="en-US" sz="16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(</a:t>
            </a:r>
            <a:r>
              <a:rPr lang="en-US" sz="1600" dirty="0" err="1" smtClean="0"/>
              <a:t>bez</a:t>
            </a:r>
            <a:r>
              <a:rPr lang="en-US" sz="1600" dirty="0" smtClean="0"/>
              <a:t> Gaby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Samuely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 60</a:t>
            </a:r>
            <a:r>
              <a:rPr lang="en-US" sz="1600" dirty="0" smtClean="0"/>
              <a:t>)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graphicFrame>
        <p:nvGraphicFramePr>
          <p:cNvPr id="11" name="Tabuľka 10"/>
          <p:cNvGraphicFramePr>
            <a:graphicFrameLocks noGrp="1"/>
          </p:cNvGraphicFramePr>
          <p:nvPr/>
        </p:nvGraphicFramePr>
        <p:xfrm>
          <a:off x="1691680" y="1700805"/>
          <a:ext cx="5832646" cy="2520283"/>
        </p:xfrm>
        <a:graphic>
          <a:graphicData uri="http://schemas.openxmlformats.org/drawingml/2006/table">
            <a:tbl>
              <a:tblPr/>
              <a:tblGrid>
                <a:gridCol w="2650456"/>
                <a:gridCol w="636438"/>
                <a:gridCol w="636438"/>
                <a:gridCol w="636438"/>
                <a:gridCol w="636438"/>
                <a:gridCol w="636438"/>
              </a:tblGrid>
              <a:tr h="486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2014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sk-SK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Celkový počet citácií </a:t>
                      </a:r>
                      <a:r>
                        <a:rPr lang="sk-SK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WOS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Iné databázy- </a:t>
                      </a:r>
                      <a:r>
                        <a:rPr lang="sk-SK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SCOPUS</a:t>
                      </a: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Iné databázy - SPIRES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Celkový počet citácií </a:t>
                      </a:r>
                      <a:r>
                        <a:rPr lang="sk-SK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WOS</a:t>
                      </a:r>
                      <a:r>
                        <a:rPr lang="sk-SK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sk-SK" sz="1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FTE</a:t>
                      </a:r>
                      <a:endParaRPr lang="sk-SK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Iné databázy- SCOPUS/FTE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>
                          <a:latin typeface="Times New Roman"/>
                          <a:ea typeface="Times New Roman"/>
                          <a:cs typeface="Times New Roman"/>
                        </a:rPr>
                        <a:t>Iné databázy – SPIRES/FTE</a:t>
                      </a:r>
                      <a:endParaRPr lang="sk-SK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460261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Citácie na práce publikované v akreditačnom období (2012-2015)</a:t>
            </a:r>
            <a:endParaRPr lang="sk-SK" sz="1600" dirty="0" smtClean="0"/>
          </a:p>
        </p:txBody>
      </p:sp>
      <p:graphicFrame>
        <p:nvGraphicFramePr>
          <p:cNvPr id="13" name="Tabuľka 12"/>
          <p:cNvGraphicFramePr>
            <a:graphicFrameLocks noGrp="1"/>
          </p:cNvGraphicFramePr>
          <p:nvPr/>
        </p:nvGraphicFramePr>
        <p:xfrm>
          <a:off x="2915816" y="5085184"/>
          <a:ext cx="3456384" cy="1296144"/>
        </p:xfrm>
        <a:graphic>
          <a:graphicData uri="http://schemas.openxmlformats.org/drawingml/2006/table">
            <a:tbl>
              <a:tblPr/>
              <a:tblGrid>
                <a:gridCol w="2758878"/>
                <a:gridCol w="697506"/>
              </a:tblGrid>
              <a:tr h="449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latin typeface="Times New Roman"/>
                          <a:ea typeface="Times New Roman"/>
                          <a:cs typeface="Times New Roman"/>
                        </a:rPr>
                        <a:t>SUMA</a:t>
                      </a:r>
                      <a:endParaRPr lang="sk-SK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Celkový počet citácií </a:t>
                      </a:r>
                      <a:r>
                        <a:rPr lang="sk-SK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WOS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sk-SK" sz="14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latin typeface="Times New Roman"/>
                          <a:ea typeface="Times New Roman"/>
                          <a:cs typeface="Times New Roman"/>
                        </a:rPr>
                        <a:t> Iné databázy </a:t>
                      </a:r>
                      <a:endParaRPr lang="sk-SK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tx2">
              <a:lumMod val="60000"/>
              <a:lumOff val="4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4624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sk-SK" sz="2000" b="1" dirty="0">
                <a:solidFill>
                  <a:schemeClr val="bg1"/>
                </a:solidFill>
                <a:cs typeface="Times New Roman" pitchFamily="18" charset="0"/>
              </a:rPr>
              <a:t>Laboratórium </a:t>
            </a:r>
            <a:r>
              <a:rPr lang="en-US" sz="2000" b="1" dirty="0" err="1" smtClean="0">
                <a:solidFill>
                  <a:schemeClr val="bg1"/>
                </a:solidFill>
                <a:cs typeface="Times New Roman" pitchFamily="18" charset="0"/>
              </a:rPr>
              <a:t>SCES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2000" b="1" dirty="0" smtClean="0">
                <a:solidFill>
                  <a:schemeClr val="bg1"/>
                </a:solidFill>
                <a:cs typeface="Times New Roman" pitchFamily="18" charset="0"/>
              </a:rPr>
              <a:t>v extrémnych podmienkach</a:t>
            </a:r>
            <a:endParaRPr lang="sk-SK" sz="2000" b="1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OFNT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err="1" smtClean="0">
                <a:solidFill>
                  <a:schemeClr val="bg1"/>
                </a:solidFill>
                <a:cs typeface="Times New Roman" pitchFamily="18" charset="0"/>
              </a:rPr>
              <a:t>ÚEF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 SAV, </a:t>
            </a:r>
            <a:r>
              <a:rPr lang="en-GB" sz="1400" b="1" dirty="0">
                <a:solidFill>
                  <a:schemeClr val="bg1"/>
                </a:solidFill>
                <a:cs typeface="Times New Roman" pitchFamily="18" charset="0"/>
              </a:rPr>
              <a:t>Park </a:t>
            </a:r>
            <a:r>
              <a:rPr lang="en-GB" sz="1400" b="1" dirty="0" err="1">
                <a:solidFill>
                  <a:schemeClr val="bg1"/>
                </a:solidFill>
                <a:cs typeface="Times New Roman" pitchFamily="18" charset="0"/>
              </a:rPr>
              <a:t>Angelinum</a:t>
            </a:r>
            <a:r>
              <a:rPr lang="sk-SK" sz="1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k-SK" sz="1400" b="1" dirty="0" smtClean="0">
                <a:solidFill>
                  <a:schemeClr val="bg1"/>
                </a:solidFill>
                <a:cs typeface="Times New Roman" pitchFamily="18" charset="0"/>
              </a:rPr>
              <a:t>9						</a:t>
            </a:r>
            <a:endParaRPr lang="sk-SK" sz="1400" b="1" dirty="0"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 b="1" dirty="0" smtClean="0"/>
              <a:t>Najlepšie výsledky, ocenenia 2012-2015</a:t>
            </a:r>
            <a:endParaRPr lang="sk-SK" sz="1600" dirty="0" smtClean="0"/>
          </a:p>
        </p:txBody>
      </p:sp>
      <p:pic>
        <p:nvPicPr>
          <p:cNvPr id="22" name="Zástupný symbol obsahu 16" descr="LogoCF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4408" y="-43408"/>
            <a:ext cx="952128" cy="952128"/>
          </a:xfr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049229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k-SK" sz="1400" b="1" dirty="0" smtClean="0"/>
              <a:t>2015</a:t>
            </a:r>
            <a:r>
              <a:rPr lang="sk-SK" sz="1400" dirty="0" smtClean="0"/>
              <a:t>: najvýznamnejší výsledok oddelenia </a:t>
            </a:r>
            <a:r>
              <a:rPr lang="sk-SK" sz="1400" dirty="0" err="1" smtClean="0"/>
              <a:t>OFNT</a:t>
            </a:r>
            <a:r>
              <a:rPr lang="sk-SK" sz="1400" dirty="0" smtClean="0"/>
              <a:t>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 v oblasti základného výskumu: </a:t>
            </a:r>
          </a:p>
          <a:p>
            <a:pPr marL="342900" lvl="0" indent="-342900"/>
            <a:r>
              <a:rPr lang="sk-SK" sz="1400" dirty="0" smtClean="0">
                <a:sym typeface="Symbol"/>
              </a:rPr>
              <a:t>	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i="1" dirty="0" err="1" smtClean="0">
                <a:solidFill>
                  <a:srgbClr val="0070C0"/>
                </a:solidFill>
              </a:rPr>
              <a:t>Transport</a:t>
            </a:r>
            <a:r>
              <a:rPr lang="sk-SK" sz="1400" i="1" dirty="0" smtClean="0">
                <a:solidFill>
                  <a:srgbClr val="0070C0"/>
                </a:solidFill>
              </a:rPr>
              <a:t> náboja v systéme </a:t>
            </a:r>
            <a:r>
              <a:rPr lang="sk-SK" sz="1400" b="1" i="1" dirty="0" err="1" smtClean="0">
                <a:solidFill>
                  <a:srgbClr val="0070C0"/>
                </a:solidFill>
              </a:rPr>
              <a:t>Ho</a:t>
            </a:r>
            <a:r>
              <a:rPr lang="sk-SK" sz="1400" b="1" i="1" baseline="-25000" dirty="0" err="1" smtClean="0">
                <a:solidFill>
                  <a:srgbClr val="0070C0"/>
                </a:solidFill>
              </a:rPr>
              <a:t>x</a:t>
            </a:r>
            <a:r>
              <a:rPr lang="sk-SK" sz="1400" b="1" i="1" dirty="0" err="1" smtClean="0">
                <a:solidFill>
                  <a:srgbClr val="0070C0"/>
                </a:solidFill>
              </a:rPr>
              <a:t>Lu</a:t>
            </a:r>
            <a:r>
              <a:rPr lang="sk-SK" sz="1400" b="1" i="1" baseline="-25000" dirty="0" err="1" smtClean="0">
                <a:solidFill>
                  <a:srgbClr val="0070C0"/>
                </a:solidFill>
              </a:rPr>
              <a:t>1-x</a:t>
            </a:r>
            <a:r>
              <a:rPr lang="sk-SK" sz="1400" b="1" i="1" dirty="0" err="1" smtClean="0">
                <a:solidFill>
                  <a:srgbClr val="0070C0"/>
                </a:solidFill>
              </a:rPr>
              <a:t>B</a:t>
            </a:r>
            <a:r>
              <a:rPr lang="sk-SK" sz="1400" b="1" i="1" baseline="-25000" dirty="0" err="1" smtClean="0">
                <a:solidFill>
                  <a:srgbClr val="0070C0"/>
                </a:solidFill>
              </a:rPr>
              <a:t>12</a:t>
            </a:r>
            <a:r>
              <a:rPr lang="sk-SK" sz="1400" i="1" dirty="0" smtClean="0">
                <a:solidFill>
                  <a:srgbClr val="0070C0"/>
                </a:solidFill>
              </a:rPr>
              <a:t>: separácia kladnej a zápornej </a:t>
            </a:r>
            <a:r>
              <a:rPr lang="sk-SK" sz="1400" i="1" dirty="0" err="1" smtClean="0">
                <a:solidFill>
                  <a:srgbClr val="0070C0"/>
                </a:solidFill>
              </a:rPr>
              <a:t>magnetorezistivity</a:t>
            </a:r>
            <a:r>
              <a:rPr lang="sk-SK" sz="1400" i="1" dirty="0" smtClean="0">
                <a:solidFill>
                  <a:srgbClr val="0070C0"/>
                </a:solidFill>
              </a:rPr>
              <a:t> v kovoch s magnetickými </a:t>
            </a:r>
            <a:r>
              <a:rPr lang="sk-SK" sz="1400" i="1" dirty="0" err="1" smtClean="0">
                <a:solidFill>
                  <a:srgbClr val="0070C0"/>
                </a:solidFill>
              </a:rPr>
              <a:t>iónmi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dirty="0" smtClean="0"/>
              <a:t>, (</a:t>
            </a:r>
            <a:r>
              <a:rPr lang="sk-SK" sz="1400" dirty="0" err="1" smtClean="0"/>
              <a:t>Gabáni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al.)</a:t>
            </a:r>
          </a:p>
          <a:p>
            <a:pPr marL="342900" lvl="0" indent="-342900"/>
            <a:endParaRPr lang="sk-SK" sz="1400" b="1" dirty="0" smtClean="0"/>
          </a:p>
          <a:p>
            <a:pPr marL="342900" lvl="0" indent="-342900">
              <a:buFont typeface="+mj-lt"/>
              <a:buAutoNum type="arabicPeriod" startAt="2"/>
            </a:pPr>
            <a:r>
              <a:rPr lang="sk-SK" sz="1400" b="1" dirty="0" smtClean="0"/>
              <a:t>2014: I. miesto</a:t>
            </a:r>
            <a:r>
              <a:rPr lang="sk-SK" sz="1400" dirty="0" smtClean="0"/>
              <a:t> – najvýznamnejší výsledok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 v oblasti základného výskumu: </a:t>
            </a:r>
          </a:p>
          <a:p>
            <a:pPr marL="342900" lvl="0" indent="-342900"/>
            <a:r>
              <a:rPr lang="sk-SK" sz="1400" dirty="0" smtClean="0">
                <a:sym typeface="Symbol"/>
              </a:rPr>
              <a:t>	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i="1" dirty="0" err="1" smtClean="0">
                <a:solidFill>
                  <a:srgbClr val="0070C0"/>
                </a:solidFill>
              </a:rPr>
              <a:t>Vplyv</a:t>
            </a:r>
            <a:r>
              <a:rPr lang="sk-SK" sz="1400" i="1" dirty="0" smtClean="0">
                <a:solidFill>
                  <a:srgbClr val="0070C0"/>
                </a:solidFill>
              </a:rPr>
              <a:t> vysokého tlaku na </a:t>
            </a:r>
            <a:r>
              <a:rPr lang="sk-SK" sz="1400" i="1" dirty="0" err="1" smtClean="0">
                <a:solidFill>
                  <a:srgbClr val="0070C0"/>
                </a:solidFill>
              </a:rPr>
              <a:t>supravodivosť</a:t>
            </a:r>
            <a:r>
              <a:rPr lang="sk-SK" sz="1400" i="1" dirty="0" smtClean="0">
                <a:solidFill>
                  <a:srgbClr val="0070C0"/>
                </a:solidFill>
              </a:rPr>
              <a:t> </a:t>
            </a:r>
            <a:r>
              <a:rPr lang="sk-SK" sz="1400" b="1" i="1" dirty="0" err="1" smtClean="0">
                <a:solidFill>
                  <a:srgbClr val="0070C0"/>
                </a:solidFill>
              </a:rPr>
              <a:t>YB</a:t>
            </a:r>
            <a:r>
              <a:rPr lang="sk-SK" sz="1400" b="1" i="1" baseline="-25000" dirty="0" err="1" smtClean="0">
                <a:solidFill>
                  <a:srgbClr val="0070C0"/>
                </a:solidFill>
              </a:rPr>
              <a:t>6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dirty="0" smtClean="0"/>
              <a:t>, (</a:t>
            </a:r>
            <a:r>
              <a:rPr lang="sk-SK" sz="1400" dirty="0" err="1" smtClean="0"/>
              <a:t>Gabáni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al.)</a:t>
            </a:r>
          </a:p>
          <a:p>
            <a:pPr marL="342900" lvl="0" indent="-342900"/>
            <a:endParaRPr lang="sk-SK" sz="1400" b="1" dirty="0" smtClean="0"/>
          </a:p>
          <a:p>
            <a:pPr marL="342900" lvl="0" indent="-342900">
              <a:buFont typeface="+mj-lt"/>
              <a:buAutoNum type="arabicPeriod" startAt="3"/>
            </a:pPr>
            <a:r>
              <a:rPr lang="sk-SK" sz="1400" b="1" dirty="0" smtClean="0"/>
              <a:t>2014: I. miesto</a:t>
            </a:r>
            <a:r>
              <a:rPr lang="sk-SK" sz="1400" dirty="0" smtClean="0"/>
              <a:t> – súťaž mladých vedcov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SAV:</a:t>
            </a:r>
          </a:p>
          <a:p>
            <a:pPr marL="342900" lvl="0" indent="-342900"/>
            <a:r>
              <a:rPr lang="sk-SK" sz="1400" dirty="0" smtClean="0"/>
              <a:t>	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i="1" dirty="0" err="1" smtClean="0">
                <a:solidFill>
                  <a:srgbClr val="0070C0"/>
                </a:solidFill>
              </a:rPr>
              <a:t>Vplyv</a:t>
            </a:r>
            <a:r>
              <a:rPr lang="sk-SK" sz="1400" i="1" dirty="0" smtClean="0">
                <a:solidFill>
                  <a:srgbClr val="0070C0"/>
                </a:solidFill>
              </a:rPr>
              <a:t> vysokého tlaku na </a:t>
            </a:r>
            <a:r>
              <a:rPr lang="sk-SK" sz="1400" i="1" dirty="0" err="1" smtClean="0">
                <a:solidFill>
                  <a:srgbClr val="0070C0"/>
                </a:solidFill>
              </a:rPr>
              <a:t>supravodivosť</a:t>
            </a:r>
            <a:r>
              <a:rPr lang="sk-SK" sz="1400" i="1" dirty="0" smtClean="0">
                <a:solidFill>
                  <a:srgbClr val="0070C0"/>
                </a:solidFill>
              </a:rPr>
              <a:t> </a:t>
            </a:r>
            <a:r>
              <a:rPr lang="sk-SK" sz="1400" b="1" i="1" dirty="0" err="1" smtClean="0">
                <a:solidFill>
                  <a:srgbClr val="0070C0"/>
                </a:solidFill>
              </a:rPr>
              <a:t>YB</a:t>
            </a:r>
            <a:r>
              <a:rPr lang="sk-SK" sz="1400" b="1" i="1" baseline="-25000" dirty="0" err="1" smtClean="0">
                <a:solidFill>
                  <a:srgbClr val="0070C0"/>
                </a:solidFill>
              </a:rPr>
              <a:t>6</a:t>
            </a:r>
            <a:r>
              <a:rPr lang="sk-SK" sz="1400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dirty="0" smtClean="0"/>
              <a:t>, (</a:t>
            </a:r>
            <a:r>
              <a:rPr lang="sk-SK" sz="1400" dirty="0" err="1" smtClean="0"/>
              <a:t>Pristáš</a:t>
            </a:r>
            <a:r>
              <a:rPr lang="sk-SK" sz="1400" dirty="0" smtClean="0"/>
              <a:t>)</a:t>
            </a:r>
          </a:p>
          <a:p>
            <a:pPr marL="342900" lvl="0" indent="-342900"/>
            <a:endParaRPr lang="sk-SK" sz="1400" b="1" dirty="0" smtClean="0"/>
          </a:p>
          <a:p>
            <a:pPr marL="342900" lvl="0" indent="-342900">
              <a:buFont typeface="+mj-lt"/>
              <a:buAutoNum type="arabicPeriod" startAt="4"/>
            </a:pPr>
            <a:r>
              <a:rPr lang="sk-SK" sz="1400" b="1" dirty="0" smtClean="0"/>
              <a:t>2014: Cena SAV </a:t>
            </a:r>
            <a:r>
              <a:rPr lang="sk-SK" sz="1400" dirty="0" smtClean="0"/>
              <a:t>za popularizáciu vedy – </a:t>
            </a:r>
            <a:r>
              <a:rPr lang="sk-SK" sz="1400" dirty="0" smtClean="0">
                <a:solidFill>
                  <a:srgbClr val="0070C0"/>
                </a:solidFill>
              </a:rPr>
              <a:t>exponáty pre </a:t>
            </a:r>
            <a:r>
              <a:rPr lang="sk-SK" sz="1400" dirty="0" err="1" smtClean="0">
                <a:solidFill>
                  <a:srgbClr val="0070C0"/>
                </a:solidFill>
              </a:rPr>
              <a:t>Steel</a:t>
            </a:r>
            <a:r>
              <a:rPr lang="sk-SK" sz="1400" dirty="0" smtClean="0">
                <a:solidFill>
                  <a:srgbClr val="0070C0"/>
                </a:solidFill>
              </a:rPr>
              <a:t> Park</a:t>
            </a:r>
            <a:r>
              <a:rPr lang="sk-SK" sz="1400" dirty="0" smtClean="0"/>
              <a:t>, (</a:t>
            </a:r>
            <a:r>
              <a:rPr lang="sk-SK" sz="1400" dirty="0" err="1" smtClean="0"/>
              <a:t>Gažo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al.)</a:t>
            </a:r>
          </a:p>
          <a:p>
            <a:pPr marL="342900" lvl="0" indent="-342900"/>
            <a:endParaRPr lang="sk-SK" sz="1400" b="1" dirty="0" smtClean="0"/>
          </a:p>
          <a:p>
            <a:pPr marL="342900" lvl="0" indent="-342900">
              <a:buFont typeface="+mj-lt"/>
              <a:buAutoNum type="arabicPeriod" startAt="5"/>
            </a:pPr>
            <a:r>
              <a:rPr lang="sk-SK" sz="1400" b="1" dirty="0" smtClean="0"/>
              <a:t>2011: II. miesto</a:t>
            </a:r>
            <a:r>
              <a:rPr lang="sk-SK" sz="1400" dirty="0" smtClean="0"/>
              <a:t> – najvýznamnejší výsledok </a:t>
            </a:r>
            <a:r>
              <a:rPr lang="sk-SK" sz="1400" dirty="0" err="1" smtClean="0"/>
              <a:t>ÚEF</a:t>
            </a:r>
            <a:r>
              <a:rPr lang="sk-SK" sz="1400" dirty="0" smtClean="0"/>
              <a:t> SAV v oblasti medzinárodných projektov:</a:t>
            </a:r>
          </a:p>
          <a:p>
            <a:pPr marL="342900" lvl="0" indent="-342900"/>
            <a:r>
              <a:rPr lang="sk-SK" sz="1400" dirty="0" smtClean="0">
                <a:sym typeface="Symbol"/>
              </a:rPr>
              <a:t>	</a:t>
            </a:r>
            <a:r>
              <a:rPr lang="sk-SK" sz="1400" i="1" dirty="0" smtClean="0">
                <a:solidFill>
                  <a:srgbClr val="0070C0"/>
                </a:solidFill>
                <a:sym typeface="Symbol"/>
              </a:rPr>
              <a:t> </a:t>
            </a:r>
            <a:r>
              <a:rPr lang="sk-SK" sz="1400" i="1" dirty="0" err="1" smtClean="0">
                <a:solidFill>
                  <a:srgbClr val="0070C0"/>
                </a:solidFill>
              </a:rPr>
              <a:t>NMR</a:t>
            </a:r>
            <a:r>
              <a:rPr lang="sk-SK" sz="1400" i="1" dirty="0" smtClean="0">
                <a:solidFill>
                  <a:srgbClr val="0070C0"/>
                </a:solidFill>
              </a:rPr>
              <a:t> štúdium tlakom indukovaného potlačenia energetickej medzery v </a:t>
            </a:r>
            <a:r>
              <a:rPr lang="sk-SK" sz="1400" i="1" dirty="0" err="1" smtClean="0">
                <a:solidFill>
                  <a:srgbClr val="0070C0"/>
                </a:solidFill>
              </a:rPr>
              <a:t>Kondo</a:t>
            </a:r>
            <a:r>
              <a:rPr lang="sk-SK" sz="1400" i="1" dirty="0" smtClean="0">
                <a:solidFill>
                  <a:srgbClr val="0070C0"/>
                </a:solidFill>
              </a:rPr>
              <a:t> izolátore </a:t>
            </a:r>
            <a:r>
              <a:rPr lang="sk-SK" sz="1400" i="1" dirty="0" err="1" smtClean="0">
                <a:solidFill>
                  <a:srgbClr val="0070C0"/>
                </a:solidFill>
              </a:rPr>
              <a:t>SmB</a:t>
            </a:r>
            <a:r>
              <a:rPr lang="sk-SK" sz="1400" i="1" baseline="-25000" dirty="0" err="1" smtClean="0">
                <a:solidFill>
                  <a:srgbClr val="0070C0"/>
                </a:solidFill>
              </a:rPr>
              <a:t>6</a:t>
            </a:r>
            <a:r>
              <a:rPr lang="sk-SK" sz="1400" i="1" dirty="0" err="1" smtClean="0">
                <a:solidFill>
                  <a:srgbClr val="0070C0"/>
                </a:solidFill>
                <a:sym typeface="Symbol"/>
              </a:rPr>
              <a:t></a:t>
            </a:r>
            <a:r>
              <a:rPr lang="sk-SK" sz="1400" dirty="0" smtClean="0"/>
              <a:t>, </a:t>
            </a:r>
          </a:p>
          <a:p>
            <a:pPr marL="342900" lvl="0" indent="-342900"/>
            <a:r>
              <a:rPr lang="sk-SK" sz="1400" dirty="0" smtClean="0"/>
              <a:t>	(</a:t>
            </a:r>
            <a:r>
              <a:rPr lang="sk-SK" sz="1400" dirty="0" err="1" smtClean="0"/>
              <a:t>Gabáni</a:t>
            </a:r>
            <a:r>
              <a:rPr lang="sk-SK" sz="1400" dirty="0" smtClean="0"/>
              <a:t>, </a:t>
            </a:r>
            <a:r>
              <a:rPr lang="sk-SK" sz="1400" dirty="0" err="1" smtClean="0"/>
              <a:t>Pristáš</a:t>
            </a:r>
            <a:r>
              <a:rPr lang="sk-SK" sz="1400" dirty="0" smtClean="0"/>
              <a:t> </a:t>
            </a:r>
            <a:r>
              <a:rPr lang="sk-SK" sz="1400" dirty="0" err="1" smtClean="0"/>
              <a:t>et</a:t>
            </a:r>
            <a:r>
              <a:rPr lang="sk-SK" sz="1400" dirty="0" smtClean="0"/>
              <a:t> al.)</a:t>
            </a:r>
            <a:r>
              <a:rPr lang="sk-SK" sz="1400" i="1" dirty="0" smtClean="0"/>
              <a:t>   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90938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sk-SK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-468560" y="0"/>
            <a:ext cx="100091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2200" dirty="0" smtClean="0">
                <a:solidFill>
                  <a:srgbClr val="0000FF"/>
                </a:solidFill>
                <a:latin typeface="Comic Sans MS" pitchFamily="66" charset="0"/>
              </a:rPr>
              <a:t>Transport náboja v systéme </a:t>
            </a:r>
            <a:r>
              <a:rPr lang="sk-SK" altLang="sk-SK" sz="2200" dirty="0" err="1" smtClean="0">
                <a:solidFill>
                  <a:srgbClr val="FF0000"/>
                </a:solidFill>
                <a:latin typeface="Comic Sans MS" pitchFamily="66" charset="0"/>
              </a:rPr>
              <a:t>Ho</a:t>
            </a:r>
            <a:r>
              <a:rPr lang="sk-SK" altLang="sk-SK" sz="22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sk-SK" altLang="sk-SK" sz="2200" dirty="0" err="1" smtClean="0">
                <a:solidFill>
                  <a:srgbClr val="FF0000"/>
                </a:solidFill>
                <a:latin typeface="Comic Sans MS" pitchFamily="66" charset="0"/>
              </a:rPr>
              <a:t>Lu</a:t>
            </a:r>
            <a:r>
              <a:rPr lang="sk-SK" altLang="sk-SK" sz="22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1-x</a:t>
            </a:r>
            <a:r>
              <a:rPr lang="sk-SK" altLang="sk-SK" sz="2200" dirty="0" err="1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sk-SK" altLang="sk-SK" sz="22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12</a:t>
            </a:r>
            <a:r>
              <a:rPr lang="sk-SK" altLang="sk-SK" sz="2200" dirty="0" smtClean="0">
                <a:solidFill>
                  <a:srgbClr val="0000FF"/>
                </a:solidFill>
                <a:latin typeface="Comic Sans MS" pitchFamily="66" charset="0"/>
              </a:rPr>
              <a:t>: separácia kladnej a zápornej </a:t>
            </a:r>
            <a:r>
              <a:rPr lang="sk-SK" altLang="sk-SK" sz="2200" dirty="0" err="1" smtClean="0">
                <a:solidFill>
                  <a:srgbClr val="0000FF"/>
                </a:solidFill>
                <a:latin typeface="Comic Sans MS" pitchFamily="66" charset="0"/>
              </a:rPr>
              <a:t>magnetorezistivity</a:t>
            </a:r>
            <a:r>
              <a:rPr lang="sk-SK" altLang="sk-SK" sz="2200" dirty="0" smtClean="0">
                <a:solidFill>
                  <a:srgbClr val="0000FF"/>
                </a:solidFill>
                <a:latin typeface="Comic Sans MS" pitchFamily="66" charset="0"/>
              </a:rPr>
              <a:t> v kovoch s magnetickými iónmi</a:t>
            </a:r>
            <a:endParaRPr lang="sk-SK" altLang="sk-SK" sz="22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-13082" y="4149080"/>
            <a:ext cx="34329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k-SK" altLang="sk-SK" sz="1600" dirty="0" smtClean="0">
                <a:latin typeface="Comic Sans MS" panose="030F0702030302020204" pitchFamily="66" charset="0"/>
              </a:rPr>
              <a:t>Podrobné merania a analýza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magnetotransportu</a:t>
            </a:r>
            <a:r>
              <a:rPr lang="sk-SK" altLang="sk-SK" sz="1600" dirty="0" smtClean="0">
                <a:latin typeface="Comic Sans MS" panose="030F0702030302020204" pitchFamily="66" charset="0"/>
              </a:rPr>
              <a:t>,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Hallovho</a:t>
            </a:r>
            <a:r>
              <a:rPr lang="sk-SK" altLang="sk-SK" sz="1600" dirty="0" smtClean="0">
                <a:latin typeface="Comic Sans MS" panose="030F0702030302020204" pitchFamily="66" charset="0"/>
              </a:rPr>
              <a:t> javu a magnetizácie, 2-300K, 0-8 T</a:t>
            </a:r>
          </a:p>
          <a:p>
            <a:pPr algn="ctr" eaLnBrk="1" hangingPunct="1"/>
            <a:r>
              <a:rPr lang="sk-SK" altLang="sk-SK" sz="1600" dirty="0" smtClean="0">
                <a:latin typeface="Comic Sans MS" panose="030F0702030302020204" pitchFamily="66" charset="0"/>
              </a:rPr>
              <a:t>na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ÚEF</a:t>
            </a:r>
            <a:r>
              <a:rPr lang="sk-SK" altLang="sk-SK" sz="1600" dirty="0" smtClean="0">
                <a:latin typeface="Comic Sans MS" panose="030F0702030302020204" pitchFamily="66" charset="0"/>
              </a:rPr>
              <a:t> SAV a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GPI</a:t>
            </a:r>
            <a:r>
              <a:rPr lang="sk-SK" altLang="sk-SK" sz="1600" dirty="0" smtClean="0">
                <a:latin typeface="Comic Sans MS" panose="030F0702030302020204" pitchFamily="66" charset="0"/>
              </a:rPr>
              <a:t>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RAS</a:t>
            </a:r>
            <a:r>
              <a:rPr lang="sk-SK" altLang="sk-SK" sz="1600" dirty="0" smtClean="0">
                <a:latin typeface="Comic Sans MS" panose="030F0702030302020204" pitchFamily="66" charset="0"/>
              </a:rPr>
              <a:t> </a:t>
            </a:r>
            <a:r>
              <a:rPr lang="sk-SK" altLang="sk-SK" sz="1600" dirty="0" err="1" smtClean="0">
                <a:latin typeface="Comic Sans MS" panose="030F0702030302020204" pitchFamily="66" charset="0"/>
              </a:rPr>
              <a:t>Moscow</a:t>
            </a:r>
            <a:endParaRPr lang="sk-SK" altLang="sk-SK" dirty="0"/>
          </a:p>
        </p:txBody>
      </p:sp>
      <p:sp>
        <p:nvSpPr>
          <p:cNvPr id="3" name="Rectangle 2"/>
          <p:cNvSpPr/>
          <p:nvPr/>
        </p:nvSpPr>
        <p:spPr>
          <a:xfrm>
            <a:off x="6588224" y="4007966"/>
            <a:ext cx="284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600" dirty="0" smtClean="0">
                <a:latin typeface="Comic Sans MS" panose="030F0702030302020204" pitchFamily="66" charset="0"/>
              </a:rPr>
              <a:t>Rozptyl náboja na magnetických </a:t>
            </a:r>
            <a:r>
              <a:rPr lang="sk-SK" sz="1600" dirty="0" err="1" smtClean="0">
                <a:latin typeface="Comic Sans MS" panose="030F0702030302020204" pitchFamily="66" charset="0"/>
              </a:rPr>
              <a:t>Ho</a:t>
            </a:r>
            <a:r>
              <a:rPr lang="sk-SK" sz="1600" baseline="30000" dirty="0" err="1" smtClean="0">
                <a:latin typeface="Comic Sans MS" panose="030F0702030302020204" pitchFamily="66" charset="0"/>
              </a:rPr>
              <a:t>3</a:t>
            </a:r>
            <a:r>
              <a:rPr lang="sk-SK" sz="1600" baseline="30000" dirty="0" smtClean="0">
                <a:latin typeface="Comic Sans MS" panose="030F0702030302020204" pitchFamily="66" charset="0"/>
              </a:rPr>
              <a:t>+</a:t>
            </a:r>
            <a:r>
              <a:rPr lang="sk-SK" sz="1600" dirty="0" smtClean="0">
                <a:latin typeface="Comic Sans MS" panose="030F0702030302020204" pitchFamily="66" charset="0"/>
              </a:rPr>
              <a:t> </a:t>
            </a:r>
            <a:r>
              <a:rPr lang="sk-SK" sz="1600" dirty="0" err="1" smtClean="0">
                <a:latin typeface="Comic Sans MS" panose="030F0702030302020204" pitchFamily="66" charset="0"/>
              </a:rPr>
              <a:t>nanoklastroch</a:t>
            </a:r>
            <a:r>
              <a:rPr lang="sk-SK" sz="1600" dirty="0" smtClean="0">
                <a:latin typeface="Comic Sans MS" panose="030F0702030302020204" pitchFamily="66" charset="0"/>
              </a:rPr>
              <a:t> s         „</a:t>
            </a:r>
            <a:r>
              <a:rPr lang="sk-SK" sz="1600" dirty="0" err="1" smtClean="0">
                <a:latin typeface="Comic Sans MS" panose="030F0702030302020204" pitchFamily="66" charset="0"/>
              </a:rPr>
              <a:t>short-range</a:t>
            </a:r>
            <a:r>
              <a:rPr lang="sk-SK" sz="1600" dirty="0" smtClean="0">
                <a:latin typeface="Comic Sans MS" panose="030F0702030302020204" pitchFamily="66" charset="0"/>
              </a:rPr>
              <a:t> </a:t>
            </a:r>
            <a:r>
              <a:rPr lang="sk-SK" sz="1600" dirty="0" err="1" smtClean="0">
                <a:latin typeface="Comic Sans MS" panose="030F0702030302020204" pitchFamily="66" charset="0"/>
              </a:rPr>
              <a:t>order</a:t>
            </a:r>
            <a:r>
              <a:rPr lang="sk-SK" sz="1600" dirty="0" smtClean="0">
                <a:latin typeface="Comic Sans MS" panose="030F0702030302020204" pitchFamily="66" charset="0"/>
              </a:rPr>
              <a:t>“</a:t>
            </a:r>
            <a:endParaRPr lang="sk-SK" sz="1600" dirty="0">
              <a:latin typeface="Comic Sans MS" panose="030F0702030302020204" pitchFamily="66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b="36174"/>
          <a:stretch>
            <a:fillRect/>
          </a:stretch>
        </p:blipFill>
        <p:spPr bwMode="auto">
          <a:xfrm>
            <a:off x="668738" y="5256584"/>
            <a:ext cx="779169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Zástupný symbol obsahu 16" descr="LogoCFN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265712"/>
            <a:ext cx="125963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273362"/>
            <a:ext cx="1038051" cy="108817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9" descr="noir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628800"/>
            <a:ext cx="9665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MP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7" y="2381388"/>
            <a:ext cx="2376265" cy="176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7" descr="noir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575434"/>
            <a:ext cx="1008112" cy="90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2" descr="noir)"/>
          <p:cNvPicPr>
            <a:picLocks noChangeAspect="1" noChangeArrowheads="1"/>
          </p:cNvPicPr>
          <p:nvPr/>
        </p:nvPicPr>
        <p:blipFill>
          <a:blip r:embed="rId8" cstate="print"/>
          <a:srcRect r="12022"/>
          <a:stretch>
            <a:fillRect/>
          </a:stretch>
        </p:blipFill>
        <p:spPr bwMode="auto">
          <a:xfrm>
            <a:off x="1043608" y="825267"/>
            <a:ext cx="2385749" cy="152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69" descr="Ho50RoT_Fig2.gif"/>
          <p:cNvPicPr>
            <a:picLocks noChangeAspect="1"/>
          </p:cNvPicPr>
          <p:nvPr/>
        </p:nvPicPr>
        <p:blipFill>
          <a:blip r:embed="rId9" cstate="print"/>
          <a:srcRect l="5969" t="2943" r="61940" b="40646"/>
          <a:stretch>
            <a:fillRect/>
          </a:stretch>
        </p:blipFill>
        <p:spPr bwMode="auto">
          <a:xfrm>
            <a:off x="6537089" y="745514"/>
            <a:ext cx="2643423" cy="32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77" descr="TNxHoLuB12.gif"/>
          <p:cNvPicPr>
            <a:picLocks noChangeAspect="1"/>
          </p:cNvPicPr>
          <p:nvPr/>
        </p:nvPicPr>
        <p:blipFill>
          <a:blip r:embed="rId10" cstate="print"/>
          <a:srcRect l="9740" t="4359" r="27652" b="21494"/>
          <a:stretch>
            <a:fillRect/>
          </a:stretch>
        </p:blipFill>
        <p:spPr bwMode="auto">
          <a:xfrm>
            <a:off x="3548822" y="762322"/>
            <a:ext cx="2876312" cy="237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80" descr="2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3645184"/>
            <a:ext cx="14859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83"/>
          <p:cNvCxnSpPr/>
          <p:nvPr/>
        </p:nvCxnSpPr>
        <p:spPr>
          <a:xfrm flipH="1">
            <a:off x="4128790" y="2852936"/>
            <a:ext cx="11162" cy="72008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89"/>
          <p:cNvCxnSpPr/>
          <p:nvPr/>
        </p:nvCxnSpPr>
        <p:spPr>
          <a:xfrm>
            <a:off x="5004048" y="2852936"/>
            <a:ext cx="792088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102"/>
          <p:cNvCxnSpPr/>
          <p:nvPr/>
        </p:nvCxnSpPr>
        <p:spPr>
          <a:xfrm>
            <a:off x="5220072" y="1916832"/>
            <a:ext cx="129614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81" descr="3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2280" y="3645184"/>
            <a:ext cx="148795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 стрелкой 73"/>
          <p:cNvCxnSpPr/>
          <p:nvPr/>
        </p:nvCxnSpPr>
        <p:spPr>
          <a:xfrm>
            <a:off x="7452320" y="1916832"/>
            <a:ext cx="216024" cy="158417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74"/>
          <p:cNvSpPr txBox="1"/>
          <p:nvPr/>
        </p:nvSpPr>
        <p:spPr>
          <a:xfrm>
            <a:off x="7677546" y="2996952"/>
            <a:ext cx="3508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</a:t>
            </a:r>
            <a:endParaRPr lang="ru-RU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" name="Группа 89"/>
          <p:cNvGrpSpPr>
            <a:grpSpLocks/>
          </p:cNvGrpSpPr>
          <p:nvPr/>
        </p:nvGrpSpPr>
        <p:grpSpPr bwMode="auto">
          <a:xfrm>
            <a:off x="6060766" y="2995663"/>
            <a:ext cx="527457" cy="361329"/>
            <a:chOff x="7283266" y="4136062"/>
            <a:chExt cx="979487" cy="594392"/>
          </a:xfrm>
        </p:grpSpPr>
        <p:sp>
          <p:nvSpPr>
            <p:cNvPr id="41" name="Овал 73"/>
            <p:cNvSpPr/>
            <p:nvPr/>
          </p:nvSpPr>
          <p:spPr>
            <a:xfrm>
              <a:off x="7283266" y="4166259"/>
              <a:ext cx="979487" cy="56419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98"/>
            <p:cNvGrpSpPr>
              <a:grpSpLocks/>
            </p:cNvGrpSpPr>
            <p:nvPr/>
          </p:nvGrpSpPr>
          <p:grpSpPr bwMode="auto">
            <a:xfrm>
              <a:off x="7464425" y="4321175"/>
              <a:ext cx="603250" cy="400050"/>
              <a:chOff x="8134350" y="5842000"/>
              <a:chExt cx="603250" cy="400050"/>
            </a:xfrm>
          </p:grpSpPr>
          <p:grpSp>
            <p:nvGrpSpPr>
              <p:cNvPr id="5" name="Группа 109"/>
              <p:cNvGrpSpPr>
                <a:grpSpLocks/>
              </p:cNvGrpSpPr>
              <p:nvPr/>
            </p:nvGrpSpPr>
            <p:grpSpPr bwMode="auto">
              <a:xfrm>
                <a:off x="8243888" y="6135688"/>
                <a:ext cx="493712" cy="106362"/>
                <a:chOff x="3023079" y="5539563"/>
                <a:chExt cx="493729" cy="106326"/>
              </a:xfrm>
            </p:grpSpPr>
            <p:sp>
              <p:nvSpPr>
                <p:cNvPr id="5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3023079" y="5539563"/>
                  <a:ext cx="493729" cy="96132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51" name="Овал 84"/>
                <p:cNvSpPr/>
                <p:nvPr/>
              </p:nvSpPr>
              <p:spPr>
                <a:xfrm flipH="1" flipV="1">
                  <a:off x="3189588" y="5539138"/>
                  <a:ext cx="117479" cy="106445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grpSp>
            <p:nvGrpSpPr>
              <p:cNvPr id="6" name="Группа 110"/>
              <p:cNvGrpSpPr>
                <a:grpSpLocks/>
              </p:cNvGrpSpPr>
              <p:nvPr/>
            </p:nvGrpSpPr>
            <p:grpSpPr bwMode="auto">
              <a:xfrm>
                <a:off x="8134350" y="5842000"/>
                <a:ext cx="207963" cy="357188"/>
                <a:chOff x="2814084" y="5635694"/>
                <a:chExt cx="208995" cy="357523"/>
              </a:xfrm>
            </p:grpSpPr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2814084" y="5635694"/>
                  <a:ext cx="208995" cy="357523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49" name="Овал 82"/>
                <p:cNvSpPr/>
                <p:nvPr/>
              </p:nvSpPr>
              <p:spPr>
                <a:xfrm flipH="1" flipV="1">
                  <a:off x="2892072" y="5730384"/>
                  <a:ext cx="116463" cy="106582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Группа 88"/>
            <p:cNvGrpSpPr>
              <a:grpSpLocks/>
            </p:cNvGrpSpPr>
            <p:nvPr/>
          </p:nvGrpSpPr>
          <p:grpSpPr bwMode="auto">
            <a:xfrm>
              <a:off x="7786724" y="4136062"/>
              <a:ext cx="117475" cy="489098"/>
              <a:chOff x="7893050" y="4561365"/>
              <a:chExt cx="117475" cy="489098"/>
            </a:xfrm>
          </p:grpSpPr>
          <p:sp>
            <p:nvSpPr>
              <p:cNvPr id="44" name="Овал 86"/>
              <p:cNvSpPr/>
              <p:nvPr/>
            </p:nvSpPr>
            <p:spPr bwMode="auto">
              <a:xfrm flipH="1" flipV="1">
                <a:off x="7892829" y="4767972"/>
                <a:ext cx="117475" cy="106483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 flipH="1" flipV="1">
                <a:off x="7931887" y="4561365"/>
                <a:ext cx="53163" cy="489098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52" name="TextBox 101"/>
          <p:cNvSpPr txBox="1">
            <a:spLocks noChangeArrowheads="1"/>
          </p:cNvSpPr>
          <p:nvPr/>
        </p:nvSpPr>
        <p:spPr bwMode="auto">
          <a:xfrm>
            <a:off x="5868144" y="3321033"/>
            <a:ext cx="177475" cy="1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baseline="30000" dirty="0" smtClean="0">
                <a:solidFill>
                  <a:srgbClr val="FF0000"/>
                </a:solidFill>
              </a:rPr>
              <a:t>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3" name="Дуга 102"/>
          <p:cNvSpPr/>
          <p:nvPr/>
        </p:nvSpPr>
        <p:spPr>
          <a:xfrm rot="16755579">
            <a:off x="6155531" y="3063094"/>
            <a:ext cx="666058" cy="929850"/>
          </a:xfrm>
          <a:prstGeom prst="arc">
            <a:avLst>
              <a:gd name="adj1" fmla="val 16200000"/>
              <a:gd name="adj2" fmla="val 78551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4" name="Прямая со стрелкой 104"/>
          <p:cNvCxnSpPr>
            <a:stCxn id="53" idx="2"/>
          </p:cNvCxnSpPr>
          <p:nvPr/>
        </p:nvCxnSpPr>
        <p:spPr>
          <a:xfrm>
            <a:off x="6616975" y="3215877"/>
            <a:ext cx="55698" cy="1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61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1181</Words>
  <Application>Microsoft Office PowerPoint</Application>
  <PresentationFormat>Prezentácia na obrazovke (4:3)</PresentationFormat>
  <Paragraphs>239</Paragraphs>
  <Slides>15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Motív Office</vt:lpstr>
      <vt:lpstr>Graph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Pali</dc:creator>
  <cp:lastModifiedBy>gabani</cp:lastModifiedBy>
  <cp:revision>134</cp:revision>
  <dcterms:created xsi:type="dcterms:W3CDTF">2015-10-13T17:37:37Z</dcterms:created>
  <dcterms:modified xsi:type="dcterms:W3CDTF">2016-05-31T09:04:30Z</dcterms:modified>
</cp:coreProperties>
</file>