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53" r:id="rId4"/>
    <p:sldId id="301" r:id="rId5"/>
    <p:sldId id="327" r:id="rId6"/>
    <p:sldId id="352" r:id="rId7"/>
    <p:sldId id="323" r:id="rId8"/>
    <p:sldId id="354" r:id="rId9"/>
    <p:sldId id="358" r:id="rId10"/>
    <p:sldId id="355" r:id="rId11"/>
    <p:sldId id="363" r:id="rId12"/>
    <p:sldId id="364" r:id="rId13"/>
    <p:sldId id="366" r:id="rId14"/>
    <p:sldId id="367" r:id="rId15"/>
    <p:sldId id="368" r:id="rId16"/>
    <p:sldId id="369" r:id="rId17"/>
    <p:sldId id="371" r:id="rId18"/>
    <p:sldId id="356" r:id="rId19"/>
    <p:sldId id="360" r:id="rId20"/>
    <p:sldId id="361" r:id="rId21"/>
    <p:sldId id="362" r:id="rId22"/>
    <p:sldId id="346" r:id="rId23"/>
    <p:sldId id="370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51"/>
    <a:srgbClr val="008000"/>
    <a:srgbClr val="00CC00"/>
    <a:srgbClr val="00181A"/>
    <a:srgbClr val="21EAFF"/>
    <a:srgbClr val="996633"/>
    <a:srgbClr val="CC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5657" autoAdjust="0"/>
  </p:normalViewPr>
  <p:slideViewPr>
    <p:cSldViewPr>
      <p:cViewPr>
        <p:scale>
          <a:sx n="110" d="100"/>
          <a:sy n="110" d="100"/>
        </p:scale>
        <p:origin x="-163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3E74-334F-45CE-B881-861A469D4832}" type="datetimeFigureOut">
              <a:rPr lang="sk-SK" smtClean="0"/>
              <a:pPr/>
              <a:t>31. 5. 2016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427B-610E-4321-91B4-DF7A86AD53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B4192-4542-4E06-9E4E-6FBE8A0E1D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B4192-4542-4E06-9E4E-6FBE8A0E1D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89ED-E280-4C94-8785-5B7925E6E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AEE9-730D-4653-9D70-1ADDB7C3E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E471-5A4E-4B01-AFA2-0A12D510E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6EE0-2090-4F9E-A3FD-3EA141D4EC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C72A-451C-4DE7-A795-3DE5B478D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590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59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CB13-9815-44E4-88DD-73BBD3E057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1A1B-811D-49B1-8CCF-B89FBF30B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2A99-9694-43FB-AF69-AE378952F6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5EB6-304A-4560-8BC3-F24F6810A5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DC06-E8B1-4FF9-A139-E244CD01E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9944-B616-42C8-8CCC-D6DE18E6F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19AF-BB79-407B-9CEF-DD8ED307EB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5233-9E05-4180-9934-DF01C703B1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D54738-ED5F-45E7-9787-2B7A795BC4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0ahUKEwin96_2qsjMAhVIWhoKHbGWBNQQjRwIBw&amp;url=https://www.princeton.edu/~npo/SurveyTopics/CDW/ChargeDensityWave.html&amp;psig=AFQjCNHe7q-EaSjcIscos9kr-elRCXsW1Q&amp;ust=14627232114618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1225402" cy="12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619672" y="2060848"/>
            <a:ext cx="5543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de-DE" sz="3600" b="1" dirty="0" err="1">
                <a:solidFill>
                  <a:srgbClr val="FF0000"/>
                </a:solidFill>
              </a:rPr>
              <a:t>Preh</a:t>
            </a:r>
            <a:r>
              <a:rPr lang="sk-SK" sz="3600" b="1" dirty="0">
                <a:solidFill>
                  <a:srgbClr val="FF0000"/>
                </a:solidFill>
              </a:rPr>
              <a:t>ľad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činnosti </a:t>
            </a:r>
            <a:r>
              <a:rPr lang="sk-SK" sz="3600" b="1" dirty="0" smtClean="0">
                <a:solidFill>
                  <a:srgbClr val="FF0000"/>
                </a:solidFill>
              </a:rPr>
              <a:t>skupiny/smeru </a:t>
            </a:r>
          </a:p>
          <a:p>
            <a:pPr algn="ctr" defTabSz="912813"/>
            <a:r>
              <a:rPr lang="sk-SK" sz="3600" b="1" dirty="0" err="1" smtClean="0">
                <a:solidFill>
                  <a:srgbClr val="FF0000"/>
                </a:solidFill>
              </a:rPr>
              <a:t>Supravodivosť</a:t>
            </a:r>
            <a:r>
              <a:rPr lang="de-DE" sz="3600" b="1" dirty="0">
                <a:solidFill>
                  <a:srgbClr val="FF0000"/>
                </a:solidFill>
              </a:rPr>
              <a:t/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za roky </a:t>
            </a:r>
            <a:r>
              <a:rPr lang="sk-SK" sz="3600" b="1" dirty="0" smtClean="0">
                <a:solidFill>
                  <a:srgbClr val="FF0000"/>
                </a:solidFill>
              </a:rPr>
              <a:t>20</a:t>
            </a:r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r>
              <a:rPr lang="sk-SK" sz="3600" b="1" dirty="0" smtClean="0">
                <a:solidFill>
                  <a:srgbClr val="FF0000"/>
                </a:solidFill>
              </a:rPr>
              <a:t>-201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895600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35696" y="1340768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b="1" i="1" dirty="0" smtClean="0"/>
              <a:t>Uvedené v prehľade CFNT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Ocenenia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PhD</a:t>
            </a:r>
            <a:r>
              <a:rPr lang="sk-SK" dirty="0" smtClean="0"/>
              <a:t> štúdium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Výstupy do spoločenskej praxe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Popularizácia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/>
          <a:lstStyle/>
          <a:p>
            <a:r>
              <a:rPr lang="sk-SK" dirty="0" smtClean="0"/>
              <a:t>Reprezentatívne výsledky v </a:t>
            </a:r>
            <a:r>
              <a:rPr lang="sk-SK" dirty="0" err="1" smtClean="0"/>
              <a:t>supravodivosti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0080"/>
          </a:xfrm>
        </p:spPr>
        <p:txBody>
          <a:bodyPr/>
          <a:lstStyle/>
          <a:p>
            <a:r>
              <a:rPr lang="sk-SK" sz="2400" b="1" dirty="0" err="1" smtClean="0"/>
              <a:t>Supravodivosť</a:t>
            </a:r>
            <a:r>
              <a:rPr lang="sk-SK" sz="2400" b="1" dirty="0" smtClean="0"/>
              <a:t> s konkurenčnými usporiadaniami</a:t>
            </a:r>
            <a:endParaRPr lang="sk-SK" sz="2400" b="1" dirty="0"/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93096"/>
            <a:ext cx="2138507" cy="19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2445422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860032" y="692696"/>
            <a:ext cx="3538148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1400" dirty="0" err="1" smtClean="0"/>
              <a:t>Supravodiče</a:t>
            </a:r>
            <a:r>
              <a:rPr lang="sk-SK" sz="1400" dirty="0" smtClean="0"/>
              <a:t> na báze železa</a:t>
            </a:r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rgbClr val="FF0000"/>
                </a:solidFill>
              </a:rPr>
              <a:t>vlny spinovej hustoty </a:t>
            </a:r>
            <a:r>
              <a:rPr lang="sk-SK" sz="1400" b="1" dirty="0" err="1" smtClean="0">
                <a:solidFill>
                  <a:srgbClr val="FF0000"/>
                </a:solidFill>
              </a:rPr>
              <a:t>vs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supravodivos</a:t>
            </a:r>
            <a:r>
              <a:rPr lang="sk-SK" sz="1400" dirty="0" err="1" smtClean="0">
                <a:solidFill>
                  <a:srgbClr val="FF0000"/>
                </a:solidFill>
              </a:rPr>
              <a:t>ť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/>
            <a:endParaRPr lang="sk-SK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sk-SK" sz="1400" dirty="0" smtClean="0"/>
              <a:t>Ba</a:t>
            </a:r>
            <a:r>
              <a:rPr lang="en-US" sz="1400" dirty="0" smtClean="0"/>
              <a:t>,K)Fe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As</a:t>
            </a:r>
            <a:r>
              <a:rPr lang="en-US" sz="1400" baseline="-25000" dirty="0" smtClean="0"/>
              <a:t>2</a:t>
            </a:r>
            <a:endParaRPr lang="sk-SK" sz="14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692696"/>
            <a:ext cx="3666388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Chalkogenidy</a:t>
            </a:r>
            <a:r>
              <a:rPr lang="en-US" sz="1400" dirty="0" smtClean="0"/>
              <a:t> </a:t>
            </a:r>
            <a:r>
              <a:rPr lang="en-US" sz="1400" dirty="0" err="1" smtClean="0"/>
              <a:t>prechodov</a:t>
            </a:r>
            <a:r>
              <a:rPr lang="sk-SK" sz="1400" dirty="0" smtClean="0"/>
              <a:t>ý</a:t>
            </a:r>
            <a:r>
              <a:rPr lang="en-US" sz="1400" dirty="0" err="1" smtClean="0"/>
              <a:t>ch</a:t>
            </a:r>
            <a:r>
              <a:rPr lang="en-US" sz="1400" dirty="0" smtClean="0"/>
              <a:t> </a:t>
            </a:r>
            <a:r>
              <a:rPr lang="en-US" sz="1400" dirty="0" err="1" smtClean="0"/>
              <a:t>kovov</a:t>
            </a:r>
            <a:endParaRPr lang="sk-SK" sz="1400" dirty="0" smtClean="0"/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rgbClr val="FF0000"/>
                </a:solidFill>
              </a:rPr>
              <a:t>vlny nábojovej hustoty </a:t>
            </a:r>
            <a:r>
              <a:rPr lang="sk-SK" sz="1400" b="1" dirty="0" err="1" smtClean="0">
                <a:solidFill>
                  <a:srgbClr val="FF0000"/>
                </a:solidFill>
              </a:rPr>
              <a:t>vs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supravodivosť</a:t>
            </a:r>
            <a:endParaRPr lang="sk-SK" sz="1400" b="1" dirty="0" smtClean="0">
              <a:solidFill>
                <a:srgbClr val="FF0000"/>
              </a:solidFill>
            </a:endParaRPr>
          </a:p>
          <a:p>
            <a:pPr algn="ctr"/>
            <a:endParaRPr lang="sk-SK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k-SK" sz="1400" dirty="0" err="1" smtClean="0"/>
              <a:t>Cu</a:t>
            </a:r>
            <a:r>
              <a:rPr lang="sk-SK" sz="1400" baseline="-25000" dirty="0" err="1" smtClean="0"/>
              <a:t>x</a:t>
            </a:r>
            <a:r>
              <a:rPr lang="sk-SK" sz="1400" dirty="0" err="1" smtClean="0"/>
              <a:t>TiSe</a:t>
            </a:r>
            <a:r>
              <a:rPr lang="en-US" sz="1400" baseline="-25000" dirty="0" smtClean="0"/>
              <a:t>2</a:t>
            </a:r>
            <a:endParaRPr lang="sk-SK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326215" cy="21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304256" cy="2550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691680" y="6488668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Netriviálne mechanizmy supravodivého párovania 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17517"/>
          </a:xfrm>
          <a:prstGeom prst="rect">
            <a:avLst/>
          </a:prstGeom>
          <a:solidFill>
            <a:srgbClr val="C40000">
              <a:alpha val="63922"/>
            </a:srgbClr>
          </a:solidFill>
        </p:spPr>
        <p:txBody>
          <a:bodyPr/>
          <a:lstStyle/>
          <a:p>
            <a:pPr algn="ctr"/>
            <a:r>
              <a:rPr lang="en-US" altLang="en-US" sz="4000" b="1" i="0" dirty="0" smtClean="0">
                <a:solidFill>
                  <a:schemeClr val="bg1"/>
                </a:solidFill>
              </a:rPr>
              <a:t>Charge Density Wave</a:t>
            </a:r>
            <a:endParaRPr lang="en-US" altLang="en-US" sz="4000" b="1" i="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5369" name="Zaoblená spojnica 2"/>
          <p:cNvCxnSpPr>
            <a:cxnSpLocks noChangeShapeType="1"/>
          </p:cNvCxnSpPr>
          <p:nvPr/>
        </p:nvCxnSpPr>
        <p:spPr bwMode="auto">
          <a:xfrm rot="16200000" flipH="1">
            <a:off x="1928019" y="2997995"/>
            <a:ext cx="914400" cy="319088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Zástupný symbol čísla snímky 10"/>
          <p:cNvSpPr>
            <a:spLocks noGrp="1"/>
          </p:cNvSpPr>
          <p:nvPr>
            <p:ph type="sldNum" sz="quarter" idx="4294967295"/>
          </p:nvPr>
        </p:nvSpPr>
        <p:spPr>
          <a:xfrm>
            <a:off x="8894618" y="6650181"/>
            <a:ext cx="249382" cy="2078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7346" name="Picture 2" descr="https://www.princeton.edu/~npo/SurveyTopics/CDW/ChargeDensityWave_files/image00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4523" y="1864833"/>
            <a:ext cx="4295775" cy="369570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8052178" y="6223380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Wikipedia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lokTextu 1"/>
          <p:cNvSpPr txBox="1">
            <a:spLocks noChangeArrowheads="1"/>
          </p:cNvSpPr>
          <p:nvPr/>
        </p:nvSpPr>
        <p:spPr bwMode="auto">
          <a:xfrm flipH="1">
            <a:off x="6572250" y="714375"/>
            <a:ext cx="257175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-analysis for all </a:t>
            </a:r>
            <a:r>
              <a:rPr lang="en-US" altLang="en-US" sz="1800" dirty="0" smtClean="0">
                <a:solidFill>
                  <a:schemeClr val="tx1"/>
                </a:solidFill>
                <a:latin typeface="Calibri" pitchFamily="34" charset="0"/>
              </a:rPr>
              <a:t>7 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samples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- C</a:t>
            </a:r>
            <a:r>
              <a:rPr lang="en-US" altLang="en-US" sz="1800" baseline="-25000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normalized to their </a:t>
            </a:r>
            <a:r>
              <a:rPr lang="en-US" altLang="en-US" sz="1800" i="1" dirty="0" err="1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Calibri" pitchFamily="34" charset="0"/>
              </a:rPr>
              <a:t>c</a:t>
            </a:r>
            <a:endParaRPr lang="en-US" altLang="en-US" sz="1800" baseline="-250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all curves overlap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the same fit for all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contradictory to </a:t>
            </a:r>
            <a:r>
              <a:rPr lang="en-US" altLang="en-US" sz="1800" dirty="0" err="1">
                <a:solidFill>
                  <a:schemeClr val="tx1"/>
                </a:solidFill>
                <a:latin typeface="Calibri" pitchFamily="34" charset="0"/>
              </a:rPr>
              <a:t>Zaberchik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SC with single s-wave gap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000" dirty="0">
              <a:solidFill>
                <a:schemeClr val="tx1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6" y="744008"/>
            <a:ext cx="6229879" cy="49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BlokTextu 3"/>
          <p:cNvSpPr txBox="1">
            <a:spLocks noChangeArrowheads="1"/>
          </p:cNvSpPr>
          <p:nvPr/>
        </p:nvSpPr>
        <p:spPr bwMode="auto">
          <a:xfrm>
            <a:off x="5813936" y="6550223"/>
            <a:ext cx="3330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Ka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čmarčík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al., </a:t>
            </a:r>
            <a:r>
              <a:rPr lang="en-US" altLang="en-US" sz="1400" i="1" dirty="0">
                <a:solidFill>
                  <a:schemeClr val="tx1"/>
                </a:solidFill>
                <a:latin typeface="Calibri" pitchFamily="34" charset="0"/>
              </a:rPr>
              <a:t>PRB </a:t>
            </a:r>
            <a:r>
              <a:rPr lang="en-US" altLang="en-US" sz="1400" b="1" i="1" dirty="0">
                <a:solidFill>
                  <a:schemeClr val="tx1"/>
                </a:solidFill>
                <a:latin typeface="Calibri" pitchFamily="34" charset="0"/>
              </a:rPr>
              <a:t>88</a:t>
            </a:r>
            <a:r>
              <a:rPr lang="en-US" altLang="en-US" sz="1400" i="1" dirty="0">
                <a:solidFill>
                  <a:schemeClr val="tx1"/>
                </a:solidFill>
                <a:latin typeface="Calibri" pitchFamily="34" charset="0"/>
              </a:rPr>
              <a:t>, 020507(R) (2013)</a:t>
            </a:r>
          </a:p>
        </p:txBody>
      </p:sp>
      <p:sp>
        <p:nvSpPr>
          <p:cNvPr id="28677" name="Obdĺžnik 4"/>
          <p:cNvSpPr>
            <a:spLocks noChangeArrowheads="1"/>
          </p:cNvSpPr>
          <p:nvPr/>
        </p:nvSpPr>
        <p:spPr bwMode="auto">
          <a:xfrm>
            <a:off x="1417360" y="5624139"/>
            <a:ext cx="538846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Result 1:  </a:t>
            </a:r>
            <a:r>
              <a:rPr lang="en-US" altLang="en-US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(0</a:t>
            </a:r>
            <a:r>
              <a:rPr lang="en-US" altLang="en-US" dirty="0">
                <a:solidFill>
                  <a:schemeClr val="tx1"/>
                </a:solidFill>
              </a:rPr>
              <a:t>)/</a:t>
            </a:r>
            <a:r>
              <a:rPr lang="en-US" altLang="en-US" dirty="0" err="1">
                <a:solidFill>
                  <a:schemeClr val="tx1"/>
                </a:solidFill>
              </a:rPr>
              <a:t>k</a:t>
            </a:r>
            <a:r>
              <a:rPr lang="en-US" altLang="en-US" baseline="-25000" dirty="0" err="1">
                <a:solidFill>
                  <a:schemeClr val="tx1"/>
                </a:solidFill>
              </a:rPr>
              <a:t>B</a:t>
            </a:r>
            <a:r>
              <a:rPr lang="en-US" altLang="en-US" i="1" dirty="0" err="1">
                <a:solidFill>
                  <a:schemeClr val="tx1"/>
                </a:solidFill>
              </a:rPr>
              <a:t>T</a:t>
            </a:r>
            <a:r>
              <a:rPr lang="en-US" altLang="en-US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baseline="-25000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= 3.7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>
                <a:solidFill>
                  <a:schemeClr val="tx1"/>
                </a:solidFill>
              </a:rPr>
              <a:t>for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>
                <a:solidFill>
                  <a:schemeClr val="tx1"/>
                </a:solidFill>
              </a:rPr>
              <a:t>all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 smtClean="0">
                <a:solidFill>
                  <a:schemeClr val="tx1"/>
                </a:solidFill>
              </a:rPr>
              <a:t>samples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sk-SK" altLang="en-US" dirty="0" smtClean="0">
                <a:solidFill>
                  <a:schemeClr val="tx1"/>
                </a:solidFill>
              </a:rPr>
              <a:t>!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                   No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effect of CDW on superconductivity</a:t>
            </a:r>
          </a:p>
        </p:txBody>
      </p:sp>
      <p:sp>
        <p:nvSpPr>
          <p:cNvPr id="28679" name="BlokTextu 6"/>
          <p:cNvSpPr txBox="1">
            <a:spLocks noChangeArrowheads="1"/>
          </p:cNvSpPr>
          <p:nvPr/>
        </p:nvSpPr>
        <p:spPr bwMode="auto">
          <a:xfrm>
            <a:off x="1" y="1"/>
            <a:ext cx="9144000" cy="461665"/>
          </a:xfrm>
          <a:prstGeom prst="rect">
            <a:avLst/>
          </a:prstGeom>
          <a:solidFill>
            <a:srgbClr val="C00000">
              <a:alpha val="64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Specific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heat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Cu</a:t>
            </a:r>
            <a:r>
              <a:rPr lang="sk-SK" altLang="en-US" sz="2400" b="1" baseline="-25000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TiSe</a:t>
            </a:r>
            <a:r>
              <a:rPr lang="sk-SK" altLang="en-US" sz="24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crystals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155" y="871222"/>
            <a:ext cx="2196570" cy="26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 bwMode="auto">
          <a:xfrm>
            <a:off x="3615267" y="990600"/>
            <a:ext cx="558800" cy="14647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3931920" y="3438526"/>
            <a:ext cx="1935480" cy="110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5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sk-SK" altLang="en-US" sz="2400" b="1" i="0" dirty="0" smtClean="0">
                <a:solidFill>
                  <a:schemeClr val="bg1"/>
                </a:solidFill>
              </a:rPr>
              <a:t>STM </a:t>
            </a:r>
            <a:r>
              <a:rPr lang="en-US" altLang="en-US" sz="2400" b="1" i="0" dirty="0" smtClean="0">
                <a:solidFill>
                  <a:schemeClr val="bg1"/>
                </a:solidFill>
              </a:rPr>
              <a:t>on Cu</a:t>
            </a:r>
            <a:r>
              <a:rPr lang="en-US" altLang="en-US" sz="2400" b="1" i="0" baseline="-25000" dirty="0" smtClean="0">
                <a:solidFill>
                  <a:schemeClr val="bg1"/>
                </a:solidFill>
              </a:rPr>
              <a:t>x</a:t>
            </a:r>
            <a:r>
              <a:rPr lang="en-US" altLang="en-US" sz="2400" b="1" i="0" dirty="0" smtClean="0">
                <a:solidFill>
                  <a:schemeClr val="bg1"/>
                </a:solidFill>
              </a:rPr>
              <a:t>TiSe</a:t>
            </a:r>
            <a:r>
              <a:rPr lang="en-US" altLang="en-US" sz="2400" b="1" i="0" baseline="-25000" dirty="0" smtClean="0">
                <a:solidFill>
                  <a:schemeClr val="bg1"/>
                </a:solidFill>
              </a:rPr>
              <a:t>2</a:t>
            </a:r>
            <a:endParaRPr lang="sk-SK" altLang="en-US" sz="2400" b="1" i="0" baseline="-25000" dirty="0" smtClean="0">
              <a:solidFill>
                <a:schemeClr val="bg1"/>
              </a:solidFill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891639" cy="3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BlokTextu 1"/>
          <p:cNvSpPr txBox="1">
            <a:spLocks noChangeArrowheads="1"/>
          </p:cNvSpPr>
          <p:nvPr/>
        </p:nvSpPr>
        <p:spPr bwMode="auto">
          <a:xfrm>
            <a:off x="683568" y="1412776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x=0.055; sample “D”</a:t>
            </a:r>
            <a:endParaRPr lang="en-GB" altLang="en-US" sz="1000" b="1" dirty="0">
              <a:solidFill>
                <a:schemeClr val="tx1"/>
              </a:solidFill>
            </a:endParaRPr>
          </a:p>
        </p:txBody>
      </p:sp>
      <p:sp>
        <p:nvSpPr>
          <p:cNvPr id="30725" name="BlokTextu 5"/>
          <p:cNvSpPr txBox="1">
            <a:spLocks noChangeArrowheads="1"/>
          </p:cNvSpPr>
          <p:nvPr/>
        </p:nvSpPr>
        <p:spPr bwMode="auto">
          <a:xfrm>
            <a:off x="2915816" y="1484784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x=0.062; sample “C”</a:t>
            </a:r>
            <a:endParaRPr lang="en-GB" altLang="en-US" sz="1000" b="1">
              <a:solidFill>
                <a:schemeClr val="tx1"/>
              </a:solidFill>
            </a:endParaRPr>
          </a:p>
        </p:txBody>
      </p:sp>
      <p:sp>
        <p:nvSpPr>
          <p:cNvPr id="30726" name="BlokTextu 6"/>
          <p:cNvSpPr txBox="1">
            <a:spLocks noChangeArrowheads="1"/>
          </p:cNvSpPr>
          <p:nvPr/>
        </p:nvSpPr>
        <p:spPr bwMode="auto">
          <a:xfrm>
            <a:off x="539552" y="3356992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x=0.07; optimal doping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~ sample “A”</a:t>
            </a:r>
            <a:endParaRPr lang="en-GB" altLang="en-US" sz="1000" b="1" dirty="0">
              <a:solidFill>
                <a:schemeClr val="tx1"/>
              </a:solidFill>
            </a:endParaRPr>
          </a:p>
        </p:txBody>
      </p:sp>
      <p:sp>
        <p:nvSpPr>
          <p:cNvPr id="30728" name="Obdĺžnik 7"/>
          <p:cNvSpPr>
            <a:spLocks noChangeArrowheads="1"/>
          </p:cNvSpPr>
          <p:nvPr/>
        </p:nvSpPr>
        <p:spPr bwMode="auto">
          <a:xfrm>
            <a:off x="971600" y="5373216"/>
            <a:ext cx="7250766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Result 1 approved: 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Single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s-wave gap;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altLang="en-US" baseline="-25000" dirty="0" err="1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en-US" altLang="en-US" i="1" dirty="0" err="1" smtClean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altLang="en-US" baseline="-25000" dirty="0" err="1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altLang="en-US" baseline="-25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= 3.7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 smtClean="0">
                <a:solidFill>
                  <a:schemeClr val="tx1"/>
                </a:solidFill>
                <a:latin typeface="Calibri" pitchFamily="34" charset="0"/>
              </a:rPr>
              <a:t>samples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sk-SK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dirty="0" smtClean="0">
                <a:solidFill>
                  <a:schemeClr val="tx1"/>
                </a:solidFill>
                <a:latin typeface="Calibri" pitchFamily="34" charset="0"/>
              </a:rPr>
              <a:t>and CDW </a:t>
            </a:r>
            <a:r>
              <a:rPr lang="sk-SK" altLang="en-US" dirty="0" err="1" smtClean="0">
                <a:solidFill>
                  <a:schemeClr val="tx1"/>
                </a:solidFill>
                <a:latin typeface="Calibri" pitchFamily="34" charset="0"/>
              </a:rPr>
              <a:t>coexists</a:t>
            </a:r>
            <a:r>
              <a:rPr lang="sk-SK" altLang="en-US" dirty="0" smtClean="0">
                <a:solidFill>
                  <a:schemeClr val="tx1"/>
                </a:solidFill>
                <a:latin typeface="Calibri" pitchFamily="34" charset="0"/>
              </a:rPr>
              <a:t> !!</a:t>
            </a:r>
            <a:endParaRPr lang="en-US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         No competition between CDW &amp; superconductivity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4294967295"/>
          </p:nvPr>
        </p:nvSpPr>
        <p:spPr>
          <a:xfrm>
            <a:off x="8786815" y="6685756"/>
            <a:ext cx="357187" cy="3444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980729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1403648" y="76470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Supravodivé spektrá 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436096" y="62068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Atómy a vlny nábojovej hustoty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3135789" cy="1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lokTextu 16"/>
          <p:cNvSpPr txBox="1"/>
          <p:nvPr/>
        </p:nvSpPr>
        <p:spPr>
          <a:xfrm>
            <a:off x="5724128" y="321297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Spolu s </a:t>
            </a:r>
            <a:r>
              <a:rPr lang="sk-SK" dirty="0" err="1" smtClean="0"/>
              <a:t>Fourierovou</a:t>
            </a:r>
            <a:r>
              <a:rPr lang="sk-SK" dirty="0" smtClean="0"/>
              <a:t> </a:t>
            </a:r>
            <a:r>
              <a:rPr lang="sk-SK" dirty="0" err="1" smtClean="0"/>
              <a:t>trafo</a:t>
            </a:r>
            <a:endParaRPr lang="sk-SK" dirty="0"/>
          </a:p>
        </p:txBody>
      </p:sp>
      <p:sp>
        <p:nvSpPr>
          <p:cNvPr id="18" name="BlokTextu 3"/>
          <p:cNvSpPr txBox="1">
            <a:spLocks noChangeArrowheads="1"/>
          </p:cNvSpPr>
          <p:nvPr/>
        </p:nvSpPr>
        <p:spPr bwMode="auto">
          <a:xfrm>
            <a:off x="6588224" y="6550223"/>
            <a:ext cx="2352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Szabó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al., </a:t>
            </a: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unpublished</a:t>
            </a:r>
            <a:endParaRPr lang="en-US" altLang="en-US" sz="14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1" descr="C:\Users\Zuzka\Desktop\Diplomová práca\obhajoba\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9"/>
            <a:ext cx="492918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28"/>
          <p:cNvSpPr txBox="1">
            <a:spLocks noChangeArrowheads="1"/>
          </p:cNvSpPr>
          <p:nvPr/>
        </p:nvSpPr>
        <p:spPr bwMode="auto">
          <a:xfrm>
            <a:off x="950496" y="5784933"/>
            <a:ext cx="5055668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3: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dome-shape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of the profile suggests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 PINNING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as vortices go straight to the centre of sample</a:t>
            </a:r>
            <a:endParaRPr lang="sk-SK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7892" name="Picture 7" descr="C:\Users\Zuzka\Desktop\Diplomová práca\obrázky\CuTiS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0" y="2381249"/>
            <a:ext cx="2281237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7"/>
          <p:cNvSpPr>
            <a:spLocks noChangeArrowheads="1"/>
          </p:cNvSpPr>
          <p:nvPr/>
        </p:nvSpPr>
        <p:spPr bwMode="auto">
          <a:xfrm>
            <a:off x="3143250" y="1214439"/>
            <a:ext cx="163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Magnetic profile</a:t>
            </a:r>
            <a:endParaRPr lang="sk-SK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4" name="Obdĺžnik 8"/>
          <p:cNvSpPr>
            <a:spLocks noChangeArrowheads="1"/>
          </p:cNvSpPr>
          <p:nvPr/>
        </p:nvSpPr>
        <p:spPr bwMode="auto">
          <a:xfrm>
            <a:off x="6049965" y="1928814"/>
            <a:ext cx="324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Calibri" pitchFamily="34" charset="0"/>
              </a:rPr>
              <a:t>Photo </a:t>
            </a:r>
            <a:r>
              <a:rPr lang="sk-SK" altLang="en-US" sz="1600" i="1">
                <a:solidFill>
                  <a:srgbClr val="000000"/>
                </a:solidFill>
                <a:latin typeface="Calibri" pitchFamily="34" charset="0"/>
              </a:rPr>
              <a:t>(SEM) </a:t>
            </a:r>
            <a:r>
              <a:rPr lang="en-US" altLang="en-US" sz="1600" i="1">
                <a:solidFill>
                  <a:srgbClr val="000000"/>
                </a:solidFill>
                <a:latin typeface="Calibri" pitchFamily="34" charset="0"/>
              </a:rPr>
              <a:t>of the sample surface </a:t>
            </a:r>
            <a:r>
              <a:rPr lang="sk-SK" altLang="en-US" sz="16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sk-SK" altLang="en-US" sz="160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6445252" y="3643313"/>
            <a:ext cx="1928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5400000">
            <a:off x="6516688" y="3643313"/>
            <a:ext cx="142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68032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08898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5400000">
            <a:off x="73747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rot="5400000">
            <a:off x="766048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5400000">
            <a:off x="79462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rot="5400000">
            <a:off x="8230395" y="3642520"/>
            <a:ext cx="1428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401638" y="558800"/>
            <a:ext cx="2286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Sample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B,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=0.064</a:t>
            </a:r>
            <a:endParaRPr lang="sk-SK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lokTextu 2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C00000">
              <a:alpha val="64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itchFamily="34" charset="0"/>
              </a:rPr>
              <a:t>                                </a:t>
            </a:r>
            <a:r>
              <a:rPr lang="en-US" altLang="en-US" sz="2400" b="1" dirty="0" smtClean="0">
                <a:solidFill>
                  <a:schemeClr val="bg1"/>
                </a:solidFill>
                <a:latin typeface="+mj-lt"/>
              </a:rPr>
              <a:t>Hall-probe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+mj-lt"/>
              </a:rPr>
              <a:t>magnetometry</a:t>
            </a:r>
            <a:r>
              <a:rPr lang="sk-SK" alt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on Cu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x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TiSe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2</a:t>
            </a:r>
            <a:endParaRPr lang="sk-SK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BlokTextu 3"/>
          <p:cNvSpPr txBox="1">
            <a:spLocks noChangeArrowheads="1"/>
          </p:cNvSpPr>
          <p:nvPr/>
        </p:nvSpPr>
        <p:spPr bwMode="auto">
          <a:xfrm>
            <a:off x="6791710" y="6286757"/>
            <a:ext cx="2352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Pribulova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al., </a:t>
            </a: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unpublished</a:t>
            </a:r>
            <a:endParaRPr lang="en-US" altLang="en-US" sz="14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17517"/>
          </a:xfrm>
          <a:prstGeom prst="rect">
            <a:avLst/>
          </a:prstGeom>
          <a:solidFill>
            <a:srgbClr val="C40000">
              <a:alpha val="63922"/>
            </a:srgbClr>
          </a:solidFill>
        </p:spPr>
        <p:txBody>
          <a:bodyPr/>
          <a:lstStyle/>
          <a:p>
            <a:pPr algn="ctr"/>
            <a:r>
              <a:rPr lang="sk-SK" altLang="en-US" sz="2800" b="1" i="0" dirty="0" err="1" smtClean="0">
                <a:solidFill>
                  <a:schemeClr val="bg1"/>
                </a:solidFill>
              </a:rPr>
              <a:t>Spin</a:t>
            </a:r>
            <a:r>
              <a:rPr lang="en-US" altLang="en-US" sz="2800" b="1" i="0" dirty="0" smtClean="0">
                <a:solidFill>
                  <a:schemeClr val="bg1"/>
                </a:solidFill>
              </a:rPr>
              <a:t> Density Wave</a:t>
            </a:r>
            <a:r>
              <a:rPr lang="sk-SK" altLang="en-US" sz="2800" b="1" i="0" dirty="0" smtClean="0">
                <a:solidFill>
                  <a:schemeClr val="bg1"/>
                </a:solidFill>
              </a:rPr>
              <a:t>s </a:t>
            </a:r>
            <a:r>
              <a:rPr lang="sk-SK" altLang="en-US" sz="2800" b="1" i="0" dirty="0" err="1" smtClean="0">
                <a:solidFill>
                  <a:schemeClr val="bg1"/>
                </a:solidFill>
              </a:rPr>
              <a:t>vs</a:t>
            </a:r>
            <a:r>
              <a:rPr lang="sk-SK" altLang="en-US" sz="2800" b="1" i="0" dirty="0" smtClean="0">
                <a:solidFill>
                  <a:schemeClr val="bg1"/>
                </a:solidFill>
              </a:rPr>
              <a:t> </a:t>
            </a:r>
            <a:r>
              <a:rPr lang="sk-SK" altLang="en-US" sz="2800" b="1" i="0" dirty="0" err="1" smtClean="0">
                <a:solidFill>
                  <a:schemeClr val="bg1"/>
                </a:solidFill>
              </a:rPr>
              <a:t>Superconductivity</a:t>
            </a:r>
            <a:endParaRPr lang="en-US" altLang="en-US" sz="2800" b="1" i="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5369" name="Zaoblená spojnica 2"/>
          <p:cNvCxnSpPr>
            <a:cxnSpLocks noChangeShapeType="1"/>
          </p:cNvCxnSpPr>
          <p:nvPr/>
        </p:nvCxnSpPr>
        <p:spPr bwMode="auto">
          <a:xfrm rot="16200000" flipH="1">
            <a:off x="1928019" y="2997995"/>
            <a:ext cx="914400" cy="319088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Zástupný symbol čísla snímky 10"/>
          <p:cNvSpPr>
            <a:spLocks noGrp="1"/>
          </p:cNvSpPr>
          <p:nvPr>
            <p:ph type="sldNum" sz="quarter" idx="4294967295"/>
          </p:nvPr>
        </p:nvSpPr>
        <p:spPr>
          <a:xfrm>
            <a:off x="8894618" y="6650181"/>
            <a:ext cx="249382" cy="2078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3734" name="Object 9"/>
          <p:cNvGraphicFramePr>
            <a:graphicFrameLocks noChangeAspect="1"/>
          </p:cNvGraphicFramePr>
          <p:nvPr/>
        </p:nvGraphicFramePr>
        <p:xfrm>
          <a:off x="107504" y="1700808"/>
          <a:ext cx="5372436" cy="4032448"/>
        </p:xfrm>
        <a:graphic>
          <a:graphicData uri="http://schemas.openxmlformats.org/presentationml/2006/ole">
            <p:oleObj spid="_x0000_s2050" name="Graph" r:id="rId4" imgW="45302400" imgH="32284800" progId="Origin50.Graph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552" y="764704"/>
            <a:ext cx="2603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sk-SK" dirty="0" smtClean="0"/>
              <a:t>Ba</a:t>
            </a:r>
            <a:r>
              <a:rPr lang="en-US" dirty="0" smtClean="0"/>
              <a:t>,K)Fe</a:t>
            </a:r>
            <a:r>
              <a:rPr lang="en-US" baseline="-25000" dirty="0" smtClean="0"/>
              <a:t>2</a:t>
            </a:r>
            <a:r>
              <a:rPr lang="en-US" dirty="0" smtClean="0"/>
              <a:t>As</a:t>
            </a:r>
            <a:r>
              <a:rPr lang="en-US" baseline="-25000" dirty="0" smtClean="0"/>
              <a:t>2</a:t>
            </a:r>
            <a:r>
              <a:rPr lang="sk-SK" baseline="-25000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SDW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t</a:t>
            </a:r>
            <a:r>
              <a:rPr lang="fr-FR" i="0" dirty="0" smtClean="0">
                <a:solidFill>
                  <a:srgbClr val="FF0000"/>
                </a:solidFill>
              </a:rPr>
              <a:t>wo </a:t>
            </a:r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i="0" dirty="0">
                <a:solidFill>
                  <a:srgbClr val="FF0000"/>
                </a:solidFill>
              </a:rPr>
              <a:t>-wave gaps</a:t>
            </a:r>
          </a:p>
          <a:p>
            <a:pPr algn="ctr"/>
            <a:r>
              <a:rPr lang="fr-FR" i="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Δ</a:t>
            </a:r>
            <a:r>
              <a:rPr lang="fr-FR" baseline="-25000" dirty="0">
                <a:solidFill>
                  <a:srgbClr val="FF0000"/>
                </a:solidFill>
              </a:rPr>
              <a:t>s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fr-FR" i="0" dirty="0">
                <a:solidFill>
                  <a:srgbClr val="FF0000"/>
                </a:solidFill>
              </a:rPr>
              <a:t>2.7</a:t>
            </a:r>
          </a:p>
          <a:p>
            <a:pPr algn="ctr"/>
            <a:r>
              <a:rPr lang="fr-FR" i="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Δ</a:t>
            </a:r>
            <a:r>
              <a:rPr lang="sk-SK" baseline="-25000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fr-FR" i="0" dirty="0">
                <a:solidFill>
                  <a:srgbClr val="FF0000"/>
                </a:solidFill>
              </a:rPr>
              <a:t>9</a:t>
            </a:r>
            <a:endParaRPr lang="en-GB" i="0" dirty="0">
              <a:solidFill>
                <a:srgbClr val="FF0000"/>
              </a:solidFill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9512" y="5085184"/>
            <a:ext cx="3530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0" i="0" dirty="0"/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@</a:t>
            </a:r>
            <a:r>
              <a:rPr lang="sk-SK" sz="1400" i="0" dirty="0" smtClean="0">
                <a:solidFill>
                  <a:schemeClr val="tx2"/>
                </a:solidFill>
              </a:rPr>
              <a:t>  </a:t>
            </a:r>
            <a:r>
              <a:rPr lang="en-US" sz="1400" i="0" dirty="0" smtClean="0">
                <a:solidFill>
                  <a:schemeClr val="tx2"/>
                </a:solidFill>
              </a:rPr>
              <a:t>Phys</a:t>
            </a:r>
            <a:r>
              <a:rPr lang="en-US" sz="1400" i="0" dirty="0">
                <a:solidFill>
                  <a:schemeClr val="tx2"/>
                </a:solidFill>
              </a:rPr>
              <a:t>. Rev. </a:t>
            </a:r>
            <a:r>
              <a:rPr lang="sk-SK" sz="1400" i="0" dirty="0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400" i="0" dirty="0">
                <a:solidFill>
                  <a:schemeClr val="tx2"/>
                </a:solidFill>
              </a:rPr>
              <a:t>. </a:t>
            </a:r>
            <a:r>
              <a:rPr lang="en-US" sz="1400" i="0" dirty="0" smtClean="0"/>
              <a:t>2009</a:t>
            </a:r>
            <a:r>
              <a:rPr lang="en-US" sz="1400" dirty="0" smtClean="0"/>
              <a:t> </a:t>
            </a:r>
            <a:endParaRPr lang="sk-SK" sz="1400" dirty="0"/>
          </a:p>
        </p:txBody>
      </p:sp>
      <p:pic>
        <p:nvPicPr>
          <p:cNvPr id="10" name="Picture 4" descr="C:\Users\Tomas\Desktop\11-09 Vortex VII Rodos\talk\Tdep BC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40549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19624" y="764704"/>
            <a:ext cx="25523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dirty="0" smtClean="0"/>
              <a:t>SrPd</a:t>
            </a:r>
            <a:r>
              <a:rPr lang="sk-SK" baseline="-25000" dirty="0" smtClean="0"/>
              <a:t>2</a:t>
            </a:r>
            <a:r>
              <a:rPr lang="sk-SK" dirty="0" smtClean="0"/>
              <a:t>Ge</a:t>
            </a:r>
            <a:r>
              <a:rPr lang="sk-SK" baseline="-25000" dirty="0" smtClean="0"/>
              <a:t>2 </a:t>
            </a:r>
            <a:r>
              <a:rPr lang="sk-SK" dirty="0" err="1" smtClean="0"/>
              <a:t>without</a:t>
            </a:r>
            <a:r>
              <a:rPr lang="sk-SK" dirty="0" smtClean="0"/>
              <a:t> SDW</a:t>
            </a:r>
            <a:endParaRPr lang="sk-SK" baseline="-25000" dirty="0" smtClean="0"/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single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i="0" dirty="0" smtClean="0">
                <a:solidFill>
                  <a:srgbClr val="FF0000"/>
                </a:solidFill>
              </a:rPr>
              <a:t>-wave gap</a:t>
            </a:r>
            <a:endParaRPr lang="fr-FR" i="0" dirty="0">
              <a:solidFill>
                <a:srgbClr val="FF0000"/>
              </a:solidFill>
            </a:endParaRPr>
          </a:p>
          <a:p>
            <a:pPr algn="ctr"/>
            <a:r>
              <a:rPr lang="fr-FR" i="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Δ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sk-SK" dirty="0" smtClean="0">
                <a:solidFill>
                  <a:srgbClr val="FF0000"/>
                </a:solidFill>
              </a:rPr>
              <a:t>4</a:t>
            </a:r>
            <a:endParaRPr lang="fr-FR" i="0" dirty="0">
              <a:solidFill>
                <a:srgbClr val="FF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76056" y="5157192"/>
            <a:ext cx="3530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0" i="0" dirty="0"/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@</a:t>
            </a:r>
            <a:r>
              <a:rPr lang="sk-SK" sz="1400" i="0" dirty="0" smtClean="0">
                <a:solidFill>
                  <a:schemeClr val="tx2"/>
                </a:solidFill>
              </a:rPr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Phys</a:t>
            </a:r>
            <a:r>
              <a:rPr lang="en-US" sz="1400" i="0" dirty="0">
                <a:solidFill>
                  <a:schemeClr val="tx2"/>
                </a:solidFill>
              </a:rPr>
              <a:t>. Rev. </a:t>
            </a:r>
            <a:r>
              <a:rPr lang="sk-SK" sz="1400" i="0" dirty="0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400" i="0" dirty="0">
                <a:solidFill>
                  <a:schemeClr val="tx2"/>
                </a:solidFill>
              </a:rPr>
              <a:t>. </a:t>
            </a:r>
            <a:r>
              <a:rPr lang="sk-SK" sz="1400" i="0" dirty="0" smtClean="0">
                <a:solidFill>
                  <a:schemeClr val="tx2"/>
                </a:solidFill>
              </a:rPr>
              <a:t>2012</a:t>
            </a:r>
            <a:r>
              <a:rPr lang="en-US" sz="1400" i="0" dirty="0" smtClean="0">
                <a:solidFill>
                  <a:schemeClr val="tx2"/>
                </a:solidFill>
              </a:rPr>
              <a:t>; </a:t>
            </a:r>
            <a:r>
              <a:rPr lang="en-US" sz="1400" i="0" dirty="0" err="1" smtClean="0">
                <a:solidFill>
                  <a:schemeClr val="tx2"/>
                </a:solidFill>
              </a:rPr>
              <a:t>Supercond</a:t>
            </a:r>
            <a:r>
              <a:rPr lang="en-US" sz="1400" i="0" dirty="0" smtClean="0">
                <a:solidFill>
                  <a:schemeClr val="tx2"/>
                </a:solidFill>
              </a:rPr>
              <a:t>. Sci. Technol. 2013</a:t>
            </a:r>
            <a:r>
              <a:rPr lang="en-US" sz="1400" dirty="0" smtClean="0"/>
              <a:t>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/>
          <a:lstStyle/>
          <a:p>
            <a:r>
              <a:rPr lang="sk-SK" dirty="0" smtClean="0"/>
              <a:t>Nové techniky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08802" y="3140968"/>
            <a:ext cx="79571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 err="1" smtClean="0"/>
              <a:t>ac</a:t>
            </a:r>
            <a:r>
              <a:rPr lang="sk-SK" sz="1400" dirty="0" smtClean="0"/>
              <a:t> kalorimetria – </a:t>
            </a:r>
            <a:r>
              <a:rPr lang="sk-SK" sz="1400" dirty="0" err="1" smtClean="0"/>
              <a:t>Kačmarčík</a:t>
            </a:r>
            <a:r>
              <a:rPr lang="sk-SK" sz="1400" dirty="0" smtClean="0"/>
              <a:t>, </a:t>
            </a:r>
            <a:r>
              <a:rPr lang="sk-SK" sz="1400" dirty="0" err="1" smtClean="0"/>
              <a:t>Pribulová</a:t>
            </a:r>
            <a:r>
              <a:rPr lang="sk-SK" sz="1400" dirty="0" smtClean="0"/>
              <a:t>, nové sondy.</a:t>
            </a:r>
          </a:p>
          <a:p>
            <a:pPr algn="ctr"/>
            <a:r>
              <a:rPr lang="sk-SK" sz="1400" dirty="0" err="1" smtClean="0"/>
              <a:t>Hallovská</a:t>
            </a:r>
            <a:r>
              <a:rPr lang="sk-SK" sz="1400" dirty="0" smtClean="0"/>
              <a:t> </a:t>
            </a:r>
            <a:r>
              <a:rPr lang="sk-SK" sz="1400" dirty="0" err="1" smtClean="0"/>
              <a:t>magnetometria</a:t>
            </a:r>
            <a:r>
              <a:rPr lang="sk-SK" sz="1400" dirty="0" smtClean="0"/>
              <a:t> – </a:t>
            </a:r>
            <a:r>
              <a:rPr lang="sk-SK" sz="1400" dirty="0" err="1" smtClean="0"/>
              <a:t>Pribulová</a:t>
            </a:r>
            <a:r>
              <a:rPr lang="sk-SK" sz="1400" dirty="0" smtClean="0"/>
              <a:t>, Medvecká (</a:t>
            </a:r>
            <a:r>
              <a:rPr lang="sk-SK" sz="1400" dirty="0" err="1" smtClean="0"/>
              <a:t>PhD</a:t>
            </a:r>
            <a:r>
              <a:rPr lang="sk-SK" sz="1400" dirty="0" smtClean="0"/>
              <a:t> študent), prvé merania </a:t>
            </a:r>
            <a:r>
              <a:rPr lang="sk-SK" sz="1400" dirty="0" err="1" smtClean="0"/>
              <a:t>mag</a:t>
            </a:r>
            <a:r>
              <a:rPr lang="sk-SK" sz="1400" dirty="0" smtClean="0"/>
              <a:t> profilov, H</a:t>
            </a:r>
            <a:r>
              <a:rPr lang="sk-SK" sz="1400" baseline="-25000" dirty="0" smtClean="0"/>
              <a:t>c1</a:t>
            </a:r>
            <a:r>
              <a:rPr lang="sk-SK" sz="1400" dirty="0" smtClean="0"/>
              <a:t>(</a:t>
            </a:r>
            <a:r>
              <a:rPr lang="sk-SK" sz="1400" i="1" dirty="0" smtClean="0"/>
              <a:t>T</a:t>
            </a:r>
            <a:r>
              <a:rPr lang="sk-SK" sz="1400" dirty="0" smtClean="0"/>
              <a:t>)</a:t>
            </a:r>
          </a:p>
          <a:p>
            <a:pPr algn="ctr"/>
            <a:r>
              <a:rPr lang="sk-SK" sz="1400" dirty="0" smtClean="0"/>
              <a:t>ULT  STM/S -  </a:t>
            </a:r>
            <a:r>
              <a:rPr lang="sk-SK" sz="1400" dirty="0" err="1" smtClean="0"/>
              <a:t>Szabó</a:t>
            </a:r>
            <a:r>
              <a:rPr lang="sk-SK" sz="1400" dirty="0" smtClean="0"/>
              <a:t>, 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, V. </a:t>
            </a:r>
            <a:r>
              <a:rPr lang="sk-SK" sz="1400" dirty="0" err="1" smtClean="0"/>
              <a:t>Hašková</a:t>
            </a:r>
            <a:r>
              <a:rPr lang="sk-SK" sz="1400" dirty="0" smtClean="0"/>
              <a:t>, zavedená metóda „spektrálnych máp“ CITS </a:t>
            </a:r>
          </a:p>
          <a:p>
            <a:pPr algn="ctr"/>
            <a:r>
              <a:rPr lang="sk-SK" sz="1400" dirty="0" smtClean="0"/>
              <a:t>UHV STM – </a:t>
            </a:r>
            <a:r>
              <a:rPr lang="sk-SK" sz="1400" dirty="0" err="1" smtClean="0"/>
              <a:t>Szabó</a:t>
            </a:r>
            <a:r>
              <a:rPr lang="sk-SK" sz="1400" dirty="0" smtClean="0"/>
              <a:t>, 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 </a:t>
            </a:r>
          </a:p>
          <a:p>
            <a:pPr algn="ctr"/>
            <a:r>
              <a:rPr lang="sk-SK" sz="1400" dirty="0" err="1" smtClean="0"/>
              <a:t>Scanning</a:t>
            </a:r>
            <a:r>
              <a:rPr lang="sk-SK" sz="1400" dirty="0" smtClean="0"/>
              <a:t> </a:t>
            </a:r>
            <a:r>
              <a:rPr lang="sk-SK" sz="1400" dirty="0" err="1" smtClean="0"/>
              <a:t>Hall</a:t>
            </a:r>
            <a:r>
              <a:rPr lang="sk-SK" sz="1400" dirty="0" smtClean="0"/>
              <a:t> </a:t>
            </a:r>
            <a:r>
              <a:rPr lang="sk-SK" sz="1400" dirty="0" err="1" smtClean="0"/>
              <a:t>Probe</a:t>
            </a:r>
            <a:r>
              <a:rPr lang="sk-SK" sz="1400" dirty="0" smtClean="0"/>
              <a:t> </a:t>
            </a:r>
            <a:r>
              <a:rPr lang="sk-SK" sz="1400" dirty="0" err="1" smtClean="0"/>
              <a:t>Microscop</a:t>
            </a:r>
            <a:r>
              <a:rPr lang="en-US" sz="1400" dirty="0" smtClean="0"/>
              <a:t>e</a:t>
            </a:r>
            <a:r>
              <a:rPr lang="sk-SK" sz="1400" dirty="0" smtClean="0"/>
              <a:t> /  SHPM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50"/>
            <a:ext cx="5832648" cy="6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2483768" y="0"/>
            <a:ext cx="424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ULT STM/STS </a:t>
            </a:r>
            <a:r>
              <a:rPr lang="sk-SK" dirty="0" smtClean="0"/>
              <a:t>supravodivého diamantu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092280" y="6381328"/>
            <a:ext cx="1508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8196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76550" y="-920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Základné údaje</a:t>
            </a:r>
          </a:p>
        </p:txBody>
      </p: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2411760" y="1096869"/>
            <a:ext cx="4752528" cy="403187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defTabSz="912813">
              <a:defRPr/>
            </a:pPr>
            <a:endParaRPr lang="sk-SK" sz="1600" b="1" i="1" dirty="0" smtClean="0">
              <a:cs typeface="Arial" pitchFamily="34" charset="0"/>
            </a:endParaRPr>
          </a:p>
          <a:p>
            <a:r>
              <a:rPr lang="en-US" sz="1600" dirty="0" smtClean="0"/>
              <a:t>P. </a:t>
            </a:r>
            <a:r>
              <a:rPr lang="en-US" sz="1600" dirty="0" err="1" smtClean="0"/>
              <a:t>Samuely</a:t>
            </a:r>
            <a:r>
              <a:rPr lang="en-US" sz="1600" dirty="0" smtClean="0"/>
              <a:t>,  60, 0,95</a:t>
            </a:r>
            <a:endParaRPr lang="sk-SK" sz="1600" dirty="0" smtClean="0"/>
          </a:p>
          <a:p>
            <a:r>
              <a:rPr lang="en-US" sz="1600" dirty="0" smtClean="0"/>
              <a:t>P. </a:t>
            </a:r>
            <a:r>
              <a:rPr lang="en-US" sz="1600" dirty="0" err="1" smtClean="0"/>
              <a:t>Szabó</a:t>
            </a:r>
            <a:r>
              <a:rPr lang="en-US" sz="1600" dirty="0" smtClean="0"/>
              <a:t>, 48, 1,0</a:t>
            </a:r>
            <a:endParaRPr lang="sk-SK" sz="1600" dirty="0" smtClean="0"/>
          </a:p>
          <a:p>
            <a:r>
              <a:rPr lang="en-US" sz="1600" dirty="0" smtClean="0"/>
              <a:t>J. </a:t>
            </a:r>
            <a:r>
              <a:rPr lang="en-US" sz="1600" dirty="0" err="1" smtClean="0"/>
              <a:t>Kačmarčík</a:t>
            </a:r>
            <a:r>
              <a:rPr lang="en-US" sz="1600" dirty="0" smtClean="0"/>
              <a:t>, 44, 1,0</a:t>
            </a:r>
            <a:endParaRPr lang="sk-SK" sz="1600" dirty="0" smtClean="0"/>
          </a:p>
          <a:p>
            <a:r>
              <a:rPr lang="en-US" sz="1600" dirty="0" smtClean="0"/>
              <a:t>Z. </a:t>
            </a:r>
            <a:r>
              <a:rPr lang="en-US" sz="1600" dirty="0" err="1" smtClean="0"/>
              <a:t>Pribulová</a:t>
            </a:r>
            <a:r>
              <a:rPr lang="en-US" sz="1600" dirty="0" smtClean="0"/>
              <a:t>, 38,  1,0</a:t>
            </a:r>
            <a:endParaRPr lang="sk-SK" sz="1600" dirty="0" smtClean="0"/>
          </a:p>
          <a:p>
            <a:r>
              <a:rPr lang="en-US" sz="1600" dirty="0" smtClean="0"/>
              <a:t>E. </a:t>
            </a:r>
            <a:r>
              <a:rPr lang="en-US" sz="1600" dirty="0" err="1" smtClean="0"/>
              <a:t>Gažo</a:t>
            </a:r>
            <a:r>
              <a:rPr lang="en-US" sz="1600" dirty="0" smtClean="0"/>
              <a:t>, 55, 0,1</a:t>
            </a:r>
            <a:endParaRPr lang="sk-SK" sz="1600" dirty="0" smtClean="0"/>
          </a:p>
          <a:p>
            <a:r>
              <a:rPr lang="en-US" sz="1600" dirty="0" smtClean="0"/>
              <a:t>	</a:t>
            </a:r>
            <a:endParaRPr lang="sk-SK" sz="1600" dirty="0" smtClean="0"/>
          </a:p>
          <a:p>
            <a:r>
              <a:rPr lang="sk-SK" sz="1600" dirty="0" err="1" smtClean="0"/>
              <a:t>Total</a:t>
            </a:r>
            <a:r>
              <a:rPr lang="sk-SK" sz="1600" dirty="0" smtClean="0"/>
              <a:t> </a:t>
            </a:r>
            <a:r>
              <a:rPr lang="en-US" sz="1600" dirty="0" smtClean="0"/>
              <a:t>FTE 4.05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en-US" sz="1600" dirty="0" smtClean="0"/>
              <a:t>PhD </a:t>
            </a:r>
            <a:r>
              <a:rPr lang="en-US" sz="1600" dirty="0" err="1" smtClean="0"/>
              <a:t>študenti</a:t>
            </a:r>
            <a:r>
              <a:rPr lang="en-US" sz="1600" dirty="0" smtClean="0"/>
              <a:t>: </a:t>
            </a:r>
            <a:r>
              <a:rPr lang="en-US" sz="1600" dirty="0" err="1" smtClean="0"/>
              <a:t>Viktória</a:t>
            </a:r>
            <a:r>
              <a:rPr lang="en-US" sz="1600" dirty="0" smtClean="0"/>
              <a:t> </a:t>
            </a:r>
            <a:r>
              <a:rPr lang="en-US" sz="1600" dirty="0" err="1" smtClean="0"/>
              <a:t>Šoltésová</a:t>
            </a:r>
            <a:r>
              <a:rPr lang="en-US" sz="1600" dirty="0" smtClean="0"/>
              <a:t> (2013/2014), V. </a:t>
            </a:r>
            <a:r>
              <a:rPr lang="en-US" sz="1600" dirty="0" err="1" smtClean="0"/>
              <a:t>Hašková</a:t>
            </a:r>
            <a:r>
              <a:rPr lang="en-US" sz="1600" dirty="0" smtClean="0"/>
              <a:t> (2013-2017), </a:t>
            </a:r>
            <a:r>
              <a:rPr lang="en-US" sz="1600" dirty="0" err="1" smtClean="0"/>
              <a:t>Zuzana</a:t>
            </a:r>
            <a:r>
              <a:rPr lang="en-US" sz="1600" dirty="0" smtClean="0"/>
              <a:t> </a:t>
            </a:r>
            <a:r>
              <a:rPr lang="en-US" sz="1600" dirty="0" err="1" smtClean="0"/>
              <a:t>Medvecká</a:t>
            </a:r>
            <a:r>
              <a:rPr lang="en-US" sz="1600" dirty="0" smtClean="0"/>
              <a:t> (2013-17)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en-US" sz="1600" dirty="0" err="1" smtClean="0"/>
              <a:t>Diplomanti</a:t>
            </a:r>
            <a:r>
              <a:rPr lang="en-US" sz="1600" dirty="0" smtClean="0"/>
              <a:t>: 4</a:t>
            </a:r>
            <a:endParaRPr lang="sk-SK" sz="1600" dirty="0" smtClean="0"/>
          </a:p>
          <a:p>
            <a:r>
              <a:rPr lang="en-US" sz="1600" dirty="0" err="1" smtClean="0"/>
              <a:t>Bakalári</a:t>
            </a:r>
            <a:r>
              <a:rPr lang="en-US" sz="1600" dirty="0" smtClean="0"/>
              <a:t>: 2</a:t>
            </a:r>
            <a:endParaRPr lang="sk-SK" sz="1600" dirty="0" smtClean="0"/>
          </a:p>
          <a:p>
            <a:pPr marL="342900" indent="-342900" defTabSz="912813">
              <a:defRPr/>
            </a:pPr>
            <a:endParaRPr lang="sk-SK" sz="1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 descr="Kópia – Logo_OPVaV_farebne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8397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ERDF_logo_SK_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0001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50825" y="981075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sk-SK" altLang="sk-SK" b="1">
                <a:solidFill>
                  <a:srgbClr val="FF0000"/>
                </a:solidFill>
              </a:rPr>
              <a:t>Research infrastructure –</a:t>
            </a:r>
          </a:p>
          <a:p>
            <a:pPr eaLnBrk="1" hangingPunct="1"/>
            <a:r>
              <a:rPr lang="en-US" altLang="sk-SK" b="1">
                <a:solidFill>
                  <a:srgbClr val="FF0000"/>
                </a:solidFill>
              </a:rPr>
              <a:t>Ultra High Vacuum STM system with in-situ sample preparation &amp; analysis: </a:t>
            </a:r>
            <a:endParaRPr lang="sk-SK" altLang="sk-SK" b="1">
              <a:solidFill>
                <a:srgbClr val="FF0000"/>
              </a:solidFill>
            </a:endParaRPr>
          </a:p>
        </p:txBody>
      </p:sp>
      <p:pic>
        <p:nvPicPr>
          <p:cNvPr id="2054" name="Picture 6" descr="logo promatech 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60350"/>
            <a:ext cx="2970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Obrázok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018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BlokTextu 2"/>
          <p:cNvSpPr txBox="1">
            <a:spLocks noChangeArrowheads="1"/>
          </p:cNvSpPr>
          <p:nvPr/>
        </p:nvSpPr>
        <p:spPr bwMode="auto">
          <a:xfrm>
            <a:off x="4751388" y="1901825"/>
            <a:ext cx="43926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Base pressure 10</a:t>
            </a:r>
            <a:r>
              <a:rPr lang="en-US" baseline="30000"/>
              <a:t>-10</a:t>
            </a:r>
            <a:r>
              <a:rPr lang="en-US"/>
              <a:t> mbar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Joule-Thomson STM with base temperature 1K &amp; magnetic field 3T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6 e-beam evaporators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Ar</a:t>
            </a:r>
            <a:r>
              <a:rPr lang="en-US" baseline="30000"/>
              <a:t>+</a:t>
            </a:r>
            <a:r>
              <a:rPr lang="en-US"/>
              <a:t> sputtering &amp; annealing of samples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Quartz crystal microbalance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Mass spectrometer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RHEED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XPS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detachable glovebox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Nanonis</a:t>
            </a:r>
            <a:r>
              <a:rPr lang="en-US" baseline="30000"/>
              <a:t>TM</a:t>
            </a:r>
            <a:r>
              <a:rPr lang="en-US"/>
              <a:t> control electronics</a:t>
            </a:r>
            <a:endParaRPr lang="sk-SK"/>
          </a:p>
        </p:txBody>
      </p:sp>
      <p:pic>
        <p:nvPicPr>
          <p:cNvPr id="2057" name="Obrázok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05350"/>
            <a:ext cx="1685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Obrázok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638" y="5332413"/>
            <a:ext cx="14509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BlokTextu 6"/>
          <p:cNvSpPr txBox="1">
            <a:spLocks noChangeArrowheads="1"/>
          </p:cNvSpPr>
          <p:nvPr/>
        </p:nvSpPr>
        <p:spPr bwMode="auto">
          <a:xfrm>
            <a:off x="2882900" y="5707063"/>
            <a:ext cx="337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Scanning tunneling microscopy</a:t>
            </a:r>
            <a:endParaRPr lang="sk-SK"/>
          </a:p>
        </p:txBody>
      </p:sp>
      <p:pic>
        <p:nvPicPr>
          <p:cNvPr id="2060" name="Obrázok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34670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BlokTextu 8"/>
          <p:cNvSpPr txBox="1">
            <a:spLocks noChangeArrowheads="1"/>
          </p:cNvSpPr>
          <p:nvPr/>
        </p:nvSpPr>
        <p:spPr bwMode="auto">
          <a:xfrm>
            <a:off x="1697038" y="6505575"/>
            <a:ext cx="2551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Superconducting vortices in NbSe</a:t>
            </a:r>
            <a:r>
              <a:rPr lang="en-US" sz="1200" baseline="-25000"/>
              <a:t>2</a:t>
            </a:r>
            <a:endParaRPr lang="sk-SK" sz="1200" baseline="-25000"/>
          </a:p>
        </p:txBody>
      </p:sp>
      <p:sp>
        <p:nvSpPr>
          <p:cNvPr id="2062" name="BlokTextu 19"/>
          <p:cNvSpPr txBox="1">
            <a:spLocks noChangeArrowheads="1"/>
          </p:cNvSpPr>
          <p:nvPr/>
        </p:nvSpPr>
        <p:spPr bwMode="auto">
          <a:xfrm>
            <a:off x="6107113" y="6505575"/>
            <a:ext cx="1387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Atoms of graphite</a:t>
            </a:r>
            <a:endParaRPr lang="sk-SK" sz="1200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ál 24"/>
          <p:cNvSpPr/>
          <p:nvPr/>
        </p:nvSpPr>
        <p:spPr bwMode="auto">
          <a:xfrm>
            <a:off x="1309036" y="1029903"/>
            <a:ext cx="6930189" cy="64489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938" name="Zástupný symbol čísla snímky 1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FD7C86C-1515-4914-8B75-EAB94F6E7E2E}" type="slidenum">
              <a:rPr lang="en-US" altLang="en-US" sz="1000" smtClean="0">
                <a:solidFill>
                  <a:schemeClr val="tx1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1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Obrázok 4" descr="SC_163-HV-AFM-LeftFrame-fw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3814643"/>
            <a:ext cx="1638442" cy="1543184"/>
          </a:xfrm>
          <a:prstGeom prst="rect">
            <a:avLst/>
          </a:prstGeom>
        </p:spPr>
      </p:pic>
      <p:pic>
        <p:nvPicPr>
          <p:cNvPr id="6" name="Obrázok 5" descr="SC_163-HV-AFM-RightFrame-fw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95285"/>
            <a:ext cx="1638442" cy="1428875"/>
          </a:xfrm>
          <a:prstGeom prst="rect">
            <a:avLst/>
          </a:prstGeom>
        </p:spPr>
      </p:pic>
      <p:pic>
        <p:nvPicPr>
          <p:cNvPr id="7" name="Obrázok 6" descr="SC_161-HV-AFM-LeftFrame-fw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789040"/>
            <a:ext cx="1638442" cy="1543184"/>
          </a:xfrm>
          <a:prstGeom prst="rect">
            <a:avLst/>
          </a:prstGeom>
        </p:spPr>
      </p:pic>
      <p:pic>
        <p:nvPicPr>
          <p:cNvPr id="8" name="Obrázok 7" descr="SC_161-HV-AFM-RightFrame-fw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395285"/>
            <a:ext cx="1638442" cy="1428875"/>
          </a:xfrm>
          <a:prstGeom prst="rect">
            <a:avLst/>
          </a:prstGeom>
        </p:spPr>
      </p:pic>
      <p:pic>
        <p:nvPicPr>
          <p:cNvPr id="9" name="Obrázok 8" descr="SC_164-HV-AFM-LeftFrame-fw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814643"/>
            <a:ext cx="1638442" cy="1535563"/>
          </a:xfrm>
          <a:prstGeom prst="rect">
            <a:avLst/>
          </a:prstGeom>
        </p:spPr>
      </p:pic>
      <p:pic>
        <p:nvPicPr>
          <p:cNvPr id="10" name="Obrázok 9" descr="SC_164-HV-AFM-RightFrame-fw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60" y="2395286"/>
            <a:ext cx="1638442" cy="1421255"/>
          </a:xfrm>
          <a:prstGeom prst="rect">
            <a:avLst/>
          </a:prstGeom>
        </p:spPr>
      </p:pic>
      <p:pic>
        <p:nvPicPr>
          <p:cNvPr id="11" name="Obrázok 10" descr="SC_165-HV-AFM-LeftFrame-fw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89041"/>
            <a:ext cx="1638442" cy="1535563"/>
          </a:xfrm>
          <a:prstGeom prst="rect">
            <a:avLst/>
          </a:prstGeom>
        </p:spPr>
      </p:pic>
      <p:pic>
        <p:nvPicPr>
          <p:cNvPr id="12" name="Obrázok 11" descr="SC_165-HV-AFM-RightFrame-fw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92" y="2395286"/>
            <a:ext cx="1638442" cy="1421255"/>
          </a:xfrm>
          <a:prstGeom prst="rect">
            <a:avLst/>
          </a:prstGeom>
        </p:spPr>
      </p:pic>
      <p:pic>
        <p:nvPicPr>
          <p:cNvPr id="13" name="Obrázok 12" descr="SC_167-HV-AFM-LeftFrame-fw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5194" y="3814643"/>
            <a:ext cx="1638442" cy="1535563"/>
          </a:xfrm>
          <a:prstGeom prst="rect">
            <a:avLst/>
          </a:prstGeom>
        </p:spPr>
      </p:pic>
      <p:pic>
        <p:nvPicPr>
          <p:cNvPr id="14" name="Obrázok 13" descr="SC_167-HV-AFM-RightFrame-fw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5226" y="2395286"/>
            <a:ext cx="1638442" cy="1421255"/>
          </a:xfrm>
          <a:prstGeom prst="rect">
            <a:avLst/>
          </a:prstGeom>
        </p:spPr>
      </p:pic>
      <p:pic>
        <p:nvPicPr>
          <p:cNvPr id="15" name="Obrázok 14" descr="SC_168-HV-AFM-LeftFrame-fw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4996" y="3814643"/>
            <a:ext cx="1638442" cy="1535563"/>
          </a:xfrm>
          <a:prstGeom prst="rect">
            <a:avLst/>
          </a:prstGeom>
        </p:spPr>
      </p:pic>
      <p:pic>
        <p:nvPicPr>
          <p:cNvPr id="16" name="Obrázok 15" descr="SC_168-HV-AFM-RightFrame-fw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05028" y="2395286"/>
            <a:ext cx="1638442" cy="1421255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242902" y="1777947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2 G (2.8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61521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-2 G (-0.9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60022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 G (1.8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156176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-1 G (0.1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617792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-0.5 G (0.4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302898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0.5 G (1.5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358190" y="1106904"/>
            <a:ext cx="492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solidFill>
                  <a:schemeClr val="tx1"/>
                </a:solidFill>
              </a:rPr>
              <a:t>Last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</a:rPr>
              <a:t>week</a:t>
            </a:r>
            <a:r>
              <a:rPr lang="sk-SK" sz="1600" dirty="0" smtClean="0">
                <a:solidFill>
                  <a:schemeClr val="tx1"/>
                </a:solidFill>
              </a:rPr>
              <a:t> SHPM </a:t>
            </a:r>
            <a:r>
              <a:rPr lang="sk-SK" sz="1600" dirty="0" err="1" smtClean="0">
                <a:solidFill>
                  <a:schemeClr val="tx1"/>
                </a:solidFill>
              </a:rPr>
              <a:t>vortex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</a:rPr>
              <a:t>imaging</a:t>
            </a:r>
            <a:r>
              <a:rPr lang="sk-SK" sz="1600" dirty="0" smtClean="0">
                <a:solidFill>
                  <a:schemeClr val="tx1"/>
                </a:solidFill>
              </a:rPr>
              <a:t> on </a:t>
            </a:r>
            <a:r>
              <a:rPr lang="sk-SK" sz="1600" dirty="0" err="1" smtClean="0">
                <a:solidFill>
                  <a:schemeClr val="tx1"/>
                </a:solidFill>
              </a:rPr>
              <a:t>Nb</a:t>
            </a:r>
            <a:r>
              <a:rPr lang="sk-SK" sz="1600" dirty="0" smtClean="0">
                <a:solidFill>
                  <a:schemeClr val="tx1"/>
                </a:solidFill>
              </a:rPr>
              <a:t> 100 nm film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835696" y="0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Skenovací </a:t>
            </a:r>
            <a:r>
              <a:rPr lang="sk-SK" dirty="0" err="1" smtClean="0"/>
              <a:t>hallovský</a:t>
            </a:r>
            <a:r>
              <a:rPr lang="sk-SK" dirty="0" smtClean="0"/>
              <a:t> mikroskop / SHPM</a:t>
            </a:r>
          </a:p>
          <a:p>
            <a:pPr algn="ctr"/>
            <a:r>
              <a:rPr lang="sk-SK" dirty="0" smtClean="0"/>
              <a:t>Supravodivé víry vo filme </a:t>
            </a:r>
            <a:r>
              <a:rPr lang="sk-SK" dirty="0" err="1" smtClean="0"/>
              <a:t>Nb</a:t>
            </a:r>
            <a:r>
              <a:rPr lang="sk-SK" dirty="0" smtClean="0"/>
              <a:t> / </a:t>
            </a:r>
            <a:r>
              <a:rPr lang="sk-SK" dirty="0" err="1" smtClean="0"/>
              <a:t>Pribulová</a:t>
            </a:r>
            <a:r>
              <a:rPr lang="sk-SK" dirty="0" smtClean="0"/>
              <a:t>, Medvecká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0"/>
            <a:ext cx="8229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í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zia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43608" y="1052736"/>
            <a:ext cx="691086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Projekt APVV Prechod </a:t>
            </a:r>
            <a:r>
              <a:rPr lang="sk-SK" sz="1400" dirty="0" err="1" smtClean="0"/>
              <a:t>supravodič</a:t>
            </a:r>
            <a:r>
              <a:rPr lang="sk-SK" sz="1400" dirty="0" smtClean="0"/>
              <a:t> – izolant</a:t>
            </a:r>
          </a:p>
          <a:p>
            <a:pPr algn="just"/>
            <a:endParaRPr lang="sk-SK" sz="14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koncept </a:t>
            </a:r>
            <a:r>
              <a:rPr lang="sk-SK" sz="1400" dirty="0" err="1" smtClean="0"/>
              <a:t>Boseho</a:t>
            </a:r>
            <a:r>
              <a:rPr lang="sk-SK" sz="1400" dirty="0" smtClean="0"/>
              <a:t> (</a:t>
            </a:r>
            <a:r>
              <a:rPr lang="sk-SK" sz="1400" dirty="0" err="1" smtClean="0"/>
              <a:t>kvantovomechanický</a:t>
            </a:r>
            <a:r>
              <a:rPr lang="sk-SK" sz="1400" dirty="0" smtClean="0"/>
              <a:t> pendant </a:t>
            </a:r>
            <a:r>
              <a:rPr lang="sk-SK" sz="1400" dirty="0" err="1" smtClean="0"/>
              <a:t>supravodiča</a:t>
            </a:r>
            <a:r>
              <a:rPr lang="sk-SK" sz="1400" dirty="0" smtClean="0"/>
              <a:t>) 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koncept </a:t>
            </a:r>
            <a:r>
              <a:rPr lang="sk-SK" sz="1400" dirty="0" err="1" smtClean="0"/>
              <a:t>Fermiho</a:t>
            </a:r>
            <a:r>
              <a:rPr lang="sk-SK" sz="1400" dirty="0" smtClean="0"/>
              <a:t> izolantu  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mechanizmus potláčania </a:t>
            </a:r>
            <a:r>
              <a:rPr lang="sk-SK" sz="1400" dirty="0" err="1" smtClean="0"/>
              <a:t>supravodivosti</a:t>
            </a:r>
            <a:r>
              <a:rPr lang="sk-SK" sz="1400" dirty="0" smtClean="0"/>
              <a:t> v </a:t>
            </a:r>
            <a:r>
              <a:rPr lang="sk-SK" sz="1400" dirty="0" err="1" smtClean="0"/>
              <a:t>ultratenkých</a:t>
            </a:r>
            <a:r>
              <a:rPr lang="sk-SK" sz="1400" dirty="0" smtClean="0"/>
              <a:t> filmoch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prechod </a:t>
            </a:r>
            <a:r>
              <a:rPr lang="sk-SK" sz="1400" dirty="0" err="1" smtClean="0"/>
              <a:t>Berezinski-Kosterlitz-Thouless</a:t>
            </a:r>
            <a:r>
              <a:rPr lang="sk-SK" sz="1400" dirty="0" smtClean="0"/>
              <a:t> v 2D </a:t>
            </a:r>
            <a:r>
              <a:rPr lang="sk-SK" sz="1400" dirty="0" err="1" smtClean="0"/>
              <a:t>supravodičoch</a:t>
            </a:r>
            <a:endParaRPr lang="sk-SK" sz="1400" dirty="0" smtClean="0"/>
          </a:p>
          <a:p>
            <a:pPr algn="just">
              <a:buFont typeface="Arial" pitchFamily="34" charset="0"/>
              <a:buChar char="•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Supravodivé </a:t>
            </a:r>
            <a:r>
              <a:rPr lang="sk-SK" sz="1400" dirty="0" err="1" smtClean="0"/>
              <a:t>monovrstvy</a:t>
            </a:r>
            <a:r>
              <a:rPr lang="sk-SK" sz="1400" dirty="0" smtClean="0"/>
              <a:t> resp. </a:t>
            </a:r>
            <a:r>
              <a:rPr lang="sk-SK" sz="1400" dirty="0" err="1" smtClean="0"/>
              <a:t>ultratenké</a:t>
            </a:r>
            <a:r>
              <a:rPr lang="sk-SK" sz="1400" dirty="0" smtClean="0"/>
              <a:t> </a:t>
            </a:r>
            <a:r>
              <a:rPr lang="sk-SK" sz="1400" dirty="0" err="1" smtClean="0"/>
              <a:t>fimy</a:t>
            </a:r>
            <a:endParaRPr lang="sk-SK" sz="1400" dirty="0" smtClean="0"/>
          </a:p>
          <a:p>
            <a:pPr algn="just"/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Víry v </a:t>
            </a:r>
            <a:r>
              <a:rPr lang="sk-SK" sz="1400" dirty="0" err="1" smtClean="0"/>
              <a:t>nanoštrukturovaných</a:t>
            </a:r>
            <a:r>
              <a:rPr lang="sk-SK" sz="1400" dirty="0" smtClean="0"/>
              <a:t> a </a:t>
            </a:r>
            <a:r>
              <a:rPr lang="sk-SK" sz="1400" dirty="0" err="1" smtClean="0"/>
              <a:t>ultratenkých</a:t>
            </a:r>
            <a:r>
              <a:rPr lang="sk-SK" sz="1400" dirty="0" smtClean="0"/>
              <a:t> </a:t>
            </a:r>
            <a:r>
              <a:rPr lang="sk-SK" sz="1400" dirty="0" err="1" smtClean="0"/>
              <a:t>supravodičoch</a:t>
            </a:r>
            <a:endParaRPr lang="sk-SK" sz="1400" dirty="0" smtClean="0"/>
          </a:p>
          <a:p>
            <a:pPr algn="just"/>
            <a:r>
              <a:rPr lang="sk-SK" sz="1400" dirty="0" smtClean="0"/>
              <a:t>      (priestorové a tvarové uväznenie)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Hybridy </a:t>
            </a:r>
            <a:r>
              <a:rPr lang="sk-SK" sz="1400" dirty="0" err="1" smtClean="0"/>
              <a:t>supravodič</a:t>
            </a:r>
            <a:r>
              <a:rPr lang="sk-SK" sz="1400" dirty="0" smtClean="0"/>
              <a:t> – magnet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</a:t>
            </a:r>
            <a:r>
              <a:rPr lang="sk-SK" sz="1400" dirty="0" err="1" smtClean="0"/>
              <a:t>Supravodivosť</a:t>
            </a:r>
            <a:r>
              <a:rPr lang="sk-SK" sz="1400" dirty="0" smtClean="0"/>
              <a:t> na rozhraní 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</a:t>
            </a:r>
            <a:r>
              <a:rPr lang="sk-SK" sz="1400" dirty="0" err="1" smtClean="0"/>
              <a:t>Supravodiče</a:t>
            </a:r>
            <a:r>
              <a:rPr lang="sk-SK" sz="1400" dirty="0" smtClean="0"/>
              <a:t> s konkurenčnými usporiadaniami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Magnetické </a:t>
            </a:r>
            <a:r>
              <a:rPr lang="sk-SK" sz="1400" dirty="0" err="1" smtClean="0"/>
              <a:t>nanoštruktúry</a:t>
            </a:r>
            <a:r>
              <a:rPr lang="sk-SK" sz="1400" dirty="0" smtClean="0"/>
              <a:t> pomocou spinovo polarizovaného STM, MFM a SHPM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/>
            <a:r>
              <a:rPr lang="sk-SK" sz="1400" dirty="0" smtClean="0"/>
              <a:t>      ......</a:t>
            </a:r>
          </a:p>
          <a:p>
            <a:pPr algn="just"/>
            <a:endParaRPr lang="sk-SK" sz="1400" dirty="0" smtClean="0"/>
          </a:p>
          <a:p>
            <a:pPr algn="just"/>
            <a:endParaRPr lang="sk-SK" sz="1400" dirty="0" smtClean="0"/>
          </a:p>
          <a:p>
            <a:pPr algn="just"/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eter\Pictures\2012\Incheba\Dakujeme pan mini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206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BlokTextu 1"/>
          <p:cNvSpPr txBox="1">
            <a:spLocks noChangeArrowheads="1"/>
          </p:cNvSpPr>
          <p:nvPr/>
        </p:nvSpPr>
        <p:spPr bwMode="auto">
          <a:xfrm>
            <a:off x="1187481" y="404814"/>
            <a:ext cx="225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Jozef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Ka</a:t>
            </a:r>
            <a:r>
              <a:rPr lang="sk-SK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čmarčík</a:t>
            </a:r>
            <a:endParaRPr lang="sk-SK" alt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dirty="0" smtClean="0">
                <a:solidFill>
                  <a:schemeClr val="accent2"/>
                </a:solidFill>
                <a:latin typeface="Times New Roman" pitchFamily="18" charset="0"/>
              </a:rPr>
              <a:t>ac</a:t>
            </a:r>
            <a:r>
              <a:rPr lang="en-US" alt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altLang="en-US" sz="2400" dirty="0" err="1" smtClean="0">
                <a:solidFill>
                  <a:schemeClr val="accent2"/>
                </a:solidFill>
                <a:latin typeface="Times New Roman" pitchFamily="18" charset="0"/>
              </a:rPr>
              <a:t>calorimetr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y</a:t>
            </a:r>
            <a:endParaRPr lang="en-GB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4" name="BlokTextu 4"/>
          <p:cNvSpPr txBox="1">
            <a:spLocks noChangeArrowheads="1"/>
          </p:cNvSpPr>
          <p:nvPr/>
        </p:nvSpPr>
        <p:spPr bwMode="auto">
          <a:xfrm>
            <a:off x="6875499" y="2739657"/>
            <a:ext cx="239232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Hall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probes</a:t>
            </a:r>
            <a:endParaRPr lang="sk-SK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200" dirty="0">
                <a:solidFill>
                  <a:schemeClr val="bg1"/>
                </a:solidFill>
                <a:latin typeface="Times New Roman" pitchFamily="18" charset="0"/>
              </a:rPr>
              <a:t>Zuzka </a:t>
            </a:r>
            <a:r>
              <a:rPr lang="sk-SK" altLang="en-US" sz="2200" dirty="0" err="1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sk-SK" altLang="en-US" sz="2200" dirty="0" err="1" smtClean="0">
                <a:solidFill>
                  <a:schemeClr val="bg1"/>
                </a:solidFill>
                <a:latin typeface="Times New Roman" pitchFamily="18" charset="0"/>
              </a:rPr>
              <a:t>ribulová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sk-SK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Zuzka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itchFamily="18" charset="0"/>
              </a:rPr>
              <a:t>Medveck</a:t>
            </a:r>
            <a:r>
              <a:rPr lang="sk-SK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40965" name="BlokTextu 5"/>
          <p:cNvSpPr txBox="1">
            <a:spLocks noChangeArrowheads="1"/>
          </p:cNvSpPr>
          <p:nvPr/>
        </p:nvSpPr>
        <p:spPr bwMode="auto">
          <a:xfrm>
            <a:off x="2484438" y="3875089"/>
            <a:ext cx="1491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dirty="0" err="1">
                <a:solidFill>
                  <a:schemeClr val="bg1"/>
                </a:solidFill>
                <a:latin typeface="Times New Roman" pitchFamily="18" charset="0"/>
              </a:rPr>
              <a:t>Pali</a:t>
            </a:r>
            <a:r>
              <a:rPr lang="sk-SK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k-SK" altLang="en-US" sz="2400" dirty="0" err="1">
                <a:solidFill>
                  <a:schemeClr val="bg1"/>
                </a:solidFill>
                <a:latin typeface="Times New Roman" pitchFamily="18" charset="0"/>
              </a:rPr>
              <a:t>Szabó</a:t>
            </a:r>
            <a:endParaRPr lang="sk-SK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STM</a:t>
            </a:r>
            <a:endParaRPr lang="en-GB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8" name="BlokTextu 3"/>
          <p:cNvSpPr txBox="1">
            <a:spLocks noChangeArrowheads="1"/>
          </p:cNvSpPr>
          <p:nvPr/>
        </p:nvSpPr>
        <p:spPr bwMode="auto">
          <a:xfrm>
            <a:off x="3673617" y="0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Vďaka tímu</a:t>
            </a:r>
            <a:endParaRPr lang="en-GB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6322" name="Picture 2" descr="http://ofnt.saske.sk/sav/staff/obr/medve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437" y="1594885"/>
            <a:ext cx="852767" cy="1285579"/>
          </a:xfrm>
          <a:prstGeom prst="rect">
            <a:avLst/>
          </a:prstGeom>
          <a:noFill/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0"/>
          </p:nvPr>
        </p:nvSpPr>
        <p:spPr>
          <a:xfrm>
            <a:off x="8612149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ofnt.saske.sk/sav/staff/obr/has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9809" cy="1296194"/>
          </a:xfrm>
          <a:prstGeom prst="rect">
            <a:avLst/>
          </a:prstGeom>
          <a:noFill/>
        </p:spPr>
      </p:pic>
      <p:sp>
        <p:nvSpPr>
          <p:cNvPr id="12" name="BlokTextu 4"/>
          <p:cNvSpPr txBox="1">
            <a:spLocks noChangeArrowheads="1"/>
          </p:cNvSpPr>
          <p:nvPr/>
        </p:nvSpPr>
        <p:spPr bwMode="auto">
          <a:xfrm>
            <a:off x="0" y="1336215"/>
            <a:ext cx="1378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Veronika </a:t>
            </a:r>
            <a:r>
              <a:rPr lang="sk-SK" alt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Hašková</a:t>
            </a:r>
            <a:endParaRPr lang="sk-SK" alt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STM</a:t>
            </a:r>
            <a:endParaRPr lang="sk-SK" altLang="en-US" sz="2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47864" y="0"/>
            <a:ext cx="180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Projekty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907704" y="2276872"/>
            <a:ext cx="50835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APVV kontinuálne od r.2002 koordinované nami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+ 1-2 VEGA projekty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ESF, resp. COST od r. 2001</a:t>
            </a:r>
          </a:p>
          <a:p>
            <a:pPr algn="ctr"/>
            <a:endParaRPr lang="sk-SK" dirty="0" smtClean="0"/>
          </a:p>
          <a:p>
            <a:pPr algn="ctr"/>
            <a:r>
              <a:rPr lang="en-US" dirty="0" smtClean="0"/>
              <a:t>(FP6) </a:t>
            </a:r>
            <a:r>
              <a:rPr lang="sk-SK" dirty="0" smtClean="0"/>
              <a:t>H2020 zatiaľ neúspešné pokusy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1187624" y="1772816"/>
            <a:ext cx="6336704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69134" y="-92362"/>
            <a:ext cx="3485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výstupy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71600" y="4356393"/>
            <a:ext cx="53640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Typy</a:t>
            </a:r>
            <a:r>
              <a:rPr lang="en-US" sz="1400" dirty="0" smtClean="0"/>
              <a:t> </a:t>
            </a:r>
            <a:r>
              <a:rPr lang="en-US" sz="1400" dirty="0" err="1" smtClean="0"/>
              <a:t>časopisov</a:t>
            </a:r>
            <a:r>
              <a:rPr lang="en-US" sz="1400" dirty="0" smtClean="0"/>
              <a:t> –  </a:t>
            </a:r>
            <a:r>
              <a:rPr lang="en-US" sz="1400" dirty="0" err="1" smtClean="0"/>
              <a:t>Phys.Rev</a:t>
            </a:r>
            <a:r>
              <a:rPr lang="en-US" sz="1400" dirty="0" smtClean="0"/>
              <a:t>. B 6x, IF=3,8</a:t>
            </a:r>
            <a:endParaRPr lang="sk-SK" sz="1400" dirty="0" smtClean="0"/>
          </a:p>
          <a:p>
            <a:r>
              <a:rPr lang="en-US" sz="1400" dirty="0" smtClean="0"/>
              <a:t>	           </a:t>
            </a:r>
            <a:r>
              <a:rPr lang="en-US" sz="1400" dirty="0" err="1" smtClean="0"/>
              <a:t>Supercond</a:t>
            </a:r>
            <a:r>
              <a:rPr lang="en-US" sz="1400" dirty="0" smtClean="0"/>
              <a:t>. Sci. Technol. 4x, IF=2,8</a:t>
            </a:r>
          </a:p>
          <a:p>
            <a:r>
              <a:rPr lang="en-US" sz="1400" dirty="0" smtClean="0"/>
              <a:t>	           J </a:t>
            </a:r>
            <a:r>
              <a:rPr lang="en-US" sz="1400" dirty="0" err="1" smtClean="0"/>
              <a:t>Mag</a:t>
            </a:r>
            <a:r>
              <a:rPr lang="en-US" sz="1400" dirty="0" smtClean="0"/>
              <a:t> </a:t>
            </a:r>
            <a:r>
              <a:rPr lang="en-US" sz="1400" dirty="0" err="1" smtClean="0"/>
              <a:t>Mag</a:t>
            </a:r>
            <a:r>
              <a:rPr lang="en-US" sz="1400" dirty="0" smtClean="0"/>
              <a:t> Mat 1 x, IF = 1,97 	</a:t>
            </a:r>
            <a:endParaRPr lang="sk-SK" sz="1400" dirty="0" smtClean="0"/>
          </a:p>
          <a:p>
            <a:r>
              <a:rPr lang="de-DE" sz="1400" dirty="0" smtClean="0"/>
              <a:t>                              Annalen der Physik IF=3,8</a:t>
            </a:r>
            <a:endParaRPr lang="sk-SK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2016: 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Rev. B: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 toho 3 x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prvoautorská</a:t>
            </a:r>
            <a:endParaRPr lang="sk-SK" b="1" dirty="0" smtClean="0">
              <a:solidFill>
                <a:srgbClr val="00800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sk-SK" sz="1400" b="1" i="0" u="none" strike="noStrike" cap="none" normalizeH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Nature</a:t>
            </a: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family</a:t>
            </a:r>
            <a:r>
              <a:rPr lang="sk-SK" sz="14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827582" y="908719"/>
          <a:ext cx="7368478" cy="3334403"/>
        </p:xfrm>
        <a:graphic>
          <a:graphicData uri="http://schemas.openxmlformats.org/drawingml/2006/table">
            <a:tbl>
              <a:tblPr/>
              <a:tblGrid>
                <a:gridCol w="925137"/>
                <a:gridCol w="427959"/>
                <a:gridCol w="587694"/>
                <a:gridCol w="427959"/>
                <a:gridCol w="587694"/>
                <a:gridCol w="427959"/>
                <a:gridCol w="587694"/>
                <a:gridCol w="427959"/>
                <a:gridCol w="587694"/>
                <a:gridCol w="427959"/>
                <a:gridCol w="587694"/>
                <a:gridCol w="672888"/>
                <a:gridCol w="692188"/>
              </a:tblGrid>
              <a:tr h="515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spolu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ave</a:t>
                      </a:r>
                      <a:r>
                        <a:rPr lang="sk-SK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sk-SK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/FTE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CC publications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 publ. (IF&gt;1,25) 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 publ.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prvoautor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6852" y="-30"/>
            <a:ext cx="354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Vedecké výstupy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2012-2015</a:t>
            </a: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7057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cxnSp>
        <p:nvCxnSpPr>
          <p:cNvPr id="13" name="Rovná spojnica 12"/>
          <p:cNvCxnSpPr/>
          <p:nvPr/>
        </p:nvCxnSpPr>
        <p:spPr>
          <a:xfrm>
            <a:off x="1475656" y="134076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1619672" y="4509120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364088" y="486916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1763688" y="544522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1840" y="0"/>
            <a:ext cx="2893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Vedecké výstupy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836712"/>
            <a:ext cx="8806537" cy="38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85220" y="-92362"/>
            <a:ext cx="5532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Ohlasy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na vedecké výstupy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5289"/>
            <a:ext cx="9123481" cy="56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3085" y="-92362"/>
            <a:ext cx="407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postavenie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99592" y="692696"/>
            <a:ext cx="723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Špičkový tím SAV, cena ministra na základe nominácie ARRA, 2012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987602" cy="25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67544" y="4077072"/>
            <a:ext cx="8119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Budúca </a:t>
            </a:r>
            <a:r>
              <a:rPr lang="sk-SK" dirty="0" err="1" smtClean="0"/>
              <a:t>scientometria</a:t>
            </a:r>
            <a:r>
              <a:rPr lang="sk-SK" dirty="0" smtClean="0"/>
              <a:t> už bude poznamenaná nasledovnými skutočnosťami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smtClean="0"/>
              <a:t>Zmenou metodiky – MKS sme zamenili za STM/S, </a:t>
            </a:r>
            <a:r>
              <a:rPr lang="sk-SK" dirty="0" err="1" smtClean="0"/>
              <a:t>ac</a:t>
            </a:r>
            <a:r>
              <a:rPr lang="sk-SK" dirty="0" smtClean="0"/>
              <a:t> kalorimetriu, SHPM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smtClean="0"/>
              <a:t>Zmenou témy – od </a:t>
            </a:r>
            <a:r>
              <a:rPr lang="sk-SK" dirty="0" err="1" smtClean="0"/>
              <a:t>multimedzerovej</a:t>
            </a:r>
            <a:r>
              <a:rPr lang="sk-SK" dirty="0" smtClean="0"/>
              <a:t> </a:t>
            </a:r>
            <a:r>
              <a:rPr lang="sk-SK" dirty="0" err="1" smtClean="0"/>
              <a:t>supravodivosti</a:t>
            </a:r>
            <a:r>
              <a:rPr lang="sk-SK" dirty="0" smtClean="0"/>
              <a:t> sme prešli na témy </a:t>
            </a:r>
          </a:p>
          <a:p>
            <a:pPr marL="342900" indent="-342900"/>
            <a:r>
              <a:rPr lang="sk-SK" dirty="0" smtClean="0"/>
              <a:t>      „konkurenčných usporiadaní“, „neusporiadané </a:t>
            </a:r>
            <a:r>
              <a:rPr lang="sk-SK" dirty="0" err="1" smtClean="0"/>
              <a:t>supravodiče</a:t>
            </a:r>
            <a:r>
              <a:rPr lang="sk-SK" dirty="0" smtClean="0"/>
              <a:t>“, </a:t>
            </a:r>
          </a:p>
          <a:p>
            <a:pPr marL="342900" indent="-342900"/>
            <a:r>
              <a:rPr lang="sk-SK" dirty="0" smtClean="0"/>
              <a:t>      „prechod </a:t>
            </a:r>
            <a:r>
              <a:rPr lang="sk-SK" dirty="0" err="1" smtClean="0"/>
              <a:t>supravodič</a:t>
            </a:r>
            <a:r>
              <a:rPr lang="sk-SK" dirty="0" smtClean="0"/>
              <a:t> – izolant“</a:t>
            </a:r>
          </a:p>
          <a:p>
            <a:pPr marL="342900" indent="-342900">
              <a:buFont typeface="+mj-lt"/>
              <a:buAutoNum type="alphaLcParenR" startAt="3"/>
            </a:pPr>
            <a:r>
              <a:rPr lang="sk-SK" dirty="0" smtClean="0"/>
              <a:t>Nik nie ja na vrchole večne</a:t>
            </a:r>
          </a:p>
          <a:p>
            <a:pPr marL="342900" indent="-342900">
              <a:buFont typeface="+mj-lt"/>
              <a:buAutoNum type="alphaLcParenR" startAt="3"/>
            </a:pP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83568" y="2924944"/>
            <a:ext cx="5976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79512" y="153508"/>
            <a:ext cx="87757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 err="1"/>
              <a:t>Zoznam</a:t>
            </a:r>
            <a:r>
              <a:rPr lang="en-US" sz="2000" b="1" dirty="0"/>
              <a:t> </a:t>
            </a:r>
            <a:r>
              <a:rPr lang="en-US" sz="2000" b="1" dirty="0" err="1"/>
              <a:t>pozvaných</a:t>
            </a:r>
            <a:r>
              <a:rPr lang="sk-SK" sz="2000" b="1" dirty="0"/>
              <a:t> </a:t>
            </a:r>
            <a:r>
              <a:rPr lang="en-US" sz="2000" b="1" dirty="0" err="1"/>
              <a:t>prednášok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medzinárodných</a:t>
            </a:r>
            <a:r>
              <a:rPr lang="en-US" sz="2000" b="1" dirty="0"/>
              <a:t> </a:t>
            </a:r>
            <a:r>
              <a:rPr lang="en-US" sz="2000" b="1" dirty="0" err="1" smtClean="0"/>
              <a:t>konferenciách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sk-SK" sz="1400" dirty="0" smtClean="0"/>
              <a:t>: </a:t>
            </a:r>
            <a:r>
              <a:rPr lang="sk-SK" sz="1400" dirty="0" err="1" smtClean="0"/>
              <a:t>Intrinsic</a:t>
            </a:r>
            <a:r>
              <a:rPr lang="sk-SK" sz="1400" dirty="0" smtClean="0"/>
              <a:t> </a:t>
            </a:r>
            <a:r>
              <a:rPr lang="sk-SK" sz="1400" dirty="0" err="1" smtClean="0"/>
              <a:t>Josephson</a:t>
            </a:r>
            <a:r>
              <a:rPr lang="sk-SK" sz="1400" dirty="0" smtClean="0"/>
              <a:t> </a:t>
            </a:r>
            <a:r>
              <a:rPr lang="sk-SK" sz="1400" dirty="0" err="1" smtClean="0"/>
              <a:t>effect</a:t>
            </a:r>
            <a:r>
              <a:rPr lang="sk-SK" sz="1400" dirty="0" smtClean="0"/>
              <a:t> in (</a:t>
            </a:r>
            <a:r>
              <a:rPr lang="sk-SK" sz="1400" dirty="0" err="1" smtClean="0"/>
              <a:t>LaSe</a:t>
            </a:r>
            <a:r>
              <a:rPr lang="sk-SK" sz="1400" dirty="0" smtClean="0"/>
              <a:t>)(NbSe2), </a:t>
            </a:r>
            <a:r>
              <a:rPr lang="sk-SK" sz="1400" dirty="0" err="1" smtClean="0"/>
              <a:t>Superstripes</a:t>
            </a:r>
            <a:r>
              <a:rPr lang="sk-SK" sz="1400" dirty="0" smtClean="0"/>
              <a:t>, august 2012, </a:t>
            </a:r>
            <a:r>
              <a:rPr lang="sk-SK" sz="1400" dirty="0" err="1" smtClean="0"/>
              <a:t>Erice</a:t>
            </a:r>
            <a:r>
              <a:rPr lang="sk-SK" sz="1400" dirty="0" smtClean="0"/>
              <a:t>, Taliansko</a:t>
            </a:r>
            <a:endParaRPr lang="en-US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dirty="0" smtClean="0"/>
              <a:t>: </a:t>
            </a:r>
            <a:r>
              <a:rPr lang="sk-SK" sz="1400" dirty="0" err="1" smtClean="0"/>
              <a:t>Superconductor-insulator</a:t>
            </a:r>
            <a:r>
              <a:rPr lang="sk-SK" sz="1400" dirty="0" smtClean="0"/>
              <a:t> </a:t>
            </a:r>
            <a:r>
              <a:rPr lang="sk-SK" sz="1400" dirty="0" err="1" smtClean="0"/>
              <a:t>transition</a:t>
            </a:r>
            <a:r>
              <a:rPr lang="sk-SK" sz="1400" dirty="0" smtClean="0"/>
              <a:t> in </a:t>
            </a:r>
            <a:r>
              <a:rPr lang="sk-SK" sz="1400" dirty="0" err="1" smtClean="0"/>
              <a:t>MoC</a:t>
            </a:r>
            <a:r>
              <a:rPr lang="sk-SK" sz="1400" dirty="0" smtClean="0"/>
              <a:t> </a:t>
            </a:r>
            <a:r>
              <a:rPr lang="sk-SK" sz="1400" dirty="0" err="1" smtClean="0"/>
              <a:t>ultrathin</a:t>
            </a:r>
            <a:r>
              <a:rPr lang="sk-SK" sz="1400" dirty="0" smtClean="0"/>
              <a:t> </a:t>
            </a:r>
            <a:r>
              <a:rPr lang="sk-SK" sz="1400" dirty="0" err="1" smtClean="0"/>
              <a:t>films</a:t>
            </a:r>
            <a:r>
              <a:rPr lang="sk-SK" sz="1400" dirty="0" smtClean="0"/>
              <a:t>, konferencia </a:t>
            </a:r>
            <a:r>
              <a:rPr lang="sk-SK" sz="1400" dirty="0" err="1" smtClean="0"/>
              <a:t>Localization</a:t>
            </a:r>
            <a:r>
              <a:rPr lang="sk-SK" sz="1400" dirty="0" smtClean="0"/>
              <a:t>, </a:t>
            </a:r>
            <a:r>
              <a:rPr lang="sk-SK" sz="1400" dirty="0" err="1" smtClean="0"/>
              <a:t>Interactions</a:t>
            </a:r>
            <a:r>
              <a:rPr lang="sk-SK" sz="1400" dirty="0" smtClean="0"/>
              <a:t> and </a:t>
            </a:r>
            <a:r>
              <a:rPr lang="sk-SK" sz="1400" dirty="0" err="1" smtClean="0"/>
              <a:t>Superconductivity</a:t>
            </a:r>
            <a:r>
              <a:rPr lang="sk-SK" sz="1400" dirty="0" smtClean="0"/>
              <a:t> 2015, </a:t>
            </a:r>
            <a:r>
              <a:rPr lang="sk-SK" sz="1400" dirty="0" err="1" smtClean="0"/>
              <a:t>Černogolovka</a:t>
            </a:r>
            <a:r>
              <a:rPr lang="sk-SK" sz="1400" dirty="0" smtClean="0"/>
              <a:t>/Moskva, Rusko, jún 2015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altLang="en-US" sz="1400" b="1" dirty="0" smtClean="0"/>
              <a:t>P. </a:t>
            </a:r>
            <a:r>
              <a:rPr lang="sk-SK" altLang="en-US" sz="1400" b="1" dirty="0" err="1" smtClean="0"/>
              <a:t>Samuely</a:t>
            </a:r>
            <a:r>
              <a:rPr lang="en-US" altLang="en-US" sz="1400" b="1" dirty="0" smtClean="0"/>
              <a:t>:</a:t>
            </a:r>
            <a:r>
              <a:rPr lang="en-US" altLang="en-US" sz="1400" dirty="0" smtClean="0"/>
              <a:t> </a:t>
            </a:r>
            <a:r>
              <a:rPr lang="sk-SK" altLang="en-US" sz="1400" dirty="0" smtClean="0"/>
              <a:t> XVI </a:t>
            </a:r>
            <a:r>
              <a:rPr lang="sk-SK" altLang="en-US" sz="1400" dirty="0" err="1" smtClean="0"/>
              <a:t>Conference</a:t>
            </a:r>
            <a:r>
              <a:rPr lang="sk-SK" altLang="en-US" sz="1400" dirty="0" smtClean="0"/>
              <a:t> </a:t>
            </a:r>
            <a:r>
              <a:rPr lang="sk-SK" altLang="en-US" sz="1400" dirty="0" err="1" smtClean="0"/>
              <a:t>of</a:t>
            </a:r>
            <a:r>
              <a:rPr lang="sk-SK" altLang="en-US" sz="1400" dirty="0" smtClean="0"/>
              <a:t> </a:t>
            </a:r>
            <a:r>
              <a:rPr lang="sk-SK" altLang="en-US" sz="1400" dirty="0" err="1" smtClean="0"/>
              <a:t>Superconductivity</a:t>
            </a:r>
            <a:r>
              <a:rPr lang="sk-SK" altLang="en-US" sz="1400" dirty="0" smtClean="0"/>
              <a:t>, 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Za</a:t>
            </a:r>
            <a:r>
              <a:rPr lang="sk-SK" altLang="en-US" sz="1400" dirty="0" smtClean="0"/>
              <a:t>kopané, Poľsko</a:t>
            </a:r>
            <a:r>
              <a:rPr lang="en-US" altLang="en-US" sz="1400" dirty="0" smtClean="0"/>
              <a:t>,2013</a:t>
            </a:r>
            <a:endParaRPr lang="sk-SK" altLang="en-US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altLang="en-US" sz="1400" b="1" dirty="0" smtClean="0"/>
              <a:t>P. </a:t>
            </a:r>
            <a:r>
              <a:rPr lang="sk-SK" altLang="en-US" sz="1400" b="1" dirty="0" err="1" smtClean="0"/>
              <a:t>Samuely</a:t>
            </a:r>
            <a:r>
              <a:rPr lang="sk-SK" altLang="en-US" sz="1400" b="1" dirty="0" smtClean="0"/>
              <a:t> </a:t>
            </a:r>
            <a:r>
              <a:rPr lang="en-US" altLang="en-US" sz="1400" dirty="0" smtClean="0"/>
              <a:t>: </a:t>
            </a:r>
            <a:r>
              <a:rPr lang="sk-SK" altLang="en-US" sz="1400" dirty="0" smtClean="0"/>
              <a:t>VORTEX VIII, </a:t>
            </a:r>
            <a:r>
              <a:rPr lang="en-US" altLang="en-US" sz="1400" dirty="0" err="1" smtClean="0"/>
              <a:t>Rodos</a:t>
            </a:r>
            <a:r>
              <a:rPr lang="en-US" altLang="en-US" sz="1400" dirty="0" smtClean="0"/>
              <a:t>, 2013</a:t>
            </a:r>
            <a:r>
              <a:rPr lang="sk-SK" altLang="en-US" sz="1400" dirty="0" smtClean="0"/>
              <a:t> (COST)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Košice </a:t>
            </a:r>
            <a:r>
              <a:rPr lang="sk-SK" sz="1400" dirty="0" err="1" smtClean="0"/>
              <a:t>low</a:t>
            </a:r>
            <a:r>
              <a:rPr lang="sk-SK" sz="1400" dirty="0" smtClean="0"/>
              <a:t> </a:t>
            </a:r>
            <a:r>
              <a:rPr lang="sk-SK" sz="1400" dirty="0" err="1" smtClean="0"/>
              <a:t>temperature</a:t>
            </a:r>
            <a:r>
              <a:rPr lang="sk-SK" sz="1400" dirty="0" smtClean="0"/>
              <a:t> STM, </a:t>
            </a:r>
            <a:r>
              <a:rPr lang="sk-SK" sz="1400" dirty="0" err="1" smtClean="0"/>
              <a:t>Nanometrology</a:t>
            </a:r>
            <a:r>
              <a:rPr lang="sk-SK" sz="1400" dirty="0" smtClean="0"/>
              <a:t>, Lednice, apríl 2013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Low</a:t>
            </a:r>
            <a:r>
              <a:rPr lang="sk-SK" sz="1400" dirty="0" smtClean="0"/>
              <a:t> </a:t>
            </a:r>
            <a:r>
              <a:rPr lang="sk-SK" sz="1400" dirty="0" err="1" smtClean="0"/>
              <a:t>temperature</a:t>
            </a:r>
            <a:r>
              <a:rPr lang="sk-SK" sz="1400" dirty="0" smtClean="0"/>
              <a:t> STM in Košice, </a:t>
            </a:r>
            <a:r>
              <a:rPr lang="sk-SK" sz="1400" dirty="0" err="1" smtClean="0"/>
              <a:t>Hungarian</a:t>
            </a:r>
            <a:r>
              <a:rPr lang="sk-SK" sz="1400" dirty="0" smtClean="0"/>
              <a:t> SPM </a:t>
            </a:r>
            <a:r>
              <a:rPr lang="sk-SK" sz="1400" dirty="0" err="1" smtClean="0"/>
              <a:t>meeting</a:t>
            </a:r>
            <a:r>
              <a:rPr lang="sk-SK" sz="1400" dirty="0" smtClean="0"/>
              <a:t>, </a:t>
            </a:r>
            <a:r>
              <a:rPr lang="sk-SK" sz="1400" dirty="0" err="1" smtClean="0"/>
              <a:t>Debrecen</a:t>
            </a:r>
            <a:r>
              <a:rPr lang="sk-SK" sz="1400" dirty="0" smtClean="0"/>
              <a:t>, október 2013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Advances</a:t>
            </a:r>
            <a:r>
              <a:rPr lang="sk-SK" sz="1400" dirty="0" smtClean="0"/>
              <a:t> in </a:t>
            </a:r>
            <a:r>
              <a:rPr lang="sk-SK" sz="1400" dirty="0" err="1" smtClean="0"/>
              <a:t>Nanostructured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Superconductors</a:t>
            </a:r>
            <a:r>
              <a:rPr lang="sk-SK" sz="1400" dirty="0" smtClean="0"/>
              <a:t>, Madrid, 4. - 7. 5. 2014 </a:t>
            </a:r>
            <a:r>
              <a:rPr lang="sk-SK" altLang="en-US" sz="1400" dirty="0" smtClean="0"/>
              <a:t>(COST)</a:t>
            </a:r>
            <a:endParaRPr lang="sk-SK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en-US" sz="1400" b="1" dirty="0" err="1" smtClean="0"/>
              <a:t>Samuely</a:t>
            </a:r>
            <a:r>
              <a:rPr lang="en-US" sz="1400" b="1" dirty="0" smtClean="0"/>
              <a:t>: </a:t>
            </a:r>
            <a:r>
              <a:rPr lang="en-US" sz="1400" dirty="0" smtClean="0"/>
              <a:t>SHYNED</a:t>
            </a:r>
            <a:r>
              <a:rPr lang="sk-SK" sz="1400" dirty="0" smtClean="0"/>
              <a:t> (</a:t>
            </a:r>
            <a:r>
              <a:rPr lang="sk-SK" sz="1400" dirty="0" err="1" smtClean="0"/>
              <a:t>Physics</a:t>
            </a:r>
            <a:r>
              <a:rPr lang="sk-SK" sz="1400" dirty="0" smtClean="0"/>
              <a:t> and </a:t>
            </a:r>
            <a:r>
              <a:rPr lang="sk-SK" sz="1400" dirty="0" err="1" smtClean="0"/>
              <a:t>Applications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Superconducting</a:t>
            </a:r>
            <a:r>
              <a:rPr lang="sk-SK" sz="1400" dirty="0" smtClean="0"/>
              <a:t> Hybride </a:t>
            </a:r>
            <a:r>
              <a:rPr lang="sk-SK" sz="1400" dirty="0" err="1" smtClean="0"/>
              <a:t>Nanoengineered</a:t>
            </a:r>
            <a:r>
              <a:rPr lang="sk-SK" sz="1400" dirty="0" smtClean="0"/>
              <a:t> </a:t>
            </a:r>
            <a:r>
              <a:rPr lang="sk-SK" sz="1400" dirty="0" err="1" smtClean="0"/>
              <a:t>Devices</a:t>
            </a:r>
            <a:r>
              <a:rPr lang="sk-SK" sz="1400" dirty="0" smtClean="0"/>
              <a:t>)</a:t>
            </a:r>
            <a:r>
              <a:rPr lang="en-US" sz="1400" dirty="0" smtClean="0"/>
              <a:t>, </a:t>
            </a:r>
            <a:r>
              <a:rPr lang="en-US" sz="1400" dirty="0" err="1" smtClean="0"/>
              <a:t>NanoSC</a:t>
            </a:r>
            <a:r>
              <a:rPr lang="en-US" sz="1400" dirty="0" smtClean="0"/>
              <a:t> COST, </a:t>
            </a:r>
            <a:r>
              <a:rPr lang="en-US" sz="1400" dirty="0" err="1" smtClean="0"/>
              <a:t>Castellabbate</a:t>
            </a:r>
            <a:r>
              <a:rPr lang="en-US" sz="1400" dirty="0" smtClean="0"/>
              <a:t>, </a:t>
            </a:r>
            <a:r>
              <a:rPr lang="en-US" sz="1400" dirty="0" err="1" smtClean="0"/>
              <a:t>Taliansko</a:t>
            </a:r>
            <a:r>
              <a:rPr lang="en-US" sz="1400" dirty="0" smtClean="0"/>
              <a:t>, 2014</a:t>
            </a:r>
            <a:r>
              <a:rPr lang="sk-SK" sz="1400" dirty="0" smtClean="0"/>
              <a:t> </a:t>
            </a:r>
            <a:r>
              <a:rPr lang="sk-SK" altLang="en-US" sz="1400" dirty="0" smtClean="0"/>
              <a:t>(COST)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dirty="0" smtClean="0"/>
              <a:t>: </a:t>
            </a:r>
            <a:r>
              <a:rPr lang="sk-SK" sz="1400" dirty="0" smtClean="0"/>
              <a:t>Bi</a:t>
            </a:r>
            <a:r>
              <a:rPr lang="en-US" sz="1400" baseline="-25000" dirty="0" smtClean="0"/>
              <a:t>2</a:t>
            </a:r>
            <a:r>
              <a:rPr lang="sk-SK" sz="1400" dirty="0" err="1" smtClean="0"/>
              <a:t>Pd</a:t>
            </a:r>
            <a:r>
              <a:rPr lang="sk-SK" sz="1400" dirty="0" smtClean="0"/>
              <a:t>,  </a:t>
            </a:r>
            <a:r>
              <a:rPr lang="sk-SK" sz="1400" dirty="0" err="1" smtClean="0"/>
              <a:t>multiband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superconductor</a:t>
            </a:r>
            <a:r>
              <a:rPr lang="sk-SK" sz="1400" dirty="0" smtClean="0"/>
              <a:t>. </a:t>
            </a:r>
            <a:r>
              <a:rPr lang="sk-SK" sz="1400" dirty="0" err="1" smtClean="0"/>
              <a:t>S-Hybrid</a:t>
            </a:r>
            <a:r>
              <a:rPr lang="sk-SK" sz="1400" dirty="0" smtClean="0"/>
              <a:t>, COST MP1201 </a:t>
            </a:r>
            <a:r>
              <a:rPr lang="sk-SK" sz="1400" dirty="0" err="1" smtClean="0"/>
              <a:t>workshop</a:t>
            </a:r>
            <a:r>
              <a:rPr lang="sk-SK" sz="1400" dirty="0" smtClean="0"/>
              <a:t>, </a:t>
            </a:r>
            <a:r>
              <a:rPr lang="sk-SK" sz="1400" dirty="0" err="1" smtClean="0"/>
              <a:t>Arcachon</a:t>
            </a:r>
            <a:r>
              <a:rPr lang="sk-SK" sz="1400" dirty="0" smtClean="0"/>
              <a:t>, </a:t>
            </a:r>
            <a:r>
              <a:rPr lang="en-US" sz="1400" dirty="0" smtClean="0"/>
              <a:t>Franc</a:t>
            </a:r>
            <a:r>
              <a:rPr lang="sk-SK" sz="1400" dirty="0" err="1" smtClean="0"/>
              <a:t>úzsko</a:t>
            </a:r>
            <a:r>
              <a:rPr lang="sk-SK" sz="1400" dirty="0" smtClean="0"/>
              <a:t>, máj 2015 </a:t>
            </a:r>
            <a:r>
              <a:rPr lang="sk-SK" altLang="en-US" sz="1400" dirty="0" smtClean="0"/>
              <a:t>(COST)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b="1" dirty="0" smtClean="0"/>
              <a:t>: </a:t>
            </a:r>
            <a:r>
              <a:rPr lang="sk-SK" sz="1400" dirty="0" err="1" smtClean="0"/>
              <a:t>Fermionic</a:t>
            </a:r>
            <a:r>
              <a:rPr lang="sk-SK" sz="1400" dirty="0" smtClean="0"/>
              <a:t> </a:t>
            </a:r>
            <a:r>
              <a:rPr lang="sk-SK" sz="1400" dirty="0" err="1" smtClean="0"/>
              <a:t>scenario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SIT in </a:t>
            </a:r>
            <a:r>
              <a:rPr lang="sk-SK" sz="1400" dirty="0" err="1" smtClean="0"/>
              <a:t>MoC</a:t>
            </a:r>
            <a:r>
              <a:rPr lang="sk-SK" sz="1400" dirty="0" smtClean="0"/>
              <a:t>, konferencia VORTEX IX, Rodos, Grécko, september 2015 </a:t>
            </a:r>
            <a:r>
              <a:rPr lang="sk-SK" altLang="en-US" sz="1400" dirty="0" smtClean="0"/>
              <a:t>(COST)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J. </a:t>
            </a:r>
            <a:r>
              <a:rPr lang="sk-SK" sz="1400" b="1" dirty="0" err="1" smtClean="0"/>
              <a:t>Kačmarčík</a:t>
            </a:r>
            <a:r>
              <a:rPr lang="sk-SK" sz="1400" dirty="0" smtClean="0"/>
              <a:t>: YB</a:t>
            </a:r>
            <a:r>
              <a:rPr lang="sk-SK" sz="1400" baseline="-25000" dirty="0" smtClean="0"/>
              <a:t>6</a:t>
            </a:r>
            <a:r>
              <a:rPr lang="sk-SK" sz="1400" dirty="0" smtClean="0"/>
              <a:t> - </a:t>
            </a:r>
            <a:r>
              <a:rPr lang="sk-SK" sz="1400" dirty="0" err="1" smtClean="0"/>
              <a:t>superconductor</a:t>
            </a:r>
            <a:r>
              <a:rPr lang="sk-SK" sz="1400" dirty="0" smtClean="0"/>
              <a:t> </a:t>
            </a:r>
            <a:r>
              <a:rPr lang="sk-SK" sz="1400" dirty="0" err="1" smtClean="0"/>
              <a:t>with</a:t>
            </a:r>
            <a:r>
              <a:rPr lang="sk-SK" sz="1400" dirty="0" smtClean="0"/>
              <a:t> </a:t>
            </a:r>
            <a:r>
              <a:rPr lang="sk-SK" sz="1400" dirty="0" err="1" smtClean="0"/>
              <a:t>an</a:t>
            </a:r>
            <a:r>
              <a:rPr lang="sk-SK" sz="1400" dirty="0" smtClean="0"/>
              <a:t> Einstein </a:t>
            </a:r>
            <a:r>
              <a:rPr lang="sk-SK" sz="1400" dirty="0" err="1" smtClean="0"/>
              <a:t>lattice</a:t>
            </a:r>
            <a:r>
              <a:rPr lang="sk-SK" sz="1400" dirty="0" smtClean="0"/>
              <a:t>, FM Košice, október </a:t>
            </a:r>
            <a:r>
              <a:rPr lang="en-US" sz="1400" dirty="0" smtClean="0"/>
              <a:t>’</a:t>
            </a:r>
            <a:r>
              <a:rPr lang="de-DE" sz="1400" dirty="0" smtClean="0"/>
              <a:t>12</a:t>
            </a:r>
            <a:endParaRPr lang="sk-SK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1084</Words>
  <Application>Microsoft Office PowerPoint</Application>
  <PresentationFormat>Prezentácia na obrazovke (4:3)</PresentationFormat>
  <Paragraphs>251</Paragraphs>
  <Slides>23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Default Design</vt:lpstr>
      <vt:lpstr>Graph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Reprezentatívne výsledky v supravodivosti</vt:lpstr>
      <vt:lpstr>Supravodivosť s konkurenčnými usporiadaniami</vt:lpstr>
      <vt:lpstr>Charge Density Wave</vt:lpstr>
      <vt:lpstr>Snímka 14</vt:lpstr>
      <vt:lpstr>STM on CuxTiSe2</vt:lpstr>
      <vt:lpstr>Snímka 16</vt:lpstr>
      <vt:lpstr>Spin Density Waves vs Superconductivity</vt:lpstr>
      <vt:lpstr>Nové techniky</vt:lpstr>
      <vt:lpstr>Snímka 19</vt:lpstr>
      <vt:lpstr>Snímka 20</vt:lpstr>
      <vt:lpstr>Snímka 21</vt:lpstr>
      <vt:lpstr>Snímka 22</vt:lpstr>
      <vt:lpstr>Snímka 23</vt:lpstr>
    </vt:vector>
  </TitlesOfParts>
  <Company>Skybos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skybos</dc:creator>
  <cp:lastModifiedBy>samuelz</cp:lastModifiedBy>
  <cp:revision>156</cp:revision>
  <dcterms:created xsi:type="dcterms:W3CDTF">2008-12-07T11:04:28Z</dcterms:created>
  <dcterms:modified xsi:type="dcterms:W3CDTF">2016-05-31T11:34:08Z</dcterms:modified>
</cp:coreProperties>
</file>