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4" r:id="rId4"/>
    <p:sldId id="266" r:id="rId5"/>
    <p:sldId id="279" r:id="rId6"/>
    <p:sldId id="272" r:id="rId7"/>
    <p:sldId id="264" r:id="rId8"/>
    <p:sldId id="273" r:id="rId9"/>
    <p:sldId id="258" r:id="rId10"/>
    <p:sldId id="259" r:id="rId11"/>
    <p:sldId id="262" r:id="rId12"/>
    <p:sldId id="263" r:id="rId13"/>
    <p:sldId id="276" r:id="rId14"/>
    <p:sldId id="277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B1D49-5F18-4F24-9F2D-2CE41B3ACA5F}" type="datetimeFigureOut">
              <a:rPr lang="sk-SK" smtClean="0"/>
              <a:pPr/>
              <a:t>15. 6. 2011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36D39-1888-4E3E-94CD-47B646C8F7F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6D39-1888-4E3E-94CD-47B646C8F7FA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6D39-1888-4E3E-94CD-47B646C8F7FA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AB3B7-18EB-4420-AF5B-C8E940C18862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AB3B7-18EB-4420-AF5B-C8E940C18862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6D39-1888-4E3E-94CD-47B646C8F7FA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6D39-1888-4E3E-94CD-47B646C8F7FA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6D39-1888-4E3E-94CD-47B646C8F7FA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6D39-1888-4E3E-94CD-47B646C8F7FA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7D4A-FAE3-48B3-A59A-5FAAE574EF0E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4813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3642F3-08A0-4A65-9565-00B0FE67F142}" type="slidenum">
              <a:rPr lang="sk-SK" smtClean="0"/>
              <a:pPr/>
              <a:t>5</a:t>
            </a:fld>
            <a:endParaRPr lang="sk-S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5530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E9C800-5BDB-4463-B36E-92A01BE6907A}" type="slidenum">
              <a:rPr lang="sk-SK" smtClean="0"/>
              <a:pPr/>
              <a:t>6</a:t>
            </a:fld>
            <a:endParaRPr lang="sk-S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6D39-1888-4E3E-94CD-47B646C8F7FA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6D39-1888-4E3E-94CD-47B646C8F7FA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6D39-1888-4E3E-94CD-47B646C8F7FA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3401-68DD-4345-8CF1-E13BBB3F71D6}" type="datetimeFigureOut">
              <a:rPr lang="sk-SK" smtClean="0"/>
              <a:pPr/>
              <a:t>15. 6. 2011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794C-840E-40D5-A2CB-91526A05D1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3401-68DD-4345-8CF1-E13BBB3F71D6}" type="datetimeFigureOut">
              <a:rPr lang="sk-SK" smtClean="0"/>
              <a:pPr/>
              <a:t>15. 6. 2011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794C-840E-40D5-A2CB-91526A05D1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3401-68DD-4345-8CF1-E13BBB3F71D6}" type="datetimeFigureOut">
              <a:rPr lang="sk-SK" smtClean="0"/>
              <a:pPr/>
              <a:t>15. 6. 2011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794C-840E-40D5-A2CB-91526A05D1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3401-68DD-4345-8CF1-E13BBB3F71D6}" type="datetimeFigureOut">
              <a:rPr lang="sk-SK" smtClean="0"/>
              <a:pPr/>
              <a:t>15. 6. 2011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794C-840E-40D5-A2CB-91526A05D1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3401-68DD-4345-8CF1-E13BBB3F71D6}" type="datetimeFigureOut">
              <a:rPr lang="sk-SK" smtClean="0"/>
              <a:pPr/>
              <a:t>15. 6. 2011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794C-840E-40D5-A2CB-91526A05D1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3401-68DD-4345-8CF1-E13BBB3F71D6}" type="datetimeFigureOut">
              <a:rPr lang="sk-SK" smtClean="0"/>
              <a:pPr/>
              <a:t>15. 6. 2011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794C-840E-40D5-A2CB-91526A05D1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3401-68DD-4345-8CF1-E13BBB3F71D6}" type="datetimeFigureOut">
              <a:rPr lang="sk-SK" smtClean="0"/>
              <a:pPr/>
              <a:t>15. 6. 2011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794C-840E-40D5-A2CB-91526A05D1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3401-68DD-4345-8CF1-E13BBB3F71D6}" type="datetimeFigureOut">
              <a:rPr lang="sk-SK" smtClean="0"/>
              <a:pPr/>
              <a:t>15. 6. 2011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794C-840E-40D5-A2CB-91526A05D1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3401-68DD-4345-8CF1-E13BBB3F71D6}" type="datetimeFigureOut">
              <a:rPr lang="sk-SK" smtClean="0"/>
              <a:pPr/>
              <a:t>15. 6. 2011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794C-840E-40D5-A2CB-91526A05D1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3401-68DD-4345-8CF1-E13BBB3F71D6}" type="datetimeFigureOut">
              <a:rPr lang="sk-SK" smtClean="0"/>
              <a:pPr/>
              <a:t>15. 6. 2011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794C-840E-40D5-A2CB-91526A05D1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3401-68DD-4345-8CF1-E13BBB3F71D6}" type="datetimeFigureOut">
              <a:rPr lang="sk-SK" smtClean="0"/>
              <a:pPr/>
              <a:t>15. 6. 2011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794C-840E-40D5-A2CB-91526A05D1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F3401-68DD-4345-8CF1-E13BBB3F71D6}" type="datetimeFigureOut">
              <a:rPr lang="sk-SK" smtClean="0"/>
              <a:pPr/>
              <a:t>15. 6. 2011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3794C-840E-40D5-A2CB-91526A05D1D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v.umb.s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77638" y="5329095"/>
            <a:ext cx="5184576" cy="1345704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tx1"/>
                </a:solidFill>
              </a:rPr>
              <a:t>Školiteľ: RNDr. Slavomír </a:t>
            </a:r>
            <a:r>
              <a:rPr lang="sk-SK" sz="2000" dirty="0" err="1" smtClean="0">
                <a:solidFill>
                  <a:schemeClr val="tx1"/>
                </a:solidFill>
              </a:rPr>
              <a:t>Gabáni</a:t>
            </a:r>
            <a:r>
              <a:rPr lang="sk-SK" sz="2000" dirty="0" smtClean="0">
                <a:solidFill>
                  <a:schemeClr val="tx1"/>
                </a:solidFill>
              </a:rPr>
              <a:t>, PhD.</a:t>
            </a:r>
          </a:p>
          <a:p>
            <a:r>
              <a:rPr lang="sk-SK" sz="2000" dirty="0" smtClean="0">
                <a:solidFill>
                  <a:schemeClr val="tx1"/>
                </a:solidFill>
              </a:rPr>
              <a:t>Konzultant: </a:t>
            </a:r>
            <a:r>
              <a:rPr lang="sk-SK" sz="2000" dirty="0" err="1" smtClean="0">
                <a:solidFill>
                  <a:schemeClr val="tx1"/>
                </a:solidFill>
              </a:rPr>
              <a:t>doc.RNDr</a:t>
            </a:r>
            <a:r>
              <a:rPr lang="sk-SK" sz="2000" dirty="0" smtClean="0">
                <a:solidFill>
                  <a:schemeClr val="tx1"/>
                </a:solidFill>
              </a:rPr>
              <a:t>. Karol </a:t>
            </a:r>
            <a:r>
              <a:rPr lang="sk-SK" sz="2000" dirty="0" err="1" smtClean="0">
                <a:solidFill>
                  <a:schemeClr val="tx1"/>
                </a:solidFill>
              </a:rPr>
              <a:t>Flachbart</a:t>
            </a:r>
            <a:r>
              <a:rPr lang="sk-SK" sz="2000" dirty="0" smtClean="0">
                <a:solidFill>
                  <a:schemeClr val="tx1"/>
                </a:solidFill>
              </a:rPr>
              <a:t>, DrSc.</a:t>
            </a:r>
            <a:endParaRPr lang="sk-SK" sz="2000" dirty="0">
              <a:solidFill>
                <a:schemeClr val="tx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292080" y="50131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Ing. Iveta Takáčová</a:t>
            </a:r>
            <a:endParaRPr lang="sk-SK" dirty="0"/>
          </a:p>
        </p:txBody>
      </p:sp>
      <p:pic>
        <p:nvPicPr>
          <p:cNvPr id="6" name="Picture 4" descr="C:\Users\GABCY OFFICE\Seminare\KEFfeb2006\Pictures\cf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1346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Štúdium vybraných </a:t>
            </a:r>
            <a:r>
              <a:rPr lang="sk-SK" b="1" dirty="0" err="1" smtClean="0"/>
              <a:t>boridov</a:t>
            </a:r>
            <a:r>
              <a:rPr lang="sk-SK" b="1" dirty="0" smtClean="0"/>
              <a:t> vzácnych zemín v extrémnych podmienkach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(vysoké tlaky, veľmi nízke teploty, vysoké magnetické polia)</a:t>
            </a:r>
            <a:endParaRPr lang="sk-SK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:\Users\Photos and pictures\09_praca\DSCN1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139952" cy="310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3635896" y="26064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err="1" smtClean="0"/>
              <a:t>Lab</a:t>
            </a:r>
            <a:r>
              <a:rPr lang="sk-SK" sz="4000" b="1" dirty="0" smtClean="0"/>
              <a:t> 25</a:t>
            </a:r>
            <a:endParaRPr lang="sk-SK" sz="40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95536" y="494116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 </a:t>
            </a:r>
            <a:r>
              <a:rPr lang="sk-SK" dirty="0" err="1" smtClean="0"/>
              <a:t>He</a:t>
            </a:r>
            <a:r>
              <a:rPr lang="sk-SK" dirty="0" smtClean="0"/>
              <a:t>³ - </a:t>
            </a:r>
            <a:r>
              <a:rPr lang="sk-SK" dirty="0" err="1" smtClean="0"/>
              <a:t>He⁴</a:t>
            </a:r>
            <a:r>
              <a:rPr lang="sk-SK" dirty="0" smtClean="0"/>
              <a:t> </a:t>
            </a:r>
            <a:r>
              <a:rPr lang="sk-SK" dirty="0" err="1" smtClean="0"/>
              <a:t>kryostat-do</a:t>
            </a:r>
            <a:r>
              <a:rPr lang="sk-SK" dirty="0" smtClean="0"/>
              <a:t> 30 </a:t>
            </a:r>
            <a:r>
              <a:rPr lang="sk-SK" dirty="0" err="1" smtClean="0"/>
              <a:t>mK</a:t>
            </a:r>
            <a:r>
              <a:rPr lang="sk-SK" dirty="0" smtClean="0"/>
              <a:t>, 120 </a:t>
            </a:r>
            <a:r>
              <a:rPr lang="sk-SK" dirty="0" err="1" smtClean="0"/>
              <a:t>kbar</a:t>
            </a:r>
            <a:r>
              <a:rPr lang="sk-SK" dirty="0" smtClean="0"/>
              <a:t>, 8Tesla</a:t>
            </a:r>
          </a:p>
          <a:p>
            <a:pPr>
              <a:buFontTx/>
              <a:buChar char="-"/>
            </a:pPr>
            <a:r>
              <a:rPr lang="sk-SK" dirty="0" smtClean="0"/>
              <a:t> zúčastňujem sa experimentov</a:t>
            </a:r>
          </a:p>
          <a:p>
            <a:pPr>
              <a:buFontTx/>
              <a:buChar char="-"/>
            </a:pPr>
            <a:r>
              <a:rPr lang="sk-SK" dirty="0" smtClean="0"/>
              <a:t> inštalácia nového </a:t>
            </a:r>
            <a:r>
              <a:rPr lang="sk-SK" dirty="0" err="1" smtClean="0"/>
              <a:t>kryostatu</a:t>
            </a:r>
            <a:endParaRPr lang="sk-SK" dirty="0"/>
          </a:p>
        </p:txBody>
      </p:sp>
      <p:pic>
        <p:nvPicPr>
          <p:cNvPr id="101378" name="Picture 2" descr="G:\123\CIMG6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052736"/>
            <a:ext cx="4036391" cy="5319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859216" cy="1210146"/>
          </a:xfrm>
        </p:spPr>
        <p:txBody>
          <a:bodyPr>
            <a:no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18. KONFERENCIA SLOVENSKÝCH FYZIKOV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b="1" dirty="0" smtClean="0">
                <a:hlinkClick r:id="rId3"/>
              </a:rPr>
              <a:t>Fakulta prírodných vied, Univerzita Mateja Bela, Banská Bystrica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b="1" dirty="0" smtClean="0"/>
              <a:t>6. – 9. september 2010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400" dirty="0"/>
          </a:p>
        </p:txBody>
      </p:sp>
      <p:pic>
        <p:nvPicPr>
          <p:cNvPr id="1026" name="Picture 2" descr="C:\Users\Ja\Desktop\450px-Barbakan_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916832"/>
            <a:ext cx="1794470" cy="2392627"/>
          </a:xfrm>
          <a:prstGeom prst="rect">
            <a:avLst/>
          </a:prstGeom>
          <a:noFill/>
        </p:spPr>
      </p:pic>
      <p:pic>
        <p:nvPicPr>
          <p:cNvPr id="1027" name="Picture 3" descr="C:\Users\Ja\Desktop\B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132" y="1196752"/>
            <a:ext cx="2101346" cy="1800200"/>
          </a:xfrm>
          <a:prstGeom prst="rect">
            <a:avLst/>
          </a:prstGeom>
          <a:noFill/>
        </p:spPr>
      </p:pic>
      <p:pic>
        <p:nvPicPr>
          <p:cNvPr id="5" name="Picture 2" descr="http://fyzika.unipo.sk/jda/wp-content/uploads/2010/08/cropped-tat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09120"/>
            <a:ext cx="5328592" cy="2065685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148064" y="242088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Medzinárodná účasť</a:t>
            </a:r>
            <a:r>
              <a:rPr lang="sk-SK" sz="1600" dirty="0" smtClean="0"/>
              <a:t>: Česká republika,</a:t>
            </a:r>
          </a:p>
          <a:p>
            <a:r>
              <a:rPr lang="sk-SK" sz="1600" dirty="0" smtClean="0"/>
              <a:t>Poľsko, Francúzsko, Portugalsko, Nemecko, USA, Izrael, Japonsko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148064" y="3284984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Sekcie:</a:t>
            </a:r>
            <a:r>
              <a:rPr lang="sk-SK" dirty="0" smtClean="0"/>
              <a:t> silne </a:t>
            </a:r>
            <a:r>
              <a:rPr lang="sk-SK" dirty="0" err="1" smtClean="0"/>
              <a:t>korelované</a:t>
            </a:r>
            <a:r>
              <a:rPr lang="sk-SK" dirty="0" smtClean="0"/>
              <a:t> systémy</a:t>
            </a:r>
          </a:p>
          <a:p>
            <a:r>
              <a:rPr lang="sk-SK" dirty="0" smtClean="0"/>
              <a:t>              </a:t>
            </a:r>
            <a:r>
              <a:rPr lang="sk-SK" dirty="0" err="1" smtClean="0"/>
              <a:t>supravodivosť</a:t>
            </a:r>
            <a:endParaRPr lang="sk-SK" dirty="0" smtClean="0"/>
          </a:p>
          <a:p>
            <a:r>
              <a:rPr lang="sk-SK" dirty="0" smtClean="0"/>
              <a:t>              teória elektrónových štruktúr</a:t>
            </a:r>
          </a:p>
          <a:p>
            <a:r>
              <a:rPr lang="sk-SK" dirty="0" smtClean="0"/>
              <a:t>              materiálový výskum</a:t>
            </a:r>
          </a:p>
          <a:p>
            <a:r>
              <a:rPr lang="sk-SK" dirty="0" smtClean="0"/>
              <a:t>              organická a anorganická chémia</a:t>
            </a:r>
          </a:p>
          <a:p>
            <a:r>
              <a:rPr lang="sk-SK" dirty="0" smtClean="0"/>
              <a:t>              </a:t>
            </a:r>
            <a:r>
              <a:rPr lang="sk-SK" dirty="0" err="1" smtClean="0"/>
              <a:t>postre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796136" y="5085184"/>
            <a:ext cx="313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>
                <a:solidFill>
                  <a:srgbClr val="FF0000"/>
                </a:solidFill>
              </a:rPr>
              <a:t>Journées</a:t>
            </a:r>
            <a:r>
              <a:rPr lang="sk-SK" sz="2800" b="1" dirty="0" smtClean="0">
                <a:solidFill>
                  <a:srgbClr val="FF0000"/>
                </a:solidFill>
              </a:rPr>
              <a:t> des </a:t>
            </a:r>
            <a:r>
              <a:rPr lang="sk-SK" sz="2800" b="1" dirty="0" err="1" smtClean="0">
                <a:solidFill>
                  <a:srgbClr val="FF0000"/>
                </a:solidFill>
              </a:rPr>
              <a:t>Actinides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012160" y="60932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7. – 9. apríl 2011</a:t>
            </a:r>
            <a:endParaRPr lang="sk-SK" sz="24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4067944" y="6488668"/>
            <a:ext cx="227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Edufyce</a:t>
            </a:r>
            <a:r>
              <a:rPr lang="sk-SK" b="1" dirty="0" smtClean="0"/>
              <a:t> projekt</a:t>
            </a:r>
            <a:endParaRPr lang="sk-SK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\Desktop\noc výskumní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739211" cy="2520280"/>
          </a:xfrm>
          <a:prstGeom prst="rect">
            <a:avLst/>
          </a:prstGeom>
          <a:noFill/>
        </p:spPr>
      </p:pic>
      <p:pic>
        <p:nvPicPr>
          <p:cNvPr id="3075" name="Picture 3" descr="C:\Users\Ja\Desktop\Snímka0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564904"/>
            <a:ext cx="4464116" cy="3348087"/>
          </a:xfrm>
          <a:prstGeom prst="rect">
            <a:avLst/>
          </a:prstGeom>
          <a:noFill/>
        </p:spPr>
      </p:pic>
      <p:pic>
        <p:nvPicPr>
          <p:cNvPr id="3076" name="Picture 4" descr="C:\Users\Ja\Desktop\Snímka0217.jpg"/>
          <p:cNvPicPr>
            <a:picLocks noChangeAspect="1" noChangeArrowheads="1"/>
          </p:cNvPicPr>
          <p:nvPr/>
        </p:nvPicPr>
        <p:blipFill>
          <a:blip r:embed="rId5" cstate="print"/>
          <a:srcRect t="8081" r="6250"/>
          <a:stretch>
            <a:fillRect/>
          </a:stretch>
        </p:blipFill>
        <p:spPr bwMode="auto">
          <a:xfrm>
            <a:off x="5148064" y="2636912"/>
            <a:ext cx="3240360" cy="3276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5536" y="764704"/>
            <a:ext cx="8460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Od septembra som absolvovala tieto predmety:</a:t>
            </a:r>
          </a:p>
          <a:p>
            <a:r>
              <a:rPr lang="sk-SK" dirty="0" smtClean="0"/>
              <a:t> </a:t>
            </a:r>
          </a:p>
          <a:p>
            <a:r>
              <a:rPr lang="sk-SK" sz="2000" dirty="0" err="1" smtClean="0"/>
              <a:t>Magnetochémia</a:t>
            </a:r>
            <a:r>
              <a:rPr lang="sk-SK" sz="2000" dirty="0" smtClean="0"/>
              <a:t> (</a:t>
            </a:r>
            <a:r>
              <a:rPr lang="sk-SK" sz="2000" dirty="0" err="1" smtClean="0"/>
              <a:t>Orendáčová</a:t>
            </a:r>
            <a:r>
              <a:rPr lang="sk-SK" sz="2000" dirty="0" smtClean="0"/>
              <a:t>) -ukončený</a:t>
            </a:r>
          </a:p>
          <a:p>
            <a:r>
              <a:rPr lang="sk-SK" sz="2000" dirty="0" smtClean="0"/>
              <a:t>Fyzika nízkych teplôt (</a:t>
            </a:r>
            <a:r>
              <a:rPr lang="sk-SK" sz="2000" dirty="0" err="1" smtClean="0"/>
              <a:t>Feher</a:t>
            </a:r>
            <a:r>
              <a:rPr lang="sk-SK" sz="2000" dirty="0" smtClean="0"/>
              <a:t>) - ukončený</a:t>
            </a:r>
          </a:p>
          <a:p>
            <a:r>
              <a:rPr lang="sk-SK" sz="2000" dirty="0" smtClean="0"/>
              <a:t>Makroskopické kvantové systémy (</a:t>
            </a:r>
            <a:r>
              <a:rPr lang="sk-SK" sz="2000" dirty="0" err="1" smtClean="0"/>
              <a:t>Feher</a:t>
            </a:r>
            <a:r>
              <a:rPr lang="sk-SK" sz="2000" dirty="0" smtClean="0"/>
              <a:t>)</a:t>
            </a:r>
          </a:p>
          <a:p>
            <a:r>
              <a:rPr lang="sk-SK" sz="2000" dirty="0" smtClean="0"/>
              <a:t>Seminár z fyziky kondenzovaných látok (</a:t>
            </a:r>
            <a:r>
              <a:rPr lang="sk-SK" sz="2000" dirty="0" err="1" smtClean="0"/>
              <a:t>Feher</a:t>
            </a:r>
            <a:r>
              <a:rPr lang="sk-SK" sz="2000" dirty="0" smtClean="0"/>
              <a:t>) letný semester - ukončený</a:t>
            </a:r>
          </a:p>
          <a:p>
            <a:r>
              <a:rPr lang="sk-SK" sz="2000" dirty="0" smtClean="0"/>
              <a:t>Seminár z fyziky kondenzovaných látok (</a:t>
            </a:r>
            <a:r>
              <a:rPr lang="sk-SK" sz="2000" dirty="0" err="1" smtClean="0"/>
              <a:t>Feher</a:t>
            </a:r>
            <a:r>
              <a:rPr lang="sk-SK" sz="2000" dirty="0" smtClean="0"/>
              <a:t>) zimný semester - ukončený</a:t>
            </a:r>
          </a:p>
          <a:p>
            <a:r>
              <a:rPr lang="sk-SK" sz="2000" dirty="0" smtClean="0"/>
              <a:t>Štruktúrne vlastnosti materiálov (</a:t>
            </a:r>
            <a:r>
              <a:rPr lang="sk-SK" sz="2000" dirty="0" err="1" smtClean="0"/>
              <a:t>Diko</a:t>
            </a:r>
            <a:r>
              <a:rPr lang="sk-SK" sz="2000" dirty="0" smtClean="0"/>
              <a:t>) - ukončený</a:t>
            </a:r>
          </a:p>
          <a:p>
            <a:r>
              <a:rPr lang="sk-SK" sz="2000" dirty="0" smtClean="0"/>
              <a:t>Moderné metódy štúdia štruktúry tuhých látok (</a:t>
            </a:r>
            <a:r>
              <a:rPr lang="sk-SK" sz="2000" dirty="0" err="1" smtClean="0"/>
              <a:t>Sovák</a:t>
            </a:r>
            <a:r>
              <a:rPr lang="sk-SK" sz="2000" dirty="0" smtClean="0"/>
              <a:t>, Kavečanský) - ukončený</a:t>
            </a:r>
          </a:p>
          <a:p>
            <a:r>
              <a:rPr lang="sk-SK" sz="2000" dirty="0" smtClean="0"/>
              <a:t>Úvod do fyziky tuhých látok (</a:t>
            </a:r>
            <a:r>
              <a:rPr lang="sk-SK" sz="2000" dirty="0" err="1" smtClean="0"/>
              <a:t>Samuely</a:t>
            </a:r>
            <a:r>
              <a:rPr lang="sk-SK" sz="2000" dirty="0" smtClean="0"/>
              <a:t>) – prebieha</a:t>
            </a:r>
          </a:p>
          <a:p>
            <a:r>
              <a:rPr lang="sk-SK" sz="2000" dirty="0" smtClean="0"/>
              <a:t>Anglický jazyk - prebieha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339752" y="2348880"/>
            <a:ext cx="432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/>
              <a:t>Ďakujem za pozornosť</a:t>
            </a:r>
            <a:endParaRPr lang="sk-SK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971600" y="692696"/>
            <a:ext cx="73448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Cieľ práce:</a:t>
            </a:r>
            <a:r>
              <a:rPr lang="en-US" dirty="0" smtClean="0"/>
              <a:t> </a:t>
            </a:r>
            <a:r>
              <a:rPr lang="sk-SK" dirty="0" smtClean="0"/>
              <a:t>štúdium základného stavu </a:t>
            </a:r>
            <a:r>
              <a:rPr lang="sk-SK" dirty="0" err="1" smtClean="0"/>
              <a:t>boridov</a:t>
            </a:r>
            <a:r>
              <a:rPr lang="sk-SK" dirty="0" smtClean="0"/>
              <a:t> vzácnych zemín v extrémnych podmienkach v týchto systémoch: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Calibri"/>
              </a:rPr>
              <a:t>  frustrované magnety </a:t>
            </a:r>
            <a:r>
              <a:rPr lang="sk-SK" dirty="0" smtClean="0"/>
              <a:t> </a:t>
            </a:r>
            <a:r>
              <a:rPr lang="sk-SK" dirty="0" err="1" smtClean="0"/>
              <a:t>HoB₁₂</a:t>
            </a:r>
            <a:r>
              <a:rPr lang="sk-SK" dirty="0" smtClean="0"/>
              <a:t> ,</a:t>
            </a:r>
            <a:r>
              <a:rPr lang="sk-SK" dirty="0" err="1" smtClean="0"/>
              <a:t>TmB</a:t>
            </a:r>
            <a:r>
              <a:rPr lang="sk-SK" dirty="0" err="1" smtClean="0">
                <a:latin typeface="Calibri"/>
              </a:rPr>
              <a:t>₄</a:t>
            </a:r>
            <a:r>
              <a:rPr lang="sk-SK" dirty="0" smtClean="0">
                <a:latin typeface="Calibri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Calibri"/>
              </a:rPr>
              <a:t>  </a:t>
            </a:r>
            <a:r>
              <a:rPr lang="sk-SK" dirty="0" err="1" smtClean="0">
                <a:latin typeface="Calibri"/>
              </a:rPr>
              <a:t>supravodič</a:t>
            </a:r>
            <a:r>
              <a:rPr lang="sk-SK" dirty="0" smtClean="0">
                <a:latin typeface="Calibri"/>
              </a:rPr>
              <a:t> YB₆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</a:t>
            </a:r>
            <a:r>
              <a:rPr lang="sk-SK" dirty="0" err="1" smtClean="0"/>
              <a:t>zmiešanovalenčné</a:t>
            </a:r>
            <a:r>
              <a:rPr lang="sk-SK" dirty="0" smtClean="0"/>
              <a:t> zlúčeniny  </a:t>
            </a:r>
            <a:r>
              <a:rPr lang="sk-SK" dirty="0" err="1" smtClean="0"/>
              <a:t>SmB₆</a:t>
            </a:r>
            <a:r>
              <a:rPr lang="sk-SK" dirty="0" smtClean="0"/>
              <a:t>, </a:t>
            </a:r>
            <a:r>
              <a:rPr lang="sk-SK" dirty="0" err="1" smtClean="0"/>
              <a:t>YbB₁₂</a:t>
            </a:r>
            <a:endParaRPr lang="sk-SK" dirty="0" smtClean="0"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Calibri"/>
              </a:rPr>
              <a:t>  zavedenie metodiky vysokých tlakov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1979712" y="256490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dirty="0" smtClean="0">
                <a:solidFill>
                  <a:srgbClr val="FF0000"/>
                </a:solidFill>
              </a:rPr>
              <a:t>Prehľad činností</a:t>
            </a:r>
            <a:endParaRPr lang="sk-SK" sz="4800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331640" y="3789040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3200" dirty="0" smtClean="0"/>
              <a:t> Experimenty</a:t>
            </a:r>
          </a:p>
          <a:p>
            <a:pPr>
              <a:buFont typeface="Wingdings" pitchFamily="2" charset="2"/>
              <a:buChar char="q"/>
            </a:pPr>
            <a:r>
              <a:rPr lang="sk-SK" sz="3200" dirty="0" smtClean="0"/>
              <a:t> Účasť na konferenciách</a:t>
            </a:r>
          </a:p>
          <a:p>
            <a:pPr>
              <a:buFont typeface="Wingdings" pitchFamily="2" charset="2"/>
              <a:buChar char="q"/>
            </a:pPr>
            <a:r>
              <a:rPr lang="sk-SK" sz="3200" dirty="0" smtClean="0"/>
              <a:t> Rôzne</a:t>
            </a:r>
          </a:p>
          <a:p>
            <a:endParaRPr lang="sk-SK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12"/>
          <p:cNvGraphicFramePr>
            <a:graphicFrameLocks noChangeAspect="1"/>
          </p:cNvGraphicFramePr>
          <p:nvPr/>
        </p:nvGraphicFramePr>
        <p:xfrm>
          <a:off x="323528" y="1988840"/>
          <a:ext cx="3789218" cy="3230130"/>
        </p:xfrm>
        <a:graphic>
          <a:graphicData uri="http://schemas.openxmlformats.org/presentationml/2006/ole">
            <p:oleObj spid="_x0000_s76802" name="Graph" r:id="rId4" imgW="3971520" imgH="2815200" progId="">
              <p:embed/>
            </p:oleObj>
          </a:graphicData>
        </a:graphic>
      </p:graphicFrame>
      <p:pic>
        <p:nvPicPr>
          <p:cNvPr id="3" name="Picture 14" descr="E:\Users\GABCY_OFFICE\Seminare\11_KEF_PF_UPJS\ac_calorimJK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60648"/>
            <a:ext cx="3738914" cy="294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6803" name="Object 15"/>
          <p:cNvGraphicFramePr>
            <a:graphicFrameLocks noChangeAspect="1"/>
          </p:cNvGraphicFramePr>
          <p:nvPr/>
        </p:nvGraphicFramePr>
        <p:xfrm>
          <a:off x="4860032" y="3284984"/>
          <a:ext cx="3200400" cy="2592288"/>
        </p:xfrm>
        <a:graphic>
          <a:graphicData uri="http://schemas.openxmlformats.org/presentationml/2006/ole">
            <p:oleObj spid="_x0000_s76803" r:id="rId6" imgW="3616147" imgH="2830982" progId="">
              <p:embed/>
            </p:oleObj>
          </a:graphicData>
        </a:graphic>
      </p:graphicFrame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3851920" y="5877272"/>
            <a:ext cx="511232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66FF"/>
              </a:buClr>
              <a:defRPr/>
            </a:pPr>
            <a:r>
              <a:rPr lang="sk-SK" sz="1800" b="1" kern="0" dirty="0">
                <a:solidFill>
                  <a:srgbClr val="008000"/>
                </a:solidFill>
                <a:latin typeface="Arial" charset="0"/>
                <a:cs typeface="+mn-cs"/>
              </a:rPr>
              <a:t>R. </a:t>
            </a:r>
            <a:r>
              <a:rPr lang="sk-SK" sz="1800" b="1" kern="0" dirty="0" err="1">
                <a:solidFill>
                  <a:srgbClr val="008000"/>
                </a:solidFill>
                <a:latin typeface="Arial" charset="0"/>
                <a:cs typeface="+mn-cs"/>
              </a:rPr>
              <a:t>Lortz</a:t>
            </a:r>
            <a:r>
              <a:rPr lang="sk-SK" sz="1800" b="1" kern="0" dirty="0">
                <a:solidFill>
                  <a:srgbClr val="008000"/>
                </a:solidFill>
                <a:latin typeface="Arial" charset="0"/>
                <a:cs typeface="+mn-cs"/>
              </a:rPr>
              <a:t> </a:t>
            </a:r>
            <a:r>
              <a:rPr lang="sk-SK" sz="1800" b="1" kern="0" dirty="0" err="1">
                <a:solidFill>
                  <a:srgbClr val="008000"/>
                </a:solidFill>
                <a:latin typeface="Arial" charset="0"/>
                <a:cs typeface="+mn-cs"/>
              </a:rPr>
              <a:t>et</a:t>
            </a:r>
            <a:r>
              <a:rPr lang="sk-SK" sz="1800" b="1" kern="0" dirty="0">
                <a:solidFill>
                  <a:srgbClr val="008000"/>
                </a:solidFill>
                <a:latin typeface="Arial" charset="0"/>
                <a:cs typeface="+mn-cs"/>
              </a:rPr>
              <a:t> al., </a:t>
            </a:r>
            <a:r>
              <a:rPr lang="sk-SK" sz="1800" b="1" kern="0" dirty="0" err="1">
                <a:solidFill>
                  <a:srgbClr val="008000"/>
                </a:solidFill>
                <a:latin typeface="Arial" charset="0"/>
                <a:cs typeface="+mn-cs"/>
              </a:rPr>
              <a:t>Phys</a:t>
            </a:r>
            <a:r>
              <a:rPr lang="sk-SK" sz="1800" b="1" kern="0" dirty="0">
                <a:solidFill>
                  <a:srgbClr val="008000"/>
                </a:solidFill>
                <a:latin typeface="Arial" charset="0"/>
                <a:cs typeface="+mn-cs"/>
              </a:rPr>
              <a:t>. Rev. B 73 (2006) 024512</a:t>
            </a:r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defRPr/>
            </a:pPr>
            <a:r>
              <a:rPr lang="sk-SK" sz="1800" b="1" kern="0" dirty="0">
                <a:solidFill>
                  <a:srgbClr val="008000"/>
                </a:solidFill>
                <a:latin typeface="Arial" charset="0"/>
                <a:cs typeface="+mn-cs"/>
              </a:rPr>
              <a:t>P. Szabo </a:t>
            </a:r>
            <a:r>
              <a:rPr lang="sk-SK" sz="1800" b="1" kern="0" dirty="0" err="1">
                <a:solidFill>
                  <a:srgbClr val="008000"/>
                </a:solidFill>
                <a:latin typeface="Arial" charset="0"/>
                <a:cs typeface="+mn-cs"/>
              </a:rPr>
              <a:t>et</a:t>
            </a:r>
            <a:r>
              <a:rPr lang="sk-SK" sz="1800" b="1" kern="0" dirty="0">
                <a:solidFill>
                  <a:srgbClr val="008000"/>
                </a:solidFill>
                <a:latin typeface="Arial" charset="0"/>
                <a:cs typeface="+mn-cs"/>
              </a:rPr>
              <a:t> al., </a:t>
            </a:r>
            <a:r>
              <a:rPr lang="sk-SK" sz="1800" b="1" kern="0" dirty="0" err="1">
                <a:solidFill>
                  <a:srgbClr val="008000"/>
                </a:solidFill>
                <a:latin typeface="Arial" charset="0"/>
                <a:cs typeface="+mn-cs"/>
              </a:rPr>
              <a:t>Physica</a:t>
            </a:r>
            <a:r>
              <a:rPr lang="sk-SK" sz="1800" b="1" kern="0" dirty="0">
                <a:solidFill>
                  <a:srgbClr val="008000"/>
                </a:solidFill>
                <a:latin typeface="Arial" charset="0"/>
                <a:cs typeface="+mn-cs"/>
              </a:rPr>
              <a:t> C 460 (2007) 626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779912" y="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YB₆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115616" y="558924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3366FF"/>
              </a:buClr>
              <a:buFont typeface="Wingdings" pitchFamily="2" charset="2"/>
              <a:buChar char="§"/>
            </a:pPr>
            <a:r>
              <a:rPr lang="sk-SK" b="1" dirty="0" smtClean="0">
                <a:solidFill>
                  <a:srgbClr val="0000FF"/>
                </a:solidFill>
                <a:latin typeface="Arial" charset="0"/>
              </a:rPr>
              <a:t>H</a:t>
            </a:r>
            <a:r>
              <a:rPr lang="sk-SK" b="1" baseline="-25000" dirty="0" smtClean="0">
                <a:solidFill>
                  <a:srgbClr val="0000FF"/>
                </a:solidFill>
                <a:latin typeface="Arial" charset="0"/>
              </a:rPr>
              <a:t>c2 </a:t>
            </a:r>
            <a:r>
              <a:rPr lang="sk-SK" b="1" dirty="0" smtClea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 0.3 T </a:t>
            </a:r>
            <a:endParaRPr lang="sk-SK" b="1" i="1" baseline="-25000" dirty="0" smtClean="0">
              <a:latin typeface="Arial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115616" y="5157192"/>
            <a:ext cx="12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3366FF"/>
              </a:buClr>
              <a:buFont typeface="Wingdings" pitchFamily="2" charset="2"/>
              <a:buChar char="§"/>
            </a:pPr>
            <a:r>
              <a:rPr lang="en-GB" b="1" dirty="0" smtClean="0">
                <a:solidFill>
                  <a:srgbClr val="0000FF"/>
                </a:solidFill>
                <a:latin typeface="Arial" charset="0"/>
              </a:rPr>
              <a:t>T</a:t>
            </a:r>
            <a:r>
              <a:rPr lang="sk-SK" b="1" baseline="-25000" dirty="0" smtClean="0">
                <a:solidFill>
                  <a:srgbClr val="0000FF"/>
                </a:solidFill>
                <a:latin typeface="Arial" charset="0"/>
              </a:rPr>
              <a:t>c </a:t>
            </a:r>
            <a:r>
              <a:rPr lang="sk-SK" b="1" dirty="0" smtClea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 7.4 K</a:t>
            </a:r>
            <a:endParaRPr lang="sk-SK" b="1" i="1" baseline="-25000" dirty="0" smtClean="0">
              <a:latin typeface="Arial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0" y="1124744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366FF"/>
              </a:buClr>
            </a:pPr>
            <a:r>
              <a:rPr lang="sk-SK" dirty="0" smtClean="0">
                <a:latin typeface="Arial" charset="0"/>
              </a:rPr>
              <a:t>              </a:t>
            </a:r>
            <a:r>
              <a:rPr lang="en-US" b="1" dirty="0" err="1" smtClean="0">
                <a:latin typeface="Arial" charset="0"/>
              </a:rPr>
              <a:t>Supravodi</a:t>
            </a:r>
            <a:r>
              <a:rPr lang="sk-SK" b="1" dirty="0" smtClean="0">
                <a:latin typeface="Arial" charset="0"/>
              </a:rPr>
              <a:t>č  </a:t>
            </a:r>
            <a:r>
              <a:rPr lang="sk-SK" dirty="0" err="1" smtClean="0">
                <a:latin typeface="Arial" charset="0"/>
              </a:rPr>
              <a:t>MB</a:t>
            </a:r>
            <a:r>
              <a:rPr lang="sk-SK" baseline="-25000" dirty="0" err="1" smtClean="0">
                <a:latin typeface="Arial" charset="0"/>
              </a:rPr>
              <a:t>x</a:t>
            </a:r>
            <a:r>
              <a:rPr lang="sk-SK" dirty="0" smtClean="0">
                <a:latin typeface="Arial" charset="0"/>
              </a:rPr>
              <a:t> (x</a:t>
            </a:r>
            <a:r>
              <a:rPr lang="sk-SK" dirty="0" smtClean="0">
                <a:latin typeface="Arial" charset="0"/>
                <a:sym typeface="Symbol" pitchFamily="18" charset="2"/>
              </a:rPr>
              <a:t>6): </a:t>
            </a:r>
          </a:p>
          <a:p>
            <a:pPr>
              <a:buClr>
                <a:srgbClr val="3366FF"/>
              </a:buClr>
            </a:pPr>
            <a:r>
              <a:rPr lang="sk-SK" dirty="0" smtClean="0">
                <a:latin typeface="Arial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MB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(M = Y,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Nd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cs-CZ" dirty="0" smtClean="0">
                <a:latin typeface="Arial" charset="0"/>
              </a:rPr>
              <a:t> </a:t>
            </a:r>
            <a:endParaRPr lang="sk-SK" dirty="0" smtClean="0">
              <a:latin typeface="Arial" charset="0"/>
            </a:endParaRPr>
          </a:p>
          <a:p>
            <a:pPr>
              <a:buClr>
                <a:srgbClr val="3366FF"/>
              </a:buClr>
            </a:pPr>
            <a:r>
              <a:rPr lang="sk-SK" dirty="0" smtClean="0">
                <a:latin typeface="Arial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MB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</a:rPr>
              <a:t>12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(M = Sc, Y,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Zr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Lu)</a:t>
            </a:r>
            <a:r>
              <a:rPr lang="cs-CZ" dirty="0" smtClean="0">
                <a:latin typeface="Arial" charset="0"/>
              </a:rPr>
              <a:t> </a:t>
            </a:r>
            <a:endParaRPr lang="en-GB" b="1" dirty="0" smtClean="0">
              <a:latin typeface="Arial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115616" y="6021288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 ≈ 6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&gt;&gt; 1</a:t>
            </a:r>
            <a:endParaRPr lang="cs-CZ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67544" y="40466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vplyv hydrostatického tlaku  </a:t>
            </a:r>
            <a:endParaRPr lang="sk-SK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 descr="noir)"/>
          <p:cNvSpPr txBox="1">
            <a:spLocks noChangeArrowheads="1"/>
          </p:cNvSpPr>
          <p:nvPr/>
        </p:nvSpPr>
        <p:spPr bwMode="auto">
          <a:xfrm>
            <a:off x="3657600" y="0"/>
            <a:ext cx="1828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k-SK" sz="2000" b="1" dirty="0">
                <a:solidFill>
                  <a:srgbClr val="FF0000"/>
                </a:solidFill>
                <a:latin typeface="Arial" charset="0"/>
              </a:rPr>
              <a:t>YB</a:t>
            </a:r>
            <a:r>
              <a:rPr lang="sk-SK" sz="2000" b="1" baseline="-25000" dirty="0">
                <a:solidFill>
                  <a:srgbClr val="FF0000"/>
                </a:solidFill>
                <a:latin typeface="Arial" charset="0"/>
              </a:rPr>
              <a:t>6</a:t>
            </a:r>
            <a:endParaRPr lang="cs-CZ" sz="2000" baseline="-25000" dirty="0">
              <a:latin typeface="Arial" charset="0"/>
            </a:endParaRPr>
          </a:p>
        </p:txBody>
      </p:sp>
      <p:sp>
        <p:nvSpPr>
          <p:cNvPr id="34819" name="Rectangle 4" descr="noir)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endParaRPr lang="sk-SK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114800" y="2709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304800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34822" name="Picture 12" descr="E:\Users\GABCY_OFFICE\Seminare\11_KEF_PF_UPJS\pictures\Fi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2562"/>
            <a:ext cx="4824536" cy="37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6" descr="E:\Users\GABCY_OFFICE\Seminare\11_KEF_PF_UPJS\pictures\DAC_Minifri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365104"/>
            <a:ext cx="1610994" cy="213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E:\Users\GABCY_OFFICE\Seminare\11_KEF_PF_UPJS\pictures\diamondanvil_inter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196752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E:\Users\GABCY_OFFICE\Seminare\11_KEF_PF_UPJS\pictures\DAC_prof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149080"/>
            <a:ext cx="2388809" cy="242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2" descr="DAC PPM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221088"/>
            <a:ext cx="158417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lokTextu 15"/>
          <p:cNvSpPr txBox="1"/>
          <p:nvPr/>
        </p:nvSpPr>
        <p:spPr>
          <a:xfrm>
            <a:off x="3059832" y="52292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PPMS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0" y="494116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He</a:t>
            </a:r>
            <a:r>
              <a:rPr lang="sk-SK" dirty="0" smtClean="0"/>
              <a:t>³- </a:t>
            </a:r>
            <a:r>
              <a:rPr lang="sk-SK" dirty="0" err="1" smtClean="0"/>
              <a:t>He⁴</a:t>
            </a:r>
            <a:r>
              <a:rPr lang="sk-SK" dirty="0" smtClean="0"/>
              <a:t> </a:t>
            </a:r>
            <a:r>
              <a:rPr lang="sk-SK" dirty="0" err="1" smtClean="0"/>
              <a:t>minifridge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 descr="noir)"/>
          <p:cNvSpPr txBox="1">
            <a:spLocks noChangeArrowheads="1"/>
          </p:cNvSpPr>
          <p:nvPr/>
        </p:nvSpPr>
        <p:spPr bwMode="auto">
          <a:xfrm>
            <a:off x="1981200" y="0"/>
            <a:ext cx="5181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k-SK" sz="2000" b="1">
                <a:solidFill>
                  <a:srgbClr val="FF0000"/>
                </a:solidFill>
                <a:latin typeface="Arial" charset="0"/>
              </a:rPr>
              <a:t>Kvantové fázové prechody</a:t>
            </a:r>
            <a:endParaRPr lang="cs-CZ" sz="2000">
              <a:latin typeface="Arial" charset="0"/>
            </a:endParaRPr>
          </a:p>
        </p:txBody>
      </p:sp>
      <p:sp>
        <p:nvSpPr>
          <p:cNvPr id="26627" name="Rectangle 3" descr="noir)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endParaRPr lang="sk-SK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019550" y="301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114800" y="2709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2663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6425" y="2362200"/>
            <a:ext cx="34829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500" y="2462213"/>
            <a:ext cx="298450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7" descr="E:\Users\GABCY_OFFICE\Seminare\11_Smolenice_Microkelvin\TmYbB1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590800"/>
            <a:ext cx="28194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323528" y="620688"/>
            <a:ext cx="779559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66FF"/>
              </a:buClr>
              <a:buFont typeface="Wingdings" pitchFamily="2" charset="2"/>
              <a:buChar char="§"/>
            </a:pPr>
            <a:r>
              <a:rPr lang="sk-SK" sz="1800" dirty="0">
                <a:latin typeface="Arial" charset="0"/>
              </a:rPr>
              <a:t>u</a:t>
            </a:r>
            <a:r>
              <a:rPr lang="en-GB" sz="1800" dirty="0" err="1">
                <a:latin typeface="Arial" charset="0"/>
              </a:rPr>
              <a:t>sporiadanie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na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dlh</a:t>
            </a:r>
            <a:r>
              <a:rPr lang="sk-SK" sz="1800" dirty="0">
                <a:latin typeface="Arial" charset="0"/>
              </a:rPr>
              <a:t>ú vzdialenosť až pri</a:t>
            </a:r>
            <a:r>
              <a:rPr lang="sk-SK" sz="1800" b="1" dirty="0">
                <a:latin typeface="Arial" charset="0"/>
              </a:rPr>
              <a:t> T</a:t>
            </a:r>
            <a:r>
              <a:rPr lang="sk-SK" sz="1800" b="1" baseline="-25000" dirty="0">
                <a:latin typeface="Arial" charset="0"/>
              </a:rPr>
              <a:t>N</a:t>
            </a:r>
            <a:r>
              <a:rPr lang="sk-SK" sz="1800" b="1" dirty="0">
                <a:latin typeface="Arial" charset="0"/>
              </a:rPr>
              <a:t> </a:t>
            </a:r>
            <a:r>
              <a:rPr lang="sk-SK" sz="1800" b="1" dirty="0">
                <a:latin typeface="Arial" charset="0"/>
                <a:sym typeface="Symbol" pitchFamily="18" charset="2"/>
              </a:rPr>
              <a:t> 0 </a:t>
            </a:r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buFont typeface="Wingdings" pitchFamily="2" charset="2"/>
              <a:buChar char="§"/>
            </a:pPr>
            <a:r>
              <a:rPr lang="sk-SK" dirty="0" smtClean="0"/>
              <a:t>zmenou neteplotného parametra:</a:t>
            </a:r>
            <a:r>
              <a:rPr lang="sk-SK" b="1" dirty="0" smtClean="0"/>
              <a:t> </a:t>
            </a:r>
            <a:r>
              <a:rPr lang="sk-SK" b="1" i="1" dirty="0" smtClean="0">
                <a:solidFill>
                  <a:schemeClr val="accent2"/>
                </a:solidFill>
              </a:rPr>
              <a:t>x, H, p</a:t>
            </a:r>
            <a:r>
              <a:rPr lang="sk-SK" b="1" dirty="0" smtClean="0"/>
              <a:t> </a:t>
            </a:r>
            <a:r>
              <a:rPr lang="sk-SK" dirty="0" smtClean="0"/>
              <a:t>prechod do</a:t>
            </a:r>
            <a:r>
              <a:rPr lang="sk-SK" b="1" dirty="0" smtClean="0"/>
              <a:t> novej </a:t>
            </a:r>
            <a:r>
              <a:rPr lang="sk-SK" b="1" dirty="0" err="1" smtClean="0"/>
              <a:t>nekonv</a:t>
            </a:r>
            <a:r>
              <a:rPr lang="sk-SK" b="1" dirty="0" smtClean="0"/>
              <a:t>. fázy (</a:t>
            </a:r>
            <a:r>
              <a:rPr lang="en-US" b="1" dirty="0" smtClean="0"/>
              <a:t>NFL</a:t>
            </a:r>
            <a:r>
              <a:rPr lang="sk-SK" b="1" dirty="0" smtClean="0"/>
              <a:t>)</a:t>
            </a:r>
            <a:r>
              <a:rPr lang="en-US" b="1" dirty="0" smtClean="0"/>
              <a:t> – </a:t>
            </a:r>
            <a:r>
              <a:rPr lang="en-US" dirty="0" smtClean="0"/>
              <a:t>quantum critical point </a:t>
            </a:r>
            <a:r>
              <a:rPr lang="en-US" dirty="0" err="1" smtClean="0"/>
              <a:t>vo</a:t>
            </a:r>
            <a:r>
              <a:rPr lang="en-US" dirty="0" smtClean="0"/>
              <a:t> f</a:t>
            </a:r>
            <a:r>
              <a:rPr lang="cs-CZ" dirty="0" err="1" smtClean="0"/>
              <a:t>ázovom</a:t>
            </a:r>
            <a:r>
              <a:rPr lang="cs-CZ" dirty="0" smtClean="0"/>
              <a:t> diagrame</a:t>
            </a:r>
            <a:endParaRPr lang="sk-SK" dirty="0" smtClean="0"/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buFont typeface="Wingdings" pitchFamily="2" charset="2"/>
              <a:buChar char="§"/>
            </a:pPr>
            <a:r>
              <a:rPr lang="sk-SK" sz="1800" dirty="0" smtClean="0">
                <a:latin typeface="Arial" charset="0"/>
              </a:rPr>
              <a:t>hlavnú </a:t>
            </a:r>
            <a:r>
              <a:rPr lang="sk-SK" sz="1800" dirty="0">
                <a:latin typeface="Arial" charset="0"/>
              </a:rPr>
              <a:t>úlohu hrajú </a:t>
            </a:r>
            <a:r>
              <a:rPr lang="sk-SK" sz="1800" b="1" dirty="0">
                <a:latin typeface="Arial" charset="0"/>
              </a:rPr>
              <a:t>kvantové fluktuácie</a:t>
            </a:r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buFont typeface="Wingdings" pitchFamily="2" charset="2"/>
              <a:buChar char="§"/>
            </a:pPr>
            <a:r>
              <a:rPr lang="en-GB" b="1" dirty="0" smtClean="0">
                <a:sym typeface="Symbol" pitchFamily="18" charset="2"/>
              </a:rPr>
              <a:t>Non-Fermi Liquid:</a:t>
            </a:r>
            <a:r>
              <a:rPr lang="en-GB" b="1" i="1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napr</a:t>
            </a:r>
            <a:r>
              <a:rPr lang="en-GB" dirty="0" smtClean="0">
                <a:sym typeface="Symbol" pitchFamily="18" charset="2"/>
              </a:rPr>
              <a:t>. </a:t>
            </a:r>
            <a:r>
              <a:rPr lang="en-GB" b="1" i="1" dirty="0" smtClean="0">
                <a:sym typeface="Symbol" pitchFamily="18" charset="2"/>
              </a:rPr>
              <a:t> </a:t>
            </a:r>
            <a:r>
              <a:rPr lang="en-GB" i="1" dirty="0" smtClean="0">
                <a:sym typeface="Symbol" pitchFamily="18" charset="2"/>
              </a:rPr>
              <a:t></a:t>
            </a:r>
            <a:r>
              <a:rPr lang="en-GB" i="1" dirty="0" smtClean="0"/>
              <a:t> T</a:t>
            </a:r>
            <a:r>
              <a:rPr lang="sk-SK" i="1" dirty="0" smtClean="0"/>
              <a:t>,</a:t>
            </a:r>
            <a:r>
              <a:rPr lang="sk-SK" b="1" i="1" dirty="0" smtClean="0">
                <a:sym typeface="Symbol" pitchFamily="18" charset="2"/>
              </a:rPr>
              <a:t> </a:t>
            </a:r>
            <a:r>
              <a:rPr lang="en-GB" b="1" i="1" dirty="0" smtClean="0">
                <a:sym typeface="Symbol" pitchFamily="18" charset="2"/>
              </a:rPr>
              <a:t></a:t>
            </a:r>
            <a:r>
              <a:rPr lang="sk-SK" b="1" i="1" dirty="0" smtClean="0">
                <a:sym typeface="Symbol" pitchFamily="18" charset="2"/>
              </a:rPr>
              <a:t> </a:t>
            </a:r>
            <a:r>
              <a:rPr lang="en-GB" i="1" dirty="0" smtClean="0">
                <a:sym typeface="Symbol" pitchFamily="18" charset="2"/>
              </a:rPr>
              <a:t></a:t>
            </a:r>
            <a:r>
              <a:rPr lang="en-GB" i="1" dirty="0" smtClean="0"/>
              <a:t> T</a:t>
            </a:r>
            <a:r>
              <a:rPr lang="sk-SK" baseline="30000" dirty="0" smtClean="0"/>
              <a:t>-0,8</a:t>
            </a:r>
            <a:r>
              <a:rPr lang="sk-SK" i="1" dirty="0" smtClean="0"/>
              <a:t>, C/T </a:t>
            </a:r>
            <a:r>
              <a:rPr lang="en-GB" i="1" dirty="0" smtClean="0">
                <a:sym typeface="Symbol" pitchFamily="18" charset="2"/>
              </a:rPr>
              <a:t></a:t>
            </a:r>
            <a:r>
              <a:rPr lang="en-GB" i="1" dirty="0" smtClean="0"/>
              <a:t> </a:t>
            </a:r>
            <a:r>
              <a:rPr lang="sk-SK" dirty="0" err="1" smtClean="0"/>
              <a:t>ln</a:t>
            </a:r>
            <a:r>
              <a:rPr lang="en-GB" i="1" dirty="0" smtClean="0"/>
              <a:t>T  </a:t>
            </a:r>
            <a:br>
              <a:rPr lang="en-GB" i="1" dirty="0" smtClean="0"/>
            </a:br>
            <a:r>
              <a:rPr lang="en-GB" dirty="0" smtClean="0"/>
              <a:t>(FL: </a:t>
            </a:r>
            <a:r>
              <a:rPr lang="en-GB" b="1" i="1" dirty="0" smtClean="0">
                <a:sym typeface="Symbol" pitchFamily="18" charset="2"/>
              </a:rPr>
              <a:t> </a:t>
            </a:r>
            <a:r>
              <a:rPr lang="en-GB" i="1" dirty="0" smtClean="0">
                <a:sym typeface="Symbol" pitchFamily="18" charset="2"/>
              </a:rPr>
              <a:t></a:t>
            </a:r>
            <a:r>
              <a:rPr lang="en-GB" i="1" dirty="0" smtClean="0"/>
              <a:t> T</a:t>
            </a:r>
            <a:r>
              <a:rPr lang="en-GB" sz="1000" i="1" dirty="0" smtClean="0"/>
              <a:t> </a:t>
            </a:r>
            <a:r>
              <a:rPr lang="en-GB" baseline="30000" dirty="0" smtClean="0"/>
              <a:t>2</a:t>
            </a:r>
            <a:r>
              <a:rPr lang="sk-SK" i="1" dirty="0" smtClean="0"/>
              <a:t>,</a:t>
            </a:r>
            <a:r>
              <a:rPr lang="sk-SK" b="1" i="1" dirty="0" smtClean="0">
                <a:sym typeface="Symbol" pitchFamily="18" charset="2"/>
              </a:rPr>
              <a:t> </a:t>
            </a:r>
            <a:r>
              <a:rPr lang="en-GB" b="1" i="1" dirty="0" smtClean="0">
                <a:sym typeface="Symbol" pitchFamily="18" charset="2"/>
              </a:rPr>
              <a:t></a:t>
            </a:r>
            <a:r>
              <a:rPr lang="sk-SK" b="1" i="1" dirty="0" smtClean="0">
                <a:sym typeface="Symbol" pitchFamily="18" charset="2"/>
              </a:rPr>
              <a:t> </a:t>
            </a:r>
            <a:r>
              <a:rPr lang="en-GB" i="1" dirty="0" smtClean="0">
                <a:sym typeface="Symbol" pitchFamily="18" charset="2"/>
              </a:rPr>
              <a:t></a:t>
            </a:r>
            <a:r>
              <a:rPr lang="en-GB" i="1" dirty="0" smtClean="0"/>
              <a:t> </a:t>
            </a:r>
            <a:r>
              <a:rPr lang="en-GB" b="1" i="1" dirty="0" smtClean="0">
                <a:sym typeface="Symbol" pitchFamily="18" charset="2"/>
              </a:rPr>
              <a:t></a:t>
            </a:r>
            <a:r>
              <a:rPr lang="en-GB" baseline="-25000" dirty="0" smtClean="0"/>
              <a:t>0</a:t>
            </a:r>
            <a:r>
              <a:rPr lang="sk-SK" i="1" dirty="0" smtClean="0"/>
              <a:t>, C/T </a:t>
            </a:r>
            <a:r>
              <a:rPr lang="en-GB" i="1" dirty="0" smtClean="0">
                <a:sym typeface="Symbol" pitchFamily="18" charset="2"/>
              </a:rPr>
              <a:t></a:t>
            </a:r>
            <a:r>
              <a:rPr lang="en-GB" i="1" dirty="0" smtClean="0"/>
              <a:t> </a:t>
            </a:r>
            <a:r>
              <a:rPr lang="en-GB" i="1" dirty="0" smtClean="0">
                <a:latin typeface="Symbol" pitchFamily="18" charset="2"/>
              </a:rPr>
              <a:t>g</a:t>
            </a:r>
            <a:r>
              <a:rPr lang="en-GB" dirty="0" smtClean="0"/>
              <a:t>)</a:t>
            </a:r>
          </a:p>
          <a:p>
            <a:pPr marL="342900" indent="-342900">
              <a:spcBef>
                <a:spcPct val="20000"/>
              </a:spcBef>
              <a:buClr>
                <a:srgbClr val="3366FF"/>
              </a:buClr>
              <a:buFont typeface="Wingdings" pitchFamily="2" charset="2"/>
              <a:buChar char="§"/>
            </a:pPr>
            <a:endParaRPr lang="en-GB" sz="1800" b="1" dirty="0">
              <a:latin typeface="Arial" charset="0"/>
            </a:endParaRPr>
          </a:p>
        </p:txBody>
      </p:sp>
      <p:sp>
        <p:nvSpPr>
          <p:cNvPr id="26636" name="Rectangle 22"/>
          <p:cNvSpPr>
            <a:spLocks noChangeArrowheads="1"/>
          </p:cNvSpPr>
          <p:nvPr/>
        </p:nvSpPr>
        <p:spPr bwMode="auto">
          <a:xfrm>
            <a:off x="304800" y="5518150"/>
            <a:ext cx="79248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Font typeface="Wingdings" pitchFamily="2" charset="2"/>
              <a:buChar char="§"/>
            </a:pPr>
            <a:r>
              <a:rPr lang="sk-SK" sz="1800" b="1">
                <a:latin typeface="Arial" charset="0"/>
                <a:sym typeface="Symbol" pitchFamily="18" charset="2"/>
              </a:rPr>
              <a:t>vplyv hydrostatického tlaku </a:t>
            </a:r>
            <a:r>
              <a:rPr lang="sk-SK" sz="1800">
                <a:latin typeface="Arial" charset="0"/>
              </a:rPr>
              <a:t>na supravodič </a:t>
            </a:r>
            <a:r>
              <a:rPr lang="sk-SK" sz="1800">
                <a:solidFill>
                  <a:srgbClr val="FF0000"/>
                </a:solidFill>
                <a:latin typeface="Arial" charset="0"/>
              </a:rPr>
              <a:t>YB</a:t>
            </a:r>
            <a:r>
              <a:rPr lang="sk-SK" sz="1800" baseline="-25000">
                <a:solidFill>
                  <a:srgbClr val="FF0000"/>
                </a:solidFill>
                <a:latin typeface="Arial" charset="0"/>
              </a:rPr>
              <a:t>6</a:t>
            </a:r>
            <a:endParaRPr lang="sk-SK" sz="18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Font typeface="Wingdings" pitchFamily="2" charset="2"/>
              <a:buChar char="§"/>
            </a:pPr>
            <a:r>
              <a:rPr lang="sk-SK" sz="1800">
                <a:latin typeface="Arial" charset="0"/>
              </a:rPr>
              <a:t>vplyv </a:t>
            </a:r>
            <a:r>
              <a:rPr lang="sk-SK" sz="1800" b="1" i="1">
                <a:latin typeface="Arial" charset="0"/>
              </a:rPr>
              <a:t>x</a:t>
            </a:r>
            <a:r>
              <a:rPr lang="sk-SK" sz="1800" b="1" i="1" baseline="-25000">
                <a:latin typeface="Arial" charset="0"/>
              </a:rPr>
              <a:t>Lu</a:t>
            </a:r>
            <a:r>
              <a:rPr lang="sk-SK" sz="1800">
                <a:latin typeface="Arial" charset="0"/>
              </a:rPr>
              <a:t> na </a:t>
            </a:r>
            <a:r>
              <a:rPr lang="sk-SK" sz="1800">
                <a:solidFill>
                  <a:srgbClr val="FF0000"/>
                </a:solidFill>
                <a:latin typeface="Arial" charset="0"/>
              </a:rPr>
              <a:t>Ho</a:t>
            </a:r>
            <a:r>
              <a:rPr lang="sk-SK" sz="1800" baseline="-25000">
                <a:solidFill>
                  <a:srgbClr val="FF0000"/>
                </a:solidFill>
                <a:latin typeface="Arial" charset="0"/>
              </a:rPr>
              <a:t>1-x</a:t>
            </a:r>
            <a:r>
              <a:rPr lang="sk-SK" sz="1800">
                <a:solidFill>
                  <a:srgbClr val="FF0000"/>
                </a:solidFill>
                <a:latin typeface="Arial" charset="0"/>
              </a:rPr>
              <a:t> Lu</a:t>
            </a:r>
            <a:r>
              <a:rPr lang="sk-SK" sz="1800" baseline="-25000">
                <a:solidFill>
                  <a:srgbClr val="FF0000"/>
                </a:solidFill>
                <a:latin typeface="Arial" charset="0"/>
              </a:rPr>
              <a:t>x</a:t>
            </a:r>
            <a:r>
              <a:rPr lang="sk-SK" sz="1800">
                <a:solidFill>
                  <a:srgbClr val="FF0000"/>
                </a:solidFill>
                <a:latin typeface="Arial" charset="0"/>
              </a:rPr>
              <a:t> B</a:t>
            </a:r>
            <a:r>
              <a:rPr lang="sk-SK" sz="1800" baseline="-25000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 descr="noir)"/>
          <p:cNvSpPr txBox="1">
            <a:spLocks noChangeArrowheads="1"/>
          </p:cNvSpPr>
          <p:nvPr/>
        </p:nvSpPr>
        <p:spPr bwMode="auto">
          <a:xfrm>
            <a:off x="3657600" y="0"/>
            <a:ext cx="1828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k-SK" sz="2000" b="1">
                <a:solidFill>
                  <a:srgbClr val="FF0000"/>
                </a:solidFill>
                <a:latin typeface="Arial" charset="0"/>
              </a:rPr>
              <a:t>Ho</a:t>
            </a:r>
            <a:r>
              <a:rPr lang="sk-SK" sz="2000" b="1" baseline="-25000">
                <a:solidFill>
                  <a:srgbClr val="FF0000"/>
                </a:solidFill>
                <a:latin typeface="Arial" charset="0"/>
              </a:rPr>
              <a:t>1-x</a:t>
            </a:r>
            <a:r>
              <a:rPr lang="sk-SK" sz="2000" b="1">
                <a:solidFill>
                  <a:srgbClr val="FF0000"/>
                </a:solidFill>
                <a:latin typeface="Arial" charset="0"/>
              </a:rPr>
              <a:t>Lu</a:t>
            </a:r>
            <a:r>
              <a:rPr lang="sk-SK" sz="2000" b="1" baseline="-25000">
                <a:solidFill>
                  <a:srgbClr val="FF0000"/>
                </a:solidFill>
                <a:latin typeface="Arial" charset="0"/>
              </a:rPr>
              <a:t>x</a:t>
            </a:r>
            <a:r>
              <a:rPr lang="sk-SK" sz="2000" b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sk-SK" sz="2000" b="1" baseline="-25000">
                <a:solidFill>
                  <a:srgbClr val="FF0000"/>
                </a:solidFill>
                <a:latin typeface="Arial" charset="0"/>
              </a:rPr>
              <a:t>12</a:t>
            </a:r>
            <a:endParaRPr lang="cs-CZ" sz="2000" baseline="-25000">
              <a:latin typeface="Arial" charset="0"/>
            </a:endParaRPr>
          </a:p>
        </p:txBody>
      </p:sp>
      <p:sp>
        <p:nvSpPr>
          <p:cNvPr id="13316" name="Rectangle 3" descr="noir)"/>
          <p:cNvSpPr>
            <a:spLocks noChangeArrowheads="1"/>
          </p:cNvSpPr>
          <p:nvPr/>
        </p:nvSpPr>
        <p:spPr bwMode="auto">
          <a:xfrm>
            <a:off x="169545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endParaRPr lang="sk-SK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019550" y="301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4114800" y="2709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graphicFrame>
        <p:nvGraphicFramePr>
          <p:cNvPr id="13314" name="Object 14"/>
          <p:cNvGraphicFramePr>
            <a:graphicFrameLocks noChangeAspect="1"/>
          </p:cNvGraphicFramePr>
          <p:nvPr/>
        </p:nvGraphicFramePr>
        <p:xfrm>
          <a:off x="269875" y="620713"/>
          <a:ext cx="8118475" cy="5688012"/>
        </p:xfrm>
        <a:graphic>
          <a:graphicData uri="http://schemas.openxmlformats.org/presentationml/2006/ole">
            <p:oleObj spid="_x0000_s70658" name="Graph" r:id="rId4" imgW="4703040" imgH="3296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1043608" y="1268760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k-SK" b="1" dirty="0" smtClean="0">
                <a:solidFill>
                  <a:srgbClr val="FF0000"/>
                </a:solidFill>
                <a:latin typeface="Arial" charset="0"/>
              </a:rPr>
              <a:t>HoB</a:t>
            </a:r>
            <a:r>
              <a:rPr lang="sk-SK" b="1" baseline="-25000" dirty="0" smtClean="0">
                <a:solidFill>
                  <a:srgbClr val="FF0000"/>
                </a:solidFill>
                <a:latin typeface="Arial" charset="0"/>
              </a:rPr>
              <a:t>12</a:t>
            </a:r>
            <a:endParaRPr lang="cs-CZ" dirty="0">
              <a:latin typeface="Arial" charset="0"/>
            </a:endParaRPr>
          </a:p>
        </p:txBody>
      </p:sp>
      <p:pic>
        <p:nvPicPr>
          <p:cNvPr id="9" name="Picture 8" descr="Frustračný efekt v tetraédro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143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lokTextu 12"/>
          <p:cNvSpPr txBox="1"/>
          <p:nvPr/>
        </p:nvSpPr>
        <p:spPr>
          <a:xfrm>
            <a:off x="1979712" y="126876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frustrated  </a:t>
            </a:r>
            <a:r>
              <a:rPr lang="en-US" dirty="0" err="1" smtClean="0"/>
              <a:t>fcc</a:t>
            </a:r>
            <a:r>
              <a:rPr lang="en-US" dirty="0" smtClean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antiferromagnet</a:t>
            </a:r>
            <a:endParaRPr lang="sk-SK" dirty="0"/>
          </a:p>
        </p:txBody>
      </p:sp>
      <p:sp>
        <p:nvSpPr>
          <p:cNvPr id="14" name="Obdĺžnik 13"/>
          <p:cNvSpPr/>
          <p:nvPr/>
        </p:nvSpPr>
        <p:spPr>
          <a:xfrm>
            <a:off x="3059832" y="332656"/>
            <a:ext cx="260039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</a:pPr>
            <a:r>
              <a:rPr lang="sk-SK" sz="3200" dirty="0" smtClean="0">
                <a:latin typeface="Arial" charset="0"/>
              </a:rPr>
              <a:t> </a:t>
            </a:r>
            <a:r>
              <a:rPr lang="sk-SK" sz="3200" dirty="0" smtClean="0">
                <a:solidFill>
                  <a:srgbClr val="FF0000"/>
                </a:solidFill>
                <a:latin typeface="Arial" charset="0"/>
              </a:rPr>
              <a:t>Ho</a:t>
            </a:r>
            <a:r>
              <a:rPr lang="sk-SK" sz="3200" baseline="-25000" dirty="0" smtClean="0">
                <a:solidFill>
                  <a:srgbClr val="FF0000"/>
                </a:solidFill>
                <a:latin typeface="Arial" charset="0"/>
              </a:rPr>
              <a:t>1-x</a:t>
            </a:r>
            <a:r>
              <a:rPr lang="sk-SK" sz="3200" dirty="0" smtClean="0">
                <a:solidFill>
                  <a:srgbClr val="FF0000"/>
                </a:solidFill>
                <a:latin typeface="Arial" charset="0"/>
              </a:rPr>
              <a:t> Lu</a:t>
            </a:r>
            <a:r>
              <a:rPr lang="sk-SK" sz="3200" baseline="-25000" dirty="0" smtClean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sk-SK" sz="3200" dirty="0" smtClean="0">
                <a:solidFill>
                  <a:srgbClr val="FF0000"/>
                </a:solidFill>
                <a:latin typeface="Arial" charset="0"/>
              </a:rPr>
              <a:t> B</a:t>
            </a:r>
            <a:r>
              <a:rPr lang="sk-SK" sz="3200" baseline="-25000" dirty="0" smtClean="0">
                <a:solidFill>
                  <a:srgbClr val="FF0000"/>
                </a:solidFill>
                <a:latin typeface="Arial" charset="0"/>
              </a:rPr>
              <a:t>12</a:t>
            </a:r>
            <a:endParaRPr lang="sk-SK" sz="3200" baseline="-25000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4499992" y="1988840"/>
          <a:ext cx="4392488" cy="3888432"/>
        </p:xfrm>
        <a:graphic>
          <a:graphicData uri="http://schemas.openxmlformats.org/presentationml/2006/ole">
            <p:oleObj spid="_x0000_s74755" r:id="rId5" imgW="3699360" imgH="2841120" progId="">
              <p:embed/>
            </p:oleObj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539552" y="1988840"/>
          <a:ext cx="3880991" cy="3744416"/>
        </p:xfrm>
        <a:graphic>
          <a:graphicData uri="http://schemas.openxmlformats.org/presentationml/2006/ole">
            <p:oleObj spid="_x0000_s74756" r:id="rId6" imgW="3736800" imgH="2898720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10" descr="u_eff vs 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748883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\Desktop\Snímka0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816424" cy="2862318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115616" y="47667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/>
              <a:t>Mikrozváračka</a:t>
            </a:r>
            <a:r>
              <a:rPr lang="sk-SK" sz="2800" b="1" dirty="0" smtClean="0"/>
              <a:t> </a:t>
            </a:r>
            <a:r>
              <a:rPr lang="sk-SK" sz="2800" dirty="0" smtClean="0"/>
              <a:t>na prípravu </a:t>
            </a:r>
            <a:r>
              <a:rPr lang="sk-SK" sz="2800" dirty="0" err="1" smtClean="0"/>
              <a:t>mikrokontaktov</a:t>
            </a:r>
            <a:endParaRPr lang="sk-SK" sz="2800" dirty="0"/>
          </a:p>
        </p:txBody>
      </p:sp>
      <p:pic>
        <p:nvPicPr>
          <p:cNvPr id="102402" name="Picture 2" descr="C:\Users\Ja\Desktop\Kontaktovanie YB6\CIMG6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365104"/>
            <a:ext cx="2592288" cy="2009531"/>
          </a:xfrm>
          <a:prstGeom prst="rect">
            <a:avLst/>
          </a:prstGeom>
          <a:noFill/>
        </p:spPr>
      </p:pic>
      <p:pic>
        <p:nvPicPr>
          <p:cNvPr id="102403" name="Picture 3" descr="C:\Users\Ja\Desktop\Kontaktovanie YB6\CIMG6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96752"/>
            <a:ext cx="3744416" cy="4913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418</Words>
  <Application>Microsoft Office PowerPoint</Application>
  <PresentationFormat>Prezentácia na obrazovke (4:3)</PresentationFormat>
  <Paragraphs>82</Paragraphs>
  <Slides>14</Slides>
  <Notes>14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6" baseType="lpstr">
      <vt:lpstr>Motív Office</vt:lpstr>
      <vt:lpstr>Graph</vt:lpstr>
      <vt:lpstr>Štúdium vybraných boridov vzácnych zemín v extrémnych podmienkach (vysoké tlaky, veľmi nízke teploty, vysoké magnetické polia)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18. KONFERENCIA SLOVENSKÝCH FYZIKOV Fakulta prírodných vied, Univerzita Mateja Bela, Banská Bystrica 6. – 9. september 2010 </vt:lpstr>
      <vt:lpstr>Snímka 12</vt:lpstr>
      <vt:lpstr>Snímka 13</vt:lpstr>
      <vt:lpstr>Snímka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Ja</dc:creator>
  <cp:lastModifiedBy>Ja</cp:lastModifiedBy>
  <cp:revision>120</cp:revision>
  <dcterms:created xsi:type="dcterms:W3CDTF">2011-06-02T18:31:58Z</dcterms:created>
  <dcterms:modified xsi:type="dcterms:W3CDTF">2011-06-15T04:19:00Z</dcterms:modified>
</cp:coreProperties>
</file>