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AB18-77E1-47F8-963D-F695620A1528}" type="datetimeFigureOut">
              <a:rPr lang="sk-SK" smtClean="0"/>
              <a:t>17.05.2016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7103-C9C7-42D8-AE99-2DB2112EC8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919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AB18-77E1-47F8-963D-F695620A1528}" type="datetimeFigureOut">
              <a:rPr lang="sk-SK" smtClean="0"/>
              <a:t>17.05.2016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7103-C9C7-42D8-AE99-2DB2112EC8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042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AB18-77E1-47F8-963D-F695620A1528}" type="datetimeFigureOut">
              <a:rPr lang="sk-SK" smtClean="0"/>
              <a:t>17.05.2016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7103-C9C7-42D8-AE99-2DB2112EC8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773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AB18-77E1-47F8-963D-F695620A1528}" type="datetimeFigureOut">
              <a:rPr lang="sk-SK" smtClean="0"/>
              <a:t>17.05.2016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7103-C9C7-42D8-AE99-2DB2112EC8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871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AB18-77E1-47F8-963D-F695620A1528}" type="datetimeFigureOut">
              <a:rPr lang="sk-SK" smtClean="0"/>
              <a:t>17.05.2016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7103-C9C7-42D8-AE99-2DB2112EC8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196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AB18-77E1-47F8-963D-F695620A1528}" type="datetimeFigureOut">
              <a:rPr lang="sk-SK" smtClean="0"/>
              <a:t>17.05.2016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7103-C9C7-42D8-AE99-2DB2112EC8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565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AB18-77E1-47F8-963D-F695620A1528}" type="datetimeFigureOut">
              <a:rPr lang="sk-SK" smtClean="0"/>
              <a:t>17.05.2016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7103-C9C7-42D8-AE99-2DB2112EC8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525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AB18-77E1-47F8-963D-F695620A1528}" type="datetimeFigureOut">
              <a:rPr lang="sk-SK" smtClean="0"/>
              <a:t>17.05.2016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7103-C9C7-42D8-AE99-2DB2112EC8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721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AB18-77E1-47F8-963D-F695620A1528}" type="datetimeFigureOut">
              <a:rPr lang="sk-SK" smtClean="0"/>
              <a:t>17.05.2016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7103-C9C7-42D8-AE99-2DB2112EC8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808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AB18-77E1-47F8-963D-F695620A1528}" type="datetimeFigureOut">
              <a:rPr lang="sk-SK" smtClean="0"/>
              <a:t>17.05.2016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7103-C9C7-42D8-AE99-2DB2112EC8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440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AB18-77E1-47F8-963D-F695620A1528}" type="datetimeFigureOut">
              <a:rPr lang="sk-SK" smtClean="0"/>
              <a:t>17.05.2016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7103-C9C7-42D8-AE99-2DB2112EC8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901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AB18-77E1-47F8-963D-F695620A1528}" type="datetimeFigureOut">
              <a:rPr lang="sk-SK" smtClean="0"/>
              <a:t>17.05.2016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27103-C9C7-42D8-AE99-2DB2112EC84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997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88641"/>
            <a:ext cx="7772400" cy="1152128"/>
          </a:xfrm>
        </p:spPr>
        <p:txBody>
          <a:bodyPr/>
          <a:lstStyle/>
          <a:p>
            <a:r>
              <a:rPr lang="sk-SK" dirty="0" smtClean="0"/>
              <a:t>Analýza biomedicínskych obrazov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1484784"/>
            <a:ext cx="7488832" cy="2016224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sk-SK" sz="5100" dirty="0" smtClean="0">
                <a:solidFill>
                  <a:schemeClr val="accent1"/>
                </a:solidFill>
              </a:rPr>
              <a:t>Výskumné témy a projekty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sz="5100" u="sng" dirty="0" smtClean="0">
                <a:solidFill>
                  <a:schemeClr val="tx1"/>
                </a:solidFill>
              </a:rPr>
              <a:t>Tomori</a:t>
            </a:r>
            <a:r>
              <a:rPr lang="sk-SK" sz="5100" dirty="0" smtClean="0">
                <a:solidFill>
                  <a:schemeClr val="tx1"/>
                </a:solidFill>
              </a:rPr>
              <a:t>, Nikorovič</a:t>
            </a:r>
            <a:r>
              <a:rPr lang="sk-SK" sz="5100" dirty="0" smtClean="0"/>
              <a:t>, </a:t>
            </a:r>
            <a:r>
              <a:rPr lang="sk-SK" sz="5100" dirty="0" smtClean="0">
                <a:solidFill>
                  <a:schemeClr val="tx1"/>
                </a:solidFill>
              </a:rPr>
              <a:t>(</a:t>
            </a:r>
            <a:r>
              <a:rPr lang="sk-SK" sz="5100" dirty="0" err="1" smtClean="0">
                <a:solidFill>
                  <a:schemeClr val="tx1"/>
                </a:solidFill>
              </a:rPr>
              <a:t>Keša</a:t>
            </a:r>
            <a:r>
              <a:rPr lang="sk-SK" sz="5100" dirty="0" smtClean="0">
                <a:solidFill>
                  <a:schemeClr val="tx1"/>
                </a:solidFill>
              </a:rPr>
              <a:t>, </a:t>
            </a:r>
            <a:r>
              <a:rPr lang="sk-SK" sz="5100" dirty="0" err="1" smtClean="0">
                <a:solidFill>
                  <a:schemeClr val="tx1"/>
                </a:solidFill>
              </a:rPr>
              <a:t>Valušová</a:t>
            </a:r>
            <a:r>
              <a:rPr lang="sk-SK" sz="5100" dirty="0" smtClean="0">
                <a:solidFill>
                  <a:schemeClr val="tx1"/>
                </a:solidFill>
              </a:rPr>
              <a:t>, </a:t>
            </a:r>
            <a:r>
              <a:rPr lang="sk-SK" sz="5100" dirty="0" err="1" smtClean="0">
                <a:solidFill>
                  <a:schemeClr val="tx1"/>
                </a:solidFill>
              </a:rPr>
              <a:t>Antalík</a:t>
            </a:r>
            <a:r>
              <a:rPr lang="sk-SK" sz="5100" dirty="0" smtClean="0">
                <a:solidFill>
                  <a:schemeClr val="tx1"/>
                </a:solidFill>
              </a:rPr>
              <a:t>) – APVV</a:t>
            </a:r>
            <a:r>
              <a:rPr lang="sk-SK" sz="5100" dirty="0" smtClean="0"/>
              <a:t/>
            </a:r>
            <a:br>
              <a:rPr lang="sk-SK" sz="5100" dirty="0" smtClean="0"/>
            </a:br>
            <a:r>
              <a:rPr lang="sk-SK" sz="5100" dirty="0" smtClean="0">
                <a:solidFill>
                  <a:schemeClr val="accent2"/>
                </a:solidFill>
              </a:rPr>
              <a:t>Mikromanipulácia </a:t>
            </a:r>
            <a:r>
              <a:rPr lang="sk-SK" sz="5100" dirty="0">
                <a:solidFill>
                  <a:schemeClr val="accent2"/>
                </a:solidFill>
              </a:rPr>
              <a:t>a </a:t>
            </a:r>
            <a:r>
              <a:rPr lang="sk-SK" sz="5100" dirty="0" err="1">
                <a:solidFill>
                  <a:schemeClr val="accent2"/>
                </a:solidFill>
              </a:rPr>
              <a:t>mikrorobotika</a:t>
            </a:r>
            <a:endParaRPr lang="sk-SK" sz="5100" dirty="0">
              <a:solidFill>
                <a:schemeClr val="accent2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sk-SK" sz="5100" u="sng" dirty="0" smtClean="0">
                <a:solidFill>
                  <a:schemeClr val="tx1"/>
                </a:solidFill>
              </a:rPr>
              <a:t>Tomori</a:t>
            </a:r>
            <a:r>
              <a:rPr lang="sk-SK" sz="5100" dirty="0" smtClean="0">
                <a:solidFill>
                  <a:schemeClr val="tx1"/>
                </a:solidFill>
              </a:rPr>
              <a:t>,, </a:t>
            </a:r>
            <a:r>
              <a:rPr lang="sk-SK" sz="5100" dirty="0">
                <a:solidFill>
                  <a:schemeClr val="tx1"/>
                </a:solidFill>
              </a:rPr>
              <a:t>Nikorovič, </a:t>
            </a:r>
            <a:r>
              <a:rPr lang="sk-SK" sz="5100" dirty="0" err="1" smtClean="0">
                <a:solidFill>
                  <a:schemeClr val="tx1"/>
                </a:solidFill>
              </a:rPr>
              <a:t>Hrmo</a:t>
            </a:r>
            <a:r>
              <a:rPr lang="sk-SK" sz="5100" dirty="0" smtClean="0">
                <a:solidFill>
                  <a:schemeClr val="tx1"/>
                </a:solidFill>
              </a:rPr>
              <a:t>, (Gál, </a:t>
            </a:r>
            <a:r>
              <a:rPr lang="sk-SK" sz="5100" dirty="0" err="1" smtClean="0">
                <a:solidFill>
                  <a:schemeClr val="tx1"/>
                </a:solidFill>
              </a:rPr>
              <a:t>Gargalík</a:t>
            </a:r>
            <a:r>
              <a:rPr lang="sk-SK" sz="5100" dirty="0" smtClean="0">
                <a:solidFill>
                  <a:schemeClr val="tx1"/>
                </a:solidFill>
              </a:rPr>
              <a:t>) – VEGA</a:t>
            </a:r>
            <a:br>
              <a:rPr lang="sk-SK" sz="5100" dirty="0" smtClean="0">
                <a:solidFill>
                  <a:schemeClr val="tx1"/>
                </a:solidFill>
              </a:rPr>
            </a:br>
            <a:r>
              <a:rPr lang="sk-SK" sz="5100" dirty="0" smtClean="0">
                <a:solidFill>
                  <a:schemeClr val="accent2"/>
                </a:solidFill>
              </a:rPr>
              <a:t>Biomechanika </a:t>
            </a:r>
            <a:r>
              <a:rPr lang="sk-SK" sz="5100" dirty="0">
                <a:solidFill>
                  <a:schemeClr val="accent2"/>
                </a:solidFill>
              </a:rPr>
              <a:t>a </a:t>
            </a:r>
            <a:r>
              <a:rPr lang="sk-SK" sz="5100" dirty="0" smtClean="0">
                <a:solidFill>
                  <a:schemeClr val="accent2"/>
                </a:solidFill>
              </a:rPr>
              <a:t>virtuálna rehabilitácia</a:t>
            </a:r>
            <a:r>
              <a:rPr lang="sk-SK" sz="5100" dirty="0">
                <a:solidFill>
                  <a:schemeClr val="accent2"/>
                </a:solidFill>
              </a:rPr>
              <a:t>.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sz="5100" dirty="0">
                <a:solidFill>
                  <a:schemeClr val="tx1"/>
                </a:solidFill>
              </a:rPr>
              <a:t>(</a:t>
            </a:r>
            <a:r>
              <a:rPr lang="sk-SK" sz="5100" u="sng" dirty="0" err="1" smtClean="0">
                <a:solidFill>
                  <a:schemeClr val="tx1"/>
                </a:solidFill>
              </a:rPr>
              <a:t>Demjén</a:t>
            </a:r>
            <a:r>
              <a:rPr lang="sk-SK" sz="5100" dirty="0" smtClean="0">
                <a:solidFill>
                  <a:schemeClr val="tx1"/>
                </a:solidFill>
              </a:rPr>
              <a:t>, Marek,</a:t>
            </a:r>
            <a:r>
              <a:rPr lang="sk-SK" sz="5100" dirty="0" smtClean="0"/>
              <a:t> </a:t>
            </a:r>
            <a:r>
              <a:rPr lang="sk-SK" sz="5100" dirty="0" smtClean="0">
                <a:solidFill>
                  <a:schemeClr val="tx1"/>
                </a:solidFill>
              </a:rPr>
              <a:t>Gažová) - VEGA</a:t>
            </a:r>
            <a:br>
              <a:rPr lang="sk-SK" sz="5100" dirty="0" smtClean="0">
                <a:solidFill>
                  <a:schemeClr val="tx1"/>
                </a:solidFill>
              </a:rPr>
            </a:br>
            <a:r>
              <a:rPr lang="sk-SK" sz="5100" dirty="0" smtClean="0">
                <a:solidFill>
                  <a:schemeClr val="accent2"/>
                </a:solidFill>
              </a:rPr>
              <a:t>Analýza </a:t>
            </a:r>
            <a:r>
              <a:rPr lang="sk-SK" sz="5100" dirty="0">
                <a:solidFill>
                  <a:schemeClr val="accent2"/>
                </a:solidFill>
              </a:rPr>
              <a:t>obrazu </a:t>
            </a:r>
            <a:r>
              <a:rPr lang="sk-SK" sz="5100" dirty="0" smtClean="0">
                <a:solidFill>
                  <a:schemeClr val="accent2"/>
                </a:solidFill>
              </a:rPr>
              <a:t>v </a:t>
            </a:r>
            <a:r>
              <a:rPr lang="sk-SK" sz="5100" dirty="0" err="1" smtClean="0">
                <a:solidFill>
                  <a:schemeClr val="accent2"/>
                </a:solidFill>
              </a:rPr>
              <a:t>mikroskopii</a:t>
            </a:r>
            <a:endParaRPr lang="sk-SK" sz="5100" dirty="0" smtClean="0">
              <a:solidFill>
                <a:schemeClr val="accent2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endParaRPr lang="sk-SK" sz="5100" dirty="0">
              <a:solidFill>
                <a:schemeClr val="accent2"/>
              </a:solidFill>
            </a:endParaRPr>
          </a:p>
          <a:p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950987" y="3645024"/>
            <a:ext cx="74168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accent1"/>
                </a:solidFill>
              </a:rPr>
              <a:t>Ostatné projekty: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ŠF – 26220220005, 26220120021, 26220120033, 26220220061, </a:t>
            </a:r>
            <a:r>
              <a:rPr lang="sk-SK" dirty="0" err="1" smtClean="0"/>
              <a:t>Nanofluid</a:t>
            </a:r>
            <a:r>
              <a:rPr lang="sk-SK" dirty="0" smtClean="0"/>
              <a:t>, malé kapacity krátku dobu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 smtClean="0"/>
              <a:t>Steel</a:t>
            </a:r>
            <a:r>
              <a:rPr lang="sk-SK" dirty="0" smtClean="0"/>
              <a:t> Park - popularizačný</a:t>
            </a:r>
          </a:p>
        </p:txBody>
      </p:sp>
    </p:spTree>
    <p:extLst>
      <p:ext uri="{BB962C8B-B14F-4D97-AF65-F5344CB8AC3E}">
        <p14:creationId xmlns:p14="http://schemas.microsoft.com/office/powerpoint/2010/main" val="26405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sk-SK" dirty="0" smtClean="0"/>
              <a:t>Publikácie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47260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k-SK" sz="5500" b="1" dirty="0" smtClean="0"/>
              <a:t>CC</a:t>
            </a:r>
            <a:endParaRPr lang="sk-SK" sz="5500" b="1" dirty="0"/>
          </a:p>
          <a:p>
            <a:pPr marL="742950" lvl="0" indent="-742950">
              <a:buFont typeface="+mj-lt"/>
              <a:buAutoNum type="arabicPeriod"/>
            </a:pPr>
            <a:r>
              <a:rPr lang="sk-SK" sz="4800" dirty="0" err="1"/>
              <a:t>Tonar</a:t>
            </a:r>
            <a:r>
              <a:rPr lang="sk-SK" sz="4800" dirty="0"/>
              <a:t>, Z., T. </a:t>
            </a:r>
            <a:r>
              <a:rPr lang="sk-SK" sz="4800" dirty="0" err="1"/>
              <a:t>Kubikova</a:t>
            </a:r>
            <a:r>
              <a:rPr lang="sk-SK" sz="4800" dirty="0"/>
              <a:t>, C. Prior, E. </a:t>
            </a:r>
            <a:r>
              <a:rPr lang="sk-SK" sz="4800" dirty="0" err="1"/>
              <a:t>Demjen</a:t>
            </a:r>
            <a:r>
              <a:rPr lang="sk-SK" sz="4800" dirty="0"/>
              <a:t>, V. </a:t>
            </a:r>
            <a:r>
              <a:rPr lang="sk-SK" sz="4800" dirty="0" err="1"/>
              <a:t>Liska</a:t>
            </a:r>
            <a:r>
              <a:rPr lang="sk-SK" sz="4800" dirty="0"/>
              <a:t>, M. </a:t>
            </a:r>
            <a:r>
              <a:rPr lang="sk-SK" sz="4800" dirty="0" err="1"/>
              <a:t>Kralickova</a:t>
            </a:r>
            <a:r>
              <a:rPr lang="sk-SK" sz="4800" dirty="0"/>
              <a:t> and K. </a:t>
            </a:r>
            <a:r>
              <a:rPr lang="sk-SK" sz="4800" dirty="0" err="1"/>
              <a:t>Witter</a:t>
            </a:r>
            <a:r>
              <a:rPr lang="sk-SK" sz="4800" dirty="0"/>
              <a:t> (2015). "</a:t>
            </a:r>
            <a:r>
              <a:rPr lang="sk-SK" sz="4800" dirty="0" err="1"/>
              <a:t>Segmental</a:t>
            </a:r>
            <a:r>
              <a:rPr lang="sk-SK" sz="4800" dirty="0"/>
              <a:t> and </a:t>
            </a:r>
            <a:r>
              <a:rPr lang="sk-SK" sz="4800" dirty="0" err="1"/>
              <a:t>age</a:t>
            </a:r>
            <a:r>
              <a:rPr lang="sk-SK" sz="4800" dirty="0"/>
              <a:t> </a:t>
            </a:r>
            <a:r>
              <a:rPr lang="sk-SK" sz="4800" dirty="0" err="1"/>
              <a:t>differences</a:t>
            </a:r>
            <a:r>
              <a:rPr lang="sk-SK" sz="4800" dirty="0"/>
              <a:t> in </a:t>
            </a:r>
            <a:r>
              <a:rPr lang="sk-SK" sz="4800" dirty="0" err="1"/>
              <a:t>the</a:t>
            </a:r>
            <a:r>
              <a:rPr lang="sk-SK" sz="4800" dirty="0"/>
              <a:t> </a:t>
            </a:r>
            <a:r>
              <a:rPr lang="sk-SK" sz="4800" dirty="0" err="1"/>
              <a:t>elastin</a:t>
            </a:r>
            <a:r>
              <a:rPr lang="sk-SK" sz="4800" dirty="0"/>
              <a:t> </a:t>
            </a:r>
            <a:r>
              <a:rPr lang="sk-SK" sz="4800" dirty="0" err="1"/>
              <a:t>network</a:t>
            </a:r>
            <a:r>
              <a:rPr lang="sk-SK" sz="4800" dirty="0"/>
              <a:t>, </a:t>
            </a:r>
            <a:r>
              <a:rPr lang="sk-SK" sz="4800" dirty="0" err="1"/>
              <a:t>collagen</a:t>
            </a:r>
            <a:r>
              <a:rPr lang="sk-SK" sz="4800" dirty="0"/>
              <a:t>, and </a:t>
            </a:r>
            <a:r>
              <a:rPr lang="sk-SK" sz="4800" dirty="0" err="1"/>
              <a:t>smooth</a:t>
            </a:r>
            <a:r>
              <a:rPr lang="sk-SK" sz="4800" dirty="0"/>
              <a:t> </a:t>
            </a:r>
            <a:r>
              <a:rPr lang="sk-SK" sz="4800" dirty="0" err="1"/>
              <a:t>muscle</a:t>
            </a:r>
            <a:r>
              <a:rPr lang="sk-SK" sz="4800" dirty="0"/>
              <a:t> </a:t>
            </a:r>
            <a:r>
              <a:rPr lang="sk-SK" sz="4800" dirty="0" err="1"/>
              <a:t>phenotype</a:t>
            </a:r>
            <a:r>
              <a:rPr lang="sk-SK" sz="4800" dirty="0"/>
              <a:t> in </a:t>
            </a:r>
            <a:r>
              <a:rPr lang="sk-SK" sz="4800" dirty="0" err="1"/>
              <a:t>the</a:t>
            </a:r>
            <a:r>
              <a:rPr lang="sk-SK" sz="4800" dirty="0"/>
              <a:t> </a:t>
            </a:r>
            <a:r>
              <a:rPr lang="sk-SK" sz="4800" dirty="0" err="1"/>
              <a:t>tunica</a:t>
            </a:r>
            <a:r>
              <a:rPr lang="sk-SK" sz="4800" dirty="0"/>
              <a:t> </a:t>
            </a:r>
            <a:r>
              <a:rPr lang="sk-SK" sz="4800" dirty="0" err="1"/>
              <a:t>media</a:t>
            </a:r>
            <a:r>
              <a:rPr lang="sk-SK" sz="4800" dirty="0"/>
              <a:t> </a:t>
            </a:r>
            <a:r>
              <a:rPr lang="sk-SK" sz="4800" dirty="0" err="1"/>
              <a:t>of</a:t>
            </a:r>
            <a:r>
              <a:rPr lang="sk-SK" sz="4800" dirty="0"/>
              <a:t> </a:t>
            </a:r>
            <a:r>
              <a:rPr lang="sk-SK" sz="4800" dirty="0" err="1"/>
              <a:t>the</a:t>
            </a:r>
            <a:r>
              <a:rPr lang="sk-SK" sz="4800" dirty="0"/>
              <a:t> </a:t>
            </a:r>
            <a:r>
              <a:rPr lang="sk-SK" sz="4800" dirty="0" err="1"/>
              <a:t>porcine</a:t>
            </a:r>
            <a:r>
              <a:rPr lang="sk-SK" sz="4800" dirty="0"/>
              <a:t> aorta." </a:t>
            </a:r>
            <a:r>
              <a:rPr lang="sk-SK" sz="4800" dirty="0" err="1"/>
              <a:t>Ann</a:t>
            </a:r>
            <a:r>
              <a:rPr lang="sk-SK" sz="4800" dirty="0"/>
              <a:t> </a:t>
            </a:r>
            <a:r>
              <a:rPr lang="sk-SK" sz="4800" dirty="0" err="1"/>
              <a:t>Anat</a:t>
            </a:r>
            <a:r>
              <a:rPr lang="sk-SK" sz="4800" dirty="0"/>
              <a:t> 201: 79-90</a:t>
            </a:r>
            <a:r>
              <a:rPr lang="sk-SK" sz="4800" dirty="0" smtClean="0"/>
              <a:t>.</a:t>
            </a:r>
          </a:p>
          <a:p>
            <a:pPr marL="742950" lvl="0" indent="-742950">
              <a:buFont typeface="+mj-lt"/>
              <a:buAutoNum type="arabicPeriod"/>
            </a:pPr>
            <a:r>
              <a:rPr lang="sk-SK" sz="4800" dirty="0" err="1" smtClean="0"/>
              <a:t>Dancakova</a:t>
            </a:r>
            <a:r>
              <a:rPr lang="sk-SK" sz="4800" dirty="0"/>
              <a:t>, L., </a:t>
            </a:r>
            <a:r>
              <a:rPr lang="sk-SK" sz="4800" dirty="0" err="1"/>
              <a:t>Vasilenko</a:t>
            </a:r>
            <a:r>
              <a:rPr lang="sk-SK" sz="4800" dirty="0"/>
              <a:t>, T., </a:t>
            </a:r>
            <a:r>
              <a:rPr lang="sk-SK" sz="4800" dirty="0" err="1"/>
              <a:t>Kovac</a:t>
            </a:r>
            <a:r>
              <a:rPr lang="sk-SK" sz="4800" dirty="0"/>
              <a:t>, I., </a:t>
            </a:r>
            <a:r>
              <a:rPr lang="sk-SK" sz="4800" dirty="0" err="1"/>
              <a:t>Jakubcova</a:t>
            </a:r>
            <a:r>
              <a:rPr lang="sk-SK" sz="4800" dirty="0"/>
              <a:t>, K., </a:t>
            </a:r>
            <a:r>
              <a:rPr lang="sk-SK" sz="4800" dirty="0" err="1"/>
              <a:t>Holly</a:t>
            </a:r>
            <a:r>
              <a:rPr lang="sk-SK" sz="4800" dirty="0"/>
              <a:t>, M., </a:t>
            </a:r>
            <a:r>
              <a:rPr lang="sk-SK" sz="4800" dirty="0" err="1"/>
              <a:t>Revajova</a:t>
            </a:r>
            <a:r>
              <a:rPr lang="sk-SK" sz="4800" dirty="0"/>
              <a:t>, V., Sabol, F., Tomori, Z., </a:t>
            </a:r>
            <a:r>
              <a:rPr lang="sk-SK" sz="4800" dirty="0" err="1"/>
              <a:t>Iversen</a:t>
            </a:r>
            <a:r>
              <a:rPr lang="sk-SK" sz="4800" dirty="0"/>
              <a:t>, M., Gal, P., and </a:t>
            </a:r>
            <a:r>
              <a:rPr lang="sk-SK" sz="4800" dirty="0" err="1"/>
              <a:t>Bjordal</a:t>
            </a:r>
            <a:r>
              <a:rPr lang="sk-SK" sz="4800" dirty="0"/>
              <a:t>, J.M.: ‘</a:t>
            </a:r>
            <a:r>
              <a:rPr lang="sk-SK" sz="4800" dirty="0" err="1"/>
              <a:t>Low-level</a:t>
            </a:r>
            <a:r>
              <a:rPr lang="sk-SK" sz="4800" dirty="0"/>
              <a:t> laser </a:t>
            </a:r>
            <a:r>
              <a:rPr lang="sk-SK" sz="4800" dirty="0" err="1"/>
              <a:t>therapy</a:t>
            </a:r>
            <a:r>
              <a:rPr lang="sk-SK" sz="4800" dirty="0"/>
              <a:t> </a:t>
            </a:r>
            <a:r>
              <a:rPr lang="sk-SK" sz="4800" dirty="0" err="1"/>
              <a:t>at</a:t>
            </a:r>
            <a:r>
              <a:rPr lang="sk-SK" sz="4800" dirty="0"/>
              <a:t> 810 nm </a:t>
            </a:r>
            <a:r>
              <a:rPr lang="sk-SK" sz="4800" dirty="0" err="1"/>
              <a:t>improves</a:t>
            </a:r>
            <a:r>
              <a:rPr lang="sk-SK" sz="4800" dirty="0"/>
              <a:t> skin </a:t>
            </a:r>
            <a:r>
              <a:rPr lang="sk-SK" sz="4800" dirty="0" err="1"/>
              <a:t>wound</a:t>
            </a:r>
            <a:r>
              <a:rPr lang="sk-SK" sz="4800" dirty="0"/>
              <a:t> </a:t>
            </a:r>
            <a:r>
              <a:rPr lang="sk-SK" sz="4800" dirty="0" err="1"/>
              <a:t>healing</a:t>
            </a:r>
            <a:r>
              <a:rPr lang="sk-SK" sz="4800" dirty="0"/>
              <a:t> in </a:t>
            </a:r>
            <a:r>
              <a:rPr lang="sk-SK" sz="4800" dirty="0" err="1"/>
              <a:t>streptozotocine-induced</a:t>
            </a:r>
            <a:r>
              <a:rPr lang="sk-SK" sz="4800" dirty="0"/>
              <a:t> </a:t>
            </a:r>
            <a:r>
              <a:rPr lang="sk-SK" sz="4800" dirty="0" err="1"/>
              <a:t>diabetic</a:t>
            </a:r>
            <a:r>
              <a:rPr lang="sk-SK" sz="4800" dirty="0"/>
              <a:t> </a:t>
            </a:r>
            <a:r>
              <a:rPr lang="sk-SK" sz="4800" dirty="0" err="1"/>
              <a:t>rats</a:t>
            </a:r>
            <a:r>
              <a:rPr lang="sk-SK" sz="4800" dirty="0"/>
              <a:t>.’, </a:t>
            </a:r>
            <a:r>
              <a:rPr lang="sk-SK" sz="4800" dirty="0" err="1"/>
              <a:t>Photomed</a:t>
            </a:r>
            <a:r>
              <a:rPr lang="sk-SK" sz="4800" dirty="0"/>
              <a:t>. Laser </a:t>
            </a:r>
            <a:r>
              <a:rPr lang="sk-SK" sz="4800" dirty="0" err="1"/>
              <a:t>Surg</a:t>
            </a:r>
            <a:r>
              <a:rPr lang="sk-SK" sz="4800" dirty="0"/>
              <a:t>., 2014, 32, (4), </a:t>
            </a:r>
            <a:r>
              <a:rPr lang="sk-SK" sz="4800" dirty="0" err="1"/>
              <a:t>pp</a:t>
            </a:r>
            <a:r>
              <a:rPr lang="sk-SK" sz="4800" dirty="0"/>
              <a:t>. 198–204</a:t>
            </a:r>
          </a:p>
          <a:p>
            <a:pPr marL="742950" lvl="0" indent="-742950">
              <a:buFont typeface="+mj-lt"/>
              <a:buAutoNum type="arabicPeriod"/>
            </a:pPr>
            <a:r>
              <a:rPr lang="sk-SK" sz="4800" dirty="0" err="1"/>
              <a:t>Navarro</a:t>
            </a:r>
            <a:r>
              <a:rPr lang="sk-SK" sz="4800" dirty="0"/>
              <a:t>, R., </a:t>
            </a:r>
            <a:r>
              <a:rPr lang="sk-SK" sz="4800" dirty="0" err="1"/>
              <a:t>Juhas</a:t>
            </a:r>
            <a:r>
              <a:rPr lang="sk-SK" sz="4800" dirty="0"/>
              <a:t>, S., </a:t>
            </a:r>
            <a:r>
              <a:rPr lang="sk-SK" sz="4800" dirty="0" err="1"/>
              <a:t>Keshavarzi</a:t>
            </a:r>
            <a:r>
              <a:rPr lang="sk-SK" sz="4800" dirty="0"/>
              <a:t>, S., </a:t>
            </a:r>
            <a:r>
              <a:rPr lang="sk-SK" sz="4800" dirty="0" err="1"/>
              <a:t>Juhasova</a:t>
            </a:r>
            <a:r>
              <a:rPr lang="sk-SK" sz="4800" dirty="0"/>
              <a:t>, J., </a:t>
            </a:r>
            <a:r>
              <a:rPr lang="sk-SK" sz="4800" dirty="0" err="1"/>
              <a:t>Motlik</a:t>
            </a:r>
            <a:r>
              <a:rPr lang="sk-SK" sz="4800" dirty="0"/>
              <a:t>, J., </a:t>
            </a:r>
            <a:r>
              <a:rPr lang="sk-SK" sz="4800" dirty="0" err="1"/>
              <a:t>Johe</a:t>
            </a:r>
            <a:r>
              <a:rPr lang="sk-SK" sz="4800" dirty="0"/>
              <a:t>, K., </a:t>
            </a:r>
            <a:r>
              <a:rPr lang="sk-SK" sz="4800" dirty="0" err="1"/>
              <a:t>Marsala</a:t>
            </a:r>
            <a:r>
              <a:rPr lang="sk-SK" sz="4800" dirty="0"/>
              <a:t>, S., </a:t>
            </a:r>
            <a:r>
              <a:rPr lang="sk-SK" sz="4800" dirty="0" err="1"/>
              <a:t>Scadeng</a:t>
            </a:r>
            <a:r>
              <a:rPr lang="sk-SK" sz="4800" dirty="0"/>
              <a:t>, M., Lazar, P., Tomori, Z., </a:t>
            </a:r>
            <a:r>
              <a:rPr lang="sk-SK" sz="4800" dirty="0" err="1"/>
              <a:t>Schulteis</a:t>
            </a:r>
            <a:r>
              <a:rPr lang="sk-SK" sz="4800" dirty="0"/>
              <a:t>, G., </a:t>
            </a:r>
            <a:r>
              <a:rPr lang="sk-SK" sz="4800" dirty="0" err="1"/>
              <a:t>Beattie</a:t>
            </a:r>
            <a:r>
              <a:rPr lang="sk-SK" sz="4800" dirty="0"/>
              <a:t>, M., </a:t>
            </a:r>
            <a:r>
              <a:rPr lang="sk-SK" sz="4800" dirty="0" err="1"/>
              <a:t>Ciacci</a:t>
            </a:r>
            <a:r>
              <a:rPr lang="sk-SK" sz="4800" dirty="0"/>
              <a:t>, J.D., and </a:t>
            </a:r>
            <a:r>
              <a:rPr lang="sk-SK" sz="4800" dirty="0" err="1"/>
              <a:t>Marsala</a:t>
            </a:r>
            <a:r>
              <a:rPr lang="sk-SK" sz="4800" dirty="0"/>
              <a:t>, M.: ‘</a:t>
            </a:r>
            <a:r>
              <a:rPr lang="sk-SK" sz="4800" dirty="0" err="1"/>
              <a:t>Chronic</a:t>
            </a:r>
            <a:r>
              <a:rPr lang="sk-SK" sz="4800" dirty="0"/>
              <a:t> </a:t>
            </a:r>
            <a:r>
              <a:rPr lang="sk-SK" sz="4800" dirty="0" err="1"/>
              <a:t>Spinal</a:t>
            </a:r>
            <a:r>
              <a:rPr lang="sk-SK" sz="4800" dirty="0"/>
              <a:t> </a:t>
            </a:r>
            <a:r>
              <a:rPr lang="sk-SK" sz="4800" dirty="0" err="1"/>
              <a:t>Compression</a:t>
            </a:r>
            <a:r>
              <a:rPr lang="sk-SK" sz="4800" dirty="0"/>
              <a:t> Model in </a:t>
            </a:r>
            <a:r>
              <a:rPr lang="sk-SK" sz="4800" dirty="0" err="1"/>
              <a:t>Minipigs</a:t>
            </a:r>
            <a:r>
              <a:rPr lang="sk-SK" sz="4800" dirty="0"/>
              <a:t>: A </a:t>
            </a:r>
            <a:r>
              <a:rPr lang="sk-SK" sz="4800" dirty="0" err="1"/>
              <a:t>Systematic</a:t>
            </a:r>
            <a:r>
              <a:rPr lang="sk-SK" sz="4800" dirty="0"/>
              <a:t> </a:t>
            </a:r>
            <a:r>
              <a:rPr lang="sk-SK" sz="4800" dirty="0" err="1"/>
              <a:t>Behavioral</a:t>
            </a:r>
            <a:r>
              <a:rPr lang="sk-SK" sz="4800" dirty="0"/>
              <a:t>, </a:t>
            </a:r>
            <a:r>
              <a:rPr lang="sk-SK" sz="4800" dirty="0" err="1"/>
              <a:t>Qualitative</a:t>
            </a:r>
            <a:r>
              <a:rPr lang="sk-SK" sz="4800" dirty="0"/>
              <a:t>, and </a:t>
            </a:r>
            <a:r>
              <a:rPr lang="sk-SK" sz="4800" dirty="0" err="1"/>
              <a:t>Quantitative</a:t>
            </a:r>
            <a:r>
              <a:rPr lang="sk-SK" sz="4800" dirty="0"/>
              <a:t> </a:t>
            </a:r>
            <a:r>
              <a:rPr lang="sk-SK" sz="4800" dirty="0" err="1"/>
              <a:t>Neuropathological</a:t>
            </a:r>
            <a:r>
              <a:rPr lang="sk-SK" sz="4800" dirty="0"/>
              <a:t> Study’, J. </a:t>
            </a:r>
            <a:r>
              <a:rPr lang="sk-SK" sz="4800" dirty="0" err="1"/>
              <a:t>Neurotrauma</a:t>
            </a:r>
            <a:r>
              <a:rPr lang="sk-SK" sz="4800" dirty="0"/>
              <a:t>, 2012, 29, (3), </a:t>
            </a:r>
            <a:r>
              <a:rPr lang="sk-SK" sz="4800" dirty="0" err="1"/>
              <a:t>pp</a:t>
            </a:r>
            <a:r>
              <a:rPr lang="sk-SK" sz="4800" dirty="0"/>
              <a:t>. 499-513</a:t>
            </a:r>
          </a:p>
          <a:p>
            <a:pPr marL="742950" lvl="0" indent="-742950">
              <a:buFont typeface="+mj-lt"/>
              <a:buAutoNum type="arabicPeriod"/>
            </a:pPr>
            <a:r>
              <a:rPr lang="sk-SK" sz="4800" dirty="0" err="1"/>
              <a:t>Hashim</a:t>
            </a:r>
            <a:r>
              <a:rPr lang="sk-SK" sz="4800" dirty="0"/>
              <a:t>, A., </a:t>
            </a:r>
            <a:r>
              <a:rPr lang="sk-SK" sz="4800" dirty="0" err="1"/>
              <a:t>Molcan</a:t>
            </a:r>
            <a:r>
              <a:rPr lang="sk-SK" sz="4800" dirty="0"/>
              <a:t>, M., </a:t>
            </a:r>
            <a:r>
              <a:rPr lang="sk-SK" sz="4800" dirty="0" err="1"/>
              <a:t>Kovac</a:t>
            </a:r>
            <a:r>
              <a:rPr lang="sk-SK" sz="4800" dirty="0"/>
              <a:t>, J., </a:t>
            </a:r>
            <a:r>
              <a:rPr lang="sk-SK" sz="4800" dirty="0" err="1"/>
              <a:t>Varchulova</a:t>
            </a:r>
            <a:r>
              <a:rPr lang="sk-SK" sz="4800" dirty="0"/>
              <a:t>, Z., </a:t>
            </a:r>
            <a:r>
              <a:rPr lang="sk-SK" sz="4800" dirty="0" err="1"/>
              <a:t>Gojzewski</a:t>
            </a:r>
            <a:r>
              <a:rPr lang="sk-SK" sz="4800" dirty="0"/>
              <a:t>, H., </a:t>
            </a:r>
            <a:r>
              <a:rPr lang="sk-SK" sz="4800" dirty="0" err="1"/>
              <a:t>Makowski</a:t>
            </a:r>
            <a:r>
              <a:rPr lang="sk-SK" sz="4800" dirty="0"/>
              <a:t>, M., </a:t>
            </a:r>
            <a:r>
              <a:rPr lang="sk-SK" sz="4800" dirty="0" err="1"/>
              <a:t>Kopcansky</a:t>
            </a:r>
            <a:r>
              <a:rPr lang="sk-SK" sz="4800" dirty="0"/>
              <a:t>, P., Tomori, Z., and Timko, M.: ‘</a:t>
            </a:r>
            <a:r>
              <a:rPr lang="sk-SK" sz="4800" dirty="0" err="1"/>
              <a:t>The</a:t>
            </a:r>
            <a:r>
              <a:rPr lang="sk-SK" sz="4800" dirty="0"/>
              <a:t> </a:t>
            </a:r>
            <a:r>
              <a:rPr lang="sk-SK" sz="4800" dirty="0" err="1"/>
              <a:t>Influence</a:t>
            </a:r>
            <a:r>
              <a:rPr lang="sk-SK" sz="4800" dirty="0"/>
              <a:t> </a:t>
            </a:r>
            <a:r>
              <a:rPr lang="sk-SK" sz="4800" dirty="0" err="1"/>
              <a:t>of</a:t>
            </a:r>
            <a:r>
              <a:rPr lang="sk-SK" sz="4800" dirty="0"/>
              <a:t> </a:t>
            </a:r>
            <a:r>
              <a:rPr lang="sk-SK" sz="4800" dirty="0" err="1"/>
              <a:t>Morphology</a:t>
            </a:r>
            <a:r>
              <a:rPr lang="sk-SK" sz="4800" dirty="0"/>
              <a:t> on </a:t>
            </a:r>
            <a:r>
              <a:rPr lang="sk-SK" sz="4800" dirty="0" err="1"/>
              <a:t>Magnetic</a:t>
            </a:r>
            <a:r>
              <a:rPr lang="sk-SK" sz="4800" dirty="0"/>
              <a:t> </a:t>
            </a:r>
            <a:r>
              <a:rPr lang="sk-SK" sz="4800" dirty="0" err="1"/>
              <a:t>Properties</a:t>
            </a:r>
            <a:r>
              <a:rPr lang="sk-SK" sz="4800" dirty="0"/>
              <a:t> </a:t>
            </a:r>
            <a:r>
              <a:rPr lang="sk-SK" sz="4800" dirty="0" err="1"/>
              <a:t>of</a:t>
            </a:r>
            <a:r>
              <a:rPr lang="sk-SK" sz="4800" dirty="0"/>
              <a:t> </a:t>
            </a:r>
            <a:r>
              <a:rPr lang="sk-SK" sz="4800" dirty="0" err="1"/>
              <a:t>Magnetosomes</a:t>
            </a:r>
            <a:r>
              <a:rPr lang="sk-SK" sz="4800" dirty="0"/>
              <a:t>’, Acta </a:t>
            </a:r>
            <a:r>
              <a:rPr lang="sk-SK" sz="4800" dirty="0" err="1"/>
              <a:t>Phys</a:t>
            </a:r>
            <a:r>
              <a:rPr lang="sk-SK" sz="4800" dirty="0"/>
              <a:t>. Pol. A, 2012, 121, (5-6), </a:t>
            </a:r>
            <a:r>
              <a:rPr lang="sk-SK" sz="4800" dirty="0" err="1"/>
              <a:t>pp</a:t>
            </a:r>
            <a:r>
              <a:rPr lang="sk-SK" sz="4800" dirty="0"/>
              <a:t>. 1250-1252</a:t>
            </a:r>
          </a:p>
          <a:p>
            <a:pPr marL="742950" lvl="0" indent="-742950">
              <a:buFont typeface="+mj-lt"/>
              <a:buAutoNum type="arabicPeriod"/>
            </a:pPr>
            <a:r>
              <a:rPr lang="sk-SK" sz="4800" dirty="0" err="1"/>
              <a:t>Gojzewski</a:t>
            </a:r>
            <a:r>
              <a:rPr lang="sk-SK" sz="4800" dirty="0"/>
              <a:t>, H., </a:t>
            </a:r>
            <a:r>
              <a:rPr lang="sk-SK" sz="4800" dirty="0" err="1"/>
              <a:t>Makowski</a:t>
            </a:r>
            <a:r>
              <a:rPr lang="sk-SK" sz="4800" dirty="0"/>
              <a:t>, M., </a:t>
            </a:r>
            <a:r>
              <a:rPr lang="sk-SK" sz="4800" dirty="0" err="1"/>
              <a:t>Hashim</a:t>
            </a:r>
            <a:r>
              <a:rPr lang="sk-SK" sz="4800" dirty="0"/>
              <a:t>, A., </a:t>
            </a:r>
            <a:r>
              <a:rPr lang="sk-SK" sz="4800" dirty="0" err="1"/>
              <a:t>Kopcansky</a:t>
            </a:r>
            <a:r>
              <a:rPr lang="sk-SK" sz="4800" dirty="0"/>
              <a:t>, P., Tomori, Z., and Timko, M.: ‘</a:t>
            </a:r>
            <a:r>
              <a:rPr lang="sk-SK" sz="4800" dirty="0" err="1"/>
              <a:t>Magnetosomes</a:t>
            </a:r>
            <a:r>
              <a:rPr lang="sk-SK" sz="4800" dirty="0"/>
              <a:t> on </a:t>
            </a:r>
            <a:r>
              <a:rPr lang="sk-SK" sz="4800" dirty="0" err="1"/>
              <a:t>surface</a:t>
            </a:r>
            <a:r>
              <a:rPr lang="sk-SK" sz="4800" dirty="0"/>
              <a:t>: </a:t>
            </a:r>
            <a:r>
              <a:rPr lang="sk-SK" sz="4800" dirty="0" err="1"/>
              <a:t>an</a:t>
            </a:r>
            <a:r>
              <a:rPr lang="sk-SK" sz="4800" dirty="0"/>
              <a:t> </a:t>
            </a:r>
            <a:r>
              <a:rPr lang="sk-SK" sz="4800" dirty="0" err="1"/>
              <a:t>imaging</a:t>
            </a:r>
            <a:r>
              <a:rPr lang="sk-SK" sz="4800" dirty="0"/>
              <a:t> study </a:t>
            </a:r>
            <a:r>
              <a:rPr lang="sk-SK" sz="4800" dirty="0" err="1"/>
              <a:t>approach</a:t>
            </a:r>
            <a:r>
              <a:rPr lang="sk-SK" sz="4800" dirty="0"/>
              <a:t>’, </a:t>
            </a:r>
            <a:r>
              <a:rPr lang="sk-SK" sz="4800" dirty="0" err="1"/>
              <a:t>Scanning</a:t>
            </a:r>
            <a:r>
              <a:rPr lang="sk-SK" sz="4800" dirty="0"/>
              <a:t>, 2012, 34, (3), </a:t>
            </a:r>
            <a:r>
              <a:rPr lang="sk-SK" sz="4800" dirty="0" err="1"/>
              <a:t>pp</a:t>
            </a:r>
            <a:r>
              <a:rPr lang="sk-SK" sz="4800" dirty="0"/>
              <a:t>. </a:t>
            </a:r>
            <a:r>
              <a:rPr lang="sk-SK" sz="4800" dirty="0" smtClean="0"/>
              <a:t>159-169</a:t>
            </a:r>
          </a:p>
          <a:p>
            <a:pPr lvl="1"/>
            <a:r>
              <a:rPr lang="sk-SK" sz="4800" dirty="0" smtClean="0"/>
              <a:t>Tomori, Z., </a:t>
            </a:r>
            <a:r>
              <a:rPr lang="sk-SK" sz="4800" dirty="0" err="1" smtClean="0"/>
              <a:t>Keša</a:t>
            </a:r>
            <a:r>
              <a:rPr lang="sk-SK" sz="4800" dirty="0" smtClean="0"/>
              <a:t>, P., Nikorovič, M., </a:t>
            </a:r>
            <a:r>
              <a:rPr lang="sk-SK" sz="4800" dirty="0" err="1" smtClean="0"/>
              <a:t>Kaňka</a:t>
            </a:r>
            <a:r>
              <a:rPr lang="sk-SK" sz="4800" dirty="0" smtClean="0"/>
              <a:t>, J., </a:t>
            </a:r>
            <a:r>
              <a:rPr lang="sk-SK" sz="4800" dirty="0" err="1" smtClean="0"/>
              <a:t>Jákl</a:t>
            </a:r>
            <a:r>
              <a:rPr lang="sk-SK" sz="4800" dirty="0" smtClean="0"/>
              <a:t>, P., Šerý, M., </a:t>
            </a:r>
            <a:r>
              <a:rPr lang="sk-SK" sz="4800" dirty="0" err="1" smtClean="0"/>
              <a:t>Bernatová</a:t>
            </a:r>
            <a:r>
              <a:rPr lang="sk-SK" sz="4800" dirty="0" smtClean="0"/>
              <a:t>, S., </a:t>
            </a:r>
            <a:r>
              <a:rPr lang="sk-SK" sz="4800" dirty="0" err="1" smtClean="0"/>
              <a:t>Valušová</a:t>
            </a:r>
            <a:r>
              <a:rPr lang="sk-SK" sz="4800" dirty="0" smtClean="0"/>
              <a:t>, E., </a:t>
            </a:r>
            <a:r>
              <a:rPr lang="sk-SK" sz="4800" dirty="0" err="1" smtClean="0"/>
              <a:t>Antalík</a:t>
            </a:r>
            <a:r>
              <a:rPr lang="sk-SK" sz="4800" dirty="0" smtClean="0"/>
              <a:t>, M., and </a:t>
            </a:r>
            <a:r>
              <a:rPr lang="sk-SK" sz="4800" dirty="0" err="1" smtClean="0"/>
              <a:t>Zemánek</a:t>
            </a:r>
            <a:r>
              <a:rPr lang="sk-SK" sz="4800" dirty="0" smtClean="0"/>
              <a:t>, P.: ‘</a:t>
            </a:r>
            <a:r>
              <a:rPr lang="sk-SK" sz="4800" dirty="0" err="1" smtClean="0"/>
              <a:t>Holographic</a:t>
            </a:r>
            <a:r>
              <a:rPr lang="sk-SK" sz="4800" dirty="0" smtClean="0"/>
              <a:t> </a:t>
            </a:r>
            <a:r>
              <a:rPr lang="sk-SK" sz="4800" dirty="0" err="1" smtClean="0"/>
              <a:t>Raman</a:t>
            </a:r>
            <a:r>
              <a:rPr lang="sk-SK" sz="4800" dirty="0" smtClean="0"/>
              <a:t> </a:t>
            </a:r>
            <a:r>
              <a:rPr lang="sk-SK" sz="4800" dirty="0" err="1" smtClean="0"/>
              <a:t>tweezers</a:t>
            </a:r>
            <a:r>
              <a:rPr lang="sk-SK" sz="4800" dirty="0" smtClean="0"/>
              <a:t> </a:t>
            </a:r>
            <a:r>
              <a:rPr lang="sk-SK" sz="4800" dirty="0" err="1" smtClean="0"/>
              <a:t>controlled</a:t>
            </a:r>
            <a:r>
              <a:rPr lang="sk-SK" sz="4800" dirty="0" smtClean="0"/>
              <a:t> by </a:t>
            </a:r>
            <a:r>
              <a:rPr lang="sk-SK" sz="4800" dirty="0" err="1" smtClean="0"/>
              <a:t>multi-modal</a:t>
            </a:r>
            <a:r>
              <a:rPr lang="sk-SK" sz="4800" dirty="0" smtClean="0"/>
              <a:t> </a:t>
            </a:r>
            <a:r>
              <a:rPr lang="sk-SK" sz="4800" dirty="0" err="1" smtClean="0"/>
              <a:t>natural</a:t>
            </a:r>
            <a:r>
              <a:rPr lang="sk-SK" sz="4800" dirty="0" smtClean="0"/>
              <a:t> </a:t>
            </a:r>
            <a:r>
              <a:rPr lang="sk-SK" sz="4800" dirty="0" err="1" smtClean="0"/>
              <a:t>user</a:t>
            </a:r>
            <a:r>
              <a:rPr lang="sk-SK" sz="4800" dirty="0" smtClean="0"/>
              <a:t> </a:t>
            </a:r>
            <a:r>
              <a:rPr lang="sk-SK" sz="4800" dirty="0" err="1" smtClean="0"/>
              <a:t>interface</a:t>
            </a:r>
            <a:r>
              <a:rPr lang="sk-SK" sz="4800" dirty="0" smtClean="0"/>
              <a:t>’, </a:t>
            </a:r>
            <a:r>
              <a:rPr lang="sk-SK" sz="4800" dirty="0" err="1" smtClean="0"/>
              <a:t>Journal</a:t>
            </a:r>
            <a:r>
              <a:rPr lang="sk-SK" sz="4800" dirty="0" smtClean="0"/>
              <a:t> </a:t>
            </a:r>
            <a:r>
              <a:rPr lang="sk-SK" sz="4800" dirty="0" err="1" smtClean="0"/>
              <a:t>of</a:t>
            </a:r>
            <a:r>
              <a:rPr lang="sk-SK" sz="4800" dirty="0" smtClean="0"/>
              <a:t> </a:t>
            </a:r>
            <a:r>
              <a:rPr lang="sk-SK" sz="4800" dirty="0" err="1" smtClean="0"/>
              <a:t>Optics</a:t>
            </a:r>
            <a:r>
              <a:rPr lang="sk-SK" sz="4800" dirty="0" smtClean="0"/>
              <a:t>, 2016, 18, (1), </a:t>
            </a:r>
            <a:r>
              <a:rPr lang="sk-SK" sz="4800" dirty="0" err="1" smtClean="0"/>
              <a:t>pp</a:t>
            </a:r>
            <a:r>
              <a:rPr lang="sk-SK" sz="4800" dirty="0" smtClean="0"/>
              <a:t>. 015602 (IF 2.059) – </a:t>
            </a:r>
            <a:r>
              <a:rPr lang="sk-SK" sz="4800" dirty="0" err="1" smtClean="0"/>
              <a:t>published</a:t>
            </a:r>
            <a:r>
              <a:rPr lang="sk-SK" sz="4800" dirty="0" smtClean="0"/>
              <a:t> 18. November 2015.</a:t>
            </a:r>
          </a:p>
          <a:p>
            <a:pPr marL="0" indent="0">
              <a:buNone/>
            </a:pPr>
            <a:endParaRPr lang="sk-SK" sz="5600" dirty="0" smtClean="0"/>
          </a:p>
          <a:p>
            <a:pPr marL="0" indent="0">
              <a:buNone/>
            </a:pPr>
            <a:r>
              <a:rPr lang="sk-SK" sz="5600" b="1" dirty="0" smtClean="0"/>
              <a:t>WOS, SCOPUS</a:t>
            </a:r>
            <a:endParaRPr lang="sk-SK" sz="4400" b="1" dirty="0" smtClean="0"/>
          </a:p>
          <a:p>
            <a:pPr marL="742950" lvl="0" indent="-742950">
              <a:buFont typeface="+mj-lt"/>
              <a:buAutoNum type="arabicPeriod"/>
            </a:pPr>
            <a:r>
              <a:rPr lang="sk-SK" sz="4200" dirty="0" smtClean="0"/>
              <a:t>Tomori, Z., Vanko, P., and </a:t>
            </a:r>
            <a:r>
              <a:rPr lang="sk-SK" sz="4200" dirty="0" err="1" smtClean="0"/>
              <a:t>Vaitovic</a:t>
            </a:r>
            <a:r>
              <a:rPr lang="sk-SK" sz="4200" dirty="0" smtClean="0"/>
              <a:t>, B.: ‘</a:t>
            </a:r>
            <a:r>
              <a:rPr lang="sk-SK" sz="4200" dirty="0" err="1" smtClean="0"/>
              <a:t>Using</a:t>
            </a:r>
            <a:r>
              <a:rPr lang="sk-SK" sz="4200" dirty="0" smtClean="0"/>
              <a:t> </a:t>
            </a:r>
            <a:r>
              <a:rPr lang="sk-SK" sz="4200" dirty="0" err="1" smtClean="0"/>
              <a:t>of</a:t>
            </a:r>
            <a:r>
              <a:rPr lang="sk-SK" sz="4200" dirty="0" smtClean="0"/>
              <a:t> </a:t>
            </a:r>
            <a:r>
              <a:rPr lang="sk-SK" sz="4200" dirty="0" err="1" smtClean="0"/>
              <a:t>low-cost</a:t>
            </a:r>
            <a:r>
              <a:rPr lang="sk-SK" sz="4200" dirty="0" smtClean="0"/>
              <a:t> 3D </a:t>
            </a:r>
            <a:r>
              <a:rPr lang="sk-SK" sz="4200" dirty="0" err="1" smtClean="0"/>
              <a:t>cameras</a:t>
            </a:r>
            <a:r>
              <a:rPr lang="sk-SK" sz="4200" dirty="0" smtClean="0"/>
              <a:t> to </a:t>
            </a:r>
            <a:r>
              <a:rPr lang="sk-SK" sz="4200" dirty="0" err="1" smtClean="0"/>
              <a:t>control</a:t>
            </a:r>
            <a:r>
              <a:rPr lang="sk-SK" sz="4200" dirty="0" smtClean="0"/>
              <a:t> </a:t>
            </a:r>
            <a:r>
              <a:rPr lang="sk-SK" sz="4200" dirty="0" err="1" smtClean="0"/>
              <a:t>interactive</a:t>
            </a:r>
            <a:r>
              <a:rPr lang="sk-SK" sz="4200" dirty="0" smtClean="0"/>
              <a:t> </a:t>
            </a:r>
            <a:r>
              <a:rPr lang="sk-SK" sz="4200" dirty="0" err="1" smtClean="0"/>
              <a:t>exhibits</a:t>
            </a:r>
            <a:r>
              <a:rPr lang="sk-SK" sz="4200" dirty="0" smtClean="0"/>
              <a:t> in </a:t>
            </a:r>
            <a:r>
              <a:rPr lang="sk-SK" sz="4200" dirty="0" err="1" smtClean="0"/>
              <a:t>science</a:t>
            </a:r>
            <a:r>
              <a:rPr lang="sk-SK" sz="4200" dirty="0" smtClean="0"/>
              <a:t> center.’, in </a:t>
            </a:r>
            <a:r>
              <a:rPr lang="sk-SK" sz="4200" dirty="0" err="1" smtClean="0"/>
              <a:t>Sincak</a:t>
            </a:r>
            <a:r>
              <a:rPr lang="sk-SK" sz="4200" dirty="0" smtClean="0"/>
              <a:t>, P., </a:t>
            </a:r>
            <a:r>
              <a:rPr lang="sk-SK" sz="4200" dirty="0" err="1" smtClean="0"/>
              <a:t>Hartono</a:t>
            </a:r>
            <a:r>
              <a:rPr lang="sk-SK" sz="4200" dirty="0" smtClean="0"/>
              <a:t>, P., </a:t>
            </a:r>
            <a:r>
              <a:rPr lang="sk-SK" sz="4200" dirty="0" err="1" smtClean="0"/>
              <a:t>Vircíkova</a:t>
            </a:r>
            <a:r>
              <a:rPr lang="sk-SK" sz="4200" dirty="0" smtClean="0"/>
              <a:t>, M., </a:t>
            </a:r>
            <a:r>
              <a:rPr lang="sk-SK" sz="4200" dirty="0" err="1" smtClean="0"/>
              <a:t>Vascák</a:t>
            </a:r>
            <a:r>
              <a:rPr lang="sk-SK" sz="4200" dirty="0" smtClean="0"/>
              <a:t>, J., and </a:t>
            </a:r>
            <a:r>
              <a:rPr lang="sk-SK" sz="4200" dirty="0" err="1" smtClean="0"/>
              <a:t>Jaksa</a:t>
            </a:r>
            <a:r>
              <a:rPr lang="sk-SK" sz="4200" dirty="0" smtClean="0"/>
              <a:t>, R. (</a:t>
            </a:r>
            <a:r>
              <a:rPr lang="sk-SK" sz="4200" dirty="0" err="1" smtClean="0"/>
              <a:t>Eds</a:t>
            </a:r>
            <a:r>
              <a:rPr lang="sk-SK" sz="4200" dirty="0" smtClean="0"/>
              <a:t>.): ‘</a:t>
            </a:r>
            <a:r>
              <a:rPr lang="sk-SK" sz="4200" dirty="0" err="1" smtClean="0"/>
              <a:t>Emergent</a:t>
            </a:r>
            <a:r>
              <a:rPr lang="sk-SK" sz="4200" dirty="0" smtClean="0"/>
              <a:t> </a:t>
            </a:r>
            <a:r>
              <a:rPr lang="sk-SK" sz="4200" dirty="0" err="1" smtClean="0"/>
              <a:t>Trends</a:t>
            </a:r>
            <a:r>
              <a:rPr lang="sk-SK" sz="4200" dirty="0" smtClean="0"/>
              <a:t> in </a:t>
            </a:r>
            <a:r>
              <a:rPr lang="sk-SK" sz="4200" dirty="0" err="1" smtClean="0"/>
              <a:t>Robotics</a:t>
            </a:r>
            <a:r>
              <a:rPr lang="sk-SK" sz="4200" dirty="0" smtClean="0"/>
              <a:t> and </a:t>
            </a:r>
            <a:r>
              <a:rPr lang="sk-SK" sz="4200" dirty="0" err="1" smtClean="0"/>
              <a:t>Intelligent</a:t>
            </a:r>
            <a:r>
              <a:rPr lang="sk-SK" sz="4200" dirty="0" smtClean="0"/>
              <a:t> </a:t>
            </a:r>
            <a:r>
              <a:rPr lang="sk-SK" sz="4200" dirty="0" err="1" smtClean="0"/>
              <a:t>Systems</a:t>
            </a:r>
            <a:r>
              <a:rPr lang="sk-SK" sz="4200" dirty="0" smtClean="0"/>
              <a:t>: </a:t>
            </a:r>
            <a:r>
              <a:rPr lang="sk-SK" sz="4200" dirty="0" err="1" smtClean="0"/>
              <a:t>Where</a:t>
            </a:r>
            <a:r>
              <a:rPr lang="sk-SK" sz="4200" dirty="0" smtClean="0"/>
              <a:t> </a:t>
            </a:r>
            <a:r>
              <a:rPr lang="sk-SK" sz="4200" dirty="0" err="1" smtClean="0"/>
              <a:t>Is</a:t>
            </a:r>
            <a:r>
              <a:rPr lang="sk-SK" sz="4200" dirty="0" smtClean="0"/>
              <a:t> </a:t>
            </a:r>
            <a:r>
              <a:rPr lang="sk-SK" sz="4200" dirty="0" err="1" smtClean="0"/>
              <a:t>the</a:t>
            </a:r>
            <a:r>
              <a:rPr lang="sk-SK" sz="4200" dirty="0" smtClean="0"/>
              <a:t> Role </a:t>
            </a:r>
            <a:r>
              <a:rPr lang="sk-SK" sz="4200" dirty="0" err="1" smtClean="0"/>
              <a:t>of</a:t>
            </a:r>
            <a:r>
              <a:rPr lang="sk-SK" sz="4200" dirty="0" smtClean="0"/>
              <a:t> </a:t>
            </a:r>
            <a:r>
              <a:rPr lang="sk-SK" sz="4200" dirty="0" err="1" smtClean="0"/>
              <a:t>Intelligent</a:t>
            </a:r>
            <a:r>
              <a:rPr lang="sk-SK" sz="4200" dirty="0" smtClean="0"/>
              <a:t> Technologies in </a:t>
            </a:r>
            <a:r>
              <a:rPr lang="sk-SK" sz="4200" dirty="0" err="1" smtClean="0"/>
              <a:t>the</a:t>
            </a:r>
            <a:r>
              <a:rPr lang="sk-SK" sz="4200" dirty="0" smtClean="0"/>
              <a:t> </a:t>
            </a:r>
            <a:r>
              <a:rPr lang="sk-SK" sz="4200" dirty="0" err="1" smtClean="0"/>
              <a:t>Next</a:t>
            </a:r>
            <a:r>
              <a:rPr lang="sk-SK" sz="4200" dirty="0" smtClean="0"/>
              <a:t> </a:t>
            </a:r>
            <a:r>
              <a:rPr lang="sk-SK" sz="4200" dirty="0" err="1" smtClean="0"/>
              <a:t>Generation</a:t>
            </a:r>
            <a:r>
              <a:rPr lang="sk-SK" sz="4200" dirty="0" smtClean="0"/>
              <a:t> </a:t>
            </a:r>
            <a:r>
              <a:rPr lang="sk-SK" sz="4200" dirty="0" err="1" smtClean="0"/>
              <a:t>of</a:t>
            </a:r>
            <a:r>
              <a:rPr lang="sk-SK" sz="4200" dirty="0" smtClean="0"/>
              <a:t> </a:t>
            </a:r>
            <a:r>
              <a:rPr lang="sk-SK" sz="4200" dirty="0" err="1" smtClean="0"/>
              <a:t>Robots</a:t>
            </a:r>
            <a:r>
              <a:rPr lang="sk-SK" sz="4200" dirty="0" smtClean="0"/>
              <a:t>?’ (</a:t>
            </a:r>
            <a:r>
              <a:rPr lang="sk-SK" sz="4200" dirty="0" err="1" smtClean="0"/>
              <a:t>Springer</a:t>
            </a:r>
            <a:r>
              <a:rPr lang="sk-SK" sz="4200" dirty="0" smtClean="0"/>
              <a:t>, 2015), </a:t>
            </a:r>
            <a:r>
              <a:rPr lang="sk-SK" sz="4200" dirty="0" err="1" smtClean="0"/>
              <a:t>pp</a:t>
            </a:r>
            <a:r>
              <a:rPr lang="sk-SK" sz="4200" dirty="0" smtClean="0"/>
              <a:t>. 273-283</a:t>
            </a:r>
          </a:p>
          <a:p>
            <a:pPr marL="742950" lvl="0" indent="-742950">
              <a:buFont typeface="+mj-lt"/>
              <a:buAutoNum type="arabicPeriod"/>
            </a:pPr>
            <a:r>
              <a:rPr lang="sk-SK" sz="4200" dirty="0" smtClean="0"/>
              <a:t>Tomori, Z., </a:t>
            </a:r>
            <a:r>
              <a:rPr lang="sk-SK" sz="4200" dirty="0" err="1" smtClean="0"/>
              <a:t>Kanka</a:t>
            </a:r>
            <a:r>
              <a:rPr lang="sk-SK" sz="4200" dirty="0" smtClean="0"/>
              <a:t>, J., </a:t>
            </a:r>
            <a:r>
              <a:rPr lang="sk-SK" sz="4200" dirty="0" err="1" smtClean="0"/>
              <a:t>Kesa</a:t>
            </a:r>
            <a:r>
              <a:rPr lang="sk-SK" sz="4200" dirty="0" smtClean="0"/>
              <a:t>, P., </a:t>
            </a:r>
            <a:r>
              <a:rPr lang="sk-SK" sz="4200" dirty="0" err="1" smtClean="0"/>
              <a:t>Jakl</a:t>
            </a:r>
            <a:r>
              <a:rPr lang="sk-SK" sz="4200" dirty="0" smtClean="0"/>
              <a:t>, P., </a:t>
            </a:r>
            <a:r>
              <a:rPr lang="sk-SK" sz="4200" dirty="0" err="1" smtClean="0"/>
              <a:t>Sery</a:t>
            </a:r>
            <a:r>
              <a:rPr lang="sk-SK" sz="4200" dirty="0" smtClean="0"/>
              <a:t>, M., </a:t>
            </a:r>
            <a:r>
              <a:rPr lang="sk-SK" sz="4200" dirty="0" err="1" smtClean="0"/>
              <a:t>Bernatova</a:t>
            </a:r>
            <a:r>
              <a:rPr lang="sk-SK" sz="4200" dirty="0" smtClean="0"/>
              <a:t>, S., </a:t>
            </a:r>
            <a:r>
              <a:rPr lang="sk-SK" sz="4200" dirty="0" err="1" smtClean="0"/>
              <a:t>Antalik</a:t>
            </a:r>
            <a:r>
              <a:rPr lang="sk-SK" sz="4200" dirty="0" smtClean="0"/>
              <a:t>, M., and </a:t>
            </a:r>
            <a:r>
              <a:rPr lang="sk-SK" sz="4200" dirty="0" err="1" smtClean="0"/>
              <a:t>Zemanek</a:t>
            </a:r>
            <a:r>
              <a:rPr lang="sk-SK" sz="4200" dirty="0" smtClean="0"/>
              <a:t>, P.: ‘</a:t>
            </a:r>
            <a:r>
              <a:rPr lang="sk-SK" sz="4200" dirty="0" err="1" smtClean="0"/>
              <a:t>Natural</a:t>
            </a:r>
            <a:r>
              <a:rPr lang="sk-SK" sz="4200" dirty="0" smtClean="0"/>
              <a:t> </a:t>
            </a:r>
            <a:r>
              <a:rPr lang="sk-SK" sz="4200" dirty="0" err="1" smtClean="0"/>
              <a:t>user</a:t>
            </a:r>
            <a:r>
              <a:rPr lang="sk-SK" sz="4200" dirty="0" smtClean="0"/>
              <a:t> </a:t>
            </a:r>
            <a:r>
              <a:rPr lang="sk-SK" sz="4200" dirty="0" err="1" smtClean="0"/>
              <a:t>interface</a:t>
            </a:r>
            <a:r>
              <a:rPr lang="sk-SK" sz="4200" dirty="0" smtClean="0"/>
              <a:t> </a:t>
            </a:r>
            <a:r>
              <a:rPr lang="sk-SK" sz="4200" dirty="0" err="1" smtClean="0"/>
              <a:t>as</a:t>
            </a:r>
            <a:r>
              <a:rPr lang="sk-SK" sz="4200" dirty="0" smtClean="0"/>
              <a:t> a </a:t>
            </a:r>
            <a:r>
              <a:rPr lang="sk-SK" sz="4200" dirty="0" err="1" smtClean="0"/>
              <a:t>supplement</a:t>
            </a:r>
            <a:r>
              <a:rPr lang="sk-SK" sz="4200" dirty="0" smtClean="0"/>
              <a:t> </a:t>
            </a:r>
            <a:r>
              <a:rPr lang="sk-SK" sz="4200" dirty="0" err="1" smtClean="0"/>
              <a:t>of</a:t>
            </a:r>
            <a:r>
              <a:rPr lang="sk-SK" sz="4200" dirty="0" smtClean="0"/>
              <a:t> </a:t>
            </a:r>
            <a:r>
              <a:rPr lang="sk-SK" sz="4200" dirty="0" err="1" smtClean="0"/>
              <a:t>the</a:t>
            </a:r>
            <a:r>
              <a:rPr lang="sk-SK" sz="4200" dirty="0" smtClean="0"/>
              <a:t> </a:t>
            </a:r>
            <a:r>
              <a:rPr lang="sk-SK" sz="4200" dirty="0" err="1" smtClean="0"/>
              <a:t>holographic</a:t>
            </a:r>
            <a:r>
              <a:rPr lang="sk-SK" sz="4200" dirty="0" smtClean="0"/>
              <a:t> </a:t>
            </a:r>
            <a:r>
              <a:rPr lang="sk-SK" sz="4200" dirty="0" err="1" smtClean="0"/>
              <a:t>Raman</a:t>
            </a:r>
            <a:r>
              <a:rPr lang="sk-SK" sz="4200" dirty="0" smtClean="0"/>
              <a:t> </a:t>
            </a:r>
            <a:r>
              <a:rPr lang="sk-SK" sz="4200" dirty="0" err="1" smtClean="0"/>
              <a:t>tweezers</a:t>
            </a:r>
            <a:r>
              <a:rPr lang="sk-SK" sz="4200" dirty="0" smtClean="0"/>
              <a:t>’. </a:t>
            </a:r>
            <a:r>
              <a:rPr lang="sk-SK" sz="4200" dirty="0" err="1" smtClean="0"/>
              <a:t>Proc</a:t>
            </a:r>
            <a:r>
              <a:rPr lang="sk-SK" sz="4200" dirty="0" smtClean="0"/>
              <a:t>. </a:t>
            </a:r>
            <a:r>
              <a:rPr lang="sk-SK" sz="4200" dirty="0" err="1" smtClean="0"/>
              <a:t>Optical</a:t>
            </a:r>
            <a:r>
              <a:rPr lang="sk-SK" sz="4200" dirty="0" smtClean="0"/>
              <a:t> </a:t>
            </a:r>
            <a:r>
              <a:rPr lang="sk-SK" sz="4200" dirty="0" err="1" smtClean="0"/>
              <a:t>Trapping</a:t>
            </a:r>
            <a:r>
              <a:rPr lang="sk-SK" sz="4200" dirty="0" smtClean="0"/>
              <a:t> and </a:t>
            </a:r>
            <a:r>
              <a:rPr lang="sk-SK" sz="4200" dirty="0" err="1" smtClean="0"/>
              <a:t>Optical</a:t>
            </a:r>
            <a:r>
              <a:rPr lang="sk-SK" sz="4200" dirty="0" smtClean="0"/>
              <a:t> </a:t>
            </a:r>
            <a:r>
              <a:rPr lang="sk-SK" sz="4200" dirty="0" err="1" smtClean="0"/>
              <a:t>Micromanipulation</a:t>
            </a:r>
            <a:r>
              <a:rPr lang="sk-SK" sz="4200" dirty="0" smtClean="0"/>
              <a:t> XI, San </a:t>
            </a:r>
            <a:r>
              <a:rPr lang="sk-SK" sz="4200" dirty="0" err="1" smtClean="0"/>
              <a:t>Diego</a:t>
            </a:r>
            <a:r>
              <a:rPr lang="sk-SK" sz="4200" dirty="0" smtClean="0"/>
              <a:t>, CA,  USA, September 16 2014 </a:t>
            </a:r>
            <a:r>
              <a:rPr lang="sk-SK" sz="4200" dirty="0" err="1" smtClean="0"/>
              <a:t>pp</a:t>
            </a:r>
            <a:r>
              <a:rPr lang="sk-SK" sz="4200" dirty="0" smtClean="0"/>
              <a:t>. </a:t>
            </a:r>
            <a:r>
              <a:rPr lang="sk-SK" sz="4200" dirty="0" err="1" smtClean="0"/>
              <a:t>Pages</a:t>
            </a:r>
            <a:endParaRPr lang="sk-SK" sz="4200" dirty="0" smtClean="0"/>
          </a:p>
          <a:p>
            <a:pPr marL="742950" lvl="0" indent="-742950">
              <a:buFont typeface="+mj-lt"/>
              <a:buAutoNum type="arabicPeriod"/>
            </a:pPr>
            <a:r>
              <a:rPr lang="sk-SK" sz="4200" dirty="0" err="1" smtClean="0"/>
              <a:t>Gargalík</a:t>
            </a:r>
            <a:r>
              <a:rPr lang="sk-SK" sz="4200" dirty="0" smtClean="0"/>
              <a:t>, R., and Tomori, Z.: ‘</a:t>
            </a:r>
            <a:r>
              <a:rPr lang="sk-SK" sz="4200" dirty="0" err="1" smtClean="0"/>
              <a:t>Control</a:t>
            </a:r>
            <a:r>
              <a:rPr lang="sk-SK" sz="4200" dirty="0" smtClean="0"/>
              <a:t> </a:t>
            </a:r>
            <a:r>
              <a:rPr lang="sk-SK" sz="4200" dirty="0" err="1" smtClean="0"/>
              <a:t>of</a:t>
            </a:r>
            <a:r>
              <a:rPr lang="sk-SK" sz="4200" dirty="0" smtClean="0"/>
              <a:t> </a:t>
            </a:r>
            <a:r>
              <a:rPr lang="sk-SK" sz="4200" dirty="0" err="1" smtClean="0"/>
              <a:t>depth-sensing</a:t>
            </a:r>
            <a:r>
              <a:rPr lang="sk-SK" sz="4200" dirty="0" smtClean="0"/>
              <a:t> </a:t>
            </a:r>
            <a:r>
              <a:rPr lang="sk-SK" sz="4200" dirty="0" err="1" smtClean="0"/>
              <a:t>camera</a:t>
            </a:r>
            <a:r>
              <a:rPr lang="sk-SK" sz="4200" dirty="0" smtClean="0"/>
              <a:t> </a:t>
            </a:r>
            <a:r>
              <a:rPr lang="sk-SK" sz="4200" dirty="0" err="1" smtClean="0"/>
              <a:t>via</a:t>
            </a:r>
            <a:r>
              <a:rPr lang="sk-SK" sz="4200" dirty="0" smtClean="0"/>
              <a:t> </a:t>
            </a:r>
            <a:r>
              <a:rPr lang="sk-SK" sz="4200" dirty="0" err="1" smtClean="0"/>
              <a:t>plane</a:t>
            </a:r>
            <a:r>
              <a:rPr lang="sk-SK" sz="4200" dirty="0" smtClean="0"/>
              <a:t> </a:t>
            </a:r>
            <a:r>
              <a:rPr lang="sk-SK" sz="4200" dirty="0" err="1" smtClean="0"/>
              <a:t>of</a:t>
            </a:r>
            <a:r>
              <a:rPr lang="sk-SK" sz="4200" dirty="0" smtClean="0"/>
              <a:t> </a:t>
            </a:r>
            <a:r>
              <a:rPr lang="sk-SK" sz="4200" dirty="0" err="1" smtClean="0"/>
              <a:t>interaction</a:t>
            </a:r>
            <a:r>
              <a:rPr lang="sk-SK" sz="4200" dirty="0" smtClean="0"/>
              <a:t>’, in </a:t>
            </a:r>
            <a:r>
              <a:rPr lang="en-US" sz="4200" dirty="0"/>
              <a:t>CEUR Workshop Proceedings, 2014, pp. 34-39</a:t>
            </a:r>
            <a:r>
              <a:rPr lang="en-US" sz="4200" dirty="0" smtClean="0"/>
              <a:t>.</a:t>
            </a:r>
            <a:endParaRPr lang="sk-SK" sz="4200" dirty="0" smtClean="0"/>
          </a:p>
          <a:p>
            <a:pPr marL="742950" lvl="0" indent="-742950">
              <a:buFont typeface="+mj-lt"/>
              <a:buAutoNum type="arabicPeriod"/>
            </a:pPr>
            <a:r>
              <a:rPr lang="sk-SK" sz="4200" dirty="0" smtClean="0"/>
              <a:t>F. Sabol, N. Bobrov, M. Novotný, T. </a:t>
            </a:r>
            <a:r>
              <a:rPr lang="sk-SK" sz="4200" dirty="0" err="1" smtClean="0"/>
              <a:t>Vasilenko</a:t>
            </a:r>
            <a:r>
              <a:rPr lang="sk-SK" sz="4200" dirty="0" smtClean="0"/>
              <a:t>, Š. </a:t>
            </a:r>
            <a:r>
              <a:rPr lang="sk-SK" sz="4200" dirty="0" err="1" smtClean="0"/>
              <a:t>Mozeš</a:t>
            </a:r>
            <a:r>
              <a:rPr lang="sk-SK" sz="4200" dirty="0" smtClean="0"/>
              <a:t>, Z. Ševčíková, A. </a:t>
            </a:r>
            <a:r>
              <a:rPr lang="sk-SK" sz="4200" dirty="0" err="1" smtClean="0"/>
              <a:t>Molčányová</a:t>
            </a:r>
            <a:r>
              <a:rPr lang="sk-SK" sz="4200" dirty="0" smtClean="0"/>
              <a:t>, R. Tkáčová, Z. Tomori, and P. Gál: ‘Skin </a:t>
            </a:r>
            <a:r>
              <a:rPr lang="sk-SK" sz="4200" dirty="0" err="1" smtClean="0"/>
              <a:t>wound</a:t>
            </a:r>
            <a:r>
              <a:rPr lang="sk-SK" sz="4200" dirty="0" smtClean="0"/>
              <a:t> </a:t>
            </a:r>
            <a:r>
              <a:rPr lang="sk-SK" sz="4200" dirty="0" err="1" smtClean="0"/>
              <a:t>healing</a:t>
            </a:r>
            <a:r>
              <a:rPr lang="sk-SK" sz="4200" dirty="0" smtClean="0"/>
              <a:t> in </a:t>
            </a:r>
            <a:r>
              <a:rPr lang="sk-SK" sz="4200" dirty="0" err="1" smtClean="0"/>
              <a:t>obese</a:t>
            </a:r>
            <a:r>
              <a:rPr lang="sk-SK" sz="4200" dirty="0" smtClean="0"/>
              <a:t> and </a:t>
            </a:r>
            <a:r>
              <a:rPr lang="sk-SK" sz="4200" dirty="0" err="1" smtClean="0"/>
              <a:t>lean</a:t>
            </a:r>
            <a:r>
              <a:rPr lang="sk-SK" sz="4200" dirty="0" smtClean="0"/>
              <a:t> </a:t>
            </a:r>
            <a:r>
              <a:rPr lang="sk-SK" sz="4200" dirty="0" err="1" smtClean="0"/>
              <a:t>male</a:t>
            </a:r>
            <a:r>
              <a:rPr lang="sk-SK" sz="4200" dirty="0" smtClean="0"/>
              <a:t> adolescent </a:t>
            </a:r>
            <a:r>
              <a:rPr lang="sk-SK" sz="4200" dirty="0" err="1" smtClean="0"/>
              <a:t>rats</a:t>
            </a:r>
            <a:r>
              <a:rPr lang="sk-SK" sz="4200" dirty="0" smtClean="0"/>
              <a:t> </a:t>
            </a:r>
            <a:r>
              <a:rPr lang="sk-SK" sz="4200" dirty="0" err="1" smtClean="0"/>
              <a:t>submitted</a:t>
            </a:r>
            <a:r>
              <a:rPr lang="sk-SK" sz="4200" dirty="0" smtClean="0"/>
              <a:t> to </a:t>
            </a:r>
            <a:r>
              <a:rPr lang="sk-SK" sz="4200" dirty="0" err="1" smtClean="0"/>
              <a:t>pre-weaning</a:t>
            </a:r>
            <a:r>
              <a:rPr lang="sk-SK" sz="4200" dirty="0" smtClean="0"/>
              <a:t> </a:t>
            </a:r>
            <a:r>
              <a:rPr lang="sk-SK" sz="4200" dirty="0" err="1" smtClean="0"/>
              <a:t>litter</a:t>
            </a:r>
            <a:r>
              <a:rPr lang="sk-SK" sz="4200" dirty="0" smtClean="0"/>
              <a:t> </a:t>
            </a:r>
            <a:r>
              <a:rPr lang="sk-SK" sz="4200" dirty="0" err="1" smtClean="0"/>
              <a:t>size</a:t>
            </a:r>
            <a:r>
              <a:rPr lang="sk-SK" sz="4200" dirty="0" smtClean="0"/>
              <a:t> </a:t>
            </a:r>
            <a:r>
              <a:rPr lang="sk-SK" sz="4200" dirty="0" err="1" smtClean="0"/>
              <a:t>manipulation</a:t>
            </a:r>
            <a:r>
              <a:rPr lang="sk-SK" sz="4200" dirty="0" smtClean="0"/>
              <a:t>’, </a:t>
            </a:r>
            <a:r>
              <a:rPr lang="sk-SK" sz="4200" dirty="0" err="1" smtClean="0"/>
              <a:t>Folia</a:t>
            </a:r>
            <a:r>
              <a:rPr lang="sk-SK" sz="4200" dirty="0" smtClean="0"/>
              <a:t> </a:t>
            </a:r>
            <a:r>
              <a:rPr lang="sk-SK" sz="4200" dirty="0" err="1" smtClean="0"/>
              <a:t>Biologica</a:t>
            </a:r>
            <a:r>
              <a:rPr lang="sk-SK" sz="4200" dirty="0" smtClean="0"/>
              <a:t> (</a:t>
            </a:r>
            <a:r>
              <a:rPr lang="sk-SK" sz="4200" dirty="0" err="1" smtClean="0"/>
              <a:t>Prague</a:t>
            </a:r>
            <a:r>
              <a:rPr lang="sk-SK" sz="4200" dirty="0" smtClean="0"/>
              <a:t>), 2014, 60, </a:t>
            </a:r>
            <a:r>
              <a:rPr lang="sk-SK" sz="4200" dirty="0" err="1" smtClean="0"/>
              <a:t>pp</a:t>
            </a:r>
            <a:r>
              <a:rPr lang="sk-SK" sz="4200" dirty="0" smtClean="0"/>
              <a:t>. 21-27</a:t>
            </a:r>
          </a:p>
          <a:p>
            <a:pPr marL="742950" lvl="0" indent="-742950">
              <a:buFont typeface="+mj-lt"/>
              <a:buAutoNum type="arabicPeriod"/>
            </a:pPr>
            <a:r>
              <a:rPr lang="sk-SK" sz="4200" dirty="0"/>
              <a:t>Tomori, Z., </a:t>
            </a:r>
            <a:r>
              <a:rPr lang="sk-SK" sz="4200" dirty="0" err="1"/>
              <a:t>Gargalik</a:t>
            </a:r>
            <a:r>
              <a:rPr lang="sk-SK" sz="4200" dirty="0"/>
              <a:t>, R., and </a:t>
            </a:r>
            <a:r>
              <a:rPr lang="sk-SK" sz="4200" dirty="0" err="1"/>
              <a:t>Hrmo</a:t>
            </a:r>
            <a:r>
              <a:rPr lang="sk-SK" sz="4200" dirty="0"/>
              <a:t>, I.: ‘</a:t>
            </a:r>
            <a:r>
              <a:rPr lang="sk-SK" sz="4200" dirty="0" err="1"/>
              <a:t>Active</a:t>
            </a:r>
            <a:r>
              <a:rPr lang="sk-SK" sz="4200" dirty="0"/>
              <a:t> </a:t>
            </a:r>
            <a:r>
              <a:rPr lang="sk-SK" sz="4200" dirty="0" err="1"/>
              <a:t>segmentation</a:t>
            </a:r>
            <a:r>
              <a:rPr lang="sk-SK" sz="4200" dirty="0"/>
              <a:t> in 3D </a:t>
            </a:r>
            <a:r>
              <a:rPr lang="sk-SK" sz="4200" dirty="0" err="1"/>
              <a:t>using</a:t>
            </a:r>
            <a:r>
              <a:rPr lang="sk-SK" sz="4200" dirty="0"/>
              <a:t> </a:t>
            </a:r>
            <a:r>
              <a:rPr lang="sk-SK" sz="4200" dirty="0" err="1"/>
              <a:t>Kinect</a:t>
            </a:r>
            <a:r>
              <a:rPr lang="sk-SK" sz="4200" dirty="0"/>
              <a:t> </a:t>
            </a:r>
            <a:r>
              <a:rPr lang="sk-SK" sz="4200" dirty="0" err="1"/>
              <a:t>sensor</a:t>
            </a:r>
            <a:r>
              <a:rPr lang="sk-SK" sz="4200" dirty="0"/>
              <a:t>’. </a:t>
            </a:r>
            <a:r>
              <a:rPr lang="sk-SK" sz="4200" dirty="0" err="1"/>
              <a:t>Proc</a:t>
            </a:r>
            <a:r>
              <a:rPr lang="sk-SK" sz="4200" dirty="0"/>
              <a:t>. 20th </a:t>
            </a:r>
            <a:r>
              <a:rPr lang="sk-SK" sz="4200" dirty="0" err="1"/>
              <a:t>International</a:t>
            </a:r>
            <a:r>
              <a:rPr lang="sk-SK" sz="4200" dirty="0"/>
              <a:t> </a:t>
            </a:r>
            <a:r>
              <a:rPr lang="sk-SK" sz="4200" dirty="0" err="1"/>
              <a:t>Conference</a:t>
            </a:r>
            <a:r>
              <a:rPr lang="sk-SK" sz="4200" dirty="0"/>
              <a:t> in </a:t>
            </a:r>
            <a:r>
              <a:rPr lang="sk-SK" sz="4200" dirty="0" err="1"/>
              <a:t>Central</a:t>
            </a:r>
            <a:r>
              <a:rPr lang="sk-SK" sz="4200" dirty="0"/>
              <a:t> </a:t>
            </a:r>
            <a:r>
              <a:rPr lang="sk-SK" sz="4200" dirty="0" err="1"/>
              <a:t>Europe</a:t>
            </a:r>
            <a:r>
              <a:rPr lang="sk-SK" sz="4200" dirty="0"/>
              <a:t> on </a:t>
            </a:r>
            <a:r>
              <a:rPr lang="sk-SK" sz="4200" dirty="0" err="1"/>
              <a:t>Computer</a:t>
            </a:r>
            <a:r>
              <a:rPr lang="sk-SK" sz="4200" dirty="0"/>
              <a:t> </a:t>
            </a:r>
            <a:r>
              <a:rPr lang="sk-SK" sz="4200" dirty="0" err="1"/>
              <a:t>Graphics</a:t>
            </a:r>
            <a:r>
              <a:rPr lang="sk-SK" sz="4200" dirty="0"/>
              <a:t>, </a:t>
            </a:r>
            <a:r>
              <a:rPr lang="sk-SK" sz="4200" dirty="0" err="1"/>
              <a:t>Visualization</a:t>
            </a:r>
            <a:r>
              <a:rPr lang="sk-SK" sz="4200" dirty="0"/>
              <a:t> and </a:t>
            </a:r>
            <a:r>
              <a:rPr lang="sk-SK" sz="4200" dirty="0" err="1"/>
              <a:t>Computer</a:t>
            </a:r>
            <a:r>
              <a:rPr lang="sk-SK" sz="4200" dirty="0"/>
              <a:t> </a:t>
            </a:r>
            <a:r>
              <a:rPr lang="sk-SK" sz="4200" dirty="0" err="1"/>
              <a:t>Vision</a:t>
            </a:r>
            <a:r>
              <a:rPr lang="sk-SK" sz="4200" dirty="0"/>
              <a:t>, WSCG 2012 - </a:t>
            </a:r>
            <a:r>
              <a:rPr lang="sk-SK" sz="4200" dirty="0" err="1"/>
              <a:t>Conference</a:t>
            </a:r>
            <a:r>
              <a:rPr lang="sk-SK" sz="4200" dirty="0"/>
              <a:t> </a:t>
            </a:r>
            <a:r>
              <a:rPr lang="sk-SK" sz="4200" dirty="0" err="1"/>
              <a:t>Proceedings</a:t>
            </a:r>
            <a:r>
              <a:rPr lang="sk-SK" sz="4200" dirty="0"/>
              <a:t> 2012 </a:t>
            </a:r>
            <a:r>
              <a:rPr lang="sk-SK" sz="4200" dirty="0" err="1"/>
              <a:t>pp</a:t>
            </a:r>
            <a:r>
              <a:rPr lang="sk-SK" sz="4200" dirty="0"/>
              <a:t>. 163-168</a:t>
            </a:r>
            <a:endParaRPr lang="sk-SK" sz="4200" dirty="0" smtClean="0"/>
          </a:p>
          <a:p>
            <a:pPr marL="0" indent="0">
              <a:buNone/>
            </a:pPr>
            <a:r>
              <a:rPr lang="sk-SK" sz="4000" dirty="0"/>
              <a:t> </a:t>
            </a:r>
          </a:p>
          <a:p>
            <a:pPr marL="0" indent="0">
              <a:buNone/>
            </a:pPr>
            <a:r>
              <a:rPr lang="sk-SK" dirty="0"/>
              <a:t> </a:t>
            </a:r>
            <a:endParaRPr lang="sk-SK" sz="5500" dirty="0"/>
          </a:p>
          <a:p>
            <a:pPr marL="742950" lvl="0" indent="-742950">
              <a:buFont typeface="+mj-lt"/>
              <a:buAutoNum type="arabicPeriod"/>
            </a:pPr>
            <a:endParaRPr lang="sk-SK" sz="3700" dirty="0" smtClean="0"/>
          </a:p>
        </p:txBody>
      </p:sp>
    </p:spTree>
    <p:extLst>
      <p:ext uri="{BB962C8B-B14F-4D97-AF65-F5344CB8AC3E}">
        <p14:creationId xmlns:p14="http://schemas.microsoft.com/office/powerpoint/2010/main" val="8686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sk-SK" sz="3200" dirty="0" smtClean="0"/>
              <a:t>Mikromanipulácia a </a:t>
            </a:r>
            <a:r>
              <a:rPr lang="sk-SK" sz="3200" dirty="0" err="1" smtClean="0"/>
              <a:t>mikrorobotika</a:t>
            </a:r>
            <a:r>
              <a:rPr lang="sk-SK" sz="3200" dirty="0" smtClean="0"/>
              <a:t> (výsledky)</a:t>
            </a:r>
            <a:endParaRPr lang="sk-SK" sz="3200" dirty="0"/>
          </a:p>
        </p:txBody>
      </p:sp>
      <p:pic>
        <p:nvPicPr>
          <p:cNvPr id="1026" name="Picture 2" descr="C:\Users\Admin\OneDrive\Dokumenty\Publikacie\2015\tomori_2015\GIF_Gripp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00544"/>
            <a:ext cx="3744416" cy="28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11559" y="1389522"/>
            <a:ext cx="4176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k-SK" sz="2000" dirty="0" smtClean="0"/>
              <a:t>Vylepšené ovládanie optickej pinzety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000" dirty="0" smtClean="0"/>
              <a:t>Polohou prstov ruky v 3D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000" dirty="0" smtClean="0"/>
              <a:t>Hlasovými povelmi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000" dirty="0" smtClean="0"/>
              <a:t>Pohľadom (</a:t>
            </a:r>
            <a:r>
              <a:rPr lang="sk-SK" sz="2000" dirty="0" err="1" smtClean="0"/>
              <a:t>eye</a:t>
            </a:r>
            <a:r>
              <a:rPr lang="sk-SK" sz="2000" dirty="0" smtClean="0"/>
              <a:t> </a:t>
            </a:r>
            <a:r>
              <a:rPr lang="sk-SK" sz="2000" dirty="0" err="1" smtClean="0"/>
              <a:t>tracking</a:t>
            </a:r>
            <a:r>
              <a:rPr lang="sk-SK" sz="20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000" dirty="0" smtClean="0"/>
              <a:t>Dotykovou obrazovkou cez sieť</a:t>
            </a:r>
          </a:p>
          <a:p>
            <a:pPr marL="342900" indent="-342900">
              <a:buFont typeface="+mj-lt"/>
              <a:buAutoNum type="arabicPeriod"/>
            </a:pPr>
            <a:r>
              <a:rPr lang="sk-SK" sz="2000" dirty="0" smtClean="0"/>
              <a:t>Podanie patentu (prebieha)</a:t>
            </a:r>
          </a:p>
          <a:p>
            <a:pPr marL="342900" indent="-342900">
              <a:buFont typeface="+mj-lt"/>
              <a:buAutoNum type="arabicPeriod"/>
            </a:pPr>
            <a:r>
              <a:rPr lang="sk-SK" sz="2000" dirty="0" smtClean="0"/>
              <a:t>Publikácia J. </a:t>
            </a:r>
            <a:r>
              <a:rPr lang="sk-SK" sz="2000" dirty="0" err="1" smtClean="0"/>
              <a:t>Optics</a:t>
            </a:r>
            <a:r>
              <a:rPr lang="sk-SK" sz="2000" dirty="0" smtClean="0"/>
              <a:t> (IF 2.05) + 4 iné</a:t>
            </a:r>
            <a:endParaRPr lang="sk-SK" dirty="0" smtClean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519528"/>
            <a:ext cx="2089851" cy="187924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4053371"/>
            <a:ext cx="2880320" cy="2345403"/>
          </a:xfrm>
          <a:prstGeom prst="rect">
            <a:avLst/>
          </a:prstGeom>
        </p:spPr>
      </p:pic>
      <p:pic>
        <p:nvPicPr>
          <p:cNvPr id="10" name="Zástupný symbol obsahu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67" y="4510929"/>
            <a:ext cx="2012938" cy="1522053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876256" y="6090997"/>
            <a:ext cx="2085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err="1" smtClean="0"/>
              <a:t>Symetry</a:t>
            </a:r>
            <a:r>
              <a:rPr lang="sk-SK" sz="1400" dirty="0" smtClean="0"/>
              <a:t> </a:t>
            </a:r>
            <a:r>
              <a:rPr lang="sk-SK" sz="1400" dirty="0" err="1" smtClean="0"/>
              <a:t>Radius</a:t>
            </a:r>
            <a:r>
              <a:rPr lang="sk-SK" sz="1400" dirty="0" smtClean="0"/>
              <a:t> </a:t>
            </a:r>
            <a:r>
              <a:rPr lang="sk-SK" sz="1400" dirty="0" err="1" smtClean="0"/>
              <a:t>Transform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9784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Biomechanika (výsledky)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4293096"/>
            <a:ext cx="8229600" cy="194421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k-SK" sz="1400" dirty="0" err="1"/>
              <a:t>Navarro</a:t>
            </a:r>
            <a:r>
              <a:rPr lang="sk-SK" sz="1400" dirty="0"/>
              <a:t>, R., </a:t>
            </a:r>
            <a:r>
              <a:rPr lang="sk-SK" sz="1400" dirty="0" err="1"/>
              <a:t>Juhas</a:t>
            </a:r>
            <a:r>
              <a:rPr lang="sk-SK" sz="1400" dirty="0"/>
              <a:t>, S., </a:t>
            </a:r>
            <a:r>
              <a:rPr lang="sk-SK" sz="1400" dirty="0" err="1"/>
              <a:t>Keshavarzi</a:t>
            </a:r>
            <a:r>
              <a:rPr lang="sk-SK" sz="1400" dirty="0"/>
              <a:t>, S., </a:t>
            </a:r>
            <a:r>
              <a:rPr lang="sk-SK" sz="1400" dirty="0" err="1"/>
              <a:t>Juhasova</a:t>
            </a:r>
            <a:r>
              <a:rPr lang="sk-SK" sz="1400" dirty="0"/>
              <a:t>, J., </a:t>
            </a:r>
            <a:r>
              <a:rPr lang="sk-SK" sz="1400" dirty="0" err="1"/>
              <a:t>Motlik</a:t>
            </a:r>
            <a:r>
              <a:rPr lang="sk-SK" sz="1400" dirty="0"/>
              <a:t>, J., </a:t>
            </a:r>
            <a:r>
              <a:rPr lang="sk-SK" sz="1400" dirty="0" err="1"/>
              <a:t>Johe</a:t>
            </a:r>
            <a:r>
              <a:rPr lang="sk-SK" sz="1400" dirty="0"/>
              <a:t>, K., </a:t>
            </a:r>
            <a:r>
              <a:rPr lang="sk-SK" sz="1400" dirty="0" err="1"/>
              <a:t>Marsala</a:t>
            </a:r>
            <a:r>
              <a:rPr lang="sk-SK" sz="1400" dirty="0"/>
              <a:t>, S., </a:t>
            </a:r>
            <a:r>
              <a:rPr lang="sk-SK" sz="1400" dirty="0" err="1"/>
              <a:t>Scadeng</a:t>
            </a:r>
            <a:r>
              <a:rPr lang="sk-SK" sz="1400" dirty="0"/>
              <a:t>, M., Lazar, P., Tomori, Z., </a:t>
            </a:r>
            <a:r>
              <a:rPr lang="sk-SK" sz="1400" dirty="0" err="1"/>
              <a:t>Schulteis</a:t>
            </a:r>
            <a:r>
              <a:rPr lang="sk-SK" sz="1400" dirty="0"/>
              <a:t>, G., </a:t>
            </a:r>
            <a:r>
              <a:rPr lang="sk-SK" sz="1400" dirty="0" err="1"/>
              <a:t>Beattie</a:t>
            </a:r>
            <a:r>
              <a:rPr lang="sk-SK" sz="1400" dirty="0"/>
              <a:t>, M., </a:t>
            </a:r>
            <a:r>
              <a:rPr lang="sk-SK" sz="1400" dirty="0" err="1"/>
              <a:t>Ciacci</a:t>
            </a:r>
            <a:r>
              <a:rPr lang="sk-SK" sz="1400" dirty="0"/>
              <a:t>, J.D., and </a:t>
            </a:r>
            <a:r>
              <a:rPr lang="sk-SK" sz="1400" dirty="0" err="1"/>
              <a:t>Marsala</a:t>
            </a:r>
            <a:r>
              <a:rPr lang="sk-SK" sz="1400" dirty="0"/>
              <a:t>, M.: ‘</a:t>
            </a:r>
            <a:r>
              <a:rPr lang="sk-SK" sz="1400" dirty="0" err="1"/>
              <a:t>Chronic</a:t>
            </a:r>
            <a:r>
              <a:rPr lang="sk-SK" sz="1400" dirty="0"/>
              <a:t> </a:t>
            </a:r>
            <a:r>
              <a:rPr lang="sk-SK" sz="1400" dirty="0" err="1"/>
              <a:t>Spinal</a:t>
            </a:r>
            <a:r>
              <a:rPr lang="sk-SK" sz="1400" dirty="0"/>
              <a:t> </a:t>
            </a:r>
            <a:r>
              <a:rPr lang="sk-SK" sz="1400" dirty="0" err="1"/>
              <a:t>Compression</a:t>
            </a:r>
            <a:r>
              <a:rPr lang="sk-SK" sz="1400" dirty="0"/>
              <a:t> Model in </a:t>
            </a:r>
            <a:r>
              <a:rPr lang="sk-SK" sz="1400" dirty="0" err="1"/>
              <a:t>Minipigs</a:t>
            </a:r>
            <a:r>
              <a:rPr lang="sk-SK" sz="1400" dirty="0"/>
              <a:t>: A </a:t>
            </a:r>
            <a:r>
              <a:rPr lang="sk-SK" sz="1400" dirty="0" err="1"/>
              <a:t>Systematic</a:t>
            </a:r>
            <a:r>
              <a:rPr lang="sk-SK" sz="1400" dirty="0"/>
              <a:t> </a:t>
            </a:r>
            <a:r>
              <a:rPr lang="sk-SK" sz="1400" dirty="0" err="1"/>
              <a:t>Behavioral</a:t>
            </a:r>
            <a:r>
              <a:rPr lang="sk-SK" sz="1400" dirty="0"/>
              <a:t>, </a:t>
            </a:r>
            <a:r>
              <a:rPr lang="sk-SK" sz="1400" dirty="0" err="1"/>
              <a:t>Qualitative</a:t>
            </a:r>
            <a:r>
              <a:rPr lang="sk-SK" sz="1400" dirty="0"/>
              <a:t>, and </a:t>
            </a:r>
            <a:r>
              <a:rPr lang="sk-SK" sz="1400" dirty="0" err="1"/>
              <a:t>Quantitative</a:t>
            </a:r>
            <a:r>
              <a:rPr lang="sk-SK" sz="1400" dirty="0"/>
              <a:t> </a:t>
            </a:r>
            <a:r>
              <a:rPr lang="sk-SK" sz="1400" dirty="0" err="1"/>
              <a:t>Neuropathological</a:t>
            </a:r>
            <a:r>
              <a:rPr lang="sk-SK" sz="1400" dirty="0"/>
              <a:t> Study’, J. </a:t>
            </a:r>
            <a:r>
              <a:rPr lang="sk-SK" sz="1400" dirty="0" err="1"/>
              <a:t>Neurotrauma</a:t>
            </a:r>
            <a:r>
              <a:rPr lang="sk-SK" sz="1400" dirty="0"/>
              <a:t>, 2012, 29, (3), </a:t>
            </a:r>
            <a:r>
              <a:rPr lang="sk-SK" sz="1400" dirty="0" err="1"/>
              <a:t>pp</a:t>
            </a:r>
            <a:r>
              <a:rPr lang="sk-SK" sz="1400" dirty="0"/>
              <a:t>. 499-513 (</a:t>
            </a:r>
            <a:r>
              <a:rPr lang="sk-SK" sz="1400" b="1" dirty="0"/>
              <a:t>IF 4.32</a:t>
            </a:r>
            <a:r>
              <a:rPr lang="sk-SK" sz="1400" dirty="0"/>
              <a:t>) 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1400" dirty="0" err="1" smtClean="0"/>
              <a:t>Dancakova</a:t>
            </a:r>
            <a:r>
              <a:rPr lang="sk-SK" sz="1400" dirty="0"/>
              <a:t>, L., </a:t>
            </a:r>
            <a:r>
              <a:rPr lang="sk-SK" sz="1400" dirty="0" err="1"/>
              <a:t>Vasilenko</a:t>
            </a:r>
            <a:r>
              <a:rPr lang="sk-SK" sz="1400" dirty="0"/>
              <a:t>, T., </a:t>
            </a:r>
            <a:r>
              <a:rPr lang="sk-SK" sz="1400" dirty="0" err="1"/>
              <a:t>Kovac</a:t>
            </a:r>
            <a:r>
              <a:rPr lang="sk-SK" sz="1400" dirty="0"/>
              <a:t>, I., </a:t>
            </a:r>
            <a:r>
              <a:rPr lang="sk-SK" sz="1400" dirty="0" err="1"/>
              <a:t>Jakubcova</a:t>
            </a:r>
            <a:r>
              <a:rPr lang="sk-SK" sz="1400" dirty="0"/>
              <a:t>, K., </a:t>
            </a:r>
            <a:r>
              <a:rPr lang="sk-SK" sz="1400" dirty="0" err="1"/>
              <a:t>Holly</a:t>
            </a:r>
            <a:r>
              <a:rPr lang="sk-SK" sz="1400" dirty="0"/>
              <a:t>, M., </a:t>
            </a:r>
            <a:r>
              <a:rPr lang="sk-SK" sz="1400" dirty="0" err="1"/>
              <a:t>Revajova</a:t>
            </a:r>
            <a:r>
              <a:rPr lang="sk-SK" sz="1400" dirty="0"/>
              <a:t>, V., Sabol, F., Tomori, Z., </a:t>
            </a:r>
            <a:r>
              <a:rPr lang="sk-SK" sz="1400" dirty="0" err="1"/>
              <a:t>Iversen</a:t>
            </a:r>
            <a:r>
              <a:rPr lang="sk-SK" sz="1400" dirty="0"/>
              <a:t>, M., Gal, P., and </a:t>
            </a:r>
            <a:r>
              <a:rPr lang="sk-SK" sz="1400" dirty="0" err="1"/>
              <a:t>Bjordal</a:t>
            </a:r>
            <a:r>
              <a:rPr lang="sk-SK" sz="1400" dirty="0"/>
              <a:t>, J.M.: ‘</a:t>
            </a:r>
            <a:r>
              <a:rPr lang="sk-SK" sz="1400" dirty="0" err="1"/>
              <a:t>Low-level</a:t>
            </a:r>
            <a:r>
              <a:rPr lang="sk-SK" sz="1400" dirty="0"/>
              <a:t> laser </a:t>
            </a:r>
            <a:r>
              <a:rPr lang="sk-SK" sz="1400" dirty="0" err="1"/>
              <a:t>therapy</a:t>
            </a:r>
            <a:r>
              <a:rPr lang="sk-SK" sz="1400" dirty="0"/>
              <a:t> </a:t>
            </a:r>
            <a:r>
              <a:rPr lang="sk-SK" sz="1400" dirty="0" err="1"/>
              <a:t>at</a:t>
            </a:r>
            <a:r>
              <a:rPr lang="sk-SK" sz="1400" dirty="0"/>
              <a:t> 810 nm </a:t>
            </a:r>
            <a:r>
              <a:rPr lang="sk-SK" sz="1400" dirty="0" err="1"/>
              <a:t>improves</a:t>
            </a:r>
            <a:r>
              <a:rPr lang="sk-SK" sz="1400" dirty="0"/>
              <a:t> skin </a:t>
            </a:r>
            <a:r>
              <a:rPr lang="sk-SK" sz="1400" dirty="0" err="1"/>
              <a:t>wound</a:t>
            </a:r>
            <a:r>
              <a:rPr lang="sk-SK" sz="1400" dirty="0"/>
              <a:t> </a:t>
            </a:r>
            <a:r>
              <a:rPr lang="sk-SK" sz="1400" dirty="0" err="1"/>
              <a:t>healing</a:t>
            </a:r>
            <a:r>
              <a:rPr lang="sk-SK" sz="1400" dirty="0"/>
              <a:t> in </a:t>
            </a:r>
            <a:r>
              <a:rPr lang="sk-SK" sz="1400" dirty="0" err="1"/>
              <a:t>streptozotocine-induced</a:t>
            </a:r>
            <a:r>
              <a:rPr lang="sk-SK" sz="1400" dirty="0"/>
              <a:t> </a:t>
            </a:r>
            <a:r>
              <a:rPr lang="sk-SK" sz="1400" dirty="0" err="1"/>
              <a:t>diabetic</a:t>
            </a:r>
            <a:r>
              <a:rPr lang="sk-SK" sz="1400" dirty="0"/>
              <a:t> </a:t>
            </a:r>
            <a:r>
              <a:rPr lang="sk-SK" sz="1400" dirty="0" err="1"/>
              <a:t>rats</a:t>
            </a:r>
            <a:r>
              <a:rPr lang="sk-SK" sz="1400" dirty="0"/>
              <a:t>.’, </a:t>
            </a:r>
            <a:r>
              <a:rPr lang="sk-SK" sz="1400" dirty="0" err="1"/>
              <a:t>Photomed</a:t>
            </a:r>
            <a:r>
              <a:rPr lang="sk-SK" sz="1400" dirty="0"/>
              <a:t>. Laser </a:t>
            </a:r>
            <a:r>
              <a:rPr lang="sk-SK" sz="1400" dirty="0" err="1"/>
              <a:t>Surg</a:t>
            </a:r>
            <a:r>
              <a:rPr lang="sk-SK" sz="1400" dirty="0"/>
              <a:t>., 2014, 32, (4), </a:t>
            </a:r>
            <a:r>
              <a:rPr lang="sk-SK" sz="1400" dirty="0" err="1"/>
              <a:t>pp</a:t>
            </a:r>
            <a:r>
              <a:rPr lang="sk-SK" sz="1400" dirty="0"/>
              <a:t>. 198–204 (</a:t>
            </a:r>
            <a:r>
              <a:rPr lang="sk-SK" sz="1400" b="1" dirty="0"/>
              <a:t>IF 1.58</a:t>
            </a:r>
            <a:r>
              <a:rPr lang="sk-SK" sz="1400" dirty="0"/>
              <a:t>)  </a:t>
            </a:r>
            <a:r>
              <a:rPr lang="sk-SK" sz="1400" dirty="0" smtClean="0"/>
              <a:t/>
            </a:r>
            <a:br>
              <a:rPr lang="sk-SK" sz="1400" dirty="0" smtClean="0"/>
            </a:br>
            <a:r>
              <a:rPr lang="sk-SK" sz="1400" dirty="0" smtClean="0"/>
              <a:t>+</a:t>
            </a:r>
            <a:r>
              <a:rPr lang="sk-SK" sz="1400" dirty="0"/>
              <a:t>4 </a:t>
            </a:r>
            <a:r>
              <a:rPr lang="sk-SK" sz="1400" dirty="0" smtClean="0"/>
              <a:t>menšie </a:t>
            </a:r>
            <a:r>
              <a:rPr lang="sk-SK" sz="1400" dirty="0" err="1" smtClean="0"/>
              <a:t>članky</a:t>
            </a:r>
            <a:r>
              <a:rPr lang="sk-SK" sz="1400" dirty="0" smtClean="0"/>
              <a:t> a príspevky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775347" y="3573016"/>
            <a:ext cx="396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Kontaktné merania (miecha, rany, uhol)</a:t>
            </a:r>
          </a:p>
        </p:txBody>
      </p:sp>
      <p:pic>
        <p:nvPicPr>
          <p:cNvPr id="6" name="Obrázok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437996" cy="190348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556792"/>
            <a:ext cx="1243908" cy="190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78722"/>
            <a:ext cx="2520853" cy="188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4900239" y="357301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Bezkontaktné 3D meranie uhlov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74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Popularizácia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7584" y="5301208"/>
            <a:ext cx="7211144" cy="892696"/>
          </a:xfrm>
        </p:spPr>
        <p:txBody>
          <a:bodyPr>
            <a:normAutofit fontScale="40000" lnSpcReduction="20000"/>
          </a:bodyPr>
          <a:lstStyle/>
          <a:p>
            <a:r>
              <a:rPr lang="sk-SK" dirty="0"/>
              <a:t>Tomori, Z., Vanko, P., and </a:t>
            </a:r>
            <a:r>
              <a:rPr lang="sk-SK" dirty="0" err="1"/>
              <a:t>Vaitovic</a:t>
            </a:r>
            <a:r>
              <a:rPr lang="sk-SK" dirty="0"/>
              <a:t>, B.: ‘</a:t>
            </a:r>
            <a:r>
              <a:rPr lang="sk-SK" dirty="0" err="1"/>
              <a:t>Using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low-cost</a:t>
            </a:r>
            <a:r>
              <a:rPr lang="sk-SK" dirty="0"/>
              <a:t> 3D </a:t>
            </a:r>
            <a:r>
              <a:rPr lang="sk-SK" dirty="0" err="1"/>
              <a:t>cameras</a:t>
            </a:r>
            <a:r>
              <a:rPr lang="sk-SK" dirty="0"/>
              <a:t> to </a:t>
            </a:r>
            <a:r>
              <a:rPr lang="sk-SK" dirty="0" err="1"/>
              <a:t>control</a:t>
            </a:r>
            <a:r>
              <a:rPr lang="sk-SK" dirty="0"/>
              <a:t> </a:t>
            </a:r>
            <a:r>
              <a:rPr lang="sk-SK" dirty="0" err="1"/>
              <a:t>interactive</a:t>
            </a:r>
            <a:r>
              <a:rPr lang="sk-SK" dirty="0"/>
              <a:t> </a:t>
            </a:r>
            <a:r>
              <a:rPr lang="sk-SK" dirty="0" err="1"/>
              <a:t>exhibits</a:t>
            </a:r>
            <a:r>
              <a:rPr lang="sk-SK" dirty="0"/>
              <a:t> in </a:t>
            </a:r>
            <a:r>
              <a:rPr lang="sk-SK" dirty="0" err="1"/>
              <a:t>science</a:t>
            </a:r>
            <a:r>
              <a:rPr lang="sk-SK" dirty="0"/>
              <a:t> center.’, in </a:t>
            </a:r>
            <a:r>
              <a:rPr lang="sk-SK" dirty="0" err="1"/>
              <a:t>Sincak</a:t>
            </a:r>
            <a:r>
              <a:rPr lang="sk-SK" dirty="0"/>
              <a:t>, P., </a:t>
            </a:r>
            <a:r>
              <a:rPr lang="sk-SK" dirty="0" err="1"/>
              <a:t>Hartono</a:t>
            </a:r>
            <a:r>
              <a:rPr lang="sk-SK" dirty="0"/>
              <a:t>, P., </a:t>
            </a:r>
            <a:r>
              <a:rPr lang="sk-SK" dirty="0" err="1"/>
              <a:t>Vircíkova</a:t>
            </a:r>
            <a:r>
              <a:rPr lang="sk-SK" dirty="0"/>
              <a:t>, M., </a:t>
            </a:r>
            <a:r>
              <a:rPr lang="sk-SK" dirty="0" err="1"/>
              <a:t>Vascák</a:t>
            </a:r>
            <a:r>
              <a:rPr lang="sk-SK" dirty="0"/>
              <a:t>, J., and </a:t>
            </a:r>
            <a:r>
              <a:rPr lang="sk-SK" dirty="0" err="1"/>
              <a:t>Jaksa</a:t>
            </a:r>
            <a:r>
              <a:rPr lang="sk-SK" dirty="0"/>
              <a:t>, R. (</a:t>
            </a:r>
            <a:r>
              <a:rPr lang="sk-SK" dirty="0" err="1"/>
              <a:t>Eds</a:t>
            </a:r>
            <a:r>
              <a:rPr lang="sk-SK" dirty="0"/>
              <a:t>.): ‘</a:t>
            </a:r>
            <a:r>
              <a:rPr lang="sk-SK" dirty="0" err="1"/>
              <a:t>Emergent</a:t>
            </a:r>
            <a:r>
              <a:rPr lang="sk-SK" dirty="0"/>
              <a:t> </a:t>
            </a:r>
            <a:r>
              <a:rPr lang="sk-SK" dirty="0" err="1"/>
              <a:t>Trends</a:t>
            </a:r>
            <a:r>
              <a:rPr lang="sk-SK" dirty="0"/>
              <a:t> in </a:t>
            </a:r>
            <a:r>
              <a:rPr lang="sk-SK" dirty="0" err="1"/>
              <a:t>Robotics</a:t>
            </a:r>
            <a:r>
              <a:rPr lang="sk-SK" dirty="0"/>
              <a:t> and </a:t>
            </a:r>
            <a:r>
              <a:rPr lang="sk-SK" dirty="0" err="1"/>
              <a:t>Intelligent</a:t>
            </a:r>
            <a:r>
              <a:rPr lang="sk-SK" dirty="0"/>
              <a:t> </a:t>
            </a:r>
            <a:r>
              <a:rPr lang="sk-SK" dirty="0" err="1"/>
              <a:t>Systems</a:t>
            </a:r>
            <a:r>
              <a:rPr lang="sk-SK" dirty="0"/>
              <a:t>: </a:t>
            </a:r>
            <a:r>
              <a:rPr lang="sk-SK" dirty="0" err="1"/>
              <a:t>Where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Role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Intelligent</a:t>
            </a:r>
            <a:r>
              <a:rPr lang="sk-SK" dirty="0"/>
              <a:t> Technologies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Next</a:t>
            </a:r>
            <a:r>
              <a:rPr lang="sk-SK" dirty="0"/>
              <a:t> </a:t>
            </a:r>
            <a:r>
              <a:rPr lang="sk-SK" dirty="0" err="1"/>
              <a:t>Generation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Robots</a:t>
            </a:r>
            <a:r>
              <a:rPr lang="sk-SK" dirty="0"/>
              <a:t>?’ (</a:t>
            </a:r>
            <a:r>
              <a:rPr lang="sk-SK" b="1" dirty="0" err="1"/>
              <a:t>Springer</a:t>
            </a:r>
            <a:r>
              <a:rPr lang="sk-SK" b="1" dirty="0"/>
              <a:t>, 2015</a:t>
            </a:r>
            <a:r>
              <a:rPr lang="sk-SK" dirty="0"/>
              <a:t>), </a:t>
            </a:r>
            <a:r>
              <a:rPr lang="sk-SK" dirty="0" err="1"/>
              <a:t>pp</a:t>
            </a:r>
            <a:r>
              <a:rPr lang="sk-SK" dirty="0"/>
              <a:t>. 273-283 </a:t>
            </a:r>
            <a:br>
              <a:rPr lang="sk-SK" dirty="0"/>
            </a:br>
            <a:r>
              <a:rPr lang="sk-SK" dirty="0"/>
              <a:t>+4 menšie </a:t>
            </a:r>
            <a:r>
              <a:rPr lang="sk-SK" dirty="0" err="1"/>
              <a:t>članky</a:t>
            </a:r>
            <a:r>
              <a:rPr lang="sk-SK" dirty="0"/>
              <a:t> a konferenčné príspevky </a:t>
            </a:r>
          </a:p>
          <a:p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3317870" y="1411801"/>
            <a:ext cx="46640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 smtClean="0"/>
              <a:t>Steel</a:t>
            </a:r>
            <a:r>
              <a:rPr lang="sk-SK" dirty="0" smtClean="0"/>
              <a:t> Park (Cena SAV za popularizáciu)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4x Piknik </a:t>
            </a:r>
            <a:r>
              <a:rPr lang="sk-SK" dirty="0" err="1" smtClean="0"/>
              <a:t>Naukowy</a:t>
            </a:r>
            <a:r>
              <a:rPr lang="sk-SK" dirty="0" smtClean="0"/>
              <a:t> - Varšava (100 tisíc ľudí)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Noc výskumníka (2x prednáška, 4x exponáty)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3x Deň otvorených dverí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84163"/>
            <a:ext cx="1870248" cy="366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83828"/>
            <a:ext cx="2346271" cy="176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7" descr="C:\Users\Tomori\Dropbox\Docs\Publikacie\2013\Setinair\obrazky\Img_stv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88" y="3283828"/>
            <a:ext cx="2792943" cy="1766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6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bdĺžnik 97"/>
          <p:cNvSpPr/>
          <p:nvPr/>
        </p:nvSpPr>
        <p:spPr>
          <a:xfrm>
            <a:off x="589831" y="1917918"/>
            <a:ext cx="22856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k-SK" dirty="0" smtClean="0"/>
              <a:t>Mikromanipulácia</a:t>
            </a:r>
          </a:p>
          <a:p>
            <a:pPr marL="342900" indent="-342900">
              <a:buFont typeface="+mj-lt"/>
              <a:buAutoNum type="arabicPeriod"/>
            </a:pPr>
            <a:r>
              <a:rPr lang="sk-SK" dirty="0" err="1" smtClean="0"/>
              <a:t>Mikrorobotika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r>
              <a:rPr lang="sk-SK" dirty="0" err="1" smtClean="0"/>
              <a:t>Nanorobotika</a:t>
            </a:r>
            <a:endParaRPr lang="sk-SK" dirty="0" smtClean="0"/>
          </a:p>
          <a:p>
            <a:r>
              <a:rPr lang="sk-SK" dirty="0"/>
              <a:t> </a:t>
            </a:r>
            <a:r>
              <a:rPr lang="sk-SK" dirty="0" smtClean="0"/>
              <a:t>     </a:t>
            </a:r>
            <a:r>
              <a:rPr lang="sk-SK" dirty="0"/>
              <a:t>(</a:t>
            </a:r>
            <a:r>
              <a:rPr lang="sk-SK" dirty="0" smtClean="0"/>
              <a:t>VEGA, APVV)</a:t>
            </a:r>
            <a:endParaRPr lang="sk-SK" dirty="0"/>
          </a:p>
        </p:txBody>
      </p:sp>
      <p:pic>
        <p:nvPicPr>
          <p:cNvPr id="100" name="Obrázok 9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45" y="529223"/>
            <a:ext cx="3812293" cy="2577110"/>
          </a:xfrm>
          <a:prstGeom prst="rect">
            <a:avLst/>
          </a:prstGeom>
        </p:spPr>
      </p:pic>
      <p:pic>
        <p:nvPicPr>
          <p:cNvPr id="4" name="Picture 2" descr="C:\Users\Admin\Desktop\Obrázok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46" y="2277244"/>
            <a:ext cx="1447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38" y="4429048"/>
            <a:ext cx="3534310" cy="185025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5110640" y="4012515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Virtual</a:t>
            </a:r>
            <a:r>
              <a:rPr lang="sk-SK" dirty="0" smtClean="0"/>
              <a:t> „Box and </a:t>
            </a:r>
            <a:r>
              <a:rPr lang="sk-SK" dirty="0" err="1" smtClean="0"/>
              <a:t>Blocks</a:t>
            </a:r>
            <a:r>
              <a:rPr lang="sk-SK" dirty="0" smtClean="0"/>
              <a:t>“</a:t>
            </a:r>
            <a:endParaRPr lang="sk-SK" dirty="0"/>
          </a:p>
        </p:txBody>
      </p:sp>
      <p:sp>
        <p:nvSpPr>
          <p:cNvPr id="97" name="BlokTextu 96"/>
          <p:cNvSpPr txBox="1"/>
          <p:nvPr/>
        </p:nvSpPr>
        <p:spPr>
          <a:xfrm>
            <a:off x="5110640" y="3118247"/>
            <a:ext cx="155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Path</a:t>
            </a:r>
            <a:r>
              <a:rPr lang="sk-SK" dirty="0" smtClean="0"/>
              <a:t> </a:t>
            </a:r>
            <a:r>
              <a:rPr lang="sk-SK" dirty="0" err="1" smtClean="0"/>
              <a:t>planning</a:t>
            </a:r>
            <a:endParaRPr lang="sk-SK" dirty="0"/>
          </a:p>
        </p:txBody>
      </p:sp>
      <p:grpSp>
        <p:nvGrpSpPr>
          <p:cNvPr id="101" name="Skupina 100"/>
          <p:cNvGrpSpPr/>
          <p:nvPr/>
        </p:nvGrpSpPr>
        <p:grpSpPr>
          <a:xfrm>
            <a:off x="793003" y="3618355"/>
            <a:ext cx="1201982" cy="1196933"/>
            <a:chOff x="0" y="0"/>
            <a:chExt cx="2240280" cy="2240280"/>
          </a:xfrm>
        </p:grpSpPr>
        <p:sp>
          <p:nvSpPr>
            <p:cNvPr id="102" name="Obdĺžnik 101"/>
            <p:cNvSpPr/>
            <p:nvPr/>
          </p:nvSpPr>
          <p:spPr>
            <a:xfrm>
              <a:off x="0" y="0"/>
              <a:ext cx="2240280" cy="22402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grpSp>
          <p:nvGrpSpPr>
            <p:cNvPr id="103" name="Skupina 102"/>
            <p:cNvGrpSpPr/>
            <p:nvPr/>
          </p:nvGrpSpPr>
          <p:grpSpPr>
            <a:xfrm>
              <a:off x="647700" y="1783080"/>
              <a:ext cx="419735" cy="305435"/>
              <a:chOff x="0" y="0"/>
              <a:chExt cx="419735" cy="305435"/>
            </a:xfrm>
            <a:solidFill>
              <a:schemeClr val="accent6"/>
            </a:solidFill>
          </p:grpSpPr>
          <p:sp>
            <p:nvSpPr>
              <p:cNvPr id="122" name="Obdĺžnik 121"/>
              <p:cNvSpPr/>
              <p:nvPr/>
            </p:nvSpPr>
            <p:spPr>
              <a:xfrm>
                <a:off x="0" y="0"/>
                <a:ext cx="419735" cy="4572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23" name="Obdĺžnik 122"/>
              <p:cNvSpPr/>
              <p:nvPr/>
            </p:nvSpPr>
            <p:spPr>
              <a:xfrm>
                <a:off x="0" y="45720"/>
                <a:ext cx="45720" cy="25908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24" name="Obdĺžnik 123"/>
              <p:cNvSpPr/>
              <p:nvPr/>
            </p:nvSpPr>
            <p:spPr>
              <a:xfrm>
                <a:off x="373380" y="45720"/>
                <a:ext cx="45719" cy="259715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104" name="Skupina 103"/>
            <p:cNvGrpSpPr/>
            <p:nvPr/>
          </p:nvGrpSpPr>
          <p:grpSpPr>
            <a:xfrm>
              <a:off x="731520" y="861060"/>
              <a:ext cx="571500" cy="1226820"/>
              <a:chOff x="0" y="0"/>
              <a:chExt cx="571500" cy="1226820"/>
            </a:xfrm>
          </p:grpSpPr>
          <p:sp>
            <p:nvSpPr>
              <p:cNvPr id="117" name="Zaoblený obdĺžnik 116"/>
              <p:cNvSpPr/>
              <p:nvPr/>
            </p:nvSpPr>
            <p:spPr>
              <a:xfrm>
                <a:off x="0" y="281940"/>
                <a:ext cx="182880" cy="64008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18" name="Zaoblený obdĺžnik 117"/>
              <p:cNvSpPr/>
              <p:nvPr/>
            </p:nvSpPr>
            <p:spPr>
              <a:xfrm>
                <a:off x="68580" y="800100"/>
                <a:ext cx="411480" cy="1219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19" name="Zaoblený obdĺžnik 118"/>
              <p:cNvSpPr/>
              <p:nvPr/>
            </p:nvSpPr>
            <p:spPr>
              <a:xfrm>
                <a:off x="403860" y="800100"/>
                <a:ext cx="76200" cy="4267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20" name="Ovál 119"/>
              <p:cNvSpPr/>
              <p:nvPr/>
            </p:nvSpPr>
            <p:spPr>
              <a:xfrm>
                <a:off x="0" y="0"/>
                <a:ext cx="236220" cy="2362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21" name="Zaoblený obdĺžnik 120"/>
              <p:cNvSpPr/>
              <p:nvPr/>
            </p:nvSpPr>
            <p:spPr>
              <a:xfrm>
                <a:off x="68580" y="449580"/>
                <a:ext cx="502920" cy="76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105" name="Skupina 104"/>
            <p:cNvGrpSpPr/>
            <p:nvPr/>
          </p:nvGrpSpPr>
          <p:grpSpPr>
            <a:xfrm>
              <a:off x="1036320" y="198120"/>
              <a:ext cx="1036320" cy="1310639"/>
              <a:chOff x="0" y="0"/>
              <a:chExt cx="1036320" cy="1310639"/>
            </a:xfrm>
            <a:solidFill>
              <a:schemeClr val="accent6"/>
            </a:solidFill>
          </p:grpSpPr>
          <p:sp>
            <p:nvSpPr>
              <p:cNvPr id="114" name="Obdĺžnik 113"/>
              <p:cNvSpPr/>
              <p:nvPr/>
            </p:nvSpPr>
            <p:spPr>
              <a:xfrm>
                <a:off x="0" y="1264920"/>
                <a:ext cx="1036320" cy="4571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15" name="Obdĺžnik 114"/>
              <p:cNvSpPr/>
              <p:nvPr/>
            </p:nvSpPr>
            <p:spPr>
              <a:xfrm>
                <a:off x="990600" y="0"/>
                <a:ext cx="45720" cy="126555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16" name="Obdĺžnik 115"/>
              <p:cNvSpPr/>
              <p:nvPr/>
            </p:nvSpPr>
            <p:spPr>
              <a:xfrm>
                <a:off x="472440" y="0"/>
                <a:ext cx="518160" cy="4508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106" name="Skupina 105"/>
            <p:cNvGrpSpPr/>
            <p:nvPr/>
          </p:nvGrpSpPr>
          <p:grpSpPr>
            <a:xfrm>
              <a:off x="1508760" y="243840"/>
              <a:ext cx="327660" cy="236220"/>
              <a:chOff x="0" y="0"/>
              <a:chExt cx="327660" cy="236220"/>
            </a:xfrm>
          </p:grpSpPr>
          <p:sp>
            <p:nvSpPr>
              <p:cNvPr id="112" name="Obdĺžnik 111"/>
              <p:cNvSpPr/>
              <p:nvPr/>
            </p:nvSpPr>
            <p:spPr>
              <a:xfrm>
                <a:off x="190500" y="0"/>
                <a:ext cx="137160" cy="23622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13" name="Obdĺžnik 112"/>
              <p:cNvSpPr/>
              <p:nvPr/>
            </p:nvSpPr>
            <p:spPr>
              <a:xfrm>
                <a:off x="0" y="0"/>
                <a:ext cx="137160" cy="16002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107" name="Skupina 106"/>
            <p:cNvGrpSpPr/>
            <p:nvPr/>
          </p:nvGrpSpPr>
          <p:grpSpPr>
            <a:xfrm>
              <a:off x="1097280" y="403860"/>
              <a:ext cx="883920" cy="1082040"/>
              <a:chOff x="0" y="0"/>
              <a:chExt cx="883920" cy="1082040"/>
            </a:xfrm>
          </p:grpSpPr>
          <p:cxnSp>
            <p:nvCxnSpPr>
              <p:cNvPr id="108" name="Rovná spojnica 107"/>
              <p:cNvCxnSpPr/>
              <p:nvPr/>
            </p:nvCxnSpPr>
            <p:spPr>
              <a:xfrm flipH="1">
                <a:off x="0" y="0"/>
                <a:ext cx="487680" cy="10591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Rovná spojnica 108"/>
              <p:cNvCxnSpPr/>
              <p:nvPr/>
            </p:nvCxnSpPr>
            <p:spPr>
              <a:xfrm flipH="1">
                <a:off x="0" y="76200"/>
                <a:ext cx="662305" cy="9829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Rovná spojnica 109"/>
              <p:cNvCxnSpPr/>
              <p:nvPr/>
            </p:nvCxnSpPr>
            <p:spPr>
              <a:xfrm>
                <a:off x="487680" y="0"/>
                <a:ext cx="396240" cy="10591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Rovná spojnica 110"/>
              <p:cNvCxnSpPr/>
              <p:nvPr/>
            </p:nvCxnSpPr>
            <p:spPr>
              <a:xfrm>
                <a:off x="662940" y="106680"/>
                <a:ext cx="220980" cy="97536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Skupina 124"/>
          <p:cNvGrpSpPr/>
          <p:nvPr/>
        </p:nvGrpSpPr>
        <p:grpSpPr>
          <a:xfrm>
            <a:off x="2252874" y="5012992"/>
            <a:ext cx="1177327" cy="1195624"/>
            <a:chOff x="0" y="0"/>
            <a:chExt cx="2247900" cy="2255520"/>
          </a:xfrm>
        </p:grpSpPr>
        <p:sp>
          <p:nvSpPr>
            <p:cNvPr id="126" name="Obdĺžnik 125"/>
            <p:cNvSpPr/>
            <p:nvPr/>
          </p:nvSpPr>
          <p:spPr>
            <a:xfrm>
              <a:off x="0" y="0"/>
              <a:ext cx="2240280" cy="22402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27" name="Zaoblený obdĺžnik 126"/>
            <p:cNvSpPr/>
            <p:nvPr/>
          </p:nvSpPr>
          <p:spPr>
            <a:xfrm>
              <a:off x="822960" y="228600"/>
              <a:ext cx="457200" cy="16002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28" name="Zaoblený obdĺžnik 127"/>
            <p:cNvSpPr/>
            <p:nvPr/>
          </p:nvSpPr>
          <p:spPr>
            <a:xfrm>
              <a:off x="533400" y="510540"/>
              <a:ext cx="1127125" cy="678180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29" name="Obdĺžnik 128"/>
            <p:cNvSpPr/>
            <p:nvPr/>
          </p:nvSpPr>
          <p:spPr>
            <a:xfrm>
              <a:off x="190500" y="114300"/>
              <a:ext cx="1844040" cy="18669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grpSp>
          <p:nvGrpSpPr>
            <p:cNvPr id="130" name="Skupina 129"/>
            <p:cNvGrpSpPr/>
            <p:nvPr/>
          </p:nvGrpSpPr>
          <p:grpSpPr>
            <a:xfrm>
              <a:off x="647700" y="937260"/>
              <a:ext cx="830580" cy="1181100"/>
              <a:chOff x="0" y="0"/>
              <a:chExt cx="830580" cy="1181100"/>
            </a:xfrm>
          </p:grpSpPr>
          <p:sp>
            <p:nvSpPr>
              <p:cNvPr id="136" name="Zaoblený obdĺžnik 135"/>
              <p:cNvSpPr/>
              <p:nvPr/>
            </p:nvSpPr>
            <p:spPr>
              <a:xfrm>
                <a:off x="274320" y="274320"/>
                <a:ext cx="281940" cy="48768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37" name="Zaoblený obdĺžnik 136"/>
              <p:cNvSpPr/>
              <p:nvPr/>
            </p:nvSpPr>
            <p:spPr>
              <a:xfrm>
                <a:off x="472440" y="693420"/>
                <a:ext cx="91440" cy="48768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38" name="Ovál 137"/>
              <p:cNvSpPr/>
              <p:nvPr/>
            </p:nvSpPr>
            <p:spPr>
              <a:xfrm>
                <a:off x="281940" y="0"/>
                <a:ext cx="251460" cy="2514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39" name="Zaoblený obdĺžnik 138"/>
              <p:cNvSpPr/>
              <p:nvPr/>
            </p:nvSpPr>
            <p:spPr>
              <a:xfrm>
                <a:off x="274320" y="693420"/>
                <a:ext cx="91440" cy="48768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40" name="Zaoblený obdĺžnik 139"/>
              <p:cNvSpPr/>
              <p:nvPr/>
            </p:nvSpPr>
            <p:spPr>
              <a:xfrm rot="20613821">
                <a:off x="144780" y="373380"/>
                <a:ext cx="187960" cy="6223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41" name="Zaoblený obdĺžnik 140"/>
              <p:cNvSpPr/>
              <p:nvPr/>
            </p:nvSpPr>
            <p:spPr>
              <a:xfrm>
                <a:off x="693420" y="472440"/>
                <a:ext cx="137160" cy="4508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42" name="Zaoblený obdĺžnik 141"/>
              <p:cNvSpPr/>
              <p:nvPr/>
            </p:nvSpPr>
            <p:spPr>
              <a:xfrm rot="2518004">
                <a:off x="533400" y="388620"/>
                <a:ext cx="222885" cy="6413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43" name="Zaoblený obdĺžnik 142"/>
              <p:cNvSpPr/>
              <p:nvPr/>
            </p:nvSpPr>
            <p:spPr>
              <a:xfrm flipV="1">
                <a:off x="0" y="403860"/>
                <a:ext cx="144780" cy="5334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cxnSp>
          <p:nvCxnSpPr>
            <p:cNvPr id="131" name="Rovná spojnica 130"/>
            <p:cNvCxnSpPr/>
            <p:nvPr/>
          </p:nvCxnSpPr>
          <p:spPr>
            <a:xfrm>
              <a:off x="7620" y="7620"/>
              <a:ext cx="182880" cy="1066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ovná spojnica 131"/>
            <p:cNvCxnSpPr/>
            <p:nvPr/>
          </p:nvCxnSpPr>
          <p:spPr>
            <a:xfrm flipH="1">
              <a:off x="7620" y="1981200"/>
              <a:ext cx="182880" cy="274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ovná spojnica 132"/>
            <p:cNvCxnSpPr/>
            <p:nvPr/>
          </p:nvCxnSpPr>
          <p:spPr>
            <a:xfrm flipH="1">
              <a:off x="2034540" y="0"/>
              <a:ext cx="213360" cy="114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ál 133"/>
            <p:cNvSpPr/>
            <p:nvPr/>
          </p:nvSpPr>
          <p:spPr>
            <a:xfrm>
              <a:off x="944880" y="29718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35" name="Ovál 134"/>
            <p:cNvSpPr/>
            <p:nvPr/>
          </p:nvSpPr>
          <p:spPr>
            <a:xfrm>
              <a:off x="1143000" y="29718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</p:grpSp>
      <p:grpSp>
        <p:nvGrpSpPr>
          <p:cNvPr id="144" name="Skupina 143"/>
          <p:cNvGrpSpPr/>
          <p:nvPr/>
        </p:nvGrpSpPr>
        <p:grpSpPr>
          <a:xfrm>
            <a:off x="3612292" y="5034860"/>
            <a:ext cx="1173336" cy="1187547"/>
            <a:chOff x="0" y="0"/>
            <a:chExt cx="2240280" cy="2240280"/>
          </a:xfrm>
        </p:grpSpPr>
        <p:sp>
          <p:nvSpPr>
            <p:cNvPr id="145" name="Obdĺžnik 144"/>
            <p:cNvSpPr/>
            <p:nvPr/>
          </p:nvSpPr>
          <p:spPr>
            <a:xfrm>
              <a:off x="0" y="0"/>
              <a:ext cx="2240280" cy="22402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grpSp>
          <p:nvGrpSpPr>
            <p:cNvPr id="146" name="Skupina 145"/>
            <p:cNvGrpSpPr/>
            <p:nvPr/>
          </p:nvGrpSpPr>
          <p:grpSpPr>
            <a:xfrm>
              <a:off x="647700" y="1783080"/>
              <a:ext cx="419735" cy="305435"/>
              <a:chOff x="0" y="0"/>
              <a:chExt cx="419735" cy="305435"/>
            </a:xfrm>
            <a:solidFill>
              <a:schemeClr val="accent6"/>
            </a:solidFill>
          </p:grpSpPr>
          <p:sp>
            <p:nvSpPr>
              <p:cNvPr id="163" name="Obdĺžnik 162"/>
              <p:cNvSpPr/>
              <p:nvPr/>
            </p:nvSpPr>
            <p:spPr>
              <a:xfrm>
                <a:off x="0" y="0"/>
                <a:ext cx="419735" cy="4572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64" name="Obdĺžnik 163"/>
              <p:cNvSpPr/>
              <p:nvPr/>
            </p:nvSpPr>
            <p:spPr>
              <a:xfrm>
                <a:off x="0" y="45720"/>
                <a:ext cx="45720" cy="25908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65" name="Obdĺžnik 164"/>
              <p:cNvSpPr/>
              <p:nvPr/>
            </p:nvSpPr>
            <p:spPr>
              <a:xfrm>
                <a:off x="373380" y="45720"/>
                <a:ext cx="45719" cy="259715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147" name="Skupina 146"/>
            <p:cNvGrpSpPr/>
            <p:nvPr/>
          </p:nvGrpSpPr>
          <p:grpSpPr>
            <a:xfrm>
              <a:off x="1036320" y="1463040"/>
              <a:ext cx="1036320" cy="625475"/>
              <a:chOff x="0" y="0"/>
              <a:chExt cx="1036320" cy="625475"/>
            </a:xfrm>
          </p:grpSpPr>
          <p:sp>
            <p:nvSpPr>
              <p:cNvPr id="160" name="Obdĺžnik 159"/>
              <p:cNvSpPr/>
              <p:nvPr/>
            </p:nvSpPr>
            <p:spPr>
              <a:xfrm>
                <a:off x="0" y="0"/>
                <a:ext cx="1036320" cy="45719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61" name="Obdĺžnik 160"/>
              <p:cNvSpPr/>
              <p:nvPr/>
            </p:nvSpPr>
            <p:spPr>
              <a:xfrm>
                <a:off x="754380" y="60960"/>
                <a:ext cx="45720" cy="564515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62" name="Obdĺžnik 161"/>
              <p:cNvSpPr/>
              <p:nvPr/>
            </p:nvSpPr>
            <p:spPr>
              <a:xfrm>
                <a:off x="220980" y="60960"/>
                <a:ext cx="45720" cy="564515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148" name="Skupina 147"/>
            <p:cNvGrpSpPr/>
            <p:nvPr/>
          </p:nvGrpSpPr>
          <p:grpSpPr>
            <a:xfrm>
              <a:off x="731520" y="838200"/>
              <a:ext cx="571500" cy="1226820"/>
              <a:chOff x="0" y="0"/>
              <a:chExt cx="571500" cy="1226820"/>
            </a:xfrm>
          </p:grpSpPr>
          <p:sp>
            <p:nvSpPr>
              <p:cNvPr id="155" name="Zaoblený obdĺžnik 154"/>
              <p:cNvSpPr/>
              <p:nvPr/>
            </p:nvSpPr>
            <p:spPr>
              <a:xfrm>
                <a:off x="0" y="281940"/>
                <a:ext cx="182880" cy="64008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56" name="Zaoblený obdĺžnik 155"/>
              <p:cNvSpPr/>
              <p:nvPr/>
            </p:nvSpPr>
            <p:spPr>
              <a:xfrm>
                <a:off x="68580" y="800100"/>
                <a:ext cx="411480" cy="1219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57" name="Zaoblený obdĺžnik 156"/>
              <p:cNvSpPr/>
              <p:nvPr/>
            </p:nvSpPr>
            <p:spPr>
              <a:xfrm>
                <a:off x="403860" y="800100"/>
                <a:ext cx="76200" cy="4267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58" name="Ovál 157"/>
              <p:cNvSpPr/>
              <p:nvPr/>
            </p:nvSpPr>
            <p:spPr>
              <a:xfrm>
                <a:off x="0" y="0"/>
                <a:ext cx="236220" cy="2362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59" name="Zaoblený obdĺžnik 158"/>
              <p:cNvSpPr/>
              <p:nvPr/>
            </p:nvSpPr>
            <p:spPr>
              <a:xfrm rot="20981710">
                <a:off x="68580" y="449580"/>
                <a:ext cx="502920" cy="76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149" name="Skupina 148"/>
            <p:cNvGrpSpPr/>
            <p:nvPr/>
          </p:nvGrpSpPr>
          <p:grpSpPr>
            <a:xfrm>
              <a:off x="1722120" y="708660"/>
              <a:ext cx="259080" cy="754379"/>
              <a:chOff x="0" y="0"/>
              <a:chExt cx="259080" cy="754379"/>
            </a:xfrm>
            <a:solidFill>
              <a:schemeClr val="bg1">
                <a:lumMod val="50000"/>
              </a:schemeClr>
            </a:solidFill>
          </p:grpSpPr>
          <p:sp>
            <p:nvSpPr>
              <p:cNvPr id="151" name="Zaoblený obdĺžnik 150"/>
              <p:cNvSpPr/>
              <p:nvPr/>
            </p:nvSpPr>
            <p:spPr>
              <a:xfrm>
                <a:off x="0" y="0"/>
                <a:ext cx="68580" cy="63246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52" name="Zaoblený obdĺžnik 151"/>
              <p:cNvSpPr/>
              <p:nvPr/>
            </p:nvSpPr>
            <p:spPr>
              <a:xfrm>
                <a:off x="0" y="708660"/>
                <a:ext cx="259080" cy="45719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53" name="Zaoblený obdĺžnik 152"/>
              <p:cNvSpPr/>
              <p:nvPr/>
            </p:nvSpPr>
            <p:spPr>
              <a:xfrm>
                <a:off x="106680" y="419100"/>
                <a:ext cx="45719" cy="28956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54" name="Zaoblený obdĺžnik 153"/>
              <p:cNvSpPr/>
              <p:nvPr/>
            </p:nvSpPr>
            <p:spPr>
              <a:xfrm>
                <a:off x="0" y="419100"/>
                <a:ext cx="114300" cy="4572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sp>
          <p:nvSpPr>
            <p:cNvPr id="150" name="Zaoblený obdĺžnik 149"/>
            <p:cNvSpPr/>
            <p:nvPr/>
          </p:nvSpPr>
          <p:spPr>
            <a:xfrm>
              <a:off x="1303020" y="1409700"/>
              <a:ext cx="133621" cy="4571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</p:grpSp>
      <p:grpSp>
        <p:nvGrpSpPr>
          <p:cNvPr id="166" name="Skupina 165"/>
          <p:cNvGrpSpPr/>
          <p:nvPr/>
        </p:nvGrpSpPr>
        <p:grpSpPr>
          <a:xfrm>
            <a:off x="793003" y="5012992"/>
            <a:ext cx="1227729" cy="1365595"/>
            <a:chOff x="0" y="2"/>
            <a:chExt cx="2252073" cy="2474707"/>
          </a:xfrm>
        </p:grpSpPr>
        <p:sp>
          <p:nvSpPr>
            <p:cNvPr id="167" name="Obdĺžnik 166"/>
            <p:cNvSpPr/>
            <p:nvPr/>
          </p:nvSpPr>
          <p:spPr>
            <a:xfrm>
              <a:off x="0" y="2"/>
              <a:ext cx="2240279" cy="21591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68" name="Ohnutý pruh 167"/>
            <p:cNvSpPr/>
            <p:nvPr/>
          </p:nvSpPr>
          <p:spPr>
            <a:xfrm rot="19268641">
              <a:off x="579120" y="617220"/>
              <a:ext cx="1672953" cy="1857489"/>
            </a:xfrm>
            <a:prstGeom prst="blockArc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grpSp>
          <p:nvGrpSpPr>
            <p:cNvPr id="169" name="Skupina 168"/>
            <p:cNvGrpSpPr/>
            <p:nvPr/>
          </p:nvGrpSpPr>
          <p:grpSpPr>
            <a:xfrm>
              <a:off x="350520" y="1767840"/>
              <a:ext cx="1531620" cy="305435"/>
              <a:chOff x="0" y="0"/>
              <a:chExt cx="1531620" cy="305435"/>
            </a:xfrm>
          </p:grpSpPr>
          <p:sp>
            <p:nvSpPr>
              <p:cNvPr id="179" name="Obdĺžnik 178"/>
              <p:cNvSpPr/>
              <p:nvPr/>
            </p:nvSpPr>
            <p:spPr>
              <a:xfrm>
                <a:off x="0" y="0"/>
                <a:ext cx="1531620" cy="5334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80" name="Obdĺžnik 179"/>
              <p:cNvSpPr/>
              <p:nvPr/>
            </p:nvSpPr>
            <p:spPr>
              <a:xfrm>
                <a:off x="243840" y="45720"/>
                <a:ext cx="45720" cy="25908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81" name="Obdĺžnik 180"/>
              <p:cNvSpPr/>
              <p:nvPr/>
            </p:nvSpPr>
            <p:spPr>
              <a:xfrm>
                <a:off x="1257300" y="45720"/>
                <a:ext cx="45085" cy="259715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170" name="Skupina 169"/>
            <p:cNvGrpSpPr/>
            <p:nvPr/>
          </p:nvGrpSpPr>
          <p:grpSpPr>
            <a:xfrm>
              <a:off x="350520" y="1455420"/>
              <a:ext cx="1607820" cy="335280"/>
              <a:chOff x="0" y="0"/>
              <a:chExt cx="1607820" cy="335280"/>
            </a:xfrm>
          </p:grpSpPr>
          <p:grpSp>
            <p:nvGrpSpPr>
              <p:cNvPr id="171" name="Skupina 170"/>
              <p:cNvGrpSpPr/>
              <p:nvPr/>
            </p:nvGrpSpPr>
            <p:grpSpPr>
              <a:xfrm>
                <a:off x="0" y="0"/>
                <a:ext cx="1607820" cy="335280"/>
                <a:chOff x="0" y="0"/>
                <a:chExt cx="1607820" cy="335280"/>
              </a:xfrm>
            </p:grpSpPr>
            <p:sp>
              <p:nvSpPr>
                <p:cNvPr id="174" name="Zaoblený obdĺžnik 173"/>
                <p:cNvSpPr/>
                <p:nvPr/>
              </p:nvSpPr>
              <p:spPr>
                <a:xfrm rot="16200000">
                  <a:off x="510540" y="-76200"/>
                  <a:ext cx="182880" cy="64008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  <p:sp>
              <p:nvSpPr>
                <p:cNvPr id="175" name="Zaoblený obdĺžnik 174"/>
                <p:cNvSpPr/>
                <p:nvPr/>
              </p:nvSpPr>
              <p:spPr>
                <a:xfrm rot="19325369">
                  <a:off x="838200" y="99060"/>
                  <a:ext cx="411480" cy="12192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  <p:sp>
              <p:nvSpPr>
                <p:cNvPr id="176" name="Zaoblený obdĺžnik 175"/>
                <p:cNvSpPr/>
                <p:nvPr/>
              </p:nvSpPr>
              <p:spPr>
                <a:xfrm rot="16200000">
                  <a:off x="1344930" y="-163830"/>
                  <a:ext cx="99060" cy="42672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  <p:sp>
              <p:nvSpPr>
                <p:cNvPr id="177" name="Ovál 176"/>
                <p:cNvSpPr/>
                <p:nvPr/>
              </p:nvSpPr>
              <p:spPr>
                <a:xfrm rot="16200000">
                  <a:off x="0" y="99060"/>
                  <a:ext cx="236220" cy="23622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  <p:sp>
              <p:nvSpPr>
                <p:cNvPr id="178" name="Zaoblený obdĺžnik 177"/>
                <p:cNvSpPr/>
                <p:nvPr/>
              </p:nvSpPr>
              <p:spPr>
                <a:xfrm rot="234334">
                  <a:off x="342900" y="228600"/>
                  <a:ext cx="614477" cy="97332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</p:grpSp>
          <p:sp>
            <p:nvSpPr>
              <p:cNvPr id="172" name="Zaoblený obdĺžnik 171"/>
              <p:cNvSpPr/>
              <p:nvPr/>
            </p:nvSpPr>
            <p:spPr>
              <a:xfrm rot="19382232">
                <a:off x="944880" y="7620"/>
                <a:ext cx="190500" cy="4508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73" name="Zaoblený obdĺžnik 172"/>
              <p:cNvSpPr/>
              <p:nvPr/>
            </p:nvSpPr>
            <p:spPr>
              <a:xfrm>
                <a:off x="1409700" y="91440"/>
                <a:ext cx="121920" cy="23225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</p:grpSp>
      <p:sp>
        <p:nvSpPr>
          <p:cNvPr id="182" name="Obdĺžnik 181"/>
          <p:cNvSpPr/>
          <p:nvPr/>
        </p:nvSpPr>
        <p:spPr>
          <a:xfrm>
            <a:off x="2449090" y="3614959"/>
            <a:ext cx="266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k-SK" dirty="0" smtClean="0"/>
              <a:t>Biomechanika</a:t>
            </a:r>
          </a:p>
          <a:p>
            <a:pPr marL="342900" indent="-342900">
              <a:buFont typeface="+mj-lt"/>
              <a:buAutoNum type="arabicPeriod"/>
            </a:pPr>
            <a:r>
              <a:rPr lang="sk-SK" dirty="0" smtClean="0"/>
              <a:t>Virtuálna rehabilitácia</a:t>
            </a:r>
          </a:p>
          <a:p>
            <a:pPr marL="342900" indent="-342900">
              <a:buFont typeface="+mj-lt"/>
              <a:buAutoNum type="arabicPeriod"/>
            </a:pPr>
            <a:r>
              <a:rPr lang="sk-SK" dirty="0"/>
              <a:t>„Seriózne“ hry</a:t>
            </a:r>
          </a:p>
          <a:p>
            <a:r>
              <a:rPr lang="sk-SK" dirty="0"/>
              <a:t>       (VEGA, RIS3</a:t>
            </a:r>
            <a:r>
              <a:rPr lang="sk-SK" dirty="0" smtClean="0"/>
              <a:t>?)</a:t>
            </a:r>
            <a:endParaRPr lang="sk-SK" dirty="0"/>
          </a:p>
        </p:txBody>
      </p:sp>
      <p:cxnSp>
        <p:nvCxnSpPr>
          <p:cNvPr id="184" name="Rovná spojnica 183"/>
          <p:cNvCxnSpPr/>
          <p:nvPr/>
        </p:nvCxnSpPr>
        <p:spPr>
          <a:xfrm>
            <a:off x="357960" y="3487579"/>
            <a:ext cx="6338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Nadpis 1"/>
          <p:cNvSpPr txBox="1">
            <a:spLocks/>
          </p:cNvSpPr>
          <p:nvPr/>
        </p:nvSpPr>
        <p:spPr>
          <a:xfrm>
            <a:off x="251520" y="260648"/>
            <a:ext cx="3166699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smtClean="0"/>
              <a:t>Vízia</a:t>
            </a:r>
            <a:br>
              <a:rPr lang="sk-SK" dirty="0" smtClean="0"/>
            </a:br>
            <a:r>
              <a:rPr lang="sk-SK" sz="2200" dirty="0" smtClean="0"/>
              <a:t>umelá inteligencia, počítačové videnie, strojové učenie, virtuálna realita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7760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793003" y="3618355"/>
            <a:ext cx="1201982" cy="1196933"/>
            <a:chOff x="0" y="0"/>
            <a:chExt cx="2240280" cy="2240280"/>
          </a:xfrm>
        </p:grpSpPr>
        <p:sp>
          <p:nvSpPr>
            <p:cNvPr id="8" name="Obdĺžnik 7"/>
            <p:cNvSpPr/>
            <p:nvPr/>
          </p:nvSpPr>
          <p:spPr>
            <a:xfrm>
              <a:off x="0" y="0"/>
              <a:ext cx="2240280" cy="22402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grpSp>
          <p:nvGrpSpPr>
            <p:cNvPr id="9" name="Skupina 8"/>
            <p:cNvGrpSpPr/>
            <p:nvPr/>
          </p:nvGrpSpPr>
          <p:grpSpPr>
            <a:xfrm>
              <a:off x="647700" y="1783080"/>
              <a:ext cx="419735" cy="305435"/>
              <a:chOff x="0" y="0"/>
              <a:chExt cx="419735" cy="305435"/>
            </a:xfrm>
            <a:solidFill>
              <a:schemeClr val="accent6"/>
            </a:solidFill>
          </p:grpSpPr>
          <p:sp>
            <p:nvSpPr>
              <p:cNvPr id="28" name="Obdĺžnik 27"/>
              <p:cNvSpPr/>
              <p:nvPr/>
            </p:nvSpPr>
            <p:spPr>
              <a:xfrm>
                <a:off x="0" y="0"/>
                <a:ext cx="419735" cy="4572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29" name="Obdĺžnik 28"/>
              <p:cNvSpPr/>
              <p:nvPr/>
            </p:nvSpPr>
            <p:spPr>
              <a:xfrm>
                <a:off x="0" y="45720"/>
                <a:ext cx="45720" cy="25908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30" name="Obdĺžnik 29"/>
              <p:cNvSpPr/>
              <p:nvPr/>
            </p:nvSpPr>
            <p:spPr>
              <a:xfrm>
                <a:off x="373380" y="45720"/>
                <a:ext cx="45719" cy="259715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10" name="Skupina 9"/>
            <p:cNvGrpSpPr/>
            <p:nvPr/>
          </p:nvGrpSpPr>
          <p:grpSpPr>
            <a:xfrm>
              <a:off x="731520" y="861060"/>
              <a:ext cx="571500" cy="1226820"/>
              <a:chOff x="0" y="0"/>
              <a:chExt cx="571500" cy="1226820"/>
            </a:xfrm>
          </p:grpSpPr>
          <p:sp>
            <p:nvSpPr>
              <p:cNvPr id="23" name="Zaoblený obdĺžnik 22"/>
              <p:cNvSpPr/>
              <p:nvPr/>
            </p:nvSpPr>
            <p:spPr>
              <a:xfrm>
                <a:off x="0" y="281940"/>
                <a:ext cx="182880" cy="64008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24" name="Zaoblený obdĺžnik 23"/>
              <p:cNvSpPr/>
              <p:nvPr/>
            </p:nvSpPr>
            <p:spPr>
              <a:xfrm>
                <a:off x="68580" y="800100"/>
                <a:ext cx="411480" cy="1219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25" name="Zaoblený obdĺžnik 24"/>
              <p:cNvSpPr/>
              <p:nvPr/>
            </p:nvSpPr>
            <p:spPr>
              <a:xfrm>
                <a:off x="403860" y="800100"/>
                <a:ext cx="76200" cy="4267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26" name="Ovál 25"/>
              <p:cNvSpPr/>
              <p:nvPr/>
            </p:nvSpPr>
            <p:spPr>
              <a:xfrm>
                <a:off x="0" y="0"/>
                <a:ext cx="236220" cy="2362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27" name="Zaoblený obdĺžnik 26"/>
              <p:cNvSpPr/>
              <p:nvPr/>
            </p:nvSpPr>
            <p:spPr>
              <a:xfrm>
                <a:off x="68580" y="449580"/>
                <a:ext cx="502920" cy="76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11" name="Skupina 10"/>
            <p:cNvGrpSpPr/>
            <p:nvPr/>
          </p:nvGrpSpPr>
          <p:grpSpPr>
            <a:xfrm>
              <a:off x="1036320" y="198120"/>
              <a:ext cx="1036320" cy="1310639"/>
              <a:chOff x="0" y="0"/>
              <a:chExt cx="1036320" cy="1310639"/>
            </a:xfrm>
            <a:solidFill>
              <a:schemeClr val="accent6"/>
            </a:solidFill>
          </p:grpSpPr>
          <p:sp>
            <p:nvSpPr>
              <p:cNvPr id="20" name="Obdĺžnik 19"/>
              <p:cNvSpPr/>
              <p:nvPr/>
            </p:nvSpPr>
            <p:spPr>
              <a:xfrm>
                <a:off x="0" y="1264920"/>
                <a:ext cx="1036320" cy="4571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21" name="Obdĺžnik 20"/>
              <p:cNvSpPr/>
              <p:nvPr/>
            </p:nvSpPr>
            <p:spPr>
              <a:xfrm>
                <a:off x="990600" y="0"/>
                <a:ext cx="45720" cy="126555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22" name="Obdĺžnik 21"/>
              <p:cNvSpPr/>
              <p:nvPr/>
            </p:nvSpPr>
            <p:spPr>
              <a:xfrm>
                <a:off x="472440" y="0"/>
                <a:ext cx="518160" cy="4508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1508760" y="243840"/>
              <a:ext cx="327660" cy="236220"/>
              <a:chOff x="0" y="0"/>
              <a:chExt cx="327660" cy="236220"/>
            </a:xfrm>
          </p:grpSpPr>
          <p:sp>
            <p:nvSpPr>
              <p:cNvPr id="18" name="Obdĺžnik 17"/>
              <p:cNvSpPr/>
              <p:nvPr/>
            </p:nvSpPr>
            <p:spPr>
              <a:xfrm>
                <a:off x="190500" y="0"/>
                <a:ext cx="137160" cy="23622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19" name="Obdĺžnik 18"/>
              <p:cNvSpPr/>
              <p:nvPr/>
            </p:nvSpPr>
            <p:spPr>
              <a:xfrm>
                <a:off x="0" y="0"/>
                <a:ext cx="137160" cy="16002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13" name="Skupina 12"/>
            <p:cNvGrpSpPr/>
            <p:nvPr/>
          </p:nvGrpSpPr>
          <p:grpSpPr>
            <a:xfrm>
              <a:off x="1097280" y="403860"/>
              <a:ext cx="883920" cy="1082040"/>
              <a:chOff x="0" y="0"/>
              <a:chExt cx="883920" cy="1082040"/>
            </a:xfrm>
          </p:grpSpPr>
          <p:cxnSp>
            <p:nvCxnSpPr>
              <p:cNvPr id="14" name="Rovná spojnica 13"/>
              <p:cNvCxnSpPr/>
              <p:nvPr/>
            </p:nvCxnSpPr>
            <p:spPr>
              <a:xfrm flipH="1">
                <a:off x="0" y="0"/>
                <a:ext cx="487680" cy="10591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ovná spojnica 14"/>
              <p:cNvCxnSpPr/>
              <p:nvPr/>
            </p:nvCxnSpPr>
            <p:spPr>
              <a:xfrm flipH="1">
                <a:off x="0" y="76200"/>
                <a:ext cx="662305" cy="9829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ovná spojnica 15"/>
              <p:cNvCxnSpPr/>
              <p:nvPr/>
            </p:nvCxnSpPr>
            <p:spPr>
              <a:xfrm>
                <a:off x="487680" y="0"/>
                <a:ext cx="396240" cy="10591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ovná spojnica 16"/>
              <p:cNvCxnSpPr/>
              <p:nvPr/>
            </p:nvCxnSpPr>
            <p:spPr>
              <a:xfrm>
                <a:off x="662940" y="106680"/>
                <a:ext cx="220980" cy="97536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Skupina 30"/>
          <p:cNvGrpSpPr/>
          <p:nvPr/>
        </p:nvGrpSpPr>
        <p:grpSpPr>
          <a:xfrm>
            <a:off x="2252874" y="5012992"/>
            <a:ext cx="1177327" cy="1195624"/>
            <a:chOff x="0" y="0"/>
            <a:chExt cx="2247900" cy="2255520"/>
          </a:xfrm>
        </p:grpSpPr>
        <p:sp>
          <p:nvSpPr>
            <p:cNvPr id="32" name="Obdĺžnik 31"/>
            <p:cNvSpPr/>
            <p:nvPr/>
          </p:nvSpPr>
          <p:spPr>
            <a:xfrm>
              <a:off x="0" y="0"/>
              <a:ext cx="2240280" cy="22402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33" name="Zaoblený obdĺžnik 32"/>
            <p:cNvSpPr/>
            <p:nvPr/>
          </p:nvSpPr>
          <p:spPr>
            <a:xfrm>
              <a:off x="822960" y="228600"/>
              <a:ext cx="457200" cy="16002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34" name="Zaoblený obdĺžnik 33"/>
            <p:cNvSpPr/>
            <p:nvPr/>
          </p:nvSpPr>
          <p:spPr>
            <a:xfrm>
              <a:off x="533400" y="510540"/>
              <a:ext cx="1127125" cy="678180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35" name="Obdĺžnik 34"/>
            <p:cNvSpPr/>
            <p:nvPr/>
          </p:nvSpPr>
          <p:spPr>
            <a:xfrm>
              <a:off x="190500" y="114300"/>
              <a:ext cx="1844040" cy="18669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grpSp>
          <p:nvGrpSpPr>
            <p:cNvPr id="36" name="Skupina 35"/>
            <p:cNvGrpSpPr/>
            <p:nvPr/>
          </p:nvGrpSpPr>
          <p:grpSpPr>
            <a:xfrm>
              <a:off x="647700" y="937260"/>
              <a:ext cx="830580" cy="1181100"/>
              <a:chOff x="0" y="0"/>
              <a:chExt cx="830580" cy="1181100"/>
            </a:xfrm>
          </p:grpSpPr>
          <p:sp>
            <p:nvSpPr>
              <p:cNvPr id="42" name="Zaoblený obdĺžnik 41"/>
              <p:cNvSpPr/>
              <p:nvPr/>
            </p:nvSpPr>
            <p:spPr>
              <a:xfrm>
                <a:off x="274320" y="274320"/>
                <a:ext cx="281940" cy="48768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43" name="Zaoblený obdĺžnik 42"/>
              <p:cNvSpPr/>
              <p:nvPr/>
            </p:nvSpPr>
            <p:spPr>
              <a:xfrm>
                <a:off x="472440" y="693420"/>
                <a:ext cx="91440" cy="48768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44" name="Ovál 43"/>
              <p:cNvSpPr/>
              <p:nvPr/>
            </p:nvSpPr>
            <p:spPr>
              <a:xfrm>
                <a:off x="281940" y="0"/>
                <a:ext cx="251460" cy="2514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45" name="Zaoblený obdĺžnik 44"/>
              <p:cNvSpPr/>
              <p:nvPr/>
            </p:nvSpPr>
            <p:spPr>
              <a:xfrm>
                <a:off x="274320" y="693420"/>
                <a:ext cx="91440" cy="48768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46" name="Zaoblený obdĺžnik 45"/>
              <p:cNvSpPr/>
              <p:nvPr/>
            </p:nvSpPr>
            <p:spPr>
              <a:xfrm rot="20613821">
                <a:off x="144780" y="373380"/>
                <a:ext cx="187960" cy="6223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47" name="Zaoblený obdĺžnik 46"/>
              <p:cNvSpPr/>
              <p:nvPr/>
            </p:nvSpPr>
            <p:spPr>
              <a:xfrm>
                <a:off x="693420" y="472440"/>
                <a:ext cx="137160" cy="4508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48" name="Zaoblený obdĺžnik 47"/>
              <p:cNvSpPr/>
              <p:nvPr/>
            </p:nvSpPr>
            <p:spPr>
              <a:xfrm rot="2518004">
                <a:off x="533400" y="388620"/>
                <a:ext cx="222885" cy="6413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49" name="Zaoblený obdĺžnik 48"/>
              <p:cNvSpPr/>
              <p:nvPr/>
            </p:nvSpPr>
            <p:spPr>
              <a:xfrm flipV="1">
                <a:off x="0" y="403860"/>
                <a:ext cx="144780" cy="5334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cxnSp>
          <p:nvCxnSpPr>
            <p:cNvPr id="37" name="Rovná spojnica 36"/>
            <p:cNvCxnSpPr/>
            <p:nvPr/>
          </p:nvCxnSpPr>
          <p:spPr>
            <a:xfrm>
              <a:off x="7620" y="7620"/>
              <a:ext cx="182880" cy="1066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ovná spojnica 37"/>
            <p:cNvCxnSpPr/>
            <p:nvPr/>
          </p:nvCxnSpPr>
          <p:spPr>
            <a:xfrm flipH="1">
              <a:off x="7620" y="1981200"/>
              <a:ext cx="182880" cy="274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ovná spojnica 38"/>
            <p:cNvCxnSpPr/>
            <p:nvPr/>
          </p:nvCxnSpPr>
          <p:spPr>
            <a:xfrm flipH="1">
              <a:off x="2034540" y="0"/>
              <a:ext cx="213360" cy="114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ál 39"/>
            <p:cNvSpPr/>
            <p:nvPr/>
          </p:nvSpPr>
          <p:spPr>
            <a:xfrm>
              <a:off x="944880" y="29718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41" name="Ovál 40"/>
            <p:cNvSpPr/>
            <p:nvPr/>
          </p:nvSpPr>
          <p:spPr>
            <a:xfrm>
              <a:off x="1143000" y="29718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</p:grpSp>
      <p:grpSp>
        <p:nvGrpSpPr>
          <p:cNvPr id="50" name="Skupina 49"/>
          <p:cNvGrpSpPr/>
          <p:nvPr/>
        </p:nvGrpSpPr>
        <p:grpSpPr>
          <a:xfrm>
            <a:off x="3612292" y="5034860"/>
            <a:ext cx="1173336" cy="1187547"/>
            <a:chOff x="0" y="0"/>
            <a:chExt cx="2240280" cy="2240280"/>
          </a:xfrm>
        </p:grpSpPr>
        <p:sp>
          <p:nvSpPr>
            <p:cNvPr id="51" name="Obdĺžnik 50"/>
            <p:cNvSpPr/>
            <p:nvPr/>
          </p:nvSpPr>
          <p:spPr>
            <a:xfrm>
              <a:off x="0" y="0"/>
              <a:ext cx="2240280" cy="22402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grpSp>
          <p:nvGrpSpPr>
            <p:cNvPr id="52" name="Skupina 51"/>
            <p:cNvGrpSpPr/>
            <p:nvPr/>
          </p:nvGrpSpPr>
          <p:grpSpPr>
            <a:xfrm>
              <a:off x="647700" y="1783080"/>
              <a:ext cx="419735" cy="305435"/>
              <a:chOff x="0" y="0"/>
              <a:chExt cx="419735" cy="305435"/>
            </a:xfrm>
            <a:solidFill>
              <a:schemeClr val="accent6"/>
            </a:solidFill>
          </p:grpSpPr>
          <p:sp>
            <p:nvSpPr>
              <p:cNvPr id="69" name="Obdĺžnik 68"/>
              <p:cNvSpPr/>
              <p:nvPr/>
            </p:nvSpPr>
            <p:spPr>
              <a:xfrm>
                <a:off x="0" y="0"/>
                <a:ext cx="419735" cy="4572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70" name="Obdĺžnik 69"/>
              <p:cNvSpPr/>
              <p:nvPr/>
            </p:nvSpPr>
            <p:spPr>
              <a:xfrm>
                <a:off x="0" y="45720"/>
                <a:ext cx="45720" cy="25908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71" name="Obdĺžnik 70"/>
              <p:cNvSpPr/>
              <p:nvPr/>
            </p:nvSpPr>
            <p:spPr>
              <a:xfrm>
                <a:off x="373380" y="45720"/>
                <a:ext cx="45719" cy="259715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53" name="Skupina 52"/>
            <p:cNvGrpSpPr/>
            <p:nvPr/>
          </p:nvGrpSpPr>
          <p:grpSpPr>
            <a:xfrm>
              <a:off x="1036320" y="1463040"/>
              <a:ext cx="1036320" cy="625475"/>
              <a:chOff x="0" y="0"/>
              <a:chExt cx="1036320" cy="625475"/>
            </a:xfrm>
          </p:grpSpPr>
          <p:sp>
            <p:nvSpPr>
              <p:cNvPr id="66" name="Obdĺžnik 65"/>
              <p:cNvSpPr/>
              <p:nvPr/>
            </p:nvSpPr>
            <p:spPr>
              <a:xfrm>
                <a:off x="0" y="0"/>
                <a:ext cx="1036320" cy="45719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67" name="Obdĺžnik 66"/>
              <p:cNvSpPr/>
              <p:nvPr/>
            </p:nvSpPr>
            <p:spPr>
              <a:xfrm>
                <a:off x="754380" y="60960"/>
                <a:ext cx="45720" cy="564515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68" name="Obdĺžnik 67"/>
              <p:cNvSpPr/>
              <p:nvPr/>
            </p:nvSpPr>
            <p:spPr>
              <a:xfrm>
                <a:off x="220980" y="60960"/>
                <a:ext cx="45720" cy="564515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54" name="Skupina 53"/>
            <p:cNvGrpSpPr/>
            <p:nvPr/>
          </p:nvGrpSpPr>
          <p:grpSpPr>
            <a:xfrm>
              <a:off x="731520" y="838200"/>
              <a:ext cx="571500" cy="1226820"/>
              <a:chOff x="0" y="0"/>
              <a:chExt cx="571500" cy="1226820"/>
            </a:xfrm>
          </p:grpSpPr>
          <p:sp>
            <p:nvSpPr>
              <p:cNvPr id="61" name="Zaoblený obdĺžnik 60"/>
              <p:cNvSpPr/>
              <p:nvPr/>
            </p:nvSpPr>
            <p:spPr>
              <a:xfrm>
                <a:off x="0" y="281940"/>
                <a:ext cx="182880" cy="64008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62" name="Zaoblený obdĺžnik 61"/>
              <p:cNvSpPr/>
              <p:nvPr/>
            </p:nvSpPr>
            <p:spPr>
              <a:xfrm>
                <a:off x="68580" y="800100"/>
                <a:ext cx="411480" cy="1219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63" name="Zaoblený obdĺžnik 62"/>
              <p:cNvSpPr/>
              <p:nvPr/>
            </p:nvSpPr>
            <p:spPr>
              <a:xfrm>
                <a:off x="403860" y="800100"/>
                <a:ext cx="76200" cy="4267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64" name="Ovál 63"/>
              <p:cNvSpPr/>
              <p:nvPr/>
            </p:nvSpPr>
            <p:spPr>
              <a:xfrm>
                <a:off x="0" y="0"/>
                <a:ext cx="236220" cy="2362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65" name="Zaoblený obdĺžnik 64"/>
              <p:cNvSpPr/>
              <p:nvPr/>
            </p:nvSpPr>
            <p:spPr>
              <a:xfrm rot="20981710">
                <a:off x="68580" y="449580"/>
                <a:ext cx="502920" cy="76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55" name="Skupina 54"/>
            <p:cNvGrpSpPr/>
            <p:nvPr/>
          </p:nvGrpSpPr>
          <p:grpSpPr>
            <a:xfrm>
              <a:off x="1722120" y="708660"/>
              <a:ext cx="259080" cy="754379"/>
              <a:chOff x="0" y="0"/>
              <a:chExt cx="259080" cy="754379"/>
            </a:xfrm>
            <a:solidFill>
              <a:schemeClr val="bg1">
                <a:lumMod val="50000"/>
              </a:schemeClr>
            </a:solidFill>
          </p:grpSpPr>
          <p:sp>
            <p:nvSpPr>
              <p:cNvPr id="57" name="Zaoblený obdĺžnik 56"/>
              <p:cNvSpPr/>
              <p:nvPr/>
            </p:nvSpPr>
            <p:spPr>
              <a:xfrm>
                <a:off x="0" y="0"/>
                <a:ext cx="68580" cy="63246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58" name="Zaoblený obdĺžnik 57"/>
              <p:cNvSpPr/>
              <p:nvPr/>
            </p:nvSpPr>
            <p:spPr>
              <a:xfrm>
                <a:off x="0" y="708660"/>
                <a:ext cx="259080" cy="45719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59" name="Zaoblený obdĺžnik 58"/>
              <p:cNvSpPr/>
              <p:nvPr/>
            </p:nvSpPr>
            <p:spPr>
              <a:xfrm>
                <a:off x="106680" y="419100"/>
                <a:ext cx="45719" cy="28956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60" name="Zaoblený obdĺžnik 59"/>
              <p:cNvSpPr/>
              <p:nvPr/>
            </p:nvSpPr>
            <p:spPr>
              <a:xfrm>
                <a:off x="0" y="419100"/>
                <a:ext cx="114300" cy="4572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sp>
          <p:nvSpPr>
            <p:cNvPr id="56" name="Zaoblený obdĺžnik 55"/>
            <p:cNvSpPr/>
            <p:nvPr/>
          </p:nvSpPr>
          <p:spPr>
            <a:xfrm>
              <a:off x="1303020" y="1409700"/>
              <a:ext cx="133621" cy="4571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</p:grpSp>
      <p:grpSp>
        <p:nvGrpSpPr>
          <p:cNvPr id="80" name="Skupina 79"/>
          <p:cNvGrpSpPr/>
          <p:nvPr/>
        </p:nvGrpSpPr>
        <p:grpSpPr>
          <a:xfrm>
            <a:off x="793003" y="5012992"/>
            <a:ext cx="1227729" cy="1365595"/>
            <a:chOff x="0" y="2"/>
            <a:chExt cx="2252073" cy="2474707"/>
          </a:xfrm>
        </p:grpSpPr>
        <p:sp>
          <p:nvSpPr>
            <p:cNvPr id="81" name="Obdĺžnik 80"/>
            <p:cNvSpPr/>
            <p:nvPr/>
          </p:nvSpPr>
          <p:spPr>
            <a:xfrm>
              <a:off x="0" y="2"/>
              <a:ext cx="2240279" cy="21591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82" name="Ohnutý pruh 81"/>
            <p:cNvSpPr/>
            <p:nvPr/>
          </p:nvSpPr>
          <p:spPr>
            <a:xfrm rot="19268641">
              <a:off x="579120" y="617220"/>
              <a:ext cx="1672953" cy="1857489"/>
            </a:xfrm>
            <a:prstGeom prst="blockArc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grpSp>
          <p:nvGrpSpPr>
            <p:cNvPr id="83" name="Skupina 82"/>
            <p:cNvGrpSpPr/>
            <p:nvPr/>
          </p:nvGrpSpPr>
          <p:grpSpPr>
            <a:xfrm>
              <a:off x="350520" y="1767840"/>
              <a:ext cx="1531620" cy="305435"/>
              <a:chOff x="0" y="0"/>
              <a:chExt cx="1531620" cy="305435"/>
            </a:xfrm>
          </p:grpSpPr>
          <p:sp>
            <p:nvSpPr>
              <p:cNvPr id="93" name="Obdĺžnik 92"/>
              <p:cNvSpPr/>
              <p:nvPr/>
            </p:nvSpPr>
            <p:spPr>
              <a:xfrm>
                <a:off x="0" y="0"/>
                <a:ext cx="1531620" cy="5334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94" name="Obdĺžnik 93"/>
              <p:cNvSpPr/>
              <p:nvPr/>
            </p:nvSpPr>
            <p:spPr>
              <a:xfrm>
                <a:off x="243840" y="45720"/>
                <a:ext cx="45720" cy="25908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95" name="Obdĺžnik 94"/>
              <p:cNvSpPr/>
              <p:nvPr/>
            </p:nvSpPr>
            <p:spPr>
              <a:xfrm>
                <a:off x="1257300" y="45720"/>
                <a:ext cx="45085" cy="259715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  <p:grpSp>
          <p:nvGrpSpPr>
            <p:cNvPr id="84" name="Skupina 83"/>
            <p:cNvGrpSpPr/>
            <p:nvPr/>
          </p:nvGrpSpPr>
          <p:grpSpPr>
            <a:xfrm>
              <a:off x="350520" y="1455420"/>
              <a:ext cx="1607820" cy="335280"/>
              <a:chOff x="0" y="0"/>
              <a:chExt cx="1607820" cy="335280"/>
            </a:xfrm>
          </p:grpSpPr>
          <p:grpSp>
            <p:nvGrpSpPr>
              <p:cNvPr id="85" name="Skupina 84"/>
              <p:cNvGrpSpPr/>
              <p:nvPr/>
            </p:nvGrpSpPr>
            <p:grpSpPr>
              <a:xfrm>
                <a:off x="0" y="0"/>
                <a:ext cx="1607820" cy="335280"/>
                <a:chOff x="0" y="0"/>
                <a:chExt cx="1607820" cy="335280"/>
              </a:xfrm>
            </p:grpSpPr>
            <p:sp>
              <p:nvSpPr>
                <p:cNvPr id="88" name="Zaoblený obdĺžnik 87"/>
                <p:cNvSpPr/>
                <p:nvPr/>
              </p:nvSpPr>
              <p:spPr>
                <a:xfrm rot="16200000">
                  <a:off x="510540" y="-76200"/>
                  <a:ext cx="182880" cy="64008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  <p:sp>
              <p:nvSpPr>
                <p:cNvPr id="89" name="Zaoblený obdĺžnik 88"/>
                <p:cNvSpPr/>
                <p:nvPr/>
              </p:nvSpPr>
              <p:spPr>
                <a:xfrm rot="19325369">
                  <a:off x="838200" y="99060"/>
                  <a:ext cx="411480" cy="12192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  <p:sp>
              <p:nvSpPr>
                <p:cNvPr id="90" name="Zaoblený obdĺžnik 89"/>
                <p:cNvSpPr/>
                <p:nvPr/>
              </p:nvSpPr>
              <p:spPr>
                <a:xfrm rot="16200000">
                  <a:off x="1344930" y="-163830"/>
                  <a:ext cx="99060" cy="42672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  <p:sp>
              <p:nvSpPr>
                <p:cNvPr id="91" name="Ovál 90"/>
                <p:cNvSpPr/>
                <p:nvPr/>
              </p:nvSpPr>
              <p:spPr>
                <a:xfrm rot="16200000">
                  <a:off x="0" y="99060"/>
                  <a:ext cx="236220" cy="23622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  <p:sp>
              <p:nvSpPr>
                <p:cNvPr id="92" name="Zaoblený obdĺžnik 91"/>
                <p:cNvSpPr/>
                <p:nvPr/>
              </p:nvSpPr>
              <p:spPr>
                <a:xfrm rot="234334">
                  <a:off x="342900" y="228600"/>
                  <a:ext cx="614477" cy="97332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</p:grpSp>
          <p:sp>
            <p:nvSpPr>
              <p:cNvPr id="86" name="Zaoblený obdĺžnik 85"/>
              <p:cNvSpPr/>
              <p:nvPr/>
            </p:nvSpPr>
            <p:spPr>
              <a:xfrm rot="19382232">
                <a:off x="944880" y="7620"/>
                <a:ext cx="190500" cy="4508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87" name="Zaoblený obdĺžnik 86"/>
              <p:cNvSpPr/>
              <p:nvPr/>
            </p:nvSpPr>
            <p:spPr>
              <a:xfrm>
                <a:off x="1409700" y="91440"/>
                <a:ext cx="121920" cy="23225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/>
              </a:p>
            </p:txBody>
          </p:sp>
        </p:grpSp>
      </p:grpSp>
      <p:sp>
        <p:nvSpPr>
          <p:cNvPr id="96" name="Obdĺžnik 95"/>
          <p:cNvSpPr/>
          <p:nvPr/>
        </p:nvSpPr>
        <p:spPr>
          <a:xfrm>
            <a:off x="2449090" y="3614959"/>
            <a:ext cx="266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k-SK" dirty="0" smtClean="0"/>
              <a:t>Biomechanika</a:t>
            </a:r>
          </a:p>
          <a:p>
            <a:pPr marL="342900" indent="-342900">
              <a:buFont typeface="+mj-lt"/>
              <a:buAutoNum type="arabicPeriod"/>
            </a:pPr>
            <a:r>
              <a:rPr lang="sk-SK" dirty="0" smtClean="0"/>
              <a:t>Virtuálna rehabilitácia</a:t>
            </a:r>
          </a:p>
          <a:p>
            <a:pPr marL="342900" indent="-342900">
              <a:buFont typeface="+mj-lt"/>
              <a:buAutoNum type="arabicPeriod"/>
            </a:pPr>
            <a:r>
              <a:rPr lang="sk-SK" dirty="0"/>
              <a:t>„Seriózne“ hry</a:t>
            </a:r>
          </a:p>
          <a:p>
            <a:r>
              <a:rPr lang="sk-SK" dirty="0"/>
              <a:t>       (VEGA, RIS3</a:t>
            </a:r>
            <a:r>
              <a:rPr lang="sk-SK" dirty="0" smtClean="0"/>
              <a:t>?)</a:t>
            </a:r>
            <a:endParaRPr lang="sk-SK" dirty="0"/>
          </a:p>
        </p:txBody>
      </p:sp>
      <p:pic>
        <p:nvPicPr>
          <p:cNvPr id="2050" name="Picture 2" descr="C:\Users\Admin\OneDrive\Dokumenty\Publikacie\2016\Akredit_smer\Kock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45" y="4440285"/>
            <a:ext cx="3518061" cy="18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73" y="548680"/>
            <a:ext cx="3810000" cy="2581275"/>
          </a:xfrm>
          <a:prstGeom prst="rect">
            <a:avLst/>
          </a:prstGeom>
        </p:spPr>
      </p:pic>
      <p:pic>
        <p:nvPicPr>
          <p:cNvPr id="4" name="Picture 2" descr="C:\Users\Admin\Desktop\Obrázok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46" y="2277244"/>
            <a:ext cx="1447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BlokTextu 96"/>
          <p:cNvSpPr txBox="1"/>
          <p:nvPr/>
        </p:nvSpPr>
        <p:spPr>
          <a:xfrm>
            <a:off x="5110640" y="4012515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Virtual</a:t>
            </a:r>
            <a:r>
              <a:rPr lang="sk-SK" dirty="0" smtClean="0"/>
              <a:t> „Box and </a:t>
            </a:r>
            <a:r>
              <a:rPr lang="sk-SK" dirty="0" err="1" smtClean="0"/>
              <a:t>Blocks</a:t>
            </a:r>
            <a:r>
              <a:rPr lang="sk-SK" dirty="0" smtClean="0"/>
              <a:t>“</a:t>
            </a:r>
            <a:endParaRPr lang="sk-SK" dirty="0"/>
          </a:p>
        </p:txBody>
      </p:sp>
      <p:sp>
        <p:nvSpPr>
          <p:cNvPr id="100" name="BlokTextu 99"/>
          <p:cNvSpPr txBox="1"/>
          <p:nvPr/>
        </p:nvSpPr>
        <p:spPr>
          <a:xfrm>
            <a:off x="5110640" y="3118247"/>
            <a:ext cx="155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Path</a:t>
            </a:r>
            <a:r>
              <a:rPr lang="sk-SK" dirty="0" smtClean="0"/>
              <a:t> </a:t>
            </a:r>
            <a:r>
              <a:rPr lang="sk-SK" dirty="0" err="1" smtClean="0"/>
              <a:t>planning</a:t>
            </a:r>
            <a:endParaRPr lang="sk-SK" dirty="0"/>
          </a:p>
        </p:txBody>
      </p:sp>
      <p:cxnSp>
        <p:nvCxnSpPr>
          <p:cNvPr id="3" name="Rovná spojnica 2"/>
          <p:cNvCxnSpPr/>
          <p:nvPr/>
        </p:nvCxnSpPr>
        <p:spPr>
          <a:xfrm>
            <a:off x="357960" y="3487579"/>
            <a:ext cx="6338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bdĺžnik 97"/>
          <p:cNvSpPr/>
          <p:nvPr/>
        </p:nvSpPr>
        <p:spPr>
          <a:xfrm>
            <a:off x="589831" y="1917918"/>
            <a:ext cx="22856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k-SK" dirty="0" smtClean="0"/>
              <a:t>Mikromanipulácia</a:t>
            </a:r>
          </a:p>
          <a:p>
            <a:pPr marL="342900" indent="-342900">
              <a:buFont typeface="+mj-lt"/>
              <a:buAutoNum type="arabicPeriod"/>
            </a:pPr>
            <a:r>
              <a:rPr lang="sk-SK" dirty="0" err="1" smtClean="0"/>
              <a:t>Mikrorobotika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r>
              <a:rPr lang="sk-SK" dirty="0" err="1" smtClean="0"/>
              <a:t>Nanorobotika</a:t>
            </a:r>
            <a:endParaRPr lang="sk-SK" dirty="0" smtClean="0"/>
          </a:p>
          <a:p>
            <a:r>
              <a:rPr lang="sk-SK" dirty="0"/>
              <a:t> </a:t>
            </a:r>
            <a:r>
              <a:rPr lang="sk-SK" dirty="0" smtClean="0"/>
              <a:t>     </a:t>
            </a:r>
            <a:r>
              <a:rPr lang="sk-SK" dirty="0"/>
              <a:t>(</a:t>
            </a:r>
            <a:r>
              <a:rPr lang="sk-SK" dirty="0" smtClean="0"/>
              <a:t>VEGA, APVV)</a:t>
            </a:r>
            <a:endParaRPr lang="sk-SK" dirty="0"/>
          </a:p>
        </p:txBody>
      </p:sp>
      <p:sp>
        <p:nvSpPr>
          <p:cNvPr id="104" name="Nadpis 1"/>
          <p:cNvSpPr txBox="1">
            <a:spLocks/>
          </p:cNvSpPr>
          <p:nvPr/>
        </p:nvSpPr>
        <p:spPr>
          <a:xfrm>
            <a:off x="251520" y="260648"/>
            <a:ext cx="3166699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smtClean="0"/>
              <a:t>Vízia</a:t>
            </a:r>
            <a:br>
              <a:rPr lang="sk-SK" dirty="0" smtClean="0"/>
            </a:br>
            <a:r>
              <a:rPr lang="sk-SK" sz="2200" dirty="0" smtClean="0"/>
              <a:t>umelá inteligencia, počítačové videnie, strojové učenie, virtuálna realita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20355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1173</Words>
  <Application>Microsoft Office PowerPoint</Application>
  <PresentationFormat>Prezentácia na obrazovke (4:3)</PresentationFormat>
  <Paragraphs>67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0" baseType="lpstr">
      <vt:lpstr>Arial</vt:lpstr>
      <vt:lpstr>Calibri</vt:lpstr>
      <vt:lpstr>Motív Office</vt:lpstr>
      <vt:lpstr>Analýza biomedicínskych obrazov</vt:lpstr>
      <vt:lpstr>Publikácie</vt:lpstr>
      <vt:lpstr>Mikromanipulácia a mikrorobotika (výsledky)</vt:lpstr>
      <vt:lpstr>Biomechanika (výsledky)</vt:lpstr>
      <vt:lpstr>Popularizácia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biomedicínskych obrazov</dc:title>
  <dc:creator>Admin</dc:creator>
  <cp:lastModifiedBy>Zoltan Tomori</cp:lastModifiedBy>
  <cp:revision>38</cp:revision>
  <dcterms:created xsi:type="dcterms:W3CDTF">2016-05-13T07:36:11Z</dcterms:created>
  <dcterms:modified xsi:type="dcterms:W3CDTF">2016-05-17T19:03:18Z</dcterms:modified>
</cp:coreProperties>
</file>