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46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_rok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sk-SK" sz="18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Rozpočet ÚEF</a:t>
            </a:r>
            <a:r>
              <a:rPr lang="sk-SK" sz="1800" baseline="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421772857907832E-2"/>
          <c:y val="8.7228691044445569E-2"/>
          <c:w val="0.93153883736873555"/>
          <c:h val="0.8064013725972292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Hárok4!$B$3</c:f>
              <c:strCache>
                <c:ptCount val="1"/>
                <c:pt idx="0">
                  <c:v>Réžia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Hárok4!$C$2:$G$2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Hárok4!$C$3:$G$3</c:f>
              <c:numCache>
                <c:formatCode>General</c:formatCode>
                <c:ptCount val="5"/>
                <c:pt idx="0">
                  <c:v>1844</c:v>
                </c:pt>
                <c:pt idx="1">
                  <c:v>1807</c:v>
                </c:pt>
                <c:pt idx="2">
                  <c:v>1796</c:v>
                </c:pt>
                <c:pt idx="3">
                  <c:v>1732</c:v>
                </c:pt>
                <c:pt idx="4">
                  <c:v>1843</c:v>
                </c:pt>
              </c:numCache>
            </c:numRef>
          </c:val>
        </c:ser>
        <c:ser>
          <c:idx val="1"/>
          <c:order val="1"/>
          <c:tx>
            <c:strRef>
              <c:f>Hárok4!$B$4</c:f>
              <c:strCache>
                <c:ptCount val="1"/>
                <c:pt idx="0">
                  <c:v>Projekty( VEGA,MVTS-SAV,COST, JRP, ESA, NSC,ESF,MNT,ERANET,CEX,SAV,7 RP,APVV,CERN)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Hárok4!$C$2:$G$2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Hárok4!$C$4:$G$4</c:f>
              <c:numCache>
                <c:formatCode>General</c:formatCode>
                <c:ptCount val="5"/>
                <c:pt idx="0">
                  <c:v>943</c:v>
                </c:pt>
                <c:pt idx="1">
                  <c:v>819</c:v>
                </c:pt>
                <c:pt idx="2">
                  <c:v>876</c:v>
                </c:pt>
                <c:pt idx="3">
                  <c:v>724</c:v>
                </c:pt>
                <c:pt idx="4">
                  <c:v>676</c:v>
                </c:pt>
              </c:numCache>
            </c:numRef>
          </c:val>
        </c:ser>
        <c:ser>
          <c:idx val="2"/>
          <c:order val="2"/>
          <c:tx>
            <c:strRef>
              <c:f>Hárok4!$B$5</c:f>
              <c:strCache>
                <c:ptCount val="1"/>
                <c:pt idx="0">
                  <c:v>ŠF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Hárok4!$C$2:$G$2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Hárok4!$C$5:$G$5</c:f>
              <c:numCache>
                <c:formatCode>General</c:formatCode>
                <c:ptCount val="5"/>
                <c:pt idx="0">
                  <c:v>4133</c:v>
                </c:pt>
                <c:pt idx="1">
                  <c:v>2886</c:v>
                </c:pt>
                <c:pt idx="2">
                  <c:v>2702</c:v>
                </c:pt>
                <c:pt idx="3">
                  <c:v>1082</c:v>
                </c:pt>
                <c:pt idx="4">
                  <c:v>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98147712"/>
        <c:axId val="298144576"/>
        <c:axId val="0"/>
      </c:bar3DChart>
      <c:catAx>
        <c:axId val="298147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298144576"/>
        <c:crosses val="autoZero"/>
        <c:auto val="1"/>
        <c:lblAlgn val="ctr"/>
        <c:lblOffset val="100"/>
        <c:noMultiLvlLbl val="0"/>
      </c:catAx>
      <c:valAx>
        <c:axId val="298144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k-SK" sz="1000"/>
                  <a:t>k Eur</a:t>
                </a:r>
              </a:p>
            </c:rich>
          </c:tx>
          <c:layout>
            <c:manualLayout>
              <c:xMode val="edge"/>
              <c:yMode val="edge"/>
              <c:x val="1.0772501872955509E-2"/>
              <c:y val="0.4891118651395870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8147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4461667523787654E-2"/>
          <c:y val="0.94898247856818063"/>
          <c:w val="0.91553827130183563"/>
          <c:h val="3.83070522420300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FA1F-7834-487A-AD82-951C388E9FD5}" type="datetimeFigureOut">
              <a:rPr lang="sk-SK" smtClean="0"/>
              <a:pPr/>
              <a:t>14.12.2016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91F-FC74-4BEC-B480-D7DCE0B1114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164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FA1F-7834-487A-AD82-951C388E9FD5}" type="datetimeFigureOut">
              <a:rPr lang="sk-SK" smtClean="0"/>
              <a:pPr/>
              <a:t>14.12.2016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91F-FC74-4BEC-B480-D7DCE0B1114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184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FA1F-7834-487A-AD82-951C388E9FD5}" type="datetimeFigureOut">
              <a:rPr lang="sk-SK" smtClean="0"/>
              <a:pPr/>
              <a:t>14.12.2016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91F-FC74-4BEC-B480-D7DCE0B1114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2667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FA1F-7834-487A-AD82-951C388E9FD5}" type="datetimeFigureOut">
              <a:rPr lang="sk-SK" smtClean="0"/>
              <a:pPr/>
              <a:t>14.12.2016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91F-FC74-4BEC-B480-D7DCE0B1114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5761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FA1F-7834-487A-AD82-951C388E9FD5}" type="datetimeFigureOut">
              <a:rPr lang="sk-SK" smtClean="0"/>
              <a:pPr/>
              <a:t>14.12.2016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91F-FC74-4BEC-B480-D7DCE0B1114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005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FA1F-7834-487A-AD82-951C388E9FD5}" type="datetimeFigureOut">
              <a:rPr lang="sk-SK" smtClean="0"/>
              <a:pPr/>
              <a:t>14.12.2016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91F-FC74-4BEC-B480-D7DCE0B1114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03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FA1F-7834-487A-AD82-951C388E9FD5}" type="datetimeFigureOut">
              <a:rPr lang="sk-SK" smtClean="0"/>
              <a:pPr/>
              <a:t>14.12.2016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91F-FC74-4BEC-B480-D7DCE0B1114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928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FA1F-7834-487A-AD82-951C388E9FD5}" type="datetimeFigureOut">
              <a:rPr lang="sk-SK" smtClean="0"/>
              <a:pPr/>
              <a:t>14.12.2016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91F-FC74-4BEC-B480-D7DCE0B1114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0905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FA1F-7834-487A-AD82-951C388E9FD5}" type="datetimeFigureOut">
              <a:rPr lang="sk-SK" smtClean="0"/>
              <a:pPr/>
              <a:t>14.12.2016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91F-FC74-4BEC-B480-D7DCE0B1114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3908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FA1F-7834-487A-AD82-951C388E9FD5}" type="datetimeFigureOut">
              <a:rPr lang="sk-SK" smtClean="0"/>
              <a:pPr/>
              <a:t>14.12.2016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91F-FC74-4BEC-B480-D7DCE0B1114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0552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FA1F-7834-487A-AD82-951C388E9FD5}" type="datetimeFigureOut">
              <a:rPr lang="sk-SK" smtClean="0"/>
              <a:pPr/>
              <a:t>14.12.2016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EB91F-FC74-4BEC-B480-D7DCE0B1114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9752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FFA1F-7834-487A-AD82-951C388E9FD5}" type="datetimeFigureOut">
              <a:rPr lang="sk-SK" smtClean="0"/>
              <a:pPr/>
              <a:t>14.12.2016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EB91F-FC74-4BEC-B480-D7DCE0B11147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5432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Scientometria</a:t>
            </a:r>
            <a:r>
              <a:rPr lang="sk-SK" dirty="0" smtClean="0"/>
              <a:t> </a:t>
            </a:r>
            <a:r>
              <a:rPr lang="sk-SK" dirty="0" smtClean="0"/>
              <a:t>ÚEF</a:t>
            </a:r>
            <a:r>
              <a:rPr lang="en-US" dirty="0" smtClean="0"/>
              <a:t> SAV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2016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9104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/>
          <p:cNvGraphicFramePr>
            <a:graphicFrameLocks/>
          </p:cNvGraphicFramePr>
          <p:nvPr>
            <p:extLst/>
          </p:nvPr>
        </p:nvGraphicFramePr>
        <p:xfrm>
          <a:off x="272143" y="468087"/>
          <a:ext cx="9808028" cy="5995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591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2032001" y="922901"/>
          <a:ext cx="8127998" cy="5012196"/>
        </p:xfrm>
        <a:graphic>
          <a:graphicData uri="http://schemas.openxmlformats.org/drawingml/2006/table">
            <a:tbl>
              <a:tblPr/>
              <a:tblGrid>
                <a:gridCol w="1120687"/>
                <a:gridCol w="528464"/>
                <a:gridCol w="530187"/>
                <a:gridCol w="407262"/>
                <a:gridCol w="327418"/>
                <a:gridCol w="569821"/>
                <a:gridCol w="488254"/>
                <a:gridCol w="407262"/>
                <a:gridCol w="569821"/>
                <a:gridCol w="570396"/>
                <a:gridCol w="654835"/>
                <a:gridCol w="488254"/>
                <a:gridCol w="569821"/>
                <a:gridCol w="407262"/>
                <a:gridCol w="488254"/>
              </a:tblGrid>
              <a:tr h="489002"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Calibri"/>
                          <a:cs typeface="Calibri"/>
                        </a:rPr>
                        <a:t>Počet WOS publikácií 2016, klasifikácia podľa SCIMAGO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FTE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847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Times New Roman"/>
                          <a:ea typeface="Calibri"/>
                          <a:cs typeface="Calibri"/>
                        </a:rPr>
                        <a:t>Q1*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Times New Roman"/>
                          <a:ea typeface="Calibri"/>
                          <a:cs typeface="Calibri"/>
                        </a:rPr>
                        <a:t>Q2*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Times New Roman"/>
                          <a:ea typeface="Calibri"/>
                          <a:cs typeface="Calibri"/>
                        </a:rPr>
                        <a:t>Q3*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Times New Roman"/>
                          <a:ea typeface="Calibri"/>
                          <a:cs typeface="Calibri"/>
                        </a:rPr>
                        <a:t>Q4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Symbol"/>
                          <a:ea typeface="Calibri"/>
                          <a:cs typeface="Symbol"/>
                        </a:rPr>
                        <a:t>S*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Times New Roman"/>
                          <a:ea typeface="Calibri"/>
                          <a:cs typeface="Calibri"/>
                        </a:rPr>
                        <a:t>Q1P*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Times New Roman"/>
                          <a:ea typeface="Calibri"/>
                          <a:cs typeface="Calibri"/>
                        </a:rPr>
                        <a:t>Q1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Times New Roman"/>
                          <a:ea typeface="Calibri"/>
                          <a:cs typeface="Calibri"/>
                        </a:rPr>
                        <a:t>Q2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Symbol"/>
                          <a:ea typeface="Calibri"/>
                          <a:cs typeface="Symbol"/>
                        </a:rPr>
                        <a:t>S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Times New Roman"/>
                          <a:ea typeface="Calibri"/>
                          <a:cs typeface="Calibri"/>
                        </a:rPr>
                        <a:t>Q1P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Times New Roman"/>
                          <a:ea typeface="Calibri"/>
                          <a:cs typeface="Calibri"/>
                        </a:rPr>
                        <a:t>P-D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Times New Roman"/>
                          <a:ea typeface="Calibri"/>
                          <a:cs typeface="Calibri"/>
                        </a:rPr>
                        <a:t>P-Z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550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 b="1">
                          <a:latin typeface="Times New Roman"/>
                          <a:ea typeface="Calibri"/>
                          <a:cs typeface="Calibri"/>
                        </a:rPr>
                        <a:t>LNAM    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Calibri"/>
                          <a:cs typeface="Calibri"/>
                        </a:rPr>
                        <a:t>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Calibri"/>
                          <a:cs typeface="Calibri"/>
                        </a:rPr>
                        <a:t>0.66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Calibri"/>
                          <a:cs typeface="Calibri"/>
                        </a:rPr>
                        <a:t>---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Calibri"/>
                          <a:cs typeface="Calibri"/>
                        </a:rPr>
                        <a:t>---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Calibri"/>
                          <a:cs typeface="Calibri"/>
                        </a:rPr>
                        <a:t>3.66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Calibri"/>
                          <a:cs typeface="Calibri"/>
                        </a:rPr>
                        <a:t>0.33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Calibri"/>
                          <a:cs typeface="Calibri"/>
                        </a:rPr>
                        <a:t>9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Calibri"/>
                          <a:cs typeface="Calibri"/>
                        </a:rPr>
                        <a:t>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Calibri"/>
                          <a:cs typeface="Calibri"/>
                        </a:rPr>
                        <a:t>11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000">
                          <a:latin typeface="Times New Roman"/>
                          <a:ea typeface="Calibri"/>
                          <a:cs typeface="Calibri"/>
                        </a:rPr>
                        <a:t>1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86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OBF          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0,83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0,28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1,12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0,37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9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4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10,75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86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OFK         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0,93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1,86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4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2,15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86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LMF        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0,86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0,43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1,7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0,14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6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7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86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OTF         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1,8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0,8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1,7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6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22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7,25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86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OKF        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0,36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0,27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0,82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0,27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4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9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11,05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86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LECHF   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0,69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0,69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0,69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2,9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86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OFNT      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0,8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1,1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0,4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8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8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11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4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10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86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OFMJ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0,65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0,13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0,85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0,39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10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6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15,2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3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Times New Roman"/>
                          <a:ea typeface="Calibri"/>
                          <a:cs typeface="Calibri"/>
                        </a:rPr>
                        <a:t>Súčet 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latin typeface="Times New Roman"/>
                          <a:ea typeface="Calibri"/>
                          <a:cs typeface="Calibri"/>
                        </a:rPr>
                        <a:t>9,92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latin typeface="Times New Roman"/>
                          <a:ea typeface="Calibri"/>
                          <a:cs typeface="Calibri"/>
                        </a:rPr>
                        <a:t>2,87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1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latin typeface="Times New Roman"/>
                          <a:ea typeface="Calibri"/>
                          <a:cs typeface="Calibri"/>
                        </a:rPr>
                        <a:t>14,8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latin typeface="Times New Roman"/>
                          <a:ea typeface="Calibri"/>
                          <a:cs typeface="Calibri"/>
                        </a:rPr>
                        <a:t>4,29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Times New Roman"/>
                          <a:ea typeface="Calibri"/>
                          <a:cs typeface="Calibri"/>
                        </a:rPr>
                        <a:t>63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Times New Roman"/>
                          <a:ea typeface="Calibri"/>
                          <a:cs typeface="Calibri"/>
                        </a:rPr>
                        <a:t>27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Times New Roman"/>
                          <a:ea typeface="Calibri"/>
                          <a:cs typeface="Calibri"/>
                        </a:rPr>
                        <a:t>95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Times New Roman"/>
                          <a:ea typeface="Calibri"/>
                          <a:cs typeface="Calibri"/>
                        </a:rPr>
                        <a:t>33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latin typeface="Times New Roman"/>
                          <a:ea typeface="Calibri"/>
                          <a:cs typeface="Calibri"/>
                        </a:rPr>
                        <a:t>69,3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550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Q1*/9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Q2*/9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Symbol"/>
                          <a:ea typeface="Calibri"/>
                          <a:cs typeface="Symbol"/>
                        </a:rPr>
                        <a:t>S</a:t>
                      </a: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*/9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Q1P*/9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5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Q1/FTE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Q2/FTE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S/FTE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Q1P/FTE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9609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latin typeface="Times New Roman"/>
                          <a:ea typeface="Calibri"/>
                          <a:cs typeface="Calibri"/>
                        </a:rPr>
                        <a:t>ÚEF bez OSF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latin typeface="Times New Roman"/>
                          <a:ea typeface="Calibri"/>
                          <a:cs typeface="Calibri"/>
                        </a:rPr>
                        <a:t>1,1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latin typeface="Times New Roman"/>
                          <a:ea typeface="Calibri"/>
                          <a:cs typeface="Calibri"/>
                        </a:rPr>
                        <a:t>0,31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latin typeface="Times New Roman"/>
                          <a:ea typeface="Calibri"/>
                          <a:cs typeface="Calibri"/>
                        </a:rPr>
                        <a:t>1,64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latin typeface="Times New Roman"/>
                          <a:ea typeface="Calibri"/>
                          <a:cs typeface="Calibri"/>
                        </a:rPr>
                        <a:t>0,48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0,9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0,38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1,37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0,48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69,3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550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686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 b="1">
                          <a:latin typeface="Times New Roman"/>
                          <a:ea typeface="Calibri"/>
                          <a:cs typeface="Calibri"/>
                        </a:rPr>
                        <a:t>OSF         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6,15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5,92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12,3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54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52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108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8,78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9609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latin typeface="Times New Roman"/>
                          <a:ea typeface="Calibri"/>
                          <a:cs typeface="Calibri"/>
                        </a:rPr>
                        <a:t>ÚEF s OSF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117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79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203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900">
                          <a:latin typeface="Times New Roman"/>
                          <a:ea typeface="Calibri"/>
                          <a:cs typeface="Calibri"/>
                        </a:rPr>
                        <a:t>33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9609"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latin typeface="Times New Roman"/>
                          <a:ea typeface="Calibri"/>
                          <a:cs typeface="Calibri"/>
                        </a:rPr>
                        <a:t>UEF   /FTE 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1,5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1,01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2,6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0,42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sk-SK" sz="13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78,08</a:t>
                      </a: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550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10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sk-SK" sz="900" dirty="0"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2059" marR="620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180" y="681037"/>
            <a:ext cx="8803640" cy="549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062680" y="577232"/>
            <a:ext cx="766942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Najcitovanejší autori ÚEF: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D.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Bruncko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, 2043 citácií/2015, I. Králik, 584 citácií/2015,</a:t>
            </a: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K.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Kudela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205 citácií/2015, </a:t>
            </a: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P.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Kopčanský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139 citácií/2015</a:t>
            </a: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M. Timko 136 citácií/2015</a:t>
            </a: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J. Kováč, 127 citácií/2015 </a:t>
            </a: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M.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Antalík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, 90 citácií/2015 </a:t>
            </a: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M. Sedlák 86 citácií/2015, </a:t>
            </a: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K.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Flachbart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, 68 citácií/2015</a:t>
            </a: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 rot="10800000" flipV="1">
            <a:off x="1062676" y="3388824"/>
            <a:ext cx="790832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Autori s najväčším počtom publikácií: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D.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Bruncko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79 CC publikácie/2016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Z.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Gažová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8 CC publikácií/2016, P.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Diko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8 CC publikácie/2016, M. Timko 8 CC publikácie/2016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endParaRPr lang="sk-SK" sz="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M.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Jurčišin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Jurčišinová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Pinčák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, I.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Škorvánek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6 CC publikácií/2016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K.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Kudela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5 CC publikácie/2016, K.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Flachbart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5 CC publikácií/2016</a:t>
            </a: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38896" y="-161920"/>
            <a:ext cx="9234617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400" b="1" dirty="0" smtClean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400" b="1" dirty="0" smtClean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400" b="1" dirty="0" smtClean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1400" b="1" dirty="0" smtClean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Skupiny s najväčším počtom Q1 publikácií na FTE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Škorvánek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 3                  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Nemčík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          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Jurčišin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2,5      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Gažová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1,6           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Farkašovský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1       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Musatov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            </a:t>
            </a: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Csach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 0,93           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Antalík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 0,9           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Diko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0,86              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Gabáni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0,85         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Kopčanský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0,8                    </a:t>
            </a: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13038" y="3181248"/>
            <a:ext cx="1187896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Skupiny s najväčším počtom Q1P publikácií na FTE </a:t>
            </a: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Nemčík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3     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Jurčišin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2,2      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Musatov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1,5     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Farkašovský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1  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Gažová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0,94     </a:t>
            </a:r>
            <a:r>
              <a:rPr kumimoji="0" lang="sk-SK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Samuely</a:t>
            </a:r>
            <a:r>
              <a:rPr kumimoji="0" lang="sk-SK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 0,68</a:t>
            </a: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245</Words>
  <Application>Microsoft Office PowerPoint</Application>
  <PresentationFormat>Širokouhlá</PresentationFormat>
  <Paragraphs>184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Symbol</vt:lpstr>
      <vt:lpstr>Times New Roman</vt:lpstr>
      <vt:lpstr>Motív Office</vt:lpstr>
      <vt:lpstr>Scientometria ÚEF SAV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Marcela</dc:creator>
  <cp:lastModifiedBy>Nanofluid</cp:lastModifiedBy>
  <cp:revision>6</cp:revision>
  <dcterms:created xsi:type="dcterms:W3CDTF">2016-12-14T13:10:24Z</dcterms:created>
  <dcterms:modified xsi:type="dcterms:W3CDTF">2016-12-14T17:23:55Z</dcterms:modified>
</cp:coreProperties>
</file>