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3" r:id="rId6"/>
    <p:sldId id="264" r:id="rId7"/>
    <p:sldId id="265" r:id="rId8"/>
    <p:sldId id="271" r:id="rId9"/>
    <p:sldId id="273" r:id="rId10"/>
    <p:sldId id="274" r:id="rId11"/>
    <p:sldId id="268" r:id="rId12"/>
    <p:sldId id="27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A7F6CD-FEDD-4308-B857-6357AE23F253}" type="datetimeFigureOut">
              <a:rPr lang="sk-SK" smtClean="0"/>
              <a:pPr/>
              <a:t>14. 6. 2011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2BD536-2B86-466C-ABD6-B632A0BA894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z\videoOut2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821904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ea typeface="MS Gothic" pitchFamily="49" charset="-128"/>
              </a:rPr>
              <a:t>Vplyv štruktúry na magnetické vlastnosti vybraných heterogénnych systémov rýchlochladených zliatin na báze železa a kobaltu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 smtClean="0"/>
              <a:t>Mgr. Marek Capik                                                                                       15.jún 2011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309321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Školiteľ:  RNDr. Ivan Škorvánek, CSc.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Závislosť magnetizácie od teploty</a:t>
            </a:r>
            <a:endParaRPr lang="sk-SK" sz="3200" dirty="0"/>
          </a:p>
        </p:txBody>
      </p:sp>
      <p:graphicFrame>
        <p:nvGraphicFramePr>
          <p:cNvPr id="46082" name="Object 18"/>
          <p:cNvGraphicFramePr>
            <a:graphicFrameLocks noChangeAspect="1"/>
          </p:cNvGraphicFramePr>
          <p:nvPr/>
        </p:nvGraphicFramePr>
        <p:xfrm>
          <a:off x="1081563" y="1412776"/>
          <a:ext cx="7268663" cy="4934892"/>
        </p:xfrm>
        <a:graphic>
          <a:graphicData uri="http://schemas.openxmlformats.org/presentationml/2006/ole">
            <p:oleObj spid="_x0000_s46082" name="Graph" r:id="rId3" imgW="413172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Závislosť magnetizácie od teploty</a:t>
            </a:r>
            <a:br>
              <a:rPr lang="sk-SK" sz="3200" dirty="0" smtClean="0"/>
            </a:br>
            <a:r>
              <a:rPr lang="sk-SK" sz="3200" dirty="0" smtClean="0"/>
              <a:t> </a:t>
            </a:r>
            <a:endParaRPr lang="sk-SK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5615" y="1412776"/>
          <a:ext cx="7048406" cy="4991967"/>
        </p:xfrm>
        <a:graphic>
          <a:graphicData uri="http://schemas.openxmlformats.org/presentationml/2006/ole">
            <p:oleObj spid="_x0000_s2050" name="Graph" r:id="rId3" imgW="4276800" imgH="30247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56992"/>
            <a:ext cx="7772400" cy="914400"/>
          </a:xfrm>
        </p:spPr>
        <p:txBody>
          <a:bodyPr/>
          <a:lstStyle/>
          <a:p>
            <a:r>
              <a:rPr lang="sk-SK" dirty="0" smtClean="0"/>
              <a:t>Ďakujem za pozornosť 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a typeface="MS Gothic" pitchFamily="49" charset="-128"/>
              </a:rPr>
              <a:t>Ciele dizertačnej prace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sk-SK" sz="2800" dirty="0" smtClean="0"/>
              <a:t>Získať nové experimentálne poznatky o mikroštruktúrnych a kompozičných zmenách, ku ktorým dochádza počas tepelného spracovania vybraných jedno a viacvrstvových systémov zliatin na báze  železa a kobaltu pripravených technikou rýchleho chladenia.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Štúdium  korelácií medzi mikroštruktúrou a magnetickými vlastnosťami  skúmaných zliatin v tvare jedno a viacvrstvových pások s hlavným dôrazom na vyšetrovanie vplyvu štruktúrnej heterogenity na magnetizačné procesy v širokom intervale meracích teplôt a magnetických polí.</a:t>
            </a:r>
          </a:p>
          <a:p>
            <a:pPr lvl="0">
              <a:buFont typeface="Wingdings" pitchFamily="2" charset="2"/>
              <a:buChar char="Ø"/>
            </a:pPr>
            <a:r>
              <a:rPr lang="sk-SK" sz="2800" dirty="0" smtClean="0"/>
              <a:t>Získanie nových experimentálnych poznatkov o vývoji indukovanej magnetickej anizotropie, ktorá vzniká v dôsledku aplikácie externého  magnetického poľa počas tepelného spracovania študovaných heterogénnych systémov rýchlochladených zliatin na báze železa a kobaltu.</a:t>
            </a:r>
          </a:p>
          <a:p>
            <a:pPr lvl="0">
              <a:buFont typeface="Wingdings" pitchFamily="2" charset="2"/>
              <a:buChar char="Ø"/>
            </a:pPr>
            <a:r>
              <a:rPr lang="sk-SK" sz="2800" dirty="0" smtClean="0"/>
              <a:t>Spracovanie a interpretácia experimentálnych výsledkov a ich uvedenie do spojitosti s existujúcou poznatkovou bázou v danej oblasti 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512064"/>
            <a:ext cx="8003232" cy="756696"/>
          </a:xfrm>
        </p:spPr>
        <p:txBody>
          <a:bodyPr/>
          <a:lstStyle/>
          <a:p>
            <a:r>
              <a:rPr lang="sk-SK" sz="3200" dirty="0" smtClean="0">
                <a:ea typeface="MS Gothic" pitchFamily="49" charset="-128"/>
              </a:rPr>
              <a:t>Úvod</a:t>
            </a:r>
            <a:endParaRPr lang="sk-SK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896545" cy="505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 txBox="1">
            <a:spLocks/>
          </p:cNvSpPr>
          <p:nvPr/>
        </p:nvSpPr>
        <p:spPr>
          <a:xfrm>
            <a:off x="5796136" y="1268760"/>
            <a:ext cx="2952328" cy="2232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skupiny mäkkých magnetických materiálov: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Konvenčné kryštalické materiály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r>
              <a:rPr lang="sk-SK" sz="1600" dirty="0" smtClean="0"/>
              <a:t>Amorfné materiály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Nanokryštalické materiály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1"/>
          <p:cNvSpPr txBox="1">
            <a:spLocks/>
          </p:cNvSpPr>
          <p:nvPr/>
        </p:nvSpPr>
        <p:spPr>
          <a:xfrm>
            <a:off x="5796136" y="4221088"/>
            <a:ext cx="3096344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požiadavky: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Vysoká saturačná</a:t>
            </a:r>
            <a:r>
              <a:rPr kumimoji="0" lang="sk-S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indukcia (B</a:t>
            </a:r>
            <a:r>
              <a:rPr kumimoji="0" lang="sk-SK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sk-S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r>
              <a:rPr lang="sk-SK" sz="1600" dirty="0" smtClean="0"/>
              <a:t>Malá koercivita (H</a:t>
            </a:r>
            <a:r>
              <a:rPr lang="sk-SK" sz="1600" baseline="-25000" dirty="0" smtClean="0"/>
              <a:t>C</a:t>
            </a:r>
            <a:r>
              <a:rPr lang="sk-SK" sz="1600" dirty="0" smtClean="0"/>
              <a:t>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r>
              <a:rPr lang="sk-SK" sz="1600" dirty="0" smtClean="0"/>
              <a:t>Vysoká permeabilita (µ)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arabicPeriod"/>
              <a:tabLst/>
              <a:defRPr/>
            </a:pPr>
            <a:endParaRPr kumimoji="0" lang="sk-SK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sk-SK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Príprava amorfných pások</a:t>
            </a:r>
            <a:endParaRPr lang="sk-SK" sz="3200" dirty="0"/>
          </a:p>
        </p:txBody>
      </p:sp>
      <p:pic>
        <p:nvPicPr>
          <p:cNvPr id="4" name="videoOut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85844"/>
            <a:ext cx="7056784" cy="5331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>
                <a:ea typeface="MS Gothic" pitchFamily="49" charset="-128"/>
              </a:rPr>
              <a:t>Vznik nanokryštalického stavu</a:t>
            </a:r>
            <a:endParaRPr lang="sk-SK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3888432" cy="4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5004048" y="1484784"/>
            <a:ext cx="3682752" cy="1861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1" algn="ctr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sk-SK" b="1" dirty="0" smtClean="0">
                <a:ln w="6350">
                  <a:noFill/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1600" dirty="0" smtClean="0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Obr.1  </a:t>
            </a:r>
            <a:r>
              <a:rPr lang="sk-SK" sz="16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+mj-lt"/>
              </a:rPr>
              <a:t>Schematická </a:t>
            </a:r>
            <a:r>
              <a:rPr lang="sk-SK" sz="16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+mj-lt"/>
              </a:rPr>
              <a:t>ilustrácia vzniku nanokryštalikej štruktúry Fe-Cu-Nb-Si-B zliatin zaznamenaná  Honom a kol. 1992, Honom a Sakuraiom 1995</a:t>
            </a:r>
            <a:r>
              <a:rPr lang="sk-SK" sz="1600" dirty="0">
                <a:ln w="6350">
                  <a:noFill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076056" y="3356992"/>
            <a:ext cx="3610744" cy="30243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sk-SK" sz="1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1900" dirty="0" smtClean="0">
                <a:ln w="6350">
                  <a:noFill/>
                </a:ln>
                <a:latin typeface="+mj-lt"/>
              </a:rPr>
              <a:t>Nanokryštalický </a:t>
            </a:r>
            <a:r>
              <a:rPr lang="sk-SK" sz="1900" dirty="0">
                <a:ln w="6350">
                  <a:noFill/>
                </a:ln>
                <a:latin typeface="+mj-lt"/>
              </a:rPr>
              <a:t>stav je dosiahnutý žíhaním pri teplotách medzi 500°C a 600°C, čo vedie k primárnej kryštalizácii b.c.c. Fe. Výsledná makroštruktúra je charakterizovaná náhodným usporiadaním, ultra jemnou zrnitosťou b.c.c. Fe-Si (</a:t>
            </a:r>
            <a:r>
              <a:rPr lang="sk-SK" sz="1900" dirty="0" smtClean="0">
                <a:ln w="6350">
                  <a:noFill/>
                </a:ln>
                <a:latin typeface="+mj-lt"/>
              </a:rPr>
              <a:t>20 at</a:t>
            </a:r>
            <a:r>
              <a:rPr lang="sk-SK" sz="1900" dirty="0">
                <a:ln w="6350">
                  <a:noFill/>
                </a:ln>
                <a:latin typeface="+mj-lt"/>
              </a:rPr>
              <a:t>%) s typickými zrnami 10-15 nm vložených v reziduálnej amorfnej matrici, ktorá zaberá 20-30% objemu a oddeľuje kryštality vo vzdialenosti 1-2 nm.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sk-SK" sz="3200" dirty="0" smtClean="0">
                <a:ea typeface="MS Gothic" pitchFamily="49" charset="-128"/>
              </a:rPr>
              <a:t>Príprava dvojvrstvových pások rýchlym chladením</a:t>
            </a:r>
            <a:endParaRPr lang="sk-SK" sz="3200" dirty="0"/>
          </a:p>
        </p:txBody>
      </p:sp>
      <p:pic>
        <p:nvPicPr>
          <p:cNvPr id="4" name="Picture 8" descr="bilay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864" b="1329"/>
          <a:stretch>
            <a:fillRect/>
          </a:stretch>
        </p:blipFill>
        <p:spPr bwMode="auto">
          <a:xfrm>
            <a:off x="899592" y="1772816"/>
            <a:ext cx="3168352" cy="4840752"/>
          </a:xfrm>
          <a:prstGeom prst="rect">
            <a:avLst/>
          </a:prstGeom>
          <a:noFill/>
          <a:ln w="9525">
            <a:solidFill>
              <a:srgbClr val="86E5F8"/>
            </a:solidFill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11960" y="1772816"/>
            <a:ext cx="4536504" cy="136815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Rýchlosť chladenia</a:t>
            </a: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+mj-cs"/>
                <a:sym typeface="Symbol" pitchFamily="18" charset="2"/>
              </a:rPr>
              <a:t>:</a:t>
            </a:r>
            <a:endParaRPr kumimoji="0" lang="sk-SK" sz="1600" i="0" u="none" strike="noStrike" kern="1200" cap="none" spc="0" normalizeH="0" baseline="0" noProof="0" dirty="0" smtClean="0">
              <a:ln w="6350">
                <a:noFill/>
              </a:ln>
              <a:uLnTx/>
              <a:uFillTx/>
              <a:ea typeface="+mj-ea"/>
              <a:cs typeface="+mj-cs"/>
              <a:sym typeface="Symbol" pitchFamily="18" charset="2"/>
            </a:endParaRP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+mj-cs"/>
                <a:sym typeface="Symbol" pitchFamily="18" charset="2"/>
              </a:rPr>
              <a:t>  </a:t>
            </a:r>
            <a:r>
              <a:rPr kumimoji="0" lang="sk-SK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+mj-cs"/>
                <a:sym typeface="Symbol" pitchFamily="18" charset="2"/>
              </a:rPr>
              <a:t>                                  </a:t>
            </a: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T  t ~ 10</a:t>
            </a:r>
            <a:r>
              <a:rPr kumimoji="0" lang="en-US" sz="1600" i="0" u="none" strike="noStrike" kern="1200" cap="none" spc="0" normalizeH="0" baseline="3000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6 </a:t>
            </a: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K.s</a:t>
            </a:r>
            <a:r>
              <a:rPr kumimoji="0" lang="en-US" sz="1600" i="0" u="none" strike="noStrike" kern="1200" cap="none" spc="0" normalizeH="0" baseline="3000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-1</a:t>
            </a: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/>
            </a:r>
            <a:b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</a:br>
            <a:r>
              <a:rPr kumimoji="0" lang="sk-SK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Rýchlosť </a:t>
            </a:r>
            <a:r>
              <a:rPr kumimoji="0" lang="sk-SK" sz="1600" i="0" u="none" strike="noStrike" kern="1200" cap="none" spc="0" normalizeH="0" baseline="0" noProof="0" dirty="0" err="1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pasky</a:t>
            </a: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:</a:t>
            </a:r>
            <a:endParaRPr kumimoji="0" lang="sk-SK" sz="1600" i="0" u="none" strike="noStrike" kern="1200" cap="none" spc="0" normalizeH="0" baseline="0" noProof="0" dirty="0" smtClean="0">
              <a:ln w="6350">
                <a:noFill/>
              </a:ln>
              <a:uLnTx/>
              <a:uFillTx/>
              <a:ea typeface="+mj-ea"/>
              <a:cs typeface="Times New Roman" pitchFamily="18" charset="0"/>
              <a:sym typeface="Symbol" pitchFamily="18" charset="2"/>
            </a:endParaRP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sk-SK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                                 </a:t>
            </a: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~ 25 ÷ 40 m.s</a:t>
            </a:r>
            <a:r>
              <a:rPr kumimoji="0" lang="en-US" sz="1600" i="0" u="none" strike="noStrike" kern="1200" cap="none" spc="0" normalizeH="0" baseline="3000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-1</a:t>
            </a:r>
            <a:r>
              <a:rPr kumimoji="0" lang="en-US" sz="2000" i="0" u="none" strike="noStrike" kern="1200" cap="none" spc="0" normalizeH="0" baseline="3000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/>
            </a:r>
            <a:br>
              <a:rPr kumimoji="0" lang="en-US" sz="2000" i="0" u="none" strike="noStrike" kern="1200" cap="none" spc="0" normalizeH="0" baseline="3000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</a:br>
            <a:r>
              <a:rPr kumimoji="0" lang="en-US" sz="16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Times New Roman" pitchFamily="18" charset="0"/>
                <a:sym typeface="Symbol" pitchFamily="18" charset="2"/>
              </a:rPr>
              <a:t>T ~ 1000K</a:t>
            </a:r>
            <a: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sk-SK" sz="2000" b="1" i="0" u="none" strike="noStrike" kern="1200" cap="none" spc="0" normalizeH="0" baseline="0" noProof="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16016" y="3501008"/>
            <a:ext cx="28194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16016" y="3933056"/>
            <a:ext cx="28194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660232" y="2852936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sk-SK" sz="2000" dirty="0" smtClean="0">
                <a:latin typeface="+mj-lt"/>
                <a:cs typeface="Times New Roman" pitchFamily="18" charset="0"/>
              </a:rPr>
              <a:t>vzduch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(</a:t>
            </a:r>
            <a:r>
              <a:rPr lang="sk-SK" sz="2000" dirty="0" smtClean="0">
                <a:cs typeface="Times New Roman" pitchFamily="18" charset="0"/>
              </a:rPr>
              <a:t>horná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s</a:t>
            </a:r>
            <a:r>
              <a:rPr lang="sk-SK" sz="2000" dirty="0" smtClean="0">
                <a:latin typeface="+mj-lt"/>
                <a:cs typeface="Times New Roman" pitchFamily="18" charset="0"/>
              </a:rPr>
              <a:t>trana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32240" y="4797152"/>
            <a:ext cx="2196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sk-SK" sz="2000" dirty="0" smtClean="0">
                <a:cs typeface="Times New Roman" pitchFamily="18" charset="0"/>
              </a:rPr>
              <a:t>valec</a:t>
            </a:r>
            <a:r>
              <a:rPr lang="en-US" sz="2000" dirty="0" smtClean="0">
                <a:cs typeface="Times New Roman" pitchFamily="18" charset="0"/>
              </a:rPr>
              <a:t>  (</a:t>
            </a:r>
            <a:r>
              <a:rPr lang="sk-SK" sz="2000" dirty="0" smtClean="0">
                <a:cs typeface="Times New Roman" pitchFamily="18" charset="0"/>
              </a:rPr>
              <a:t>dolná</a:t>
            </a:r>
            <a:r>
              <a:rPr lang="en-US" sz="2000" dirty="0" smtClean="0">
                <a:cs typeface="Times New Roman" pitchFamily="18" charset="0"/>
              </a:rPr>
              <a:t>) </a:t>
            </a:r>
            <a:r>
              <a:rPr lang="sk-SK" sz="2000" dirty="0" smtClean="0">
                <a:cs typeface="Times New Roman" pitchFamily="18" charset="0"/>
              </a:rPr>
              <a:t>strana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572000" y="5301208"/>
            <a:ext cx="4022725" cy="6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hrúbka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35-50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mikrónov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(2 x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hrúbka vrstvy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5652120" y="4509120"/>
            <a:ext cx="902717" cy="326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292080" y="3140968"/>
            <a:ext cx="1371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4499992" y="3573016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5" name="Rectangle 14"/>
          <p:cNvSpPr/>
          <p:nvPr/>
        </p:nvSpPr>
        <p:spPr>
          <a:xfrm>
            <a:off x="4139952" y="6381328"/>
            <a:ext cx="4572000" cy="4372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Schéma prípravy dvojvrstvových pások,  P. Duhaj a kol. 1991.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914400"/>
          </a:xfrm>
        </p:spPr>
        <p:txBody>
          <a:bodyPr/>
          <a:lstStyle/>
          <a:p>
            <a:r>
              <a:rPr lang="sk-SK" sz="3200" dirty="0" smtClean="0">
                <a:ea typeface="MS Gothic" pitchFamily="49" charset="-128"/>
                <a:cs typeface="Vrinda" pitchFamily="34" charset="0"/>
              </a:rPr>
              <a:t>Rýchlo chladené AMORFNÉ/NANOKRYŠTALICKÉ dvojvrstvy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SzPct val="150000"/>
              <a:buNone/>
            </a:pPr>
            <a:r>
              <a:rPr lang="sk-SK" sz="2900" u="sng" dirty="0" smtClean="0">
                <a:latin typeface="Bodoni MT" pitchFamily="18" charset="0"/>
                <a:cs typeface="Times New Roman" pitchFamily="18" charset="0"/>
              </a:rPr>
              <a:t>Štúdium</a:t>
            </a:r>
            <a:r>
              <a:rPr lang="en-GB" sz="2900" u="sng" dirty="0" smtClean="0">
                <a:latin typeface="Bodoni MT" pitchFamily="18" charset="0"/>
                <a:cs typeface="Times New Roman" pitchFamily="18" charset="0"/>
              </a:rPr>
              <a:t> </a:t>
            </a:r>
            <a:r>
              <a:rPr lang="sk-SK" sz="2900" u="sng" dirty="0" smtClean="0">
                <a:latin typeface="Bodoni MT" pitchFamily="18" charset="0"/>
                <a:cs typeface="Times New Roman" pitchFamily="18" charset="0"/>
              </a:rPr>
              <a:t>nových</a:t>
            </a:r>
            <a:r>
              <a:rPr lang="en-GB" sz="2900" u="sng" dirty="0" smtClean="0">
                <a:latin typeface="Bodoni MT" pitchFamily="18" charset="0"/>
                <a:cs typeface="Times New Roman" pitchFamily="18" charset="0"/>
              </a:rPr>
              <a:t> </a:t>
            </a:r>
            <a:r>
              <a:rPr lang="sk-SK" sz="2900" u="sng" dirty="0" smtClean="0">
                <a:latin typeface="Bodoni MT" pitchFamily="18" charset="0"/>
                <a:cs typeface="Times New Roman" pitchFamily="18" charset="0"/>
              </a:rPr>
              <a:t>(magneticky mäkkých</a:t>
            </a:r>
            <a:r>
              <a:rPr lang="en-GB" sz="2900" u="sng" dirty="0" smtClean="0">
                <a:latin typeface="Bodoni MT" pitchFamily="18" charset="0"/>
                <a:cs typeface="Times New Roman" pitchFamily="18" charset="0"/>
              </a:rPr>
              <a:t>) </a:t>
            </a:r>
            <a:r>
              <a:rPr lang="sk-SK" sz="2900" u="sng" dirty="0" smtClean="0">
                <a:latin typeface="Bodoni MT" pitchFamily="18" charset="0"/>
                <a:cs typeface="Times New Roman" pitchFamily="18" charset="0"/>
              </a:rPr>
              <a:t>rýchle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SzPct val="150000"/>
              <a:buNone/>
            </a:pPr>
            <a:r>
              <a:rPr lang="sk-SK" sz="2900" u="sng" dirty="0" smtClean="0">
                <a:latin typeface="Bodoni MT" pitchFamily="18" charset="0"/>
                <a:cs typeface="Times New Roman" pitchFamily="18" charset="0"/>
              </a:rPr>
              <a:t>chladených</a:t>
            </a:r>
            <a:r>
              <a:rPr lang="en-GB" sz="2900" u="sng" dirty="0" smtClean="0">
                <a:latin typeface="Bodoni MT" pitchFamily="18" charset="0"/>
                <a:cs typeface="Times New Roman" pitchFamily="18" charset="0"/>
              </a:rPr>
              <a:t> ma</a:t>
            </a:r>
            <a:r>
              <a:rPr lang="sk-SK" sz="2900" u="sng" dirty="0" smtClean="0">
                <a:latin typeface="Bodoni MT" pitchFamily="18" charset="0"/>
                <a:cs typeface="Times New Roman" pitchFamily="18" charset="0"/>
              </a:rPr>
              <a:t>teriálov</a:t>
            </a:r>
            <a:endParaRPr lang="en-GB" sz="2900" u="sng" dirty="0" smtClean="0">
              <a:latin typeface="Bodoni MT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600" dirty="0" smtClean="0">
                <a:latin typeface="+mj-lt"/>
                <a:cs typeface="Times New Roman" pitchFamily="18" charset="0"/>
              </a:rPr>
              <a:t>.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Amorfné dvojvrstvy s rôznym feromagnetickým prvkom v každej vrstve</a:t>
            </a:r>
            <a:endParaRPr lang="en-GB" sz="26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GB" sz="2600" dirty="0" smtClean="0">
                <a:latin typeface="Comic Sans MS" pitchFamily="66" charset="0"/>
              </a:rPr>
              <a:t>			</a:t>
            </a:r>
            <a:r>
              <a:rPr lang="en-GB" sz="2600" dirty="0" smtClean="0">
                <a:solidFill>
                  <a:srgbClr val="FF0000"/>
                </a:solidFill>
                <a:latin typeface="Comic Sans MS" pitchFamily="66" charset="0"/>
              </a:rPr>
              <a:t>FeSiB</a:t>
            </a:r>
            <a:r>
              <a:rPr lang="en-GB" sz="2600" dirty="0" smtClean="0">
                <a:latin typeface="Comic Sans MS" pitchFamily="66" charset="0"/>
              </a:rPr>
              <a:t> / </a:t>
            </a:r>
            <a:r>
              <a:rPr lang="en-GB" sz="2600" dirty="0" smtClean="0">
                <a:solidFill>
                  <a:schemeClr val="accent2"/>
                </a:solidFill>
                <a:latin typeface="Comic Sans MS" pitchFamily="66" charset="0"/>
              </a:rPr>
              <a:t>CoSiB</a:t>
            </a:r>
          </a:p>
          <a:p>
            <a:pPr>
              <a:buNone/>
            </a:pPr>
            <a:endParaRPr lang="en-GB" sz="2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600" dirty="0" smtClean="0">
                <a:latin typeface="+mj-lt"/>
                <a:cs typeface="Times New Roman" pitchFamily="18" charset="0"/>
              </a:rPr>
              <a:t>.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nanokryštalická</a:t>
            </a:r>
            <a:r>
              <a:rPr lang="en-GB" sz="2600" dirty="0" smtClean="0">
                <a:latin typeface="+mj-lt"/>
                <a:cs typeface="Times New Roman" pitchFamily="18" charset="0"/>
              </a:rPr>
              <a:t> /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klasická amorfná vrstva</a:t>
            </a:r>
            <a:endParaRPr lang="en-GB" sz="26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GB" sz="2600" dirty="0" smtClean="0">
                <a:latin typeface="Comic Sans MS" pitchFamily="66" charset="0"/>
              </a:rPr>
              <a:t>			</a:t>
            </a:r>
            <a:r>
              <a:rPr lang="en-GB" sz="2600" dirty="0" smtClean="0">
                <a:solidFill>
                  <a:srgbClr val="FF0000"/>
                </a:solidFill>
                <a:latin typeface="Comic Sans MS" pitchFamily="66" charset="0"/>
              </a:rPr>
              <a:t>FeCuNbSiB </a:t>
            </a:r>
            <a:r>
              <a:rPr lang="en-GB" sz="2600" dirty="0" smtClean="0">
                <a:latin typeface="Comic Sans MS" pitchFamily="66" charset="0"/>
              </a:rPr>
              <a:t>/ </a:t>
            </a:r>
            <a:r>
              <a:rPr lang="en-GB" sz="2600" dirty="0" smtClean="0">
                <a:solidFill>
                  <a:schemeClr val="accent2"/>
                </a:solidFill>
                <a:latin typeface="Comic Sans MS" pitchFamily="66" charset="0"/>
              </a:rPr>
              <a:t>CoSiB</a:t>
            </a:r>
          </a:p>
          <a:p>
            <a:pPr>
              <a:buNone/>
            </a:pPr>
            <a:endParaRPr lang="en-GB" sz="26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600" dirty="0" smtClean="0">
                <a:latin typeface="+mj-lt"/>
                <a:cs typeface="Times New Roman" pitchFamily="18" charset="0"/>
              </a:rPr>
              <a:t>.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nanokryštalická</a:t>
            </a:r>
            <a:r>
              <a:rPr lang="en-GB" sz="2600" dirty="0" smtClean="0">
                <a:latin typeface="+mj-lt"/>
                <a:cs typeface="Times New Roman" pitchFamily="18" charset="0"/>
              </a:rPr>
              <a:t>/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nanokryštalická</a:t>
            </a:r>
            <a:r>
              <a:rPr lang="en-GB" sz="2600" dirty="0" smtClean="0">
                <a:latin typeface="+mj-lt"/>
                <a:cs typeface="Times New Roman" pitchFamily="18" charset="0"/>
              </a:rPr>
              <a:t> (</a:t>
            </a:r>
            <a:r>
              <a:rPr lang="sk-SK" sz="2600" dirty="0" smtClean="0">
                <a:latin typeface="+mj-lt"/>
                <a:cs typeface="Times New Roman" pitchFamily="18" charset="0"/>
              </a:rPr>
              <a:t>rovnaké zloženie</a:t>
            </a:r>
            <a:r>
              <a:rPr lang="en-GB" sz="2600" dirty="0" smtClean="0">
                <a:latin typeface="+mj-lt"/>
                <a:cs typeface="Times New Roman" pitchFamily="18" charset="0"/>
              </a:rPr>
              <a:t>,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meniaca sa hrúbka)</a:t>
            </a:r>
            <a:endParaRPr lang="en-GB" sz="26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GB" sz="2600" dirty="0" smtClean="0">
                <a:latin typeface="Comic Sans MS" pitchFamily="66" charset="0"/>
              </a:rPr>
              <a:t>			</a:t>
            </a:r>
            <a:r>
              <a:rPr lang="en-GB" sz="2600" dirty="0" smtClean="0">
                <a:solidFill>
                  <a:srgbClr val="FF0000"/>
                </a:solidFill>
                <a:latin typeface="Comic Sans MS" pitchFamily="66" charset="0"/>
              </a:rPr>
              <a:t>FeCuNbSiB </a:t>
            </a:r>
            <a:r>
              <a:rPr lang="en-GB" sz="2600" dirty="0" smtClean="0">
                <a:latin typeface="Comic Sans MS" pitchFamily="66" charset="0"/>
              </a:rPr>
              <a:t>/ </a:t>
            </a:r>
            <a:r>
              <a:rPr lang="en-GB" sz="2600" dirty="0" smtClean="0">
                <a:solidFill>
                  <a:schemeClr val="accent2"/>
                </a:solidFill>
                <a:latin typeface="Comic Sans MS" pitchFamily="66" charset="0"/>
              </a:rPr>
              <a:t>FeCuNbSiB</a:t>
            </a:r>
          </a:p>
          <a:p>
            <a:pPr>
              <a:buNone/>
            </a:pPr>
            <a:r>
              <a:rPr lang="en-GB" sz="2600" dirty="0" smtClean="0">
                <a:solidFill>
                  <a:schemeClr val="accent2"/>
                </a:solidFill>
                <a:latin typeface="Comic Sans MS" pitchFamily="66" charset="0"/>
              </a:rPr>
              <a:t>			     </a:t>
            </a:r>
            <a:r>
              <a:rPr lang="en-GB" sz="2600" dirty="0" smtClean="0">
                <a:latin typeface="Comic Sans MS" pitchFamily="66" charset="0"/>
              </a:rPr>
              <a:t>(Finemet / Finemet</a:t>
            </a:r>
            <a:r>
              <a:rPr lang="en-GB" sz="2600" dirty="0" smtClean="0">
                <a:latin typeface="Comic Sans MS" pitchFamily="66" charset="0"/>
              </a:rPr>
              <a:t>)</a:t>
            </a:r>
            <a:endParaRPr lang="sk-SK" sz="2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k-SK" sz="2600" dirty="0" smtClean="0">
                <a:latin typeface="+mj-lt"/>
                <a:cs typeface="Times New Roman" pitchFamily="18" charset="0"/>
              </a:rPr>
              <a:t>Nové  magneticky mäkké materiály </a:t>
            </a:r>
            <a:r>
              <a:rPr lang="sk-SK" sz="26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na báze Fe</a:t>
            </a:r>
            <a:r>
              <a:rPr lang="sk-SK" sz="2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sk-SK" sz="260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s prídavkom P </a:t>
            </a:r>
          </a:p>
          <a:p>
            <a:pPr>
              <a:buNone/>
            </a:pPr>
            <a:endParaRPr lang="en-GB" sz="2600" dirty="0" smtClean="0">
              <a:latin typeface="Comic Sans MS" pitchFamily="66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Závislosť magnetizácie od intenzity magnetického poľa </a:t>
            </a:r>
            <a:endParaRPr lang="sk-SK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971600" y="1772816"/>
          <a:ext cx="6808788" cy="4762500"/>
        </p:xfrm>
        <a:graphic>
          <a:graphicData uri="http://schemas.openxmlformats.org/presentationml/2006/ole">
            <p:oleObj spid="_x0000_s24577" name="Graph" r:id="rId3" imgW="415368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Hysterézne slučky merané pri rôznych teplotách</a:t>
            </a:r>
            <a:endParaRPr lang="sk-SK" sz="32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115615" y="1700808"/>
          <a:ext cx="6786215" cy="4798715"/>
        </p:xfrm>
        <a:graphic>
          <a:graphicData uri="http://schemas.openxmlformats.org/presentationml/2006/ole">
            <p:oleObj spid="_x0000_s25602" name="Graph" r:id="rId3" imgW="4276800" imgH="30247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1358</TotalTime>
  <Words>261</Words>
  <Application>Microsoft Office PowerPoint</Application>
  <PresentationFormat>Prezentácia na obrazovke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Metro</vt:lpstr>
      <vt:lpstr>Graph</vt:lpstr>
      <vt:lpstr>Origin Graph</vt:lpstr>
      <vt:lpstr>Vplyv štruktúry na magnetické vlastnosti vybraných heterogénnych systémov rýchlochladených zliatin na báze železa a kobaltu</vt:lpstr>
      <vt:lpstr>Ciele dizertačnej prace</vt:lpstr>
      <vt:lpstr>Úvod</vt:lpstr>
      <vt:lpstr>Príprava amorfných pások</vt:lpstr>
      <vt:lpstr>Vznik nanokryštalického stavu</vt:lpstr>
      <vt:lpstr>Príprava dvojvrstvových pások rýchlym chladením</vt:lpstr>
      <vt:lpstr>Rýchlo chladené AMORFNÉ/NANOKRYŠTALICKÉ dvojvrstvy</vt:lpstr>
      <vt:lpstr>Závislosť magnetizácie od intenzity magnetického poľa </vt:lpstr>
      <vt:lpstr>Hysterézne slučky merané pri rôznych teplotách</vt:lpstr>
      <vt:lpstr>Závislosť magnetizácie od teploty</vt:lpstr>
      <vt:lpstr>Závislosť magnetizácie od teploty  </vt:lpstr>
      <vt:lpstr>Ďakujem za pozornosť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štruktúry na magnetické vlastnosti vybraných heterogénnych systémov rýchlochladených zliatin na báze železa a kobaltu</dc:title>
  <dc:creator>Marek Capik</dc:creator>
  <cp:lastModifiedBy>Marek Capik</cp:lastModifiedBy>
  <cp:revision>110</cp:revision>
  <dcterms:created xsi:type="dcterms:W3CDTF">2011-06-06T21:51:29Z</dcterms:created>
  <dcterms:modified xsi:type="dcterms:W3CDTF">2011-06-14T20:10:33Z</dcterms:modified>
</cp:coreProperties>
</file>