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73" r:id="rId3"/>
    <p:sldId id="267" r:id="rId4"/>
    <p:sldId id="275" r:id="rId5"/>
    <p:sldId id="287" r:id="rId6"/>
    <p:sldId id="289" r:id="rId7"/>
    <p:sldId id="290" r:id="rId8"/>
    <p:sldId id="291" r:id="rId9"/>
    <p:sldId id="281" r:id="rId10"/>
    <p:sldId id="286" r:id="rId11"/>
    <p:sldId id="277" r:id="rId12"/>
    <p:sldId id="278" r:id="rId13"/>
    <p:sldId id="284" r:id="rId14"/>
    <p:sldId id="285" r:id="rId15"/>
    <p:sldId id="288" r:id="rId16"/>
    <p:sldId id="268" r:id="rId17"/>
    <p:sldId id="280" r:id="rId18"/>
    <p:sldId id="276" r:id="rId19"/>
    <p:sldId id="274" r:id="rId20"/>
    <p:sldId id="283" r:id="rId21"/>
    <p:sldId id="282" r:id="rId22"/>
    <p:sldId id="272" r:id="rId23"/>
    <p:sldId id="257" r:id="rId24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7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4896C-2531-4366-9193-5F7B073190F5}" type="datetimeFigureOut">
              <a:rPr lang="sk-SK" smtClean="0"/>
              <a:pPr/>
              <a:t>31.5.2016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27C85-4166-4078-8D75-6E6B0921A92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4896C-2531-4366-9193-5F7B073190F5}" type="datetimeFigureOut">
              <a:rPr lang="sk-SK" smtClean="0"/>
              <a:pPr/>
              <a:t>31.5.2016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27C85-4166-4078-8D75-6E6B0921A92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4896C-2531-4366-9193-5F7B073190F5}" type="datetimeFigureOut">
              <a:rPr lang="sk-SK" smtClean="0"/>
              <a:pPr/>
              <a:t>31.5.2016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27C85-4166-4078-8D75-6E6B0921A92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4896C-2531-4366-9193-5F7B073190F5}" type="datetimeFigureOut">
              <a:rPr lang="sk-SK" smtClean="0"/>
              <a:pPr/>
              <a:t>31.5.2016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27C85-4166-4078-8D75-6E6B0921A92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4896C-2531-4366-9193-5F7B073190F5}" type="datetimeFigureOut">
              <a:rPr lang="sk-SK" smtClean="0"/>
              <a:pPr/>
              <a:t>31.5.2016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27C85-4166-4078-8D75-6E6B0921A92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4896C-2531-4366-9193-5F7B073190F5}" type="datetimeFigureOut">
              <a:rPr lang="sk-SK" smtClean="0"/>
              <a:pPr/>
              <a:t>31.5.2016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27C85-4166-4078-8D75-6E6B0921A92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4896C-2531-4366-9193-5F7B073190F5}" type="datetimeFigureOut">
              <a:rPr lang="sk-SK" smtClean="0"/>
              <a:pPr/>
              <a:t>31.5.2016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27C85-4166-4078-8D75-6E6B0921A92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4896C-2531-4366-9193-5F7B073190F5}" type="datetimeFigureOut">
              <a:rPr lang="sk-SK" smtClean="0"/>
              <a:pPr/>
              <a:t>31.5.2016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27C85-4166-4078-8D75-6E6B0921A92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4896C-2531-4366-9193-5F7B073190F5}" type="datetimeFigureOut">
              <a:rPr lang="sk-SK" smtClean="0"/>
              <a:pPr/>
              <a:t>31.5.2016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27C85-4166-4078-8D75-6E6B0921A92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4896C-2531-4366-9193-5F7B073190F5}" type="datetimeFigureOut">
              <a:rPr lang="sk-SK" smtClean="0"/>
              <a:pPr/>
              <a:t>31.5.2016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27C85-4166-4078-8D75-6E6B0921A92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4896C-2531-4366-9193-5F7B073190F5}" type="datetimeFigureOut">
              <a:rPr lang="sk-SK" smtClean="0"/>
              <a:pPr/>
              <a:t>31.5.2016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27C85-4166-4078-8D75-6E6B0921A92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74896C-2531-4366-9193-5F7B073190F5}" type="datetimeFigureOut">
              <a:rPr lang="sk-SK" smtClean="0"/>
              <a:pPr/>
              <a:t>31.5.2016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27C85-4166-4078-8D75-6E6B0921A92F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48.png"/><Relationship Id="rId4" Type="http://schemas.openxmlformats.org/officeDocument/2006/relationships/image" Target="../media/image47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0.tiff"/><Relationship Id="rId7" Type="http://schemas.openxmlformats.org/officeDocument/2006/relationships/image" Target="../media/image54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gif"/><Relationship Id="rId4" Type="http://schemas.openxmlformats.org/officeDocument/2006/relationships/image" Target="../media/image51.pn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ridge1"/>
          <p:cNvPicPr>
            <a:picLocks noChangeAspect="1" noChangeArrowheads="1"/>
          </p:cNvPicPr>
          <p:nvPr/>
        </p:nvPicPr>
        <p:blipFill>
          <a:blip r:embed="rId2" cstate="print"/>
          <a:srcRect r="45549"/>
          <a:stretch>
            <a:fillRect/>
          </a:stretch>
        </p:blipFill>
        <p:spPr bwMode="auto">
          <a:xfrm>
            <a:off x="0" y="1142984"/>
            <a:ext cx="2544088" cy="5040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8" name="Picture 2" descr="G:\1Peto Backup PC 13-12-2011\ADOBE\obr\cell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1071546"/>
            <a:ext cx="1829684" cy="1903416"/>
          </a:xfrm>
          <a:prstGeom prst="rect">
            <a:avLst/>
          </a:prstGeom>
          <a:noFill/>
        </p:spPr>
      </p:pic>
      <p:pic>
        <p:nvPicPr>
          <p:cNvPr id="39940" name="Picture 4" descr="D:\oco\APARATURA\P31362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1071546"/>
            <a:ext cx="3429024" cy="2571769"/>
          </a:xfrm>
          <a:prstGeom prst="rect">
            <a:avLst/>
          </a:prstGeom>
          <a:noFill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43174" y="4572008"/>
            <a:ext cx="3023878" cy="20939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1" name="Picture 4" descr="P3220014"/>
          <p:cNvPicPr>
            <a:picLocks noChangeAspect="1" noChangeArrowheads="1"/>
          </p:cNvPicPr>
          <p:nvPr/>
        </p:nvPicPr>
        <p:blipFill>
          <a:blip r:embed="rId6" cstate="print"/>
          <a:srcRect l="14287" t="19051" r="14287" b="3810"/>
          <a:stretch>
            <a:fillRect/>
          </a:stretch>
        </p:blipFill>
        <p:spPr bwMode="auto">
          <a:xfrm>
            <a:off x="2857488" y="2714620"/>
            <a:ext cx="2136484" cy="1730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428596" y="214290"/>
            <a:ext cx="8441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 smtClean="0"/>
              <a:t>Laboratórium kvantových kvapalín a kvantových (nano)systémov</a:t>
            </a:r>
            <a:endParaRPr lang="en-US" sz="2400" b="1" dirty="0"/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43570" y="4000504"/>
            <a:ext cx="3286148" cy="2462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857224" y="928670"/>
            <a:ext cx="778674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sk-SK" b="1" dirty="0" smtClean="0"/>
              <a:t>Bratislavská vedecká cukráreň, február 2013 – pozvaná populárna prednáška</a:t>
            </a:r>
          </a:p>
          <a:p>
            <a:pPr algn="ctr">
              <a:buNone/>
            </a:pPr>
            <a:endParaRPr lang="sk-SK" b="1" dirty="0" smtClean="0"/>
          </a:p>
          <a:p>
            <a:pPr algn="ctr">
              <a:buNone/>
            </a:pPr>
            <a:r>
              <a:rPr lang="sk-SK" b="1" dirty="0" smtClean="0"/>
              <a:t>20. konferencia slovenských fyzikov, Bratislava, pozvaná prednáška</a:t>
            </a:r>
          </a:p>
          <a:p>
            <a:pPr algn="ctr">
              <a:buNone/>
            </a:pPr>
            <a:endParaRPr lang="sk-SK" b="1" dirty="0" smtClean="0"/>
          </a:p>
          <a:p>
            <a:pPr algn="ctr">
              <a:buNone/>
            </a:pPr>
            <a:r>
              <a:rPr lang="sk-SK" b="1" dirty="0" err="1" smtClean="0"/>
              <a:t>Microkelvin</a:t>
            </a:r>
            <a:r>
              <a:rPr lang="sk-SK" b="1" dirty="0" smtClean="0"/>
              <a:t> 2013, </a:t>
            </a:r>
            <a:r>
              <a:rPr lang="sk-SK" b="1" dirty="0" err="1" smtClean="0"/>
              <a:t>Sannas</a:t>
            </a:r>
            <a:r>
              <a:rPr lang="sk-SK" b="1" dirty="0" smtClean="0"/>
              <a:t> , </a:t>
            </a:r>
            <a:r>
              <a:rPr lang="en-US" b="1" dirty="0" smtClean="0"/>
              <a:t>Aalto University, Helsinki </a:t>
            </a:r>
            <a:r>
              <a:rPr lang="sk-SK" b="1" dirty="0" smtClean="0"/>
              <a:t>,</a:t>
            </a:r>
            <a:r>
              <a:rPr lang="en-US" b="1" dirty="0" smtClean="0"/>
              <a:t> </a:t>
            </a:r>
            <a:r>
              <a:rPr lang="sk-SK" b="1" dirty="0" smtClean="0"/>
              <a:t>september 2013 </a:t>
            </a:r>
          </a:p>
          <a:p>
            <a:pPr algn="ctr">
              <a:buNone/>
            </a:pPr>
            <a:r>
              <a:rPr lang="sk-SK" b="1" dirty="0" smtClean="0"/>
              <a:t>pozvaná prednáška</a:t>
            </a:r>
          </a:p>
          <a:p>
            <a:pPr algn="ctr">
              <a:buNone/>
            </a:pPr>
            <a:endParaRPr lang="sk-SK" b="1" dirty="0" smtClean="0"/>
          </a:p>
          <a:p>
            <a:pPr algn="ctr">
              <a:buNone/>
            </a:pPr>
            <a:r>
              <a:rPr lang="sk-SK" b="1" dirty="0" smtClean="0"/>
              <a:t>Seminár ÚFV PF UPJŠ v Košiciach, november 2013</a:t>
            </a:r>
          </a:p>
          <a:p>
            <a:pPr algn="ctr"/>
            <a:endParaRPr lang="sk-SK" b="1" dirty="0" smtClean="0"/>
          </a:p>
          <a:p>
            <a:pPr algn="ctr"/>
            <a:r>
              <a:rPr lang="sk-SK" b="1" dirty="0" smtClean="0"/>
              <a:t>Seminár KFNT MFF Karlovej univerzity, november 2014</a:t>
            </a:r>
          </a:p>
        </p:txBody>
      </p:sp>
      <p:sp>
        <p:nvSpPr>
          <p:cNvPr id="5" name="BlokTextu 4"/>
          <p:cNvSpPr txBox="1"/>
          <p:nvPr/>
        </p:nvSpPr>
        <p:spPr>
          <a:xfrm>
            <a:off x="3143240" y="285728"/>
            <a:ext cx="30423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 smtClean="0"/>
              <a:t>Pozvané prednášky</a:t>
            </a:r>
            <a:endParaRPr lang="sk-SK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700"/>
            <a:ext cx="9144000" cy="2146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00225" y="2495550"/>
            <a:ext cx="5699125" cy="2365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6088" y="5219700"/>
            <a:ext cx="8553450" cy="1081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2146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0725" y="2519363"/>
            <a:ext cx="3870325" cy="2487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79950" y="2478088"/>
            <a:ext cx="3959225" cy="2741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6088" y="5219700"/>
            <a:ext cx="8553450" cy="1081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42910" y="6286520"/>
            <a:ext cx="3541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E. Gažo et al. PRL  91 055301 (2003)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72000" y="6286520"/>
            <a:ext cx="4056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M. Človečko et al, PRL 100 155301 (2008)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500034" y="214290"/>
            <a:ext cx="828680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2800" b="1" dirty="0" smtClean="0"/>
              <a:t>Experimenty na JCH a vplyv ŠF EÚ</a:t>
            </a:r>
          </a:p>
          <a:p>
            <a:endParaRPr lang="sk-SK" dirty="0" smtClean="0"/>
          </a:p>
          <a:p>
            <a:r>
              <a:rPr lang="sk-SK" b="1" dirty="0" smtClean="0"/>
              <a:t>ŠF EÚ – </a:t>
            </a:r>
            <a:r>
              <a:rPr lang="sk-SK" b="1" dirty="0" err="1" smtClean="0"/>
              <a:t>Extrem</a:t>
            </a:r>
            <a:r>
              <a:rPr lang="sk-SK" b="1" dirty="0" smtClean="0"/>
              <a:t> II </a:t>
            </a:r>
            <a:r>
              <a:rPr lang="sk-SK" dirty="0" smtClean="0"/>
              <a:t>– nákladný výťah - rekonštrukcia </a:t>
            </a:r>
            <a:r>
              <a:rPr lang="sk-SK" b="1" dirty="0" smtClean="0"/>
              <a:t>september 2013 až január 2014</a:t>
            </a:r>
            <a:r>
              <a:rPr lang="sk-SK" dirty="0" smtClean="0"/>
              <a:t>. Blokovanie experimentov na JCH a </a:t>
            </a:r>
            <a:r>
              <a:rPr lang="sk-SK" dirty="0" err="1" smtClean="0"/>
              <a:t>Triton</a:t>
            </a:r>
            <a:r>
              <a:rPr lang="sk-SK" dirty="0" smtClean="0"/>
              <a:t> 200.  </a:t>
            </a:r>
          </a:p>
          <a:p>
            <a:endParaRPr lang="sk-SK" dirty="0" smtClean="0"/>
          </a:p>
          <a:p>
            <a:r>
              <a:rPr lang="sk-SK" b="1" dirty="0" err="1" smtClean="0"/>
              <a:t>Promatech</a:t>
            </a:r>
            <a:r>
              <a:rPr lang="sk-SK" dirty="0" smtClean="0"/>
              <a:t> – úprava labka JCH, posun termínu </a:t>
            </a:r>
            <a:r>
              <a:rPr lang="sk-SK" b="1" dirty="0" smtClean="0"/>
              <a:t>- máj 2014, ukončenie prác  september 2014. </a:t>
            </a:r>
            <a:r>
              <a:rPr lang="sk-SK" dirty="0" smtClean="0"/>
              <a:t>Experiment na JCH v okne </a:t>
            </a:r>
            <a:r>
              <a:rPr lang="sk-SK" dirty="0" err="1" smtClean="0"/>
              <a:t>február-máj</a:t>
            </a:r>
            <a:r>
              <a:rPr lang="sk-SK" dirty="0" smtClean="0"/>
              <a:t> 2014, problémy s tepelnými plášťami – kontakt. Experiment JCH október – november, otvorenie studenej netesnosti.</a:t>
            </a:r>
            <a:endParaRPr lang="sk-SK" dirty="0"/>
          </a:p>
        </p:txBody>
      </p:sp>
      <p:pic>
        <p:nvPicPr>
          <p:cNvPr id="33794" name="Picture 2" descr="D:\oco\APARATURA\P31162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143248"/>
            <a:ext cx="2952770" cy="2214578"/>
          </a:xfrm>
          <a:prstGeom prst="rect">
            <a:avLst/>
          </a:prstGeom>
          <a:noFill/>
        </p:spPr>
      </p:pic>
      <p:pic>
        <p:nvPicPr>
          <p:cNvPr id="33795" name="Picture 3" descr="D:\oco\APARATURA\P31162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2857496"/>
            <a:ext cx="2751526" cy="3668701"/>
          </a:xfrm>
          <a:prstGeom prst="rect">
            <a:avLst/>
          </a:prstGeom>
          <a:noFill/>
        </p:spPr>
      </p:pic>
      <p:pic>
        <p:nvPicPr>
          <p:cNvPr id="33796" name="Picture 4" descr="D:\oco\APARATURA\P31161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3143248"/>
            <a:ext cx="1714494" cy="2285992"/>
          </a:xfrm>
          <a:prstGeom prst="rect">
            <a:avLst/>
          </a:prstGeom>
          <a:noFill/>
        </p:spPr>
      </p:pic>
      <p:sp>
        <p:nvSpPr>
          <p:cNvPr id="6" name="BlokTextu 5"/>
          <p:cNvSpPr txBox="1"/>
          <p:nvPr/>
        </p:nvSpPr>
        <p:spPr>
          <a:xfrm>
            <a:off x="214282" y="5715016"/>
            <a:ext cx="51881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 smtClean="0"/>
              <a:t>Up-grade</a:t>
            </a:r>
            <a:r>
              <a:rPr lang="sk-SK" dirty="0" smtClean="0"/>
              <a:t> aparatúry JCH: závesný systém pre </a:t>
            </a:r>
            <a:r>
              <a:rPr lang="sk-SK" dirty="0" err="1" smtClean="0"/>
              <a:t>kryostat</a:t>
            </a:r>
            <a:r>
              <a:rPr lang="sk-SK" dirty="0" smtClean="0"/>
              <a:t>,</a:t>
            </a:r>
          </a:p>
          <a:p>
            <a:r>
              <a:rPr lang="sk-SK" dirty="0" err="1" smtClean="0"/>
              <a:t>antivibračné</a:t>
            </a:r>
            <a:r>
              <a:rPr lang="sk-SK" dirty="0" smtClean="0"/>
              <a:t> tlmiče, čerpací systém refrigerátora, atď.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J:\Photo\DryFridge\2011_12_13_Trition foto\IMG_41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643182"/>
            <a:ext cx="3936885" cy="2952664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785786" y="928670"/>
            <a:ext cx="75009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/>
              <a:t>Január – február 2014: experiment na Triton 200 = vplyv magnetického poľa na piezorezonátory vo vákuu a v mK teplotnej oblasti. Experiment 2-3 týždne.  Otváranie nových labiek - demontáž a transport Triton 200 do nových priestorov. Návrh a inštalácia nového chladiaceho okruhu refrigerátora.</a:t>
            </a:r>
          </a:p>
        </p:txBody>
      </p:sp>
      <p:pic>
        <p:nvPicPr>
          <p:cNvPr id="34818" name="Picture 2" descr="D:\oco\APARATURA\P31362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2428868"/>
            <a:ext cx="2483634" cy="3311511"/>
          </a:xfrm>
          <a:prstGeom prst="rect">
            <a:avLst/>
          </a:prstGeom>
          <a:noFill/>
        </p:spPr>
      </p:pic>
      <p:sp>
        <p:nvSpPr>
          <p:cNvPr id="5" name="BlokTextu 4"/>
          <p:cNvSpPr txBox="1"/>
          <p:nvPr/>
        </p:nvSpPr>
        <p:spPr>
          <a:xfrm>
            <a:off x="2714612" y="285728"/>
            <a:ext cx="44789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 err="1" smtClean="0"/>
              <a:t>Cryo-free</a:t>
            </a:r>
            <a:r>
              <a:rPr lang="sk-SK" sz="2400" b="1" dirty="0" smtClean="0"/>
              <a:t> refrigerátor TRITON 200</a:t>
            </a:r>
            <a:endParaRPr lang="sk-SK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2051720" y="260648"/>
            <a:ext cx="52907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/>
              <a:t> </a:t>
            </a:r>
            <a:r>
              <a:rPr lang="sk-SK" sz="2800" b="1" dirty="0" err="1" smtClean="0"/>
              <a:t>Cryo-free</a:t>
            </a:r>
            <a:r>
              <a:rPr lang="sk-SK" sz="2800" b="1" dirty="0" smtClean="0"/>
              <a:t> refrigerátor TRITON 200</a:t>
            </a:r>
            <a:endParaRPr lang="sk-SK" sz="2800" b="1" dirty="0"/>
          </a:p>
        </p:txBody>
      </p:sp>
      <p:sp>
        <p:nvSpPr>
          <p:cNvPr id="5" name="BlokTextu 4"/>
          <p:cNvSpPr txBox="1"/>
          <p:nvPr/>
        </p:nvSpPr>
        <p:spPr>
          <a:xfrm>
            <a:off x="4214810" y="857232"/>
            <a:ext cx="40005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Koaxiálne vodiče do 100MHz</a:t>
            </a:r>
          </a:p>
          <a:p>
            <a:r>
              <a:rPr lang="sk-SK" dirty="0" smtClean="0"/>
              <a:t>Nový malý experimentálny magnet</a:t>
            </a:r>
          </a:p>
          <a:p>
            <a:r>
              <a:rPr lang="sk-SK" dirty="0" smtClean="0"/>
              <a:t>Nová experimentálna platňa</a:t>
            </a:r>
          </a:p>
          <a:p>
            <a:r>
              <a:rPr lang="sk-SK" dirty="0" smtClean="0"/>
              <a:t>Šumový teplomer na báze </a:t>
            </a:r>
            <a:r>
              <a:rPr lang="sk-SK" dirty="0" err="1" smtClean="0"/>
              <a:t>SQUIDu</a:t>
            </a:r>
            <a:r>
              <a:rPr lang="sk-SK" dirty="0" smtClean="0"/>
              <a:t> </a:t>
            </a:r>
          </a:p>
          <a:p>
            <a:r>
              <a:rPr lang="sk-SK" dirty="0" smtClean="0"/>
              <a:t>Oprava kompresora PT, chladiaci okruh</a:t>
            </a:r>
          </a:p>
          <a:p>
            <a:r>
              <a:rPr lang="sk-SK" dirty="0" smtClean="0"/>
              <a:t>Oprava obehového kompresora</a:t>
            </a:r>
          </a:p>
        </p:txBody>
      </p:sp>
      <p:pic>
        <p:nvPicPr>
          <p:cNvPr id="6" name="Obrázok 5" descr="IMG_20150313_1423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4077072"/>
            <a:ext cx="3543866" cy="1993424"/>
          </a:xfrm>
          <a:prstGeom prst="rect">
            <a:avLst/>
          </a:prstGeom>
        </p:spPr>
      </p:pic>
      <p:pic>
        <p:nvPicPr>
          <p:cNvPr id="7" name="Obrázok 6" descr="IMG_20141127_0942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6" y="2857496"/>
            <a:ext cx="1406422" cy="2500306"/>
          </a:xfrm>
          <a:prstGeom prst="rect">
            <a:avLst/>
          </a:prstGeom>
        </p:spPr>
      </p:pic>
      <p:pic>
        <p:nvPicPr>
          <p:cNvPr id="11" name="Obrázok 10" descr="P31362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1124744"/>
            <a:ext cx="3643053" cy="2732290"/>
          </a:xfrm>
          <a:prstGeom prst="rect">
            <a:avLst/>
          </a:prstGeom>
        </p:spPr>
      </p:pic>
      <p:pic>
        <p:nvPicPr>
          <p:cNvPr id="12" name="Obrázok 11" descr="P311621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57620" y="4857760"/>
            <a:ext cx="2476485" cy="1857364"/>
          </a:xfrm>
          <a:prstGeom prst="rect">
            <a:avLst/>
          </a:prstGeom>
        </p:spPr>
      </p:pic>
      <p:pic>
        <p:nvPicPr>
          <p:cNvPr id="13" name="Obrázok 12" descr="P311621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15074" y="2857496"/>
            <a:ext cx="2732486" cy="36433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fixpoi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7904" y="4221088"/>
            <a:ext cx="3024336" cy="2314784"/>
          </a:xfrm>
          <a:prstGeom prst="rect">
            <a:avLst/>
          </a:prstGeom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4214818"/>
            <a:ext cx="3510155" cy="2246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Obrázok 7" descr="IMG_20150819_16252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928670"/>
            <a:ext cx="1768077" cy="3143248"/>
          </a:xfrm>
          <a:prstGeom prst="rect">
            <a:avLst/>
          </a:prstGeom>
        </p:spPr>
      </p:pic>
      <p:sp>
        <p:nvSpPr>
          <p:cNvPr id="10" name="BlokTextu 9"/>
          <p:cNvSpPr txBox="1"/>
          <p:nvPr/>
        </p:nvSpPr>
        <p:spPr>
          <a:xfrm>
            <a:off x="2051720" y="188640"/>
            <a:ext cx="52089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 err="1" smtClean="0"/>
              <a:t>Cryo-free</a:t>
            </a:r>
            <a:r>
              <a:rPr lang="sk-SK" sz="2800" b="1" dirty="0" smtClean="0"/>
              <a:t> refrigerátor TRITON 200</a:t>
            </a:r>
            <a:endParaRPr lang="en-US" sz="2800" b="1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908720"/>
            <a:ext cx="4248472" cy="3258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Obrázok 8" descr="IMG_20150313_14283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32240" y="1556792"/>
            <a:ext cx="2227747" cy="3960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857232"/>
            <a:ext cx="2590800" cy="56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428860" y="214290"/>
            <a:ext cx="47218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/>
              <a:t>Populariz</a:t>
            </a:r>
            <a:r>
              <a:rPr lang="sk-SK" sz="3200" b="1" dirty="0" smtClean="0"/>
              <a:t>á</a:t>
            </a:r>
            <a:r>
              <a:rPr lang="en-US" sz="3200" b="1" dirty="0" err="1" smtClean="0"/>
              <a:t>cia</a:t>
            </a:r>
            <a:r>
              <a:rPr lang="en-US" sz="3200" b="1" dirty="0" smtClean="0"/>
              <a:t> a </a:t>
            </a:r>
            <a:r>
              <a:rPr lang="sk-SK" sz="3200" b="1" dirty="0" smtClean="0"/>
              <a:t>iné aktivity</a:t>
            </a:r>
            <a:endParaRPr lang="en-US" sz="3200" b="1" dirty="0"/>
          </a:p>
        </p:txBody>
      </p:sp>
      <p:sp>
        <p:nvSpPr>
          <p:cNvPr id="6" name="Rectangle 5"/>
          <p:cNvSpPr/>
          <p:nvPr/>
        </p:nvSpPr>
        <p:spPr>
          <a:xfrm>
            <a:off x="3714744" y="857232"/>
            <a:ext cx="42028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b="1" dirty="0" smtClean="0"/>
              <a:t>Odovzdanie- DrSc. práce (november 2013)</a:t>
            </a:r>
          </a:p>
          <a:p>
            <a:r>
              <a:rPr lang="sk-SK" b="1" dirty="0" smtClean="0"/>
              <a:t>Obhajoba - DrSc.  práce (jún 2014)</a:t>
            </a:r>
            <a:endParaRPr lang="en-US" b="1" dirty="0" smtClean="0"/>
          </a:p>
        </p:txBody>
      </p:sp>
      <p:pic>
        <p:nvPicPr>
          <p:cNvPr id="7" name="Obrázok 8" descr="A11_03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6" y="2285992"/>
            <a:ext cx="3097873" cy="207170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428992" y="150017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dirty="0" smtClean="0"/>
              <a:t>Obhajoba Matti Manninen –Aalto University, Helsinki, Fínsko, august 2015 - oponent</a:t>
            </a:r>
            <a:endParaRPr lang="sk-SK" dirty="0"/>
          </a:p>
        </p:txBody>
      </p:sp>
      <p:sp>
        <p:nvSpPr>
          <p:cNvPr id="9" name="TextBox 8"/>
          <p:cNvSpPr txBox="1"/>
          <p:nvPr/>
        </p:nvSpPr>
        <p:spPr>
          <a:xfrm>
            <a:off x="3143240" y="4500570"/>
            <a:ext cx="5675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Člen IUAP C5 komisie pre fyziku a techniku  nízkych teplôt</a:t>
            </a:r>
            <a:endParaRPr lang="en-US" dirty="0"/>
          </a:p>
        </p:txBody>
      </p:sp>
      <p:sp>
        <p:nvSpPr>
          <p:cNvPr id="10" name="Obdĺžnik 9"/>
          <p:cNvSpPr/>
          <p:nvPr/>
        </p:nvSpPr>
        <p:spPr>
          <a:xfrm>
            <a:off x="3214678" y="4857760"/>
            <a:ext cx="55721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/>
              <a:t>Člen programového výboru QFS 2013, </a:t>
            </a:r>
            <a:r>
              <a:rPr lang="sk-SK" dirty="0" err="1" smtClean="0"/>
              <a:t>Matsue</a:t>
            </a:r>
            <a:r>
              <a:rPr lang="sk-SK" dirty="0" smtClean="0"/>
              <a:t>, Japan </a:t>
            </a:r>
          </a:p>
          <a:p>
            <a:r>
              <a:rPr lang="sk-SK" dirty="0" smtClean="0"/>
              <a:t>Člen programového výboru ULT2014 </a:t>
            </a:r>
            <a:r>
              <a:rPr lang="sk-SK" dirty="0" err="1" smtClean="0"/>
              <a:t>Bariloche</a:t>
            </a:r>
            <a:r>
              <a:rPr lang="sk-SK" dirty="0" smtClean="0"/>
              <a:t>, Argentína </a:t>
            </a:r>
            <a:endParaRPr lang="en-US" dirty="0"/>
          </a:p>
        </p:txBody>
      </p:sp>
      <p:sp>
        <p:nvSpPr>
          <p:cNvPr id="11" name="BlokTextu 10"/>
          <p:cNvSpPr txBox="1"/>
          <p:nvPr/>
        </p:nvSpPr>
        <p:spPr>
          <a:xfrm>
            <a:off x="3071802" y="5715016"/>
            <a:ext cx="5888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 smtClean="0"/>
              <a:t>Steel</a:t>
            </a:r>
            <a:r>
              <a:rPr lang="sk-SK" dirty="0" smtClean="0"/>
              <a:t> park, Noc výskumníka, a pod. – M. </a:t>
            </a:r>
            <a:r>
              <a:rPr lang="sk-SK" dirty="0" err="1" smtClean="0"/>
              <a:t>Človečko</a:t>
            </a:r>
            <a:r>
              <a:rPr lang="sk-SK" dirty="0" smtClean="0"/>
              <a:t> a F. </a:t>
            </a:r>
            <a:r>
              <a:rPr lang="sk-SK" dirty="0" err="1" smtClean="0"/>
              <a:t>Vavrek</a:t>
            </a:r>
            <a:r>
              <a:rPr lang="sk-SK" dirty="0" smtClean="0"/>
              <a:t> 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5" descr="Smolenice201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857232"/>
            <a:ext cx="6108700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BlokTextu 6"/>
          <p:cNvSpPr txBox="1">
            <a:spLocks noChangeArrowheads="1"/>
          </p:cNvSpPr>
          <p:nvPr/>
        </p:nvSpPr>
        <p:spPr bwMode="auto">
          <a:xfrm>
            <a:off x="357188" y="6357938"/>
            <a:ext cx="52514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600">
                <a:solidFill>
                  <a:srgbClr val="FF0000"/>
                </a:solidFill>
              </a:rPr>
              <a:t>Spolu s Z. Pribulová, S. Gabáni, E. Gažo, J. Kačmarčik </a:t>
            </a:r>
          </a:p>
        </p:txBody>
      </p:sp>
      <p:sp>
        <p:nvSpPr>
          <p:cNvPr id="7" name="Obdĺžnik 7"/>
          <p:cNvSpPr>
            <a:spLocks noChangeArrowheads="1"/>
          </p:cNvSpPr>
          <p:nvPr/>
        </p:nvSpPr>
        <p:spPr bwMode="auto">
          <a:xfrm>
            <a:off x="928688" y="5143500"/>
            <a:ext cx="77152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k-SK" b="1" dirty="0" err="1">
                <a:solidFill>
                  <a:srgbClr val="000000"/>
                </a:solidFill>
              </a:rPr>
              <a:t>Microkelvin</a:t>
            </a:r>
            <a:r>
              <a:rPr lang="sk-SK" b="1" dirty="0">
                <a:solidFill>
                  <a:srgbClr val="000000"/>
                </a:solidFill>
              </a:rPr>
              <a:t> 2012  –  </a:t>
            </a:r>
            <a:r>
              <a:rPr lang="sk-SK" b="1" dirty="0" err="1">
                <a:solidFill>
                  <a:srgbClr val="000000"/>
                </a:solidFill>
              </a:rPr>
              <a:t>mid</a:t>
            </a:r>
            <a:r>
              <a:rPr lang="sk-SK" b="1" dirty="0">
                <a:solidFill>
                  <a:srgbClr val="000000"/>
                </a:solidFill>
              </a:rPr>
              <a:t> term </a:t>
            </a:r>
            <a:r>
              <a:rPr lang="sk-SK" b="1" dirty="0" err="1">
                <a:solidFill>
                  <a:srgbClr val="000000"/>
                </a:solidFill>
              </a:rPr>
              <a:t>evaluation</a:t>
            </a:r>
            <a:r>
              <a:rPr lang="sk-SK" b="1" dirty="0">
                <a:solidFill>
                  <a:srgbClr val="000000"/>
                </a:solidFill>
              </a:rPr>
              <a:t> and </a:t>
            </a:r>
            <a:r>
              <a:rPr lang="sk-SK" b="1" dirty="0" err="1">
                <a:solidFill>
                  <a:srgbClr val="000000"/>
                </a:solidFill>
              </a:rPr>
              <a:t>review</a:t>
            </a:r>
            <a:r>
              <a:rPr lang="sk-SK" b="1" dirty="0">
                <a:solidFill>
                  <a:srgbClr val="000000"/>
                </a:solidFill>
              </a:rPr>
              <a:t> </a:t>
            </a:r>
            <a:r>
              <a:rPr lang="sk-SK" b="1" dirty="0" err="1">
                <a:solidFill>
                  <a:srgbClr val="000000"/>
                </a:solidFill>
              </a:rPr>
              <a:t>meeting</a:t>
            </a:r>
            <a:r>
              <a:rPr lang="sk-SK" b="1" dirty="0">
                <a:solidFill>
                  <a:srgbClr val="000000"/>
                </a:solidFill>
              </a:rPr>
              <a:t> Smolenice, marec 2012, 88 účastníkov </a:t>
            </a:r>
            <a:r>
              <a:rPr lang="sk-SK" sz="1100" b="1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8" name="BlokTextu 8"/>
          <p:cNvSpPr txBox="1">
            <a:spLocks noChangeArrowheads="1"/>
          </p:cNvSpPr>
          <p:nvPr/>
        </p:nvSpPr>
        <p:spPr bwMode="auto">
          <a:xfrm>
            <a:off x="214313" y="5786438"/>
            <a:ext cx="87868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1400">
                <a:solidFill>
                  <a:schemeClr val="tx1"/>
                </a:solidFill>
              </a:rPr>
              <a:t>G. Pickett, P. Hakonen, J. Pekola, M. Krusius, S. Paschen, Ch. Enss, J. Saunders, N. Kopnin, L. Molenkamp, C. Barenghi, R. Schuetzhold, E. Sonin, Yu. Bunkov, S. Fischer, A. Zorin, V. Dmitriev, H. Courtois, etc.  </a:t>
            </a:r>
          </a:p>
        </p:txBody>
      </p:sp>
      <p:sp>
        <p:nvSpPr>
          <p:cNvPr id="9" name="Obdĺžnik 8"/>
          <p:cNvSpPr/>
          <p:nvPr/>
        </p:nvSpPr>
        <p:spPr>
          <a:xfrm>
            <a:off x="1142976" y="285728"/>
            <a:ext cx="7143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b="1" dirty="0" smtClean="0"/>
              <a:t>Medzinárodné konferencie organizované na oddelení </a:t>
            </a:r>
            <a:endParaRPr lang="sk-SK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ĺžnik 5"/>
          <p:cNvSpPr/>
          <p:nvPr/>
        </p:nvSpPr>
        <p:spPr>
          <a:xfrm>
            <a:off x="1571604" y="214290"/>
            <a:ext cx="57150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dirty="0" err="1" smtClean="0">
                <a:solidFill>
                  <a:srgbClr val="FF0000"/>
                </a:solidFill>
              </a:rPr>
              <a:t>European</a:t>
            </a:r>
            <a:r>
              <a:rPr lang="sk-SK" dirty="0" smtClean="0">
                <a:solidFill>
                  <a:srgbClr val="FF0000"/>
                </a:solidFill>
              </a:rPr>
              <a:t> </a:t>
            </a:r>
            <a:r>
              <a:rPr lang="sk-SK" dirty="0" err="1" smtClean="0">
                <a:solidFill>
                  <a:srgbClr val="FF0000"/>
                </a:solidFill>
              </a:rPr>
              <a:t>Microkelvin</a:t>
            </a:r>
            <a:r>
              <a:rPr lang="sk-SK" dirty="0" smtClean="0">
                <a:solidFill>
                  <a:srgbClr val="FF0000"/>
                </a:solidFill>
              </a:rPr>
              <a:t> </a:t>
            </a:r>
            <a:r>
              <a:rPr lang="sk-SK" dirty="0" err="1" smtClean="0">
                <a:solidFill>
                  <a:srgbClr val="FF0000"/>
                </a:solidFill>
              </a:rPr>
              <a:t>Platform</a:t>
            </a:r>
            <a:r>
              <a:rPr lang="sk-SK" dirty="0" smtClean="0">
                <a:solidFill>
                  <a:srgbClr val="FF0000"/>
                </a:solidFill>
              </a:rPr>
              <a:t>, </a:t>
            </a:r>
            <a:r>
              <a:rPr lang="sk-SK" dirty="0" smtClean="0">
                <a:solidFill>
                  <a:srgbClr val="002060"/>
                </a:solidFill>
              </a:rPr>
              <a:t>H 2020 </a:t>
            </a:r>
            <a:r>
              <a:rPr lang="sk-SK" dirty="0" err="1" smtClean="0">
                <a:solidFill>
                  <a:srgbClr val="002060"/>
                </a:solidFill>
              </a:rPr>
              <a:t>Infrastructures</a:t>
            </a:r>
            <a:endParaRPr lang="sk-SK" dirty="0" smtClean="0">
              <a:solidFill>
                <a:srgbClr val="002060"/>
              </a:solidFill>
            </a:endParaRPr>
          </a:p>
          <a:p>
            <a:pPr algn="ctr"/>
            <a:r>
              <a:rPr lang="sk-SK" dirty="0" smtClean="0">
                <a:solidFill>
                  <a:srgbClr val="002060"/>
                </a:solidFill>
              </a:rPr>
              <a:t>Podaný v septembri 2014</a:t>
            </a:r>
            <a:endParaRPr lang="cs-CZ" dirty="0">
              <a:solidFill>
                <a:srgbClr val="002060"/>
              </a:solidFill>
            </a:endParaRPr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000108"/>
            <a:ext cx="7629525" cy="48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graphicFrame>
        <p:nvGraphicFramePr>
          <p:cNvPr id="19457" name="Object 1"/>
          <p:cNvGraphicFramePr>
            <a:graphicFrameLocks noChangeAspect="1"/>
          </p:cNvGraphicFramePr>
          <p:nvPr/>
        </p:nvGraphicFramePr>
        <p:xfrm>
          <a:off x="1714480" y="928670"/>
          <a:ext cx="5286412" cy="2219325"/>
        </p:xfrm>
        <a:graphic>
          <a:graphicData uri="http://schemas.openxmlformats.org/presentationml/2006/ole">
            <p:oleObj spid="_x0000_s19457" name="Worksheet" r:id="rId3" imgW="4990976" imgH="2266920" progId="Excel.Sheet.8">
              <p:embed/>
            </p:oleObj>
          </a:graphicData>
        </a:graphic>
      </p:graphicFrame>
      <p:sp>
        <p:nvSpPr>
          <p:cNvPr id="6" name="BlokTextu 5"/>
          <p:cNvSpPr txBox="1"/>
          <p:nvPr/>
        </p:nvSpPr>
        <p:spPr>
          <a:xfrm>
            <a:off x="500034" y="3429000"/>
            <a:ext cx="84296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RNDr. Marcel </a:t>
            </a:r>
            <a:r>
              <a:rPr lang="sk-SK" dirty="0" err="1" smtClean="0"/>
              <a:t>Človečko</a:t>
            </a:r>
            <a:r>
              <a:rPr lang="sk-SK" dirty="0" smtClean="0"/>
              <a:t>, PhD.(</a:t>
            </a:r>
            <a:r>
              <a:rPr lang="sk-SK" dirty="0" err="1" smtClean="0"/>
              <a:t>IIa</a:t>
            </a:r>
            <a:r>
              <a:rPr lang="sk-SK" dirty="0" smtClean="0"/>
              <a:t> od roku 2015), RNDr. Martin </a:t>
            </a:r>
            <a:r>
              <a:rPr lang="sk-SK" dirty="0" err="1" smtClean="0"/>
              <a:t>Kupka</a:t>
            </a:r>
            <a:r>
              <a:rPr lang="sk-SK" dirty="0" smtClean="0"/>
              <a:t>, CSc. (0.5), </a:t>
            </a:r>
          </a:p>
          <a:p>
            <a:r>
              <a:rPr lang="sk-SK" dirty="0" smtClean="0"/>
              <a:t>RNDr. Peter </a:t>
            </a:r>
            <a:r>
              <a:rPr lang="sk-SK" dirty="0" err="1" smtClean="0"/>
              <a:t>Skyba</a:t>
            </a:r>
            <a:r>
              <a:rPr lang="sk-SK" dirty="0" smtClean="0"/>
              <a:t>, DrSc.</a:t>
            </a:r>
          </a:p>
          <a:p>
            <a:r>
              <a:rPr lang="sk-SK" dirty="0" smtClean="0"/>
              <a:t>Doktorand: RNDr. František </a:t>
            </a:r>
            <a:r>
              <a:rPr lang="sk-SK" dirty="0" err="1" smtClean="0"/>
              <a:t>Vavrek</a:t>
            </a:r>
            <a:r>
              <a:rPr lang="sk-SK" dirty="0" smtClean="0"/>
              <a:t>. </a:t>
            </a:r>
          </a:p>
          <a:p>
            <a:endParaRPr lang="sk-SK" dirty="0" smtClean="0"/>
          </a:p>
          <a:p>
            <a:r>
              <a:rPr lang="sk-SK" dirty="0" err="1" smtClean="0"/>
              <a:t>Kryogénna</a:t>
            </a:r>
            <a:r>
              <a:rPr lang="sk-SK" dirty="0" smtClean="0"/>
              <a:t> a technická podpora: </a:t>
            </a:r>
            <a:r>
              <a:rPr lang="sk-SK" dirty="0" err="1" smtClean="0"/>
              <a:t>ing</a:t>
            </a:r>
            <a:r>
              <a:rPr lang="sk-SK" dirty="0" smtClean="0"/>
              <a:t> Emil </a:t>
            </a:r>
            <a:r>
              <a:rPr lang="sk-SK" dirty="0" err="1" smtClean="0"/>
              <a:t>Gažo</a:t>
            </a:r>
            <a:r>
              <a:rPr lang="sk-SK" dirty="0" smtClean="0"/>
              <a:t>, </a:t>
            </a:r>
            <a:r>
              <a:rPr lang="sk-SK" dirty="0" err="1" smtClean="0"/>
              <a:t>ing.</a:t>
            </a:r>
            <a:r>
              <a:rPr lang="sk-SK" dirty="0" smtClean="0"/>
              <a:t> Vladimír Pavlík.    FTE = 2.7</a:t>
            </a:r>
            <a:endParaRPr lang="sk-SK" dirty="0"/>
          </a:p>
        </p:txBody>
      </p:sp>
      <p:sp>
        <p:nvSpPr>
          <p:cNvPr id="7" name="BlokTextu 6"/>
          <p:cNvSpPr txBox="1"/>
          <p:nvPr/>
        </p:nvSpPr>
        <p:spPr>
          <a:xfrm>
            <a:off x="2643174" y="357166"/>
            <a:ext cx="3337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/>
              <a:t>Štruktúra vedeckých pracovníkov</a:t>
            </a:r>
            <a:endParaRPr lang="sk-SK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214818"/>
            <a:ext cx="8001056" cy="735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5286388"/>
            <a:ext cx="8235129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6072206"/>
            <a:ext cx="785210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3571876"/>
            <a:ext cx="7858180" cy="754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23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1538" y="214290"/>
            <a:ext cx="723900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85" name="Picture 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8662" y="3143248"/>
            <a:ext cx="7222628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285860"/>
            <a:ext cx="7573986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ĺžnik 4"/>
          <p:cNvSpPr/>
          <p:nvPr/>
        </p:nvSpPr>
        <p:spPr>
          <a:xfrm>
            <a:off x="285720" y="6215082"/>
            <a:ext cx="4365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b="1" dirty="0" smtClean="0"/>
              <a:t>Podaný projekt FET OPEN </a:t>
            </a:r>
            <a:r>
              <a:rPr lang="en-US" b="1" dirty="0" smtClean="0"/>
              <a:t>(</a:t>
            </a:r>
            <a:r>
              <a:rPr lang="en-US" b="1" dirty="0" err="1" smtClean="0"/>
              <a:t>september</a:t>
            </a:r>
            <a:r>
              <a:rPr lang="en-US" b="1" dirty="0" smtClean="0"/>
              <a:t> 2015)</a:t>
            </a:r>
            <a:endParaRPr lang="en-US" b="1" dirty="0"/>
          </a:p>
        </p:txBody>
      </p:sp>
      <p:sp>
        <p:nvSpPr>
          <p:cNvPr id="6" name="BlokTextu 5"/>
          <p:cNvSpPr txBox="1"/>
          <p:nvPr/>
        </p:nvSpPr>
        <p:spPr>
          <a:xfrm>
            <a:off x="500034" y="500042"/>
            <a:ext cx="3076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Druhý pokus – výzva FET-OPEN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obsahu 6" descr="P311619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1643050"/>
            <a:ext cx="1928826" cy="2571767"/>
          </a:xfrm>
        </p:spPr>
      </p:pic>
      <p:sp>
        <p:nvSpPr>
          <p:cNvPr id="8" name="BlokTextu 7"/>
          <p:cNvSpPr txBox="1"/>
          <p:nvPr/>
        </p:nvSpPr>
        <p:spPr>
          <a:xfrm>
            <a:off x="2143108" y="142852"/>
            <a:ext cx="48428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 smtClean="0"/>
              <a:t>Perspektíva - jadrové chladenie</a:t>
            </a:r>
            <a:endParaRPr lang="sk-SK" sz="2800" b="1" dirty="0"/>
          </a:p>
        </p:txBody>
      </p:sp>
      <p:pic>
        <p:nvPicPr>
          <p:cNvPr id="9" name="Picture 4" descr="P3220014"/>
          <p:cNvPicPr>
            <a:picLocks noChangeAspect="1" noChangeArrowheads="1"/>
          </p:cNvPicPr>
          <p:nvPr/>
        </p:nvPicPr>
        <p:blipFill>
          <a:blip r:embed="rId3" cstate="print"/>
          <a:srcRect l="14287" t="19051" r="14287" b="3810"/>
          <a:stretch>
            <a:fillRect/>
          </a:stretch>
        </p:blipFill>
        <p:spPr bwMode="auto">
          <a:xfrm>
            <a:off x="3643306" y="2786058"/>
            <a:ext cx="2136484" cy="1730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Obrázok 9" descr="NMRfor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43240" y="4628882"/>
            <a:ext cx="3071834" cy="2229118"/>
          </a:xfrm>
          <a:prstGeom prst="rect">
            <a:avLst/>
          </a:prstGeom>
        </p:spPr>
      </p:pic>
      <p:sp>
        <p:nvSpPr>
          <p:cNvPr id="12" name="BlokTextu 11"/>
          <p:cNvSpPr txBox="1"/>
          <p:nvPr/>
        </p:nvSpPr>
        <p:spPr>
          <a:xfrm>
            <a:off x="3214678" y="1000108"/>
            <a:ext cx="564360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sk-SK" sz="2000" dirty="0" smtClean="0"/>
              <a:t>povrchové stavy v 3He-B a Majorana častice</a:t>
            </a:r>
            <a:r>
              <a:rPr lang="en-US" sz="2000" dirty="0" smtClean="0"/>
              <a:t>;</a:t>
            </a:r>
            <a:endParaRPr lang="sk-SK" sz="2000" dirty="0" smtClean="0"/>
          </a:p>
          <a:p>
            <a:pPr>
              <a:buFont typeface="Wingdings" pitchFamily="2" charset="2"/>
              <a:buChar char="§"/>
            </a:pPr>
            <a:r>
              <a:rPr lang="sk-SK" sz="2000" dirty="0" smtClean="0"/>
              <a:t> 3He-B ako </a:t>
            </a:r>
            <a:r>
              <a:rPr lang="sk-SK" sz="2000" dirty="0" err="1" smtClean="0"/>
              <a:t>topologický</a:t>
            </a:r>
            <a:r>
              <a:rPr lang="sk-SK" sz="2000" dirty="0" smtClean="0"/>
              <a:t> izolátor</a:t>
            </a:r>
            <a:r>
              <a:rPr lang="en-US" sz="2000" dirty="0" smtClean="0"/>
              <a:t>;</a:t>
            </a:r>
            <a:endParaRPr lang="sk-SK" sz="2000" dirty="0" smtClean="0"/>
          </a:p>
          <a:p>
            <a:pPr>
              <a:buFont typeface="Wingdings" pitchFamily="2" charset="2"/>
              <a:buChar char="§"/>
            </a:pPr>
            <a:r>
              <a:rPr lang="sk-SK" sz="2000" dirty="0" smtClean="0"/>
              <a:t> stavy s koherentnou </a:t>
            </a:r>
            <a:r>
              <a:rPr lang="sk-SK" sz="2000" dirty="0" err="1" smtClean="0"/>
              <a:t>precesiou</a:t>
            </a:r>
            <a:r>
              <a:rPr lang="sk-SK" sz="2000" dirty="0" smtClean="0"/>
              <a:t> spinov</a:t>
            </a:r>
            <a:r>
              <a:rPr lang="en-US" sz="2000" dirty="0" smtClean="0"/>
              <a:t>;</a:t>
            </a:r>
            <a:endParaRPr lang="sk-SK" sz="2000" dirty="0" smtClean="0"/>
          </a:p>
          <a:p>
            <a:pPr>
              <a:buFont typeface="Wingdings" pitchFamily="2" charset="2"/>
              <a:buChar char="§"/>
            </a:pPr>
            <a:r>
              <a:rPr lang="sk-SK" sz="2000" dirty="0" smtClean="0"/>
              <a:t> spinový analóg horizontu udalostí, Unruhov efekt </a:t>
            </a:r>
            <a:r>
              <a:rPr lang="en-US" sz="2000" dirty="0" smtClean="0"/>
              <a:t>;</a:t>
            </a:r>
            <a:endParaRPr lang="sk-SK" sz="2000" dirty="0" smtClean="0"/>
          </a:p>
          <a:p>
            <a:pPr>
              <a:buFont typeface="Wingdings" pitchFamily="2" charset="2"/>
              <a:buChar char="§"/>
            </a:pPr>
            <a:r>
              <a:rPr lang="sk-SK" sz="2000" dirty="0" smtClean="0"/>
              <a:t> procesy </a:t>
            </a:r>
            <a:r>
              <a:rPr lang="sk-SK" sz="2000" dirty="0" err="1" smtClean="0"/>
              <a:t>disipácie</a:t>
            </a:r>
            <a:r>
              <a:rPr lang="sk-SK" sz="2000" dirty="0" smtClean="0"/>
              <a:t> energie v limite T-0</a:t>
            </a:r>
            <a:r>
              <a:rPr lang="en-US" sz="2000" dirty="0" smtClean="0"/>
              <a:t>, etc;</a:t>
            </a:r>
            <a:endParaRPr lang="sk-SK" sz="2000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4429132"/>
            <a:ext cx="2772782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85720" y="642918"/>
            <a:ext cx="42878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dirty="0" smtClean="0"/>
              <a:t>Supratekuté 3He ako modelový systém:</a:t>
            </a:r>
            <a:endParaRPr lang="en-US" sz="2000" dirty="0"/>
          </a:p>
        </p:txBody>
      </p:sp>
      <p:pic>
        <p:nvPicPr>
          <p:cNvPr id="14" name="Picture 8" descr="bothspectra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57884" y="2928934"/>
            <a:ext cx="3159956" cy="34586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IMG_20150313_1423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628" y="1000108"/>
            <a:ext cx="3151211" cy="1772556"/>
          </a:xfrm>
          <a:prstGeom prst="rect">
            <a:avLst/>
          </a:prstGeom>
        </p:spPr>
      </p:pic>
      <p:pic>
        <p:nvPicPr>
          <p:cNvPr id="8" name="Obrázok 7" descr="10umAlbridge770.ti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72264" y="4857760"/>
            <a:ext cx="2143139" cy="1447818"/>
          </a:xfrm>
          <a:prstGeom prst="rect">
            <a:avLst/>
          </a:prstGeom>
        </p:spPr>
      </p:pic>
      <p:sp>
        <p:nvSpPr>
          <p:cNvPr id="9" name="BlokTextu 8"/>
          <p:cNvSpPr txBox="1"/>
          <p:nvPr/>
        </p:nvSpPr>
        <p:spPr>
          <a:xfrm>
            <a:off x="2285984" y="285728"/>
            <a:ext cx="4735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/>
              <a:t>Cryo-free refrigerátor TRITON 200 – perspektíva</a:t>
            </a:r>
            <a:endParaRPr lang="sk-SK" b="1" dirty="0"/>
          </a:p>
        </p:txBody>
      </p:sp>
      <p:sp>
        <p:nvSpPr>
          <p:cNvPr id="10" name="BlokTextu 9"/>
          <p:cNvSpPr txBox="1"/>
          <p:nvPr/>
        </p:nvSpPr>
        <p:spPr>
          <a:xfrm>
            <a:off x="357158" y="714356"/>
            <a:ext cx="4000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Experimenty fyziky kondenzovaných látok  v teplotnom rozsahu 10mK-1K a poli do 8 </a:t>
            </a:r>
            <a:r>
              <a:rPr lang="sk-SK" dirty="0" err="1" smtClean="0"/>
              <a:t>Tesla</a:t>
            </a:r>
            <a:r>
              <a:rPr lang="sk-SK" dirty="0" smtClean="0"/>
              <a:t>.</a:t>
            </a:r>
            <a:endParaRPr lang="sk-SK" dirty="0"/>
          </a:p>
        </p:txBody>
      </p:sp>
      <p:sp>
        <p:nvSpPr>
          <p:cNvPr id="11" name="BlokTextu 10"/>
          <p:cNvSpPr txBox="1"/>
          <p:nvPr/>
        </p:nvSpPr>
        <p:spPr>
          <a:xfrm>
            <a:off x="357158" y="1571612"/>
            <a:ext cx="36433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Experimenty študujúce vlastnosti mechanických </a:t>
            </a:r>
            <a:r>
              <a:rPr lang="sk-SK" dirty="0" err="1" smtClean="0"/>
              <a:t>mikro</a:t>
            </a:r>
            <a:r>
              <a:rPr lang="sk-SK" dirty="0" smtClean="0"/>
              <a:t> a </a:t>
            </a:r>
            <a:r>
              <a:rPr lang="sk-SK" dirty="0" err="1" smtClean="0"/>
              <a:t>nano</a:t>
            </a:r>
            <a:r>
              <a:rPr lang="sk-SK" dirty="0" smtClean="0"/>
              <a:t> –rezonátorov, detektorov </a:t>
            </a:r>
            <a:r>
              <a:rPr lang="en-US" dirty="0" smtClean="0"/>
              <a:t> </a:t>
            </a:r>
            <a:r>
              <a:rPr lang="sk-SK" dirty="0" smtClean="0"/>
              <a:t>v kvantovej limite, kalibrácie teplomerov,  etc. </a:t>
            </a:r>
            <a:endParaRPr lang="sk-SK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46" y="4786322"/>
            <a:ext cx="1781837" cy="1428760"/>
          </a:xfrm>
          <a:prstGeom prst="rect">
            <a:avLst/>
          </a:prstGeom>
          <a:noFill/>
        </p:spPr>
      </p:pic>
      <p:sp>
        <p:nvSpPr>
          <p:cNvPr id="12" name="BlokTextu 11"/>
          <p:cNvSpPr txBox="1"/>
          <p:nvPr/>
        </p:nvSpPr>
        <p:spPr>
          <a:xfrm>
            <a:off x="285720" y="2714620"/>
            <a:ext cx="4445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Budúcnosť – jadrový stupeň – teploty </a:t>
            </a:r>
            <a:r>
              <a:rPr lang="en-US" dirty="0" smtClean="0"/>
              <a:t>&lt; 10mK</a:t>
            </a:r>
            <a:endParaRPr lang="sk-SK" dirty="0"/>
          </a:p>
        </p:txBody>
      </p:sp>
      <p:pic>
        <p:nvPicPr>
          <p:cNvPr id="14" name="Obrázek 14" descr="absorpcia.gif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2844" y="3643314"/>
            <a:ext cx="1928826" cy="2143140"/>
          </a:xfrm>
          <a:prstGeom prst="rect">
            <a:avLst/>
          </a:prstGeom>
        </p:spPr>
      </p:pic>
      <p:sp>
        <p:nvSpPr>
          <p:cNvPr id="15" name="BlokTextu 14"/>
          <p:cNvSpPr txBox="1"/>
          <p:nvPr/>
        </p:nvSpPr>
        <p:spPr>
          <a:xfrm>
            <a:off x="285720" y="6286520"/>
            <a:ext cx="3643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Sn</a:t>
            </a:r>
            <a:r>
              <a:rPr lang="en-US" dirty="0" smtClean="0"/>
              <a:t>- whisker </a:t>
            </a:r>
            <a:r>
              <a:rPr lang="en-US" dirty="0" err="1" smtClean="0"/>
              <a:t>ako</a:t>
            </a:r>
            <a:r>
              <a:rPr lang="en-US" dirty="0" smtClean="0"/>
              <a:t> </a:t>
            </a:r>
            <a:r>
              <a:rPr lang="en-US" dirty="0" err="1" smtClean="0"/>
              <a:t>neline</a:t>
            </a:r>
            <a:r>
              <a:rPr lang="sk-SK" dirty="0" err="1" smtClean="0"/>
              <a:t>árny</a:t>
            </a:r>
            <a:r>
              <a:rPr lang="sk-SK" dirty="0" smtClean="0"/>
              <a:t> rezonátor</a:t>
            </a:r>
            <a:endParaRPr lang="sk-SK" dirty="0"/>
          </a:p>
        </p:txBody>
      </p:sp>
      <p:sp>
        <p:nvSpPr>
          <p:cNvPr id="16" name="BlokTextu 15"/>
          <p:cNvSpPr txBox="1"/>
          <p:nvPr/>
        </p:nvSpPr>
        <p:spPr>
          <a:xfrm>
            <a:off x="6444208" y="6309320"/>
            <a:ext cx="2263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Hliníkový </a:t>
            </a:r>
            <a:r>
              <a:rPr lang="sk-SK" dirty="0" err="1" smtClean="0"/>
              <a:t>nano-mostík</a:t>
            </a:r>
            <a:endParaRPr lang="sk-SK" dirty="0"/>
          </a:p>
        </p:txBody>
      </p:sp>
      <p:sp>
        <p:nvSpPr>
          <p:cNvPr id="17" name="BlokTextu 16"/>
          <p:cNvSpPr txBox="1"/>
          <p:nvPr/>
        </p:nvSpPr>
        <p:spPr>
          <a:xfrm>
            <a:off x="785786" y="6715148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 </a:t>
            </a:r>
            <a:endParaRPr lang="sk-SK" dirty="0"/>
          </a:p>
        </p:txBody>
      </p:sp>
      <p:pic>
        <p:nvPicPr>
          <p:cNvPr id="19" name="Obrázok 3" descr="fixpoin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72264" y="2857496"/>
            <a:ext cx="2053391" cy="2000264"/>
          </a:xfrm>
          <a:prstGeom prst="rect">
            <a:avLst/>
          </a:prstGeom>
        </p:spPr>
      </p:pic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57686" y="4857760"/>
            <a:ext cx="1997688" cy="1471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Obrázok 19" descr="IMG_20150819_16343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143108" y="3286124"/>
            <a:ext cx="2413017" cy="1357322"/>
          </a:xfrm>
          <a:prstGeom prst="rect">
            <a:avLst/>
          </a:prstGeom>
        </p:spPr>
      </p:pic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071934" y="3071810"/>
            <a:ext cx="2396283" cy="1795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467544" y="1"/>
            <a:ext cx="8424936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sk-SK" dirty="0" smtClean="0">
              <a:solidFill>
                <a:srgbClr val="FF0000"/>
              </a:solidFill>
            </a:endParaRPr>
          </a:p>
          <a:p>
            <a:pPr algn="ctr"/>
            <a:r>
              <a:rPr lang="sk-SK" sz="2800" b="1" dirty="0" smtClean="0">
                <a:solidFill>
                  <a:srgbClr val="FF0000"/>
                </a:solidFill>
              </a:rPr>
              <a:t>Projekty</a:t>
            </a:r>
          </a:p>
          <a:p>
            <a:pPr algn="ctr"/>
            <a:endParaRPr lang="sk-SK" dirty="0" smtClean="0">
              <a:solidFill>
                <a:srgbClr val="FF0000"/>
              </a:solidFill>
            </a:endParaRPr>
          </a:p>
          <a:p>
            <a:r>
              <a:rPr lang="sk-SK" b="1" dirty="0" smtClean="0"/>
              <a:t>VEGA</a:t>
            </a:r>
            <a:r>
              <a:rPr lang="en-US" b="1" dirty="0" smtClean="0"/>
              <a:t> 0</a:t>
            </a:r>
            <a:r>
              <a:rPr lang="sk-SK" b="1" dirty="0" smtClean="0"/>
              <a:t>128  </a:t>
            </a:r>
            <a:r>
              <a:rPr lang="sk-SK" b="1" dirty="0" err="1" smtClean="0"/>
              <a:t>Andreev-Majorana</a:t>
            </a:r>
            <a:r>
              <a:rPr lang="sk-SK" b="1" dirty="0" smtClean="0"/>
              <a:t> </a:t>
            </a:r>
            <a:r>
              <a:rPr lang="sk-SK" b="1" dirty="0" err="1" smtClean="0"/>
              <a:t>excitations</a:t>
            </a:r>
            <a:r>
              <a:rPr lang="sk-SK" b="1" dirty="0" smtClean="0"/>
              <a:t> in Superfluid 3He-B (</a:t>
            </a:r>
            <a:r>
              <a:rPr lang="sk-SK" b="1" dirty="0" err="1" smtClean="0"/>
              <a:t>Skyba</a:t>
            </a:r>
            <a:r>
              <a:rPr lang="sk-SK" b="1" dirty="0" smtClean="0"/>
              <a:t>)</a:t>
            </a:r>
            <a:r>
              <a:rPr lang="sk-SK" dirty="0" smtClean="0"/>
              <a:t> </a:t>
            </a:r>
          </a:p>
          <a:p>
            <a:endParaRPr lang="sk-SK" b="1" dirty="0" smtClean="0"/>
          </a:p>
          <a:p>
            <a:r>
              <a:rPr lang="en-US" b="1" dirty="0" smtClean="0"/>
              <a:t>VEGA </a:t>
            </a:r>
            <a:r>
              <a:rPr lang="sk-SK" b="1" dirty="0" smtClean="0"/>
              <a:t>2</a:t>
            </a:r>
            <a:r>
              <a:rPr lang="en-US" b="1" dirty="0" smtClean="0"/>
              <a:t>/0157/15 </a:t>
            </a:r>
            <a:r>
              <a:rPr lang="en-US" b="1" dirty="0" err="1" smtClean="0"/>
              <a:t>Supratekut</a:t>
            </a:r>
            <a:r>
              <a:rPr lang="sk-SK" b="1" dirty="0" smtClean="0"/>
              <a:t>é hélium-3 ako </a:t>
            </a:r>
            <a:r>
              <a:rPr lang="sk-SK" b="1" dirty="0" err="1" smtClean="0"/>
              <a:t>topologický</a:t>
            </a:r>
            <a:r>
              <a:rPr lang="sk-SK" b="1" dirty="0" smtClean="0"/>
              <a:t> izolátor (</a:t>
            </a:r>
            <a:r>
              <a:rPr lang="sk-SK" b="1" dirty="0" err="1" smtClean="0"/>
              <a:t>Skyba</a:t>
            </a:r>
            <a:r>
              <a:rPr lang="sk-SK" b="1" dirty="0" smtClean="0"/>
              <a:t>)</a:t>
            </a:r>
            <a:endParaRPr lang="sk-SK" dirty="0" smtClean="0"/>
          </a:p>
          <a:p>
            <a:r>
              <a:rPr lang="sk-SK" b="1" dirty="0" smtClean="0"/>
              <a:t> </a:t>
            </a:r>
            <a:endParaRPr lang="sk-SK" dirty="0" smtClean="0"/>
          </a:p>
          <a:p>
            <a:r>
              <a:rPr lang="sk-SK" b="1" dirty="0" smtClean="0"/>
              <a:t>APVV 515</a:t>
            </a:r>
            <a:r>
              <a:rPr lang="en-US" b="1" dirty="0" smtClean="0"/>
              <a:t>-10 </a:t>
            </a:r>
            <a:r>
              <a:rPr lang="sk-SK" b="1" dirty="0" smtClean="0"/>
              <a:t> K</a:t>
            </a:r>
            <a:r>
              <a:rPr lang="en-US" b="1" dirty="0" smtClean="0"/>
              <a:t>v</a:t>
            </a:r>
            <a:r>
              <a:rPr lang="sk-SK" b="1" dirty="0" err="1" smtClean="0"/>
              <a:t>antová</a:t>
            </a:r>
            <a:r>
              <a:rPr lang="sk-SK" b="1" dirty="0" smtClean="0"/>
              <a:t> elektrodynamika u</a:t>
            </a:r>
            <a:r>
              <a:rPr lang="en-US" b="1" dirty="0" smtClean="0"/>
              <a:t>m</a:t>
            </a:r>
            <a:r>
              <a:rPr lang="sk-SK" b="1" dirty="0" smtClean="0"/>
              <a:t>e</a:t>
            </a:r>
            <a:r>
              <a:rPr lang="en-US" b="1" dirty="0" smtClean="0"/>
              <a:t>l</a:t>
            </a:r>
            <a:r>
              <a:rPr lang="sk-SK" b="1" dirty="0" err="1" smtClean="0"/>
              <a:t>ých</a:t>
            </a:r>
            <a:r>
              <a:rPr lang="sk-SK" b="1" dirty="0" smtClean="0"/>
              <a:t> štruktúr (</a:t>
            </a:r>
            <a:r>
              <a:rPr lang="sk-SK" b="1" dirty="0" err="1" smtClean="0"/>
              <a:t>Grajcar</a:t>
            </a:r>
            <a:r>
              <a:rPr lang="en-US" b="1" dirty="0" smtClean="0"/>
              <a:t>/ </a:t>
            </a:r>
            <a:r>
              <a:rPr lang="en-US" b="1" dirty="0" err="1" smtClean="0"/>
              <a:t>Kupka</a:t>
            </a:r>
            <a:r>
              <a:rPr lang="en-US" b="1" dirty="0" smtClean="0"/>
              <a:t>) </a:t>
            </a:r>
            <a:endParaRPr lang="sk-SK" dirty="0" smtClean="0"/>
          </a:p>
          <a:p>
            <a:endParaRPr lang="sk-SK" b="1" dirty="0" smtClean="0"/>
          </a:p>
          <a:p>
            <a:r>
              <a:rPr lang="en-US" b="1" dirty="0" smtClean="0"/>
              <a:t>APVV -14</a:t>
            </a:r>
            <a:r>
              <a:rPr lang="sk-SK" b="1" dirty="0" smtClean="0"/>
              <a:t>- </a:t>
            </a:r>
            <a:r>
              <a:rPr lang="en-US" b="1" dirty="0" smtClean="0"/>
              <a:t>0605 </a:t>
            </a:r>
            <a:r>
              <a:rPr lang="en-US" b="1" dirty="0" err="1" smtClean="0"/>
              <a:t>Prechod</a:t>
            </a:r>
            <a:r>
              <a:rPr lang="en-US" b="1" dirty="0" smtClean="0"/>
              <a:t> </a:t>
            </a:r>
            <a:r>
              <a:rPr lang="en-US" b="1" dirty="0" err="1" smtClean="0"/>
              <a:t>supravodi</a:t>
            </a:r>
            <a:r>
              <a:rPr lang="sk-SK" b="1" dirty="0" smtClean="0"/>
              <a:t>č  - izolant (Paľo </a:t>
            </a:r>
            <a:r>
              <a:rPr lang="sk-SK" b="1" dirty="0" err="1" smtClean="0"/>
              <a:t>Szabó</a:t>
            </a:r>
            <a:r>
              <a:rPr lang="sk-SK" b="1" dirty="0" smtClean="0"/>
              <a:t>)</a:t>
            </a:r>
          </a:p>
          <a:p>
            <a:endParaRPr lang="sk-SK" b="1" dirty="0" smtClean="0"/>
          </a:p>
          <a:p>
            <a:r>
              <a:rPr lang="sk-SK" b="1" dirty="0" smtClean="0">
                <a:solidFill>
                  <a:srgbClr val="FF0000"/>
                </a:solidFill>
              </a:rPr>
              <a:t>ŠF EÚ, výzva 2.1a</a:t>
            </a:r>
            <a:r>
              <a:rPr lang="sk-SK" dirty="0" smtClean="0"/>
              <a:t>: </a:t>
            </a:r>
            <a:r>
              <a:rPr lang="sk-SK" b="1" dirty="0" smtClean="0"/>
              <a:t>Dobudovanie</a:t>
            </a:r>
            <a:r>
              <a:rPr lang="sk-SK" dirty="0" smtClean="0"/>
              <a:t> </a:t>
            </a:r>
            <a:r>
              <a:rPr lang="sk-SK" b="1" dirty="0" smtClean="0"/>
              <a:t>Centra pokročilých fyzikálnych štúdií v extrémnych podmienkach</a:t>
            </a:r>
            <a:r>
              <a:rPr lang="sk-SK" dirty="0" smtClean="0"/>
              <a:t>  (</a:t>
            </a:r>
            <a:r>
              <a:rPr lang="sk-SK" dirty="0" err="1" smtClean="0"/>
              <a:t>Feher</a:t>
            </a:r>
            <a:r>
              <a:rPr lang="sk-SK" dirty="0" smtClean="0"/>
              <a:t>/</a:t>
            </a:r>
            <a:r>
              <a:rPr lang="sk-SK" dirty="0" err="1" smtClean="0"/>
              <a:t>Skyba</a:t>
            </a:r>
            <a:r>
              <a:rPr lang="sk-SK" dirty="0" smtClean="0"/>
              <a:t>)</a:t>
            </a:r>
          </a:p>
          <a:p>
            <a:pPr algn="ctr"/>
            <a:endParaRPr lang="sk-SK" dirty="0" smtClean="0">
              <a:solidFill>
                <a:srgbClr val="002060"/>
              </a:solidFill>
            </a:endParaRPr>
          </a:p>
          <a:p>
            <a:r>
              <a:rPr lang="sk-SK" b="1" dirty="0" err="1" smtClean="0"/>
              <a:t>Spozorstvo</a:t>
            </a:r>
            <a:r>
              <a:rPr lang="sk-SK" b="1" dirty="0" smtClean="0"/>
              <a:t> od U.S. </a:t>
            </a:r>
            <a:r>
              <a:rPr lang="sk-SK" b="1" dirty="0" err="1" smtClean="0"/>
              <a:t>Steel</a:t>
            </a:r>
            <a:r>
              <a:rPr lang="sk-SK" b="1" dirty="0" smtClean="0"/>
              <a:t> Košice s.r.o.</a:t>
            </a:r>
          </a:p>
          <a:p>
            <a:pPr algn="ctr"/>
            <a:endParaRPr lang="sk-SK" b="1" dirty="0" smtClean="0"/>
          </a:p>
          <a:p>
            <a:r>
              <a:rPr lang="sk-SK" b="1" dirty="0" smtClean="0">
                <a:solidFill>
                  <a:srgbClr val="FF0000"/>
                </a:solidFill>
              </a:rPr>
              <a:t>7. RP EÚ</a:t>
            </a:r>
            <a:r>
              <a:rPr lang="sk-SK" b="1" dirty="0" smtClean="0"/>
              <a:t>: </a:t>
            </a:r>
            <a:r>
              <a:rPr lang="sk-SK" b="1" dirty="0" err="1" smtClean="0"/>
              <a:t>European</a:t>
            </a:r>
            <a:r>
              <a:rPr lang="sk-SK" b="1" dirty="0" smtClean="0"/>
              <a:t> </a:t>
            </a:r>
            <a:r>
              <a:rPr lang="sk-SK" b="1" dirty="0" err="1" smtClean="0"/>
              <a:t>Microkelvin</a:t>
            </a:r>
            <a:r>
              <a:rPr lang="sk-SK" b="1" dirty="0" smtClean="0"/>
              <a:t> </a:t>
            </a:r>
            <a:r>
              <a:rPr lang="sk-SK" b="1" dirty="0" err="1" smtClean="0"/>
              <a:t>Collaboration</a:t>
            </a:r>
            <a:r>
              <a:rPr lang="sk-SK" b="1" dirty="0" smtClean="0"/>
              <a:t> ÚEF SAV participujúca organizácia.  (od 1.1.2009 – 30.04. 2013)  (za SR – </a:t>
            </a:r>
            <a:r>
              <a:rPr lang="sk-SK" b="1" dirty="0" err="1" smtClean="0"/>
              <a:t>Skyba</a:t>
            </a:r>
            <a:r>
              <a:rPr lang="sk-SK" b="1" dirty="0" smtClean="0"/>
              <a:t>)</a:t>
            </a:r>
            <a:endParaRPr lang="sk-SK" dirty="0" smtClean="0"/>
          </a:p>
          <a:p>
            <a:pPr algn="ctr"/>
            <a:endParaRPr lang="sk-SK" dirty="0" smtClean="0">
              <a:solidFill>
                <a:srgbClr val="002060"/>
              </a:solidFill>
            </a:endParaRPr>
          </a:p>
          <a:p>
            <a:pPr algn="ctr"/>
            <a:endParaRPr lang="sk-SK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714348" y="425470"/>
            <a:ext cx="8143932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sk-SK" sz="1600" dirty="0" smtClean="0"/>
              <a:t> </a:t>
            </a:r>
            <a:r>
              <a:rPr lang="en-US" sz="1600" dirty="0" smtClean="0"/>
              <a:t>S.N. Fisher G.R. Pickett</a:t>
            </a:r>
            <a:r>
              <a:rPr lang="sk-SK" sz="1600" dirty="0" smtClean="0"/>
              <a:t>, P. </a:t>
            </a:r>
            <a:r>
              <a:rPr lang="sk-SK" sz="1600" dirty="0" err="1" smtClean="0"/>
              <a:t>Skyba</a:t>
            </a:r>
            <a:r>
              <a:rPr lang="en-US" sz="1600" dirty="0" smtClean="0"/>
              <a:t>, N. </a:t>
            </a:r>
            <a:r>
              <a:rPr lang="en-US" sz="1600" dirty="0" err="1" smtClean="0"/>
              <a:t>Suramlishvili</a:t>
            </a:r>
            <a:r>
              <a:rPr lang="en-US" sz="1600" dirty="0" smtClean="0"/>
              <a:t>: Decay of persistent precessing domains in 3He-B at very low temperatures, </a:t>
            </a:r>
            <a:r>
              <a:rPr lang="sk-SK" sz="1600" b="1" dirty="0" smtClean="0"/>
              <a:t> </a:t>
            </a:r>
            <a:r>
              <a:rPr lang="sk-SK" sz="1600" b="1" dirty="0" err="1" smtClean="0"/>
              <a:t>Phys</a:t>
            </a:r>
            <a:r>
              <a:rPr lang="en-US" sz="1600" b="1" dirty="0" smtClean="0"/>
              <a:t>. Rev. B 86, 024506  </a:t>
            </a:r>
            <a:r>
              <a:rPr lang="sk-SK" sz="1600" b="1" dirty="0" smtClean="0"/>
              <a:t>(201</a:t>
            </a:r>
            <a:r>
              <a:rPr lang="en-US" sz="1600" b="1" dirty="0" smtClean="0"/>
              <a:t>2</a:t>
            </a:r>
            <a:r>
              <a:rPr lang="sk-SK" sz="1600" b="1" dirty="0" smtClean="0"/>
              <a:t>)  impakt - 3.7</a:t>
            </a:r>
          </a:p>
          <a:p>
            <a:r>
              <a:rPr lang="sk-SK" sz="1600" dirty="0" smtClean="0"/>
              <a:t>  </a:t>
            </a:r>
          </a:p>
          <a:p>
            <a:pPr>
              <a:buFont typeface="Wingdings" pitchFamily="2" charset="2"/>
              <a:buChar char="§"/>
            </a:pPr>
            <a:r>
              <a:rPr lang="sk-SK" sz="1600" dirty="0" smtClean="0"/>
              <a:t> M. </a:t>
            </a:r>
            <a:r>
              <a:rPr lang="sk-SK" sz="1600" dirty="0" err="1" smtClean="0"/>
              <a:t>Kupka</a:t>
            </a:r>
            <a:r>
              <a:rPr lang="sk-SK" sz="1600" dirty="0" smtClean="0"/>
              <a:t>,  P. </a:t>
            </a:r>
            <a:r>
              <a:rPr lang="sk-SK" sz="1600" dirty="0" err="1" smtClean="0"/>
              <a:t>Skyba</a:t>
            </a:r>
            <a:r>
              <a:rPr lang="en-US" sz="1600" dirty="0" smtClean="0"/>
              <a:t>:</a:t>
            </a:r>
            <a:r>
              <a:rPr lang="sk-SK" sz="1600" dirty="0" smtClean="0"/>
              <a:t> BEC </a:t>
            </a:r>
            <a:r>
              <a:rPr lang="sk-SK" sz="1600" dirty="0" err="1" smtClean="0"/>
              <a:t>of</a:t>
            </a:r>
            <a:r>
              <a:rPr lang="sk-SK" sz="1600" dirty="0" smtClean="0"/>
              <a:t> Magnons in Superfluid 3He-B and </a:t>
            </a:r>
            <a:r>
              <a:rPr lang="sk-SK" sz="1600" dirty="0" err="1" smtClean="0"/>
              <a:t>Symmetry</a:t>
            </a:r>
            <a:r>
              <a:rPr lang="sk-SK" sz="1600" dirty="0" smtClean="0"/>
              <a:t> </a:t>
            </a:r>
            <a:r>
              <a:rPr lang="sk-SK" sz="1600" dirty="0" err="1" smtClean="0"/>
              <a:t>Breaking</a:t>
            </a:r>
            <a:r>
              <a:rPr lang="sk-SK" sz="1600" dirty="0" smtClean="0"/>
              <a:t> </a:t>
            </a:r>
            <a:r>
              <a:rPr lang="sk-SK" sz="1600" dirty="0" err="1" smtClean="0"/>
              <a:t>Fields</a:t>
            </a:r>
            <a:r>
              <a:rPr lang="sk-SK" sz="1600" dirty="0" smtClean="0"/>
              <a:t>,  </a:t>
            </a:r>
            <a:r>
              <a:rPr lang="sk-SK" sz="1600" b="1" dirty="0" err="1" smtClean="0"/>
              <a:t>Phys</a:t>
            </a:r>
            <a:r>
              <a:rPr lang="sk-SK" sz="1600" b="1" dirty="0" smtClean="0"/>
              <a:t>. Rev. B</a:t>
            </a:r>
            <a:r>
              <a:rPr lang="en-US" sz="1600" b="1" dirty="0" smtClean="0"/>
              <a:t> 85, 184529 (2012) </a:t>
            </a:r>
            <a:r>
              <a:rPr lang="sk-SK" sz="1600" b="1" dirty="0" smtClean="0"/>
              <a:t> impakt – 3.7</a:t>
            </a:r>
          </a:p>
          <a:p>
            <a:r>
              <a:rPr lang="sk-SK" sz="1600" b="1" dirty="0" smtClean="0"/>
              <a:t> </a:t>
            </a:r>
          </a:p>
          <a:p>
            <a:pPr>
              <a:buFont typeface="Wingdings" pitchFamily="2" charset="2"/>
              <a:buChar char="§"/>
            </a:pPr>
            <a:r>
              <a:rPr lang="sk-SK" sz="1600" b="1" dirty="0" smtClean="0"/>
              <a:t> </a:t>
            </a:r>
            <a:r>
              <a:rPr lang="sk-SK" sz="1600" dirty="0" smtClean="0"/>
              <a:t>S. </a:t>
            </a:r>
            <a:r>
              <a:rPr lang="sk-SK" sz="1600" dirty="0" err="1" smtClean="0"/>
              <a:t>Holt</a:t>
            </a:r>
            <a:r>
              <a:rPr lang="sk-SK" sz="1600" dirty="0" smtClean="0"/>
              <a:t>, P. </a:t>
            </a:r>
            <a:r>
              <a:rPr lang="sk-SK" sz="1600" dirty="0" err="1" smtClean="0"/>
              <a:t>Skyba</a:t>
            </a:r>
            <a:r>
              <a:rPr lang="sk-SK" sz="1600" dirty="0" smtClean="0"/>
              <a:t>:  </a:t>
            </a:r>
            <a:r>
              <a:rPr lang="sk-SK" sz="1600" dirty="0" err="1" smtClean="0"/>
              <a:t>Electrometric</a:t>
            </a:r>
            <a:r>
              <a:rPr lang="sk-SK" sz="1600" dirty="0" smtClean="0"/>
              <a:t> </a:t>
            </a:r>
            <a:r>
              <a:rPr lang="sk-SK" sz="1600" dirty="0" err="1" smtClean="0"/>
              <a:t>direct</a:t>
            </a:r>
            <a:r>
              <a:rPr lang="sk-SK" sz="1600" dirty="0" smtClean="0"/>
              <a:t> I</a:t>
            </a:r>
            <a:r>
              <a:rPr lang="en-US" sz="1600" dirty="0" smtClean="0"/>
              <a:t>/V converter with wide bandwidth</a:t>
            </a:r>
            <a:r>
              <a:rPr lang="sk-SK" sz="1600" dirty="0" smtClean="0"/>
              <a:t>,  </a:t>
            </a:r>
            <a:r>
              <a:rPr lang="sk-SK" sz="1600" b="1" dirty="0" smtClean="0"/>
              <a:t>Rev. </a:t>
            </a:r>
            <a:r>
              <a:rPr lang="sk-SK" sz="1600" b="1" dirty="0" err="1" smtClean="0"/>
              <a:t>Sci</a:t>
            </a:r>
            <a:r>
              <a:rPr lang="sk-SK" sz="1600" b="1" dirty="0" smtClean="0"/>
              <a:t>. </a:t>
            </a:r>
            <a:r>
              <a:rPr lang="sk-SK" sz="1600" b="1" dirty="0" err="1" smtClean="0"/>
              <a:t>Instr</a:t>
            </a:r>
            <a:r>
              <a:rPr lang="en-US" sz="1600" b="1" dirty="0" err="1" smtClean="0"/>
              <a:t>uments</a:t>
            </a:r>
            <a:r>
              <a:rPr lang="en-US" sz="1600" b="1" dirty="0" smtClean="0"/>
              <a:t> 83, 064703 (2012)</a:t>
            </a:r>
            <a:r>
              <a:rPr lang="sk-SK" sz="1600" b="1" dirty="0" smtClean="0"/>
              <a:t> impakt – 1.6</a:t>
            </a:r>
          </a:p>
          <a:p>
            <a:endParaRPr lang="sk-SK" sz="1600" b="1" dirty="0" smtClean="0"/>
          </a:p>
          <a:p>
            <a:pPr>
              <a:buFont typeface="Wingdings" pitchFamily="2" charset="2"/>
              <a:buChar char="§"/>
            </a:pPr>
            <a:r>
              <a:rPr lang="sk-SK" sz="1600" dirty="0" smtClean="0"/>
              <a:t> M. Človečko, E. Gažo, S. Longauer, E. Múdra, P. Skyba, F. Vavrek, M. Vojtko: Vacuum Measurements of a Novel Micro-resonator Based on Tin Whiskers Performed at mK Temperatures</a:t>
            </a:r>
            <a:r>
              <a:rPr lang="sk-SK" sz="1600" b="1" dirty="0" smtClean="0"/>
              <a:t>,  JLTP  175 449-455 (2014)-  impakt 1.02</a:t>
            </a:r>
          </a:p>
          <a:p>
            <a:pPr>
              <a:buFont typeface="Wingdings" pitchFamily="2" charset="2"/>
              <a:buChar char="§"/>
            </a:pPr>
            <a:endParaRPr lang="sk-SK" sz="1600" b="1" dirty="0" smtClean="0"/>
          </a:p>
          <a:p>
            <a:pPr>
              <a:buFont typeface="Wingdings" pitchFamily="2" charset="2"/>
              <a:buChar char="§"/>
            </a:pPr>
            <a:r>
              <a:rPr lang="sk-SK" sz="1600" b="1" dirty="0" smtClean="0"/>
              <a:t> </a:t>
            </a:r>
            <a:r>
              <a:rPr lang="sk-SK" sz="1600" dirty="0" smtClean="0"/>
              <a:t>M. Človečko, M. Kupka,  P. Skyba, F. Vavrek: Vacuum properties of high quality value tuning fork in high magnetic field up to 8 Tesla and at mK temperatures,  </a:t>
            </a:r>
            <a:r>
              <a:rPr lang="sk-SK" sz="1600" b="1" dirty="0" smtClean="0"/>
              <a:t>Journal of Physics – Conference </a:t>
            </a:r>
            <a:r>
              <a:rPr lang="sk-SK" sz="1600" b="1" dirty="0" err="1" smtClean="0"/>
              <a:t>series</a:t>
            </a:r>
            <a:r>
              <a:rPr lang="sk-SK" sz="1600" b="1" dirty="0" smtClean="0"/>
              <a:t>  </a:t>
            </a:r>
            <a:r>
              <a:rPr lang="sk-SK" sz="1600" b="1" dirty="0" err="1" smtClean="0"/>
              <a:t>Vol</a:t>
            </a:r>
            <a:r>
              <a:rPr lang="sk-SK" sz="1600" b="1" dirty="0" smtClean="0"/>
              <a:t>. 568 032006 (2014)  - nemá impakt faktor</a:t>
            </a:r>
          </a:p>
          <a:p>
            <a:pPr>
              <a:buFont typeface="Wingdings" pitchFamily="2" charset="2"/>
              <a:buChar char="§"/>
            </a:pPr>
            <a:endParaRPr lang="sk-SK" sz="1600" b="1" dirty="0" smtClean="0"/>
          </a:p>
          <a:p>
            <a:pPr>
              <a:buFont typeface="Wingdings" pitchFamily="2" charset="2"/>
              <a:buChar char="§"/>
            </a:pPr>
            <a:r>
              <a:rPr lang="sk-SK" sz="1600" dirty="0" smtClean="0"/>
              <a:t> S.L. </a:t>
            </a:r>
            <a:r>
              <a:rPr lang="sk-SK" sz="1600" dirty="0" err="1" smtClean="0"/>
              <a:t>Ahlstrom</a:t>
            </a:r>
            <a:r>
              <a:rPr lang="sk-SK" sz="1600" dirty="0" smtClean="0"/>
              <a:t>, M. </a:t>
            </a:r>
            <a:r>
              <a:rPr lang="sk-SK" sz="1600" dirty="0" err="1" smtClean="0"/>
              <a:t>Človečko</a:t>
            </a:r>
            <a:r>
              <a:rPr lang="sk-SK" sz="1600" dirty="0" smtClean="0"/>
              <a:t> D. I. </a:t>
            </a:r>
            <a:r>
              <a:rPr lang="sk-SK" sz="1600" dirty="0" err="1" smtClean="0"/>
              <a:t>Bradley</a:t>
            </a:r>
            <a:r>
              <a:rPr lang="sk-SK" sz="1600" dirty="0" smtClean="0"/>
              <a:t> S.N. </a:t>
            </a:r>
            <a:r>
              <a:rPr lang="sk-SK" sz="1600" dirty="0" err="1" smtClean="0"/>
              <a:t>Fisher</a:t>
            </a:r>
            <a:r>
              <a:rPr lang="sk-SK" sz="1600" dirty="0" smtClean="0"/>
              <a:t>, A.M. </a:t>
            </a:r>
            <a:r>
              <a:rPr lang="sk-SK" sz="1600" dirty="0" err="1" smtClean="0"/>
              <a:t>Guenault</a:t>
            </a:r>
            <a:r>
              <a:rPr lang="sk-SK" sz="1600" dirty="0" smtClean="0"/>
              <a:t> </a:t>
            </a:r>
            <a:r>
              <a:rPr lang="sk-SK" sz="1600" dirty="0" err="1" smtClean="0"/>
              <a:t>et</a:t>
            </a:r>
            <a:r>
              <a:rPr lang="sk-SK" sz="1600" dirty="0" smtClean="0"/>
              <a:t> al. : </a:t>
            </a:r>
            <a:r>
              <a:rPr lang="sk-SK" sz="1600" dirty="0" err="1" smtClean="0"/>
              <a:t>Response</a:t>
            </a:r>
            <a:r>
              <a:rPr lang="sk-SK" sz="1600" dirty="0" smtClean="0"/>
              <a:t> </a:t>
            </a:r>
            <a:r>
              <a:rPr lang="sk-SK" sz="1600" dirty="0" err="1" smtClean="0"/>
              <a:t>of</a:t>
            </a:r>
            <a:r>
              <a:rPr lang="sk-SK" sz="1600" dirty="0" smtClean="0"/>
              <a:t> a </a:t>
            </a:r>
            <a:r>
              <a:rPr lang="sk-SK" sz="1600" dirty="0" err="1" smtClean="0"/>
              <a:t>Mechanical</a:t>
            </a:r>
            <a:r>
              <a:rPr lang="sk-SK" sz="1600" dirty="0" smtClean="0"/>
              <a:t> </a:t>
            </a:r>
            <a:r>
              <a:rPr lang="sk-SK" sz="1600" dirty="0" err="1" smtClean="0"/>
              <a:t>Oscillator</a:t>
            </a:r>
            <a:r>
              <a:rPr lang="sk-SK" sz="1600" dirty="0" smtClean="0"/>
              <a:t> in </a:t>
            </a:r>
            <a:r>
              <a:rPr lang="sk-SK" sz="1600" dirty="0" err="1" smtClean="0"/>
              <a:t>Solid</a:t>
            </a:r>
            <a:r>
              <a:rPr lang="sk-SK" sz="1600" dirty="0" smtClean="0"/>
              <a:t> 4He, </a:t>
            </a:r>
            <a:r>
              <a:rPr lang="sk-SK" sz="1600" b="1" dirty="0" smtClean="0"/>
              <a:t>JLTP, 175 140-146 (2014) - impakt 1.02</a:t>
            </a:r>
          </a:p>
          <a:p>
            <a:pPr>
              <a:buFont typeface="Wingdings" pitchFamily="2" charset="2"/>
              <a:buChar char="§"/>
            </a:pPr>
            <a:endParaRPr lang="sk-SK" sz="1600" b="1" dirty="0" smtClean="0"/>
          </a:p>
          <a:p>
            <a:pPr>
              <a:buFont typeface="Wingdings" pitchFamily="2" charset="2"/>
              <a:buChar char="§"/>
            </a:pPr>
            <a:r>
              <a:rPr lang="sk-SK" sz="1600" b="1" dirty="0" smtClean="0"/>
              <a:t> </a:t>
            </a:r>
            <a:r>
              <a:rPr lang="sk-SK" sz="1600" dirty="0" smtClean="0"/>
              <a:t> S.L. </a:t>
            </a:r>
            <a:r>
              <a:rPr lang="sk-SK" sz="1600" dirty="0" err="1" smtClean="0"/>
              <a:t>Ahlstrom</a:t>
            </a:r>
            <a:r>
              <a:rPr lang="sk-SK" sz="1600" dirty="0" smtClean="0"/>
              <a:t>, M. </a:t>
            </a:r>
            <a:r>
              <a:rPr lang="sk-SK" sz="1600" dirty="0" err="1" smtClean="0"/>
              <a:t>Človečko</a:t>
            </a:r>
            <a:r>
              <a:rPr lang="sk-SK" sz="1600" dirty="0" smtClean="0"/>
              <a:t> D. I. </a:t>
            </a:r>
            <a:r>
              <a:rPr lang="sk-SK" sz="1600" dirty="0" err="1" smtClean="0"/>
              <a:t>Bradley</a:t>
            </a:r>
            <a:r>
              <a:rPr lang="sk-SK" sz="1600" dirty="0" smtClean="0"/>
              <a:t> S.N. </a:t>
            </a:r>
            <a:r>
              <a:rPr lang="sk-SK" sz="1600" dirty="0" err="1" smtClean="0"/>
              <a:t>Fisher</a:t>
            </a:r>
            <a:r>
              <a:rPr lang="sk-SK" sz="1600" dirty="0" smtClean="0"/>
              <a:t>, A.M. </a:t>
            </a:r>
            <a:r>
              <a:rPr lang="sk-SK" sz="1600" dirty="0" err="1" smtClean="0"/>
              <a:t>Guenault</a:t>
            </a:r>
            <a:r>
              <a:rPr lang="sk-SK" sz="1600" dirty="0" smtClean="0"/>
              <a:t> </a:t>
            </a:r>
            <a:r>
              <a:rPr lang="sk-SK" sz="1600" dirty="0" err="1" smtClean="0"/>
              <a:t>et</a:t>
            </a:r>
            <a:r>
              <a:rPr lang="sk-SK" sz="1600" dirty="0" smtClean="0"/>
              <a:t> al. : </a:t>
            </a:r>
            <a:r>
              <a:rPr lang="sk-SK" sz="1600" dirty="0" err="1" smtClean="0"/>
              <a:t>Plastic</a:t>
            </a:r>
            <a:r>
              <a:rPr lang="sk-SK" sz="1600" dirty="0" smtClean="0"/>
              <a:t> </a:t>
            </a:r>
            <a:r>
              <a:rPr lang="sk-SK" sz="1600" dirty="0" err="1" smtClean="0"/>
              <a:t>Properties</a:t>
            </a:r>
            <a:r>
              <a:rPr lang="sk-SK" sz="1600" dirty="0" smtClean="0"/>
              <a:t> </a:t>
            </a:r>
            <a:r>
              <a:rPr lang="sk-SK" sz="1600" dirty="0" err="1" smtClean="0"/>
              <a:t>of</a:t>
            </a:r>
            <a:r>
              <a:rPr lang="sk-SK" sz="1600" dirty="0" smtClean="0"/>
              <a:t> </a:t>
            </a:r>
            <a:r>
              <a:rPr lang="sk-SK" sz="1600" dirty="0" err="1" smtClean="0"/>
              <a:t>Solid</a:t>
            </a:r>
            <a:r>
              <a:rPr lang="sk-SK" sz="1600" dirty="0" smtClean="0"/>
              <a:t> He-4 </a:t>
            </a:r>
            <a:r>
              <a:rPr lang="sk-SK" sz="1600" dirty="0" err="1" smtClean="0"/>
              <a:t>Probed</a:t>
            </a:r>
            <a:r>
              <a:rPr lang="sk-SK" sz="1600" dirty="0" smtClean="0"/>
              <a:t> by </a:t>
            </a:r>
            <a:r>
              <a:rPr lang="sk-SK" sz="1600" dirty="0" err="1" smtClean="0"/>
              <a:t>Moving</a:t>
            </a:r>
            <a:r>
              <a:rPr lang="sk-SK" sz="1600" dirty="0" smtClean="0"/>
              <a:t> </a:t>
            </a:r>
            <a:r>
              <a:rPr lang="sk-SK" sz="1600" dirty="0" err="1" smtClean="0"/>
              <a:t>Wire</a:t>
            </a:r>
            <a:r>
              <a:rPr lang="sk-SK" sz="1600" dirty="0" smtClean="0"/>
              <a:t>: </a:t>
            </a:r>
            <a:r>
              <a:rPr lang="sk-SK" sz="1600" dirty="0" err="1" smtClean="0"/>
              <a:t>Viscoelastic</a:t>
            </a:r>
            <a:r>
              <a:rPr lang="sk-SK" sz="1600" dirty="0" smtClean="0"/>
              <a:t> and </a:t>
            </a:r>
            <a:r>
              <a:rPr lang="sk-SK" sz="1600" dirty="0" err="1" smtClean="0"/>
              <a:t>Stochastic</a:t>
            </a:r>
            <a:r>
              <a:rPr lang="sk-SK" sz="1600" dirty="0" smtClean="0"/>
              <a:t> </a:t>
            </a:r>
            <a:r>
              <a:rPr lang="sk-SK" sz="1600" dirty="0" err="1" smtClean="0"/>
              <a:t>Behavior</a:t>
            </a:r>
            <a:r>
              <a:rPr lang="sk-SK" sz="1600" dirty="0" smtClean="0"/>
              <a:t> </a:t>
            </a:r>
            <a:r>
              <a:rPr lang="sk-SK" sz="1600" dirty="0" err="1" smtClean="0"/>
              <a:t>Under</a:t>
            </a:r>
            <a:r>
              <a:rPr lang="sk-SK" sz="1600" dirty="0" smtClean="0"/>
              <a:t> </a:t>
            </a:r>
            <a:r>
              <a:rPr lang="sk-SK" sz="1600" dirty="0" err="1" smtClean="0"/>
              <a:t>High</a:t>
            </a:r>
            <a:r>
              <a:rPr lang="sk-SK" sz="1600" dirty="0" smtClean="0"/>
              <a:t> </a:t>
            </a:r>
            <a:r>
              <a:rPr lang="sk-SK" sz="1600" dirty="0" err="1" smtClean="0"/>
              <a:t>Stress</a:t>
            </a:r>
            <a:r>
              <a:rPr lang="sk-SK" sz="1600" dirty="0" smtClean="0"/>
              <a:t> , </a:t>
            </a:r>
            <a:r>
              <a:rPr lang="sk-SK" sz="1600" b="1" dirty="0" smtClean="0"/>
              <a:t>JLTP, 175 147-153 (2014)- impakt 1.02</a:t>
            </a:r>
          </a:p>
          <a:p>
            <a:pPr>
              <a:buFont typeface="Wingdings" pitchFamily="2" charset="2"/>
              <a:buChar char="§"/>
            </a:pPr>
            <a:endParaRPr lang="sk-SK" sz="1600" b="1" dirty="0" smtClean="0"/>
          </a:p>
          <a:p>
            <a:r>
              <a:rPr lang="sk-SK" sz="1400" b="1" dirty="0" smtClean="0">
                <a:solidFill>
                  <a:srgbClr val="FF0000"/>
                </a:solidFill>
              </a:rPr>
              <a:t>Plus  článok zaslaný do PRL, avšak recenzentami neodporúčané na publikovanie v PRL </a:t>
            </a:r>
            <a:r>
              <a:rPr lang="en-US" sz="1400" b="1" dirty="0" smtClean="0">
                <a:solidFill>
                  <a:srgbClr val="FF0000"/>
                </a:solidFill>
              </a:rPr>
              <a:t> pre </a:t>
            </a:r>
            <a:r>
              <a:rPr lang="en-US" sz="1400" b="1" dirty="0" err="1" smtClean="0">
                <a:solidFill>
                  <a:srgbClr val="FF0000"/>
                </a:solidFill>
              </a:rPr>
              <a:t>komplexnos</a:t>
            </a:r>
            <a:r>
              <a:rPr lang="sk-SK" sz="1400" b="1" dirty="0" smtClean="0">
                <a:solidFill>
                  <a:srgbClr val="FF0000"/>
                </a:solidFill>
              </a:rPr>
              <a:t>ť problému. (na článku  pracujeme ďalej.</a:t>
            </a:r>
            <a:endParaRPr lang="sk-SK" sz="1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00496" y="0"/>
            <a:ext cx="1553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 smtClean="0"/>
              <a:t>Publikácie 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857224" y="500042"/>
            <a:ext cx="7643834" cy="467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Journal</a:t>
            </a:r>
            <a:r>
              <a:rPr kumimoji="0" lang="sk-SK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sk-SK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Of</a:t>
            </a:r>
            <a:r>
              <a:rPr kumimoji="0" lang="sk-SK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sk-SK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Low</a:t>
            </a:r>
            <a:r>
              <a:rPr kumimoji="0" lang="sk-SK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sk-SK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Temperature</a:t>
            </a:r>
            <a:r>
              <a:rPr kumimoji="0" lang="sk-SK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sk-SK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Physics</a:t>
            </a:r>
            <a:r>
              <a:rPr kumimoji="0" lang="sk-SK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sk-SK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Impact</a:t>
            </a:r>
            <a:r>
              <a:rPr kumimoji="0" lang="sk-SK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sk-SK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Factor</a:t>
            </a:r>
            <a:endParaRPr kumimoji="0" lang="sk-SK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sk-SK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sk-SK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Journal</a:t>
            </a:r>
            <a:r>
              <a:rPr kumimoji="0" lang="sk-SK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sk-SK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Abbreviation</a:t>
            </a:r>
            <a:r>
              <a:rPr kumimoji="0" lang="sk-SK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: J LOW TEMP PHYS</a:t>
            </a:r>
            <a:br>
              <a:rPr kumimoji="0" lang="sk-SK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sk-SK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sk-SK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sk-SK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Journal</a:t>
            </a:r>
            <a:r>
              <a:rPr kumimoji="0" lang="sk-SK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ISSN: 0022-2291 </a:t>
            </a:r>
            <a:br>
              <a:rPr kumimoji="0" lang="sk-SK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sk-SK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sk-SK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sk-SK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sk-SK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sk-SK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JOURNAL IMPACT  FACTOR  DETAILS</a:t>
            </a:r>
            <a:r>
              <a:rPr kumimoji="0" lang="sk-SK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br>
              <a:rPr kumimoji="0" lang="sk-SK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sk-SK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sk-SK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sk-SK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2014/2015 </a:t>
            </a:r>
            <a:r>
              <a:rPr kumimoji="0" lang="sk-SK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Impact</a:t>
            </a:r>
            <a:r>
              <a:rPr kumimoji="0" lang="sk-SK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sk-SK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Factor</a:t>
            </a:r>
            <a:r>
              <a:rPr kumimoji="0" lang="sk-SK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: 1.021</a:t>
            </a:r>
            <a:br>
              <a:rPr kumimoji="0" lang="sk-SK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sk-SK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2013 </a:t>
            </a:r>
            <a:r>
              <a:rPr kumimoji="0" lang="sk-SK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Impact</a:t>
            </a:r>
            <a:r>
              <a:rPr kumimoji="0" lang="sk-SK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sk-SK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Factor</a:t>
            </a:r>
            <a:r>
              <a:rPr kumimoji="0" lang="sk-SK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: 1.036</a:t>
            </a:r>
            <a:br>
              <a:rPr kumimoji="0" lang="sk-SK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sk-SK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2012 </a:t>
            </a:r>
            <a:r>
              <a:rPr kumimoji="0" lang="sk-SK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Impact</a:t>
            </a:r>
            <a:r>
              <a:rPr kumimoji="0" lang="sk-SK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sk-SK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Factor</a:t>
            </a:r>
            <a:r>
              <a:rPr kumimoji="0" lang="sk-SK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: 1.183</a:t>
            </a:r>
            <a:br>
              <a:rPr kumimoji="0" lang="sk-SK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sk-SK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2011 </a:t>
            </a:r>
            <a:r>
              <a:rPr kumimoji="0" lang="sk-SK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Impact</a:t>
            </a:r>
            <a:r>
              <a:rPr kumimoji="0" lang="sk-SK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sk-SK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Factor</a:t>
            </a:r>
            <a:r>
              <a:rPr kumimoji="0" lang="sk-SK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: 1.188</a:t>
            </a:r>
            <a:br>
              <a:rPr kumimoji="0" lang="sk-SK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sk-SK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2010 </a:t>
            </a:r>
            <a:r>
              <a:rPr kumimoji="0" lang="sk-SK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Impact</a:t>
            </a:r>
            <a:r>
              <a:rPr kumimoji="0" lang="sk-SK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sk-SK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Factor</a:t>
            </a:r>
            <a:r>
              <a:rPr kumimoji="0" lang="sk-SK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: 1.403</a:t>
            </a:r>
            <a:br>
              <a:rPr kumimoji="0" lang="sk-SK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sk-SK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2009 </a:t>
            </a:r>
            <a:r>
              <a:rPr kumimoji="0" lang="sk-SK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Impact</a:t>
            </a:r>
            <a:r>
              <a:rPr kumimoji="0" lang="sk-SK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sk-SK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Factor</a:t>
            </a:r>
            <a:r>
              <a:rPr kumimoji="0" lang="sk-SK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: 1.074</a:t>
            </a:r>
            <a:br>
              <a:rPr kumimoji="0" lang="sk-SK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sk-SK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2008 </a:t>
            </a:r>
            <a:r>
              <a:rPr kumimoji="0" lang="sk-SK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Impact</a:t>
            </a:r>
            <a:r>
              <a:rPr kumimoji="0" lang="sk-SK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sk-SK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Factor</a:t>
            </a:r>
            <a:r>
              <a:rPr kumimoji="0" lang="sk-SK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: 1.034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428604"/>
            <a:ext cx="5291133" cy="2598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3357562"/>
            <a:ext cx="3922486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2928934"/>
            <a:ext cx="3112189" cy="3776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3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6182" y="4572008"/>
            <a:ext cx="4298887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30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71934" y="5500702"/>
            <a:ext cx="4038033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303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64123" y="6000768"/>
            <a:ext cx="3655945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BlokTextu 9"/>
          <p:cNvSpPr txBox="1"/>
          <p:nvPr/>
        </p:nvSpPr>
        <p:spPr>
          <a:xfrm>
            <a:off x="4143372" y="3143248"/>
            <a:ext cx="81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Teória: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428604"/>
            <a:ext cx="5291133" cy="2598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2928934"/>
            <a:ext cx="3112189" cy="3776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2857496"/>
            <a:ext cx="2552697" cy="3792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428604"/>
            <a:ext cx="5291133" cy="2598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2928934"/>
            <a:ext cx="3112189" cy="3776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8" descr="bothspectra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438" y="2857496"/>
            <a:ext cx="3486295" cy="38158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uľka 2"/>
          <p:cNvGraphicFramePr>
            <a:graphicFrameLocks noGrp="1"/>
          </p:cNvGraphicFramePr>
          <p:nvPr/>
        </p:nvGraphicFramePr>
        <p:xfrm>
          <a:off x="1714480" y="2714620"/>
          <a:ext cx="5548014" cy="2067631"/>
        </p:xfrm>
        <a:graphic>
          <a:graphicData uri="http://schemas.openxmlformats.org/drawingml/2006/table">
            <a:tbl>
              <a:tblPr/>
              <a:tblGrid>
                <a:gridCol w="2521114"/>
                <a:gridCol w="605380"/>
                <a:gridCol w="605380"/>
                <a:gridCol w="605380"/>
                <a:gridCol w="605380"/>
                <a:gridCol w="605380"/>
              </a:tblGrid>
              <a:tr h="3988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>
                          <a:latin typeface="Times New Roman"/>
                          <a:ea typeface="Times New Roman"/>
                          <a:cs typeface="Times New Roman"/>
                        </a:rPr>
                        <a:t> 2014</a:t>
                      </a:r>
                      <a:endParaRPr lang="sk-SK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>
                          <a:latin typeface="Times New Roman"/>
                          <a:ea typeface="Times New Roman"/>
                          <a:cs typeface="Times New Roman"/>
                        </a:rPr>
                        <a:t>2013</a:t>
                      </a:r>
                      <a:endParaRPr lang="sk-SK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latin typeface="Times New Roman"/>
                          <a:ea typeface="Times New Roman"/>
                          <a:cs typeface="Times New Roman"/>
                        </a:rPr>
                        <a:t>2012</a:t>
                      </a:r>
                      <a:endParaRPr lang="sk-SK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latin typeface="Times New Roman"/>
                          <a:ea typeface="Times New Roman"/>
                          <a:cs typeface="Times New Roman"/>
                        </a:rPr>
                        <a:t>2011</a:t>
                      </a:r>
                      <a:endParaRPr lang="sk-SK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latin typeface="Times New Roman"/>
                          <a:ea typeface="Times New Roman"/>
                          <a:cs typeface="Times New Roman"/>
                        </a:rPr>
                        <a:t>SUMA</a:t>
                      </a:r>
                      <a:endParaRPr lang="sk-SK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1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>
                          <a:latin typeface="Times New Roman"/>
                          <a:ea typeface="Times New Roman"/>
                          <a:cs typeface="Times New Roman"/>
                        </a:rPr>
                        <a:t>Celkový počet citácií WOS</a:t>
                      </a:r>
                      <a:endParaRPr lang="sk-SK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42</a:t>
                      </a:r>
                      <a:endParaRPr lang="sk-SK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sk-SK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  <a:endParaRPr lang="sk-SK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  <a:endParaRPr lang="sk-SK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105</a:t>
                      </a:r>
                      <a:endParaRPr lang="sk-SK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1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>
                          <a:latin typeface="Times New Roman"/>
                          <a:ea typeface="Times New Roman"/>
                          <a:cs typeface="Times New Roman"/>
                        </a:rPr>
                        <a:t> Iné databázy- SCOPUS </a:t>
                      </a:r>
                      <a:endParaRPr lang="sk-SK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42</a:t>
                      </a:r>
                      <a:endParaRPr lang="sk-SK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sk-SK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  <a:endParaRPr lang="sk-SK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  <a:endParaRPr lang="sk-SK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105</a:t>
                      </a:r>
                      <a:endParaRPr lang="sk-SK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1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>
                          <a:latin typeface="Times New Roman"/>
                          <a:ea typeface="Times New Roman"/>
                          <a:cs typeface="Times New Roman"/>
                        </a:rPr>
                        <a:t>Iné databázy - SPIRES</a:t>
                      </a:r>
                      <a:endParaRPr lang="sk-SK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1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>
                          <a:latin typeface="Times New Roman"/>
                          <a:ea typeface="Times New Roman"/>
                          <a:cs typeface="Times New Roman"/>
                        </a:rPr>
                        <a:t>Celkový počet citácií WOS/FTE</a:t>
                      </a:r>
                      <a:endParaRPr lang="sk-SK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1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>
                          <a:latin typeface="Times New Roman"/>
                          <a:ea typeface="Times New Roman"/>
                          <a:cs typeface="Times New Roman"/>
                        </a:rPr>
                        <a:t>Iné databázy- SCOPUS/FTE</a:t>
                      </a:r>
                      <a:endParaRPr lang="sk-SK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15.5</a:t>
                      </a:r>
                      <a:endParaRPr lang="sk-SK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7.7</a:t>
                      </a:r>
                      <a:endParaRPr lang="sk-SK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sk-SK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8.5</a:t>
                      </a:r>
                      <a:endParaRPr lang="sk-SK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38.8</a:t>
                      </a:r>
                      <a:endParaRPr lang="sk-SK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1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>
                          <a:latin typeface="Times New Roman"/>
                          <a:ea typeface="Times New Roman"/>
                          <a:cs typeface="Times New Roman"/>
                        </a:rPr>
                        <a:t>Iné databázy – SPIRES/FTE</a:t>
                      </a:r>
                      <a:endParaRPr lang="sk-SK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BlokTextu 4"/>
          <p:cNvSpPr txBox="1"/>
          <p:nvPr/>
        </p:nvSpPr>
        <p:spPr>
          <a:xfrm>
            <a:off x="2143108" y="2143116"/>
            <a:ext cx="4873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 smtClean="0"/>
              <a:t>Citácie prác za akreditované obdobie</a:t>
            </a:r>
            <a:endParaRPr lang="sk-SK" sz="2400" b="1" dirty="0"/>
          </a:p>
        </p:txBody>
      </p:sp>
      <p:graphicFrame>
        <p:nvGraphicFramePr>
          <p:cNvPr id="6" name="Tabuľka 5"/>
          <p:cNvGraphicFramePr>
            <a:graphicFrameLocks noGrp="1"/>
          </p:cNvGraphicFramePr>
          <p:nvPr/>
        </p:nvGraphicFramePr>
        <p:xfrm>
          <a:off x="1214414" y="5429265"/>
          <a:ext cx="3071834" cy="1071570"/>
        </p:xfrm>
        <a:graphic>
          <a:graphicData uri="http://schemas.openxmlformats.org/drawingml/2006/table">
            <a:tbl>
              <a:tblPr/>
              <a:tblGrid>
                <a:gridCol w="2357454"/>
                <a:gridCol w="714380"/>
              </a:tblGrid>
              <a:tr h="2699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SUMA</a:t>
                      </a:r>
                      <a:endParaRPr lang="sk-SK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8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>
                          <a:latin typeface="Times New Roman"/>
                          <a:ea typeface="Times New Roman"/>
                          <a:cs typeface="Times New Roman"/>
                        </a:rPr>
                        <a:t> Celkový počet citácií WOS</a:t>
                      </a:r>
                      <a:endParaRPr lang="sk-SK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sk-SK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7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>
                          <a:latin typeface="Times New Roman"/>
                          <a:ea typeface="Times New Roman"/>
                          <a:cs typeface="Times New Roman"/>
                        </a:rPr>
                        <a:t> Iné databázy </a:t>
                      </a:r>
                      <a:endParaRPr lang="sk-SK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sk-SK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Obdĺžnik 6"/>
          <p:cNvSpPr/>
          <p:nvPr/>
        </p:nvSpPr>
        <p:spPr>
          <a:xfrm>
            <a:off x="1785918" y="4857760"/>
            <a:ext cx="60722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 smtClean="0"/>
              <a:t>Citácie prác, publikované v atestačnom období 2012-2015</a:t>
            </a:r>
            <a:endParaRPr lang="sk-SK" dirty="0"/>
          </a:p>
        </p:txBody>
      </p:sp>
      <p:graphicFrame>
        <p:nvGraphicFramePr>
          <p:cNvPr id="8" name="Tabuľka 7"/>
          <p:cNvGraphicFramePr>
            <a:graphicFrameLocks noGrp="1"/>
          </p:cNvGraphicFramePr>
          <p:nvPr/>
        </p:nvGraphicFramePr>
        <p:xfrm>
          <a:off x="2214546" y="785794"/>
          <a:ext cx="4839335" cy="1113028"/>
        </p:xfrm>
        <a:graphic>
          <a:graphicData uri="http://schemas.openxmlformats.org/drawingml/2006/table">
            <a:tbl>
              <a:tblPr/>
              <a:tblGrid>
                <a:gridCol w="2407920"/>
                <a:gridCol w="449580"/>
                <a:gridCol w="450215"/>
                <a:gridCol w="450850"/>
                <a:gridCol w="449580"/>
                <a:gridCol w="631190"/>
              </a:tblGrid>
              <a:tr h="2717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latin typeface="Times New Roman"/>
                          <a:ea typeface="Times New Roman"/>
                          <a:cs typeface="Times New Roman"/>
                        </a:rPr>
                        <a:t> 2015</a:t>
                      </a:r>
                      <a:endParaRPr lang="sk-SK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latin typeface="Times New Roman"/>
                          <a:ea typeface="Times New Roman"/>
                          <a:cs typeface="Times New Roman"/>
                        </a:rPr>
                        <a:t>2014</a:t>
                      </a:r>
                      <a:endParaRPr lang="sk-SK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latin typeface="Times New Roman"/>
                          <a:ea typeface="Times New Roman"/>
                          <a:cs typeface="Times New Roman"/>
                        </a:rPr>
                        <a:t>2013</a:t>
                      </a:r>
                      <a:endParaRPr lang="sk-SK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latin typeface="Times New Roman"/>
                          <a:ea typeface="Times New Roman"/>
                          <a:cs typeface="Times New Roman"/>
                        </a:rPr>
                        <a:t>2012</a:t>
                      </a:r>
                      <a:endParaRPr lang="sk-SK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latin typeface="Times New Roman"/>
                          <a:ea typeface="Times New Roman"/>
                          <a:cs typeface="Times New Roman"/>
                        </a:rPr>
                        <a:t>  SUMA</a:t>
                      </a:r>
                      <a:endParaRPr lang="sk-SK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>
                          <a:latin typeface="Times New Roman"/>
                          <a:ea typeface="Times New Roman"/>
                          <a:cs typeface="Times New Roman"/>
                        </a:rPr>
                        <a:t> Počet A publikácií CC, IF </a:t>
                      </a: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&gt; 1.25</a:t>
                      </a:r>
                      <a:endParaRPr lang="sk-SK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sk-SK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sk-SK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sk-SK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sk-SK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sk-SK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56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>
                          <a:latin typeface="Times New Roman"/>
                          <a:ea typeface="Times New Roman"/>
                          <a:cs typeface="Times New Roman"/>
                        </a:rPr>
                        <a:t> Počet A publikácií, IF </a:t>
                      </a:r>
                      <a:r>
                        <a:rPr lang="en-US" sz="1200" b="1" dirty="0">
                          <a:latin typeface="Times New Roman"/>
                          <a:ea typeface="Times New Roman"/>
                          <a:cs typeface="Times New Roman"/>
                        </a:rPr>
                        <a:t>&gt; 1.25 </a:t>
                      </a:r>
                      <a:endParaRPr lang="sk-SK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>
                          <a:latin typeface="Times New Roman"/>
                          <a:ea typeface="Times New Roman"/>
                          <a:cs typeface="Times New Roman"/>
                        </a:rPr>
                        <a:t> kde prvý autor je z daného smeru/skupiny z ÚEF </a:t>
                      </a:r>
                      <a:endParaRPr lang="sk-SK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sk-SK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sk-SK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sk-SK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sk-SK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sk-SK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BlokTextu 8"/>
          <p:cNvSpPr txBox="1"/>
          <p:nvPr/>
        </p:nvSpPr>
        <p:spPr>
          <a:xfrm>
            <a:off x="3214678" y="285728"/>
            <a:ext cx="3039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/>
              <a:t>Počet CC publikácií 2012-2015</a:t>
            </a:r>
            <a:endParaRPr lang="sk-SK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6744</TotalTime>
  <Words>1102</Words>
  <Application>Microsoft Office PowerPoint</Application>
  <PresentationFormat>On-screen Show (4:3)</PresentationFormat>
  <Paragraphs>156</Paragraphs>
  <Slides>23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Motív Office</vt:lpstr>
      <vt:lpstr>Worksheet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HP</dc:creator>
  <cp:lastModifiedBy>Activated User</cp:lastModifiedBy>
  <cp:revision>102</cp:revision>
  <dcterms:created xsi:type="dcterms:W3CDTF">2015-11-08T09:39:20Z</dcterms:created>
  <dcterms:modified xsi:type="dcterms:W3CDTF">2016-05-31T18:02:34Z</dcterms:modified>
</cp:coreProperties>
</file>